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4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1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8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2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5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0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8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5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8866E87-B514-4E9C-A187-D8A11FA67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065EDF-0684-4D04-852D-26FC77001C18}"/>
              </a:ext>
            </a:extLst>
          </p:cNvPr>
          <p:cNvSpPr/>
          <p:nvPr/>
        </p:nvSpPr>
        <p:spPr>
          <a:xfrm>
            <a:off x="7740203" y="4327305"/>
            <a:ext cx="3258355" cy="79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HSK 5 </a:t>
            </a:r>
            <a:r>
              <a:rPr lang="zh-CN" altLang="en-US" sz="3600" b="1" dirty="0"/>
              <a:t>语法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BE8B-D5D9-4B93-8E0F-374F7B44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545" y="194469"/>
            <a:ext cx="5669753" cy="4327525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"buduan" and "buting"</a:t>
            </a:r>
            <a:endParaRPr lang="en-US" altLang="ja-JP"/>
          </a:p>
          <a:p>
            <a:pPr marL="0" indent="0" algn="ctr">
              <a:buNone/>
            </a:pPr>
            <a:r>
              <a:rPr lang="ja-JP" sz="3200" b="1">
                <a:solidFill>
                  <a:schemeClr val="accent1"/>
                </a:solidFill>
                <a:latin typeface="Calibri Light"/>
                <a:ea typeface="+mn-lt"/>
                <a:cs typeface="Calibri Light"/>
              </a:rPr>
              <a:t>不断</a:t>
            </a:r>
            <a:r>
              <a:rPr lang="en-US" sz="3200" b="1" dirty="0">
                <a:solidFill>
                  <a:schemeClr val="accent1"/>
                </a:solidFill>
                <a:latin typeface="Calibri Light"/>
                <a:ea typeface="+mn-lt"/>
                <a:cs typeface="Calibri Light"/>
              </a:rPr>
              <a:t> vs </a:t>
            </a:r>
            <a:r>
              <a:rPr lang="ja-JP" sz="3200" b="1">
                <a:solidFill>
                  <a:schemeClr val="accent1"/>
                </a:solidFill>
                <a:latin typeface="Calibri Light"/>
                <a:ea typeface="+mn-lt"/>
                <a:cs typeface="Calibri Light"/>
              </a:rPr>
              <a:t>不停</a:t>
            </a:r>
            <a:endParaRPr lang="ja-JP" sz="3200" b="1">
              <a:solidFill>
                <a:schemeClr val="accent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ja-JP" dirty="0">
              <a:latin typeface="Calibri Light"/>
              <a:ea typeface="+mn-lt"/>
              <a:cs typeface="Calibri Light"/>
            </a:endParaRPr>
          </a:p>
          <a:p>
            <a:pPr marL="514350" indent="-514350">
              <a:buAutoNum type="arabicPeriod"/>
            </a:pPr>
            <a:r>
              <a:rPr lang="ja-JP" altLang="en-US" sz="3200">
                <a:latin typeface="KaiTi"/>
                <a:ea typeface="KaiTi"/>
                <a:cs typeface="+mn-lt"/>
              </a:rPr>
              <a:t>她不断地找我，每次都说个不停</a:t>
            </a:r>
            <a:r>
              <a:rPr lang="en-US" sz="3200">
                <a:latin typeface="KaiTi"/>
                <a:ea typeface="+mn-lt"/>
                <a:cs typeface="+mn-lt"/>
              </a:rPr>
              <a:t>。</a:t>
            </a:r>
          </a:p>
          <a:p>
            <a:pPr marL="514350" indent="-514350">
              <a:buAutoNum type="arabicPeriod"/>
            </a:pPr>
            <a:r>
              <a:rPr lang="ja-JP" altLang="en-US" sz="3200">
                <a:latin typeface="KaiTi"/>
                <a:ea typeface="KaiTi"/>
                <a:cs typeface="+mn-lt"/>
              </a:rPr>
              <a:t>只要车子不停，你就不能开门。</a:t>
            </a:r>
          </a:p>
          <a:p>
            <a:pPr marL="0" indent="0">
              <a:buNone/>
            </a:pPr>
            <a:endParaRPr lang="ja-JP" altLang="en-US" dirty="0"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BF5B6-B5E3-4F47-BFDE-E5A9FB47D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8856" y="194468"/>
            <a:ext cx="5931693" cy="3886994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altLang="ja-JP" dirty="0">
                <a:ea typeface="+mn-lt"/>
                <a:cs typeface="+mn-lt"/>
              </a:rPr>
              <a:t>Comparing "</a:t>
            </a:r>
            <a:r>
              <a:rPr lang="en-US" altLang="ja-JP" dirty="0" err="1">
                <a:ea typeface="+mn-lt"/>
                <a:cs typeface="+mn-lt"/>
              </a:rPr>
              <a:t>changchang</a:t>
            </a:r>
            <a:r>
              <a:rPr lang="en-US" altLang="ja-JP" dirty="0">
                <a:ea typeface="+mn-lt"/>
                <a:cs typeface="+mn-lt"/>
              </a:rPr>
              <a:t>"</a:t>
            </a:r>
            <a:r>
              <a:rPr lang="ja-JP" altLang="en-US">
                <a:ea typeface="+mn-lt"/>
                <a:cs typeface="+mn-lt"/>
              </a:rPr>
              <a:t>，</a:t>
            </a:r>
            <a:r>
              <a:rPr lang="en-US" altLang="ja-JP" dirty="0">
                <a:ea typeface="+mn-lt"/>
                <a:cs typeface="+mn-lt"/>
              </a:rPr>
              <a:t>"</a:t>
            </a:r>
            <a:r>
              <a:rPr lang="en-US" altLang="ja-JP" dirty="0" err="1">
                <a:ea typeface="+mn-lt"/>
                <a:cs typeface="+mn-lt"/>
              </a:rPr>
              <a:t>jingchang</a:t>
            </a:r>
            <a:r>
              <a:rPr lang="en-US" altLang="ja-JP" dirty="0">
                <a:ea typeface="+mn-lt"/>
                <a:cs typeface="+mn-lt"/>
              </a:rPr>
              <a:t>"</a:t>
            </a:r>
            <a:r>
              <a:rPr lang="ja-JP" altLang="en-US" dirty="0">
                <a:ea typeface="+mn-lt"/>
                <a:cs typeface="+mn-lt"/>
              </a:rPr>
              <a:t> </a:t>
            </a:r>
            <a:r>
              <a:rPr lang="en-US" altLang="ja-JP" dirty="0">
                <a:ea typeface="+mn-lt"/>
                <a:cs typeface="+mn-lt"/>
              </a:rPr>
              <a:t>and</a:t>
            </a:r>
            <a:r>
              <a:rPr lang="ja-JP" altLang="en-US">
                <a:ea typeface="+mn-lt"/>
                <a:cs typeface="+mn-lt"/>
              </a:rPr>
              <a:t> "shichang"</a:t>
            </a:r>
          </a:p>
          <a:p>
            <a:pPr marL="0" indent="0" algn="ctr">
              <a:buNone/>
            </a:pPr>
            <a:r>
              <a:rPr lang="ja-JP" altLang="en-US" b="1" dirty="0">
                <a:ea typeface="+mn-lt"/>
                <a:cs typeface="+mn-lt"/>
              </a:rPr>
              <a:t> </a:t>
            </a:r>
            <a:r>
              <a:rPr lang="ja-JP" altLang="en-US" sz="3600" b="1" dirty="0">
                <a:solidFill>
                  <a:schemeClr val="accent1"/>
                </a:solidFill>
                <a:ea typeface="+mn-lt"/>
                <a:cs typeface="+mn-lt"/>
              </a:rPr>
              <a:t>常常、经常、时常</a:t>
            </a:r>
            <a:endParaRPr lang="ja-JP" sz="3600" b="1">
              <a:solidFill>
                <a:schemeClr val="accent1"/>
              </a:solidFill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ja-JP" dirty="0">
                <a:latin typeface="KaiTi"/>
                <a:ea typeface="KaiTi"/>
                <a:cs typeface="+mn-lt"/>
              </a:rPr>
              <a:t>3.</a:t>
            </a:r>
            <a:r>
              <a:rPr lang="ja-JP" altLang="en-US">
                <a:latin typeface="KaiTi"/>
                <a:ea typeface="KaiTi"/>
                <a:cs typeface="+mn-lt"/>
              </a:rPr>
              <a:t> 我不常运动，我需要经常运动 。</a:t>
            </a:r>
          </a:p>
          <a:p>
            <a:pPr marL="0" indent="0">
              <a:buNone/>
            </a:pPr>
            <a:endParaRPr lang="ja-JP" altLang="en-US" dirty="0">
              <a:cs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4667D3-2B19-4CB0-A288-12B5C900E3DE}"/>
              </a:ext>
            </a:extLst>
          </p:cNvPr>
          <p:cNvSpPr/>
          <p:nvPr/>
        </p:nvSpPr>
        <p:spPr>
          <a:xfrm>
            <a:off x="6019800" y="4090987"/>
            <a:ext cx="6012655" cy="26074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r>
              <a:rPr lang="ja-JP" altLang="en-US" sz="24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常常</a:t>
            </a:r>
            <a:r>
              <a:rPr lang="ja-JP" altLang="en-US" sz="2400">
                <a:latin typeface="KaiTi"/>
                <a:ea typeface="KaiTi"/>
                <a:cs typeface="+mn-lt"/>
              </a:rPr>
              <a:t>：多用来强调次数多</a:t>
            </a:r>
            <a:r>
              <a:rPr lang="en-US" sz="2400" dirty="0">
                <a:latin typeface="KaiTi"/>
                <a:ea typeface="+mn-lt"/>
                <a:cs typeface="+mn-lt"/>
              </a:rPr>
              <a:t>。</a:t>
            </a:r>
            <a:endParaRPr lang="en-US" altLang="ja-JP" sz="2400">
              <a:latin typeface="KaiTi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24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时常</a:t>
            </a:r>
            <a:r>
              <a:rPr lang="ja-JP" altLang="en-US" sz="2400">
                <a:latin typeface="KaiTi"/>
                <a:ea typeface="KaiTi"/>
                <a:cs typeface="+mn-lt"/>
              </a:rPr>
              <a:t>：不像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400">
                <a:latin typeface="KaiTi"/>
                <a:ea typeface="KaiTi"/>
                <a:cs typeface="+mn-lt"/>
              </a:rPr>
              <a:t>常常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400">
                <a:latin typeface="KaiTi"/>
                <a:ea typeface="KaiTi"/>
                <a:cs typeface="+mn-lt"/>
              </a:rPr>
              <a:t>那样次数多，而是指有一些时候常发生</a:t>
            </a:r>
            <a:r>
              <a:rPr lang="en-US" sz="2400" dirty="0">
                <a:latin typeface="KaiTi"/>
                <a:ea typeface="+mn-lt"/>
                <a:cs typeface="+mn-lt"/>
              </a:rPr>
              <a:t>。</a:t>
            </a:r>
            <a:endParaRPr lang="en-US" altLang="ja-JP" sz="2400">
              <a:latin typeface="KaiTi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24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经常</a:t>
            </a:r>
            <a:r>
              <a:rPr lang="ja-JP" altLang="en-US" sz="2400">
                <a:latin typeface="KaiTi"/>
                <a:ea typeface="KaiTi"/>
                <a:cs typeface="+mn-lt"/>
              </a:rPr>
              <a:t>：有时指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400">
                <a:latin typeface="KaiTi"/>
                <a:ea typeface="KaiTi"/>
                <a:cs typeface="+mn-lt"/>
              </a:rPr>
              <a:t>常常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400">
                <a:latin typeface="KaiTi"/>
                <a:ea typeface="KaiTi"/>
                <a:cs typeface="+mn-lt"/>
              </a:rPr>
              <a:t>、“时常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400">
                <a:latin typeface="KaiTi"/>
                <a:ea typeface="KaiTi"/>
                <a:cs typeface="+mn-lt"/>
              </a:rPr>
              <a:t>，因此用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400">
                <a:latin typeface="KaiTi"/>
                <a:ea typeface="KaiTi"/>
                <a:cs typeface="+mn-lt"/>
              </a:rPr>
              <a:t>常常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400">
                <a:latin typeface="KaiTi"/>
                <a:ea typeface="KaiTi"/>
                <a:cs typeface="+mn-lt"/>
              </a:rPr>
              <a:t>、“时常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400">
                <a:latin typeface="KaiTi"/>
                <a:ea typeface="KaiTi"/>
                <a:cs typeface="+mn-lt"/>
              </a:rPr>
              <a:t>的地方，多可以换用</a:t>
            </a:r>
            <a:r>
              <a:rPr lang="en-US" altLang="ja-JP" sz="24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400">
                <a:latin typeface="KaiTi"/>
                <a:ea typeface="KaiTi"/>
                <a:cs typeface="+mn-lt"/>
              </a:rPr>
              <a:t>经常</a:t>
            </a:r>
            <a:r>
              <a:rPr lang="en-US" sz="2400" dirty="0">
                <a:ea typeface="+mn-lt"/>
                <a:cs typeface="+mn-lt"/>
              </a:rPr>
              <a:t>”；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6E39CD-5DE0-4B13-B3B1-FBEBE45BEFDA}"/>
              </a:ext>
            </a:extLst>
          </p:cNvPr>
          <p:cNvSpPr/>
          <p:nvPr/>
        </p:nvSpPr>
        <p:spPr>
          <a:xfrm>
            <a:off x="185739" y="4483894"/>
            <a:ext cx="5834060" cy="22145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rtl="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“</a:t>
            </a:r>
            <a:r>
              <a:rPr lang="ja-JP" altLang="en-US" sz="24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不断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”</a:t>
            </a:r>
            <a:r>
              <a:rPr lang="ja-JP" sz="2400">
                <a:solidFill>
                  <a:schemeClr val="tx1"/>
                </a:solidFill>
                <a:latin typeface="KaiTi"/>
                <a:ea typeface="KaiTi"/>
                <a:cs typeface="Segoe UI"/>
              </a:rPr>
              <a:t>和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“</a:t>
            </a:r>
            <a:r>
              <a:rPr lang="ja-JP" altLang="en-US" sz="24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不停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”</a:t>
            </a:r>
            <a:r>
              <a:rPr lang="ja-JP" sz="2400">
                <a:solidFill>
                  <a:schemeClr val="tx1"/>
                </a:solidFill>
                <a:latin typeface="KaiTi"/>
                <a:ea typeface="KaiTi"/>
                <a:cs typeface="Segoe UI"/>
              </a:rPr>
              <a:t>是近义词，在很多情况下可以换用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。​</a:t>
            </a:r>
            <a:endParaRPr lang="en-US">
              <a:solidFill>
                <a:schemeClr val="tx1"/>
              </a:solidFill>
              <a:latin typeface="KaiTi"/>
              <a:ea typeface="KaiTi"/>
            </a:endParaRPr>
          </a:p>
          <a:p>
            <a:pPr marL="342900" indent="-342900" rtl="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​</a:t>
            </a:r>
            <a:r>
              <a:rPr lang="ja-JP" altLang="en-US" sz="24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不停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”</a:t>
            </a:r>
            <a:r>
              <a:rPr lang="ja-JP" sz="2400">
                <a:solidFill>
                  <a:schemeClr val="tx1"/>
                </a:solidFill>
                <a:latin typeface="KaiTi"/>
                <a:ea typeface="KaiTi"/>
                <a:cs typeface="Segoe UI"/>
              </a:rPr>
              <a:t>还强调动作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“</a:t>
            </a:r>
            <a:r>
              <a:rPr lang="ja-JP" sz="2400">
                <a:solidFill>
                  <a:schemeClr val="tx1"/>
                </a:solidFill>
                <a:latin typeface="KaiTi"/>
                <a:ea typeface="KaiTi"/>
                <a:cs typeface="Segoe UI"/>
              </a:rPr>
              <a:t>不停止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”</a:t>
            </a:r>
            <a:r>
              <a:rPr lang="ja-JP" sz="2400">
                <a:solidFill>
                  <a:schemeClr val="tx1"/>
                </a:solidFill>
                <a:latin typeface="KaiTi"/>
                <a:ea typeface="KaiTi"/>
                <a:cs typeface="Segoe UI"/>
              </a:rPr>
              <a:t>的意思，即事物在发展过程中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“</a:t>
            </a:r>
            <a:r>
              <a:rPr lang="ja-JP" sz="2400">
                <a:solidFill>
                  <a:schemeClr val="tx1"/>
                </a:solidFill>
                <a:latin typeface="KaiTi"/>
                <a:ea typeface="KaiTi"/>
                <a:cs typeface="Segoe UI"/>
              </a:rPr>
              <a:t>不停运动</a:t>
            </a:r>
            <a:r>
              <a:rPr lang="en-US" sz="2400" dirty="0">
                <a:solidFill>
                  <a:schemeClr val="tx1"/>
                </a:solidFill>
                <a:latin typeface="KaiTi"/>
                <a:ea typeface="Segoe UI"/>
                <a:cs typeface="Segoe UI"/>
              </a:rPr>
              <a:t>”。</a:t>
            </a:r>
            <a:endParaRPr lang="en-US">
              <a:solidFill>
                <a:schemeClr val="tx1"/>
              </a:solidFill>
              <a:latin typeface="KaiT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5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BE8B-D5D9-4B93-8E0F-374F7B44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37" y="63500"/>
            <a:ext cx="5824537" cy="4609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sz="2400" dirty="0">
                <a:ea typeface="+mn-lt"/>
                <a:cs typeface="+mn-lt"/>
              </a:rPr>
              <a:t>Comparing "turan" and "huran"</a:t>
            </a:r>
            <a:endParaRPr lang="en-US" altLang="ja-JP" sz="2400" dirty="0">
              <a:ea typeface="游ゴシック"/>
              <a:cs typeface="Calibri"/>
            </a:endParaRPr>
          </a:p>
          <a:p>
            <a:pPr marL="0" indent="0" algn="ctr">
              <a:buNone/>
            </a:pPr>
            <a:r>
              <a:rPr lang="ja-JP" altLang="en-US" b="1" dirty="0">
                <a:solidFill>
                  <a:schemeClr val="accent1"/>
                </a:solidFill>
                <a:ea typeface="+mn-lt"/>
                <a:cs typeface="+mn-lt"/>
              </a:rPr>
              <a:t>突然 </a:t>
            </a:r>
            <a:r>
              <a:rPr lang="en-US" altLang="ja-JP" b="1" dirty="0">
                <a:solidFill>
                  <a:srgbClr val="FF0000"/>
                </a:solidFill>
                <a:ea typeface="+mn-lt"/>
                <a:cs typeface="+mn-lt"/>
              </a:rPr>
              <a:t>adj</a:t>
            </a:r>
            <a:r>
              <a:rPr lang="en-US" altLang="ja-JP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 vs</a:t>
            </a:r>
            <a:r>
              <a:rPr lang="en-US" altLang="ja-JP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ja-JP" altLang="en-US" b="1" dirty="0">
                <a:solidFill>
                  <a:schemeClr val="accent1"/>
                </a:solidFill>
                <a:ea typeface="+mn-lt"/>
                <a:cs typeface="+mn-lt"/>
              </a:rPr>
              <a:t>忽然 </a:t>
            </a:r>
            <a:r>
              <a:rPr lang="en-US" altLang="ja-JP" b="1" dirty="0">
                <a:solidFill>
                  <a:srgbClr val="FF0000"/>
                </a:solidFill>
                <a:ea typeface="+mn-lt"/>
                <a:cs typeface="+mn-lt"/>
              </a:rPr>
              <a:t>adv.</a:t>
            </a:r>
            <a:endParaRPr lang="ja-JP" b="1" dirty="0">
              <a:solidFill>
                <a:srgbClr val="FF0000"/>
              </a:solidFill>
              <a:ea typeface="游ゴシック"/>
              <a:cs typeface="Calibri" panose="020F0502020204030204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ja-JP" sz="2400" dirty="0">
                <a:latin typeface="KaiTi"/>
                <a:ea typeface="KaiTi"/>
                <a:cs typeface="+mn-lt"/>
              </a:rPr>
              <a:t>我的电话忽然响了。 </a:t>
            </a:r>
            <a:endParaRPr lang="en-US" altLang="ja-JP" sz="2400" dirty="0">
              <a:latin typeface="KaiTi"/>
              <a:ea typeface="KaiTi"/>
              <a:cs typeface="+mn-lt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ja-JP" sz="2400" dirty="0">
                <a:latin typeface="KaiTi"/>
                <a:ea typeface="KaiTi"/>
                <a:cs typeface="+mn-lt"/>
              </a:rPr>
              <a:t>事情发生得太突然。</a:t>
            </a:r>
          </a:p>
          <a:p>
            <a:pPr>
              <a:lnSpc>
                <a:spcPct val="120000"/>
              </a:lnSpc>
              <a:buNone/>
            </a:pPr>
            <a:r>
              <a:rPr lang="ja-JP" sz="2400" b="1" dirty="0">
                <a:latin typeface="KaiTi"/>
                <a:ea typeface="KaiTi"/>
                <a:cs typeface="+mn-lt"/>
              </a:rPr>
              <a:t>   </a:t>
            </a:r>
            <a:r>
              <a:rPr lang="ja-JP" altLang="en-US" sz="2400" b="1" dirty="0">
                <a:latin typeface="KaiTi"/>
                <a:ea typeface="KaiTi"/>
                <a:cs typeface="+mn-lt"/>
              </a:rPr>
              <a:t> </a:t>
            </a:r>
            <a:r>
              <a:rPr lang="ja-JP" sz="2400" b="1" dirty="0">
                <a:latin typeface="KaiTi"/>
                <a:ea typeface="KaiTi"/>
                <a:cs typeface="+mn-lt"/>
              </a:rPr>
              <a:t>都用在没想到，出乎意料的情况下</a:t>
            </a:r>
            <a:r>
              <a:rPr lang="ja-JP" sz="2400" dirty="0">
                <a:latin typeface="KaiTi"/>
                <a:ea typeface="KaiTi"/>
                <a:cs typeface="+mn-lt"/>
              </a:rPr>
              <a:t>：</a:t>
            </a:r>
            <a:endParaRPr lang="ja-JP" sz="2400" dirty="0">
              <a:latin typeface="KaiTi"/>
              <a:ea typeface="KaiTi"/>
              <a:cs typeface="Calibri" panose="020F0502020204030204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ja-JP" sz="2400" dirty="0">
                <a:latin typeface="KaiTi"/>
                <a:ea typeface="+mn-lt"/>
                <a:cs typeface="+mn-lt"/>
              </a:rPr>
              <a:t>3. </a:t>
            </a:r>
            <a:r>
              <a:rPr lang="ja-JP" sz="2400" dirty="0">
                <a:latin typeface="KaiTi"/>
                <a:ea typeface="KaiTi"/>
                <a:cs typeface="+mn-lt"/>
              </a:rPr>
              <a:t>我正要出去，忽然/突然下起了一阵大雨。</a:t>
            </a:r>
            <a:endParaRPr lang="ja-JP" sz="2400" dirty="0">
              <a:latin typeface="KaiTi"/>
              <a:ea typeface="KaiTi"/>
              <a:cs typeface="Calibri" panose="020F0502020204030204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ja-JP" sz="2400" dirty="0">
                <a:latin typeface="KaiTi"/>
                <a:ea typeface="+mn-lt"/>
                <a:cs typeface="+mn-lt"/>
              </a:rPr>
              <a:t>4.</a:t>
            </a:r>
            <a:r>
              <a:rPr lang="ja-JP" altLang="en-US" sz="2400" dirty="0">
                <a:latin typeface="KaiTi"/>
                <a:ea typeface="KaiTi"/>
                <a:cs typeface="+mn-lt"/>
              </a:rPr>
              <a:t> </a:t>
            </a:r>
            <a:r>
              <a:rPr lang="ja-JP" sz="2400" dirty="0">
                <a:latin typeface="KaiTi"/>
                <a:ea typeface="KaiTi"/>
                <a:cs typeface="+mn-lt"/>
              </a:rPr>
              <a:t>我的自行车刚才还在这儿，怎么忽然/突然不见了。</a:t>
            </a:r>
            <a:endParaRPr lang="ja-JP" sz="2400" dirty="0">
              <a:latin typeface="KaiTi"/>
              <a:ea typeface="KaiTi"/>
              <a:cs typeface="Calibri" panose="020F0502020204030204"/>
            </a:endParaRPr>
          </a:p>
          <a:p>
            <a:pPr>
              <a:lnSpc>
                <a:spcPct val="120000"/>
              </a:lnSpc>
              <a:buNone/>
            </a:pPr>
            <a:endParaRPr lang="en-US" altLang="ja-JP" sz="2400" dirty="0"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endParaRPr lang="ja-JP" altLang="en-US" sz="1600" dirty="0">
              <a:ea typeface="游ゴシック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68CD-C2A2-4DE0-83A3-1FFEC85CB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20" y="158750"/>
            <a:ext cx="5824536" cy="3291681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"yizhi" and "yixiang"</a:t>
            </a:r>
            <a:endParaRPr lang="en-US" altLang="ja-JP"/>
          </a:p>
          <a:p>
            <a:pPr marL="0" indent="0" algn="ctr">
              <a:buNone/>
            </a:pPr>
            <a:r>
              <a:rPr lang="ja-JP" altLang="en-US" sz="3600" b="1">
                <a:solidFill>
                  <a:schemeClr val="accent1"/>
                </a:solidFill>
                <a:latin typeface="KaiTi"/>
                <a:ea typeface="KaiTi"/>
                <a:cs typeface="+mn-lt"/>
              </a:rPr>
              <a:t>一直</a:t>
            </a:r>
            <a:r>
              <a:rPr lang="en-US" sz="3600" b="1" dirty="0">
                <a:solidFill>
                  <a:schemeClr val="accent1"/>
                </a:solidFill>
                <a:latin typeface="KaiTi"/>
                <a:ea typeface="+mn-lt"/>
                <a:cs typeface="+mn-lt"/>
              </a:rPr>
              <a:t> vs.</a:t>
            </a:r>
            <a:r>
              <a:rPr lang="en-US" altLang="ja-JP" sz="3600" b="1" dirty="0">
                <a:solidFill>
                  <a:schemeClr val="accent1"/>
                </a:solidFill>
                <a:latin typeface="KaiTi"/>
                <a:ea typeface="+mn-lt"/>
                <a:cs typeface="+mn-lt"/>
              </a:rPr>
              <a:t> </a:t>
            </a:r>
            <a:r>
              <a:rPr lang="ja-JP" altLang="en-US" sz="3600" b="1">
                <a:solidFill>
                  <a:schemeClr val="accent1"/>
                </a:solidFill>
                <a:latin typeface="KaiTi"/>
                <a:ea typeface="KaiTi"/>
                <a:cs typeface="+mn-lt"/>
              </a:rPr>
              <a:t>一向</a:t>
            </a:r>
            <a:endParaRPr lang="ja-JP" sz="3600" b="1">
              <a:solidFill>
                <a:schemeClr val="accent1"/>
              </a:solidFill>
              <a:latin typeface="KaiTi"/>
              <a:ea typeface="KaiTi"/>
              <a:cs typeface="Calibri" panose="020F0502020204030204"/>
            </a:endParaRPr>
          </a:p>
          <a:p>
            <a:pPr marL="0" indent="0">
              <a:buNone/>
            </a:pPr>
            <a:endParaRPr lang="ja-JP" alt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ja-JP" dirty="0">
                <a:latin typeface="KaiTi"/>
                <a:ea typeface="+mn-lt"/>
                <a:cs typeface="+mn-lt"/>
              </a:rPr>
              <a:t>4. </a:t>
            </a:r>
            <a:r>
              <a:rPr lang="ja-JP">
                <a:latin typeface="KaiTi"/>
                <a:ea typeface="KaiTi"/>
                <a:cs typeface="+mn-lt"/>
              </a:rPr>
              <a:t>我一直在现在的公司工作 。</a:t>
            </a:r>
            <a:r>
              <a:rPr lang="en-US" altLang="ja-JP" dirty="0">
                <a:latin typeface="KaiTi"/>
                <a:ea typeface="+mn-lt"/>
                <a:cs typeface="+mn-lt"/>
              </a:rPr>
              <a:t>5.</a:t>
            </a:r>
            <a:r>
              <a:rPr lang="ja-JP" altLang="en-US">
                <a:latin typeface="KaiTi"/>
                <a:ea typeface="KaiTi"/>
                <a:cs typeface="+mn-lt"/>
              </a:rPr>
              <a:t> </a:t>
            </a:r>
            <a:r>
              <a:rPr lang="ja-JP">
                <a:latin typeface="KaiTi"/>
                <a:ea typeface="KaiTi"/>
                <a:cs typeface="+mn-lt"/>
              </a:rPr>
              <a:t>他 一向 不 迟到 。</a:t>
            </a:r>
            <a:endParaRPr lang="ja-JP">
              <a:latin typeface="KaiTi"/>
              <a:ea typeface="KaiT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3810A-8396-424F-9D8D-930AAD3EF1CE}"/>
              </a:ext>
            </a:extLst>
          </p:cNvPr>
          <p:cNvSpPr/>
          <p:nvPr/>
        </p:nvSpPr>
        <p:spPr>
          <a:xfrm>
            <a:off x="150019" y="4781549"/>
            <a:ext cx="5887068" cy="18573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r>
              <a:rPr lang="en-US" altLang="ja-JP" sz="28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“</a:t>
            </a:r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突然</a:t>
            </a:r>
            <a:r>
              <a:rPr lang="en-US" altLang="ja-JP" sz="28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”</a:t>
            </a:r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是形容词</a:t>
            </a:r>
            <a:r>
              <a:rPr lang="ja-JP" altLang="en-US" sz="2800">
                <a:latin typeface="KaiTi"/>
                <a:ea typeface="KaiTi"/>
                <a:cs typeface="+mn-lt"/>
              </a:rPr>
              <a:t>，除了作状语以外，还能作定语、谓语、补语</a:t>
            </a:r>
            <a:r>
              <a:rPr lang="en-US" sz="2800" dirty="0">
                <a:latin typeface="KaiTi"/>
                <a:ea typeface="+mn-lt"/>
                <a:cs typeface="+mn-lt"/>
              </a:rPr>
              <a:t>。</a:t>
            </a:r>
            <a:endParaRPr lang="en-US" sz="2800">
              <a:latin typeface="KaiTi"/>
              <a:ea typeface="KaiTi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KaiTi"/>
                <a:ea typeface="+mn-lt"/>
                <a:cs typeface="+mn-lt"/>
              </a:rPr>
              <a:t> </a:t>
            </a:r>
            <a:r>
              <a:rPr lang="en-US" altLang="ja-JP" sz="28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“</a:t>
            </a:r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忽然</a:t>
            </a:r>
            <a:r>
              <a:rPr lang="en-US" altLang="ja-JP" sz="28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”</a:t>
            </a:r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是副词</a:t>
            </a:r>
            <a:r>
              <a:rPr lang="ja-JP" altLang="en-US" sz="2800">
                <a:latin typeface="KaiTi"/>
                <a:ea typeface="KaiTi"/>
                <a:cs typeface="+mn-lt"/>
              </a:rPr>
              <a:t>，</a:t>
            </a:r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只能作状语</a:t>
            </a:r>
            <a:r>
              <a:rPr lang="en-US" sz="28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。</a:t>
            </a:r>
            <a:endParaRPr lang="ja-JP" altLang="en-US" sz="2800" dirty="0">
              <a:latin typeface="KaiTi"/>
              <a:cs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FE92E6-5B93-4668-BBF9-B5AA9A4E02BD}"/>
              </a:ext>
            </a:extLst>
          </p:cNvPr>
          <p:cNvSpPr/>
          <p:nvPr/>
        </p:nvSpPr>
        <p:spPr>
          <a:xfrm>
            <a:off x="6091237" y="3424235"/>
            <a:ext cx="5953123" cy="32861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“</a:t>
            </a:r>
            <a:r>
              <a:rPr lang="ja-JP" altLang="en-US" sz="2400">
                <a:ea typeface="+mn-lt"/>
                <a:cs typeface="+mn-lt"/>
              </a:rPr>
              <a:t>一直</a:t>
            </a:r>
            <a:r>
              <a:rPr lang="en-US" sz="2400" dirty="0">
                <a:ea typeface="+mn-lt"/>
                <a:cs typeface="+mn-lt"/>
              </a:rPr>
              <a:t>”</a:t>
            </a:r>
            <a:r>
              <a:rPr lang="en-US" altLang="ja-JP" sz="2400" dirty="0">
                <a:ea typeface="+mn-lt"/>
                <a:cs typeface="+mn-lt"/>
              </a:rPr>
              <a:t> means </a:t>
            </a:r>
            <a:r>
              <a:rPr lang="en-US" sz="2400" dirty="0">
                <a:ea typeface="+mn-lt"/>
                <a:cs typeface="+mn-lt"/>
              </a:rPr>
              <a:t>“</a:t>
            </a:r>
            <a:r>
              <a:rPr lang="en-US" altLang="ja-JP" sz="2400" dirty="0">
                <a:ea typeface="+mn-lt"/>
                <a:cs typeface="+mn-lt"/>
              </a:rPr>
              <a:t>straight</a:t>
            </a:r>
            <a:r>
              <a:rPr lang="en-US" sz="2400" dirty="0">
                <a:ea typeface="+mn-lt"/>
                <a:cs typeface="+mn-lt"/>
              </a:rPr>
              <a:t>”</a:t>
            </a:r>
            <a:r>
              <a:rPr lang="en-US" altLang="ja-JP" sz="2400" dirty="0">
                <a:ea typeface="+mn-lt"/>
                <a:cs typeface="+mn-lt"/>
              </a:rPr>
              <a:t> or “constantly</a:t>
            </a:r>
            <a:r>
              <a:rPr lang="en-US" sz="2400" dirty="0">
                <a:ea typeface="+mn-lt"/>
                <a:cs typeface="+mn-lt"/>
              </a:rPr>
              <a:t>”</a:t>
            </a:r>
            <a:r>
              <a:rPr lang="en-US" altLang="ja-JP" sz="2400" dirty="0">
                <a:ea typeface="+mn-lt"/>
                <a:cs typeface="+mn-lt"/>
              </a:rPr>
              <a:t> and it has the sense of doing something continuously "since a certain </a:t>
            </a:r>
            <a:r>
              <a:rPr lang="en-US" sz="2400" dirty="0">
                <a:ea typeface="+mn-lt"/>
                <a:cs typeface="+mn-lt"/>
              </a:rPr>
              <a:t>time". </a:t>
            </a:r>
            <a:endParaRPr lang="en-US" sz="240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400" dirty="0">
                <a:ea typeface="+mn-lt"/>
                <a:cs typeface="+mn-lt"/>
              </a:rPr>
              <a:t>“</a:t>
            </a:r>
            <a:r>
              <a:rPr lang="ja-JP" altLang="en-US" sz="2400">
                <a:ea typeface="+mn-lt"/>
                <a:cs typeface="+mn-lt"/>
              </a:rPr>
              <a:t>一向</a:t>
            </a:r>
            <a:r>
              <a:rPr lang="en-US" sz="2400" dirty="0">
                <a:ea typeface="+mn-lt"/>
                <a:cs typeface="+mn-lt"/>
              </a:rPr>
              <a:t>” does not have the time constraint that </a:t>
            </a:r>
            <a:r>
              <a:rPr lang="en-US" altLang="ja-JP" sz="2400" dirty="0">
                <a:ea typeface="+mn-lt"/>
                <a:cs typeface="+mn-lt"/>
              </a:rPr>
              <a:t>“</a:t>
            </a:r>
            <a:r>
              <a:rPr lang="ja-JP" altLang="en-US" sz="2400">
                <a:ea typeface="+mn-lt"/>
                <a:cs typeface="+mn-lt"/>
              </a:rPr>
              <a:t>一直</a:t>
            </a:r>
            <a:r>
              <a:rPr lang="en-US" sz="2400" dirty="0">
                <a:ea typeface="+mn-lt"/>
                <a:cs typeface="+mn-lt"/>
              </a:rPr>
              <a:t>” has. Instead, it means that things have always been like they are. In this way, it is more like a habit. </a:t>
            </a:r>
            <a:endParaRPr lang="en-US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962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BE8B-D5D9-4B93-8E0F-374F7B44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480219"/>
            <a:ext cx="6015037" cy="6161086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dirty="0">
                <a:ea typeface="+mn-lt"/>
                <a:cs typeface="+mn-lt"/>
              </a:rPr>
              <a:t>Comparing "zongsuan" and “zhongyu"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sz="3500" b="1" dirty="0">
                <a:solidFill>
                  <a:schemeClr val="accent1"/>
                </a:solidFill>
                <a:ea typeface="+mn-lt"/>
                <a:cs typeface="+mn-lt"/>
              </a:rPr>
              <a:t>总算</a:t>
            </a:r>
            <a:r>
              <a:rPr lang="en-US" sz="3500" b="1" dirty="0">
                <a:solidFill>
                  <a:schemeClr val="accent1"/>
                </a:solidFill>
                <a:ea typeface="+mn-lt"/>
                <a:cs typeface="+mn-lt"/>
              </a:rPr>
              <a:t> vs </a:t>
            </a:r>
            <a:r>
              <a:rPr lang="ja-JP" altLang="en-US" sz="3500" b="1" dirty="0">
                <a:solidFill>
                  <a:schemeClr val="accent1"/>
                </a:solidFill>
                <a:ea typeface="+mn-lt"/>
                <a:cs typeface="+mn-lt"/>
              </a:rPr>
              <a:t>终于</a:t>
            </a:r>
            <a:endParaRPr lang="ja-JP" sz="3500" b="1" dirty="0">
              <a:solidFill>
                <a:schemeClr val="accent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ja-JP" dirty="0">
              <a:cs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ja-JP" sz="3200" dirty="0">
                <a:latin typeface="KaiTi"/>
                <a:ea typeface="游ゴシック"/>
              </a:rPr>
              <a:t>1.</a:t>
            </a:r>
            <a:r>
              <a:rPr lang="ja-JP" altLang="en-US" sz="3200" dirty="0">
                <a:latin typeface="KaiTi"/>
                <a:ea typeface="KaiTi"/>
              </a:rPr>
              <a:t> </a:t>
            </a:r>
            <a:r>
              <a:rPr lang="ja-JP" sz="3200" dirty="0">
                <a:latin typeface="KaiTi"/>
                <a:ea typeface="KaiTi"/>
              </a:rPr>
              <a:t>比赛</a:t>
            </a:r>
            <a:r>
              <a:rPr lang="ja-JP" sz="3200" b="1" dirty="0">
                <a:solidFill>
                  <a:srgbClr val="C00000"/>
                </a:solidFill>
                <a:latin typeface="KaiTi"/>
                <a:ea typeface="KaiTi"/>
              </a:rPr>
              <a:t>终于</a:t>
            </a:r>
            <a:r>
              <a:rPr lang="ja-JP" sz="3200" dirty="0">
                <a:latin typeface="KaiTi"/>
                <a:ea typeface="KaiTi"/>
              </a:rPr>
              <a:t>结束了（</a:t>
            </a:r>
            <a:r>
              <a:rPr lang="ja-JP" sz="3200" dirty="0">
                <a:highlight>
                  <a:srgbClr val="FFFF00"/>
                </a:highlight>
                <a:latin typeface="KaiTi"/>
                <a:ea typeface="KaiTi"/>
              </a:rPr>
              <a:t>客观表达</a:t>
            </a:r>
            <a:r>
              <a:rPr lang="en-US" altLang="ja-JP" sz="3200" dirty="0">
                <a:highlight>
                  <a:srgbClr val="FFFF00"/>
                </a:highlight>
                <a:latin typeface="KaiTi"/>
                <a:ea typeface="KaiTi"/>
              </a:rPr>
              <a:t>objective</a:t>
            </a:r>
            <a:r>
              <a:rPr lang="ja-JP" altLang="en-US" sz="3200" dirty="0">
                <a:latin typeface="KaiTi"/>
                <a:ea typeface="KaiTi"/>
              </a:rPr>
              <a:t>）</a:t>
            </a:r>
            <a:endParaRPr lang="ja-JP" altLang="en-US" sz="3200" dirty="0">
              <a:latin typeface="KaiTi"/>
              <a:ea typeface="KaiTi"/>
              <a:cs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ja-JP" sz="3200" dirty="0">
                <a:latin typeface="KaiTi"/>
                <a:ea typeface="游ゴシック"/>
              </a:rPr>
              <a:t>2.</a:t>
            </a:r>
            <a:r>
              <a:rPr lang="ja-JP" altLang="en-US" sz="3200" dirty="0">
                <a:latin typeface="KaiTi"/>
                <a:ea typeface="KaiTi"/>
              </a:rPr>
              <a:t> </a:t>
            </a:r>
            <a:r>
              <a:rPr lang="ja-JP" sz="3200" dirty="0">
                <a:latin typeface="KaiTi"/>
                <a:ea typeface="KaiTi"/>
              </a:rPr>
              <a:t>我努力了那么久，</a:t>
            </a:r>
            <a:r>
              <a:rPr lang="ja-JP" sz="3200" b="1" dirty="0">
                <a:solidFill>
                  <a:srgbClr val="C00000"/>
                </a:solidFill>
                <a:latin typeface="KaiTi"/>
                <a:ea typeface="KaiTi"/>
              </a:rPr>
              <a:t>终于</a:t>
            </a:r>
            <a:r>
              <a:rPr lang="ja-JP" sz="3200" dirty="0">
                <a:latin typeface="KaiTi"/>
                <a:ea typeface="KaiTi"/>
              </a:rPr>
              <a:t>成功了</a:t>
            </a:r>
            <a:r>
              <a:rPr lang="ja-JP" altLang="en-US" sz="3200" dirty="0">
                <a:latin typeface="KaiTi"/>
                <a:ea typeface="KaiTi"/>
              </a:rPr>
              <a:t>。</a:t>
            </a:r>
            <a:r>
              <a:rPr lang="ja-JP" sz="3200" dirty="0">
                <a:latin typeface="KaiTi"/>
                <a:ea typeface="KaiTi"/>
              </a:rPr>
              <a:t>（</a:t>
            </a:r>
            <a:r>
              <a:rPr lang="ja-JP" sz="3200" dirty="0">
                <a:highlight>
                  <a:srgbClr val="FFFF00"/>
                </a:highlight>
                <a:latin typeface="KaiTi"/>
                <a:ea typeface="KaiTi"/>
              </a:rPr>
              <a:t>主观表达</a:t>
            </a:r>
            <a:r>
              <a:rPr lang="en-US" altLang="ja-JP" sz="3200" dirty="0">
                <a:highlight>
                  <a:srgbClr val="FFFF00"/>
                </a:highlight>
                <a:latin typeface="KaiTi"/>
                <a:ea typeface="KaiTi"/>
              </a:rPr>
              <a:t> subjective</a:t>
            </a:r>
            <a:r>
              <a:rPr lang="ja-JP" sz="3200" dirty="0">
                <a:latin typeface="KaiTi"/>
                <a:ea typeface="KaiTi"/>
              </a:rPr>
              <a:t>）</a:t>
            </a:r>
            <a:endParaRPr lang="ja-JP" altLang="en-US" sz="3200" dirty="0">
              <a:latin typeface="KaiTi"/>
              <a:ea typeface="KaiTi"/>
              <a:cs typeface="Calibri" panose="020F0502020204030204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ja-JP" sz="3200" dirty="0">
                <a:latin typeface="KaiTi"/>
                <a:ea typeface="游ゴシック"/>
              </a:rPr>
              <a:t>3.</a:t>
            </a:r>
            <a:r>
              <a:rPr lang="ja-JP" altLang="en-US" sz="3200" dirty="0">
                <a:latin typeface="KaiTi"/>
                <a:ea typeface="KaiTi"/>
              </a:rPr>
              <a:t> </a:t>
            </a:r>
            <a:r>
              <a:rPr lang="ja-JP" sz="3200" dirty="0">
                <a:latin typeface="KaiTi"/>
                <a:ea typeface="KaiTi"/>
              </a:rPr>
              <a:t>我努力了那么久，</a:t>
            </a:r>
            <a:r>
              <a:rPr lang="ja-JP" sz="3200" b="1" dirty="0">
                <a:solidFill>
                  <a:srgbClr val="C00000"/>
                </a:solidFill>
                <a:latin typeface="KaiTi"/>
                <a:ea typeface="KaiTi"/>
              </a:rPr>
              <a:t>总算</a:t>
            </a:r>
            <a:r>
              <a:rPr lang="ja-JP" sz="3200" dirty="0">
                <a:latin typeface="KaiTi"/>
                <a:ea typeface="KaiTi"/>
              </a:rPr>
              <a:t>获得</a:t>
            </a:r>
            <a:endParaRPr lang="ja-JP" sz="3200" dirty="0">
              <a:latin typeface="KaiTi"/>
              <a:ea typeface="KaiTi"/>
              <a:cs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ja-JP" sz="3200" dirty="0" err="1">
                <a:latin typeface="KaiTi"/>
                <a:ea typeface="KaiTi"/>
              </a:rPr>
              <a:t>成功了</a:t>
            </a:r>
            <a:r>
              <a:rPr lang="en-US" altLang="ja-JP" sz="3200" dirty="0">
                <a:latin typeface="KaiTi"/>
                <a:ea typeface="KaiTi"/>
              </a:rPr>
              <a:t>。（</a:t>
            </a:r>
            <a:r>
              <a:rPr lang="en-US" altLang="ja-JP" sz="3200" dirty="0" err="1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比较主观，带有个人意识比较</a:t>
            </a:r>
            <a:r>
              <a:rPr lang="ja-JP" sz="32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强</a:t>
            </a:r>
            <a:r>
              <a:rPr lang="ja-JP" sz="32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br>
              <a:rPr lang="ja-JP" dirty="0"/>
            </a:br>
            <a:endParaRPr lang="ja-JP" dirty="0"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dirty="0">
              <a:ea typeface="游ゴシック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8138-DAFF-4D2B-941A-63A51FB8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0762" y="432594"/>
            <a:ext cx="5901846" cy="3708401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sz="3200">
                <a:ea typeface="+mn-lt"/>
                <a:cs typeface="+mn-lt"/>
              </a:rPr>
              <a:t>Comparing "gen" and "dui"</a:t>
            </a:r>
            <a:endParaRPr lang="en-US" sz="32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跟</a:t>
            </a:r>
            <a:r>
              <a:rPr lang="en-US" sz="3600" b="1" dirty="0">
                <a:solidFill>
                  <a:schemeClr val="accent1"/>
                </a:solidFill>
                <a:ea typeface="+mn-lt"/>
                <a:cs typeface="+mn-lt"/>
              </a:rPr>
              <a:t> vs </a:t>
            </a: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对</a:t>
            </a:r>
            <a:endParaRPr lang="ja-JP" sz="3600" b="1">
              <a:solidFill>
                <a:schemeClr val="accent1"/>
              </a:solidFill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endParaRPr lang="ja-JP" alt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ja-JP" sz="3200" dirty="0">
                <a:latin typeface="KaiTi"/>
                <a:ea typeface="KaiTi"/>
              </a:rPr>
              <a:t>4. </a:t>
            </a:r>
            <a:r>
              <a:rPr lang="ja-JP" altLang="en-US" sz="3200">
                <a:latin typeface="KaiTi"/>
                <a:ea typeface="KaiTi"/>
              </a:rPr>
              <a:t>那个帅哥在</a:t>
            </a:r>
            <a:r>
              <a:rPr lang="ja-JP" altLang="en-US" sz="3200">
                <a:solidFill>
                  <a:srgbClr val="C00000"/>
                </a:solidFill>
                <a:latin typeface="KaiTi"/>
                <a:ea typeface="KaiTi"/>
              </a:rPr>
              <a:t>对</a:t>
            </a:r>
            <a:r>
              <a:rPr lang="ja-JP" altLang="en-US" sz="3200">
                <a:latin typeface="KaiTi"/>
                <a:ea typeface="KaiTi"/>
              </a:rPr>
              <a:t>我招手！</a:t>
            </a:r>
          </a:p>
          <a:p>
            <a:pPr marL="0" indent="0">
              <a:buNone/>
            </a:pPr>
            <a:r>
              <a:rPr lang="en-US" altLang="ja-JP" sz="3200" dirty="0">
                <a:latin typeface="KaiTi"/>
                <a:ea typeface="KaiTi"/>
              </a:rPr>
              <a:t>5.</a:t>
            </a:r>
            <a:r>
              <a:rPr lang="ja-JP" altLang="en-US" sz="3200">
                <a:latin typeface="KaiTi"/>
                <a:ea typeface="KaiTi"/>
              </a:rPr>
              <a:t> 那你要</a:t>
            </a:r>
            <a:r>
              <a:rPr lang="ja-JP" altLang="en-US" sz="3200">
                <a:solidFill>
                  <a:srgbClr val="C00000"/>
                </a:solidFill>
                <a:latin typeface="KaiTi"/>
                <a:ea typeface="KaiTi"/>
              </a:rPr>
              <a:t>跟</a:t>
            </a:r>
            <a:r>
              <a:rPr lang="ja-JP" altLang="en-US" sz="3200">
                <a:latin typeface="KaiTi"/>
                <a:ea typeface="KaiTi"/>
              </a:rPr>
              <a:t>他去吗？</a:t>
            </a:r>
          </a:p>
          <a:p>
            <a:pPr marL="0" indent="0">
              <a:buNone/>
            </a:pPr>
            <a:endParaRPr lang="ja-JP" altLang="en-US" dirty="0">
              <a:cs typeface="Calibri"/>
            </a:endParaRPr>
          </a:p>
          <a:p>
            <a:pPr marL="0" indent="0">
              <a:buNone/>
            </a:pPr>
            <a:endParaRPr lang="ja-JP" dirty="0"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13279B-7D00-446C-AE3D-5F9B83BF7EAF}"/>
              </a:ext>
            </a:extLst>
          </p:cNvPr>
          <p:cNvSpPr/>
          <p:nvPr/>
        </p:nvSpPr>
        <p:spPr>
          <a:xfrm>
            <a:off x="6198393" y="4221956"/>
            <a:ext cx="5740211" cy="20597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KaiTi"/>
                <a:ea typeface="游ゴシック"/>
                <a:cs typeface="Calibri"/>
              </a:rPr>
              <a:t>"</a:t>
            </a:r>
            <a:r>
              <a:rPr lang="ja-JP" altLang="en-US" sz="3200" b="1">
                <a:latin typeface="KaiTi"/>
                <a:ea typeface="KaiTi"/>
                <a:cs typeface="Calibri"/>
              </a:rPr>
              <a:t>对</a:t>
            </a:r>
            <a:r>
              <a:rPr lang="en-US" altLang="ja-JP" sz="3200" dirty="0">
                <a:latin typeface="KaiTi"/>
                <a:ea typeface="游ゴシック"/>
                <a:cs typeface="Calibri"/>
              </a:rPr>
              <a:t>"</a:t>
            </a:r>
            <a:r>
              <a:rPr lang="ja-JP" altLang="en-US" sz="3200">
                <a:latin typeface="KaiTi"/>
                <a:ea typeface="KaiTi"/>
                <a:cs typeface="Calibri"/>
              </a:rPr>
              <a:t>一般指示</a:t>
            </a:r>
            <a:r>
              <a:rPr lang="ja-JP" altLang="en-US" sz="3200">
                <a:highlight>
                  <a:srgbClr val="FFFF00"/>
                </a:highlight>
                <a:latin typeface="KaiTi"/>
                <a:ea typeface="KaiTi"/>
                <a:cs typeface="Calibri"/>
              </a:rPr>
              <a:t>单向关系</a:t>
            </a:r>
            <a:r>
              <a:rPr lang="ja-JP" altLang="en-US" sz="3200">
                <a:latin typeface="KaiTi"/>
                <a:ea typeface="KaiTi"/>
                <a:cs typeface="Calibri"/>
              </a:rPr>
              <a:t>，</a:t>
            </a:r>
            <a:endParaRPr lang="en-US" sz="3200">
              <a:latin typeface="游ゴシック"/>
              <a:ea typeface="游ゴシック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3200" dirty="0">
                <a:latin typeface="KaiTi"/>
                <a:ea typeface="游ゴシック"/>
                <a:cs typeface="Calibri"/>
              </a:rPr>
              <a:t>"</a:t>
            </a:r>
            <a:r>
              <a:rPr lang="ja-JP" altLang="en-US" sz="3200" b="1">
                <a:latin typeface="KaiTi"/>
                <a:ea typeface="KaiTi"/>
                <a:cs typeface="Calibri"/>
              </a:rPr>
              <a:t>跟</a:t>
            </a:r>
            <a:r>
              <a:rPr lang="en-US" altLang="ja-JP" sz="3200" dirty="0">
                <a:latin typeface="KaiTi"/>
                <a:ea typeface="游ゴシック"/>
                <a:cs typeface="Calibri"/>
              </a:rPr>
              <a:t>"</a:t>
            </a:r>
            <a:r>
              <a:rPr lang="ja-JP" altLang="en-US" sz="3200">
                <a:latin typeface="KaiTi"/>
                <a:ea typeface="KaiTi"/>
                <a:cs typeface="Calibri"/>
              </a:rPr>
              <a:t>则是用于</a:t>
            </a:r>
            <a:r>
              <a:rPr lang="ja-JP" altLang="en-US" sz="3200">
                <a:highlight>
                  <a:srgbClr val="FFFF00"/>
                </a:highlight>
                <a:latin typeface="KaiTi"/>
                <a:ea typeface="KaiTi"/>
                <a:cs typeface="Calibri"/>
              </a:rPr>
              <a:t>双向关系</a:t>
            </a:r>
            <a:r>
              <a:rPr lang="ja-JP" altLang="en-US" sz="3200">
                <a:latin typeface="KaiTi"/>
                <a:ea typeface="KaiTi"/>
                <a:cs typeface="Calibri"/>
              </a:rPr>
              <a:t>。</a:t>
            </a:r>
            <a:endParaRPr lang="en-US" sz="3200">
              <a:latin typeface="Calibri" panose="020F0502020204030204"/>
              <a:ea typeface="游ゴシック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09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BE8B-D5D9-4B93-8E0F-374F7B44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13" y="194469"/>
            <a:ext cx="5144412" cy="3719818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"chao" "xiang" and "wang"</a:t>
            </a:r>
            <a:endParaRPr lang="en-US" altLang="ja-JP">
              <a:ea typeface="游ゴシック"/>
              <a:cs typeface="Calibri"/>
            </a:endParaRPr>
          </a:p>
          <a:p>
            <a:pPr marL="0" indent="0" algn="ctr">
              <a:buNone/>
            </a:pPr>
            <a:r>
              <a:rPr lang="ja-JP" altLang="en-US" sz="4000" b="1">
                <a:solidFill>
                  <a:schemeClr val="accent1"/>
                </a:solidFill>
                <a:ea typeface="+mn-lt"/>
                <a:cs typeface="+mn-lt"/>
              </a:rPr>
              <a:t>朝</a:t>
            </a:r>
            <a:r>
              <a:rPr lang="en-US" sz="4000" b="1" dirty="0">
                <a:solidFill>
                  <a:schemeClr val="accent1"/>
                </a:solidFill>
                <a:ea typeface="+mn-lt"/>
                <a:cs typeface="+mn-lt"/>
              </a:rPr>
              <a:t> vs </a:t>
            </a:r>
            <a:r>
              <a:rPr lang="ja-JP" altLang="en-US" sz="4000" b="1">
                <a:solidFill>
                  <a:schemeClr val="accent1"/>
                </a:solidFill>
                <a:ea typeface="+mn-lt"/>
                <a:cs typeface="+mn-lt"/>
              </a:rPr>
              <a:t>向</a:t>
            </a:r>
            <a:r>
              <a:rPr lang="en-US" sz="4000" b="1" dirty="0">
                <a:solidFill>
                  <a:schemeClr val="accent1"/>
                </a:solidFill>
                <a:ea typeface="+mn-lt"/>
                <a:cs typeface="+mn-lt"/>
              </a:rPr>
              <a:t> vs </a:t>
            </a:r>
            <a:r>
              <a:rPr lang="ja-JP" altLang="en-US" sz="4000" b="1">
                <a:solidFill>
                  <a:schemeClr val="accent1"/>
                </a:solidFill>
                <a:ea typeface="+mn-lt"/>
                <a:cs typeface="+mn-lt"/>
              </a:rPr>
              <a:t>往</a:t>
            </a:r>
            <a:endParaRPr lang="ja-JP" b="1">
              <a:solidFill>
                <a:schemeClr val="accent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ja-JP" altLang="en-US" sz="3300" dirty="0">
              <a:latin typeface="KaiTi"/>
              <a:ea typeface="KaiTi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sz="3300">
                <a:highlight>
                  <a:srgbClr val="FFFF00"/>
                </a:highlight>
                <a:latin typeface="Calibri"/>
                <a:ea typeface="KaiTi"/>
                <a:cs typeface="+mn-lt"/>
              </a:rPr>
              <a:t>向 + Target + Abstract Verb</a:t>
            </a:r>
            <a:endParaRPr lang="ja-JP" sz="33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sz="3300">
                <a:highlight>
                  <a:srgbClr val="FFFF00"/>
                </a:highlight>
                <a:latin typeface="Calibri"/>
                <a:ea typeface="KaiTi"/>
                <a:cs typeface="+mn-lt"/>
              </a:rPr>
              <a:t>向 / 朝 / 往 + Direction + Verb</a:t>
            </a:r>
            <a:endParaRPr lang="ja-JP"/>
          </a:p>
          <a:p>
            <a:pPr marL="514350" indent="-514350">
              <a:buAutoNum type="arabicPeriod"/>
            </a:pPr>
            <a:r>
              <a:rPr lang="ja-JP" sz="3300">
                <a:solidFill>
                  <a:srgbClr val="C00000"/>
                </a:solidFill>
                <a:latin typeface="KaiTi"/>
                <a:ea typeface="KaiTi"/>
                <a:cs typeface="+mn-lt"/>
              </a:rPr>
              <a:t>往</a:t>
            </a:r>
            <a:r>
              <a:rPr lang="ja-JP" sz="3300">
                <a:latin typeface="KaiTi"/>
                <a:ea typeface="KaiTi"/>
                <a:cs typeface="+mn-lt"/>
              </a:rPr>
              <a:t> 前 走 十 分 钟。</a:t>
            </a:r>
            <a:endParaRPr lang="ja-JP" altLang="en-US" sz="3300">
              <a:latin typeface="KaiTi"/>
              <a:ea typeface="KaiTi"/>
              <a:cs typeface="+mn-lt"/>
            </a:endParaRPr>
          </a:p>
          <a:p>
            <a:pPr marL="514350" indent="-514350">
              <a:buAutoNum type="arabicPeriod"/>
            </a:pPr>
            <a:r>
              <a:rPr lang="ja-JP" sz="3300">
                <a:solidFill>
                  <a:srgbClr val="C00000"/>
                </a:solidFill>
                <a:latin typeface="KaiTi"/>
                <a:ea typeface="KaiTi"/>
                <a:cs typeface="+mn-lt"/>
              </a:rPr>
              <a:t>向</a:t>
            </a:r>
            <a:r>
              <a:rPr lang="ja-JP" sz="3300">
                <a:latin typeface="KaiTi"/>
                <a:ea typeface="KaiTi"/>
                <a:cs typeface="+mn-lt"/>
              </a:rPr>
              <a:t> 雷锋 同志 学习！</a:t>
            </a:r>
            <a:endParaRPr lang="ja-JP" altLang="en-US" sz="3300">
              <a:latin typeface="KaiTi"/>
              <a:ea typeface="KaiTi"/>
              <a:cs typeface="+mn-lt"/>
            </a:endParaRPr>
          </a:p>
          <a:p>
            <a:pPr marL="514350" indent="-514350">
              <a:buAutoNum type="arabicPeriod"/>
            </a:pPr>
            <a:r>
              <a:rPr lang="ja-JP" sz="3300">
                <a:latin typeface="KaiTi"/>
                <a:ea typeface="KaiTi"/>
                <a:cs typeface="+mn-lt"/>
              </a:rPr>
              <a:t>他</a:t>
            </a:r>
            <a:r>
              <a:rPr lang="ja-JP" sz="3300">
                <a:solidFill>
                  <a:srgbClr val="C00000"/>
                </a:solidFill>
                <a:latin typeface="KaiTi"/>
                <a:ea typeface="KaiTi"/>
                <a:cs typeface="+mn-lt"/>
              </a:rPr>
              <a:t>朝</a:t>
            </a:r>
            <a:r>
              <a:rPr lang="ja-JP" sz="3300">
                <a:latin typeface="KaiTi"/>
                <a:ea typeface="KaiTi"/>
                <a:cs typeface="+mn-lt"/>
              </a:rPr>
              <a:t>我笑了笑。</a:t>
            </a:r>
            <a:endParaRPr lang="ja-JP" sz="3300"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endParaRPr lang="ja-JP" alt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A2D5D-3B21-4BB0-BCC0-9B235E4DA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0435" y="111940"/>
            <a:ext cx="6737892" cy="2755902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"dui" and "duiyu"</a:t>
            </a:r>
            <a:endParaRPr lang="en-US" altLang="ja-JP"/>
          </a:p>
          <a:p>
            <a:pPr marL="0" indent="0" algn="ctr">
              <a:buNone/>
            </a:pPr>
            <a:r>
              <a:rPr lang="ja-JP" altLang="en-US" sz="4000" b="1">
                <a:solidFill>
                  <a:schemeClr val="accent1"/>
                </a:solidFill>
                <a:ea typeface="+mn-lt"/>
                <a:cs typeface="+mn-lt"/>
              </a:rPr>
              <a:t>对</a:t>
            </a:r>
            <a:r>
              <a:rPr lang="en-US" sz="4000" b="1" dirty="0">
                <a:solidFill>
                  <a:schemeClr val="accent1"/>
                </a:solidFill>
                <a:ea typeface="+mn-lt"/>
                <a:cs typeface="+mn-lt"/>
              </a:rPr>
              <a:t> vs. </a:t>
            </a:r>
            <a:r>
              <a:rPr lang="ja-JP" altLang="en-US" sz="4000" b="1">
                <a:solidFill>
                  <a:schemeClr val="accent1"/>
                </a:solidFill>
                <a:ea typeface="+mn-lt"/>
                <a:cs typeface="+mn-lt"/>
              </a:rPr>
              <a:t>对于</a:t>
            </a:r>
            <a:endParaRPr lang="ja-JP" b="1">
              <a:solidFill>
                <a:schemeClr val="accent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ja-JP" alt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ja-JP" sz="3200">
                <a:ea typeface="+mn-lt"/>
                <a:cs typeface="+mn-lt"/>
              </a:rPr>
              <a:t>4</a:t>
            </a:r>
            <a:r>
              <a:rPr lang="en-US" altLang="ja-JP" sz="3300">
                <a:ea typeface="+mn-lt"/>
                <a:cs typeface="+mn-lt"/>
              </a:rPr>
              <a:t>. </a:t>
            </a:r>
            <a:r>
              <a:rPr lang="ja-JP" altLang="en-US" sz="3800">
                <a:latin typeface="KaiTi"/>
                <a:ea typeface="KaiTi"/>
                <a:cs typeface="+mn-lt"/>
              </a:rPr>
              <a:t>我</a:t>
            </a:r>
            <a:r>
              <a:rPr lang="ja-JP" sz="3300">
                <a:latin typeface="KaiTi"/>
                <a:ea typeface="KaiTi"/>
                <a:cs typeface="+mn-lt"/>
              </a:rPr>
              <a:t>对她很了解，她不会这么做</a:t>
            </a:r>
            <a:r>
              <a:rPr lang="ja-JP">
                <a:latin typeface="KaiTi"/>
                <a:ea typeface="KaiTi"/>
                <a:cs typeface="+mn-lt"/>
              </a:rPr>
              <a:t>的</a:t>
            </a:r>
            <a:r>
              <a:rPr lang="ja-JP" sz="2400" dirty="0">
                <a:latin typeface="KaiTi"/>
                <a:ea typeface="KaiTi"/>
                <a:cs typeface="+mn-lt"/>
              </a:rPr>
              <a:t> 。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04630F-2A3F-4911-A572-C41724FCF2CD}"/>
              </a:ext>
            </a:extLst>
          </p:cNvPr>
          <p:cNvSpPr/>
          <p:nvPr/>
        </p:nvSpPr>
        <p:spPr>
          <a:xfrm>
            <a:off x="-4763" y="4087226"/>
            <a:ext cx="5199115" cy="26688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朝</a:t>
            </a:r>
            <a:r>
              <a:rPr lang="en-US" altLang="ja-JP" sz="2800" dirty="0">
                <a:solidFill>
                  <a:srgbClr val="C00000"/>
                </a:solidFill>
                <a:latin typeface="KaiTi"/>
                <a:ea typeface="KaiTi"/>
                <a:cs typeface="+mn-lt"/>
              </a:rPr>
              <a:t>=</a:t>
            </a:r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向</a:t>
            </a:r>
            <a:r>
              <a:rPr lang="ja-JP" altLang="en-US" sz="2800">
                <a:latin typeface="KaiTi"/>
                <a:ea typeface="KaiTi"/>
                <a:cs typeface="+mn-lt"/>
              </a:rPr>
              <a:t>，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表示方向</a:t>
            </a:r>
            <a:r>
              <a:rPr lang="ja-JP" altLang="en-US" sz="2800" dirty="0">
                <a:latin typeface="KaiTi"/>
                <a:ea typeface="KaiTi"/>
                <a:cs typeface="+mn-lt"/>
              </a:rPr>
              <a:t> </a:t>
            </a:r>
            <a:endParaRPr lang="en-US" altLang="ja-JP" sz="2800" dirty="0">
              <a:latin typeface="KaiTi"/>
              <a:ea typeface="KaiTi"/>
              <a:cs typeface="+mn-lt"/>
            </a:endParaRPr>
          </a:p>
          <a:p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朝</a:t>
            </a:r>
            <a:r>
              <a:rPr lang="ja-JP" altLang="en-US" sz="2800">
                <a:latin typeface="KaiTi"/>
                <a:ea typeface="KaiTi"/>
                <a:cs typeface="+mn-lt"/>
              </a:rPr>
              <a:t>：对着，向 例子：朝南</a:t>
            </a:r>
            <a:endParaRPr lang="en-US" altLang="ja-JP" sz="2800" dirty="0">
              <a:latin typeface="KaiTi"/>
              <a:ea typeface="KaiTi"/>
              <a:cs typeface="+mn-lt"/>
            </a:endParaRPr>
          </a:p>
          <a:p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向</a:t>
            </a:r>
            <a:r>
              <a:rPr lang="ja-JP" altLang="en-US" sz="2800">
                <a:latin typeface="KaiTi"/>
                <a:ea typeface="KaiTi"/>
                <a:cs typeface="+mn-lt"/>
              </a:rPr>
              <a:t>：对着，特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指脸或正面对着</a:t>
            </a:r>
            <a:r>
              <a:rPr lang="ja-JP" altLang="en-US" sz="2800" dirty="0">
                <a:latin typeface="KaiTi"/>
                <a:ea typeface="KaiTi"/>
                <a:cs typeface="+mn-lt"/>
              </a:rPr>
              <a:t> </a:t>
            </a:r>
            <a:r>
              <a:rPr lang="ja-JP" altLang="en-US" sz="2800">
                <a:latin typeface="KaiTi"/>
                <a:ea typeface="KaiTi"/>
                <a:cs typeface="+mn-lt"/>
              </a:rPr>
              <a:t>例子：向阳，面向 </a:t>
            </a:r>
            <a:endParaRPr lang="ja-JP" altLang="en-US">
              <a:ea typeface="游ゴシック" panose="020B0400000000000000" pitchFamily="34" charset="-128"/>
              <a:cs typeface="+mn-lt"/>
            </a:endParaRPr>
          </a:p>
          <a:p>
            <a:r>
              <a:rPr lang="ja-JP" altLang="en-US" sz="2800">
                <a:solidFill>
                  <a:srgbClr val="C00000"/>
                </a:solidFill>
                <a:latin typeface="KaiTi"/>
                <a:ea typeface="KaiTi"/>
                <a:cs typeface="+mn-lt"/>
              </a:rPr>
              <a:t>往</a:t>
            </a:r>
            <a:r>
              <a:rPr lang="ja-JP" altLang="en-US" sz="2800">
                <a:latin typeface="KaiTi"/>
                <a:ea typeface="KaiTi"/>
                <a:cs typeface="+mn-lt"/>
              </a:rPr>
              <a:t>：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向某处去</a:t>
            </a:r>
            <a:r>
              <a:rPr lang="ja-JP" altLang="en-US" sz="2800">
                <a:latin typeface="KaiTi"/>
                <a:ea typeface="KaiTi"/>
                <a:cs typeface="+mn-lt"/>
              </a:rPr>
              <a:t> 例子：往东走</a:t>
            </a:r>
            <a:endParaRPr lang="ja-JP">
              <a:ea typeface="游ゴシック"/>
              <a:cs typeface="Calibri"/>
            </a:endParaRPr>
          </a:p>
          <a:p>
            <a:endParaRPr lang="ja-JP" altLang="en-US" dirty="0">
              <a:ea typeface="游ゴシック"/>
              <a:cs typeface="Calibri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6F14AB-1877-448E-9692-0868DB155400}"/>
              </a:ext>
            </a:extLst>
          </p:cNvPr>
          <p:cNvSpPr/>
          <p:nvPr/>
        </p:nvSpPr>
        <p:spPr>
          <a:xfrm>
            <a:off x="5091114" y="2864644"/>
            <a:ext cx="7000871" cy="38933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ja-JP" altLang="en-US" sz="2800">
                <a:latin typeface="KaiTi"/>
                <a:ea typeface="KaiTi"/>
                <a:cs typeface="+mn-lt"/>
              </a:rPr>
              <a:t>表示人与人之间或人与事物之间的对待关系时，只能用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800">
                <a:latin typeface="KaiTi"/>
                <a:ea typeface="KaiTi"/>
                <a:cs typeface="+mn-lt"/>
              </a:rPr>
              <a:t>对</a:t>
            </a:r>
            <a:r>
              <a:rPr lang="en-US" sz="2800" dirty="0">
                <a:latin typeface="KaiTi"/>
                <a:ea typeface="+mn-lt"/>
                <a:cs typeface="+mn-lt"/>
              </a:rPr>
              <a:t>”，</a:t>
            </a:r>
            <a:r>
              <a:rPr lang="en-US" sz="2800" dirty="0" err="1">
                <a:latin typeface="KaiTi"/>
                <a:ea typeface="+mn-lt"/>
                <a:cs typeface="+mn-lt"/>
              </a:rPr>
              <a:t>不能用</a:t>
            </a:r>
            <a:r>
              <a:rPr lang="en-US" sz="28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800">
                <a:latin typeface="KaiTi"/>
                <a:ea typeface="KaiTi"/>
                <a:cs typeface="+mn-lt"/>
              </a:rPr>
              <a:t>对于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000">
                <a:latin typeface="KaiTi"/>
                <a:ea typeface="KaiTi"/>
                <a:cs typeface="+mn-lt"/>
              </a:rPr>
              <a:t>。</a:t>
            </a:r>
            <a:r>
              <a:rPr lang="en-US" altLang="ja-JP" sz="2000" dirty="0">
                <a:latin typeface="KaiTi"/>
                <a:ea typeface="+mn-lt"/>
                <a:cs typeface="+mn-lt"/>
              </a:rPr>
              <a:t>  </a:t>
            </a:r>
            <a:br>
              <a:rPr lang="en-US" altLang="ja-JP" sz="2000" dirty="0">
                <a:latin typeface="KaiTi"/>
                <a:ea typeface="+mn-lt"/>
                <a:cs typeface="+mn-lt"/>
              </a:rPr>
            </a:br>
            <a:r>
              <a:rPr lang="en-US" altLang="ja-JP" sz="20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他对我很热情（</a:t>
            </a: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√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）</a:t>
            </a: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 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他对于我很热情（</a:t>
            </a: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×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）</a:t>
            </a:r>
            <a:endParaRPr lang="en-US" sz="2400">
              <a:solidFill>
                <a:srgbClr val="C00000"/>
              </a:solidFill>
              <a:latin typeface="KaiTi"/>
              <a:ea typeface="KaiTi"/>
              <a:cs typeface="+mn-lt"/>
            </a:endParaRPr>
          </a:p>
          <a:p>
            <a:r>
              <a:rPr lang="ja-JP" altLang="en-US" sz="2800">
                <a:latin typeface="KaiTi"/>
                <a:ea typeface="KaiTi"/>
                <a:cs typeface="+mn-lt"/>
              </a:rPr>
              <a:t>相当于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800">
                <a:latin typeface="KaiTi"/>
                <a:ea typeface="KaiTi"/>
                <a:cs typeface="+mn-lt"/>
              </a:rPr>
              <a:t>跟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”</a:t>
            </a:r>
            <a:r>
              <a:rPr lang="en-US" sz="2800" dirty="0">
                <a:latin typeface="KaiTi"/>
                <a:ea typeface="+mn-lt"/>
                <a:cs typeface="+mn-lt"/>
              </a:rPr>
              <a:t>和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800">
                <a:latin typeface="KaiTi"/>
                <a:ea typeface="KaiTi"/>
                <a:cs typeface="+mn-lt"/>
              </a:rPr>
              <a:t>朝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800">
                <a:latin typeface="KaiTi"/>
                <a:ea typeface="KaiTi"/>
                <a:cs typeface="+mn-lt"/>
              </a:rPr>
              <a:t>、“向</a:t>
            </a:r>
            <a:r>
              <a:rPr lang="en-US" sz="28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800">
                <a:latin typeface="KaiTi"/>
                <a:ea typeface="KaiTi"/>
                <a:cs typeface="+mn-lt"/>
              </a:rPr>
              <a:t>的意思时只能用</a:t>
            </a:r>
            <a:r>
              <a:rPr lang="en-US" sz="28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800">
                <a:latin typeface="KaiTi"/>
                <a:ea typeface="KaiTi"/>
                <a:cs typeface="+mn-lt"/>
              </a:rPr>
              <a:t>对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800">
                <a:latin typeface="KaiTi"/>
                <a:ea typeface="KaiTi"/>
                <a:cs typeface="+mn-lt"/>
              </a:rPr>
              <a:t>，不能用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800">
                <a:latin typeface="KaiTi"/>
                <a:ea typeface="KaiTi"/>
                <a:cs typeface="+mn-lt"/>
              </a:rPr>
              <a:t>对于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000">
                <a:latin typeface="KaiTi"/>
                <a:ea typeface="KaiTi"/>
                <a:cs typeface="+mn-lt"/>
              </a:rPr>
              <a:t>。</a:t>
            </a:r>
            <a:r>
              <a:rPr lang="en-US" altLang="ja-JP" sz="2000" dirty="0">
                <a:latin typeface="KaiTi"/>
                <a:ea typeface="+mn-lt"/>
                <a:cs typeface="+mn-lt"/>
              </a:rPr>
              <a:t>  </a:t>
            </a:r>
            <a:br>
              <a:rPr lang="en-US" altLang="ja-JP" sz="2000" dirty="0">
                <a:latin typeface="KaiTi"/>
                <a:ea typeface="+mn-lt"/>
                <a:cs typeface="+mn-lt"/>
              </a:rPr>
            </a:br>
            <a:r>
              <a:rPr lang="en-US" altLang="ja-JP" sz="2000" dirty="0">
                <a:latin typeface="KaiTi"/>
                <a:ea typeface="+mn-lt"/>
                <a:cs typeface="+mn-lt"/>
              </a:rPr>
              <a:t>  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我对他说过了。（</a:t>
            </a: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√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）</a:t>
            </a: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 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我对于他说过了。</a:t>
            </a: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 </a:t>
            </a:r>
            <a:br>
              <a:rPr lang="en-US" altLang="ja-JP" sz="2400" dirty="0">
                <a:latin typeface="KaiTi"/>
                <a:ea typeface="+mn-lt"/>
                <a:cs typeface="+mn-lt"/>
              </a:rPr>
            </a:b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  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他对我笑了笑。（</a:t>
            </a: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√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）</a:t>
            </a:r>
            <a:r>
              <a:rPr lang="en-US" altLang="ja-JP" sz="2400" dirty="0">
                <a:solidFill>
                  <a:srgbClr val="C00000"/>
                </a:solidFill>
                <a:latin typeface="KaiTi"/>
                <a:ea typeface="+mn-lt"/>
                <a:cs typeface="+mn-lt"/>
              </a:rPr>
              <a:t> </a:t>
            </a:r>
            <a:r>
              <a:rPr lang="ja-JP" altLang="en-US" sz="2400">
                <a:solidFill>
                  <a:srgbClr val="C00000"/>
                </a:solidFill>
                <a:latin typeface="KaiTi"/>
                <a:ea typeface="KaiTi"/>
                <a:cs typeface="+mn-lt"/>
              </a:rPr>
              <a:t>他对于我笑了笑。</a:t>
            </a:r>
          </a:p>
        </p:txBody>
      </p:sp>
    </p:spTree>
    <p:extLst>
      <p:ext uri="{BB962C8B-B14F-4D97-AF65-F5344CB8AC3E}">
        <p14:creationId xmlns:p14="http://schemas.microsoft.com/office/powerpoint/2010/main" val="18406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BE8B-D5D9-4B93-8E0F-374F7B44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856" y="396875"/>
            <a:ext cx="5145882" cy="3910807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"duiyu" and "zhiyu"</a:t>
            </a:r>
            <a:endParaRPr lang="en-US" altLang="ja-JP"/>
          </a:p>
          <a:p>
            <a:pPr marL="0" indent="0" algn="ctr">
              <a:buNone/>
            </a:pP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关于</a:t>
            </a:r>
            <a:r>
              <a:rPr lang="en-US" sz="3600" b="1" dirty="0">
                <a:solidFill>
                  <a:schemeClr val="accent1"/>
                </a:solidFill>
                <a:ea typeface="+mn-lt"/>
                <a:cs typeface="+mn-lt"/>
              </a:rPr>
              <a:t> vs</a:t>
            </a:r>
            <a:r>
              <a:rPr lang="en-US" altLang="ja-JP" sz="36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对于</a:t>
            </a:r>
            <a:r>
              <a:rPr lang="en-US" sz="3600" b="1" dirty="0">
                <a:solidFill>
                  <a:schemeClr val="accent1"/>
                </a:solidFill>
                <a:ea typeface="+mn-lt"/>
                <a:cs typeface="+mn-lt"/>
              </a:rPr>
              <a:t> vs</a:t>
            </a:r>
            <a:r>
              <a:rPr lang="en-US" altLang="ja-JP" sz="36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至于</a:t>
            </a:r>
            <a:endParaRPr lang="ja-JP" sz="3600" b="1">
              <a:solidFill>
                <a:schemeClr val="accent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ja-JP" alt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ja-JP">
                <a:latin typeface="KaiTi"/>
                <a:ea typeface="KaiTi"/>
                <a:cs typeface="+mn-lt"/>
              </a:rPr>
              <a:t>关于放假， </a:t>
            </a:r>
            <a:endParaRPr lang="ja-JP" altLang="en-US">
              <a:latin typeface="KaiTi"/>
              <a:ea typeface="KaiTi"/>
              <a:cs typeface="+mn-lt"/>
            </a:endParaRPr>
          </a:p>
          <a:p>
            <a:pPr marL="514350" indent="-514350">
              <a:buAutoNum type="arabicPeriod"/>
            </a:pPr>
            <a:r>
              <a:rPr lang="ja-JP">
                <a:latin typeface="KaiTi"/>
                <a:ea typeface="KaiTi"/>
                <a:cs typeface="+mn-lt"/>
              </a:rPr>
              <a:t>对于怎么解决，</a:t>
            </a:r>
            <a:endParaRPr lang="ja-JP" altLang="en-US">
              <a:latin typeface="KaiTi"/>
              <a:ea typeface="KaiTi"/>
              <a:cs typeface="+mn-lt"/>
            </a:endParaRPr>
          </a:p>
          <a:p>
            <a:pPr marL="514350" indent="-514350">
              <a:buAutoNum type="arabicPeriod"/>
            </a:pPr>
            <a:r>
              <a:rPr lang="ja-JP">
                <a:latin typeface="KaiTi"/>
                <a:ea typeface="KaiTi"/>
                <a:cs typeface="+mn-lt"/>
              </a:rPr>
              <a:t>至于另外一份工作 。</a:t>
            </a:r>
            <a:endParaRPr lang="ja-JP"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endParaRPr lang="ja-JP" alt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D4062-AC04-43DC-B455-061701586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5981" y="432593"/>
            <a:ext cx="5991224" cy="3839369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"pingshi" and "pingchang"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ja-JP" altLang="en-US" sz="3200" b="1">
                <a:solidFill>
                  <a:schemeClr val="accent1"/>
                </a:solidFill>
                <a:ea typeface="+mn-lt"/>
                <a:cs typeface="+mn-lt"/>
              </a:rPr>
              <a:t>平时</a:t>
            </a:r>
            <a:r>
              <a:rPr lang="en-US" sz="3200" b="1" dirty="0">
                <a:solidFill>
                  <a:schemeClr val="accent1"/>
                </a:solidFill>
                <a:ea typeface="+mn-lt"/>
                <a:cs typeface="+mn-lt"/>
              </a:rPr>
              <a:t> vs. </a:t>
            </a:r>
            <a:r>
              <a:rPr lang="ja-JP" altLang="en-US" sz="3200" b="1">
                <a:solidFill>
                  <a:schemeClr val="accent1"/>
                </a:solidFill>
                <a:ea typeface="+mn-lt"/>
                <a:cs typeface="+mn-lt"/>
              </a:rPr>
              <a:t>平常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ja-JP" altLang="en-US">
                <a:ea typeface="+mn-lt"/>
                <a:cs typeface="+mn-lt"/>
              </a:rPr>
              <a:t>4. 你</a:t>
            </a:r>
            <a:r>
              <a:rPr lang="en-US" altLang="ja-JP" dirty="0">
                <a:ea typeface="+mn-lt"/>
                <a:cs typeface="+mn-lt"/>
              </a:rPr>
              <a:t> </a:t>
            </a:r>
            <a:r>
              <a:rPr lang="ja-JP" altLang="en-US">
                <a:ea typeface="+mn-lt"/>
                <a:cs typeface="+mn-lt"/>
              </a:rPr>
              <a:t>平时</a:t>
            </a:r>
            <a:r>
              <a:rPr lang="en-US" dirty="0">
                <a:ea typeface="+mn-lt"/>
                <a:cs typeface="+mn-lt"/>
              </a:rPr>
              <a:t> /</a:t>
            </a:r>
            <a:r>
              <a:rPr lang="en-US" altLang="ja-JP" dirty="0">
                <a:ea typeface="+mn-lt"/>
                <a:cs typeface="+mn-lt"/>
              </a:rPr>
              <a:t> </a:t>
            </a:r>
            <a:r>
              <a:rPr lang="ja-JP" altLang="en-US">
                <a:ea typeface="+mn-lt"/>
                <a:cs typeface="+mn-lt"/>
              </a:rPr>
              <a:t>平常</a:t>
            </a:r>
            <a:r>
              <a:rPr lang="en-US" altLang="ja-JP" dirty="0">
                <a:ea typeface="+mn-lt"/>
                <a:cs typeface="+mn-lt"/>
              </a:rPr>
              <a:t> </a:t>
            </a:r>
            <a:r>
              <a:rPr lang="ja-JP" altLang="en-US">
                <a:ea typeface="+mn-lt"/>
                <a:cs typeface="+mn-lt"/>
              </a:rPr>
              <a:t>做饭</a:t>
            </a:r>
            <a:r>
              <a:rPr lang="en-US" altLang="ja-JP" dirty="0">
                <a:ea typeface="+mn-lt"/>
                <a:cs typeface="+mn-lt"/>
              </a:rPr>
              <a:t> </a:t>
            </a:r>
            <a:r>
              <a:rPr lang="ja-JP" altLang="en-US">
                <a:ea typeface="+mn-lt"/>
                <a:cs typeface="+mn-lt"/>
              </a:rPr>
              <a:t>吗</a:t>
            </a:r>
            <a:r>
              <a:rPr lang="en-US" dirty="0">
                <a:ea typeface="+mn-lt"/>
                <a:cs typeface="+mn-lt"/>
              </a:rPr>
              <a:t> ？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0828BA-84AE-4C25-A4B2-D74D7D34C480}"/>
              </a:ext>
            </a:extLst>
          </p:cNvPr>
          <p:cNvSpPr/>
          <p:nvPr/>
        </p:nvSpPr>
        <p:spPr>
          <a:xfrm>
            <a:off x="376237" y="4282889"/>
            <a:ext cx="5095874" cy="23742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r>
              <a:rPr lang="en-US" altLang="ja-JP" sz="2800" dirty="0">
                <a:latin typeface="KaiTi"/>
                <a:ea typeface="+mn-lt"/>
                <a:cs typeface="+mn-lt"/>
              </a:rPr>
              <a:t>“</a:t>
            </a: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对于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800">
                <a:latin typeface="KaiTi"/>
                <a:ea typeface="KaiTi"/>
                <a:cs typeface="+mn-lt"/>
              </a:rPr>
              <a:t>、“</a:t>
            </a: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关于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800">
                <a:latin typeface="KaiTi"/>
                <a:ea typeface="KaiTi"/>
                <a:cs typeface="+mn-lt"/>
              </a:rPr>
              <a:t>是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就一个话题来说的。</a:t>
            </a:r>
            <a:endParaRPr lang="en-US" altLang="ja-JP" sz="2800">
              <a:highlight>
                <a:srgbClr val="FFFF00"/>
              </a:highlight>
              <a:latin typeface="KaiTi"/>
              <a:ea typeface="KaiTi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2800">
                <a:latin typeface="KaiTi"/>
                <a:ea typeface="KaiTi"/>
                <a:cs typeface="+mn-lt"/>
              </a:rPr>
              <a:t>“</a:t>
            </a: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至于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”</a:t>
            </a:r>
            <a:r>
              <a:rPr lang="ja-JP" altLang="en-US" sz="2800">
                <a:latin typeface="KaiTi"/>
                <a:ea typeface="KaiTi"/>
                <a:cs typeface="+mn-lt"/>
              </a:rPr>
              <a:t>是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在原话题之外，引进与这一话题有关的另一话题。</a:t>
            </a:r>
            <a:r>
              <a:rPr lang="en-US" altLang="ja-JP" sz="2400" dirty="0">
                <a:highlight>
                  <a:srgbClr val="FFFF00"/>
                </a:highlight>
                <a:ea typeface="+mn-lt"/>
                <a:cs typeface="+mn-lt"/>
              </a:rPr>
              <a:t> </a:t>
            </a:r>
            <a:endParaRPr lang="en-US" sz="2400"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19DF2-CC95-4C1D-8C1B-C1256DF7FCC1}"/>
              </a:ext>
            </a:extLst>
          </p:cNvPr>
          <p:cNvSpPr/>
          <p:nvPr/>
        </p:nvSpPr>
        <p:spPr>
          <a:xfrm>
            <a:off x="5470011" y="4531518"/>
            <a:ext cx="6467895" cy="20716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平时</a:t>
            </a:r>
            <a:r>
              <a:rPr lang="ja-JP" altLang="en-US" sz="2800">
                <a:latin typeface="KaiTi"/>
                <a:ea typeface="KaiTi"/>
                <a:cs typeface="+mn-lt"/>
              </a:rPr>
              <a:t>只是一个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时间状语</a:t>
            </a:r>
            <a:r>
              <a:rPr lang="ja-JP" altLang="en-US" sz="2800">
                <a:latin typeface="KaiTi"/>
                <a:ea typeface="KaiTi"/>
                <a:cs typeface="+mn-lt"/>
              </a:rPr>
              <a:t>，不具有重复概率的含义，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意思与平常几乎一样</a:t>
            </a:r>
            <a:r>
              <a:rPr lang="ja-JP" altLang="en-US" sz="2800">
                <a:latin typeface="KaiTi"/>
                <a:ea typeface="KaiTi"/>
                <a:cs typeface="+mn-lt"/>
              </a:rPr>
              <a:t>。</a:t>
            </a:r>
            <a:endParaRPr lang="en-US" sz="2800">
              <a:latin typeface="KaiTi"/>
              <a:ea typeface="KaiTi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2800" dirty="0">
                <a:latin typeface="KaiTi"/>
                <a:ea typeface="+mn-lt"/>
                <a:cs typeface="+mn-lt"/>
              </a:rPr>
              <a:t> </a:t>
            </a:r>
            <a:r>
              <a:rPr lang="ja-JP" altLang="en-US" sz="2800" dirty="0">
                <a:latin typeface="KaiTi"/>
                <a:ea typeface="KaiTi"/>
                <a:cs typeface="+mn-lt"/>
              </a:rPr>
              <a:t>但是，</a:t>
            </a:r>
            <a:r>
              <a:rPr lang="ja-JP" altLang="en-US" sz="2800" b="1" dirty="0">
                <a:solidFill>
                  <a:srgbClr val="C00000"/>
                </a:solidFill>
                <a:latin typeface="KaiTi"/>
                <a:ea typeface="KaiTi"/>
                <a:cs typeface="+mn-lt"/>
              </a:rPr>
              <a:t>平常</a:t>
            </a:r>
            <a:r>
              <a:rPr lang="ja-JP" altLang="en-US" sz="2800" dirty="0">
                <a:latin typeface="KaiTi"/>
                <a:ea typeface="KaiTi"/>
                <a:cs typeface="+mn-lt"/>
              </a:rPr>
              <a:t>还有另一个意思：</a:t>
            </a:r>
            <a:r>
              <a:rPr lang="ja-JP" altLang="en-US" sz="2800" dirty="0">
                <a:highlight>
                  <a:srgbClr val="FFFF00"/>
                </a:highlight>
                <a:latin typeface="KaiTi"/>
                <a:ea typeface="KaiTi"/>
                <a:cs typeface="+mn-lt"/>
              </a:rPr>
              <a:t>普通的</a:t>
            </a:r>
            <a:r>
              <a:rPr lang="ja-JP" altLang="en-US" sz="2800" dirty="0">
                <a:latin typeface="KaiTi"/>
                <a:ea typeface="KaiTi"/>
                <a:cs typeface="+mn-lt"/>
              </a:rPr>
              <a:t>。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 </a:t>
            </a:r>
            <a:r>
              <a:rPr lang="ja-JP" altLang="en-US" sz="2800" dirty="0">
                <a:latin typeface="KaiTi"/>
                <a:ea typeface="KaiTi"/>
                <a:cs typeface="+mn-lt"/>
              </a:rPr>
              <a:t>比如：我是一个平常人，不是超人</a:t>
            </a:r>
            <a:r>
              <a:rPr lang="en-US" sz="2800" dirty="0">
                <a:latin typeface="KaiTi"/>
                <a:ea typeface="+mn-lt"/>
                <a:cs typeface="+mn-lt"/>
              </a:rPr>
              <a:t>。</a:t>
            </a:r>
            <a:endParaRPr lang="en-US" sz="2800">
              <a:latin typeface="KaiTi"/>
              <a:ea typeface="KaiT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5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BE8B-D5D9-4B93-8E0F-374F7B44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35875"/>
            <a:ext cx="5494750" cy="4361776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"yihou" and "zhihou"</a:t>
            </a:r>
            <a:endParaRPr lang="en-US" altLang="ja-JP"/>
          </a:p>
          <a:p>
            <a:pPr marL="0" indent="0" algn="ctr">
              <a:buNone/>
            </a:pP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以后</a:t>
            </a:r>
            <a:r>
              <a:rPr lang="en-US" sz="3600" b="1" dirty="0">
                <a:solidFill>
                  <a:schemeClr val="accent1"/>
                </a:solidFill>
                <a:ea typeface="+mn-lt"/>
                <a:cs typeface="+mn-lt"/>
              </a:rPr>
              <a:t> vs. </a:t>
            </a: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之后</a:t>
            </a:r>
            <a:endParaRPr lang="ja-JP" b="1">
              <a:solidFill>
                <a:schemeClr val="accent1"/>
              </a:solidFill>
              <a:ea typeface="游ゴシック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ja-JP" altLang="en-US">
                <a:latin typeface="KaiTi"/>
                <a:ea typeface="KaiTi"/>
                <a:cs typeface="+mn-lt"/>
              </a:rPr>
              <a:t>我昨天吃完以后去了超市</a:t>
            </a:r>
            <a:r>
              <a:rPr lang="en-US" dirty="0">
                <a:latin typeface="KaiTi"/>
                <a:ea typeface="KaiTi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。</a:t>
            </a:r>
          </a:p>
          <a:p>
            <a:pPr marL="514350" indent="-514350">
              <a:buAutoNum type="arabicPeriod"/>
            </a:pPr>
            <a:r>
              <a:rPr lang="ja-JP" altLang="en-US">
                <a:latin typeface="KaiTi"/>
                <a:ea typeface="KaiTi"/>
                <a:cs typeface="+mn-lt"/>
              </a:rPr>
              <a:t>之后</a:t>
            </a:r>
            <a:r>
              <a:rPr lang="en-US" dirty="0">
                <a:latin typeface="KaiTi"/>
                <a:ea typeface="KaiTi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我</a:t>
            </a:r>
            <a:r>
              <a:rPr lang="en-US" dirty="0">
                <a:latin typeface="KaiTi"/>
                <a:ea typeface="KaiTi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就</a:t>
            </a:r>
            <a:r>
              <a:rPr lang="en-US" dirty="0">
                <a:latin typeface="KaiTi"/>
                <a:ea typeface="KaiTi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回家</a:t>
            </a:r>
            <a:r>
              <a:rPr lang="en-US" dirty="0">
                <a:latin typeface="KaiTi"/>
                <a:ea typeface="KaiTi"/>
                <a:cs typeface="+mn-lt"/>
              </a:rPr>
              <a:t> </a:t>
            </a:r>
            <a:r>
              <a:rPr lang="ja-JP" altLang="en-US">
                <a:latin typeface="KaiTi"/>
                <a:ea typeface="KaiTi"/>
                <a:cs typeface="+mn-lt"/>
              </a:rPr>
              <a:t>了</a:t>
            </a:r>
            <a:r>
              <a:rPr lang="en-US" dirty="0">
                <a:latin typeface="KaiTi"/>
                <a:ea typeface="KaiTi"/>
                <a:cs typeface="+mn-lt"/>
              </a:rPr>
              <a:t> 。</a:t>
            </a:r>
            <a:endParaRPr lang="en-US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E228C-CF0E-4F5F-AD5A-E6E51098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7345"/>
            <a:ext cx="5860256" cy="4137024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"kanqilai" and "kanlai"</a:t>
            </a:r>
            <a:endParaRPr lang="en-US" altLang="ja-JP"/>
          </a:p>
          <a:p>
            <a:pPr marL="0" indent="0" algn="ctr">
              <a:buNone/>
            </a:pP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看起来</a:t>
            </a:r>
            <a:r>
              <a:rPr lang="en-US" sz="3600" b="1" dirty="0">
                <a:solidFill>
                  <a:schemeClr val="accent1"/>
                </a:solidFill>
                <a:ea typeface="+mn-lt"/>
                <a:cs typeface="+mn-lt"/>
              </a:rPr>
              <a:t> vs.</a:t>
            </a:r>
            <a:r>
              <a:rPr lang="en-US" altLang="ja-JP" sz="3600" b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看来</a:t>
            </a:r>
            <a:endParaRPr lang="en-US" altLang="ja-JP" sz="3600" b="1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ja-JP" altLang="en-US" dirty="0">
              <a:cs typeface="Calibri"/>
            </a:endParaRPr>
          </a:p>
          <a:p>
            <a:pPr marL="0" indent="0">
              <a:buNone/>
            </a:pPr>
            <a:r>
              <a:rPr lang="en-US" altLang="ja-JP" sz="3200" dirty="0">
                <a:latin typeface="KaiTi"/>
                <a:ea typeface="+mn-lt"/>
                <a:cs typeface="+mn-lt"/>
              </a:rPr>
              <a:t>3. </a:t>
            </a:r>
            <a:r>
              <a:rPr lang="ja-JP" sz="3200">
                <a:latin typeface="KaiTi"/>
                <a:ea typeface="KaiTi"/>
                <a:cs typeface="+mn-lt"/>
              </a:rPr>
              <a:t>这家餐厅</a:t>
            </a:r>
            <a:r>
              <a:rPr lang="ja-JP" altLang="en-US" sz="3200">
                <a:latin typeface="KaiTi"/>
                <a:ea typeface="KaiTi"/>
                <a:cs typeface="+mn-lt"/>
              </a:rPr>
              <a:t>看</a:t>
            </a:r>
            <a:r>
              <a:rPr lang="ja-JP" sz="3200">
                <a:latin typeface="KaiTi"/>
                <a:ea typeface="KaiTi"/>
                <a:cs typeface="+mn-lt"/>
              </a:rPr>
              <a:t>起来不错 。 </a:t>
            </a:r>
          </a:p>
          <a:p>
            <a:pPr marL="0" indent="0">
              <a:buNone/>
            </a:pPr>
            <a:r>
              <a:rPr lang="en-US" altLang="ja-JP" sz="3200" dirty="0">
                <a:latin typeface="KaiTi"/>
                <a:ea typeface="+mn-lt"/>
                <a:cs typeface="+mn-lt"/>
              </a:rPr>
              <a:t>4.</a:t>
            </a:r>
            <a:r>
              <a:rPr lang="ja-JP" sz="3200">
                <a:latin typeface="KaiTi"/>
                <a:ea typeface="KaiTi"/>
                <a:cs typeface="+mn-lt"/>
              </a:rPr>
              <a:t> 看来你喜欢。</a:t>
            </a:r>
            <a:endParaRPr lang="ja-JP" sz="3200">
              <a:latin typeface="KaiTi"/>
              <a:ea typeface="KaiTi"/>
            </a:endParaRPr>
          </a:p>
          <a:p>
            <a:pPr marL="0" indent="0">
              <a:buNone/>
            </a:pPr>
            <a:endParaRPr lang="ja-JP" altLang="en-US" dirty="0"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250B91-CD38-4D58-ABB7-3ACB307B0F02}"/>
              </a:ext>
            </a:extLst>
          </p:cNvPr>
          <p:cNvSpPr/>
          <p:nvPr/>
        </p:nvSpPr>
        <p:spPr>
          <a:xfrm>
            <a:off x="78580" y="5043487"/>
            <a:ext cx="5881686" cy="1666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以后</a:t>
            </a:r>
            <a:r>
              <a:rPr lang="ja-JP" altLang="en-US" sz="2800">
                <a:latin typeface="KaiTi"/>
                <a:ea typeface="KaiTi"/>
                <a:cs typeface="+mn-lt"/>
              </a:rPr>
              <a:t>：时间副词，指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比现在或某一时间晩的时期</a:t>
            </a:r>
            <a:r>
              <a:rPr lang="en-US" sz="2800" dirty="0">
                <a:highlight>
                  <a:srgbClr val="FFFF00"/>
                </a:highlight>
                <a:latin typeface="KaiTi"/>
                <a:ea typeface="+mn-lt"/>
                <a:cs typeface="+mn-lt"/>
              </a:rPr>
              <a:t>。 </a:t>
            </a:r>
            <a:endParaRPr lang="en-US" altLang="ja-JP" sz="2800">
              <a:highlight>
                <a:srgbClr val="FFFF00"/>
              </a:highlight>
              <a:latin typeface="KaiTi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之后</a:t>
            </a:r>
            <a:r>
              <a:rPr lang="ja-JP" altLang="en-US" sz="2800">
                <a:latin typeface="KaiTi"/>
                <a:ea typeface="KaiTi"/>
                <a:cs typeface="+mn-lt"/>
              </a:rPr>
              <a:t>：表示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在某个时间或处所的后面</a:t>
            </a:r>
            <a:r>
              <a:rPr lang="en-US" sz="2800" dirty="0">
                <a:latin typeface="KaiTi"/>
                <a:ea typeface="+mn-lt"/>
                <a:cs typeface="+mn-lt"/>
              </a:rPr>
              <a:t>。</a:t>
            </a:r>
            <a:endParaRPr lang="en-US" sz="2800" dirty="0">
              <a:latin typeface="KaiTi"/>
              <a:cs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7801A3-D5B4-4F65-B9DF-DF75FA02C535}"/>
              </a:ext>
            </a:extLst>
          </p:cNvPr>
          <p:cNvSpPr/>
          <p:nvPr/>
        </p:nvSpPr>
        <p:spPr>
          <a:xfrm>
            <a:off x="5960269" y="4829174"/>
            <a:ext cx="5929311" cy="19645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ja-JP" altLang="en-US" sz="2400" dirty="0">
              <a:latin typeface="KaiTi"/>
              <a:ea typeface="KaiTi"/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</a:rPr>
              <a:t>看起来</a:t>
            </a:r>
            <a:r>
              <a:rPr lang="ja-JP" altLang="en-US" sz="2800">
                <a:latin typeface="KaiTi"/>
                <a:ea typeface="KaiTi"/>
              </a:rPr>
              <a:t>跟特定目标连用</a:t>
            </a:r>
            <a:r>
              <a:rPr lang="en-US" sz="2800" dirty="0">
                <a:latin typeface="KaiTi"/>
                <a:ea typeface="游ゴシック"/>
              </a:rPr>
              <a:t>，</a:t>
            </a:r>
            <a:r>
              <a:rPr lang="en-US" sz="2800" dirty="0">
                <a:highlight>
                  <a:srgbClr val="FFFF00"/>
                </a:highlight>
                <a:latin typeface="KaiTi"/>
                <a:ea typeface="游ゴシック"/>
              </a:rPr>
              <a:t>(</a:t>
            </a:r>
            <a:r>
              <a:rPr lang="en-US" sz="2800" err="1">
                <a:highlight>
                  <a:srgbClr val="FFFF00"/>
                </a:highlight>
                <a:latin typeface="KaiTi"/>
                <a:ea typeface="游ゴシック"/>
              </a:rPr>
              <a:t>sth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</a:rPr>
              <a:t>看起来</a:t>
            </a:r>
            <a:r>
              <a:rPr lang="en-US" sz="2800" dirty="0">
                <a:highlight>
                  <a:srgbClr val="FFFF00"/>
                </a:highlight>
                <a:latin typeface="KaiTi"/>
                <a:ea typeface="游ゴシック"/>
              </a:rPr>
              <a:t>....)</a:t>
            </a:r>
            <a:endParaRPr lang="en-US" altLang="ja-JP" sz="2800">
              <a:highlight>
                <a:srgbClr val="FFFF00"/>
              </a:highlight>
              <a:latin typeface="KaiTi"/>
              <a:ea typeface="游ゴシック"/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</a:rPr>
              <a:t>看来</a:t>
            </a:r>
            <a:r>
              <a:rPr lang="ja-JP" altLang="en-US" sz="2800">
                <a:latin typeface="KaiTi"/>
                <a:ea typeface="KaiTi"/>
              </a:rPr>
              <a:t>，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</a:rPr>
              <a:t>看的是整体情况</a:t>
            </a:r>
            <a:r>
              <a:rPr lang="ja-JP" altLang="en-US" sz="2800">
                <a:latin typeface="KaiTi"/>
                <a:ea typeface="KaiTi"/>
              </a:rPr>
              <a:t>。看来＝由此看来</a:t>
            </a:r>
            <a:endParaRPr lang="en-US" altLang="ja-JP" sz="2800">
              <a:latin typeface="KaiTi"/>
              <a:ea typeface="KaiTi"/>
              <a:cs typeface="Calibri"/>
            </a:endParaRPr>
          </a:p>
          <a:p>
            <a:endParaRPr lang="ja-JP" altLang="en-US" sz="2400" dirty="0">
              <a:ea typeface="游ゴシック"/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8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BE8B-D5D9-4B93-8E0F-374F7B443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514" y="170656"/>
            <a:ext cx="5915545" cy="4351338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>
                <a:ea typeface="+mn-lt"/>
                <a:cs typeface="+mn-lt"/>
              </a:rPr>
              <a:t>Comparing "xiande" and "kanqilai"</a:t>
            </a:r>
            <a:endParaRPr lang="en-US" altLang="ja-JP"/>
          </a:p>
          <a:p>
            <a:pPr marL="0" indent="0" algn="ctr">
              <a:buNone/>
            </a:pP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显得</a:t>
            </a:r>
            <a:r>
              <a:rPr lang="en-US" sz="3600" b="1" dirty="0">
                <a:solidFill>
                  <a:schemeClr val="accent1"/>
                </a:solidFill>
                <a:ea typeface="+mn-lt"/>
                <a:cs typeface="+mn-lt"/>
              </a:rPr>
              <a:t> vs </a:t>
            </a:r>
            <a:r>
              <a:rPr lang="ja-JP" altLang="en-US" sz="3600" b="1">
                <a:solidFill>
                  <a:schemeClr val="accent1"/>
                </a:solidFill>
                <a:ea typeface="+mn-lt"/>
                <a:cs typeface="+mn-lt"/>
              </a:rPr>
              <a:t>看起来</a:t>
            </a:r>
            <a:endParaRPr lang="ja-JP" sz="3200" b="1">
              <a:solidFill>
                <a:schemeClr val="accent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ja-JP" alt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ja-JP" dirty="0">
                <a:latin typeface="KaiTi"/>
                <a:ea typeface="+mn-lt"/>
                <a:cs typeface="+mn-lt"/>
              </a:rPr>
              <a:t>1.</a:t>
            </a:r>
            <a:r>
              <a:rPr lang="ja-JP" altLang="en-US">
                <a:latin typeface="KaiTi"/>
                <a:ea typeface="KaiTi"/>
                <a:cs typeface="+mn-lt"/>
              </a:rPr>
              <a:t> </a:t>
            </a:r>
            <a:r>
              <a:rPr lang="ja-JP">
                <a:latin typeface="KaiTi"/>
                <a:ea typeface="KaiTi"/>
                <a:cs typeface="+mn-lt"/>
              </a:rPr>
              <a:t>你 看起来 很 苗条 </a:t>
            </a:r>
            <a:r>
              <a:rPr lang="ja-JP" altLang="en-US">
                <a:latin typeface="KaiTi"/>
                <a:ea typeface="KaiTi"/>
                <a:cs typeface="+mn-lt"/>
              </a:rPr>
              <a:t>。</a:t>
            </a:r>
          </a:p>
          <a:p>
            <a:pPr marL="0" indent="0">
              <a:buNone/>
            </a:pPr>
            <a:r>
              <a:rPr lang="en-US" altLang="ja-JP" dirty="0">
                <a:latin typeface="KaiTi"/>
                <a:ea typeface="+mn-lt"/>
                <a:cs typeface="+mn-lt"/>
              </a:rPr>
              <a:t>2.</a:t>
            </a:r>
            <a:r>
              <a:rPr lang="ja-JP" altLang="en-US">
                <a:latin typeface="KaiTi"/>
                <a:ea typeface="KaiTi"/>
                <a:cs typeface="+mn-lt"/>
              </a:rPr>
              <a:t> </a:t>
            </a:r>
            <a:r>
              <a:rPr lang="ja-JP">
                <a:latin typeface="KaiTi"/>
                <a:ea typeface="KaiTi"/>
                <a:cs typeface="+mn-lt"/>
              </a:rPr>
              <a:t>可能是这件衣服显得你很苗条 。</a:t>
            </a:r>
            <a:endParaRPr lang="ja-JP">
              <a:latin typeface="KaiTi"/>
              <a:ea typeface="KaiTi"/>
            </a:endParaRPr>
          </a:p>
          <a:p>
            <a:pPr marL="0" indent="0">
              <a:buNone/>
            </a:pPr>
            <a:endParaRPr lang="ja-JP" alt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E7DCA-BC7E-4755-9F33-0703E645F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919" y="539750"/>
            <a:ext cx="5181600" cy="4351338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Expressing "would rather" with "</a:t>
            </a:r>
            <a:r>
              <a:rPr lang="en-US" dirty="0" err="1">
                <a:ea typeface="+mn-lt"/>
                <a:cs typeface="+mn-lt"/>
              </a:rPr>
              <a:t>ningke</a:t>
            </a:r>
            <a:r>
              <a:rPr lang="en-US" dirty="0">
                <a:ea typeface="+mn-lt"/>
                <a:cs typeface="+mn-lt"/>
              </a:rPr>
              <a:t>"</a:t>
            </a:r>
          </a:p>
          <a:p>
            <a:pPr marL="0" indent="0" algn="ctr">
              <a:buNone/>
            </a:pPr>
            <a:r>
              <a:rPr lang="ja-JP" altLang="en-US" sz="3200" b="1">
                <a:solidFill>
                  <a:schemeClr val="accent1"/>
                </a:solidFill>
                <a:ea typeface="+mn-lt"/>
                <a:cs typeface="+mn-lt"/>
              </a:rPr>
              <a:t>宁可</a:t>
            </a:r>
            <a:r>
              <a:rPr lang="en-US" altLang="ja-JP" sz="3200" b="1" dirty="0">
                <a:solidFill>
                  <a:schemeClr val="accent1"/>
                </a:solidFill>
                <a:ea typeface="+mn-lt"/>
                <a:cs typeface="+mn-lt"/>
              </a:rPr>
              <a:t>⋯⋯</a:t>
            </a:r>
            <a:r>
              <a:rPr lang="ja-JP" altLang="en-US" sz="3200" b="1">
                <a:solidFill>
                  <a:schemeClr val="accent1"/>
                </a:solidFill>
                <a:ea typeface="+mn-lt"/>
                <a:cs typeface="+mn-lt"/>
              </a:rPr>
              <a:t>，也</a:t>
            </a:r>
            <a:r>
              <a:rPr lang="en-US" sz="3200" b="1" dirty="0">
                <a:solidFill>
                  <a:schemeClr val="accent1"/>
                </a:solidFill>
                <a:ea typeface="+mn-lt"/>
                <a:cs typeface="+mn-lt"/>
              </a:rPr>
              <a:t>⋯⋯</a:t>
            </a:r>
          </a:p>
          <a:p>
            <a:pPr marL="0" indent="0" algn="ctr">
              <a:buNone/>
            </a:pPr>
            <a:endParaRPr lang="en-US" altLang="ja-JP" sz="3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ja-JP" altLang="en-US">
                <a:latin typeface="KaiTi"/>
                <a:ea typeface="KaiTi"/>
                <a:cs typeface="+mn-lt"/>
              </a:rPr>
              <a:t>3. 他 宁可 输，也 不 放弃。</a:t>
            </a:r>
            <a:endParaRPr lang="en-US"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B4B0D-D13C-42C8-A853-EAA00AEE1F57}"/>
              </a:ext>
            </a:extLst>
          </p:cNvPr>
          <p:cNvSpPr/>
          <p:nvPr/>
        </p:nvSpPr>
        <p:spPr>
          <a:xfrm>
            <a:off x="174532" y="4674393"/>
            <a:ext cx="5905497" cy="20051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看起来</a:t>
            </a:r>
            <a:r>
              <a:rPr lang="ja-JP" altLang="en-US" sz="2800">
                <a:highlight>
                  <a:srgbClr val="FFFF00"/>
                </a:highlight>
                <a:latin typeface="KaiTi"/>
                <a:ea typeface="KaiTi"/>
                <a:cs typeface="+mn-lt"/>
              </a:rPr>
              <a:t>表示推测、估计</a:t>
            </a:r>
            <a:r>
              <a:rPr lang="en-US" sz="2800" dirty="0">
                <a:latin typeface="KaiTi"/>
                <a:ea typeface="+mn-lt"/>
                <a:cs typeface="+mn-lt"/>
              </a:rPr>
              <a:t>;</a:t>
            </a:r>
            <a:r>
              <a:rPr lang="en-US" altLang="ja-JP" sz="2800" dirty="0">
                <a:latin typeface="KaiTi"/>
                <a:ea typeface="+mn-lt"/>
                <a:cs typeface="+mn-lt"/>
              </a:rPr>
              <a:t> </a:t>
            </a:r>
            <a:endParaRPr lang="en-US" sz="2800">
              <a:latin typeface="KaiTi"/>
              <a:ea typeface="KaiTi"/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2800" b="1">
                <a:solidFill>
                  <a:srgbClr val="C00000"/>
                </a:solidFill>
                <a:latin typeface="KaiTi"/>
                <a:ea typeface="KaiTi"/>
                <a:cs typeface="+mn-lt"/>
              </a:rPr>
              <a:t>显得</a:t>
            </a:r>
            <a:r>
              <a:rPr lang="ja-JP" altLang="en-US" sz="2800">
                <a:latin typeface="KaiTi"/>
                <a:ea typeface="KaiTi"/>
                <a:cs typeface="+mn-lt"/>
              </a:rPr>
              <a:t>表述的对象最为广泛</a:t>
            </a:r>
            <a:r>
              <a:rPr lang="en-US" sz="2800" dirty="0">
                <a:latin typeface="KaiTi"/>
                <a:ea typeface="+mn-lt"/>
                <a:cs typeface="+mn-lt"/>
              </a:rPr>
              <a:t>,</a:t>
            </a:r>
            <a:r>
              <a:rPr lang="ja-JP" altLang="en-US" sz="2800">
                <a:latin typeface="KaiTi"/>
                <a:ea typeface="KaiTi"/>
                <a:cs typeface="+mn-lt"/>
              </a:rPr>
              <a:t>但不用来表推测</a:t>
            </a:r>
            <a:r>
              <a:rPr lang="en-US" sz="2800" dirty="0">
                <a:latin typeface="KaiTi"/>
                <a:ea typeface="+mn-lt"/>
                <a:cs typeface="+mn-lt"/>
              </a:rPr>
              <a:t>。</a:t>
            </a:r>
            <a:r>
              <a:rPr lang="ja-JP" altLang="en-US" sz="2800">
                <a:latin typeface="KaiTi"/>
                <a:ea typeface="KaiTi"/>
                <a:cs typeface="+mn-lt"/>
              </a:rPr>
              <a:t>显得更书面语。</a:t>
            </a:r>
            <a:endParaRPr lang="en-US" sz="2800">
              <a:latin typeface="KaiTi"/>
              <a:ea typeface="KaiT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4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ir conditioning checklist. Knowledge Hvac &amp; Refrigeration LTD.">
            <a:extLst>
              <a:ext uri="{FF2B5EF4-FFF2-40B4-BE49-F238E27FC236}">
                <a16:creationId xmlns:a16="http://schemas.microsoft.com/office/drawing/2014/main" id="{11D31812-1CB5-461F-B286-74FAB9F10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7" b="33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68D0B3-2AF9-49D2-BC02-5689D04D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ja-JP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3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961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KaiTi</vt:lpstr>
      <vt:lpstr>游ゴシック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Jinhua</dc:creator>
  <cp:lastModifiedBy>Cheng Jinhua</cp:lastModifiedBy>
  <cp:revision>564</cp:revision>
  <dcterms:created xsi:type="dcterms:W3CDTF">2021-03-31T07:55:41Z</dcterms:created>
  <dcterms:modified xsi:type="dcterms:W3CDTF">2022-03-23T12:59:34Z</dcterms:modified>
</cp:coreProperties>
</file>