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61" r:id="rId9"/>
    <p:sldId id="257" r:id="rId10"/>
    <p:sldId id="259" r:id="rId11"/>
    <p:sldId id="262" r:id="rId12"/>
    <p:sldId id="273" r:id="rId13"/>
    <p:sldId id="271" r:id="rId14"/>
    <p:sldId id="272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6"/>
  </p:normalViewPr>
  <p:slideViewPr>
    <p:cSldViewPr snapToGrid="0">
      <p:cViewPr varScale="1">
        <p:scale>
          <a:sx n="90" d="100"/>
          <a:sy n="90" d="100"/>
        </p:scale>
        <p:origin x="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30F7B7-D216-A666-35BE-1A0EE715D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E04166-4FE8-5D00-937C-C65BC6A0B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6A7AEC-C8FA-5B89-53DC-94827F5C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F20FF3-5ED6-C617-AFBD-C94ADD11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7BCEB9-3D70-531F-F71F-FE7A29A4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2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CD2B15-EEB8-B144-C31A-7082F596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F69152-8DFF-412A-FD15-8E29FD48C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9B1266-69B7-B653-F693-D6AF3835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67B725-F744-B522-6417-C235A78B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D98130-1C21-60F8-7330-C2ED402A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29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30EA5EC-8794-D252-F650-E8502BC7B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04EBC6-6666-5E81-253B-41226032B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AD6461-2191-980D-560D-E3A5F6F9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1348C6-3FAC-D85A-02D1-999C7517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8AA64D-9BC9-06C2-90D3-53781788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3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A596F-05C3-EA98-032C-1483E3F1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10EDB1-51C6-E8BA-F45A-4B827627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1562FD-8A92-8F80-BDA6-E51BD750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B89DFE-4CFB-7868-A830-429980EF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939A9A-E41F-B013-F259-3FC8E955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9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22EBFF-C401-F0B8-42DB-3F0E7C87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D08542-1DA1-BDCA-5FE3-83B6CE1F7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6A5446-15C5-F856-2280-9D263E4D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5F5DF5-9A91-08C7-4D39-A220ECCD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A0A125-9063-9D53-A979-6644D7EA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6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858F9F-ADAB-3D6C-C4D2-B12B3AE1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071E6-01C9-3395-D1DB-4824156EA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569FFF-279A-1647-6193-515B559D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6913039-5058-13B3-9BC2-A3FA23FE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2DF45C0-89BB-97CE-90B0-C9249680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F83B9E3-17E7-B7C5-714D-057E3C3F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7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4C52A6-4FD1-F934-2E3F-B736BC3E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D4CBD2-8369-B5B7-D016-F20BEA6D7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793D00B-5957-A816-339F-1357D648C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2D9EA97-681B-EE47-AEAF-E5E8FE7A6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9A38CAF-A7D1-AE1E-CAB4-260792B17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DD60048-D0AA-D5B7-4812-70DCC5C3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D538D86-9CA0-A05B-9817-633A8C01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2EA7EA0-2DDE-067B-84A4-2DCDBB58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39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D0C6ED-9F1C-F9C6-F02F-53D6C36F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A4F2B4-DA8F-B2DA-5703-89E499C1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735A17-A1E8-D44C-25AE-20492BE3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360BA6F-F064-D357-CCF3-6B1982AA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72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B7BE01-6A0F-0BE2-E1C4-002469C1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3C5921C-0363-D35D-F161-1E0A3391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B3DDD1-B2BB-3D91-5046-12F4D7CE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71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C6E39A-F2E9-9054-17A6-421A18FE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983274-E5F2-176C-0D13-5A0389533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063C815-C1F8-F73F-49AC-58D6F0C3A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ED8185-63C7-194C-1D20-A737E5CF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8ED1C7-F034-8EC1-801F-0916AF88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AE2238-50F7-8C39-F6D0-31BEECC1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13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ECE3DC-8E65-E5F3-50BC-8FF3D6FE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53BCD15-2DC6-24B3-FFC7-5FE518023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0F39FD4-BFEF-8DCE-6BC4-5726DDDB6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01A297-B3DC-EB17-4339-FBF71CB1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3A18ECD-CFA9-A997-754B-DFA18226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63BF31-9B97-3CF1-6BFE-CCC948C7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23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2A75C9-0F4B-CDE7-0E3B-6E9B539A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3A7EF28-1B9E-78B7-6D93-FA804EA55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977588-1CBC-D1C0-47F0-6D98FA521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68B60C-1396-574B-AE75-3E74C3408945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95D7D5-8B24-CD15-44F4-98A59FB6D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E70B09-3851-A772-58E6-6D7DC244A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EDE981-2502-434C-9252-920B140A79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41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hare/v/JjSnERMqhR8fDJQC/?mibextid=KsPBc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62DDA4-91A3-15D8-D15A-096AB6BE7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5856" y="1898908"/>
            <a:ext cx="5448300" cy="2387600"/>
          </a:xfrm>
        </p:spPr>
        <p:txBody>
          <a:bodyPr>
            <a:normAutofit/>
          </a:bodyPr>
          <a:lstStyle/>
          <a:p>
            <a:pPr algn="l"/>
            <a:r>
              <a:rPr lang="fi-FI" sz="4000" dirty="0"/>
              <a:t>Lempeä ja kriittinen kuvataidekasvatus yhteiskunnallisena toimijana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8F5AF87-9343-46A4-200F-72B5D4C2A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075" y="4489708"/>
            <a:ext cx="9144000" cy="1655762"/>
          </a:xfrm>
        </p:spPr>
        <p:txBody>
          <a:bodyPr/>
          <a:lstStyle/>
          <a:p>
            <a:pPr algn="l"/>
            <a:r>
              <a:rPr lang="fi-FI" dirty="0"/>
              <a:t>Piritta Malinen</a:t>
            </a:r>
          </a:p>
          <a:p>
            <a:pPr algn="l"/>
            <a:r>
              <a:rPr lang="fi-FI" dirty="0"/>
              <a:t>8.5.2024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0A53E5C-751F-1092-ED23-2224A07BD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9720DF5-866B-1E6D-06B8-F54687FBF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2" b="31458"/>
          <a:stretch/>
        </p:blipFill>
        <p:spPr>
          <a:xfrm>
            <a:off x="6381750" y="4693097"/>
            <a:ext cx="1819275" cy="200152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A81E165-EC09-5B3E-82FA-732DEFD75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5" y="1635789"/>
            <a:ext cx="2594212" cy="35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8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95421363-60D0-1491-1B43-BE2781408D79}"/>
              </a:ext>
            </a:extLst>
          </p:cNvPr>
          <p:cNvSpPr txBox="1"/>
          <p:nvPr/>
        </p:nvSpPr>
        <p:spPr>
          <a:xfrm>
            <a:off x="773733" y="554218"/>
            <a:ext cx="106445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dirty="0">
                <a:effectLst/>
                <a:latin typeface="AdvOT46dcae81"/>
              </a:rPr>
              <a:t>”</a:t>
            </a:r>
            <a:r>
              <a:rPr lang="fi-FI" sz="3600" dirty="0" err="1">
                <a:effectLst/>
                <a:latin typeface="AdvOT46dcae81"/>
              </a:rPr>
              <a:t>Their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way</a:t>
            </a:r>
            <a:r>
              <a:rPr lang="fi-FI" sz="3600" dirty="0">
                <a:effectLst/>
                <a:latin typeface="AdvOT46dcae81"/>
              </a:rPr>
              <a:t> of </a:t>
            </a:r>
            <a:r>
              <a:rPr lang="fi-FI" sz="3600" dirty="0" err="1">
                <a:effectLst/>
                <a:latin typeface="AdvOT46dcae81"/>
              </a:rPr>
              <a:t>knowing</a:t>
            </a:r>
            <a:r>
              <a:rPr lang="fi-FI" sz="3600" dirty="0">
                <a:effectLst/>
                <a:latin typeface="AdvOT46dcae81"/>
              </a:rPr>
              <a:t> it </a:t>
            </a:r>
            <a:r>
              <a:rPr lang="fi-FI" sz="3600" dirty="0" err="1">
                <a:effectLst/>
                <a:latin typeface="AdvOT46dcae81"/>
              </a:rPr>
              <a:t>was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not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limited</a:t>
            </a:r>
            <a:r>
              <a:rPr lang="fi-FI" sz="3600" dirty="0">
                <a:effectLst/>
                <a:latin typeface="AdvOT46dcae81"/>
              </a:rPr>
              <a:t> to just </a:t>
            </a:r>
            <a:r>
              <a:rPr lang="fi-FI" sz="3600" dirty="0" err="1">
                <a:effectLst/>
                <a:latin typeface="AdvOT46dcae81"/>
              </a:rPr>
              <a:t>observing</a:t>
            </a:r>
            <a:r>
              <a:rPr lang="fi-FI" sz="3600" dirty="0">
                <a:effectLst/>
                <a:latin typeface="AdvOT46dcae81"/>
              </a:rPr>
              <a:t>; </a:t>
            </a:r>
            <a:r>
              <a:rPr lang="fi-FI" sz="3600" dirty="0" err="1">
                <a:effectLst/>
                <a:latin typeface="AdvOT46dcae81"/>
              </a:rPr>
              <a:t>rather</a:t>
            </a:r>
            <a:r>
              <a:rPr lang="fi-FI" sz="3600" dirty="0">
                <a:effectLst/>
                <a:latin typeface="AdvOT46dcae81"/>
              </a:rPr>
              <a:t>, </a:t>
            </a:r>
            <a:r>
              <a:rPr lang="fi-FI" sz="3600" dirty="0" err="1">
                <a:effectLst/>
                <a:latin typeface="AdvOT46dcae81"/>
              </a:rPr>
              <a:t>they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used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their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bodies</a:t>
            </a:r>
            <a:r>
              <a:rPr lang="fi-FI" sz="3600" dirty="0">
                <a:effectLst/>
                <a:latin typeface="AdvOT46dcae81"/>
              </a:rPr>
              <a:t> to </a:t>
            </a:r>
            <a:r>
              <a:rPr lang="fi-FI" sz="3600" dirty="0" err="1">
                <a:effectLst/>
                <a:latin typeface="AdvOT46dcae81"/>
              </a:rPr>
              <a:t>experience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the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space</a:t>
            </a:r>
            <a:r>
              <a:rPr lang="fi-FI" sz="3600" dirty="0">
                <a:effectLst/>
                <a:latin typeface="AdvOT46dcae81"/>
              </a:rPr>
              <a:t>. </a:t>
            </a:r>
            <a:r>
              <a:rPr lang="fi-FI" sz="3600" dirty="0" err="1">
                <a:effectLst/>
                <a:latin typeface="AdvOT46dcae81"/>
              </a:rPr>
              <a:t>Their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bodily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knowing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took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place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by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integrating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with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the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objects</a:t>
            </a:r>
            <a:r>
              <a:rPr lang="fi-FI" sz="3600" dirty="0">
                <a:effectLst/>
                <a:latin typeface="AdvOT46dcae81"/>
              </a:rPr>
              <a:t> and </a:t>
            </a:r>
            <a:r>
              <a:rPr lang="fi-FI" sz="3600" dirty="0" err="1">
                <a:effectLst/>
                <a:latin typeface="AdvOT46dcae81"/>
              </a:rPr>
              <a:t>the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space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through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such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corporeal</a:t>
            </a:r>
            <a:r>
              <a:rPr lang="fi-FI" sz="3600" dirty="0">
                <a:effectLst/>
                <a:latin typeface="AdvOT46dcae81"/>
              </a:rPr>
              <a:t> </a:t>
            </a:r>
            <a:r>
              <a:rPr lang="fi-FI" sz="3600" dirty="0" err="1">
                <a:effectLst/>
                <a:latin typeface="AdvOT46dcae81"/>
              </a:rPr>
              <a:t>activities</a:t>
            </a:r>
            <a:r>
              <a:rPr lang="fi-FI" sz="3600" dirty="0">
                <a:latin typeface="AdvOT46dcae81"/>
              </a:rPr>
              <a:t>.”</a:t>
            </a:r>
          </a:p>
          <a:p>
            <a:r>
              <a:rPr lang="fi-FI" sz="3600" dirty="0">
                <a:latin typeface="AdvOT46dcae81"/>
              </a:rPr>
              <a:t>s. 362</a:t>
            </a:r>
            <a:endParaRPr lang="fi-FI" sz="36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04BA41F-0253-B53A-CAC0-65E4D7262A2C}"/>
              </a:ext>
            </a:extLst>
          </p:cNvPr>
          <p:cNvSpPr txBox="1"/>
          <p:nvPr/>
        </p:nvSpPr>
        <p:spPr>
          <a:xfrm>
            <a:off x="773733" y="4188941"/>
            <a:ext cx="10952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dirty="0"/>
              <a:t>Koulumaailma painottaa edelleenkin hyvin vahvasti perinteistä tiedonkäsitystä: tieto rakentuu teoreettisesti, tutkiminen tarkoittaa tutustumista teorialähteisiin.</a:t>
            </a:r>
          </a:p>
          <a:p>
            <a:pPr marL="285750" indent="-285750">
              <a:buFontTx/>
              <a:buChar char="-"/>
            </a:pPr>
            <a:r>
              <a:rPr lang="fi-FI" dirty="0"/>
              <a:t>Entä kehollinen ja aistimellinen tieto vastapainona, itseymmärryksen lisääjänä?</a:t>
            </a:r>
          </a:p>
          <a:p>
            <a:pPr marL="285750" indent="-285750">
              <a:buFontTx/>
              <a:buChar char="-"/>
            </a:pPr>
            <a:r>
              <a:rPr lang="fi-FI" dirty="0"/>
              <a:t>Taiteellinen tutkimus on kehittynyt, luonnontiede hyödyntää visuaalisia, taiteellisia ja kehollisia menetelmiä ja taide hyödyntää luonnontieteelle tyypillisiä menetelmiä -&gt; taito- ja taideaineiden tiedonrakentumisen menetelmien arvostaminen on hyvä saada nousuun myös koulussa</a:t>
            </a:r>
          </a:p>
        </p:txBody>
      </p:sp>
    </p:spTree>
    <p:extLst>
      <p:ext uri="{BB962C8B-B14F-4D97-AF65-F5344CB8AC3E}">
        <p14:creationId xmlns:p14="http://schemas.microsoft.com/office/powerpoint/2010/main" val="365369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33F4EACB-B9A8-1886-C931-BDE90ED3A360}"/>
              </a:ext>
            </a:extLst>
          </p:cNvPr>
          <p:cNvSpPr txBox="1"/>
          <p:nvPr/>
        </p:nvSpPr>
        <p:spPr>
          <a:xfrm>
            <a:off x="840258" y="920621"/>
            <a:ext cx="1077097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000" dirty="0">
                <a:solidFill>
                  <a:srgbClr val="FF0000"/>
                </a:solidFill>
                <a:latin typeface="AdvOT46dcae81"/>
              </a:rPr>
              <a:t>”</a:t>
            </a:r>
            <a:r>
              <a:rPr lang="fi-FI" sz="4000" dirty="0" err="1">
                <a:effectLst/>
                <a:latin typeface="AdvOT46dcae81"/>
              </a:rPr>
              <a:t>The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girls</a:t>
            </a:r>
            <a:r>
              <a:rPr lang="fi-FI" sz="4000" dirty="0">
                <a:effectLst/>
                <a:latin typeface="AdvOT46dcae81+20"/>
              </a:rPr>
              <a:t>’ </a:t>
            </a:r>
            <a:r>
              <a:rPr lang="fi-FI" sz="4000" dirty="0" err="1">
                <a:effectLst/>
                <a:latin typeface="AdvOT46dcae81"/>
              </a:rPr>
              <a:t>body-felt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sense</a:t>
            </a:r>
            <a:r>
              <a:rPr lang="fi-FI" sz="4000" dirty="0">
                <a:effectLst/>
                <a:latin typeface="AdvOT46dcae81"/>
              </a:rPr>
              <a:t> of </a:t>
            </a:r>
            <a:r>
              <a:rPr lang="fi-FI" sz="4000" dirty="0" err="1">
                <a:effectLst/>
                <a:latin typeface="AdvOT46dcae81"/>
              </a:rPr>
              <a:t>the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material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allowed</a:t>
            </a:r>
            <a:r>
              <a:rPr lang="fi-FI" sz="4000" dirty="0">
                <a:effectLst/>
                <a:latin typeface="AdvOT46dcae81"/>
              </a:rPr>
              <a:t> for </a:t>
            </a:r>
            <a:r>
              <a:rPr lang="fi-FI" sz="4000" dirty="0" err="1">
                <a:effectLst/>
                <a:latin typeface="AdvOT46dcae81"/>
              </a:rPr>
              <a:t>their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interactions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with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the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yarn</a:t>
            </a:r>
            <a:r>
              <a:rPr lang="fi-FI" sz="4000" dirty="0">
                <a:effectLst/>
                <a:latin typeface="AdvOT46dcae81"/>
              </a:rPr>
              <a:t> to </a:t>
            </a:r>
            <a:r>
              <a:rPr lang="fi-FI" sz="4000" dirty="0" err="1">
                <a:effectLst/>
                <a:latin typeface="AdvOT46dcae81"/>
              </a:rPr>
              <a:t>be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malle</a:t>
            </a:r>
            <a:r>
              <a:rPr lang="fi-FI" sz="4000" dirty="0">
                <a:effectLst/>
                <a:latin typeface="AdvOT46dcae81"/>
              </a:rPr>
              <a:t>- </a:t>
            </a:r>
            <a:r>
              <a:rPr lang="fi-FI" sz="4000" dirty="0" err="1">
                <a:effectLst/>
                <a:latin typeface="AdvOT46dcae81"/>
              </a:rPr>
              <a:t>able</a:t>
            </a:r>
            <a:r>
              <a:rPr lang="fi-FI" sz="4000" dirty="0">
                <a:effectLst/>
                <a:latin typeface="AdvOT46dcae81"/>
              </a:rPr>
              <a:t> and </a:t>
            </a:r>
            <a:r>
              <a:rPr lang="fi-FI" sz="4000" dirty="0" err="1">
                <a:effectLst/>
                <a:latin typeface="AdvOT46dcae81"/>
              </a:rPr>
              <a:t>unexpected</a:t>
            </a:r>
            <a:r>
              <a:rPr lang="fi-FI" sz="4000" dirty="0">
                <a:effectLst/>
                <a:latin typeface="AdvOT46dcae81"/>
              </a:rPr>
              <a:t>. </a:t>
            </a:r>
            <a:r>
              <a:rPr lang="fi-FI" sz="4000" dirty="0" err="1">
                <a:effectLst/>
                <a:latin typeface="AdvOT46dcae81"/>
              </a:rPr>
              <a:t>The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girls</a:t>
            </a:r>
            <a:r>
              <a:rPr lang="fi-FI" sz="4000" dirty="0">
                <a:effectLst/>
                <a:latin typeface="AdvOT46dcae81+20"/>
              </a:rPr>
              <a:t>’ </a:t>
            </a:r>
            <a:r>
              <a:rPr lang="fi-FI" sz="4000" dirty="0" err="1">
                <a:effectLst/>
                <a:latin typeface="AdvOT46dcae81"/>
              </a:rPr>
              <a:t>knitting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demonstrated</a:t>
            </a:r>
            <a:r>
              <a:rPr lang="fi-FI" sz="4000" dirty="0">
                <a:effectLst/>
                <a:latin typeface="AdvOT46dcae81"/>
              </a:rPr>
              <a:t> an </a:t>
            </a:r>
            <a:r>
              <a:rPr lang="fi-FI" sz="4000" dirty="0">
                <a:effectLst/>
                <a:latin typeface="AdvOT46dcae81+20"/>
              </a:rPr>
              <a:t>“</a:t>
            </a:r>
            <a:r>
              <a:rPr lang="fi-FI" sz="4000" dirty="0" err="1">
                <a:effectLst/>
                <a:latin typeface="AdvOT46dcae81"/>
              </a:rPr>
              <a:t>active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process</a:t>
            </a:r>
            <a:r>
              <a:rPr lang="fi-FI" sz="4000" dirty="0">
                <a:effectLst/>
                <a:latin typeface="AdvOT46dcae81"/>
              </a:rPr>
              <a:t> of materia- </a:t>
            </a:r>
            <a:r>
              <a:rPr lang="fi-FI" sz="4000" dirty="0" err="1">
                <a:effectLst/>
                <a:latin typeface="AdvOT46dcae81"/>
              </a:rPr>
              <a:t>lization</a:t>
            </a:r>
            <a:r>
              <a:rPr lang="fi-FI" sz="4000" dirty="0">
                <a:effectLst/>
                <a:latin typeface="AdvOT46dcae81"/>
              </a:rPr>
              <a:t> of </a:t>
            </a:r>
            <a:r>
              <a:rPr lang="fi-FI" sz="4000" dirty="0" err="1">
                <a:effectLst/>
                <a:latin typeface="AdvOT46dcae81"/>
              </a:rPr>
              <a:t>which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embodied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humans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are</a:t>
            </a:r>
            <a:r>
              <a:rPr lang="fi-FI" sz="4000" dirty="0">
                <a:effectLst/>
                <a:latin typeface="AdvOT46dcae81"/>
              </a:rPr>
              <a:t> an </a:t>
            </a:r>
            <a:r>
              <a:rPr lang="fi-FI" sz="4000" dirty="0" err="1">
                <a:effectLst/>
                <a:latin typeface="AdvOT46dcae81"/>
              </a:rPr>
              <a:t>integral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part</a:t>
            </a:r>
            <a:r>
              <a:rPr lang="fi-FI" sz="4000" dirty="0">
                <a:effectLst/>
                <a:latin typeface="AdvOT46dcae81"/>
              </a:rPr>
              <a:t>, </a:t>
            </a:r>
            <a:r>
              <a:rPr lang="fi-FI" sz="4000" dirty="0" err="1">
                <a:effectLst/>
                <a:latin typeface="AdvOT46dcae81"/>
              </a:rPr>
              <a:t>rather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than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the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monotonous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repetitions</a:t>
            </a:r>
            <a:r>
              <a:rPr lang="fi-FI" sz="4000" dirty="0">
                <a:effectLst/>
                <a:latin typeface="AdvOT46dcae81"/>
              </a:rPr>
              <a:t> of </a:t>
            </a:r>
            <a:r>
              <a:rPr lang="fi-FI" sz="4000" dirty="0" err="1">
                <a:effectLst/>
                <a:latin typeface="AdvOT46dcae81"/>
              </a:rPr>
              <a:t>dead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matter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from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which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human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subjects</a:t>
            </a:r>
            <a:r>
              <a:rPr lang="fi-FI" sz="4000" dirty="0">
                <a:effectLst/>
                <a:latin typeface="AdvOT46dcae81"/>
              </a:rPr>
              <a:t> </a:t>
            </a:r>
            <a:r>
              <a:rPr lang="fi-FI" sz="4000" dirty="0" err="1">
                <a:effectLst/>
                <a:latin typeface="AdvOT46dcae81"/>
              </a:rPr>
              <a:t>are</a:t>
            </a:r>
            <a:r>
              <a:rPr lang="fi-FI" sz="4000" dirty="0">
                <a:effectLst/>
                <a:latin typeface="AdvOT46dcae81"/>
              </a:rPr>
              <a:t> a </a:t>
            </a:r>
            <a:r>
              <a:rPr lang="fi-FI" sz="4000" dirty="0" err="1">
                <a:effectLst/>
                <a:latin typeface="AdvOT46dcae81"/>
              </a:rPr>
              <a:t>part</a:t>
            </a:r>
            <a:r>
              <a:rPr lang="fi-FI" sz="4000" dirty="0">
                <a:effectLst/>
                <a:latin typeface="AdvOT46dcae81+20"/>
              </a:rPr>
              <a:t>” </a:t>
            </a:r>
            <a:r>
              <a:rPr lang="fi-FI" sz="4000" dirty="0">
                <a:solidFill>
                  <a:srgbClr val="FF0000"/>
                </a:solidFill>
                <a:latin typeface="AdvOT46dcae81+20"/>
              </a:rPr>
              <a:t>”</a:t>
            </a:r>
            <a:endParaRPr lang="fi-FI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7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407C9DD9-F53F-DE4A-333F-E07670EC4177}"/>
              </a:ext>
            </a:extLst>
          </p:cNvPr>
          <p:cNvSpPr txBox="1"/>
          <p:nvPr/>
        </p:nvSpPr>
        <p:spPr>
          <a:xfrm>
            <a:off x="344961" y="2227467"/>
            <a:ext cx="2719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Kriittinen pedagogiikka</a:t>
            </a:r>
          </a:p>
          <a:p>
            <a:pPr marL="285750" indent="-285750">
              <a:buFontTx/>
              <a:buChar char="-"/>
            </a:pPr>
            <a:r>
              <a:rPr lang="fi-FI" dirty="0"/>
              <a:t>Valtarakenteiden hahmottaminen ja vallan välineiden tiedostaminen</a:t>
            </a:r>
          </a:p>
          <a:p>
            <a:pPr marL="285750" indent="-285750">
              <a:buFontTx/>
              <a:buChar char="-"/>
            </a:pPr>
            <a:r>
              <a:rPr lang="fi-FI" dirty="0"/>
              <a:t>Dialogisuus: mahdollisuuksien ja haasteiden ymmärtäminen</a:t>
            </a:r>
          </a:p>
          <a:p>
            <a:pPr marL="285750" indent="-285750">
              <a:buFontTx/>
              <a:buChar char="-"/>
            </a:pPr>
            <a:r>
              <a:rPr lang="fi-FI" dirty="0"/>
              <a:t>Kuinka saada kaikkien ääni kuuluviin?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48CC458-660D-C09E-FCC6-61F195DA1485}"/>
              </a:ext>
            </a:extLst>
          </p:cNvPr>
          <p:cNvSpPr txBox="1"/>
          <p:nvPr/>
        </p:nvSpPr>
        <p:spPr>
          <a:xfrm>
            <a:off x="3195767" y="2227467"/>
            <a:ext cx="2852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Sosiokonstruktivismi</a:t>
            </a:r>
            <a:endParaRPr lang="fi-FI" b="1" dirty="0"/>
          </a:p>
          <a:p>
            <a:r>
              <a:rPr lang="fi-FI" dirty="0"/>
              <a:t>- Tiedon rakentumiseen ja ymmärrykseen vaikuttavien sosiaalisten ja kielellisten rakenteiden ja tekijöiden vaikutusten hahmottaminen sekä tunnustaminen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08BAE56-CF73-2C42-8D03-4E55AB6BE7AE}"/>
              </a:ext>
            </a:extLst>
          </p:cNvPr>
          <p:cNvSpPr txBox="1"/>
          <p:nvPr/>
        </p:nvSpPr>
        <p:spPr>
          <a:xfrm>
            <a:off x="6288302" y="2274838"/>
            <a:ext cx="2503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Posthumanismi</a:t>
            </a:r>
          </a:p>
          <a:p>
            <a:pPr marL="285750" indent="-285750">
              <a:buFontTx/>
              <a:buChar char="-"/>
            </a:pPr>
            <a:r>
              <a:rPr lang="fi-FI" dirty="0"/>
              <a:t>Teoreettisen tiedon ”yksinvallan” kyseenalaistaminen</a:t>
            </a:r>
          </a:p>
          <a:p>
            <a:pPr marL="285750" indent="-285750">
              <a:buFontTx/>
              <a:buChar char="-"/>
            </a:pPr>
            <a:r>
              <a:rPr lang="fi-FI" dirty="0" err="1"/>
              <a:t>Muunlajisten</a:t>
            </a:r>
            <a:r>
              <a:rPr lang="fi-FI" dirty="0"/>
              <a:t> huomioiminen ja arvostaminen</a:t>
            </a:r>
          </a:p>
          <a:p>
            <a:r>
              <a:rPr lang="fi-FI" dirty="0"/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A9B654C-444F-396A-125C-D31AF9F154A1}"/>
              </a:ext>
            </a:extLst>
          </p:cNvPr>
          <p:cNvSpPr txBox="1"/>
          <p:nvPr/>
        </p:nvSpPr>
        <p:spPr>
          <a:xfrm>
            <a:off x="9031760" y="2274838"/>
            <a:ext cx="3009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Uusmaterialismi</a:t>
            </a:r>
          </a:p>
          <a:p>
            <a:pPr marL="285750" indent="-285750">
              <a:buFontTx/>
              <a:buChar char="-"/>
            </a:pPr>
            <a:r>
              <a:rPr lang="fi-FI" dirty="0"/>
              <a:t>tiedon, </a:t>
            </a:r>
            <a:r>
              <a:rPr lang="fi-FI" dirty="0" err="1"/>
              <a:t>maailmassaolon</a:t>
            </a:r>
            <a:r>
              <a:rPr lang="fi-FI" dirty="0"/>
              <a:t> ja olemisen merkitysten rakentuminen myös materian toimijuuksista</a:t>
            </a:r>
          </a:p>
          <a:p>
            <a:pPr marL="285750" indent="-285750">
              <a:buFontTx/>
              <a:buChar char="-"/>
            </a:pPr>
            <a:r>
              <a:rPr lang="fi-FI" dirty="0"/>
              <a:t>Moniaistisuuden kautta rakentuvan tiedon merkitys</a:t>
            </a:r>
          </a:p>
          <a:p>
            <a:pPr marL="285750" indent="-285750">
              <a:buFontTx/>
              <a:buChar char="-"/>
            </a:pPr>
            <a:r>
              <a:rPr lang="fi-FI" dirty="0"/>
              <a:t>Kehollisuuden kautta rakentuvan  tiedon merkitys</a:t>
            </a:r>
          </a:p>
          <a:p>
            <a:pPr marL="285750" indent="-285750">
              <a:buFontTx/>
              <a:buChar char="-"/>
            </a:pPr>
            <a:r>
              <a:rPr lang="fi-FI" dirty="0"/>
              <a:t>Tilallisuuksien ja materiaalisuuksien toimijuuden </a:t>
            </a:r>
            <a:r>
              <a:rPr lang="fi-FI" dirty="0" err="1"/>
              <a:t>meritys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E059FE1-DEB9-8E5D-F1D0-684430E3F850}"/>
              </a:ext>
            </a:extLst>
          </p:cNvPr>
          <p:cNvSpPr txBox="1"/>
          <p:nvPr/>
        </p:nvSpPr>
        <p:spPr>
          <a:xfrm>
            <a:off x="716692" y="333632"/>
            <a:ext cx="10775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Ismien sokea noudattaminen vs. oman taidekasvatusajattelun muodostuminen </a:t>
            </a:r>
          </a:p>
          <a:p>
            <a:endParaRPr lang="fi-FI" dirty="0"/>
          </a:p>
          <a:p>
            <a:r>
              <a:rPr lang="fi-FI" dirty="0"/>
              <a:t>Käytännön esimerkki</a:t>
            </a:r>
          </a:p>
          <a:p>
            <a:r>
              <a:rPr lang="fi-FI" dirty="0"/>
              <a:t>Pirittan taidekasvatusnäkemyksen muodostumispalikoita tämän kurssin teoriataustan viitekehyksessä: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E51DD74-F8E9-0072-E2A8-1C3F9D1D8F42}"/>
              </a:ext>
            </a:extLst>
          </p:cNvPr>
          <p:cNvSpPr txBox="1"/>
          <p:nvPr/>
        </p:nvSpPr>
        <p:spPr>
          <a:xfrm>
            <a:off x="653621" y="5783491"/>
            <a:ext cx="8501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Mahdollisimman laajojen suhteiden huomioiminen, ei vain miellyttävien suhteisuuksien arvostaminen. Eettinen myötätunto laaja-alaisesti. Jännitteiden ja ristiriitaisuuksien kohtaaminen, moninaisten toisten kanssa oleminen.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1499339-6BE8-D55F-62FA-1E7E0E293BB5}"/>
              </a:ext>
            </a:extLst>
          </p:cNvPr>
          <p:cNvSpPr txBox="1"/>
          <p:nvPr/>
        </p:nvSpPr>
        <p:spPr>
          <a:xfrm>
            <a:off x="653621" y="5546471"/>
            <a:ext cx="651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Henrika</a:t>
            </a:r>
            <a:r>
              <a:rPr lang="fi-FI" sz="1200" dirty="0"/>
              <a:t> </a:t>
            </a:r>
            <a:r>
              <a:rPr lang="fi-FI" sz="1200" dirty="0" err="1"/>
              <a:t>Ylirisku</a:t>
            </a:r>
            <a:r>
              <a:rPr lang="fi-FI" sz="1200" dirty="0"/>
              <a:t>, Taidekasvatuksen observatorion video:</a:t>
            </a:r>
          </a:p>
        </p:txBody>
      </p:sp>
    </p:spTree>
    <p:extLst>
      <p:ext uri="{BB962C8B-B14F-4D97-AF65-F5344CB8AC3E}">
        <p14:creationId xmlns:p14="http://schemas.microsoft.com/office/powerpoint/2010/main" val="353068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0AB9EC0-68E9-3540-9A14-81A1D234BA35}"/>
              </a:ext>
            </a:extLst>
          </p:cNvPr>
          <p:cNvSpPr txBox="1"/>
          <p:nvPr/>
        </p:nvSpPr>
        <p:spPr>
          <a:xfrm>
            <a:off x="853440" y="402651"/>
            <a:ext cx="99120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rgbClr val="C00000"/>
                </a:solidFill>
              </a:rPr>
              <a:t>Kuinka jättää tilaa?</a:t>
            </a:r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D1AC392-03B8-FF32-3914-123EA5606AD9}"/>
              </a:ext>
            </a:extLst>
          </p:cNvPr>
          <p:cNvSpPr txBox="1"/>
          <p:nvPr/>
        </p:nvSpPr>
        <p:spPr>
          <a:xfrm>
            <a:off x="853440" y="1389138"/>
            <a:ext cx="6693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Kriittiselle ajattelulle</a:t>
            </a:r>
          </a:p>
          <a:p>
            <a:r>
              <a:rPr lang="fi-FI" sz="2400" dirty="0"/>
              <a:t>Tilaa kysyä ja kyseenalaistaa</a:t>
            </a:r>
          </a:p>
          <a:p>
            <a:r>
              <a:rPr lang="fi-FI" sz="2400" dirty="0"/>
              <a:t>Tilaa tehdä</a:t>
            </a:r>
          </a:p>
          <a:p>
            <a:r>
              <a:rPr lang="fi-FI" sz="2400" dirty="0"/>
              <a:t>Tilaa olla turvallisesti</a:t>
            </a:r>
          </a:p>
          <a:p>
            <a:r>
              <a:rPr lang="fi-FI" sz="2400" dirty="0"/>
              <a:t>Tilaa kunkin omalle kulttuuriselle taustalle</a:t>
            </a:r>
          </a:p>
          <a:p>
            <a:r>
              <a:rPr lang="fi-FI" sz="2400" dirty="0"/>
              <a:t>Tilaa kunkin omille kiinnostuksille</a:t>
            </a:r>
          </a:p>
          <a:p>
            <a:r>
              <a:rPr lang="fi-FI" sz="2400" dirty="0"/>
              <a:t>Tilaa oivallukselle </a:t>
            </a:r>
          </a:p>
          <a:p>
            <a:r>
              <a:rPr lang="fi-FI" sz="2400" dirty="0"/>
              <a:t>Tilaa omalle olemiselle</a:t>
            </a:r>
          </a:p>
          <a:p>
            <a:r>
              <a:rPr lang="fi-FI" sz="2400" dirty="0"/>
              <a:t>Tilaa olla oma itsensä</a:t>
            </a:r>
          </a:p>
          <a:p>
            <a:r>
              <a:rPr lang="fi-FI" sz="2400" dirty="0"/>
              <a:t>Tilaa ymmärryksen kasvulle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19CD8EE-54A5-E5DA-5D91-84897E2506FC}"/>
              </a:ext>
            </a:extLst>
          </p:cNvPr>
          <p:cNvSpPr txBox="1"/>
          <p:nvPr/>
        </p:nvSpPr>
        <p:spPr>
          <a:xfrm>
            <a:off x="7667286" y="1450729"/>
            <a:ext cx="40843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accent5">
                    <a:lumMod val="60000"/>
                    <a:lumOff val="40000"/>
                  </a:schemeClr>
                </a:solidFill>
                <a:latin typeface="Fave Script Bold Pro" pitchFamily="2" charset="77"/>
              </a:rPr>
              <a:t>”</a:t>
            </a:r>
            <a:r>
              <a:rPr lang="fi-FI" sz="6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Fave Script Bold Pro" pitchFamily="2" charset="77"/>
              </a:rPr>
              <a:t>Not</a:t>
            </a:r>
            <a:r>
              <a:rPr lang="fi-FI" sz="6000" dirty="0">
                <a:solidFill>
                  <a:schemeClr val="accent5">
                    <a:lumMod val="60000"/>
                    <a:lumOff val="40000"/>
                  </a:schemeClr>
                </a:solidFill>
                <a:latin typeface="Fave Script Bold Pro" pitchFamily="2" charset="77"/>
              </a:rPr>
              <a:t> to </a:t>
            </a:r>
            <a:r>
              <a:rPr lang="fi-FI" sz="6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Fave Script Bold Pro" pitchFamily="2" charset="77"/>
              </a:rPr>
              <a:t>explain</a:t>
            </a:r>
            <a:r>
              <a:rPr lang="fi-FI" sz="6000" dirty="0">
                <a:solidFill>
                  <a:schemeClr val="accent5">
                    <a:lumMod val="60000"/>
                    <a:lumOff val="40000"/>
                  </a:schemeClr>
                </a:solidFill>
                <a:latin typeface="Fave Script Bold Pro" pitchFamily="2" charset="77"/>
              </a:rPr>
              <a:t>, </a:t>
            </a:r>
          </a:p>
          <a:p>
            <a:r>
              <a:rPr lang="fi-FI" sz="6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Fave Script Bold Pro" pitchFamily="2" charset="77"/>
              </a:rPr>
              <a:t>but</a:t>
            </a:r>
            <a:r>
              <a:rPr lang="fi-FI" sz="6000" dirty="0">
                <a:solidFill>
                  <a:schemeClr val="accent5">
                    <a:lumMod val="60000"/>
                    <a:lumOff val="40000"/>
                  </a:schemeClr>
                </a:solidFill>
                <a:latin typeface="Fave Script Bold Pro" pitchFamily="2" charset="77"/>
              </a:rPr>
              <a:t> to </a:t>
            </a:r>
            <a:r>
              <a:rPr lang="fi-FI" sz="6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Fave Script Bold Pro" pitchFamily="2" charset="77"/>
              </a:rPr>
              <a:t>experience</a:t>
            </a:r>
            <a:r>
              <a:rPr lang="fi-FI" sz="6000" dirty="0">
                <a:solidFill>
                  <a:schemeClr val="accent5">
                    <a:lumMod val="60000"/>
                    <a:lumOff val="40000"/>
                  </a:schemeClr>
                </a:solidFill>
                <a:latin typeface="Fave Script Bold Pro" pitchFamily="2" charset="77"/>
              </a:rPr>
              <a:t>.”</a:t>
            </a:r>
          </a:p>
          <a:p>
            <a:r>
              <a:rPr lang="fi-FI" sz="2800" dirty="0">
                <a:latin typeface="Fave Script Bold Pro" pitchFamily="2" charset="77"/>
              </a:rPr>
              <a:t>Michelle </a:t>
            </a:r>
            <a:r>
              <a:rPr lang="fi-FI" sz="2800" dirty="0" err="1">
                <a:latin typeface="Fave Script Bold Pro" pitchFamily="2" charset="77"/>
              </a:rPr>
              <a:t>Bae-Dimitriadis</a:t>
            </a:r>
            <a:endParaRPr lang="fi-FI" sz="2800" dirty="0">
              <a:latin typeface="Fave Script Bold Pro" pitchFamily="2" charset="77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EC9FA6F-8997-5A29-F359-988A9E66E375}"/>
              </a:ext>
            </a:extLst>
          </p:cNvPr>
          <p:cNvSpPr txBox="1"/>
          <p:nvPr/>
        </p:nvSpPr>
        <p:spPr>
          <a:xfrm>
            <a:off x="976184" y="5474043"/>
            <a:ext cx="1042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Tilaa kehollisen, aistimellisen ja kokonaisvaltaisen tiedon rakentumiselle? </a:t>
            </a:r>
          </a:p>
        </p:txBody>
      </p:sp>
    </p:spTree>
    <p:extLst>
      <p:ext uri="{BB962C8B-B14F-4D97-AF65-F5344CB8AC3E}">
        <p14:creationId xmlns:p14="http://schemas.microsoft.com/office/powerpoint/2010/main" val="4394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3E28874-B512-0102-AF4B-AB61203B09DB}"/>
              </a:ext>
            </a:extLst>
          </p:cNvPr>
          <p:cNvSpPr txBox="1"/>
          <p:nvPr/>
        </p:nvSpPr>
        <p:spPr>
          <a:xfrm>
            <a:off x="815546" y="358346"/>
            <a:ext cx="101201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Kuvallinen ja kehollinen tehtävä paikan ja tilan virittämänä:</a:t>
            </a:r>
          </a:p>
          <a:p>
            <a:endParaRPr lang="fi-FI" dirty="0"/>
          </a:p>
          <a:p>
            <a:pPr marL="342900" indent="-342900">
              <a:buAutoNum type="arabicPeriod"/>
            </a:pPr>
            <a:r>
              <a:rPr lang="fi-FI" dirty="0"/>
              <a:t>Mieti mielessäsi jokin kulkemisen päätepiste. </a:t>
            </a:r>
          </a:p>
          <a:p>
            <a:pPr marL="342900" indent="-342900">
              <a:buAutoNum type="arabicPeriod"/>
            </a:pPr>
            <a:r>
              <a:rPr lang="fi-FI" dirty="0"/>
              <a:t>Lähde kulkemaan ja ota kellosta / puhelimesta aikaa tai laske mielessäsi aina samaan esimerkiksi sataan. Kiinnitä toki huomiota ympäristöösi kulkiessasi sen verran, ettet satuta itseäsi tai muita, mutta muuten pyri olemaan huomioimatta ympäristöä </a:t>
            </a:r>
            <a:r>
              <a:rPr lang="fi-FI" dirty="0" err="1"/>
              <a:t>liiemmin</a:t>
            </a:r>
            <a:r>
              <a:rPr lang="fi-FI" dirty="0"/>
              <a:t>. </a:t>
            </a:r>
          </a:p>
          <a:p>
            <a:pPr marL="342900" indent="-342900">
              <a:buAutoNum type="arabicPeriod"/>
            </a:pPr>
            <a:r>
              <a:rPr lang="fi-FI" dirty="0"/>
              <a:t>Joka minuutin (tai sataan laskemisen) välein, pysähdy</a:t>
            </a:r>
          </a:p>
          <a:p>
            <a:r>
              <a:rPr lang="fi-FI" dirty="0"/>
              <a:t>	- tarkkaile rauhassa ympäristöä siinä kohdassa</a:t>
            </a:r>
          </a:p>
          <a:p>
            <a:r>
              <a:rPr lang="fi-FI" dirty="0"/>
              <a:t>	- voit tunnustella</a:t>
            </a:r>
          </a:p>
          <a:p>
            <a:r>
              <a:rPr lang="fi-FI" dirty="0"/>
              <a:t>	- voit kuunnella ja aistia</a:t>
            </a:r>
          </a:p>
          <a:p>
            <a:r>
              <a:rPr lang="fi-FI" dirty="0"/>
              <a:t>	- Millaisia valoja? Millaisia tunnelmia? </a:t>
            </a:r>
          </a:p>
          <a:p>
            <a:r>
              <a:rPr lang="fi-FI" dirty="0"/>
              <a:t>	- Kuinka paikasta ilmenee käyttötarkoitus?</a:t>
            </a:r>
          </a:p>
          <a:p>
            <a:r>
              <a:rPr lang="fi-FI" dirty="0"/>
              <a:t>	- Näkyykö jotain valtarakenteisiin viittaavaa?</a:t>
            </a:r>
          </a:p>
          <a:p>
            <a:r>
              <a:rPr lang="fi-FI" dirty="0"/>
              <a:t>	- Mikä paikassa on mielestäsi positiivista? (Kiinnostavaa, kiehtovaa, hyvin suunniteltua, 	muut huomioivaa, toimivaa, funktionaalista, mieltä kutkuttavaa tms. )</a:t>
            </a:r>
          </a:p>
          <a:p>
            <a:r>
              <a:rPr lang="fi-FI" dirty="0"/>
              <a:t>	- Mikä paikassa aiheuttaa sinussa ihmetystä, kysymyksiä, negatiivisia tunteita tai mistä et 	pidä?</a:t>
            </a:r>
          </a:p>
          <a:p>
            <a:r>
              <a:rPr lang="fi-FI" dirty="0"/>
              <a:t>	- Ota paikasta kuvia tai kuva tai piirrä nopea luonnos tai mieti jokin </a:t>
            </a:r>
            <a:r>
              <a:rPr lang="fi-FI" dirty="0" err="1"/>
              <a:t>liikessarja</a:t>
            </a:r>
            <a:r>
              <a:rPr lang="fi-FI" dirty="0"/>
              <a:t>, joka liittyisi paikan aiheuttamaan tunnelmaan (voit myöhemmin kuvata liikesarjat videolle tai piirtää ne yksityiskohdista tai) -&gt; Mitä haluat esiin tuomallasi paikkaan liittyvällä reaktiolla kertoa tai kuvailla?</a:t>
            </a:r>
          </a:p>
          <a:p>
            <a:r>
              <a:rPr lang="fi-FI" dirty="0"/>
              <a:t>4. Toista paikkaan pysähtyminen ja siihen visuaalinen / kehollinen reagoiminen vähintään kolmesti. </a:t>
            </a:r>
          </a:p>
        </p:txBody>
      </p:sp>
    </p:spTree>
    <p:extLst>
      <p:ext uri="{BB962C8B-B14F-4D97-AF65-F5344CB8AC3E}">
        <p14:creationId xmlns:p14="http://schemas.microsoft.com/office/powerpoint/2010/main" val="372869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F726EF5F-011A-E139-C347-FC7B7772D373}"/>
              </a:ext>
            </a:extLst>
          </p:cNvPr>
          <p:cNvSpPr txBox="1"/>
          <p:nvPr/>
        </p:nvSpPr>
        <p:spPr>
          <a:xfrm>
            <a:off x="609600" y="560832"/>
            <a:ext cx="105826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8.5. päivän suuntaa antava aikataulu</a:t>
            </a:r>
          </a:p>
          <a:p>
            <a:endParaRPr lang="fi-FI" dirty="0"/>
          </a:p>
          <a:p>
            <a:r>
              <a:rPr lang="fi-FI" dirty="0"/>
              <a:t>9.15-10.15 Luento-osuus</a:t>
            </a:r>
          </a:p>
          <a:p>
            <a:r>
              <a:rPr lang="fi-FI" dirty="0"/>
              <a:t>10.15-10.30 Tauko</a:t>
            </a:r>
          </a:p>
          <a:p>
            <a:r>
              <a:rPr lang="fi-FI" dirty="0"/>
              <a:t>10.30-11.15 Tehtävänanto ja toteutus: tila, keho, materia, aistit – ajatusten herättäjänä</a:t>
            </a:r>
          </a:p>
          <a:p>
            <a:r>
              <a:rPr lang="fi-FI" dirty="0"/>
              <a:t>11.15-11.30 Nopea kommentointi harjoitukseen: päällimmäiset ajatukset</a:t>
            </a:r>
          </a:p>
          <a:p>
            <a:r>
              <a:rPr lang="fi-FI" dirty="0"/>
              <a:t>11.30-12.30 Lounas</a:t>
            </a:r>
          </a:p>
          <a:p>
            <a:r>
              <a:rPr lang="fi-FI" dirty="0"/>
              <a:t>12.30-13.15 Aamupäivän harjoituksen visuaalisen ilmeen mahdollinen viimeistely: kuvien viilailu / taitto / käsittely tms. </a:t>
            </a:r>
            <a:r>
              <a:rPr lang="fi-FI" dirty="0" err="1"/>
              <a:t>Henrika</a:t>
            </a:r>
            <a:r>
              <a:rPr lang="fi-FI" dirty="0"/>
              <a:t> </a:t>
            </a:r>
            <a:r>
              <a:rPr lang="fi-FI" dirty="0" err="1"/>
              <a:t>Yliriskun</a:t>
            </a:r>
            <a:r>
              <a:rPr lang="fi-FI" dirty="0"/>
              <a:t> videon katsominen omassa aikataulussa.</a:t>
            </a:r>
          </a:p>
          <a:p>
            <a:r>
              <a:rPr lang="fi-FI" dirty="0"/>
              <a:t>13.15-13.45 Viime kerran Mini-interventioiden yhteinen ihastelu ja keskustelu (onhan kaikilla ladattuna </a:t>
            </a:r>
            <a:r>
              <a:rPr lang="fi-FI" dirty="0" err="1"/>
              <a:t>MyCossa</a:t>
            </a:r>
            <a:r>
              <a:rPr lang="fi-FI" dirty="0"/>
              <a:t>!)</a:t>
            </a:r>
          </a:p>
          <a:p>
            <a:r>
              <a:rPr lang="fi-FI" dirty="0"/>
              <a:t>13.45-14.00 Päällimmäisiä ajatuksia lukemistosta itsekseen pohtien / muistellen -&gt; lause lapulle </a:t>
            </a:r>
          </a:p>
          <a:p>
            <a:r>
              <a:rPr lang="fi-FI" dirty="0"/>
              <a:t>14.00 – 15.00 Jakaudutaan keskusteluryhmiin lappujen teemoista ja keskustelu</a:t>
            </a:r>
          </a:p>
          <a:p>
            <a:r>
              <a:rPr lang="fi-FI" dirty="0"/>
              <a:t>15-15.30 Yhteenveto keskusteluista</a:t>
            </a:r>
          </a:p>
          <a:p>
            <a:r>
              <a:rPr lang="fi-FI" dirty="0"/>
              <a:t>15.30- 15.45 Käydään läpi Taideteko –tehtävänanto sekä mahdolliset ryhmiin jakautumiset </a:t>
            </a:r>
          </a:p>
          <a:p>
            <a:r>
              <a:rPr lang="fi-FI" dirty="0"/>
              <a:t>15.45 – 17.00 Aamulla keramiikassa olleet toteuttavat aamun tehtävänannon ja palauttavat </a:t>
            </a:r>
            <a:r>
              <a:rPr lang="fi-FI" dirty="0" err="1"/>
              <a:t>MyCoon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E178AD6-28B6-14EC-01B3-898AD6927BD2}"/>
              </a:ext>
            </a:extLst>
          </p:cNvPr>
          <p:cNvSpPr txBox="1"/>
          <p:nvPr/>
        </p:nvSpPr>
        <p:spPr>
          <a:xfrm>
            <a:off x="716692" y="5449330"/>
            <a:ext cx="10713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Katsotaan jossain kohtaa kymmenen minuutin video, Taidekasvatuksen observatorio. </a:t>
            </a:r>
            <a:r>
              <a:rPr lang="fi-FI" dirty="0" err="1"/>
              <a:t>Henrika</a:t>
            </a:r>
            <a:r>
              <a:rPr lang="fi-FI" dirty="0"/>
              <a:t> </a:t>
            </a:r>
            <a:r>
              <a:rPr lang="fi-FI" dirty="0" err="1"/>
              <a:t>Ylirisku</a:t>
            </a:r>
            <a:r>
              <a:rPr lang="fi-FI" dirty="0"/>
              <a:t> </a:t>
            </a:r>
          </a:p>
          <a:p>
            <a:pPr algn="l" fontAlgn="base"/>
            <a:br>
              <a:rPr lang="fi-FI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fi-FI" b="0" i="0" dirty="0">
                <a:effectLst/>
                <a:latin typeface="Segoe UI" panose="020B0502040204020203" pitchFamily="34" charset="0"/>
                <a:hlinkClick r:id="rId2"/>
              </a:rPr>
              <a:t>https://www.facebook.com/share/v/JjSnERMqhR8fDJQC/?mibextid=KsPBc6</a:t>
            </a:r>
            <a:endParaRPr lang="fi-FI" b="0" i="0" dirty="0">
              <a:effectLst/>
              <a:latin typeface="Segoe UI" panose="020B0502040204020203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017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445BBDA-AAC7-9743-E7DF-E1B4B88496A0}"/>
              </a:ext>
            </a:extLst>
          </p:cNvPr>
          <p:cNvSpPr txBox="1"/>
          <p:nvPr/>
        </p:nvSpPr>
        <p:spPr>
          <a:xfrm>
            <a:off x="1036320" y="658368"/>
            <a:ext cx="10216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Kriittinen pedagogiikka</a:t>
            </a:r>
          </a:p>
          <a:p>
            <a:endParaRPr lang="fi-FI" dirty="0"/>
          </a:p>
          <a:p>
            <a:r>
              <a:rPr lang="fi-FI" dirty="0"/>
              <a:t>Taustaa: </a:t>
            </a:r>
          </a:p>
          <a:p>
            <a:endParaRPr lang="fi-FI" dirty="0"/>
          </a:p>
          <a:p>
            <a:r>
              <a:rPr lang="fi-FI" dirty="0"/>
              <a:t>Paulo </a:t>
            </a:r>
            <a:r>
              <a:rPr lang="fi-FI" dirty="0" err="1"/>
              <a:t>Freire</a:t>
            </a:r>
            <a:r>
              <a:rPr lang="fi-FI" dirty="0"/>
              <a:t>: Sorrettujen pedagogiikka 1960-luvulla</a:t>
            </a:r>
          </a:p>
          <a:p>
            <a:r>
              <a:rPr lang="fi-FI" dirty="0"/>
              <a:t>Neil </a:t>
            </a:r>
            <a:r>
              <a:rPr lang="fi-FI" dirty="0" err="1"/>
              <a:t>Postman</a:t>
            </a:r>
            <a:r>
              <a:rPr lang="fi-FI" dirty="0"/>
              <a:t> &amp; Charles </a:t>
            </a:r>
            <a:r>
              <a:rPr lang="fi-FI" dirty="0" err="1"/>
              <a:t>Weingartner</a:t>
            </a:r>
            <a:r>
              <a:rPr lang="fi-FI" dirty="0"/>
              <a:t>: kumouksellinen opettajuus (</a:t>
            </a:r>
            <a:r>
              <a:rPr lang="fi-FI" dirty="0" err="1"/>
              <a:t>Teaching</a:t>
            </a:r>
            <a:r>
              <a:rPr lang="fi-FI" dirty="0"/>
              <a:t> as A </a:t>
            </a:r>
            <a:r>
              <a:rPr lang="fi-FI" dirty="0" err="1"/>
              <a:t>Subversive</a:t>
            </a:r>
            <a:r>
              <a:rPr lang="fi-FI" dirty="0"/>
              <a:t> Activity)</a:t>
            </a:r>
          </a:p>
          <a:p>
            <a:r>
              <a:rPr lang="fi-FI" dirty="0"/>
              <a:t>Pierre Bourdieu, </a:t>
            </a:r>
            <a:r>
              <a:rPr lang="fi-FI" dirty="0" err="1"/>
              <a:t>Basil</a:t>
            </a:r>
            <a:r>
              <a:rPr lang="fi-FI" dirty="0"/>
              <a:t> Bernstein yms. </a:t>
            </a:r>
          </a:p>
          <a:p>
            <a:endParaRPr lang="fi-FI" dirty="0"/>
          </a:p>
          <a:p>
            <a:r>
              <a:rPr lang="fi-FI" dirty="0"/>
              <a:t>Kriittiseksi pedagogiikaksi alettiin kutsua suppeampaa rajausta kasvatuksen tutkimuksesta.</a:t>
            </a:r>
          </a:p>
          <a:p>
            <a:r>
              <a:rPr lang="fi-FI" dirty="0"/>
              <a:t>Henry A. </a:t>
            </a:r>
            <a:r>
              <a:rPr lang="fi-FI" dirty="0" err="1"/>
              <a:t>Giroux</a:t>
            </a:r>
            <a:endParaRPr lang="fi-FI" dirty="0"/>
          </a:p>
          <a:p>
            <a:r>
              <a:rPr lang="fi-FI" dirty="0"/>
              <a:t>John </a:t>
            </a:r>
            <a:r>
              <a:rPr lang="fi-FI" dirty="0" err="1"/>
              <a:t>Dewey</a:t>
            </a:r>
            <a:endParaRPr lang="fi-FI" dirty="0"/>
          </a:p>
          <a:p>
            <a:r>
              <a:rPr lang="fi-FI" dirty="0"/>
              <a:t>Eri koulukuntia: Frankfurtin koulukunta ja perinteinen sivistysteoria yhdistyneenä marxilaisiin ajatuksiin sekä yhdysvaltalaiset sosiaalisen (</a:t>
            </a:r>
            <a:r>
              <a:rPr lang="fi-FI" dirty="0" err="1"/>
              <a:t>re</a:t>
            </a:r>
            <a:r>
              <a:rPr lang="fi-FI" dirty="0"/>
              <a:t>)konstruktionismin teoreetikot, jotka painottivat tiedon ja ymmärryksen rakentumista sosiaalisena konstruktiona.</a:t>
            </a:r>
          </a:p>
          <a:p>
            <a:endParaRPr lang="fi-FI" dirty="0"/>
          </a:p>
          <a:p>
            <a:pPr marL="285750" indent="-285750">
              <a:buFont typeface="Wingdings" pitchFamily="2" charset="2"/>
              <a:buChar char="è"/>
            </a:pPr>
            <a:r>
              <a:rPr lang="fi-FI" dirty="0"/>
              <a:t>kaikille yhteisiä ajatuksia yhteiskuntakriittisyys, yhteiskunnallisten merkitysten käsittely, kritiikki vallitsevaa kohtaan (valtasuhteet, käytännöt, katsomukset) 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fi-FI" dirty="0"/>
              <a:t>”toisenlaiset käytännöt”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fi-FI" dirty="0"/>
              <a:t>utooppisuus ja toivon pedagogiikka</a:t>
            </a:r>
          </a:p>
        </p:txBody>
      </p:sp>
    </p:spTree>
    <p:extLst>
      <p:ext uri="{BB962C8B-B14F-4D97-AF65-F5344CB8AC3E}">
        <p14:creationId xmlns:p14="http://schemas.microsoft.com/office/powerpoint/2010/main" val="42898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481AD14B-DA11-DEB2-735B-98D69C1D7279}"/>
              </a:ext>
            </a:extLst>
          </p:cNvPr>
          <p:cNvSpPr txBox="1"/>
          <p:nvPr/>
        </p:nvSpPr>
        <p:spPr>
          <a:xfrm>
            <a:off x="950976" y="902208"/>
            <a:ext cx="10119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7030A0"/>
                </a:solidFill>
                <a:latin typeface="Fave Script Bold Pro" pitchFamily="2" charset="77"/>
              </a:rPr>
              <a:t>”Kriittistä kasvatusajattelua yhdistää pyrkimys sellaisiin valistuksellisiin päämääriin, joissa vapauden, solidaarisuuden ja tasavertaisuuden usein keskenään jännitteiset ihanteet kohtaavat toisensa.” </a:t>
            </a:r>
          </a:p>
          <a:p>
            <a:endParaRPr lang="fi-FI" dirty="0"/>
          </a:p>
          <a:p>
            <a:r>
              <a:rPr lang="fi-FI" dirty="0" err="1"/>
              <a:t>Tomperi</a:t>
            </a:r>
            <a:r>
              <a:rPr lang="fi-FI" dirty="0"/>
              <a:t>, Vuorikoski &amp; Kiilakoski 2005, 13.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285750" indent="-285750">
              <a:buFont typeface="Wingdings" pitchFamily="2" charset="2"/>
              <a:buChar char="è"/>
            </a:pPr>
            <a:r>
              <a:rPr lang="fi-FI" dirty="0"/>
              <a:t>”Kasvatuksen eettisenä ehtona on jokaisen ihmisen arvokkuuden, toimijuuden ja </a:t>
            </a:r>
            <a:r>
              <a:rPr lang="fi-FI" dirty="0" err="1"/>
              <a:t>vastuuden</a:t>
            </a:r>
            <a:r>
              <a:rPr lang="fi-FI" dirty="0"/>
              <a:t> tunnistaminen.”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fi-FI" dirty="0"/>
              <a:t>”Kriittiseen pedagogiikkaan kuuluu luottamus ihmisten kykyyn saada itse aikaan muutoksia.”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fi-FI" dirty="0"/>
              <a:t>Kenen tarinoita kerrotaan?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fi-FI" dirty="0"/>
              <a:t>Kenen näkökulmasta asioita käsitellään ja esitetään?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fi-FI" dirty="0"/>
              <a:t>Mistä vaietaan?</a:t>
            </a:r>
          </a:p>
          <a:p>
            <a:pPr marL="285750" indent="-285750">
              <a:buFont typeface="Wingdings" pitchFamily="2" charset="2"/>
              <a:buChar char="è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630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B463F92F-103F-D707-33C8-C0BD34807B72}"/>
              </a:ext>
            </a:extLst>
          </p:cNvPr>
          <p:cNvSpPr txBox="1"/>
          <p:nvPr/>
        </p:nvSpPr>
        <p:spPr>
          <a:xfrm>
            <a:off x="926592" y="414528"/>
            <a:ext cx="113807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Kriittiseen pedagogiikkaan vahvasti linkittyvän dialogisuuden haasteet ja mahdollisuudet</a:t>
            </a:r>
          </a:p>
          <a:p>
            <a:r>
              <a:rPr lang="fi-FI" dirty="0"/>
              <a:t>( Teoksessa Kenen kasvatus? </a:t>
            </a:r>
          </a:p>
          <a:p>
            <a:r>
              <a:rPr lang="fi-FI" dirty="0"/>
              <a:t>Vuorikoski ja Kiilakoski, 2005. s. 309. Dialogisuuden lupaus ja rajat)</a:t>
            </a:r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06CD930-C4AB-FFDA-F419-7DCF60B1C49D}"/>
              </a:ext>
            </a:extLst>
          </p:cNvPr>
          <p:cNvSpPr txBox="1"/>
          <p:nvPr/>
        </p:nvSpPr>
        <p:spPr>
          <a:xfrm>
            <a:off x="926592" y="2199632"/>
            <a:ext cx="108630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dirty="0"/>
              <a:t>Dialogisuutta pidetään monesti eräänlaisena ratkaisuna.</a:t>
            </a:r>
          </a:p>
          <a:p>
            <a:pPr marL="285750" indent="-285750">
              <a:buFontTx/>
              <a:buChar char="-"/>
            </a:pPr>
            <a:r>
              <a:rPr lang="fi-FI" dirty="0"/>
              <a:t>Dialogiseen opetukseen liitetään usein opiskelijakeskeisyys, vastavuoroisuus ja kohtaaminen. -&gt; parhaimmillaan edistää oppimista, ihmisten autonomiaa ja osallistujien keskinäisiä suhteita. </a:t>
            </a:r>
          </a:p>
          <a:p>
            <a:pPr marL="285750" indent="-285750">
              <a:buFontTx/>
              <a:buChar char="-"/>
            </a:pPr>
            <a:r>
              <a:rPr lang="fi-FI" dirty="0"/>
              <a:t>Dialogisuus kyseenalaistaa myös tehokkuuden korostamista: annetaan tilaa ja aikaa myös muulle tekemiselle ja puheelle kuin ennalta on suunniteltu. </a:t>
            </a:r>
          </a:p>
          <a:p>
            <a:pPr marL="285750" indent="-285750">
              <a:buFontTx/>
              <a:buChar char="-"/>
            </a:pPr>
            <a:r>
              <a:rPr lang="fi-FI" dirty="0"/>
              <a:t>Vastadiskurssien mahdollisuus, herättely ajattelemaan. 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r>
              <a:rPr lang="fi-FI" dirty="0"/>
              <a:t>MUTTA </a:t>
            </a:r>
          </a:p>
          <a:p>
            <a:pPr marL="285750" indent="-285750">
              <a:buFontTx/>
              <a:buChar char="-"/>
            </a:pPr>
            <a:r>
              <a:rPr lang="fi-FI" dirty="0"/>
              <a:t>Huomioitava opetustilanteiden keskinäiset valtasuhteet. </a:t>
            </a:r>
          </a:p>
          <a:p>
            <a:pPr marL="285750" indent="-285750">
              <a:buFontTx/>
              <a:buChar char="-"/>
            </a:pPr>
            <a:r>
              <a:rPr lang="fi-FI" dirty="0"/>
              <a:t>Kuinka koulutuksessa ohjataan pienin ja huomaamattomin vallankäytön menetelmin (tottelemattomuuteen ja kyseenalaistamattomuuteen)?</a:t>
            </a:r>
          </a:p>
          <a:p>
            <a:endParaRPr lang="fi-FI" dirty="0"/>
          </a:p>
          <a:p>
            <a:pPr marL="285750" indent="-285750">
              <a:buFont typeface="Wingdings" pitchFamily="2" charset="2"/>
              <a:buChar char="è"/>
            </a:pPr>
            <a:r>
              <a:rPr lang="fi-FI" dirty="0"/>
              <a:t>Kuinka kuitenkin estää kaaoksen syntymistä? 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fi-FI" dirty="0"/>
              <a:t>Kuinka rakentaa kyseenalaistava ja kritiikille avoin, mutta kaikille turvallinen ilmapiiri? 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407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2C3CF00-6A3B-80C6-A488-1187648BECAF}"/>
              </a:ext>
            </a:extLst>
          </p:cNvPr>
          <p:cNvSpPr txBox="1"/>
          <p:nvPr/>
        </p:nvSpPr>
        <p:spPr>
          <a:xfrm>
            <a:off x="926592" y="512064"/>
            <a:ext cx="9387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Kuinka puheen tavat ottavat haltuun? </a:t>
            </a:r>
          </a:p>
          <a:p>
            <a:r>
              <a:rPr lang="fi-FI" sz="2400" b="1" dirty="0"/>
              <a:t>Millaista puhetta esimerkiksi oppijoiden taustoista ja tilanteista tarvitaan, milloin ne määrittävät ja muodostavat ennakko-oletuksia?</a:t>
            </a:r>
          </a:p>
          <a:p>
            <a:r>
              <a:rPr lang="fi-FI" dirty="0"/>
              <a:t>Ks. Esim. Kenen kasvatus? s. 318</a:t>
            </a:r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5E09E65-295E-3AB3-7CEE-3A7FC6A5CF50}"/>
              </a:ext>
            </a:extLst>
          </p:cNvPr>
          <p:cNvSpPr txBox="1"/>
          <p:nvPr/>
        </p:nvSpPr>
        <p:spPr>
          <a:xfrm>
            <a:off x="926592" y="2984239"/>
            <a:ext cx="10837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Luokittelu: </a:t>
            </a:r>
          </a:p>
          <a:p>
            <a:r>
              <a:rPr lang="fi-FI" dirty="0"/>
              <a:t>”Lahjakkaan suvun vesa.”</a:t>
            </a:r>
          </a:p>
          <a:p>
            <a:r>
              <a:rPr lang="fi-FI" dirty="0"/>
              <a:t>”</a:t>
            </a:r>
            <a:r>
              <a:rPr lang="fi-FI" dirty="0" err="1"/>
              <a:t>Oppimisvaikeuksinen</a:t>
            </a:r>
            <a:r>
              <a:rPr lang="fi-FI" dirty="0"/>
              <a:t>”</a:t>
            </a:r>
          </a:p>
          <a:p>
            <a:endParaRPr lang="fi-FI" dirty="0"/>
          </a:p>
          <a:p>
            <a:r>
              <a:rPr lang="fi-FI" dirty="0"/>
              <a:t>Millainen määrittely ja keskustelu on tarpeellista?</a:t>
            </a:r>
          </a:p>
          <a:p>
            <a:r>
              <a:rPr lang="fi-FI" dirty="0"/>
              <a:t>On syytä tietää joistain diagnooseista, terveydellisistä rajoitteista, neuroepätyypillisyyksistä. Vai onko? (Käytännössä on.)</a:t>
            </a:r>
          </a:p>
          <a:p>
            <a:endParaRPr lang="fi-FI" dirty="0"/>
          </a:p>
          <a:p>
            <a:r>
              <a:rPr lang="fi-FI" dirty="0"/>
              <a:t>”Kohtaaminen mahdollistuu, jos toiseuden mysteeriä kunnioitetaan.”</a:t>
            </a:r>
          </a:p>
          <a:p>
            <a:r>
              <a:rPr lang="fi-FI" dirty="0"/>
              <a:t>”Kohtaaminen tapahtuu, sitä ei ole mahdollista hallita. Mikään opetuksen tai kasvatuksen menetelmä ei takaa tällaista kohtaamista. Kohtaaminen vaatiikin uskallusta ja nöyryyttä.”</a:t>
            </a:r>
          </a:p>
        </p:txBody>
      </p:sp>
    </p:spTree>
    <p:extLst>
      <p:ext uri="{BB962C8B-B14F-4D97-AF65-F5344CB8AC3E}">
        <p14:creationId xmlns:p14="http://schemas.microsoft.com/office/powerpoint/2010/main" val="427415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6E0C545-72B2-CA77-370C-1DD099FEE5CF}"/>
              </a:ext>
            </a:extLst>
          </p:cNvPr>
          <p:cNvSpPr txBox="1"/>
          <p:nvPr/>
        </p:nvSpPr>
        <p:spPr>
          <a:xfrm>
            <a:off x="1158240" y="536448"/>
            <a:ext cx="108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Kriittisen pedagogiikan perinne on vahvasti sidoksissa kriittisen AJATTELUUN</a:t>
            </a:r>
          </a:p>
          <a:p>
            <a:r>
              <a:rPr lang="fi-FI" sz="2000" dirty="0"/>
              <a:t>kyseenalaistettaessa valtasuhteita, valtarakenteita, yhteiskunnan piirteitä ja koulun piirteitä.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6051EB4-5F45-1007-E85F-A9423B0AE876}"/>
              </a:ext>
            </a:extLst>
          </p:cNvPr>
          <p:cNvSpPr txBox="1"/>
          <p:nvPr/>
        </p:nvSpPr>
        <p:spPr>
          <a:xfrm>
            <a:off x="926592" y="2121408"/>
            <a:ext cx="1009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>
                <a:solidFill>
                  <a:srgbClr val="7030A0"/>
                </a:solidFill>
                <a:latin typeface="Fave Script Bold Pro" pitchFamily="2" charset="77"/>
              </a:rPr>
              <a:t>Entä tunteiden, kehollisuuden ja kokemusten käyttö?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6020F23-092A-2E28-F82A-300AA13FD2CC}"/>
              </a:ext>
            </a:extLst>
          </p:cNvPr>
          <p:cNvSpPr txBox="1"/>
          <p:nvPr/>
        </p:nvSpPr>
        <p:spPr>
          <a:xfrm>
            <a:off x="1158240" y="1353312"/>
            <a:ext cx="98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”oman järjen käyttöön”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F6DAA0C-B194-51D2-FC0E-61285838C86C}"/>
              </a:ext>
            </a:extLst>
          </p:cNvPr>
          <p:cNvSpPr txBox="1"/>
          <p:nvPr/>
        </p:nvSpPr>
        <p:spPr>
          <a:xfrm>
            <a:off x="926592" y="4175760"/>
            <a:ext cx="5779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Oman järjen huomioiminen / läsnäolo</a:t>
            </a:r>
          </a:p>
          <a:p>
            <a:endParaRPr lang="fi-FI" dirty="0"/>
          </a:p>
          <a:p>
            <a:r>
              <a:rPr lang="fi-FI" dirty="0"/>
              <a:t>Omien tunteiden huomioiminen / läsnäolo</a:t>
            </a:r>
          </a:p>
          <a:p>
            <a:r>
              <a:rPr lang="fi-FI" dirty="0"/>
              <a:t>Kehollisuuden huomioiminen / läsnäolo</a:t>
            </a:r>
          </a:p>
          <a:p>
            <a:r>
              <a:rPr lang="fi-FI" dirty="0"/>
              <a:t>Muiden materiaalisuuksien huomioiminen / läsnäolo</a:t>
            </a:r>
          </a:p>
          <a:p>
            <a:r>
              <a:rPr lang="fi-FI" dirty="0"/>
              <a:t>Muiden eliöiden ja olioiden huomioiminen / läsnäolo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BF957C4-192C-D058-F055-0B6799353195}"/>
              </a:ext>
            </a:extLst>
          </p:cNvPr>
          <p:cNvSpPr txBox="1"/>
          <p:nvPr/>
        </p:nvSpPr>
        <p:spPr>
          <a:xfrm>
            <a:off x="8997696" y="4539422"/>
            <a:ext cx="3194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Huomioiva, </a:t>
            </a:r>
          </a:p>
          <a:p>
            <a:r>
              <a:rPr lang="fi-FI" dirty="0"/>
              <a:t>Oivaltava, </a:t>
            </a:r>
          </a:p>
          <a:p>
            <a:r>
              <a:rPr lang="fi-FI" dirty="0"/>
              <a:t>Lempeä, </a:t>
            </a:r>
          </a:p>
          <a:p>
            <a:r>
              <a:rPr lang="fi-FI" dirty="0"/>
              <a:t>Kriittinen taidekasvatus</a:t>
            </a:r>
          </a:p>
        </p:txBody>
      </p:sp>
      <p:sp>
        <p:nvSpPr>
          <p:cNvPr id="7" name="Nuoli oikealle 6">
            <a:extLst>
              <a:ext uri="{FF2B5EF4-FFF2-40B4-BE49-F238E27FC236}">
                <a16:creationId xmlns:a16="http://schemas.microsoft.com/office/drawing/2014/main" id="{89EBAABA-3107-F334-6FB7-1CEFA7498D80}"/>
              </a:ext>
            </a:extLst>
          </p:cNvPr>
          <p:cNvSpPr/>
          <p:nvPr/>
        </p:nvSpPr>
        <p:spPr>
          <a:xfrm>
            <a:off x="6802807" y="4865267"/>
            <a:ext cx="1621536" cy="54864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32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86F2051-33F1-203E-114E-B11F18228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3" r="7514" b="4622"/>
          <a:stretch/>
        </p:blipFill>
        <p:spPr>
          <a:xfrm>
            <a:off x="5004704" y="142875"/>
            <a:ext cx="7039660" cy="657225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C1CEAD1-CFC7-8BCA-B215-EC42B4107257}"/>
              </a:ext>
            </a:extLst>
          </p:cNvPr>
          <p:cNvSpPr txBox="1"/>
          <p:nvPr/>
        </p:nvSpPr>
        <p:spPr>
          <a:xfrm>
            <a:off x="543697" y="251817"/>
            <a:ext cx="39170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Artikkelin ydin tiivistetysti:</a:t>
            </a:r>
          </a:p>
          <a:p>
            <a:endParaRPr lang="fi-FI" dirty="0"/>
          </a:p>
          <a:p>
            <a:r>
              <a:rPr lang="fi-FI" dirty="0"/>
              <a:t>Joukko pakolaistyttöjä vierailee kahvilassa, joka on heidän asuinympäristössään, mutta jossa he eivät tyypillisesti käy. </a:t>
            </a:r>
          </a:p>
          <a:p>
            <a:endParaRPr lang="fi-FI" dirty="0"/>
          </a:p>
          <a:p>
            <a:r>
              <a:rPr lang="fi-FI" dirty="0"/>
              <a:t>Kahvilaan tutustutaan painottaen kehollisuutta ja moniaistisuutta – ”toisenlaisia toimijuuksia”. </a:t>
            </a:r>
          </a:p>
          <a:p>
            <a:endParaRPr lang="fi-FI" dirty="0"/>
          </a:p>
          <a:p>
            <a:r>
              <a:rPr lang="fi-FI" dirty="0"/>
              <a:t>Ilmapiirissä on luotaantyöntävyyttä ja kovuutta. </a:t>
            </a:r>
          </a:p>
          <a:p>
            <a:endParaRPr lang="fi-FI" dirty="0"/>
          </a:p>
          <a:p>
            <a:r>
              <a:rPr lang="fi-FI" dirty="0"/>
              <a:t>Kahvilassa tehdään taideteko: virkkaamalla toteutettuja käsikoruja yms., joita jaetaan asiakkaille. </a:t>
            </a:r>
          </a:p>
          <a:p>
            <a:endParaRPr lang="fi-FI" dirty="0"/>
          </a:p>
          <a:p>
            <a:r>
              <a:rPr lang="fi-FI" dirty="0"/>
              <a:t>Asiakkaiden reaktiot. </a:t>
            </a:r>
          </a:p>
          <a:p>
            <a:r>
              <a:rPr lang="fi-FI" dirty="0"/>
              <a:t>”Pehmeä ja kova kohtaavat”</a:t>
            </a:r>
          </a:p>
          <a:p>
            <a:r>
              <a:rPr lang="fi-FI" dirty="0"/>
              <a:t>Kuinka taideteko muuttaa tilakokemusta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73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62A178-733D-7CDC-A7D8-31F6B3B63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335" y="14796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effectLst/>
                <a:latin typeface="AdvOT46dcae81"/>
              </a:rPr>
              <a:t>” </a:t>
            </a:r>
            <a:r>
              <a:rPr lang="fi-FI" dirty="0" err="1">
                <a:effectLst/>
                <a:latin typeface="AdvOT46dcae81"/>
              </a:rPr>
              <a:t>while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the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body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has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been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associated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with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the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irrational</a:t>
            </a:r>
            <a:r>
              <a:rPr lang="fi-FI" dirty="0">
                <a:effectLst/>
                <a:latin typeface="AdvOT46dcae81"/>
              </a:rPr>
              <a:t> and </a:t>
            </a:r>
            <a:r>
              <a:rPr lang="fi-FI" dirty="0" err="1">
                <a:effectLst/>
                <a:latin typeface="AdvOT46dcae81"/>
              </a:rPr>
              <a:t>superficial</a:t>
            </a:r>
            <a:r>
              <a:rPr lang="fi-FI" dirty="0">
                <a:effectLst/>
                <a:latin typeface="AdvOT46dcae81"/>
              </a:rPr>
              <a:t> (Owens, </a:t>
            </a:r>
            <a:r>
              <a:rPr lang="fi-FI" dirty="0">
                <a:solidFill>
                  <a:srgbClr val="00007F"/>
                </a:solidFill>
                <a:effectLst/>
                <a:latin typeface="AdvOT46dcae81"/>
              </a:rPr>
              <a:t>1983</a:t>
            </a:r>
            <a:r>
              <a:rPr lang="fi-FI" dirty="0">
                <a:effectLst/>
                <a:latin typeface="AdvOT46dcae81"/>
              </a:rPr>
              <a:t>; Powell, </a:t>
            </a:r>
            <a:r>
              <a:rPr lang="fi-FI" dirty="0">
                <a:solidFill>
                  <a:srgbClr val="00007F"/>
                </a:solidFill>
                <a:effectLst/>
                <a:latin typeface="AdvOT46dcae81"/>
              </a:rPr>
              <a:t>2007</a:t>
            </a:r>
            <a:r>
              <a:rPr lang="fi-FI" dirty="0">
                <a:effectLst/>
                <a:latin typeface="AdvOT46dcae81"/>
              </a:rPr>
              <a:t>). </a:t>
            </a:r>
            <a:r>
              <a:rPr lang="fi-FI" dirty="0" err="1">
                <a:effectLst/>
                <a:latin typeface="AdvOT46dcae81"/>
              </a:rPr>
              <a:t>Feminist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philosopher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Genevieve</a:t>
            </a:r>
            <a:r>
              <a:rPr lang="fi-FI" dirty="0">
                <a:effectLst/>
                <a:latin typeface="AdvOT46dcae81"/>
              </a:rPr>
              <a:t> Lloyd (</a:t>
            </a:r>
            <a:r>
              <a:rPr lang="fi-FI" dirty="0">
                <a:solidFill>
                  <a:srgbClr val="00007F"/>
                </a:solidFill>
                <a:effectLst/>
                <a:latin typeface="AdvOT46dcae81"/>
              </a:rPr>
              <a:t>1984</a:t>
            </a:r>
            <a:r>
              <a:rPr lang="fi-FI" dirty="0">
                <a:effectLst/>
                <a:latin typeface="AdvOT46dcae81"/>
              </a:rPr>
              <a:t>) </a:t>
            </a:r>
            <a:r>
              <a:rPr lang="fi-FI" dirty="0" err="1">
                <a:effectLst/>
                <a:latin typeface="AdvOT46dcae81"/>
              </a:rPr>
              <a:t>alerts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that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the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binary</a:t>
            </a:r>
            <a:r>
              <a:rPr lang="fi-FI" dirty="0">
                <a:effectLst/>
                <a:latin typeface="AdvOT46dcae81"/>
              </a:rPr>
              <a:t> association of </a:t>
            </a:r>
            <a:r>
              <a:rPr lang="fi-FI" dirty="0" err="1">
                <a:effectLst/>
                <a:latin typeface="AdvOT46dcae81"/>
              </a:rPr>
              <a:t>body</a:t>
            </a:r>
            <a:r>
              <a:rPr lang="fi-FI" dirty="0">
                <a:effectLst/>
                <a:latin typeface="AdvOT46dcae81"/>
              </a:rPr>
              <a:t>/</a:t>
            </a:r>
            <a:r>
              <a:rPr lang="fi-FI" dirty="0" err="1">
                <a:effectLst/>
                <a:latin typeface="AdvOT46dcae81"/>
              </a:rPr>
              <a:t>mind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maps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overlaying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that</a:t>
            </a:r>
            <a:r>
              <a:rPr lang="fi-FI" dirty="0">
                <a:effectLst/>
                <a:latin typeface="AdvOT46dcae81"/>
              </a:rPr>
              <a:t> of </a:t>
            </a:r>
            <a:r>
              <a:rPr lang="fi-FI" dirty="0" err="1">
                <a:effectLst/>
                <a:latin typeface="AdvOT46dcae81"/>
              </a:rPr>
              <a:t>male</a:t>
            </a:r>
            <a:r>
              <a:rPr lang="fi-FI" dirty="0">
                <a:effectLst/>
                <a:latin typeface="AdvOT46dcae81"/>
              </a:rPr>
              <a:t>/</a:t>
            </a:r>
            <a:r>
              <a:rPr lang="fi-FI" dirty="0" err="1">
                <a:effectLst/>
                <a:latin typeface="AdvOT46dcae81"/>
              </a:rPr>
              <a:t>female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indicates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hierarchical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modes</a:t>
            </a:r>
            <a:r>
              <a:rPr lang="fi-FI" dirty="0">
                <a:effectLst/>
                <a:latin typeface="AdvOT46dcae81"/>
              </a:rPr>
              <a:t> of </a:t>
            </a:r>
            <a:r>
              <a:rPr lang="fi-FI" dirty="0" err="1">
                <a:effectLst/>
                <a:latin typeface="AdvOT46dcae81"/>
              </a:rPr>
              <a:t>knowledge</a:t>
            </a:r>
            <a:r>
              <a:rPr lang="fi-FI" dirty="0">
                <a:effectLst/>
                <a:latin typeface="AdvOT46dcae81"/>
              </a:rPr>
              <a:t>. </a:t>
            </a:r>
            <a:r>
              <a:rPr lang="fi-FI" dirty="0" err="1">
                <a:effectLst/>
                <a:latin typeface="AdvOT46dcae81"/>
              </a:rPr>
              <a:t>The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dualistic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thinking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thus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constructs</a:t>
            </a:r>
            <a:r>
              <a:rPr lang="fi-FI" dirty="0">
                <a:effectLst/>
                <a:latin typeface="AdvOT46dcae81"/>
              </a:rPr>
              <a:t> a </a:t>
            </a:r>
            <a:r>
              <a:rPr lang="fi-FI" dirty="0">
                <a:effectLst/>
                <a:latin typeface="AdvOT46dcae81+20"/>
              </a:rPr>
              <a:t>“</a:t>
            </a:r>
            <a:r>
              <a:rPr lang="fi-FI" dirty="0" err="1">
                <a:effectLst/>
                <a:latin typeface="AdvOT46dcae81"/>
              </a:rPr>
              <a:t>disciplined</a:t>
            </a:r>
            <a:r>
              <a:rPr lang="fi-FI" dirty="0">
                <a:effectLst/>
                <a:latin typeface="AdvOT46dcae81+20"/>
              </a:rPr>
              <a:t>” </a:t>
            </a:r>
            <a:r>
              <a:rPr lang="fi-FI" dirty="0">
                <a:effectLst/>
                <a:latin typeface="AdvOT46dcae81"/>
              </a:rPr>
              <a:t>and </a:t>
            </a:r>
            <a:r>
              <a:rPr lang="fi-FI" dirty="0">
                <a:effectLst/>
                <a:latin typeface="AdvOT46dcae81+20"/>
              </a:rPr>
              <a:t>“</a:t>
            </a:r>
            <a:r>
              <a:rPr lang="fi-FI" dirty="0" err="1">
                <a:effectLst/>
                <a:latin typeface="AdvOT46dcae81"/>
              </a:rPr>
              <a:t>proper</a:t>
            </a:r>
            <a:r>
              <a:rPr lang="fi-FI" dirty="0">
                <a:effectLst/>
                <a:latin typeface="AdvOT46dcae81+20"/>
              </a:rPr>
              <a:t>” </a:t>
            </a:r>
            <a:r>
              <a:rPr lang="fi-FI" dirty="0" err="1">
                <a:effectLst/>
                <a:latin typeface="AdvOT46dcae81"/>
              </a:rPr>
              <a:t>body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through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mending</a:t>
            </a:r>
            <a:r>
              <a:rPr lang="fi-FI" dirty="0">
                <a:effectLst/>
                <a:latin typeface="AdvOT46dcae81"/>
              </a:rPr>
              <a:t>, </a:t>
            </a:r>
            <a:r>
              <a:rPr lang="fi-FI" dirty="0" err="1">
                <a:effectLst/>
                <a:latin typeface="AdvOT46dcae81"/>
              </a:rPr>
              <a:t>healing</a:t>
            </a:r>
            <a:r>
              <a:rPr lang="fi-FI" dirty="0">
                <a:effectLst/>
                <a:latin typeface="AdvOT46dcae81"/>
              </a:rPr>
              <a:t>, and </a:t>
            </a:r>
            <a:r>
              <a:rPr lang="fi-FI" dirty="0" err="1">
                <a:effectLst/>
                <a:latin typeface="AdvOT46dcae81"/>
              </a:rPr>
              <a:t>controlling</a:t>
            </a:r>
            <a:r>
              <a:rPr lang="fi-FI" dirty="0">
                <a:effectLst/>
                <a:latin typeface="AdvOT46dcae81"/>
              </a:rPr>
              <a:t> (</a:t>
            </a:r>
            <a:r>
              <a:rPr lang="fi-FI" dirty="0" err="1">
                <a:effectLst/>
                <a:latin typeface="AdvOT46dcae81"/>
              </a:rPr>
              <a:t>Springgay</a:t>
            </a:r>
            <a:r>
              <a:rPr lang="fi-FI" dirty="0">
                <a:effectLst/>
                <a:latin typeface="AdvOT46dcae81"/>
              </a:rPr>
              <a:t>, </a:t>
            </a:r>
            <a:r>
              <a:rPr lang="fi-FI" dirty="0">
                <a:solidFill>
                  <a:srgbClr val="00007F"/>
                </a:solidFill>
                <a:effectLst/>
                <a:latin typeface="AdvOT46dcae81"/>
              </a:rPr>
              <a:t>2008</a:t>
            </a:r>
            <a:r>
              <a:rPr lang="fi-FI" dirty="0">
                <a:effectLst/>
                <a:latin typeface="AdvOT46dcae81"/>
              </a:rPr>
              <a:t>). </a:t>
            </a:r>
            <a:r>
              <a:rPr lang="fi-FI" dirty="0" err="1">
                <a:effectLst/>
                <a:latin typeface="AdvOT46dcae81"/>
              </a:rPr>
              <a:t>Furthermore</a:t>
            </a:r>
            <a:r>
              <a:rPr lang="fi-FI" dirty="0">
                <a:effectLst/>
                <a:latin typeface="AdvOT46dcae81"/>
              </a:rPr>
              <a:t>, </a:t>
            </a:r>
            <a:r>
              <a:rPr lang="fi-FI" dirty="0" err="1">
                <a:effectLst/>
                <a:latin typeface="AdvOT46dcae81"/>
              </a:rPr>
              <a:t>recent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feminist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educators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view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privileging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the</a:t>
            </a:r>
            <a:r>
              <a:rPr lang="fi-FI" dirty="0">
                <a:effectLst/>
                <a:latin typeface="AdvOT46dcae81"/>
              </a:rPr>
              <a:t> Cartesian </a:t>
            </a:r>
            <a:r>
              <a:rPr lang="fi-FI" dirty="0" err="1">
                <a:effectLst/>
                <a:latin typeface="AdvOT46dcae81"/>
              </a:rPr>
              <a:t>mind</a:t>
            </a:r>
            <a:r>
              <a:rPr lang="fi-FI" dirty="0">
                <a:effectLst/>
                <a:latin typeface="AdvOT46dcae81"/>
              </a:rPr>
              <a:t> as a </a:t>
            </a:r>
            <a:r>
              <a:rPr lang="fi-FI" dirty="0" err="1">
                <a:effectLst/>
                <a:latin typeface="AdvOT46dcae81"/>
              </a:rPr>
              <a:t>fundamental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problem</a:t>
            </a:r>
            <a:r>
              <a:rPr lang="fi-FI" dirty="0">
                <a:effectLst/>
                <a:latin typeface="AdvOT46dcae81"/>
              </a:rPr>
              <a:t> for </a:t>
            </a:r>
            <a:r>
              <a:rPr lang="fi-FI" dirty="0" err="1">
                <a:effectLst/>
                <a:latin typeface="AdvOT46dcae81"/>
              </a:rPr>
              <a:t>liberatory</a:t>
            </a:r>
            <a:r>
              <a:rPr lang="fi-FI" dirty="0">
                <a:effectLst/>
                <a:latin typeface="AdvOT46dcae81"/>
              </a:rPr>
              <a:t> </a:t>
            </a:r>
            <a:r>
              <a:rPr lang="fi-FI" dirty="0" err="1">
                <a:effectLst/>
                <a:latin typeface="AdvOT46dcae81"/>
              </a:rPr>
              <a:t>education</a:t>
            </a:r>
            <a:r>
              <a:rPr lang="fi-FI" dirty="0">
                <a:effectLst/>
                <a:latin typeface="AdvOT46dcae81"/>
              </a:rPr>
              <a:t> (</a:t>
            </a:r>
            <a:r>
              <a:rPr lang="fi-FI" dirty="0" err="1">
                <a:effectLst/>
                <a:latin typeface="AdvOT46dcae81"/>
              </a:rPr>
              <a:t>Davies</a:t>
            </a:r>
            <a:r>
              <a:rPr lang="fi-FI" dirty="0">
                <a:effectLst/>
                <a:latin typeface="AdvOT46dcae81"/>
              </a:rPr>
              <a:t> &amp; </a:t>
            </a:r>
            <a:r>
              <a:rPr lang="fi-FI" dirty="0" err="1">
                <a:effectLst/>
                <a:latin typeface="AdvOT46dcae81"/>
              </a:rPr>
              <a:t>Gannon</a:t>
            </a:r>
            <a:r>
              <a:rPr lang="fi-FI" dirty="0">
                <a:effectLst/>
                <a:latin typeface="AdvOT46dcae81"/>
              </a:rPr>
              <a:t>, </a:t>
            </a:r>
            <a:r>
              <a:rPr lang="fi-FI" dirty="0">
                <a:solidFill>
                  <a:srgbClr val="00007F"/>
                </a:solidFill>
                <a:effectLst/>
                <a:latin typeface="AdvOT46dcae81"/>
              </a:rPr>
              <a:t>2009</a:t>
            </a:r>
            <a:r>
              <a:rPr lang="fi-FI" dirty="0">
                <a:effectLst/>
                <a:latin typeface="AdvOT46dcae81"/>
              </a:rPr>
              <a:t>; </a:t>
            </a:r>
            <a:r>
              <a:rPr lang="fi-FI" dirty="0" err="1">
                <a:effectLst/>
                <a:latin typeface="AdvOT46dcae81"/>
              </a:rPr>
              <a:t>Ellsworth</a:t>
            </a:r>
            <a:r>
              <a:rPr lang="fi-FI" dirty="0">
                <a:effectLst/>
                <a:latin typeface="AdvOT46dcae81"/>
              </a:rPr>
              <a:t>, </a:t>
            </a:r>
            <a:r>
              <a:rPr lang="fi-FI" dirty="0">
                <a:solidFill>
                  <a:srgbClr val="00007F"/>
                </a:solidFill>
                <a:effectLst/>
                <a:latin typeface="AdvOT46dcae81"/>
              </a:rPr>
              <a:t>2005</a:t>
            </a:r>
            <a:r>
              <a:rPr lang="fi-FI" dirty="0">
                <a:effectLst/>
                <a:latin typeface="AdvOT46dcae81"/>
              </a:rPr>
              <a:t>; Luke &amp; Gore, </a:t>
            </a:r>
            <a:r>
              <a:rPr lang="fi-FI" dirty="0">
                <a:solidFill>
                  <a:srgbClr val="00007F"/>
                </a:solidFill>
                <a:effectLst/>
                <a:latin typeface="AdvOT46dcae81"/>
              </a:rPr>
              <a:t>1992</a:t>
            </a:r>
            <a:r>
              <a:rPr lang="fi-FI" dirty="0">
                <a:effectLst/>
                <a:latin typeface="AdvOT46dcae81"/>
              </a:rPr>
              <a:t>; St. Pierre, </a:t>
            </a:r>
            <a:r>
              <a:rPr lang="fi-FI" dirty="0">
                <a:solidFill>
                  <a:srgbClr val="00007F"/>
                </a:solidFill>
                <a:effectLst/>
                <a:latin typeface="AdvOT46dcae81"/>
              </a:rPr>
              <a:t>2000”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360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8031</TotalTime>
  <Words>1351</Words>
  <Application>Microsoft Macintosh PowerPoint</Application>
  <PresentationFormat>Laajakuva</PresentationFormat>
  <Paragraphs>159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4" baseType="lpstr">
      <vt:lpstr>AdvOT46dcae81</vt:lpstr>
      <vt:lpstr>AdvOT46dcae81+20</vt:lpstr>
      <vt:lpstr>Aptos</vt:lpstr>
      <vt:lpstr>Aptos Display</vt:lpstr>
      <vt:lpstr>Arial</vt:lpstr>
      <vt:lpstr>Fave Script Bold Pro</vt:lpstr>
      <vt:lpstr>inherit</vt:lpstr>
      <vt:lpstr>Segoe UI</vt:lpstr>
      <vt:lpstr>Wingdings</vt:lpstr>
      <vt:lpstr>Office-teema</vt:lpstr>
      <vt:lpstr>Lempeä ja kriittinen kuvataidekasvatus yhteiskunnallisena toimijana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Malinen Piritta</dc:creator>
  <cp:lastModifiedBy>Malinen Piritta</cp:lastModifiedBy>
  <cp:revision>11</cp:revision>
  <dcterms:created xsi:type="dcterms:W3CDTF">2024-05-02T13:34:10Z</dcterms:created>
  <dcterms:modified xsi:type="dcterms:W3CDTF">2024-05-08T07:17:54Z</dcterms:modified>
</cp:coreProperties>
</file>