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288" r:id="rId3"/>
    <p:sldId id="257" r:id="rId4"/>
    <p:sldId id="258" r:id="rId5"/>
    <p:sldId id="374" r:id="rId6"/>
    <p:sldId id="260" r:id="rId7"/>
    <p:sldId id="349" r:id="rId8"/>
    <p:sldId id="261" r:id="rId9"/>
    <p:sldId id="289" r:id="rId10"/>
    <p:sldId id="262" r:id="rId11"/>
    <p:sldId id="263" r:id="rId12"/>
    <p:sldId id="368" r:id="rId13"/>
    <p:sldId id="367" r:id="rId14"/>
    <p:sldId id="369" r:id="rId15"/>
    <p:sldId id="411" r:id="rId16"/>
    <p:sldId id="360" r:id="rId17"/>
    <p:sldId id="361" r:id="rId18"/>
    <p:sldId id="371" r:id="rId19"/>
    <p:sldId id="372" r:id="rId20"/>
    <p:sldId id="290" r:id="rId21"/>
    <p:sldId id="385" r:id="rId22"/>
    <p:sldId id="403" r:id="rId23"/>
    <p:sldId id="387" r:id="rId24"/>
    <p:sldId id="399" r:id="rId25"/>
    <p:sldId id="388" r:id="rId26"/>
    <p:sldId id="390" r:id="rId27"/>
    <p:sldId id="392" r:id="rId28"/>
    <p:sldId id="393" r:id="rId29"/>
    <p:sldId id="394" r:id="rId30"/>
    <p:sldId id="383" r:id="rId31"/>
    <p:sldId id="406" r:id="rId32"/>
    <p:sldId id="407" r:id="rId33"/>
    <p:sldId id="375" r:id="rId34"/>
    <p:sldId id="404" r:id="rId35"/>
    <p:sldId id="364" r:id="rId36"/>
    <p:sldId id="299" r:id="rId37"/>
    <p:sldId id="396" r:id="rId38"/>
    <p:sldId id="353" r:id="rId39"/>
    <p:sldId id="409" r:id="rId40"/>
    <p:sldId id="301" r:id="rId41"/>
    <p:sldId id="410" r:id="rId42"/>
    <p:sldId id="351" r:id="rId43"/>
    <p:sldId id="354" r:id="rId44"/>
    <p:sldId id="377" r:id="rId45"/>
    <p:sldId id="378" r:id="rId46"/>
    <p:sldId id="380" r:id="rId47"/>
    <p:sldId id="293" r:id="rId48"/>
    <p:sldId id="302" r:id="rId49"/>
    <p:sldId id="359" r:id="rId50"/>
    <p:sldId id="408" r:id="rId51"/>
    <p:sldId id="305" r:id="rId52"/>
    <p:sldId id="352" r:id="rId53"/>
    <p:sldId id="306" r:id="rId54"/>
    <p:sldId id="402" r:id="rId55"/>
    <p:sldId id="307" r:id="rId56"/>
    <p:sldId id="308" r:id="rId57"/>
    <p:sldId id="365" r:id="rId58"/>
    <p:sldId id="366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home.org.aalto.fi\ledyaes1\data\Desktop\work\Russian%20course2020\lecture2\fd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home.org.aalto.fi\ledyaes1\data\Desktop\Russian%20course2021\lecture7\investment%20russi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home.org.aalto.fi\ledyaes1\data\Desktop\Russian%20course2021\lecture2\gdp.gr.rate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home.org.aalto.fi\ledyaes1\data\Desktop\Russian%20course2021\lecture2\inflation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home.org.aalto.fi\ledyaes1\data\Desktop\Russian%20course2021\lecture7\ex_rates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dyaes1\AppData\Local\Temp\comtrade.csv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Inward FDI into Russia, million USD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inward FDI into Russia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Sheet1!$B$3:$N$3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Sheet1!$B$4:$N$4</c:f>
              <c:numCache>
                <c:formatCode>0</c:formatCode>
                <c:ptCount val="13"/>
                <c:pt idx="0">
                  <c:v>55873.537763957771</c:v>
                </c:pt>
                <c:pt idx="1">
                  <c:v>74783.440260981122</c:v>
                </c:pt>
                <c:pt idx="2">
                  <c:v>36583.21395347215</c:v>
                </c:pt>
                <c:pt idx="3">
                  <c:v>43168</c:v>
                </c:pt>
                <c:pt idx="4">
                  <c:v>55084</c:v>
                </c:pt>
                <c:pt idx="5">
                  <c:v>50587.646271318794</c:v>
                </c:pt>
                <c:pt idx="6">
                  <c:v>69218.644100680482</c:v>
                </c:pt>
                <c:pt idx="7">
                  <c:v>22031.334680854492</c:v>
                </c:pt>
                <c:pt idx="8">
                  <c:v>6852.9651339495194</c:v>
                </c:pt>
                <c:pt idx="9">
                  <c:v>32538.909784358577</c:v>
                </c:pt>
                <c:pt idx="10">
                  <c:v>27886.329094068755</c:v>
                </c:pt>
                <c:pt idx="11">
                  <c:v>8784.8328298820288</c:v>
                </c:pt>
                <c:pt idx="12" formatCode="#,##0">
                  <c:v>31974.750697571442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3C3-4D49-9A4A-AA98B5B4BB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6616400"/>
        <c:axId val="396617232"/>
      </c:lineChart>
      <c:catAx>
        <c:axId val="396616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396617232"/>
        <c:crosses val="autoZero"/>
        <c:auto val="1"/>
        <c:lblAlgn val="ctr"/>
        <c:lblOffset val="100"/>
        <c:noMultiLvlLbl val="0"/>
      </c:catAx>
      <c:valAx>
        <c:axId val="396617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396616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Sheet6!$G$1</c:f>
              <c:strCache>
                <c:ptCount val="1"/>
                <c:pt idx="0">
                  <c:v>ind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9317613433369143E-3"/>
                  <c:y val="9.3652445369406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9DC-471B-8ADF-2CE70A2B35E5}"/>
                </c:ext>
              </c:extLst>
            </c:dLbl>
            <c:dLbl>
              <c:idx val="1"/>
              <c:layout>
                <c:manualLayout>
                  <c:x val="-2.3222579492675956E-2"/>
                  <c:y val="-0.138744363510232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DC-471B-8ADF-2CE70A2B35E5}"/>
                </c:ext>
              </c:extLst>
            </c:dLbl>
            <c:dLbl>
              <c:idx val="2"/>
              <c:layout>
                <c:manualLayout>
                  <c:x val="-4.1086102179349791E-2"/>
                  <c:y val="-0.215053763440860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9DC-471B-8ADF-2CE70A2B35E5}"/>
                </c:ext>
              </c:extLst>
            </c:dLbl>
            <c:dLbl>
              <c:idx val="3"/>
              <c:layout>
                <c:manualLayout>
                  <c:x val="0"/>
                  <c:y val="0.110995490808185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DC-471B-8ADF-2CE70A2B35E5}"/>
                </c:ext>
              </c:extLst>
            </c:dLbl>
            <c:dLbl>
              <c:idx val="4"/>
              <c:layout>
                <c:manualLayout>
                  <c:x val="5.3590568060021436E-3"/>
                  <c:y val="-0.187304890738813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9DC-471B-8ADF-2CE70A2B35E5}"/>
                </c:ext>
              </c:extLst>
            </c:dLbl>
            <c:dLbl>
              <c:idx val="5"/>
              <c:layout>
                <c:manualLayout>
                  <c:x val="-1.7863522686673813E-3"/>
                  <c:y val="-0.117932708983697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9DC-471B-8ADF-2CE70A2B35E5}"/>
                </c:ext>
              </c:extLst>
            </c:dLbl>
            <c:dLbl>
              <c:idx val="6"/>
              <c:layout>
                <c:manualLayout>
                  <c:x val="-3.5727045373347625E-3"/>
                  <c:y val="0.138744363510232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9DC-471B-8ADF-2CE70A2B35E5}"/>
                </c:ext>
              </c:extLst>
            </c:dLbl>
            <c:dLbl>
              <c:idx val="7"/>
              <c:layout>
                <c:manualLayout>
                  <c:x val="1.2504465880671636E-2"/>
                  <c:y val="-0.124869927159209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9DC-471B-8ADF-2CE70A2B35E5}"/>
                </c:ext>
              </c:extLst>
            </c:dLbl>
            <c:dLbl>
              <c:idx val="8"/>
              <c:layout>
                <c:manualLayout>
                  <c:x val="-1.7863522686673813E-3"/>
                  <c:y val="-8.3246618106139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9DC-471B-8ADF-2CE70A2B35E5}"/>
                </c:ext>
              </c:extLst>
            </c:dLbl>
            <c:dLbl>
              <c:idx val="9"/>
              <c:layout>
                <c:manualLayout>
                  <c:x val="7.1454090746694921E-3"/>
                  <c:y val="0.107526881720430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9DC-471B-8ADF-2CE70A2B35E5}"/>
                </c:ext>
              </c:extLst>
            </c:dLbl>
            <c:dLbl>
              <c:idx val="10"/>
              <c:layout>
                <c:manualLayout>
                  <c:x val="1.071811361200432E-2"/>
                  <c:y val="-9.7121054457162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9DC-471B-8ADF-2CE70A2B35E5}"/>
                </c:ext>
              </c:extLst>
            </c:dLbl>
            <c:dLbl>
              <c:idx val="11"/>
              <c:layout>
                <c:manualLayout>
                  <c:x val="-3.2749413268218631E-17"/>
                  <c:y val="-0.180367672563302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9DC-471B-8ADF-2CE70A2B35E5}"/>
                </c:ext>
              </c:extLst>
            </c:dLbl>
            <c:dLbl>
              <c:idx val="12"/>
              <c:layout>
                <c:manualLayout>
                  <c:x val="1.7863522686673813E-3"/>
                  <c:y val="0.117932708983697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9DC-471B-8ADF-2CE70A2B35E5}"/>
                </c:ext>
              </c:extLst>
            </c:dLbl>
            <c:dLbl>
              <c:idx val="14"/>
              <c:layout>
                <c:manualLayout>
                  <c:x val="1.2504465880671603E-2"/>
                  <c:y val="0.173430454387790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9DC-471B-8ADF-2CE70A2B35E5}"/>
                </c:ext>
              </c:extLst>
            </c:dLbl>
            <c:dLbl>
              <c:idx val="15"/>
              <c:layout>
                <c:manualLayout>
                  <c:x val="0"/>
                  <c:y val="-7.9778009018383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9DC-471B-8ADF-2CE70A2B35E5}"/>
                </c:ext>
              </c:extLst>
            </c:dLbl>
            <c:dLbl>
              <c:idx val="16"/>
              <c:layout>
                <c:manualLayout>
                  <c:x val="-1.0802469135802469E-2"/>
                  <c:y val="-0.199237523775254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89DC-471B-8ADF-2CE70A2B35E5}"/>
                </c:ext>
              </c:extLst>
            </c:dLbl>
            <c:dLbl>
              <c:idx val="17"/>
              <c:layout>
                <c:manualLayout>
                  <c:x val="-3.5727045373347625E-3"/>
                  <c:y val="0.12833853624696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9DC-471B-8ADF-2CE70A2B35E5}"/>
                </c:ext>
              </c:extLst>
            </c:dLbl>
            <c:dLbl>
              <c:idx val="18"/>
              <c:layout>
                <c:manualLayout>
                  <c:x val="8.9317613433369056E-3"/>
                  <c:y val="-0.107526881720430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9DC-471B-8ADF-2CE70A2B35E5}"/>
                </c:ext>
              </c:extLst>
            </c:dLbl>
            <c:dLbl>
              <c:idx val="20"/>
              <c:layout>
                <c:manualLayout>
                  <c:x val="1.6077170418006364E-2"/>
                  <c:y val="-0.169961845300034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9DC-471B-8ADF-2CE70A2B35E5}"/>
                </c:ext>
              </c:extLst>
            </c:dLbl>
            <c:dLbl>
              <c:idx val="21"/>
              <c:layout>
                <c:manualLayout>
                  <c:x val="-2.8581636298678166E-2"/>
                  <c:y val="0.11446409989594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9DC-471B-8ADF-2CE70A2B35E5}"/>
                </c:ext>
              </c:extLst>
            </c:dLbl>
            <c:dLbl>
              <c:idx val="22"/>
              <c:layout>
                <c:manualLayout>
                  <c:x val="-5.3590568060022095E-3"/>
                  <c:y val="-0.124869927159209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9DC-471B-8ADF-2CE70A2B35E5}"/>
                </c:ext>
              </c:extLst>
            </c:dLbl>
            <c:dLbl>
              <c:idx val="23"/>
              <c:layout>
                <c:manualLayout>
                  <c:x val="-7.145409074669525E-3"/>
                  <c:y val="9.7121054457162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9DC-471B-8ADF-2CE70A2B35E5}"/>
                </c:ext>
              </c:extLst>
            </c:dLbl>
            <c:dLbl>
              <c:idx val="24"/>
              <c:layout>
                <c:manualLayout>
                  <c:x val="-3.5727045373347625E-3"/>
                  <c:y val="-9.0183836281651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9DC-471B-8ADF-2CE70A2B35E5}"/>
                </c:ext>
              </c:extLst>
            </c:dLbl>
            <c:dLbl>
              <c:idx val="25"/>
              <c:layout>
                <c:manualLayout>
                  <c:x val="-6.5498826536437262E-17"/>
                  <c:y val="9.36524453694068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9DC-471B-8ADF-2CE70A2B35E5}"/>
                </c:ext>
              </c:extLst>
            </c:dLbl>
            <c:dLbl>
              <c:idx val="26"/>
              <c:layout>
                <c:manualLayout>
                  <c:x val="-5.3590568060021436E-3"/>
                  <c:y val="-0.114464099895941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9DC-471B-8ADF-2CE70A2B35E5}"/>
                </c:ext>
              </c:extLst>
            </c:dLbl>
            <c:dLbl>
              <c:idx val="27"/>
              <c:layout>
                <c:manualLayout>
                  <c:x val="0"/>
                  <c:y val="9.7121054457162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9DC-471B-8ADF-2CE70A2B35E5}"/>
                </c:ext>
              </c:extLst>
            </c:dLbl>
            <c:dLbl>
              <c:idx val="28"/>
              <c:layout>
                <c:manualLayout>
                  <c:x val="5.3590568060021436E-3"/>
                  <c:y val="0.114464099895941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9DC-471B-8ADF-2CE70A2B35E5}"/>
                </c:ext>
              </c:extLst>
            </c:dLbl>
            <c:dLbl>
              <c:idx val="29"/>
              <c:layout>
                <c:manualLayout>
                  <c:x val="-3.3940693104680245E-2"/>
                  <c:y val="-0.10405827263267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89DC-471B-8ADF-2CE70A2B35E5}"/>
                </c:ext>
              </c:extLst>
            </c:dLbl>
            <c:dLbl>
              <c:idx val="30"/>
              <c:layout>
                <c:manualLayout>
                  <c:x val="-1.7863522686673813E-3"/>
                  <c:y val="-0.100589663544918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89DC-471B-8ADF-2CE70A2B35E5}"/>
                </c:ext>
              </c:extLst>
            </c:dLbl>
            <c:dLbl>
              <c:idx val="31"/>
              <c:layout>
                <c:manualLayout>
                  <c:x val="0"/>
                  <c:y val="0.114464099895941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89DC-471B-8ADF-2CE70A2B35E5}"/>
                </c:ext>
              </c:extLst>
            </c:dLbl>
            <c:dLbl>
              <c:idx val="32"/>
              <c:layout>
                <c:manualLayout>
                  <c:x val="1.7863522686673811E-2"/>
                  <c:y val="0.107526881720430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89DC-471B-8ADF-2CE70A2B35E5}"/>
                </c:ext>
              </c:extLst>
            </c:dLbl>
            <c:dLbl>
              <c:idx val="33"/>
              <c:layout>
                <c:manualLayout>
                  <c:x val="-1.7863522686673811E-2"/>
                  <c:y val="-7.9778009018383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89DC-471B-8ADF-2CE70A2B35E5}"/>
                </c:ext>
              </c:extLst>
            </c:dLbl>
            <c:dLbl>
              <c:idx val="34"/>
              <c:layout>
                <c:manualLayout>
                  <c:x val="1.7863522686673813E-3"/>
                  <c:y val="0.173430454387790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89DC-471B-8ADF-2CE70A2B35E5}"/>
                </c:ext>
              </c:extLst>
            </c:dLbl>
            <c:dLbl>
              <c:idx val="35"/>
              <c:layout>
                <c:manualLayout>
                  <c:x val="-1.6975308641975308E-2"/>
                  <c:y val="0.376008376559861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89DC-471B-8ADF-2CE70A2B35E5}"/>
                </c:ext>
              </c:extLst>
            </c:dLbl>
            <c:dLbl>
              <c:idx val="36"/>
              <c:layout>
                <c:manualLayout>
                  <c:x val="0"/>
                  <c:y val="-6.9372181755116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89DC-471B-8ADF-2CE70A2B35E5}"/>
                </c:ext>
              </c:extLst>
            </c:dLbl>
            <c:dLbl>
              <c:idx val="37"/>
              <c:layout>
                <c:manualLayout>
                  <c:x val="2.3148148148148147E-2"/>
                  <c:y val="-8.6987012487729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89DC-471B-8ADF-2CE70A2B35E5}"/>
                </c:ext>
              </c:extLst>
            </c:dLbl>
            <c:dLbl>
              <c:idx val="38"/>
              <c:layout>
                <c:manualLayout>
                  <c:x val="3.8580246913580363E-2"/>
                  <c:y val="5.61206532178892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89DC-471B-8ADF-2CE70A2B35E5}"/>
                </c:ext>
              </c:extLst>
            </c:dLbl>
            <c:dLbl>
              <c:idx val="39"/>
              <c:layout>
                <c:manualLayout>
                  <c:x val="3.0864197530863064E-3"/>
                  <c:y val="0.273589731069387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89DC-471B-8ADF-2CE70A2B35E5}"/>
                </c:ext>
              </c:extLst>
            </c:dLbl>
            <c:dLbl>
              <c:idx val="41"/>
              <c:layout>
                <c:manualLayout>
                  <c:x val="1.2504465880671537E-2"/>
                  <c:y val="-0.149150190773499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89DC-471B-8ADF-2CE70A2B35E5}"/>
                </c:ext>
              </c:extLst>
            </c:dLbl>
            <c:dLbl>
              <c:idx val="42"/>
              <c:layout>
                <c:manualLayout>
                  <c:x val="7.7160493827159362E-3"/>
                  <c:y val="-9.25990778095181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89DC-471B-8ADF-2CE70A2B35E5}"/>
                </c:ext>
              </c:extLst>
            </c:dLbl>
            <c:dLbl>
              <c:idx val="43"/>
              <c:layout>
                <c:manualLayout>
                  <c:x val="-1.7863522686675122E-3"/>
                  <c:y val="0.201179327089836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89DC-471B-8ADF-2CE70A2B35E5}"/>
                </c:ext>
              </c:extLst>
            </c:dLbl>
            <c:dLbl>
              <c:idx val="44"/>
              <c:layout>
                <c:manualLayout>
                  <c:x val="7.1454090746693941E-3"/>
                  <c:y val="7.9778009018383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89DC-471B-8ADF-2CE70A2B35E5}"/>
                </c:ext>
              </c:extLst>
            </c:dLbl>
            <c:dLbl>
              <c:idx val="45"/>
              <c:layout>
                <c:manualLayout>
                  <c:x val="-5.3590568060021436E-3"/>
                  <c:y val="-0.135275754422476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89DC-471B-8ADF-2CE70A2B35E5}"/>
                </c:ext>
              </c:extLst>
            </c:dLbl>
            <c:dLbl>
              <c:idx val="46"/>
              <c:layout>
                <c:manualLayout>
                  <c:x val="-1.429081814933905E-2"/>
                  <c:y val="6.5903572667360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89DC-471B-8ADF-2CE70A2B35E5}"/>
                </c:ext>
              </c:extLst>
            </c:dLbl>
            <c:dLbl>
              <c:idx val="47"/>
              <c:layout>
                <c:manualLayout>
                  <c:x val="-1.7863522686673813E-3"/>
                  <c:y val="0.114464099895941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89DC-471B-8ADF-2CE70A2B35E5}"/>
                </c:ext>
              </c:extLst>
            </c:dLbl>
            <c:dLbl>
              <c:idx val="48"/>
              <c:layout>
                <c:manualLayout>
                  <c:x val="-1.3099765307287452E-16"/>
                  <c:y val="-0.128338536246964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89DC-471B-8ADF-2CE70A2B35E5}"/>
                </c:ext>
              </c:extLst>
            </c:dLbl>
            <c:dLbl>
              <c:idx val="49"/>
              <c:layout>
                <c:manualLayout>
                  <c:x val="0"/>
                  <c:y val="0.176899063475546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89DC-471B-8ADF-2CE70A2B35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Sheet6!$F$2:$F$51</c:f>
              <c:numCache>
                <c:formatCode>General</c:formatCode>
                <c:ptCount val="50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  <c:pt idx="45">
                  <c:v>2016</c:v>
                </c:pt>
                <c:pt idx="46">
                  <c:v>2017</c:v>
                </c:pt>
                <c:pt idx="47">
                  <c:v>2018</c:v>
                </c:pt>
                <c:pt idx="48">
                  <c:v>2019</c:v>
                </c:pt>
                <c:pt idx="49">
                  <c:v>2020</c:v>
                </c:pt>
              </c:numCache>
            </c:numRef>
          </c:cat>
          <c:val>
            <c:numRef>
              <c:f>Sheet6!$G$2:$G$51</c:f>
              <c:numCache>
                <c:formatCode>General</c:formatCode>
                <c:ptCount val="50"/>
                <c:pt idx="0">
                  <c:v>108.1</c:v>
                </c:pt>
                <c:pt idx="1">
                  <c:v>107.3</c:v>
                </c:pt>
                <c:pt idx="2">
                  <c:v>104.6</c:v>
                </c:pt>
                <c:pt idx="3">
                  <c:v>107.5</c:v>
                </c:pt>
                <c:pt idx="4">
                  <c:v>110.2</c:v>
                </c:pt>
                <c:pt idx="5" formatCode="0.0">
                  <c:v>105</c:v>
                </c:pt>
                <c:pt idx="6" formatCode="0.0">
                  <c:v>103.4</c:v>
                </c:pt>
                <c:pt idx="7" formatCode="0.0">
                  <c:v>106.1</c:v>
                </c:pt>
                <c:pt idx="8" formatCode="0.0">
                  <c:v>101</c:v>
                </c:pt>
                <c:pt idx="9">
                  <c:v>102.9</c:v>
                </c:pt>
                <c:pt idx="10" formatCode="0.0">
                  <c:v>104</c:v>
                </c:pt>
                <c:pt idx="11">
                  <c:v>103.7</c:v>
                </c:pt>
                <c:pt idx="12">
                  <c:v>104.2</c:v>
                </c:pt>
                <c:pt idx="13">
                  <c:v>101.2</c:v>
                </c:pt>
                <c:pt idx="14" formatCode="0.0">
                  <c:v>103.4</c:v>
                </c:pt>
                <c:pt idx="15">
                  <c:v>109.2</c:v>
                </c:pt>
                <c:pt idx="16" formatCode="0.0">
                  <c:v>106</c:v>
                </c:pt>
                <c:pt idx="17">
                  <c:v>107.7</c:v>
                </c:pt>
                <c:pt idx="18">
                  <c:v>104.1</c:v>
                </c:pt>
                <c:pt idx="19">
                  <c:v>100.1</c:v>
                </c:pt>
                <c:pt idx="20">
                  <c:v>85.1</c:v>
                </c:pt>
                <c:pt idx="21">
                  <c:v>60.3</c:v>
                </c:pt>
                <c:pt idx="22">
                  <c:v>88.3</c:v>
                </c:pt>
                <c:pt idx="23">
                  <c:v>75.7</c:v>
                </c:pt>
                <c:pt idx="24">
                  <c:v>89.9</c:v>
                </c:pt>
                <c:pt idx="25">
                  <c:v>81.900000000000006</c:v>
                </c:pt>
                <c:pt idx="26" formatCode="0.0">
                  <c:v>95</c:v>
                </c:pt>
                <c:pt idx="27" formatCode="0.0">
                  <c:v>88</c:v>
                </c:pt>
                <c:pt idx="28">
                  <c:v>105.3</c:v>
                </c:pt>
                <c:pt idx="29">
                  <c:v>117.4</c:v>
                </c:pt>
                <c:pt idx="30" formatCode="0.0">
                  <c:v>111.7</c:v>
                </c:pt>
                <c:pt idx="31">
                  <c:v>102.9</c:v>
                </c:pt>
                <c:pt idx="32">
                  <c:v>112.7</c:v>
                </c:pt>
                <c:pt idx="33">
                  <c:v>116.8</c:v>
                </c:pt>
                <c:pt idx="34">
                  <c:v>110.2</c:v>
                </c:pt>
                <c:pt idx="35">
                  <c:v>117.8</c:v>
                </c:pt>
                <c:pt idx="36">
                  <c:v>123.8</c:v>
                </c:pt>
                <c:pt idx="37">
                  <c:v>109.5</c:v>
                </c:pt>
                <c:pt idx="38">
                  <c:v>86.5</c:v>
                </c:pt>
                <c:pt idx="39" formatCode="0.0">
                  <c:v>106.3</c:v>
                </c:pt>
                <c:pt idx="40">
                  <c:v>110.8</c:v>
                </c:pt>
                <c:pt idx="41">
                  <c:v>106.8</c:v>
                </c:pt>
                <c:pt idx="42">
                  <c:v>100.8</c:v>
                </c:pt>
                <c:pt idx="43">
                  <c:v>98.5</c:v>
                </c:pt>
                <c:pt idx="44">
                  <c:v>89.9</c:v>
                </c:pt>
                <c:pt idx="45">
                  <c:v>99.8</c:v>
                </c:pt>
                <c:pt idx="46">
                  <c:v>104.8</c:v>
                </c:pt>
                <c:pt idx="47">
                  <c:v>105.4</c:v>
                </c:pt>
                <c:pt idx="48">
                  <c:v>102.1</c:v>
                </c:pt>
                <c:pt idx="49">
                  <c:v>98.6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A-89DC-471B-8ADF-2CE70A2B35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1072304"/>
        <c:axId val="221071056"/>
      </c:lineChart>
      <c:catAx>
        <c:axId val="22107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221071056"/>
        <c:crosses val="autoZero"/>
        <c:auto val="1"/>
        <c:lblAlgn val="ctr"/>
        <c:lblOffset val="100"/>
        <c:noMultiLvlLbl val="0"/>
      </c:catAx>
      <c:valAx>
        <c:axId val="221071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221072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Annual percentage growth rate of GDP at market prices based on constant local currency. Aggregates are based on constant 2010 U.S. dollars. </a:t>
            </a:r>
          </a:p>
        </c:rich>
      </c:tx>
      <c:layout>
        <c:manualLayout>
          <c:xMode val="edge"/>
          <c:yMode val="edge"/>
          <c:x val="0.14586428190750042"/>
          <c:y val="3.93084870221809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431153402823395E-2"/>
          <c:y val="0.19693551998112646"/>
          <c:w val="0.93741810985142915"/>
          <c:h val="0.7899616510114799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Russia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Sheet1!$B$1:$AF$1</c:f>
              <c:strCache>
                <c:ptCount val="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</c:strCache>
            </c:strRef>
          </c:cat>
          <c:val>
            <c:numRef>
              <c:f>Sheet1!$B$2:$AF$2</c:f>
              <c:numCache>
                <c:formatCode>0.0</c:formatCode>
                <c:ptCount val="31"/>
                <c:pt idx="0">
                  <c:v>-2.999995642235902</c:v>
                </c:pt>
                <c:pt idx="1">
                  <c:v>-5.0469394513088019</c:v>
                </c:pt>
                <c:pt idx="2">
                  <c:v>-14.531073773804934</c:v>
                </c:pt>
                <c:pt idx="3">
                  <c:v>-8.6685403414457909</c:v>
                </c:pt>
                <c:pt idx="4">
                  <c:v>-12.569755979716248</c:v>
                </c:pt>
                <c:pt idx="5">
                  <c:v>-4.1435284056904749</c:v>
                </c:pt>
                <c:pt idx="6">
                  <c:v>-3.7550694390795485</c:v>
                </c:pt>
                <c:pt idx="7">
                  <c:v>1.3999158047173239</c:v>
                </c:pt>
                <c:pt idx="8">
                  <c:v>-5.299961625382096</c:v>
                </c:pt>
                <c:pt idx="9">
                  <c:v>6.3999146898368053</c:v>
                </c:pt>
                <c:pt idx="10">
                  <c:v>10.000066815743764</c:v>
                </c:pt>
                <c:pt idx="11">
                  <c:v>5.1000512251462453</c:v>
                </c:pt>
                <c:pt idx="12">
                  <c:v>4.6999919088661386</c:v>
                </c:pt>
                <c:pt idx="13">
                  <c:v>7.2999523445573828</c:v>
                </c:pt>
                <c:pt idx="14">
                  <c:v>7.1999478698104866</c:v>
                </c:pt>
                <c:pt idx="15">
                  <c:v>6.399965447966423</c:v>
                </c:pt>
                <c:pt idx="16">
                  <c:v>8.200068254953635</c:v>
                </c:pt>
                <c:pt idx="17">
                  <c:v>8.4999777684713962</c:v>
                </c:pt>
                <c:pt idx="18">
                  <c:v>5.1999692650801279</c:v>
                </c:pt>
                <c:pt idx="19">
                  <c:v>-7.7999939134568876</c:v>
                </c:pt>
                <c:pt idx="20">
                  <c:v>4.5000000000144951</c:v>
                </c:pt>
                <c:pt idx="21">
                  <c:v>4.3000291857883326</c:v>
                </c:pt>
                <c:pt idx="22">
                  <c:v>4.0240861571797666</c:v>
                </c:pt>
                <c:pt idx="23">
                  <c:v>1.755422149162797</c:v>
                </c:pt>
                <c:pt idx="24">
                  <c:v>0.73626722140376444</c:v>
                </c:pt>
                <c:pt idx="25">
                  <c:v>-1.9727192264298026</c:v>
                </c:pt>
                <c:pt idx="26">
                  <c:v>0.19369007177478181</c:v>
                </c:pt>
                <c:pt idx="27">
                  <c:v>1.8257900635643409</c:v>
                </c:pt>
                <c:pt idx="28">
                  <c:v>2.5363313014478308</c:v>
                </c:pt>
                <c:pt idx="29">
                  <c:v>1.3418754406611981</c:v>
                </c:pt>
                <c:pt idx="30">
                  <c:v>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C8-42F8-A596-03C0A681B4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37796016"/>
        <c:axId val="1"/>
      </c:lineChart>
      <c:catAx>
        <c:axId val="1937796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19377960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ID4096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Inflation, consumer prices (annual %)</a:t>
            </a:r>
          </a:p>
        </c:rich>
      </c:tx>
      <c:layout>
        <c:manualLayout>
          <c:xMode val="edge"/>
          <c:yMode val="edge"/>
          <c:x val="0.26914889942200632"/>
          <c:y val="4.511772593742813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5610244986784849E-2"/>
          <c:y val="0.15194419612291143"/>
          <c:w val="0.93808671118708564"/>
          <c:h val="0.80048066364719161"/>
        </c:manualLayout>
      </c:layout>
      <c:lineChart>
        <c:grouping val="standard"/>
        <c:varyColors val="0"/>
        <c:ser>
          <c:idx val="0"/>
          <c:order val="0"/>
          <c:tx>
            <c:strRef>
              <c:f>Sheet2!$A$6</c:f>
              <c:strCache>
                <c:ptCount val="1"/>
                <c:pt idx="0">
                  <c:v>Inflation, consumer prices (annual %)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Sheet2!$C$5:$V$5</c:f>
              <c:numCache>
                <c:formatCode>General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cat>
          <c:val>
            <c:numRef>
              <c:f>Sheet2!$C$6:$V$6</c:f>
              <c:numCache>
                <c:formatCode>0.0</c:formatCode>
                <c:ptCount val="20"/>
                <c:pt idx="0">
                  <c:v>21.4770072117159</c:v>
                </c:pt>
                <c:pt idx="1">
                  <c:v>15.7887307914462</c:v>
                </c:pt>
                <c:pt idx="2">
                  <c:v>13.6632930228667</c:v>
                </c:pt>
                <c:pt idx="3">
                  <c:v>10.8886157326216</c:v>
                </c:pt>
                <c:pt idx="4">
                  <c:v>12.6853039507349</c:v>
                </c:pt>
                <c:pt idx="5">
                  <c:v>9.6686545478926504</c:v>
                </c:pt>
                <c:pt idx="6">
                  <c:v>9.00729868861076</c:v>
                </c:pt>
                <c:pt idx="7">
                  <c:v>14.110767784044199</c:v>
                </c:pt>
                <c:pt idx="8">
                  <c:v>11.647329576411799</c:v>
                </c:pt>
                <c:pt idx="9">
                  <c:v>6.8493923025503003</c:v>
                </c:pt>
                <c:pt idx="10">
                  <c:v>8.4404648593255907</c:v>
                </c:pt>
                <c:pt idx="11">
                  <c:v>5.0747430079914997</c:v>
                </c:pt>
                <c:pt idx="12">
                  <c:v>6.7537102622095304</c:v>
                </c:pt>
                <c:pt idx="13">
                  <c:v>7.82341183865503</c:v>
                </c:pt>
                <c:pt idx="14">
                  <c:v>15.5344050528404</c:v>
                </c:pt>
                <c:pt idx="15">
                  <c:v>7.0424476295479801</c:v>
                </c:pt>
                <c:pt idx="16">
                  <c:v>3.6833294441223101</c:v>
                </c:pt>
                <c:pt idx="17">
                  <c:v>2.8782972364788599</c:v>
                </c:pt>
                <c:pt idx="18">
                  <c:v>4.4703666076017496</c:v>
                </c:pt>
                <c:pt idx="19">
                  <c:v>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EB-4B03-9AC1-C63B0BB853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04448"/>
        <c:axId val="1"/>
      </c:lineChart>
      <c:catAx>
        <c:axId val="890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89044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ID4096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Sheet1!$I$6</c:f>
              <c:strCache>
                <c:ptCount val="1"/>
                <c:pt idx="0">
                  <c:v>Ruble to USD</c:v>
                </c:pt>
              </c:strCache>
            </c:strRef>
          </c:tx>
          <c:marker>
            <c:symbol val="none"/>
          </c:marker>
          <c:dLbls>
            <c:dLbl>
              <c:idx val="2"/>
              <c:layout>
                <c:manualLayout>
                  <c:x val="1.610305958132045E-2"/>
                  <c:y val="0.13347238166094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5C9-44A9-B1AC-D9F0A4F9FE62}"/>
                </c:ext>
              </c:extLst>
            </c:dLbl>
            <c:dLbl>
              <c:idx val="4"/>
              <c:layout>
                <c:manualLayout>
                  <c:x val="-4.830917874396135E-3"/>
                  <c:y val="0.228015318670784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5C9-44A9-B1AC-D9F0A4F9FE62}"/>
                </c:ext>
              </c:extLst>
            </c:dLbl>
            <c:dLbl>
              <c:idx val="5"/>
              <c:layout>
                <c:manualLayout>
                  <c:x val="2.8985507246376812E-2"/>
                  <c:y val="0.26416408870395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5C9-44A9-B1AC-D9F0A4F9FE62}"/>
                </c:ext>
              </c:extLst>
            </c:dLbl>
            <c:dLbl>
              <c:idx val="6"/>
              <c:layout>
                <c:manualLayout>
                  <c:x val="-7.2463768115942059E-2"/>
                  <c:y val="0.119569008571265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5C9-44A9-B1AC-D9F0A4F9FE62}"/>
                </c:ext>
              </c:extLst>
            </c:dLbl>
            <c:dLbl>
              <c:idx val="7"/>
              <c:layout>
                <c:manualLayout>
                  <c:x val="-4.6698872785829335E-2"/>
                  <c:y val="0.136253056278883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5C9-44A9-B1AC-D9F0A4F9FE62}"/>
                </c:ext>
              </c:extLst>
            </c:dLbl>
            <c:dLbl>
              <c:idx val="8"/>
              <c:layout>
                <c:manualLayout>
                  <c:x val="-1.4492753623188465E-2"/>
                  <c:y val="0.136253056278883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5C9-44A9-B1AC-D9F0A4F9FE62}"/>
                </c:ext>
              </c:extLst>
            </c:dLbl>
            <c:dLbl>
              <c:idx val="10"/>
              <c:layout>
                <c:manualLayout>
                  <c:x val="-4.830917874396135E-3"/>
                  <c:y val="0.105665635481583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5C9-44A9-B1AC-D9F0A4F9FE62}"/>
                </c:ext>
              </c:extLst>
            </c:dLbl>
            <c:dLbl>
              <c:idx val="11"/>
              <c:layout>
                <c:manualLayout>
                  <c:x val="9.6618357487922701E-3"/>
                  <c:y val="0.152937103986502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5C9-44A9-B1AC-D9F0A4F9FE62}"/>
                </c:ext>
              </c:extLst>
            </c:dLbl>
            <c:dLbl>
              <c:idx val="12"/>
              <c:layout>
                <c:manualLayout>
                  <c:x val="1.4492753623188406E-2"/>
                  <c:y val="8.0639563920155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5C9-44A9-B1AC-D9F0A4F9FE62}"/>
                </c:ext>
              </c:extLst>
            </c:dLbl>
            <c:dLbl>
              <c:idx val="13"/>
              <c:layout>
                <c:manualLayout>
                  <c:x val="4.1867954911433171E-2"/>
                  <c:y val="0.11678833395332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5C9-44A9-B1AC-D9F0A4F9FE62}"/>
                </c:ext>
              </c:extLst>
            </c:dLbl>
            <c:dLbl>
              <c:idx val="14"/>
              <c:layout>
                <c:manualLayout>
                  <c:x val="6.4412238325281803E-3"/>
                  <c:y val="-5.2832817740791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5C9-44A9-B1AC-D9F0A4F9FE62}"/>
                </c:ext>
              </c:extLst>
            </c:dLbl>
            <c:dLbl>
              <c:idx val="15"/>
              <c:layout>
                <c:manualLayout>
                  <c:x val="2.4154589371980676E-2"/>
                  <c:y val="0.108446310099519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5C9-44A9-B1AC-D9F0A4F9FE62}"/>
                </c:ext>
              </c:extLst>
            </c:dLbl>
            <c:dLbl>
              <c:idx val="17"/>
              <c:layout>
                <c:manualLayout>
                  <c:x val="4.8309178743960171E-3"/>
                  <c:y val="8.342023853809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5C9-44A9-B1AC-D9F0A4F9FE62}"/>
                </c:ext>
              </c:extLst>
            </c:dLbl>
            <c:dLbl>
              <c:idx val="18"/>
              <c:layout>
                <c:manualLayout>
                  <c:x val="-1.6103059581320451E-3"/>
                  <c:y val="8.0639563920155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5C9-44A9-B1AC-D9F0A4F9FE62}"/>
                </c:ext>
              </c:extLst>
            </c:dLbl>
            <c:dLbl>
              <c:idx val="20"/>
              <c:layout>
                <c:manualLayout>
                  <c:x val="4.830917874396135E-3"/>
                  <c:y val="0.100104286245710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5C9-44A9-B1AC-D9F0A4F9FE62}"/>
                </c:ext>
              </c:extLst>
            </c:dLbl>
            <c:dLbl>
              <c:idx val="21"/>
              <c:layout>
                <c:manualLayout>
                  <c:x val="9.6618357487922701E-3"/>
                  <c:y val="9.4542937009837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5C9-44A9-B1AC-D9F0A4F9FE62}"/>
                </c:ext>
              </c:extLst>
            </c:dLbl>
            <c:dLbl>
              <c:idx val="22"/>
              <c:layout>
                <c:manualLayout>
                  <c:x val="2.7375201288244649E-2"/>
                  <c:y val="9.1762262391901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5C9-44A9-B1AC-D9F0A4F9FE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Sheet1!$H$7:$H$30</c:f>
              <c:numCache>
                <c:formatCode>General</c:formatCode>
                <c:ptCount val="24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  <c:pt idx="23">
                  <c:v>2020</c:v>
                </c:pt>
              </c:numCache>
            </c:numRef>
          </c:cat>
          <c:val>
            <c:numRef>
              <c:f>Sheet1!$I$7:$I$30</c:f>
              <c:numCache>
                <c:formatCode>General</c:formatCode>
                <c:ptCount val="24"/>
                <c:pt idx="0">
                  <c:v>5.96</c:v>
                </c:pt>
                <c:pt idx="1">
                  <c:v>20.65</c:v>
                </c:pt>
                <c:pt idx="2">
                  <c:v>27</c:v>
                </c:pt>
                <c:pt idx="3">
                  <c:v>28.16</c:v>
                </c:pt>
                <c:pt idx="4">
                  <c:v>30.14</c:v>
                </c:pt>
                <c:pt idx="5">
                  <c:v>31.78</c:v>
                </c:pt>
                <c:pt idx="6">
                  <c:v>29.46</c:v>
                </c:pt>
                <c:pt idx="7">
                  <c:v>27.75</c:v>
                </c:pt>
                <c:pt idx="8">
                  <c:v>28.78</c:v>
                </c:pt>
                <c:pt idx="9">
                  <c:v>26.33</c:v>
                </c:pt>
                <c:pt idx="10">
                  <c:v>24.55</c:v>
                </c:pt>
                <c:pt idx="11">
                  <c:v>29.38</c:v>
                </c:pt>
                <c:pt idx="12">
                  <c:v>30.24</c:v>
                </c:pt>
                <c:pt idx="13">
                  <c:v>30.48</c:v>
                </c:pt>
                <c:pt idx="14">
                  <c:v>32.200000000000003</c:v>
                </c:pt>
                <c:pt idx="15">
                  <c:v>30.37</c:v>
                </c:pt>
                <c:pt idx="16">
                  <c:v>32.729999999999997</c:v>
                </c:pt>
                <c:pt idx="17">
                  <c:v>56.26</c:v>
                </c:pt>
                <c:pt idx="18">
                  <c:v>72.88</c:v>
                </c:pt>
                <c:pt idx="19">
                  <c:v>67</c:v>
                </c:pt>
                <c:pt idx="20">
                  <c:v>58.3</c:v>
                </c:pt>
                <c:pt idx="21">
                  <c:v>62.7</c:v>
                </c:pt>
                <c:pt idx="22">
                  <c:v>64.73</c:v>
                </c:pt>
                <c:pt idx="23" formatCode="0.00">
                  <c:v>71.942446043165475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65C9-44A9-B1AC-D9F0A4F9FE62}"/>
            </c:ext>
          </c:extLst>
        </c:ser>
        <c:ser>
          <c:idx val="1"/>
          <c:order val="1"/>
          <c:tx>
            <c:strRef>
              <c:f>Sheet1!$J$6</c:f>
              <c:strCache>
                <c:ptCount val="1"/>
                <c:pt idx="0">
                  <c:v>Ruble to Euro</c:v>
                </c:pt>
              </c:strCache>
            </c:strRef>
          </c:tx>
          <c:marker>
            <c:symbol val="none"/>
          </c:marker>
          <c:dLbls>
            <c:dLbl>
              <c:idx val="2"/>
              <c:layout>
                <c:manualLayout>
                  <c:x val="-2.7375201288244781E-2"/>
                  <c:y val="-8.3420238538092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5C9-44A9-B1AC-D9F0A4F9FE62}"/>
                </c:ext>
              </c:extLst>
            </c:dLbl>
            <c:dLbl>
              <c:idx val="3"/>
              <c:layout>
                <c:manualLayout>
                  <c:x val="3.2206119162640607E-3"/>
                  <c:y val="-8.8981587773964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5C9-44A9-B1AC-D9F0A4F9FE62}"/>
                </c:ext>
              </c:extLst>
            </c:dLbl>
            <c:dLbl>
              <c:idx val="4"/>
              <c:layout>
                <c:manualLayout>
                  <c:x val="-4.8309178743961352E-2"/>
                  <c:y val="-0.158498453222374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5C9-44A9-B1AC-D9F0A4F9FE62}"/>
                </c:ext>
              </c:extLst>
            </c:dLbl>
            <c:dLbl>
              <c:idx val="5"/>
              <c:layout>
                <c:manualLayout>
                  <c:x val="-2.8985507246376812E-2"/>
                  <c:y val="-9.7323611627774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5C9-44A9-B1AC-D9F0A4F9FE62}"/>
                </c:ext>
              </c:extLst>
            </c:dLbl>
            <c:dLbl>
              <c:idx val="6"/>
              <c:layout>
                <c:manualLayout>
                  <c:x val="-2.4154589371980707E-2"/>
                  <c:y val="-0.144595080132692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5C9-44A9-B1AC-D9F0A4F9FE62}"/>
                </c:ext>
              </c:extLst>
            </c:dLbl>
            <c:dLbl>
              <c:idx val="7"/>
              <c:layout>
                <c:manualLayout>
                  <c:x val="-1.7713365539452495E-2"/>
                  <c:y val="-9.4542937009837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5C9-44A9-B1AC-D9F0A4F9FE62}"/>
                </c:ext>
              </c:extLst>
            </c:dLbl>
            <c:dLbl>
              <c:idx val="8"/>
              <c:layout>
                <c:manualLayout>
                  <c:x val="6.4412238325281803E-3"/>
                  <c:y val="-9.7323611627774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5C9-44A9-B1AC-D9F0A4F9FE62}"/>
                </c:ext>
              </c:extLst>
            </c:dLbl>
            <c:dLbl>
              <c:idx val="11"/>
              <c:layout>
                <c:manualLayout>
                  <c:x val="-4.8309178743961352E-2"/>
                  <c:y val="-5.0052143122855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5C9-44A9-B1AC-D9F0A4F9FE62}"/>
                </c:ext>
              </c:extLst>
            </c:dLbl>
            <c:dLbl>
              <c:idx val="12"/>
              <c:layout>
                <c:manualLayout>
                  <c:x val="-1.1272141706924315E-2"/>
                  <c:y val="-9.1762262391901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5C9-44A9-B1AC-D9F0A4F9FE62}"/>
                </c:ext>
              </c:extLst>
            </c:dLbl>
            <c:dLbl>
              <c:idx val="13"/>
              <c:layout>
                <c:manualLayout>
                  <c:x val="1.6103059581319861E-3"/>
                  <c:y val="-5.8394166976664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65C9-44A9-B1AC-D9F0A4F9FE62}"/>
                </c:ext>
              </c:extLst>
            </c:dLbl>
            <c:dLbl>
              <c:idx val="15"/>
              <c:layout>
                <c:manualLayout>
                  <c:x val="-1.610305958132045E-2"/>
                  <c:y val="-0.125130357807138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5C9-44A9-B1AC-D9F0A4F9FE62}"/>
                </c:ext>
              </c:extLst>
            </c:dLbl>
            <c:dLbl>
              <c:idx val="16"/>
              <c:layout>
                <c:manualLayout>
                  <c:x val="-4.830917874396147E-2"/>
                  <c:y val="-0.200208572491420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5C9-44A9-B1AC-D9F0A4F9FE62}"/>
                </c:ext>
              </c:extLst>
            </c:dLbl>
            <c:dLbl>
              <c:idx val="17"/>
              <c:layout>
                <c:manualLayout>
                  <c:x val="-8.8566827697262485E-2"/>
                  <c:y val="-0.127911032425074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65C9-44A9-B1AC-D9F0A4F9FE62}"/>
                </c:ext>
              </c:extLst>
            </c:dLbl>
            <c:dLbl>
              <c:idx val="18"/>
              <c:layout>
                <c:manualLayout>
                  <c:x val="-1.6103059581320451E-3"/>
                  <c:y val="-6.9516865448410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65C9-44A9-B1AC-D9F0A4F9FE62}"/>
                </c:ext>
              </c:extLst>
            </c:dLbl>
            <c:dLbl>
              <c:idx val="20"/>
              <c:layout>
                <c:manualLayout>
                  <c:x val="-6.7632850241545889E-2"/>
                  <c:y val="0.100104286245710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5C9-44A9-B1AC-D9F0A4F9FE62}"/>
                </c:ext>
              </c:extLst>
            </c:dLbl>
            <c:dLbl>
              <c:idx val="21"/>
              <c:layout>
                <c:manualLayout>
                  <c:x val="-2.0933977455716585E-2"/>
                  <c:y val="-8.0639563920155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65C9-44A9-B1AC-D9F0A4F9FE6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Sheet1!$H$7:$H$30</c:f>
              <c:numCache>
                <c:formatCode>General</c:formatCode>
                <c:ptCount val="24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  <c:pt idx="23">
                  <c:v>2020</c:v>
                </c:pt>
              </c:numCache>
            </c:numRef>
          </c:cat>
          <c:val>
            <c:numRef>
              <c:f>Sheet1!$J$7:$J$30</c:f>
              <c:numCache>
                <c:formatCode>General</c:formatCode>
                <c:ptCount val="24"/>
                <c:pt idx="2">
                  <c:v>27.23</c:v>
                </c:pt>
                <c:pt idx="3">
                  <c:v>26.14</c:v>
                </c:pt>
                <c:pt idx="4">
                  <c:v>26.49</c:v>
                </c:pt>
                <c:pt idx="5">
                  <c:v>33.11</c:v>
                </c:pt>
                <c:pt idx="6">
                  <c:v>36.82</c:v>
                </c:pt>
                <c:pt idx="7">
                  <c:v>37.81</c:v>
                </c:pt>
                <c:pt idx="8">
                  <c:v>34.19</c:v>
                </c:pt>
                <c:pt idx="9">
                  <c:v>34.700000000000003</c:v>
                </c:pt>
                <c:pt idx="10">
                  <c:v>35.93</c:v>
                </c:pt>
                <c:pt idx="11">
                  <c:v>41.44</c:v>
                </c:pt>
                <c:pt idx="12">
                  <c:v>43.39</c:v>
                </c:pt>
                <c:pt idx="13">
                  <c:v>40.33</c:v>
                </c:pt>
                <c:pt idx="14">
                  <c:v>41.67</c:v>
                </c:pt>
                <c:pt idx="15">
                  <c:v>40.229999999999997</c:v>
                </c:pt>
                <c:pt idx="16">
                  <c:v>44.97</c:v>
                </c:pt>
                <c:pt idx="17">
                  <c:v>68.34</c:v>
                </c:pt>
                <c:pt idx="18">
                  <c:v>79.7</c:v>
                </c:pt>
                <c:pt idx="19">
                  <c:v>74</c:v>
                </c:pt>
                <c:pt idx="20">
                  <c:v>65.900000000000006</c:v>
                </c:pt>
                <c:pt idx="21">
                  <c:v>74</c:v>
                </c:pt>
                <c:pt idx="22">
                  <c:v>72.489999999999995</c:v>
                </c:pt>
                <c:pt idx="23" formatCode="0.00">
                  <c:v>81.967213114754088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2-65C9-44A9-B1AC-D9F0A4F9FE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104960"/>
        <c:axId val="112106496"/>
      </c:lineChart>
      <c:catAx>
        <c:axId val="112104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LID4096"/>
          </a:p>
        </c:txPr>
        <c:crossAx val="112106496"/>
        <c:crosses val="autoZero"/>
        <c:auto val="1"/>
        <c:lblAlgn val="ctr"/>
        <c:lblOffset val="100"/>
        <c:noMultiLvlLbl val="0"/>
      </c:catAx>
      <c:valAx>
        <c:axId val="112106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LID4096"/>
          </a:p>
        </c:txPr>
        <c:crossAx val="1121049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final!$E$13</c:f>
              <c:strCache>
                <c:ptCount val="1"/>
                <c:pt idx="0">
                  <c:v>Austria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final!$D$14:$D$22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final!$E$14:$E$22</c:f>
              <c:numCache>
                <c:formatCode>0</c:formatCode>
                <c:ptCount val="9"/>
                <c:pt idx="0">
                  <c:v>98.242987119611016</c:v>
                </c:pt>
                <c:pt idx="1">
                  <c:v>110.67719680723638</c:v>
                </c:pt>
                <c:pt idx="2">
                  <c:v>102.39720322819718</c:v>
                </c:pt>
                <c:pt idx="3">
                  <c:v>52.586933883608168</c:v>
                </c:pt>
                <c:pt idx="4">
                  <c:v>49.795852876297175</c:v>
                </c:pt>
                <c:pt idx="5">
                  <c:v>59.507166907303791</c:v>
                </c:pt>
                <c:pt idx="6">
                  <c:v>60.400643893553251</c:v>
                </c:pt>
                <c:pt idx="7">
                  <c:v>64.559989453851003</c:v>
                </c:pt>
                <c:pt idx="8">
                  <c:v>59.174346868335213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94-47B6-9699-5D352F8E8ADC}"/>
            </c:ext>
          </c:extLst>
        </c:ser>
        <c:ser>
          <c:idx val="1"/>
          <c:order val="1"/>
          <c:tx>
            <c:strRef>
              <c:f>final!$F$13</c:f>
              <c:strCache>
                <c:ptCount val="1"/>
                <c:pt idx="0">
                  <c:v>Denmark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final!$D$14:$D$22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final!$F$14:$F$22</c:f>
              <c:numCache>
                <c:formatCode>0</c:formatCode>
                <c:ptCount val="9"/>
                <c:pt idx="0">
                  <c:v>88.780408697601743</c:v>
                </c:pt>
                <c:pt idx="1">
                  <c:v>96.681286653753986</c:v>
                </c:pt>
                <c:pt idx="2">
                  <c:v>71.3427938316959</c:v>
                </c:pt>
                <c:pt idx="3">
                  <c:v>38.297050816512709</c:v>
                </c:pt>
                <c:pt idx="4">
                  <c:v>37.151200168620512</c:v>
                </c:pt>
                <c:pt idx="5">
                  <c:v>41.469895301860092</c:v>
                </c:pt>
                <c:pt idx="6">
                  <c:v>41.582371891265105</c:v>
                </c:pt>
                <c:pt idx="7">
                  <c:v>43.382179275838546</c:v>
                </c:pt>
                <c:pt idx="8">
                  <c:v>43.148266303415447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994-47B6-9699-5D352F8E8ADC}"/>
            </c:ext>
          </c:extLst>
        </c:ser>
        <c:ser>
          <c:idx val="2"/>
          <c:order val="2"/>
          <c:tx>
            <c:strRef>
              <c:f>final!$G$13</c:f>
              <c:strCache>
                <c:ptCount val="1"/>
                <c:pt idx="0">
                  <c:v>Finland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final!$D$14:$D$22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final!$G$14:$G$22</c:f>
              <c:numCache>
                <c:formatCode>0</c:formatCode>
                <c:ptCount val="9"/>
                <c:pt idx="0">
                  <c:v>98.586506170911719</c:v>
                </c:pt>
                <c:pt idx="1">
                  <c:v>95.919746799698729</c:v>
                </c:pt>
                <c:pt idx="2">
                  <c:v>82.897019532782551</c:v>
                </c:pt>
                <c:pt idx="3">
                  <c:v>47.035232405014675</c:v>
                </c:pt>
                <c:pt idx="4">
                  <c:v>44.177872801994127</c:v>
                </c:pt>
                <c:pt idx="5">
                  <c:v>51.841629667327538</c:v>
                </c:pt>
                <c:pt idx="6">
                  <c:v>52.61460726585733</c:v>
                </c:pt>
                <c:pt idx="7">
                  <c:v>54.862564050896424</c:v>
                </c:pt>
                <c:pt idx="8">
                  <c:v>46.16913713473231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994-47B6-9699-5D352F8E8ADC}"/>
            </c:ext>
          </c:extLst>
        </c:ser>
        <c:ser>
          <c:idx val="3"/>
          <c:order val="3"/>
          <c:tx>
            <c:strRef>
              <c:f>final!$H$13</c:f>
              <c:strCache>
                <c:ptCount val="1"/>
                <c:pt idx="0">
                  <c:v>France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final!$D$14:$D$22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final!$H$14:$H$22</c:f>
              <c:numCache>
                <c:formatCode>0</c:formatCode>
                <c:ptCount val="9"/>
                <c:pt idx="0">
                  <c:v>112.98108148822715</c:v>
                </c:pt>
                <c:pt idx="1">
                  <c:v>98.307425576753403</c:v>
                </c:pt>
                <c:pt idx="2">
                  <c:v>86.396748685269969</c:v>
                </c:pt>
                <c:pt idx="3">
                  <c:v>48.212440080322075</c:v>
                </c:pt>
                <c:pt idx="4">
                  <c:v>52.100806620363201</c:v>
                </c:pt>
                <c:pt idx="5">
                  <c:v>60.649438024911376</c:v>
                </c:pt>
                <c:pt idx="6">
                  <c:v>60.534098790246937</c:v>
                </c:pt>
                <c:pt idx="7">
                  <c:v>60.498834067396203</c:v>
                </c:pt>
                <c:pt idx="8">
                  <c:v>56.762891837006734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994-47B6-9699-5D352F8E8ADC}"/>
            </c:ext>
          </c:extLst>
        </c:ser>
        <c:ser>
          <c:idx val="4"/>
          <c:order val="4"/>
          <c:tx>
            <c:strRef>
              <c:f>final!$I$13</c:f>
              <c:strCache>
                <c:ptCount val="1"/>
                <c:pt idx="0">
                  <c:v>Germany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final!$D$14:$D$22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final!$I$14:$I$22</c:f>
              <c:numCache>
                <c:formatCode>0</c:formatCode>
                <c:ptCount val="9"/>
                <c:pt idx="0">
                  <c:v>101.66403435152465</c:v>
                </c:pt>
                <c:pt idx="1">
                  <c:v>98.741632688014974</c:v>
                </c:pt>
                <c:pt idx="2">
                  <c:v>80.724304151983574</c:v>
                </c:pt>
                <c:pt idx="3">
                  <c:v>49.938643956841688</c:v>
                </c:pt>
                <c:pt idx="4">
                  <c:v>49.667898422060802</c:v>
                </c:pt>
                <c:pt idx="5">
                  <c:v>60.476003448840324</c:v>
                </c:pt>
                <c:pt idx="6">
                  <c:v>63.515339787375858</c:v>
                </c:pt>
                <c:pt idx="7">
                  <c:v>61.680142891100061</c:v>
                </c:pt>
                <c:pt idx="8">
                  <c:v>54.640748798305907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994-47B6-9699-5D352F8E8ADC}"/>
            </c:ext>
          </c:extLst>
        </c:ser>
        <c:ser>
          <c:idx val="5"/>
          <c:order val="5"/>
          <c:tx>
            <c:strRef>
              <c:f>final!$J$13</c:f>
              <c:strCache>
                <c:ptCount val="1"/>
                <c:pt idx="0">
                  <c:v>Italy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final!$D$14:$D$22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final!$J$14:$J$22</c:f>
              <c:numCache>
                <c:formatCode>0</c:formatCode>
                <c:ptCount val="9"/>
                <c:pt idx="0">
                  <c:v>99.250828662726946</c:v>
                </c:pt>
                <c:pt idx="1">
                  <c:v>110.65446054730157</c:v>
                </c:pt>
                <c:pt idx="2">
                  <c:v>97.61004726851283</c:v>
                </c:pt>
                <c:pt idx="3">
                  <c:v>60.833378106987432</c:v>
                </c:pt>
                <c:pt idx="4">
                  <c:v>57.274360843935547</c:v>
                </c:pt>
                <c:pt idx="5">
                  <c:v>69.538696577148698</c:v>
                </c:pt>
                <c:pt idx="6">
                  <c:v>69.186845652857386</c:v>
                </c:pt>
                <c:pt idx="7">
                  <c:v>68.271906566729825</c:v>
                </c:pt>
                <c:pt idx="8">
                  <c:v>62.848728260567576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994-47B6-9699-5D352F8E8ADC}"/>
            </c:ext>
          </c:extLst>
        </c:ser>
        <c:ser>
          <c:idx val="6"/>
          <c:order val="6"/>
          <c:tx>
            <c:strRef>
              <c:f>final!$K$13</c:f>
              <c:strCache>
                <c:ptCount val="1"/>
                <c:pt idx="0">
                  <c:v>Netherlands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numRef>
              <c:f>final!$D$14:$D$22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final!$K$14:$K$22</c:f>
              <c:numCache>
                <c:formatCode>0</c:formatCode>
                <c:ptCount val="9"/>
                <c:pt idx="0">
                  <c:v>102.00185791613553</c:v>
                </c:pt>
                <c:pt idx="1">
                  <c:v>101.76622665048207</c:v>
                </c:pt>
                <c:pt idx="2">
                  <c:v>93.75476585165228</c:v>
                </c:pt>
                <c:pt idx="3">
                  <c:v>52.250151962827893</c:v>
                </c:pt>
                <c:pt idx="4">
                  <c:v>53.490119602650196</c:v>
                </c:pt>
                <c:pt idx="5">
                  <c:v>68.339058054291897</c:v>
                </c:pt>
                <c:pt idx="6">
                  <c:v>71.482689565676054</c:v>
                </c:pt>
                <c:pt idx="7">
                  <c:v>81.008091347082555</c:v>
                </c:pt>
                <c:pt idx="8">
                  <c:v>77.531652816058198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994-47B6-9699-5D352F8E8ADC}"/>
            </c:ext>
          </c:extLst>
        </c:ser>
        <c:ser>
          <c:idx val="7"/>
          <c:order val="7"/>
          <c:tx>
            <c:strRef>
              <c:f>final!$L$13</c:f>
              <c:strCache>
                <c:ptCount val="1"/>
                <c:pt idx="0">
                  <c:v>Norway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numRef>
              <c:f>final!$D$14:$D$22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final!$L$14:$L$22</c:f>
              <c:numCache>
                <c:formatCode>0</c:formatCode>
                <c:ptCount val="9"/>
                <c:pt idx="0">
                  <c:v>106.58535010075072</c:v>
                </c:pt>
                <c:pt idx="1">
                  <c:v>106.41608719285152</c:v>
                </c:pt>
                <c:pt idx="2">
                  <c:v>61.088495262300228</c:v>
                </c:pt>
                <c:pt idx="3">
                  <c:v>21.771065805380839</c:v>
                </c:pt>
                <c:pt idx="4">
                  <c:v>19.75797578074182</c:v>
                </c:pt>
                <c:pt idx="5">
                  <c:v>19.301540622819314</c:v>
                </c:pt>
                <c:pt idx="6">
                  <c:v>22.769650802872501</c:v>
                </c:pt>
                <c:pt idx="7">
                  <c:v>25.509766030477586</c:v>
                </c:pt>
                <c:pt idx="8">
                  <c:v>24.134905527899996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E994-47B6-9699-5D352F8E8ADC}"/>
            </c:ext>
          </c:extLst>
        </c:ser>
        <c:ser>
          <c:idx val="8"/>
          <c:order val="8"/>
          <c:tx>
            <c:strRef>
              <c:f>final!$M$13</c:f>
              <c:strCache>
                <c:ptCount val="1"/>
                <c:pt idx="0">
                  <c:v>Sweden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cat>
            <c:numRef>
              <c:f>final!$D$14:$D$22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final!$M$14:$M$22</c:f>
              <c:numCache>
                <c:formatCode>0</c:formatCode>
                <c:ptCount val="9"/>
                <c:pt idx="0">
                  <c:v>82.167586407629926</c:v>
                </c:pt>
                <c:pt idx="1">
                  <c:v>86.216189871771547</c:v>
                </c:pt>
                <c:pt idx="2">
                  <c:v>76.77814456374108</c:v>
                </c:pt>
                <c:pt idx="3">
                  <c:v>41.561276265142752</c:v>
                </c:pt>
                <c:pt idx="4">
                  <c:v>40.442578051631088</c:v>
                </c:pt>
                <c:pt idx="5">
                  <c:v>52.133036925858114</c:v>
                </c:pt>
                <c:pt idx="6">
                  <c:v>53.528441535705241</c:v>
                </c:pt>
                <c:pt idx="7">
                  <c:v>54.126543100820143</c:v>
                </c:pt>
                <c:pt idx="8">
                  <c:v>47.514369490666134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E994-47B6-9699-5D352F8E8A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5332031"/>
        <c:axId val="615341599"/>
      </c:lineChart>
      <c:catAx>
        <c:axId val="6153320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615341599"/>
        <c:crosses val="autoZero"/>
        <c:auto val="1"/>
        <c:lblAlgn val="ctr"/>
        <c:lblOffset val="100"/>
        <c:noMultiLvlLbl val="0"/>
      </c:catAx>
      <c:valAx>
        <c:axId val="6153415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6153320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39284-42BD-42A9-A535-502B487CE2C2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C086A7-E767-46D0-8A9F-72B488EDD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71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DA33-B995-45A7-B96F-DEFFFE64916E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B734-F875-4DD0-BF0F-6E7113C64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05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DA33-B995-45A7-B96F-DEFFFE64916E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B734-F875-4DD0-BF0F-6E7113C64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54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DA33-B995-45A7-B96F-DEFFFE64916E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B734-F875-4DD0-BF0F-6E7113C64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361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DA33-B995-45A7-B96F-DEFFFE64916E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B734-F875-4DD0-BF0F-6E7113C64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68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DA33-B995-45A7-B96F-DEFFFE64916E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B734-F875-4DD0-BF0F-6E7113C64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01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DA33-B995-45A7-B96F-DEFFFE64916E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B734-F875-4DD0-BF0F-6E7113C64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1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DA33-B995-45A7-B96F-DEFFFE64916E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B734-F875-4DD0-BF0F-6E7113C64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19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DA33-B995-45A7-B96F-DEFFFE64916E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B734-F875-4DD0-BF0F-6E7113C64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51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DA33-B995-45A7-B96F-DEFFFE64916E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B734-F875-4DD0-BF0F-6E7113C64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01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DA33-B995-45A7-B96F-DEFFFE64916E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B734-F875-4DD0-BF0F-6E7113C64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9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DA33-B995-45A7-B96F-DEFFFE64916E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B734-F875-4DD0-BF0F-6E7113C64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661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3DA33-B995-45A7-B96F-DEFFFE64916E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CB734-F875-4DD0-BF0F-6E7113C64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foi.se/rapport?rNo=FOI-R--4097--S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euobserver.com/foreign/131812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moscowtimes.com/opinion/article/how-much-have-sanctions-really-hurt-russia/525228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rldbank.org/en/country/russia/publication/russia-economic-report-33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rldbank.org/en/country/russia/publication/russia-economic-report-33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rldbank.org/en/country/russia/publication/russia-economic-report-3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csis.org/blog/crimeas-strategic-value-russi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csis.org/blog/crimeas-strategic-value-russi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1899642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Economy </a:t>
            </a:r>
            <a:r>
              <a:rPr lang="en-US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 sanctions, </a:t>
            </a:r>
            <a:b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Ukraine-Russia crisis: </a:t>
            </a:r>
            <a:b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consequences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Svetlana Ledyaeva</a:t>
            </a:r>
          </a:p>
          <a:p>
            <a:r>
              <a:rPr lang="en-US" dirty="0"/>
              <a:t>Aalto University School of Business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6927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Reasons of Western sanctions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Official reasons:</a:t>
            </a:r>
          </a:p>
          <a:p>
            <a:pPr marL="0" indent="0" algn="just">
              <a:buNone/>
            </a:pPr>
            <a:endParaRPr lang="en-US" sz="3000" dirty="0"/>
          </a:p>
          <a:p>
            <a:pPr marL="0" indent="0" algn="just">
              <a:buNone/>
            </a:pPr>
            <a:r>
              <a:rPr lang="en-US" sz="3000" dirty="0"/>
              <a:t>-The Crimean referendum </a:t>
            </a:r>
            <a:r>
              <a:rPr lang="en-US" sz="3000"/>
              <a:t>was illegitimate, </a:t>
            </a:r>
            <a:endParaRPr lang="en-US" sz="3000" dirty="0"/>
          </a:p>
          <a:p>
            <a:pPr marL="0" indent="0" algn="just">
              <a:buNone/>
            </a:pPr>
            <a:endParaRPr lang="en-US" sz="3000" dirty="0"/>
          </a:p>
          <a:p>
            <a:pPr marL="0" indent="0" algn="just">
              <a:buNone/>
            </a:pPr>
            <a:r>
              <a:rPr lang="en-US" sz="3000" dirty="0"/>
              <a:t>-Russia’s illegal annexation </a:t>
            </a:r>
            <a:r>
              <a:rPr lang="en-US" sz="3000"/>
              <a:t>of Crimea, </a:t>
            </a:r>
            <a:endParaRPr lang="en-US" sz="3000" dirty="0"/>
          </a:p>
          <a:p>
            <a:pPr marL="0" indent="0" algn="just">
              <a:buNone/>
            </a:pPr>
            <a:endParaRPr lang="en-US" sz="3000" dirty="0"/>
          </a:p>
          <a:p>
            <a:pPr marL="0" indent="0" algn="just">
              <a:buNone/>
            </a:pPr>
            <a:r>
              <a:rPr lang="en-US" sz="3000" dirty="0"/>
              <a:t>-Russia’s continued violation of Ukrainian sovereignty and support for the pro-Russian separatists.</a:t>
            </a:r>
          </a:p>
          <a:p>
            <a:pPr marL="0" indent="0" algn="just">
              <a:buNone/>
            </a:pPr>
            <a:endParaRPr lang="en-US" sz="3000" dirty="0"/>
          </a:p>
          <a:p>
            <a:pPr marL="0" indent="0" algn="just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456754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en-US" sz="3000" b="1" dirty="0"/>
              <a:t>A deep disagreement over the post-Cold War security order in Europe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3000" dirty="0"/>
              <a:t>Russia wants to preserve the former Soviet “sphere of influence”. </a:t>
            </a:r>
          </a:p>
          <a:p>
            <a:pPr marL="0" indent="0" algn="just">
              <a:buNone/>
            </a:pPr>
            <a:endParaRPr lang="en-US" sz="3000" dirty="0"/>
          </a:p>
          <a:p>
            <a:pPr algn="just"/>
            <a:r>
              <a:rPr lang="en-US" sz="3000" dirty="0"/>
              <a:t>Meanwhile the West regards these countries as sovereign states that are free to engage in any international cooperation they choose.</a:t>
            </a:r>
          </a:p>
          <a:p>
            <a:pPr marL="0" indent="0" algn="just">
              <a:buNone/>
            </a:pPr>
            <a:endParaRPr lang="en-US" sz="2500" dirty="0"/>
          </a:p>
          <a:p>
            <a:pPr marL="0" indent="0" algn="just">
              <a:buNone/>
            </a:pPr>
            <a:r>
              <a:rPr lang="en-US" sz="1500" dirty="0"/>
              <a:t>Source: Oxenstierna and Olsson (2015): </a:t>
            </a:r>
            <a:r>
              <a:rPr lang="en-US" sz="1500" dirty="0">
                <a:hlinkClick r:id="rId2"/>
              </a:rPr>
              <a:t>http://foi,se/rapport?rNo=FOI-R--4097--SE</a:t>
            </a:r>
            <a:r>
              <a:rPr lang="en-US" sz="15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6891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Sanctions` target:</a:t>
            </a:r>
            <a:b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-</a:t>
            </a:r>
            <a:r>
              <a:rPr lang="en-US" sz="3700" dirty="0"/>
              <a:t>The EU and US sanctions have been carefully designed and are “targeted” to have as much impact as possible on the regime and minimize the impact on the population.</a:t>
            </a:r>
          </a:p>
          <a:p>
            <a:pPr marL="0" indent="0" algn="just">
              <a:buNone/>
            </a:pPr>
            <a:endParaRPr lang="en-US" sz="3700" dirty="0"/>
          </a:p>
          <a:p>
            <a:pPr marL="0" indent="0" algn="just">
              <a:buNone/>
            </a:pPr>
            <a:r>
              <a:rPr lang="en-US" sz="3700" dirty="0">
                <a:sym typeface="Wingdings" panose="05000000000000000000" pitchFamily="2" charset="2"/>
              </a:rPr>
              <a:t> </a:t>
            </a:r>
            <a:r>
              <a:rPr lang="en-US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SMART SANCTIONS</a:t>
            </a:r>
            <a:endParaRPr lang="en-US" sz="3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3050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Western sanctions in brief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4259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000" dirty="0"/>
              <a:t>In 2014 the USA, EU, and several other countries imposed </a:t>
            </a:r>
            <a:r>
              <a:rPr lang="en-US" sz="3000" dirty="0">
                <a:solidFill>
                  <a:srgbClr val="FF0000"/>
                </a:solidFill>
              </a:rPr>
              <a:t>diplomatic</a:t>
            </a:r>
            <a:r>
              <a:rPr lang="en-US" sz="3000" dirty="0"/>
              <a:t> and </a:t>
            </a:r>
            <a:r>
              <a:rPr lang="en-US" sz="3000" dirty="0">
                <a:solidFill>
                  <a:srgbClr val="FF0000"/>
                </a:solidFill>
              </a:rPr>
              <a:t>economic sanctions </a:t>
            </a:r>
            <a:r>
              <a:rPr lang="en-US" sz="3000" dirty="0"/>
              <a:t>on Russia.  </a:t>
            </a:r>
          </a:p>
          <a:p>
            <a:pPr marL="0" indent="0" algn="just">
              <a:buNone/>
            </a:pPr>
            <a:endParaRPr lang="en-US" sz="3000" dirty="0"/>
          </a:p>
          <a:p>
            <a:pPr marL="0" indent="0" algn="just">
              <a:buNone/>
            </a:pPr>
            <a:r>
              <a:rPr lang="en-US" sz="3000" dirty="0">
                <a:solidFill>
                  <a:srgbClr val="FF0000"/>
                </a:solidFill>
              </a:rPr>
              <a:t>Diplomatic sanctions</a:t>
            </a:r>
            <a:r>
              <a:rPr lang="fi-FI" sz="3000" dirty="0"/>
              <a:t>:</a:t>
            </a:r>
            <a:r>
              <a:rPr lang="en-US" sz="3000" dirty="0"/>
              <a:t> </a:t>
            </a:r>
          </a:p>
          <a:p>
            <a:pPr algn="just"/>
            <a:r>
              <a:rPr lang="en-US" sz="3000" dirty="0"/>
              <a:t>suspensions of EU-Russia partnership talks and Russia-NATO cooperation. </a:t>
            </a:r>
          </a:p>
          <a:p>
            <a:pPr algn="just"/>
            <a:r>
              <a:rPr lang="en-US" sz="3000" dirty="0">
                <a:solidFill>
                  <a:srgbClr val="FF0000"/>
                </a:solidFill>
              </a:rPr>
              <a:t>asset freezes </a:t>
            </a:r>
            <a:r>
              <a:rPr lang="en-US" sz="3000" dirty="0"/>
              <a:t>and </a:t>
            </a:r>
            <a:r>
              <a:rPr lang="en-US" sz="3000" dirty="0">
                <a:solidFill>
                  <a:srgbClr val="FF0000"/>
                </a:solidFill>
              </a:rPr>
              <a:t>visa bans </a:t>
            </a:r>
            <a:r>
              <a:rPr lang="en-US" sz="3000" dirty="0"/>
              <a:t>targeted at individuals and entities have been imposed. </a:t>
            </a:r>
            <a:endParaRPr lang="fi-FI" sz="3000" dirty="0"/>
          </a:p>
        </p:txBody>
      </p:sp>
    </p:spTree>
    <p:extLst>
      <p:ext uri="{BB962C8B-B14F-4D97-AF65-F5344CB8AC3E}">
        <p14:creationId xmlns:p14="http://schemas.microsoft.com/office/powerpoint/2010/main" val="3452606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Western economic sanctions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589640" cy="518457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2800" b="1" dirty="0"/>
              <a:t>In July 2014, </a:t>
            </a:r>
            <a:r>
              <a:rPr lang="en-US" sz="2800" b="1" dirty="0">
                <a:solidFill>
                  <a:srgbClr val="FF0000"/>
                </a:solidFill>
              </a:rPr>
              <a:t>economic sanctions of three types </a:t>
            </a:r>
            <a:r>
              <a:rPr lang="en-US" sz="2800" b="1" dirty="0"/>
              <a:t>were adopted</a:t>
            </a:r>
            <a:r>
              <a:rPr lang="fi-FI" sz="2800" b="1" dirty="0"/>
              <a:t>:</a:t>
            </a:r>
            <a:endParaRPr lang="en-US" sz="2800" b="1" dirty="0"/>
          </a:p>
          <a:p>
            <a:pPr marL="0" indent="0" algn="just">
              <a:buNone/>
            </a:pPr>
            <a:endParaRPr lang="en-US" sz="2800" dirty="0"/>
          </a:p>
          <a:p>
            <a:pPr marL="400050" lvl="1" indent="0" algn="just">
              <a:buNone/>
            </a:pPr>
            <a:r>
              <a:rPr lang="en-US" sz="2400" b="1" dirty="0">
                <a:solidFill>
                  <a:srgbClr val="FF0000"/>
                </a:solidFill>
              </a:rPr>
              <a:t>The first </a:t>
            </a:r>
            <a:r>
              <a:rPr lang="en-US" sz="2400" dirty="0"/>
              <a:t>restricts access to Western financial markets and services for designated Russian state-owned enterprises (mainly) in the banking, energy, and defense sectors, </a:t>
            </a:r>
          </a:p>
          <a:p>
            <a:pPr marL="400050" lvl="1" indent="0" algn="just">
              <a:buNone/>
            </a:pPr>
            <a:endParaRPr lang="en-US" sz="2400" dirty="0"/>
          </a:p>
          <a:p>
            <a:pPr marL="400050" lvl="1" indent="0" algn="just">
              <a:buNone/>
            </a:pPr>
            <a:r>
              <a:rPr lang="en-US" sz="2400" b="1" dirty="0">
                <a:solidFill>
                  <a:srgbClr val="FF0000"/>
                </a:solidFill>
              </a:rPr>
              <a:t>The second </a:t>
            </a:r>
            <a:r>
              <a:rPr lang="en-US" sz="2400" dirty="0"/>
              <a:t>places an embargo on exports to Russia of designated high-technology oil exploration and production equipment, </a:t>
            </a:r>
          </a:p>
          <a:p>
            <a:pPr marL="400050" lvl="1" indent="0" algn="just">
              <a:buNone/>
            </a:pPr>
            <a:endParaRPr lang="en-US" sz="2400" dirty="0"/>
          </a:p>
          <a:p>
            <a:pPr marL="400050" lvl="1" indent="0" algn="just">
              <a:buNone/>
            </a:pPr>
            <a:r>
              <a:rPr lang="en-US" sz="2400" b="1" dirty="0">
                <a:solidFill>
                  <a:srgbClr val="FF0000"/>
                </a:solidFill>
              </a:rPr>
              <a:t>The third </a:t>
            </a:r>
            <a:r>
              <a:rPr lang="en-US" sz="2400" dirty="0"/>
              <a:t>is an embargo on exports to Russia of designated military and dual-use goods (NATO 2015). </a:t>
            </a:r>
          </a:p>
          <a:p>
            <a:pPr marL="0" indent="0" algn="just">
              <a:buNone/>
            </a:pPr>
            <a:endParaRPr lang="en-US" sz="2800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73891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34603-5AAF-4CAA-9D1E-5BFF4DF43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for points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40F45-1FD8-4480-81F1-F98040976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Would you guess which type of economic sanctions has been most harmful for Russian economy?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get one point for answering this question correctly. 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250245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>
                <a:latin typeface="Baskerville Old Face" panose="02020602080505020303" pitchFamily="18" charset="0"/>
              </a:rPr>
              <a:t>Sanctions</a:t>
            </a:r>
            <a:r>
              <a:rPr lang="fi-FI" dirty="0">
                <a:latin typeface="Baskerville Old Face" panose="02020602080505020303" pitchFamily="18" charset="0"/>
              </a:rPr>
              <a:t>: </a:t>
            </a:r>
            <a:r>
              <a:rPr lang="fi-FI" dirty="0" err="1">
                <a:latin typeface="Baskerville Old Face" panose="02020602080505020303" pitchFamily="18" charset="0"/>
              </a:rPr>
              <a:t>Current</a:t>
            </a:r>
            <a:r>
              <a:rPr lang="fi-FI" dirty="0">
                <a:latin typeface="Baskerville Old Face" panose="02020602080505020303" pitchFamily="18" charset="0"/>
              </a:rPr>
              <a:t> </a:t>
            </a:r>
            <a:r>
              <a:rPr lang="fi-FI" dirty="0" err="1">
                <a:latin typeface="Baskerville Old Face" panose="02020602080505020303" pitchFamily="18" charset="0"/>
              </a:rPr>
              <a:t>state</a:t>
            </a:r>
            <a:endParaRPr lang="fi-FI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1460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Up to present moment, all these sanctions have been continuously renewed and enlarged several times. </a:t>
            </a:r>
            <a:endParaRPr lang="fi-FI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On 12 June 2017, </a:t>
            </a:r>
            <a:r>
              <a:rPr lang="en-US" dirty="0">
                <a:solidFill>
                  <a:srgbClr val="C00000"/>
                </a:solidFill>
              </a:rPr>
              <a:t>U.S. senators` </a:t>
            </a:r>
            <a:r>
              <a:rPr lang="en-US" dirty="0"/>
              <a:t>agreement on legislation imposing new sanctions on Russia: </a:t>
            </a:r>
            <a:r>
              <a:rPr lang="en-US" dirty="0">
                <a:solidFill>
                  <a:srgbClr val="FF0000"/>
                </a:solidFill>
              </a:rPr>
              <a:t>A provision that would prevent the easing, suspending or ending of sanctions by the White House/US President without the approval of the United States Congress.</a:t>
            </a:r>
          </a:p>
          <a:p>
            <a:pPr marL="0" indent="0" algn="just">
              <a:buNone/>
            </a:pPr>
            <a:endParaRPr lang="en-US" sz="2200" dirty="0"/>
          </a:p>
          <a:p>
            <a:pPr marL="0" indent="0" algn="just">
              <a:buNone/>
            </a:pPr>
            <a:endParaRPr lang="en-US" sz="2200" dirty="0"/>
          </a:p>
          <a:p>
            <a:pPr marL="0" indent="0" algn="just">
              <a:buNone/>
            </a:pPr>
            <a:endParaRPr lang="en-US" sz="2200" dirty="0"/>
          </a:p>
          <a:p>
            <a:pPr marL="342900" lvl="1" indent="0">
              <a:buNone/>
            </a:pPr>
            <a:endParaRPr lang="en-US" sz="1200" dirty="0"/>
          </a:p>
          <a:p>
            <a:pPr marL="342900" lvl="1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75471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 sanctions against Russia in 2017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sanctions will target people and entities that: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-- undermine US cybersecurity on behalf of the Russian government</a:t>
            </a:r>
          </a:p>
          <a:p>
            <a:pPr marL="0" indent="0">
              <a:buNone/>
            </a:pPr>
            <a:r>
              <a:rPr lang="en-US" dirty="0"/>
              <a:t>-- invest certain amounts in Russia's energy export pipelines </a:t>
            </a:r>
          </a:p>
          <a:p>
            <a:pPr marL="0" indent="0">
              <a:buNone/>
            </a:pPr>
            <a:r>
              <a:rPr lang="en-US" dirty="0"/>
              <a:t>-- conduct "significant" transactions with Russian defense and intelligence agencies (though this will come into effect six months from now)</a:t>
            </a:r>
          </a:p>
          <a:p>
            <a:pPr marL="0" indent="0">
              <a:buNone/>
            </a:pPr>
            <a:r>
              <a:rPr lang="en-US"/>
              <a:t>-- commit, </a:t>
            </a:r>
            <a:r>
              <a:rPr lang="en-US" dirty="0"/>
              <a:t>or </a:t>
            </a:r>
            <a:r>
              <a:rPr lang="en-US"/>
              <a:t>assist in, </a:t>
            </a:r>
            <a:r>
              <a:rPr lang="en-US" dirty="0"/>
              <a:t>serious human rights abuses</a:t>
            </a:r>
          </a:p>
          <a:p>
            <a:pPr marL="0" indent="0">
              <a:buNone/>
            </a:pPr>
            <a:r>
              <a:rPr lang="en-US" dirty="0"/>
              <a:t>-- commit acts of "significant" corruption </a:t>
            </a:r>
          </a:p>
          <a:p>
            <a:pPr marL="0" indent="0">
              <a:buNone/>
            </a:pPr>
            <a:r>
              <a:rPr lang="en-US" dirty="0"/>
              <a:t>-- provide support to the Syrian government to acquire arms </a:t>
            </a:r>
          </a:p>
          <a:p>
            <a:pPr marL="0" indent="0">
              <a:buNone/>
            </a:pPr>
            <a:r>
              <a:rPr lang="en-US"/>
              <a:t>-- invest, </a:t>
            </a:r>
            <a:r>
              <a:rPr lang="en-US" dirty="0"/>
              <a:t>or facilitate the </a:t>
            </a:r>
            <a:r>
              <a:rPr lang="en-US"/>
              <a:t>investment of, </a:t>
            </a:r>
            <a:r>
              <a:rPr lang="en-US" dirty="0"/>
              <a:t>$10 million or more in the Russian government's privatization of any state-owned asset in a one-year period that could unfairly benefit government officials or their associates.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Sanctions can include </a:t>
            </a: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freezing assets,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such </a:t>
            </a: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property,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revoking US visas and banning exports from the United States to those sanctioned. 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11410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US </a:t>
            </a:r>
            <a:r>
              <a:rPr lang="fi-FI" dirty="0" err="1"/>
              <a:t>sanctions</a:t>
            </a:r>
            <a:r>
              <a:rPr lang="fi-FI" dirty="0"/>
              <a:t> </a:t>
            </a:r>
            <a:r>
              <a:rPr lang="fi-FI" dirty="0" err="1"/>
              <a:t>against</a:t>
            </a:r>
            <a:r>
              <a:rPr lang="fi-FI" dirty="0"/>
              <a:t> </a:t>
            </a:r>
            <a:r>
              <a:rPr lang="fi-FI" dirty="0" err="1"/>
              <a:t>Russia</a:t>
            </a:r>
            <a:r>
              <a:rPr lang="fi-FI" dirty="0"/>
              <a:t> in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n-US" i="1" dirty="0"/>
              <a:t>Washington (CNN) </a:t>
            </a:r>
            <a:r>
              <a:rPr lang="fi-FI" i="1" dirty="0"/>
              <a:t>”</a:t>
            </a:r>
            <a:r>
              <a:rPr lang="en-US" dirty="0"/>
              <a:t>The Trump administration is unleashing additional sanctions against </a:t>
            </a:r>
            <a:r>
              <a:rPr lang="en-US" dirty="0">
                <a:solidFill>
                  <a:srgbClr val="FF0000"/>
                </a:solidFill>
              </a:rPr>
              <a:t>seven Russian oligarchs</a:t>
            </a:r>
            <a:r>
              <a:rPr lang="en-US" dirty="0"/>
              <a:t> with ties to President Vladimir Putin along with </a:t>
            </a:r>
            <a:r>
              <a:rPr lang="en-US" dirty="0">
                <a:solidFill>
                  <a:srgbClr val="FF0000"/>
                </a:solidFill>
              </a:rPr>
              <a:t>12 companies they own or control</a:t>
            </a:r>
            <a:r>
              <a:rPr lang="en-US" dirty="0"/>
              <a:t>.”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“The measures were also aimed at </a:t>
            </a:r>
            <a:r>
              <a:rPr lang="en-US" dirty="0">
                <a:solidFill>
                  <a:srgbClr val="FF0000"/>
                </a:solidFill>
              </a:rPr>
              <a:t>17 senior Russian government officials</a:t>
            </a:r>
            <a:r>
              <a:rPr lang="en-US" dirty="0"/>
              <a:t> and the </a:t>
            </a:r>
            <a:r>
              <a:rPr lang="en-US" dirty="0">
                <a:solidFill>
                  <a:srgbClr val="FF0000"/>
                </a:solidFill>
              </a:rPr>
              <a:t>state-owned Russian weapons </a:t>
            </a:r>
            <a:r>
              <a:rPr lang="en-US">
                <a:solidFill>
                  <a:srgbClr val="FF0000"/>
                </a:solidFill>
              </a:rPr>
              <a:t>trading company, Rosoboronexport</a:t>
            </a:r>
            <a:r>
              <a:rPr lang="en-US"/>
              <a:t>, </a:t>
            </a:r>
            <a:r>
              <a:rPr lang="en-US" dirty="0"/>
              <a:t>which has long-standing ties to Syria and </a:t>
            </a:r>
            <a:r>
              <a:rPr lang="en-US"/>
              <a:t>its subsidiary, </a:t>
            </a:r>
            <a:r>
              <a:rPr lang="en-US" dirty="0">
                <a:solidFill>
                  <a:srgbClr val="FF0000"/>
                </a:solidFill>
              </a:rPr>
              <a:t>Russian Financial Corporation Bank</a:t>
            </a:r>
            <a:r>
              <a:rPr lang="en-US" dirty="0"/>
              <a:t>.”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1179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sz="3300" b="1" dirty="0"/>
              <a:t>August 2018: U.S. Issues New Sanctions on Russia Over </a:t>
            </a:r>
            <a:r>
              <a:rPr lang="en-US" sz="3300" b="1" dirty="0" err="1"/>
              <a:t>Skripals</a:t>
            </a:r>
            <a:r>
              <a:rPr lang="en-US" sz="3300" b="1" dirty="0"/>
              <a:t>’ Poisoning</a:t>
            </a:r>
            <a:br>
              <a:rPr lang="en-US" sz="3300" b="1" dirty="0"/>
            </a:br>
            <a:endParaRPr lang="fi-FI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dirty="0"/>
              <a:t>Any attempt by an American company to obtain an export license to sell anything with a potential national security purpose — </a:t>
            </a:r>
            <a:r>
              <a:rPr lang="en-US" sz="2700" i="1" dirty="0"/>
              <a:t>gas </a:t>
            </a:r>
            <a:r>
              <a:rPr lang="en-US" sz="2700" i="1"/>
              <a:t>turbine engines, electronics, </a:t>
            </a:r>
            <a:r>
              <a:rPr lang="en-US" sz="2700" i="1" dirty="0"/>
              <a:t>integrated circuits and testing and calibration equipment</a:t>
            </a:r>
            <a:r>
              <a:rPr lang="en-US" dirty="0"/>
              <a:t> — will be automatically denied. 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Exporters can attempt to prove that the goods will be used for </a:t>
            </a:r>
            <a:r>
              <a:rPr lang="en-US"/>
              <a:t>legitimate purposes, </a:t>
            </a:r>
            <a:r>
              <a:rPr lang="en-US" dirty="0"/>
              <a:t>but that is a tough hurdle to clear.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98554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Reasons for sanctions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1</a:t>
            </a:r>
          </a:p>
        </p:txBody>
      </p:sp>
    </p:spTree>
    <p:extLst>
      <p:ext uri="{BB962C8B-B14F-4D97-AF65-F5344CB8AC3E}">
        <p14:creationId xmlns:p14="http://schemas.microsoft.com/office/powerpoint/2010/main" val="3107053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Sanctions impact on Russian economy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3</a:t>
            </a:r>
          </a:p>
        </p:txBody>
      </p:sp>
    </p:spTree>
    <p:extLst>
      <p:ext uri="{BB962C8B-B14F-4D97-AF65-F5344CB8AC3E}">
        <p14:creationId xmlns:p14="http://schemas.microsoft.com/office/powerpoint/2010/main" val="3705702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Russian GDP drop – Western sanctions effect or something else?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EUOBSERVER.com: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The sanctions</a:t>
            </a:r>
            <a:r>
              <a:rPr lang="en-US" sz="2000" dirty="0"/>
              <a:t>, imposed by the EU and US in mid-2014, </a:t>
            </a:r>
            <a:r>
              <a:rPr lang="en-US" sz="2000" dirty="0">
                <a:solidFill>
                  <a:srgbClr val="FF0000"/>
                </a:solidFill>
              </a:rPr>
              <a:t>prompted the Russian economy to contract by 1 to 1,5 percent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The Russian economy shrank 4 percent in total in 2015.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In normal circumstances, it might have grown by up to 5 percent.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The slump in world oil prices</a:t>
            </a:r>
            <a:r>
              <a:rPr lang="en-US" sz="2000" dirty="0"/>
              <a:t>, which coincided with Russia’s invasion of Ukraine, was the main factor, </a:t>
            </a:r>
            <a:r>
              <a:rPr lang="en-US" sz="2000" dirty="0">
                <a:solidFill>
                  <a:srgbClr val="FF0000"/>
                </a:solidFill>
              </a:rPr>
              <a:t>costing at least 4 percent of GDP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Lack of structural reforms</a:t>
            </a:r>
            <a:r>
              <a:rPr lang="en-US" sz="2000" dirty="0"/>
              <a:t>, such as loosening state control on major firms, also </a:t>
            </a:r>
            <a:r>
              <a:rPr lang="en-US" sz="2000" dirty="0">
                <a:solidFill>
                  <a:srgbClr val="FF0000"/>
                </a:solidFill>
              </a:rPr>
              <a:t>had a bigger impact than the Western sanctions. 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1400" dirty="0"/>
              <a:t>Source: </a:t>
            </a:r>
            <a:r>
              <a:rPr lang="en-US" sz="1400" dirty="0">
                <a:hlinkClick r:id="rId2"/>
              </a:rPr>
              <a:t>https://euobserver,com/foreign/131812</a:t>
            </a:r>
            <a:endParaRPr lang="en-US" sz="14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278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5D954-A37F-49C1-BFA7-F7F1786A4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Oil price dynamics </a:t>
            </a:r>
            <a:endParaRPr lang="LID4096" dirty="0"/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F7878A39-3E7B-49C5-9988-56901A4914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8496944" cy="5472607"/>
          </a:xfrm>
        </p:spPr>
      </p:pic>
    </p:spTree>
    <p:extLst>
      <p:ext uri="{BB962C8B-B14F-4D97-AF65-F5344CB8AC3E}">
        <p14:creationId xmlns:p14="http://schemas.microsoft.com/office/powerpoint/2010/main" val="2827819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Sanctions impact on Russian economy: Expert opinion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00200"/>
            <a:ext cx="8064896" cy="498316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 most damaging sanction </a:t>
            </a:r>
            <a:r>
              <a:rPr lang="en-US" sz="2800" dirty="0"/>
              <a:t>was the 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 on accessing new Western debt and credits</a:t>
            </a:r>
            <a:r>
              <a:rPr lang="en-US" sz="2800" dirty="0"/>
              <a:t> for a handful of state banks and energy companies </a:t>
            </a:r>
            <a:r>
              <a:rPr lang="en-US" sz="2800" dirty="0">
                <a:sym typeface="Wingdings" panose="05000000000000000000" pitchFamily="2" charset="2"/>
              </a:rPr>
              <a:t></a:t>
            </a:r>
            <a:r>
              <a:rPr lang="en-US" sz="2800" dirty="0"/>
              <a:t> an almost total ban by all Western banks and trade organizations on any Russia`s risk.</a:t>
            </a:r>
          </a:p>
          <a:p>
            <a:pPr marL="0" indent="0" algn="just">
              <a:buNone/>
            </a:pPr>
            <a:endParaRPr lang="en-US" sz="2800" dirty="0"/>
          </a:p>
          <a:p>
            <a:pPr marL="0" indent="0" algn="just">
              <a:buNone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 sanctions accelerated the decline due to oil price drop: </a:t>
            </a:r>
            <a:r>
              <a:rPr lang="en-US" sz="2800" dirty="0"/>
              <a:t>The lower oil price strained the availability of local liquidity which would normally be compensated by accessing foreign debt markets.</a:t>
            </a:r>
          </a:p>
          <a:p>
            <a:pPr marL="0" indent="0" algn="just">
              <a:buNone/>
            </a:pPr>
            <a:endParaRPr lang="en-US" sz="2800" dirty="0"/>
          </a:p>
          <a:p>
            <a:pPr marL="0" indent="0" algn="just">
              <a:buNone/>
            </a:pPr>
            <a:r>
              <a:rPr lang="en-US" sz="2800" dirty="0"/>
              <a:t>The selective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 on supplying some services and equipment to the oil industry</a:t>
            </a:r>
            <a:r>
              <a:rPr lang="en-US" sz="2800" dirty="0"/>
              <a:t> has not yet had any noticeable impact. </a:t>
            </a:r>
            <a:r>
              <a:rPr lang="en-US" sz="2800" dirty="0">
                <a:sym typeface="Wingdings" panose="05000000000000000000" pitchFamily="2" charset="2"/>
              </a:rPr>
              <a:t> will affect in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long-term period </a:t>
            </a:r>
            <a:r>
              <a:rPr lang="en-US" sz="2800" dirty="0">
                <a:sym typeface="Wingdings" panose="05000000000000000000" pitchFamily="2" charset="2"/>
              </a:rPr>
              <a:t>though Russia actively searches for substitutes in Asia, particularly China. </a:t>
            </a:r>
            <a:endParaRPr lang="en-US" sz="2800" dirty="0"/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endParaRPr lang="en-US" sz="15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n-US" sz="1100" dirty="0">
                <a:solidFill>
                  <a:srgbClr val="FF0000"/>
                </a:solidFill>
              </a:rPr>
              <a:t>Source: Expert opinion of </a:t>
            </a:r>
            <a:r>
              <a:rPr lang="en-US" sz="1100" dirty="0"/>
              <a:t>Chris </a:t>
            </a:r>
            <a:r>
              <a:rPr lang="en-US" sz="1100" dirty="0" err="1"/>
              <a:t>Weafer</a:t>
            </a:r>
            <a:r>
              <a:rPr lang="en-US" sz="1100" dirty="0"/>
              <a:t>, a senior partner with Macro Advisory, a consultancy advising macro hedge funds and foreign companies looking at investment opportunities in Russia, </a:t>
            </a:r>
            <a:r>
              <a:rPr lang="en-US" sz="1100" dirty="0">
                <a:hlinkClick r:id="rId2"/>
              </a:rPr>
              <a:t>http://www,themoscowtimes,com/opinion/article/how-much-have-sanctions-really-hurt-russia/525228,html</a:t>
            </a:r>
            <a:r>
              <a:rPr lang="en-US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8197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pPr algn="just"/>
            <a:r>
              <a:rPr lang="fi-FI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fi-FI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impact</a:t>
            </a:r>
            <a:r>
              <a:rPr lang="fi-FI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i-FI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fi-FI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sanctions</a:t>
            </a:r>
            <a:r>
              <a:rPr lang="fi-FI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Russian </a:t>
            </a:r>
            <a:r>
              <a:rPr lang="fi-FI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economy</a:t>
            </a:r>
            <a:r>
              <a:rPr lang="fi-FI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i-FI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Gurvich</a:t>
            </a:r>
            <a:r>
              <a:rPr lang="fi-FI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i-FI" sz="150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Prilepskiy</a:t>
            </a:r>
            <a:r>
              <a:rPr lang="fi-FI" sz="1500">
                <a:latin typeface="Times New Roman" panose="02020603050405020304" pitchFamily="18" charset="0"/>
                <a:cs typeface="Times New Roman" panose="02020603050405020304" pitchFamily="18" charset="0"/>
              </a:rPr>
              <a:t> 2015, </a:t>
            </a:r>
            <a:r>
              <a:rPr lang="fi-FI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Russian Journal of </a:t>
            </a:r>
            <a:r>
              <a:rPr lang="fi-FI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Economics</a:t>
            </a:r>
            <a:r>
              <a:rPr lang="fi-FI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financial sanctions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considerable indirect effects on the Russian economy in the form of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decreasing FDI, fewer borrowing opportunities for companies and banks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directly targeted by sanctions and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 capital inflow in government debt market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consequences of sanctions are to a large extent </a:t>
            </a:r>
            <a:r>
              <a:rPr lang="fi-F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(40%) offset </a:t>
            </a:r>
            <a:r>
              <a:rPr lang="fi-FI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fi-F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decreased</a:t>
            </a:r>
            <a:r>
              <a:rPr lang="fi-F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capital </a:t>
            </a:r>
            <a:r>
              <a:rPr lang="fi-FI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outflow</a:t>
            </a:r>
            <a:r>
              <a:rPr lang="fi-F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(Anti-</a:t>
            </a:r>
            <a:r>
              <a:rPr lang="fi-FI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offshore</a:t>
            </a:r>
            <a:r>
              <a:rPr lang="fi-F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legislation</a:t>
            </a:r>
            <a:r>
              <a:rPr lang="fi-F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0" indent="0" algn="just">
              <a:buNone/>
            </a:pPr>
            <a:endParaRPr lang="fi-FI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i-FI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fi-F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effects</a:t>
            </a:r>
            <a:r>
              <a:rPr lang="fi-F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i-FI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oil</a:t>
            </a:r>
            <a:r>
              <a:rPr lang="fi-F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prices</a:t>
            </a:r>
            <a:r>
              <a:rPr lang="fi-F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` </a:t>
            </a:r>
            <a:r>
              <a:rPr lang="fi-FI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decrease</a:t>
            </a:r>
            <a:r>
              <a:rPr lang="fi-F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fi-F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significantly</a:t>
            </a:r>
            <a:r>
              <a:rPr lang="fi-F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stronger</a:t>
            </a:r>
            <a:r>
              <a:rPr lang="fi-F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fi-F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fi-F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i-FI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sanctions</a:t>
            </a:r>
            <a:r>
              <a:rPr lang="fi-F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5961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b="1" dirty="0"/>
              <a:t>A major medium-term risk for the economy lies in the continued dearth/lack of investment (World Bank) 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2657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5100" dirty="0"/>
              <a:t>Low investment demand hints at the deeper structural problems </a:t>
            </a:r>
          </a:p>
          <a:p>
            <a:pPr marL="0" indent="0">
              <a:buNone/>
            </a:pP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</a:t>
            </a: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new era of potentially small growth</a:t>
            </a: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0" indent="0">
              <a:buNone/>
            </a:pPr>
            <a:endParaRPr lang="en-US" sz="5100" dirty="0"/>
          </a:p>
          <a:p>
            <a:pPr marL="0" indent="0">
              <a:buNone/>
            </a:pPr>
            <a:r>
              <a:rPr lang="en-US" sz="5100" dirty="0"/>
              <a:t>Higher interest rates </a:t>
            </a:r>
            <a:r>
              <a:rPr lang="en-US" sz="5100" dirty="0">
                <a:sym typeface="Wingdings" panose="05000000000000000000" pitchFamily="2" charset="2"/>
              </a:rPr>
              <a:t></a:t>
            </a:r>
            <a:r>
              <a:rPr lang="en-US" sz="5100" dirty="0"/>
              <a:t> Russian banks` costs of funding rise, credit levels decline, and more loans default.</a:t>
            </a:r>
          </a:p>
          <a:p>
            <a:pPr marL="0" indent="0">
              <a:buNone/>
            </a:pPr>
            <a:endParaRPr lang="en-US" sz="5100" dirty="0"/>
          </a:p>
          <a:p>
            <a:pPr>
              <a:buFont typeface="Wingdings" pitchFamily="2" charset="2"/>
              <a:buChar char="è"/>
            </a:pPr>
            <a:r>
              <a:rPr lang="en-US" sz="5100" dirty="0"/>
              <a:t>a vicious cycle of a shortage of project credit, rising lending rates, and a tightening of access to credit.</a:t>
            </a:r>
          </a:p>
          <a:p>
            <a:pPr marL="0" indent="0">
              <a:buNone/>
            </a:pPr>
            <a:endParaRPr lang="en-US" sz="5100" dirty="0"/>
          </a:p>
          <a:p>
            <a:pPr marL="0" indent="0">
              <a:buNone/>
            </a:pPr>
            <a:r>
              <a:rPr lang="en-US" sz="5100" dirty="0"/>
              <a:t>More fundamental factors that could limit investment demand: </a:t>
            </a:r>
          </a:p>
          <a:p>
            <a:pPr marL="0" indent="0">
              <a:buNone/>
            </a:pPr>
            <a:r>
              <a:rPr lang="en-US" sz="5100" dirty="0"/>
              <a:t>Geopolitical tensions and sanctions.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Source: </a:t>
            </a:r>
            <a:r>
              <a:rPr lang="en-US" sz="1600" dirty="0">
                <a:hlinkClick r:id="rId2"/>
              </a:rPr>
              <a:t>http://www,worldbank,org/en/country/russia/publication/russia-economic-report-33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022645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1734672"/>
              </p:ext>
            </p:extLst>
          </p:nvPr>
        </p:nvGraphicFramePr>
        <p:xfrm>
          <a:off x="395536" y="260648"/>
          <a:ext cx="7992888" cy="5929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1C6567A2-612D-4396-8212-A0F468531AA2}"/>
              </a:ext>
            </a:extLst>
          </p:cNvPr>
          <p:cNvSpPr/>
          <p:nvPr/>
        </p:nvSpPr>
        <p:spPr>
          <a:xfrm>
            <a:off x="6804248" y="0"/>
            <a:ext cx="2339752" cy="83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 2020 – about 10 billion USD [COVID negative impact]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3946890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sz="3000" dirty="0"/>
            </a:b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Investment into fixed capital, percent to corresponding period in previous year</a:t>
            </a:r>
            <a:br>
              <a:rPr lang="en-US" sz="2800" dirty="0"/>
            </a:br>
            <a:endParaRPr lang="en-US" sz="2500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7829EA4-39FC-4390-A35B-F2304C44A2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2004564"/>
              </p:ext>
            </p:extLst>
          </p:nvPr>
        </p:nvGraphicFramePr>
        <p:xfrm>
          <a:off x="457200" y="1417638"/>
          <a:ext cx="8229600" cy="5035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83503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Long</a:t>
            </a:r>
            <a:r>
              <a:rPr lang="fi-FI" dirty="0"/>
              <a:t>-</a:t>
            </a:r>
            <a:r>
              <a:rPr lang="en-US" dirty="0"/>
              <a:t>term prospects for Russia </a:t>
            </a:r>
            <a:br>
              <a:rPr lang="en-US" dirty="0"/>
            </a:br>
            <a:r>
              <a:rPr lang="en-US" dirty="0"/>
              <a:t>(World Bank)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85000" lnSpcReduction="10000"/>
          </a:bodyPr>
          <a:lstStyle/>
          <a:p>
            <a:pPr algn="just">
              <a:buAutoNum type="arabicParenR"/>
            </a:pPr>
            <a:r>
              <a:rPr lang="en-US" dirty="0"/>
              <a:t>Russia will continue to depend on natural resource exports </a:t>
            </a:r>
            <a:r>
              <a:rPr lang="en-US" dirty="0">
                <a:sym typeface="Wingdings" panose="05000000000000000000" pitchFamily="2" charset="2"/>
              </a:rPr>
              <a:t></a:t>
            </a:r>
            <a:r>
              <a:rPr lang="en-US" dirty="0"/>
              <a:t> adopting technology that can support exploration of less accessible oil and gas fields.</a:t>
            </a:r>
          </a:p>
          <a:p>
            <a:pPr algn="just">
              <a:buAutoNum type="arabicParenR"/>
            </a:pPr>
            <a:endParaRPr lang="en-US" dirty="0"/>
          </a:p>
          <a:p>
            <a:pPr algn="just">
              <a:buAutoNum type="arabicParenR"/>
            </a:pPr>
            <a:r>
              <a:rPr lang="en-US" dirty="0"/>
              <a:t>Natural resource revenues should be invested to improve long-run growth prospects, particularly given restricted access to external financing (FDI). </a:t>
            </a:r>
          </a:p>
          <a:p>
            <a:pPr algn="just">
              <a:buAutoNum type="arabicParenR"/>
            </a:pPr>
            <a:endParaRPr lang="en-US" dirty="0"/>
          </a:p>
          <a:p>
            <a:pPr algn="just">
              <a:buAutoNum type="arabicParenR"/>
            </a:pPr>
            <a:r>
              <a:rPr lang="en-US" dirty="0"/>
              <a:t>As long as access to external finance continues to be a constraint, a policy of careful management of financial sector risks and buffers will be vital. </a:t>
            </a:r>
          </a:p>
          <a:p>
            <a:pPr algn="just">
              <a:buAutoNum type="arabicParenR"/>
            </a:pPr>
            <a:endParaRPr lang="en-US" sz="1500" dirty="0"/>
          </a:p>
          <a:p>
            <a:pPr marL="0" indent="0" algn="just">
              <a:buNone/>
            </a:pPr>
            <a:r>
              <a:rPr lang="en-US" sz="1400" dirty="0"/>
              <a:t>Source: </a:t>
            </a:r>
            <a:r>
              <a:rPr lang="en-US" sz="1400" dirty="0">
                <a:hlinkClick r:id="rId2"/>
              </a:rPr>
              <a:t>http://www,worldbank,org/en/country/russia/publication/russia-economic-report-33</a:t>
            </a:r>
            <a:endParaRPr lang="en-US" sz="1400" dirty="0"/>
          </a:p>
          <a:p>
            <a:pPr marL="0" indent="0" algn="just">
              <a:buNone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1175642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 positive effects for Russia?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(World Bank)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en-US" sz="7400" dirty="0"/>
              <a:t>The only bright spot is that the weak ruble could create incentives for expansion in some tradable industries. </a:t>
            </a:r>
          </a:p>
          <a:p>
            <a:pPr marL="0" indent="0" algn="just">
              <a:buNone/>
            </a:pPr>
            <a:endParaRPr lang="en-US" sz="7400" dirty="0"/>
          </a:p>
          <a:p>
            <a:pPr marL="0" indent="0" algn="just">
              <a:buNone/>
            </a:pPr>
            <a:r>
              <a:rPr lang="en-US" sz="7400" dirty="0"/>
              <a:t>However, high level of capacity utilization, structural rigidities, and the surging cost of imported investment goods and credit may dampen these benefits.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/>
              <a:t>Source: </a:t>
            </a:r>
            <a:r>
              <a:rPr lang="en-US" sz="1800" dirty="0">
                <a:hlinkClick r:id="rId2"/>
              </a:rPr>
              <a:t>http://www,worldbank,org/en/country/russia/publication/russia-economic-report-33</a:t>
            </a:r>
            <a:endParaRPr lang="en-US" sz="1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13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it started: Chronicle of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November 2013 </a:t>
            </a:r>
            <a:r>
              <a:rPr lang="en-US" sz="2200" dirty="0"/>
              <a:t>- then-president Viktor Yanukovych suspended preparations for the implementation of an association agreement with the European Union, </a:t>
            </a:r>
            <a:r>
              <a:rPr lang="en-US" sz="2200" dirty="0">
                <a:sym typeface="Wingdings" panose="05000000000000000000" pitchFamily="2" charset="2"/>
              </a:rPr>
              <a:t>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Months of protests called “Euromaidan”,</a:t>
            </a:r>
            <a:r>
              <a:rPr lang="en-US" sz="2200" dirty="0"/>
              <a:t> </a:t>
            </a:r>
          </a:p>
          <a:p>
            <a:pPr marL="0" indent="0" algn="just">
              <a:buNone/>
            </a:pPr>
            <a:endParaRPr lang="en-US" sz="2200" dirty="0"/>
          </a:p>
          <a:p>
            <a:pPr marL="0" indent="0" algn="just">
              <a:buNone/>
            </a:pPr>
            <a:r>
              <a:rPr lang="en-US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February 2014</a:t>
            </a:r>
            <a:r>
              <a:rPr lang="en-US" sz="2200" dirty="0"/>
              <a:t> - Yanukovych was forcedly removed by the protesters, </a:t>
            </a:r>
          </a:p>
          <a:p>
            <a:pPr marL="0" indent="0" algn="just">
              <a:buNone/>
            </a:pPr>
            <a:endParaRPr lang="en-US" sz="2200" dirty="0"/>
          </a:p>
          <a:p>
            <a:pPr marL="0" indent="0" algn="just">
              <a:buNone/>
            </a:pPr>
            <a:r>
              <a:rPr lang="en-US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March </a:t>
            </a:r>
            <a:r>
              <a:rPr lang="en-US" sz="2200" dirty="0"/>
              <a:t>-  Annexation of Crimea by Russia,  </a:t>
            </a:r>
          </a:p>
          <a:p>
            <a:pPr marL="0" indent="0" algn="just">
              <a:buNone/>
            </a:pPr>
            <a:endParaRPr lang="en-US" sz="2200" dirty="0"/>
          </a:p>
          <a:p>
            <a:pPr marL="0" indent="0" algn="just">
              <a:buNone/>
            </a:pPr>
            <a:r>
              <a:rPr lang="en-US" sz="2200" dirty="0"/>
              <a:t>Subsequently, unrest in Donetsk and Lugansk oblasts of Ukraine evolved into a war between the post-revolutionary Ukrainian government and pro-Russian rebels.</a:t>
            </a:r>
          </a:p>
        </p:txBody>
      </p:sp>
    </p:spTree>
    <p:extLst>
      <p:ext uri="{BB962C8B-B14F-4D97-AF65-F5344CB8AC3E}">
        <p14:creationId xmlns:p14="http://schemas.microsoft.com/office/powerpoint/2010/main" val="14710874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/>
              <a:t>Main macroeconomic indicators of Russia </a:t>
            </a:r>
            <a:br>
              <a:rPr lang="en-US" sz="3000" b="1" dirty="0"/>
            </a:br>
            <a:r>
              <a:rPr lang="en-US" sz="3000" b="1" dirty="0"/>
              <a:t>in 2012-2020</a:t>
            </a:r>
            <a:endParaRPr lang="fi-FI" sz="30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F5B1081-3392-4F10-9A98-CD47752339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6498299"/>
              </p:ext>
            </p:extLst>
          </p:nvPr>
        </p:nvGraphicFramePr>
        <p:xfrm>
          <a:off x="179513" y="1268760"/>
          <a:ext cx="8856988" cy="53238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2340">
                  <a:extLst>
                    <a:ext uri="{9D8B030D-6E8A-4147-A177-3AD203B41FA5}">
                      <a16:colId xmlns:a16="http://schemas.microsoft.com/office/drawing/2014/main" val="2302004048"/>
                    </a:ext>
                  </a:extLst>
                </a:gridCol>
                <a:gridCol w="734187">
                  <a:extLst>
                    <a:ext uri="{9D8B030D-6E8A-4147-A177-3AD203B41FA5}">
                      <a16:colId xmlns:a16="http://schemas.microsoft.com/office/drawing/2014/main" val="667203369"/>
                    </a:ext>
                  </a:extLst>
                </a:gridCol>
                <a:gridCol w="734187">
                  <a:extLst>
                    <a:ext uri="{9D8B030D-6E8A-4147-A177-3AD203B41FA5}">
                      <a16:colId xmlns:a16="http://schemas.microsoft.com/office/drawing/2014/main" val="4100236520"/>
                    </a:ext>
                  </a:extLst>
                </a:gridCol>
                <a:gridCol w="660769">
                  <a:extLst>
                    <a:ext uri="{9D8B030D-6E8A-4147-A177-3AD203B41FA5}">
                      <a16:colId xmlns:a16="http://schemas.microsoft.com/office/drawing/2014/main" val="1745169033"/>
                    </a:ext>
                  </a:extLst>
                </a:gridCol>
                <a:gridCol w="734187">
                  <a:extLst>
                    <a:ext uri="{9D8B030D-6E8A-4147-A177-3AD203B41FA5}">
                      <a16:colId xmlns:a16="http://schemas.microsoft.com/office/drawing/2014/main" val="4064627000"/>
                    </a:ext>
                  </a:extLst>
                </a:gridCol>
                <a:gridCol w="660769">
                  <a:extLst>
                    <a:ext uri="{9D8B030D-6E8A-4147-A177-3AD203B41FA5}">
                      <a16:colId xmlns:a16="http://schemas.microsoft.com/office/drawing/2014/main" val="2101034066"/>
                    </a:ext>
                  </a:extLst>
                </a:gridCol>
                <a:gridCol w="734187">
                  <a:extLst>
                    <a:ext uri="{9D8B030D-6E8A-4147-A177-3AD203B41FA5}">
                      <a16:colId xmlns:a16="http://schemas.microsoft.com/office/drawing/2014/main" val="2874637235"/>
                    </a:ext>
                  </a:extLst>
                </a:gridCol>
                <a:gridCol w="660769">
                  <a:extLst>
                    <a:ext uri="{9D8B030D-6E8A-4147-A177-3AD203B41FA5}">
                      <a16:colId xmlns:a16="http://schemas.microsoft.com/office/drawing/2014/main" val="1740770501"/>
                    </a:ext>
                  </a:extLst>
                </a:gridCol>
                <a:gridCol w="660769">
                  <a:extLst>
                    <a:ext uri="{9D8B030D-6E8A-4147-A177-3AD203B41FA5}">
                      <a16:colId xmlns:a16="http://schemas.microsoft.com/office/drawing/2014/main" val="2488747193"/>
                    </a:ext>
                  </a:extLst>
                </a:gridCol>
                <a:gridCol w="788715">
                  <a:extLst>
                    <a:ext uri="{9D8B030D-6E8A-4147-A177-3AD203B41FA5}">
                      <a16:colId xmlns:a16="http://schemas.microsoft.com/office/drawing/2014/main" val="3533311058"/>
                    </a:ext>
                  </a:extLst>
                </a:gridCol>
                <a:gridCol w="936109">
                  <a:extLst>
                    <a:ext uri="{9D8B030D-6E8A-4147-A177-3AD203B41FA5}">
                      <a16:colId xmlns:a16="http://schemas.microsoft.com/office/drawing/2014/main" val="2431627103"/>
                    </a:ext>
                  </a:extLst>
                </a:gridCol>
              </a:tblGrid>
              <a:tr h="1292380">
                <a:tc>
                  <a:txBody>
                    <a:bodyPr/>
                    <a:lstStyle/>
                    <a:p>
                      <a:pPr algn="l" fontAlgn="b"/>
                      <a:endParaRPr lang="en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4" marR="7094" marT="709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FI" sz="18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2012</a:t>
                      </a:r>
                      <a:endParaRPr lang="en-FI" sz="18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094" marR="7094" marT="709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FI" sz="18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2013</a:t>
                      </a:r>
                      <a:endParaRPr lang="en-FI" sz="18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094" marR="7094" marT="709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FI" sz="18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2014</a:t>
                      </a:r>
                      <a:endParaRPr lang="en-FI" sz="18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094" marR="7094" marT="709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FI" sz="18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2015</a:t>
                      </a:r>
                      <a:endParaRPr lang="en-FI" sz="18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094" marR="7094" marT="709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FI" sz="18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2016</a:t>
                      </a:r>
                      <a:endParaRPr lang="en-FI" sz="18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094" marR="7094" marT="709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FI" sz="18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2017</a:t>
                      </a:r>
                      <a:endParaRPr lang="en-FI" sz="18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094" marR="7094" marT="709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FI" sz="18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2018</a:t>
                      </a:r>
                      <a:endParaRPr lang="en-FI" sz="18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094" marR="7094" marT="709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FI" sz="18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2019</a:t>
                      </a:r>
                      <a:endParaRPr lang="en-FI" sz="18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094" marR="7094" marT="709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2020</a:t>
                      </a:r>
                    </a:p>
                  </a:txBody>
                  <a:tcPr marL="7094" marR="7094" marT="709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2021</a:t>
                      </a:r>
                    </a:p>
                    <a:p>
                      <a:pPr algn="l" fontAlgn="b"/>
                      <a:r>
                        <a:rPr lang="fi-FI" sz="1800" b="1" i="0" u="none" strike="noStrike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forecast</a:t>
                      </a:r>
                      <a:endParaRPr lang="fi-FI" sz="18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094" marR="7094" marT="7094" marB="0"/>
                </a:tc>
                <a:extLst>
                  <a:ext uri="{0D108BD9-81ED-4DB2-BD59-A6C34878D82A}">
                    <a16:rowId xmlns:a16="http://schemas.microsoft.com/office/drawing/2014/main" val="3775740994"/>
                  </a:ext>
                </a:extLst>
              </a:tr>
              <a:tr h="939868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GDP </a:t>
                      </a:r>
                      <a:r>
                        <a:rPr lang="fi-FI" sz="18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growth</a:t>
                      </a:r>
                      <a:r>
                        <a:rPr lang="fi-FI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%</a:t>
                      </a:r>
                      <a:endParaRPr lang="fi-FI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094" marR="7094" marT="709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FI" sz="1800" u="none" strike="noStrike" dirty="0">
                          <a:effectLst/>
                        </a:rPr>
                        <a:t>3,4</a:t>
                      </a:r>
                      <a:endParaRPr lang="en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4" marR="7094" marT="709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FI" sz="1800" u="none" strike="noStrike" dirty="0">
                          <a:effectLst/>
                        </a:rPr>
                        <a:t>1,3</a:t>
                      </a:r>
                      <a:endParaRPr lang="en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4" marR="7094" marT="709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FI" sz="1800" u="none" strike="noStrike" dirty="0">
                          <a:effectLst/>
                        </a:rPr>
                        <a:t>0,6</a:t>
                      </a:r>
                      <a:endParaRPr lang="en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4" marR="7094" marT="709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FI" sz="1800" u="none" strike="noStrike" dirty="0">
                          <a:effectLst/>
                        </a:rPr>
                        <a:t>2,8</a:t>
                      </a:r>
                      <a:endParaRPr lang="en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4" marR="7094" marT="709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FI" sz="1800" u="none" strike="noStrike" dirty="0">
                          <a:effectLst/>
                        </a:rPr>
                        <a:t>-0,23</a:t>
                      </a:r>
                      <a:endParaRPr lang="en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4" marR="7094" marT="709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FI" sz="1800" u="none" strike="noStrike" dirty="0">
                          <a:effectLst/>
                        </a:rPr>
                        <a:t>1,55</a:t>
                      </a:r>
                      <a:endParaRPr lang="en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4" marR="7094" marT="709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FI" sz="1800" u="none" strike="noStrike" dirty="0">
                          <a:effectLst/>
                        </a:rPr>
                        <a:t>2,3</a:t>
                      </a:r>
                      <a:endParaRPr lang="en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4" marR="7094" marT="709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FI" sz="1800" u="none" strike="noStrike" dirty="0">
                          <a:effectLst/>
                        </a:rPr>
                        <a:t>1,3</a:t>
                      </a:r>
                      <a:endParaRPr lang="en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4" marR="7094" marT="7094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</a:t>
                      </a:r>
                    </a:p>
                    <a:p>
                      <a:pPr algn="l" fontAlgn="b"/>
                      <a:endParaRPr lang="en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4" marR="7094" marT="709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 (World Bank)</a:t>
                      </a:r>
                    </a:p>
                  </a:txBody>
                  <a:tcPr marL="7094" marR="7094" marT="7094" marB="0"/>
                </a:tc>
                <a:extLst>
                  <a:ext uri="{0D108BD9-81ED-4DB2-BD59-A6C34878D82A}">
                    <a16:rowId xmlns:a16="http://schemas.microsoft.com/office/drawing/2014/main" val="1687025097"/>
                  </a:ext>
                </a:extLst>
              </a:tr>
              <a:tr h="1566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Final consumption expenditure (annual % growth)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6,16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3,78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0,89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-7,97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-1,53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3,46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2,94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-5,21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 </a:t>
                      </a:r>
                    </a:p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fi-FI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Fitch</a:t>
                      </a:r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i-FI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solutions</a:t>
                      </a:r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094" marR="7094" marT="7094" marB="0"/>
                </a:tc>
                <a:extLst>
                  <a:ext uri="{0D108BD9-81ED-4DB2-BD59-A6C34878D82A}">
                    <a16:rowId xmlns:a16="http://schemas.microsoft.com/office/drawing/2014/main" val="69308278"/>
                  </a:ext>
                </a:extLst>
              </a:tr>
              <a:tr h="152469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Gross fixed capital formation growth,%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094" marR="7094" marT="7094" marB="0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1,92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-2,14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-10,62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1,26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4,66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0,62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1,53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-4,34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 (World </a:t>
                      </a:r>
                      <a:r>
                        <a:rPr lang="fi-FI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094" marR="7094" marT="7094" marB="0"/>
                </a:tc>
                <a:extLst>
                  <a:ext uri="{0D108BD9-81ED-4DB2-BD59-A6C34878D82A}">
                    <a16:rowId xmlns:a16="http://schemas.microsoft.com/office/drawing/2014/main" val="1103627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27864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9578253-CEC3-4746-831C-3BE7DE0A4D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4922757"/>
              </p:ext>
            </p:extLst>
          </p:nvPr>
        </p:nvGraphicFramePr>
        <p:xfrm>
          <a:off x="0" y="116632"/>
          <a:ext cx="9036496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32321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3C5B16E-52C9-454E-A943-90B1698693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6784581"/>
              </p:ext>
            </p:extLst>
          </p:nvPr>
        </p:nvGraphicFramePr>
        <p:xfrm>
          <a:off x="323528" y="404664"/>
          <a:ext cx="8568952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00795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Exchange rate of ruble </a:t>
            </a:r>
            <a:br>
              <a:rPr lang="en-US" dirty="0"/>
            </a:br>
            <a:endParaRPr lang="fi-FI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2973378"/>
              </p:ext>
            </p:extLst>
          </p:nvPr>
        </p:nvGraphicFramePr>
        <p:xfrm>
          <a:off x="179512" y="620688"/>
          <a:ext cx="8856984" cy="5962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63987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49581-4AEC-4A43-8C62-A4172D598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Western sanctions impact at company level</a:t>
            </a:r>
            <a:endParaRPr lang="LID4096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72EC2-DA70-4B90-835E-58DDB65DE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Ahn</a:t>
            </a:r>
            <a:r>
              <a:rPr lang="en-US" sz="2000" dirty="0"/>
              <a:t>, D. P., &amp; </a:t>
            </a:r>
            <a:r>
              <a:rPr lang="en-US" sz="2000" dirty="0" err="1"/>
              <a:t>Ludema</a:t>
            </a:r>
            <a:r>
              <a:rPr lang="en-US" sz="2000" dirty="0"/>
              <a:t>, R. D. (2020). The sword and the shield: The economics of targeted sanctions. </a:t>
            </a:r>
            <a:r>
              <a:rPr lang="en-US" sz="2000" i="1" dirty="0"/>
              <a:t>European Economic Review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Significant losses in operating revenue, asset values, and employees for sanctioned firms relative to their non-sanctioned peers, which are greater in sectors dependent upon Western service inputs.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Strategic firms systemically outperform non-strategic firms under sanctions, implying a cost of shielding to the regime that adds substantially to the total cost of sanctions. </a:t>
            </a:r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24251255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Part 4 Russia`s counter sanctions and their Impact on Russian economy</a:t>
            </a:r>
            <a:endParaRPr lang="fi-FI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96" y="1510586"/>
            <a:ext cx="4572000" cy="43800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97260"/>
            <a:ext cx="4320480" cy="438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849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Russia`s countersanctions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Russia`s ban on the import of certain foods from the EU, the US, Australia, Canada and Norway imposed on 7 August 2014.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New Zealand, Japan and Switzerland were not included in the “ban” list (Though some media sources claim the opposite).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list of products that should not be imported includes meat in all forms, fish, dairy products, fruit and vegetables.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7477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ledyaes1\Google Drive\Russian course2015\lecture6_ru_ukr\russia_s-food-b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136904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9166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Russia`s</a:t>
            </a:r>
            <a:r>
              <a:rPr lang="fi-FI" dirty="0"/>
              <a:t> </a:t>
            </a:r>
            <a:r>
              <a:rPr lang="fi-FI" dirty="0" err="1"/>
              <a:t>countersanctions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Exceptions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Lactose-free dairy products;</a:t>
            </a:r>
          </a:p>
          <a:p>
            <a:pPr marL="0" indent="0" algn="just">
              <a:buNone/>
            </a:pPr>
            <a:r>
              <a:rPr lang="en-US" dirty="0"/>
              <a:t> </a:t>
            </a:r>
          </a:p>
          <a:p>
            <a:pPr marL="0" indent="0" algn="just">
              <a:buNone/>
            </a:pPr>
            <a:r>
              <a:rPr lang="en-US" dirty="0"/>
              <a:t>Food items for sportsmen;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Biologically active additives and vita-mineral complexes;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Children food. </a:t>
            </a:r>
          </a:p>
        </p:txBody>
      </p:sp>
    </p:spTree>
    <p:extLst>
      <p:ext uri="{BB962C8B-B14F-4D97-AF65-F5344CB8AC3E}">
        <p14:creationId xmlns:p14="http://schemas.microsoft.com/office/powerpoint/2010/main" val="18759827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FB016-8878-430D-99DA-2C7298B4D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for points</a:t>
            </a:r>
            <a:endParaRPr lang="LID4096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0F75-1DE8-4E3C-9603-4F3EB3C4E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Would you guess what would be immediate consequences of these countersanctions: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consumers?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producers?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458815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                Why annexation of Crimea by</a:t>
            </a:r>
            <a:br>
              <a:rPr lang="en-US" dirty="0"/>
            </a:br>
            <a:r>
              <a:rPr lang="en-US" dirty="0"/>
              <a:t> Russia?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Mikhail </a:t>
            </a:r>
            <a:r>
              <a:rPr lang="en-US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Khodorkovskij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speech in </a:t>
            </a:r>
            <a:r>
              <a:rPr lang="en-US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Kyev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10 March 2014:</a:t>
            </a:r>
          </a:p>
          <a:p>
            <a:pPr marL="0" indent="0" algn="just">
              <a:buNone/>
            </a:pPr>
            <a:r>
              <a:rPr lang="en-US" sz="2300" dirty="0"/>
              <a:t>“This is no mere territorial dispute about a few extra square </a:t>
            </a:r>
            <a:r>
              <a:rPr lang="en-US" sz="2300" dirty="0" err="1"/>
              <a:t>kilometres</a:t>
            </a:r>
            <a:r>
              <a:rPr lang="en-US" sz="2300" dirty="0"/>
              <a:t>,  </a:t>
            </a:r>
          </a:p>
          <a:p>
            <a:pPr marL="0" indent="0" algn="just">
              <a:buNone/>
            </a:pPr>
            <a:r>
              <a:rPr lang="en-US" sz="2300" dirty="0"/>
              <a:t>Crimea has no reserves of oil, and for the Russian economy it is more likely a burden than an acquisition.”</a:t>
            </a:r>
          </a:p>
          <a:p>
            <a:pPr marL="0" indent="0" algn="just">
              <a:buNone/>
            </a:pPr>
            <a:endParaRPr lang="en-US" sz="2300" dirty="0"/>
          </a:p>
          <a:p>
            <a:pPr marL="0" indent="0" algn="just">
              <a:buNone/>
            </a:pP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EUOBSEVER (March 2014):</a:t>
            </a:r>
          </a:p>
          <a:p>
            <a:pPr marL="0" indent="0" algn="just">
              <a:buNone/>
            </a:pPr>
            <a:r>
              <a:rPr lang="en-US" sz="2300" dirty="0"/>
              <a:t>Why is a world leader prepared to risk international dishonor and, possibly, crippling economic sanctions for an obscure piece of land? </a:t>
            </a:r>
          </a:p>
          <a:p>
            <a:pPr marL="0" indent="0" algn="just">
              <a:buNone/>
            </a:pPr>
            <a:endParaRPr lang="en-US" sz="2300" dirty="0"/>
          </a:p>
          <a:p>
            <a:pPr marL="0" indent="0" algn="just">
              <a:buNone/>
            </a:pPr>
            <a:r>
              <a:rPr lang="en-US" sz="2300" dirty="0"/>
              <a:t>-Ordinary Russians are not Putin priority.  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026" name="Picture 2" descr="Crimea republic map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" y="7440"/>
            <a:ext cx="2381250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0441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Countersanctions impact on Russia: Inflation (in short-term period)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28364FC-0EBD-4BD0-8D23-BC6407FDB1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06575"/>
              </p:ext>
            </p:extLst>
          </p:nvPr>
        </p:nvGraphicFramePr>
        <p:xfrm>
          <a:off x="827584" y="1618602"/>
          <a:ext cx="7632847" cy="47300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8663">
                  <a:extLst>
                    <a:ext uri="{9D8B030D-6E8A-4147-A177-3AD203B41FA5}">
                      <a16:colId xmlns:a16="http://schemas.microsoft.com/office/drawing/2014/main" val="3195933640"/>
                    </a:ext>
                  </a:extLst>
                </a:gridCol>
                <a:gridCol w="1263546">
                  <a:extLst>
                    <a:ext uri="{9D8B030D-6E8A-4147-A177-3AD203B41FA5}">
                      <a16:colId xmlns:a16="http://schemas.microsoft.com/office/drawing/2014/main" val="2855163275"/>
                    </a:ext>
                  </a:extLst>
                </a:gridCol>
                <a:gridCol w="1263546">
                  <a:extLst>
                    <a:ext uri="{9D8B030D-6E8A-4147-A177-3AD203B41FA5}">
                      <a16:colId xmlns:a16="http://schemas.microsoft.com/office/drawing/2014/main" val="2722431684"/>
                    </a:ext>
                  </a:extLst>
                </a:gridCol>
                <a:gridCol w="1263546">
                  <a:extLst>
                    <a:ext uri="{9D8B030D-6E8A-4147-A177-3AD203B41FA5}">
                      <a16:colId xmlns:a16="http://schemas.microsoft.com/office/drawing/2014/main" val="1002352777"/>
                    </a:ext>
                  </a:extLst>
                </a:gridCol>
                <a:gridCol w="1263546">
                  <a:extLst>
                    <a:ext uri="{9D8B030D-6E8A-4147-A177-3AD203B41FA5}">
                      <a16:colId xmlns:a16="http://schemas.microsoft.com/office/drawing/2014/main" val="4101386001"/>
                    </a:ext>
                  </a:extLst>
                </a:gridCol>
              </a:tblGrid>
              <a:tr h="716171">
                <a:tc>
                  <a:txBody>
                    <a:bodyPr/>
                    <a:lstStyle/>
                    <a:p>
                      <a:pPr algn="l" fontAlgn="b"/>
                      <a:r>
                        <a:rPr lang="en-FI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FI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0" marR="5870" marT="5870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CPI</a:t>
                      </a:r>
                      <a:endParaRPr lang="fi-FI" sz="2000" b="1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0" marR="5870" marT="5870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CPI for food </a:t>
                      </a:r>
                      <a:r>
                        <a:rPr lang="fi-FI" sz="20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items</a:t>
                      </a:r>
                      <a:endParaRPr lang="fi-FI" sz="2000" b="1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0" marR="5870" marT="5870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CPI for non-food </a:t>
                      </a:r>
                      <a:r>
                        <a:rPr lang="fi-FI" sz="20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items</a:t>
                      </a:r>
                      <a:endParaRPr lang="fi-FI" sz="2000" b="1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0" marR="5870" marT="5870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CPI for </a:t>
                      </a:r>
                      <a:r>
                        <a:rPr lang="fi-FI" sz="20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services</a:t>
                      </a:r>
                      <a:endParaRPr lang="fi-FI" sz="2000" b="1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0" marR="5870" marT="5870" marB="0"/>
                </a:tc>
                <a:extLst>
                  <a:ext uri="{0D108BD9-81ED-4DB2-BD59-A6C34878D82A}">
                    <a16:rowId xmlns:a16="http://schemas.microsoft.com/office/drawing/2014/main" val="1919679655"/>
                  </a:ext>
                </a:extLst>
              </a:tr>
              <a:tr h="54593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Inflation rate in 2013 (Dec2013 to Dec2012), %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0" marR="5870" marT="5870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FI" sz="1400" u="none" strike="noStrike" dirty="0">
                          <a:effectLst/>
                        </a:rPr>
                        <a:t>6,3</a:t>
                      </a:r>
                      <a:endParaRPr lang="en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0" marR="5870" marT="5870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FI" sz="1400" u="none" strike="noStrike" dirty="0">
                          <a:effectLst/>
                        </a:rPr>
                        <a:t>7,3</a:t>
                      </a:r>
                      <a:endParaRPr lang="en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0" marR="5870" marT="5870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FI" sz="1400" u="none" strike="noStrike">
                          <a:effectLst/>
                        </a:rPr>
                        <a:t>4,5</a:t>
                      </a:r>
                      <a:endParaRPr lang="en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0" marR="5870" marT="5870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FI" sz="1400" u="none" strike="noStrike">
                          <a:effectLst/>
                        </a:rPr>
                        <a:t>8</a:t>
                      </a:r>
                      <a:endParaRPr lang="en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0" marR="5870" marT="5870" marB="0"/>
                </a:tc>
                <a:extLst>
                  <a:ext uri="{0D108BD9-81ED-4DB2-BD59-A6C34878D82A}">
                    <a16:rowId xmlns:a16="http://schemas.microsoft.com/office/drawing/2014/main" val="2814394947"/>
                  </a:ext>
                </a:extLst>
              </a:tr>
              <a:tr h="54593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Inflation rate in 2014 (Dec2014 to Dec2013), %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0" marR="5870" marT="5870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FI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11,4</a:t>
                      </a:r>
                      <a:endParaRPr lang="en-FI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5870" marR="5870" marT="5870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FI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15,4</a:t>
                      </a:r>
                      <a:endParaRPr lang="en-FI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5870" marR="5870" marT="5870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FI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8,1</a:t>
                      </a:r>
                      <a:endParaRPr lang="en-FI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5870" marR="5870" marT="5870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FI" sz="1400" u="none" strike="noStrike">
                          <a:effectLst/>
                          <a:highlight>
                            <a:srgbClr val="FFFF00"/>
                          </a:highlight>
                        </a:rPr>
                        <a:t>10,5</a:t>
                      </a:r>
                      <a:endParaRPr lang="en-FI" sz="1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5870" marR="5870" marT="5870" marB="0"/>
                </a:tc>
                <a:extLst>
                  <a:ext uri="{0D108BD9-81ED-4DB2-BD59-A6C34878D82A}">
                    <a16:rowId xmlns:a16="http://schemas.microsoft.com/office/drawing/2014/main" val="3017863192"/>
                  </a:ext>
                </a:extLst>
              </a:tr>
              <a:tr h="54593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Inflation rate in 2015 (Dec2015 to Dec2014), %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0" marR="5870" marT="5870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FI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12,9</a:t>
                      </a:r>
                      <a:endParaRPr lang="en-FI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5870" marR="5870" marT="5870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FI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14</a:t>
                      </a:r>
                      <a:endParaRPr lang="en-FI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5870" marR="5870" marT="5870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FI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13,7</a:t>
                      </a:r>
                      <a:endParaRPr lang="en-FI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5870" marR="5870" marT="5870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FI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10,2</a:t>
                      </a:r>
                      <a:endParaRPr lang="en-FI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5870" marR="5870" marT="5870" marB="0"/>
                </a:tc>
                <a:extLst>
                  <a:ext uri="{0D108BD9-81ED-4DB2-BD59-A6C34878D82A}">
                    <a16:rowId xmlns:a16="http://schemas.microsoft.com/office/drawing/2014/main" val="602824936"/>
                  </a:ext>
                </a:extLst>
              </a:tr>
              <a:tr h="54593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Inflation rate in 2016 (Dec2016 to Dec2015), %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0" marR="5870" marT="5870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FI" sz="1400" u="none" strike="noStrike">
                          <a:effectLst/>
                        </a:rPr>
                        <a:t>5,4</a:t>
                      </a:r>
                      <a:endParaRPr lang="en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0" marR="5870" marT="5870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FI" sz="1400" u="none" strike="noStrike">
                          <a:effectLst/>
                        </a:rPr>
                        <a:t>4,6</a:t>
                      </a:r>
                      <a:endParaRPr lang="en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0" marR="5870" marT="5870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FI" sz="1400" u="none" strike="noStrike" dirty="0">
                          <a:effectLst/>
                        </a:rPr>
                        <a:t>6,5</a:t>
                      </a:r>
                      <a:endParaRPr lang="en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0" marR="5870" marT="5870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FI" sz="1400" u="none" strike="noStrike" dirty="0">
                          <a:effectLst/>
                        </a:rPr>
                        <a:t>4,9</a:t>
                      </a:r>
                      <a:endParaRPr lang="en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0" marR="5870" marT="5870" marB="0"/>
                </a:tc>
                <a:extLst>
                  <a:ext uri="{0D108BD9-81ED-4DB2-BD59-A6C34878D82A}">
                    <a16:rowId xmlns:a16="http://schemas.microsoft.com/office/drawing/2014/main" val="3767779153"/>
                  </a:ext>
                </a:extLst>
              </a:tr>
              <a:tr h="54593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Inflation rate in 2017 (Dec2017 to Dec2016), %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0" marR="5870" marT="5870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FI" sz="1400" u="none" strike="noStrike">
                          <a:effectLst/>
                        </a:rPr>
                        <a:t>2,5</a:t>
                      </a:r>
                      <a:endParaRPr lang="en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0" marR="5870" marT="5870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FI" sz="1400" u="none" strike="noStrike">
                          <a:effectLst/>
                        </a:rPr>
                        <a:t>0,8</a:t>
                      </a:r>
                      <a:endParaRPr lang="en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0" marR="5870" marT="5870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FI" sz="1400" u="none" strike="noStrike" dirty="0">
                          <a:effectLst/>
                        </a:rPr>
                        <a:t>2,8</a:t>
                      </a:r>
                      <a:endParaRPr lang="en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0" marR="5870" marT="5870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FI" sz="1400" u="none" strike="noStrike" dirty="0">
                          <a:effectLst/>
                        </a:rPr>
                        <a:t>4,5</a:t>
                      </a:r>
                      <a:endParaRPr lang="en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0" marR="5870" marT="5870" marB="0"/>
                </a:tc>
                <a:extLst>
                  <a:ext uri="{0D108BD9-81ED-4DB2-BD59-A6C34878D82A}">
                    <a16:rowId xmlns:a16="http://schemas.microsoft.com/office/drawing/2014/main" val="4046481921"/>
                  </a:ext>
                </a:extLst>
              </a:tr>
              <a:tr h="54593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Inflation rate in 2018 (Dec2018 to Dec2017), %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0" marR="5870" marT="587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FI" sz="1400" u="none" strike="noStrike">
                          <a:effectLst/>
                        </a:rPr>
                        <a:t>4,3</a:t>
                      </a:r>
                      <a:endParaRPr lang="en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0" marR="5870" marT="587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FI" sz="1400" u="none" strike="noStrike">
                          <a:effectLst/>
                        </a:rPr>
                        <a:t>5,1</a:t>
                      </a:r>
                      <a:endParaRPr lang="en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0" marR="5870" marT="587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FI" sz="1400" u="none" strike="noStrike">
                          <a:effectLst/>
                        </a:rPr>
                        <a:t>4,1</a:t>
                      </a:r>
                      <a:endParaRPr lang="en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0" marR="5870" marT="587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FI" sz="1400" u="none" strike="noStrike" dirty="0">
                          <a:effectLst/>
                        </a:rPr>
                        <a:t>3,9</a:t>
                      </a:r>
                      <a:endParaRPr lang="en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0" marR="5870" marT="5870" marB="0"/>
                </a:tc>
                <a:extLst>
                  <a:ext uri="{0D108BD9-81ED-4DB2-BD59-A6C34878D82A}">
                    <a16:rowId xmlns:a16="http://schemas.microsoft.com/office/drawing/2014/main" val="1094395853"/>
                  </a:ext>
                </a:extLst>
              </a:tr>
              <a:tr h="53419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Inflation rate in 2019 (Dec2019 to Dec2018), %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0" marR="5870" marT="587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FI" sz="1400" u="none" strike="noStrike">
                          <a:effectLst/>
                        </a:rPr>
                        <a:t>3,4</a:t>
                      </a:r>
                      <a:endParaRPr lang="en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0" marR="5870" marT="587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FI" sz="1400" u="none" strike="noStrike">
                          <a:effectLst/>
                        </a:rPr>
                        <a:t>3,77</a:t>
                      </a:r>
                      <a:endParaRPr lang="en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0" marR="5870" marT="587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FI" sz="1400" u="none" strike="noStrike">
                          <a:effectLst/>
                        </a:rPr>
                        <a:t>3,04</a:t>
                      </a:r>
                      <a:endParaRPr lang="en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0" marR="5870" marT="587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FI" sz="1400" u="none" strike="noStrike" dirty="0">
                          <a:effectLst/>
                        </a:rPr>
                        <a:t>3,78</a:t>
                      </a:r>
                      <a:endParaRPr lang="en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0" marR="5870" marT="5870" marB="0"/>
                </a:tc>
                <a:extLst>
                  <a:ext uri="{0D108BD9-81ED-4DB2-BD59-A6C34878D82A}">
                    <a16:rowId xmlns:a16="http://schemas.microsoft.com/office/drawing/2014/main" val="2182239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19248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6E4FA-C029-4E50-9C67-42C5F0C6C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Countersanctions impact on Russian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agrifood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producers in short term</a:t>
            </a:r>
            <a:endParaRPr lang="LID4096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0313A-3989-4D42-B2B9-C35A1DF52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sz="3800" dirty="0"/>
              <a:t>Necessity to search for new suppliers to substitute foreign suppliers </a:t>
            </a:r>
            <a:r>
              <a:rPr lang="en-US" sz="3800" dirty="0">
                <a:sym typeface="Wingdings" panose="05000000000000000000" pitchFamily="2" charset="2"/>
              </a:rPr>
              <a:t></a:t>
            </a:r>
          </a:p>
          <a:p>
            <a:pPr marL="0" indent="0" algn="just">
              <a:buNone/>
            </a:pPr>
            <a:endParaRPr lang="en-US" sz="3800" dirty="0"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en-US" sz="3800" dirty="0">
                <a:sym typeface="Wingdings" panose="05000000000000000000" pitchFamily="2" charset="2"/>
              </a:rPr>
              <a:t>Negative effects for production. </a:t>
            </a:r>
            <a:endParaRPr lang="LID4096" sz="3800" dirty="0"/>
          </a:p>
        </p:txBody>
      </p:sp>
    </p:spTree>
    <p:extLst>
      <p:ext uri="{BB962C8B-B14F-4D97-AF65-F5344CB8AC3E}">
        <p14:creationId xmlns:p14="http://schemas.microsoft.com/office/powerpoint/2010/main" val="28272818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Import </a:t>
            </a:r>
            <a:r>
              <a:rPr lang="fi-FI" dirty="0" err="1"/>
              <a:t>substitution</a:t>
            </a:r>
            <a:r>
              <a:rPr lang="fi-FI" dirty="0"/>
              <a:t> </a:t>
            </a:r>
            <a:r>
              <a:rPr lang="fi-FI" dirty="0" err="1"/>
              <a:t>strategy</a:t>
            </a:r>
            <a:r>
              <a:rPr lang="fi-FI" dirty="0"/>
              <a:t> in </a:t>
            </a:r>
            <a:r>
              <a:rPr lang="fi-FI" dirty="0" err="1"/>
              <a:t>agri</a:t>
            </a:r>
            <a:r>
              <a:rPr lang="fi-FI" dirty="0"/>
              <a:t>-food </a:t>
            </a:r>
            <a:r>
              <a:rPr lang="fi-FI" dirty="0" err="1"/>
              <a:t>sector</a:t>
            </a:r>
            <a:r>
              <a:rPr lang="fi-FI" dirty="0"/>
              <a:t> in </a:t>
            </a:r>
            <a:r>
              <a:rPr lang="fi-FI" dirty="0" err="1"/>
              <a:t>Russia</a:t>
            </a:r>
            <a:r>
              <a:rPr lang="fi-FI" dirty="0"/>
              <a:t>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/>
              <a:t>Agriculture minister Alexander </a:t>
            </a:r>
            <a:r>
              <a:rPr lang="en-US" sz="2400" dirty="0" err="1"/>
              <a:t>Tkachyov</a:t>
            </a:r>
            <a:r>
              <a:rPr lang="en-US" sz="2400" dirty="0"/>
              <a:t>: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“Russian farmers will push foreign food imports off the Russian market entirely in the course of just 10 years!” </a:t>
            </a:r>
            <a:r>
              <a:rPr lang="en-US" sz="2400" dirty="0"/>
              <a:t>(was said in July 2015);</a:t>
            </a:r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fi-FI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INDEED:</a:t>
            </a:r>
          </a:p>
          <a:p>
            <a:pPr marL="0" indent="0" algn="just">
              <a:buNone/>
            </a:pPr>
            <a:endParaRPr lang="fi-FI" sz="2400" dirty="0"/>
          </a:p>
          <a:p>
            <a:pPr marL="0" indent="0" algn="just">
              <a:buNone/>
            </a:pPr>
            <a:r>
              <a:rPr lang="en-US" sz="2400" dirty="0"/>
              <a:t>There is a lot of dynamics when it comes to the </a:t>
            </a:r>
            <a:r>
              <a:rPr lang="en-US" sz="2400" b="1" dirty="0"/>
              <a:t>Russian legislation</a:t>
            </a:r>
            <a:r>
              <a:rPr lang="en-US" sz="2400" dirty="0"/>
              <a:t> on import substitution: New laws, by-laws, resolutions and orders are created every month.</a:t>
            </a:r>
          </a:p>
        </p:txBody>
      </p:sp>
    </p:spTree>
    <p:extLst>
      <p:ext uri="{BB962C8B-B14F-4D97-AF65-F5344CB8AC3E}">
        <p14:creationId xmlns:p14="http://schemas.microsoft.com/office/powerpoint/2010/main" val="37686278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Import </a:t>
            </a:r>
            <a:r>
              <a:rPr lang="fi-FI" dirty="0" err="1"/>
              <a:t>substitution</a:t>
            </a:r>
            <a:r>
              <a:rPr lang="fi-FI" dirty="0"/>
              <a:t> </a:t>
            </a:r>
            <a:r>
              <a:rPr lang="fi-FI" dirty="0" err="1"/>
              <a:t>strategy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/>
              <a:t>in </a:t>
            </a:r>
            <a:r>
              <a:rPr lang="fi-FI" dirty="0" err="1"/>
              <a:t>agri</a:t>
            </a:r>
            <a:r>
              <a:rPr lang="fi-FI" dirty="0"/>
              <a:t>-food </a:t>
            </a:r>
            <a:r>
              <a:rPr lang="fi-FI" dirty="0" err="1"/>
              <a:t>sector</a:t>
            </a:r>
            <a:r>
              <a:rPr lang="fi-FI" dirty="0"/>
              <a:t> in </a:t>
            </a:r>
            <a:r>
              <a:rPr lang="fi-FI" dirty="0" err="1"/>
              <a:t>Russia</a:t>
            </a:r>
            <a:r>
              <a:rPr lang="fi-FI" dirty="0"/>
              <a:t> 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fi-FI" sz="2000" dirty="0"/>
          </a:p>
          <a:p>
            <a:pPr marL="0" indent="0" algn="just">
              <a:buNone/>
            </a:pPr>
            <a:r>
              <a:rPr lang="en-US" sz="2500" dirty="0"/>
              <a:t>The Russian government has allocated </a:t>
            </a:r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42.5 billion Euro </a:t>
            </a:r>
            <a:r>
              <a:rPr lang="en-US" sz="2500" dirty="0"/>
              <a:t>for the period of 2015–2020 to further boost domestic food production.</a:t>
            </a:r>
            <a:endParaRPr lang="en-US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fi-FI" sz="2500" dirty="0"/>
          </a:p>
          <a:p>
            <a:pPr marL="0" indent="0" algn="just">
              <a:buNone/>
            </a:pPr>
            <a:r>
              <a:rPr lang="en-US" sz="2500" dirty="0"/>
              <a:t>Governmental program in Russia at increasing domestic food production </a:t>
            </a:r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boosts demand for food and beverage processing machinery.</a:t>
            </a:r>
          </a:p>
          <a:p>
            <a:pPr marL="0" indent="0" algn="just">
              <a:buNone/>
            </a:pPr>
            <a:endParaRPr lang="en-US" sz="2500" dirty="0"/>
          </a:p>
          <a:p>
            <a:pPr marL="0" indent="0" algn="just">
              <a:buNone/>
            </a:pPr>
            <a:r>
              <a:rPr lang="fi-FI" sz="2500" dirty="0">
                <a:sym typeface="Wingdings" panose="05000000000000000000" pitchFamily="2" charset="2"/>
              </a:rPr>
              <a:t></a:t>
            </a:r>
          </a:p>
          <a:p>
            <a:pPr marL="0" indent="0" algn="just">
              <a:buNone/>
            </a:pPr>
            <a:r>
              <a:rPr lang="fi-FI" sz="2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sym typeface="Wingdings" panose="05000000000000000000" pitchFamily="2" charset="2"/>
              </a:rPr>
              <a:t>Opportunities</a:t>
            </a:r>
            <a:r>
              <a:rPr lang="fi-FI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sym typeface="Wingdings" panose="05000000000000000000" pitchFamily="2" charset="2"/>
              </a:rPr>
              <a:t> for </a:t>
            </a:r>
            <a:r>
              <a:rPr lang="fi-FI" sz="2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sym typeface="Wingdings" panose="05000000000000000000" pitchFamily="2" charset="2"/>
              </a:rPr>
              <a:t>foreign</a:t>
            </a:r>
            <a:r>
              <a:rPr lang="fi-FI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sym typeface="Wingdings" panose="05000000000000000000" pitchFamily="2" charset="2"/>
              </a:rPr>
              <a:t> </a:t>
            </a:r>
            <a:r>
              <a:rPr lang="fi-FI" sz="2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sym typeface="Wingdings" panose="05000000000000000000" pitchFamily="2" charset="2"/>
              </a:rPr>
              <a:t>companies</a:t>
            </a:r>
            <a:r>
              <a:rPr lang="fi-FI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sym typeface="Wingdings" panose="05000000000000000000" pitchFamily="2" charset="2"/>
              </a:rPr>
              <a:t>. </a:t>
            </a:r>
            <a:endParaRPr lang="en-US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078437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First results of import substitution sector in </a:t>
            </a:r>
            <a:r>
              <a:rPr lang="en-US" dirty="0" err="1"/>
              <a:t>agri</a:t>
            </a:r>
            <a:r>
              <a:rPr lang="fi-FI" dirty="0"/>
              <a:t>-</a:t>
            </a:r>
            <a:r>
              <a:rPr lang="en-US" dirty="0"/>
              <a:t>food sector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recent years, the sector was one of the few bright spots in the Russian economy, growing at an average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3.2%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Forbes “in few years, state support, counter-sanctions (agro embargo) and ruble devaluation turned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Russian agro sector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one of the most profitable businesses in Russia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Russia has fully substituted imports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domestic production of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pork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chicken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has become a top producer of sugar beet. </a:t>
            </a: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Greenhouse vegetable production in 2016 was up 30 per cent on the year before.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264539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sz="11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Growth rates of production of embargoed products </a:t>
            </a:r>
            <a:br>
              <a:rPr lang="en-US" sz="3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(in percent) in Russia between 2013 and 2019</a:t>
            </a:r>
            <a:br>
              <a:rPr lang="en-US" sz="1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11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8FD851F9-00D7-4F65-A447-96FF974A1C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5269257"/>
              </p:ext>
            </p:extLst>
          </p:nvPr>
        </p:nvGraphicFramePr>
        <p:xfrm>
          <a:off x="482600" y="1765836"/>
          <a:ext cx="8178800" cy="4212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1903">
                  <a:extLst>
                    <a:ext uri="{9D8B030D-6E8A-4147-A177-3AD203B41FA5}">
                      <a16:colId xmlns:a16="http://schemas.microsoft.com/office/drawing/2014/main" val="1071416928"/>
                    </a:ext>
                  </a:extLst>
                </a:gridCol>
                <a:gridCol w="2106897">
                  <a:extLst>
                    <a:ext uri="{9D8B030D-6E8A-4147-A177-3AD203B41FA5}">
                      <a16:colId xmlns:a16="http://schemas.microsoft.com/office/drawing/2014/main" val="1355567567"/>
                    </a:ext>
                  </a:extLst>
                </a:gridCol>
              </a:tblGrid>
              <a:tr h="1256637">
                <a:tc>
                  <a:txBody>
                    <a:bodyPr/>
                    <a:lstStyle/>
                    <a:p>
                      <a:pPr algn="l" fontAlgn="b"/>
                      <a:r>
                        <a:rPr lang="fi-FI" sz="2500" u="none" strike="noStrike">
                          <a:effectLst/>
                        </a:rPr>
                        <a:t>Product</a:t>
                      </a:r>
                      <a:endParaRPr lang="fi-FI" sz="25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9098" marR="19098" marT="190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>
                          <a:effectLst/>
                        </a:rPr>
                        <a:t>Growth rate between 2013 and 2019</a:t>
                      </a:r>
                      <a:endParaRPr lang="en-US" sz="25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9098" marR="19098" marT="19098" marB="0" anchor="b"/>
                </a:tc>
                <a:extLst>
                  <a:ext uri="{0D108BD9-81ED-4DB2-BD59-A6C34878D82A}">
                    <a16:rowId xmlns:a16="http://schemas.microsoft.com/office/drawing/2014/main" val="2519005120"/>
                  </a:ext>
                </a:extLst>
              </a:tr>
              <a:tr h="492724">
                <a:tc>
                  <a:txBody>
                    <a:bodyPr/>
                    <a:lstStyle/>
                    <a:p>
                      <a:pPr algn="l" fontAlgn="b"/>
                      <a:r>
                        <a:rPr lang="fi-FI" sz="2500" u="none" strike="noStrike">
                          <a:effectLst/>
                        </a:rPr>
                        <a:t>Cattle meat </a:t>
                      </a:r>
                      <a:endParaRPr lang="fi-FI" sz="25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9098" marR="19098" marT="190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2500" u="none" strike="noStrike" dirty="0">
                          <a:effectLst/>
                        </a:rPr>
                        <a:t>122</a:t>
                      </a:r>
                      <a:r>
                        <a:rPr lang="en-US" sz="2500" u="none" strike="noStrike" dirty="0">
                          <a:effectLst/>
                        </a:rPr>
                        <a:t>%</a:t>
                      </a:r>
                      <a:endParaRPr lang="en-FI" sz="25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9098" marR="19098" marT="19098" marB="0" anchor="b"/>
                </a:tc>
                <a:extLst>
                  <a:ext uri="{0D108BD9-81ED-4DB2-BD59-A6C34878D82A}">
                    <a16:rowId xmlns:a16="http://schemas.microsoft.com/office/drawing/2014/main" val="4135745702"/>
                  </a:ext>
                </a:extLst>
              </a:tr>
              <a:tr h="492724">
                <a:tc>
                  <a:txBody>
                    <a:bodyPr/>
                    <a:lstStyle/>
                    <a:p>
                      <a:pPr algn="l" fontAlgn="b"/>
                      <a:r>
                        <a:rPr lang="fi-FI" sz="2500" u="none" strike="noStrike">
                          <a:effectLst/>
                        </a:rPr>
                        <a:t>Pork</a:t>
                      </a:r>
                      <a:endParaRPr lang="fi-FI" sz="25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9098" marR="19098" marT="190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2500" u="none" strike="noStrike" dirty="0">
                          <a:effectLst/>
                        </a:rPr>
                        <a:t>202</a:t>
                      </a:r>
                      <a:r>
                        <a:rPr lang="en-US" sz="2500" u="none" strike="noStrike" dirty="0">
                          <a:effectLst/>
                        </a:rPr>
                        <a:t>%</a:t>
                      </a:r>
                      <a:endParaRPr lang="en-FI" sz="25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9098" marR="19098" marT="19098" marB="0" anchor="b"/>
                </a:tc>
                <a:extLst>
                  <a:ext uri="{0D108BD9-81ED-4DB2-BD59-A6C34878D82A}">
                    <a16:rowId xmlns:a16="http://schemas.microsoft.com/office/drawing/2014/main" val="2056860557"/>
                  </a:ext>
                </a:extLst>
              </a:tr>
              <a:tr h="492724">
                <a:tc>
                  <a:txBody>
                    <a:bodyPr/>
                    <a:lstStyle/>
                    <a:p>
                      <a:pPr algn="l" fontAlgn="b"/>
                      <a:r>
                        <a:rPr lang="fi-FI" sz="2500" u="none" strike="noStrike">
                          <a:effectLst/>
                        </a:rPr>
                        <a:t>Poultry</a:t>
                      </a:r>
                      <a:endParaRPr lang="fi-FI" sz="25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9098" marR="19098" marT="190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2500" u="none" strike="noStrike" dirty="0">
                          <a:effectLst/>
                        </a:rPr>
                        <a:t>134</a:t>
                      </a:r>
                      <a:r>
                        <a:rPr lang="en-US" sz="2500" u="none" strike="noStrike" dirty="0">
                          <a:effectLst/>
                        </a:rPr>
                        <a:t>%</a:t>
                      </a:r>
                      <a:endParaRPr lang="en-FI" sz="25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9098" marR="19098" marT="19098" marB="0" anchor="b"/>
                </a:tc>
                <a:extLst>
                  <a:ext uri="{0D108BD9-81ED-4DB2-BD59-A6C34878D82A}">
                    <a16:rowId xmlns:a16="http://schemas.microsoft.com/office/drawing/2014/main" val="3655063729"/>
                  </a:ext>
                </a:extLst>
              </a:tr>
              <a:tr h="492724">
                <a:tc>
                  <a:txBody>
                    <a:bodyPr/>
                    <a:lstStyle/>
                    <a:p>
                      <a:pPr algn="l" fontAlgn="b"/>
                      <a:r>
                        <a:rPr lang="fi-FI" sz="2500" u="none" strike="noStrike">
                          <a:effectLst/>
                        </a:rPr>
                        <a:t>Fruits, berries, nuts</a:t>
                      </a:r>
                      <a:endParaRPr lang="fi-FI" sz="25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9098" marR="19098" marT="190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2500" u="none" strike="noStrike" dirty="0">
                          <a:effectLst/>
                        </a:rPr>
                        <a:t>220</a:t>
                      </a:r>
                      <a:r>
                        <a:rPr lang="en-US" sz="2500" u="none" strike="noStrike" dirty="0">
                          <a:effectLst/>
                        </a:rPr>
                        <a:t>%</a:t>
                      </a:r>
                      <a:endParaRPr lang="en-FI" sz="25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9098" marR="19098" marT="19098" marB="0" anchor="b"/>
                </a:tc>
                <a:extLst>
                  <a:ext uri="{0D108BD9-81ED-4DB2-BD59-A6C34878D82A}">
                    <a16:rowId xmlns:a16="http://schemas.microsoft.com/office/drawing/2014/main" val="892592414"/>
                  </a:ext>
                </a:extLst>
              </a:tr>
              <a:tr h="492724">
                <a:tc>
                  <a:txBody>
                    <a:bodyPr/>
                    <a:lstStyle/>
                    <a:p>
                      <a:pPr algn="l" fontAlgn="b"/>
                      <a:r>
                        <a:rPr lang="fi-FI" sz="2500" u="none" strike="noStrike">
                          <a:effectLst/>
                        </a:rPr>
                        <a:t>Cheese and cheesy products</a:t>
                      </a:r>
                      <a:endParaRPr lang="fi-FI" sz="25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9098" marR="19098" marT="190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2500" u="none" strike="noStrike" dirty="0">
                          <a:effectLst/>
                        </a:rPr>
                        <a:t>124</a:t>
                      </a:r>
                      <a:r>
                        <a:rPr lang="en-US" sz="2500" u="none" strike="noStrike" dirty="0">
                          <a:effectLst/>
                        </a:rPr>
                        <a:t>%</a:t>
                      </a:r>
                      <a:endParaRPr lang="en-FI" sz="25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9098" marR="19098" marT="19098" marB="0" anchor="b"/>
                </a:tc>
                <a:extLst>
                  <a:ext uri="{0D108BD9-81ED-4DB2-BD59-A6C34878D82A}">
                    <a16:rowId xmlns:a16="http://schemas.microsoft.com/office/drawing/2014/main" val="2892581250"/>
                  </a:ext>
                </a:extLst>
              </a:tr>
              <a:tr h="492724">
                <a:tc>
                  <a:txBody>
                    <a:bodyPr/>
                    <a:lstStyle/>
                    <a:p>
                      <a:pPr algn="l" fontAlgn="b"/>
                      <a:r>
                        <a:rPr lang="fi-FI" sz="2500" u="none" strike="noStrike">
                          <a:effectLst/>
                        </a:rPr>
                        <a:t>Vegetables, frozen</a:t>
                      </a:r>
                      <a:endParaRPr lang="fi-FI" sz="25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9098" marR="19098" marT="190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2500" u="none" strike="noStrike" dirty="0">
                          <a:effectLst/>
                        </a:rPr>
                        <a:t>185</a:t>
                      </a:r>
                      <a:r>
                        <a:rPr lang="en-US" sz="2500" u="none" strike="noStrike" dirty="0">
                          <a:effectLst/>
                        </a:rPr>
                        <a:t>%</a:t>
                      </a:r>
                      <a:endParaRPr lang="en-FI" sz="25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9098" marR="19098" marT="19098" marB="0" anchor="b"/>
                </a:tc>
                <a:extLst>
                  <a:ext uri="{0D108BD9-81ED-4DB2-BD59-A6C34878D82A}">
                    <a16:rowId xmlns:a16="http://schemas.microsoft.com/office/drawing/2014/main" val="3939575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50373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/>
              <a:t>Russia has become an important player in global agricultural markets</a:t>
            </a:r>
            <a:endParaRPr lang="fi-FI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200" dirty="0"/>
              <a:t>Shipments of Russian food have reportedly grown by 25 percent since 2012. </a:t>
            </a:r>
          </a:p>
          <a:p>
            <a:pPr marL="0" indent="0" algn="just">
              <a:buNone/>
            </a:pPr>
            <a:endParaRPr lang="en-US" sz="2200" dirty="0"/>
          </a:p>
          <a:p>
            <a:pPr marL="0" indent="0" algn="just">
              <a:buNone/>
            </a:pPr>
            <a:r>
              <a:rPr lang="en-US" sz="2200" dirty="0"/>
              <a:t>The country also boosted exports of products such as sweets and sugar.</a:t>
            </a:r>
          </a:p>
          <a:p>
            <a:pPr marL="0" indent="0" algn="just">
              <a:buNone/>
            </a:pPr>
            <a:r>
              <a:rPr lang="en-US" sz="2200" dirty="0"/>
              <a:t> </a:t>
            </a:r>
          </a:p>
          <a:p>
            <a:pPr marL="0" indent="0" algn="just">
              <a:buNone/>
            </a:pPr>
            <a:r>
              <a:rPr lang="en-US" sz="2200" dirty="0"/>
              <a:t>Russia has managed to capture more than half of the wheat market in </a:t>
            </a:r>
            <a:r>
              <a:rPr lang="en-US" sz="2200"/>
              <a:t>recent years, </a:t>
            </a:r>
            <a:r>
              <a:rPr lang="en-US" sz="2200" dirty="0"/>
              <a:t>becoming the 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world’s biggest exporter of the grain</a:t>
            </a:r>
            <a:r>
              <a:rPr lang="en-US" sz="2200" dirty="0"/>
              <a:t>.</a:t>
            </a:r>
          </a:p>
          <a:p>
            <a:pPr marL="0" indent="0" algn="just">
              <a:buNone/>
            </a:pPr>
            <a:endParaRPr lang="en-US" sz="2200" dirty="0"/>
          </a:p>
          <a:p>
            <a:pPr marL="0" indent="0" algn="just">
              <a:buNone/>
            </a:pPr>
            <a:r>
              <a:rPr lang="en-US" sz="2200" dirty="0"/>
              <a:t>While 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agriculture</a:t>
            </a:r>
            <a:r>
              <a:rPr lang="en-US" sz="2200" dirty="0"/>
              <a:t> remains far below oil </a:t>
            </a:r>
            <a:r>
              <a:rPr lang="en-US" sz="2200"/>
              <a:t>and gas, </a:t>
            </a:r>
            <a:r>
              <a:rPr lang="en-US" sz="2200" dirty="0"/>
              <a:t>the sector has overtaken arms sales to become 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Russia’s second-biggest exporter</a:t>
            </a:r>
            <a:r>
              <a:rPr lang="en-US" sz="2200" dirty="0"/>
              <a:t>.</a:t>
            </a:r>
            <a:endParaRPr lang="fi-FI" sz="2200" dirty="0"/>
          </a:p>
        </p:txBody>
      </p:sp>
    </p:spTree>
    <p:extLst>
      <p:ext uri="{BB962C8B-B14F-4D97-AF65-F5344CB8AC3E}">
        <p14:creationId xmlns:p14="http://schemas.microsoft.com/office/powerpoint/2010/main" val="17512185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Sanctions` effects for the World economy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5</a:t>
            </a:r>
          </a:p>
        </p:txBody>
      </p:sp>
    </p:spTree>
    <p:extLst>
      <p:ext uri="{BB962C8B-B14F-4D97-AF65-F5344CB8AC3E}">
        <p14:creationId xmlns:p14="http://schemas.microsoft.com/office/powerpoint/2010/main" val="11242673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1" dirty="0"/>
              <a:t>Impact of sanctions on EU-Russia trade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Russia is the European Union's third-biggest trading partner.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In 2014, EU goods exports to Russia fell, with estimates of the decrease varying from 12.1% to as much as 14.5%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672137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76672"/>
            <a:ext cx="8208911" cy="597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100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16632"/>
            <a:ext cx="7992888" cy="654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496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24173A9-07B4-4202-BB5C-F723C99201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7986186"/>
              </p:ext>
            </p:extLst>
          </p:nvPr>
        </p:nvGraphicFramePr>
        <p:xfrm>
          <a:off x="179512" y="0"/>
          <a:ext cx="8784976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5771FB1-D94D-4717-9956-EEE43703D56B}"/>
              </a:ext>
            </a:extLst>
          </p:cNvPr>
          <p:cNvSpPr/>
          <p:nvPr/>
        </p:nvSpPr>
        <p:spPr>
          <a:xfrm>
            <a:off x="3851920" y="332656"/>
            <a:ext cx="446449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Export to Russia; Index as % to 2011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3332288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EU export to Russia: further details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14602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Szczepański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2015:</a:t>
            </a:r>
          </a:p>
          <a:p>
            <a:pPr marL="0" indent="0" algn="just">
              <a:buNone/>
            </a:pPr>
            <a:r>
              <a:rPr lang="en-US" sz="4200" dirty="0"/>
              <a:t>Exports to Russia have been affected in two ways:</a:t>
            </a:r>
          </a:p>
          <a:p>
            <a:pPr marL="0" indent="0" algn="just">
              <a:buNone/>
            </a:pPr>
            <a:endParaRPr lang="en-US" sz="42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n-US" sz="4200" dirty="0">
                <a:solidFill>
                  <a:srgbClr val="FF0000"/>
                </a:solidFill>
              </a:rPr>
              <a:t>Firstly, </a:t>
            </a:r>
          </a:p>
          <a:p>
            <a:pPr marL="0" indent="0" algn="just">
              <a:buNone/>
            </a:pPr>
            <a:endParaRPr lang="en-US" sz="42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n-US" sz="4200" dirty="0"/>
              <a:t>-by the EU ban on the sales of certain goods; </a:t>
            </a:r>
          </a:p>
          <a:p>
            <a:pPr marL="0" indent="0" algn="just">
              <a:buNone/>
            </a:pPr>
            <a:r>
              <a:rPr lang="en-US" sz="4200" dirty="0"/>
              <a:t>-by the Russian import embargoes.</a:t>
            </a:r>
          </a:p>
          <a:p>
            <a:pPr marL="0" indent="0" algn="just">
              <a:buNone/>
            </a:pPr>
            <a:r>
              <a:rPr lang="en-US" sz="4200" dirty="0"/>
              <a:t> </a:t>
            </a:r>
          </a:p>
          <a:p>
            <a:pPr marL="0" indent="0" algn="just">
              <a:buNone/>
            </a:pPr>
            <a:r>
              <a:rPr lang="en-US" sz="4200" dirty="0">
                <a:solidFill>
                  <a:srgbClr val="FF0000"/>
                </a:solidFill>
              </a:rPr>
              <a:t>Secondly, </a:t>
            </a:r>
          </a:p>
          <a:p>
            <a:pPr marL="0" indent="0" algn="just">
              <a:buNone/>
            </a:pPr>
            <a:endParaRPr lang="en-US" sz="42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n-US" sz="4200" dirty="0"/>
              <a:t>The ruble’s depreciation, exacerbated by capital flight from Russia, has weakened Russian purchasing power: </a:t>
            </a:r>
          </a:p>
          <a:p>
            <a:pPr marL="0" indent="0" algn="just">
              <a:buNone/>
            </a:pPr>
            <a:endParaRPr lang="en-US" sz="4200" dirty="0"/>
          </a:p>
          <a:p>
            <a:pPr marL="0" indent="0" algn="just">
              <a:buNone/>
            </a:pPr>
            <a:r>
              <a:rPr lang="en-US" sz="4200" i="1" dirty="0"/>
              <a:t>Areas of exports not subject to sanctions also face deteriorating prospects, due to spillover effects and the worsening economic situation.</a:t>
            </a:r>
          </a:p>
        </p:txBody>
      </p:sp>
    </p:spTree>
    <p:extLst>
      <p:ext uri="{BB962C8B-B14F-4D97-AF65-F5344CB8AC3E}">
        <p14:creationId xmlns:p14="http://schemas.microsoft.com/office/powerpoint/2010/main" val="9408421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i="1" dirty="0"/>
              <a:t>Collateral damage: The impact of the Russia sanctions on sanctioning countries' exports </a:t>
            </a:r>
            <a:br>
              <a:rPr lang="en-US" sz="2000" b="1" dirty="0"/>
            </a:br>
            <a:r>
              <a:rPr lang="en-US" sz="2000" b="1" dirty="0"/>
              <a:t>Study of Matthieu Crozet and Julian </a:t>
            </a:r>
            <a:r>
              <a:rPr lang="en-US" sz="2000" b="1" dirty="0" err="1"/>
              <a:t>Hinz</a:t>
            </a:r>
            <a:r>
              <a:rPr lang="en-US" sz="2000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From December ’13 to June ’15, the total export loss was 60,2 billion USD.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major part of this loss (82%) is accounted for by the products that are not targeted by the Russian countersanctions.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EU countries bear 77% of all trade loss.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French firm-level data points to a deterioration of trade finance services as the dominant mechanism: 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-</a:t>
            </a:r>
            <a:r>
              <a:rPr lang="en-US" i="1" dirty="0">
                <a:solidFill>
                  <a:srgbClr val="FF0000"/>
                </a:solidFill>
              </a:rPr>
              <a:t>those trade flows to Russia that rely on bank intermediation services have been disrupted or delayed by the implementation of EU financial sanctions. </a:t>
            </a:r>
          </a:p>
        </p:txBody>
      </p:sp>
    </p:spTree>
    <p:extLst>
      <p:ext uri="{BB962C8B-B14F-4D97-AF65-F5344CB8AC3E}">
        <p14:creationId xmlns:p14="http://schemas.microsoft.com/office/powerpoint/2010/main" val="20601692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Overall damage to Europe`s economy: Some estimates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commission:</a:t>
            </a:r>
          </a:p>
          <a:p>
            <a:pPr marL="0" indent="0">
              <a:buNone/>
            </a:pPr>
            <a:r>
              <a:rPr lang="en-US" sz="2000" b="1" dirty="0"/>
              <a:t>-0,3% </a:t>
            </a:r>
            <a:r>
              <a:rPr lang="en-US" sz="2000" dirty="0"/>
              <a:t>of the EU's GDP in 2014 and </a:t>
            </a:r>
            <a:r>
              <a:rPr lang="en-US" sz="2000" b="1" dirty="0"/>
              <a:t>-0,4% </a:t>
            </a:r>
            <a:r>
              <a:rPr lang="en-US" sz="2000" dirty="0"/>
              <a:t>in 2015 (€40 and €50 billion respectively);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Moody’s:</a:t>
            </a:r>
          </a:p>
          <a:p>
            <a:pPr marL="0" indent="0">
              <a:buNone/>
            </a:pPr>
            <a:r>
              <a:rPr lang="en-US" sz="2000" dirty="0"/>
              <a:t>The overall impact on EU GDP growth was limited to less than </a:t>
            </a:r>
            <a:r>
              <a:rPr lang="en-US" sz="2000" b="1" dirty="0"/>
              <a:t>one percentage point in 2015;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Institute of Economic Forecasting of the Russian Academy of Sciences: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-0,5% of EU GDP.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099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5D38E-ABD4-451F-B1C1-B0E1A5073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r>
              <a:rPr lang="en-US" sz="3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Article:</a:t>
            </a:r>
            <a:r>
              <a:rPr lang="en-US" sz="3000" dirty="0"/>
              <a:t> </a:t>
            </a:r>
            <a:r>
              <a:rPr lang="en-US" sz="3000" b="1" dirty="0"/>
              <a:t>Which sanctions matter? analysis of the EU/Russian sanctions of 2014, </a:t>
            </a:r>
            <a:r>
              <a:rPr lang="en-US" sz="1200" b="1" dirty="0"/>
              <a:t>Journal of Comparative Economics, Belin and </a:t>
            </a:r>
            <a:r>
              <a:rPr lang="en-US" sz="1200" b="1" dirty="0" err="1"/>
              <a:t>Hanousek</a:t>
            </a:r>
            <a:r>
              <a:rPr lang="en-US" sz="1200" b="1" dirty="0"/>
              <a:t> (2020)</a:t>
            </a:r>
            <a:br>
              <a:rPr lang="en-US" sz="1200" b="1" dirty="0"/>
            </a:br>
            <a:endParaRPr lang="LID4096" sz="1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FADA1-5EB2-4822-8625-A04A2359C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500" b="1" u="sng" dirty="0">
                <a:solidFill>
                  <a:srgbClr val="FF0000"/>
                </a:solidFill>
              </a:rPr>
              <a:t>Russian sanctions </a:t>
            </a:r>
            <a:r>
              <a:rPr lang="en-US" sz="3500" dirty="0"/>
              <a:t>imposed on European and American food imports </a:t>
            </a:r>
            <a:r>
              <a:rPr lang="en-US" sz="3500" dirty="0">
                <a:sym typeface="Wingdings" panose="05000000000000000000" pitchFamily="2" charset="2"/>
              </a:rPr>
              <a:t> </a:t>
            </a:r>
            <a:r>
              <a:rPr lang="en-US" sz="3500" dirty="0"/>
              <a:t>decreased imports by about </a:t>
            </a:r>
            <a:r>
              <a:rPr lang="en-US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12.6 billion USD</a:t>
            </a:r>
          </a:p>
          <a:p>
            <a:pPr marL="0" indent="0" algn="just">
              <a:buNone/>
            </a:pPr>
            <a:endParaRPr lang="en-US" sz="3500" dirty="0"/>
          </a:p>
          <a:p>
            <a:pPr marL="0" indent="0" algn="just">
              <a:buNone/>
            </a:pPr>
            <a:r>
              <a:rPr lang="en-US" sz="3500" b="1" u="sng" dirty="0">
                <a:solidFill>
                  <a:srgbClr val="FF0000"/>
                </a:solidFill>
              </a:rPr>
              <a:t>EU and US sanctions </a:t>
            </a:r>
            <a:r>
              <a:rPr lang="en-US" sz="3500" dirty="0"/>
              <a:t>on exports of extraction equipment to Russia </a:t>
            </a:r>
            <a:r>
              <a:rPr lang="en-US" sz="3500" dirty="0">
                <a:sym typeface="Wingdings" panose="05000000000000000000" pitchFamily="2" charset="2"/>
              </a:rPr>
              <a:t> </a:t>
            </a:r>
            <a:r>
              <a:rPr lang="en-US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1.5 billion USD </a:t>
            </a:r>
            <a:r>
              <a:rPr lang="en-US" sz="3500" dirty="0"/>
              <a:t>of lost imports of the sanctioned goods.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0047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Geographical distribution of the damage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3000" dirty="0">
                <a:solidFill>
                  <a:srgbClr val="FF0000"/>
                </a:solidFill>
                <a:highlight>
                  <a:srgbClr val="FFFF00"/>
                </a:highlight>
              </a:rPr>
              <a:t>Baltic countries, Finland and Eastern European Countries </a:t>
            </a:r>
            <a:r>
              <a:rPr lang="en-US" sz="3000" dirty="0"/>
              <a:t>have been affected more than the EU average.</a:t>
            </a:r>
          </a:p>
          <a:p>
            <a:pPr marL="0" indent="0" algn="just">
              <a:buNone/>
            </a:pPr>
            <a:endParaRPr lang="en-US" sz="30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n-US" sz="3000" dirty="0"/>
              <a:t>EU countries most affected by </a:t>
            </a:r>
            <a:r>
              <a:rPr lang="en-US" sz="3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 on the sale of “dual use” technology</a:t>
            </a:r>
            <a:r>
              <a:rPr lang="en-US" sz="3000" dirty="0"/>
              <a:t> for the exploration of oil and gas deposits: </a:t>
            </a:r>
            <a:r>
              <a:rPr lang="en-US" sz="3000" dirty="0">
                <a:solidFill>
                  <a:srgbClr val="FF0000"/>
                </a:solidFill>
                <a:highlight>
                  <a:srgbClr val="FFFF00"/>
                </a:highlight>
              </a:rPr>
              <a:t>Germany, Italy, France</a:t>
            </a:r>
            <a:r>
              <a:rPr lang="en-US" sz="3000" dirty="0">
                <a:solidFill>
                  <a:schemeClr val="tx2"/>
                </a:solidFill>
              </a:rPr>
              <a:t>.</a:t>
            </a:r>
          </a:p>
          <a:p>
            <a:pPr marL="0" indent="0" algn="just">
              <a:buNone/>
            </a:pPr>
            <a:endParaRPr lang="en-US" sz="3000" dirty="0"/>
          </a:p>
          <a:p>
            <a:pPr marL="0" indent="0" algn="just">
              <a:buNone/>
            </a:pPr>
            <a:r>
              <a:rPr lang="en-US" sz="3000" dirty="0"/>
              <a:t>EU countries most affected </a:t>
            </a:r>
            <a:r>
              <a:rPr lang="en-US" sz="3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ban on the import of European food products</a:t>
            </a:r>
            <a:r>
              <a:rPr lang="en-US" sz="3000" dirty="0"/>
              <a:t>: </a:t>
            </a:r>
            <a:r>
              <a:rPr lang="en-US" sz="3000" dirty="0">
                <a:solidFill>
                  <a:srgbClr val="FF0000"/>
                </a:solidFill>
                <a:highlight>
                  <a:srgbClr val="FFFF00"/>
                </a:highlight>
              </a:rPr>
              <a:t>Lithuania, Poland, Finland, Greece and Spain.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0594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Sectoral distribution of the damage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WIFO:</a:t>
            </a:r>
          </a:p>
          <a:p>
            <a:pPr marL="0" indent="0" algn="just">
              <a:buNone/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short-term: </a:t>
            </a:r>
          </a:p>
          <a:p>
            <a:pPr marL="0" indent="0" algn="just">
              <a:buNone/>
            </a:pPr>
            <a:r>
              <a:rPr lang="en-US" sz="2200" dirty="0"/>
              <a:t>Agriculture and manufacturers of </a:t>
            </a:r>
            <a:r>
              <a:rPr lang="en-US" sz="2200"/>
              <a:t>food products, </a:t>
            </a:r>
            <a:r>
              <a:rPr lang="en-US" sz="2200" dirty="0"/>
              <a:t>the metal </a:t>
            </a:r>
            <a:r>
              <a:rPr lang="en-US" sz="2200"/>
              <a:t>product industry, </a:t>
            </a:r>
            <a:r>
              <a:rPr lang="en-US" sz="2200" dirty="0"/>
              <a:t>the manufacturing </a:t>
            </a:r>
            <a:r>
              <a:rPr lang="en-US" sz="2200"/>
              <a:t>of machinery, </a:t>
            </a:r>
            <a:r>
              <a:rPr lang="en-US" sz="2200" dirty="0"/>
              <a:t>equipment and </a:t>
            </a:r>
            <a:r>
              <a:rPr lang="en-US" sz="2200"/>
              <a:t>motor vehicles, </a:t>
            </a:r>
            <a:r>
              <a:rPr lang="en-US" sz="2200" dirty="0"/>
              <a:t>as well as manufacturing related services </a:t>
            </a:r>
            <a:r>
              <a:rPr lang="en-US" sz="2200"/>
              <a:t>(wholesale, </a:t>
            </a:r>
            <a:r>
              <a:rPr lang="en-US" sz="2200" dirty="0"/>
              <a:t>business services). </a:t>
            </a:r>
          </a:p>
          <a:p>
            <a:pPr marL="0" indent="0" algn="just">
              <a:buNone/>
            </a:pPr>
            <a:endParaRPr lang="en-US" sz="2200" dirty="0"/>
          </a:p>
          <a:p>
            <a:pPr marL="0" indent="0" algn="just">
              <a:buNone/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effects are then likely to spread to industries that are more dependent on final household demand:</a:t>
            </a:r>
          </a:p>
          <a:p>
            <a:pPr marL="0" indent="0">
              <a:buNone/>
            </a:pPr>
            <a:r>
              <a:rPr lang="en-US" sz="2200"/>
              <a:t>Construction, wholesale trade, </a:t>
            </a:r>
            <a:r>
              <a:rPr lang="en-US" sz="2200" dirty="0"/>
              <a:t>business services and retail trade. 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232176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/>
              <a:t>Future perspectives of Russian economic development</a:t>
            </a:r>
            <a:endParaRPr lang="fi-FI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question is not about sanctions` removal; can be too long-term process.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Cooperation between Russia and the West will be pragmatic.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415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Baskerville Old Face" panose="02020602080505020303" pitchFamily="18" charset="0"/>
              </a:rPr>
              <a:t>Russia in Decline: Three Possible Scenarios for the Future</a:t>
            </a:r>
            <a:endParaRPr lang="fi-FI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i-FI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Scenario</a:t>
            </a:r>
            <a:r>
              <a:rPr lang="fi-FI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 </a:t>
            </a:r>
            <a:r>
              <a:rPr lang="fi-FI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Realistic</a:t>
            </a:r>
            <a:r>
              <a:rPr lang="fi-FI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fi-FI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Slow</a:t>
            </a:r>
            <a:r>
              <a:rPr lang="fi-FI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Decline</a:t>
            </a:r>
            <a:r>
              <a:rPr lang="fi-FI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i-FI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Manageable</a:t>
            </a:r>
            <a:r>
              <a:rPr lang="fi-FI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Instability</a:t>
            </a:r>
            <a:endParaRPr lang="fi-FI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fi-FI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fi-FI" dirty="0"/>
          </a:p>
          <a:p>
            <a:pPr marL="0" indent="0" algn="just">
              <a:buNone/>
            </a:pPr>
            <a:r>
              <a:rPr lang="fi-FI" dirty="0" err="1"/>
              <a:t>Scenario</a:t>
            </a:r>
            <a:r>
              <a:rPr lang="fi-FI" dirty="0"/>
              <a:t> 2: </a:t>
            </a:r>
            <a:r>
              <a:rPr lang="fi-FI" dirty="0" err="1"/>
              <a:t>Pessimistic</a:t>
            </a:r>
            <a:r>
              <a:rPr lang="fi-FI" dirty="0"/>
              <a:t> — </a:t>
            </a:r>
            <a:r>
              <a:rPr lang="fi-FI" dirty="0" err="1"/>
              <a:t>War</a:t>
            </a:r>
            <a:r>
              <a:rPr lang="fi-FI" dirty="0"/>
              <a:t> </a:t>
            </a:r>
            <a:r>
              <a:rPr lang="fi-FI" dirty="0" err="1"/>
              <a:t>Mode</a:t>
            </a:r>
            <a:r>
              <a:rPr lang="fi-FI" dirty="0"/>
              <a:t> </a:t>
            </a:r>
          </a:p>
          <a:p>
            <a:pPr marL="0" indent="0" algn="just">
              <a:buNone/>
            </a:pPr>
            <a:r>
              <a:rPr lang="fi-FI" dirty="0"/>
              <a:t>   </a:t>
            </a:r>
          </a:p>
          <a:p>
            <a:pPr marL="0" indent="0" algn="just">
              <a:buNone/>
            </a:pPr>
            <a:r>
              <a:rPr lang="en-US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Scenario 3: Optimistic — Moderate growth, Limited Reforms </a:t>
            </a:r>
          </a:p>
          <a:p>
            <a:pPr marL="0" indent="0" algn="just">
              <a:buNone/>
            </a:pPr>
            <a:r>
              <a:rPr lang="fi-FI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1148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300" b="1" dirty="0"/>
              <a:t>Crimea's Strategic Value to Russia: </a:t>
            </a:r>
            <a:br>
              <a:rPr lang="en-US" sz="3300" b="1" dirty="0"/>
            </a:br>
            <a:r>
              <a:rPr lang="en-US" sz="3300" b="1" dirty="0">
                <a:solidFill>
                  <a:srgbClr val="FF0000"/>
                </a:solidFill>
              </a:rPr>
              <a:t>Military benefits </a:t>
            </a:r>
            <a:br>
              <a:rPr lang="en-US" b="1" dirty="0"/>
            </a:br>
            <a:r>
              <a:rPr lang="en-US" sz="1600" dirty="0"/>
              <a:t>By Paul N. Schwartz, March 2014</a:t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-Access to the naval base at Sevastopol, home to Russia’s Black Sea Fleet,  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-Russia’s current lease of Sevastopol runs through 2042, but due to recent events Russia had become increasingly concerned that its future access might be compromised,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-Ability to project power in and around the Black Sea,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-Important strategic defense capabilities,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-Mediterranean Task Force.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/>
              <a:t>Source: </a:t>
            </a:r>
            <a:r>
              <a:rPr lang="en-US" sz="2000" dirty="0">
                <a:hlinkClick r:id="rId2"/>
              </a:rPr>
              <a:t>http://csis,org/blog/crimeas-strategic-value-russia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0528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Kuvahaun tulos haulle ukraine map with Russian bord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001000" cy="639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539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300" b="1" dirty="0"/>
            </a:br>
            <a:r>
              <a:rPr lang="en-US" sz="3300" b="1" dirty="0"/>
              <a:t>Crimea's Strategic Value to Russia: </a:t>
            </a:r>
            <a:br>
              <a:rPr lang="en-US" sz="3300" b="1" dirty="0"/>
            </a:br>
            <a:r>
              <a:rPr lang="en-US" sz="3300" b="1" dirty="0">
                <a:solidFill>
                  <a:srgbClr val="FF0000"/>
                </a:solidFill>
              </a:rPr>
              <a:t>Thorn in Ukraine`s side </a:t>
            </a:r>
            <a:br>
              <a:rPr lang="en-US" sz="3300" b="1" dirty="0"/>
            </a:br>
            <a:r>
              <a:rPr lang="en-US" sz="1600" dirty="0"/>
              <a:t>By </a:t>
            </a:r>
            <a:r>
              <a:rPr lang="en-US" sz="1600"/>
              <a:t>Paul N, Schwartz, </a:t>
            </a:r>
            <a:r>
              <a:rPr lang="en-US" sz="1600" dirty="0"/>
              <a:t>March 2014</a:t>
            </a:r>
            <a:br>
              <a:rPr lang="en-US" sz="16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The need to regain influence over Ukraine’s </a:t>
            </a:r>
            <a:r>
              <a:rPr lang="en-US" sz="2000"/>
              <a:t>future direction, </a:t>
            </a:r>
            <a:r>
              <a:rPr lang="en-US" sz="2000" dirty="0"/>
              <a:t>which was diminishing rapidly following the removal </a:t>
            </a:r>
            <a:r>
              <a:rPr lang="en-US" sz="2000"/>
              <a:t>of Yanukovich, 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Crimea will serve as a symbol to encourage pro-Russian factions in Ukraine to support Russia and resist efforts by Kiev to achieve closer integration with </a:t>
            </a:r>
            <a:r>
              <a:rPr lang="en-US" sz="2000"/>
              <a:t>the West, 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The West will hesitate to incorporate Ukraine (</a:t>
            </a:r>
            <a:r>
              <a:rPr lang="en-US" sz="2000"/>
              <a:t>for example, </a:t>
            </a:r>
            <a:r>
              <a:rPr lang="en-US" sz="2000" dirty="0"/>
              <a:t>NATO) while it is deeply embroiled in a territorial dispute with Russia </a:t>
            </a:r>
            <a:r>
              <a:rPr lang="en-US" sz="2000"/>
              <a:t>over Crimea, 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These are all elements of the playbook that Putin used in Georgia and elsewhere in the CIS to counter past efforts at NATO and EU expansion.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1400" dirty="0"/>
              <a:t>Source: </a:t>
            </a:r>
            <a:r>
              <a:rPr lang="en-US" sz="1400" dirty="0">
                <a:hlinkClick r:id="rId2"/>
              </a:rPr>
              <a:t>http</a:t>
            </a:r>
            <a:r>
              <a:rPr lang="en-US" sz="1400">
                <a:hlinkClick r:id="rId2"/>
              </a:rPr>
              <a:t>://csis,org/blog/crimeas-strategic-value-russia</a:t>
            </a:r>
            <a:r>
              <a:rPr lang="en-US" sz="1400"/>
              <a:t> </a:t>
            </a:r>
            <a:endParaRPr lang="en-US" sz="14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16266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Western sanctions against Russia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</p:spTree>
    <p:extLst>
      <p:ext uri="{BB962C8B-B14F-4D97-AF65-F5344CB8AC3E}">
        <p14:creationId xmlns:p14="http://schemas.microsoft.com/office/powerpoint/2010/main" val="74961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3422</Words>
  <Application>Microsoft Office PowerPoint</Application>
  <PresentationFormat>On-screen Show (4:3)</PresentationFormat>
  <Paragraphs>507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Arial</vt:lpstr>
      <vt:lpstr>Arial Cyr</vt:lpstr>
      <vt:lpstr>Baskerville Old Face</vt:lpstr>
      <vt:lpstr>Calibri</vt:lpstr>
      <vt:lpstr>Times New Roman</vt:lpstr>
      <vt:lpstr>Wingdings</vt:lpstr>
      <vt:lpstr>Office Theme</vt:lpstr>
      <vt:lpstr>Economy under sanctions,  Ukraine-Russia crisis:  Economic consequences</vt:lpstr>
      <vt:lpstr>Reasons for sanctions</vt:lpstr>
      <vt:lpstr>How it started: Chronicle of events</vt:lpstr>
      <vt:lpstr>                 Why annexation of Crimea by  Russia? </vt:lpstr>
      <vt:lpstr>PowerPoint Presentation</vt:lpstr>
      <vt:lpstr>Crimea's Strategic Value to Russia:  Military benefits  By Paul N. Schwartz, March 2014 </vt:lpstr>
      <vt:lpstr>PowerPoint Presentation</vt:lpstr>
      <vt:lpstr> Crimea's Strategic Value to Russia:  Thorn in Ukraine`s side  By Paul N, Schwartz, March 2014 </vt:lpstr>
      <vt:lpstr>Western sanctions against Russia</vt:lpstr>
      <vt:lpstr>Reasons of Western sanctions</vt:lpstr>
      <vt:lpstr>A deep disagreement over the post-Cold War security order in Europe </vt:lpstr>
      <vt:lpstr>Sanctions` target: </vt:lpstr>
      <vt:lpstr>Western sanctions in brief</vt:lpstr>
      <vt:lpstr>Western economic sanctions</vt:lpstr>
      <vt:lpstr>Question for points</vt:lpstr>
      <vt:lpstr>Sanctions: Current state</vt:lpstr>
      <vt:lpstr>US sanctions against Russia in 2017</vt:lpstr>
      <vt:lpstr>US sanctions against Russia in 2018</vt:lpstr>
      <vt:lpstr> August 2018: U.S. Issues New Sanctions on Russia Over Skripals’ Poisoning </vt:lpstr>
      <vt:lpstr>Sanctions impact on Russian economy</vt:lpstr>
      <vt:lpstr>Russian GDP drop – Western sanctions effect or something else?  </vt:lpstr>
      <vt:lpstr>Oil price dynamics </vt:lpstr>
      <vt:lpstr>Sanctions impact on Russian economy: Expert opinion </vt:lpstr>
      <vt:lpstr>The impact of financial sanctions on Russian economy (Gurvich and Prilepskiy 2015, Russian Journal of Economics)</vt:lpstr>
      <vt:lpstr>A major medium-term risk for the economy lies in the continued dearth/lack of investment (World Bank) </vt:lpstr>
      <vt:lpstr>PowerPoint Presentation</vt:lpstr>
      <vt:lpstr> Investment into fixed capital, percent to corresponding period in previous year </vt:lpstr>
      <vt:lpstr>Long-term prospects for Russia  (World Bank) </vt:lpstr>
      <vt:lpstr>Any positive effects for Russia?  (World Bank) </vt:lpstr>
      <vt:lpstr>Main macroeconomic indicators of Russia  in 2012-2020</vt:lpstr>
      <vt:lpstr>PowerPoint Presentation</vt:lpstr>
      <vt:lpstr>PowerPoint Presentation</vt:lpstr>
      <vt:lpstr>Exchange rate of ruble  </vt:lpstr>
      <vt:lpstr>Western sanctions impact at company level</vt:lpstr>
      <vt:lpstr>Part 4 Russia`s counter sanctions and their Impact on Russian economy</vt:lpstr>
      <vt:lpstr>Russia`s countersanctions </vt:lpstr>
      <vt:lpstr>PowerPoint Presentation</vt:lpstr>
      <vt:lpstr>Russia`s countersanctions:  Exceptions</vt:lpstr>
      <vt:lpstr>Question for points</vt:lpstr>
      <vt:lpstr>Countersanctions impact on Russia: Inflation (in short-term period)</vt:lpstr>
      <vt:lpstr>Countersanctions impact on Russian agrifood producers in short term</vt:lpstr>
      <vt:lpstr>Import substitution strategy in agri-food sector in Russia 1</vt:lpstr>
      <vt:lpstr>Import substitution strategy  in agri-food sector in Russia 2 </vt:lpstr>
      <vt:lpstr>First results of import substitution sector in agri-food sector</vt:lpstr>
      <vt:lpstr> Growth rates of production of embargoed products  (in percent) in Russia between 2013 and 2019 </vt:lpstr>
      <vt:lpstr>Russia has become an important player in global agricultural markets</vt:lpstr>
      <vt:lpstr>Sanctions` effects for the World economy</vt:lpstr>
      <vt:lpstr>Impact of sanctions on EU-Russia trade </vt:lpstr>
      <vt:lpstr>PowerPoint Presentation</vt:lpstr>
      <vt:lpstr>PowerPoint Presentation</vt:lpstr>
      <vt:lpstr>EU export to Russia: further details </vt:lpstr>
      <vt:lpstr>Collateral damage: The impact of the Russia sanctions on sanctioning countries' exports  Study of Matthieu Crozet and Julian Hinz </vt:lpstr>
      <vt:lpstr>Overall damage to Europe`s economy: Some estimates </vt:lpstr>
      <vt:lpstr>Article: Which sanctions matter? analysis of the EU/Russian sanctions of 2014, Journal of Comparative Economics, Belin and Hanousek (2020) </vt:lpstr>
      <vt:lpstr>Geographical distribution of the damage </vt:lpstr>
      <vt:lpstr>Sectoral distribution of the damage </vt:lpstr>
      <vt:lpstr>Future perspectives of Russian economic development</vt:lpstr>
      <vt:lpstr>Russia in Decline: Three Possible Scenarios for the Future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Economy under sanctions,  Ukraine-Russia crisis:  Economic consequences</dc:title>
  <dc:creator>Ledyaeva Svetlana</dc:creator>
  <cp:lastModifiedBy>Ledyaeva Svetlana</cp:lastModifiedBy>
  <cp:revision>64</cp:revision>
  <dcterms:created xsi:type="dcterms:W3CDTF">2020-09-23T07:14:25Z</dcterms:created>
  <dcterms:modified xsi:type="dcterms:W3CDTF">2021-11-16T12:17:08Z</dcterms:modified>
</cp:coreProperties>
</file>