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4"/>
  </p:notesMasterIdLst>
  <p:sldIdLst>
    <p:sldId id="256" r:id="rId2"/>
    <p:sldId id="289" r:id="rId3"/>
    <p:sldId id="329" r:id="rId4"/>
    <p:sldId id="290" r:id="rId5"/>
    <p:sldId id="325" r:id="rId6"/>
    <p:sldId id="326" r:id="rId7"/>
    <p:sldId id="293" r:id="rId8"/>
    <p:sldId id="292" r:id="rId9"/>
    <p:sldId id="327" r:id="rId10"/>
    <p:sldId id="291" r:id="rId11"/>
    <p:sldId id="315" r:id="rId12"/>
    <p:sldId id="303" r:id="rId13"/>
    <p:sldId id="267" r:id="rId14"/>
    <p:sldId id="328" r:id="rId15"/>
    <p:sldId id="294" r:id="rId16"/>
    <p:sldId id="301" r:id="rId17"/>
    <p:sldId id="310" r:id="rId18"/>
    <p:sldId id="311" r:id="rId19"/>
    <p:sldId id="314" r:id="rId20"/>
    <p:sldId id="316" r:id="rId21"/>
    <p:sldId id="324" r:id="rId22"/>
    <p:sldId id="318" r:id="rId23"/>
    <p:sldId id="319" r:id="rId24"/>
    <p:sldId id="322" r:id="rId25"/>
    <p:sldId id="299" r:id="rId26"/>
    <p:sldId id="323" r:id="rId27"/>
    <p:sldId id="264" r:id="rId28"/>
    <p:sldId id="330" r:id="rId29"/>
    <p:sldId id="331" r:id="rId30"/>
    <p:sldId id="269" r:id="rId31"/>
    <p:sldId id="275" r:id="rId32"/>
    <p:sldId id="276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1" autoAdjust="0"/>
    <p:restoredTop sz="94660"/>
  </p:normalViewPr>
  <p:slideViewPr>
    <p:cSldViewPr>
      <p:cViewPr varScale="1">
        <p:scale>
          <a:sx n="62" d="100"/>
          <a:sy n="62" d="100"/>
        </p:scale>
        <p:origin x="145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9B8E4F59-EF70-4BD8-B095-3AA8A8C95878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888-45B3-9198-1F90D50992F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9D42D10-B73D-46AC-86A3-66E616B3BB8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888-45B3-9198-1F90D50992F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CBC123A-3081-4515-B197-6FED1E646D5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888-45B3-9198-1F90D50992F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6B66F0D-2714-4ADA-AB9B-53E31A0E435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888-45B3-9198-1F90D50992F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D5B9F62-8A49-4A49-87A3-CDA32C2FF81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888-45B3-9198-1F90D50992F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2322FF7-E146-4D7C-BB12-302A4B7F56C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888-45B3-9198-1F90D50992F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75CF793C-7D34-4240-A5F3-D5997D1BF0B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888-45B3-9198-1F90D50992F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4145FC1-A16F-436C-B5E3-F6A256683F2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7888-45B3-9198-1F90D50992F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ECFE348B-B499-4C01-BE06-7AD29EA6712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7888-45B3-9198-1F90D50992F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22E9266E-9820-49F7-93C6-93A3971BE8F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888-45B3-9198-1F90D50992F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39EAB4AB-C642-4E7F-B526-680353D34D3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888-45B3-9198-1F90D50992F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BBC2EAA2-B951-4AB8-A165-377ED897AAF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888-45B3-9198-1F90D50992F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0754F114-749C-49D9-9B08-42081EA6940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888-45B3-9198-1F90D50992F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59BE2339-1E78-4072-94C0-D79589AE90D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7888-45B3-9198-1F90D50992F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31730947-3983-4DD4-BD56-252FFBFF225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7888-45B3-9198-1F90D50992F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41A11B8F-FB16-431A-B282-E076CE9F744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7888-45B3-9198-1F90D50992F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A66900E4-F58F-42F1-BEA0-1804A391273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7888-45B3-9198-1F90D50992F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73343E01-E514-416E-A703-C495DC98DF6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7888-45B3-9198-1F90D50992FA}"/>
                </c:ext>
              </c:extLst>
            </c:dLbl>
            <c:dLbl>
              <c:idx val="18"/>
              <c:layout>
                <c:manualLayout>
                  <c:x val="2.7777777777777779E-3"/>
                  <c:y val="-2.3148148148148234E-2"/>
                </c:manualLayout>
              </c:layout>
              <c:tx>
                <c:rich>
                  <a:bodyPr/>
                  <a:lstStyle/>
                  <a:p>
                    <a:fld id="{41A58454-3D77-4FB1-8E5D-24FCBBEC6C6D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7888-45B3-9198-1F90D50992FA}"/>
                </c:ext>
              </c:extLst>
            </c:dLbl>
            <c:dLbl>
              <c:idx val="19"/>
              <c:layout>
                <c:manualLayout>
                  <c:x val="-1.6666666666666666E-2"/>
                  <c:y val="4.6296296296296294E-2"/>
                </c:manualLayout>
              </c:layout>
              <c:tx>
                <c:rich>
                  <a:bodyPr/>
                  <a:lstStyle/>
                  <a:p>
                    <a:fld id="{1E9F9FBD-4080-4402-9F5A-103E55F067D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7888-45B3-9198-1F90D50992F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2D37FE4E-DD1B-42D8-AB6D-F35C2DB54EE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7888-45B3-9198-1F90D50992F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D5BDCFB7-27E3-42BD-8390-6EA73952291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7888-45B3-9198-1F90D50992FA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D72ECD4B-172E-4332-BB0A-927DC6DB212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7888-45B3-9198-1F90D50992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Sheet1!$D$27:$D$49</c:f>
              <c:numCache>
                <c:formatCode>General</c:formatCode>
                <c:ptCount val="23"/>
                <c:pt idx="0">
                  <c:v>5.7732933565533884E-2</c:v>
                </c:pt>
                <c:pt idx="1">
                  <c:v>2.6094237993934621E-2</c:v>
                </c:pt>
                <c:pt idx="2">
                  <c:v>1.7071395487328722E-2</c:v>
                </c:pt>
                <c:pt idx="3">
                  <c:v>2.0037733394053792E-2</c:v>
                </c:pt>
                <c:pt idx="4">
                  <c:v>3.9920700724961122E-2</c:v>
                </c:pt>
                <c:pt idx="5">
                  <c:v>2.7798363479318633E-2</c:v>
                </c:pt>
                <c:pt idx="6">
                  <c:v>4.0273896309262147E-2</c:v>
                </c:pt>
                <c:pt idx="7">
                  <c:v>5.299311175590482E-2</c:v>
                </c:pt>
                <c:pt idx="8">
                  <c:v>7.8399150184080835E-3</c:v>
                </c:pt>
                <c:pt idx="9">
                  <c:v>-8.0744110625647458E-2</c:v>
                </c:pt>
                <c:pt idx="10">
                  <c:v>3.1859430430607016E-2</c:v>
                </c:pt>
                <c:pt idx="11">
                  <c:v>2.547177875072415E-2</c:v>
                </c:pt>
                <c:pt idx="12">
                  <c:v>-1.3970826580226858E-2</c:v>
                </c:pt>
                <c:pt idx="13">
                  <c:v>-9.0216171283924451E-3</c:v>
                </c:pt>
                <c:pt idx="14">
                  <c:v>-3.6490815688207112E-3</c:v>
                </c:pt>
                <c:pt idx="15">
                  <c:v>5.4365921176549037E-3</c:v>
                </c:pt>
                <c:pt idx="16">
                  <c:v>2.8114577666343399E-2</c:v>
                </c:pt>
                <c:pt idx="17">
                  <c:v>3.1924096296841675E-2</c:v>
                </c:pt>
                <c:pt idx="18">
                  <c:v>1.1397180134304907E-2</c:v>
                </c:pt>
                <c:pt idx="19">
                  <c:v>1.2243080477202462E-2</c:v>
                </c:pt>
                <c:pt idx="20">
                  <c:v>-2.3549754136559797E-2</c:v>
                </c:pt>
                <c:pt idx="21">
                  <c:v>3.1709427633457077E-2</c:v>
                </c:pt>
                <c:pt idx="22">
                  <c:v>1.6018088983618783E-2</c:v>
                </c:pt>
              </c:numCache>
            </c:numRef>
          </c:xVal>
          <c:yVal>
            <c:numRef>
              <c:f>Sheet1!$E$27:$E$49</c:f>
              <c:numCache>
                <c:formatCode>General</c:formatCode>
                <c:ptCount val="23"/>
                <c:pt idx="0">
                  <c:v>3.3582089552238736E-2</c:v>
                </c:pt>
                <c:pt idx="1">
                  <c:v>2.5881699527908753E-2</c:v>
                </c:pt>
                <c:pt idx="2">
                  <c:v>1.5592009095338533E-2</c:v>
                </c:pt>
                <c:pt idx="3">
                  <c:v>8.74247028093178E-3</c:v>
                </c:pt>
                <c:pt idx="4">
                  <c:v>1.7439095280875616E-3</c:v>
                </c:pt>
                <c:pt idx="5">
                  <c:v>8.8098755011605245E-3</c:v>
                </c:pt>
                <c:pt idx="6">
                  <c:v>1.7570464885216852E-2</c:v>
                </c:pt>
                <c:pt idx="7">
                  <c:v>2.5129760008222313E-2</c:v>
                </c:pt>
                <c:pt idx="8">
                  <c:v>4.0555444154802611E-2</c:v>
                </c:pt>
                <c:pt idx="9">
                  <c:v>4.8176518764764253E-5</c:v>
                </c:pt>
                <c:pt idx="10">
                  <c:v>1.2236246266499773E-2</c:v>
                </c:pt>
                <c:pt idx="11">
                  <c:v>3.459927660384543E-2</c:v>
                </c:pt>
                <c:pt idx="12">
                  <c:v>2.8198169189015188E-2</c:v>
                </c:pt>
                <c:pt idx="13">
                  <c:v>1.4674302075876833E-2</c:v>
                </c:pt>
                <c:pt idx="14">
                  <c:v>1.0462081128747691E-2</c:v>
                </c:pt>
                <c:pt idx="15">
                  <c:v>-2.0447452751810591E-3</c:v>
                </c:pt>
                <c:pt idx="16">
                  <c:v>3.4839762452985035E-3</c:v>
                </c:pt>
                <c:pt idx="17">
                  <c:v>7.2775282024915011E-3</c:v>
                </c:pt>
                <c:pt idx="18">
                  <c:v>1.1118599548732622E-2</c:v>
                </c:pt>
                <c:pt idx="19">
                  <c:v>1.0284010327648474E-2</c:v>
                </c:pt>
                <c:pt idx="20">
                  <c:v>2.9337869523549109E-3</c:v>
                </c:pt>
                <c:pt idx="21">
                  <c:v>2.1963949212563394E-2</c:v>
                </c:pt>
                <c:pt idx="22">
                  <c:v>7.1227896215501518E-2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Sheet1!$A$27:$A$49</c15:f>
                <c15:dlblRangeCache>
                  <c:ptCount val="23"/>
                  <c:pt idx="0">
                    <c:v>2000</c:v>
                  </c:pt>
                  <c:pt idx="1">
                    <c:v>2001</c:v>
                  </c:pt>
                  <c:pt idx="2">
                    <c:v>2002</c:v>
                  </c:pt>
                  <c:pt idx="3">
                    <c:v>2003</c:v>
                  </c:pt>
                  <c:pt idx="4">
                    <c:v>2004</c:v>
                  </c:pt>
                  <c:pt idx="5">
                    <c:v>2005</c:v>
                  </c:pt>
                  <c:pt idx="6">
                    <c:v>2006</c:v>
                  </c:pt>
                  <c:pt idx="7">
                    <c:v>2007</c:v>
                  </c:pt>
                  <c:pt idx="8">
                    <c:v>2008</c:v>
                  </c:pt>
                  <c:pt idx="9">
                    <c:v>2009</c:v>
                  </c:pt>
                  <c:pt idx="10">
                    <c:v>2010</c:v>
                  </c:pt>
                  <c:pt idx="11">
                    <c:v>2011</c:v>
                  </c:pt>
                  <c:pt idx="12">
                    <c:v>2012</c:v>
                  </c:pt>
                  <c:pt idx="13">
                    <c:v>2013</c:v>
                  </c:pt>
                  <c:pt idx="14">
                    <c:v>2014</c:v>
                  </c:pt>
                  <c:pt idx="15">
                    <c:v>2015</c:v>
                  </c:pt>
                  <c:pt idx="16">
                    <c:v>2016</c:v>
                  </c:pt>
                  <c:pt idx="17">
                    <c:v>2017</c:v>
                  </c:pt>
                  <c:pt idx="18">
                    <c:v>2018</c:v>
                  </c:pt>
                  <c:pt idx="19">
                    <c:v>2019</c:v>
                  </c:pt>
                  <c:pt idx="20">
                    <c:v>2020</c:v>
                  </c:pt>
                  <c:pt idx="21">
                    <c:v>2021</c:v>
                  </c:pt>
                  <c:pt idx="22">
                    <c:v>2022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8-7888-45B3-9198-1F90D50992FA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axId val="947777456"/>
        <c:axId val="940653648"/>
      </c:scatterChart>
      <c:valAx>
        <c:axId val="947777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2000"/>
                  <a:t>BKT:n kasvu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40653648"/>
        <c:crosses val="autoZero"/>
        <c:crossBetween val="midCat"/>
      </c:valAx>
      <c:valAx>
        <c:axId val="9406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2000"/>
                  <a:t>Inflaatio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477774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CA28B794-D0E7-42B2-9D2B-8110748B46EF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32BE-4B38-9906-8B577603A0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CA5C2C6-8356-4264-B1FB-A9A34E60613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32BE-4B38-9906-8B577603A0F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98A664C-5758-48D1-875C-C18BA4EDEE2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32BE-4B38-9906-8B577603A0F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846A6D1-EDFE-445D-A6EF-F6016F2C9A5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32BE-4B38-9906-8B577603A0F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F840062-CF35-456C-8997-ACC085678FE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32BE-4B38-9906-8B577603A0F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4ECC410-B988-4FB3-BDA9-362666E0300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32BE-4B38-9906-8B577603A0F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E05D50A0-7F94-4388-8B02-62C03CBA2CA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32BE-4B38-9906-8B577603A0F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BEAF344-3A7A-443A-B671-ECD4173BE3E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32BE-4B38-9906-8B577603A0F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3953EC4C-975E-441C-9992-68D25456CCC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32BE-4B38-9906-8B577603A0F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594E55C0-DD43-416B-B3F1-34996083F1B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32BE-4B38-9906-8B577603A0FB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CF851C0D-8A3B-48E3-A769-E4C54D756D7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32BE-4B38-9906-8B577603A0FB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83EF4297-46D2-4633-8388-2D8111FB9A3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32BE-4B38-9906-8B577603A0FB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3EF69A70-EE5C-4BEB-85CC-115067BA5D7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32BE-4B38-9906-8B577603A0F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ADD8979D-EE1A-45C8-876A-839D1B1CDFD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32BE-4B38-9906-8B577603A0FB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DDC0981A-92BA-41E4-B88D-4464DE85000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32BE-4B38-9906-8B577603A0FB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308844AE-42CB-4527-BCD4-53B35D28A15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32BE-4B38-9906-8B577603A0FB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7BFB428A-3402-4FF5-A700-28AD5C09B98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32BE-4B38-9906-8B577603A0FB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7F4FB82E-35E2-4BB0-A879-48AB6FB46AC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32BE-4B38-9906-8B577603A0FB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AEE1E9C1-7BFA-426A-91F6-BB1F8120B22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32BE-4B38-9906-8B577603A0FB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157BFFBF-02C4-415A-A88E-F6F17EAF488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32BE-4B38-9906-8B577603A0FB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6B4A1E91-7597-4C52-BD60-ACD7BF7E3E9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32BE-4B38-9906-8B577603A0FB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7189BB6A-6D7A-49B9-A316-0C0920C516B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32BE-4B38-9906-8B577603A0FB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24E9EFB9-5FBC-476F-A170-A1B01A0EA96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32BE-4B38-9906-8B577603A0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Sheet1!$D$27:$D$49</c:f>
              <c:numCache>
                <c:formatCode>0%</c:formatCode>
                <c:ptCount val="23"/>
                <c:pt idx="0">
                  <c:v>5.7732933565533884E-2</c:v>
                </c:pt>
                <c:pt idx="1">
                  <c:v>2.6094237993934621E-2</c:v>
                </c:pt>
                <c:pt idx="2">
                  <c:v>1.7071395487328722E-2</c:v>
                </c:pt>
                <c:pt idx="3">
                  <c:v>2.0037733394053792E-2</c:v>
                </c:pt>
                <c:pt idx="4">
                  <c:v>3.9920700724961122E-2</c:v>
                </c:pt>
                <c:pt idx="5">
                  <c:v>2.7798363479318633E-2</c:v>
                </c:pt>
                <c:pt idx="6">
                  <c:v>4.0273896309262147E-2</c:v>
                </c:pt>
                <c:pt idx="7">
                  <c:v>5.299311175590482E-2</c:v>
                </c:pt>
                <c:pt idx="8">
                  <c:v>7.8399150184080835E-3</c:v>
                </c:pt>
                <c:pt idx="9">
                  <c:v>-8.0744110625647458E-2</c:v>
                </c:pt>
                <c:pt idx="10">
                  <c:v>3.1859430430607016E-2</c:v>
                </c:pt>
                <c:pt idx="11">
                  <c:v>2.547177875072415E-2</c:v>
                </c:pt>
                <c:pt idx="12">
                  <c:v>-1.3970826580226858E-2</c:v>
                </c:pt>
                <c:pt idx="13">
                  <c:v>-9.0216171283924451E-3</c:v>
                </c:pt>
                <c:pt idx="14">
                  <c:v>-3.6490815688207112E-3</c:v>
                </c:pt>
                <c:pt idx="15">
                  <c:v>5.4365921176549037E-3</c:v>
                </c:pt>
                <c:pt idx="16">
                  <c:v>2.8114577666343399E-2</c:v>
                </c:pt>
                <c:pt idx="17">
                  <c:v>3.1924096296841675E-2</c:v>
                </c:pt>
                <c:pt idx="18">
                  <c:v>1.1397180134304907E-2</c:v>
                </c:pt>
                <c:pt idx="19">
                  <c:v>1.2243080477202462E-2</c:v>
                </c:pt>
                <c:pt idx="20">
                  <c:v>-2.3549754136559797E-2</c:v>
                </c:pt>
                <c:pt idx="21">
                  <c:v>3.1709427633457077E-2</c:v>
                </c:pt>
                <c:pt idx="22">
                  <c:v>1.6018088983618783E-2</c:v>
                </c:pt>
              </c:numCache>
            </c:numRef>
          </c:xVal>
          <c:yVal>
            <c:numRef>
              <c:f>Sheet1!$M$27:$M$49</c:f>
              <c:numCache>
                <c:formatCode>General</c:formatCode>
                <c:ptCount val="23"/>
                <c:pt idx="0">
                  <c:v>1.12334169405138E-2</c:v>
                </c:pt>
                <c:pt idx="1">
                  <c:v>-4.5691033857488302E-3</c:v>
                </c:pt>
                <c:pt idx="2">
                  <c:v>-5.83482448894522E-3</c:v>
                </c:pt>
                <c:pt idx="3">
                  <c:v>-5.82600601345568E-3</c:v>
                </c:pt>
                <c:pt idx="4">
                  <c:v>-1.1539533077984001E-2</c:v>
                </c:pt>
                <c:pt idx="5">
                  <c:v>-6.5225527112814704E-3</c:v>
                </c:pt>
                <c:pt idx="6">
                  <c:v>-6.9847890115416001E-3</c:v>
                </c:pt>
                <c:pt idx="7">
                  <c:v>-5.6065887187903502E-3</c:v>
                </c:pt>
                <c:pt idx="8">
                  <c:v>8.46417770158432E-3</c:v>
                </c:pt>
                <c:pt idx="9">
                  <c:v>-3.1458719807436898E-2</c:v>
                </c:pt>
                <c:pt idx="10">
                  <c:v>5.2596596602859603E-3</c:v>
                </c:pt>
                <c:pt idx="11">
                  <c:v>1.6308447706249399E-2</c:v>
                </c:pt>
                <c:pt idx="12">
                  <c:v>1.9227655461300599E-3</c:v>
                </c:pt>
                <c:pt idx="13">
                  <c:v>1.1938516705641399E-3</c:v>
                </c:pt>
                <c:pt idx="14">
                  <c:v>9.3134840319579696E-3</c:v>
                </c:pt>
                <c:pt idx="15">
                  <c:v>-1.20043853451433E-3</c:v>
                </c:pt>
                <c:pt idx="16">
                  <c:v>6.3414381139153203E-3</c:v>
                </c:pt>
                <c:pt idx="17">
                  <c:v>-1.0848945683007299E-3</c:v>
                </c:pt>
                <c:pt idx="18">
                  <c:v>-4.7068479528148497E-3</c:v>
                </c:pt>
                <c:pt idx="19">
                  <c:v>-1.0624829853010101E-2</c:v>
                </c:pt>
                <c:pt idx="20">
                  <c:v>-1.9149515199772E-2</c:v>
                </c:pt>
                <c:pt idx="21">
                  <c:v>4.0435429620868101E-4</c:v>
                </c:pt>
                <c:pt idx="22">
                  <c:v>3.7170883024355603E-2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Sheet1!$A$27:$A$49</c15:f>
                <c15:dlblRangeCache>
                  <c:ptCount val="23"/>
                  <c:pt idx="0">
                    <c:v>2000</c:v>
                  </c:pt>
                  <c:pt idx="1">
                    <c:v>2001</c:v>
                  </c:pt>
                  <c:pt idx="2">
                    <c:v>2002</c:v>
                  </c:pt>
                  <c:pt idx="3">
                    <c:v>2003</c:v>
                  </c:pt>
                  <c:pt idx="4">
                    <c:v>2004</c:v>
                  </c:pt>
                  <c:pt idx="5">
                    <c:v>2005</c:v>
                  </c:pt>
                  <c:pt idx="6">
                    <c:v>2006</c:v>
                  </c:pt>
                  <c:pt idx="7">
                    <c:v>2007</c:v>
                  </c:pt>
                  <c:pt idx="8">
                    <c:v>2008</c:v>
                  </c:pt>
                  <c:pt idx="9">
                    <c:v>2009</c:v>
                  </c:pt>
                  <c:pt idx="10">
                    <c:v>2010</c:v>
                  </c:pt>
                  <c:pt idx="11">
                    <c:v>2011</c:v>
                  </c:pt>
                  <c:pt idx="12">
                    <c:v>2012</c:v>
                  </c:pt>
                  <c:pt idx="13">
                    <c:v>2013</c:v>
                  </c:pt>
                  <c:pt idx="14">
                    <c:v>2014</c:v>
                  </c:pt>
                  <c:pt idx="15">
                    <c:v>2015</c:v>
                  </c:pt>
                  <c:pt idx="16">
                    <c:v>2016</c:v>
                  </c:pt>
                  <c:pt idx="17">
                    <c:v>2017</c:v>
                  </c:pt>
                  <c:pt idx="18">
                    <c:v>2018</c:v>
                  </c:pt>
                  <c:pt idx="19">
                    <c:v>2019</c:v>
                  </c:pt>
                  <c:pt idx="20">
                    <c:v>2020</c:v>
                  </c:pt>
                  <c:pt idx="21">
                    <c:v>2021</c:v>
                  </c:pt>
                  <c:pt idx="22">
                    <c:v>2022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8-32BE-4B38-9906-8B577603A0FB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axId val="947777456"/>
        <c:axId val="940653648"/>
      </c:scatterChart>
      <c:valAx>
        <c:axId val="947777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2000" baseline="0"/>
                  <a:t>BKT:n kasvu</a:t>
                </a:r>
              </a:p>
            </c:rich>
          </c:tx>
          <c:layout>
            <c:manualLayout>
              <c:xMode val="edge"/>
              <c:yMode val="edge"/>
              <c:x val="0.43820780964824491"/>
              <c:y val="0.933974796451187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%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40653648"/>
        <c:crosses val="autoZero"/>
        <c:crossBetween val="midCat"/>
      </c:valAx>
      <c:valAx>
        <c:axId val="9406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2000" baseline="0"/>
                  <a:t>Inflaation muutos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out"/>
        <c:minorTickMark val="none"/>
        <c:tickLblPos val="high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477774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C32D0-1689-4BC1-8C2C-629279326C0F}" type="datetimeFigureOut">
              <a:rPr lang="fi-FI" smtClean="0"/>
              <a:pPr/>
              <a:t>6.5.2024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9F9C-8592-4A01-9FF5-F9722ED410D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9739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361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8569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9708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993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956195445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945475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035043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8862815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6485335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6529378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3905016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3250226"/>
      </p:ext>
    </p:extLst>
  </p:cSld>
  <p:clrMapOvr>
    <a:masterClrMapping/>
  </p:clrMapOvr>
  <p:hf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9867252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207110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6578690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7362293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4998597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9679125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9989624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5488691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0849224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701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Raha- ja pankkiteoria</a:t>
            </a:r>
            <a:br>
              <a:rPr lang="fi-FI" dirty="0"/>
            </a:br>
            <a:r>
              <a:rPr lang="fi-FI" dirty="0"/>
              <a:t>Luento 8</a:t>
            </a:r>
            <a:br>
              <a:rPr lang="fi-FI" dirty="0"/>
            </a:br>
            <a:endParaRPr lang="fi-FI" sz="2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8.5.2024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303826"/>
            <a:ext cx="7838339" cy="883567"/>
          </a:xfrm>
        </p:spPr>
        <p:txBody>
          <a:bodyPr>
            <a:normAutofit fontScale="90000"/>
          </a:bodyPr>
          <a:lstStyle/>
          <a:p>
            <a:r>
              <a:rPr lang="fi-FI" dirty="0"/>
              <a:t>Muita mahdollisia rahapolitiikan tavoitteita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2198" y="135624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Hintataso / hintatasoura</a:t>
            </a:r>
          </a:p>
          <a:p>
            <a:pPr lvl="1"/>
            <a:r>
              <a:rPr lang="fi-FI" dirty="0"/>
              <a:t>Siis jos aiemmin ollut hitaampi inflaatio, nyt voidaan sallia nopeampi</a:t>
            </a:r>
          </a:p>
          <a:p>
            <a:pPr lvl="1"/>
            <a:r>
              <a:rPr lang="fi-FI" dirty="0"/>
              <a:t>Pitkällä aikavälillä ollaan keskimäärin ”sopivassa” inflaatiovauhdissa</a:t>
            </a:r>
          </a:p>
          <a:p>
            <a:r>
              <a:rPr lang="fi-FI" dirty="0"/>
              <a:t>Korkea työllisyys ja taloudellinen kasvu</a:t>
            </a:r>
          </a:p>
          <a:p>
            <a:pPr lvl="1"/>
            <a:r>
              <a:rPr lang="fi-FI" dirty="0"/>
              <a:t>Yhdysvalloissa oheistavoite</a:t>
            </a:r>
          </a:p>
          <a:p>
            <a:r>
              <a:rPr lang="fi-FI" dirty="0"/>
              <a:t>Rahoitusmarkkinoiden vakaus</a:t>
            </a:r>
          </a:p>
          <a:p>
            <a:pPr lvl="1"/>
            <a:r>
              <a:rPr lang="fi-FI" dirty="0"/>
              <a:t>Vähintään tarkkailijan ja varoittajan rooli</a:t>
            </a:r>
          </a:p>
          <a:p>
            <a:pPr lvl="1"/>
            <a:r>
              <a:rPr lang="fi-FI" dirty="0"/>
              <a:t>Ei esim. nosteta lyhyitä korkoja jos pankkisektori vaikeuksissa, ja lyhyiden korkojen nousu lisäisi pankkien korkokustannuksia enemmän kuin korkotuottoja</a:t>
            </a:r>
          </a:p>
          <a:p>
            <a:pPr lvl="1"/>
            <a:r>
              <a:rPr lang="fi-FI" dirty="0"/>
              <a:t>Vakuuspolitiikka, keskuspankkiluoton määräsääntelyt </a:t>
            </a:r>
            <a:r>
              <a:rPr lang="fi-FI" dirty="0" err="1"/>
              <a:t>ym</a:t>
            </a:r>
            <a:endParaRPr lang="fi-FI" dirty="0"/>
          </a:p>
          <a:p>
            <a:r>
              <a:rPr lang="fi-FI" dirty="0"/>
              <a:t>Korkojen vakaus</a:t>
            </a:r>
          </a:p>
          <a:p>
            <a:r>
              <a:rPr lang="fi-FI" dirty="0"/>
              <a:t>Valuuttakurssien vakaus sen itsensä takia</a:t>
            </a:r>
          </a:p>
          <a:p>
            <a:pPr lvl="2"/>
            <a:r>
              <a:rPr lang="fi-FI" dirty="0"/>
              <a:t>Etenkin ulkomaankaupasta riippuvaiset valuutta-alueet</a:t>
            </a:r>
          </a:p>
          <a:p>
            <a:r>
              <a:rPr lang="fi-FI" dirty="0"/>
              <a:t>Sotien rahoittaminen</a:t>
            </a:r>
          </a:p>
          <a:p>
            <a:r>
              <a:rPr lang="fi-FI" dirty="0"/>
              <a:t>Uusimpana: ilmastonmuutoksen torjunta / ympäristötavoitteet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10</a:t>
            </a:fld>
            <a:endParaRPr lang="fi-F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7B53-AD5E-40E7-9745-4B97440A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709" y="188640"/>
            <a:ext cx="7838339" cy="883567"/>
          </a:xfrm>
        </p:spPr>
        <p:txBody>
          <a:bodyPr/>
          <a:lstStyle/>
          <a:p>
            <a:r>
              <a:rPr lang="fi-FI" dirty="0"/>
              <a:t>Rahapolitiikan tavoitteet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B67C9-ACB3-46C7-AF46-2F7142CE9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379" y="1628800"/>
            <a:ext cx="7704667" cy="3332816"/>
          </a:xfrm>
        </p:spPr>
        <p:txBody>
          <a:bodyPr>
            <a:normAutofit lnSpcReduction="10000"/>
          </a:bodyPr>
          <a:lstStyle/>
          <a:p>
            <a:r>
              <a:rPr lang="fi-FI" dirty="0"/>
              <a:t>Yleensä on laintasoinen säädös tavoitteista</a:t>
            </a:r>
          </a:p>
          <a:p>
            <a:pPr lvl="1"/>
            <a:r>
              <a:rPr lang="fi-FI" dirty="0"/>
              <a:t>Euroopan keskuspankkijärjestelmä: ensisijainen tavoite hintavakaus, muita tavoitteita saa tavoitella jos se on mahdollista vaarantamatta hintavakautta</a:t>
            </a:r>
          </a:p>
          <a:p>
            <a:pPr lvl="1"/>
            <a:r>
              <a:rPr lang="fi-FI" dirty="0" err="1"/>
              <a:t>Federal</a:t>
            </a:r>
            <a:r>
              <a:rPr lang="fi-FI" dirty="0"/>
              <a:t> </a:t>
            </a:r>
            <a:r>
              <a:rPr lang="fi-FI" dirty="0" err="1"/>
              <a:t>Reserve</a:t>
            </a:r>
            <a:r>
              <a:rPr lang="fi-FI" dirty="0"/>
              <a:t> System: hyvä työllisyys, vakaat hinnat ja kohtuulliset pitkien lainojen korot</a:t>
            </a:r>
          </a:p>
          <a:p>
            <a:pPr lvl="2"/>
            <a:r>
              <a:rPr lang="fi-FI" dirty="0"/>
              <a:t>Koska inflaatio ja pitkät korot vahvassa riippuvuudessa, on ehkä vain kaksi tavoitetta?</a:t>
            </a:r>
          </a:p>
          <a:p>
            <a:pPr lvl="2"/>
            <a:r>
              <a:rPr lang="fi-FI" dirty="0"/>
              <a:t>Jos työllisyys ei pitkällä aikavälillä riipu kysynnästä, onko </a:t>
            </a:r>
            <a:r>
              <a:rPr lang="fi-FI" dirty="0" err="1"/>
              <a:t>FED:illä</a:t>
            </a:r>
            <a:r>
              <a:rPr lang="fi-FI" dirty="0"/>
              <a:t> sama tavoite kuin Euroopan keskuspankkijärjestelmällä?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B52E5-EFF8-4EBA-AFEE-5F524AA9F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3FE38F-786B-4205-906C-7764C7F8A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9361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838339" cy="883567"/>
          </a:xfrm>
        </p:spPr>
        <p:txBody>
          <a:bodyPr/>
          <a:lstStyle/>
          <a:p>
            <a:r>
              <a:rPr lang="en-GB" dirty="0" err="1"/>
              <a:t>Rahapolitiikan</a:t>
            </a:r>
            <a:r>
              <a:rPr lang="en-GB" dirty="0"/>
              <a:t> </a:t>
            </a:r>
            <a:r>
              <a:rPr lang="en-GB" dirty="0" err="1"/>
              <a:t>regiimien</a:t>
            </a:r>
            <a:r>
              <a:rPr lang="en-GB" dirty="0"/>
              <a:t> </a:t>
            </a:r>
            <a:r>
              <a:rPr lang="en-GB" dirty="0" err="1"/>
              <a:t>yleisyys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805" y="1593141"/>
            <a:ext cx="7704667" cy="4515032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Perimmäinen tavoite rahan arvon vakaus – siihen voi pyrkiä monilla tavoilla</a:t>
            </a:r>
          </a:p>
          <a:p>
            <a:pPr lvl="1"/>
            <a:r>
              <a:rPr lang="fi-FI" dirty="0"/>
              <a:t>Suoraan</a:t>
            </a:r>
          </a:p>
          <a:p>
            <a:pPr lvl="1"/>
            <a:r>
              <a:rPr lang="fi-FI" dirty="0"/>
              <a:t>Välitavoitteen kautta</a:t>
            </a:r>
          </a:p>
          <a:p>
            <a:r>
              <a:rPr lang="fi-FI" dirty="0"/>
              <a:t>IMF “</a:t>
            </a:r>
            <a:r>
              <a:rPr lang="fi-FI" dirty="0" err="1"/>
              <a:t>Annual</a:t>
            </a:r>
            <a:r>
              <a:rPr lang="fi-FI" dirty="0"/>
              <a:t> </a:t>
            </a:r>
            <a:r>
              <a:rPr lang="fi-FI" dirty="0" err="1"/>
              <a:t>report</a:t>
            </a:r>
            <a:r>
              <a:rPr lang="fi-FI" dirty="0"/>
              <a:t> on </a:t>
            </a:r>
            <a:r>
              <a:rPr lang="fi-FI" dirty="0" err="1"/>
              <a:t>exchange</a:t>
            </a:r>
            <a:r>
              <a:rPr lang="fi-FI" dirty="0"/>
              <a:t> </a:t>
            </a:r>
            <a:r>
              <a:rPr lang="fi-FI" dirty="0" err="1"/>
              <a:t>arrangements</a:t>
            </a:r>
            <a:r>
              <a:rPr lang="fi-FI" dirty="0"/>
              <a:t> and </a:t>
            </a:r>
            <a:r>
              <a:rPr lang="fi-FI" dirty="0" err="1"/>
              <a:t>exchange</a:t>
            </a:r>
            <a:r>
              <a:rPr lang="fi-FI" dirty="0"/>
              <a:t> </a:t>
            </a:r>
            <a:r>
              <a:rPr lang="fi-FI" dirty="0" err="1"/>
              <a:t>rate</a:t>
            </a:r>
            <a:r>
              <a:rPr lang="fi-FI" dirty="0"/>
              <a:t> </a:t>
            </a:r>
            <a:r>
              <a:rPr lang="fi-FI" dirty="0" err="1"/>
              <a:t>restrictions</a:t>
            </a:r>
            <a:r>
              <a:rPr lang="fi-FI" dirty="0"/>
              <a:t>” – tilanne 2022</a:t>
            </a:r>
          </a:p>
          <a:p>
            <a:pPr lvl="1"/>
            <a:r>
              <a:rPr lang="fi-FI" dirty="0"/>
              <a:t>USD –ankkuri 19%</a:t>
            </a:r>
          </a:p>
          <a:p>
            <a:pPr lvl="1"/>
            <a:r>
              <a:rPr lang="fi-FI" dirty="0"/>
              <a:t>EUR –ankkuri 13%</a:t>
            </a:r>
          </a:p>
          <a:p>
            <a:pPr lvl="1"/>
            <a:r>
              <a:rPr lang="fi-FI" dirty="0"/>
              <a:t>Muu valuuttakurssiankkuri 9 %</a:t>
            </a:r>
          </a:p>
          <a:p>
            <a:pPr lvl="1"/>
            <a:r>
              <a:rPr lang="fi-FI" dirty="0"/>
              <a:t>Rahan määrän tavoite 13 %</a:t>
            </a:r>
          </a:p>
          <a:p>
            <a:pPr lvl="1"/>
            <a:r>
              <a:rPr lang="fi-FI" dirty="0"/>
              <a:t>Suora inflaatiotavoite 23 %</a:t>
            </a:r>
          </a:p>
          <a:p>
            <a:pPr lvl="1"/>
            <a:r>
              <a:rPr lang="fi-FI" dirty="0"/>
              <a:t>Muu tavoite 22 %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945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838339" cy="523527"/>
          </a:xfrm>
        </p:spPr>
        <p:txBody>
          <a:bodyPr>
            <a:normAutofit fontScale="90000"/>
          </a:bodyPr>
          <a:lstStyle/>
          <a:p>
            <a:r>
              <a:rPr lang="fi-FI" dirty="0"/>
              <a:t>Rahapolitiikan työkalut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619672" y="1110945"/>
            <a:ext cx="7416824" cy="5362353"/>
          </a:xfrm>
        </p:spPr>
        <p:txBody>
          <a:bodyPr>
            <a:normAutofit/>
          </a:bodyPr>
          <a:lstStyle/>
          <a:p>
            <a:r>
              <a:rPr lang="fi-FI" dirty="0"/>
              <a:t>Rahapoliittiset lainat</a:t>
            </a:r>
          </a:p>
          <a:p>
            <a:pPr lvl="1"/>
            <a:r>
              <a:rPr lang="fi-FI" dirty="0"/>
              <a:t>Yleensä tärkein väline</a:t>
            </a:r>
          </a:p>
          <a:p>
            <a:pPr lvl="1"/>
            <a:r>
              <a:rPr lang="fi-FI" dirty="0"/>
              <a:t>Millä korolla pankit voivat lainata keskuspankkirahaa?</a:t>
            </a:r>
          </a:p>
          <a:p>
            <a:pPr lvl="1"/>
            <a:r>
              <a:rPr lang="fi-FI" dirty="0"/>
              <a:t>Millä muilla ehdoilla?</a:t>
            </a:r>
          </a:p>
          <a:p>
            <a:pPr lvl="2"/>
            <a:r>
              <a:rPr lang="fi-FI" dirty="0"/>
              <a:t>Määrälliset säätelyt keskuspankkiluoton myöntämisessä</a:t>
            </a:r>
          </a:p>
          <a:p>
            <a:pPr lvl="2"/>
            <a:r>
              <a:rPr lang="fi-FI" dirty="0"/>
              <a:t>Lainojen maturiteetti</a:t>
            </a:r>
          </a:p>
          <a:p>
            <a:pPr lvl="3"/>
            <a:r>
              <a:rPr lang="fi-FI" dirty="0"/>
              <a:t>Finanssikriisin aikana eurojärjestelmä antanut usein pitkiä luottoja</a:t>
            </a:r>
          </a:p>
          <a:p>
            <a:r>
              <a:rPr lang="fi-FI" dirty="0"/>
              <a:t>Talletuskorkojen muutokset</a:t>
            </a:r>
          </a:p>
          <a:p>
            <a:pPr lvl="1"/>
            <a:r>
              <a:rPr lang="fi-FI" dirty="0"/>
              <a:t>Liikepankeilla on talletuksia keskuspankissa – niiden korko vaikuttaa pankkien myöntämien asiakaslainojen korkoihin</a:t>
            </a:r>
          </a:p>
          <a:p>
            <a:pPr lvl="1"/>
            <a:r>
              <a:rPr lang="fi-FI" dirty="0"/>
              <a:t>Merkitys kasvanut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9652A-0716-7802-DDFE-60AF52F9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Rahapolitiikan</a:t>
            </a:r>
            <a:r>
              <a:rPr lang="en-GB" dirty="0"/>
              <a:t> </a:t>
            </a:r>
            <a:r>
              <a:rPr lang="en-GB" dirty="0" err="1"/>
              <a:t>työkalut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455D-81DB-AEEE-ABB3-BE7E441D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155" y="2204864"/>
            <a:ext cx="7704667" cy="333281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Arvopaperikaupat</a:t>
            </a:r>
          </a:p>
          <a:p>
            <a:pPr lvl="1"/>
            <a:r>
              <a:rPr lang="fi-FI" dirty="0"/>
              <a:t>Ostetaan ja myydään arvopapereita. Kun keskuspankki ostaa, rahaperusta kasvaa, sillä myyvän pankin tilille kirjataan katetta</a:t>
            </a:r>
          </a:p>
          <a:p>
            <a:pPr lvl="1"/>
            <a:r>
              <a:rPr lang="fi-FI" dirty="0"/>
              <a:t>”</a:t>
            </a:r>
            <a:r>
              <a:rPr lang="fi-FI" dirty="0" err="1"/>
              <a:t>Quantitative</a:t>
            </a:r>
            <a:r>
              <a:rPr lang="fi-FI" dirty="0"/>
              <a:t> </a:t>
            </a:r>
            <a:r>
              <a:rPr lang="fi-FI" dirty="0" err="1"/>
              <a:t>easing</a:t>
            </a:r>
            <a:r>
              <a:rPr lang="fi-FI" dirty="0"/>
              <a:t>”</a:t>
            </a:r>
          </a:p>
          <a:p>
            <a:pPr lvl="1"/>
            <a:r>
              <a:rPr lang="fi-FI" dirty="0"/>
              <a:t>Teoriassa voisi ostaa muutakin kuin arvopapereita</a:t>
            </a:r>
          </a:p>
          <a:p>
            <a:r>
              <a:rPr lang="fi-FI" dirty="0"/>
              <a:t>Markkinainterventiot esim. valuuttamarkkinoilla</a:t>
            </a:r>
          </a:p>
          <a:p>
            <a:pPr lvl="1"/>
            <a:r>
              <a:rPr lang="fi-FI" dirty="0"/>
              <a:t>Keskuspankki ostaa tai myy omaa valuuttaansa muilla valuutoilla</a:t>
            </a:r>
          </a:p>
          <a:p>
            <a:pPr lvl="1"/>
            <a:r>
              <a:rPr lang="fi-FI" dirty="0"/>
              <a:t>Tärkeä etenkin kiinteän valuuttakurssin järjestelmissä</a:t>
            </a:r>
          </a:p>
          <a:p>
            <a:pPr lvl="1"/>
            <a:r>
              <a:rPr lang="fi-FI" dirty="0"/>
              <a:t>Oma valuutta uhkaa devalvoitua =&gt; tehdään tukiostoja markkinoilla</a:t>
            </a:r>
          </a:p>
          <a:p>
            <a:r>
              <a:rPr lang="fi-FI" dirty="0"/>
              <a:t>Vähimmäisvarantovaatimukset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4AF57-D0F2-E9EF-C150-285089C3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494B8-8142-C35B-7089-C9B73866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491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400983"/>
          </a:xfrm>
        </p:spPr>
        <p:txBody>
          <a:bodyPr>
            <a:normAutofit fontScale="90000"/>
          </a:bodyPr>
          <a:lstStyle/>
          <a:p>
            <a:r>
              <a:rPr lang="fi-FI" dirty="0"/>
              <a:t>Rahapolitiikan työkalut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12776"/>
            <a:ext cx="7704667" cy="4803064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Vakuuslistan muutokset</a:t>
            </a:r>
          </a:p>
          <a:p>
            <a:pPr lvl="1"/>
            <a:r>
              <a:rPr lang="fi-FI" dirty="0"/>
              <a:t>Keskuspankista lainaavan pankin on asetettava vakuudet, käytännössä pantattava arvopapereita. Mitkä vakuudet kelpaavat?</a:t>
            </a:r>
          </a:p>
          <a:p>
            <a:pPr lvl="2"/>
            <a:r>
              <a:rPr lang="fi-FI" dirty="0"/>
              <a:t>Laaja lista =&gt; pankkien helpompi saada rahoitusta keskuspankista; </a:t>
            </a:r>
          </a:p>
          <a:p>
            <a:pPr lvl="2"/>
            <a:r>
              <a:rPr lang="fi-FI" dirty="0"/>
              <a:t>Laaja lista =&gt; keskuspankilla suurempi luottotappioriski</a:t>
            </a:r>
          </a:p>
          <a:p>
            <a:pPr lvl="2"/>
            <a:r>
              <a:rPr lang="fi-FI" dirty="0"/>
              <a:t>Laaja lista =&gt; pankeilla mahdollisuus jättää luotetuimmat paperit (hyvämaineisten valtioiden obligaatiot) käytettäviksi vakuuksina muissa yhteyksissä</a:t>
            </a:r>
          </a:p>
          <a:p>
            <a:pPr lvl="1"/>
            <a:r>
              <a:rPr lang="fi-FI" dirty="0"/>
              <a:t>Merkitys korostui esim. koronakriisissä 2020</a:t>
            </a:r>
          </a:p>
          <a:p>
            <a:pPr lvl="2"/>
            <a:r>
              <a:rPr lang="fi-FI" dirty="0"/>
              <a:t>Banco de México alkoi 2020 hyväksyä yritysten lainoja vakuuksiksi koronakriisin hoitotoimenpiteenä</a:t>
            </a:r>
          </a:p>
          <a:p>
            <a:pPr lvl="1"/>
            <a:r>
              <a:rPr lang="fi-FI" dirty="0"/>
              <a:t>Joskus liikepankit voineet pantata velkomisoikeuksia omiin asiakkaisiinsa; </a:t>
            </a:r>
          </a:p>
          <a:p>
            <a:pPr lvl="2"/>
            <a:r>
              <a:rPr lang="fi-FI" dirty="0"/>
              <a:t>Mm nykyään euroalueella</a:t>
            </a:r>
          </a:p>
          <a:p>
            <a:pPr lvl="2"/>
            <a:r>
              <a:rPr lang="fi-FI" dirty="0"/>
              <a:t>Vekseleiden rediskonttaus ollut yksi keino myöntää keskuspankkiluottoa (esim. suuri osa markka-ajasta Suomessa, ei enää oman rahan loppuvaiheissa) 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15</a:t>
            </a:fld>
            <a:endParaRPr lang="fi-FI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838339" cy="1369535"/>
          </a:xfrm>
        </p:spPr>
        <p:txBody>
          <a:bodyPr>
            <a:normAutofit/>
          </a:bodyPr>
          <a:lstStyle/>
          <a:p>
            <a:r>
              <a:rPr lang="fi-FI" dirty="0"/>
              <a:t>Mistä keskuspankkiraha tulee? Arvopaperikauppa ja huutokauppa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966" y="185324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i-FI" dirty="0"/>
              <a:t>Arvopaperikauppa</a:t>
            </a:r>
          </a:p>
          <a:p>
            <a:pPr lvl="1"/>
            <a:r>
              <a:rPr lang="fi-FI" dirty="0"/>
              <a:t>Keskuspankki ostaa tai myy arvopapereita</a:t>
            </a:r>
          </a:p>
          <a:p>
            <a:pPr lvl="1"/>
            <a:r>
              <a:rPr lang="fi-FI" dirty="0"/>
              <a:t>Ollut perinteisesti tavallinen Yhdysvalloissa ja Japanissa</a:t>
            </a:r>
          </a:p>
          <a:p>
            <a:pPr lvl="1"/>
            <a:r>
              <a:rPr lang="fi-FI" dirty="0"/>
              <a:t>Tavoitteena voi olla joko muuttaa reservien määrää (dynaamiset operaatiot) tai estää muita tekijöitä muuttamasta reservien määrää (defensiiviset operaatiot)</a:t>
            </a:r>
          </a:p>
          <a:p>
            <a:r>
              <a:rPr lang="fi-FI" dirty="0"/>
              <a:t>Huutokauppa </a:t>
            </a:r>
          </a:p>
          <a:p>
            <a:pPr lvl="1"/>
            <a:r>
              <a:rPr lang="fi-FI" dirty="0"/>
              <a:t>Keskuspankki myöntää luottoja</a:t>
            </a:r>
          </a:p>
          <a:p>
            <a:pPr lvl="1"/>
            <a:r>
              <a:rPr lang="fi-FI" dirty="0"/>
              <a:t>Euroopan maissa perinteinen tapa tehdä rahapolitiikka, merkitys vähentynyt viime vuosina</a:t>
            </a:r>
          </a:p>
          <a:p>
            <a:pPr lvl="1"/>
            <a:r>
              <a:rPr lang="fi-FI" dirty="0"/>
              <a:t>Hyvin monenlaisia järjestelyjä, nimi ”huutokauppa” vakiintunut, mutta toisinaan huonosti kuvaava.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16</a:t>
            </a:fld>
            <a:endParaRPr lang="fi-FI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524698" y="2048788"/>
            <a:ext cx="1868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414360" y="2097562"/>
            <a:ext cx="6292" cy="1661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67630" y="2212032"/>
            <a:ext cx="98780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solidFill>
                  <a:srgbClr val="FF0000"/>
                </a:solidFill>
              </a:rPr>
              <a:t>+ 100 </a:t>
            </a:r>
            <a:r>
              <a:rPr lang="en-GB" sz="1350" dirty="0" err="1">
                <a:solidFill>
                  <a:srgbClr val="FF0000"/>
                </a:solidFill>
              </a:rPr>
              <a:t>milj</a:t>
            </a:r>
            <a:endParaRPr lang="en-GB" sz="135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7704" y="1761101"/>
            <a:ext cx="1705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/>
              <a:t>Liikepankki</a:t>
            </a:r>
            <a:endParaRPr lang="en-GB" sz="16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711190" y="2080712"/>
            <a:ext cx="6292" cy="1661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91301" y="2079924"/>
            <a:ext cx="1868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58505" y="1769531"/>
            <a:ext cx="17050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/>
              <a:t>Keskuspankki</a:t>
            </a:r>
            <a:endParaRPr lang="en-GB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905063" y="1353151"/>
            <a:ext cx="2208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Arvo-osuusrekisteri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588142" y="3041086"/>
            <a:ext cx="86092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- 100 </a:t>
            </a:r>
            <a:r>
              <a:rPr lang="en-GB" sz="1350" dirty="0" err="1"/>
              <a:t>milj</a:t>
            </a:r>
            <a:endParaRPr lang="en-GB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700505" y="2158293"/>
            <a:ext cx="73234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 err="1"/>
              <a:t>Keskuspankkitili</a:t>
            </a:r>
            <a:endParaRPr lang="en-GB" sz="1350" dirty="0"/>
          </a:p>
        </p:txBody>
      </p:sp>
      <p:sp>
        <p:nvSpPr>
          <p:cNvPr id="18" name="TextBox 17"/>
          <p:cNvSpPr txBox="1"/>
          <p:nvPr/>
        </p:nvSpPr>
        <p:spPr>
          <a:xfrm>
            <a:off x="558429" y="2983378"/>
            <a:ext cx="99876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 err="1"/>
              <a:t>Obligaatiosijoitukset</a:t>
            </a:r>
            <a:endParaRPr lang="en-GB" sz="135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780699" y="2079924"/>
            <a:ext cx="1868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37371" y="2175998"/>
            <a:ext cx="12095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 err="1"/>
              <a:t>Liikepankin</a:t>
            </a:r>
            <a:r>
              <a:rPr lang="en-GB" sz="1350" dirty="0"/>
              <a:t> </a:t>
            </a:r>
            <a:r>
              <a:rPr lang="en-GB" sz="1350" dirty="0" err="1"/>
              <a:t>talletus</a:t>
            </a:r>
            <a:endParaRPr lang="en-GB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4077793" y="2205809"/>
            <a:ext cx="67347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+100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76135" y="2205809"/>
            <a:ext cx="98780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solidFill>
                  <a:srgbClr val="FF0000"/>
                </a:solidFill>
              </a:rPr>
              <a:t>+ 100 </a:t>
            </a:r>
            <a:r>
              <a:rPr lang="en-GB" sz="1350" dirty="0" err="1">
                <a:solidFill>
                  <a:srgbClr val="FF0000"/>
                </a:solidFill>
              </a:rPr>
              <a:t>milj</a:t>
            </a:r>
            <a:endParaRPr lang="en-GB" sz="135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36296" y="1769531"/>
            <a:ext cx="17302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Liikepankin</a:t>
            </a:r>
            <a:r>
              <a:rPr lang="en-GB" dirty="0"/>
              <a:t> </a:t>
            </a:r>
            <a:r>
              <a:rPr lang="en-GB" dirty="0" err="1"/>
              <a:t>obligaatio-omistukset</a:t>
            </a:r>
            <a:r>
              <a:rPr lang="en-GB" dirty="0"/>
              <a:t> -100</a:t>
            </a:r>
          </a:p>
          <a:p>
            <a:endParaRPr lang="en-GB" dirty="0"/>
          </a:p>
          <a:p>
            <a:r>
              <a:rPr lang="en-GB" dirty="0" err="1"/>
              <a:t>Keskuspankin</a:t>
            </a:r>
            <a:r>
              <a:rPr lang="en-GB" dirty="0"/>
              <a:t> </a:t>
            </a:r>
            <a:r>
              <a:rPr lang="en-GB" dirty="0" err="1"/>
              <a:t>obligaatio-omistukset</a:t>
            </a:r>
            <a:r>
              <a:rPr lang="en-GB" dirty="0"/>
              <a:t> +100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34759" y="555537"/>
            <a:ext cx="36744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dirty="0" err="1"/>
              <a:t>Arvopaperiosto</a:t>
            </a:r>
            <a:endParaRPr lang="en-GB" sz="3300" dirty="0"/>
          </a:p>
        </p:txBody>
      </p:sp>
      <p:sp>
        <p:nvSpPr>
          <p:cNvPr id="25" name="TextBox 24"/>
          <p:cNvSpPr txBox="1"/>
          <p:nvPr/>
        </p:nvSpPr>
        <p:spPr>
          <a:xfrm>
            <a:off x="1557196" y="4020181"/>
            <a:ext cx="74734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Keskuspankin nettovarallisuus ei muutu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Liikepankin nettovarallisuus ei muutu (paitsi ehkä välillisesti)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Valtion/paperin liikkeeseen laskijan velka ei muutu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MUTTA! Keskuspankkirahan määrä lisääntyy 100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Liikepankin taseen loppusumma pysyy (suunnilleen) ennallaan, keskuspankin tase kasvaa</a:t>
            </a:r>
          </a:p>
        </p:txBody>
      </p:sp>
    </p:spTree>
    <p:extLst>
      <p:ext uri="{BB962C8B-B14F-4D97-AF65-F5344CB8AC3E}">
        <p14:creationId xmlns:p14="http://schemas.microsoft.com/office/powerpoint/2010/main" val="880137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594" y="-389832"/>
            <a:ext cx="7704667" cy="1981200"/>
          </a:xfrm>
        </p:spPr>
        <p:txBody>
          <a:bodyPr/>
          <a:lstStyle/>
          <a:p>
            <a:r>
              <a:rPr lang="en-GB" dirty="0" err="1"/>
              <a:t>Laina</a:t>
            </a:r>
            <a:r>
              <a:rPr lang="en-GB" dirty="0"/>
              <a:t>/</a:t>
            </a:r>
            <a:r>
              <a:rPr lang="en-GB" dirty="0" err="1"/>
              <a:t>Huutokauppa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>
            <a:off x="1801151" y="2339053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020272" y="2360164"/>
            <a:ext cx="6292" cy="1661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72311" y="2339053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17275" y="1858693"/>
            <a:ext cx="1705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Liikepankki</a:t>
            </a:r>
            <a:endParaRPr lang="en-GB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67741" y="1913829"/>
            <a:ext cx="1705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Keskuspankki</a:t>
            </a:r>
            <a:endParaRPr lang="en-GB" sz="2000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002903" y="2291054"/>
            <a:ext cx="6292" cy="1661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8224" y="2470011"/>
            <a:ext cx="103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Keskuspankkitili</a:t>
            </a:r>
            <a:endParaRPr lang="en-GB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792428" y="2470013"/>
            <a:ext cx="112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+100 </a:t>
            </a:r>
            <a:r>
              <a:rPr lang="fi-FI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milj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09595" y="2475233"/>
            <a:ext cx="1905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+100 </a:t>
            </a:r>
            <a:r>
              <a:rPr lang="fi-FI" dirty="0" err="1">
                <a:solidFill>
                  <a:srgbClr val="FF0000"/>
                </a:solidFill>
              </a:rPr>
              <a:t>milj</a:t>
            </a:r>
            <a:r>
              <a:rPr lang="fi-FI" dirty="0">
                <a:solidFill>
                  <a:srgbClr val="FF0000"/>
                </a:solidFill>
              </a:rPr>
              <a:t>, velka keskuspankille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72311" y="2485402"/>
            <a:ext cx="112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+100 </a:t>
            </a:r>
            <a:r>
              <a:rPr lang="fi-FI" dirty="0" err="1">
                <a:solidFill>
                  <a:srgbClr val="FF0000"/>
                </a:solidFill>
              </a:rPr>
              <a:t>milj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75227" y="2500791"/>
            <a:ext cx="1123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+100 </a:t>
            </a:r>
            <a:r>
              <a:rPr lang="fi-FI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milj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3942775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Keskuspankin nettovarallisuus ei muutu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Liikepankin nettovarallisuus ei muutu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Valtion velka ei muutu, mutta liikepankki asettaa </a:t>
            </a:r>
            <a:r>
              <a:rPr lang="fi-FI" sz="2400" dirty="0" err="1"/>
              <a:t>obligation</a:t>
            </a:r>
            <a:r>
              <a:rPr lang="fi-FI" sz="2400" dirty="0"/>
              <a:t> (tai jotain muuta) vakuudeksi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MUTTA! Keskuspankkirahan määrä lisääntyy 100 </a:t>
            </a:r>
            <a:r>
              <a:rPr lang="fi-FI" sz="2400" dirty="0" err="1"/>
              <a:t>milj</a:t>
            </a:r>
            <a:endParaRPr lang="fi-FI" sz="24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i-FI" sz="2400" dirty="0"/>
              <a:t>Molempien osapuolten taseet kasvavat 100 </a:t>
            </a:r>
            <a:r>
              <a:rPr lang="fi-FI" sz="2400" dirty="0" err="1"/>
              <a:t>milj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947982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BD8E0-F1AC-4139-BC95-89A7C0C84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Epätavanomaisia keinoja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54D73-08E7-4B66-90FB-3129365A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132856"/>
            <a:ext cx="7704667" cy="4082984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Oli laajasti käytössä vuodesta 2007/2008 eri valuutta-alueilla</a:t>
            </a:r>
          </a:p>
          <a:p>
            <a:pPr lvl="1"/>
            <a:r>
              <a:rPr lang="fi-FI" dirty="0"/>
              <a:t>Aika alkaa olla (toistaiseksi?) ohitse</a:t>
            </a:r>
          </a:p>
          <a:p>
            <a:r>
              <a:rPr lang="fi-FI" dirty="0"/>
              <a:t>Keskeinen rajoite korkopolitiikalle: nollakorkoraja</a:t>
            </a:r>
          </a:p>
          <a:p>
            <a:pPr lvl="1"/>
            <a:r>
              <a:rPr lang="fi-FI" dirty="0"/>
              <a:t>Jos markkinakorko on jo nollassa tai lievästi negatiivinen, mutta rahapolitiikkaa pitää löysätä =&gt; epätavanomaisia keinoja</a:t>
            </a:r>
          </a:p>
          <a:p>
            <a:pPr lvl="1"/>
            <a:r>
              <a:rPr lang="fi-FI" dirty="0"/>
              <a:t>Itse asiassa alaraja taitaa olla hieman nollan alapuolella?</a:t>
            </a:r>
          </a:p>
          <a:p>
            <a:r>
              <a:rPr lang="fi-FI" dirty="0"/>
              <a:t>Laajamittaiset arvopaperiostot</a:t>
            </a:r>
          </a:p>
          <a:p>
            <a:pPr lvl="1"/>
            <a:r>
              <a:rPr lang="fi-FI" dirty="0"/>
              <a:t>Tehty eri puolilla maailmaa (euroalue, Yhdysvallat </a:t>
            </a:r>
            <a:r>
              <a:rPr lang="fi-FI" dirty="0" err="1"/>
              <a:t>ym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”</a:t>
            </a:r>
            <a:r>
              <a:rPr lang="fi-FI" dirty="0" err="1"/>
              <a:t>Quantitative</a:t>
            </a:r>
            <a:r>
              <a:rPr lang="fi-FI" dirty="0"/>
              <a:t> </a:t>
            </a:r>
            <a:r>
              <a:rPr lang="fi-FI" dirty="0" err="1"/>
              <a:t>easing</a:t>
            </a:r>
            <a:r>
              <a:rPr lang="fi-FI" dirty="0"/>
              <a:t>”, QER</a:t>
            </a:r>
          </a:p>
          <a:p>
            <a:pPr lvl="1"/>
            <a:r>
              <a:rPr lang="fi-FI" dirty="0"/>
              <a:t>Ostettu aiempaa suurempia määriä ja papereita, joita ei (ehkä) olisi muuten ostettu</a:t>
            </a:r>
          </a:p>
          <a:p>
            <a:pPr lvl="1"/>
            <a:r>
              <a:rPr lang="fi-FI" dirty="0"/>
              <a:t>Usein ostettu etenkin pitkämaturiteettisia papereita</a:t>
            </a:r>
          </a:p>
          <a:p>
            <a:r>
              <a:rPr lang="fi-FI" dirty="0"/>
              <a:t>Negatiiviset korot</a:t>
            </a:r>
          </a:p>
          <a:p>
            <a:r>
              <a:rPr lang="fi-FI" dirty="0"/>
              <a:t>Pitkäaikaiset lainat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F2004-9E4F-4919-A28B-C9F147AE5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C88D7-91BC-4D9A-AB20-32747C45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138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7704667" cy="1981200"/>
          </a:xfrm>
        </p:spPr>
        <p:txBody>
          <a:bodyPr/>
          <a:lstStyle/>
          <a:p>
            <a:r>
              <a:rPr lang="fi-FI" dirty="0"/>
              <a:t>Mikä on keskuspankki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133" y="1432738"/>
            <a:ext cx="8579296" cy="5308630"/>
          </a:xfrm>
        </p:spPr>
        <p:txBody>
          <a:bodyPr>
            <a:normAutofit/>
          </a:bodyPr>
          <a:lstStyle/>
          <a:p>
            <a:r>
              <a:rPr lang="fi-FI" dirty="0"/>
              <a:t>Keskuspankki = pankkien pankki</a:t>
            </a:r>
          </a:p>
          <a:p>
            <a:r>
              <a:rPr lang="fi-FI" dirty="0"/>
              <a:t>Käsite voi olla hiukan horjuva</a:t>
            </a:r>
          </a:p>
          <a:p>
            <a:pPr lvl="1"/>
            <a:r>
              <a:rPr lang="fi-FI" dirty="0"/>
              <a:t>Montako keskuspankkia Suomessa on?</a:t>
            </a:r>
          </a:p>
          <a:p>
            <a:pPr lvl="1"/>
            <a:r>
              <a:rPr lang="fi-FI" dirty="0"/>
              <a:t>Säästöpankkien keskuspankki Suomi Oy; </a:t>
            </a:r>
            <a:r>
              <a:rPr lang="fi-FI" dirty="0" err="1"/>
              <a:t>Bonum</a:t>
            </a:r>
            <a:r>
              <a:rPr lang="fi-FI" dirty="0"/>
              <a:t> Pankki Oy?</a:t>
            </a:r>
          </a:p>
          <a:p>
            <a:r>
              <a:rPr lang="fi-FI" dirty="0"/>
              <a:t>Nykyään yleensä julkinen laitos</a:t>
            </a:r>
          </a:p>
          <a:p>
            <a:pPr lvl="1"/>
            <a:r>
              <a:rPr lang="fi-FI" dirty="0"/>
              <a:t>Eivät maksimoi voittoa</a:t>
            </a:r>
          </a:p>
          <a:p>
            <a:r>
              <a:rPr lang="fi-FI" dirty="0"/>
              <a:t>Liikepankin ja keskuspankin ero muuttunut historian kuluessa selkeämmäksi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54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8A4AC-D1FE-4590-8088-B6BE09469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5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/>
              <a:t>Miksi korkopolitiikka vaikuttaa kokonaiskysyntään?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51014-FC7B-4224-B6ED-D6A3DD94F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98" y="1618555"/>
            <a:ext cx="8022290" cy="5032921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Rahapolitiikka tuskin vaikuttaa kansantalouden kokonaistarjontaan lyhyellä aikavälillä</a:t>
            </a:r>
          </a:p>
          <a:p>
            <a:r>
              <a:rPr lang="fi-FI" dirty="0"/>
              <a:t>Jos rahapolitiikka ei täysin tehotonta, vaikuttaa kokonaiskysynnän kautta</a:t>
            </a:r>
          </a:p>
          <a:p>
            <a:r>
              <a:rPr lang="fi-FI" dirty="0"/>
              <a:t>Ilmeisin vaikutuskanava: investointikysyntä</a:t>
            </a:r>
          </a:p>
          <a:p>
            <a:pPr lvl="1"/>
            <a:r>
              <a:rPr lang="fi-FI" dirty="0"/>
              <a:t>Alhaiset korot =&gt; useammat investoinnit kannattavat =&gt; yritykset investoivat enemmän</a:t>
            </a:r>
          </a:p>
          <a:p>
            <a:r>
              <a:rPr lang="fi-FI" dirty="0"/>
              <a:t>Valuuttakurssivaikutus, jos kelluva valuuttakurssi</a:t>
            </a:r>
          </a:p>
          <a:p>
            <a:pPr lvl="1"/>
            <a:r>
              <a:rPr lang="fi-FI" dirty="0"/>
              <a:t>Korkoa alennetaan =&gt; valuutta devalvoituu =&gt; kotimaisten yritysten hintakilpailukyky vientimarkkinoilla paranee</a:t>
            </a:r>
          </a:p>
          <a:p>
            <a:r>
              <a:rPr lang="fi-FI" dirty="0"/>
              <a:t>Kulutuskysynnän tapauksessa kanavia ainakin kolme.</a:t>
            </a:r>
          </a:p>
          <a:p>
            <a:pPr marL="0" indent="0">
              <a:buNone/>
            </a:pPr>
            <a:r>
              <a:rPr lang="fi-FI" dirty="0"/>
              <a:t>1) </a:t>
            </a:r>
            <a:r>
              <a:rPr lang="fi-FI" dirty="0" err="1"/>
              <a:t>Intertemporaalinen</a:t>
            </a:r>
            <a:r>
              <a:rPr lang="fi-FI" dirty="0"/>
              <a:t> substituutio</a:t>
            </a:r>
          </a:p>
          <a:p>
            <a:pPr marL="914400" lvl="1" indent="-514350"/>
            <a:r>
              <a:rPr lang="fi-FI" dirty="0"/>
              <a:t>Jos reaalikorot ovat korkeat, kannattaa kuluttaa vasta tulevaisuudessa ja säästää nyt =&gt; heikentää kysyntää kansantaloudessa.</a:t>
            </a:r>
          </a:p>
          <a:p>
            <a:pPr marL="914400" lvl="1" indent="-514350"/>
            <a:r>
              <a:rPr lang="fi-FI" dirty="0"/>
              <a:t>Etenkin velaksi kuluttaminen tulee ei-houkuttelevaksi, jos korkoja nostetaan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80ABC-CFCF-4313-BBCC-35FA69696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E824A-28CE-4049-95EA-4F3EE9526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1921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99030-EF12-4E78-A447-4036E1C8F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485" y="188640"/>
            <a:ext cx="7982355" cy="1099591"/>
          </a:xfrm>
        </p:spPr>
        <p:txBody>
          <a:bodyPr>
            <a:normAutofit fontScale="90000"/>
          </a:bodyPr>
          <a:lstStyle/>
          <a:p>
            <a:r>
              <a:rPr lang="fi-FI" dirty="0"/>
              <a:t>Miksi korkopolitiikka vaikuttaa kokonaiskysyntään?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21D0C-AFA4-461D-9128-511A743A6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556792"/>
            <a:ext cx="7704667" cy="44430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2) Varallisuusvaikutukset</a:t>
            </a:r>
          </a:p>
          <a:p>
            <a:pPr lvl="1"/>
            <a:r>
              <a:rPr lang="fi-FI" dirty="0"/>
              <a:t>Korot vaikuttavat kiinteistöjen ja osakkeiden hintoihin. Jos nämä hinnat vaikuttavat omistajien kulutuskäyttäytymiseen, rahapolitiikka vaikuttaa kokonaiskysyntään</a:t>
            </a:r>
          </a:p>
          <a:p>
            <a:pPr lvl="1"/>
            <a:r>
              <a:rPr lang="fi-FI" dirty="0"/>
              <a:t>Onko vaikutus voimakkaampi asuntojen vai osakkeiden tapauksessa? Onko koko vaikutusta olemassa?</a:t>
            </a:r>
          </a:p>
          <a:p>
            <a:pPr lvl="2"/>
            <a:r>
              <a:rPr lang="fi-FI" dirty="0"/>
              <a:t>Asuntoja useammilla</a:t>
            </a:r>
          </a:p>
          <a:p>
            <a:pPr lvl="2"/>
            <a:r>
              <a:rPr lang="fi-FI" dirty="0"/>
              <a:t>Osakkeet likvidimpiä ja kivuttomammin realisoitavissa</a:t>
            </a:r>
          </a:p>
          <a:p>
            <a:pPr marL="0" indent="0">
              <a:buNone/>
            </a:pPr>
            <a:r>
              <a:rPr lang="fi-FI" dirty="0"/>
              <a:t>3) Tulovaikutukset ja tulonjakovaikutukset</a:t>
            </a:r>
          </a:p>
          <a:p>
            <a:pPr lvl="1"/>
            <a:r>
              <a:rPr lang="fi-FI" dirty="0"/>
              <a:t>Korkeat korot vähentävät velkaisten kotitalouksien (=ne, joilla voimakas aikapreferenssi?) ostovoimaa. </a:t>
            </a:r>
          </a:p>
          <a:p>
            <a:pPr lvl="1"/>
            <a:r>
              <a:rPr lang="fi-FI" dirty="0"/>
              <a:t>Tulonsiirto korkean rajakulutusalttiuden kotitalouksilta matalan rajakulutusalttiuden kotitalouksille</a:t>
            </a:r>
          </a:p>
          <a:p>
            <a:pPr lvl="1"/>
            <a:r>
              <a:rPr lang="fi-FI" dirty="0"/>
              <a:t>Yleisemmin: tulonsiirto niille, joilla tapana kerryttää ylijäämiä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D6C1C-D851-4042-8F05-BCCB651E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6B1AE-6D3B-44D1-B1A9-C3F93ECE0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2157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376B8-F862-4B27-B74A-8D74A0879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645" y="236526"/>
            <a:ext cx="7982355" cy="1171599"/>
          </a:xfrm>
        </p:spPr>
        <p:txBody>
          <a:bodyPr>
            <a:normAutofit fontScale="90000"/>
          </a:bodyPr>
          <a:lstStyle/>
          <a:p>
            <a:r>
              <a:rPr lang="fi-FI" dirty="0"/>
              <a:t>Vaatimuksia rahapolitiikan instrumentille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9B810-B448-4C2E-BF50-1BB3037AE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562532"/>
            <a:ext cx="7704667" cy="481879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Instrumentti tässä yhteydessä: välitavoite, johon työkalulla suoraan vaikutetaan</a:t>
            </a:r>
          </a:p>
          <a:p>
            <a:r>
              <a:rPr lang="fi-FI" dirty="0"/>
              <a:t>Mitattavissa ja havaittavissa</a:t>
            </a:r>
          </a:p>
          <a:p>
            <a:pPr lvl="1"/>
            <a:r>
              <a:rPr lang="fi-FI" dirty="0"/>
              <a:t>Korot erityisen hyvä tässä suhteessa – tieto saadaan reaaliaikaisesti</a:t>
            </a:r>
          </a:p>
          <a:p>
            <a:pPr lvl="1"/>
            <a:r>
              <a:rPr lang="fi-FI" dirty="0"/>
              <a:t>Ongelma: lähinnä nimelliskorko voidaan havaita, reaalikorko voisi olla tärkeämpi</a:t>
            </a:r>
          </a:p>
          <a:p>
            <a:pPr lvl="1"/>
            <a:r>
              <a:rPr lang="fi-FI" dirty="0"/>
              <a:t>Keskuspankkirahan määrä myös helppo mitata</a:t>
            </a:r>
          </a:p>
          <a:p>
            <a:r>
              <a:rPr lang="fi-FI" dirty="0"/>
              <a:t>Keskuspankin pitää voida vaikuttaa siihen</a:t>
            </a:r>
          </a:p>
          <a:p>
            <a:pPr lvl="1"/>
            <a:r>
              <a:rPr lang="fi-FI" dirty="0"/>
              <a:t>Keskuspankkirahan määrässäkin jossain määrin ei-vaikutettavuutta</a:t>
            </a:r>
          </a:p>
          <a:p>
            <a:pPr lvl="1"/>
            <a:r>
              <a:rPr lang="fi-FI" dirty="0"/>
              <a:t>Nimelliskorkoihin helppo vaikuttaa. Mahdollisuuden vaikuttaa inflaatio-odotuksiin epätäydelliset.</a:t>
            </a:r>
          </a:p>
          <a:p>
            <a:r>
              <a:rPr lang="fi-FI" dirty="0"/>
              <a:t>Tavoitteella pitää olla vähintäänkin tyydyttävästi tunnettu vaikutus talouteen</a:t>
            </a:r>
          </a:p>
          <a:p>
            <a:pPr lvl="1"/>
            <a:r>
              <a:rPr lang="fi-FI" dirty="0"/>
              <a:t>Vaikuttaa siltä, että korkojen vaikutukset nykyään paremmin tunnettuja ja ymmärrettyjä sekä ennustettavampia </a:t>
            </a:r>
          </a:p>
          <a:p>
            <a:pPr marL="0" indent="0">
              <a:buNone/>
            </a:pPr>
            <a:r>
              <a:rPr lang="fi-FI" dirty="0"/>
              <a:t>=&gt; Lyhyet korot nykyään rahapolitiikan avainmuuttuja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28073-6667-4738-9E88-65A48857B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0A0AB-B34F-4F19-84CD-268B653D4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8620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D6D94-9FA0-4DB0-B7E3-EE8B16D8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937" y="90725"/>
            <a:ext cx="7910347" cy="1001390"/>
          </a:xfrm>
        </p:spPr>
        <p:txBody>
          <a:bodyPr>
            <a:normAutofit fontScale="90000"/>
          </a:bodyPr>
          <a:lstStyle/>
          <a:p>
            <a:r>
              <a:rPr lang="fi-FI" dirty="0"/>
              <a:t>Korko vai rahan määrä instrumenttina?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7BD46-F928-4B11-9C38-479A4713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452" y="1498599"/>
            <a:ext cx="7910347" cy="254888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Keskuspankki voi yrittää säädellä joko lyhyitä korkoja tai keskuspankkirahan määrää – ainakin nämä ovat mahdollisia instrumentteja</a:t>
            </a:r>
          </a:p>
          <a:p>
            <a:r>
              <a:rPr lang="fi-FI" dirty="0"/>
              <a:t>Keskuspankki voi asettaa omien operaatioittensa koron</a:t>
            </a:r>
          </a:p>
          <a:p>
            <a:r>
              <a:rPr lang="fi-FI" dirty="0"/>
              <a:t>Keskuspankki voi esim. arvopaperiostoilla muuttaa keskuspankkirahan määrää</a:t>
            </a:r>
          </a:p>
          <a:p>
            <a:r>
              <a:rPr lang="fi-FI" dirty="0"/>
              <a:t>Ongelma: näitä ei voi menestyksekkäästi saavuttaa yhtä aikaa muuten kuin sattumalta, sillä keskuspankkirahan kysynnässä ennakoimatonta vaihtelua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8003F-5E21-4C1F-AC2A-80151A3A0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8FA1D-6553-48A5-A813-714844878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23</a:t>
            </a:fld>
            <a:endParaRPr lang="fi-FI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A6FF2E-6BC3-46E1-B487-C68A90359E36}"/>
              </a:ext>
            </a:extLst>
          </p:cNvPr>
          <p:cNvCxnSpPr/>
          <p:nvPr/>
        </p:nvCxnSpPr>
        <p:spPr>
          <a:xfrm flipV="1">
            <a:off x="1835696" y="4149081"/>
            <a:ext cx="0" cy="194421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00C76B5-1FF2-43A3-A6A9-4786BCC756C9}"/>
              </a:ext>
            </a:extLst>
          </p:cNvPr>
          <p:cNvCxnSpPr>
            <a:cxnSpLocks/>
          </p:cNvCxnSpPr>
          <p:nvPr/>
        </p:nvCxnSpPr>
        <p:spPr>
          <a:xfrm>
            <a:off x="1835696" y="6093296"/>
            <a:ext cx="324036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E8B3964-5980-4881-9C97-482D87FDA2A0}"/>
              </a:ext>
            </a:extLst>
          </p:cNvPr>
          <p:cNvSpPr txBox="1"/>
          <p:nvPr/>
        </p:nvSpPr>
        <p:spPr>
          <a:xfrm>
            <a:off x="3779912" y="621403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Reservien määrä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B136C4-E00C-4245-97EA-BD8FBA4F422A}"/>
              </a:ext>
            </a:extLst>
          </p:cNvPr>
          <p:cNvSpPr txBox="1"/>
          <p:nvPr/>
        </p:nvSpPr>
        <p:spPr>
          <a:xfrm>
            <a:off x="683569" y="4149081"/>
            <a:ext cx="864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Korko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CDA5B2-0E42-4E91-96B7-213F03C9985A}"/>
              </a:ext>
            </a:extLst>
          </p:cNvPr>
          <p:cNvCxnSpPr>
            <a:cxnSpLocks/>
          </p:cNvCxnSpPr>
          <p:nvPr/>
        </p:nvCxnSpPr>
        <p:spPr>
          <a:xfrm>
            <a:off x="2339752" y="4326793"/>
            <a:ext cx="2232248" cy="1584176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9A96EC0-F136-4400-A112-E779DAE16E0D}"/>
              </a:ext>
            </a:extLst>
          </p:cNvPr>
          <p:cNvCxnSpPr>
            <a:cxnSpLocks/>
          </p:cNvCxnSpPr>
          <p:nvPr/>
        </p:nvCxnSpPr>
        <p:spPr>
          <a:xfrm>
            <a:off x="2123731" y="4589846"/>
            <a:ext cx="2232248" cy="1584176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C5CB67-EF3F-4381-958F-9886B05ED8C9}"/>
              </a:ext>
            </a:extLst>
          </p:cNvPr>
          <p:cNvCxnSpPr>
            <a:cxnSpLocks/>
          </p:cNvCxnSpPr>
          <p:nvPr/>
        </p:nvCxnSpPr>
        <p:spPr>
          <a:xfrm>
            <a:off x="2630863" y="4048088"/>
            <a:ext cx="2232248" cy="1584176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4B75618-CAF6-49CC-8B12-16733D4441AC}"/>
              </a:ext>
            </a:extLst>
          </p:cNvPr>
          <p:cNvCxnSpPr/>
          <p:nvPr/>
        </p:nvCxnSpPr>
        <p:spPr>
          <a:xfrm flipV="1">
            <a:off x="3635896" y="4221088"/>
            <a:ext cx="0" cy="1872208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8E63BCB-C475-4500-8E61-6B8B85A16EDD}"/>
              </a:ext>
            </a:extLst>
          </p:cNvPr>
          <p:cNvCxnSpPr>
            <a:cxnSpLocks/>
          </p:cNvCxnSpPr>
          <p:nvPr/>
        </p:nvCxnSpPr>
        <p:spPr>
          <a:xfrm>
            <a:off x="1871700" y="5229200"/>
            <a:ext cx="3816424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587A045-448D-4944-A84A-093F4C5AF589}"/>
              </a:ext>
            </a:extLst>
          </p:cNvPr>
          <p:cNvSpPr txBox="1"/>
          <p:nvPr/>
        </p:nvSpPr>
        <p:spPr>
          <a:xfrm rot="2021185">
            <a:off x="2596527" y="4735680"/>
            <a:ext cx="338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Keskuspankkirahan kysyntä</a:t>
            </a:r>
          </a:p>
        </p:txBody>
      </p:sp>
    </p:spTree>
    <p:extLst>
      <p:ext uri="{BB962C8B-B14F-4D97-AF65-F5344CB8AC3E}">
        <p14:creationId xmlns:p14="http://schemas.microsoft.com/office/powerpoint/2010/main" val="3036049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DD72B-90DE-4C1C-9AC2-79A0DEC2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301" y="171914"/>
            <a:ext cx="6693206" cy="942662"/>
          </a:xfrm>
        </p:spPr>
        <p:txBody>
          <a:bodyPr/>
          <a:lstStyle/>
          <a:p>
            <a:r>
              <a:rPr lang="fi-FI" dirty="0"/>
              <a:t>Rahapolitiikkakäyrä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7CABF-9982-4C5F-934F-03A2BD340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r>
              <a:rPr lang="fi-FI" dirty="0"/>
              <a:t>”</a:t>
            </a: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policy</a:t>
            </a:r>
            <a:r>
              <a:rPr lang="fi-FI" dirty="0"/>
              <a:t> </a:t>
            </a:r>
            <a:r>
              <a:rPr lang="fi-FI" dirty="0" err="1"/>
              <a:t>curve</a:t>
            </a:r>
            <a:r>
              <a:rPr lang="fi-FI" dirty="0"/>
              <a:t>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DD3DE-2A67-4846-892F-B923BCB37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6DAA3-6F10-451D-A6A2-165A728C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24</a:t>
            </a:fld>
            <a:endParaRPr lang="fi-FI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A3FE16D-A9FF-491C-8150-ED11E8092B67}"/>
              </a:ext>
            </a:extLst>
          </p:cNvPr>
          <p:cNvCxnSpPr/>
          <p:nvPr/>
        </p:nvCxnSpPr>
        <p:spPr>
          <a:xfrm flipV="1">
            <a:off x="3491880" y="2619342"/>
            <a:ext cx="0" cy="338437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0274413-8948-4223-8AA0-25B9E3DF2B25}"/>
              </a:ext>
            </a:extLst>
          </p:cNvPr>
          <p:cNvCxnSpPr>
            <a:cxnSpLocks/>
          </p:cNvCxnSpPr>
          <p:nvPr/>
        </p:nvCxnSpPr>
        <p:spPr>
          <a:xfrm rot="-60000">
            <a:off x="3491880" y="5887148"/>
            <a:ext cx="3736032" cy="621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627A082-EAD1-4345-86D8-32E1C05140B2}"/>
              </a:ext>
            </a:extLst>
          </p:cNvPr>
          <p:cNvSpPr txBox="1"/>
          <p:nvPr/>
        </p:nvSpPr>
        <p:spPr>
          <a:xfrm>
            <a:off x="6660232" y="5973285"/>
            <a:ext cx="147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Inflaatio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492E27-55B2-4C9B-90AB-1401EFB85082}"/>
              </a:ext>
            </a:extLst>
          </p:cNvPr>
          <p:cNvSpPr txBox="1"/>
          <p:nvPr/>
        </p:nvSpPr>
        <p:spPr>
          <a:xfrm>
            <a:off x="2267744" y="239975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Reaalikorko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5447F2-74AA-4556-AC97-EC5F05F0A123}"/>
              </a:ext>
            </a:extLst>
          </p:cNvPr>
          <p:cNvCxnSpPr>
            <a:cxnSpLocks/>
          </p:cNvCxnSpPr>
          <p:nvPr/>
        </p:nvCxnSpPr>
        <p:spPr>
          <a:xfrm flipV="1">
            <a:off x="3520862" y="1745010"/>
            <a:ext cx="3413912" cy="3385449"/>
          </a:xfrm>
          <a:prstGeom prst="line">
            <a:avLst/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37E54E4-6BDE-4C49-9227-A2966000C275}"/>
              </a:ext>
            </a:extLst>
          </p:cNvPr>
          <p:cNvCxnSpPr>
            <a:cxnSpLocks/>
          </p:cNvCxnSpPr>
          <p:nvPr/>
        </p:nvCxnSpPr>
        <p:spPr>
          <a:xfrm flipV="1">
            <a:off x="3536139" y="1417638"/>
            <a:ext cx="2915394" cy="2857867"/>
          </a:xfrm>
          <a:prstGeom prst="line">
            <a:avLst/>
          </a:prstGeom>
          <a:ln w="2222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8F0A092-3D89-43E0-A166-021096AF956F}"/>
              </a:ext>
            </a:extLst>
          </p:cNvPr>
          <p:cNvSpPr txBox="1"/>
          <p:nvPr/>
        </p:nvSpPr>
        <p:spPr>
          <a:xfrm>
            <a:off x="646214" y="2656365"/>
            <a:ext cx="2391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Siirtymä yhdestä paikasta toiseen samalla käyrällä (B:stä A:han)  ”automaattinen” reaktio inflaatioon; Siirtymä saman inflaation vallitessa käyrältä toiselle nimelliskorkoa muuttamalla  on autonominen muutos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F99020-1E0D-41D6-8004-44C3313AFCC0}"/>
              </a:ext>
            </a:extLst>
          </p:cNvPr>
          <p:cNvSpPr txBox="1"/>
          <p:nvPr/>
        </p:nvSpPr>
        <p:spPr>
          <a:xfrm>
            <a:off x="3903150" y="430997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5BB4DA-57F1-46DA-99C7-360C7FBE3728}"/>
              </a:ext>
            </a:extLst>
          </p:cNvPr>
          <p:cNvSpPr txBox="1"/>
          <p:nvPr/>
        </p:nvSpPr>
        <p:spPr>
          <a:xfrm>
            <a:off x="5464741" y="292610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FE2739-7D5A-497E-B468-782F6902F34D}"/>
              </a:ext>
            </a:extLst>
          </p:cNvPr>
          <p:cNvSpPr txBox="1"/>
          <p:nvPr/>
        </p:nvSpPr>
        <p:spPr>
          <a:xfrm>
            <a:off x="6480514" y="187844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C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DB53C41-8CB8-450A-949E-68F5EF5D91C6}"/>
              </a:ext>
            </a:extLst>
          </p:cNvPr>
          <p:cNvCxnSpPr>
            <a:cxnSpLocks/>
          </p:cNvCxnSpPr>
          <p:nvPr/>
        </p:nvCxnSpPr>
        <p:spPr>
          <a:xfrm flipV="1">
            <a:off x="5580112" y="2676188"/>
            <a:ext cx="0" cy="3210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44A86A7-2EED-4E72-96D9-55364F09DAC8}"/>
              </a:ext>
            </a:extLst>
          </p:cNvPr>
          <p:cNvSpPr txBox="1"/>
          <p:nvPr/>
        </p:nvSpPr>
        <p:spPr>
          <a:xfrm>
            <a:off x="5436098" y="23068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B</a:t>
            </a:r>
            <a:r>
              <a:rPr lang="fi-FI" baseline="-25000" dirty="0"/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F22CAA-AC5C-464E-B29D-0C2E33440277}"/>
              </a:ext>
            </a:extLst>
          </p:cNvPr>
          <p:cNvSpPr txBox="1"/>
          <p:nvPr/>
        </p:nvSpPr>
        <p:spPr>
          <a:xfrm>
            <a:off x="5464741" y="40593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B</a:t>
            </a:r>
            <a:r>
              <a:rPr lang="fi-FI" baseline="-25000" dirty="0"/>
              <a:t>3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1C8A4EC-3A19-4D8C-BF24-5DD01CDAA1BD}"/>
              </a:ext>
            </a:extLst>
          </p:cNvPr>
          <p:cNvCxnSpPr>
            <a:cxnSpLocks/>
          </p:cNvCxnSpPr>
          <p:nvPr/>
        </p:nvCxnSpPr>
        <p:spPr>
          <a:xfrm flipV="1">
            <a:off x="3565119" y="2345320"/>
            <a:ext cx="3682387" cy="3406128"/>
          </a:xfrm>
          <a:prstGeom prst="line">
            <a:avLst/>
          </a:prstGeom>
          <a:ln w="2222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B58F752-00BA-4853-803B-E26B56BA8D7F}"/>
              </a:ext>
            </a:extLst>
          </p:cNvPr>
          <p:cNvSpPr txBox="1"/>
          <p:nvPr/>
        </p:nvSpPr>
        <p:spPr>
          <a:xfrm rot="19163127">
            <a:off x="6732039" y="635184"/>
            <a:ext cx="2362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Todennäköinen/sopiva rahapoliittinen korko ”ylireagoi” inflaatioon</a:t>
            </a:r>
          </a:p>
        </p:txBody>
      </p:sp>
    </p:spTree>
    <p:extLst>
      <p:ext uri="{BB962C8B-B14F-4D97-AF65-F5344CB8AC3E}">
        <p14:creationId xmlns:p14="http://schemas.microsoft.com/office/powerpoint/2010/main" val="3277007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614" y="92076"/>
            <a:ext cx="7838339" cy="1243607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Phillips-käyrä</a:t>
            </a:r>
            <a:r>
              <a:rPr lang="fi-FI" dirty="0"/>
              <a:t>, rahapolitiikan taustoja</a:t>
            </a:r>
          </a:p>
        </p:txBody>
      </p:sp>
      <p:sp>
        <p:nvSpPr>
          <p:cNvPr id="7" name="Sisällön paikkamerkki 2"/>
          <p:cNvSpPr>
            <a:spLocks noGrp="1"/>
          </p:cNvSpPr>
          <p:nvPr>
            <p:ph idx="1"/>
          </p:nvPr>
        </p:nvSpPr>
        <p:spPr>
          <a:xfrm>
            <a:off x="1048477" y="1335683"/>
            <a:ext cx="7838339" cy="5261669"/>
          </a:xfrm>
        </p:spPr>
        <p:txBody>
          <a:bodyPr>
            <a:normAutofit fontScale="70000" lnSpcReduction="20000"/>
          </a:bodyPr>
          <a:lstStyle/>
          <a:p>
            <a:r>
              <a:rPr lang="fi-FI" sz="2400" dirty="0"/>
              <a:t>William </a:t>
            </a:r>
            <a:r>
              <a:rPr lang="fi-FI" sz="2400" dirty="0" err="1"/>
              <a:t>Phillips</a:t>
            </a:r>
            <a:r>
              <a:rPr lang="fi-FI" sz="2400" dirty="0"/>
              <a:t> 1914-1975</a:t>
            </a:r>
          </a:p>
          <a:p>
            <a:pPr lvl="1"/>
            <a:r>
              <a:rPr lang="fi-FI" sz="2000" dirty="0"/>
              <a:t>”Hydraulinen makrotaloustiede”</a:t>
            </a:r>
          </a:p>
          <a:p>
            <a:pPr lvl="1"/>
            <a:r>
              <a:rPr lang="fi-FI" sz="2000" dirty="0"/>
              <a:t>V 1958 julkaisi kuuluisan artikkelinsa työttömyyden ja palkkojen nousun välisestä yhteydestä Britanniassa v. 1861-1957</a:t>
            </a:r>
          </a:p>
          <a:p>
            <a:pPr lvl="1"/>
            <a:r>
              <a:rPr lang="fi-FI" sz="2000" dirty="0"/>
              <a:t>Muut havaitsivat pian samantapaisen yhteyden lukemattomissa muissa maissa</a:t>
            </a:r>
          </a:p>
          <a:p>
            <a:pPr lvl="2"/>
            <a:r>
              <a:rPr lang="fi-FI" sz="1600" dirty="0"/>
              <a:t>Ei olisi toiminut Suomessa; Inflaation ja työttömyyden korrelaatio 1950- ja 1960-luvulla lähes nolla ja etumerkiltään ”väärä”.</a:t>
            </a:r>
          </a:p>
          <a:p>
            <a:pPr lvl="1"/>
            <a:r>
              <a:rPr lang="fi-FI" sz="2000" dirty="0"/>
              <a:t>Myöhemmin analyysi levisi inflaation ja työttömyyden väliseen yhteyteen</a:t>
            </a:r>
          </a:p>
          <a:p>
            <a:r>
              <a:rPr lang="fi-FI" sz="2400" dirty="0"/>
              <a:t>Friedman ja </a:t>
            </a:r>
            <a:r>
              <a:rPr lang="fi-FI" sz="2400" dirty="0" err="1"/>
              <a:t>Phelps</a:t>
            </a:r>
            <a:r>
              <a:rPr lang="fi-FI" sz="2400" dirty="0"/>
              <a:t> 1967-1968: yksinkertainen ja odotuksilla korjattu </a:t>
            </a:r>
            <a:r>
              <a:rPr lang="fi-FI" sz="2400" dirty="0" err="1"/>
              <a:t>Phillips</a:t>
            </a:r>
            <a:r>
              <a:rPr lang="fi-FI" sz="2400" dirty="0"/>
              <a:t>-käyrä</a:t>
            </a:r>
          </a:p>
          <a:p>
            <a:pPr lvl="1"/>
            <a:r>
              <a:rPr lang="fi-FI" sz="2000" dirty="0"/>
              <a:t>Työntekijöitä ja työnantajia kiinnostaa pikemminkin reaalipalkka kuin nimellinen</a:t>
            </a:r>
          </a:p>
          <a:p>
            <a:pPr lvl="1"/>
            <a:r>
              <a:rPr lang="fi-FI" sz="2000" dirty="0"/>
              <a:t>Jos hintojen odotetaan nousevan, palkkavaatimukset ja reaktiot nimellispalkkoihin ”korjattu” inflaatio-odotuksella</a:t>
            </a:r>
          </a:p>
          <a:p>
            <a:pPr marL="457200" lvl="1" indent="0">
              <a:buNone/>
            </a:pPr>
            <a:endParaRPr lang="fi-FI" sz="2400" dirty="0"/>
          </a:p>
          <a:p>
            <a:pPr marL="457200" lvl="1" indent="0">
              <a:buNone/>
            </a:pPr>
            <a:r>
              <a:rPr lang="fi-FI" sz="2400" dirty="0"/>
              <a:t>	</a:t>
            </a:r>
            <a:r>
              <a:rPr lang="fi-FI" sz="2100" dirty="0"/>
              <a:t>missä pii on inflaatio, pii yläindeksillä e on inflaatio-odotus, U todellinen työttömyys ja </a:t>
            </a:r>
            <a:r>
              <a:rPr lang="fi-FI" sz="2100" dirty="0" err="1"/>
              <a:t>Un</a:t>
            </a:r>
            <a:r>
              <a:rPr lang="fi-FI" sz="2100" dirty="0"/>
              <a:t> ”luonnollinen” työttömyys</a:t>
            </a:r>
          </a:p>
          <a:p>
            <a:pPr lvl="1"/>
            <a:r>
              <a:rPr lang="fi-FI" sz="2100" dirty="0"/>
              <a:t>Parametri omega on sitä suurempi, mitä joustavampia ovat palkat ja hinnat</a:t>
            </a:r>
          </a:p>
          <a:p>
            <a:r>
              <a:rPr lang="fi-FI" sz="2800" dirty="0"/>
              <a:t>Relaatio olemassa vain lyhyellä aikavälillä?</a:t>
            </a:r>
          </a:p>
          <a:p>
            <a:pPr lvl="1"/>
            <a:r>
              <a:rPr lang="fi-FI" sz="2000" dirty="0"/>
              <a:t>Olennainen asia seuraavan teeman kannalta</a:t>
            </a:r>
            <a:endParaRPr lang="fi-FI" sz="2400" dirty="0"/>
          </a:p>
          <a:p>
            <a:endParaRPr lang="fi-FI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25</a:t>
            </a:fld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8FA265-2A9A-4FBC-B2A2-E377DA356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771" y="4437112"/>
            <a:ext cx="1809750" cy="31432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CED84-6752-456A-8D0E-39E56B83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739551"/>
          </a:xfrm>
        </p:spPr>
        <p:txBody>
          <a:bodyPr/>
          <a:lstStyle/>
          <a:p>
            <a:r>
              <a:rPr lang="fi-FI" dirty="0" err="1"/>
              <a:t>Phillips</a:t>
            </a:r>
            <a:r>
              <a:rPr lang="fi-FI" dirty="0"/>
              <a:t>-käyrä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83F21-FF3A-4AE4-BD5E-E3A584783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821" y="1690772"/>
            <a:ext cx="7704667" cy="4803064"/>
          </a:xfrm>
        </p:spPr>
        <p:txBody>
          <a:bodyPr>
            <a:normAutofit fontScale="85000" lnSpcReduction="20000"/>
          </a:bodyPr>
          <a:lstStyle/>
          <a:p>
            <a:r>
              <a:rPr lang="fi-FI" sz="2400" dirty="0"/>
              <a:t>Edelleenkin puuttui jotain: sokit</a:t>
            </a:r>
          </a:p>
          <a:p>
            <a:pPr lvl="1"/>
            <a:r>
              <a:rPr lang="fi-FI" sz="2000" dirty="0"/>
              <a:t>Esim. öljykriisi 1973 tai Venäjän hyökkäys Ukrainaan 2022</a:t>
            </a:r>
          </a:p>
          <a:p>
            <a:r>
              <a:rPr lang="fi-FI" sz="2400" dirty="0" err="1"/>
              <a:t>Okunin</a:t>
            </a:r>
            <a:r>
              <a:rPr lang="fi-FI" sz="2400" dirty="0"/>
              <a:t> laki: tuotantokuilu (”output </a:t>
            </a:r>
            <a:r>
              <a:rPr lang="fi-FI" sz="2400" dirty="0" err="1"/>
              <a:t>gap</a:t>
            </a:r>
            <a:r>
              <a:rPr lang="fi-FI" sz="2400" dirty="0"/>
              <a:t>”) ja poikkeama ”luonnollisesta työttömyysasteesta” suorassa relaatiossa</a:t>
            </a:r>
          </a:p>
          <a:p>
            <a:pPr marL="0" indent="0">
              <a:buNone/>
            </a:pPr>
            <a:r>
              <a:rPr lang="fi-FI" sz="2400" dirty="0"/>
              <a:t>	U-</a:t>
            </a:r>
            <a:r>
              <a:rPr lang="fi-FI" sz="2400" dirty="0" err="1"/>
              <a:t>U</a:t>
            </a:r>
            <a:r>
              <a:rPr lang="fi-FI" sz="2400" baseline="-25000" dirty="0" err="1"/>
              <a:t>n</a:t>
            </a:r>
            <a:r>
              <a:rPr lang="fi-FI" sz="2400" dirty="0"/>
              <a:t> = -0,5 (Y-</a:t>
            </a:r>
            <a:r>
              <a:rPr lang="fi-FI" sz="2400" dirty="0" err="1"/>
              <a:t>Y</a:t>
            </a:r>
            <a:r>
              <a:rPr lang="fi-FI" sz="2400" baseline="30000" dirty="0" err="1"/>
              <a:t>p</a:t>
            </a:r>
            <a:r>
              <a:rPr lang="fi-FI" sz="2400" dirty="0"/>
              <a:t>)</a:t>
            </a:r>
          </a:p>
          <a:p>
            <a:pPr lvl="1"/>
            <a:r>
              <a:rPr lang="fi-FI" sz="2000" dirty="0"/>
              <a:t>Kerroin -0,5 melko summittaista näppituntumaa, kahden prosenttiyksikön lisäys tuotannossa alentaa työttömyyttä yhdellä prosenttiyksiköllä</a:t>
            </a:r>
          </a:p>
          <a:p>
            <a:r>
              <a:rPr lang="fi-FI" sz="2400" dirty="0"/>
              <a:t>Jos rahapolitiikalla lisätään kysyntää, mitä tapahtuu?</a:t>
            </a:r>
          </a:p>
          <a:p>
            <a:pPr lvl="1"/>
            <a:r>
              <a:rPr lang="fi-FI" sz="2000" dirty="0"/>
              <a:t>Nimellinen bruttokansantuote nousee, mutta nouseeko tuotanto vai hintataso?</a:t>
            </a:r>
          </a:p>
          <a:p>
            <a:pPr lvl="1"/>
            <a:r>
              <a:rPr lang="fi-FI" sz="2000" dirty="0"/>
              <a:t>Jos firmat, </a:t>
            </a:r>
            <a:r>
              <a:rPr lang="fi-FI" sz="2000" dirty="0" err="1"/>
              <a:t>AY-liike</a:t>
            </a:r>
            <a:r>
              <a:rPr lang="fi-FI" sz="2000" dirty="0"/>
              <a:t> ym. ottavat tämän huomioon hinnoittelussaan ja palkkavaatimuksissaan täysimääräisesti =&gt; pelkkää inflaatiota?</a:t>
            </a:r>
          </a:p>
          <a:p>
            <a:pPr lvl="1"/>
            <a:r>
              <a:rPr lang="fi-FI" sz="2000" dirty="0"/>
              <a:t>Jos kukaan ei ota ainakaan täysimääräisesti huomioon missään hinnoittelussa =&gt; kysyntä lisää talouden ”kierroksia” ?</a:t>
            </a:r>
          </a:p>
          <a:p>
            <a:pPr lvl="2"/>
            <a:r>
              <a:rPr lang="fi-FI" sz="1600" dirty="0"/>
              <a:t>P annettu, PY kasvaa =&gt; koko kasvupaine purkautuu Y:hyn</a:t>
            </a:r>
          </a:p>
          <a:p>
            <a:pPr lvl="1"/>
            <a:endParaRPr lang="fi-FI" sz="2000" dirty="0"/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51CE0-7C93-49E3-9704-C26515758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5202F-4084-4D77-A890-FC00CDF0D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8104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251643"/>
            <a:ext cx="7892107" cy="1014809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Phillips-käyrä</a:t>
            </a:r>
            <a:r>
              <a:rPr lang="fi-FI" dirty="0"/>
              <a:t> – rahapolitiikan taustoja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27</a:t>
            </a:fld>
            <a:endParaRPr lang="fi-FI"/>
          </a:p>
        </p:txBody>
      </p:sp>
      <p:cxnSp>
        <p:nvCxnSpPr>
          <p:cNvPr id="8" name="Suora nuoliyhdysviiva 7"/>
          <p:cNvCxnSpPr/>
          <p:nvPr/>
        </p:nvCxnSpPr>
        <p:spPr>
          <a:xfrm flipH="1" flipV="1">
            <a:off x="2123728" y="2852936"/>
            <a:ext cx="19380" cy="24326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nuoliyhdysviiva 9"/>
          <p:cNvCxnSpPr/>
          <p:nvPr/>
        </p:nvCxnSpPr>
        <p:spPr>
          <a:xfrm>
            <a:off x="2143108" y="5286388"/>
            <a:ext cx="307183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ikehys 11"/>
          <p:cNvSpPr txBox="1"/>
          <p:nvPr/>
        </p:nvSpPr>
        <p:spPr>
          <a:xfrm>
            <a:off x="4071934" y="528638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Työttömyys</a:t>
            </a:r>
          </a:p>
        </p:txBody>
      </p:sp>
      <p:sp>
        <p:nvSpPr>
          <p:cNvPr id="13" name="Tekstikehys 12"/>
          <p:cNvSpPr txBox="1"/>
          <p:nvPr/>
        </p:nvSpPr>
        <p:spPr>
          <a:xfrm>
            <a:off x="827584" y="29249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Inflaatio</a:t>
            </a:r>
          </a:p>
        </p:txBody>
      </p:sp>
      <p:sp>
        <p:nvSpPr>
          <p:cNvPr id="15" name="Puolivapaa piirto 14"/>
          <p:cNvSpPr/>
          <p:nvPr/>
        </p:nvSpPr>
        <p:spPr>
          <a:xfrm>
            <a:off x="2339752" y="3356992"/>
            <a:ext cx="2240280" cy="1207008"/>
          </a:xfrm>
          <a:custGeom>
            <a:avLst/>
            <a:gdLst>
              <a:gd name="connsiteX0" fmla="*/ 0 w 2240280"/>
              <a:gd name="connsiteY0" fmla="*/ 0 h 1207008"/>
              <a:gd name="connsiteX1" fmla="*/ 594360 w 2240280"/>
              <a:gd name="connsiteY1" fmla="*/ 685800 h 1207008"/>
              <a:gd name="connsiteX2" fmla="*/ 2240280 w 2240280"/>
              <a:gd name="connsiteY2" fmla="*/ 1207008 h 1207008"/>
              <a:gd name="connsiteX3" fmla="*/ 2240280 w 2240280"/>
              <a:gd name="connsiteY3" fmla="*/ 1207008 h 120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0280" h="1207008">
                <a:moveTo>
                  <a:pt x="0" y="0"/>
                </a:moveTo>
                <a:cubicBezTo>
                  <a:pt x="110490" y="242316"/>
                  <a:pt x="220980" y="484632"/>
                  <a:pt x="594360" y="685800"/>
                </a:cubicBezTo>
                <a:cubicBezTo>
                  <a:pt x="967740" y="886968"/>
                  <a:pt x="2240280" y="1207008"/>
                  <a:pt x="2240280" y="1207008"/>
                </a:cubicBezTo>
                <a:lnTo>
                  <a:pt x="2240280" y="1207008"/>
                </a:lnTo>
              </a:path>
            </a:pathLst>
          </a:custGeom>
          <a:ln w="38100" cmpd="dbl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/>
        </p:nvCxnSpPr>
        <p:spPr>
          <a:xfrm flipH="1" flipV="1">
            <a:off x="3347864" y="2924944"/>
            <a:ext cx="9690" cy="2361444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ikehys 18"/>
          <p:cNvSpPr txBox="1"/>
          <p:nvPr/>
        </p:nvSpPr>
        <p:spPr>
          <a:xfrm>
            <a:off x="3779912" y="1700808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Kysyntää lisäämällä voidaan parantaa työllisyyttä vain, jos tulevaa inflaatiota ei osata ennustaa eikä siis oteta huomioon missään hinnoittelussa.</a:t>
            </a:r>
          </a:p>
        </p:txBody>
      </p:sp>
      <p:sp>
        <p:nvSpPr>
          <p:cNvPr id="21" name="Tekstikehys 20"/>
          <p:cNvSpPr txBox="1"/>
          <p:nvPr/>
        </p:nvSpPr>
        <p:spPr>
          <a:xfrm>
            <a:off x="965018" y="163707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Kolme </a:t>
            </a:r>
            <a:r>
              <a:rPr lang="fi-FI" dirty="0" err="1"/>
              <a:t>Phillips-käyrää</a:t>
            </a:r>
            <a:endParaRPr lang="fi-FI" dirty="0"/>
          </a:p>
        </p:txBody>
      </p:sp>
      <p:cxnSp>
        <p:nvCxnSpPr>
          <p:cNvPr id="23" name="Suora nuoliyhdysviiva 22"/>
          <p:cNvCxnSpPr/>
          <p:nvPr/>
        </p:nvCxnSpPr>
        <p:spPr>
          <a:xfrm>
            <a:off x="4355976" y="4509120"/>
            <a:ext cx="24482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ikehys 23"/>
          <p:cNvSpPr txBox="1"/>
          <p:nvPr/>
        </p:nvSpPr>
        <p:spPr>
          <a:xfrm>
            <a:off x="6804248" y="4293096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Yleisö ei osaa lainkaan ennustaa inflaatiota</a:t>
            </a:r>
          </a:p>
        </p:txBody>
      </p:sp>
      <p:cxnSp>
        <p:nvCxnSpPr>
          <p:cNvPr id="26" name="Suora nuoliyhdysviiva 25"/>
          <p:cNvCxnSpPr/>
          <p:nvPr/>
        </p:nvCxnSpPr>
        <p:spPr>
          <a:xfrm flipV="1">
            <a:off x="1785918" y="5143512"/>
            <a:ext cx="1571636" cy="78581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ikehys 28"/>
          <p:cNvSpPr txBox="1"/>
          <p:nvPr/>
        </p:nvSpPr>
        <p:spPr>
          <a:xfrm>
            <a:off x="1142976" y="585789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Yleisö ennustaa inflaation täydellisesti</a:t>
            </a:r>
          </a:p>
        </p:txBody>
      </p:sp>
      <p:sp>
        <p:nvSpPr>
          <p:cNvPr id="30" name="Puolivapaa piirto 29"/>
          <p:cNvSpPr/>
          <p:nvPr/>
        </p:nvSpPr>
        <p:spPr>
          <a:xfrm>
            <a:off x="2699792" y="3356992"/>
            <a:ext cx="1332000" cy="1380744"/>
          </a:xfrm>
          <a:custGeom>
            <a:avLst/>
            <a:gdLst>
              <a:gd name="connsiteX0" fmla="*/ 0 w 1307592"/>
              <a:gd name="connsiteY0" fmla="*/ 0 h 1380744"/>
              <a:gd name="connsiteX1" fmla="*/ 649224 w 1307592"/>
              <a:gd name="connsiteY1" fmla="*/ 905256 h 1380744"/>
              <a:gd name="connsiteX2" fmla="*/ 1307592 w 1307592"/>
              <a:gd name="connsiteY2" fmla="*/ 1380744 h 1380744"/>
              <a:gd name="connsiteX3" fmla="*/ 1307592 w 1307592"/>
              <a:gd name="connsiteY3" fmla="*/ 1380744 h 1380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7592" h="1380744">
                <a:moveTo>
                  <a:pt x="0" y="0"/>
                </a:moveTo>
                <a:cubicBezTo>
                  <a:pt x="215646" y="337566"/>
                  <a:pt x="431292" y="675132"/>
                  <a:pt x="649224" y="905256"/>
                </a:cubicBezTo>
                <a:cubicBezTo>
                  <a:pt x="867156" y="1135380"/>
                  <a:pt x="1307592" y="1380744"/>
                  <a:pt x="1307592" y="1380744"/>
                </a:cubicBezTo>
                <a:lnTo>
                  <a:pt x="1307592" y="1380744"/>
                </a:lnTo>
              </a:path>
            </a:pathLst>
          </a:cu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2" name="Suora nuoliyhdysviiva 31"/>
          <p:cNvCxnSpPr/>
          <p:nvPr/>
        </p:nvCxnSpPr>
        <p:spPr>
          <a:xfrm>
            <a:off x="2771800" y="3429000"/>
            <a:ext cx="378792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ikehys 32"/>
          <p:cNvSpPr txBox="1"/>
          <p:nvPr/>
        </p:nvSpPr>
        <p:spPr>
          <a:xfrm>
            <a:off x="6588224" y="3068960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Yleisö osaa ennustaa  inflaation tyydyttävästi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EE07-6606-B925-F4F4-9DAE00F91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en-GB" dirty="0"/>
              <a:t>Suomi 2000-2022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75231D-E96B-3AD6-EB32-D5573A276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01802" y="6218236"/>
            <a:ext cx="42783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28</a:t>
            </a:fld>
            <a:endParaRPr lang="fi-FI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5A06A01-1E4B-6989-3598-D07C2EE469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82663" y="1268760"/>
          <a:ext cx="7704137" cy="4730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6667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E059-492A-3826-9C13-B41B940BC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/>
          <a:lstStyle/>
          <a:p>
            <a:r>
              <a:rPr lang="en-GB" dirty="0"/>
              <a:t>Suomi 2000-2022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B776C-7C5F-F7A5-EC6F-8921F15BD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CC6B43-AE96-2DEE-DD0C-39EC51F58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29</a:t>
            </a:fld>
            <a:endParaRPr lang="fi-FI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5D16F09-8FD2-4547-9621-3A9A43977B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82663" y="1196752"/>
          <a:ext cx="7704137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86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43D85-7621-8D74-3A76-1FFA297B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Mikä</a:t>
            </a:r>
            <a:r>
              <a:rPr lang="en-GB" dirty="0"/>
              <a:t> on </a:t>
            </a:r>
            <a:r>
              <a:rPr lang="en-GB" dirty="0" err="1"/>
              <a:t>keskuspankki</a:t>
            </a:r>
            <a:r>
              <a:rPr lang="en-GB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42955-34A2-E586-8C9E-B1B82D2DB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132856"/>
            <a:ext cx="7704667" cy="3866960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Yhdellä valuutalla voi olla useita keskuspankkeja, joskin yksittäisen keskuspankin toimintavapaus tällöin yleensä rajallinen</a:t>
            </a:r>
          </a:p>
          <a:p>
            <a:pPr lvl="1"/>
            <a:r>
              <a:rPr lang="fi-FI" dirty="0"/>
              <a:t>USD</a:t>
            </a:r>
          </a:p>
          <a:p>
            <a:pPr lvl="1"/>
            <a:r>
              <a:rPr lang="fi-FI" dirty="0"/>
              <a:t>EUR</a:t>
            </a:r>
          </a:p>
          <a:p>
            <a:pPr lvl="1"/>
            <a:r>
              <a:rPr lang="fi-FI" dirty="0"/>
              <a:t>Saksa ennen rahaliittoa</a:t>
            </a:r>
          </a:p>
          <a:p>
            <a:r>
              <a:rPr lang="fi-FI" dirty="0"/>
              <a:t>Jokaisessa maassa ei ole omaa keskuspankkia</a:t>
            </a:r>
          </a:p>
          <a:p>
            <a:pPr lvl="1"/>
            <a:r>
              <a:rPr lang="fi-FI" dirty="0"/>
              <a:t>Monissa Länsi-Afrikan maissa ei lainkaan (rahaliitto 1940-luvulta saakka)</a:t>
            </a:r>
          </a:p>
          <a:p>
            <a:pPr lvl="1"/>
            <a:r>
              <a:rPr lang="fi-FI" dirty="0"/>
              <a:t>Luxemburgissa ei ollut ennen rahaliittoa</a:t>
            </a:r>
          </a:p>
          <a:p>
            <a:pPr lvl="1"/>
            <a:r>
              <a:rPr lang="fi-FI" dirty="0"/>
              <a:t>Monissa kääpiövaltioissa ei ole</a:t>
            </a:r>
          </a:p>
          <a:p>
            <a:r>
              <a:rPr lang="fi-FI" dirty="0"/>
              <a:t>Samassa maassa voi olla useita</a:t>
            </a:r>
          </a:p>
          <a:p>
            <a:pPr lvl="1"/>
            <a:r>
              <a:rPr lang="fi-FI" dirty="0"/>
              <a:t>Yhdysvallat, Saksa ennen rahaliittoa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882A4-94AC-FA25-1B07-227640FE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353ED-7571-17CE-5B8A-AAB100C34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8142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10347" cy="523527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Phillips-käyrä</a:t>
            </a:r>
            <a:r>
              <a:rPr lang="fi-FI" dirty="0"/>
              <a:t> ja rahapolitiikka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2198" y="1187623"/>
            <a:ext cx="8229600" cy="521317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Rahapolitiikka ei vaikuta tuotantoon ja työllisyyteen kuin lyhyellä aikavälillä</a:t>
            </a:r>
          </a:p>
          <a:p>
            <a:r>
              <a:rPr lang="fi-FI" dirty="0"/>
              <a:t>Jos kaikki osaavat ennustaa rahapolitiikan vaikutukset, päädytään pystysuoraan </a:t>
            </a:r>
            <a:r>
              <a:rPr lang="fi-FI" dirty="0" err="1"/>
              <a:t>Phillips</a:t>
            </a:r>
            <a:r>
              <a:rPr lang="fi-FI" dirty="0"/>
              <a:t>-käyrään ?</a:t>
            </a:r>
          </a:p>
          <a:p>
            <a:pPr lvl="1"/>
            <a:r>
              <a:rPr lang="fi-FI" dirty="0"/>
              <a:t>Ei edes lyhyen aikavälin vaikutusta, jos rahapolitiikka läpinäkyvää</a:t>
            </a:r>
          </a:p>
          <a:p>
            <a:pPr lvl="1"/>
            <a:r>
              <a:rPr lang="fi-FI" dirty="0"/>
              <a:t>Rationaaliset odotukset</a:t>
            </a:r>
          </a:p>
          <a:p>
            <a:r>
              <a:rPr lang="fi-FI" dirty="0"/>
              <a:t>Entä jos rahapolitiikan löysääminen voidaan tehdä ”sammutetuin lyhdyin”?</a:t>
            </a:r>
          </a:p>
          <a:p>
            <a:pPr lvl="1"/>
            <a:r>
              <a:rPr lang="fi-FI" dirty="0"/>
              <a:t>Ei voida havaita =&gt; ei oteta huomioon hinnoittelussa =&gt; nimellisen kysynnän lisäys lisää talouden aktiviteettia</a:t>
            </a:r>
          </a:p>
          <a:p>
            <a:pPr lvl="2"/>
            <a:r>
              <a:rPr lang="fi-FI" dirty="0"/>
              <a:t>Firma löi hintansa lukkoon, asiakkailla odotettua enemmän ostovoimaa =&gt; tuotantoa lisättävä, ellei haluta myydä ”</a:t>
            </a:r>
            <a:r>
              <a:rPr lang="fi-FI" dirty="0" err="1"/>
              <a:t>ei-oota</a:t>
            </a:r>
            <a:r>
              <a:rPr lang="fi-FI" dirty="0"/>
              <a:t>”. </a:t>
            </a:r>
          </a:p>
          <a:p>
            <a:pPr lvl="1"/>
            <a:r>
              <a:rPr lang="fi-FI" dirty="0"/>
              <a:t>Annettu nimellinen BKT merkitsee suurempaa reaalista BKT:tä.</a:t>
            </a:r>
          </a:p>
          <a:p>
            <a:r>
              <a:rPr lang="fi-FI" dirty="0"/>
              <a:t>Tuotanto ja työllisyys funktioita rahapolitiikan yllätyskomponentista, ei odotetusta?</a:t>
            </a:r>
          </a:p>
          <a:p>
            <a:pPr lvl="1"/>
            <a:r>
              <a:rPr lang="fi-FI" dirty="0"/>
              <a:t>Johtopäätös: pitkäkestoisia kysyntävetoisia suhdanteita ei voi olla</a:t>
            </a:r>
          </a:p>
          <a:p>
            <a:pPr lvl="1"/>
            <a:r>
              <a:rPr lang="fi-FI" dirty="0"/>
              <a:t>Kun yllätys havaittu, sen vaikutus kumoutuu välittömästi</a:t>
            </a:r>
          </a:p>
          <a:p>
            <a:pPr lvl="1"/>
            <a:r>
              <a:rPr lang="fi-FI" dirty="0"/>
              <a:t>Ongelma teorian kannalta: pitkäkestoisia, kysyntälähtöisiltä vaikuttaneita suhdanteita on ollut – tai siltä ainakin vaikuttaa.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30</a:t>
            </a:fld>
            <a:endParaRPr lang="fi-FI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910347" cy="739551"/>
          </a:xfrm>
        </p:spPr>
        <p:txBody>
          <a:bodyPr>
            <a:normAutofit/>
          </a:bodyPr>
          <a:lstStyle/>
          <a:p>
            <a:r>
              <a:rPr lang="fi-FI" dirty="0"/>
              <a:t>Mikä vaara uhkaa?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46447" y="1988840"/>
            <a:ext cx="7704667" cy="3816424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Politiikantekijöillä tavoitefunktio inflaatiosta ja BKT:stä</a:t>
            </a:r>
          </a:p>
          <a:p>
            <a:pPr lvl="1"/>
            <a:r>
              <a:rPr lang="fi-FI" dirty="0"/>
              <a:t>Tavoiteltu BKT suurempi kuin täystyöllisyystasapaino</a:t>
            </a:r>
          </a:p>
          <a:p>
            <a:pPr lvl="1"/>
            <a:r>
              <a:rPr lang="fi-FI" dirty="0"/>
              <a:t>Tässä: täystyöllisyys ei merkitse 0 % työttömyyttä, vaan </a:t>
            </a:r>
            <a:r>
              <a:rPr lang="fi-FI" dirty="0" err="1"/>
              <a:t>NAIRU-työttömyyttä</a:t>
            </a:r>
            <a:r>
              <a:rPr lang="fi-FI" dirty="0"/>
              <a:t>. (</a:t>
            </a:r>
            <a:r>
              <a:rPr lang="fi-FI" dirty="0" err="1"/>
              <a:t>Non-accelerating</a:t>
            </a:r>
            <a:r>
              <a:rPr lang="fi-FI" dirty="0"/>
              <a:t> </a:t>
            </a:r>
            <a:r>
              <a:rPr lang="fi-FI" dirty="0" err="1"/>
              <a:t>inflation</a:t>
            </a:r>
            <a:r>
              <a:rPr lang="fi-FI" dirty="0"/>
              <a:t> </a:t>
            </a:r>
            <a:r>
              <a:rPr lang="fi-FI" dirty="0" err="1"/>
              <a:t>rate</a:t>
            </a:r>
            <a:r>
              <a:rPr lang="fi-FI" dirty="0"/>
              <a:t> of </a:t>
            </a:r>
            <a:r>
              <a:rPr lang="fi-FI" dirty="0" err="1"/>
              <a:t>unemployment</a:t>
            </a:r>
            <a:r>
              <a:rPr lang="fi-FI" dirty="0"/>
              <a:t>)</a:t>
            </a:r>
          </a:p>
          <a:p>
            <a:pPr lvl="2"/>
            <a:r>
              <a:rPr lang="fi-FI" dirty="0"/>
              <a:t>Työttömyys erittäin vähäinen =&gt; työntekijöiden neuvotteluasema paranee =&gt; palkkavaatimuksiin pakko suostua =&gt; inflaatio kiihtyy</a:t>
            </a:r>
          </a:p>
          <a:p>
            <a:pPr lvl="2"/>
            <a:r>
              <a:rPr lang="fi-FI" dirty="0"/>
              <a:t>NAWRU</a:t>
            </a:r>
          </a:p>
          <a:p>
            <a:r>
              <a:rPr lang="fi-FI" dirty="0"/>
              <a:t>Ekspansio lyhyen aikavälin </a:t>
            </a:r>
            <a:r>
              <a:rPr lang="fi-FI" dirty="0" err="1"/>
              <a:t>Phillips-käyrää</a:t>
            </a:r>
            <a:r>
              <a:rPr lang="fi-FI" dirty="0"/>
              <a:t> pitkin kohti korkeampaa työllisyyttä =&gt; saadaan (hetkellisesti) korkeampi ”</a:t>
            </a:r>
            <a:r>
              <a:rPr lang="fi-FI" dirty="0" err="1"/>
              <a:t>utiliteetti</a:t>
            </a:r>
            <a:r>
              <a:rPr lang="fi-FI" dirty="0"/>
              <a:t>”</a:t>
            </a:r>
          </a:p>
          <a:p>
            <a:r>
              <a:rPr lang="fi-FI" dirty="0"/>
              <a:t>Hintataso sopeutuu =&gt; pakko lisätä ekspansiota, jolloin hintataso ja inflaatio sopeutuvat uudelleen…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31</a:t>
            </a:fld>
            <a:endParaRPr lang="fi-FI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-66672"/>
            <a:ext cx="7704667" cy="1981200"/>
          </a:xfrm>
        </p:spPr>
        <p:txBody>
          <a:bodyPr/>
          <a:lstStyle/>
          <a:p>
            <a:r>
              <a:rPr lang="fi-FI" dirty="0"/>
              <a:t>Mikä vaara uhkaa?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32</a:t>
            </a:fld>
            <a:endParaRPr lang="fi-FI"/>
          </a:p>
        </p:txBody>
      </p:sp>
      <p:cxnSp>
        <p:nvCxnSpPr>
          <p:cNvPr id="8" name="Suora nuoliyhdysviiva 7"/>
          <p:cNvCxnSpPr/>
          <p:nvPr/>
        </p:nvCxnSpPr>
        <p:spPr>
          <a:xfrm rot="5400000" flipH="1" flipV="1">
            <a:off x="-678693" y="3607595"/>
            <a:ext cx="378621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nuoliyhdysviiva 9"/>
          <p:cNvCxnSpPr/>
          <p:nvPr/>
        </p:nvCxnSpPr>
        <p:spPr>
          <a:xfrm>
            <a:off x="1214414" y="5500702"/>
            <a:ext cx="450059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 rot="16200000" flipV="1">
            <a:off x="1561640" y="3564454"/>
            <a:ext cx="3714776" cy="71438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ikehys 13"/>
          <p:cNvSpPr txBox="1"/>
          <p:nvPr/>
        </p:nvSpPr>
        <p:spPr>
          <a:xfrm>
            <a:off x="2643174" y="135729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Tasapaino BKT</a:t>
            </a:r>
          </a:p>
        </p:txBody>
      </p:sp>
      <p:cxnSp>
        <p:nvCxnSpPr>
          <p:cNvPr id="16" name="Suora yhdysviiva 15"/>
          <p:cNvCxnSpPr/>
          <p:nvPr/>
        </p:nvCxnSpPr>
        <p:spPr>
          <a:xfrm flipV="1">
            <a:off x="2071670" y="3357562"/>
            <a:ext cx="3000396" cy="178595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ikehys 17"/>
          <p:cNvSpPr txBox="1"/>
          <p:nvPr/>
        </p:nvSpPr>
        <p:spPr>
          <a:xfrm>
            <a:off x="5500694" y="564357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Tuotanto</a:t>
            </a:r>
          </a:p>
        </p:txBody>
      </p:sp>
      <p:sp>
        <p:nvSpPr>
          <p:cNvPr id="19" name="Tekstikehys 18"/>
          <p:cNvSpPr txBox="1"/>
          <p:nvPr/>
        </p:nvSpPr>
        <p:spPr>
          <a:xfrm>
            <a:off x="214282" y="178592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Inflaatio</a:t>
            </a:r>
          </a:p>
        </p:txBody>
      </p:sp>
      <p:cxnSp>
        <p:nvCxnSpPr>
          <p:cNvPr id="20" name="Suora yhdysviiva 19"/>
          <p:cNvCxnSpPr/>
          <p:nvPr/>
        </p:nvCxnSpPr>
        <p:spPr>
          <a:xfrm flipV="1">
            <a:off x="1928794" y="2643182"/>
            <a:ext cx="3000396" cy="17859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20"/>
          <p:cNvCxnSpPr/>
          <p:nvPr/>
        </p:nvCxnSpPr>
        <p:spPr>
          <a:xfrm flipV="1">
            <a:off x="1714480" y="2000240"/>
            <a:ext cx="3000396" cy="17859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ikehys 21"/>
          <p:cNvSpPr txBox="1"/>
          <p:nvPr/>
        </p:nvSpPr>
        <p:spPr>
          <a:xfrm rot="19588450">
            <a:off x="695530" y="4750359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Alkuperäinen </a:t>
            </a:r>
            <a:r>
              <a:rPr lang="fi-FI" dirty="0" err="1"/>
              <a:t>Phillips-käyrä</a:t>
            </a:r>
            <a:endParaRPr lang="fi-FI" dirty="0"/>
          </a:p>
        </p:txBody>
      </p:sp>
      <p:sp>
        <p:nvSpPr>
          <p:cNvPr id="23" name="Tekstikehys 22"/>
          <p:cNvSpPr txBox="1"/>
          <p:nvPr/>
        </p:nvSpPr>
        <p:spPr>
          <a:xfrm rot="19782298">
            <a:off x="94392" y="3858432"/>
            <a:ext cx="4143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Phillips-käyrä</a:t>
            </a:r>
            <a:r>
              <a:rPr lang="fi-FI" dirty="0"/>
              <a:t> ensimmäisen ekspansioyrityksen jälkeen</a:t>
            </a:r>
          </a:p>
        </p:txBody>
      </p:sp>
      <p:sp>
        <p:nvSpPr>
          <p:cNvPr id="24" name="Tekstikehys 23"/>
          <p:cNvSpPr txBox="1"/>
          <p:nvPr/>
        </p:nvSpPr>
        <p:spPr>
          <a:xfrm rot="19731024">
            <a:off x="329507" y="3053771"/>
            <a:ext cx="3278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Phillips</a:t>
            </a:r>
            <a:r>
              <a:rPr lang="fi-FI" dirty="0"/>
              <a:t> käyrä toistuneiden ekspansioyritysten jälkeen</a:t>
            </a:r>
          </a:p>
        </p:txBody>
      </p:sp>
      <p:sp>
        <p:nvSpPr>
          <p:cNvPr id="25" name="5-sakarainen tähti 24"/>
          <p:cNvSpPr/>
          <p:nvPr/>
        </p:nvSpPr>
        <p:spPr>
          <a:xfrm>
            <a:off x="4657599" y="4344467"/>
            <a:ext cx="214314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Ellipsi 25"/>
          <p:cNvSpPr/>
          <p:nvPr/>
        </p:nvSpPr>
        <p:spPr>
          <a:xfrm>
            <a:off x="3286116" y="4286256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30" name="Suora nuoliyhdysviiva 29"/>
          <p:cNvCxnSpPr>
            <a:stCxn id="26" idx="6"/>
          </p:cNvCxnSpPr>
          <p:nvPr/>
        </p:nvCxnSpPr>
        <p:spPr>
          <a:xfrm>
            <a:off x="3500430" y="4357694"/>
            <a:ext cx="107157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nuoliyhdysviiva 31"/>
          <p:cNvCxnSpPr/>
          <p:nvPr/>
        </p:nvCxnSpPr>
        <p:spPr>
          <a:xfrm rot="16200000" flipV="1">
            <a:off x="3786182" y="3571876"/>
            <a:ext cx="714380" cy="71438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/>
          <p:nvPr/>
        </p:nvCxnSpPr>
        <p:spPr>
          <a:xfrm flipV="1">
            <a:off x="3786182" y="3500438"/>
            <a:ext cx="714380" cy="7143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uora nuoliyhdysviiva 38"/>
          <p:cNvCxnSpPr>
            <a:endCxn id="40" idx="5"/>
          </p:cNvCxnSpPr>
          <p:nvPr/>
        </p:nvCxnSpPr>
        <p:spPr>
          <a:xfrm rot="10800000">
            <a:off x="3469044" y="2836572"/>
            <a:ext cx="1031518" cy="66386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i 39"/>
          <p:cNvSpPr/>
          <p:nvPr/>
        </p:nvSpPr>
        <p:spPr>
          <a:xfrm>
            <a:off x="3286116" y="2714620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Tekstikehys 40"/>
          <p:cNvSpPr txBox="1"/>
          <p:nvPr/>
        </p:nvSpPr>
        <p:spPr>
          <a:xfrm>
            <a:off x="4804087" y="442913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Tähän pyritään</a:t>
            </a:r>
          </a:p>
        </p:txBody>
      </p:sp>
      <p:sp>
        <p:nvSpPr>
          <p:cNvPr id="42" name="Tekstikehys 41"/>
          <p:cNvSpPr txBox="1"/>
          <p:nvPr/>
        </p:nvSpPr>
        <p:spPr>
          <a:xfrm>
            <a:off x="3500430" y="242886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Tänne päädytään</a:t>
            </a:r>
          </a:p>
        </p:txBody>
      </p:sp>
      <p:sp>
        <p:nvSpPr>
          <p:cNvPr id="44" name="Tekstikehys 43"/>
          <p:cNvSpPr txBox="1"/>
          <p:nvPr/>
        </p:nvSpPr>
        <p:spPr>
          <a:xfrm>
            <a:off x="5724128" y="3429000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Julkisen vallan indifferenssikäyriä</a:t>
            </a:r>
          </a:p>
        </p:txBody>
      </p:sp>
      <p:sp>
        <p:nvSpPr>
          <p:cNvPr id="48" name="Puolivapaa piirto 47"/>
          <p:cNvSpPr/>
          <p:nvPr/>
        </p:nvSpPr>
        <p:spPr>
          <a:xfrm>
            <a:off x="3877056" y="3566160"/>
            <a:ext cx="1755648" cy="1271016"/>
          </a:xfrm>
          <a:custGeom>
            <a:avLst/>
            <a:gdLst>
              <a:gd name="connsiteX0" fmla="*/ 0 w 1755648"/>
              <a:gd name="connsiteY0" fmla="*/ 1271016 h 1271016"/>
              <a:gd name="connsiteX1" fmla="*/ 521208 w 1755648"/>
              <a:gd name="connsiteY1" fmla="*/ 420624 h 1271016"/>
              <a:gd name="connsiteX2" fmla="*/ 1755648 w 1755648"/>
              <a:gd name="connsiteY2" fmla="*/ 0 h 1271016"/>
              <a:gd name="connsiteX3" fmla="*/ 1755648 w 1755648"/>
              <a:gd name="connsiteY3" fmla="*/ 0 h 127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5648" h="1271016">
                <a:moveTo>
                  <a:pt x="0" y="1271016"/>
                </a:moveTo>
                <a:cubicBezTo>
                  <a:pt x="114300" y="951738"/>
                  <a:pt x="228600" y="632460"/>
                  <a:pt x="521208" y="420624"/>
                </a:cubicBezTo>
                <a:cubicBezTo>
                  <a:pt x="813816" y="208788"/>
                  <a:pt x="1755648" y="0"/>
                  <a:pt x="1755648" y="0"/>
                </a:cubicBezTo>
                <a:lnTo>
                  <a:pt x="1755648" y="0"/>
                </a:ln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Puolivapaa piirto 48"/>
          <p:cNvSpPr/>
          <p:nvPr/>
        </p:nvSpPr>
        <p:spPr>
          <a:xfrm>
            <a:off x="3571868" y="3143248"/>
            <a:ext cx="1755648" cy="1271016"/>
          </a:xfrm>
          <a:custGeom>
            <a:avLst/>
            <a:gdLst>
              <a:gd name="connsiteX0" fmla="*/ 0 w 1755648"/>
              <a:gd name="connsiteY0" fmla="*/ 1271016 h 1271016"/>
              <a:gd name="connsiteX1" fmla="*/ 521208 w 1755648"/>
              <a:gd name="connsiteY1" fmla="*/ 420624 h 1271016"/>
              <a:gd name="connsiteX2" fmla="*/ 1755648 w 1755648"/>
              <a:gd name="connsiteY2" fmla="*/ 0 h 1271016"/>
              <a:gd name="connsiteX3" fmla="*/ 1755648 w 1755648"/>
              <a:gd name="connsiteY3" fmla="*/ 0 h 127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5648" h="1271016">
                <a:moveTo>
                  <a:pt x="0" y="1271016"/>
                </a:moveTo>
                <a:cubicBezTo>
                  <a:pt x="114300" y="951738"/>
                  <a:pt x="228600" y="632460"/>
                  <a:pt x="521208" y="420624"/>
                </a:cubicBezTo>
                <a:cubicBezTo>
                  <a:pt x="813816" y="208788"/>
                  <a:pt x="1755648" y="0"/>
                  <a:pt x="1755648" y="0"/>
                </a:cubicBezTo>
                <a:lnTo>
                  <a:pt x="1755648" y="0"/>
                </a:ln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TextBox 30"/>
          <p:cNvSpPr txBox="1"/>
          <p:nvPr/>
        </p:nvSpPr>
        <p:spPr>
          <a:xfrm>
            <a:off x="6228184" y="1772816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Käyrien kulmakertoimilla eri etumerkki kuin edellä, koska nyt vaaka-akselilla tuotanto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47501" cy="883567"/>
          </a:xfrm>
        </p:spPr>
        <p:txBody>
          <a:bodyPr/>
          <a:lstStyle/>
          <a:p>
            <a:r>
              <a:rPr lang="fi-FI" dirty="0"/>
              <a:t>Mikä on keskuspankki?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67" y="1344985"/>
            <a:ext cx="8229600" cy="4829196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Keskuspankkien toiminta vaikuttaa lähes kaikkeen ainakin omalla valuutta-alueella</a:t>
            </a:r>
          </a:p>
          <a:p>
            <a:pPr lvl="1"/>
            <a:r>
              <a:rPr lang="fi-FI" dirty="0"/>
              <a:t>Korot, rahan määrän kehitys…</a:t>
            </a:r>
          </a:p>
          <a:p>
            <a:r>
              <a:rPr lang="fi-FI" dirty="0"/>
              <a:t>Yleensä (ei aina!) julkisoikeudellinen laitos, voi olla jopa perustuslain tasolla säädöksiä asemasta</a:t>
            </a:r>
          </a:p>
          <a:p>
            <a:pPr lvl="1"/>
            <a:r>
              <a:rPr lang="fi-FI" dirty="0"/>
              <a:t>Euroopassakin löytyy esimerkkejä keskuspankeista, jotka osakeyhtiöitä (Sveitsi)</a:t>
            </a:r>
          </a:p>
          <a:p>
            <a:pPr lvl="1"/>
            <a:r>
              <a:rPr lang="fi-FI" dirty="0"/>
              <a:t>Etelä-Afrikan keskuspankki oli pitkään listattu Johannesburgin pörssissä</a:t>
            </a:r>
          </a:p>
          <a:p>
            <a:pPr lvl="1"/>
            <a:r>
              <a:rPr lang="fi-FI" dirty="0"/>
              <a:t>Kaikkein tavallisimmin pääjohtajan valitsee (ainakin muodollisesti) valtionpäämies</a:t>
            </a:r>
          </a:p>
          <a:p>
            <a:pPr lvl="1"/>
            <a:r>
              <a:rPr lang="fi-FI" dirty="0"/>
              <a:t>Uusimmat keskuspankit yleensä täysin valtiollisia</a:t>
            </a:r>
          </a:p>
          <a:p>
            <a:r>
              <a:rPr lang="fi-FI" dirty="0"/>
              <a:t>Nykyään setelirahan liikkeeseen laskun monopoli</a:t>
            </a:r>
          </a:p>
          <a:p>
            <a:pPr lvl="1"/>
            <a:r>
              <a:rPr lang="fi-FI" dirty="0"/>
              <a:t>Kolikot tosin yleensä valtion lyömiä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09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Päätöksenteko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Ainakin rahapoliittinen päätöksenteko kehittyneissä maissa yleensä kollegiaalista, ei ”päällikkövirasto”</a:t>
            </a:r>
          </a:p>
          <a:p>
            <a:pPr lvl="1"/>
            <a:r>
              <a:rPr lang="fi-FI" dirty="0"/>
              <a:t>Useampia näkökulmia</a:t>
            </a:r>
          </a:p>
          <a:p>
            <a:pPr lvl="1"/>
            <a:r>
              <a:rPr lang="fi-FI" dirty="0"/>
              <a:t>Parempi vastustuskyky poliittisia paineita vastaan</a:t>
            </a:r>
          </a:p>
          <a:p>
            <a:pPr lvl="2"/>
            <a:r>
              <a:rPr lang="fi-FI" dirty="0"/>
              <a:t>”En ole diktaattori. Olen vain komitean puheenjohtaja.”</a:t>
            </a:r>
          </a:p>
          <a:p>
            <a:pPr lvl="1"/>
            <a:r>
              <a:rPr lang="fi-FI" dirty="0"/>
              <a:t>Kokeellinen tulos: ”rahapolitiikkapelissä” äänestävä ryhmä menestyi paremmin kuin ryhmän jäsenet yksinään (</a:t>
            </a:r>
            <a:r>
              <a:rPr lang="fi-FI" dirty="0" err="1"/>
              <a:t>Blinder</a:t>
            </a:r>
            <a:r>
              <a:rPr lang="fi-FI" dirty="0"/>
              <a:t> &amp; Morgan, JMCB 2005)</a:t>
            </a:r>
          </a:p>
          <a:p>
            <a:r>
              <a:rPr lang="fi-FI" dirty="0"/>
              <a:t>Kehitysmaista voi löytyä tapauksia, joissa pääjohtaja yksin päättää tärkeimmistä rahapoliittisista toimenpiteistä.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079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8054363" cy="739551"/>
          </a:xfrm>
        </p:spPr>
        <p:txBody>
          <a:bodyPr/>
          <a:lstStyle/>
          <a:p>
            <a:r>
              <a:rPr lang="fi-FI" dirty="0"/>
              <a:t>Vielä keskuspankkien toiminnasta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487671"/>
            <a:ext cx="7704667" cy="4803064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Perinteisesti keskuspankki toiminut valtion pankkiirina</a:t>
            </a:r>
          </a:p>
          <a:p>
            <a:pPr lvl="1"/>
            <a:r>
              <a:rPr lang="fi-FI" dirty="0"/>
              <a:t>Monissa maissa keskuspankki hoitaa tehtäviä, joista Suomessa huolehtii Valtiokonttori</a:t>
            </a:r>
          </a:p>
          <a:p>
            <a:r>
              <a:rPr lang="fi-FI" dirty="0"/>
              <a:t>Hyvin usein keskuspankki vastaa pankkivalvonnasta joko yksin tai yhdessä muun viranomaisen kanssa</a:t>
            </a:r>
          </a:p>
          <a:p>
            <a:pPr lvl="1"/>
            <a:r>
              <a:rPr lang="fi-FI" dirty="0"/>
              <a:t>EU:n pankkiunioni</a:t>
            </a:r>
          </a:p>
          <a:p>
            <a:r>
              <a:rPr lang="fi-FI" dirty="0"/>
              <a:t>Pankkitilastointi, muu tilastointi</a:t>
            </a:r>
          </a:p>
          <a:p>
            <a:pPr lvl="1"/>
            <a:r>
              <a:rPr lang="fi-FI" dirty="0"/>
              <a:t>Esim. rahamarkkinakorkojen laskeminen </a:t>
            </a:r>
            <a:r>
              <a:rPr lang="fi-FI" dirty="0" err="1"/>
              <a:t>tms</a:t>
            </a:r>
            <a:endParaRPr lang="fi-FI" dirty="0"/>
          </a:p>
          <a:p>
            <a:pPr lvl="1"/>
            <a:r>
              <a:rPr lang="fi-FI" dirty="0"/>
              <a:t>Usein rahapolitiikan aputoiminto; etenkin rahan määrän laskeminen</a:t>
            </a:r>
          </a:p>
          <a:p>
            <a:r>
              <a:rPr lang="fi-FI" dirty="0"/>
              <a:t>Infrastruktuurin kehittämistehtäviä</a:t>
            </a:r>
          </a:p>
          <a:p>
            <a:pPr lvl="1"/>
            <a:r>
              <a:rPr lang="fi-FI" dirty="0"/>
              <a:t>Arvopaperimarkkinoiden organisointia </a:t>
            </a:r>
            <a:r>
              <a:rPr lang="fi-FI" dirty="0" err="1"/>
              <a:t>tms</a:t>
            </a:r>
            <a:r>
              <a:rPr lang="fi-FI" dirty="0"/>
              <a:t> yhdessä muiden osapuolten kanssa</a:t>
            </a:r>
          </a:p>
          <a:p>
            <a:r>
              <a:rPr lang="fi-FI" dirty="0"/>
              <a:t>Tutkimus</a:t>
            </a:r>
          </a:p>
          <a:p>
            <a:r>
              <a:rPr lang="fi-FI" dirty="0"/>
              <a:t>Lähes kaikkialla keskuspankeilla keskeinen rooli maksujärjestelmissä</a:t>
            </a:r>
          </a:p>
          <a:p>
            <a:pPr lvl="1"/>
            <a:r>
              <a:rPr lang="fi-FI" dirty="0"/>
              <a:t>Saanut alkunsa siitä, että pankit voivat aidosti ”maksaa” toisilleen vain keskuspankkirahalla</a:t>
            </a:r>
          </a:p>
          <a:p>
            <a:pPr lvl="1"/>
            <a:r>
              <a:rPr lang="fi-FI" dirty="0"/>
              <a:t>Voivat esimerkiksi toimia sekkien selvityskeskuksina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8034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608" y="250912"/>
            <a:ext cx="7766331" cy="739551"/>
          </a:xfrm>
        </p:spPr>
        <p:txBody>
          <a:bodyPr>
            <a:normAutofit/>
          </a:bodyPr>
          <a:lstStyle/>
          <a:p>
            <a:r>
              <a:rPr lang="fi-FI" dirty="0" err="1"/>
              <a:t>Seigniorage</a:t>
            </a:r>
            <a:r>
              <a:rPr lang="fi-FI" dirty="0"/>
              <a:t>-tulo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20130" y="1230762"/>
            <a:ext cx="8229600" cy="524253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Rahan liikkeeseenlaskuoikeudesta syntyvä tulo</a:t>
            </a:r>
          </a:p>
          <a:p>
            <a:r>
              <a:rPr lang="fi-FI" dirty="0"/>
              <a:t>Sunnilleen sama kuin rahoitustulo</a:t>
            </a:r>
          </a:p>
          <a:p>
            <a:r>
              <a:rPr lang="fi-FI" dirty="0"/>
              <a:t>Nykyään käytännössä: korkotuotto oikeudesta laskea liikkeeseen rahaa. </a:t>
            </a:r>
          </a:p>
          <a:p>
            <a:r>
              <a:rPr lang="fi-FI" dirty="0"/>
              <a:t>Keskuspankilla tyypillisesti korollisia saamisia mutta suuri määrä korottomia velkoja – ainakin setelistö</a:t>
            </a:r>
          </a:p>
          <a:p>
            <a:pPr>
              <a:buNone/>
            </a:pPr>
            <a:r>
              <a:rPr lang="fi-FI" dirty="0"/>
              <a:t>     =&gt; korkotuottoa</a:t>
            </a:r>
          </a:p>
          <a:p>
            <a:pPr lvl="1"/>
            <a:r>
              <a:rPr lang="fi-FI" dirty="0"/>
              <a:t>Toisaalta: setelistön painattaminen ja käteishuolto voi olla yllättävän kallista…</a:t>
            </a:r>
          </a:p>
          <a:p>
            <a:r>
              <a:rPr lang="fi-FI" dirty="0"/>
              <a:t>Pakolliset reservitalletukset voivat olla täysin tai melkein korottomia </a:t>
            </a:r>
          </a:p>
          <a:p>
            <a:r>
              <a:rPr lang="fi-FI" dirty="0"/>
              <a:t>Ei-pakolliset pankkien talletukset vielä alemmalla tai nykyään negatiivisella korolla =&gt; halpaa rahoitusta =&gt; lisää nettokorkotuloa</a:t>
            </a:r>
          </a:p>
          <a:p>
            <a:r>
              <a:rPr lang="fi-FI" dirty="0"/>
              <a:t>Keskuspankit usein tuottavat voittoa ja maksavat valtiolle eräänlaista ”osinkoa” – veronmaksajat eivät kustanna keskuspankin toimintaa!</a:t>
            </a:r>
          </a:p>
          <a:p>
            <a:pPr lvl="1"/>
            <a:r>
              <a:rPr lang="fi-FI" dirty="0"/>
              <a:t>Suomessa pääsääntöisesti 50 % keskuspankin voitosta, pankkivaltuusto voi päättää toisin</a:t>
            </a:r>
          </a:p>
          <a:p>
            <a:pPr lvl="2"/>
            <a:r>
              <a:rPr lang="fi-FI" dirty="0"/>
              <a:t>Usein päättänyt, että enemmän valtiolle; Vuoden 2021 voitosta 26 miljoonaa valtiolle. Voitto oli 52 milj. euroa.</a:t>
            </a:r>
          </a:p>
          <a:p>
            <a:pPr lvl="2"/>
            <a:r>
              <a:rPr lang="fi-FI" dirty="0"/>
              <a:t>Vuonna 2023 ei voittoa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467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04667" cy="883567"/>
          </a:xfrm>
        </p:spPr>
        <p:txBody>
          <a:bodyPr/>
          <a:lstStyle/>
          <a:p>
            <a:r>
              <a:rPr lang="fi-FI" dirty="0"/>
              <a:t>Rahapolitiikan tavoitteet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327044"/>
            <a:ext cx="8229600" cy="5054283"/>
          </a:xfrm>
        </p:spPr>
        <p:txBody>
          <a:bodyPr>
            <a:normAutofit fontScale="92500"/>
          </a:bodyPr>
          <a:lstStyle/>
          <a:p>
            <a:r>
              <a:rPr lang="fi-FI" dirty="0"/>
              <a:t>Rahapolitiikka = keskuspankin harjoittama makrotalouspolitiikka</a:t>
            </a:r>
          </a:p>
          <a:p>
            <a:r>
              <a:rPr lang="fi-FI" dirty="0"/>
              <a:t>Nykyään tavallisin perimmäinen tavoite: alhainen inflaatio</a:t>
            </a:r>
          </a:p>
          <a:p>
            <a:pPr lvl="1"/>
            <a:r>
              <a:rPr lang="fi-FI" dirty="0"/>
              <a:t>Voimakas ja etenkin vaihteleva / vaikeasti ennustettava inflaatio ongelmallinen</a:t>
            </a:r>
          </a:p>
          <a:p>
            <a:pPr lvl="2"/>
            <a:r>
              <a:rPr lang="fi-FI" dirty="0"/>
              <a:t>Esim. tietosanakirjat Suomessa voimakkaan inflaation kaudella </a:t>
            </a:r>
          </a:p>
          <a:p>
            <a:pPr lvl="1"/>
            <a:r>
              <a:rPr lang="fi-FI" dirty="0"/>
              <a:t>Kokemus osoittanut: nopea inflaatio ei ole vakaa</a:t>
            </a:r>
          </a:p>
          <a:p>
            <a:pPr lvl="1"/>
            <a:r>
              <a:rPr lang="fi-FI" dirty="0"/>
              <a:t>Yllätyksellinen inflaatio =&gt; reaalikorkoja vaikea ennakoida =&gt; investoinnit riskialttiita</a:t>
            </a:r>
          </a:p>
          <a:p>
            <a:pPr lvl="1"/>
            <a:r>
              <a:rPr lang="fi-FI" dirty="0"/>
              <a:t>Inflaatiossa voimakas ”inertia”: jos maassa ollut vahva inflaatio menneisyydessä, se kiihtyy helposti uudelleen</a:t>
            </a:r>
          </a:p>
          <a:p>
            <a:r>
              <a:rPr lang="fi-FI" dirty="0"/>
              <a:t>Voi olla sekatavoite, </a:t>
            </a:r>
            <a:r>
              <a:rPr lang="fi-FI" dirty="0" err="1"/>
              <a:t>esim</a:t>
            </a:r>
            <a:r>
              <a:rPr lang="fi-FI" dirty="0"/>
              <a:t> Yhdysvalloissa ”</a:t>
            </a:r>
            <a:r>
              <a:rPr lang="fi-FI" dirty="0" err="1"/>
              <a:t>dual</a:t>
            </a:r>
            <a:r>
              <a:rPr lang="fi-FI" dirty="0"/>
              <a:t> </a:t>
            </a:r>
            <a:r>
              <a:rPr lang="fi-FI" dirty="0" err="1"/>
              <a:t>mandate</a:t>
            </a:r>
            <a:r>
              <a:rPr lang="fi-FI" dirty="0"/>
              <a:t>”: hintavakaus ja korkein kestävästi saavutettavissa oleva työllisyys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C7202-599C-7E5D-97ED-92939B772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45" y="-46538"/>
            <a:ext cx="7704667" cy="1981200"/>
          </a:xfrm>
        </p:spPr>
        <p:txBody>
          <a:bodyPr/>
          <a:lstStyle/>
          <a:p>
            <a:r>
              <a:rPr lang="en-GB" dirty="0" err="1"/>
              <a:t>Rahapolitiikan</a:t>
            </a:r>
            <a:r>
              <a:rPr lang="en-GB" dirty="0"/>
              <a:t> </a:t>
            </a:r>
            <a:r>
              <a:rPr lang="en-GB" dirty="0" err="1"/>
              <a:t>tavoitteet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20863-414F-2502-A267-15CE2547B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911467"/>
            <a:ext cx="7704667" cy="477249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Voi olla välitavoite, jolla pyritään perimmäiseen alhaisen inflaation tavoitteeseen</a:t>
            </a:r>
          </a:p>
          <a:p>
            <a:pPr lvl="1"/>
            <a:r>
              <a:rPr lang="fi-FI" dirty="0"/>
              <a:t>Aikoinaan: kultapariteetti</a:t>
            </a:r>
          </a:p>
          <a:p>
            <a:pPr lvl="1"/>
            <a:r>
              <a:rPr lang="fi-FI" dirty="0"/>
              <a:t>Nykyinen vastine: kiinteä valuuttakurssi</a:t>
            </a:r>
          </a:p>
          <a:p>
            <a:pPr lvl="1"/>
            <a:r>
              <a:rPr lang="fi-FI" dirty="0"/>
              <a:t>Rahan määrän kasvunopeus (monetarismi)</a:t>
            </a:r>
          </a:p>
          <a:p>
            <a:pPr lvl="2"/>
            <a:r>
              <a:rPr lang="fi-FI" dirty="0"/>
              <a:t>M Friedman: rahan määrän kasvun oltava sama kuin BKT:n trendikasvu</a:t>
            </a:r>
          </a:p>
          <a:p>
            <a:pPr lvl="2"/>
            <a:r>
              <a:rPr lang="fi-FI" dirty="0"/>
              <a:t>Markkinaosuus supistunut – nykyään lähinnä kehitysmaita (Bangladesh, Tansania, Bolivia…)</a:t>
            </a:r>
          </a:p>
          <a:p>
            <a:r>
              <a:rPr lang="fi-FI" dirty="0"/>
              <a:t>Vaihtoehto: suora inflaatiotavoite</a:t>
            </a:r>
          </a:p>
          <a:p>
            <a:pPr lvl="1"/>
            <a:r>
              <a:rPr lang="fi-FI" dirty="0"/>
              <a:t>Yllättävän uusi järjestely </a:t>
            </a:r>
          </a:p>
          <a:p>
            <a:pPr lvl="1"/>
            <a:r>
              <a:rPr lang="fi-FI" dirty="0"/>
              <a:t>Ensimmäisenä Uusi Seelanti vasta 1990, Suomi ja moni muu maa 1990-luvun alussa</a:t>
            </a:r>
          </a:p>
          <a:p>
            <a:pPr lvl="1"/>
            <a:r>
              <a:rPr lang="fi-FI" dirty="0"/>
              <a:t>Rahapoliittiset päätökset perustuvat suoraan inflaationäkymiin, ei nimellistä ankkuria.</a:t>
            </a:r>
          </a:p>
          <a:p>
            <a:pPr lvl="1"/>
            <a:r>
              <a:rPr lang="fi-FI" dirty="0"/>
              <a:t>”Markkinaosuus” kasvanut voimakkaasti</a:t>
            </a:r>
          </a:p>
          <a:p>
            <a:pPr lvl="1"/>
            <a:r>
              <a:rPr lang="fi-FI" dirty="0"/>
              <a:t>Isot, kehittyneiden maiden valuutat </a:t>
            </a:r>
          </a:p>
          <a:p>
            <a:pPr lvl="2"/>
            <a:endParaRPr lang="fi-FI" dirty="0"/>
          </a:p>
          <a:p>
            <a:pPr lvl="1"/>
            <a:endParaRPr lang="fi-FI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463B0-968B-7E03-4FBE-D4E79B650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06BCE-3B8F-1E35-F984-8DD6B492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0679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11867</TotalTime>
  <Words>2289</Words>
  <Application>Microsoft Office PowerPoint</Application>
  <PresentationFormat>On-screen Show (4:3)</PresentationFormat>
  <Paragraphs>369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Corbel</vt:lpstr>
      <vt:lpstr>Parallax</vt:lpstr>
      <vt:lpstr>Raha- ja pankkiteoria Luento 8 </vt:lpstr>
      <vt:lpstr>Mikä on keskuspankki</vt:lpstr>
      <vt:lpstr>Mikä on keskuspankki?</vt:lpstr>
      <vt:lpstr>Mikä on keskuspankki?</vt:lpstr>
      <vt:lpstr>Päätöksenteko</vt:lpstr>
      <vt:lpstr>Vielä keskuspankkien toiminnasta</vt:lpstr>
      <vt:lpstr>Seigniorage-tulo</vt:lpstr>
      <vt:lpstr>Rahapolitiikan tavoitteet</vt:lpstr>
      <vt:lpstr>Rahapolitiikan tavoitteet</vt:lpstr>
      <vt:lpstr>Muita mahdollisia rahapolitiikan tavoitteita</vt:lpstr>
      <vt:lpstr>Rahapolitiikan tavoitteet</vt:lpstr>
      <vt:lpstr>Rahapolitiikan regiimien yleisyys</vt:lpstr>
      <vt:lpstr>Rahapolitiikan työkalut</vt:lpstr>
      <vt:lpstr>Rahapolitiikan työkalut</vt:lpstr>
      <vt:lpstr>Rahapolitiikan työkalut</vt:lpstr>
      <vt:lpstr>Mistä keskuspankkiraha tulee? Arvopaperikauppa ja huutokauppa</vt:lpstr>
      <vt:lpstr>PowerPoint Presentation</vt:lpstr>
      <vt:lpstr>Laina/Huutokauppa</vt:lpstr>
      <vt:lpstr>Epätavanomaisia keinoja</vt:lpstr>
      <vt:lpstr>Miksi korkopolitiikka vaikuttaa kokonaiskysyntään?</vt:lpstr>
      <vt:lpstr>Miksi korkopolitiikka vaikuttaa kokonaiskysyntään?</vt:lpstr>
      <vt:lpstr>Vaatimuksia rahapolitiikan instrumentille</vt:lpstr>
      <vt:lpstr>Korko vai rahan määrä instrumenttina?</vt:lpstr>
      <vt:lpstr>Rahapolitiikkakäyrä</vt:lpstr>
      <vt:lpstr>Phillips-käyrä, rahapolitiikan taustoja</vt:lpstr>
      <vt:lpstr>Phillips-käyrä</vt:lpstr>
      <vt:lpstr>Phillips-käyrä – rahapolitiikan taustoja</vt:lpstr>
      <vt:lpstr>Suomi 2000-2022</vt:lpstr>
      <vt:lpstr>Suomi 2000-2022</vt:lpstr>
      <vt:lpstr>Phillips-käyrä ja rahapolitiikka</vt:lpstr>
      <vt:lpstr>Mikä vaara uhkaa?</vt:lpstr>
      <vt:lpstr>Mikä vaara uhkaa?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Raha- ja pankkiteorian kurssi Luento 4</dc:title>
  <dc:creator>Käyttäjä</dc:creator>
  <cp:lastModifiedBy>Kauko, Karlo</cp:lastModifiedBy>
  <cp:revision>484</cp:revision>
  <dcterms:created xsi:type="dcterms:W3CDTF">2010-03-13T07:09:55Z</dcterms:created>
  <dcterms:modified xsi:type="dcterms:W3CDTF">2024-05-06T05:40:09Z</dcterms:modified>
</cp:coreProperties>
</file>