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5" r:id="rId4"/>
    <p:sldId id="258" r:id="rId5"/>
    <p:sldId id="259" r:id="rId6"/>
    <p:sldId id="266" r:id="rId7"/>
    <p:sldId id="260" r:id="rId8"/>
    <p:sldId id="267" r:id="rId9"/>
    <p:sldId id="261" r:id="rId10"/>
    <p:sldId id="268" r:id="rId11"/>
    <p:sldId id="262" r:id="rId12"/>
    <p:sldId id="264" r:id="rId13"/>
    <p:sldId id="263" r:id="rId14"/>
    <p:sldId id="269" r:id="rId15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 Unicode MS" panose="020B0604020202020204" pitchFamily="34" charset="-128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 Unicode MS" panose="020B0604020202020204" pitchFamily="34" charset="-128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 Unicode MS" panose="020B0604020202020204" pitchFamily="34" charset="-128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 Unicode MS" panose="020B0604020202020204" pitchFamily="34" charset="-128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 Unicode MS" panose="020B0604020202020204" pitchFamily="34" charset="-128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Arial Unicode MS" panose="020B0604020202020204" pitchFamily="34" charset="-128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Arial Unicode MS" panose="020B0604020202020204" pitchFamily="34" charset="-128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Arial Unicode MS" panose="020B0604020202020204" pitchFamily="34" charset="-128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Arial Unicode MS" panose="020B0604020202020204" pitchFamily="34" charset="-128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61" d="100"/>
          <a:sy n="61" d="100"/>
        </p:scale>
        <p:origin x="780" y="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fi-F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FD32FF-09FA-4E59-B004-F06631F58A5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570273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1C5490-5094-4761-AAE6-FA2BD5EEB6A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705986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CF3CC5-76DD-409E-BA2E-480F97AD388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565729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3E3151-0EB4-4278-850C-6D88C19A640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84381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0AAE3A-7C73-4C66-80D6-C378F69B36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00202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A33A93-BEC2-4746-A1BC-1B3A6F76CE7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423189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49062F-2ADD-44F2-AF0C-E4823C229AD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52998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CBACE3-01E4-42AE-9B7D-94ACFFEE1AF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942210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DF04FD-31EB-4C4C-8D60-FB00E0F3BEB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83640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5B08FD-8889-4AAE-B406-3BF1E3E4429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161147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i-FI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6562C0-C2B9-4AF5-B37B-4BFA5307810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8086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fi-FI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fi-FI"/>
              <a:t>Click to edit Master text styles</a:t>
            </a:r>
          </a:p>
          <a:p>
            <a:pPr lvl="1"/>
            <a:r>
              <a:rPr lang="en-GB" altLang="fi-FI"/>
              <a:t>Second level</a:t>
            </a:r>
          </a:p>
          <a:p>
            <a:pPr lvl="2"/>
            <a:r>
              <a:rPr lang="en-GB" altLang="fi-FI"/>
              <a:t>Third level</a:t>
            </a:r>
          </a:p>
          <a:p>
            <a:pPr lvl="3"/>
            <a:r>
              <a:rPr lang="en-GB" altLang="fi-FI"/>
              <a:t>Fourth level</a:t>
            </a:r>
          </a:p>
          <a:p>
            <a:pPr lvl="4"/>
            <a:r>
              <a:rPr lang="en-GB" altLang="fi-FI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B2D79DDE-8CD9-42A0-9C22-2B62E168975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 eaLnBrk="1" hangingPunct="1"/>
            <a:r>
              <a:rPr lang="fi-FI" altLang="fi-FI">
                <a:latin typeface="Arial Unicode MS" panose="020B0604020202020204" pitchFamily="34" charset="-128"/>
              </a:rPr>
              <a:t>Muutamia uskomuksia patenteista</a:t>
            </a:r>
            <a:endParaRPr lang="en-GB" altLang="fi-FI">
              <a:latin typeface="Arial Unicode MS" panose="020B0604020202020204" pitchFamily="34" charset="-128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fi-FI" altLang="fi-FI">
                <a:latin typeface="Arial Unicode MS" panose="020B0604020202020204" pitchFamily="34" charset="-128"/>
              </a:rPr>
              <a:t>Panu Kuosmanen</a:t>
            </a:r>
          </a:p>
          <a:p>
            <a:pPr eaLnBrk="1" hangingPunct="1"/>
            <a:r>
              <a:rPr lang="fi-FI" altLang="fi-FI">
                <a:latin typeface="Arial Unicode MS" panose="020B0604020202020204" pitchFamily="34" charset="-128"/>
              </a:rPr>
              <a:t>Aalto-yliopisto</a:t>
            </a:r>
            <a:endParaRPr lang="en-GB" altLang="fi-FI">
              <a:latin typeface="Arial Unicode MS" panose="020B0604020202020204" pitchFamily="34" charset="-128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altLang="en-US"/>
              <a:t>Uskomus 4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altLang="en-US"/>
              <a:t>Patenttivirasto on erehtymätön eikä tee virheitä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altLang="fi-FI">
                <a:latin typeface="Arial Unicode MS" panose="020B0604020202020204" pitchFamily="34" charset="-128"/>
              </a:rPr>
              <a:t>Uskomus 5</a:t>
            </a:r>
            <a:endParaRPr lang="en-GB" altLang="fi-FI">
              <a:latin typeface="Arial Unicode MS" panose="020B0604020202020204" pitchFamily="34" charset="-128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i-FI" altLang="fi-FI">
                <a:latin typeface="Arial Unicode MS" panose="020B0604020202020204" pitchFamily="34" charset="-128"/>
              </a:rPr>
              <a:t>Patentteja on vaikea saada ja niiden tutkimusprosessi on huolellinen</a:t>
            </a:r>
          </a:p>
          <a:p>
            <a:pPr lvl="1" eaLnBrk="1" hangingPunct="1"/>
            <a:r>
              <a:rPr lang="fi-FI" altLang="fi-FI">
                <a:latin typeface="Arial Unicode MS" panose="020B0604020202020204" pitchFamily="34" charset="-128"/>
              </a:rPr>
              <a:t>Uskotaan, että kerran myönnetty patentti on pitävä ja se on myönnetty oikein perustein</a:t>
            </a:r>
          </a:p>
          <a:p>
            <a:pPr lvl="1" eaLnBrk="1" hangingPunct="1"/>
            <a:r>
              <a:rPr lang="fi-FI" altLang="fi-FI">
                <a:latin typeface="Arial Unicode MS" panose="020B0604020202020204" pitchFamily="34" charset="-128"/>
              </a:rPr>
              <a:t>Näin ei läheskään aina ole</a:t>
            </a:r>
            <a:endParaRPr lang="en-GB" altLang="fi-FI">
              <a:latin typeface="Arial Unicode MS" panose="020B0604020202020204" pitchFamily="34" charset="-128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altLang="fi-FI"/>
              <a:t>Uskomus 6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altLang="fi-FI"/>
              <a:t>”Toimialamme on sellainen, että patenttisuojaa ei tarvita tai patentti ei suojaa mitään”</a:t>
            </a:r>
          </a:p>
          <a:p>
            <a:pPr lvl="1"/>
            <a:r>
              <a:rPr lang="fi-FI" altLang="fi-FI"/>
              <a:t>Microsoft ei suojannut juuri mitään ennen vuotta 1990, 2000-luvulla siitä on tullut merkittävä hakija USA:ssa (ja muualla)</a:t>
            </a:r>
          </a:p>
          <a:p>
            <a:pPr lvl="1"/>
            <a:r>
              <a:rPr lang="fi-FI" altLang="fi-FI"/>
              <a:t>Google, joka ei suojannut juuri mitään ennen vuotta 2000, osti Motorolan nimenomaan patenttisalkun takia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altLang="fi-FI">
                <a:cs typeface="Arial" panose="020B0604020202020204" pitchFamily="34" charset="0"/>
              </a:rPr>
              <a:t>Matkapuhelinkiistat</a:t>
            </a:r>
          </a:p>
        </p:txBody>
      </p:sp>
      <p:pic>
        <p:nvPicPr>
          <p:cNvPr id="14339" name="Picture 2" descr="http://media.economist.com/sites/default/files/images/images-magazine/2010/10/23/wb/20101023_wbc910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575" y="1844675"/>
            <a:ext cx="2762250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Älykäs</a:t>
            </a:r>
            <a:r>
              <a:rPr lang="en-US" dirty="0"/>
              <a:t> </a:t>
            </a:r>
            <a:r>
              <a:rPr lang="en-US" dirty="0" err="1"/>
              <a:t>liikenne</a:t>
            </a:r>
            <a:r>
              <a:rPr lang="en-US" dirty="0"/>
              <a:t> (ja </a:t>
            </a:r>
            <a:r>
              <a:rPr lang="en-US" dirty="0" err="1"/>
              <a:t>tulevaisuuden</a:t>
            </a:r>
            <a:r>
              <a:rPr lang="en-US" dirty="0"/>
              <a:t> </a:t>
            </a:r>
            <a:r>
              <a:rPr lang="en-US" dirty="0" err="1"/>
              <a:t>kiistat</a:t>
            </a:r>
            <a:r>
              <a:rPr lang="en-US" dirty="0"/>
              <a:t>?)</a:t>
            </a:r>
            <a:endParaRPr lang="fi-FI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2128" y="1833032"/>
            <a:ext cx="7020272" cy="4576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72718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altLang="fi-FI">
                <a:latin typeface="Arial Unicode MS" panose="020B0604020202020204" pitchFamily="34" charset="-128"/>
              </a:rPr>
              <a:t>Uskomus 1</a:t>
            </a:r>
            <a:endParaRPr lang="en-GB" altLang="fi-FI">
              <a:latin typeface="Arial Unicode MS" panose="020B0604020202020204" pitchFamily="34" charset="-128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i-FI" altLang="fi-FI">
                <a:latin typeface="Arial Unicode MS" panose="020B0604020202020204" pitchFamily="34" charset="-128"/>
              </a:rPr>
              <a:t>Kenen tahansa satunnaisesti valitun henkilön asiantuntemus patenttiasioissa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altLang="en-US"/>
              <a:t>Todellisuus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eaLnBrk="1" hangingPunct="1"/>
            <a:r>
              <a:rPr lang="fi-FI" altLang="fi-FI">
                <a:latin typeface="Arial Unicode MS" panose="020B0604020202020204" pitchFamily="34" charset="-128"/>
              </a:rPr>
              <a:t>Miten keksintö on ilmaistu patenttivaatimuksissa?</a:t>
            </a:r>
          </a:p>
          <a:p>
            <a:pPr lvl="1" eaLnBrk="1" hangingPunct="1"/>
            <a:r>
              <a:rPr lang="fi-FI" altLang="fi-FI">
                <a:latin typeface="Arial Unicode MS" panose="020B0604020202020204" pitchFamily="34" charset="-128"/>
              </a:rPr>
              <a:t>Patentin kiertäminen täysin laillista, mutta ymmärtääkö ”kuka tahansa” sen</a:t>
            </a:r>
          </a:p>
          <a:p>
            <a:pPr lvl="1" eaLnBrk="1" hangingPunct="1"/>
            <a:r>
              <a:rPr lang="fi-FI" altLang="fi-FI">
                <a:latin typeface="Arial Unicode MS" panose="020B0604020202020204" pitchFamily="34" charset="-128"/>
              </a:rPr>
              <a:t>Uudelleensuunnittelu ja kehitystyö lähes kaiken teknisen kehityksen pohjana</a:t>
            </a:r>
            <a:endParaRPr lang="en-GB" altLang="fi-FI"/>
          </a:p>
          <a:p>
            <a:pPr marL="0" indent="0">
              <a:buFontTx/>
              <a:buNone/>
            </a:pPr>
            <a:endParaRPr lang="fi-FI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altLang="fi-FI">
                <a:latin typeface="Arial Unicode MS" panose="020B0604020202020204" pitchFamily="34" charset="-128"/>
              </a:rPr>
              <a:t>Kysymykset 1</a:t>
            </a:r>
            <a:endParaRPr lang="en-GB" altLang="fi-FI">
              <a:latin typeface="Arial Unicode MS" panose="020B0604020202020204" pitchFamily="34" charset="-128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/>
            <a:r>
              <a:rPr lang="fi-FI" altLang="fi-FI">
                <a:latin typeface="Arial Unicode MS" panose="020B0604020202020204" pitchFamily="34" charset="-128"/>
              </a:rPr>
              <a:t>Onko tämä ”kenen tahansa” mielestä laitonta toimintaa?</a:t>
            </a:r>
          </a:p>
          <a:p>
            <a:pPr lvl="1" eaLnBrk="1" hangingPunct="1"/>
            <a:r>
              <a:rPr lang="fi-FI" altLang="fi-FI">
                <a:latin typeface="Arial Unicode MS" panose="020B0604020202020204" pitchFamily="34" charset="-128"/>
              </a:rPr>
              <a:t>Toisen patenttia/keksintöä ei saisi käyttää oman kehitystyön pohjana – oikein vai väärin?</a:t>
            </a:r>
            <a:endParaRPr lang="en-GB" altLang="fi-FI">
              <a:latin typeface="Arial Unicode MS" panose="020B0604020202020204" pitchFamily="34" charset="-128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755650" y="549275"/>
            <a:ext cx="7772400" cy="1143000"/>
          </a:xfrm>
        </p:spPr>
        <p:txBody>
          <a:bodyPr/>
          <a:lstStyle/>
          <a:p>
            <a:pPr eaLnBrk="1" hangingPunct="1"/>
            <a:r>
              <a:rPr lang="fi-FI" altLang="fi-FI">
                <a:latin typeface="Arial Unicode MS" panose="020B0604020202020204" pitchFamily="34" charset="-128"/>
              </a:rPr>
              <a:t>Uskomus 2</a:t>
            </a:r>
            <a:endParaRPr lang="en-GB" altLang="fi-FI">
              <a:latin typeface="Arial Unicode MS" panose="020B0604020202020204" pitchFamily="34" charset="-128"/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i-FI" altLang="fi-FI">
                <a:latin typeface="Arial Unicode MS" panose="020B0604020202020204" pitchFamily="34" charset="-128"/>
              </a:rPr>
              <a:t>Kunnioitus keksijöitä kohtaan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altLang="en-US"/>
              <a:t>Kysymykset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eaLnBrk="1" hangingPunct="1"/>
            <a:r>
              <a:rPr lang="fi-FI" altLang="fi-FI" sz="2400">
                <a:latin typeface="Arial Unicode MS" panose="020B0604020202020204" pitchFamily="34" charset="-128"/>
              </a:rPr>
              <a:t>Iso yritys ”varastaa vilpillisesti” keksinnön yksityiseltä keksijältä</a:t>
            </a:r>
          </a:p>
          <a:p>
            <a:pPr lvl="1" eaLnBrk="1" hangingPunct="1"/>
            <a:r>
              <a:rPr lang="fi-FI" altLang="fi-FI" sz="2400">
                <a:latin typeface="Arial Unicode MS" panose="020B0604020202020204" pitchFamily="34" charset="-128"/>
              </a:rPr>
              <a:t>”Kuka tahansa” kunnioittaa enemmän kantajan patentin omistajaa, vaikka tämä olisi suuryritys tai jopa ns. patenttipeikko</a:t>
            </a:r>
            <a:endParaRPr lang="en-GB" altLang="fi-FI" sz="2400">
              <a:latin typeface="Arial Unicode MS" panose="020B0604020202020204" pitchFamily="34" charset="-128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altLang="fi-FI">
                <a:latin typeface="Arial Unicode MS" panose="020B0604020202020204" pitchFamily="34" charset="-128"/>
              </a:rPr>
              <a:t>Uskomus 3</a:t>
            </a:r>
            <a:endParaRPr lang="en-GB" altLang="fi-FI">
              <a:latin typeface="Arial Unicode MS" panose="020B0604020202020204" pitchFamily="34" charset="-128"/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i-FI" altLang="fi-FI">
                <a:latin typeface="Arial Unicode MS" panose="020B0604020202020204" pitchFamily="34" charset="-128"/>
              </a:rPr>
              <a:t>Suuri yritys valehtelee, varastaa ja petkuttaa saadakseen kilpailuetua</a:t>
            </a:r>
          </a:p>
          <a:p>
            <a:pPr eaLnBrk="1" hangingPunct="1"/>
            <a:r>
              <a:rPr lang="fi-FI" altLang="fi-FI">
                <a:latin typeface="Arial Unicode MS" panose="020B0604020202020204" pitchFamily="34" charset="-128"/>
              </a:rPr>
              <a:t>Pieni yritys tai yksityinen keksijä ei koskaan tee näin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altLang="en-US"/>
              <a:t>Todellisuus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eaLnBrk="1" hangingPunct="1"/>
            <a:r>
              <a:rPr lang="fi-FI" altLang="fi-FI">
                <a:latin typeface="Arial Unicode MS" panose="020B0604020202020204" pitchFamily="34" charset="-128"/>
              </a:rPr>
              <a:t>Kantajalla on todistustaakka osoittaa, että hänen patenttiaan on loukattu, mutta juryn jäsen (”kuka tahansa”) siirtää helposti loukkaamattomuuden osoittamisen vastaajalle</a:t>
            </a:r>
            <a:endParaRPr lang="en-GB" altLang="fi-FI">
              <a:latin typeface="Arial Unicode MS" panose="020B0604020202020204" pitchFamily="34" charset="-128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altLang="fi-FI">
                <a:latin typeface="Arial Unicode MS" panose="020B0604020202020204" pitchFamily="34" charset="-128"/>
              </a:rPr>
              <a:t>Uskomus 4</a:t>
            </a:r>
            <a:endParaRPr lang="en-GB" altLang="fi-FI">
              <a:latin typeface="Arial Unicode MS" panose="020B0604020202020204" pitchFamily="34" charset="-128"/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i-FI" altLang="fi-FI">
                <a:latin typeface="Arial Unicode MS" panose="020B0604020202020204" pitchFamily="34" charset="-128"/>
              </a:rPr>
              <a:t>Juryn jäsenillä (”kuka tahansa”) on suuri kunnioitus ja luottamus patenttivirastoa ja –järjestelmää kohtaan</a:t>
            </a:r>
          </a:p>
          <a:p>
            <a:pPr eaLnBrk="1" hangingPunct="1">
              <a:buFontTx/>
              <a:buNone/>
            </a:pPr>
            <a:endParaRPr lang="en-GB" altLang="fi-FI">
              <a:latin typeface="Arial Unicode MS" panose="020B0604020202020204" pitchFamily="34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266</Words>
  <Application>Microsoft Office PowerPoint</Application>
  <PresentationFormat>On-screen Show (4:3)</PresentationFormat>
  <Paragraphs>36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Arial Unicode MS</vt:lpstr>
      <vt:lpstr>Times New Roman</vt:lpstr>
      <vt:lpstr>Default Design</vt:lpstr>
      <vt:lpstr>Muutamia uskomuksia patenteista</vt:lpstr>
      <vt:lpstr>Uskomus 1</vt:lpstr>
      <vt:lpstr>Todellisuus</vt:lpstr>
      <vt:lpstr>Kysymykset 1</vt:lpstr>
      <vt:lpstr>Uskomus 2</vt:lpstr>
      <vt:lpstr>Kysymykset</vt:lpstr>
      <vt:lpstr>Uskomus 3</vt:lpstr>
      <vt:lpstr>Todellisuus</vt:lpstr>
      <vt:lpstr>Uskomus 4</vt:lpstr>
      <vt:lpstr>Uskomus 4</vt:lpstr>
      <vt:lpstr>Uskomus 5</vt:lpstr>
      <vt:lpstr>Uskomus 6</vt:lpstr>
      <vt:lpstr>Matkapuhelinkiistat</vt:lpstr>
      <vt:lpstr>Älykäs liikenne (ja tulevaisuuden kiistat?)</vt:lpstr>
    </vt:vector>
  </TitlesOfParts>
  <Company>Outotec Oyj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Muutamia uskomuksia patenteista</dc:title>
  <dc:creator>Outotec Oyj</dc:creator>
  <cp:lastModifiedBy>Kuosmanen Panu</cp:lastModifiedBy>
  <cp:revision>9</cp:revision>
  <dcterms:created xsi:type="dcterms:W3CDTF">2010-03-17T13:11:58Z</dcterms:created>
  <dcterms:modified xsi:type="dcterms:W3CDTF">2023-03-08T12:14:51Z</dcterms:modified>
</cp:coreProperties>
</file>