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110.xml" ContentType="application/vnd.openxmlformats-officedocument.presentationml.slide+xml"/>
  <Override PartName="/ppt/slideLayouts/slideLayout230.xml" ContentType="application/vnd.openxmlformats-officedocument.presentationml.slideLayout+xml"/>
  <Override PartName="/ppt/slideMasters/slideMaster10.xml" ContentType="application/vnd.openxmlformats-officedocument.presentationml.slideMaster+xml"/>
  <Override PartName="/ppt/slideLayouts/slideLayout80.xml" ContentType="application/vnd.openxmlformats-officedocument.presentationml.slideLayout+xml"/>
  <Override PartName="/ppt/slideLayouts/slideLayout130.xml" ContentType="application/vnd.openxmlformats-officedocument.presentationml.slideLayout+xml"/>
  <Override PartName="/ppt/slideLayouts/slideLayout180.xml" ContentType="application/vnd.openxmlformats-officedocument.presentationml.slideLayout+xml"/>
  <Override PartName="/ppt/slideLayouts/slideLayout30.xml" ContentType="application/vnd.openxmlformats-officedocument.presentationml.slideLayout+xml"/>
  <Override PartName="/ppt/slideLayouts/slideLayout210.xml" ContentType="application/vnd.openxmlformats-officedocument.presentationml.slideLayout+xml"/>
  <Override PartName="/ppt/slideLayouts/slideLayout70.xml" ContentType="application/vnd.openxmlformats-officedocument.presentationml.slideLayout+xml"/>
  <Override PartName="/ppt/slideLayouts/slideLayout120.xml" ContentType="application/vnd.openxmlformats-officedocument.presentationml.slideLayout+xml"/>
  <Override PartName="/ppt/slideLayouts/slideLayout170.xml" ContentType="application/vnd.openxmlformats-officedocument.presentationml.slideLayout+xml"/>
  <Override PartName="/ppt/theme/theme10.xml" ContentType="application/vnd.openxmlformats-officedocument.theme+xml"/>
  <Override PartName="/ppt/slideLayouts/slideLayout250.xml" ContentType="application/vnd.openxmlformats-officedocument.presentationml.slideLayout+xml"/>
  <Override PartName="/ppt/slideLayouts/slideLayout160.xml" ContentType="application/vnd.openxmlformats-officedocument.presentationml.slideLayout+xml"/>
  <Override PartName="/ppt/slideLayouts/slideLayout200.xml" ContentType="application/vnd.openxmlformats-officedocument.presentationml.slideLayout+xml"/>
  <Override PartName="/ppt/slideLayouts/slideLayout110.xml" ContentType="application/vnd.openxmlformats-officedocument.presentationml.slideLayout+xml"/>
  <Override PartName="/ppt/slideLayouts/slideLayout60.xml" ContentType="application/vnd.openxmlformats-officedocument.presentationml.slideLayout+xml"/>
  <Override PartName="/ppt/slideLayouts/slideLayout111.xml" ContentType="application/vnd.openxmlformats-officedocument.presentationml.slideLayout+xml"/>
  <Override PartName="/ppt/slideLayouts/slideLayout240.xml" ContentType="application/vnd.openxmlformats-officedocument.presentationml.slideLayout+xml"/>
  <Override PartName="/ppt/slideLayouts/slideLayout50.xml" ContentType="application/vnd.openxmlformats-officedocument.presentationml.slideLayout+xml"/>
  <Override PartName="/ppt/slideLayouts/slideLayout150.xml" ContentType="application/vnd.openxmlformats-officedocument.presentationml.slideLayout+xml"/>
  <Override PartName="/ppt/slideLayouts/slideLayout100.xml" ContentType="application/vnd.openxmlformats-officedocument.presentationml.slideLayout+xml"/>
  <Override PartName="/ppt/slideLayouts/slideLayout19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Override PartName="/ppt/slideLayouts/slideLayout140.xml" ContentType="application/vnd.openxmlformats-officedocument.presentationml.slideLayout+xml"/>
  <Override PartName="/ppt/slideLayouts/slideLayout22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1"/>
  </p:notesMasterIdLst>
  <p:handoutMasterIdLst>
    <p:handoutMasterId r:id="rId42"/>
  </p:handoutMasterIdLst>
  <p:sldIdLst>
    <p:sldId id="260" r:id="rId2"/>
    <p:sldId id="421" r:id="rId3"/>
    <p:sldId id="422" r:id="rId4"/>
    <p:sldId id="340" r:id="rId5"/>
    <p:sldId id="425" r:id="rId6"/>
    <p:sldId id="560" r:id="rId7"/>
    <p:sldId id="369" r:id="rId8"/>
    <p:sldId id="475" r:id="rId9"/>
    <p:sldId id="474" r:id="rId10"/>
    <p:sldId id="476" r:id="rId11"/>
    <p:sldId id="477" r:id="rId12"/>
    <p:sldId id="561" r:id="rId13"/>
    <p:sldId id="479" r:id="rId14"/>
    <p:sldId id="480" r:id="rId15"/>
    <p:sldId id="564" r:id="rId16"/>
    <p:sldId id="536" r:id="rId17"/>
    <p:sldId id="565" r:id="rId18"/>
    <p:sldId id="535" r:id="rId19"/>
    <p:sldId id="495" r:id="rId20"/>
    <p:sldId id="511" r:id="rId21"/>
    <p:sldId id="520" r:id="rId22"/>
    <p:sldId id="521" r:id="rId23"/>
    <p:sldId id="522" r:id="rId24"/>
    <p:sldId id="523" r:id="rId25"/>
    <p:sldId id="524" r:id="rId26"/>
    <p:sldId id="525" r:id="rId27"/>
    <p:sldId id="526" r:id="rId28"/>
    <p:sldId id="527" r:id="rId29"/>
    <p:sldId id="452" r:id="rId30"/>
    <p:sldId id="453" r:id="rId31"/>
    <p:sldId id="454" r:id="rId32"/>
    <p:sldId id="528" r:id="rId33"/>
    <p:sldId id="512" r:id="rId34"/>
    <p:sldId id="514" r:id="rId35"/>
    <p:sldId id="515" r:id="rId36"/>
    <p:sldId id="516" r:id="rId37"/>
    <p:sldId id="517" r:id="rId38"/>
    <p:sldId id="506" r:id="rId39"/>
    <p:sldId id="322" r:id="rId4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15:clr>
            <a:srgbClr val="A4A3A4"/>
          </p15:clr>
        </p15:guide>
        <p15:guide id="2" pos="4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ämö Eila" initials="RE" lastIdx="3" clrIdx="0">
    <p:extLst>
      <p:ext uri="{19B8F6BF-5375-455C-9EA6-DF929625EA0E}">
        <p15:presenceInfo xmlns:p15="http://schemas.microsoft.com/office/powerpoint/2012/main" userId="S::eila.ramo@aalto.fi::443985fd-1cab-4af9-a9a0-d85e701a2d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340"/>
    <a:srgbClr val="FFCD00"/>
    <a:srgbClr val="FFCF06"/>
    <a:srgbClr val="F8C704"/>
    <a:srgbClr val="EFC002"/>
    <a:srgbClr val="00A8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81" autoAdjust="0"/>
    <p:restoredTop sz="94660"/>
  </p:normalViewPr>
  <p:slideViewPr>
    <p:cSldViewPr snapToGrid="0" snapToObjects="1">
      <p:cViewPr varScale="1">
        <p:scale>
          <a:sx n="75" d="100"/>
          <a:sy n="75" d="100"/>
        </p:scale>
        <p:origin x="700" y="56"/>
      </p:cViewPr>
      <p:guideLst>
        <p:guide orient="horz"/>
        <p:guide pos="436"/>
      </p:guideLst>
    </p:cSldViewPr>
  </p:slideViewPr>
  <p:notesTextViewPr>
    <p:cViewPr>
      <p:scale>
        <a:sx n="100" d="100"/>
        <a:sy n="100" d="100"/>
      </p:scale>
      <p:origin x="0" y="0"/>
    </p:cViewPr>
  </p:notesTextViewPr>
  <p:sorterViewPr>
    <p:cViewPr>
      <p:scale>
        <a:sx n="184" d="100"/>
        <a:sy n="18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39D04D9-2D90-E741-8C77-A958108973E5}" type="datetimeFigureOut">
              <a:rPr lang="en-US"/>
              <a:pPr>
                <a:defRPr/>
              </a:pPr>
              <a:t>4/21/2022</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81337A6-C487-9645-B543-6BBD05A1D191}" type="slidenum">
              <a:rPr lang="fi-FI"/>
              <a:pPr>
                <a:defRPr/>
              </a:pPr>
              <a:t>‹#›</a:t>
            </a:fld>
            <a:endParaRPr lang="fi-FI"/>
          </a:p>
        </p:txBody>
      </p:sp>
    </p:spTree>
    <p:extLst>
      <p:ext uri="{BB962C8B-B14F-4D97-AF65-F5344CB8AC3E}">
        <p14:creationId xmlns:p14="http://schemas.microsoft.com/office/powerpoint/2010/main" val="38245393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fi-FI"/>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FE7B0BA-8FA8-3A4A-9820-CF1299A8B616}" type="datetime1">
              <a:rPr lang="fi-FI"/>
              <a:pPr>
                <a:defRPr/>
              </a:pPr>
              <a:t>21.4.2022</a:t>
            </a:fld>
            <a:endParaRPr lang="fi-FI"/>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66A5FF2-0573-2649-A39A-26FA52E05379}" type="slidenum">
              <a:rPr lang="fi-FI"/>
              <a:pPr>
                <a:defRPr/>
              </a:pPr>
              <a:t>‹#›</a:t>
            </a:fld>
            <a:endParaRPr lang="fi-FI"/>
          </a:p>
        </p:txBody>
      </p:sp>
    </p:spTree>
    <p:extLst>
      <p:ext uri="{BB962C8B-B14F-4D97-AF65-F5344CB8AC3E}">
        <p14:creationId xmlns:p14="http://schemas.microsoft.com/office/powerpoint/2010/main" val="30972913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605DA8A-5216-4F63-A012-E5BD46E625C2}" type="slidenum">
              <a:rPr lang="fi-FI" smtClean="0"/>
              <a:pPr/>
              <a:t>7</a:t>
            </a:fld>
            <a:endParaRPr lang="fi-FI" dirty="0"/>
          </a:p>
        </p:txBody>
      </p:sp>
    </p:spTree>
    <p:extLst>
      <p:ext uri="{BB962C8B-B14F-4D97-AF65-F5344CB8AC3E}">
        <p14:creationId xmlns:p14="http://schemas.microsoft.com/office/powerpoint/2010/main" val="1573496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509"/>
            <a:ext cx="2238480" cy="2049795"/>
          </a:xfrm>
          <a:prstGeom prst="rect">
            <a:avLst/>
          </a:prstGeom>
        </p:spPr>
      </p:pic>
      <p:sp>
        <p:nvSpPr>
          <p:cNvPr id="2" name="TextBox 1"/>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4071106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6" name="TextBox 5"/>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Learning</a:t>
            </a:r>
            <a:r>
              <a:rPr lang="fi-FI" sz="1200" b="1" baseline="0" dirty="0">
                <a:solidFill>
                  <a:schemeClr val="tx1"/>
                </a:solidFill>
              </a:rPr>
              <a:t> Centre</a:t>
            </a:r>
            <a:endParaRPr lang="fi-FI" sz="1200" b="1" dirty="0">
              <a:solidFill>
                <a:schemeClr val="tx1"/>
              </a:solidFill>
            </a:endParaRPr>
          </a:p>
        </p:txBody>
      </p:sp>
    </p:spTree>
    <p:extLst>
      <p:ext uri="{BB962C8B-B14F-4D97-AF65-F5344CB8AC3E}">
        <p14:creationId xmlns:p14="http://schemas.microsoft.com/office/powerpoint/2010/main" val="39350459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7" name="TextBox 6"/>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Oppimiskeskus</a:t>
            </a:r>
          </a:p>
        </p:txBody>
      </p:sp>
    </p:spTree>
    <p:extLst>
      <p:ext uri="{BB962C8B-B14F-4D97-AF65-F5344CB8AC3E}">
        <p14:creationId xmlns:p14="http://schemas.microsoft.com/office/powerpoint/2010/main" val="3935045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fi-FI"/>
              <a:t>Click to edit Master title style</a:t>
            </a:r>
            <a:endParaRPr lang="en-US" dirty="0"/>
          </a:p>
        </p:txBody>
      </p:sp>
      <p:sp>
        <p:nvSpPr>
          <p:cNvPr id="8"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10" name="TextBox 9"/>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Learning</a:t>
            </a:r>
            <a:r>
              <a:rPr lang="fi-FI" sz="1200" b="1" baseline="0" dirty="0">
                <a:solidFill>
                  <a:schemeClr val="tx1"/>
                </a:solidFill>
              </a:rPr>
              <a:t> Centre</a:t>
            </a:r>
            <a:endParaRPr lang="fi-FI" sz="1200" b="1" dirty="0">
              <a:solidFill>
                <a:schemeClr val="tx1"/>
              </a:solidFill>
            </a:endParaRPr>
          </a:p>
        </p:txBody>
      </p:sp>
    </p:spTree>
    <p:extLst>
      <p:ext uri="{BB962C8B-B14F-4D97-AF65-F5344CB8AC3E}">
        <p14:creationId xmlns:p14="http://schemas.microsoft.com/office/powerpoint/2010/main" val="14188458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095"/>
            <a:ext cx="2238480" cy="2123002"/>
          </a:xfrm>
          <a:prstGeom prst="rect">
            <a:avLst/>
          </a:prstGeom>
        </p:spPr>
      </p:pic>
      <p:sp>
        <p:nvSpPr>
          <p:cNvPr id="7" name="TextBox 6"/>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40711065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fi-FI"/>
              <a:t>Click to edit Master title style</a:t>
            </a:r>
            <a:endParaRPr lang="en-US" dirty="0"/>
          </a:p>
        </p:txBody>
      </p:sp>
      <p:sp>
        <p:nvSpPr>
          <p:cNvPr id="8"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9" name="TextBox 8"/>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Oppimiskeskus</a:t>
            </a:r>
          </a:p>
        </p:txBody>
      </p:sp>
    </p:spTree>
    <p:extLst>
      <p:ext uri="{BB962C8B-B14F-4D97-AF65-F5344CB8AC3E}">
        <p14:creationId xmlns:p14="http://schemas.microsoft.com/office/powerpoint/2010/main" val="1418845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10" name="TextBox 9"/>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Learning</a:t>
            </a:r>
            <a:r>
              <a:rPr lang="fi-FI" sz="1200" b="1" baseline="0" dirty="0">
                <a:solidFill>
                  <a:schemeClr val="tx1"/>
                </a:solidFill>
              </a:rPr>
              <a:t> Centre</a:t>
            </a:r>
            <a:endParaRPr lang="fi-FI" sz="1200" b="1" dirty="0">
              <a:solidFill>
                <a:schemeClr val="tx1"/>
              </a:solidFill>
            </a:endParaRPr>
          </a:p>
        </p:txBody>
      </p:sp>
    </p:spTree>
    <p:extLst>
      <p:ext uri="{BB962C8B-B14F-4D97-AF65-F5344CB8AC3E}">
        <p14:creationId xmlns:p14="http://schemas.microsoft.com/office/powerpoint/2010/main" val="19165627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859"/>
            <a:ext cx="2236005" cy="2086938"/>
          </a:xfrm>
          <a:prstGeom prst="rect">
            <a:avLst/>
          </a:prstGeom>
        </p:spPr>
      </p:pic>
      <p:sp>
        <p:nvSpPr>
          <p:cNvPr id="9" name="TextBox 8"/>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Oppimiskeskus</a:t>
            </a:r>
          </a:p>
        </p:txBody>
      </p:sp>
    </p:spTree>
    <p:extLst>
      <p:ext uri="{BB962C8B-B14F-4D97-AF65-F5344CB8AC3E}">
        <p14:creationId xmlns:p14="http://schemas.microsoft.com/office/powerpoint/2010/main" val="1916562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3264963" cy="1110449"/>
          </a:xfrm>
          <a:prstGeom prst="rect">
            <a:avLst/>
          </a:prstGeom>
        </p:spPr>
      </p:pic>
      <p:cxnSp>
        <p:nvCxnSpPr>
          <p:cNvPr id="3" name="Straight Connector 2"/>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Tree>
    <p:extLst>
      <p:ext uri="{BB962C8B-B14F-4D97-AF65-F5344CB8AC3E}">
        <p14:creationId xmlns:p14="http://schemas.microsoft.com/office/powerpoint/2010/main" val="1836875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00" y="5618926"/>
            <a:ext cx="3649347" cy="1129316"/>
          </a:xfrm>
          <a:prstGeom prst="rect">
            <a:avLst/>
          </a:prstGeom>
        </p:spPr>
      </p:pic>
    </p:spTree>
    <p:extLst>
      <p:ext uri="{BB962C8B-B14F-4D97-AF65-F5344CB8AC3E}">
        <p14:creationId xmlns:p14="http://schemas.microsoft.com/office/powerpoint/2010/main" val="183687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298" y="5634000"/>
            <a:ext cx="3198578" cy="1110449"/>
          </a:xfrm>
          <a:prstGeom prst="rect">
            <a:avLst/>
          </a:prstGeom>
        </p:spPr>
      </p:pic>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Tree>
    <p:extLst>
      <p:ext uri="{BB962C8B-B14F-4D97-AF65-F5344CB8AC3E}">
        <p14:creationId xmlns:p14="http://schemas.microsoft.com/office/powerpoint/2010/main" val="15981483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00" y="5619600"/>
            <a:ext cx="3592167" cy="1129316"/>
          </a:xfrm>
          <a:prstGeom prst="rect">
            <a:avLst/>
          </a:prstGeom>
        </p:spPr>
      </p:pic>
    </p:spTree>
    <p:extLst>
      <p:ext uri="{BB962C8B-B14F-4D97-AF65-F5344CB8AC3E}">
        <p14:creationId xmlns:p14="http://schemas.microsoft.com/office/powerpoint/2010/main" val="1598148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303185" cy="1110449"/>
          </a:xfrm>
          <a:prstGeom prst="rect">
            <a:avLst/>
          </a:prstGeom>
        </p:spPr>
      </p:pic>
    </p:spTree>
    <p:extLst>
      <p:ext uri="{BB962C8B-B14F-4D97-AF65-F5344CB8AC3E}">
        <p14:creationId xmlns:p14="http://schemas.microsoft.com/office/powerpoint/2010/main" val="36683162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00" y="5619600"/>
            <a:ext cx="3686106" cy="1127274"/>
          </a:xfrm>
          <a:prstGeom prst="rect">
            <a:avLst/>
          </a:prstGeom>
        </p:spPr>
      </p:pic>
    </p:spTree>
    <p:extLst>
      <p:ext uri="{BB962C8B-B14F-4D97-AF65-F5344CB8AC3E}">
        <p14:creationId xmlns:p14="http://schemas.microsoft.com/office/powerpoint/2010/main" val="3668316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198578" cy="1110449"/>
          </a:xfrm>
          <a:prstGeom prst="rect">
            <a:avLst/>
          </a:prstGeom>
        </p:spPr>
      </p:pic>
      <p:cxnSp>
        <p:nvCxnSpPr>
          <p:cNvPr id="5" name="Straight Connector 4"/>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pPr>
                <a:defRPr/>
              </a:pPr>
              <a:t>21.4.2022</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spTree>
    <p:extLst>
      <p:ext uri="{BB962C8B-B14F-4D97-AF65-F5344CB8AC3E}">
        <p14:creationId xmlns:p14="http://schemas.microsoft.com/office/powerpoint/2010/main" val="38107082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pPr>
                <a:defRPr/>
              </a:pPr>
              <a:t>21.9.2020</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67219" cy="1196738"/>
          </a:xfrm>
          <a:prstGeom prst="rect">
            <a:avLst/>
          </a:prstGeom>
        </p:spPr>
      </p:pic>
    </p:spTree>
    <p:extLst>
      <p:ext uri="{BB962C8B-B14F-4D97-AF65-F5344CB8AC3E}">
        <p14:creationId xmlns:p14="http://schemas.microsoft.com/office/powerpoint/2010/main" val="3810708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303185" cy="1110449"/>
          </a:xfrm>
          <a:prstGeom prst="rect">
            <a:avLst/>
          </a:prstGeom>
        </p:spPr>
      </p:pic>
      <p:cxnSp>
        <p:nvCxnSpPr>
          <p:cNvPr id="5" name="Straight Connector 4"/>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pPr>
                <a:defRPr/>
              </a:pPr>
              <a:t>21.4.2022</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pPr>
                <a:defRPr/>
              </a:pPr>
              <a:t>‹#›</a:t>
            </a:fld>
            <a:endParaRPr lang="fi-FI"/>
          </a:p>
        </p:txBody>
      </p:sp>
    </p:spTree>
    <p:extLst>
      <p:ext uri="{BB962C8B-B14F-4D97-AF65-F5344CB8AC3E}">
        <p14:creationId xmlns:p14="http://schemas.microsoft.com/office/powerpoint/2010/main" val="38228159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pPr>
                <a:defRPr/>
              </a:pPr>
              <a:t>21.9.2020</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pPr>
                <a:defRPr/>
              </a:pPr>
              <a:t>‹#›</a:t>
            </a:fld>
            <a:endParaRPr lang="fi-FI"/>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08789" cy="1196738"/>
          </a:xfrm>
          <a:prstGeom prst="rect">
            <a:avLst/>
          </a:prstGeom>
        </p:spPr>
      </p:pic>
    </p:spTree>
    <p:extLst>
      <p:ext uri="{BB962C8B-B14F-4D97-AF65-F5344CB8AC3E}">
        <p14:creationId xmlns:p14="http://schemas.microsoft.com/office/powerpoint/2010/main" val="3822815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264963" cy="1110449"/>
          </a:xfrm>
          <a:prstGeom prst="rect">
            <a:avLst/>
          </a:prstGeom>
        </p:spPr>
      </p:pic>
      <p:cxnSp>
        <p:nvCxnSpPr>
          <p:cNvPr id="5" name="Straight Connector 4"/>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pPr>
                <a:defRPr/>
              </a:pPr>
              <a:t>21.4.2022</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pPr>
                <a:defRPr/>
              </a:pPr>
              <a:t>‹#›</a:t>
            </a:fld>
            <a:endParaRPr lang="fi-FI"/>
          </a:p>
        </p:txBody>
      </p:sp>
    </p:spTree>
    <p:extLst>
      <p:ext uri="{BB962C8B-B14F-4D97-AF65-F5344CB8AC3E}">
        <p14:creationId xmlns:p14="http://schemas.microsoft.com/office/powerpoint/2010/main" val="6401429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pPr>
                <a:defRPr/>
              </a:pPr>
              <a:t>21.9.2020</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pPr>
                <a:defRPr/>
              </a:pPr>
              <a:t>‹#›</a:t>
            </a:fld>
            <a:endParaRPr lang="fi-FI"/>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906172" cy="1194574"/>
          </a:xfrm>
          <a:prstGeom prst="rect">
            <a:avLst/>
          </a:prstGeom>
        </p:spPr>
      </p:pic>
    </p:spTree>
    <p:extLst>
      <p:ext uri="{BB962C8B-B14F-4D97-AF65-F5344CB8AC3E}">
        <p14:creationId xmlns:p14="http://schemas.microsoft.com/office/powerpoint/2010/main" val="640142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pPr>
                <a:defRPr/>
              </a:pPr>
              <a:t>21.4.2022</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198578" cy="1110449"/>
          </a:xfrm>
          <a:prstGeom prst="rect">
            <a:avLst/>
          </a:prstGeom>
        </p:spPr>
      </p:pic>
    </p:spTree>
    <p:extLst>
      <p:ext uri="{BB962C8B-B14F-4D97-AF65-F5344CB8AC3E}">
        <p14:creationId xmlns:p14="http://schemas.microsoft.com/office/powerpoint/2010/main" val="28200820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pPr>
                <a:defRPr/>
              </a:pPr>
              <a:t>21.9.2020</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67219" cy="1196738"/>
          </a:xfrm>
          <a:prstGeom prst="rect">
            <a:avLst/>
          </a:prstGeom>
        </p:spPr>
      </p:pic>
    </p:spTree>
    <p:extLst>
      <p:ext uri="{BB962C8B-B14F-4D97-AF65-F5344CB8AC3E}">
        <p14:creationId xmlns:p14="http://schemas.microsoft.com/office/powerpoint/2010/main" val="2820082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
        <p:nvSpPr>
          <p:cNvPr id="5" name="TextBox 4"/>
          <p:cNvSpPr txBox="1"/>
          <p:nvPr userDrawn="1"/>
        </p:nvSpPr>
        <p:spPr>
          <a:xfrm flipH="1">
            <a:off x="6609600" y="1184400"/>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2719399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pPr>
                <a:defRPr/>
              </a:pPr>
              <a:t>21.4.2022</a:t>
            </a:fld>
            <a:endParaRPr lang="fi-FI"/>
          </a:p>
        </p:txBody>
      </p:sp>
      <p:sp>
        <p:nvSpPr>
          <p:cNvPr id="8" name="Footer Placeholder 15"/>
          <p:cNvSpPr>
            <a:spLocks noGrp="1"/>
          </p:cNvSpPr>
          <p:nvPr>
            <p:ph type="ftr" sz="quarter" idx="20"/>
          </p:nvPr>
        </p:nvSpPr>
        <p:spPr/>
        <p:txBody>
          <a:bodyPr/>
          <a:lstStyle>
            <a:lvl1pPr>
              <a:defRPr/>
            </a:lvl1pPr>
          </a:lstStyle>
          <a:p>
            <a:pPr>
              <a:defRPr/>
            </a:pPr>
            <a:endParaRPr lang="fi-FI"/>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pPr>
                <a:defRPr/>
              </a:pPr>
              <a:t>‹#›</a:t>
            </a:fld>
            <a:endParaRPr lang="fi-FI"/>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303185" cy="1110449"/>
          </a:xfrm>
          <a:prstGeom prst="rect">
            <a:avLst/>
          </a:prstGeom>
        </p:spPr>
      </p:pic>
    </p:spTree>
    <p:extLst>
      <p:ext uri="{BB962C8B-B14F-4D97-AF65-F5344CB8AC3E}">
        <p14:creationId xmlns:p14="http://schemas.microsoft.com/office/powerpoint/2010/main" val="38387522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pPr>
                <a:defRPr/>
              </a:pPr>
              <a:t>21.9.2020</a:t>
            </a:fld>
            <a:endParaRPr lang="fi-FI"/>
          </a:p>
        </p:txBody>
      </p:sp>
      <p:sp>
        <p:nvSpPr>
          <p:cNvPr id="8" name="Footer Placeholder 15"/>
          <p:cNvSpPr>
            <a:spLocks noGrp="1"/>
          </p:cNvSpPr>
          <p:nvPr>
            <p:ph type="ftr" sz="quarter" idx="20"/>
          </p:nvPr>
        </p:nvSpPr>
        <p:spPr/>
        <p:txBody>
          <a:bodyPr/>
          <a:lstStyle>
            <a:lvl1pPr>
              <a:defRPr/>
            </a:lvl1pPr>
          </a:lstStyle>
          <a:p>
            <a:pPr>
              <a:defRPr/>
            </a:pPr>
            <a:endParaRPr lang="fi-FI"/>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pPr>
                <a:defRPr/>
              </a:pPr>
              <a:t>‹#›</a:t>
            </a:fld>
            <a:endParaRPr lang="fi-FI"/>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08789" cy="1196738"/>
          </a:xfrm>
          <a:prstGeom prst="rect">
            <a:avLst/>
          </a:prstGeom>
        </p:spPr>
      </p:pic>
    </p:spTree>
    <p:extLst>
      <p:ext uri="{BB962C8B-B14F-4D97-AF65-F5344CB8AC3E}">
        <p14:creationId xmlns:p14="http://schemas.microsoft.com/office/powerpoint/2010/main" val="3838752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pPr>
                <a:defRPr/>
              </a:pPr>
              <a:t>21.4.2022</a:t>
            </a:fld>
            <a:endParaRPr lang="fi-FI"/>
          </a:p>
        </p:txBody>
      </p:sp>
      <p:sp>
        <p:nvSpPr>
          <p:cNvPr id="8" name="Footer Placeholder 3"/>
          <p:cNvSpPr>
            <a:spLocks noGrp="1"/>
          </p:cNvSpPr>
          <p:nvPr>
            <p:ph type="ftr" sz="quarter" idx="20"/>
          </p:nvPr>
        </p:nvSpPr>
        <p:spPr/>
        <p:txBody>
          <a:bodyPr/>
          <a:lstStyle>
            <a:lvl1pPr>
              <a:defRPr/>
            </a:lvl1pPr>
          </a:lstStyle>
          <a:p>
            <a:pPr>
              <a:defRPr/>
            </a:pPr>
            <a:endParaRPr lang="fi-FI"/>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pPr>
                <a:defRPr/>
              </a:pPr>
              <a:t>‹#›</a:t>
            </a:fld>
            <a:endParaRPr lang="fi-FI"/>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264963" cy="1110449"/>
          </a:xfrm>
          <a:prstGeom prst="rect">
            <a:avLst/>
          </a:prstGeom>
        </p:spPr>
      </p:pic>
    </p:spTree>
    <p:extLst>
      <p:ext uri="{BB962C8B-B14F-4D97-AF65-F5344CB8AC3E}">
        <p14:creationId xmlns:p14="http://schemas.microsoft.com/office/powerpoint/2010/main" val="41419713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pPr>
                <a:defRPr/>
              </a:pPr>
              <a:t>21.9.2020</a:t>
            </a:fld>
            <a:endParaRPr lang="fi-FI"/>
          </a:p>
        </p:txBody>
      </p:sp>
      <p:sp>
        <p:nvSpPr>
          <p:cNvPr id="8" name="Footer Placeholder 3"/>
          <p:cNvSpPr>
            <a:spLocks noGrp="1"/>
          </p:cNvSpPr>
          <p:nvPr>
            <p:ph type="ftr" sz="quarter" idx="20"/>
          </p:nvPr>
        </p:nvSpPr>
        <p:spPr/>
        <p:txBody>
          <a:bodyPr/>
          <a:lstStyle>
            <a:lvl1pPr>
              <a:defRPr/>
            </a:lvl1pPr>
          </a:lstStyle>
          <a:p>
            <a:pPr>
              <a:defRPr/>
            </a:pPr>
            <a:endParaRPr lang="fi-FI"/>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pPr>
                <a:defRPr/>
              </a:pPr>
              <a:t>‹#›</a:t>
            </a:fld>
            <a:endParaRPr lang="fi-FI"/>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906172" cy="1194574"/>
          </a:xfrm>
          <a:prstGeom prst="rect">
            <a:avLst/>
          </a:prstGeom>
        </p:spPr>
      </p:pic>
    </p:spTree>
    <p:extLst>
      <p:ext uri="{BB962C8B-B14F-4D97-AF65-F5344CB8AC3E}">
        <p14:creationId xmlns:p14="http://schemas.microsoft.com/office/powerpoint/2010/main" val="4141971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2184180"/>
            <a:ext cx="7948556" cy="884352"/>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6" y="3429000"/>
            <a:ext cx="7998597" cy="66851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5620518"/>
            <a:ext cx="2464025" cy="392558"/>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6013077"/>
            <a:ext cx="2464025" cy="392558"/>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4761037"/>
            <a:ext cx="1750409" cy="2028802"/>
          </a:xfrm>
          <a:prstGeom prst="rect">
            <a:avLst/>
          </a:prstGeom>
        </p:spPr>
      </p:pic>
    </p:spTree>
    <p:extLst>
      <p:ext uri="{BB962C8B-B14F-4D97-AF65-F5344CB8AC3E}">
        <p14:creationId xmlns:p14="http://schemas.microsoft.com/office/powerpoint/2010/main" val="3340717925"/>
      </p:ext>
    </p:extLst>
  </p:cSld>
  <p:clrMapOvr>
    <a:masterClrMapping/>
  </p:clrMapOvr>
  <p:extLst>
    <p:ext uri="{DCECCB84-F9BA-43D5-87BE-67443E8EF086}">
      <p15:sldGuideLst xmlns:p15="http://schemas.microsoft.com/office/powerpoint/2012/main">
        <p15:guide id="1" orient="horz" pos="3287">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2400" y="489600"/>
            <a:ext cx="7988400" cy="1080000"/>
          </a:xfrm>
          <a:prstGeom prst="rect">
            <a:avLst/>
          </a:prstGeom>
        </p:spPr>
        <p:txBody>
          <a:bodyPr/>
          <a:lstStyle/>
          <a:p>
            <a:r>
              <a:rPr lang="en-US" noProof="0"/>
              <a:t>Click to edit Master title style</a:t>
            </a:r>
            <a:endParaRPr lang="fi-FI" noProof="0"/>
          </a:p>
        </p:txBody>
      </p:sp>
      <p:sp>
        <p:nvSpPr>
          <p:cNvPr id="3" name="Content Placeholder 2"/>
          <p:cNvSpPr>
            <a:spLocks noGrp="1"/>
          </p:cNvSpPr>
          <p:nvPr>
            <p:ph idx="1"/>
          </p:nvPr>
        </p:nvSpPr>
        <p:spPr>
          <a:xfrm>
            <a:off x="572400" y="1584000"/>
            <a:ext cx="7988400" cy="413640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9/21/2020</a:t>
            </a:fld>
            <a:endParaRPr lang="fi-FI" noProof="0" dirty="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dirty="0"/>
          </a:p>
        </p:txBody>
      </p:sp>
    </p:spTree>
    <p:extLst>
      <p:ext uri="{BB962C8B-B14F-4D97-AF65-F5344CB8AC3E}">
        <p14:creationId xmlns:p14="http://schemas.microsoft.com/office/powerpoint/2010/main" val="2077651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 Body slide - 1 wide column">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5794296"/>
            <a:ext cx="2025396" cy="1014984"/>
          </a:xfrm>
          <a:prstGeom prst="rect">
            <a:avLst/>
          </a:prstGeom>
        </p:spPr>
      </p:pic>
      <p:sp>
        <p:nvSpPr>
          <p:cNvPr id="11" name="Text Placeholder 3"/>
          <p:cNvSpPr>
            <a:spLocks noGrp="1"/>
          </p:cNvSpPr>
          <p:nvPr>
            <p:ph type="body" sz="half" idx="10" hasCustomPrompt="1"/>
          </p:nvPr>
        </p:nvSpPr>
        <p:spPr>
          <a:xfrm>
            <a:off x="292354" y="259137"/>
            <a:ext cx="8492897" cy="1332766"/>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4" y="1876514"/>
            <a:ext cx="8492897" cy="40659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839007629"/>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341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 Body slide - 1 wide column">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5794296"/>
            <a:ext cx="2025396" cy="1014984"/>
          </a:xfrm>
          <a:prstGeom prst="rect">
            <a:avLst/>
          </a:prstGeom>
        </p:spPr>
      </p:pic>
      <p:sp>
        <p:nvSpPr>
          <p:cNvPr id="11" name="Text Placeholder 3"/>
          <p:cNvSpPr>
            <a:spLocks noGrp="1"/>
          </p:cNvSpPr>
          <p:nvPr>
            <p:ph type="body" sz="half" idx="10" hasCustomPrompt="1"/>
          </p:nvPr>
        </p:nvSpPr>
        <p:spPr>
          <a:xfrm>
            <a:off x="292354" y="259137"/>
            <a:ext cx="8492897" cy="1332766"/>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4" y="1876514"/>
            <a:ext cx="8492897" cy="40659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1164568070"/>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341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8204F-E4C8-4D0B-A504-EFCA81D9CAC1}" type="datetime1">
              <a:rPr lang="en-US" noProof="0" smtClean="0"/>
              <a:pPr/>
              <a:t>4/21/2022</a:t>
            </a:fld>
            <a:endParaRPr lang="fi-FI" noProof="0"/>
          </a:p>
        </p:txBody>
      </p:sp>
      <p:sp>
        <p:nvSpPr>
          <p:cNvPr id="3" name="Footer Placeholder 2"/>
          <p:cNvSpPr>
            <a:spLocks noGrp="1"/>
          </p:cNvSpPr>
          <p:nvPr>
            <p:ph type="ftr" sz="quarter" idx="11"/>
          </p:nvPr>
        </p:nvSpPr>
        <p:spPr/>
        <p:txBody>
          <a:bodyPr/>
          <a:lstStyle/>
          <a:p>
            <a:endParaRPr lang="fi-FI" noProof="0"/>
          </a:p>
        </p:txBody>
      </p:sp>
      <p:sp>
        <p:nvSpPr>
          <p:cNvPr id="4" name="Slide Number Placeholder 3"/>
          <p:cNvSpPr>
            <a:spLocks noGrp="1"/>
          </p:cNvSpPr>
          <p:nvPr>
            <p:ph type="sldNum" sz="quarter" idx="12"/>
          </p:nvPr>
        </p:nvSpPr>
        <p:spPr/>
        <p:txBody>
          <a:bodyPr/>
          <a:lstStyle/>
          <a:p>
            <a:fld id="{52384017-E4DF-4A7A-8FA6-2DC68C3EB4D0}" type="slidenum">
              <a:rPr lang="fi-FI" noProof="0" smtClean="0"/>
              <a:pPr/>
              <a:t>‹#›</a:t>
            </a:fld>
            <a:endParaRPr lang="fi-FI" noProof="0"/>
          </a:p>
        </p:txBody>
      </p:sp>
    </p:spTree>
    <p:extLst>
      <p:ext uri="{BB962C8B-B14F-4D97-AF65-F5344CB8AC3E}">
        <p14:creationId xmlns:p14="http://schemas.microsoft.com/office/powerpoint/2010/main" val="139755101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5. Body slide - 2 text columns ">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5801154"/>
            <a:ext cx="2025396" cy="1014984"/>
          </a:xfrm>
          <a:prstGeom prst="rect">
            <a:avLst/>
          </a:prstGeom>
        </p:spPr>
      </p:pic>
      <p:sp>
        <p:nvSpPr>
          <p:cNvPr id="11" name="Text Placeholder 3"/>
          <p:cNvSpPr>
            <a:spLocks noGrp="1"/>
          </p:cNvSpPr>
          <p:nvPr>
            <p:ph type="body" sz="half" idx="10" hasCustomPrompt="1"/>
          </p:nvPr>
        </p:nvSpPr>
        <p:spPr>
          <a:xfrm>
            <a:off x="292906" y="257160"/>
            <a:ext cx="8497093" cy="1355059"/>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2018271"/>
            <a:ext cx="4150122" cy="3914950"/>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2018271"/>
            <a:ext cx="4078684" cy="3914950"/>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1761927682"/>
      </p:ext>
    </p:extLst>
  </p:cSld>
  <p:clrMapOvr>
    <a:masterClrMapping/>
  </p:clrMapOvr>
  <p:extLst>
    <p:ext uri="{DCECCB84-F9BA-43D5-87BE-67443E8EF086}">
      <p15:sldGuideLst xmlns:p15="http://schemas.microsoft.com/office/powerpoint/2012/main">
        <p15:guide id="4" pos="5534">
          <p15:clr>
            <a:srgbClr val="FBAE40"/>
          </p15:clr>
        </p15:guide>
        <p15:guide id="5" orient="horz" pos="3410">
          <p15:clr>
            <a:srgbClr val="FBAE40"/>
          </p15:clr>
        </p15:guide>
        <p15:guide id="6" pos="2795">
          <p15:clr>
            <a:srgbClr val="FBAE40"/>
          </p15:clr>
        </p15:guide>
        <p15:guide id="7" pos="2965">
          <p15:clr>
            <a:srgbClr val="FBAE40"/>
          </p15:clr>
        </p15:guide>
        <p15:guide id="8" pos="181">
          <p15:clr>
            <a:srgbClr val="FBAE40"/>
          </p15:clr>
        </p15:guide>
        <p15:guide id="9" orient="horz" pos="94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8204F-E4C8-4D0B-A504-EFCA81D9CAC1}" type="datetime1">
              <a:rPr lang="en-US" noProof="0" smtClean="0"/>
              <a:pPr/>
              <a:t>4/21/2022</a:t>
            </a:fld>
            <a:endParaRPr lang="fi-FI" noProof="0"/>
          </a:p>
        </p:txBody>
      </p:sp>
      <p:sp>
        <p:nvSpPr>
          <p:cNvPr id="3" name="Footer Placeholder 2"/>
          <p:cNvSpPr>
            <a:spLocks noGrp="1"/>
          </p:cNvSpPr>
          <p:nvPr>
            <p:ph type="ftr" sz="quarter" idx="11"/>
          </p:nvPr>
        </p:nvSpPr>
        <p:spPr/>
        <p:txBody>
          <a:bodyPr/>
          <a:lstStyle/>
          <a:p>
            <a:endParaRPr lang="fi-FI" noProof="0"/>
          </a:p>
        </p:txBody>
      </p:sp>
      <p:sp>
        <p:nvSpPr>
          <p:cNvPr id="4" name="Slide Number Placeholder 3"/>
          <p:cNvSpPr>
            <a:spLocks noGrp="1"/>
          </p:cNvSpPr>
          <p:nvPr>
            <p:ph type="sldNum" sz="quarter" idx="12"/>
          </p:nvPr>
        </p:nvSpPr>
        <p:spPr/>
        <p:txBody>
          <a:bodyPr/>
          <a:lstStyle/>
          <a:p>
            <a:fld id="{52384017-E4DF-4A7A-8FA6-2DC68C3EB4D0}" type="slidenum">
              <a:rPr lang="fi-FI" noProof="0" smtClean="0"/>
              <a:pPr/>
              <a:t>‹#›</a:t>
            </a:fld>
            <a:endParaRPr lang="fi-FI" noProof="0"/>
          </a:p>
        </p:txBody>
      </p:sp>
    </p:spTree>
    <p:extLst>
      <p:ext uri="{BB962C8B-B14F-4D97-AF65-F5344CB8AC3E}">
        <p14:creationId xmlns:p14="http://schemas.microsoft.com/office/powerpoint/2010/main" val="318330134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238480" cy="2123002"/>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2719399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2400" y="489600"/>
            <a:ext cx="7988400" cy="1080000"/>
          </a:xfrm>
          <a:prstGeom prst="rect">
            <a:avLst/>
          </a:prstGeom>
        </p:spPr>
        <p:txBody>
          <a:bodyPr/>
          <a:lstStyle/>
          <a:p>
            <a:r>
              <a:rPr lang="en-US" noProof="0"/>
              <a:t>Click to edit Master title style</a:t>
            </a:r>
            <a:endParaRPr lang="fi-FI" noProof="0"/>
          </a:p>
        </p:txBody>
      </p:sp>
      <p:sp>
        <p:nvSpPr>
          <p:cNvPr id="3" name="Content Placeholder 2"/>
          <p:cNvSpPr>
            <a:spLocks noGrp="1"/>
          </p:cNvSpPr>
          <p:nvPr>
            <p:ph idx="1"/>
          </p:nvPr>
        </p:nvSpPr>
        <p:spPr>
          <a:xfrm>
            <a:off x="572400" y="1584000"/>
            <a:ext cx="7988400" cy="413640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4/21/2022</a:t>
            </a:fld>
            <a:endParaRPr lang="fi-FI" noProof="0" dirty="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dirty="0"/>
          </a:p>
        </p:txBody>
      </p:sp>
    </p:spTree>
    <p:extLst>
      <p:ext uri="{BB962C8B-B14F-4D97-AF65-F5344CB8AC3E}">
        <p14:creationId xmlns:p14="http://schemas.microsoft.com/office/powerpoint/2010/main" val="4175172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37432187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0"/>
            <a:ext cx="2238480" cy="2123002"/>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3743218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80" cy="2049795"/>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1865827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0"/>
            <a:ext cx="2238480" cy="2123002"/>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1865827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118822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238480" cy="2123002"/>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11882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595305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0"/>
            <a:ext cx="2238480" cy="2123002"/>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59530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Learning</a:t>
            </a:r>
            <a:r>
              <a:rPr lang="fi-FI" sz="2000" b="1" baseline="0" dirty="0">
                <a:solidFill>
                  <a:schemeClr val="tx1"/>
                </a:solidFill>
              </a:rPr>
              <a:t> Centre</a:t>
            </a:r>
            <a:endParaRPr lang="fi-FI" sz="2000" b="1" dirty="0">
              <a:solidFill>
                <a:schemeClr val="tx1"/>
              </a:solidFill>
            </a:endParaRPr>
          </a:p>
        </p:txBody>
      </p:sp>
    </p:spTree>
    <p:extLst>
      <p:ext uri="{BB962C8B-B14F-4D97-AF65-F5344CB8AC3E}">
        <p14:creationId xmlns:p14="http://schemas.microsoft.com/office/powerpoint/2010/main" val="11292770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Oppimiskeskus</a:t>
            </a:r>
          </a:p>
        </p:txBody>
      </p:sp>
    </p:spTree>
    <p:extLst>
      <p:ext uri="{BB962C8B-B14F-4D97-AF65-F5344CB8AC3E}">
        <p14:creationId xmlns:p14="http://schemas.microsoft.com/office/powerpoint/2010/main" val="1129277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8" name="TextBox 7"/>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Learning</a:t>
            </a:r>
            <a:r>
              <a:rPr lang="fi-FI" sz="2000" b="1" baseline="0" dirty="0">
                <a:solidFill>
                  <a:schemeClr val="tx1"/>
                </a:solidFill>
              </a:rPr>
              <a:t> Centre</a:t>
            </a:r>
            <a:endParaRPr lang="fi-FI" sz="2000" b="1" dirty="0">
              <a:solidFill>
                <a:schemeClr val="tx1"/>
              </a:solidFill>
            </a:endParaRPr>
          </a:p>
        </p:txBody>
      </p:sp>
    </p:spTree>
    <p:extLst>
      <p:ext uri="{BB962C8B-B14F-4D97-AF65-F5344CB8AC3E}">
        <p14:creationId xmlns:p14="http://schemas.microsoft.com/office/powerpoint/2010/main" val="41864649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7" name="TextBox 6"/>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Oppimiskeskus</a:t>
            </a:r>
          </a:p>
        </p:txBody>
      </p:sp>
    </p:spTree>
    <p:extLst>
      <p:ext uri="{BB962C8B-B14F-4D97-AF65-F5344CB8AC3E}">
        <p14:creationId xmlns:p14="http://schemas.microsoft.com/office/powerpoint/2010/main" val="4186464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8" name="TextBox 7"/>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Learning</a:t>
            </a:r>
            <a:r>
              <a:rPr lang="fi-FI" sz="2000" b="1" baseline="0" dirty="0">
                <a:solidFill>
                  <a:schemeClr val="tx1"/>
                </a:solidFill>
              </a:rPr>
              <a:t> Centre</a:t>
            </a:r>
            <a:endParaRPr lang="fi-FI" sz="2000" b="1" dirty="0">
              <a:solidFill>
                <a:schemeClr val="tx1"/>
              </a:solidFill>
            </a:endParaRPr>
          </a:p>
        </p:txBody>
      </p:sp>
    </p:spTree>
    <p:extLst>
      <p:ext uri="{BB962C8B-B14F-4D97-AF65-F5344CB8AC3E}">
        <p14:creationId xmlns:p14="http://schemas.microsoft.com/office/powerpoint/2010/main" val="4760461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859"/>
            <a:ext cx="2236005" cy="2086938"/>
          </a:xfrm>
          <a:prstGeom prst="rect">
            <a:avLst/>
          </a:prstGeom>
        </p:spPr>
      </p:pic>
      <p:sp>
        <p:nvSpPr>
          <p:cNvPr id="7" name="TextBox 6"/>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Oppimiskeskus</a:t>
            </a:r>
          </a:p>
        </p:txBody>
      </p:sp>
    </p:spTree>
    <p:extLst>
      <p:ext uri="{BB962C8B-B14F-4D97-AF65-F5344CB8AC3E}">
        <p14:creationId xmlns:p14="http://schemas.microsoft.com/office/powerpoint/2010/main" val="47604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130.xml"/><Relationship Id="rId18" Type="http://schemas.openxmlformats.org/officeDocument/2006/relationships/slideLayout" Target="../slideLayouts/slideLayout180.xml"/><Relationship Id="rId3" Type="http://schemas.openxmlformats.org/officeDocument/2006/relationships/slideLayout" Target="../slideLayouts/slideLayout30.xml"/><Relationship Id="rId21" Type="http://schemas.openxmlformats.org/officeDocument/2006/relationships/slideLayout" Target="../slideLayouts/slideLayout210.xml"/><Relationship Id="rId7" Type="http://schemas.openxmlformats.org/officeDocument/2006/relationships/slideLayout" Target="../slideLayouts/slideLayout70.xml"/><Relationship Id="rId12" Type="http://schemas.openxmlformats.org/officeDocument/2006/relationships/slideLayout" Target="../slideLayouts/slideLayout120.xml"/><Relationship Id="rId17" Type="http://schemas.openxmlformats.org/officeDocument/2006/relationships/slideLayout" Target="../slideLayouts/slideLayout170.xml"/><Relationship Id="rId25" Type="http://schemas.openxmlformats.org/officeDocument/2006/relationships/theme" Target="../theme/theme10.xml"/><Relationship Id="rId2" Type="http://schemas.openxmlformats.org/officeDocument/2006/relationships/slideLayout" Target="../slideLayouts/slideLayout250.xml"/><Relationship Id="rId16" Type="http://schemas.openxmlformats.org/officeDocument/2006/relationships/slideLayout" Target="../slideLayouts/slideLayout160.xml"/><Relationship Id="rId20" Type="http://schemas.openxmlformats.org/officeDocument/2006/relationships/slideLayout" Target="../slideLayouts/slideLayout200.xml"/><Relationship Id="rId1" Type="http://schemas.openxmlformats.org/officeDocument/2006/relationships/slideLayout" Target="../slideLayouts/slideLayout110.xml"/><Relationship Id="rId6" Type="http://schemas.openxmlformats.org/officeDocument/2006/relationships/slideLayout" Target="../slideLayouts/slideLayout60.xml"/><Relationship Id="rId11" Type="http://schemas.openxmlformats.org/officeDocument/2006/relationships/slideLayout" Target="../slideLayouts/slideLayout111.xml"/><Relationship Id="rId24" Type="http://schemas.openxmlformats.org/officeDocument/2006/relationships/slideLayout" Target="../slideLayouts/slideLayout240.xml"/><Relationship Id="rId5" Type="http://schemas.openxmlformats.org/officeDocument/2006/relationships/slideLayout" Target="../slideLayouts/slideLayout50.xml"/><Relationship Id="rId15" Type="http://schemas.openxmlformats.org/officeDocument/2006/relationships/slideLayout" Target="../slideLayouts/slideLayout150.xml"/><Relationship Id="rId23" Type="http://schemas.openxmlformats.org/officeDocument/2006/relationships/slideLayout" Target="../slideLayouts/slideLayout230.xml"/><Relationship Id="rId10" Type="http://schemas.openxmlformats.org/officeDocument/2006/relationships/slideLayout" Target="../slideLayouts/slideLayout100.xml"/><Relationship Id="rId19" Type="http://schemas.openxmlformats.org/officeDocument/2006/relationships/slideLayout" Target="../slideLayouts/slideLayout190.xml"/><Relationship Id="rId4" Type="http://schemas.openxmlformats.org/officeDocument/2006/relationships/slideLayout" Target="../slideLayouts/slideLayout40.xml"/><Relationship Id="rId9" Type="http://schemas.openxmlformats.org/officeDocument/2006/relationships/slideLayout" Target="../slideLayouts/slideLayout90.xml"/><Relationship Id="rId14" Type="http://schemas.openxmlformats.org/officeDocument/2006/relationships/slideLayout" Target="../slideLayouts/slideLayout140.xml"/><Relationship Id="rId22" Type="http://schemas.openxmlformats.org/officeDocument/2006/relationships/slideLayout" Target="../slideLayouts/slideLayout2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5953125"/>
            <a:ext cx="3619500" cy="158750"/>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4940300" y="6111875"/>
            <a:ext cx="3619500" cy="1857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4E6C4FC2-043E-0E44-BD9B-2431B69F8AA0}" type="datetime1">
              <a:rPr lang="fi-FI"/>
              <a:pPr>
                <a:defRPr/>
              </a:pPr>
              <a:t>21.4.2022</a:t>
            </a:fld>
            <a:endParaRPr lang="fi-FI"/>
          </a:p>
        </p:txBody>
      </p:sp>
      <p:sp>
        <p:nvSpPr>
          <p:cNvPr id="9" name="Slide Number Placeholder 8"/>
          <p:cNvSpPr>
            <a:spLocks noGrp="1"/>
          </p:cNvSpPr>
          <p:nvPr>
            <p:ph type="sldNum" sz="quarter" idx="4"/>
          </p:nvPr>
        </p:nvSpPr>
        <p:spPr>
          <a:xfrm>
            <a:off x="4940300" y="6297613"/>
            <a:ext cx="3619500" cy="161925"/>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 id="2147484759" r:id="rId13"/>
    <p:sldLayoutId id="2147484760" r:id="rId14"/>
    <p:sldLayoutId id="2147484761" r:id="rId15"/>
    <p:sldLayoutId id="2147484762" r:id="rId16"/>
    <p:sldLayoutId id="2147484763" r:id="rId17"/>
    <p:sldLayoutId id="2147484764" r:id="rId18"/>
    <p:sldLayoutId id="2147484765" r:id="rId19"/>
    <p:sldLayoutId id="2147484766" r:id="rId20"/>
    <p:sldLayoutId id="2147484767" r:id="rId21"/>
    <p:sldLayoutId id="2147484769" r:id="rId22"/>
    <p:sldLayoutId id="2147484770" r:id="rId23"/>
    <p:sldLayoutId id="2147484772" r:id="rId24"/>
    <p:sldLayoutId id="2147484773" r:id="rId25"/>
    <p:sldLayoutId id="2147484774" r:id="rId26"/>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5953125"/>
            <a:ext cx="3619500" cy="158750"/>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4940300" y="6111875"/>
            <a:ext cx="3619500" cy="1857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4E6C4FC2-043E-0E44-BD9B-2431B69F8AA0}" type="datetime1">
              <a:rPr lang="fi-FI"/>
              <a:pPr>
                <a:defRPr/>
              </a:pPr>
              <a:t>21.9.2020</a:t>
            </a:fld>
            <a:endParaRPr lang="fi-FI"/>
          </a:p>
        </p:txBody>
      </p:sp>
      <p:sp>
        <p:nvSpPr>
          <p:cNvPr id="9" name="Slide Number Placeholder 8"/>
          <p:cNvSpPr>
            <a:spLocks noGrp="1"/>
          </p:cNvSpPr>
          <p:nvPr>
            <p:ph type="sldNum" sz="quarter" idx="4"/>
          </p:nvPr>
        </p:nvSpPr>
        <p:spPr>
          <a:xfrm>
            <a:off x="4940300" y="6297613"/>
            <a:ext cx="3619500" cy="161925"/>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 id="2147484759" r:id="rId13"/>
    <p:sldLayoutId id="2147484760" r:id="rId14"/>
    <p:sldLayoutId id="2147484761" r:id="rId15"/>
    <p:sldLayoutId id="2147484762" r:id="rId16"/>
    <p:sldLayoutId id="2147484763" r:id="rId17"/>
    <p:sldLayoutId id="2147484764" r:id="rId18"/>
    <p:sldLayoutId id="2147484765" r:id="rId19"/>
    <p:sldLayoutId id="2147484766" r:id="rId20"/>
    <p:sldLayoutId id="2147484767" r:id="rId21"/>
    <p:sldLayoutId id="2147484768" r:id="rId22"/>
    <p:sldLayoutId id="2147484769" r:id="rId23"/>
    <p:sldLayoutId id="2147484770" r:id="rId24"/>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8.png"/><Relationship Id="rId1" Type="http://schemas.openxmlformats.org/officeDocument/2006/relationships/slideLayout" Target="../slideLayouts/slideLayout23.xml"/><Relationship Id="rId4" Type="http://schemas.openxmlformats.org/officeDocument/2006/relationships/image" Target="../media/image190.png"/></Relationships>
</file>

<file path=ppt/slides/_rels/slide11.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9.png"/><Relationship Id="rId1" Type="http://schemas.openxmlformats.org/officeDocument/2006/relationships/slideLayout" Target="../slideLayouts/slideLayout23.xml"/><Relationship Id="rId4" Type="http://schemas.openxmlformats.org/officeDocument/2006/relationships/image" Target="../media/image160.png"/></Relationships>
</file>

<file path=ppt/slides/_rels/slide110.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60.png"/><Relationship Id="rId1" Type="http://schemas.openxmlformats.org/officeDocument/2006/relationships/slideLayout" Target="../slideLayouts/slideLayout230.xml"/><Relationship Id="rId4" Type="http://schemas.openxmlformats.org/officeDocument/2006/relationships/image" Target="../media/image160.png"/></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0.png"/><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0.png"/><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0.png"/><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hyperlink" Target="https://uniarts.finna.fi/" TargetMode="External"/><Relationship Id="rId2" Type="http://schemas.openxmlformats.org/officeDocument/2006/relationships/hyperlink" Target="https://vaari.finna.fi/?lng=fi" TargetMode="Externa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hyperlink" Target="https://scholar.google.fi/" TargetMode="Externa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hyperlink" Target="http://creativecommons.org/videos/wanna-work-together" TargetMode="External"/><Relationship Id="rId2" Type="http://schemas.openxmlformats.org/officeDocument/2006/relationships/hyperlink" Target="http://creativecommons.fi/" TargetMode="External"/><Relationship Id="rId1" Type="http://schemas.openxmlformats.org/officeDocument/2006/relationships/slideLayout" Target="../slideLayouts/slideLayout23.xml"/><Relationship Id="rId5" Type="http://schemas.openxmlformats.org/officeDocument/2006/relationships/hyperlink" Target="http://www.flickr.com/creativecommons/" TargetMode="External"/><Relationship Id="rId4" Type="http://schemas.openxmlformats.org/officeDocument/2006/relationships/hyperlink" Target="http://commons.wikimedia.org/wiki/Main_Pag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creativecommons.fi/" TargetMode="Externa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hyperlink" Target="http://finto.fi/yso/fi/" TargetMode="Externa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9851A3-17E7-4660-8D08-395DE77519D9}"/>
              </a:ext>
            </a:extLst>
          </p:cNvPr>
          <p:cNvSpPr>
            <a:spLocks noGrp="1"/>
          </p:cNvSpPr>
          <p:nvPr>
            <p:ph type="body" sz="half" idx="11"/>
          </p:nvPr>
        </p:nvSpPr>
        <p:spPr>
          <a:xfrm>
            <a:off x="431800" y="2010687"/>
            <a:ext cx="7948556" cy="715617"/>
          </a:xfrm>
        </p:spPr>
        <p:txBody>
          <a:bodyPr/>
          <a:lstStyle/>
          <a:p>
            <a:r>
              <a:rPr lang="en-US" dirty="0" err="1"/>
              <a:t>Tiedonhaku</a:t>
            </a:r>
            <a:endParaRPr lang="fi-FI" dirty="0"/>
          </a:p>
        </p:txBody>
      </p:sp>
      <p:sp>
        <p:nvSpPr>
          <p:cNvPr id="3" name="Text Placeholder 2">
            <a:extLst>
              <a:ext uri="{FF2B5EF4-FFF2-40B4-BE49-F238E27FC236}">
                <a16:creationId xmlns:a16="http://schemas.microsoft.com/office/drawing/2014/main" id="{C5089521-DDA9-438F-A3E1-66C9F8A01580}"/>
              </a:ext>
            </a:extLst>
          </p:cNvPr>
          <p:cNvSpPr>
            <a:spLocks noGrp="1"/>
          </p:cNvSpPr>
          <p:nvPr>
            <p:ph type="body" sz="half" idx="2"/>
          </p:nvPr>
        </p:nvSpPr>
        <p:spPr>
          <a:xfrm>
            <a:off x="381759" y="3429000"/>
            <a:ext cx="7998597" cy="668518"/>
          </a:xfrm>
        </p:spPr>
        <p:txBody>
          <a:bodyPr/>
          <a:lstStyle/>
          <a:p>
            <a:endParaRPr lang="fi-FI" dirty="0"/>
          </a:p>
        </p:txBody>
      </p:sp>
      <p:sp>
        <p:nvSpPr>
          <p:cNvPr id="4" name="Text Placeholder 3">
            <a:extLst>
              <a:ext uri="{FF2B5EF4-FFF2-40B4-BE49-F238E27FC236}">
                <a16:creationId xmlns:a16="http://schemas.microsoft.com/office/drawing/2014/main" id="{42E67BB0-A613-47C2-B3F8-ADC71FF99549}"/>
              </a:ext>
            </a:extLst>
          </p:cNvPr>
          <p:cNvSpPr>
            <a:spLocks noGrp="1"/>
          </p:cNvSpPr>
          <p:nvPr>
            <p:ph type="body" sz="half" idx="12"/>
          </p:nvPr>
        </p:nvSpPr>
        <p:spPr/>
        <p:txBody>
          <a:bodyPr/>
          <a:lstStyle/>
          <a:p>
            <a:r>
              <a:rPr lang="en-US" dirty="0"/>
              <a:t>Eila Rämö</a:t>
            </a:r>
            <a:endParaRPr lang="fi-FI" dirty="0"/>
          </a:p>
        </p:txBody>
      </p:sp>
      <p:sp>
        <p:nvSpPr>
          <p:cNvPr id="5" name="Text Placeholder 4">
            <a:extLst>
              <a:ext uri="{FF2B5EF4-FFF2-40B4-BE49-F238E27FC236}">
                <a16:creationId xmlns:a16="http://schemas.microsoft.com/office/drawing/2014/main" id="{0E318AEB-6501-41CF-B0EB-962D66BF80FC}"/>
              </a:ext>
            </a:extLst>
          </p:cNvPr>
          <p:cNvSpPr>
            <a:spLocks noGrp="1"/>
          </p:cNvSpPr>
          <p:nvPr>
            <p:ph type="body" sz="half" idx="13"/>
          </p:nvPr>
        </p:nvSpPr>
        <p:spPr>
          <a:xfrm>
            <a:off x="6053667" y="6013077"/>
            <a:ext cx="2232810" cy="392558"/>
          </a:xfrm>
        </p:spPr>
        <p:txBody>
          <a:bodyPr/>
          <a:lstStyle/>
          <a:p>
            <a:r>
              <a:rPr lang="fi-FI" sz="1100" b="0" dirty="0">
                <a:effectLst/>
                <a:latin typeface="Verdana" panose="020B0604030504040204" pitchFamily="34" charset="0"/>
                <a:ea typeface="Calibri" panose="020F0502020204030204" pitchFamily="34" charset="0"/>
                <a:cs typeface="Times New Roman" panose="02020603050405020304" pitchFamily="18" charset="0"/>
              </a:rPr>
              <a:t>21.4.2022, klo 13.15-14.00</a:t>
            </a:r>
            <a:endParaRPr lang="fi-FI" sz="1100" b="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a:p>
            <a:endParaRPr lang="fi-FI" dirty="0"/>
          </a:p>
        </p:txBody>
      </p:sp>
    </p:spTree>
    <p:extLst>
      <p:ext uri="{BB962C8B-B14F-4D97-AF65-F5344CB8AC3E}">
        <p14:creationId xmlns:p14="http://schemas.microsoft.com/office/powerpoint/2010/main" val="2679066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fi-FI" sz="3600" dirty="0">
                <a:solidFill>
                  <a:schemeClr val="accent3"/>
                </a:solidFill>
              </a:rPr>
              <a:t>Hakutekniikat</a:t>
            </a:r>
          </a:p>
          <a:p>
            <a:endParaRPr lang="fi-FI" sz="3600" dirty="0">
              <a:solidFill>
                <a:schemeClr val="accent3"/>
              </a:solidFill>
            </a:endParaRPr>
          </a:p>
          <a:p>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591903"/>
            <a:ext cx="8492897" cy="4350558"/>
          </a:xfrm>
        </p:spPr>
        <p:txBody>
          <a:bodyPr/>
          <a:lstStyle/>
          <a:p>
            <a:r>
              <a:rPr lang="fi-FI" altLang="fi-FI" sz="2000" b="0" dirty="0">
                <a:solidFill>
                  <a:srgbClr val="0070C0"/>
                </a:solidFill>
              </a:rPr>
              <a:t>Sanahaku</a:t>
            </a:r>
          </a:p>
          <a:p>
            <a:r>
              <a:rPr lang="fi-FI" altLang="fi-FI" sz="2000" b="0" dirty="0"/>
              <a:t>    - Voit käyttää haussa ns. luonnollisen kielen sanoja eli mitä </a:t>
            </a:r>
          </a:p>
          <a:p>
            <a:r>
              <a:rPr lang="fi-FI" altLang="fi-FI" sz="2000" b="0" dirty="0"/>
              <a:t>      tahansa aihettasi kuvaavia sanoja, niiden synonyymejä ja </a:t>
            </a:r>
          </a:p>
          <a:p>
            <a:r>
              <a:rPr lang="fi-FI" altLang="fi-FI" sz="2000" b="0" dirty="0"/>
              <a:t>      vieraskielisiä vastineita.</a:t>
            </a:r>
          </a:p>
          <a:p>
            <a:r>
              <a:rPr lang="fi-FI" altLang="fi-FI" sz="2000" b="0" dirty="0"/>
              <a:t>    - Muista </a:t>
            </a:r>
            <a:r>
              <a:rPr lang="fi-FI" altLang="fi-FI" sz="2000" b="0" dirty="0">
                <a:solidFill>
                  <a:srgbClr val="0070C0"/>
                </a:solidFill>
              </a:rPr>
              <a:t>katkaista</a:t>
            </a:r>
            <a:r>
              <a:rPr lang="fi-FI" altLang="fi-FI" sz="2000" b="0" dirty="0"/>
              <a:t> hakusana (tietokannan ohjeen mukaisella </a:t>
            </a:r>
          </a:p>
          <a:p>
            <a:r>
              <a:rPr lang="fi-FI" altLang="fi-FI" sz="2000" b="0" dirty="0"/>
              <a:t>      merkillä, esim. </a:t>
            </a:r>
            <a:r>
              <a:rPr lang="fi-FI" altLang="fi-FI" sz="2000" b="0" dirty="0">
                <a:solidFill>
                  <a:schemeClr val="tx2"/>
                </a:solidFill>
              </a:rPr>
              <a:t>* ? </a:t>
            </a:r>
            <a:r>
              <a:rPr lang="fi-FI" altLang="fi-FI" sz="2000" b="0" dirty="0"/>
              <a:t>), jotta sanan eri taivutusmuodot tulevat </a:t>
            </a:r>
          </a:p>
          <a:p>
            <a:r>
              <a:rPr lang="fi-FI" altLang="fi-FI" sz="2000" b="0" dirty="0"/>
              <a:t>      mukaan. </a:t>
            </a:r>
            <a:r>
              <a:rPr lang="fi-FI" altLang="fi-FI" sz="1800" b="0" dirty="0"/>
              <a:t>Esim. </a:t>
            </a:r>
            <a:r>
              <a:rPr lang="fi-FI" altLang="fi-FI" sz="1800" b="0" dirty="0" err="1"/>
              <a:t>photograph</a:t>
            </a:r>
            <a:r>
              <a:rPr lang="fi-FI" altLang="fi-FI" sz="1800" b="0" dirty="0"/>
              <a:t>* -&gt; </a:t>
            </a:r>
            <a:r>
              <a:rPr lang="fi-FI" altLang="fi-FI" sz="1800" b="0" dirty="0" err="1"/>
              <a:t>photograph</a:t>
            </a:r>
            <a:r>
              <a:rPr lang="fi-FI" altLang="fi-FI" sz="1800" b="0" dirty="0"/>
              <a:t>, </a:t>
            </a:r>
            <a:r>
              <a:rPr lang="fi-FI" altLang="fi-FI" sz="1800" b="0" dirty="0" err="1"/>
              <a:t>photography</a:t>
            </a:r>
            <a:r>
              <a:rPr lang="fi-FI" altLang="fi-FI" sz="1800" b="0" dirty="0"/>
              <a:t>, </a:t>
            </a:r>
            <a:r>
              <a:rPr lang="fi-FI" altLang="fi-FI" sz="1800" b="0" dirty="0" err="1"/>
              <a:t>photographer</a:t>
            </a:r>
            <a:r>
              <a:rPr lang="fi-FI" altLang="fi-FI" sz="1800" b="0" dirty="0"/>
              <a:t> jne. </a:t>
            </a:r>
          </a:p>
          <a:p>
            <a:r>
              <a:rPr lang="fi-FI" altLang="fi-FI" sz="1800" b="0" dirty="0"/>
              <a:t>    - </a:t>
            </a:r>
            <a:r>
              <a:rPr lang="fi-FI" altLang="fi-FI" sz="2000" b="0" dirty="0"/>
              <a:t>Haku kohdistuu kaikkiin julkaisun tietoihin (nimeke,  </a:t>
            </a:r>
          </a:p>
          <a:p>
            <a:r>
              <a:rPr lang="fi-FI" altLang="fi-FI" sz="2000" b="0" dirty="0"/>
              <a:t>      asiasanat, tekijä, ym.) -&gt; Hakutulos voi olla liian suuri ja</a:t>
            </a:r>
          </a:p>
          <a:p>
            <a:r>
              <a:rPr lang="fi-FI" altLang="fi-FI" sz="2000" b="0" dirty="0"/>
              <a:t>      epätarkka</a:t>
            </a:r>
          </a:p>
          <a:p>
            <a:endParaRPr lang="fi-FI"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F45FAF5C-A903-4132-AEF1-2DDBC650A035}"/>
                  </a:ext>
                </a:extLst>
              </p:cNvPr>
              <p:cNvGraphicFramePr>
                <a:graphicFrameLocks noChangeAspect="1"/>
              </p:cNvGraphicFramePr>
              <p:nvPr>
                <p:extLst>
                  <p:ext uri="{D42A27DB-BD31-4B8C-83A1-F6EECF244321}">
                    <p14:modId xmlns:p14="http://schemas.microsoft.com/office/powerpoint/2010/main" val="25459167"/>
                  </p:ext>
                </p:extLst>
              </p:nvPr>
            </p:nvGraphicFramePr>
            <p:xfrm>
              <a:off x="-3752636" y="1688834"/>
              <a:ext cx="2286000" cy="1714500"/>
            </p:xfrm>
            <a:graphic>
              <a:graphicData uri="http://schemas.microsoft.com/office/powerpoint/2016/slidezoom">
                <pslz:sldZm>
                  <pslz:sldZmObj sldId="476" cId="2132912079">
                    <pslz:zmPr id="{0986905A-D39E-47AA-9270-50890B45C10C}"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5" name="Slide Zoom 4">
                <a:hlinkClick r:id="rId3" action="ppaction://hlinksldjump"/>
                <a:extLst>
                  <a:ext uri="{FF2B5EF4-FFF2-40B4-BE49-F238E27FC236}">
                    <a16:creationId xmlns:a16="http://schemas.microsoft.com/office/drawing/2014/main" id="{F45FAF5C-A903-4132-AEF1-2DDBC650A035}"/>
                  </a:ext>
                </a:extLst>
              </p:cNvPr>
              <p:cNvPicPr>
                <a:picLocks noGrp="1" noRot="1" noChangeAspect="1" noMove="1" noResize="1" noEditPoints="1" noAdjustHandles="1" noChangeArrowheads="1" noChangeShapeType="1"/>
              </p:cNvPicPr>
              <p:nvPr/>
            </p:nvPicPr>
            <p:blipFill>
              <a:blip r:embed="rId4"/>
              <a:stretch>
                <a:fillRect/>
              </a:stretch>
            </p:blipFill>
            <p:spPr>
              <a:xfrm>
                <a:off x="-3752636" y="1688834"/>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132912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804119"/>
          </a:xfrm>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a:defRPr/>
            </a:pPr>
            <a:r>
              <a:rPr lang="fi-FI" sz="2000" b="0" dirty="0">
                <a:solidFill>
                  <a:srgbClr val="0070C0"/>
                </a:solidFill>
              </a:rPr>
              <a:t>Asiasanahaku </a:t>
            </a:r>
          </a:p>
          <a:p>
            <a:pPr>
              <a:defRPr/>
            </a:pPr>
            <a:r>
              <a:rPr lang="fi-FI" sz="2000" b="0" dirty="0">
                <a:solidFill>
                  <a:schemeClr val="accent1"/>
                </a:solidFill>
              </a:rPr>
              <a:t>   </a:t>
            </a:r>
            <a:r>
              <a:rPr lang="fi-FI" sz="2000" b="0" dirty="0"/>
              <a:t>- Sanahakua tarkemman tuloksen saat käyttämällä asiasanahakua, jolloin </a:t>
            </a:r>
          </a:p>
          <a:p>
            <a:pPr>
              <a:defRPr/>
            </a:pPr>
            <a:r>
              <a:rPr lang="fi-FI" sz="2000" b="0" dirty="0"/>
              <a:t>      haku kohdistuu vain asiasanakenttään. </a:t>
            </a:r>
          </a:p>
          <a:p>
            <a:pPr>
              <a:defRPr/>
            </a:pPr>
            <a:r>
              <a:rPr lang="fi-FI" sz="2000" b="0" dirty="0"/>
              <a:t>    - Tietokannoissa haku kohdistetaan tällöin kenttään: </a:t>
            </a:r>
            <a:r>
              <a:rPr lang="fi-FI" sz="2000" b="0" dirty="0">
                <a:solidFill>
                  <a:srgbClr val="0070C0"/>
                </a:solidFill>
              </a:rPr>
              <a:t>aihe/</a:t>
            </a:r>
            <a:r>
              <a:rPr lang="fi-FI" sz="2000" b="0" dirty="0" err="1">
                <a:solidFill>
                  <a:srgbClr val="0070C0"/>
                </a:solidFill>
              </a:rPr>
              <a:t>subject</a:t>
            </a:r>
            <a:endParaRPr lang="fi-FI" sz="2000" b="0" dirty="0"/>
          </a:p>
          <a:p>
            <a:pPr>
              <a:defRPr/>
            </a:pPr>
            <a:r>
              <a:rPr lang="fi-FI" sz="2000" b="0" dirty="0"/>
              <a:t>    - Kiinnostavan </a:t>
            </a:r>
            <a:r>
              <a:rPr lang="fi-FI" sz="2000" b="0" dirty="0">
                <a:solidFill>
                  <a:srgbClr val="0070C0"/>
                </a:solidFill>
              </a:rPr>
              <a:t>teoksen kuvailutiedoista </a:t>
            </a:r>
            <a:r>
              <a:rPr lang="fi-FI" sz="2000" b="0" dirty="0"/>
              <a:t>voit löytää </a:t>
            </a:r>
            <a:r>
              <a:rPr lang="fi-FI" sz="2000" b="0" dirty="0">
                <a:solidFill>
                  <a:srgbClr val="0070C0"/>
                </a:solidFill>
              </a:rPr>
              <a:t>lisää hyviä asiasanoja</a:t>
            </a:r>
            <a:r>
              <a:rPr lang="fi-FI" sz="2000" b="0" dirty="0"/>
              <a:t>, </a:t>
            </a:r>
          </a:p>
          <a:p>
            <a:pPr>
              <a:defRPr/>
            </a:pPr>
            <a:r>
              <a:rPr lang="fi-FI" sz="2000" b="0" dirty="0"/>
              <a:t>      joilla voit jatkaa hakua. Ulkomaisissa tietokannoissa katso vastaavasti: </a:t>
            </a:r>
          </a:p>
          <a:p>
            <a:pPr>
              <a:defRPr/>
            </a:pPr>
            <a:r>
              <a:rPr lang="fi-FI" sz="2000" b="0" dirty="0">
                <a:solidFill>
                  <a:schemeClr val="accent1"/>
                </a:solidFill>
              </a:rPr>
              <a:t>      </a:t>
            </a:r>
            <a:r>
              <a:rPr lang="fi-FI" sz="2000" b="0" dirty="0" err="1">
                <a:solidFill>
                  <a:srgbClr val="0070C0"/>
                </a:solidFill>
              </a:rPr>
              <a:t>Subject</a:t>
            </a:r>
            <a:r>
              <a:rPr lang="fi-FI" sz="2000" b="0" dirty="0">
                <a:solidFill>
                  <a:srgbClr val="0070C0"/>
                </a:solidFill>
              </a:rPr>
              <a:t> </a:t>
            </a:r>
            <a:r>
              <a:rPr lang="fi-FI" sz="2000" b="0" dirty="0" err="1">
                <a:solidFill>
                  <a:srgbClr val="0070C0"/>
                </a:solidFill>
              </a:rPr>
              <a:t>Terms</a:t>
            </a:r>
            <a:r>
              <a:rPr lang="fi-FI" sz="2000" b="0" dirty="0">
                <a:solidFill>
                  <a:srgbClr val="0070C0"/>
                </a:solidFill>
              </a:rPr>
              <a:t>, </a:t>
            </a:r>
            <a:r>
              <a:rPr lang="fi-FI" sz="2000" b="0" dirty="0" err="1">
                <a:solidFill>
                  <a:srgbClr val="0070C0"/>
                </a:solidFill>
              </a:rPr>
              <a:t>Describtors</a:t>
            </a:r>
            <a:r>
              <a:rPr lang="fi-FI" sz="2000" b="0" dirty="0">
                <a:solidFill>
                  <a:srgbClr val="0070C0"/>
                </a:solidFill>
              </a:rPr>
              <a:t>.</a:t>
            </a:r>
          </a:p>
          <a:p>
            <a:pPr>
              <a:defRPr/>
            </a:pPr>
            <a:endParaRPr lang="fi-FI" sz="2000" b="0" dirty="0">
              <a:solidFill>
                <a:srgbClr val="0070C0"/>
              </a:solidFill>
            </a:endParaRPr>
          </a:p>
          <a:p>
            <a:pPr>
              <a:defRPr/>
            </a:pPr>
            <a:r>
              <a:rPr lang="fi-FI" sz="2000" dirty="0"/>
              <a:t>   </a:t>
            </a:r>
            <a:r>
              <a:rPr lang="fi-FI" sz="2000" b="0" dirty="0"/>
              <a:t> - </a:t>
            </a:r>
            <a:r>
              <a:rPr lang="fi-FI" sz="2000" dirty="0"/>
              <a:t>YSO</a:t>
            </a:r>
            <a:r>
              <a:rPr lang="fi-FI" sz="2000" b="0" dirty="0"/>
              <a:t>–yleinen suomalainen ontologia: finto.fi/</a:t>
            </a:r>
            <a:r>
              <a:rPr lang="fi-FI" sz="2000" b="0" dirty="0" err="1"/>
              <a:t>yso</a:t>
            </a:r>
            <a:r>
              <a:rPr lang="fi-FI" sz="2000" b="0" dirty="0"/>
              <a:t>/</a:t>
            </a:r>
            <a:r>
              <a:rPr lang="fi-FI" sz="2000" b="0" dirty="0" err="1"/>
              <a:t>fi</a:t>
            </a:r>
            <a:endParaRPr lang="fi-FI" sz="2000" b="0" dirty="0"/>
          </a:p>
          <a:p>
            <a:pPr>
              <a:defRPr/>
            </a:pPr>
            <a:r>
              <a:rPr lang="fi-FI" sz="2000" b="0" dirty="0"/>
              <a:t>    - Uudet ilmiöt ja tutkimusalueet tulevat sanastoihin viiveellä.</a:t>
            </a:r>
          </a:p>
          <a:p>
            <a:pPr>
              <a:defRPr/>
            </a:pPr>
            <a:r>
              <a:rPr lang="fi-FI" sz="2000" b="0" dirty="0"/>
              <a:t>    - Asiasanastoissa ei ole välttämättä kovin spesifejä termejä</a:t>
            </a:r>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9783806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t>Hakutekniikat</a:t>
            </a:r>
            <a:endParaRPr lang="fi-FI" sz="3600" dirty="0"/>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a:defRPr/>
            </a:pPr>
            <a:r>
              <a:rPr lang="fi-FI" sz="2000" b="0" dirty="0">
                <a:solidFill>
                  <a:schemeClr val="tx2"/>
                </a:solidFill>
              </a:rPr>
              <a:t>Asiasanahaku</a:t>
            </a:r>
          </a:p>
          <a:p>
            <a:pPr>
              <a:defRPr/>
            </a:pPr>
            <a:r>
              <a:rPr lang="fi-FI" sz="2000" b="0" dirty="0"/>
              <a:t>    - Sanahakua tarkemman tuloksen saat käyttämällä   </a:t>
            </a:r>
          </a:p>
          <a:p>
            <a:pPr>
              <a:defRPr/>
            </a:pPr>
            <a:r>
              <a:rPr lang="fi-FI" sz="2000" b="0" dirty="0"/>
              <a:t>      asiasanahakua, jolloin haku kohdistuu vain</a:t>
            </a:r>
          </a:p>
          <a:p>
            <a:pPr>
              <a:defRPr/>
            </a:pPr>
            <a:r>
              <a:rPr lang="fi-FI" sz="2000" b="0" dirty="0"/>
              <a:t>      asiasanakenttään. </a:t>
            </a:r>
          </a:p>
          <a:p>
            <a:pPr>
              <a:defRPr/>
            </a:pPr>
            <a:r>
              <a:rPr lang="fi-FI" sz="2000" b="0" dirty="0"/>
              <a:t>    - Kiinnostavan </a:t>
            </a:r>
            <a:r>
              <a:rPr lang="fi-FI" sz="2000" b="0" dirty="0">
                <a:solidFill>
                  <a:schemeClr val="tx2"/>
                </a:solidFill>
              </a:rPr>
              <a:t>teoksen kuvailutiedoista </a:t>
            </a:r>
            <a:r>
              <a:rPr lang="fi-FI" sz="2000" b="0" dirty="0"/>
              <a:t>voit löytää </a:t>
            </a:r>
            <a:r>
              <a:rPr lang="fi-FI" sz="2000" b="0" dirty="0">
                <a:solidFill>
                  <a:schemeClr val="tx2"/>
                </a:solidFill>
              </a:rPr>
              <a:t>lisää</a:t>
            </a:r>
          </a:p>
          <a:p>
            <a:pPr>
              <a:defRPr/>
            </a:pPr>
            <a:r>
              <a:rPr lang="fi-FI" sz="2000" b="0" dirty="0">
                <a:solidFill>
                  <a:schemeClr val="tx2"/>
                </a:solidFill>
              </a:rPr>
              <a:t>      hyviä asiasanoja</a:t>
            </a:r>
            <a:r>
              <a:rPr lang="fi-FI" sz="2000" b="0" dirty="0"/>
              <a:t>, joilla voit jatkaa hakua.</a:t>
            </a:r>
          </a:p>
          <a:p>
            <a:pPr>
              <a:defRPr/>
            </a:pPr>
            <a:endParaRPr lang="fi-FI" sz="2000" b="0" dirty="0"/>
          </a:p>
          <a:p>
            <a:pPr>
              <a:defRPr/>
            </a:pPr>
            <a:r>
              <a:rPr lang="fi-FI" sz="2000" dirty="0"/>
              <a:t>    - YSO</a:t>
            </a:r>
            <a:r>
              <a:rPr lang="fi-FI" sz="2000" b="0" dirty="0"/>
              <a:t>–yleinen suomalainen ontologia: finto.fi/</a:t>
            </a:r>
            <a:r>
              <a:rPr lang="fi-FI" sz="2000" b="0" dirty="0" err="1"/>
              <a:t>yso</a:t>
            </a:r>
            <a:r>
              <a:rPr lang="fi-FI" sz="2000" b="0" dirty="0"/>
              <a:t>/</a:t>
            </a:r>
            <a:r>
              <a:rPr lang="fi-FI" sz="2000" b="0" dirty="0" err="1"/>
              <a:t>fi</a:t>
            </a:r>
            <a:endParaRPr lang="fi-FI" sz="2000" b="0" dirty="0"/>
          </a:p>
          <a:p>
            <a:pPr>
              <a:defRPr/>
            </a:pPr>
            <a:r>
              <a:rPr lang="fi-FI" sz="2000" b="0" dirty="0"/>
              <a:t>    - Uudet ilmiöt ja tutkimusalueet tulevat sanastoihin viiveellä.</a:t>
            </a:r>
          </a:p>
          <a:p>
            <a:pPr>
              <a:defRPr/>
            </a:pPr>
            <a:r>
              <a:rPr lang="fi-FI" sz="2000" b="0" dirty="0"/>
              <a:t>    - Asiasanastoissa ei ole välttämättä kovin spesifejä termejä</a:t>
            </a:r>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extLst>
                  <p:ext uri="{D42A27DB-BD31-4B8C-83A1-F6EECF244321}">
                    <p14:modId xmlns:p14="http://schemas.microsoft.com/office/powerpoint/2010/main" val="750321246"/>
                  </p:ext>
                </p:extLst>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978380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rgbClr val="0070C0"/>
                </a:solidFill>
              </a:rPr>
              <a:t>Hakutekniikat</a:t>
            </a:r>
            <a:r>
              <a:rPr lang="en-US" sz="3600" dirty="0">
                <a:solidFill>
                  <a:srgbClr val="0070C0"/>
                </a:solidFill>
              </a:rPr>
              <a:t> – </a:t>
            </a:r>
            <a:r>
              <a:rPr lang="en-US" sz="3600" dirty="0" err="1">
                <a:solidFill>
                  <a:srgbClr val="0070C0"/>
                </a:solidFill>
              </a:rPr>
              <a:t>Boolen</a:t>
            </a:r>
            <a:r>
              <a:rPr lang="en-US" sz="3600" dirty="0">
                <a:solidFill>
                  <a:srgbClr val="0070C0"/>
                </a:solidFill>
              </a:rPr>
              <a:t> </a:t>
            </a:r>
            <a:r>
              <a:rPr lang="en-US" sz="3600" dirty="0" err="1">
                <a:solidFill>
                  <a:srgbClr val="0070C0"/>
                </a:solidFill>
              </a:rPr>
              <a:t>haku</a:t>
            </a:r>
            <a:endParaRPr lang="fi-FI" sz="3600" dirty="0">
              <a:solidFill>
                <a:srgbClr val="0070C0"/>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358749" y="1403499"/>
            <a:ext cx="7214756" cy="3910598"/>
          </a:xfrm>
        </p:spPr>
        <p:txBody>
          <a:bodyPr/>
          <a:lstStyle/>
          <a:p>
            <a:pPr>
              <a:defRPr/>
            </a:pPr>
            <a:r>
              <a:rPr lang="fi-FI" sz="2000" b="0" dirty="0">
                <a:solidFill>
                  <a:srgbClr val="0070C0"/>
                </a:solidFill>
              </a:rPr>
              <a:t>Hakusanojen yhdistäminen eli Boolen haku</a:t>
            </a:r>
          </a:p>
          <a:p>
            <a:pPr marL="257175" indent="-257175">
              <a:buFont typeface="Arial" panose="020B0604020202020204" pitchFamily="34" charset="0"/>
              <a:buChar char="•"/>
              <a:defRPr/>
            </a:pPr>
            <a:r>
              <a:rPr lang="fi-FI" sz="2000" b="0" dirty="0"/>
              <a:t>(muista käyttää katkaisumerkkiä ja fraasihakua tarvittaessa)</a:t>
            </a:r>
          </a:p>
          <a:p>
            <a:pPr marL="257175" indent="-257175">
              <a:buFont typeface="Arial" panose="020B0604020202020204" pitchFamily="34" charset="0"/>
              <a:buChar char="•"/>
              <a:defRPr/>
            </a:pPr>
            <a:endParaRPr lang="fi-FI" sz="2000" b="0" dirty="0">
              <a:solidFill>
                <a:schemeClr val="accent6"/>
              </a:solidFill>
            </a:endParaRPr>
          </a:p>
          <a:p>
            <a:pPr marL="257175" indent="-257175">
              <a:buFont typeface="Arial" panose="020B0604020202020204" pitchFamily="34" charset="0"/>
              <a:buChar char="•"/>
              <a:defRPr/>
            </a:pPr>
            <a:r>
              <a:rPr lang="fi-FI" sz="2000" b="0" dirty="0"/>
              <a:t>AND-operaattoria käytetään, kun halutaan viitteitä, joissa kaikissa esiintyvät käytetyt hakusanat. Operaattorilla on siten hakutulosta rajaava vaikutus.</a:t>
            </a:r>
            <a:r>
              <a:rPr lang="fi-FI" sz="2000" b="0" i="1" dirty="0"/>
              <a:t> Esim. ”graafinen suunnittelu” AND media*</a:t>
            </a:r>
          </a:p>
          <a:p>
            <a:pPr marL="257175" indent="-257175">
              <a:buFont typeface="Arial" panose="020B0604020202020204" pitchFamily="34" charset="0"/>
              <a:buChar char="•"/>
              <a:defRPr/>
            </a:pPr>
            <a:endParaRPr lang="fi-FI" sz="15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3583088" y="3987369"/>
              <a:ext cx="1714500" cy="1285875"/>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1714500" cy="1285875"/>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3583088" y="3987369"/>
                <a:ext cx="1714500" cy="1285875"/>
              </a:xfrm>
              <a:prstGeom prst="rect">
                <a:avLst/>
              </a:prstGeom>
              <a:ln w="3175">
                <a:solidFill>
                  <a:prstClr val="ltGray"/>
                </a:solidFill>
              </a:ln>
            </p:spPr>
          </p:pic>
        </mc:Fallback>
      </mc:AlternateContent>
      <p:pic>
        <p:nvPicPr>
          <p:cNvPr id="5" name="Picture 4" descr="boole">
            <a:extLst>
              <a:ext uri="{FF2B5EF4-FFF2-40B4-BE49-F238E27FC236}">
                <a16:creationId xmlns:a16="http://schemas.microsoft.com/office/drawing/2014/main" id="{D0778948-C5E9-482A-93AF-4E7770CB6FB6}"/>
              </a:ext>
            </a:extLst>
          </p:cNvPr>
          <p:cNvPicPr>
            <a:picLocks noChangeAspect="1" noChangeArrowheads="1"/>
          </p:cNvPicPr>
          <p:nvPr/>
        </p:nvPicPr>
        <p:blipFill>
          <a:blip r:embed="rId5" cstate="print"/>
          <a:srcRect/>
          <a:stretch>
            <a:fillRect/>
          </a:stretch>
        </p:blipFill>
        <p:spPr bwMode="auto">
          <a:xfrm>
            <a:off x="1570495" y="4096332"/>
            <a:ext cx="1285875" cy="571500"/>
          </a:xfrm>
          <a:prstGeom prst="rect">
            <a:avLst/>
          </a:prstGeom>
          <a:noFill/>
          <a:ln w="9525">
            <a:noFill/>
            <a:miter lim="800000"/>
            <a:headEnd/>
            <a:tailEnd/>
          </a:ln>
        </p:spPr>
      </p:pic>
    </p:spTree>
    <p:extLst>
      <p:ext uri="{BB962C8B-B14F-4D97-AF65-F5344CB8AC3E}">
        <p14:creationId xmlns:p14="http://schemas.microsoft.com/office/powerpoint/2010/main" val="270974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rgbClr val="0070C0"/>
                </a:solidFill>
              </a:rPr>
              <a:t>Hakutekniikat</a:t>
            </a:r>
            <a:endParaRPr lang="fi-FI" sz="3600" dirty="0">
              <a:solidFill>
                <a:srgbClr val="0070C0"/>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5" y="1499191"/>
            <a:ext cx="7439586" cy="3814906"/>
          </a:xfrm>
        </p:spPr>
        <p:txBody>
          <a:bodyPr/>
          <a:lstStyle/>
          <a:p>
            <a:pPr marL="257175" indent="-257175">
              <a:buFont typeface="Arial" panose="020B0604020202020204" pitchFamily="34" charset="0"/>
              <a:buChar char="•"/>
              <a:defRPr/>
            </a:pPr>
            <a:r>
              <a:rPr lang="fi-FI" altLang="fi-FI" sz="2000" b="0" dirty="0"/>
              <a:t>OR-operaattoria käytetään, kun halutaan viitteitä, joissa esiintyvät kaikki tai joku käytetyistä hakusanoista. Käytetään silloin, kun hakutermit ovat merkitykseltään lähellä toisiaan tai ovat saman käsitteen erikielisiä vastineita. Tämän operaattorin käyttö lisää hakutulosten määrää. </a:t>
            </a:r>
          </a:p>
          <a:p>
            <a:pPr>
              <a:defRPr/>
            </a:pPr>
            <a:r>
              <a:rPr lang="fi-FI" altLang="fi-FI" sz="2000" b="0" i="1" dirty="0"/>
              <a:t>    Esim. ”graafinen suunnittelu” OR ”</a:t>
            </a:r>
            <a:r>
              <a:rPr lang="fi-FI" altLang="fi-FI" sz="2000" b="0" i="1" dirty="0" err="1"/>
              <a:t>graphic</a:t>
            </a:r>
            <a:r>
              <a:rPr lang="fi-FI" altLang="fi-FI" sz="2000" b="0" i="1" dirty="0"/>
              <a:t> design”</a:t>
            </a:r>
          </a:p>
          <a:p>
            <a:pPr>
              <a:defRPr/>
            </a:pPr>
            <a:endParaRPr lang="fi-FI" altLang="fi-FI" sz="2000" b="0" i="1" dirty="0"/>
          </a:p>
          <a:p>
            <a:pPr marL="257175" indent="-257175">
              <a:buFont typeface="Arial" panose="020B0604020202020204" pitchFamily="34" charset="0"/>
              <a:buChar char="•"/>
              <a:defRPr/>
            </a:pPr>
            <a:endParaRPr lang="fi-FI" sz="15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3583088" y="3987369"/>
              <a:ext cx="1714500" cy="1285875"/>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1714500" cy="1285875"/>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3583088" y="3987369"/>
                <a:ext cx="1714500" cy="1285875"/>
              </a:xfrm>
              <a:prstGeom prst="rect">
                <a:avLst/>
              </a:prstGeom>
              <a:ln w="3175">
                <a:solidFill>
                  <a:prstClr val="ltGray"/>
                </a:solidFill>
              </a:ln>
            </p:spPr>
          </p:pic>
        </mc:Fallback>
      </mc:AlternateContent>
      <p:pic>
        <p:nvPicPr>
          <p:cNvPr id="7" name="Picture 4" descr="boole">
            <a:extLst>
              <a:ext uri="{FF2B5EF4-FFF2-40B4-BE49-F238E27FC236}">
                <a16:creationId xmlns:a16="http://schemas.microsoft.com/office/drawing/2014/main" id="{82F7BE2B-4DEC-498A-B09B-197C45AB6952}"/>
              </a:ext>
            </a:extLst>
          </p:cNvPr>
          <p:cNvPicPr>
            <a:picLocks noChangeAspect="1" noChangeArrowheads="1"/>
          </p:cNvPicPr>
          <p:nvPr/>
        </p:nvPicPr>
        <p:blipFill>
          <a:blip r:embed="rId5" cstate="print"/>
          <a:srcRect/>
          <a:stretch>
            <a:fillRect/>
          </a:stretch>
        </p:blipFill>
        <p:spPr bwMode="auto">
          <a:xfrm>
            <a:off x="1637985" y="3682636"/>
            <a:ext cx="1285875" cy="571125"/>
          </a:xfrm>
          <a:prstGeom prst="rect">
            <a:avLst/>
          </a:prstGeom>
          <a:noFill/>
          <a:ln w="9525">
            <a:noFill/>
            <a:miter lim="800000"/>
            <a:headEnd/>
            <a:tailEnd/>
          </a:ln>
        </p:spPr>
      </p:pic>
    </p:spTree>
    <p:extLst>
      <p:ext uri="{BB962C8B-B14F-4D97-AF65-F5344CB8AC3E}">
        <p14:creationId xmlns:p14="http://schemas.microsoft.com/office/powerpoint/2010/main" val="499183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rgbClr val="0070C0"/>
                </a:solidFill>
              </a:rPr>
              <a:t>Hakutekniikat</a:t>
            </a:r>
            <a:endParaRPr lang="fi-FI" sz="3600" dirty="0">
              <a:solidFill>
                <a:srgbClr val="0070C0"/>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738800"/>
            <a:ext cx="7285373" cy="3380400"/>
          </a:xfrm>
        </p:spPr>
        <p:txBody>
          <a:bodyPr/>
          <a:lstStyle/>
          <a:p>
            <a:pPr marL="257175" indent="-257175">
              <a:buFont typeface="Arial" panose="020B0604020202020204" pitchFamily="34" charset="0"/>
              <a:buChar char="•"/>
            </a:pPr>
            <a:r>
              <a:rPr lang="fi-FI" altLang="fi-FI" sz="2000" b="0" dirty="0"/>
              <a:t>NOT-operaattoria käytetään, kun halutaan, että tietty sana ei esiinny hakutuloksessa. Operaattorin käytössä on oltava varovainen, sillä samalla voi sulkea pois paljon käyttökelpoista aineistoa. </a:t>
            </a:r>
          </a:p>
          <a:p>
            <a:r>
              <a:rPr lang="fi-FI" altLang="fi-FI" sz="2000" b="0" i="1" dirty="0"/>
              <a:t>    Esim. ”</a:t>
            </a:r>
            <a:r>
              <a:rPr lang="fi-FI" altLang="fi-FI" sz="2000" b="0" i="1" dirty="0" err="1"/>
              <a:t>graphic</a:t>
            </a:r>
            <a:r>
              <a:rPr lang="fi-FI" altLang="fi-FI" sz="2000" b="0" i="1" dirty="0"/>
              <a:t> design” NOT </a:t>
            </a:r>
            <a:r>
              <a:rPr lang="fi-FI" altLang="fi-FI" sz="2000" b="0" i="1" dirty="0" err="1"/>
              <a:t>digital</a:t>
            </a:r>
            <a:r>
              <a:rPr lang="fi-FI" altLang="fi-FI" sz="2000" b="0" i="1" dirty="0"/>
              <a:t>*</a:t>
            </a:r>
            <a:endParaRPr lang="fi-FI" altLang="fi-FI" sz="2000" b="0" dirty="0"/>
          </a:p>
          <a:p>
            <a:pPr marL="257175" indent="-257175">
              <a:buFont typeface="Arial" panose="020B0604020202020204" pitchFamily="34" charset="0"/>
              <a:buChar char="•"/>
              <a:defRPr/>
            </a:pPr>
            <a:endParaRPr lang="fi-FI" sz="15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3583088" y="3987369"/>
              <a:ext cx="1714500" cy="1285875"/>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1714500" cy="1285875"/>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3583088" y="3987369"/>
                <a:ext cx="1714500" cy="1285875"/>
              </a:xfrm>
              <a:prstGeom prst="rect">
                <a:avLst/>
              </a:prstGeom>
              <a:ln w="3175">
                <a:solidFill>
                  <a:prstClr val="ltGray"/>
                </a:solidFill>
              </a:ln>
            </p:spPr>
          </p:pic>
        </mc:Fallback>
      </mc:AlternateContent>
      <p:pic>
        <p:nvPicPr>
          <p:cNvPr id="8" name="Picture 4" descr="boole">
            <a:extLst>
              <a:ext uri="{FF2B5EF4-FFF2-40B4-BE49-F238E27FC236}">
                <a16:creationId xmlns:a16="http://schemas.microsoft.com/office/drawing/2014/main" id="{8667B164-CDB7-45A1-AF2C-AC0F72169FA8}"/>
              </a:ext>
            </a:extLst>
          </p:cNvPr>
          <p:cNvPicPr>
            <a:picLocks noChangeAspect="1" noChangeArrowheads="1"/>
          </p:cNvPicPr>
          <p:nvPr/>
        </p:nvPicPr>
        <p:blipFill>
          <a:blip r:embed="rId5" cstate="print"/>
          <a:srcRect/>
          <a:stretch>
            <a:fillRect/>
          </a:stretch>
        </p:blipFill>
        <p:spPr bwMode="auto">
          <a:xfrm>
            <a:off x="1429300" y="3861469"/>
            <a:ext cx="1379225" cy="612989"/>
          </a:xfrm>
          <a:prstGeom prst="rect">
            <a:avLst/>
          </a:prstGeom>
          <a:noFill/>
          <a:ln w="9525">
            <a:noFill/>
            <a:miter lim="800000"/>
            <a:headEnd/>
            <a:tailEnd/>
          </a:ln>
        </p:spPr>
      </p:pic>
    </p:spTree>
    <p:extLst>
      <p:ext uri="{BB962C8B-B14F-4D97-AF65-F5344CB8AC3E}">
        <p14:creationId xmlns:p14="http://schemas.microsoft.com/office/powerpoint/2010/main" val="1487339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Aloituspaikkoja</a:t>
            </a:r>
            <a:r>
              <a:rPr lang="en-US" sz="3600" dirty="0">
                <a:solidFill>
                  <a:schemeClr val="accent3"/>
                </a:solidFill>
              </a:rPr>
              <a:t> </a:t>
            </a:r>
            <a:r>
              <a:rPr lang="en-US" sz="3600" dirty="0" err="1">
                <a:solidFill>
                  <a:schemeClr val="accent3"/>
                </a:solidFill>
              </a:rPr>
              <a:t>tiedonhakuun</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3" y="1458930"/>
            <a:ext cx="8492897" cy="4483532"/>
          </a:xfrm>
        </p:spPr>
        <p:txBody>
          <a:bodyPr/>
          <a:lstStyle/>
          <a:p>
            <a:pPr marL="342900" indent="-342900">
              <a:buFont typeface="Arial" panose="020B0604020202020204" pitchFamily="34" charset="0"/>
              <a:buChar char="•"/>
            </a:pPr>
            <a:r>
              <a:rPr lang="fi-FI" altLang="fi-FI" sz="2000" b="0" dirty="0"/>
              <a:t>Aalto-yliopiston oppimiskeskus </a:t>
            </a:r>
            <a:r>
              <a:rPr lang="fi-FI" altLang="fi-FI" sz="2000" b="0" dirty="0">
                <a:solidFill>
                  <a:srgbClr val="0070C0"/>
                </a:solidFill>
              </a:rPr>
              <a:t>https://www.aalto.fi/fi/oppimiskeskus</a:t>
            </a:r>
          </a:p>
          <a:p>
            <a:pPr marL="342900" indent="-342900">
              <a:buFont typeface="Arial" panose="020B0604020202020204" pitchFamily="34" charset="0"/>
              <a:buChar char="•"/>
            </a:pPr>
            <a:r>
              <a:rPr lang="fi-FI" altLang="fi-FI" sz="2000" b="0" dirty="0"/>
              <a:t>Aalto-Primo </a:t>
            </a:r>
            <a:r>
              <a:rPr lang="fi-FI" altLang="fi-FI" sz="2000" b="0" dirty="0">
                <a:solidFill>
                  <a:srgbClr val="0070C0"/>
                </a:solidFill>
              </a:rPr>
              <a:t>https://primo.aalto.fi</a:t>
            </a:r>
          </a:p>
          <a:p>
            <a:pPr marL="342900" indent="-342900">
              <a:buFont typeface="Arial" panose="020B0604020202020204" pitchFamily="34" charset="0"/>
              <a:buChar char="•"/>
            </a:pPr>
            <a:r>
              <a:rPr lang="fi-FI" sz="2000" b="0" dirty="0">
                <a:solidFill>
                  <a:prstClr val="black"/>
                </a:solidFill>
              </a:rPr>
              <a:t>Median opas – oman alan aineistot </a:t>
            </a:r>
            <a:r>
              <a:rPr lang="fi-FI" sz="2000" b="0" dirty="0">
                <a:solidFill>
                  <a:schemeClr val="accent3"/>
                </a:solidFill>
              </a:rPr>
              <a:t>http://libguides.aalto.fi/media</a:t>
            </a:r>
          </a:p>
          <a:p>
            <a:pPr marL="285750" indent="-285750" defTabSz="914400">
              <a:lnSpc>
                <a:spcPct val="150000"/>
              </a:lnSpc>
              <a:spcBef>
                <a:spcPts val="600"/>
              </a:spcBef>
              <a:buFont typeface="Arial" panose="020B0604020202020204" pitchFamily="34" charset="0"/>
              <a:buChar char="•"/>
            </a:pPr>
            <a:r>
              <a:rPr lang="fi-FI" altLang="fi-FI" sz="2000" b="0" dirty="0"/>
              <a:t>Kaikki oppaat </a:t>
            </a:r>
            <a:r>
              <a:rPr lang="fi-FI" altLang="fi-FI" sz="2000" b="0" dirty="0">
                <a:solidFill>
                  <a:schemeClr val="accent3"/>
                </a:solidFill>
              </a:rPr>
              <a:t>libguides.aalto.fi</a:t>
            </a:r>
            <a:endParaRPr lang="fi-FI" sz="2000" b="0" dirty="0">
              <a:solidFill>
                <a:schemeClr val="accent3"/>
              </a:solidFill>
            </a:endParaRPr>
          </a:p>
          <a:p>
            <a:pPr defTabSz="914400">
              <a:lnSpc>
                <a:spcPct val="150000"/>
              </a:lnSpc>
              <a:spcBef>
                <a:spcPts val="600"/>
              </a:spcBef>
            </a:pPr>
            <a:r>
              <a:rPr lang="fi-FI" sz="2000" b="0" dirty="0"/>
              <a:t>     - teoria, tieteellinen viittaaminen, aineistot, kuva-aineistot </a:t>
            </a:r>
            <a:r>
              <a:rPr lang="fi-FI" sz="2000" b="0" dirty="0">
                <a:solidFill>
                  <a:prstClr val="black"/>
                </a:solidFill>
              </a:rPr>
              <a:t>jne.</a:t>
            </a:r>
          </a:p>
          <a:p>
            <a:pPr marL="285750" indent="-285750" defTabSz="914400">
              <a:lnSpc>
                <a:spcPct val="150000"/>
              </a:lnSpc>
              <a:spcBef>
                <a:spcPts val="600"/>
              </a:spcBef>
              <a:buFont typeface="Arial" panose="020B0604020202020204" pitchFamily="34" charset="0"/>
              <a:buChar char="•"/>
            </a:pPr>
            <a:r>
              <a:rPr lang="fi-FI" sz="2000" b="0" dirty="0">
                <a:solidFill>
                  <a:prstClr val="black"/>
                </a:solidFill>
              </a:rPr>
              <a:t>Tietokantojen omat käyttöliittymät </a:t>
            </a:r>
            <a:r>
              <a:rPr lang="fi-FI" sz="2000" b="0" dirty="0">
                <a:solidFill>
                  <a:srgbClr val="0070C0"/>
                </a:solidFill>
              </a:rPr>
              <a:t>aiheenmukaisiin </a:t>
            </a:r>
            <a:r>
              <a:rPr lang="fi-FI" sz="2000" b="0" dirty="0" err="1">
                <a:solidFill>
                  <a:srgbClr val="0070C0"/>
                </a:solidFill>
              </a:rPr>
              <a:t>täsmähakuihin</a:t>
            </a:r>
            <a:endParaRPr lang="fi-FI" sz="2000" b="0" dirty="0">
              <a:solidFill>
                <a:srgbClr val="0070C0"/>
              </a:solidFill>
            </a:endParaRPr>
          </a:p>
          <a:p>
            <a:pPr marL="342900" indent="-342900">
              <a:buFont typeface="Arial" panose="020B0604020202020204" pitchFamily="34" charset="0"/>
              <a:buChar char="•"/>
            </a:pPr>
            <a:r>
              <a:rPr lang="en-GB" sz="2000" b="0" dirty="0" err="1">
                <a:ea typeface="ヒラギノ角ゴ Pro W3" charset="0"/>
                <a:cs typeface="Georgia" charset="0"/>
              </a:rPr>
              <a:t>Aaltodoc</a:t>
            </a:r>
            <a:r>
              <a:rPr lang="en-GB" sz="2000" b="0" dirty="0">
                <a:ea typeface="ヒラギノ角ゴ Pro W3" charset="0"/>
                <a:cs typeface="Georgia" charset="0"/>
              </a:rPr>
              <a:t> </a:t>
            </a:r>
            <a:r>
              <a:rPr lang="en-GB" sz="2000" b="0" dirty="0" err="1">
                <a:ea typeface="ヒラギノ角ゴ Pro W3" charset="0"/>
                <a:cs typeface="Georgia" charset="0"/>
              </a:rPr>
              <a:t>opinnäyte-tietokanta</a:t>
            </a:r>
            <a:r>
              <a:rPr lang="en-GB" sz="2000" b="0" dirty="0">
                <a:ea typeface="ヒラギノ角ゴ Pro W3" charset="0"/>
                <a:cs typeface="Georgia" charset="0"/>
              </a:rPr>
              <a:t> </a:t>
            </a:r>
            <a:r>
              <a:rPr lang="en-GB" sz="2000" b="0" dirty="0">
                <a:solidFill>
                  <a:srgbClr val="0070C0"/>
                </a:solidFill>
                <a:ea typeface="ヒラギノ角ゴ Pro W3" charset="0"/>
                <a:cs typeface="Georgia" charset="0"/>
              </a:rPr>
              <a:t>https://aaltodoc.aalto.fi/</a:t>
            </a:r>
          </a:p>
          <a:p>
            <a:pPr marL="342900" indent="-342900">
              <a:buFont typeface="Arial" panose="020B0604020202020204" pitchFamily="34" charset="0"/>
              <a:buChar char="•"/>
            </a:pPr>
            <a:r>
              <a:rPr lang="en-GB" sz="2000" b="0" dirty="0">
                <a:ea typeface="ヒラギノ角ゴ Pro W3" charset="0"/>
                <a:cs typeface="Georgia" charset="0"/>
              </a:rPr>
              <a:t>Aalto-yliopiston </a:t>
            </a:r>
            <a:r>
              <a:rPr lang="en-GB" sz="2000" b="0" dirty="0" err="1">
                <a:ea typeface="ヒラギノ角ゴ Pro W3" charset="0"/>
                <a:cs typeface="Georgia" charset="0"/>
              </a:rPr>
              <a:t>tutkimusportaali</a:t>
            </a:r>
            <a:r>
              <a:rPr lang="en-GB" sz="2000" b="0" dirty="0">
                <a:ea typeface="ヒラギノ角ゴ Pro W3" charset="0"/>
                <a:cs typeface="Georgia" charset="0"/>
              </a:rPr>
              <a:t> </a:t>
            </a:r>
            <a:r>
              <a:rPr lang="en-GB" sz="2000" b="0" dirty="0">
                <a:solidFill>
                  <a:srgbClr val="0070C0"/>
                </a:solidFill>
                <a:ea typeface="ヒラギノ角ゴ Pro W3" charset="0"/>
                <a:cs typeface="Georgia" charset="0"/>
              </a:rPr>
              <a:t>https://research.aalto.fi</a:t>
            </a:r>
          </a:p>
          <a:p>
            <a:pPr marL="342900" indent="-342900">
              <a:buFont typeface="Arial" panose="020B0604020202020204" pitchFamily="34" charset="0"/>
              <a:buChar char="•"/>
            </a:pPr>
            <a:r>
              <a:rPr lang="en-GB" sz="2000" b="0" dirty="0">
                <a:solidFill>
                  <a:prstClr val="black"/>
                </a:solidFill>
                <a:ea typeface="ヒラギノ角ゴ Pro W3" charset="0"/>
                <a:cs typeface="Georgia" charset="0"/>
              </a:rPr>
              <a:t>Google Scholar</a:t>
            </a:r>
          </a:p>
          <a:p>
            <a:pPr marL="342900" indent="-342900">
              <a:buFont typeface="Arial" panose="020B0604020202020204" pitchFamily="34" charset="0"/>
              <a:buChar char="•"/>
            </a:pPr>
            <a:endParaRPr lang="fi-FI" altLang="fi-FI" sz="2000" b="0" dirty="0">
              <a:solidFill>
                <a:schemeClr val="accent3"/>
              </a:solidFill>
            </a:endParaRPr>
          </a:p>
          <a:p>
            <a:endParaRPr lang="fi-FI" dirty="0"/>
          </a:p>
        </p:txBody>
      </p:sp>
    </p:spTree>
    <p:extLst>
      <p:ext uri="{BB962C8B-B14F-4D97-AF65-F5344CB8AC3E}">
        <p14:creationId xmlns:p14="http://schemas.microsoft.com/office/powerpoint/2010/main" val="465285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GB" sz="3600" dirty="0">
                <a:solidFill>
                  <a:schemeClr val="accent3"/>
                </a:solidFill>
              </a:rPr>
              <a:t>Aalto Primo</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181528"/>
            <a:ext cx="8492897" cy="4760934"/>
          </a:xfrm>
        </p:spPr>
        <p:txBody>
          <a:bodyPr/>
          <a:lstStyle/>
          <a:p>
            <a:pPr marL="342900" indent="-342900">
              <a:buFont typeface="Arial" panose="020B0604020202020204" pitchFamily="34" charset="0"/>
              <a:buChar char="•"/>
            </a:pPr>
            <a:r>
              <a:rPr lang="fi-FI" sz="2000" b="0" dirty="0"/>
              <a:t>Painetut ja e-kirjat Oppimiskeskuksen kokoelmissa - valitse Kirjaston kokoelmat </a:t>
            </a:r>
          </a:p>
          <a:p>
            <a:pPr marL="342900" indent="-342900">
              <a:buFont typeface="Arial" panose="020B0604020202020204" pitchFamily="34" charset="0"/>
              <a:buChar char="•"/>
            </a:pPr>
            <a:r>
              <a:rPr lang="fi-FI" sz="2000" b="0" dirty="0"/>
              <a:t>Painetut ja e-lehdet – valitse lehtihaku</a:t>
            </a:r>
          </a:p>
          <a:p>
            <a:pPr marL="342900" indent="-342900">
              <a:buFont typeface="Arial" panose="020B0604020202020204" pitchFamily="34" charset="0"/>
              <a:buChar char="•"/>
            </a:pPr>
            <a:r>
              <a:rPr lang="fi-FI" sz="2000" b="0" dirty="0"/>
              <a:t>Artikkelit kansainvälisistä lehdistä – valitse artikkelihaku</a:t>
            </a:r>
          </a:p>
          <a:p>
            <a:pPr marL="342900" indent="-342900">
              <a:buFont typeface="Arial" panose="020B0604020202020204" pitchFamily="34" charset="0"/>
              <a:buChar char="•"/>
            </a:pPr>
            <a:r>
              <a:rPr lang="fi-FI" sz="2000" b="0" dirty="0"/>
              <a:t>Opinnäytteet – valitse Aaltodoc</a:t>
            </a:r>
          </a:p>
          <a:p>
            <a:pPr marL="342900" indent="-342900">
              <a:buFont typeface="Arial" panose="020B0604020202020204" pitchFamily="34" charset="0"/>
              <a:buChar char="•"/>
            </a:pPr>
            <a:r>
              <a:rPr lang="fi-FI" sz="2000" b="0" dirty="0"/>
              <a:t>Kirjautuminen:</a:t>
            </a:r>
          </a:p>
          <a:p>
            <a:r>
              <a:rPr lang="fi-FI" sz="2000" b="0" dirty="0"/>
              <a:t>     - kaikkien lisensoitujen aineistojen etäkäyttö </a:t>
            </a:r>
          </a:p>
          <a:p>
            <a:r>
              <a:rPr lang="fi-FI" sz="2000" b="0" dirty="0"/>
              <a:t>     - suosikit</a:t>
            </a:r>
          </a:p>
          <a:p>
            <a:r>
              <a:rPr lang="fi-FI" sz="2000" b="0" dirty="0"/>
              <a:t>     - uusinnat</a:t>
            </a:r>
          </a:p>
          <a:p>
            <a:r>
              <a:rPr lang="fi-FI" sz="2000" b="0" dirty="0"/>
              <a:t>     - </a:t>
            </a:r>
            <a:r>
              <a:rPr lang="en-US" sz="2000" b="0" dirty="0" err="1"/>
              <a:t>varaukset</a:t>
            </a:r>
            <a:endParaRPr lang="en-US" sz="2000" b="0" dirty="0"/>
          </a:p>
          <a:p>
            <a:r>
              <a:rPr lang="en-US" sz="2000" b="0" dirty="0"/>
              <a:t>     - </a:t>
            </a:r>
            <a:r>
              <a:rPr lang="en-US" sz="2000" b="0" dirty="0" err="1"/>
              <a:t>maksut</a:t>
            </a:r>
            <a:endParaRPr lang="en-US" sz="2000" b="0" dirty="0"/>
          </a:p>
          <a:p>
            <a:pPr marL="515937" lvl="2" indent="-285750">
              <a:lnSpc>
                <a:spcPct val="150000"/>
              </a:lnSpc>
            </a:pPr>
            <a:endParaRPr lang="fi-FI" sz="1800" dirty="0"/>
          </a:p>
        </p:txBody>
      </p:sp>
    </p:spTree>
    <p:extLst>
      <p:ext uri="{BB962C8B-B14F-4D97-AF65-F5344CB8AC3E}">
        <p14:creationId xmlns:p14="http://schemas.microsoft.com/office/powerpoint/2010/main" val="2954870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a:solidFill>
                  <a:schemeClr val="accent3"/>
                </a:solidFill>
              </a:rPr>
              <a:t>Aalto-Primo -</a:t>
            </a:r>
            <a:r>
              <a:rPr lang="en-US" sz="3600" dirty="0" err="1">
                <a:solidFill>
                  <a:schemeClr val="accent3"/>
                </a:solidFill>
              </a:rPr>
              <a:t>portaali</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r>
              <a:rPr lang="fi-FI" altLang="fi-FI" sz="2000" b="0" dirty="0"/>
              <a:t>Milloin haet </a:t>
            </a:r>
            <a:r>
              <a:rPr lang="fi-FI" altLang="fi-FI" sz="2000" b="0" dirty="0" err="1"/>
              <a:t>Primosta</a:t>
            </a:r>
            <a:r>
              <a:rPr lang="fi-FI" altLang="fi-FI" sz="2000" b="0" dirty="0"/>
              <a:t>?</a:t>
            </a:r>
            <a:br>
              <a:rPr lang="fi-FI" altLang="fi-FI" sz="2000" b="0" dirty="0"/>
            </a:br>
            <a:endParaRPr lang="fi-FI" altLang="fi-FI" sz="2000" b="0" dirty="0"/>
          </a:p>
          <a:p>
            <a:pPr marL="342900" indent="-342900">
              <a:buFont typeface="Arial" panose="020B0604020202020204" pitchFamily="34" charset="0"/>
              <a:buChar char="•"/>
            </a:pPr>
            <a:r>
              <a:rPr lang="fi-FI" altLang="fi-FI" sz="2000" b="0" dirty="0"/>
              <a:t>Kun haet tiettyä lehteä, kirjaa, artikkelia </a:t>
            </a:r>
            <a:br>
              <a:rPr lang="fi-FI" altLang="fi-FI" sz="2000" b="0" dirty="0"/>
            </a:br>
            <a:r>
              <a:rPr lang="fi-FI" altLang="fi-FI" sz="2000" b="0" dirty="0"/>
              <a:t>(elektronista tai painettua)</a:t>
            </a:r>
          </a:p>
          <a:p>
            <a:pPr marL="342900" indent="-342900">
              <a:buFont typeface="Arial" panose="020B0604020202020204" pitchFamily="34" charset="0"/>
              <a:buChar char="•"/>
            </a:pPr>
            <a:r>
              <a:rPr lang="fi-FI" altLang="fi-FI" sz="2000" b="0" dirty="0"/>
              <a:t>Kun haet tiettyä tietokantaa</a:t>
            </a:r>
          </a:p>
          <a:p>
            <a:endParaRPr lang="fi-FI" altLang="fi-FI" sz="2000" b="0" dirty="0"/>
          </a:p>
          <a:p>
            <a:pPr marL="342900" indent="-342900">
              <a:buFont typeface="Arial" panose="020B0604020202020204" pitchFamily="34" charset="0"/>
              <a:buChar char="•"/>
            </a:pPr>
            <a:r>
              <a:rPr lang="fi-FI" altLang="fi-FI" sz="2000" b="0" dirty="0">
                <a:solidFill>
                  <a:schemeClr val="accent3"/>
                </a:solidFill>
              </a:rPr>
              <a:t>Tutkimuksen alkuvaiheessa</a:t>
            </a:r>
          </a:p>
          <a:p>
            <a:pPr marL="342900" indent="-342900">
              <a:buFont typeface="Arial" panose="020B0604020202020204" pitchFamily="34" charset="0"/>
              <a:buChar char="•"/>
            </a:pPr>
            <a:r>
              <a:rPr lang="fi-FI" altLang="fi-FI" sz="2000" b="0" dirty="0">
                <a:solidFill>
                  <a:schemeClr val="accent3"/>
                </a:solidFill>
              </a:rPr>
              <a:t>Kun aihe ei ole ennestään tuttu</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80427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GB" sz="3600" dirty="0">
                <a:solidFill>
                  <a:schemeClr val="accent3"/>
                </a:solidFill>
              </a:rPr>
              <a:t>Muita </a:t>
            </a:r>
            <a:r>
              <a:rPr lang="en-GB" sz="3600" dirty="0" err="1">
                <a:solidFill>
                  <a:schemeClr val="accent3"/>
                </a:solidFill>
              </a:rPr>
              <a:t>tiedonlähteitä</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150706"/>
            <a:ext cx="8492897" cy="4791756"/>
          </a:xfrm>
        </p:spPr>
        <p:txBody>
          <a:bodyPr/>
          <a:lstStyle/>
          <a:p>
            <a:pPr marL="515937" lvl="2" indent="-285750">
              <a:lnSpc>
                <a:spcPct val="150000"/>
              </a:lnSpc>
            </a:pPr>
            <a:r>
              <a:rPr lang="fi-FI" sz="1800" b="1" dirty="0"/>
              <a:t>Kansallinen </a:t>
            </a:r>
            <a:r>
              <a:rPr lang="fi-FI" sz="1800" b="1" dirty="0" err="1"/>
              <a:t>Finna</a:t>
            </a:r>
            <a:r>
              <a:rPr lang="fi-FI" sz="1800" b="1" dirty="0"/>
              <a:t>.</a:t>
            </a:r>
            <a:r>
              <a:rPr lang="fi-FI" sz="1800" dirty="0"/>
              <a:t> Suomen kirjastojen, arkistojen ja museoiden kokoelmat: https://www.finna.fi/</a:t>
            </a:r>
          </a:p>
          <a:p>
            <a:pPr marL="515937" lvl="2" indent="-285750">
              <a:lnSpc>
                <a:spcPct val="150000"/>
              </a:lnSpc>
            </a:pPr>
            <a:r>
              <a:rPr lang="en-US" sz="1800" b="1" dirty="0" err="1"/>
              <a:t>Varastokirjasto</a:t>
            </a:r>
            <a:r>
              <a:rPr lang="en-US" sz="1800" b="1" dirty="0"/>
              <a:t>: </a:t>
            </a:r>
            <a:r>
              <a:rPr lang="en-US" sz="1800" dirty="0">
                <a:hlinkClick r:id="rId2"/>
              </a:rPr>
              <a:t>https://vaari.finna.fi/?lng=fi</a:t>
            </a:r>
            <a:endParaRPr lang="en-US" sz="1800" dirty="0"/>
          </a:p>
          <a:p>
            <a:pPr marL="515937" lvl="2" indent="-285750">
              <a:lnSpc>
                <a:spcPct val="150000"/>
              </a:lnSpc>
            </a:pPr>
            <a:r>
              <a:rPr lang="en-US" sz="1800" b="1" dirty="0" err="1"/>
              <a:t>Valokuvataiteen</a:t>
            </a:r>
            <a:r>
              <a:rPr lang="en-US" sz="1800" b="1" dirty="0"/>
              <a:t> </a:t>
            </a:r>
            <a:r>
              <a:rPr lang="en-US" sz="1800" b="1" dirty="0" err="1"/>
              <a:t>museon</a:t>
            </a:r>
            <a:r>
              <a:rPr lang="en-US" sz="1800" b="1" dirty="0"/>
              <a:t> </a:t>
            </a:r>
            <a:r>
              <a:rPr lang="en-US" sz="1800" b="1" dirty="0" err="1"/>
              <a:t>kirjasto</a:t>
            </a:r>
            <a:r>
              <a:rPr lang="en-US" sz="1800" b="1" dirty="0"/>
              <a:t>: </a:t>
            </a:r>
            <a:r>
              <a:rPr lang="en-US" sz="1800" dirty="0"/>
              <a:t>https://www.valokuvataiteenmuseo.fi/fi/tietopalvelut/kirjasto</a:t>
            </a:r>
          </a:p>
          <a:p>
            <a:pPr marL="515937" lvl="2" indent="-285750">
              <a:lnSpc>
                <a:spcPct val="150000"/>
              </a:lnSpc>
            </a:pPr>
            <a:r>
              <a:rPr lang="en-US" sz="1800" b="1" dirty="0" err="1"/>
              <a:t>Taideyliopiston</a:t>
            </a:r>
            <a:r>
              <a:rPr lang="en-US" sz="1800" b="1" dirty="0"/>
              <a:t> </a:t>
            </a:r>
            <a:r>
              <a:rPr lang="en-US" sz="1800" b="1" dirty="0" err="1"/>
              <a:t>kirjasto</a:t>
            </a:r>
            <a:r>
              <a:rPr lang="en-US" sz="1800" b="1" dirty="0"/>
              <a:t>: </a:t>
            </a:r>
            <a:r>
              <a:rPr lang="en-US" sz="1800" dirty="0">
                <a:hlinkClick r:id="rId3"/>
              </a:rPr>
              <a:t>https://uniarts.finna.fi/</a:t>
            </a:r>
            <a:endParaRPr lang="en-US" sz="1800" dirty="0"/>
          </a:p>
          <a:p>
            <a:pPr marL="515937" lvl="2" indent="-285750">
              <a:lnSpc>
                <a:spcPct val="150000"/>
              </a:lnSpc>
            </a:pPr>
            <a:r>
              <a:rPr lang="fi-FI" sz="1800" b="1" dirty="0"/>
              <a:t>Helsingin yliopiston kirjasto</a:t>
            </a:r>
            <a:r>
              <a:rPr lang="fi-FI" sz="1800" dirty="0"/>
              <a:t>: https://www2.helsinki.fi/fi/helsingin-yliopiston-kirjasto/kayta-kokoelmia</a:t>
            </a:r>
          </a:p>
          <a:p>
            <a:pPr marL="515937" lvl="2" indent="-285750">
              <a:lnSpc>
                <a:spcPct val="150000"/>
              </a:lnSpc>
            </a:pPr>
            <a:r>
              <a:rPr lang="fi-FI" sz="1800" b="1" dirty="0" err="1"/>
              <a:t>WorldCat</a:t>
            </a:r>
            <a:r>
              <a:rPr lang="fi-FI" sz="1800" dirty="0"/>
              <a:t> https://www.worldcat.org/</a:t>
            </a:r>
          </a:p>
          <a:p>
            <a:pPr marL="230187" lvl="2" indent="0">
              <a:lnSpc>
                <a:spcPct val="150000"/>
              </a:lnSpc>
              <a:buNone/>
            </a:pPr>
            <a:r>
              <a:rPr lang="fi-FI" sz="1800" dirty="0"/>
              <a:t>Jne.</a:t>
            </a:r>
          </a:p>
        </p:txBody>
      </p:sp>
    </p:spTree>
    <p:extLst>
      <p:ext uri="{BB962C8B-B14F-4D97-AF65-F5344CB8AC3E}">
        <p14:creationId xmlns:p14="http://schemas.microsoft.com/office/powerpoint/2010/main" val="830182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a:solidFill>
                  <a:srgbClr val="0070C0"/>
                </a:solidFill>
              </a:rPr>
              <a:t>Google Scholar</a:t>
            </a:r>
          </a:p>
          <a:p>
            <a:r>
              <a:rPr lang="fi-FI" sz="2800" dirty="0">
                <a:solidFill>
                  <a:srgbClr val="0070C0"/>
                </a:solidFill>
              </a:rPr>
              <a:t>https://scholar.google.com</a:t>
            </a:r>
            <a:r>
              <a:rPr lang="fi-FI" sz="2800" dirty="0"/>
              <a: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736203"/>
            <a:ext cx="8492897" cy="4206258"/>
          </a:xfrm>
        </p:spPr>
        <p:txBody>
          <a:bodyPr/>
          <a:lstStyle/>
          <a:p>
            <a:r>
              <a:rPr lang="fi-FI" sz="2000" b="0" dirty="0"/>
              <a:t>Aseta selaimesi näyttämään Oppimiskeskuksen saatavuuslinkit:</a:t>
            </a:r>
          </a:p>
          <a:p>
            <a:pPr marL="342900" indent="-342900">
              <a:buFontTx/>
              <a:buChar char="-"/>
            </a:pPr>
            <a:r>
              <a:rPr lang="fi-FI" sz="2000" b="0" dirty="0"/>
              <a:t>Klikkaa </a:t>
            </a:r>
            <a:r>
              <a:rPr lang="fi-FI" sz="2000" b="0" dirty="0" err="1">
                <a:hlinkClick r:id="rId2"/>
              </a:rPr>
              <a:t>Scholarin</a:t>
            </a:r>
            <a:r>
              <a:rPr lang="fi-FI" sz="2000" b="0" dirty="0">
                <a:hlinkClick r:id="rId2"/>
              </a:rPr>
              <a:t> pääsivulla</a:t>
            </a:r>
            <a:r>
              <a:rPr lang="fi-FI" sz="2000" b="0" dirty="0"/>
              <a:t> </a:t>
            </a:r>
            <a:r>
              <a:rPr lang="fi-FI" sz="2000" b="0" i="1" dirty="0"/>
              <a:t>Asetukset / </a:t>
            </a:r>
            <a:r>
              <a:rPr lang="fi-FI" sz="2000" b="0" i="1" dirty="0" err="1"/>
              <a:t>Settings</a:t>
            </a:r>
            <a:r>
              <a:rPr lang="fi-FI" sz="2000" b="0" dirty="0"/>
              <a:t>.</a:t>
            </a:r>
          </a:p>
          <a:p>
            <a:pPr marL="342900" indent="-342900">
              <a:buFontTx/>
              <a:buChar char="-"/>
            </a:pPr>
            <a:r>
              <a:rPr lang="fi-FI" sz="2000" b="0" dirty="0"/>
              <a:t>Klikkaa </a:t>
            </a:r>
            <a:r>
              <a:rPr lang="fi-FI" sz="2000" b="0" i="1" dirty="0"/>
              <a:t>Kirjastolinkit / Library </a:t>
            </a:r>
            <a:r>
              <a:rPr lang="fi-FI" sz="2000" b="0" i="1" dirty="0" err="1"/>
              <a:t>links</a:t>
            </a:r>
            <a:endParaRPr lang="fi-FI" sz="2000" b="0" dirty="0"/>
          </a:p>
          <a:p>
            <a:pPr marL="342900" indent="-342900">
              <a:buFontTx/>
              <a:buChar char="-"/>
            </a:pPr>
            <a:r>
              <a:rPr lang="fi-FI" sz="2000" b="0" dirty="0"/>
              <a:t>Kirjoita hakuun "aalto" ja paina </a:t>
            </a:r>
            <a:r>
              <a:rPr lang="fi-FI" sz="2000" b="0" dirty="0" err="1"/>
              <a:t>enter</a:t>
            </a:r>
            <a:endParaRPr lang="fi-FI" sz="2000" b="0" dirty="0"/>
          </a:p>
          <a:p>
            <a:pPr marL="342900" indent="-342900">
              <a:buFontTx/>
              <a:buChar char="-"/>
            </a:pPr>
            <a:r>
              <a:rPr lang="fi-FI" sz="2000" b="0" dirty="0"/>
              <a:t>Laita merkintä kohtaan </a:t>
            </a:r>
            <a:r>
              <a:rPr lang="fi-FI" sz="2000" b="0" i="1" dirty="0"/>
              <a:t>Aalto University - </a:t>
            </a:r>
            <a:r>
              <a:rPr lang="fi-FI" sz="2000" b="0" i="1" dirty="0" err="1"/>
              <a:t>ViewIt@Aalto</a:t>
            </a:r>
            <a:r>
              <a:rPr lang="fi-FI" sz="2000" b="0" dirty="0"/>
              <a:t> ja klikkaa </a:t>
            </a:r>
            <a:r>
              <a:rPr lang="fi-FI" sz="2000" b="0" i="1" dirty="0"/>
              <a:t>Tallenna / </a:t>
            </a:r>
            <a:r>
              <a:rPr lang="fi-FI" sz="2000" b="0" i="1" dirty="0" err="1"/>
              <a:t>Save</a:t>
            </a:r>
            <a:r>
              <a:rPr lang="fi-FI" sz="2000" b="0" i="1" dirty="0"/>
              <a:t> </a:t>
            </a:r>
            <a:r>
              <a:rPr lang="fi-FI" sz="2000" b="0" dirty="0"/>
              <a:t>.</a:t>
            </a:r>
          </a:p>
          <a:p>
            <a:r>
              <a:rPr lang="fi-FI" altLang="fi-FI" sz="2000" b="0" dirty="0"/>
              <a:t>Haettaessa tietoa Google </a:t>
            </a:r>
            <a:r>
              <a:rPr lang="fi-FI" altLang="fi-FI" sz="2000" b="0" dirty="0" err="1"/>
              <a:t>Scholarilla</a:t>
            </a:r>
            <a:r>
              <a:rPr lang="fi-FI" altLang="fi-FI" sz="2000" b="0" dirty="0"/>
              <a:t> hakutuloksissa näkyvistä </a:t>
            </a:r>
            <a:r>
              <a:rPr lang="fi-FI" sz="2000" b="0" i="1" dirty="0" err="1"/>
              <a:t>ViewIt@Aalto</a:t>
            </a:r>
            <a:r>
              <a:rPr lang="fi-FI" sz="2000" b="0" dirty="0"/>
              <a:t> –linkeistä </a:t>
            </a:r>
            <a:r>
              <a:rPr lang="fi-FI" altLang="fi-FI" sz="2000" b="0" dirty="0"/>
              <a:t>pääsee </a:t>
            </a:r>
            <a:r>
              <a:rPr lang="fi-FI" altLang="fi-FI" sz="2000" b="0" dirty="0">
                <a:solidFill>
                  <a:srgbClr val="0070C0"/>
                </a:solidFill>
              </a:rPr>
              <a:t>kokotekstiin, </a:t>
            </a:r>
            <a:r>
              <a:rPr lang="fi-FI" altLang="fi-FI" sz="2000" b="0" dirty="0"/>
              <a:t>jos aineisto on hankittu yliopiston käyttöön.</a:t>
            </a:r>
          </a:p>
          <a:p>
            <a:br>
              <a:rPr lang="fi-FI" altLang="fi-FI" dirty="0"/>
            </a:br>
            <a:r>
              <a:rPr lang="fi-FI" altLang="fi-FI" b="0" dirty="0"/>
              <a:t>Lisätietoa: https://libguides.aalto.fi/e-aineistolinkitys/google_scholar</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678084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Kurssin</a:t>
            </a:r>
            <a:r>
              <a:rPr lang="en-US" sz="3600" dirty="0">
                <a:solidFill>
                  <a:schemeClr val="accent3"/>
                </a:solidFill>
              </a:rPr>
              <a:t> </a:t>
            </a:r>
            <a:r>
              <a:rPr lang="en-US" sz="3600" dirty="0" err="1">
                <a:solidFill>
                  <a:schemeClr val="accent3"/>
                </a:solidFill>
              </a:rPr>
              <a:t>sisältö</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199192"/>
            <a:ext cx="8492897" cy="4743270"/>
          </a:xfrm>
        </p:spPr>
        <p:txBody>
          <a:bodyPr/>
          <a:lstStyle/>
          <a:p>
            <a:pPr lvl="0">
              <a:tabLst>
                <a:tab pos="457200" algn="l"/>
              </a:tabLst>
            </a:pPr>
            <a:r>
              <a:rPr lang="en-US" sz="2000" dirty="0" err="1">
                <a:latin typeface="Arial" panose="020B0604020202020204" pitchFamily="34" charset="0"/>
                <a:ea typeface="Times New Roman" panose="02020603050405020304" pitchFamily="18" charset="0"/>
                <a:cs typeface="Arial" panose="020B0604020202020204" pitchFamily="34" charset="0"/>
              </a:rPr>
              <a:t>Tiedonhakuprosessi</a:t>
            </a:r>
            <a:endParaRPr lang="fi-FI" sz="2000" dirty="0">
              <a:latin typeface="Arial" panose="020B0604020202020204" pitchFamily="34" charset="0"/>
              <a:ea typeface="Calibri" panose="020F0502020204030204" pitchFamily="34" charset="0"/>
              <a:cs typeface="Arial" panose="020B0604020202020204" pitchFamily="34" charset="0"/>
            </a:endParaRPr>
          </a:p>
          <a:p>
            <a:pPr marL="742950" lvl="1" indent="-285750">
              <a:spcAft>
                <a:spcPts val="0"/>
              </a:spcAft>
              <a:buFont typeface="Symbol" panose="05050102010706020507" pitchFamily="18" charset="2"/>
              <a:buChar char=""/>
              <a:tabLst>
                <a:tab pos="914400" algn="l"/>
              </a:tabLst>
            </a:pPr>
            <a:r>
              <a:rPr lang="en-US" dirty="0" err="1">
                <a:latin typeface="Arial" panose="020B0604020202020204" pitchFamily="34" charset="0"/>
                <a:ea typeface="Times New Roman" panose="02020603050405020304" pitchFamily="18" charset="0"/>
                <a:cs typeface="Arial" panose="020B0604020202020204" pitchFamily="34" charset="0"/>
              </a:rPr>
              <a:t>Hakusanat</a:t>
            </a:r>
            <a:endParaRPr lang="en-US" dirty="0">
              <a:latin typeface="Arial" panose="020B0604020202020204" pitchFamily="34" charset="0"/>
              <a:ea typeface="Times New Roman" panose="02020603050405020304" pitchFamily="18" charset="0"/>
              <a:cs typeface="Arial" panose="020B0604020202020204" pitchFamily="34" charset="0"/>
            </a:endParaRPr>
          </a:p>
          <a:p>
            <a:pPr marL="742950" lvl="1" indent="-285750">
              <a:spcAft>
                <a:spcPts val="0"/>
              </a:spcAft>
              <a:buFont typeface="Symbol" panose="05050102010706020507" pitchFamily="18" charset="2"/>
              <a:buChar char=""/>
              <a:tabLst>
                <a:tab pos="914400" algn="l"/>
              </a:tabLst>
            </a:pPr>
            <a:r>
              <a:rPr lang="en-US" dirty="0" err="1">
                <a:latin typeface="Arial" panose="020B0604020202020204" pitchFamily="34" charset="0"/>
                <a:ea typeface="Times New Roman" panose="02020603050405020304" pitchFamily="18" charset="0"/>
                <a:cs typeface="Arial" panose="020B0604020202020204" pitchFamily="34" charset="0"/>
              </a:rPr>
              <a:t>Hakutekniikat</a:t>
            </a:r>
            <a:endParaRPr lang="en-US" dirty="0">
              <a:latin typeface="Arial" panose="020B0604020202020204" pitchFamily="34" charset="0"/>
              <a:ea typeface="Times New Roman" panose="02020603050405020304" pitchFamily="18" charset="0"/>
              <a:cs typeface="Arial" panose="020B0604020202020204" pitchFamily="34" charset="0"/>
            </a:endParaRPr>
          </a:p>
          <a:p>
            <a:pPr lvl="0">
              <a:tabLst>
                <a:tab pos="457200" algn="l"/>
              </a:tabLst>
            </a:pPr>
            <a:r>
              <a:rPr lang="en-US" sz="2000" dirty="0" err="1">
                <a:latin typeface="Arial" panose="020B0604020202020204" pitchFamily="34" charset="0"/>
                <a:ea typeface="Times New Roman" panose="02020603050405020304" pitchFamily="18" charset="0"/>
                <a:cs typeface="Arial" panose="020B0604020202020204" pitchFamily="34" charset="0"/>
              </a:rPr>
              <a:t>Tiedonlahteitä</a:t>
            </a:r>
            <a:endParaRPr lang="fi-FI" sz="2000" dirty="0">
              <a:latin typeface="Arial" panose="020B0604020202020204" pitchFamily="34" charset="0"/>
              <a:ea typeface="Calibri" panose="020F0502020204030204" pitchFamily="34" charset="0"/>
              <a:cs typeface="Arial" panose="020B0604020202020204" pitchFamily="34" charset="0"/>
            </a:endParaRPr>
          </a:p>
          <a:p>
            <a:pPr marL="742950" lvl="1" indent="-285750">
              <a:spcAft>
                <a:spcPts val="0"/>
              </a:spcAft>
              <a:buFont typeface="Symbol" panose="05050102010706020507" pitchFamily="18" charset="2"/>
              <a:buChar char=""/>
              <a:tabLst>
                <a:tab pos="914400" algn="l"/>
              </a:tabLst>
            </a:pPr>
            <a:r>
              <a:rPr lang="en-GB" dirty="0" err="1">
                <a:latin typeface="Arial" panose="020B0604020202020204" pitchFamily="34" charset="0"/>
                <a:ea typeface="Times New Roman" panose="02020603050405020304" pitchFamily="18" charset="0"/>
                <a:cs typeface="Arial" panose="020B0604020202020204" pitchFamily="34" charset="0"/>
              </a:rPr>
              <a:t>Oppimiskeskuksen</a:t>
            </a:r>
            <a:r>
              <a:rPr lang="en-GB" dirty="0">
                <a:latin typeface="Arial" panose="020B0604020202020204" pitchFamily="34" charset="0"/>
                <a:ea typeface="Times New Roman" panose="02020603050405020304" pitchFamily="18" charset="0"/>
                <a:cs typeface="Arial" panose="020B0604020202020204" pitchFamily="34" charset="0"/>
              </a:rPr>
              <a:t> </a:t>
            </a:r>
            <a:r>
              <a:rPr lang="en-GB" dirty="0" err="1">
                <a:latin typeface="Arial" panose="020B0604020202020204" pitchFamily="34" charset="0"/>
                <a:ea typeface="Times New Roman" panose="02020603050405020304" pitchFamily="18" charset="0"/>
                <a:cs typeface="Arial" panose="020B0604020202020204" pitchFamily="34" charset="0"/>
              </a:rPr>
              <a:t>tarjonta</a:t>
            </a:r>
            <a:endParaRPr lang="en-GB" dirty="0">
              <a:latin typeface="Arial" panose="020B0604020202020204" pitchFamily="34" charset="0"/>
              <a:ea typeface="Times New Roman" panose="02020603050405020304" pitchFamily="18" charset="0"/>
              <a:cs typeface="Arial" panose="020B0604020202020204" pitchFamily="34" charset="0"/>
            </a:endParaRPr>
          </a:p>
          <a:p>
            <a:pPr marL="457200" lvl="1" indent="0">
              <a:spcAft>
                <a:spcPts val="0"/>
              </a:spcAft>
              <a:buNone/>
              <a:tabLst>
                <a:tab pos="914400" algn="l"/>
              </a:tabLst>
            </a:pPr>
            <a:r>
              <a:rPr lang="en-GB" dirty="0">
                <a:latin typeface="Arial" panose="020B0604020202020204" pitchFamily="34" charset="0"/>
                <a:ea typeface="Times New Roman" panose="02020603050405020304" pitchFamily="18" charset="0"/>
                <a:cs typeface="Arial" panose="020B0604020202020204" pitchFamily="34" charset="0"/>
              </a:rPr>
              <a:t>   (</a:t>
            </a:r>
            <a:r>
              <a:rPr lang="en-GB" dirty="0" err="1">
                <a:latin typeface="Arial" panose="020B0604020202020204" pitchFamily="34" charset="0"/>
                <a:ea typeface="Times New Roman" panose="02020603050405020304" pitchFamily="18" charset="0"/>
                <a:cs typeface="Arial" panose="020B0604020202020204" pitchFamily="34" charset="0"/>
              </a:rPr>
              <a:t>esim</a:t>
            </a:r>
            <a:r>
              <a:rPr lang="en-GB" dirty="0">
                <a:latin typeface="Arial" panose="020B0604020202020204" pitchFamily="34" charset="0"/>
                <a:ea typeface="Times New Roman" panose="02020603050405020304" pitchFamily="18" charset="0"/>
                <a:cs typeface="Arial" panose="020B0604020202020204" pitchFamily="34" charset="0"/>
              </a:rPr>
              <a:t>. Aalto-Primo, </a:t>
            </a:r>
            <a:r>
              <a:rPr lang="en-GB" dirty="0" err="1">
                <a:latin typeface="Arial" panose="020B0604020202020204" pitchFamily="34" charset="0"/>
                <a:ea typeface="Times New Roman" panose="02020603050405020304" pitchFamily="18" charset="0"/>
                <a:cs typeface="Arial" panose="020B0604020202020204" pitchFamily="34" charset="0"/>
              </a:rPr>
              <a:t>Tiedonhakijan</a:t>
            </a:r>
            <a:r>
              <a:rPr lang="en-GB" dirty="0">
                <a:latin typeface="Arial" panose="020B0604020202020204" pitchFamily="34" charset="0"/>
                <a:ea typeface="Times New Roman" panose="02020603050405020304" pitchFamily="18" charset="0"/>
                <a:cs typeface="Arial" panose="020B0604020202020204" pitchFamily="34" charset="0"/>
              </a:rPr>
              <a:t> </a:t>
            </a:r>
            <a:r>
              <a:rPr lang="en-GB" dirty="0" err="1">
                <a:latin typeface="Arial" panose="020B0604020202020204" pitchFamily="34" charset="0"/>
                <a:ea typeface="Times New Roman" panose="02020603050405020304" pitchFamily="18" charset="0"/>
                <a:cs typeface="Arial" panose="020B0604020202020204" pitchFamily="34" charset="0"/>
              </a:rPr>
              <a:t>oppaat</a:t>
            </a:r>
            <a:r>
              <a:rPr lang="en-GB" dirty="0">
                <a:latin typeface="Arial" panose="020B0604020202020204" pitchFamily="34" charset="0"/>
                <a:ea typeface="Times New Roman" panose="02020603050405020304" pitchFamily="18" charset="0"/>
                <a:cs typeface="Arial" panose="020B0604020202020204" pitchFamily="34" charset="0"/>
              </a:rPr>
              <a:t>,</a:t>
            </a:r>
          </a:p>
          <a:p>
            <a:pPr marL="457200" lvl="1" indent="0">
              <a:spcAft>
                <a:spcPts val="0"/>
              </a:spcAft>
              <a:buNone/>
              <a:tabLst>
                <a:tab pos="914400" algn="l"/>
              </a:tabLst>
            </a:pPr>
            <a:r>
              <a:rPr lang="en-GB" dirty="0">
                <a:latin typeface="Arial" panose="020B0604020202020204" pitchFamily="34" charset="0"/>
                <a:ea typeface="Times New Roman" panose="02020603050405020304" pitchFamily="18" charset="0"/>
                <a:cs typeface="Arial" panose="020B0604020202020204" pitchFamily="34" charset="0"/>
              </a:rPr>
              <a:t>    </a:t>
            </a:r>
            <a:r>
              <a:rPr lang="en-GB" dirty="0" err="1">
                <a:latin typeface="Arial" panose="020B0604020202020204" pitchFamily="34" charset="0"/>
                <a:ea typeface="Times New Roman" panose="02020603050405020304" pitchFamily="18" charset="0"/>
                <a:cs typeface="Arial" panose="020B0604020202020204" pitchFamily="34" charset="0"/>
              </a:rPr>
              <a:t>tietokannat</a:t>
            </a:r>
            <a:r>
              <a:rPr lang="en-GB" dirty="0">
                <a:latin typeface="Arial" panose="020B0604020202020204" pitchFamily="34" charset="0"/>
                <a:ea typeface="Times New Roman" panose="02020603050405020304" pitchFamily="18" charset="0"/>
                <a:cs typeface="Arial" panose="020B0604020202020204" pitchFamily="34" charset="0"/>
              </a:rPr>
              <a:t>)</a:t>
            </a:r>
          </a:p>
          <a:p>
            <a:pPr marL="800100" lvl="1" indent="-342900">
              <a:spcAft>
                <a:spcPts val="0"/>
              </a:spcAft>
              <a:tabLst>
                <a:tab pos="914400" algn="l"/>
              </a:tabLst>
            </a:pPr>
            <a:r>
              <a:rPr lang="en-GB" dirty="0">
                <a:latin typeface="Arial" panose="020B0604020202020204" pitchFamily="34" charset="0"/>
                <a:ea typeface="Times New Roman" panose="02020603050405020304" pitchFamily="18" charset="0"/>
                <a:cs typeface="Arial" panose="020B0604020202020204" pitchFamily="34" charset="0"/>
              </a:rPr>
              <a:t>Kuva-</a:t>
            </a:r>
            <a:r>
              <a:rPr lang="en-GB" dirty="0" err="1">
                <a:latin typeface="Arial" panose="020B0604020202020204" pitchFamily="34" charset="0"/>
                <a:ea typeface="Times New Roman" panose="02020603050405020304" pitchFamily="18" charset="0"/>
                <a:cs typeface="Arial" panose="020B0604020202020204" pitchFamily="34" charset="0"/>
              </a:rPr>
              <a:t>aineistot</a:t>
            </a:r>
            <a:endParaRPr lang="en-GB" dirty="0">
              <a:latin typeface="Arial" panose="020B0604020202020204" pitchFamily="34" charset="0"/>
              <a:ea typeface="Times New Roman" panose="02020603050405020304" pitchFamily="18" charset="0"/>
              <a:cs typeface="Arial" panose="020B0604020202020204" pitchFamily="34" charset="0"/>
            </a:endParaRPr>
          </a:p>
          <a:p>
            <a:pPr marL="457200" lvl="1" indent="0">
              <a:spcAft>
                <a:spcPts val="0"/>
              </a:spcAft>
              <a:buNone/>
              <a:tabLst>
                <a:tab pos="914400" algn="l"/>
              </a:tabLst>
            </a:pPr>
            <a:endParaRPr lang="en-GB" dirty="0">
              <a:latin typeface="Arial" panose="020B0604020202020204" pitchFamily="34" charset="0"/>
              <a:ea typeface="Times New Roman" panose="02020603050405020304" pitchFamily="18" charset="0"/>
              <a:cs typeface="Arial" panose="020B0604020202020204" pitchFamily="34" charset="0"/>
            </a:endParaRPr>
          </a:p>
          <a:p>
            <a:pPr marL="457200" lvl="1" indent="0">
              <a:spcAft>
                <a:spcPts val="0"/>
              </a:spcAft>
              <a:buNone/>
              <a:tabLst>
                <a:tab pos="914400" algn="l"/>
              </a:tabLst>
            </a:pPr>
            <a:endParaRPr lang="en-US" dirty="0">
              <a:latin typeface="Arial" panose="020B0604020202020204" pitchFamily="34" charset="0"/>
              <a:ea typeface="Times New Roman" panose="02020603050405020304" pitchFamily="18" charset="0"/>
              <a:cs typeface="Arial" panose="020B0604020202020204" pitchFamily="34" charset="0"/>
            </a:endParaRPr>
          </a:p>
          <a:p>
            <a:endParaRPr lang="fi-FI" dirty="0"/>
          </a:p>
        </p:txBody>
      </p:sp>
      <p:pic>
        <p:nvPicPr>
          <p:cNvPr id="4" name="Content Placeholder 8">
            <a:extLst>
              <a:ext uri="{FF2B5EF4-FFF2-40B4-BE49-F238E27FC236}">
                <a16:creationId xmlns:a16="http://schemas.microsoft.com/office/drawing/2014/main" id="{EBC58E78-5E58-4A1E-BC28-5AFBB53AC5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1632" y="690543"/>
            <a:ext cx="3312368" cy="4968265"/>
          </a:xfrm>
          <a:prstGeom prst="rect">
            <a:avLst/>
          </a:prstGeom>
        </p:spPr>
      </p:pic>
    </p:spTree>
    <p:extLst>
      <p:ext uri="{BB962C8B-B14F-4D97-AF65-F5344CB8AC3E}">
        <p14:creationId xmlns:p14="http://schemas.microsoft.com/office/powerpoint/2010/main" val="655223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Visuaaliset</a:t>
            </a:r>
            <a:r>
              <a:rPr lang="en-US" sz="3600" dirty="0">
                <a:solidFill>
                  <a:schemeClr val="accent3"/>
                </a:solidFill>
              </a:rPr>
              <a:t> </a:t>
            </a:r>
            <a:r>
              <a:rPr lang="en-US" sz="3600" dirty="0" err="1">
                <a:solidFill>
                  <a:schemeClr val="accent3"/>
                </a:solidFill>
              </a:rPr>
              <a:t>tiedonlähteet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r>
              <a:rPr lang="fi-FI" sz="2400" b="0" dirty="0"/>
              <a:t>                                                                                                           </a:t>
            </a:r>
          </a:p>
          <a:p>
            <a:endParaRPr lang="fi-FI" sz="2400" b="0" dirty="0"/>
          </a:p>
          <a:p>
            <a:endParaRPr lang="fi-FI" sz="2400" b="0" dirty="0"/>
          </a:p>
          <a:p>
            <a:endParaRPr lang="fi-FI" sz="2400" b="0" dirty="0"/>
          </a:p>
          <a:p>
            <a:endParaRPr lang="fi-FI" sz="2400" b="0" dirty="0"/>
          </a:p>
          <a:p>
            <a:r>
              <a:rPr lang="fi-FI" sz="1600" b="0" dirty="0"/>
              <a:t>                                                                                                                           </a:t>
            </a:r>
          </a:p>
          <a:p>
            <a:r>
              <a:rPr lang="fi-FI" sz="1600" b="0" dirty="0"/>
              <a:t>                                                                                                                     Kuva: Tuomas</a:t>
            </a:r>
          </a:p>
          <a:p>
            <a:r>
              <a:rPr lang="fi-FI" sz="1600" b="0" dirty="0"/>
              <a:t>                                                                                                                     Uusheimo 2016.                                   </a:t>
            </a:r>
          </a:p>
          <a:p>
            <a:r>
              <a:rPr lang="fi-FI" sz="1600" b="0" dirty="0"/>
              <a:t>                                                                                                                                                                                                                                      </a:t>
            </a:r>
            <a:endParaRPr lang="fi-FI" sz="2400" b="0" dirty="0"/>
          </a:p>
          <a:p>
            <a:endParaRPr lang="fi-FI" altLang="fi-FI" sz="2400" b="0" dirty="0">
              <a:solidFill>
                <a:srgbClr val="0070C0"/>
              </a:solidFill>
            </a:endParaRPr>
          </a:p>
          <a:p>
            <a:r>
              <a:rPr lang="fi-FI" dirty="0"/>
              <a:t>               </a:t>
            </a:r>
          </a:p>
        </p:txBody>
      </p:sp>
      <p:pic>
        <p:nvPicPr>
          <p:cNvPr id="4" name="Content Placeholder 5">
            <a:extLst>
              <a:ext uri="{FF2B5EF4-FFF2-40B4-BE49-F238E27FC236}">
                <a16:creationId xmlns:a16="http://schemas.microsoft.com/office/drawing/2014/main" id="{118A6D45-0372-4C2F-84F8-6267DE967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34" y="1358900"/>
            <a:ext cx="6265927" cy="4140200"/>
          </a:xfrm>
          <a:prstGeom prst="rect">
            <a:avLst/>
          </a:prstGeom>
        </p:spPr>
      </p:pic>
    </p:spTree>
    <p:extLst>
      <p:ext uri="{BB962C8B-B14F-4D97-AF65-F5344CB8AC3E}">
        <p14:creationId xmlns:p14="http://schemas.microsoft.com/office/powerpoint/2010/main" val="3039813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3" y="327476"/>
            <a:ext cx="8492897" cy="1176125"/>
          </a:xfrm>
        </p:spPr>
        <p:txBody>
          <a:bodyPr/>
          <a:lstStyle/>
          <a:p>
            <a:r>
              <a:rPr lang="fi-FI" sz="3600" dirty="0">
                <a:solidFill>
                  <a:schemeClr val="accent3"/>
                </a:solidFill>
              </a:rPr>
              <a:t>Tekijänoikeus</a:t>
            </a:r>
          </a:p>
          <a:p>
            <a:r>
              <a:rPr lang="fi-FI" sz="2800" dirty="0"/>
              <a:t>https://libguides.aalto.fi/tekijanoikeusopas</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dirty="0">
                <a:solidFill>
                  <a:schemeClr val="accent3"/>
                </a:solidFill>
              </a:rPr>
              <a:t>Tekijänoikeus syntyy automaattisesti omaperäisen teoksen tekijälle </a:t>
            </a:r>
            <a:r>
              <a:rPr lang="fi-FI" sz="2000" b="0" dirty="0"/>
              <a:t>teoksen syntymishetkellä, mitään erillistä merkintää tai hakemusta ei tarvita suojan syntymiseksi.</a:t>
            </a:r>
          </a:p>
          <a:p>
            <a:pPr marL="342900" indent="-342900">
              <a:buFont typeface="Arial" panose="020B0604020202020204" pitchFamily="34" charset="0"/>
              <a:buChar char="•"/>
            </a:pPr>
            <a:r>
              <a:rPr lang="fi-FI" sz="2000" dirty="0">
                <a:solidFill>
                  <a:schemeClr val="accent3"/>
                </a:solidFill>
              </a:rPr>
              <a:t>Tekijällä on yksinoikeus päättää </a:t>
            </a:r>
            <a:r>
              <a:rPr lang="fi-FI" sz="2000" b="0" dirty="0"/>
              <a:t>teoksensa kappaleiden valmistamisesta, muuntamisesta, yleisön saataville saattamisesta sekä esittämisestä, ja saada tästä taloudellinen korvaus. </a:t>
            </a:r>
          </a:p>
          <a:p>
            <a:pPr marL="342900" indent="-342900">
              <a:buFont typeface="Arial" panose="020B0604020202020204" pitchFamily="34" charset="0"/>
              <a:buChar char="•"/>
            </a:pPr>
            <a:r>
              <a:rPr lang="fi-FI" sz="2000" dirty="0">
                <a:solidFill>
                  <a:schemeClr val="accent3"/>
                </a:solidFill>
              </a:rPr>
              <a:t>Teos</a:t>
            </a:r>
            <a:r>
              <a:rPr lang="fi-FI" sz="2000" b="0" dirty="0"/>
              <a:t> = ei katso teoksen muotoa tai laatua, kunhan se on tarpeeksi </a:t>
            </a:r>
            <a:r>
              <a:rPr lang="fi-FI" sz="2000" dirty="0">
                <a:solidFill>
                  <a:schemeClr val="accent3"/>
                </a:solidFill>
              </a:rPr>
              <a:t>omaperäinen</a:t>
            </a:r>
            <a:r>
              <a:rPr lang="fi-FI" sz="2000" b="0" dirty="0"/>
              <a:t> (maalaus, piirustus, luonnos, valokuva, elokuva, video, muotoilutuote, kirjoitus, puhe, ääni, performanssi, tanssiteos, kartta, kaavio, tietokoneohjelma jne.)</a:t>
            </a:r>
          </a:p>
          <a:p>
            <a:pPr marL="342900" indent="-342900">
              <a:buFont typeface="Arial" panose="020B0604020202020204" pitchFamily="34" charset="0"/>
              <a:buChar char="•"/>
            </a:pPr>
            <a:r>
              <a:rPr lang="fi-FI" sz="2000" b="0" dirty="0"/>
              <a:t>Teosten tekijät ovat oikeutettuja saamaan korvauksen teostensa käytöstä. </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1576725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Moraaliset oikeudet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t>Digitaalisessa ympäristössä tekijänoikeuteen kuuluvia moraalisia oikeuksia on korostettava, sillä sisältöjä on helppo käsitellä digitaalisesti. Moraalisiin oikeuksiin kuuluvat:</a:t>
            </a:r>
            <a:br>
              <a:rPr lang="fi-FI" sz="2000" b="0" dirty="0"/>
            </a:br>
            <a:endParaRPr lang="fi-FI" sz="2000" b="0" dirty="0"/>
          </a:p>
          <a:p>
            <a:pPr marL="342900" indent="-342900">
              <a:buFont typeface="Arial" panose="020B0604020202020204" pitchFamily="34" charset="0"/>
              <a:buChar char="•"/>
            </a:pPr>
            <a:r>
              <a:rPr lang="fi-FI" sz="2000" dirty="0">
                <a:solidFill>
                  <a:schemeClr val="accent3"/>
                </a:solidFill>
              </a:rPr>
              <a:t>Isyysoikeus</a:t>
            </a:r>
            <a:r>
              <a:rPr lang="fi-FI" sz="2000" b="0" dirty="0"/>
              <a:t>: oikeus tulla ilmoitetuksi teoksen tekijänä. </a:t>
            </a:r>
            <a:br>
              <a:rPr lang="fi-FI" sz="2000" b="0" dirty="0"/>
            </a:br>
            <a:r>
              <a:rPr lang="fi-FI" sz="2000" b="0" dirty="0"/>
              <a:t>Teosten tekijät tulee nimetä hyvän tavan </a:t>
            </a:r>
            <a:r>
              <a:rPr lang="fi-FI" sz="2000" b="0"/>
              <a:t>mukaisesti. </a:t>
            </a:r>
            <a:endParaRPr lang="fi-FI" sz="2000" b="0" dirty="0"/>
          </a:p>
          <a:p>
            <a:pPr marL="342900" indent="-342900">
              <a:buFont typeface="Arial" panose="020B0604020202020204" pitchFamily="34" charset="0"/>
              <a:buChar char="•"/>
            </a:pPr>
            <a:r>
              <a:rPr lang="fi-FI" sz="2000" dirty="0" err="1">
                <a:solidFill>
                  <a:schemeClr val="accent3"/>
                </a:solidFill>
              </a:rPr>
              <a:t>Respektio</a:t>
            </a:r>
            <a:r>
              <a:rPr lang="fi-FI" sz="2000" dirty="0">
                <a:solidFill>
                  <a:schemeClr val="accent3"/>
                </a:solidFill>
              </a:rPr>
              <a:t>-oikeus</a:t>
            </a:r>
            <a:r>
              <a:rPr lang="fi-FI" sz="2000" b="0" dirty="0"/>
              <a:t>: oikeus vastustaa teoksensa vääristämistä, typistämistä ja muuta muuttamista samoin kuin kaikkia teokseen kohdistuvia loukkaavia toimenpiteitä, jotka vahingoittavat tekijän kunniaa tai mainetta.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138366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Tekijänoikeussuojan kestoaika</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solidFill>
                  <a:schemeClr val="accent3"/>
                </a:solidFill>
              </a:rPr>
              <a:t>Teosten tekijänoikeuden suoja </a:t>
            </a:r>
            <a:r>
              <a:rPr lang="fi-FI" sz="2000" b="0" dirty="0"/>
              <a:t>kestää 70 vuotta tekijän kuolinvuoden päättymisestä. </a:t>
            </a:r>
          </a:p>
          <a:p>
            <a:pPr marL="342900" indent="-342900">
              <a:buFont typeface="Arial" panose="020B0604020202020204" pitchFamily="34" charset="0"/>
              <a:buChar char="•"/>
            </a:pPr>
            <a:r>
              <a:rPr lang="fi-FI" sz="2000" b="0" dirty="0">
                <a:solidFill>
                  <a:schemeClr val="accent3"/>
                </a:solidFill>
              </a:rPr>
              <a:t>Valokuvan tekijänoikeuden suoja </a:t>
            </a:r>
            <a:r>
              <a:rPr lang="fi-FI" sz="2000" b="0" dirty="0"/>
              <a:t>kestää 50 vuotta sen valmistuksesta, kun taas valokuvateos saa saman suojan kuin muut teokset. </a:t>
            </a:r>
          </a:p>
          <a:p>
            <a:endParaRPr lang="fi-FI" sz="2000" b="0" dirty="0"/>
          </a:p>
          <a:p>
            <a:pPr marL="342900" indent="-342900">
              <a:buFont typeface="Arial" panose="020B0604020202020204" pitchFamily="34" charset="0"/>
              <a:buChar char="•"/>
            </a:pPr>
            <a:r>
              <a:rPr lang="fi-FI" sz="2000" b="0" dirty="0"/>
              <a:t>Idea tai aihe ei ole suojattu, vaan sen omaperäinen ilmenemismuoto. </a:t>
            </a:r>
          </a:p>
          <a:p>
            <a:pPr marL="342900" indent="-342900">
              <a:buFont typeface="Arial" panose="020B0604020202020204" pitchFamily="34" charset="0"/>
              <a:buChar char="•"/>
            </a:pPr>
            <a:r>
              <a:rPr lang="fi-FI" sz="2000" b="0" dirty="0"/>
              <a:t>Yhteistyössä syntyneiden teosten tekijät jakavat tekijänoikeuden. </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608069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Voinko tehdä mitään ilman lupaa?</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r>
              <a:rPr lang="fi-FI" sz="2000" b="0" dirty="0"/>
              <a:t>Tekijänoikeuden rajoitussäännösten mukaisesti ilman erillistä lupaa tekijänoikeuden haltijalta, käyttäjä voi:</a:t>
            </a:r>
          </a:p>
          <a:p>
            <a:pPr marL="342900" indent="-342900">
              <a:buFont typeface="Arial" panose="020B0604020202020204" pitchFamily="34" charset="0"/>
              <a:buChar char="•"/>
            </a:pPr>
            <a:r>
              <a:rPr lang="fi-FI" sz="2000" b="0" dirty="0">
                <a:solidFill>
                  <a:schemeClr val="accent3"/>
                </a:solidFill>
              </a:rPr>
              <a:t>Siteerata kuvaa tieteellisessä esityksessä</a:t>
            </a:r>
            <a:r>
              <a:rPr lang="fi-FI" sz="2000" b="0" dirty="0"/>
              <a:t>; opinnäyte, harjoitustyö tai luento. Kuvaa tulee käsitellä esityksessä, eli käyttö ei voi olla kuvituksenomaista.</a:t>
            </a:r>
          </a:p>
          <a:p>
            <a:pPr marL="342900" indent="-342900">
              <a:buFont typeface="Arial" panose="020B0604020202020204" pitchFamily="34" charset="0"/>
              <a:buChar char="•"/>
            </a:pPr>
            <a:r>
              <a:rPr lang="fi-FI" sz="2000" b="0" dirty="0"/>
              <a:t> Valmistaa kappaleen kuvasta </a:t>
            </a:r>
            <a:r>
              <a:rPr lang="fi-FI" sz="2000" b="0" dirty="0">
                <a:solidFill>
                  <a:schemeClr val="accent3"/>
                </a:solidFill>
              </a:rPr>
              <a:t>yksityistä käyttöä </a:t>
            </a:r>
            <a:r>
              <a:rPr lang="fi-FI" sz="2000" b="0" dirty="0"/>
              <a:t>ja katselua varten (valokopiointi, valokuvaaminen, tuloste, jne.). </a:t>
            </a:r>
          </a:p>
          <a:p>
            <a:pPr marL="342900" indent="-342900">
              <a:buFont typeface="Arial" panose="020B0604020202020204" pitchFamily="34" charset="0"/>
              <a:buChar char="•"/>
            </a:pPr>
            <a:r>
              <a:rPr lang="fi-FI" sz="2000" b="0" dirty="0"/>
              <a:t>Siteerata kuvaa päivän tapahtumaa käsittelevässä  artikkelissa (esim. sanomalehtikirjoitus). </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1162473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Kuvan siteeraaminen opinnäytetyössä</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altLang="fi-FI" sz="2000" b="0" dirty="0"/>
              <a:t>Kuvia saa siteerata tieteelliseen esitykseen kuten harjoitus- ja opinnäytetyöhön valaisemaan tekstiä.</a:t>
            </a:r>
          </a:p>
          <a:p>
            <a:pPr marL="342900" indent="-342900">
              <a:buFont typeface="Arial" panose="020B0604020202020204" pitchFamily="34" charset="0"/>
              <a:buChar char="•"/>
            </a:pPr>
            <a:r>
              <a:rPr lang="fi-FI" altLang="fi-FI" sz="2000" b="0" dirty="0"/>
              <a:t>Siteerattava kuva voi olla piirros, valokuva, tai valokuva taideteoksesta. </a:t>
            </a:r>
          </a:p>
          <a:p>
            <a:r>
              <a:rPr lang="fi-FI" altLang="fi-FI" sz="2000" dirty="0">
                <a:solidFill>
                  <a:schemeClr val="accent3"/>
                </a:solidFill>
              </a:rPr>
              <a:t>Käytetyn kuvan tulee olla peräisin laillisesta lähteestä, eli voit </a:t>
            </a:r>
            <a:r>
              <a:rPr lang="fi-FI" altLang="fi-FI" sz="2000" dirty="0" err="1">
                <a:solidFill>
                  <a:schemeClr val="accent3"/>
                </a:solidFill>
              </a:rPr>
              <a:t>esim</a:t>
            </a:r>
            <a:r>
              <a:rPr lang="fi-FI" altLang="fi-FI" sz="2000" dirty="0">
                <a:solidFill>
                  <a:schemeClr val="accent3"/>
                </a:solidFill>
              </a:rPr>
              <a:t>:</a:t>
            </a:r>
            <a:endParaRPr lang="fi-FI" sz="2400" dirty="0"/>
          </a:p>
          <a:p>
            <a:pPr lvl="0"/>
            <a:r>
              <a:rPr lang="fi-FI" sz="2000" b="0" dirty="0"/>
              <a:t>     - skannata painetuista kirjoista ja lehdistä</a:t>
            </a:r>
          </a:p>
          <a:p>
            <a:pPr lvl="0"/>
            <a:r>
              <a:rPr lang="fi-FI" sz="2000" b="0" dirty="0"/>
              <a:t>     - taiteilijan verkkosivuilta tai blogista/</a:t>
            </a:r>
            <a:r>
              <a:rPr lang="fi-FI" sz="2000" b="0" dirty="0" err="1"/>
              <a:t>wikistä</a:t>
            </a:r>
            <a:r>
              <a:rPr lang="fi-FI" sz="2000" b="0" dirty="0"/>
              <a:t> </a:t>
            </a:r>
          </a:p>
          <a:p>
            <a:pPr lvl="0"/>
            <a:r>
              <a:rPr lang="fi-FI" sz="2000" b="0" dirty="0"/>
              <a:t>       (vain taiteilijan omia töitä kuvina)</a:t>
            </a:r>
          </a:p>
          <a:p>
            <a:r>
              <a:rPr lang="fi-FI" sz="2000" b="0" dirty="0"/>
              <a:t>     - kuvatietokannasta tai verkkosivulta, missä annetaan</a:t>
            </a:r>
          </a:p>
          <a:p>
            <a:r>
              <a:rPr lang="fi-FI" sz="2000" b="0" dirty="0"/>
              <a:t>       esim. CC-lisenssillä lupa kuvan käyttöön</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421789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Kuvan siteeraaminen </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t>Tekijä ja / tai valokuvaaja</a:t>
            </a:r>
          </a:p>
          <a:p>
            <a:pPr marL="342900" indent="-342900">
              <a:buFont typeface="Arial" panose="020B0604020202020204" pitchFamily="34" charset="0"/>
              <a:buChar char="•"/>
            </a:pPr>
            <a:r>
              <a:rPr lang="fi-FI" sz="2000" b="0" dirty="0"/>
              <a:t>Teoksen nimi</a:t>
            </a:r>
          </a:p>
          <a:p>
            <a:pPr marL="342900" indent="-342900">
              <a:buFont typeface="Arial" panose="020B0604020202020204" pitchFamily="34" charset="0"/>
              <a:buChar char="•"/>
            </a:pPr>
            <a:r>
              <a:rPr lang="fi-FI" sz="2000" b="0" dirty="0"/>
              <a:t>Teoksen ajoitus</a:t>
            </a:r>
          </a:p>
          <a:p>
            <a:pPr marL="342900" indent="-342900">
              <a:buFont typeface="Arial" panose="020B0604020202020204" pitchFamily="34" charset="0"/>
              <a:buChar char="•"/>
            </a:pPr>
            <a:r>
              <a:rPr lang="fi-FI" sz="2000" b="0" dirty="0"/>
              <a:t>Kuvan lähde jos esim. kuvatietokanta (</a:t>
            </a:r>
            <a:r>
              <a:rPr lang="fi-FI" sz="2000" b="0" dirty="0" err="1"/>
              <a:t>ARTstor</a:t>
            </a:r>
            <a:r>
              <a:rPr lang="fi-FI" sz="2000" b="0" dirty="0"/>
              <a:t> jne.)</a:t>
            </a:r>
          </a:p>
          <a:p>
            <a:pPr marL="342900" indent="-342900">
              <a:buFont typeface="Arial" panose="020B0604020202020204" pitchFamily="34" charset="0"/>
              <a:buChar char="•"/>
            </a:pPr>
            <a:r>
              <a:rPr lang="fi-FI" sz="2000" b="0" dirty="0"/>
              <a:t>Kuvan omistaja (museo, arkisto, kirjasto)</a:t>
            </a:r>
          </a:p>
          <a:p>
            <a:pPr marL="342900" indent="-342900">
              <a:buFont typeface="Arial" panose="020B0604020202020204" pitchFamily="34" charset="0"/>
              <a:buChar char="•"/>
            </a:pPr>
            <a:r>
              <a:rPr lang="fi-FI" sz="2000" b="0" dirty="0"/>
              <a:t>Kuvan URI, URL</a:t>
            </a:r>
          </a:p>
          <a:p>
            <a:pPr marL="342900" indent="-342900">
              <a:buFont typeface="Arial" panose="020B0604020202020204" pitchFamily="34" charset="0"/>
              <a:buChar char="•"/>
            </a:pPr>
            <a:r>
              <a:rPr lang="fi-FI" sz="2000" b="0" dirty="0"/>
              <a:t>Viittauksen päivämäärä</a:t>
            </a:r>
          </a:p>
          <a:p>
            <a:pPr marL="342900" indent="-342900">
              <a:buFont typeface="Arial" panose="020B0604020202020204" pitchFamily="34" charset="0"/>
              <a:buChar char="•"/>
            </a:pPr>
            <a:endParaRPr lang="fi-FI" sz="2000" b="0" dirty="0"/>
          </a:p>
          <a:p>
            <a:pPr marL="342900" indent="-342900">
              <a:buFont typeface="Arial" panose="020B0604020202020204" pitchFamily="34" charset="0"/>
              <a:buChar char="•"/>
            </a:pPr>
            <a:r>
              <a:rPr lang="fi-FI" altLang="fi-FI" sz="2000" b="0" dirty="0"/>
              <a:t>Ohjeita Tekijänoikeusoppaasta </a:t>
            </a:r>
            <a:r>
              <a:rPr lang="fi-FI" altLang="fi-FI" sz="2000" b="0" dirty="0">
                <a:solidFill>
                  <a:schemeClr val="accent3"/>
                </a:solidFill>
              </a:rPr>
              <a:t>https://libguides.aalto.fi/tekijanoikeusopas</a:t>
            </a:r>
            <a:endParaRPr lang="fi-FI" sz="2000" b="0" dirty="0"/>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4155807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Rakennuksen kuvaaminen</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r>
              <a:rPr lang="fi-FI" sz="2000" b="0" dirty="0"/>
              <a:t>Tekijänoikeuslain mukaan rakennuksen saa vapaasti kuvata. Arkkitehdin nimi tulee mainita teosta toisinnettaessa. </a:t>
            </a:r>
          </a:p>
          <a:p>
            <a:r>
              <a:rPr lang="fi-FI" sz="2000" b="0" dirty="0"/>
              <a:t>Kuvaaminen tarkoittaa ainoastaan kaksiulotteista toisintamista, valokuvaamista ja piirtämistä. Säännös ei anna lupaa pienoismallien tai muiden kolmiulotteisten esineiden valmistamiseen rakennuksesta. </a:t>
            </a:r>
          </a:p>
          <a:p>
            <a:endParaRPr lang="fi-FI" sz="2000" b="0" dirty="0"/>
          </a:p>
          <a:p>
            <a:r>
              <a:rPr lang="fi-FI" sz="2000" b="0" dirty="0"/>
              <a:t>Rakennuksen saa kuvata sekä sisältä että ulkoa ja kuvan saa käyttää tieteellisessä julkaisussa ilman arkkitehdin tai rakennuksen omistajan lupaa, myös kaupallisesti. Sisällä kuvaamista voi rajoittaa vain yksityisyyden suoja eräissä tilanteissa.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580629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Cretive</a:t>
            </a:r>
            <a:r>
              <a:rPr lang="fi-FI" sz="3600" dirty="0">
                <a:solidFill>
                  <a:schemeClr val="accent3"/>
                </a:solidFill>
              </a:rPr>
              <a:t> </a:t>
            </a:r>
            <a:r>
              <a:rPr lang="fi-FI" sz="3600" dirty="0" err="1">
                <a:solidFill>
                  <a:schemeClr val="accent3"/>
                </a:solidFill>
              </a:rPr>
              <a:t>Commons</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199"/>
          </a:xfrm>
        </p:spPr>
        <p:txBody>
          <a:bodyPr/>
          <a:lstStyle/>
          <a:p>
            <a:r>
              <a:rPr lang="fi-FI" sz="2000" b="0" dirty="0"/>
              <a:t>Yhä useammat verkkosivut tarjoavat aineistoja Creative </a:t>
            </a:r>
            <a:r>
              <a:rPr lang="fi-FI" sz="2000" b="0" dirty="0" err="1"/>
              <a:t>Commons</a:t>
            </a:r>
            <a:r>
              <a:rPr lang="fi-FI" sz="2000" b="0" dirty="0"/>
              <a:t> - lisenssein.</a:t>
            </a:r>
          </a:p>
          <a:p>
            <a:r>
              <a:rPr lang="fi-FI" sz="2000" b="0" dirty="0"/>
              <a:t>Tekijä voi halutessaan luopua osasta tai kaikista teoksensa oikeuksista, Creative </a:t>
            </a:r>
            <a:r>
              <a:rPr lang="fi-FI" sz="2000" b="0" dirty="0" err="1"/>
              <a:t>Commons</a:t>
            </a:r>
            <a:r>
              <a:rPr lang="fi-FI" sz="2000" b="0" dirty="0"/>
              <a:t>-lisenssit tarjoavat yhden tavan ilmaista tätä tahtoa. CC-lisenssit eivät poista moraalisia oikeuksia: isyysoikeus ja </a:t>
            </a:r>
            <a:r>
              <a:rPr lang="fi-FI" sz="2000" b="0" dirty="0" err="1"/>
              <a:t>respektio</a:t>
            </a:r>
            <a:r>
              <a:rPr lang="fi-FI" sz="2000" b="0" dirty="0"/>
              <a:t>-oikeus. </a:t>
            </a:r>
          </a:p>
          <a:p>
            <a:r>
              <a:rPr lang="fi-FI" sz="2000" b="0" dirty="0"/>
              <a:t>Suomen julkisen avoimen datan virallinen lisenssisuositus on CC By 4.0</a:t>
            </a:r>
          </a:p>
          <a:p>
            <a:endParaRPr lang="en-US" sz="2000" b="0" dirty="0"/>
          </a:p>
          <a:p>
            <a:r>
              <a:rPr lang="en-US" sz="2000" b="0" dirty="0">
                <a:hlinkClick r:id="rId2"/>
              </a:rPr>
              <a:t>http://creativecommons.fi/</a:t>
            </a:r>
            <a:endParaRPr lang="en-US" sz="2000" b="0" dirty="0"/>
          </a:p>
          <a:p>
            <a:r>
              <a:rPr lang="en-US" sz="2000" b="0" dirty="0">
                <a:hlinkClick r:id="rId3"/>
              </a:rPr>
              <a:t>http://creativecommons.org/videos/wanna-work-together</a:t>
            </a:r>
            <a:endParaRPr lang="en-US" sz="2000" b="0" dirty="0"/>
          </a:p>
          <a:p>
            <a:r>
              <a:rPr lang="fi-FI" sz="2000" b="0" dirty="0">
                <a:hlinkClick r:id="rId4"/>
              </a:rPr>
              <a:t>http://commons.wikimedia.org/wiki/Main_Page</a:t>
            </a:r>
            <a:endParaRPr lang="fi-FI" sz="2000" b="0" dirty="0"/>
          </a:p>
          <a:p>
            <a:r>
              <a:rPr lang="fi-FI" sz="2000" b="0" dirty="0">
                <a:hlinkClick r:id="rId5"/>
              </a:rPr>
              <a:t>http://www.flickr.com/creativecommons/</a:t>
            </a:r>
            <a:endParaRPr lang="fi-FI" sz="2000" b="0" dirty="0"/>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2343568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476672"/>
            <a:ext cx="8731116" cy="4793554"/>
          </a:xfrm>
        </p:spPr>
      </p:pic>
    </p:spTree>
    <p:extLst>
      <p:ext uri="{BB962C8B-B14F-4D97-AF65-F5344CB8AC3E}">
        <p14:creationId xmlns:p14="http://schemas.microsoft.com/office/powerpoint/2010/main" val="3883090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Tiedonhakuprosessi</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p:txBody>
          <a:bodyPr/>
          <a:lstStyle/>
          <a:p>
            <a:pPr marL="342900" indent="-342900">
              <a:buFont typeface="Arial" panose="020B0604020202020204" pitchFamily="34" charset="0"/>
              <a:buChar char="•"/>
              <a:defRPr/>
            </a:pPr>
            <a:r>
              <a:rPr lang="fi-FI" sz="2000" b="0" dirty="0">
                <a:solidFill>
                  <a:schemeClr val="accent3">
                    <a:lumMod val="75000"/>
                  </a:schemeClr>
                </a:solidFill>
              </a:rPr>
              <a:t>Tiedonhankinta on syklinen, analyyttinen prosessi, </a:t>
            </a:r>
            <a:br>
              <a:rPr lang="fi-FI" sz="2000" b="0" dirty="0">
                <a:solidFill>
                  <a:schemeClr val="accent3">
                    <a:lumMod val="75000"/>
                  </a:schemeClr>
                </a:solidFill>
              </a:rPr>
            </a:br>
            <a:r>
              <a:rPr lang="fi-FI" sz="2000" b="0" dirty="0">
                <a:solidFill>
                  <a:schemeClr val="accent3">
                    <a:lumMod val="75000"/>
                  </a:schemeClr>
                </a:solidFill>
              </a:rPr>
              <a:t>joka nivoutuu koko kirjoitusprosessiin.</a:t>
            </a:r>
            <a:br>
              <a:rPr lang="fi-FI" sz="2000" b="0" dirty="0">
                <a:solidFill>
                  <a:srgbClr val="6639B7"/>
                </a:solidFill>
              </a:rPr>
            </a:br>
            <a:endParaRPr lang="fi-FI" sz="2000" b="0" dirty="0">
              <a:solidFill>
                <a:srgbClr val="6639B7"/>
              </a:solidFill>
            </a:endParaRPr>
          </a:p>
          <a:p>
            <a:pPr marL="342900" indent="-342900">
              <a:buFont typeface="Arial" panose="020B0604020202020204" pitchFamily="34" charset="0"/>
              <a:buChar char="•"/>
              <a:defRPr/>
            </a:pPr>
            <a:r>
              <a:rPr lang="fi-FI" sz="2000" b="0" dirty="0"/>
              <a:t>Kolme työvaihetta: suunnittelu, toteutus, arviointi.</a:t>
            </a:r>
            <a:br>
              <a:rPr lang="fi-FI" sz="2000" b="0" dirty="0"/>
            </a:br>
            <a:endParaRPr lang="fi-FI" sz="2000" b="0" dirty="0"/>
          </a:p>
          <a:p>
            <a:pPr>
              <a:defRPr/>
            </a:pPr>
            <a:r>
              <a:rPr lang="fi-FI" sz="2000" b="0" dirty="0">
                <a:solidFill>
                  <a:schemeClr val="accent1"/>
                </a:solidFill>
              </a:rPr>
              <a:t>     </a:t>
            </a:r>
            <a:r>
              <a:rPr lang="fi-FI" sz="2000" b="0" dirty="0">
                <a:solidFill>
                  <a:schemeClr val="accent3">
                    <a:lumMod val="75000"/>
                  </a:schemeClr>
                </a:solidFill>
              </a:rPr>
              <a:t>-&gt; Valmiudet luoda uutta tietoa.</a:t>
            </a:r>
          </a:p>
          <a:p>
            <a:endParaRPr lang="fi-FI" dirty="0"/>
          </a:p>
        </p:txBody>
      </p:sp>
    </p:spTree>
    <p:extLst>
      <p:ext uri="{BB962C8B-B14F-4D97-AF65-F5344CB8AC3E}">
        <p14:creationId xmlns:p14="http://schemas.microsoft.com/office/powerpoint/2010/main" val="2749042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332656"/>
            <a:ext cx="7101790" cy="5342632"/>
          </a:xfrm>
        </p:spPr>
      </p:pic>
    </p:spTree>
    <p:extLst>
      <p:ext uri="{BB962C8B-B14F-4D97-AF65-F5344CB8AC3E}">
        <p14:creationId xmlns:p14="http://schemas.microsoft.com/office/powerpoint/2010/main" val="708229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3600" b="1" dirty="0">
                <a:solidFill>
                  <a:schemeClr val="accent3"/>
                </a:solidFill>
              </a:rPr>
              <a:t>Avoimet lisenssityypit</a:t>
            </a:r>
            <a:endParaRPr lang="en-US" sz="3600" b="1" dirty="0">
              <a:solidFill>
                <a:schemeClr val="accent3"/>
              </a:solidFill>
            </a:endParaRPr>
          </a:p>
        </p:txBody>
      </p:sp>
      <p:sp>
        <p:nvSpPr>
          <p:cNvPr id="3" name="Content Placeholder 2"/>
          <p:cNvSpPr>
            <a:spLocks noGrp="1"/>
          </p:cNvSpPr>
          <p:nvPr>
            <p:ph idx="1"/>
          </p:nvPr>
        </p:nvSpPr>
        <p:spPr/>
        <p:txBody>
          <a:bodyPr/>
          <a:lstStyle/>
          <a:p>
            <a:pPr marL="0" indent="0">
              <a:buNone/>
            </a:pPr>
            <a:r>
              <a:rPr lang="fi-FI" sz="2400" dirty="0">
                <a:hlinkClick r:id="rId2"/>
              </a:rPr>
              <a:t>Creative </a:t>
            </a:r>
            <a:r>
              <a:rPr lang="fi-FI" sz="2400" dirty="0" err="1">
                <a:hlinkClick r:id="rId2"/>
              </a:rPr>
              <a:t>Commons</a:t>
            </a:r>
            <a:r>
              <a:rPr lang="fi-FI" sz="2400" dirty="0">
                <a:hlinkClick r:id="rId2"/>
              </a:rPr>
              <a:t> </a:t>
            </a:r>
            <a:r>
              <a:rPr lang="fi-FI" sz="2400" dirty="0"/>
              <a:t>tarjoaa kaksi merkintää, jotka kertovat teoksen olevan täysin tekijänoikeuksista vapaa:</a:t>
            </a:r>
          </a:p>
          <a:p>
            <a:endParaRPr lang="en-US" dirty="0"/>
          </a:p>
        </p:txBody>
      </p:sp>
      <p:pic>
        <p:nvPicPr>
          <p:cNvPr id="4" name="Picture 3"/>
          <p:cNvPicPr>
            <a:picLocks noChangeAspect="1"/>
          </p:cNvPicPr>
          <p:nvPr/>
        </p:nvPicPr>
        <p:blipFill>
          <a:blip r:embed="rId3"/>
          <a:stretch>
            <a:fillRect/>
          </a:stretch>
        </p:blipFill>
        <p:spPr>
          <a:xfrm>
            <a:off x="780324" y="2742476"/>
            <a:ext cx="2861050" cy="1008112"/>
          </a:xfrm>
          <a:prstGeom prst="rect">
            <a:avLst/>
          </a:prstGeom>
        </p:spPr>
      </p:pic>
      <p:sp>
        <p:nvSpPr>
          <p:cNvPr id="5" name="Rectangle 4"/>
          <p:cNvSpPr/>
          <p:nvPr/>
        </p:nvSpPr>
        <p:spPr>
          <a:xfrm>
            <a:off x="4021137" y="2551256"/>
            <a:ext cx="4572000" cy="1323439"/>
          </a:xfrm>
          <a:prstGeom prst="rect">
            <a:avLst/>
          </a:prstGeom>
        </p:spPr>
        <p:txBody>
          <a:bodyPr>
            <a:spAutoFit/>
          </a:bodyPr>
          <a:lstStyle/>
          <a:p>
            <a:r>
              <a:rPr lang="fi-FI" sz="2000" b="1" dirty="0"/>
              <a:t>Public Domain </a:t>
            </a:r>
            <a:r>
              <a:rPr lang="fi-FI" sz="2000" dirty="0"/>
              <a:t>–merkki kertoo, että teoksen tekijänoikeudet ovat päättyneet ja teosta saa käyttää vapaasti.</a:t>
            </a:r>
            <a:endParaRPr lang="en-US" sz="2000" dirty="0"/>
          </a:p>
        </p:txBody>
      </p:sp>
      <p:pic>
        <p:nvPicPr>
          <p:cNvPr id="3076" name="Picture 4" descr="CC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324" y="4102999"/>
            <a:ext cx="2831984" cy="9995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021137" y="3941043"/>
            <a:ext cx="4572000" cy="1323439"/>
          </a:xfrm>
          <a:prstGeom prst="rect">
            <a:avLst/>
          </a:prstGeom>
        </p:spPr>
        <p:txBody>
          <a:bodyPr>
            <a:spAutoFit/>
          </a:bodyPr>
          <a:lstStyle/>
          <a:p>
            <a:r>
              <a:rPr lang="fi-FI" sz="2000" b="1" dirty="0"/>
              <a:t>CC0</a:t>
            </a:r>
            <a:r>
              <a:rPr lang="fi-FI" sz="2000" dirty="0"/>
              <a:t>-merkki kertoo, että tekijä on vapaaehtoisesti luopunut tekijänoikeuksista ja teosta saa käyttää vapaasti.</a:t>
            </a:r>
            <a:endParaRPr lang="en-US" sz="2000" dirty="0"/>
          </a:p>
        </p:txBody>
      </p:sp>
    </p:spTree>
    <p:extLst>
      <p:ext uri="{BB962C8B-B14F-4D97-AF65-F5344CB8AC3E}">
        <p14:creationId xmlns:p14="http://schemas.microsoft.com/office/powerpoint/2010/main" val="2346536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altLang="fi-FI" sz="3600" dirty="0">
                <a:solidFill>
                  <a:schemeClr val="accent3"/>
                </a:solidFill>
              </a:rPr>
              <a:t>Visual Resources Centre    VRC</a:t>
            </a:r>
            <a:br>
              <a:rPr lang="fi-FI" altLang="fi-FI" sz="3600" dirty="0"/>
            </a:br>
            <a:r>
              <a:rPr lang="fi-FI" altLang="fi-FI" sz="3600" b="0" dirty="0"/>
              <a:t>libguides.aalto.fi/</a:t>
            </a:r>
            <a:r>
              <a:rPr lang="fi-FI" altLang="fi-FI" sz="3600" b="0" dirty="0" err="1"/>
              <a:t>vrc</a:t>
            </a:r>
            <a:endParaRPr lang="fi-FI" sz="3600" dirty="0"/>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endParaRPr lang="fi-FI" altLang="fi-FI" sz="2400" b="0" dirty="0">
              <a:solidFill>
                <a:srgbClr val="0070C0"/>
              </a:solidFill>
            </a:endParaRPr>
          </a:p>
          <a:p>
            <a:endParaRPr lang="fi-FI" dirty="0"/>
          </a:p>
        </p:txBody>
      </p:sp>
      <p:pic>
        <p:nvPicPr>
          <p:cNvPr id="4" name="Picture 3">
            <a:extLst>
              <a:ext uri="{FF2B5EF4-FFF2-40B4-BE49-F238E27FC236}">
                <a16:creationId xmlns:a16="http://schemas.microsoft.com/office/drawing/2014/main" id="{F8D606DB-FE4E-4BAD-B747-D1C6BA7299E8}"/>
              </a:ext>
            </a:extLst>
          </p:cNvPr>
          <p:cNvPicPr>
            <a:picLocks noChangeAspect="1"/>
          </p:cNvPicPr>
          <p:nvPr/>
        </p:nvPicPr>
        <p:blipFill>
          <a:blip r:embed="rId2"/>
          <a:stretch>
            <a:fillRect/>
          </a:stretch>
        </p:blipFill>
        <p:spPr>
          <a:xfrm>
            <a:off x="582612" y="1875098"/>
            <a:ext cx="7346045" cy="3890703"/>
          </a:xfrm>
          <a:prstGeom prst="rect">
            <a:avLst/>
          </a:prstGeom>
        </p:spPr>
      </p:pic>
    </p:spTree>
    <p:extLst>
      <p:ext uri="{BB962C8B-B14F-4D97-AF65-F5344CB8AC3E}">
        <p14:creationId xmlns:p14="http://schemas.microsoft.com/office/powerpoint/2010/main" val="184226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Visuaaliset</a:t>
            </a:r>
            <a:r>
              <a:rPr lang="en-US" sz="3600" dirty="0">
                <a:solidFill>
                  <a:schemeClr val="accent3"/>
                </a:solidFill>
              </a:rPr>
              <a:t> </a:t>
            </a:r>
            <a:r>
              <a:rPr lang="en-US" sz="3600" dirty="0" err="1">
                <a:solidFill>
                  <a:schemeClr val="accent3"/>
                </a:solidFill>
              </a:rPr>
              <a:t>tiedonlähteet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indent="-342900">
              <a:buFont typeface="Arial" panose="020B0604020202020204" pitchFamily="34" charset="0"/>
              <a:buChar char="•"/>
            </a:pPr>
            <a:r>
              <a:rPr lang="fi-FI" sz="2400" b="0" dirty="0"/>
              <a:t>Julkaisujen painokuvat</a:t>
            </a:r>
          </a:p>
          <a:p>
            <a:pPr marL="342900" indent="-342900">
              <a:buFont typeface="Arial" panose="020B0604020202020204" pitchFamily="34" charset="0"/>
              <a:buChar char="•"/>
            </a:pPr>
            <a:r>
              <a:rPr lang="fi-FI" sz="2400" b="0" dirty="0"/>
              <a:t>Analogiset kuvakokoelmat kirjastoissa, arkistoissa ja museoissa (diat, vedokset, negatiivit, filminauhat)</a:t>
            </a:r>
          </a:p>
          <a:p>
            <a:pPr marL="342900" indent="-342900">
              <a:buFont typeface="Arial" panose="020B0604020202020204" pitchFamily="34" charset="0"/>
              <a:buChar char="•"/>
            </a:pPr>
            <a:r>
              <a:rPr lang="fi-FI" sz="2400" b="0" dirty="0"/>
              <a:t>Digitoidut tai syntysähköiset kuva-aineistot kirjastojen, museoiden ja arkistojen tietokannoissa </a:t>
            </a:r>
          </a:p>
          <a:p>
            <a:pPr marL="342900" indent="-342900">
              <a:buFont typeface="Arial" panose="020B0604020202020204" pitchFamily="34" charset="0"/>
              <a:buChar char="•"/>
            </a:pPr>
            <a:r>
              <a:rPr lang="fi-FI" sz="2400" b="0" dirty="0"/>
              <a:t>Kaupalliset kuvapankit ja kuvatoimistojen palvelut </a:t>
            </a:r>
          </a:p>
          <a:p>
            <a:pPr marL="342900" indent="-342900">
              <a:buFont typeface="Arial" panose="020B0604020202020204" pitchFamily="34" charset="0"/>
              <a:buChar char="•"/>
            </a:pPr>
            <a:r>
              <a:rPr lang="fi-FI" sz="2400" b="0" dirty="0"/>
              <a:t>Avoimen internetin kuvasisältö ja kuvahakukoneet</a:t>
            </a:r>
          </a:p>
          <a:p>
            <a:pPr marL="342900" indent="-342900">
              <a:buFont typeface="Arial" panose="020B0604020202020204" pitchFamily="34" charset="0"/>
              <a:buChar char="•"/>
            </a:pPr>
            <a:r>
              <a:rPr lang="fi-FI" sz="2400" b="0" dirty="0"/>
              <a:t>Kuvanjakopalvelut ja sosiaalinen media</a:t>
            </a:r>
          </a:p>
          <a:p>
            <a:pPr marL="342900" indent="-342900">
              <a:buFont typeface="Arial" panose="020B0604020202020204" pitchFamily="34" charset="0"/>
              <a:buChar char="•"/>
            </a:pPr>
            <a:r>
              <a:rPr lang="fi-FI" sz="2400" b="0" dirty="0"/>
              <a:t>Yksityiset verkkosivut ja blogit</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280251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Lisensoidut ja avoimet kuvapalvelukonsortiot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r>
              <a:rPr lang="fi-FI" sz="2400" b="0" dirty="0"/>
              <a:t>Kansainvälisten museoiden, kirjastojen ja arkistojen laajoja yhteistietokantoja: </a:t>
            </a:r>
          </a:p>
          <a:p>
            <a:r>
              <a:rPr lang="fi-FI" sz="2400" b="0" dirty="0"/>
              <a:t>	</a:t>
            </a:r>
            <a:r>
              <a:rPr lang="fi-FI" sz="2400" b="0" dirty="0" err="1">
                <a:solidFill>
                  <a:schemeClr val="tx2"/>
                </a:solidFill>
              </a:rPr>
              <a:t>ARTstor</a:t>
            </a:r>
            <a:r>
              <a:rPr lang="fi-FI" sz="2400" b="0" dirty="0">
                <a:solidFill>
                  <a:schemeClr val="tx2"/>
                </a:solidFill>
              </a:rPr>
              <a:t>, </a:t>
            </a:r>
            <a:r>
              <a:rPr lang="fi-FI" sz="2400" b="0" dirty="0" err="1">
                <a:solidFill>
                  <a:schemeClr val="tx2"/>
                </a:solidFill>
              </a:rPr>
              <a:t>Bridgeman</a:t>
            </a:r>
            <a:r>
              <a:rPr lang="fi-FI" sz="2400" b="0" dirty="0">
                <a:solidFill>
                  <a:schemeClr val="tx2"/>
                </a:solidFill>
              </a:rPr>
              <a:t> </a:t>
            </a:r>
            <a:r>
              <a:rPr lang="fi-FI" sz="2400" b="0" dirty="0" err="1">
                <a:solidFill>
                  <a:schemeClr val="tx2"/>
                </a:solidFill>
              </a:rPr>
              <a:t>Art</a:t>
            </a:r>
            <a:r>
              <a:rPr lang="fi-FI" sz="2400" b="0" dirty="0">
                <a:solidFill>
                  <a:schemeClr val="tx2"/>
                </a:solidFill>
              </a:rPr>
              <a:t> Library, </a:t>
            </a:r>
            <a:r>
              <a:rPr lang="fi-FI" sz="2400" b="0" dirty="0" err="1">
                <a:solidFill>
                  <a:schemeClr val="tx2"/>
                </a:solidFill>
              </a:rPr>
              <a:t>Europeana</a:t>
            </a:r>
            <a:r>
              <a:rPr lang="fi-FI" sz="2400" b="0" dirty="0">
                <a:solidFill>
                  <a:schemeClr val="tx2"/>
                </a:solidFill>
              </a:rPr>
              <a:t>, Kansallinen</a:t>
            </a:r>
          </a:p>
          <a:p>
            <a:r>
              <a:rPr lang="fi-FI" sz="2400" b="0" dirty="0">
                <a:solidFill>
                  <a:schemeClr val="tx2"/>
                </a:solidFill>
              </a:rPr>
              <a:t>        </a:t>
            </a:r>
            <a:r>
              <a:rPr lang="fi-FI" sz="2400" b="0" dirty="0" err="1">
                <a:solidFill>
                  <a:schemeClr val="tx2"/>
                </a:solidFill>
              </a:rPr>
              <a:t>Finna</a:t>
            </a:r>
            <a:r>
              <a:rPr lang="fi-FI" sz="2400" b="0" dirty="0">
                <a:solidFill>
                  <a:schemeClr val="tx2"/>
                </a:solidFill>
              </a:rPr>
              <a:t> (finna.fi) </a:t>
            </a:r>
            <a:r>
              <a:rPr lang="fi-FI" sz="2400" b="0" dirty="0"/>
              <a:t>jne.</a:t>
            </a:r>
          </a:p>
          <a:p>
            <a:endParaRPr lang="fi-FI" sz="2400" b="0" dirty="0"/>
          </a:p>
          <a:p>
            <a:r>
              <a:rPr lang="fi-FI" sz="2400" b="0" dirty="0"/>
              <a:t>Tietokantojen tuottajat voivat asettaa käyttörajoituksia – esim.  maksullisuus, tekijänoikeus, käyttölisenssit.</a:t>
            </a:r>
          </a:p>
          <a:p>
            <a:r>
              <a:rPr lang="fi-FI" sz="2400" b="0" dirty="0"/>
              <a:t>Lisensoidut tietokannat on rajoitettu palvelun hankkineen organisaation, kuten yliopiston yhteisölle käytettäväksi sen oman tietoverkon sisällä. </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58387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ARTstor</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indent="-342900">
              <a:buFont typeface="Arial" panose="020B0604020202020204" pitchFamily="34" charset="0"/>
              <a:buChar char="•"/>
            </a:pPr>
            <a:r>
              <a:rPr lang="fi-FI" sz="2400" b="0" dirty="0" err="1">
                <a:solidFill>
                  <a:schemeClr val="tx2"/>
                </a:solidFill>
              </a:rPr>
              <a:t>ARTstor</a:t>
            </a:r>
            <a:r>
              <a:rPr lang="fi-FI" sz="2400" b="0" dirty="0">
                <a:solidFill>
                  <a:schemeClr val="tx2"/>
                </a:solidFill>
              </a:rPr>
              <a:t> Digital Library </a:t>
            </a:r>
            <a:r>
              <a:rPr lang="fi-FI" sz="2400" b="0" dirty="0"/>
              <a:t>tarjoaa pääsyn yli 3 miljoonan kuvan kokoelmaan  -   taide, arkkitehtuuri, muotoilu, kulttuurihistoria. Koottu yhteen satojen museoiden, gallerioiden, arkistojen ja kirjastojen kokoelmia ympäri maailman. </a:t>
            </a:r>
          </a:p>
          <a:p>
            <a:pPr marL="342900" indent="-342900">
              <a:buFont typeface="Arial" panose="020B0604020202020204" pitchFamily="34" charset="0"/>
              <a:buChar char="•"/>
            </a:pPr>
            <a:r>
              <a:rPr lang="fi-FI" sz="2400" b="0" dirty="0">
                <a:solidFill>
                  <a:schemeClr val="accent3"/>
                </a:solidFill>
              </a:rPr>
              <a:t>Korkealaatuista kuvamateriaalia</a:t>
            </a:r>
            <a:r>
              <a:rPr lang="fi-FI" sz="2400" b="0" dirty="0"/>
              <a:t>, </a:t>
            </a:r>
            <a:br>
              <a:rPr lang="fi-FI" sz="2400" b="0" dirty="0"/>
            </a:br>
            <a:r>
              <a:rPr lang="fi-FI" sz="2400" b="0" dirty="0"/>
              <a:t>henkilökohtaiset työskentelytilat ja työkalut aineistojen esittämistä varten. </a:t>
            </a:r>
            <a:br>
              <a:rPr lang="fi-FI" sz="2400" b="0" dirty="0"/>
            </a:br>
            <a:endParaRPr lang="fi-FI" sz="2400" b="0" dirty="0"/>
          </a:p>
          <a:p>
            <a:pPr marL="342900" indent="-342900">
              <a:buFont typeface="Arial" panose="020B0604020202020204" pitchFamily="34" charset="0"/>
              <a:buChar char="•"/>
            </a:pPr>
            <a:r>
              <a:rPr lang="fi-FI" sz="2400" b="0" dirty="0">
                <a:solidFill>
                  <a:schemeClr val="accent3"/>
                </a:solidFill>
              </a:rPr>
              <a:t>Tekijänoikeusrajoitukset</a:t>
            </a:r>
            <a:r>
              <a:rPr lang="fi-FI" sz="2400" b="0" dirty="0"/>
              <a:t>: palvelun sisältö on tarkoitettu opiskelu-, opetus- ja tutkimustarkoituksiin Aalto-yliopiston sisällä.</a:t>
            </a:r>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961629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ARTstorin</a:t>
            </a:r>
            <a:r>
              <a:rPr lang="fi-FI" sz="3600" dirty="0">
                <a:solidFill>
                  <a:schemeClr val="accent3"/>
                </a:solidFill>
              </a:rPr>
              <a:t> käyttäminen Aallossa</a:t>
            </a:r>
            <a:br>
              <a:rPr lang="fi-FI" sz="3600" dirty="0">
                <a:solidFill>
                  <a:schemeClr val="accent3"/>
                </a:solidFill>
              </a:rPr>
            </a:br>
            <a:r>
              <a:rPr lang="fi-FI" sz="3600" dirty="0">
                <a:solidFill>
                  <a:schemeClr val="accent3"/>
                </a:solidFill>
              </a:rPr>
              <a:t>- mitä saa tehdä</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r>
              <a:rPr lang="fi-FI" sz="2000" b="0" dirty="0" err="1">
                <a:solidFill>
                  <a:schemeClr val="accent3"/>
                </a:solidFill>
              </a:rPr>
              <a:t>ARTstorin</a:t>
            </a:r>
            <a:r>
              <a:rPr lang="fi-FI" sz="2000" b="0" dirty="0">
                <a:solidFill>
                  <a:schemeClr val="accent3"/>
                </a:solidFill>
              </a:rPr>
              <a:t> aineistoa saa käyttää opiskelussa, opetuksessa ja tutkimuksessa, kun toiminta on luonteeltaan</a:t>
            </a:r>
            <a:r>
              <a:rPr lang="fi-FI" sz="2000" dirty="0">
                <a:solidFill>
                  <a:schemeClr val="accent3"/>
                </a:solidFill>
              </a:rPr>
              <a:t> ei-kaupallista</a:t>
            </a:r>
            <a:r>
              <a:rPr lang="fi-FI" sz="2000" b="0" dirty="0">
                <a:solidFill>
                  <a:schemeClr val="accent3"/>
                </a:solidFill>
              </a:rPr>
              <a:t>.</a:t>
            </a:r>
          </a:p>
          <a:p>
            <a:endParaRPr lang="fi-FI" sz="2000" b="0" dirty="0">
              <a:solidFill>
                <a:schemeClr val="accent3"/>
              </a:solidFill>
            </a:endParaRPr>
          </a:p>
          <a:p>
            <a:r>
              <a:rPr lang="fi-FI" sz="2000" b="0" dirty="0"/>
              <a:t>Aineistoa saa jäljentää, jaella, esittää ja käyttää näissä yhteyksissä:</a:t>
            </a:r>
          </a:p>
          <a:p>
            <a:pPr marL="342900" indent="-342900">
              <a:buFont typeface="Arial" panose="020B0604020202020204" pitchFamily="34" charset="0"/>
              <a:buChar char="•"/>
            </a:pPr>
            <a:r>
              <a:rPr lang="fi-FI" sz="2000" b="0" dirty="0"/>
              <a:t>luokkaopetuksessa (Aalto-yliopiston sisällä, ei muissa oppilaitoksissa).</a:t>
            </a:r>
          </a:p>
          <a:p>
            <a:pPr marL="342900" indent="-342900">
              <a:buFont typeface="Arial" panose="020B0604020202020204" pitchFamily="34" charset="0"/>
              <a:buChar char="•"/>
            </a:pPr>
            <a:r>
              <a:rPr lang="fi-FI" sz="2000" b="0" dirty="0"/>
              <a:t>opiskelijatöissä ja tutkimuksessa, </a:t>
            </a:r>
            <a:br>
              <a:rPr lang="fi-FI" sz="2000" b="0" dirty="0"/>
            </a:br>
            <a:r>
              <a:rPr lang="fi-FI" sz="2000" b="0" dirty="0"/>
              <a:t>joihin on pääsy vain muilla auktorisoiduilla käyttäjillä.</a:t>
            </a:r>
          </a:p>
          <a:p>
            <a:pPr marL="342900" indent="-342900">
              <a:buFont typeface="Arial" panose="020B0604020202020204" pitchFamily="34" charset="0"/>
              <a:buChar char="•"/>
            </a:pPr>
            <a:r>
              <a:rPr lang="fi-FI" sz="2000" b="0" dirty="0"/>
              <a:t>omassa portfoliossa, kunhan portfolio ei ole julkisesti saatavilla.</a:t>
            </a:r>
          </a:p>
          <a:p>
            <a:pPr marL="342900" indent="-342900">
              <a:buFont typeface="Arial" panose="020B0604020202020204" pitchFamily="34" charset="0"/>
              <a:buChar char="•"/>
            </a:pPr>
            <a:r>
              <a:rPr lang="fi-FI" sz="2000" b="0" dirty="0"/>
              <a:t>julkisessa esityksessä, kun se on osa ei-kaupallista opiskeluun tai tutkimukseen liittyvää esitystä, kuten: seminaari, konferenssi, luento, näyttely, workshop (myös Aalto-yliopiston ulkopuolella).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1830720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ARTstorin</a:t>
            </a:r>
            <a:r>
              <a:rPr lang="fi-FI" sz="3600" dirty="0">
                <a:solidFill>
                  <a:schemeClr val="accent3"/>
                </a:solidFill>
              </a:rPr>
              <a:t> käyttäminen Aallossa</a:t>
            </a:r>
            <a:br>
              <a:rPr lang="fi-FI" sz="3600" dirty="0">
                <a:solidFill>
                  <a:schemeClr val="accent3"/>
                </a:solidFill>
              </a:rPr>
            </a:br>
            <a:r>
              <a:rPr lang="fi-FI" sz="3600" dirty="0">
                <a:solidFill>
                  <a:schemeClr val="accent3"/>
                </a:solidFill>
              </a:rPr>
              <a:t>- mitä saa tehdä</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solidFill>
                  <a:schemeClr val="accent3"/>
                </a:solidFill>
              </a:rPr>
              <a:t>Painetuissa opinnäytetöissä </a:t>
            </a:r>
            <a:r>
              <a:rPr lang="fi-FI" sz="2000" b="0" dirty="0"/>
              <a:t>(</a:t>
            </a:r>
            <a:r>
              <a:rPr lang="fi-FI" sz="2000" b="0" dirty="0" err="1"/>
              <a:t>ARTstorin</a:t>
            </a:r>
            <a:r>
              <a:rPr lang="fi-FI" sz="2000" b="0" dirty="0"/>
              <a:t> kuvia sisältävää opinnäytetyötä ei saa julkaista verkossa eikä myydä).</a:t>
            </a:r>
            <a:br>
              <a:rPr lang="fi-FI" sz="2000" b="0" dirty="0"/>
            </a:br>
            <a:endParaRPr lang="fi-FI" sz="2000" b="0" dirty="0"/>
          </a:p>
          <a:p>
            <a:pPr marL="342900" indent="-342900">
              <a:buFont typeface="Arial" panose="020B0604020202020204" pitchFamily="34" charset="0"/>
              <a:buChar char="•"/>
            </a:pPr>
            <a:r>
              <a:rPr lang="fi-FI" sz="2000" b="0" dirty="0" err="1"/>
              <a:t>ARTstorin</a:t>
            </a:r>
            <a:r>
              <a:rPr lang="fi-FI" sz="2000" b="0" dirty="0"/>
              <a:t> aineistoa saa tulostaa muutamia </a:t>
            </a:r>
            <a:r>
              <a:rPr lang="fi-FI" sz="2000" b="0" dirty="0">
                <a:solidFill>
                  <a:schemeClr val="accent3"/>
                </a:solidFill>
              </a:rPr>
              <a:t>paperikopioita auktorisoiduille käyttäjille </a:t>
            </a:r>
            <a:r>
              <a:rPr lang="fi-FI" sz="2000" b="0" dirty="0"/>
              <a:t>sekä esitelmän, luennon, seminaarin tai vastaavan ei-kaupallisen tieteellisen tapahtuman yleisölle. Tulostaminen tulee suorittaa käyttäen </a:t>
            </a:r>
            <a:r>
              <a:rPr lang="fi-FI" sz="2000" b="0" dirty="0" err="1"/>
              <a:t>ARTstor</a:t>
            </a:r>
            <a:r>
              <a:rPr lang="fi-FI" sz="2000" b="0" dirty="0"/>
              <a:t>-palvelun omia tähän tarkoitukseen olevia toimintoja.</a:t>
            </a:r>
          </a:p>
          <a:p>
            <a:pPr marL="342900" indent="-342900">
              <a:buFont typeface="Arial" panose="020B0604020202020204" pitchFamily="34" charset="0"/>
              <a:buChar char="•"/>
            </a:pPr>
            <a:r>
              <a:rPr lang="fi-FI" sz="2000" b="0" dirty="0" err="1"/>
              <a:t>ARTstorin</a:t>
            </a:r>
            <a:r>
              <a:rPr lang="fi-FI" sz="2000" b="0" dirty="0"/>
              <a:t> aineistoa saa tallentaa </a:t>
            </a:r>
            <a:r>
              <a:rPr lang="fi-FI" sz="2000" b="0" dirty="0">
                <a:solidFill>
                  <a:schemeClr val="accent3"/>
                </a:solidFill>
              </a:rPr>
              <a:t>omaan käyttöön rajallisen määrän</a:t>
            </a:r>
            <a:r>
              <a:rPr lang="fi-FI" sz="2000" b="0" dirty="0"/>
              <a:t>. Tallentamaansa aineistoa saa jaella vain muille auktorisoiduille käyttäjille. Tallentaminen tulee suorittaa käyttäen </a:t>
            </a:r>
            <a:r>
              <a:rPr lang="fi-FI" sz="2000" b="0" dirty="0" err="1"/>
              <a:t>ARTstor</a:t>
            </a:r>
            <a:r>
              <a:rPr lang="fi-FI" sz="2000" b="0" dirty="0"/>
              <a:t>-palvelun omia tähän tarkoitukseen olevia toimintoja.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764413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ARTstorin</a:t>
            </a:r>
            <a:r>
              <a:rPr lang="fi-FI" sz="3600" dirty="0">
                <a:solidFill>
                  <a:schemeClr val="accent3"/>
                </a:solidFill>
              </a:rPr>
              <a:t> käyttäminen Aallossa</a:t>
            </a:r>
            <a:br>
              <a:rPr lang="fi-FI" sz="3600" dirty="0">
                <a:solidFill>
                  <a:schemeClr val="accent3"/>
                </a:solidFill>
              </a:rPr>
            </a:br>
            <a:r>
              <a:rPr lang="fi-FI" sz="3600" dirty="0">
                <a:solidFill>
                  <a:schemeClr val="accent3"/>
                </a:solidFill>
              </a:rPr>
              <a:t>- mitä ei saa tehdä</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497838" y="1435262"/>
            <a:ext cx="8492897" cy="4067363"/>
          </a:xfrm>
        </p:spPr>
        <p:txBody>
          <a:bodyPr/>
          <a:lstStyle/>
          <a:p>
            <a:pPr marL="342900" indent="-342900">
              <a:buFont typeface="Arial" panose="020B0604020202020204" pitchFamily="34" charset="0"/>
              <a:buChar char="•"/>
            </a:pPr>
            <a:r>
              <a:rPr lang="fi-FI" altLang="fi-FI" sz="2000" b="0" dirty="0"/>
              <a:t>Aineistoa </a:t>
            </a:r>
            <a:r>
              <a:rPr lang="fi-FI" altLang="fi-FI" sz="2000" b="0" dirty="0">
                <a:solidFill>
                  <a:schemeClr val="accent3"/>
                </a:solidFill>
              </a:rPr>
              <a:t>ei saa käyttää kaupallisiin tarkoituksiin</a:t>
            </a:r>
            <a:r>
              <a:rPr lang="fi-FI" altLang="fi-FI" sz="2000" b="0" dirty="0"/>
              <a:t>. </a:t>
            </a:r>
          </a:p>
          <a:p>
            <a:pPr marL="342900" indent="-342900">
              <a:buFont typeface="Arial" panose="020B0604020202020204" pitchFamily="34" charset="0"/>
              <a:buChar char="•"/>
            </a:pPr>
            <a:r>
              <a:rPr lang="fi-FI" altLang="fi-FI" sz="2000" b="0" dirty="0"/>
              <a:t>Aineistoa </a:t>
            </a:r>
            <a:r>
              <a:rPr lang="fi-FI" altLang="fi-FI" sz="2000" b="0" dirty="0">
                <a:solidFill>
                  <a:schemeClr val="accent3"/>
                </a:solidFill>
              </a:rPr>
              <a:t>ei saa välittää </a:t>
            </a:r>
            <a:r>
              <a:rPr lang="fi-FI" altLang="fi-FI" sz="2000" b="0" dirty="0"/>
              <a:t>tai asettaa saataville </a:t>
            </a:r>
            <a:r>
              <a:rPr lang="fi-FI" altLang="fi-FI" sz="2000" b="0" dirty="0">
                <a:solidFill>
                  <a:schemeClr val="accent3"/>
                </a:solidFill>
              </a:rPr>
              <a:t>muille kuin auktorisoiduille käyttäjille (=aaltolaisille).</a:t>
            </a:r>
          </a:p>
          <a:p>
            <a:pPr marL="342900" indent="-342900">
              <a:buFont typeface="Arial" panose="020B0604020202020204" pitchFamily="34" charset="0"/>
              <a:buChar char="•"/>
            </a:pPr>
            <a:r>
              <a:rPr lang="fi-FI" altLang="fi-FI" sz="2000" b="0" dirty="0"/>
              <a:t>Aineistoa </a:t>
            </a:r>
            <a:r>
              <a:rPr lang="fi-FI" altLang="fi-FI" sz="2000" b="0" dirty="0">
                <a:solidFill>
                  <a:schemeClr val="accent3"/>
                </a:solidFill>
              </a:rPr>
              <a:t>ei saa muuttaa.</a:t>
            </a:r>
            <a:br>
              <a:rPr lang="fi-FI" altLang="fi-FI" sz="2000" b="0" dirty="0">
                <a:solidFill>
                  <a:schemeClr val="accent3"/>
                </a:solidFill>
              </a:rPr>
            </a:br>
            <a:endParaRPr lang="fi-FI" altLang="fi-FI" sz="2000" b="0" dirty="0">
              <a:solidFill>
                <a:schemeClr val="accent3"/>
              </a:solidFill>
            </a:endParaRPr>
          </a:p>
          <a:p>
            <a:pPr marL="342900" indent="-342900">
              <a:buFont typeface="Arial" panose="020B0604020202020204" pitchFamily="34" charset="0"/>
              <a:buChar char="•"/>
            </a:pPr>
            <a:r>
              <a:rPr lang="fi-FI" altLang="fi-FI" sz="2000" b="0" dirty="0"/>
              <a:t>Aineistoa ei saa sisällyttää painettuun tai elektroniseen julkaisuun, jota levitetään kaupallisesti (on ostettavissa esim. yliopiston julkaisuyksikön tai kirjakaupan välityksellä).</a:t>
            </a:r>
            <a:br>
              <a:rPr lang="fi-FI" altLang="fi-FI" sz="2000" b="0" dirty="0"/>
            </a:br>
            <a:endParaRPr lang="fi-FI" altLang="fi-FI" sz="2000" b="0" dirty="0"/>
          </a:p>
          <a:p>
            <a:pPr marL="342900" indent="-342900">
              <a:buFont typeface="Arial" panose="020B0604020202020204" pitchFamily="34" charset="0"/>
              <a:buChar char="•"/>
            </a:pPr>
            <a:r>
              <a:rPr lang="fi-FI" altLang="fi-FI" sz="2000" b="0" dirty="0" err="1"/>
              <a:t>ARTstor</a:t>
            </a:r>
            <a:r>
              <a:rPr lang="fi-FI" altLang="fi-FI" sz="2000" b="0" dirty="0"/>
              <a:t>-tietokannasta ei saa ladata aineistoa systemaattisesti eikä tallentaa aineistoa edelleen levittämistä tai kaupallisia tarkoituksia varten</a:t>
            </a:r>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2546931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solidFill>
            <a:schemeClr val="bg1">
              <a:alpha val="73000"/>
            </a:schemeClr>
          </a:solidFill>
        </p:spPr>
        <p:txBody>
          <a:bodyPr/>
          <a:lstStyle/>
          <a:p>
            <a:r>
              <a:rPr lang="fi-FI" sz="6000" dirty="0">
                <a:solidFill>
                  <a:srgbClr val="0070C0"/>
                </a:solidFill>
              </a:rPr>
              <a:t>Kiitos! </a:t>
            </a:r>
            <a:br>
              <a:rPr lang="fi-FI" sz="6000" dirty="0">
                <a:solidFill>
                  <a:srgbClr val="0070C0"/>
                </a:solidFill>
              </a:rPr>
            </a:br>
            <a:br>
              <a:rPr lang="fi-FI" sz="6000" dirty="0">
                <a:solidFill>
                  <a:srgbClr val="0070C0"/>
                </a:solidFill>
              </a:rPr>
            </a:br>
            <a:r>
              <a:rPr lang="fi-FI" sz="2400" dirty="0">
                <a:solidFill>
                  <a:srgbClr val="0070C0"/>
                </a:solidFill>
              </a:rPr>
              <a:t>eila.ramo@aalto.fi</a:t>
            </a:r>
          </a:p>
        </p:txBody>
      </p:sp>
      <p:sp>
        <p:nvSpPr>
          <p:cNvPr id="7" name="Subtitle 6"/>
          <p:cNvSpPr>
            <a:spLocks noGrp="1"/>
          </p:cNvSpPr>
          <p:nvPr>
            <p:ph type="subTitle" idx="1"/>
          </p:nvPr>
        </p:nvSpPr>
        <p:spPr/>
        <p:txBody>
          <a:bodyPr/>
          <a:lstStyle/>
          <a:p>
            <a:endParaRPr lang="fi-FI" dirty="0"/>
          </a:p>
        </p:txBody>
      </p:sp>
      <p:sp>
        <p:nvSpPr>
          <p:cNvPr id="4" name="Date Placeholder 3"/>
          <p:cNvSpPr>
            <a:spLocks noGrp="1"/>
          </p:cNvSpPr>
          <p:nvPr>
            <p:ph type="dt" sz="half" idx="4294967295"/>
          </p:nvPr>
        </p:nvSpPr>
        <p:spPr>
          <a:xfrm>
            <a:off x="5524500" y="6111875"/>
            <a:ext cx="3619500" cy="185738"/>
          </a:xfrm>
        </p:spPr>
        <p:txBody>
          <a:bodyPr/>
          <a:lstStyle/>
          <a:p>
            <a:pPr>
              <a:defRPr/>
            </a:pPr>
            <a:fld id="{E0A7D511-EF24-F248-BEA4-1AD370F38D7A}" type="datetime1">
              <a:rPr lang="fi-FI" smtClean="0"/>
              <a:pPr>
                <a:defRPr/>
              </a:pPr>
              <a:t>21.4.2022</a:t>
            </a:fld>
            <a:endParaRPr lang="fi-FI"/>
          </a:p>
        </p:txBody>
      </p:sp>
      <p:sp>
        <p:nvSpPr>
          <p:cNvPr id="5" name="Slide Number Placeholder 4"/>
          <p:cNvSpPr>
            <a:spLocks noGrp="1"/>
          </p:cNvSpPr>
          <p:nvPr>
            <p:ph type="sldNum" sz="quarter" idx="4294967295"/>
          </p:nvPr>
        </p:nvSpPr>
        <p:spPr>
          <a:xfrm>
            <a:off x="5524500" y="6297613"/>
            <a:ext cx="3619500" cy="161925"/>
          </a:xfrm>
        </p:spPr>
        <p:txBody>
          <a:bodyPr/>
          <a:lstStyle/>
          <a:p>
            <a:pPr>
              <a:defRPr/>
            </a:pPr>
            <a:fld id="{49EFD4B7-1CC6-864B-A72A-C978B70BBA9B}" type="slidenum">
              <a:rPr lang="fi-FI" smtClean="0"/>
              <a:pPr>
                <a:defRPr/>
              </a:pPr>
              <a:t>39</a:t>
            </a:fld>
            <a:endParaRPr lang="fi-FI"/>
          </a:p>
        </p:txBody>
      </p:sp>
    </p:spTree>
    <p:extLst>
      <p:ext uri="{BB962C8B-B14F-4D97-AF65-F5344CB8AC3E}">
        <p14:creationId xmlns:p14="http://schemas.microsoft.com/office/powerpoint/2010/main" val="2576286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E0A7D511-EF24-F248-BEA4-1AD370F38D7A}" type="datetime1">
              <a:rPr lang="fi-FI" smtClean="0"/>
              <a:pPr>
                <a:defRPr/>
              </a:pPr>
              <a:t>21.4.2022</a:t>
            </a:fld>
            <a:endParaRPr lang="fi-FI"/>
          </a:p>
        </p:txBody>
      </p:sp>
      <p:sp>
        <p:nvSpPr>
          <p:cNvPr id="5" name="Slide Number Placeholder 4"/>
          <p:cNvSpPr>
            <a:spLocks noGrp="1"/>
          </p:cNvSpPr>
          <p:nvPr>
            <p:ph type="sldNum" sz="quarter" idx="12"/>
          </p:nvPr>
        </p:nvSpPr>
        <p:spPr/>
        <p:txBody>
          <a:bodyPr/>
          <a:lstStyle/>
          <a:p>
            <a:pPr>
              <a:defRPr/>
            </a:pPr>
            <a:fld id="{49EFD4B7-1CC6-864B-A72A-C978B70BBA9B}" type="slidenum">
              <a:rPr lang="fi-FI" smtClean="0"/>
              <a:pPr>
                <a:defRPr/>
              </a:pPr>
              <a:t>4</a:t>
            </a:fld>
            <a:endParaRPr lang="fi-FI"/>
          </a:p>
        </p:txBody>
      </p:sp>
      <p:pic>
        <p:nvPicPr>
          <p:cNvPr id="8" name="Picture 7"/>
          <p:cNvPicPr>
            <a:picLocks noChangeAspect="1"/>
          </p:cNvPicPr>
          <p:nvPr/>
        </p:nvPicPr>
        <p:blipFill>
          <a:blip r:embed="rId2"/>
          <a:stretch>
            <a:fillRect/>
          </a:stretch>
        </p:blipFill>
        <p:spPr>
          <a:xfrm>
            <a:off x="1421842" y="1190846"/>
            <a:ext cx="6300317" cy="4397150"/>
          </a:xfrm>
          <a:prstGeom prst="rect">
            <a:avLst/>
          </a:prstGeom>
        </p:spPr>
      </p:pic>
    </p:spTree>
    <p:extLst>
      <p:ext uri="{BB962C8B-B14F-4D97-AF65-F5344CB8AC3E}">
        <p14:creationId xmlns:p14="http://schemas.microsoft.com/office/powerpoint/2010/main" val="3189505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Hakusanojen</a:t>
            </a:r>
            <a:r>
              <a:rPr lang="en-US" sz="3600" dirty="0">
                <a:solidFill>
                  <a:schemeClr val="accent3"/>
                </a:solidFill>
              </a:rPr>
              <a:t> </a:t>
            </a:r>
            <a:r>
              <a:rPr lang="en-US" sz="3600" dirty="0" err="1">
                <a:solidFill>
                  <a:schemeClr val="accent3"/>
                </a:solidFill>
              </a:rPr>
              <a:t>valinta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591904"/>
            <a:ext cx="8492897" cy="4350558"/>
          </a:xfrm>
        </p:spPr>
        <p:txBody>
          <a:bodyPr/>
          <a:lstStyle/>
          <a:p>
            <a:pPr marL="457200" indent="-457200">
              <a:lnSpc>
                <a:spcPct val="90000"/>
              </a:lnSpc>
              <a:buFont typeface="Arial" panose="020B0604020202020204" pitchFamily="34" charset="0"/>
              <a:buChar char="•"/>
              <a:defRPr/>
            </a:pPr>
            <a:r>
              <a:rPr lang="fi-FI" altLang="fi-FI" sz="2000" b="0" dirty="0"/>
              <a:t>Mikä tahansa luonnollisen kielen sana </a:t>
            </a:r>
            <a:br>
              <a:rPr lang="fi-FI" altLang="fi-FI" sz="2000" b="0" dirty="0"/>
            </a:br>
            <a:r>
              <a:rPr lang="fi-FI" altLang="fi-FI" sz="2000" b="0" dirty="0"/>
              <a:t>(millä tahansa kielellä)</a:t>
            </a:r>
          </a:p>
          <a:p>
            <a:pPr marL="457200" indent="-457200">
              <a:lnSpc>
                <a:spcPct val="90000"/>
              </a:lnSpc>
              <a:buFont typeface="Arial" panose="020B0604020202020204" pitchFamily="34" charset="0"/>
              <a:buChar char="•"/>
              <a:defRPr/>
            </a:pPr>
            <a:r>
              <a:rPr lang="fi-FI" altLang="fi-FI" sz="2000" b="0" dirty="0"/>
              <a:t>graafinen suunnittelu, </a:t>
            </a:r>
            <a:r>
              <a:rPr lang="fi-FI" altLang="fi-FI" sz="2000" b="0" dirty="0" err="1"/>
              <a:t>sustainability</a:t>
            </a:r>
            <a:r>
              <a:rPr lang="fi-FI" altLang="fi-FI" sz="2000" b="0" dirty="0"/>
              <a:t>, valokuva</a:t>
            </a:r>
          </a:p>
          <a:p>
            <a:pPr marL="457200" indent="-457200">
              <a:lnSpc>
                <a:spcPct val="90000"/>
              </a:lnSpc>
              <a:buFont typeface="Arial" panose="020B0604020202020204" pitchFamily="34" charset="0"/>
              <a:buChar char="•"/>
              <a:defRPr/>
            </a:pPr>
            <a:endParaRPr lang="fi-FI" altLang="fi-FI" sz="2000" b="0" dirty="0"/>
          </a:p>
          <a:p>
            <a:pPr marL="457200" indent="-457200">
              <a:lnSpc>
                <a:spcPct val="90000"/>
              </a:lnSpc>
              <a:buFont typeface="Arial" panose="020B0604020202020204" pitchFamily="34" charset="0"/>
              <a:buChar char="•"/>
              <a:defRPr/>
            </a:pPr>
            <a:r>
              <a:rPr lang="fi-FI" altLang="fi-FI" sz="2000" b="0" dirty="0"/>
              <a:t>Käytä sanakirjoja ja yleisiä verkossa olevia sanastoja kääntämiseen ja ideointiin (thesaurus.com, Oxford English Dictionary, MOT-sanakirjat)</a:t>
            </a:r>
          </a:p>
          <a:p>
            <a:pPr marL="457200" indent="-457200">
              <a:lnSpc>
                <a:spcPct val="90000"/>
              </a:lnSpc>
              <a:buFont typeface="Arial" panose="020B0604020202020204" pitchFamily="34" charset="0"/>
              <a:buChar char="•"/>
              <a:defRPr/>
            </a:pPr>
            <a:endParaRPr lang="fi-FI" altLang="fi-FI" sz="2000" b="0" dirty="0"/>
          </a:p>
          <a:p>
            <a:pPr marL="457200" indent="-457200">
              <a:buFont typeface="Arial" panose="020B0604020202020204" pitchFamily="34" charset="0"/>
              <a:buChar char="•"/>
            </a:pPr>
            <a:endParaRPr lang="fi-FI" altLang="fi-FI" sz="2000" b="0" dirty="0"/>
          </a:p>
          <a:p>
            <a:pPr marL="457200" indent="-457200">
              <a:lnSpc>
                <a:spcPct val="90000"/>
              </a:lnSpc>
              <a:buFont typeface="Arial" panose="020B0604020202020204" pitchFamily="34" charset="0"/>
              <a:buChar char="•"/>
              <a:defRPr/>
            </a:pPr>
            <a:r>
              <a:rPr lang="fi-FI" altLang="fi-FI" sz="2000" b="0" dirty="0"/>
              <a:t>Alalla käytettävää terminologiaa löydät alan tutkimuskirjallisuudesta</a:t>
            </a:r>
          </a:p>
          <a:p>
            <a:endParaRPr lang="fi-FI" dirty="0"/>
          </a:p>
        </p:txBody>
      </p:sp>
    </p:spTree>
    <p:extLst>
      <p:ext uri="{BB962C8B-B14F-4D97-AF65-F5344CB8AC3E}">
        <p14:creationId xmlns:p14="http://schemas.microsoft.com/office/powerpoint/2010/main" val="2355747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Hakusanojen</a:t>
            </a:r>
            <a:r>
              <a:rPr lang="en-US" sz="3600" dirty="0">
                <a:solidFill>
                  <a:schemeClr val="accent3"/>
                </a:solidFill>
              </a:rPr>
              <a:t> </a:t>
            </a:r>
            <a:r>
              <a:rPr lang="en-US" sz="3600" dirty="0" err="1">
                <a:solidFill>
                  <a:schemeClr val="accent3"/>
                </a:solidFill>
              </a:rPr>
              <a:t>valinta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591904"/>
            <a:ext cx="8492897" cy="4350558"/>
          </a:xfrm>
        </p:spPr>
        <p:txBody>
          <a:bodyPr/>
          <a:lstStyle/>
          <a:p>
            <a:pPr marL="342900" indent="-342900">
              <a:buFont typeface="Arial" panose="020B0604020202020204" pitchFamily="34" charset="0"/>
              <a:buChar char="•"/>
            </a:pPr>
            <a:r>
              <a:rPr lang="fi-FI" altLang="fi-FI" sz="2000" b="0" dirty="0"/>
              <a:t>Käytä hakusanojen valinnassa apuna </a:t>
            </a:r>
            <a:r>
              <a:rPr lang="fi-FI" altLang="fi-FI" sz="2000" b="0" dirty="0">
                <a:solidFill>
                  <a:schemeClr val="tx2"/>
                </a:solidFill>
              </a:rPr>
              <a:t>asiasanastoja</a:t>
            </a:r>
          </a:p>
          <a:p>
            <a:r>
              <a:rPr lang="fi-FI" altLang="fi-FI" sz="2000" b="0" dirty="0"/>
              <a:t>     - asiasanoilla kuvaillaan kirjan tai artikkelin sisältöä</a:t>
            </a:r>
          </a:p>
          <a:p>
            <a:pPr marL="342900" indent="-342900">
              <a:buFont typeface="Arial" panose="020B0604020202020204" pitchFamily="34" charset="0"/>
              <a:buChar char="•"/>
            </a:pPr>
            <a:r>
              <a:rPr lang="fi-FI" altLang="fi-FI" sz="2000" b="0" dirty="0"/>
              <a:t>Suomalaisissa tietokannoissa aineisto kuvaillaan </a:t>
            </a:r>
            <a:r>
              <a:rPr lang="fi-FI" altLang="fi-FI" sz="2000" b="0" dirty="0" err="1"/>
              <a:t>YSO:n</a:t>
            </a:r>
            <a:r>
              <a:rPr lang="fi-FI" altLang="fi-FI" sz="2000" b="0" dirty="0"/>
              <a:t> termeillä - </a:t>
            </a:r>
            <a:r>
              <a:rPr lang="fi-FI" altLang="fi-FI" sz="2000" b="0" dirty="0">
                <a:hlinkClick r:id="rId2"/>
              </a:rPr>
              <a:t>http://finto.fi/yso/fi/</a:t>
            </a:r>
            <a:r>
              <a:rPr lang="fi-FI" altLang="fi-FI" sz="2000" b="0" dirty="0"/>
              <a:t> </a:t>
            </a:r>
          </a:p>
          <a:p>
            <a:pPr marL="342900" indent="-342900">
              <a:buFont typeface="Arial" panose="020B0604020202020204" pitchFamily="34" charset="0"/>
              <a:buChar char="•"/>
            </a:pPr>
            <a:r>
              <a:rPr lang="fi-FI" sz="2000" b="0" dirty="0"/>
              <a:t>Ulkomaisissa tietokannoissa käytetään tietokannan tuottajan omia asiasanastoja (</a:t>
            </a:r>
            <a:r>
              <a:rPr lang="fi-FI" sz="2000" b="0" dirty="0" err="1"/>
              <a:t>Thesaurus</a:t>
            </a:r>
            <a:r>
              <a:rPr lang="fi-FI" sz="2000" b="0" dirty="0"/>
              <a:t> / </a:t>
            </a:r>
            <a:r>
              <a:rPr lang="fi-FI" sz="2000" b="0" dirty="0" err="1"/>
              <a:t>Subject</a:t>
            </a:r>
            <a:r>
              <a:rPr lang="fi-FI" sz="2000" b="0" dirty="0"/>
              <a:t> </a:t>
            </a:r>
            <a:r>
              <a:rPr lang="fi-FI" sz="2000" b="0" dirty="0" err="1"/>
              <a:t>terms</a:t>
            </a:r>
            <a:r>
              <a:rPr lang="fi-FI" sz="2000" b="0" dirty="0"/>
              <a:t> / </a:t>
            </a:r>
            <a:r>
              <a:rPr lang="fi-FI" sz="2000" b="0" dirty="0" err="1"/>
              <a:t>Descriptors</a:t>
            </a:r>
            <a:r>
              <a:rPr lang="fi-FI" sz="2000" b="0" dirty="0"/>
              <a:t>)</a:t>
            </a:r>
          </a:p>
          <a:p>
            <a:pPr marL="342900" indent="-342900">
              <a:buFont typeface="Arial" panose="020B0604020202020204" pitchFamily="34" charset="0"/>
              <a:buChar char="•"/>
              <a:defRPr/>
            </a:pPr>
            <a:r>
              <a:rPr lang="fi-FI" sz="2000" b="0" dirty="0"/>
              <a:t>Apuna voi käyttää myös </a:t>
            </a:r>
            <a:r>
              <a:rPr lang="fi-FI" sz="2000" b="0" dirty="0">
                <a:solidFill>
                  <a:schemeClr val="tx2"/>
                </a:solidFill>
              </a:rPr>
              <a:t>mielle- tai käsitekarttaa </a:t>
            </a:r>
          </a:p>
          <a:p>
            <a:pPr>
              <a:defRPr/>
            </a:pPr>
            <a:r>
              <a:rPr lang="fi-FI" sz="2000" b="0" dirty="0"/>
              <a:t>     - </a:t>
            </a:r>
            <a:r>
              <a:rPr lang="fi-FI" sz="2000" dirty="0" err="1"/>
              <a:t>FreeMind</a:t>
            </a:r>
            <a:r>
              <a:rPr lang="fi-FI" sz="2000" dirty="0"/>
              <a:t> </a:t>
            </a:r>
            <a:r>
              <a:rPr lang="fi-FI" sz="2000" b="0" dirty="0"/>
              <a:t>- miellekarttojen laatimiseen      </a:t>
            </a:r>
          </a:p>
          <a:p>
            <a:pPr>
              <a:defRPr/>
            </a:pPr>
            <a:r>
              <a:rPr lang="fi-FI" sz="2000" b="0" dirty="0"/>
              <a:t>     - </a:t>
            </a:r>
            <a:r>
              <a:rPr lang="fi-FI" sz="2000" dirty="0" err="1"/>
              <a:t>CmapTools</a:t>
            </a:r>
            <a:r>
              <a:rPr lang="fi-FI" sz="2000" b="0" dirty="0"/>
              <a:t> - käsitekarttojen laatimiseen   </a:t>
            </a:r>
          </a:p>
          <a:p>
            <a:pPr>
              <a:defRPr/>
            </a:pPr>
            <a:r>
              <a:rPr lang="fi-FI" sz="2000" b="0" dirty="0"/>
              <a:t>     - Aalto-yliopiston koneilla </a:t>
            </a:r>
            <a:r>
              <a:rPr lang="fi-FI" sz="2000" dirty="0" err="1"/>
              <a:t>MindJet</a:t>
            </a:r>
            <a:endParaRPr lang="fi-FI" sz="2000" dirty="0"/>
          </a:p>
          <a:p>
            <a:endParaRPr lang="fi-FI" dirty="0"/>
          </a:p>
        </p:txBody>
      </p:sp>
    </p:spTree>
    <p:extLst>
      <p:ext uri="{BB962C8B-B14F-4D97-AF65-F5344CB8AC3E}">
        <p14:creationId xmlns:p14="http://schemas.microsoft.com/office/powerpoint/2010/main" val="3191040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8" y="260648"/>
            <a:ext cx="9144000" cy="5361963"/>
          </a:xfrm>
          <a:prstGeom prst="rect">
            <a:avLst/>
          </a:prstGeom>
        </p:spPr>
      </p:pic>
    </p:spTree>
    <p:extLst>
      <p:ext uri="{BB962C8B-B14F-4D97-AF65-F5344CB8AC3E}">
        <p14:creationId xmlns:p14="http://schemas.microsoft.com/office/powerpoint/2010/main" val="3207807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rgbClr val="0070C0"/>
                </a:solidFill>
              </a:rPr>
              <a:t>Hakusanojen</a:t>
            </a:r>
            <a:r>
              <a:rPr lang="en-US" sz="3600" dirty="0">
                <a:solidFill>
                  <a:srgbClr val="0070C0"/>
                </a:solidFill>
              </a:rPr>
              <a:t> </a:t>
            </a:r>
            <a:r>
              <a:rPr lang="en-US" sz="3600" dirty="0" err="1">
                <a:solidFill>
                  <a:srgbClr val="0070C0"/>
                </a:solidFill>
              </a:rPr>
              <a:t>valinta</a:t>
            </a:r>
            <a:endParaRPr lang="fi-FI" sz="3600" dirty="0">
              <a:solidFill>
                <a:srgbClr val="0070C0"/>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442913" y="1657351"/>
            <a:ext cx="8342340" cy="3656747"/>
          </a:xfrm>
        </p:spPr>
        <p:txBody>
          <a:bodyPr/>
          <a:lstStyle/>
          <a:p>
            <a:pPr marL="257175" indent="-257175">
              <a:buFont typeface="Arial" panose="020B0604020202020204" pitchFamily="34" charset="0"/>
              <a:buChar char="•"/>
              <a:defRPr/>
            </a:pPr>
            <a:r>
              <a:rPr lang="fi-FI" sz="1800" b="0" dirty="0"/>
              <a:t>Sopivien ja oikeiden hakusanojen valinta on </a:t>
            </a:r>
          </a:p>
          <a:p>
            <a:pPr>
              <a:defRPr/>
            </a:pPr>
            <a:r>
              <a:rPr lang="fi-FI" sz="1800" b="0" dirty="0"/>
              <a:t>     tiedonhakuprosessin </a:t>
            </a:r>
            <a:r>
              <a:rPr lang="fi-FI" sz="1800" dirty="0">
                <a:solidFill>
                  <a:schemeClr val="tx2">
                    <a:lumMod val="60000"/>
                    <a:lumOff val="40000"/>
                  </a:schemeClr>
                </a:solidFill>
              </a:rPr>
              <a:t>tärkein vaihe</a:t>
            </a:r>
          </a:p>
          <a:p>
            <a:pPr marL="257175" indent="-257175">
              <a:buFont typeface="Arial" panose="020B0604020202020204" pitchFamily="34" charset="0"/>
              <a:buChar char="•"/>
              <a:defRPr/>
            </a:pPr>
            <a:endParaRPr lang="fi-FI" sz="1800" b="0" dirty="0">
              <a:solidFill>
                <a:srgbClr val="FF7900"/>
              </a:solidFill>
            </a:endParaRPr>
          </a:p>
          <a:p>
            <a:pPr marL="257175" indent="-257175">
              <a:buFont typeface="Arial" panose="020B0604020202020204" pitchFamily="34" charset="0"/>
              <a:buChar char="•"/>
              <a:defRPr/>
            </a:pPr>
            <a:r>
              <a:rPr lang="fi-FI" sz="1800" b="0" dirty="0"/>
              <a:t>Pohdi ensin, mitkä ovat aiheesi kannalta </a:t>
            </a:r>
          </a:p>
          <a:p>
            <a:pPr>
              <a:defRPr/>
            </a:pPr>
            <a:r>
              <a:rPr lang="fi-FI" sz="1800" b="0" dirty="0"/>
              <a:t>     </a:t>
            </a:r>
            <a:r>
              <a:rPr lang="fi-FI" sz="1800" b="0" dirty="0">
                <a:solidFill>
                  <a:srgbClr val="0070C0"/>
                </a:solidFill>
              </a:rPr>
              <a:t>keskeiset käsitteet</a:t>
            </a:r>
            <a:br>
              <a:rPr lang="fi-FI" sz="1800" b="0" dirty="0"/>
            </a:br>
            <a:endParaRPr lang="fi-FI" sz="1800" b="0" dirty="0"/>
          </a:p>
          <a:p>
            <a:pPr marL="257175" indent="-257175">
              <a:buFont typeface="Arial" panose="020B0604020202020204" pitchFamily="34" charset="0"/>
              <a:buChar char="•"/>
              <a:defRPr/>
            </a:pPr>
            <a:r>
              <a:rPr lang="fi-FI" sz="1800" b="0" dirty="0"/>
              <a:t>Listaa käsitteet ja etsi niille </a:t>
            </a:r>
            <a:r>
              <a:rPr lang="fi-FI" sz="1800" b="0" dirty="0">
                <a:solidFill>
                  <a:srgbClr val="0070C0"/>
                </a:solidFill>
              </a:rPr>
              <a:t>synonyymejä ja </a:t>
            </a:r>
          </a:p>
          <a:p>
            <a:pPr>
              <a:defRPr/>
            </a:pPr>
            <a:r>
              <a:rPr lang="fi-FI" sz="1800" b="0" dirty="0">
                <a:solidFill>
                  <a:srgbClr val="0070C0"/>
                </a:solidFill>
              </a:rPr>
              <a:t>     englanninkielisiä vastineita</a:t>
            </a:r>
          </a:p>
          <a:p>
            <a:endParaRPr lang="fi-FI" dirty="0"/>
          </a:p>
        </p:txBody>
      </p:sp>
      <p:pic>
        <p:nvPicPr>
          <p:cNvPr id="4" name="Content Placeholder 8">
            <a:extLst>
              <a:ext uri="{FF2B5EF4-FFF2-40B4-BE49-F238E27FC236}">
                <a16:creationId xmlns:a16="http://schemas.microsoft.com/office/drawing/2014/main" id="{9F0C3C1E-1AAF-44A9-B639-90C836804F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6812" y="1296577"/>
            <a:ext cx="2484276" cy="3726199"/>
          </a:xfrm>
          <a:prstGeom prst="rect">
            <a:avLst/>
          </a:prstGeom>
        </p:spPr>
      </p:pic>
    </p:spTree>
    <p:extLst>
      <p:ext uri="{BB962C8B-B14F-4D97-AF65-F5344CB8AC3E}">
        <p14:creationId xmlns:p14="http://schemas.microsoft.com/office/powerpoint/2010/main" val="1959853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099596"/>
            <a:ext cx="8492897" cy="4842866"/>
          </a:xfrm>
        </p:spPr>
        <p:txBody>
          <a:bodyPr/>
          <a:lstStyle/>
          <a:p>
            <a:pPr marL="342900" indent="-342900">
              <a:buFont typeface="Arial" panose="020B0604020202020204" pitchFamily="34" charset="0"/>
              <a:buChar char="•"/>
              <a:defRPr/>
            </a:pPr>
            <a:endParaRPr lang="fi-FI" sz="2400" dirty="0"/>
          </a:p>
          <a:p>
            <a:pPr>
              <a:defRPr/>
            </a:pPr>
            <a:r>
              <a:rPr lang="fi-FI" sz="2400" b="0" dirty="0">
                <a:solidFill>
                  <a:srgbClr val="0070C0"/>
                </a:solidFill>
              </a:rPr>
              <a:t>Haun kohdistaminen kenttään</a:t>
            </a:r>
          </a:p>
          <a:p>
            <a:pPr>
              <a:defRPr/>
            </a:pPr>
            <a:r>
              <a:rPr lang="fi-FI" sz="2400" b="0" dirty="0"/>
              <a:t>    - esim. tekijä, nimeke, asiasana, julkaisuvuosi tai ISBN-</a:t>
            </a:r>
          </a:p>
          <a:p>
            <a:pPr>
              <a:defRPr/>
            </a:pPr>
            <a:r>
              <a:rPr lang="fi-FI" sz="2400" b="0" dirty="0"/>
              <a:t>      numero </a:t>
            </a:r>
          </a:p>
          <a:p>
            <a:pPr>
              <a:defRPr/>
            </a:pPr>
            <a:r>
              <a:rPr lang="fi-FI" sz="2400" b="0" dirty="0"/>
              <a:t>    - näitä kenttiä voi käyttää myös haun rajaamiseen</a:t>
            </a:r>
          </a:p>
          <a:p>
            <a:pPr>
              <a:defRPr/>
            </a:pPr>
            <a:endParaRPr lang="fi-FI" sz="2400" b="0" dirty="0"/>
          </a:p>
          <a:p>
            <a:pPr>
              <a:defRPr/>
            </a:pPr>
            <a:r>
              <a:rPr lang="fi-FI" sz="2400" b="0" dirty="0">
                <a:solidFill>
                  <a:srgbClr val="0070C0"/>
                </a:solidFill>
              </a:rPr>
              <a:t>Fraasihaku</a:t>
            </a:r>
          </a:p>
          <a:p>
            <a:pPr>
              <a:defRPr/>
            </a:pPr>
            <a:r>
              <a:rPr lang="fi-FI" sz="2400" b="0" dirty="0">
                <a:solidFill>
                  <a:schemeClr val="accent6"/>
                </a:solidFill>
              </a:rPr>
              <a:t>    </a:t>
            </a:r>
            <a:r>
              <a:rPr lang="fi-FI" sz="2400" b="0" dirty="0"/>
              <a:t>- kun hakutermi koostuu useammasta sanasta </a:t>
            </a:r>
          </a:p>
          <a:p>
            <a:pPr>
              <a:defRPr/>
            </a:pPr>
            <a:r>
              <a:rPr lang="fi-FI" sz="2400" b="0" dirty="0"/>
              <a:t>       esim. ”graafinen suunnittelu”, ”</a:t>
            </a:r>
            <a:r>
              <a:rPr lang="fi-FI" sz="2400" b="0" dirty="0" err="1"/>
              <a:t>visual</a:t>
            </a:r>
            <a:r>
              <a:rPr lang="fi-FI" sz="2400" b="0" dirty="0"/>
              <a:t> design”</a:t>
            </a:r>
          </a:p>
          <a:p>
            <a:endParaRPr lang="fi-FI" dirty="0"/>
          </a:p>
        </p:txBody>
      </p:sp>
    </p:spTree>
    <p:extLst>
      <p:ext uri="{BB962C8B-B14F-4D97-AF65-F5344CB8AC3E}">
        <p14:creationId xmlns:p14="http://schemas.microsoft.com/office/powerpoint/2010/main" val="1489464861"/>
      </p:ext>
    </p:extLst>
  </p:cSld>
  <p:clrMapOvr>
    <a:masterClrMapping/>
  </p:clrMapOvr>
</p:sld>
</file>

<file path=ppt/theme/theme1.xml><?xml version="1.0" encoding="utf-8"?>
<a:theme xmlns:a="http://schemas.openxmlformats.org/drawingml/2006/main" name="Aalto University">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10.xml><?xml version="1.0" encoding="utf-8"?>
<a:theme xmlns:a="http://schemas.openxmlformats.org/drawingml/2006/main" name="Aalto University">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2971</TotalTime>
  <Words>2013</Words>
  <Application>Microsoft Office PowerPoint</Application>
  <PresentationFormat>On-screen Show (4:3)</PresentationFormat>
  <Paragraphs>246</Paragraphs>
  <Slides>39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Arial</vt:lpstr>
      <vt:lpstr>Calibri</vt:lpstr>
      <vt:lpstr>Courier New</vt:lpstr>
      <vt:lpstr>Georgia</vt:lpstr>
      <vt:lpstr>Lucida Grande</vt:lpstr>
      <vt:lpstr>Symbol</vt:lpstr>
      <vt:lpstr>Verdana</vt:lpstr>
      <vt:lpstr>Aalto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Avoimet lisenssityypit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Kiitos!   eila.ramo@aalto.fi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Rämö Eila</dc:creator>
  <cp:lastModifiedBy>Rämö Eila</cp:lastModifiedBy>
  <cp:revision>77</cp:revision>
  <dcterms:created xsi:type="dcterms:W3CDTF">2020-10-26T10:35:24Z</dcterms:created>
  <dcterms:modified xsi:type="dcterms:W3CDTF">2022-04-21T07:31:23Z</dcterms:modified>
</cp:coreProperties>
</file>