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6 September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8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E049-A347-455B-AD4A-97B4F7FFB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7753F-A12C-40E8-9E99-6E9667BD3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6F374-A977-4364-875E-B5F8C2F9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1357-5745-4913-A6DE-6E879A367A32}" type="datetimeFigureOut">
              <a:rPr lang="en-US" smtClean="0"/>
              <a:t>6.9.2023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5B230-26A3-4DDD-AD9B-22DE49BBF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0E14A-2441-4086-B067-4663529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8E51-4066-42FA-A812-89DE4B72B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6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Wednesday, 6 September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88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0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2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4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4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5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Wednesday, 6 September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8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6 September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3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AEA37-7FBD-4421-B5B7-68FA488B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B428-0D77-4F93-8669-81CFC6741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CEB8-CDBB-4CA7-BC3C-53704A95D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1357-5745-4913-A6DE-6E879A367A32}" type="datetimeFigureOut">
              <a:rPr lang="en-US" smtClean="0"/>
              <a:t>6.9.2023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8745A-0EF1-4CA6-AD37-6BE91A853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0E29-82F3-47BB-8CEF-C06C189F2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38E51-4066-42FA-A812-89DE4B72B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xhere.com/fi/photo/105030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9033-child-transparent-imag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ost-it-sticker-empty-yellow-blank-305125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00273&amp;picture=guitarist-solo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qr-code-pn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atar.blogspot.com/2019/09/hyvaa-suomesta-merkki-allekirjoittaa.htm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8319&amp;picture=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s.wikipedia.org/wiki/Universidad_Polit%C3%A9cnica_de_Helsinki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nland-map-outline-drawn-1487003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xhere.com/en/photo/809976" TargetMode="Externa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286055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video/a-boy-studying-at-home-5183273/" TargetMode="Externa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viini-alkoholi-juoma-lasi-pullo-3180220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oto.wuestenigel.com/hintergrundbild-mit-hellen-gelben-kreisen-wunscht-zum-neujahrsanfang-ein-frohes-neues-jahr-2023/" TargetMode="Externa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wok-mit-gemuse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joujou.aalto.fi/project/tyoelaman-suomea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snowaddiction.org/2016/02/i-captured-the-finnish-night-sky.html" TargetMode="Externa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zoom-video-breaking-up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0496/calendar-by-cod_fsf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nana-fruit-food-southern-fruits-210900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60558&amp;picture=french-bulldog-puppy-portrait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elsinki-finland-cathedral-church-94309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60137&amp;picture=job-workemployeebusiness-ma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spectofthehare.net/tag/meta-wow/page/2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hexcelligent.fi/2017/12/22/suomalaisia-power-bi-raporttej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yume/436691148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buffet-christmas-time-dinner-food-633507/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handwriting/e/expert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ripe-sliced-grapefruit-placed-on-blue-surface-6156975/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583176@N00/39772666344/" TargetMode="External"/><Relationship Id="rId7" Type="http://schemas.openxmlformats.org/officeDocument/2006/relationships/hyperlink" Target="https://pixabay.com/fi/lukeminen-tytt%C3%B6-koominen-luku-2317607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hyperlink" Target="https://pixabay.com/fi/tietokone-poika-ty%C3%B6-clipart-s%C3%B6p%C3%B6-2841685/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67AA1-28E7-2880-64DA-64166E804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319" y="576263"/>
            <a:ext cx="5054196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7200" dirty="0" err="1"/>
              <a:t>Aakkoset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CFB82-3892-64F9-E209-44C4FC98D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653407"/>
            <a:ext cx="4947515" cy="2304252"/>
          </a:xfrm>
        </p:spPr>
        <p:txBody>
          <a:bodyPr>
            <a:normAutofit/>
          </a:bodyPr>
          <a:lstStyle/>
          <a:p>
            <a:pPr algn="l"/>
            <a:endParaRPr lang="en-US" sz="6000" dirty="0"/>
          </a:p>
          <a:p>
            <a:pPr algn="l"/>
            <a:r>
              <a:rPr lang="en-US" sz="6000" dirty="0"/>
              <a:t>A - Ö</a:t>
            </a:r>
          </a:p>
        </p:txBody>
      </p:sp>
      <p:pic>
        <p:nvPicPr>
          <p:cNvPr id="4" name="Picture 3" descr="Colorful wavy concept">
            <a:extLst>
              <a:ext uri="{FF2B5EF4-FFF2-40B4-BE49-F238E27FC236}">
                <a16:creationId xmlns:a16="http://schemas.microsoft.com/office/drawing/2014/main" id="{E99AA554-B4D1-DDEA-6037-6D1926F1A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r="24219" b="-1"/>
          <a:stretch/>
        </p:blipFill>
        <p:spPr>
          <a:xfrm>
            <a:off x="-6472" y="10"/>
            <a:ext cx="5486394" cy="68579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DAAD85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DAAD8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AAD8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74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I [ii]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79" y="15886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/>
              <a:t>Iso Omena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60863" y="1501578"/>
            <a:ext cx="4993335" cy="823912"/>
          </a:xfrm>
        </p:spPr>
        <p:txBody>
          <a:bodyPr/>
          <a:lstStyle/>
          <a:p>
            <a:r>
              <a:rPr lang="en-US" dirty="0"/>
              <a:t>                    </a:t>
            </a:r>
            <a:r>
              <a:rPr lang="en-US" b="1" dirty="0" err="1"/>
              <a:t>kiinni</a:t>
            </a:r>
            <a:endParaRPr lang="en-US" b="1" dirty="0"/>
          </a:p>
        </p:txBody>
      </p:sp>
      <p:pic>
        <p:nvPicPr>
          <p:cNvPr id="1026" name="Picture 2" descr="Matinkylän Iso Omena nousi myynniltään Espoon suurimmaksi ja Suomen  toiseksi suurimmaksi kauppakeskukseksi | Paikalliset | Länsiväylä">
            <a:extLst>
              <a:ext uri="{FF2B5EF4-FFF2-40B4-BE49-F238E27FC236}">
                <a16:creationId xmlns:a16="http://schemas.microsoft.com/office/drawing/2014/main" id="{76F79C70-67A5-8AC5-84E6-E2D19AB0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11" y="2460824"/>
            <a:ext cx="5084265" cy="33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te Bike - Huomenna tiistaina 28.8 kauppa kiinni❗ Olemme maahantuojan  mallistopäivillä, kauppa auki normaalisti keskiviikkona 09.30 - 18.30.  Pahoittelemme tästä aiheutuvaa häiriötä. | Facebook">
            <a:extLst>
              <a:ext uri="{FF2B5EF4-FFF2-40B4-BE49-F238E27FC236}">
                <a16:creationId xmlns:a16="http://schemas.microsoft.com/office/drawing/2014/main" id="{9981EEE3-2246-6CC2-F3F0-C6BCAC97D6B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12603"/>
            <a:ext cx="3609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8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J [</a:t>
            </a:r>
            <a:r>
              <a:rPr lang="en-US" b="1" dirty="0" err="1"/>
              <a:t>jii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79" y="15253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 err="1"/>
              <a:t>juhla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041" y="1406328"/>
            <a:ext cx="4993335" cy="823912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b="1" dirty="0" err="1"/>
              <a:t>kirja</a:t>
            </a:r>
            <a:endParaRPr lang="en-US" b="1" dirty="0"/>
          </a:p>
        </p:txBody>
      </p:sp>
      <p:pic>
        <p:nvPicPr>
          <p:cNvPr id="2050" name="Picture 2" descr="Oma suomi 1 uudistettu | Otava verkkokauppa">
            <a:extLst>
              <a:ext uri="{FF2B5EF4-FFF2-40B4-BE49-F238E27FC236}">
                <a16:creationId xmlns:a16="http://schemas.microsoft.com/office/drawing/2014/main" id="{30B79B1D-DB68-7F9B-5898-3CBC57856A4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19" y="2544365"/>
            <a:ext cx="260147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appujuhla 1.5.2014 – Kivenlahti-Stensvik ry">
            <a:extLst>
              <a:ext uri="{FF2B5EF4-FFF2-40B4-BE49-F238E27FC236}">
                <a16:creationId xmlns:a16="http://schemas.microsoft.com/office/drawing/2014/main" id="{38B139BA-7998-0B2B-8177-31E89741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2603"/>
            <a:ext cx="61912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3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K [</a:t>
            </a:r>
            <a:r>
              <a:rPr lang="en-US" b="1" dirty="0" err="1"/>
              <a:t>koo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79" y="15253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 err="1"/>
              <a:t>kurssi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041" y="1406328"/>
            <a:ext cx="4993335" cy="823912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b="1" dirty="0" err="1"/>
              <a:t>kukka</a:t>
            </a:r>
            <a:endParaRPr lang="en-US" b="1" dirty="0"/>
          </a:p>
        </p:txBody>
      </p:sp>
      <p:pic>
        <p:nvPicPr>
          <p:cNvPr id="3074" name="Picture 2" descr="Suomen kielen alkeet | Oppiminen | yle.fi">
            <a:extLst>
              <a:ext uri="{FF2B5EF4-FFF2-40B4-BE49-F238E27FC236}">
                <a16:creationId xmlns:a16="http://schemas.microsoft.com/office/drawing/2014/main" id="{8BB57988-F079-ECBA-B6B0-489ED0E0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09" y="2476499"/>
            <a:ext cx="5589388" cy="31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close-up of a pink rose&#10;&#10;Description automatically generated">
            <a:extLst>
              <a:ext uri="{FF2B5EF4-FFF2-40B4-BE49-F238E27FC236}">
                <a16:creationId xmlns:a16="http://schemas.microsoft.com/office/drawing/2014/main" id="{53D6BBA3-37CB-2C07-5D30-2AE92CF516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32827" y="2722760"/>
            <a:ext cx="3638549" cy="2728912"/>
          </a:xfrm>
        </p:spPr>
      </p:pic>
    </p:spTree>
    <p:extLst>
      <p:ext uri="{BB962C8B-B14F-4D97-AF65-F5344CB8AC3E}">
        <p14:creationId xmlns:p14="http://schemas.microsoft.com/office/powerpoint/2010/main" val="106490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L [</a:t>
            </a:r>
            <a:r>
              <a:rPr lang="en-US" b="1" dirty="0" err="1"/>
              <a:t>äl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9" y="15249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 err="1"/>
              <a:t>lapsi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041" y="1406328"/>
            <a:ext cx="4993335" cy="823912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b="1" dirty="0" err="1"/>
              <a:t>kello</a:t>
            </a:r>
            <a:endParaRPr lang="en-US" b="1" dirty="0"/>
          </a:p>
        </p:txBody>
      </p:sp>
      <p:pic>
        <p:nvPicPr>
          <p:cNvPr id="6" name="Picture 5" descr="A young child with his arms crossed&#10;&#10;Description automatically generated">
            <a:extLst>
              <a:ext uri="{FF2B5EF4-FFF2-40B4-BE49-F238E27FC236}">
                <a16:creationId xmlns:a16="http://schemas.microsoft.com/office/drawing/2014/main" id="{F5007C9F-D685-59AD-366C-F02350D0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1708" y="2467566"/>
            <a:ext cx="3874292" cy="3349231"/>
          </a:xfrm>
          <a:prstGeom prst="rect">
            <a:avLst/>
          </a:prstGeom>
        </p:spPr>
      </p:pic>
      <p:pic>
        <p:nvPicPr>
          <p:cNvPr id="4098" name="Picture 2" descr="Supisuomea, osa 2: Lukusanat ja ajanilmaukset | Kielet | Oppiminen | yle.fi">
            <a:extLst>
              <a:ext uri="{FF2B5EF4-FFF2-40B4-BE49-F238E27FC236}">
                <a16:creationId xmlns:a16="http://schemas.microsoft.com/office/drawing/2014/main" id="{385B2CFA-E30F-1A34-BDEC-CE60DEF4316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57039"/>
            <a:ext cx="3353181" cy="33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6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M [</a:t>
            </a:r>
            <a:r>
              <a:rPr lang="en-US" b="1" dirty="0" err="1"/>
              <a:t>äm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</a:t>
            </a:r>
            <a:r>
              <a:rPr lang="en-US" b="1" dirty="0" err="1"/>
              <a:t>meemi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08034" y="1548508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</a:t>
            </a:r>
            <a:r>
              <a:rPr lang="en-US" b="1" dirty="0" err="1"/>
              <a:t>mummo</a:t>
            </a:r>
            <a:endParaRPr lang="en-US" b="1" dirty="0"/>
          </a:p>
        </p:txBody>
      </p:sp>
      <p:pic>
        <p:nvPicPr>
          <p:cNvPr id="5122" name="Picture 2" descr="Enkelistä piruksi alta sekunnin: Maanantai!">
            <a:extLst>
              <a:ext uri="{FF2B5EF4-FFF2-40B4-BE49-F238E27FC236}">
                <a16:creationId xmlns:a16="http://schemas.microsoft.com/office/drawing/2014/main" id="{99834534-89A1-ACD4-34F4-A84C9971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32" y="2230240"/>
            <a:ext cx="3010112" cy="38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htiputaan Mummo - Pihtipudas">
            <a:extLst>
              <a:ext uri="{FF2B5EF4-FFF2-40B4-BE49-F238E27FC236}">
                <a16:creationId xmlns:a16="http://schemas.microsoft.com/office/drawing/2014/main" id="{CC06715E-28DB-6F4C-AC0E-95E6E737A45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53" y="2362913"/>
            <a:ext cx="3478245" cy="37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eemit - Mannerheimin Lastensuojeluliitto">
            <a:extLst>
              <a:ext uri="{FF2B5EF4-FFF2-40B4-BE49-F238E27FC236}">
                <a16:creationId xmlns:a16="http://schemas.microsoft.com/office/drawing/2014/main" id="{01E8FE91-3775-CE93-865F-B44F56191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28" y="2444430"/>
            <a:ext cx="3478245" cy="23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4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N [</a:t>
            </a:r>
            <a:r>
              <a:rPr lang="en-US" b="1" dirty="0" err="1"/>
              <a:t>än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</a:t>
            </a:r>
            <a:r>
              <a:rPr lang="en-US" b="1" dirty="0" err="1"/>
              <a:t>nyt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94248" y="1350169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</a:t>
            </a:r>
            <a:r>
              <a:rPr lang="en-US" b="1" dirty="0" err="1"/>
              <a:t>mennä</a:t>
            </a:r>
            <a:endParaRPr lang="en-US" b="1" dirty="0"/>
          </a:p>
        </p:txBody>
      </p:sp>
      <p:pic>
        <p:nvPicPr>
          <p:cNvPr id="7" name="Content Placeholder 6" descr="A yellow post it note with blue text&#10;&#10;Description automatically generated">
            <a:extLst>
              <a:ext uri="{FF2B5EF4-FFF2-40B4-BE49-F238E27FC236}">
                <a16:creationId xmlns:a16="http://schemas.microsoft.com/office/drawing/2014/main" id="{0629FBC2-94D1-3371-8317-83C80994DB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00414" y="2074149"/>
            <a:ext cx="4117874" cy="4117874"/>
          </a:xfrm>
        </p:spPr>
      </p:pic>
      <p:pic>
        <p:nvPicPr>
          <p:cNvPr id="6146" name="Picture 2" descr="mennä sisälle | Papunet">
            <a:extLst>
              <a:ext uri="{FF2B5EF4-FFF2-40B4-BE49-F238E27FC236}">
                <a16:creationId xmlns:a16="http://schemas.microsoft.com/office/drawing/2014/main" id="{F65D5032-3948-8AA0-4044-0F8A1C97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98" y="2533649"/>
            <a:ext cx="3198875" cy="31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O [</a:t>
            </a:r>
            <a:r>
              <a:rPr lang="en-US" b="1" dirty="0" err="1"/>
              <a:t>oo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</a:t>
            </a:r>
            <a:r>
              <a:rPr lang="en-US" b="1" dirty="0" err="1"/>
              <a:t>osoite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31555" y="12787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</a:t>
            </a:r>
            <a:r>
              <a:rPr lang="en-US" b="1" dirty="0" err="1"/>
              <a:t>soolo</a:t>
            </a:r>
            <a:endParaRPr lang="en-US" b="1" dirty="0"/>
          </a:p>
        </p:txBody>
      </p:sp>
      <p:pic>
        <p:nvPicPr>
          <p:cNvPr id="9" name="Content Placeholder 8" descr="A person playing a guitar">
            <a:extLst>
              <a:ext uri="{FF2B5EF4-FFF2-40B4-BE49-F238E27FC236}">
                <a16:creationId xmlns:a16="http://schemas.microsoft.com/office/drawing/2014/main" id="{AC77F939-62F4-20D2-7D5F-DCE2C1BB43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5276" y="2321995"/>
            <a:ext cx="4575156" cy="3050104"/>
          </a:xfrm>
        </p:spPr>
      </p:pic>
      <p:pic>
        <p:nvPicPr>
          <p:cNvPr id="7170" name="Picture 2" descr="Kiinteistökilpi Special 150 mm">
            <a:extLst>
              <a:ext uri="{FF2B5EF4-FFF2-40B4-BE49-F238E27FC236}">
                <a16:creationId xmlns:a16="http://schemas.microsoft.com/office/drawing/2014/main" id="{B47FEC87-F90B-3B53-25E6-4F3E677AE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28" y="1762125"/>
            <a:ext cx="4638675" cy="30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37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P [pee]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puhua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74380" y="12787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</a:t>
            </a:r>
            <a:r>
              <a:rPr lang="en-US" b="1" dirty="0" err="1"/>
              <a:t>kauppa</a:t>
            </a:r>
            <a:endParaRPr lang="en-US" b="1" dirty="0"/>
          </a:p>
        </p:txBody>
      </p:sp>
      <p:pic>
        <p:nvPicPr>
          <p:cNvPr id="8194" name="Picture 2" descr="Increase practical Finnish language skills and foreigners' employability -  Ideointi 2020 - Osallistuva budjetointi 2020-2021 - OmaStadi">
            <a:extLst>
              <a:ext uri="{FF2B5EF4-FFF2-40B4-BE49-F238E27FC236}">
                <a16:creationId xmlns:a16="http://schemas.microsoft.com/office/drawing/2014/main" id="{6D074060-CF8A-ED30-4206-BB1394C2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28" y="2381250"/>
            <a:ext cx="5088001" cy="32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auppa on mukana ensimmäisessä kansallisessa materiaalitehokkuuden  sitoumuksessa | Kauppa">
            <a:extLst>
              <a:ext uri="{FF2B5EF4-FFF2-40B4-BE49-F238E27FC236}">
                <a16:creationId xmlns:a16="http://schemas.microsoft.com/office/drawing/2014/main" id="{DC4A7D8E-6FD3-F464-C76C-98552C4D6C5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65" y="2520950"/>
            <a:ext cx="4458116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9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Q [</a:t>
            </a:r>
            <a:r>
              <a:rPr lang="en-US" b="1" dirty="0" err="1"/>
              <a:t>kuu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/>
              <a:t>QR-</a:t>
            </a:r>
            <a:r>
              <a:rPr lang="en-US" b="1" dirty="0" err="1"/>
              <a:t>koodi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2500" y="12787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/>
              <a:t>squash</a:t>
            </a:r>
          </a:p>
        </p:txBody>
      </p:sp>
      <p:pic>
        <p:nvPicPr>
          <p:cNvPr id="6" name="Picture 5" descr="A screenshot of a qr code">
            <a:extLst>
              <a:ext uri="{FF2B5EF4-FFF2-40B4-BE49-F238E27FC236}">
                <a16:creationId xmlns:a16="http://schemas.microsoft.com/office/drawing/2014/main" id="{9B4CD4B0-D7EB-86EA-96A9-3165DC878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46197" y="2263699"/>
            <a:ext cx="4458116" cy="3566493"/>
          </a:xfrm>
          <a:prstGeom prst="rect">
            <a:avLst/>
          </a:prstGeom>
        </p:spPr>
      </p:pic>
      <p:pic>
        <p:nvPicPr>
          <p:cNvPr id="9218" name="Picture 2" descr="Squash Game Rules - The Fundamentals Explained">
            <a:extLst>
              <a:ext uri="{FF2B5EF4-FFF2-40B4-BE49-F238E27FC236}">
                <a16:creationId xmlns:a16="http://schemas.microsoft.com/office/drawing/2014/main" id="{2FB8C4D1-74FA-E5C1-8163-85465E5813E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423609"/>
            <a:ext cx="4992687" cy="28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3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R [</a:t>
            </a:r>
            <a:r>
              <a:rPr lang="en-US" b="1" dirty="0" err="1"/>
              <a:t>är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ruoka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39175" y="12787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ymmärrä</a:t>
            </a:r>
            <a:endParaRPr lang="en-US" b="1" dirty="0"/>
          </a:p>
        </p:txBody>
      </p:sp>
      <p:pic>
        <p:nvPicPr>
          <p:cNvPr id="8" name="Content Placeholder 7" descr="Food on a napkin">
            <a:extLst>
              <a:ext uri="{FF2B5EF4-FFF2-40B4-BE49-F238E27FC236}">
                <a16:creationId xmlns:a16="http://schemas.microsoft.com/office/drawing/2014/main" id="{AD451DB8-D5B2-0F21-4FB9-62510F1F8A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4528" y="2553395"/>
            <a:ext cx="4992687" cy="2808386"/>
          </a:xfrm>
        </p:spPr>
      </p:pic>
      <p:pic>
        <p:nvPicPr>
          <p:cNvPr id="10242" name="Picture 2" descr="Things I Don't Understand">
            <a:extLst>
              <a:ext uri="{FF2B5EF4-FFF2-40B4-BE49-F238E27FC236}">
                <a16:creationId xmlns:a16="http://schemas.microsoft.com/office/drawing/2014/main" id="{9A28AA5C-C442-F013-BAC4-28F67CF7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309763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A [aa]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b="1" dirty="0" err="1"/>
              <a:t>appelsiini</a:t>
            </a:r>
            <a:endParaRPr lang="en-US" b="1" dirty="0"/>
          </a:p>
        </p:txBody>
      </p:sp>
      <p:pic>
        <p:nvPicPr>
          <p:cNvPr id="8" name="Content Placeholder 7" descr="A half of an orange next to a half of an orange&#10;&#10;Description automatically generated">
            <a:extLst>
              <a:ext uri="{FF2B5EF4-FFF2-40B4-BE49-F238E27FC236}">
                <a16:creationId xmlns:a16="http://schemas.microsoft.com/office/drawing/2014/main" id="{27365E30-8481-634E-16F7-FC0971D6DE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30" y="2505075"/>
            <a:ext cx="5324415" cy="35274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</a:t>
            </a:r>
            <a:r>
              <a:rPr lang="en-US" b="1" dirty="0"/>
              <a:t>Aalto</a:t>
            </a:r>
          </a:p>
        </p:txBody>
      </p:sp>
      <p:pic>
        <p:nvPicPr>
          <p:cNvPr id="18" name="Content Placeholder 17" descr="A building with a curved roof&#10;&#10;Description automatically generated">
            <a:extLst>
              <a:ext uri="{FF2B5EF4-FFF2-40B4-BE49-F238E27FC236}">
                <a16:creationId xmlns:a16="http://schemas.microsoft.com/office/drawing/2014/main" id="{24CA42E4-8582-5590-4CFC-6460833338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4157" y="2531272"/>
            <a:ext cx="5145735" cy="3476848"/>
          </a:xfrm>
        </p:spPr>
      </p:pic>
    </p:spTree>
    <p:extLst>
      <p:ext uri="{BB962C8B-B14F-4D97-AF65-F5344CB8AC3E}">
        <p14:creationId xmlns:p14="http://schemas.microsoft.com/office/powerpoint/2010/main" val="2337242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S [</a:t>
            </a:r>
            <a:r>
              <a:rPr lang="en-US" b="1" dirty="0" err="1"/>
              <a:t>äs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/>
              <a:t>Suomi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39175" y="12787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kissa</a:t>
            </a:r>
            <a:endParaRPr lang="en-US" b="1" dirty="0"/>
          </a:p>
        </p:txBody>
      </p:sp>
      <p:pic>
        <p:nvPicPr>
          <p:cNvPr id="9" name="Content Placeholder 8" descr="A blue and white flag&#10;&#10;Description automatically generated">
            <a:extLst>
              <a:ext uri="{FF2B5EF4-FFF2-40B4-BE49-F238E27FC236}">
                <a16:creationId xmlns:a16="http://schemas.microsoft.com/office/drawing/2014/main" id="{C8363426-331F-2A8E-BD45-9A1311C81B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8450" y="2166044"/>
            <a:ext cx="2169999" cy="3758592"/>
          </a:xfrm>
        </p:spPr>
      </p:pic>
      <p:pic>
        <p:nvPicPr>
          <p:cNvPr id="11" name="Picture 10" descr="A close up of a cat's face">
            <a:extLst>
              <a:ext uri="{FF2B5EF4-FFF2-40B4-BE49-F238E27FC236}">
                <a16:creationId xmlns:a16="http://schemas.microsoft.com/office/drawing/2014/main" id="{D5DBA4FE-C2DB-5E8D-BBA8-B9A5D3530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43736" y="2604295"/>
            <a:ext cx="4214813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0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T [tee]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tehtävä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98129" y="137795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tomaatti</a:t>
            </a:r>
            <a:endParaRPr lang="en-US" b="1" dirty="0"/>
          </a:p>
        </p:txBody>
      </p:sp>
      <p:pic>
        <p:nvPicPr>
          <p:cNvPr id="8" name="Content Placeholder 7" descr="A group of tomatoes on a vine">
            <a:extLst>
              <a:ext uri="{FF2B5EF4-FFF2-40B4-BE49-F238E27FC236}">
                <a16:creationId xmlns:a16="http://schemas.microsoft.com/office/drawing/2014/main" id="{0A9FC293-9F0B-CE1B-A4B9-5227081D36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46913" y="2403839"/>
            <a:ext cx="4992687" cy="3328458"/>
          </a:xfrm>
        </p:spPr>
      </p:pic>
      <p:pic>
        <p:nvPicPr>
          <p:cNvPr id="12" name="Picture 11" descr="A person writing on a book">
            <a:extLst>
              <a:ext uri="{FF2B5EF4-FFF2-40B4-BE49-F238E27FC236}">
                <a16:creationId xmlns:a16="http://schemas.microsoft.com/office/drawing/2014/main" id="{8DDE3F12-8872-9B2A-7ACE-06AA82F7C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54445" y="2620268"/>
            <a:ext cx="514316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5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U [</a:t>
            </a:r>
            <a:r>
              <a:rPr lang="en-US" b="1" dirty="0" err="1"/>
              <a:t>uu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/>
              <a:t>ulos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88629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 </a:t>
            </a:r>
            <a:r>
              <a:rPr lang="en-US" b="1" dirty="0" err="1"/>
              <a:t>uusi</a:t>
            </a:r>
            <a:endParaRPr lang="en-US" b="1" dirty="0"/>
          </a:p>
        </p:txBody>
      </p:sp>
      <p:pic>
        <p:nvPicPr>
          <p:cNvPr id="11266" name="Picture 2" descr="Exit Arrow Down Sign | Emergency Exit Sign | Bath Signs Digital">
            <a:extLst>
              <a:ext uri="{FF2B5EF4-FFF2-40B4-BE49-F238E27FC236}">
                <a16:creationId xmlns:a16="http://schemas.microsoft.com/office/drawing/2014/main" id="{DFB4C778-5033-2380-519A-DAB2D75B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94" y="2080319"/>
            <a:ext cx="3508705" cy="28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yvää Uutta Vuotta 2019! - LKV Tuija Hurme Oy">
            <a:extLst>
              <a:ext uri="{FF2B5EF4-FFF2-40B4-BE49-F238E27FC236}">
                <a16:creationId xmlns:a16="http://schemas.microsoft.com/office/drawing/2014/main" id="{2792695C-2AB7-56C4-2F2B-FD5F7761D72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31" y="2305050"/>
            <a:ext cx="352742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4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V [vee]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viini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88629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vuosi</a:t>
            </a:r>
            <a:endParaRPr lang="en-US" b="1" dirty="0"/>
          </a:p>
        </p:txBody>
      </p:sp>
      <p:pic>
        <p:nvPicPr>
          <p:cNvPr id="6" name="Picture 5" descr="A bottle of wine next to a glass of wine&#10;&#10;Description automatically generated">
            <a:extLst>
              <a:ext uri="{FF2B5EF4-FFF2-40B4-BE49-F238E27FC236}">
                <a16:creationId xmlns:a16="http://schemas.microsoft.com/office/drawing/2014/main" id="{291CFC81-6614-491B-2AA8-565A7EE30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11766" y="2454274"/>
            <a:ext cx="2260283" cy="3228975"/>
          </a:xfrm>
          <a:prstGeom prst="rect">
            <a:avLst/>
          </a:prstGeom>
        </p:spPr>
      </p:pic>
      <p:pic>
        <p:nvPicPr>
          <p:cNvPr id="9" name="Content Placeholder 8" descr="A hand holding a magnifying glass">
            <a:extLst>
              <a:ext uri="{FF2B5EF4-FFF2-40B4-BE49-F238E27FC236}">
                <a16:creationId xmlns:a16="http://schemas.microsoft.com/office/drawing/2014/main" id="{F34A139D-EA3B-1621-053A-A778861A58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4818" y="2406157"/>
            <a:ext cx="4992687" cy="3325207"/>
          </a:xfrm>
        </p:spPr>
      </p:pic>
    </p:spTree>
    <p:extLst>
      <p:ext uri="{BB962C8B-B14F-4D97-AF65-F5344CB8AC3E}">
        <p14:creationId xmlns:p14="http://schemas.microsoft.com/office/powerpoint/2010/main" val="1723782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W [</a:t>
            </a:r>
            <a:r>
              <a:rPr lang="en-US" b="1" dirty="0" err="1"/>
              <a:t>kaksoisvee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wokki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0050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/>
              <a:t>WC-</a:t>
            </a:r>
            <a:r>
              <a:rPr lang="en-US" b="1" dirty="0" err="1"/>
              <a:t>paperi</a:t>
            </a:r>
            <a:endParaRPr lang="en-US" b="1" dirty="0"/>
          </a:p>
        </p:txBody>
      </p:sp>
      <p:pic>
        <p:nvPicPr>
          <p:cNvPr id="7" name="Picture 6" descr="A pan with vegetables in it">
            <a:extLst>
              <a:ext uri="{FF2B5EF4-FFF2-40B4-BE49-F238E27FC236}">
                <a16:creationId xmlns:a16="http://schemas.microsoft.com/office/drawing/2014/main" id="{1374DF1F-8BD7-BDF5-4E09-2A442488B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9275" y="2378475"/>
            <a:ext cx="4724545" cy="3137393"/>
          </a:xfrm>
          <a:prstGeom prst="rect">
            <a:avLst/>
          </a:prstGeom>
        </p:spPr>
      </p:pic>
      <p:pic>
        <p:nvPicPr>
          <p:cNvPr id="12290" name="Picture 2" descr="Etra Oy - Lambi WC-Paperi">
            <a:extLst>
              <a:ext uri="{FF2B5EF4-FFF2-40B4-BE49-F238E27FC236}">
                <a16:creationId xmlns:a16="http://schemas.microsoft.com/office/drawing/2014/main" id="{BCBCA376-DAA0-0C29-4DEA-CDB85153DD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2705500"/>
            <a:ext cx="4992687" cy="24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2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X [</a:t>
            </a:r>
            <a:r>
              <a:rPr lang="en-US" b="1" dirty="0" err="1"/>
              <a:t>äks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/>
              <a:t>X-</a:t>
            </a:r>
            <a:r>
              <a:rPr lang="en-US" b="1" dirty="0" err="1"/>
              <a:t>hyppy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64780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/>
              <a:t>xylitol</a:t>
            </a:r>
          </a:p>
        </p:txBody>
      </p:sp>
      <p:pic>
        <p:nvPicPr>
          <p:cNvPr id="13314" name="Picture 2" descr="Liikuntavälipalakortit -Vantaan kaupunki | Teaching english, Teaching, Pre  school">
            <a:extLst>
              <a:ext uri="{FF2B5EF4-FFF2-40B4-BE49-F238E27FC236}">
                <a16:creationId xmlns:a16="http://schemas.microsoft.com/office/drawing/2014/main" id="{DBC3277A-3C85-57EA-593B-C920938A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38" y="2333425"/>
            <a:ext cx="2786212" cy="37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enkki Enjoy Polkamint -pastilli 50g | xylitol.net">
            <a:extLst>
              <a:ext uri="{FF2B5EF4-FFF2-40B4-BE49-F238E27FC236}">
                <a16:creationId xmlns:a16="http://schemas.microsoft.com/office/drawing/2014/main" id="{8184CF8D-0B04-A51A-F5F7-70846B07EEB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99" y="2333425"/>
            <a:ext cx="2508214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9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Y [</a:t>
            </a:r>
            <a:r>
              <a:rPr lang="en-US" b="1" dirty="0" err="1"/>
              <a:t>yy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yliopisto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10728" y="1368225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yö</a:t>
            </a:r>
            <a:endParaRPr lang="en-US" b="1" dirty="0"/>
          </a:p>
        </p:txBody>
      </p:sp>
      <p:pic>
        <p:nvPicPr>
          <p:cNvPr id="6" name="Picture 5" descr="A black and white logo">
            <a:extLst>
              <a:ext uri="{FF2B5EF4-FFF2-40B4-BE49-F238E27FC236}">
                <a16:creationId xmlns:a16="http://schemas.microsoft.com/office/drawing/2014/main" id="{C3530138-6850-BE13-91AA-830C5335B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6684" y="2192137"/>
            <a:ext cx="3810000" cy="3810000"/>
          </a:xfrm>
          <a:prstGeom prst="rect">
            <a:avLst/>
          </a:prstGeom>
        </p:spPr>
      </p:pic>
      <p:pic>
        <p:nvPicPr>
          <p:cNvPr id="10" name="Content Placeholder 9" descr="A group of trees in a snowy forest&#10;&#10;Description automatically generated">
            <a:extLst>
              <a:ext uri="{FF2B5EF4-FFF2-40B4-BE49-F238E27FC236}">
                <a16:creationId xmlns:a16="http://schemas.microsoft.com/office/drawing/2014/main" id="{9A86801E-D7E7-1760-7B42-E276873A0F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88579" y="2495350"/>
            <a:ext cx="4281547" cy="2885179"/>
          </a:xfrm>
        </p:spPr>
      </p:pic>
    </p:spTree>
    <p:extLst>
      <p:ext uri="{BB962C8B-B14F-4D97-AF65-F5344CB8AC3E}">
        <p14:creationId xmlns:p14="http://schemas.microsoft.com/office/powerpoint/2010/main" val="193275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Z [</a:t>
            </a:r>
            <a:r>
              <a:rPr lang="en-US" b="1" dirty="0" err="1"/>
              <a:t>tseta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528" y="1342132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/>
              <a:t>Zoom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11781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zombi</a:t>
            </a:r>
            <a:r>
              <a:rPr lang="en-US" b="1" dirty="0"/>
              <a:t>(e)</a:t>
            </a:r>
          </a:p>
        </p:txBody>
      </p:sp>
      <p:pic>
        <p:nvPicPr>
          <p:cNvPr id="9" name="Content Placeholder 8" descr="A computer with a group of people on the screen&#10;&#10;Description automatically generated">
            <a:extLst>
              <a:ext uri="{FF2B5EF4-FFF2-40B4-BE49-F238E27FC236}">
                <a16:creationId xmlns:a16="http://schemas.microsoft.com/office/drawing/2014/main" id="{DED0E795-3B7F-9705-3F04-058722CDF5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65288" y="2377182"/>
            <a:ext cx="4992687" cy="2621160"/>
          </a:xfrm>
        </p:spPr>
      </p:pic>
      <p:pic>
        <p:nvPicPr>
          <p:cNvPr id="14338" name="Picture 2" descr="Zombie Sarjakuva Vihreä - Ilmainen kuva Pixabayssa - Pixabay">
            <a:extLst>
              <a:ext uri="{FF2B5EF4-FFF2-40B4-BE49-F238E27FC236}">
                <a16:creationId xmlns:a16="http://schemas.microsoft.com/office/drawing/2014/main" id="{6B99EE35-2FD9-83BF-7C4B-1224AD43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1" y="2192137"/>
            <a:ext cx="2305431" cy="36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63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Å [</a:t>
            </a:r>
            <a:r>
              <a:rPr lang="en-US" b="1" dirty="0" err="1"/>
              <a:t>ruotsalainen</a:t>
            </a:r>
            <a:r>
              <a:rPr lang="en-US" b="1" dirty="0"/>
              <a:t> </a:t>
            </a:r>
            <a:r>
              <a:rPr lang="en-US" b="1" dirty="0" err="1"/>
              <a:t>oo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953" y="1273970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Åbo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11781" y="1342132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Åland</a:t>
            </a:r>
            <a:endParaRPr lang="en-US" b="1" dirty="0"/>
          </a:p>
        </p:txBody>
      </p:sp>
      <p:pic>
        <p:nvPicPr>
          <p:cNvPr id="15362" name="Picture 2" descr="Turku-Åbo by Mykkänen, Postcard - Come to Finland">
            <a:extLst>
              <a:ext uri="{FF2B5EF4-FFF2-40B4-BE49-F238E27FC236}">
                <a16:creationId xmlns:a16="http://schemas.microsoft.com/office/drawing/2014/main" id="{6F37DCC6-6BB3-0B49-E8F6-35B39CC6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23" y="2192138"/>
            <a:ext cx="2519915" cy="38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Åland Islands: Introducing a Top Nordic Vacation Spot - Life in Norway">
            <a:extLst>
              <a:ext uri="{FF2B5EF4-FFF2-40B4-BE49-F238E27FC236}">
                <a16:creationId xmlns:a16="http://schemas.microsoft.com/office/drawing/2014/main" id="{41C1A8A0-1972-7140-B578-141D07FF4A0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03" y="2504084"/>
            <a:ext cx="5809897" cy="32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7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Ä [</a:t>
            </a:r>
            <a:r>
              <a:rPr lang="en-US" b="1" dirty="0" err="1"/>
              <a:t>ää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068" y="1273474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tänään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64056" y="1368226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Hyvää</a:t>
            </a:r>
            <a:r>
              <a:rPr lang="en-US" b="1" dirty="0"/>
              <a:t> </a:t>
            </a:r>
            <a:r>
              <a:rPr lang="en-US" b="1" dirty="0" err="1"/>
              <a:t>päivää</a:t>
            </a:r>
            <a:r>
              <a:rPr lang="en-US" b="1" dirty="0"/>
              <a:t>!</a:t>
            </a:r>
          </a:p>
        </p:txBody>
      </p:sp>
      <p:pic>
        <p:nvPicPr>
          <p:cNvPr id="6" name="Picture 5" descr="A calendar with a red circle and x marks&#10;&#10;Description automatically generated">
            <a:extLst>
              <a:ext uri="{FF2B5EF4-FFF2-40B4-BE49-F238E27FC236}">
                <a16:creationId xmlns:a16="http://schemas.microsoft.com/office/drawing/2014/main" id="{4E0C6D32-4F0C-CC48-C688-D733ABB10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0273" y="2232218"/>
            <a:ext cx="3378998" cy="3378998"/>
          </a:xfrm>
          <a:prstGeom prst="rect">
            <a:avLst/>
          </a:prstGeom>
        </p:spPr>
      </p:pic>
      <p:pic>
        <p:nvPicPr>
          <p:cNvPr id="16386" name="Picture 2" descr="Hyvää päivää kaverit! - Huumoria joka päivään. Parhaat Vitsejä ja Hauskoja  Kuvia.">
            <a:extLst>
              <a:ext uri="{FF2B5EF4-FFF2-40B4-BE49-F238E27FC236}">
                <a16:creationId xmlns:a16="http://schemas.microsoft.com/office/drawing/2014/main" id="{2398AABF-A22C-5D48-785D-B1210D97BCC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56" y="2373113"/>
            <a:ext cx="3378998" cy="36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8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B [bee]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b="1" dirty="0" err="1"/>
              <a:t>banaani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</a:t>
            </a:r>
            <a:r>
              <a:rPr lang="en-US" b="1" dirty="0" err="1"/>
              <a:t>bussi</a:t>
            </a:r>
            <a:endParaRPr lang="en-US" b="1" dirty="0"/>
          </a:p>
        </p:txBody>
      </p:sp>
      <p:pic>
        <p:nvPicPr>
          <p:cNvPr id="6" name="Picture 5" descr="A banana on a white background&#10;&#10;Description automatically generated">
            <a:extLst>
              <a:ext uri="{FF2B5EF4-FFF2-40B4-BE49-F238E27FC236}">
                <a16:creationId xmlns:a16="http://schemas.microsoft.com/office/drawing/2014/main" id="{F5DEE582-1D45-9B02-EA71-6A119F59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3446" y="2625009"/>
            <a:ext cx="5476875" cy="33831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7D3E43-C8B6-907B-A705-22D3E448DD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Runkolinja 520 – Wikipedia">
            <a:extLst>
              <a:ext uri="{FF2B5EF4-FFF2-40B4-BE49-F238E27FC236}">
                <a16:creationId xmlns:a16="http://schemas.microsoft.com/office/drawing/2014/main" id="{9356C123-34E0-913F-FFDA-0B78874F346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71" y="2614830"/>
            <a:ext cx="4993335" cy="33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69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Ö [</a:t>
            </a:r>
            <a:r>
              <a:rPr lang="en-US" b="1" dirty="0" err="1"/>
              <a:t>öö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068" y="1273474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söpö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19712" y="1406326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ötökkä</a:t>
            </a:r>
            <a:endParaRPr lang="en-US" b="1" dirty="0"/>
          </a:p>
        </p:txBody>
      </p:sp>
      <p:pic>
        <p:nvPicPr>
          <p:cNvPr id="7" name="Picture 6" descr="A close up of a dog&#10;&#10;Description automatically generated">
            <a:extLst>
              <a:ext uri="{FF2B5EF4-FFF2-40B4-BE49-F238E27FC236}">
                <a16:creationId xmlns:a16="http://schemas.microsoft.com/office/drawing/2014/main" id="{C2D278A8-4699-A366-BEAB-833F7EAB9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14500" y="2373113"/>
            <a:ext cx="5128471" cy="3416310"/>
          </a:xfrm>
          <a:prstGeom prst="rect">
            <a:avLst/>
          </a:prstGeom>
        </p:spPr>
      </p:pic>
      <p:pic>
        <p:nvPicPr>
          <p:cNvPr id="17410" name="Picture 2" descr="Ötökän elämää – Wikipedia">
            <a:extLst>
              <a:ext uri="{FF2B5EF4-FFF2-40B4-BE49-F238E27FC236}">
                <a16:creationId xmlns:a16="http://schemas.microsoft.com/office/drawing/2014/main" id="{A470FF51-09FC-826E-3B64-6B00A570D27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00" y="2373113"/>
            <a:ext cx="244960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9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 err="1"/>
              <a:t>nk</a:t>
            </a:r>
            <a:r>
              <a:rPr lang="en-US" b="1" dirty="0"/>
              <a:t> [ŋ]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068" y="1273474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</a:t>
            </a:r>
            <a:r>
              <a:rPr lang="en-US" b="1" dirty="0" err="1"/>
              <a:t>kenkä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19712" y="1406326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/>
              <a:t>Helsinki</a:t>
            </a:r>
          </a:p>
        </p:txBody>
      </p:sp>
      <p:pic>
        <p:nvPicPr>
          <p:cNvPr id="10" name="Content Placeholder 9" descr="A white building with green domes">
            <a:extLst>
              <a:ext uri="{FF2B5EF4-FFF2-40B4-BE49-F238E27FC236}">
                <a16:creationId xmlns:a16="http://schemas.microsoft.com/office/drawing/2014/main" id="{B7C16B31-DC67-8C3C-1399-38733906DD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48790" y="2447925"/>
            <a:ext cx="4703233" cy="3527425"/>
          </a:xfrm>
        </p:spPr>
      </p:pic>
      <p:pic>
        <p:nvPicPr>
          <p:cNvPr id="18434" name="Picture 2" descr="Lasten paljasjalkalenkkarit -sininen/yksi tarra-Froddo - PikkuJalat">
            <a:extLst>
              <a:ext uri="{FF2B5EF4-FFF2-40B4-BE49-F238E27FC236}">
                <a16:creationId xmlns:a16="http://schemas.microsoft.com/office/drawing/2014/main" id="{D0155370-16DC-D267-C0A3-C1F1E334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40" y="2447925"/>
            <a:ext cx="3660660" cy="22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81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</a:t>
            </a:r>
            <a:r>
              <a:rPr lang="en-US" b="1" dirty="0"/>
              <a:t>ng [</a:t>
            </a:r>
            <a:r>
              <a:rPr lang="en-US" b="1" dirty="0" err="1"/>
              <a:t>ŋŋ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5243" y="1548507"/>
            <a:ext cx="5549697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</a:t>
            </a:r>
            <a:r>
              <a:rPr lang="en-US" b="1" dirty="0" err="1"/>
              <a:t>kengät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19712" y="1406326"/>
            <a:ext cx="3198876" cy="8239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 err="1"/>
              <a:t>Helsingissä</a:t>
            </a:r>
            <a:endParaRPr lang="en-US" b="1" dirty="0"/>
          </a:p>
        </p:txBody>
      </p:sp>
      <p:pic>
        <p:nvPicPr>
          <p:cNvPr id="19458" name="Picture 2" descr="Toni™ | Naisten Ortopediset Kengät – Fenevo">
            <a:extLst>
              <a:ext uri="{FF2B5EF4-FFF2-40B4-BE49-F238E27FC236}">
                <a16:creationId xmlns:a16="http://schemas.microsoft.com/office/drawing/2014/main" id="{BDA624D4-72DB-5508-D3FD-6162EF7A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2447925"/>
            <a:ext cx="3314006" cy="33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elsinki on maailman kolmanneksi paras kaupunki asua | Helsingin kaupunki">
            <a:extLst>
              <a:ext uri="{FF2B5EF4-FFF2-40B4-BE49-F238E27FC236}">
                <a16:creationId xmlns:a16="http://schemas.microsoft.com/office/drawing/2014/main" id="{6A03464A-B3DD-020B-58D6-59FF8520306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93" y="2417716"/>
            <a:ext cx="4992687" cy="33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82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BC744-CA27-2FA7-114E-9A7015A2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10" y="270541"/>
            <a:ext cx="7805744" cy="65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C [see]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04" y="1604963"/>
            <a:ext cx="5549697" cy="823912"/>
          </a:xfrm>
        </p:spPr>
        <p:txBody>
          <a:bodyPr/>
          <a:lstStyle/>
          <a:p>
            <a:r>
              <a:rPr lang="en-US" dirty="0"/>
              <a:t>                  </a:t>
            </a:r>
            <a:r>
              <a:rPr lang="en-US" b="1" dirty="0" err="1"/>
              <a:t>celsius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1681" y="1519238"/>
            <a:ext cx="4993335" cy="823912"/>
          </a:xfrm>
        </p:spPr>
        <p:txBody>
          <a:bodyPr/>
          <a:lstStyle/>
          <a:p>
            <a:r>
              <a:rPr lang="en-US" dirty="0"/>
              <a:t>        </a:t>
            </a:r>
            <a:r>
              <a:rPr lang="en-US" b="1" dirty="0"/>
              <a:t>Celsius (</a:t>
            </a:r>
            <a:r>
              <a:rPr lang="en-US" b="1" dirty="0" err="1"/>
              <a:t>juoma</a:t>
            </a:r>
            <a:r>
              <a:rPr lang="en-US" b="1" dirty="0"/>
              <a:t>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5823EE-835F-07F5-6AB4-8C1D833931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92010" y="2542381"/>
            <a:ext cx="1816592" cy="3527425"/>
          </a:xfrm>
        </p:spPr>
      </p:pic>
      <p:pic>
        <p:nvPicPr>
          <p:cNvPr id="2050" name="Picture 2" descr="Mitä astetta käytetään Celsius-asteina?">
            <a:extLst>
              <a:ext uri="{FF2B5EF4-FFF2-40B4-BE49-F238E27FC236}">
                <a16:creationId xmlns:a16="http://schemas.microsoft.com/office/drawing/2014/main" id="{CA46A5D2-6D11-2D47-6BDF-82B25D50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782888"/>
            <a:ext cx="3046412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4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D [dee]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04" y="1604963"/>
            <a:ext cx="5549697" cy="823912"/>
          </a:xfrm>
        </p:spPr>
        <p:txBody>
          <a:bodyPr/>
          <a:lstStyle/>
          <a:p>
            <a:r>
              <a:rPr lang="en-US" dirty="0"/>
              <a:t>                     </a:t>
            </a:r>
            <a:r>
              <a:rPr lang="en-US" b="1" dirty="0" err="1"/>
              <a:t>duuni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4581" y="1519238"/>
            <a:ext cx="4993335" cy="823912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tiedä</a:t>
            </a:r>
            <a:endParaRPr lang="en-US" b="1" dirty="0"/>
          </a:p>
        </p:txBody>
      </p:sp>
      <p:pic>
        <p:nvPicPr>
          <p:cNvPr id="6" name="Picture 5" descr="A silhouette of a person sitting at a desk&#10;&#10;Description automatically generated">
            <a:extLst>
              <a:ext uri="{FF2B5EF4-FFF2-40B4-BE49-F238E27FC236}">
                <a16:creationId xmlns:a16="http://schemas.microsoft.com/office/drawing/2014/main" id="{98DBB607-6467-2910-1C03-500115F2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1625" y="2542381"/>
            <a:ext cx="4605232" cy="3266837"/>
          </a:xfrm>
          <a:prstGeom prst="rect">
            <a:avLst/>
          </a:prstGeom>
        </p:spPr>
      </p:pic>
      <p:pic>
        <p:nvPicPr>
          <p:cNvPr id="11" name="Content Placeholder 10" descr="A blue round object with eyes and hands&#10;&#10;Description automatically generated">
            <a:extLst>
              <a:ext uri="{FF2B5EF4-FFF2-40B4-BE49-F238E27FC236}">
                <a16:creationId xmlns:a16="http://schemas.microsoft.com/office/drawing/2014/main" id="{78C7FCEE-8DA6-6C78-0B87-AC0FF0070C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87208" y="3063874"/>
            <a:ext cx="2914091" cy="2618129"/>
          </a:xfrm>
        </p:spPr>
      </p:pic>
    </p:spTree>
    <p:extLst>
      <p:ext uri="{BB962C8B-B14F-4D97-AF65-F5344CB8AC3E}">
        <p14:creationId xmlns:p14="http://schemas.microsoft.com/office/powerpoint/2010/main" val="86700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E [</a:t>
            </a:r>
            <a:r>
              <a:rPr lang="en-US" b="1" dirty="0" err="1"/>
              <a:t>ee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279" y="1776413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/>
              <a:t>Espoo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98665" y="1647826"/>
            <a:ext cx="4993335" cy="823912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b="1" dirty="0" err="1"/>
              <a:t>teema</a:t>
            </a:r>
            <a:endParaRPr lang="en-US" b="1" dirty="0"/>
          </a:p>
        </p:txBody>
      </p:sp>
      <p:pic>
        <p:nvPicPr>
          <p:cNvPr id="3074" name="Picture 2" descr="Katso Yle Teeman paras sisältö Yle Areenassa | TV | Areena | yle.fi">
            <a:extLst>
              <a:ext uri="{FF2B5EF4-FFF2-40B4-BE49-F238E27FC236}">
                <a16:creationId xmlns:a16="http://schemas.microsoft.com/office/drawing/2014/main" id="{17108EE9-B9F0-7DA7-27F4-5FC8FF1B34A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81" y="3063875"/>
            <a:ext cx="4930093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logo with text">
            <a:extLst>
              <a:ext uri="{FF2B5EF4-FFF2-40B4-BE49-F238E27FC236}">
                <a16:creationId xmlns:a16="http://schemas.microsoft.com/office/drawing/2014/main" id="{50B8EBA9-B350-F548-C606-012DCC39D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0743" y="2924174"/>
            <a:ext cx="4065642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F [</a:t>
            </a:r>
            <a:r>
              <a:rPr lang="en-US" b="1" dirty="0" err="1"/>
              <a:t>äf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04" y="1604963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 err="1"/>
              <a:t>fani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07481" y="1486694"/>
            <a:ext cx="4993335" cy="823912"/>
          </a:xfrm>
        </p:spPr>
        <p:txBody>
          <a:bodyPr/>
          <a:lstStyle/>
          <a:p>
            <a:r>
              <a:rPr lang="en-US" dirty="0"/>
              <a:t>                </a:t>
            </a:r>
            <a:r>
              <a:rPr lang="en-US" b="1" dirty="0"/>
              <a:t>buffet</a:t>
            </a:r>
          </a:p>
        </p:txBody>
      </p:sp>
      <p:pic>
        <p:nvPicPr>
          <p:cNvPr id="8" name="Content Placeholder 7" descr="A crowd of people in a stadium">
            <a:extLst>
              <a:ext uri="{FF2B5EF4-FFF2-40B4-BE49-F238E27FC236}">
                <a16:creationId xmlns:a16="http://schemas.microsoft.com/office/drawing/2014/main" id="{CDF25874-A2DE-1BD5-5FFA-E591E9CC19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40847" y="2471737"/>
            <a:ext cx="5240954" cy="3495675"/>
          </a:xfrm>
        </p:spPr>
      </p:pic>
      <p:pic>
        <p:nvPicPr>
          <p:cNvPr id="11" name="Picture 10" descr="A group of metal containers with food in them">
            <a:extLst>
              <a:ext uri="{FF2B5EF4-FFF2-40B4-BE49-F238E27FC236}">
                <a16:creationId xmlns:a16="http://schemas.microsoft.com/office/drawing/2014/main" id="{702387A4-F868-7D56-FF0E-323F79D60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74565" y="2812257"/>
            <a:ext cx="4897701" cy="29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G [gee]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79" y="15886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/>
              <a:t>guru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6088" y="1615878"/>
            <a:ext cx="4993335" cy="823912"/>
          </a:xfrm>
        </p:spPr>
        <p:txBody>
          <a:bodyPr/>
          <a:lstStyle/>
          <a:p>
            <a:r>
              <a:rPr lang="en-US" dirty="0"/>
              <a:t>                </a:t>
            </a:r>
            <a:r>
              <a:rPr lang="en-US" b="1" dirty="0" err="1"/>
              <a:t>greippi</a:t>
            </a:r>
            <a:endParaRPr lang="en-US" b="1" dirty="0"/>
          </a:p>
        </p:txBody>
      </p:sp>
      <p:pic>
        <p:nvPicPr>
          <p:cNvPr id="6" name="Picture 5" descr="A hand writing a word on a white board&#10;&#10;Description automatically generated">
            <a:extLst>
              <a:ext uri="{FF2B5EF4-FFF2-40B4-BE49-F238E27FC236}">
                <a16:creationId xmlns:a16="http://schemas.microsoft.com/office/drawing/2014/main" id="{2DF3D426-34BF-A51C-5F38-76C508F30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6920" y="2547540"/>
            <a:ext cx="4879778" cy="3253185"/>
          </a:xfrm>
          <a:prstGeom prst="rect">
            <a:avLst/>
          </a:prstGeom>
        </p:spPr>
      </p:pic>
      <p:pic>
        <p:nvPicPr>
          <p:cNvPr id="7" name="Content Placeholder 6" descr="A grapefruit cut in half">
            <a:extLst>
              <a:ext uri="{FF2B5EF4-FFF2-40B4-BE49-F238E27FC236}">
                <a16:creationId xmlns:a16="http://schemas.microsoft.com/office/drawing/2014/main" id="{F83DA9A5-D759-EBA1-EBA1-AC57EA109F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05997" y="2411213"/>
            <a:ext cx="4743426" cy="3525837"/>
          </a:xfrm>
        </p:spPr>
      </p:pic>
    </p:spTree>
    <p:extLst>
      <p:ext uri="{BB962C8B-B14F-4D97-AF65-F5344CB8AC3E}">
        <p14:creationId xmlns:p14="http://schemas.microsoft.com/office/powerpoint/2010/main" val="303244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748-C6B3-827E-C700-21569403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b="1" dirty="0"/>
              <a:t>H [</a:t>
            </a:r>
            <a:r>
              <a:rPr lang="en-US" b="1" dirty="0" err="1"/>
              <a:t>hoo</a:t>
            </a:r>
            <a:r>
              <a:rPr lang="en-US" b="1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CB73-2CA9-8E52-B1FA-2AB8E21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79" y="1588691"/>
            <a:ext cx="5549697" cy="823912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b="1" dirty="0"/>
              <a:t>Helsinki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E0EE7-630F-F677-55DD-69C45B146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6088" y="1615878"/>
            <a:ext cx="4993335" cy="823912"/>
          </a:xfrm>
        </p:spPr>
        <p:txBody>
          <a:bodyPr/>
          <a:lstStyle/>
          <a:p>
            <a:r>
              <a:rPr lang="en-US" dirty="0"/>
              <a:t>                    </a:t>
            </a:r>
            <a:r>
              <a:rPr lang="en-US" b="1" dirty="0" err="1"/>
              <a:t>hän</a:t>
            </a:r>
            <a:endParaRPr lang="en-US" b="1" dirty="0"/>
          </a:p>
        </p:txBody>
      </p:sp>
      <p:pic>
        <p:nvPicPr>
          <p:cNvPr id="10" name="Content Placeholder 9" descr="A city with a large building and a large building">
            <a:extLst>
              <a:ext uri="{FF2B5EF4-FFF2-40B4-BE49-F238E27FC236}">
                <a16:creationId xmlns:a16="http://schemas.microsoft.com/office/drawing/2014/main" id="{032A9F99-A323-EE59-9F39-A2236A0672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7850" y="2591764"/>
            <a:ext cx="5218238" cy="3085136"/>
          </a:xfrm>
        </p:spPr>
      </p:pic>
      <p:pic>
        <p:nvPicPr>
          <p:cNvPr id="13" name="Picture 12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BCE63815-88B9-A630-B847-101CA91D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67600" y="2614218"/>
            <a:ext cx="2152650" cy="2152650"/>
          </a:xfrm>
          <a:prstGeom prst="rect">
            <a:avLst/>
          </a:prstGeom>
        </p:spPr>
      </p:pic>
      <p:pic>
        <p:nvPicPr>
          <p:cNvPr id="15" name="Picture 1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65904DC4-5E07-BF78-563E-0B6676689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20250" y="2949182"/>
            <a:ext cx="2345598" cy="12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7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295</Words>
  <Application>Microsoft Office PowerPoint</Application>
  <PresentationFormat>Widescreen</PresentationFormat>
  <Paragraphs>96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Dante (Headings)2</vt:lpstr>
      <vt:lpstr>Georgia Pro</vt:lpstr>
      <vt:lpstr>Helvetica Neue Medium</vt:lpstr>
      <vt:lpstr>Wingdings 2</vt:lpstr>
      <vt:lpstr>OffsetVTI</vt:lpstr>
      <vt:lpstr>Office Theme</vt:lpstr>
      <vt:lpstr>Aakkoset</vt:lpstr>
      <vt:lpstr>                            A [aa]</vt:lpstr>
      <vt:lpstr>                            B [bee]</vt:lpstr>
      <vt:lpstr>                            C [see]</vt:lpstr>
      <vt:lpstr>                            D [dee]</vt:lpstr>
      <vt:lpstr>                            E [ee]</vt:lpstr>
      <vt:lpstr>                            F [äf]</vt:lpstr>
      <vt:lpstr>                            G [gee]</vt:lpstr>
      <vt:lpstr>                            H [hoo]</vt:lpstr>
      <vt:lpstr>                            I [ii]</vt:lpstr>
      <vt:lpstr>                            J [jii]</vt:lpstr>
      <vt:lpstr>                            K [koo]</vt:lpstr>
      <vt:lpstr>                            L [äl]</vt:lpstr>
      <vt:lpstr>                            M [äm]</vt:lpstr>
      <vt:lpstr>                            N [än]</vt:lpstr>
      <vt:lpstr>                            O [oo]</vt:lpstr>
      <vt:lpstr>                            P [pee]</vt:lpstr>
      <vt:lpstr>                            Q [kuu]</vt:lpstr>
      <vt:lpstr>                            R [är]</vt:lpstr>
      <vt:lpstr>                            S [äs]</vt:lpstr>
      <vt:lpstr>                            T [tee]</vt:lpstr>
      <vt:lpstr>                            U [uu]</vt:lpstr>
      <vt:lpstr>                            V [vee]</vt:lpstr>
      <vt:lpstr>                            W [kaksoisvee]</vt:lpstr>
      <vt:lpstr>                            X [äks]</vt:lpstr>
      <vt:lpstr>                            Y [yy]</vt:lpstr>
      <vt:lpstr>                            Z [tseta]</vt:lpstr>
      <vt:lpstr>                            Å [ruotsalainen oo]</vt:lpstr>
      <vt:lpstr>                            Ä [ää]</vt:lpstr>
      <vt:lpstr>                            Ö [öö]</vt:lpstr>
      <vt:lpstr>                            nk [ŋ]</vt:lpstr>
      <vt:lpstr>                            ng [ŋŋ]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Aakkoset</dc:title>
  <dc:creator>Jäppinen Emese</dc:creator>
  <cp:lastModifiedBy>Jäppinen Emese</cp:lastModifiedBy>
  <cp:revision>37</cp:revision>
  <dcterms:created xsi:type="dcterms:W3CDTF">2023-09-04T09:54:36Z</dcterms:created>
  <dcterms:modified xsi:type="dcterms:W3CDTF">2023-09-06T16:44:14Z</dcterms:modified>
</cp:coreProperties>
</file>