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453" r:id="rId3"/>
    <p:sldId id="359" r:id="rId4"/>
    <p:sldId id="454" r:id="rId5"/>
    <p:sldId id="455" r:id="rId6"/>
    <p:sldId id="457" r:id="rId7"/>
    <p:sldId id="456" r:id="rId8"/>
    <p:sldId id="458" r:id="rId9"/>
    <p:sldId id="459" r:id="rId10"/>
    <p:sldId id="460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3" r:id="rId23"/>
    <p:sldId id="474" r:id="rId24"/>
    <p:sldId id="476" r:id="rId25"/>
    <p:sldId id="47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05" autoAdjust="0"/>
  </p:normalViewPr>
  <p:slideViewPr>
    <p:cSldViewPr snapToGrid="0" snapToObjects="1">
      <p:cViewPr varScale="1">
        <p:scale>
          <a:sx n="93" d="100"/>
          <a:sy n="93" d="100"/>
        </p:scale>
        <p:origin x="21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A2A4B-63FD-4647-9F99-FAC24F1C3E15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6B1BB-4E72-EC46-A9B0-86387CC98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60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B1BB-4E72-EC46-A9B0-86387CC98DB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30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What is perfect competition?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13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14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15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16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17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Krugman’s</a:t>
            </a:r>
            <a:r>
              <a:rPr lang="en-US" dirty="0" smtClean="0">
                <a:cs typeface="+mn-cs"/>
              </a:rPr>
              <a:t> model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Firms are not identical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18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19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Student introduce</a:t>
            </a:r>
            <a:r>
              <a:rPr lang="en-US" baseline="0" dirty="0" smtClean="0">
                <a:cs typeface="+mn-cs"/>
              </a:rPr>
              <a:t> themselves. </a:t>
            </a:r>
            <a:r>
              <a:rPr lang="en-US" dirty="0" smtClean="0">
                <a:cs typeface="+mn-cs"/>
              </a:rPr>
              <a:t>Go over syllabus: location, textbook, logistics.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20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21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IBM China assembling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22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23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24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25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4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Any questions regarding the grading?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Rural Finance Presentation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5ABA0-C45E-3543-B53C-DE2C101BDA3F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A2FB-C4A8-864A-BEAE-CB9B3FA8CA9D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A2FB-C4A8-864A-BEAE-CB9B3FA8CA9D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EC01-EDAA-CC41-BD10-4EAB689AA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A2FB-C4A8-864A-BEAE-CB9B3FA8CA9D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EC01-EDAA-CC41-BD10-4EAB689AA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A2FB-C4A8-864A-BEAE-CB9B3FA8CA9D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EC01-EDAA-CC41-BD10-4EAB689AA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A2FB-C4A8-864A-BEAE-CB9B3FA8CA9D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EC01-EDAA-CC41-BD10-4EAB689AAE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A2FB-C4A8-864A-BEAE-CB9B3FA8CA9D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EC01-EDAA-CC41-BD10-4EAB689AA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A2FB-C4A8-864A-BEAE-CB9B3FA8CA9D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EC01-EDAA-CC41-BD10-4EAB689AA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A2FB-C4A8-864A-BEAE-CB9B3FA8CA9D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EC01-EDAA-CC41-BD10-4EAB689AA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A2FB-C4A8-864A-BEAE-CB9B3FA8CA9D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EC01-EDAA-CC41-BD10-4EAB689AA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A2FB-C4A8-864A-BEAE-CB9B3FA8CA9D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A2FB-C4A8-864A-BEAE-CB9B3FA8CA9D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EC01-EDAA-CC41-BD10-4EAB689AAE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0C8A2FB-C4A8-864A-BEAE-CB9B3FA8CA9D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A5BEC01-EDAA-CC41-BD10-4EAB689AAE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olga.benzer@aalto.f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rey.zhukov@aalto.f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Svetlana </a:t>
            </a:r>
            <a:r>
              <a:rPr lang="en-US" dirty="0" err="1" smtClean="0"/>
              <a:t>ledyaeva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10</a:t>
            </a:fld>
            <a:r>
              <a:rPr lang="fr-FR" dirty="0" smtClean="0"/>
              <a:t>/</a:t>
            </a:r>
            <a:r>
              <a:rPr lang="en-US" altLang="zh-CN" dirty="0" smtClean="0"/>
              <a:t>25</a:t>
            </a:r>
            <a:endParaRPr lang="fr-F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</a:pPr>
            <a:r>
              <a:rPr lang="en-US" dirty="0" smtClean="0"/>
              <a:t>Facts to </a:t>
            </a:r>
            <a:r>
              <a:rPr lang="en-US" dirty="0"/>
              <a:t>be explained 1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3200" dirty="0" smtClean="0"/>
              <a:t>Inter</a:t>
            </a:r>
            <a:r>
              <a:rPr lang="en-US" sz="3200" dirty="0"/>
              <a:t>-industry specialization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51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Competitive general equilibrium theory, the backbone of the (classical</a:t>
            </a:r>
            <a:r>
              <a:rPr lang="en-US" dirty="0" smtClean="0"/>
              <a:t>) trade theories</a:t>
            </a:r>
          </a:p>
          <a:p>
            <a:endParaRPr lang="en-US" dirty="0"/>
          </a:p>
          <a:p>
            <a:r>
              <a:rPr lang="en-US" dirty="0"/>
              <a:t>We'll use mostly the simplest two-industry versions of the theory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Production possibility frontier = possible combinations of output </a:t>
            </a:r>
            <a:r>
              <a:rPr lang="en-US" dirty="0" smtClean="0"/>
              <a:t>with full capacity</a:t>
            </a:r>
          </a:p>
          <a:p>
            <a:endParaRPr lang="en-US" dirty="0"/>
          </a:p>
          <a:p>
            <a:r>
              <a:rPr lang="en-US" dirty="0"/>
              <a:t>Shape of the production possibility frontier </a:t>
            </a:r>
            <a:r>
              <a:rPr lang="en-US" dirty="0" smtClean="0"/>
              <a:t>affected </a:t>
            </a:r>
            <a:r>
              <a:rPr lang="en-US" dirty="0"/>
              <a:t>by the </a:t>
            </a:r>
            <a:r>
              <a:rPr lang="en-US" dirty="0" smtClean="0"/>
              <a:t>availability of </a:t>
            </a:r>
            <a:r>
              <a:rPr lang="en-US" dirty="0"/>
              <a:t>resources in the economy, technological knowledge (</a:t>
            </a:r>
            <a:r>
              <a:rPr lang="en-US" dirty="0" smtClean="0"/>
              <a:t>effectively</a:t>
            </a:r>
            <a:r>
              <a:rPr lang="en-US" dirty="0"/>
              <a:t> </a:t>
            </a:r>
            <a:r>
              <a:rPr lang="en-US" dirty="0" smtClean="0"/>
              <a:t>used</a:t>
            </a:r>
            <a:r>
              <a:rPr lang="en-US" dirty="0"/>
              <a:t>) and inter-</a:t>
            </a:r>
            <a:r>
              <a:rPr lang="en-US" dirty="0" err="1"/>
              <a:t>sectoral</a:t>
            </a:r>
            <a:r>
              <a:rPr lang="en-US" dirty="0"/>
              <a:t> </a:t>
            </a:r>
            <a:r>
              <a:rPr lang="en-US" dirty="0" smtClean="0"/>
              <a:t>differences </a:t>
            </a:r>
            <a:r>
              <a:rPr lang="en-US" dirty="0"/>
              <a:t>in technologies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These can </a:t>
            </a:r>
            <a:r>
              <a:rPr lang="en-US" dirty="0" smtClean="0"/>
              <a:t>differ </a:t>
            </a:r>
            <a:r>
              <a:rPr lang="en-US" dirty="0"/>
              <a:t>across countries and lead to the </a:t>
            </a:r>
            <a:r>
              <a:rPr lang="en-US" b="1" dirty="0" smtClean="0"/>
              <a:t>comparative advantage</a:t>
            </a:r>
            <a:r>
              <a:rPr lang="en-US" dirty="0" smtClean="0"/>
              <a:t> </a:t>
            </a:r>
            <a:r>
              <a:rPr lang="en-US" dirty="0"/>
              <a:t>of nations.</a:t>
            </a:r>
          </a:p>
        </p:txBody>
      </p:sp>
    </p:spTree>
    <p:extLst>
      <p:ext uri="{BB962C8B-B14F-4D97-AF65-F5344CB8AC3E}">
        <p14:creationId xmlns:p14="http://schemas.microsoft.com/office/powerpoint/2010/main" val="42088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11</a:t>
            </a:fld>
            <a:r>
              <a:rPr lang="fr-FR" dirty="0" smtClean="0"/>
              <a:t>/</a:t>
            </a:r>
            <a:r>
              <a:rPr lang="en-US" altLang="zh-CN" dirty="0" smtClean="0"/>
              <a:t>25</a:t>
            </a:r>
            <a:endParaRPr lang="fr-F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</a:pPr>
            <a:r>
              <a:rPr lang="en-US" dirty="0" smtClean="0"/>
              <a:t>Facts to </a:t>
            </a:r>
            <a:r>
              <a:rPr lang="en-US" dirty="0"/>
              <a:t>be explained 1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3200" dirty="0" smtClean="0"/>
              <a:t>Inter</a:t>
            </a:r>
            <a:r>
              <a:rPr lang="en-US" sz="3200" dirty="0"/>
              <a:t>-industry specialization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51400"/>
          </a:xfrm>
        </p:spPr>
        <p:txBody>
          <a:bodyPr>
            <a:normAutofit/>
          </a:bodyPr>
          <a:lstStyle/>
          <a:p>
            <a:r>
              <a:rPr lang="en-US" sz="2000" dirty="0"/>
              <a:t>Classical trade theories focus on the supply side determinants </a:t>
            </a:r>
            <a:r>
              <a:rPr lang="en-US" sz="2000" dirty="0" smtClean="0"/>
              <a:t>of inter</a:t>
            </a:r>
            <a:r>
              <a:rPr lang="en-US" sz="2000" dirty="0"/>
              <a:t>-industry trade </a:t>
            </a:r>
            <a:r>
              <a:rPr lang="en-US" sz="2000" dirty="0" smtClean="0"/>
              <a:t>patterns</a:t>
            </a:r>
            <a:r>
              <a:rPr lang="en-US" sz="2000" dirty="0"/>
              <a:t>, e.g. factor endowments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Classical trade theories also emphasize the structural changes </a:t>
            </a:r>
            <a:r>
              <a:rPr lang="en-US" sz="2000" dirty="0" smtClean="0"/>
              <a:t>implied by </a:t>
            </a:r>
            <a:r>
              <a:rPr lang="en-US" sz="2000" dirty="0"/>
              <a:t>e.g. reductions of trade barriers and international transport costs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Welfare implications for trade policy, such as tariffs, </a:t>
            </a:r>
            <a:r>
              <a:rPr lang="en-US" sz="2000" dirty="0"/>
              <a:t>quantitative restrictions or </a:t>
            </a:r>
            <a:r>
              <a:rPr lang="en-US" sz="2000" dirty="0" smtClean="0"/>
              <a:t>import quotas</a:t>
            </a:r>
            <a:r>
              <a:rPr lang="en-US" sz="2000" dirty="0"/>
              <a:t>, </a:t>
            </a:r>
            <a:r>
              <a:rPr lang="en-US" sz="2000" dirty="0" smtClean="0"/>
              <a:t>tariff-</a:t>
            </a:r>
            <a:r>
              <a:rPr lang="en-US" sz="2000" dirty="0"/>
              <a:t>quota systems and anti-dumping policies</a:t>
            </a:r>
          </a:p>
        </p:txBody>
      </p:sp>
    </p:spTree>
    <p:extLst>
      <p:ext uri="{BB962C8B-B14F-4D97-AF65-F5344CB8AC3E}">
        <p14:creationId xmlns:p14="http://schemas.microsoft.com/office/powerpoint/2010/main" val="34032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12</a:t>
            </a:fld>
            <a:r>
              <a:rPr lang="fr-FR" dirty="0" smtClean="0"/>
              <a:t>/</a:t>
            </a:r>
            <a:r>
              <a:rPr lang="en-US" altLang="zh-CN" dirty="0" smtClean="0"/>
              <a:t>25</a:t>
            </a:r>
            <a:endParaRPr lang="fr-F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Autofit/>
          </a:bodyPr>
          <a:lstStyle/>
          <a:p>
            <a:r>
              <a:rPr lang="en-US" sz="2800" dirty="0"/>
              <a:t>The classical trade theories to explain inter-</a:t>
            </a:r>
            <a:r>
              <a:rPr lang="en-US" sz="2800" dirty="0" smtClean="0"/>
              <a:t>industry specialization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51400"/>
          </a:xfrm>
        </p:spPr>
        <p:txBody>
          <a:bodyPr>
            <a:normAutofit/>
          </a:bodyPr>
          <a:lstStyle/>
          <a:p>
            <a:r>
              <a:rPr lang="en-US" sz="2000" dirty="0"/>
              <a:t>Lecture 2: </a:t>
            </a:r>
            <a:r>
              <a:rPr lang="en-US" sz="2000" dirty="0" err="1"/>
              <a:t>Ricardian</a:t>
            </a:r>
            <a:r>
              <a:rPr lang="en-US" sz="2000" dirty="0"/>
              <a:t> theory of Comparative advantage (from </a:t>
            </a:r>
            <a:r>
              <a:rPr lang="en-US" sz="2000" dirty="0" smtClean="0"/>
              <a:t>year 1817)</a:t>
            </a:r>
          </a:p>
          <a:p>
            <a:endParaRPr lang="en-US" sz="2000" dirty="0"/>
          </a:p>
          <a:p>
            <a:r>
              <a:rPr lang="en-US" sz="2000" dirty="0"/>
              <a:t>Lecture 3: Factor intensity and the </a:t>
            </a:r>
            <a:r>
              <a:rPr lang="en-US" sz="2000" dirty="0" err="1"/>
              <a:t>Heckscher</a:t>
            </a:r>
            <a:r>
              <a:rPr lang="en-US" sz="2000" dirty="0"/>
              <a:t>-Ohlin model (from </a:t>
            </a:r>
            <a:r>
              <a:rPr lang="en-US" sz="2000" dirty="0" smtClean="0"/>
              <a:t>year 1933</a:t>
            </a:r>
            <a:r>
              <a:rPr lang="en-US" sz="2000" dirty="0"/>
              <a:t>) + </a:t>
            </a:r>
            <a:r>
              <a:rPr lang="en-US" sz="2000" dirty="0" err="1"/>
              <a:t>Stolper</a:t>
            </a:r>
            <a:r>
              <a:rPr lang="en-US" sz="2000" dirty="0"/>
              <a:t>-Samuelson proposition and </a:t>
            </a:r>
            <a:r>
              <a:rPr lang="en-US" sz="2000" dirty="0" err="1"/>
              <a:t>Rybczynski</a:t>
            </a:r>
            <a:r>
              <a:rPr lang="en-US" sz="2000" dirty="0"/>
              <a:t> </a:t>
            </a:r>
            <a:r>
              <a:rPr lang="en-US" sz="2000" dirty="0" smtClean="0"/>
              <a:t>proposition</a:t>
            </a:r>
          </a:p>
          <a:p>
            <a:endParaRPr lang="en-US" sz="2000" dirty="0"/>
          </a:p>
          <a:p>
            <a:r>
              <a:rPr lang="en-US" sz="2000" dirty="0"/>
              <a:t>Lecture 4: Trade policy: </a:t>
            </a:r>
            <a:r>
              <a:rPr lang="en-US" sz="2000" dirty="0" smtClean="0"/>
              <a:t>tariffs</a:t>
            </a:r>
            <a:r>
              <a:rPr lang="en-US" sz="2000" dirty="0"/>
              <a:t>, quotas and NTMs (with </a:t>
            </a:r>
            <a:r>
              <a:rPr lang="en-US" sz="2000" dirty="0" smtClean="0"/>
              <a:t>perfect competition </a:t>
            </a:r>
            <a:r>
              <a:rPr lang="en-US" sz="2000" dirty="0"/>
              <a:t>models)</a:t>
            </a:r>
          </a:p>
        </p:txBody>
      </p:sp>
    </p:spTree>
    <p:extLst>
      <p:ext uri="{BB962C8B-B14F-4D97-AF65-F5344CB8AC3E}">
        <p14:creationId xmlns:p14="http://schemas.microsoft.com/office/powerpoint/2010/main" val="302168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13</a:t>
            </a:fld>
            <a:r>
              <a:rPr lang="fr-FR" dirty="0" smtClean="0"/>
              <a:t>/</a:t>
            </a:r>
            <a:r>
              <a:rPr lang="en-US" altLang="zh-CN" dirty="0" smtClean="0"/>
              <a:t>25</a:t>
            </a:r>
            <a:endParaRPr lang="fr-F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</a:pPr>
            <a:r>
              <a:rPr lang="en-US" dirty="0" smtClean="0"/>
              <a:t>Facts to </a:t>
            </a:r>
            <a:r>
              <a:rPr lang="en-US" dirty="0"/>
              <a:t>be explained </a:t>
            </a:r>
            <a:r>
              <a:rPr lang="en-US" dirty="0" smtClean="0"/>
              <a:t>2: </a:t>
            </a:r>
            <a:br>
              <a:rPr lang="en-US" dirty="0" smtClean="0"/>
            </a:br>
            <a:r>
              <a:rPr lang="en-US" sz="3200" dirty="0"/>
              <a:t>Intra-industry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514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Despite </a:t>
            </a:r>
            <a:r>
              <a:rPr lang="en-US" sz="2000" dirty="0"/>
              <a:t>obvious inter-industry specialization various goods </a:t>
            </a:r>
            <a:r>
              <a:rPr lang="en-US" sz="2000" dirty="0" smtClean="0"/>
              <a:t>and services </a:t>
            </a:r>
            <a:r>
              <a:rPr lang="en-US" sz="2000" dirty="0"/>
              <a:t>are both exported and imported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Exports of Nokia phones, import of iPhones</a:t>
            </a:r>
          </a:p>
          <a:p>
            <a:endParaRPr lang="en-US" sz="2000" dirty="0" smtClean="0"/>
          </a:p>
          <a:p>
            <a:r>
              <a:rPr lang="en-US" sz="2000" dirty="0" smtClean="0"/>
              <a:t>A </a:t>
            </a:r>
            <a:r>
              <a:rPr lang="en-US" sz="2000" dirty="0"/>
              <a:t>growing share of world trade is intra</a:t>
            </a:r>
            <a:r>
              <a:rPr lang="en-US" sz="2000" dirty="0" smtClean="0"/>
              <a:t>-firm </a:t>
            </a:r>
            <a:r>
              <a:rPr lang="en-US" sz="2000" dirty="0"/>
              <a:t>trade. About 60 </a:t>
            </a:r>
            <a:r>
              <a:rPr lang="en-US" sz="2000" dirty="0" smtClean="0"/>
              <a:t>percent of </a:t>
            </a:r>
            <a:r>
              <a:rPr lang="en-US" sz="2000" dirty="0"/>
              <a:t>US imports from EU were trade within multinationals in 2009</a:t>
            </a:r>
            <a:r>
              <a:rPr lang="en-US" sz="2000" dirty="0" smtClean="0"/>
              <a:t>. </a:t>
            </a:r>
            <a:r>
              <a:rPr lang="nl-NL" sz="2000" dirty="0" smtClean="0"/>
              <a:t>(</a:t>
            </a:r>
            <a:r>
              <a:rPr lang="nl-NL" sz="2000" dirty="0" err="1"/>
              <a:t>Lanz</a:t>
            </a:r>
            <a:r>
              <a:rPr lang="nl-NL" sz="2000" dirty="0"/>
              <a:t> &amp; </a:t>
            </a:r>
            <a:r>
              <a:rPr lang="nl-NL" sz="2000" dirty="0" err="1"/>
              <a:t>Miroudot</a:t>
            </a:r>
            <a:r>
              <a:rPr lang="nl-NL" sz="2000" dirty="0"/>
              <a:t>, 2011)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83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14</a:t>
            </a:fld>
            <a:r>
              <a:rPr lang="fr-FR" dirty="0" smtClean="0"/>
              <a:t>/</a:t>
            </a:r>
            <a:r>
              <a:rPr lang="en-US" altLang="zh-CN" dirty="0" smtClean="0"/>
              <a:t>25</a:t>
            </a:r>
            <a:endParaRPr lang="fr-F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</a:pPr>
            <a:r>
              <a:rPr lang="en-US" dirty="0" smtClean="0"/>
              <a:t>Facts to </a:t>
            </a:r>
            <a:r>
              <a:rPr lang="en-US" dirty="0"/>
              <a:t>be explained </a:t>
            </a:r>
            <a:r>
              <a:rPr lang="en-US" dirty="0" smtClean="0"/>
              <a:t>2: </a:t>
            </a:r>
            <a:br>
              <a:rPr lang="en-US" dirty="0" smtClean="0"/>
            </a:br>
            <a:r>
              <a:rPr lang="en-US" sz="3200" dirty="0"/>
              <a:t>Intra-industry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64300"/>
            <a:ext cx="8229600" cy="36830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sz="2000" dirty="0"/>
              <a:t>Figure:  Finland, exports and imports of some product categories 2013 (</a:t>
            </a:r>
            <a:r>
              <a:rPr lang="en-US" sz="2000" dirty="0" smtClean="0"/>
              <a:t>million euro</a:t>
            </a:r>
            <a:r>
              <a:rPr lang="en-US" sz="2000" dirty="0"/>
              <a:t>)</a:t>
            </a: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30" y="1790700"/>
            <a:ext cx="6915904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15</a:t>
            </a:fld>
            <a:r>
              <a:rPr lang="fr-FR" dirty="0" smtClean="0"/>
              <a:t>/</a:t>
            </a:r>
            <a:r>
              <a:rPr lang="en-US" altLang="zh-CN" dirty="0" smtClean="0"/>
              <a:t>25</a:t>
            </a:r>
            <a:endParaRPr lang="fr-F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</a:pPr>
            <a:r>
              <a:rPr lang="en-US" dirty="0" smtClean="0"/>
              <a:t>Facts to </a:t>
            </a:r>
            <a:r>
              <a:rPr lang="en-US" dirty="0"/>
              <a:t>be explained </a:t>
            </a:r>
            <a:r>
              <a:rPr lang="en-US" dirty="0" smtClean="0"/>
              <a:t>2: </a:t>
            </a:r>
            <a:br>
              <a:rPr lang="en-US" dirty="0" smtClean="0"/>
            </a:br>
            <a:r>
              <a:rPr lang="en-US" sz="3200" dirty="0"/>
              <a:t>Intra-industry </a:t>
            </a:r>
            <a:r>
              <a:rPr lang="en-US" sz="3200" dirty="0" smtClean="0"/>
              <a:t>trade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325366"/>
            <a:ext cx="9144000" cy="553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16</a:t>
            </a:fld>
            <a:r>
              <a:rPr lang="fr-FR" dirty="0" smtClean="0"/>
              <a:t>/</a:t>
            </a:r>
            <a:r>
              <a:rPr lang="en-US" altLang="zh-CN" dirty="0" smtClean="0"/>
              <a:t>25</a:t>
            </a:r>
            <a:endParaRPr lang="fr-F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</a:pPr>
            <a:r>
              <a:rPr lang="en-US" dirty="0" smtClean="0"/>
              <a:t>Facts to </a:t>
            </a:r>
            <a:r>
              <a:rPr lang="en-US" dirty="0"/>
              <a:t>be explained </a:t>
            </a:r>
            <a:r>
              <a:rPr lang="en-US" dirty="0" smtClean="0"/>
              <a:t>2: </a:t>
            </a:r>
            <a:br>
              <a:rPr lang="en-US" dirty="0" smtClean="0"/>
            </a:br>
            <a:r>
              <a:rPr lang="en-US" sz="3200" dirty="0"/>
              <a:t>Intra-industry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514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pPr marL="114300" indent="0">
              <a:buNone/>
            </a:pPr>
            <a:r>
              <a:rPr lang="x-none" sz="2000" dirty="0" smtClean="0"/>
              <a:t>One way to understand intra-industry trade: </a:t>
            </a:r>
          </a:p>
          <a:p>
            <a:r>
              <a:rPr lang="en-US" sz="2000" dirty="0" smtClean="0"/>
              <a:t>Product differentiation </a:t>
            </a:r>
            <a:r>
              <a:rPr lang="en-US" sz="2000" dirty="0"/>
              <a:t>and consumer's love-of-</a:t>
            </a:r>
            <a:r>
              <a:rPr lang="en-US" sz="2000" dirty="0" smtClean="0"/>
              <a:t>variety</a:t>
            </a:r>
          </a:p>
          <a:p>
            <a:r>
              <a:rPr lang="en-US" sz="2000" dirty="0"/>
              <a:t>Theory of monopolistic competition and increasing returns to scale.</a:t>
            </a:r>
          </a:p>
        </p:txBody>
      </p:sp>
    </p:spTree>
    <p:extLst>
      <p:ext uri="{BB962C8B-B14F-4D97-AF65-F5344CB8AC3E}">
        <p14:creationId xmlns:p14="http://schemas.microsoft.com/office/powerpoint/2010/main" val="6716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17</a:t>
            </a:fld>
            <a:r>
              <a:rPr lang="fr-FR" dirty="0" smtClean="0"/>
              <a:t>/</a:t>
            </a:r>
            <a:r>
              <a:rPr lang="en-US" altLang="zh-CN" dirty="0" smtClean="0"/>
              <a:t>25</a:t>
            </a:r>
            <a:endParaRPr lang="fr-F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Autofit/>
          </a:bodyPr>
          <a:lstStyle/>
          <a:p>
            <a:r>
              <a:rPr lang="en-US" sz="2600" dirty="0"/>
              <a:t>The 'new trade theories' </a:t>
            </a:r>
            <a:r>
              <a:rPr lang="en-US" sz="2600" dirty="0" smtClean="0"/>
              <a:t>&amp; applied models </a:t>
            </a:r>
            <a:r>
              <a:rPr lang="en-US" sz="2600" dirty="0"/>
              <a:t>to </a:t>
            </a:r>
            <a:r>
              <a:rPr lang="en-US" sz="2600" dirty="0" smtClean="0"/>
              <a:t>explain intra</a:t>
            </a:r>
            <a:r>
              <a:rPr lang="en-US" sz="2600" dirty="0"/>
              <a:t>-industry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51400"/>
          </a:xfrm>
        </p:spPr>
        <p:txBody>
          <a:bodyPr>
            <a:normAutofit/>
          </a:bodyPr>
          <a:lstStyle/>
          <a:p>
            <a:r>
              <a:rPr lang="en-US" sz="2000" dirty="0"/>
              <a:t>Lecture 5: Increasing returns to scale and imperfect </a:t>
            </a:r>
            <a:r>
              <a:rPr lang="en-US" sz="2000" dirty="0" smtClean="0"/>
              <a:t>competition (</a:t>
            </a:r>
            <a:r>
              <a:rPr lang="en-US" sz="2000" dirty="0"/>
              <a:t>theories from year 1977 onwards)</a:t>
            </a:r>
          </a:p>
          <a:p>
            <a:endParaRPr lang="en-US" sz="2000" dirty="0" smtClean="0"/>
          </a:p>
          <a:p>
            <a:r>
              <a:rPr lang="en-US" sz="2000" dirty="0" smtClean="0"/>
              <a:t>Lecture </a:t>
            </a:r>
            <a:r>
              <a:rPr lang="en-US" sz="2000" dirty="0"/>
              <a:t>6: Intra-industry trade (theories from 1970's and 1980's) </a:t>
            </a:r>
            <a:r>
              <a:rPr lang="en-US" sz="2000" dirty="0" smtClean="0"/>
              <a:t>and Gravity </a:t>
            </a:r>
            <a:r>
              <a:rPr lang="en-US" sz="2000" dirty="0" err="1"/>
              <a:t>modelling</a:t>
            </a:r>
            <a:r>
              <a:rPr lang="en-US" sz="2000" dirty="0"/>
              <a:t> (theories from 2002 &amp; 2003 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/>
              <a:t>Lecture 7: Strategic (theories from 1980's) &amp; applied trade policy</a:t>
            </a:r>
            <a:r>
              <a:rPr lang="en-US" sz="2000" dirty="0" smtClean="0"/>
              <a:t>, including </a:t>
            </a:r>
            <a:r>
              <a:rPr lang="en-US" sz="2000" dirty="0"/>
              <a:t>applied partial and general equilibrium models' </a:t>
            </a:r>
            <a:r>
              <a:rPr lang="en-US" sz="2000" dirty="0" smtClean="0"/>
              <a:t>basics (</a:t>
            </a:r>
            <a:r>
              <a:rPr lang="en-US" sz="2000" dirty="0"/>
              <a:t>developed especially after 1990's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/>
              <a:t>Lecture </a:t>
            </a:r>
            <a:r>
              <a:rPr lang="en-US" sz="2000" dirty="0" smtClean="0"/>
              <a:t>8: </a:t>
            </a:r>
            <a:r>
              <a:rPr lang="en-US" sz="2000" dirty="0"/>
              <a:t>Firm heterogeneity and the </a:t>
            </a:r>
            <a:r>
              <a:rPr lang="en-US" sz="2000" dirty="0" err="1"/>
              <a:t>Melitz</a:t>
            </a:r>
            <a:r>
              <a:rPr lang="en-US" sz="2000" dirty="0"/>
              <a:t> model (empirics </a:t>
            </a:r>
            <a:r>
              <a:rPr lang="en-US" sz="2000" dirty="0" smtClean="0"/>
              <a:t>from 1995 </a:t>
            </a:r>
            <a:r>
              <a:rPr lang="en-US" sz="2000" dirty="0"/>
              <a:t>onwards and </a:t>
            </a:r>
            <a:r>
              <a:rPr lang="en-US" sz="2000" dirty="0" err="1"/>
              <a:t>Melitz</a:t>
            </a:r>
            <a:r>
              <a:rPr lang="en-US" sz="2000" dirty="0"/>
              <a:t> model from 2003)</a:t>
            </a:r>
          </a:p>
        </p:txBody>
      </p:sp>
    </p:spTree>
    <p:extLst>
      <p:ext uri="{BB962C8B-B14F-4D97-AF65-F5344CB8AC3E}">
        <p14:creationId xmlns:p14="http://schemas.microsoft.com/office/powerpoint/2010/main" val="42413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18</a:t>
            </a:fld>
            <a:r>
              <a:rPr lang="fr-FR" dirty="0" smtClean="0"/>
              <a:t>/</a:t>
            </a:r>
            <a:r>
              <a:rPr lang="en-US" altLang="zh-CN" dirty="0" smtClean="0"/>
              <a:t>25</a:t>
            </a:r>
            <a:endParaRPr lang="fr-F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</a:pPr>
            <a:r>
              <a:rPr lang="en-US" dirty="0" smtClean="0"/>
              <a:t>Facts to </a:t>
            </a:r>
            <a:r>
              <a:rPr lang="en-US" dirty="0"/>
              <a:t>be explained 3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3200" dirty="0" smtClean="0"/>
              <a:t>Off-</a:t>
            </a:r>
            <a:r>
              <a:rPr lang="en-US" sz="3200" dirty="0"/>
              <a:t>shoring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800"/>
            <a:ext cx="8229600" cy="4851400"/>
          </a:xfrm>
        </p:spPr>
        <p:txBody>
          <a:bodyPr>
            <a:normAutofit/>
          </a:bodyPr>
          <a:lstStyle/>
          <a:p>
            <a:r>
              <a:rPr lang="en-US" sz="2000" dirty="0"/>
              <a:t>Boeing 787 is produced in USA?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290" y="1965325"/>
            <a:ext cx="6716310" cy="47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19</a:t>
            </a:fld>
            <a:r>
              <a:rPr lang="fr-FR" dirty="0" smtClean="0"/>
              <a:t>/</a:t>
            </a:r>
            <a:r>
              <a:rPr lang="en-US" altLang="zh-CN" dirty="0" smtClean="0"/>
              <a:t>25</a:t>
            </a:r>
            <a:endParaRPr lang="fr-F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</a:pPr>
            <a:r>
              <a:rPr lang="en-US" dirty="0" smtClean="0"/>
              <a:t>Facts to </a:t>
            </a:r>
            <a:r>
              <a:rPr lang="en-US" dirty="0"/>
              <a:t>be explained 3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3200" dirty="0" smtClean="0"/>
              <a:t>Off-</a:t>
            </a:r>
            <a:r>
              <a:rPr lang="en-US" sz="3200" dirty="0"/>
              <a:t>shoring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851400"/>
          </a:xfrm>
        </p:spPr>
        <p:txBody>
          <a:bodyPr>
            <a:normAutofit/>
          </a:bodyPr>
          <a:lstStyle/>
          <a:p>
            <a:r>
              <a:rPr lang="en-US" sz="2000" dirty="0"/>
              <a:t>Lot of research in the last 15 years on </a:t>
            </a:r>
            <a:r>
              <a:rPr lang="en-US" sz="2000" dirty="0" smtClean="0"/>
              <a:t>analyzing </a:t>
            </a:r>
            <a:r>
              <a:rPr lang="en-US" sz="2000" dirty="0"/>
              <a:t>the fragmentation </a:t>
            </a:r>
            <a:r>
              <a:rPr lang="en-US" sz="2000" dirty="0" smtClean="0"/>
              <a:t>of production </a:t>
            </a:r>
            <a:r>
              <a:rPr lang="en-US" sz="2000" dirty="0"/>
              <a:t>processes (outsourcing of some stages of production </a:t>
            </a:r>
            <a:r>
              <a:rPr lang="en-US" sz="2000" dirty="0" smtClean="0"/>
              <a:t>to other firms </a:t>
            </a:r>
            <a:r>
              <a:rPr lang="en-US" sz="2000" dirty="0"/>
              <a:t>located possibly in foreign countries).</a:t>
            </a:r>
          </a:p>
          <a:p>
            <a:endParaRPr lang="en-US" sz="2000" dirty="0" smtClean="0"/>
          </a:p>
          <a:p>
            <a:r>
              <a:rPr lang="en-US" sz="2000" dirty="0" smtClean="0"/>
              <a:t>One </a:t>
            </a:r>
            <a:r>
              <a:rPr lang="en-US" sz="2000" dirty="0"/>
              <a:t>measure of international outsourcing is the share of </a:t>
            </a:r>
            <a:r>
              <a:rPr lang="en-US" sz="2000" dirty="0" smtClean="0"/>
              <a:t>imported intermediates </a:t>
            </a:r>
            <a:r>
              <a:rPr lang="en-US" sz="2000" dirty="0"/>
              <a:t>in production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An increase in the share may be an indication of </a:t>
            </a:r>
            <a:r>
              <a:rPr lang="en-US" sz="2000" dirty="0" smtClean="0"/>
              <a:t>off-shoring</a:t>
            </a:r>
          </a:p>
          <a:p>
            <a:endParaRPr lang="en-US" sz="2000" dirty="0"/>
          </a:p>
          <a:p>
            <a:r>
              <a:rPr lang="en-US" sz="2000" dirty="0"/>
              <a:t>Factories of Nokia and </a:t>
            </a:r>
            <a:r>
              <a:rPr lang="en-US" sz="2000" dirty="0" err="1"/>
              <a:t>Kone</a:t>
            </a:r>
            <a:r>
              <a:rPr lang="en-US" sz="2000" dirty="0"/>
              <a:t> abroad increased imported </a:t>
            </a:r>
            <a:r>
              <a:rPr lang="en-US" sz="2000" dirty="0" smtClean="0"/>
              <a:t>intermediate input </a:t>
            </a:r>
            <a:r>
              <a:rPr lang="en-US" sz="2000" dirty="0"/>
              <a:t>use</a:t>
            </a:r>
          </a:p>
        </p:txBody>
      </p:sp>
    </p:spTree>
    <p:extLst>
      <p:ext uri="{BB962C8B-B14F-4D97-AF65-F5344CB8AC3E}">
        <p14:creationId xmlns:p14="http://schemas.microsoft.com/office/powerpoint/2010/main" val="7241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2</a:t>
            </a:fld>
            <a:r>
              <a:rPr lang="fr-FR" dirty="0" smtClean="0"/>
              <a:t>/</a:t>
            </a:r>
            <a:r>
              <a:rPr lang="en-US" altLang="zh-CN" dirty="0" smtClean="0"/>
              <a:t>25</a:t>
            </a:r>
            <a:endParaRPr lang="fr-FR" dirty="0"/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0" y="2063475"/>
            <a:ext cx="6604000" cy="4899300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342900" lvl="2">
              <a:lnSpc>
                <a:spcPct val="90000"/>
              </a:lnSpc>
              <a:buClr>
                <a:schemeClr val="accent1"/>
              </a:buClr>
            </a:pPr>
            <a:endParaRPr lang="en-US" sz="2000" dirty="0" smtClean="0"/>
          </a:p>
          <a:p>
            <a:pPr marL="114300" lvl="2" indent="0">
              <a:lnSpc>
                <a:spcPct val="90000"/>
              </a:lnSpc>
              <a:buClr>
                <a:schemeClr val="accent1"/>
              </a:buClr>
              <a:buNone/>
            </a:pPr>
            <a:r>
              <a:rPr lang="en-US" sz="2400" b="1" dirty="0" err="1"/>
              <a:t>Katariina</a:t>
            </a:r>
            <a:r>
              <a:rPr lang="en-US" sz="2400" b="1" dirty="0"/>
              <a:t> Nilsson-</a:t>
            </a:r>
            <a:r>
              <a:rPr lang="en-US" sz="2400" b="1" dirty="0" err="1"/>
              <a:t>Hakkala</a:t>
            </a:r>
            <a:r>
              <a:rPr lang="en-US" sz="2400" b="1" dirty="0"/>
              <a:t>:</a:t>
            </a:r>
            <a:endParaRPr lang="en-US" sz="2400" b="1" dirty="0" smtClean="0"/>
          </a:p>
          <a:p>
            <a:pPr marL="342900" lvl="2">
              <a:lnSpc>
                <a:spcPct val="90000"/>
              </a:lnSpc>
              <a:buClr>
                <a:schemeClr val="accent1"/>
              </a:buClr>
            </a:pPr>
            <a:r>
              <a:rPr lang="en-US" sz="2000" dirty="0"/>
              <a:t>Chief research </a:t>
            </a:r>
            <a:r>
              <a:rPr lang="en-US" sz="2000" dirty="0" smtClean="0"/>
              <a:t>scientist</a:t>
            </a:r>
            <a:r>
              <a:rPr lang="en-US" sz="2000" dirty="0"/>
              <a:t>, The Research Institute of the Finnish Economy (</a:t>
            </a:r>
            <a:r>
              <a:rPr lang="en-US" sz="2000" dirty="0" err="1"/>
              <a:t>Etla</a:t>
            </a:r>
            <a:r>
              <a:rPr lang="en-US" sz="2000" dirty="0" smtClean="0"/>
              <a:t>)</a:t>
            </a:r>
          </a:p>
          <a:p>
            <a:pPr marL="342900" lvl="2">
              <a:lnSpc>
                <a:spcPct val="90000"/>
              </a:lnSpc>
              <a:buClr>
                <a:schemeClr val="accent1"/>
              </a:buClr>
            </a:pPr>
            <a:r>
              <a:rPr lang="en-US" sz="2000" dirty="0" smtClean="0"/>
              <a:t>Contact details</a:t>
            </a:r>
            <a:r>
              <a:rPr lang="en-US" sz="2000" dirty="0"/>
              <a:t>: </a:t>
            </a:r>
            <a:r>
              <a:rPr lang="en-US" sz="2000" dirty="0" err="1"/>
              <a:t>katariina.nilsson.hakkala@etla.fi</a:t>
            </a:r>
            <a:r>
              <a:rPr lang="en-US" sz="2000" dirty="0"/>
              <a:t>. </a:t>
            </a:r>
            <a:r>
              <a:rPr lang="en-US" sz="2000" dirty="0" err="1"/>
              <a:t>Arkadiankatu</a:t>
            </a:r>
            <a:r>
              <a:rPr lang="en-US" sz="2000" dirty="0"/>
              <a:t> 23 B</a:t>
            </a: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dirty="0" smtClean="0"/>
              <a:t>Second lecturer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67" y="2437972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20</a:t>
            </a:fld>
            <a:r>
              <a:rPr lang="fr-FR" dirty="0" smtClean="0"/>
              <a:t>/</a:t>
            </a:r>
            <a:r>
              <a:rPr lang="en-US" altLang="zh-CN" dirty="0" smtClean="0"/>
              <a:t>25</a:t>
            </a:r>
            <a:endParaRPr lang="fr-F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</a:pPr>
            <a:r>
              <a:rPr lang="en-US" dirty="0" smtClean="0"/>
              <a:t>Facts to </a:t>
            </a:r>
            <a:r>
              <a:rPr lang="en-US" dirty="0"/>
              <a:t>be explained 3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3200" dirty="0" smtClean="0"/>
              <a:t>Off-</a:t>
            </a:r>
            <a:r>
              <a:rPr lang="en-US" sz="3200" dirty="0"/>
              <a:t>shoring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8514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Especially small countries such as Denmark, Finland, Netherlands </a:t>
            </a:r>
            <a:r>
              <a:rPr lang="en-US" sz="2000" dirty="0" smtClean="0"/>
              <a:t>and Sweden </a:t>
            </a:r>
            <a:r>
              <a:rPr lang="en-US" sz="2000" dirty="0"/>
              <a:t>have a high share of imported intermediates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The increases have been highest in Denmark, Finland, Germany </a:t>
            </a:r>
            <a:r>
              <a:rPr lang="en-US" sz="2000" dirty="0" smtClean="0"/>
              <a:t>and Sweden </a:t>
            </a:r>
            <a:r>
              <a:rPr lang="en-US" sz="2000" dirty="0"/>
              <a:t>(largest percent increase in Japan)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What explains the increasing fragmentation and </a:t>
            </a:r>
            <a:r>
              <a:rPr lang="en-US" sz="2000" dirty="0" smtClean="0"/>
              <a:t>off-</a:t>
            </a:r>
            <a:r>
              <a:rPr lang="en-US" sz="2000" dirty="0"/>
              <a:t>shoring </a:t>
            </a:r>
            <a:r>
              <a:rPr lang="en-US" sz="2000" dirty="0" smtClean="0"/>
              <a:t>of production?</a:t>
            </a:r>
          </a:p>
          <a:p>
            <a:endParaRPr lang="en-US" sz="2000" dirty="0"/>
          </a:p>
          <a:p>
            <a:r>
              <a:rPr lang="en-US" sz="2000" dirty="0" smtClean="0"/>
              <a:t>Liberalization </a:t>
            </a:r>
            <a:r>
              <a:rPr lang="en-US" sz="2000" dirty="0"/>
              <a:t>of world trade, communication technologies, </a:t>
            </a:r>
            <a:r>
              <a:rPr lang="en-US" sz="2000" dirty="0" smtClean="0"/>
              <a:t>integration of </a:t>
            </a:r>
            <a:r>
              <a:rPr lang="en-US" sz="2000" dirty="0"/>
              <a:t>Eastern Europe and China in the world economy, </a:t>
            </a:r>
            <a:r>
              <a:rPr lang="en-US" sz="2000" dirty="0" smtClean="0"/>
              <a:t>increasing international </a:t>
            </a:r>
            <a:r>
              <a:rPr lang="en-US" sz="2000" dirty="0"/>
              <a:t>competition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The other side: increasing exports of services.</a:t>
            </a:r>
          </a:p>
        </p:txBody>
      </p:sp>
    </p:spTree>
    <p:extLst>
      <p:ext uri="{BB962C8B-B14F-4D97-AF65-F5344CB8AC3E}">
        <p14:creationId xmlns:p14="http://schemas.microsoft.com/office/powerpoint/2010/main" val="35936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21</a:t>
            </a:fld>
            <a:r>
              <a:rPr lang="fr-FR" dirty="0" smtClean="0"/>
              <a:t>/</a:t>
            </a:r>
            <a:r>
              <a:rPr lang="en-US" altLang="zh-CN" dirty="0" smtClean="0"/>
              <a:t>25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</a:pPr>
            <a:r>
              <a:rPr lang="en-US" dirty="0" smtClean="0"/>
              <a:t>Facts to </a:t>
            </a:r>
            <a:r>
              <a:rPr lang="en-US" dirty="0"/>
              <a:t>be explained 3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3200" dirty="0" smtClean="0"/>
              <a:t>Off-</a:t>
            </a:r>
            <a:r>
              <a:rPr lang="en-US" sz="3200" dirty="0"/>
              <a:t>shoring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851400"/>
          </a:xfrm>
        </p:spPr>
        <p:txBody>
          <a:bodyPr>
            <a:normAutofit/>
          </a:bodyPr>
          <a:lstStyle/>
          <a:p>
            <a:r>
              <a:rPr lang="en-US" sz="2000" dirty="0"/>
              <a:t>Global fragmentation of production processes and 'trade in tasks’</a:t>
            </a:r>
          </a:p>
          <a:p>
            <a:endParaRPr lang="en-US" sz="2000" dirty="0"/>
          </a:p>
          <a:p>
            <a:r>
              <a:rPr lang="en-US" sz="2000" dirty="0"/>
              <a:t>What statistics should be </a:t>
            </a:r>
            <a:r>
              <a:rPr lang="en-US" sz="2000" dirty="0" smtClean="0"/>
              <a:t>looked </a:t>
            </a:r>
            <a:r>
              <a:rPr lang="en-US" sz="2000" dirty="0"/>
              <a:t>when we want to analyze the effects of trade on labor markets? Gross exports vs. domestic value added of exports</a:t>
            </a:r>
            <a:r>
              <a:rPr lang="en-US" sz="2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47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22</a:t>
            </a:fld>
            <a:r>
              <a:rPr lang="fr-FR" dirty="0" smtClean="0"/>
              <a:t>/</a:t>
            </a:r>
            <a:r>
              <a:rPr lang="en-US" altLang="zh-CN" dirty="0" smtClean="0"/>
              <a:t>25</a:t>
            </a:r>
            <a:endParaRPr lang="fr-F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</a:pPr>
            <a:r>
              <a:rPr lang="en-US" dirty="0" smtClean="0"/>
              <a:t>Facts to </a:t>
            </a:r>
            <a:r>
              <a:rPr lang="en-US" dirty="0"/>
              <a:t>be explained 3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3200" dirty="0" smtClean="0"/>
              <a:t>Off-</a:t>
            </a:r>
            <a:r>
              <a:rPr lang="en-US" sz="3200" dirty="0"/>
              <a:t>shoring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515100"/>
            <a:ext cx="8229600" cy="393700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en-US" sz="2000" dirty="0"/>
              <a:t>Figure:  Gross value of exports vs. their domestic value added (VA), </a:t>
            </a:r>
            <a:r>
              <a:rPr lang="en-US" sz="2000" dirty="0" smtClean="0"/>
              <a:t>Finland (</a:t>
            </a:r>
            <a:r>
              <a:rPr lang="en-US" sz="2000" dirty="0"/>
              <a:t>OECD, </a:t>
            </a:r>
            <a:r>
              <a:rPr lang="en-US" sz="2000" dirty="0" err="1"/>
              <a:t>TiVA</a:t>
            </a:r>
            <a:r>
              <a:rPr lang="en-US" sz="2000" dirty="0"/>
              <a:t> indicators)</a:t>
            </a: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682815"/>
            <a:ext cx="7340600" cy="48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23</a:t>
            </a:fld>
            <a:r>
              <a:rPr lang="fr-FR" dirty="0" smtClean="0"/>
              <a:t>/25</a:t>
            </a:r>
            <a:endParaRPr lang="fr-F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</a:pPr>
            <a:r>
              <a:rPr lang="en-US" dirty="0" smtClean="0"/>
              <a:t>Facts to </a:t>
            </a:r>
            <a:r>
              <a:rPr lang="en-US" dirty="0"/>
              <a:t>be explained 3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3200" dirty="0" smtClean="0"/>
              <a:t>Off-</a:t>
            </a:r>
            <a:r>
              <a:rPr lang="en-US" sz="3200" dirty="0"/>
              <a:t>shoring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515100"/>
            <a:ext cx="8229600" cy="3937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400" dirty="0"/>
              <a:t>Figure:  The Great Structural change in Finnish exports (OECD, </a:t>
            </a:r>
            <a:r>
              <a:rPr lang="en-US" sz="1400" dirty="0" err="1"/>
              <a:t>TiVA</a:t>
            </a:r>
            <a:r>
              <a:rPr lang="en-US" sz="1400" dirty="0"/>
              <a:t> indicators)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1736228"/>
            <a:ext cx="7124700" cy="46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24</a:t>
            </a:fld>
            <a:r>
              <a:rPr lang="fr-FR" dirty="0" smtClean="0"/>
              <a:t>/25</a:t>
            </a:r>
            <a:endParaRPr lang="fr-F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</a:pPr>
            <a:r>
              <a:rPr lang="en-US" dirty="0" smtClean="0"/>
              <a:t>Facts to </a:t>
            </a:r>
            <a:r>
              <a:rPr lang="en-US" dirty="0"/>
              <a:t>be explained 3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3200" dirty="0" smtClean="0"/>
              <a:t>Off-</a:t>
            </a:r>
            <a:r>
              <a:rPr lang="en-US" sz="3200" dirty="0"/>
              <a:t>shoring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85140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 smtClean="0"/>
              <a:t>How </a:t>
            </a:r>
            <a:r>
              <a:rPr lang="en-US" sz="2000" dirty="0"/>
              <a:t>does trade </a:t>
            </a:r>
            <a:r>
              <a:rPr lang="en-US" sz="2000" dirty="0" smtClean="0"/>
              <a:t>affect </a:t>
            </a:r>
            <a:r>
              <a:rPr lang="en-US" sz="2000" dirty="0"/>
              <a:t>our job markets</a:t>
            </a:r>
            <a:r>
              <a:rPr lang="en-US" sz="2000" dirty="0" smtClean="0"/>
              <a:t>?</a:t>
            </a:r>
          </a:p>
          <a:p>
            <a:endParaRPr lang="en-US" sz="2000" dirty="0"/>
          </a:p>
          <a:p>
            <a:r>
              <a:rPr lang="en-US" sz="2000" dirty="0"/>
              <a:t>Does </a:t>
            </a:r>
            <a:r>
              <a:rPr lang="en-US" sz="2000" dirty="0" smtClean="0"/>
              <a:t>off-</a:t>
            </a:r>
            <a:r>
              <a:rPr lang="en-US" sz="2000" dirty="0"/>
              <a:t>shoring shift our jobs to China</a:t>
            </a:r>
            <a:r>
              <a:rPr lang="en-US" sz="2000" dirty="0" smtClean="0"/>
              <a:t>?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5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25</a:t>
            </a:fld>
            <a:r>
              <a:rPr lang="fr-FR" dirty="0" smtClean="0"/>
              <a:t>/25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Autofit/>
          </a:bodyPr>
          <a:lstStyle/>
          <a:p>
            <a:r>
              <a:rPr lang="en-US" sz="2800" dirty="0"/>
              <a:t>Models on multinationals </a:t>
            </a:r>
            <a:r>
              <a:rPr lang="en-US" sz="2800" dirty="0" smtClean="0"/>
              <a:t>&amp;trade </a:t>
            </a:r>
            <a:r>
              <a:rPr lang="en-US" sz="2800" dirty="0"/>
              <a:t>in tasks to explain </a:t>
            </a:r>
            <a:r>
              <a:rPr lang="en-US" sz="2800" dirty="0" smtClean="0"/>
              <a:t>these phenomena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9: </a:t>
            </a:r>
            <a:r>
              <a:rPr lang="en-US" dirty="0"/>
              <a:t>Multinational Firms and Fragmentation of </a:t>
            </a:r>
            <a:r>
              <a:rPr lang="en-US" dirty="0" smtClean="0"/>
              <a:t>Production (</a:t>
            </a:r>
            <a:r>
              <a:rPr lang="en-US" dirty="0"/>
              <a:t>theories from 2004 onwards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Lecture </a:t>
            </a:r>
            <a:r>
              <a:rPr lang="en-US" dirty="0" smtClean="0"/>
              <a:t>10: Offshoring </a:t>
            </a:r>
            <a:r>
              <a:rPr lang="en-US" dirty="0"/>
              <a:t>and labor markets (theories developed </a:t>
            </a:r>
            <a:r>
              <a:rPr lang="en-US" dirty="0" smtClean="0"/>
              <a:t>during the </a:t>
            </a:r>
            <a:r>
              <a:rPr lang="en-US" dirty="0"/>
              <a:t>last 10 years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altLang="zh-CN" dirty="0"/>
              <a:t>Lecture 11: Trade and income inequality (theoretical </a:t>
            </a:r>
            <a:r>
              <a:rPr lang="en-US" altLang="zh-CN" dirty="0" smtClean="0"/>
              <a:t>explanations developed </a:t>
            </a:r>
            <a:r>
              <a:rPr lang="en-US" altLang="zh-CN" dirty="0"/>
              <a:t>from 2008 onwards)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2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3</a:t>
            </a:fld>
            <a:r>
              <a:rPr lang="fr-FR" dirty="0" smtClean="0"/>
              <a:t>/</a:t>
            </a:r>
            <a:r>
              <a:rPr lang="en-US" altLang="zh-CN" dirty="0" smtClean="0"/>
              <a:t>25</a:t>
            </a:r>
            <a:endParaRPr lang="fr-FR" dirty="0"/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2175"/>
            <a:ext cx="8991600" cy="4899300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en-US" dirty="0" smtClean="0"/>
              <a:t>(1) Exam </a:t>
            </a:r>
            <a:r>
              <a:rPr lang="en-US" dirty="0"/>
              <a:t>50 % (compulsory to pass the course</a:t>
            </a:r>
            <a:r>
              <a:rPr lang="en-US" dirty="0" smtClean="0"/>
              <a:t>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dirty="0" smtClean="0"/>
              <a:t>Grading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4</a:t>
            </a:fld>
            <a:r>
              <a:rPr lang="fr-FR" dirty="0" smtClean="0"/>
              <a:t>/</a:t>
            </a:r>
            <a:r>
              <a:rPr lang="en-US" altLang="zh-CN" dirty="0" smtClean="0"/>
              <a:t>25</a:t>
            </a:r>
            <a:endParaRPr lang="fr-FR" dirty="0"/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2175"/>
            <a:ext cx="8991600" cy="4899300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en-US" dirty="0" smtClean="0"/>
              <a:t>(2) </a:t>
            </a:r>
            <a:r>
              <a:rPr lang="en-US" dirty="0"/>
              <a:t>Exercises 15 </a:t>
            </a:r>
            <a:r>
              <a:rPr lang="en-US" dirty="0" smtClean="0"/>
              <a:t>%</a:t>
            </a:r>
          </a:p>
          <a:p>
            <a:pPr marL="114300" indent="0">
              <a:lnSpc>
                <a:spcPct val="90000"/>
              </a:lnSpc>
              <a:buNone/>
            </a:pPr>
            <a:endParaRPr lang="en-US" dirty="0" smtClean="0"/>
          </a:p>
          <a:p>
            <a:r>
              <a:rPr lang="en-US" sz="2000" dirty="0" smtClean="0"/>
              <a:t>3 problem sets and </a:t>
            </a:r>
            <a:r>
              <a:rPr lang="en-US" sz="2000" dirty="0"/>
              <a:t>3 exercise lectures (the correct answers </a:t>
            </a:r>
            <a:r>
              <a:rPr lang="en-US" sz="2000" dirty="0" smtClean="0"/>
              <a:t>are only </a:t>
            </a:r>
            <a:r>
              <a:rPr lang="en-US" sz="2000" dirty="0"/>
              <a:t>provided during the exercise lessons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/>
              <a:t>Exercise lectures by the course's teaching </a:t>
            </a:r>
            <a:r>
              <a:rPr lang="en-US" sz="2000" dirty="0" smtClean="0"/>
              <a:t>assistant: </a:t>
            </a:r>
            <a:br>
              <a:rPr lang="en-US" sz="2000" dirty="0" smtClean="0"/>
            </a:b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Tolga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Benzer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, Aalto,  </a:t>
            </a:r>
            <a:r>
              <a:rPr lang="en-US" sz="2000" u="sng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hlinkClick r:id="rId3"/>
              </a:rPr>
              <a:t>tolga.benzer@aalto.fi</a:t>
            </a:r>
            <a:endParaRPr lang="fi-FI" sz="2000" dirty="0">
              <a:solidFill>
                <a:schemeClr val="tx2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Andrey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Zhukov, Aalto, </a:t>
            </a:r>
            <a:r>
              <a:rPr lang="en-US" sz="2000" u="sng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anrey.zhukov@aalto.fi</a:t>
            </a:r>
            <a:endParaRPr lang="fi-FI" sz="1800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sz="2000" dirty="0"/>
          </a:p>
          <a:p>
            <a:r>
              <a:rPr lang="en-US" sz="2000" dirty="0" smtClean="0"/>
              <a:t>Some Fridays (see syllabus)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dirty="0" smtClean="0"/>
              <a:t>Grading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5</a:t>
            </a:fld>
            <a:r>
              <a:rPr lang="fr-FR" dirty="0" smtClean="0"/>
              <a:t>/</a:t>
            </a:r>
            <a:r>
              <a:rPr lang="en-US" altLang="zh-CN" dirty="0" smtClean="0"/>
              <a:t>25</a:t>
            </a:r>
            <a:endParaRPr lang="fr-FR" dirty="0"/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2175"/>
            <a:ext cx="8991600" cy="4899300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en-US" dirty="0" smtClean="0"/>
              <a:t>(3) </a:t>
            </a:r>
            <a:r>
              <a:rPr lang="en-US" dirty="0"/>
              <a:t>Term paper 35 % (compulsory to pass the course</a:t>
            </a:r>
            <a:r>
              <a:rPr lang="en-US" dirty="0" smtClean="0"/>
              <a:t>)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2000" dirty="0" smtClean="0"/>
          </a:p>
          <a:p>
            <a:r>
              <a:rPr lang="en-US" sz="2000" dirty="0"/>
              <a:t>Create a team of </a:t>
            </a:r>
            <a:r>
              <a:rPr lang="en-US" sz="2000" dirty="0" smtClean="0"/>
              <a:t>2 persons or write individually </a:t>
            </a:r>
          </a:p>
          <a:p>
            <a:endParaRPr lang="en-US" sz="2000" dirty="0" smtClean="0"/>
          </a:p>
          <a:p>
            <a:r>
              <a:rPr lang="en-US" sz="2000" dirty="0" smtClean="0"/>
              <a:t>Think </a:t>
            </a:r>
            <a:r>
              <a:rPr lang="en-US" sz="2000" dirty="0"/>
              <a:t>of a research question, not research topic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Choose </a:t>
            </a:r>
            <a:r>
              <a:rPr lang="en-US" sz="2000" dirty="0"/>
              <a:t>research methodology and present draft </a:t>
            </a:r>
            <a:r>
              <a:rPr lang="en-US" sz="2000" dirty="0" smtClean="0"/>
              <a:t>results during last lecture</a:t>
            </a:r>
          </a:p>
          <a:p>
            <a:endParaRPr lang="en-US" sz="2000" dirty="0" smtClean="0"/>
          </a:p>
          <a:p>
            <a:r>
              <a:rPr lang="en-US" sz="2000" dirty="0" smtClean="0"/>
              <a:t>15 </a:t>
            </a:r>
            <a:r>
              <a:rPr lang="en-US" sz="2000" dirty="0" err="1"/>
              <a:t>mins</a:t>
            </a:r>
            <a:r>
              <a:rPr lang="en-US" sz="2000" dirty="0"/>
              <a:t> per presentation + time for comments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Consider </a:t>
            </a:r>
            <a:r>
              <a:rPr lang="en-US" sz="2000" dirty="0"/>
              <a:t>the feedback and </a:t>
            </a:r>
            <a:r>
              <a:rPr lang="en-US" sz="2000" dirty="0" smtClean="0"/>
              <a:t>finalize </a:t>
            </a:r>
            <a:r>
              <a:rPr lang="en-US" sz="2000" dirty="0"/>
              <a:t>your term paper</a:t>
            </a:r>
            <a:endParaRPr lang="en-US" sz="20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dirty="0" smtClean="0"/>
              <a:t>Grading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6</a:t>
            </a:fld>
            <a:r>
              <a:rPr lang="fr-FR" dirty="0" smtClean="0"/>
              <a:t>/</a:t>
            </a:r>
            <a:r>
              <a:rPr lang="en-US" altLang="zh-CN" dirty="0" smtClean="0"/>
              <a:t>25</a:t>
            </a:r>
            <a:endParaRPr lang="fr-FR" dirty="0"/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2175"/>
            <a:ext cx="8991600" cy="4899300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en-US" dirty="0" smtClean="0"/>
              <a:t>(3) </a:t>
            </a:r>
            <a:r>
              <a:rPr lang="en-US" dirty="0"/>
              <a:t>Term paper 35 % (compulsory to pass the course</a:t>
            </a:r>
            <a:r>
              <a:rPr lang="en-US" dirty="0" smtClean="0"/>
              <a:t>)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2000" dirty="0" smtClean="0"/>
          </a:p>
          <a:p>
            <a:pPr marL="114300" indent="0">
              <a:buNone/>
            </a:pPr>
            <a:r>
              <a:rPr lang="en-US" sz="2000" dirty="0"/>
              <a:t>Examples of past research questions:</a:t>
            </a:r>
          </a:p>
          <a:p>
            <a:r>
              <a:rPr lang="en-US" sz="2000" dirty="0"/>
              <a:t>How trade policies have </a:t>
            </a:r>
            <a:r>
              <a:rPr lang="en-US" sz="2000" dirty="0" smtClean="0"/>
              <a:t>affected </a:t>
            </a:r>
            <a:r>
              <a:rPr lang="en-US" sz="2000" dirty="0"/>
              <a:t>the imports of cars to Finland?</a:t>
            </a:r>
          </a:p>
          <a:p>
            <a:r>
              <a:rPr lang="en-US" sz="2000" dirty="0"/>
              <a:t>Determinants of Foreign Direct Investments to sub-Saharan Africa?</a:t>
            </a:r>
          </a:p>
          <a:p>
            <a:r>
              <a:rPr lang="en-US" sz="2000" dirty="0"/>
              <a:t>Impact of EU membership on the new members' trade?</a:t>
            </a:r>
          </a:p>
          <a:p>
            <a:r>
              <a:rPr lang="en-US" sz="2000" dirty="0"/>
              <a:t>How trade has </a:t>
            </a:r>
            <a:r>
              <a:rPr lang="en-US" sz="2000" dirty="0" smtClean="0"/>
              <a:t>affected </a:t>
            </a:r>
            <a:r>
              <a:rPr lang="en-US" sz="2000" dirty="0"/>
              <a:t>the incomes of the poorer versus the richer </a:t>
            </a:r>
            <a:r>
              <a:rPr lang="en-US" sz="2000" dirty="0" smtClean="0"/>
              <a:t>in developed </a:t>
            </a:r>
            <a:r>
              <a:rPr lang="en-US" sz="2000" dirty="0"/>
              <a:t>countries</a:t>
            </a:r>
            <a:r>
              <a:rPr lang="en-US" sz="2000" dirty="0" smtClean="0"/>
              <a:t>?</a:t>
            </a:r>
          </a:p>
          <a:p>
            <a:endParaRPr lang="en-US" sz="2000" dirty="0"/>
          </a:p>
          <a:p>
            <a:pPr marL="114300" indent="0">
              <a:buNone/>
            </a:pPr>
            <a:r>
              <a:rPr lang="en-US" sz="2000" dirty="0" smtClean="0"/>
              <a:t>Other ideas </a:t>
            </a:r>
            <a:r>
              <a:rPr lang="en-US" sz="2000" dirty="0"/>
              <a:t>and suggestions </a:t>
            </a:r>
            <a:r>
              <a:rPr lang="en-US" sz="2000" smtClean="0"/>
              <a:t>downloadable from </a:t>
            </a:r>
            <a:r>
              <a:rPr lang="en-US" sz="2000" dirty="0" err="1" smtClean="0"/>
              <a:t>MyCourse</a:t>
            </a:r>
            <a:endParaRPr lang="en-US" sz="20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dirty="0" smtClean="0"/>
              <a:t>Grading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1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7</a:t>
            </a:fld>
            <a:r>
              <a:rPr lang="fr-FR" dirty="0" smtClean="0"/>
              <a:t>/</a:t>
            </a:r>
            <a:r>
              <a:rPr lang="en-US" altLang="zh-CN" dirty="0" smtClean="0"/>
              <a:t>25</a:t>
            </a:r>
            <a:endParaRPr lang="fr-FR" dirty="0"/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2175"/>
            <a:ext cx="8991600" cy="4899300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en-US" dirty="0" smtClean="0"/>
              <a:t>(3) </a:t>
            </a:r>
            <a:r>
              <a:rPr lang="en-US" dirty="0"/>
              <a:t>Term paper 35 % (compulsory to pass the course</a:t>
            </a:r>
            <a:r>
              <a:rPr lang="en-US" dirty="0" smtClean="0"/>
              <a:t>)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2000" dirty="0" smtClean="0"/>
          </a:p>
          <a:p>
            <a:r>
              <a:rPr lang="en-US" sz="2000" dirty="0"/>
              <a:t>Deadline for sending the main research question and name of people </a:t>
            </a:r>
            <a:r>
              <a:rPr lang="en-US" sz="2000" dirty="0" smtClean="0"/>
              <a:t>in your </a:t>
            </a:r>
            <a:r>
              <a:rPr lang="en-US" sz="2000" dirty="0"/>
              <a:t>research team to </a:t>
            </a:r>
            <a:r>
              <a:rPr lang="en-US" sz="2000" dirty="0" err="1" smtClean="0"/>
              <a:t>Katariina</a:t>
            </a:r>
            <a:r>
              <a:rPr lang="en-US" sz="2000" dirty="0"/>
              <a:t> (katariina.nilsson.hakkala@etla.fi): </a:t>
            </a:r>
            <a:r>
              <a:rPr lang="en-US" sz="2000" dirty="0" smtClean="0"/>
              <a:t>Monday </a:t>
            </a:r>
            <a:r>
              <a:rPr lang="da-DK" sz="2000" dirty="0" smtClean="0"/>
              <a:t>21.01.2019 </a:t>
            </a:r>
            <a:r>
              <a:rPr lang="da-DK" sz="2000" dirty="0"/>
              <a:t>at </a:t>
            </a:r>
            <a:r>
              <a:rPr lang="da-DK" sz="2000" dirty="0" smtClean="0"/>
              <a:t>23.59</a:t>
            </a:r>
          </a:p>
          <a:p>
            <a:pPr marL="114300" indent="0">
              <a:buNone/>
            </a:pPr>
            <a:endParaRPr lang="da-DK" sz="2000" dirty="0"/>
          </a:p>
          <a:p>
            <a:r>
              <a:rPr lang="da-DK" sz="2000" dirty="0"/>
              <a:t>Presentation of draft term papers Thursday </a:t>
            </a:r>
            <a:r>
              <a:rPr lang="da-DK" sz="2000" dirty="0" smtClean="0"/>
              <a:t>14.2.2019, 13:15-15</a:t>
            </a:r>
          </a:p>
          <a:p>
            <a:endParaRPr lang="da-DK" sz="2000" dirty="0"/>
          </a:p>
          <a:p>
            <a:r>
              <a:rPr lang="da-DK" sz="2000" dirty="0"/>
              <a:t>Deadline for sending the full Term Papers to K</a:t>
            </a:r>
            <a:r>
              <a:rPr lang="da-DK" sz="2000" dirty="0" smtClean="0"/>
              <a:t>atariina: </a:t>
            </a:r>
            <a:br>
              <a:rPr lang="da-DK" sz="2000" dirty="0" smtClean="0"/>
            </a:br>
            <a:r>
              <a:rPr lang="da-DK" sz="2000" dirty="0" smtClean="0"/>
              <a:t>Monday 25.02.2019 </a:t>
            </a:r>
            <a:r>
              <a:rPr lang="da-DK" sz="2000" dirty="0"/>
              <a:t>at 23.59</a:t>
            </a:r>
            <a:endParaRPr lang="en-US" sz="20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r>
              <a:rPr lang="en-US" dirty="0" smtClean="0"/>
              <a:t>Grading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7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8</a:t>
            </a:fld>
            <a:r>
              <a:rPr lang="fr-FR" dirty="0" smtClean="0"/>
              <a:t>/</a:t>
            </a:r>
            <a:r>
              <a:rPr lang="en-US" altLang="zh-CN" dirty="0" smtClean="0"/>
              <a:t>25</a:t>
            </a:r>
            <a:endParaRPr lang="fr-FR" dirty="0"/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2175"/>
            <a:ext cx="8991600" cy="4899300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 smtClean="0"/>
              <a:t>Real </a:t>
            </a:r>
            <a:r>
              <a:rPr lang="en-US" sz="2000" dirty="0"/>
              <a:t>analysis vs. monetary </a:t>
            </a:r>
            <a:r>
              <a:rPr lang="en-US" sz="2000" dirty="0" smtClean="0"/>
              <a:t>analysis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000" dirty="0"/>
              <a:t>Real analysis:</a:t>
            </a:r>
          </a:p>
          <a:p>
            <a:r>
              <a:rPr lang="en-US" sz="2000" dirty="0"/>
              <a:t>Why trade takes place?</a:t>
            </a:r>
          </a:p>
          <a:p>
            <a:r>
              <a:rPr lang="en-US" sz="2000" dirty="0"/>
              <a:t>Implications of commodity and factor price changes on real </a:t>
            </a:r>
            <a:r>
              <a:rPr lang="en-US" sz="2000" dirty="0" smtClean="0"/>
              <a:t>variables such </a:t>
            </a:r>
            <a:r>
              <a:rPr lang="en-US" sz="2000" dirty="0"/>
              <a:t>as </a:t>
            </a:r>
            <a:r>
              <a:rPr lang="en-US" sz="2000" dirty="0" smtClean="0"/>
              <a:t>labor </a:t>
            </a:r>
            <a:r>
              <a:rPr lang="en-US" sz="2000" dirty="0"/>
              <a:t>and capital?</a:t>
            </a:r>
          </a:p>
          <a:p>
            <a:r>
              <a:rPr lang="en-US" sz="2000" dirty="0" smtClean="0"/>
              <a:t>Benefits </a:t>
            </a:r>
            <a:r>
              <a:rPr lang="en-US" sz="2000" dirty="0"/>
              <a:t>from international trade?</a:t>
            </a:r>
          </a:p>
          <a:p>
            <a:r>
              <a:rPr lang="en-US" sz="2000" dirty="0" smtClean="0"/>
              <a:t>Effects </a:t>
            </a:r>
            <a:r>
              <a:rPr lang="en-US" sz="2000" dirty="0"/>
              <a:t>of trade restrictions and trade agreements on economies?</a:t>
            </a:r>
          </a:p>
          <a:p>
            <a:pPr marL="114300" indent="0">
              <a:buNone/>
            </a:pPr>
            <a:endParaRPr lang="en-US" sz="2000" dirty="0" smtClean="0"/>
          </a:p>
          <a:p>
            <a:pPr marL="114300" indent="0">
              <a:buNone/>
            </a:pPr>
            <a:r>
              <a:rPr lang="en-US" sz="2000" dirty="0" smtClean="0"/>
              <a:t>Focus </a:t>
            </a:r>
            <a:r>
              <a:rPr lang="en-US" sz="2000" dirty="0"/>
              <a:t>on equilibrium determination and change in real trade </a:t>
            </a:r>
            <a:r>
              <a:rPr lang="en-US" sz="2000" dirty="0" smtClean="0"/>
              <a:t>flows and </a:t>
            </a:r>
            <a:r>
              <a:rPr lang="en-US" sz="2000" dirty="0"/>
              <a:t>welfare</a:t>
            </a:r>
            <a:endParaRPr lang="en-US" sz="20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</a:pPr>
            <a:r>
              <a:rPr lang="en-US" dirty="0"/>
              <a:t>What do we want to explain?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22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EF18-9229-4F40-B70C-2B2F2F6C3E98}" type="slidenum">
              <a:rPr lang="fr-FR"/>
              <a:pPr>
                <a:defRPr/>
              </a:pPr>
              <a:t>9</a:t>
            </a:fld>
            <a:r>
              <a:rPr lang="fr-FR" dirty="0" smtClean="0"/>
              <a:t>/</a:t>
            </a:r>
            <a:r>
              <a:rPr lang="en-US" altLang="zh-CN" dirty="0" smtClean="0"/>
              <a:t>25</a:t>
            </a:r>
            <a:endParaRPr lang="fr-FR" dirty="0"/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1400" y="6375399"/>
            <a:ext cx="8102600" cy="473075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Figure: Net exports of Finland 2013 (million euro)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</a:pPr>
            <a:r>
              <a:rPr lang="en-US" dirty="0" smtClean="0"/>
              <a:t>Facts to </a:t>
            </a:r>
            <a:r>
              <a:rPr lang="en-US" dirty="0"/>
              <a:t>be explained 1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3200" dirty="0" smtClean="0"/>
              <a:t>Inter</a:t>
            </a:r>
            <a:r>
              <a:rPr lang="en-US" sz="3200" dirty="0"/>
              <a:t>-industry specialization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1642838"/>
            <a:ext cx="7073900" cy="471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14447</TotalTime>
  <Words>1299</Words>
  <Application>Microsoft Office PowerPoint</Application>
  <PresentationFormat>On-screen Show (4:3)</PresentationFormat>
  <Paragraphs>223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微软雅黑</vt:lpstr>
      <vt:lpstr>宋体</vt:lpstr>
      <vt:lpstr>Arial</vt:lpstr>
      <vt:lpstr>Book Antiqua</vt:lpstr>
      <vt:lpstr>Calibri</vt:lpstr>
      <vt:lpstr>Century Gothic</vt:lpstr>
      <vt:lpstr>Times New Roman</vt:lpstr>
      <vt:lpstr>Apothecary</vt:lpstr>
      <vt:lpstr>Introduction </vt:lpstr>
      <vt:lpstr>Second lecturer</vt:lpstr>
      <vt:lpstr>Grading</vt:lpstr>
      <vt:lpstr>Grading</vt:lpstr>
      <vt:lpstr>Grading</vt:lpstr>
      <vt:lpstr>Grading</vt:lpstr>
      <vt:lpstr>Grading</vt:lpstr>
      <vt:lpstr>What do we want to explain?</vt:lpstr>
      <vt:lpstr>Facts to be explained 1:  Inter-industry specialization</vt:lpstr>
      <vt:lpstr>Facts to be explained 1:  Inter-industry specialization</vt:lpstr>
      <vt:lpstr>Facts to be explained 1:  Inter-industry specialization</vt:lpstr>
      <vt:lpstr>The classical trade theories to explain inter-industry specialization</vt:lpstr>
      <vt:lpstr>Facts to be explained 2:  Intra-industry trade</vt:lpstr>
      <vt:lpstr>Facts to be explained 2:  Intra-industry trade</vt:lpstr>
      <vt:lpstr>Facts to be explained 2:  Intra-industry trade</vt:lpstr>
      <vt:lpstr>Facts to be explained 2:  Intra-industry trade</vt:lpstr>
      <vt:lpstr>The 'new trade theories' &amp; applied models to explain intra-industry trade</vt:lpstr>
      <vt:lpstr>Facts to be explained 3:  Off-shoring</vt:lpstr>
      <vt:lpstr>Facts to be explained 3:  Off-shoring</vt:lpstr>
      <vt:lpstr>Facts to be explained 3:  Off-shoring</vt:lpstr>
      <vt:lpstr>Facts to be explained 3:  Off-shoring</vt:lpstr>
      <vt:lpstr>Facts to be explained 3:  Off-shoring</vt:lpstr>
      <vt:lpstr>Facts to be explained 3:  Off-shoring</vt:lpstr>
      <vt:lpstr>Facts to be explained 3:  Off-shoring</vt:lpstr>
      <vt:lpstr>Models on multinationals &amp;trade in tasks to explain these phenomena</vt:lpstr>
    </vt:vector>
  </TitlesOfParts>
  <Company>Aalto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Microfinance </dc:title>
  <dc:creator>Yao</dc:creator>
  <cp:lastModifiedBy>Ledyaeva Svetlana</cp:lastModifiedBy>
  <cp:revision>239</cp:revision>
  <dcterms:created xsi:type="dcterms:W3CDTF">2014-02-23T08:11:33Z</dcterms:created>
  <dcterms:modified xsi:type="dcterms:W3CDTF">2019-01-07T14:55:30Z</dcterms:modified>
</cp:coreProperties>
</file>