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60" r:id="rId1"/>
    <p:sldMasterId id="2147484766" r:id="rId2"/>
    <p:sldMasterId id="2147484768" r:id="rId3"/>
  </p:sldMasterIdLst>
  <p:notesMasterIdLst>
    <p:notesMasterId r:id="rId25"/>
  </p:notesMasterIdLst>
  <p:handoutMasterIdLst>
    <p:handoutMasterId r:id="rId26"/>
  </p:handoutMasterIdLst>
  <p:sldIdLst>
    <p:sldId id="313" r:id="rId4"/>
    <p:sldId id="406" r:id="rId5"/>
    <p:sldId id="404" r:id="rId6"/>
    <p:sldId id="391" r:id="rId7"/>
    <p:sldId id="393" r:id="rId8"/>
    <p:sldId id="395" r:id="rId9"/>
    <p:sldId id="357" r:id="rId10"/>
    <p:sldId id="407" r:id="rId11"/>
    <p:sldId id="397" r:id="rId12"/>
    <p:sldId id="394" r:id="rId13"/>
    <p:sldId id="402" r:id="rId14"/>
    <p:sldId id="258" r:id="rId15"/>
    <p:sldId id="261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396" r:id="rId24"/>
  </p:sldIdLst>
  <p:sldSz cx="9144000" cy="5715000" type="screen16x1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7">
          <p15:clr>
            <a:srgbClr val="A4A3A4"/>
          </p15:clr>
        </p15:guide>
        <p15:guide id="2" orient="horz" pos="3070">
          <p15:clr>
            <a:srgbClr val="A4A3A4"/>
          </p15:clr>
        </p15:guide>
        <p15:guide id="3" pos="295">
          <p15:clr>
            <a:srgbClr val="A4A3A4"/>
          </p15:clr>
        </p15:guide>
        <p15:guide id="4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EF3340"/>
    <a:srgbClr val="FFCD00"/>
    <a:srgbClr val="005EB8"/>
    <a:srgbClr val="FFCDB8"/>
    <a:srgbClr val="FFCF06"/>
    <a:srgbClr val="F8C704"/>
    <a:srgbClr val="EFC002"/>
    <a:srgbClr val="00A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24" autoAdjust="0"/>
    <p:restoredTop sz="94118"/>
  </p:normalViewPr>
  <p:slideViewPr>
    <p:cSldViewPr snapToObjects="1">
      <p:cViewPr varScale="1">
        <p:scale>
          <a:sx n="87" d="100"/>
          <a:sy n="87" d="100"/>
        </p:scale>
        <p:origin x="696" y="176"/>
      </p:cViewPr>
      <p:guideLst>
        <p:guide orient="horz" pos="167"/>
        <p:guide orient="horz" pos="3070"/>
        <p:guide pos="295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1/22/19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81337A6-C487-9645-B543-6BBD05A1D1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5393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E7B0BA-8FA8-3A4A-9820-CF1299A8B616}" type="datetime1">
              <a:rPr lang="fi-FI"/>
              <a:pPr>
                <a:defRPr/>
              </a:pPr>
              <a:t>22.1.2019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6A5FF2-0573-2649-A39A-26FA52E053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72913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8718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9589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9750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3" y="1417341"/>
            <a:ext cx="8207375" cy="295232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pic>
        <p:nvPicPr>
          <p:cNvPr id="7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000" y="0"/>
            <a:ext cx="1763713" cy="160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106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762000"/>
            <a:ext cx="7737475" cy="2222500"/>
          </a:xfrm>
          <a:prstGeom prst="rect">
            <a:avLst/>
          </a:prstGeom>
        </p:spPr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984500"/>
            <a:ext cx="6400800" cy="2730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44381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8492013" y="5389274"/>
            <a:ext cx="296876" cy="207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C2DE46A0-92A9-4CB6-B66D-C429D4C93DD8}" type="slidenum">
              <a:rPr lang="en-GB" sz="750" smtClean="0">
                <a:solidFill>
                  <a:srgbClr val="FFFFFF"/>
                </a:solidFill>
                <a:latin typeface="Titillium" pitchFamily="50" charset="0"/>
              </a:rPr>
              <a:pPr algn="ctr"/>
              <a:t>‹#›</a:t>
            </a:fld>
            <a:endParaRPr lang="en-GB" sz="750" dirty="0">
              <a:solidFill>
                <a:srgbClr val="FFFFFF"/>
              </a:solidFill>
              <a:latin typeface="Titillium" pitchFamily="50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3428" y="4740000"/>
            <a:ext cx="2304580" cy="540000"/>
          </a:xfrm>
          <a:prstGeom prst="rect">
            <a:avLst/>
          </a:prstGeom>
        </p:spPr>
      </p:pic>
      <p:pic>
        <p:nvPicPr>
          <p:cNvPr id="15" name="Picture 2" descr="F:\Birmingham\MSU\Creative Services\DG EAC Framework jobs\EIT\2014 EIT re-brand\Brand elements examples\Mock-ups\Examples\Powerpoint Template\Old\Graphic_element.png"/>
          <p:cNvPicPr>
            <a:picLocks noChangeAspect="1" noChangeArrowheads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8" b="-2167"/>
          <a:stretch/>
        </p:blipFill>
        <p:spPr bwMode="auto">
          <a:xfrm>
            <a:off x="6609166" y="0"/>
            <a:ext cx="2534834" cy="1262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467545" y="451433"/>
            <a:ext cx="5904681" cy="360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/>
              <a:t>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467545" y="997480"/>
            <a:ext cx="5904681" cy="3480594"/>
          </a:xfrm>
          <a:prstGeom prst="rect">
            <a:avLst/>
          </a:prstGeom>
        </p:spPr>
        <p:txBody>
          <a:bodyPr/>
          <a:lstStyle>
            <a:lvl1pPr marL="0" indent="-149994">
              <a:lnSpc>
                <a:spcPct val="113000"/>
              </a:lnSpc>
              <a:spcBef>
                <a:spcPts val="0"/>
              </a:spcBef>
              <a:buClr>
                <a:schemeClr val="tx2"/>
              </a:buClr>
              <a:buFont typeface="Arial" pitchFamily="34" charset="0"/>
              <a:buChar char="•"/>
              <a:defRPr sz="1667">
                <a:solidFill>
                  <a:schemeClr val="tx1"/>
                </a:solidFill>
              </a:defRPr>
            </a:lvl1pPr>
            <a:lvl2pPr marL="539978" indent="-149994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1667"/>
            </a:lvl2pPr>
            <a:lvl3pPr indent="-149994">
              <a:lnSpc>
                <a:spcPct val="113000"/>
              </a:lnSpc>
              <a:buClr>
                <a:schemeClr val="tx2"/>
              </a:buClr>
              <a:defRPr sz="1667" baseline="0"/>
            </a:lvl3pPr>
            <a:lvl4pPr marL="1333447" indent="-149994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1667"/>
            </a:lvl4pPr>
          </a:lstStyle>
          <a:p>
            <a:pPr lvl="0"/>
            <a:r>
              <a:rPr lang="en-GB" sz="1667" dirty="0"/>
              <a:t>Text Here</a:t>
            </a:r>
          </a:p>
          <a:p>
            <a:pPr lvl="1"/>
            <a:r>
              <a:rPr lang="en-GB" sz="1667" dirty="0"/>
              <a:t>Text Here</a:t>
            </a:r>
          </a:p>
          <a:p>
            <a:pPr lvl="2"/>
            <a:r>
              <a:rPr lang="en-GB" dirty="0"/>
              <a:t>Text Here</a:t>
            </a:r>
          </a:p>
          <a:p>
            <a:pPr lvl="3"/>
            <a:r>
              <a:rPr lang="en-GB" dirty="0"/>
              <a:t>Text Here</a:t>
            </a:r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5784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3" y="1593555"/>
            <a:ext cx="820737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cxnSp>
        <p:nvCxnSpPr>
          <p:cNvPr id="7" name="Straight Connector 4"/>
          <p:cNvCxnSpPr/>
          <p:nvPr userDrawn="1"/>
        </p:nvCxnSpPr>
        <p:spPr>
          <a:xfrm>
            <a:off x="468313" y="4873625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44000" y="4712400"/>
            <a:ext cx="2502818" cy="9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687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3" y="1417636"/>
            <a:ext cx="8207375" cy="295203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000" y="0"/>
            <a:ext cx="1763713" cy="160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2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2" y="1418400"/>
            <a:ext cx="8208000" cy="2952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388448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000" y="0"/>
            <a:ext cx="1763713" cy="160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27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3" y="1657740"/>
            <a:ext cx="3319477" cy="269408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3" y="4531740"/>
            <a:ext cx="3319477" cy="486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50000"/>
            <a:ext cx="4629692" cy="5415000"/>
          </a:xfrm>
          <a:prstGeom prst="rect">
            <a:avLst/>
          </a:prstGeom>
        </p:spPr>
        <p:txBody>
          <a:bodyPr vert="horz"/>
          <a:lstStyle/>
          <a:p>
            <a:pPr lvl="0"/>
            <a:endParaRPr lang="fi-FI" noProof="0"/>
          </a:p>
        </p:txBody>
      </p:sp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000" y="0"/>
            <a:ext cx="1763713" cy="160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04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3" y="1593555"/>
            <a:ext cx="820737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cxnSp>
        <p:nvCxnSpPr>
          <p:cNvPr id="7" name="Straight Connector 4"/>
          <p:cNvCxnSpPr/>
          <p:nvPr userDrawn="1"/>
        </p:nvCxnSpPr>
        <p:spPr>
          <a:xfrm>
            <a:off x="468313" y="4873625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4000" y="4712400"/>
            <a:ext cx="2248911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87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261611"/>
            <a:ext cx="8207374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BB682-87B2-4236-AF78-B49807E7713E}" type="datetime1">
              <a:rPr lang="fi-FI" smtClean="0"/>
              <a:t>22.1.2019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4000" y="4712400"/>
            <a:ext cx="2248908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70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3308" y="265113"/>
            <a:ext cx="8212380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3308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87609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F12C3-4421-43A0-8844-8188FCFDF52F}" type="datetime1">
              <a:rPr lang="fi-FI" smtClean="0"/>
              <a:t>22.1.2019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3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4000" y="4712400"/>
            <a:ext cx="2248908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082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4804833"/>
            <a:ext cx="8085138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2" y="317500"/>
            <a:ext cx="8085599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000" b="1" spc="-83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404730"/>
            <a:ext cx="8085599" cy="319296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750" b="1">
                <a:latin typeface="+mj-lt"/>
              </a:defRPr>
            </a:lvl1pPr>
            <a:lvl2pPr marL="197992" indent="-176993">
              <a:buFont typeface="Arial"/>
              <a:buChar char="•"/>
              <a:defRPr sz="1667">
                <a:latin typeface="Georgia"/>
              </a:defRPr>
            </a:lvl2pPr>
            <a:lvl3pPr marL="383985" indent="-191992">
              <a:buFont typeface="Lucida Grande"/>
              <a:buChar char="-"/>
              <a:defRPr sz="1333" i="1">
                <a:latin typeface="Georgia"/>
                <a:cs typeface="Georgia"/>
              </a:defRPr>
            </a:lvl3pPr>
            <a:lvl4pPr marL="659974" indent="-161994">
              <a:buFont typeface="Arial"/>
              <a:buChar char="•"/>
              <a:defRPr sz="1167" baseline="0">
                <a:latin typeface="Georgia"/>
              </a:defRPr>
            </a:lvl4pPr>
            <a:lvl5pPr marL="905964" indent="-190492">
              <a:buFont typeface="Courier New"/>
              <a:buChar char="o"/>
              <a:defRPr sz="1083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7D511-EF24-F248-BEA4-1AD370F38D7A}" type="datetime1">
              <a:rPr lang="fi-FI"/>
              <a:pPr>
                <a:defRPr/>
              </a:pPr>
              <a:t>22.1.2019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615" y="4695532"/>
            <a:ext cx="2449208" cy="929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598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Text Slid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3428" y="4740000"/>
            <a:ext cx="2304580" cy="540000"/>
          </a:xfrm>
          <a:prstGeom prst="rect">
            <a:avLst/>
          </a:prstGeom>
        </p:spPr>
      </p:pic>
      <p:pic>
        <p:nvPicPr>
          <p:cNvPr id="2051" name="Picture 3" descr="F:\Birmingham\MSU\Creative Services\DG EAC Framework jobs\EIT\2014 EIT re-brand\Brand elements examples\Mock-ups\Examples\Powerpoint Template\Old\Graphic_element.png"/>
          <p:cNvPicPr>
            <a:picLocks noChangeAspect="1" noChangeArrowheads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201655" y="0"/>
            <a:ext cx="1942345" cy="2174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67545" y="451433"/>
            <a:ext cx="6269754" cy="360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/>
              <a:t>Title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67545" y="997480"/>
            <a:ext cx="6246406" cy="3480594"/>
          </a:xfrm>
          <a:prstGeom prst="rect">
            <a:avLst/>
          </a:prstGeom>
        </p:spPr>
        <p:txBody>
          <a:bodyPr/>
          <a:lstStyle>
            <a:lvl1pPr marL="0" indent="-149994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1667">
                <a:solidFill>
                  <a:schemeClr val="tx1"/>
                </a:solidFill>
              </a:defRPr>
            </a:lvl1pPr>
            <a:lvl2pPr marL="539978" indent="-149994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1667"/>
            </a:lvl2pPr>
            <a:lvl3pPr indent="-149994">
              <a:lnSpc>
                <a:spcPct val="113000"/>
              </a:lnSpc>
              <a:buClr>
                <a:schemeClr val="tx2"/>
              </a:buClr>
              <a:defRPr sz="1667">
                <a:solidFill>
                  <a:schemeClr val="tx1"/>
                </a:solidFill>
              </a:defRPr>
            </a:lvl3pPr>
            <a:lvl4pPr marL="1333447" indent="-149994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/>
            </a:lvl4pPr>
            <a:lvl5pPr marL="1523939" indent="0">
              <a:buNone/>
              <a:defRPr/>
            </a:lvl5pPr>
            <a:lvl6pPr marL="1904924" indent="0">
              <a:buNone/>
              <a:defRPr/>
            </a:lvl6pPr>
          </a:lstStyle>
          <a:p>
            <a:pPr lvl="0"/>
            <a:r>
              <a:rPr lang="en-GB" sz="1667" dirty="0"/>
              <a:t>Text Here</a:t>
            </a:r>
          </a:p>
          <a:p>
            <a:pPr lvl="1"/>
            <a:r>
              <a:rPr lang="en-GB" dirty="0"/>
              <a:t>Text Here</a:t>
            </a:r>
          </a:p>
          <a:p>
            <a:pPr lvl="2"/>
            <a:r>
              <a:rPr lang="en-GB" dirty="0"/>
              <a:t>Text Here</a:t>
            </a:r>
          </a:p>
          <a:p>
            <a:pPr lvl="3"/>
            <a:r>
              <a:rPr lang="en-GB" dirty="0"/>
              <a:t>Text Here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154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056956" y="5017740"/>
            <a:ext cx="3619500" cy="13229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5056956" y="5150032"/>
            <a:ext cx="3619500" cy="15478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D520173-7D7F-4FBC-A781-33E654CAA422}" type="datetime1">
              <a:rPr lang="fi-FI" smtClean="0"/>
              <a:t>22.1.2019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5056956" y="5304814"/>
            <a:ext cx="3619500" cy="1349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7" r:id="rId1"/>
    <p:sldLayoutId id="2147484751" r:id="rId2"/>
    <p:sldLayoutId id="2147484753" r:id="rId3"/>
    <p:sldLayoutId id="2147484756" r:id="rId4"/>
    <p:sldLayoutId id="2147484759" r:id="rId5"/>
    <p:sldLayoutId id="2147484762" r:id="rId6"/>
    <p:sldLayoutId id="2147484765" r:id="rId7"/>
    <p:sldLayoutId id="2147484771" r:id="rId8"/>
    <p:sldLayoutId id="2147484772" r:id="rId9"/>
    <p:sldLayoutId id="2147484773" r:id="rId10"/>
    <p:sldLayoutId id="2147484774" r:id="rId11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056956" y="5017740"/>
            <a:ext cx="3619500" cy="13229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5056956" y="5150032"/>
            <a:ext cx="3619500" cy="15478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D520173-7D7F-4FBC-A781-33E654CAA422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22.1.2019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5056956" y="5304814"/>
            <a:ext cx="3619500" cy="1349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056956" y="5017740"/>
            <a:ext cx="3619500" cy="13229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5056956" y="5150032"/>
            <a:ext cx="3619500" cy="15478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D520173-7D7F-4FBC-A781-33E654CAA422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22.1.2019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5056956" y="5304814"/>
            <a:ext cx="3619500" cy="1349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69" r:id="rId1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sami.jokela@aalto.fi" TargetMode="External"/><Relationship Id="rId2" Type="http://schemas.openxmlformats.org/officeDocument/2006/relationships/hyperlink" Target="mailto:marko.turpeinen@aalto.fi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Kai.kuikkaniemi@aalto.fi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53962" y="913284"/>
            <a:ext cx="8207375" cy="2952327"/>
          </a:xfrm>
        </p:spPr>
        <p:txBody>
          <a:bodyPr/>
          <a:lstStyle/>
          <a:p>
            <a:br>
              <a:rPr lang="fi-FI" sz="2800" dirty="0"/>
            </a:br>
            <a:r>
              <a:rPr lang="fi-FI" sz="2800" dirty="0"/>
              <a:t>CS-E5000</a:t>
            </a:r>
            <a:br>
              <a:rPr lang="fi-FI" sz="2800" dirty="0"/>
            </a:br>
            <a:r>
              <a:rPr lang="fi-FI" sz="2800" dirty="0" err="1"/>
              <a:t>Seminar</a:t>
            </a:r>
            <a:r>
              <a:rPr lang="fi-FI" sz="2800" dirty="0"/>
              <a:t> in Software and Service Engineering</a:t>
            </a:r>
            <a:br>
              <a:rPr lang="fi-FI" sz="2800" dirty="0"/>
            </a:br>
            <a:br>
              <a:rPr lang="fi-FI" sz="2800" dirty="0"/>
            </a:br>
            <a:br>
              <a:rPr lang="fi-FI" sz="2800" dirty="0"/>
            </a:br>
            <a:r>
              <a:rPr lang="fi-FI" sz="4400" dirty="0"/>
              <a:t>Data </a:t>
            </a:r>
            <a:r>
              <a:rPr lang="fi-FI" sz="4400" dirty="0" err="1"/>
              <a:t>Ecosystems</a:t>
            </a:r>
            <a:br>
              <a:rPr lang="fi-FI" sz="4000" dirty="0"/>
            </a:br>
            <a:r>
              <a:rPr lang="fi-FI" sz="3200" dirty="0" err="1"/>
              <a:t>Introduction</a:t>
            </a:r>
            <a:endParaRPr lang="fi-FI" sz="32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903886" cy="948032"/>
          </a:xfrm>
        </p:spPr>
        <p:txBody>
          <a:bodyPr>
            <a:normAutofit fontScale="92500" lnSpcReduction="20000"/>
          </a:bodyPr>
          <a:lstStyle/>
          <a:p>
            <a:br>
              <a:rPr lang="en-GB" dirty="0"/>
            </a:br>
            <a:br>
              <a:rPr lang="en-GB" dirty="0"/>
            </a:br>
            <a:r>
              <a:rPr lang="en-GB" dirty="0"/>
              <a:t>Marko Turpeinen &amp; Sami Jokela</a:t>
            </a:r>
          </a:p>
          <a:p>
            <a:r>
              <a:rPr lang="en-GB" dirty="0"/>
              <a:t>January 29, 2019</a:t>
            </a:r>
            <a:br>
              <a:rPr lang="en-GB" dirty="0"/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09321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C612C-7811-604B-8562-D49BE711BD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Final</a:t>
            </a:r>
            <a:r>
              <a:rPr lang="fi-FI" dirty="0"/>
              <a:t>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AF458-F5B7-954A-B8C3-967ADB470F56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800" b="0" dirty="0" err="1"/>
              <a:t>Students</a:t>
            </a:r>
            <a:r>
              <a:rPr lang="fi-FI" sz="1800" b="0" dirty="0"/>
              <a:t> </a:t>
            </a:r>
            <a:r>
              <a:rPr lang="fi-FI" sz="1800" b="0" dirty="0" err="1"/>
              <a:t>apply</a:t>
            </a:r>
            <a:r>
              <a:rPr lang="fi-FI" sz="1800" b="0" dirty="0"/>
              <a:t> </a:t>
            </a:r>
            <a:r>
              <a:rPr lang="fi-FI" sz="1800" b="0" dirty="0" err="1"/>
              <a:t>what</a:t>
            </a:r>
            <a:r>
              <a:rPr lang="fi-FI" sz="1800" b="0" dirty="0"/>
              <a:t> </a:t>
            </a:r>
            <a:r>
              <a:rPr lang="fi-FI" sz="1800" b="0" dirty="0" err="1"/>
              <a:t>they</a:t>
            </a:r>
            <a:r>
              <a:rPr lang="fi-FI" sz="1800" b="0" dirty="0"/>
              <a:t> </a:t>
            </a:r>
            <a:r>
              <a:rPr lang="fi-FI" sz="1800" b="0" dirty="0" err="1"/>
              <a:t>have</a:t>
            </a:r>
            <a:r>
              <a:rPr lang="fi-FI" sz="1800" b="0" dirty="0"/>
              <a:t> </a:t>
            </a:r>
            <a:r>
              <a:rPr lang="fi-FI" sz="1800" b="0" dirty="0" err="1"/>
              <a:t>learned</a:t>
            </a:r>
            <a:r>
              <a:rPr lang="fi-FI" sz="1800" b="0" dirty="0"/>
              <a:t> </a:t>
            </a:r>
            <a:r>
              <a:rPr lang="fi-FI" sz="1800" b="0" dirty="0" err="1"/>
              <a:t>from</a:t>
            </a:r>
            <a:r>
              <a:rPr lang="fi-FI" sz="1800" b="0" dirty="0"/>
              <a:t> </a:t>
            </a:r>
            <a:r>
              <a:rPr lang="fi-FI" sz="1800" b="0" dirty="0" err="1"/>
              <a:t>topics</a:t>
            </a:r>
            <a:r>
              <a:rPr lang="fi-FI" sz="1800" b="0" dirty="0"/>
              <a:t> </a:t>
            </a:r>
            <a:r>
              <a:rPr lang="fi-FI" sz="1800" b="0" dirty="0" err="1"/>
              <a:t>covered</a:t>
            </a:r>
            <a:r>
              <a:rPr lang="fi-FI" sz="1800" b="0" dirty="0"/>
              <a:t> and </a:t>
            </a:r>
            <a:r>
              <a:rPr lang="fi-FI" sz="1800" b="0" dirty="0" err="1"/>
              <a:t>propose</a:t>
            </a:r>
            <a:r>
              <a:rPr lang="fi-FI" sz="1800" b="0" dirty="0"/>
              <a:t> a </a:t>
            </a:r>
            <a:r>
              <a:rPr lang="fi-FI" sz="1800" b="0" dirty="0" err="1"/>
              <a:t>solution</a:t>
            </a:r>
            <a:r>
              <a:rPr lang="fi-FI" sz="1800" b="0" dirty="0"/>
              <a:t> to a </a:t>
            </a:r>
            <a:r>
              <a:rPr lang="fi-FI" sz="1800" b="0" dirty="0" err="1"/>
              <a:t>problem</a:t>
            </a:r>
            <a:r>
              <a:rPr lang="fi-FI" sz="1800" b="0" dirty="0"/>
              <a:t> </a:t>
            </a:r>
            <a:r>
              <a:rPr lang="fi-FI" sz="1800" b="0" dirty="0" err="1"/>
              <a:t>or</a:t>
            </a:r>
            <a:r>
              <a:rPr lang="fi-FI" sz="1800" b="0" dirty="0"/>
              <a:t> a </a:t>
            </a:r>
            <a:r>
              <a:rPr lang="fi-FI" sz="1800" b="0" dirty="0" err="1"/>
              <a:t>way</a:t>
            </a:r>
            <a:r>
              <a:rPr lang="fi-FI" sz="1800" b="0" dirty="0"/>
              <a:t> to </a:t>
            </a:r>
            <a:r>
              <a:rPr lang="fi-FI" sz="1800" b="0" dirty="0" err="1"/>
              <a:t>move</a:t>
            </a:r>
            <a:r>
              <a:rPr lang="fi-FI" sz="1800" b="0" dirty="0"/>
              <a:t> </a:t>
            </a:r>
            <a:r>
              <a:rPr lang="fi-FI" sz="1800" b="0" dirty="0" err="1"/>
              <a:t>the</a:t>
            </a:r>
            <a:r>
              <a:rPr lang="fi-FI" sz="1800" b="0" dirty="0"/>
              <a:t> </a:t>
            </a:r>
            <a:r>
              <a:rPr lang="fi-FI" sz="1800" b="0" dirty="0" err="1"/>
              <a:t>ball</a:t>
            </a:r>
            <a:r>
              <a:rPr lang="fi-FI" sz="1800" b="0" dirty="0"/>
              <a:t> </a:t>
            </a:r>
            <a:r>
              <a:rPr lang="fi-FI" sz="1800" b="0" dirty="0" err="1"/>
              <a:t>forward</a:t>
            </a:r>
            <a:r>
              <a:rPr lang="fi-FI" sz="1800" b="0" dirty="0"/>
              <a:t> in </a:t>
            </a:r>
            <a:r>
              <a:rPr lang="fi-FI" sz="1800" b="0" dirty="0" err="1"/>
              <a:t>this</a:t>
            </a:r>
            <a:r>
              <a:rPr lang="fi-FI" sz="1800" b="0" dirty="0"/>
              <a:t> </a:t>
            </a:r>
            <a:r>
              <a:rPr lang="fi-FI" sz="1800" b="0" dirty="0" err="1"/>
              <a:t>field</a:t>
            </a:r>
            <a:r>
              <a:rPr lang="fi-FI" sz="1800" b="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800" b="0" dirty="0" err="1"/>
              <a:t>This</a:t>
            </a:r>
            <a:r>
              <a:rPr lang="fi-FI" sz="1800" b="0" dirty="0"/>
              <a:t> </a:t>
            </a:r>
            <a:r>
              <a:rPr lang="fi-FI" sz="1800" b="0" dirty="0" err="1"/>
              <a:t>may</a:t>
            </a:r>
            <a:r>
              <a:rPr lang="fi-FI" sz="1800" b="0" dirty="0"/>
              <a:t> </a:t>
            </a:r>
            <a:r>
              <a:rPr lang="fi-FI" sz="1800" b="0" dirty="0" err="1"/>
              <a:t>take</a:t>
            </a:r>
            <a:r>
              <a:rPr lang="fi-FI" sz="1800" b="0" dirty="0"/>
              <a:t> </a:t>
            </a:r>
            <a:r>
              <a:rPr lang="fi-FI" sz="1800" b="0" dirty="0" err="1"/>
              <a:t>many</a:t>
            </a:r>
            <a:r>
              <a:rPr lang="fi-FI" sz="1800" b="0" dirty="0"/>
              <a:t> </a:t>
            </a:r>
            <a:r>
              <a:rPr lang="fi-FI" sz="1800" b="0" dirty="0" err="1"/>
              <a:t>forms</a:t>
            </a:r>
            <a:r>
              <a:rPr lang="fi-FI" sz="1800" b="0" dirty="0"/>
              <a:t> of </a:t>
            </a:r>
            <a:r>
              <a:rPr lang="fi-FI" sz="1800" b="0" dirty="0" err="1"/>
              <a:t>deliverable</a:t>
            </a:r>
            <a:r>
              <a:rPr lang="fi-FI" sz="1800" b="0" dirty="0"/>
              <a:t> (case </a:t>
            </a:r>
            <a:r>
              <a:rPr lang="fi-FI" sz="1800" b="0" dirty="0" err="1"/>
              <a:t>study</a:t>
            </a:r>
            <a:r>
              <a:rPr lang="fi-FI" sz="1800" b="0" dirty="0"/>
              <a:t>, </a:t>
            </a:r>
            <a:r>
              <a:rPr lang="fi-FI" sz="1800" b="0" dirty="0" err="1"/>
              <a:t>project</a:t>
            </a:r>
            <a:r>
              <a:rPr lang="fi-FI" sz="1800" b="0" dirty="0"/>
              <a:t> </a:t>
            </a:r>
            <a:r>
              <a:rPr lang="fi-FI" sz="1800" b="0" dirty="0" err="1"/>
              <a:t>proposal</a:t>
            </a:r>
            <a:r>
              <a:rPr lang="fi-FI" sz="1800" b="0" dirty="0"/>
              <a:t>, </a:t>
            </a:r>
            <a:r>
              <a:rPr lang="fi-FI" sz="1800" b="0" dirty="0" err="1"/>
              <a:t>policy</a:t>
            </a:r>
            <a:r>
              <a:rPr lang="fi-FI" sz="1800" b="0" dirty="0"/>
              <a:t> </a:t>
            </a:r>
            <a:r>
              <a:rPr lang="fi-FI" sz="1800" b="0" dirty="0" err="1"/>
              <a:t>recommendation</a:t>
            </a:r>
            <a:r>
              <a:rPr lang="fi-FI" sz="1800" b="0" dirty="0"/>
              <a:t>, </a:t>
            </a:r>
            <a:r>
              <a:rPr lang="fi-FI" sz="1800" b="0" dirty="0" err="1"/>
              <a:t>code</a:t>
            </a:r>
            <a:r>
              <a:rPr lang="fi-FI" sz="1800" b="0" dirty="0"/>
              <a:t>, etc.) as long as </a:t>
            </a:r>
            <a:r>
              <a:rPr lang="fi-FI" sz="1800" b="0" dirty="0" err="1"/>
              <a:t>the</a:t>
            </a:r>
            <a:r>
              <a:rPr lang="fi-FI" sz="1800" b="0" dirty="0"/>
              <a:t> idea is </a:t>
            </a:r>
            <a:r>
              <a:rPr lang="fi-FI" sz="1800" b="0" dirty="0" err="1"/>
              <a:t>adequately</a:t>
            </a:r>
            <a:r>
              <a:rPr lang="fi-FI" sz="1800" b="0" dirty="0"/>
              <a:t> </a:t>
            </a:r>
            <a:r>
              <a:rPr lang="fi-FI" sz="1800" b="0" dirty="0" err="1"/>
              <a:t>explained</a:t>
            </a:r>
            <a:r>
              <a:rPr lang="fi-FI" sz="1800" b="0" dirty="0"/>
              <a:t> and/</a:t>
            </a:r>
            <a:r>
              <a:rPr lang="fi-FI" sz="1800" b="0" dirty="0" err="1"/>
              <a:t>or</a:t>
            </a:r>
            <a:r>
              <a:rPr lang="fi-FI" sz="1800" b="0" dirty="0"/>
              <a:t> </a:t>
            </a:r>
            <a:r>
              <a:rPr lang="fi-FI" sz="1800" b="0" dirty="0" err="1"/>
              <a:t>demonstrated</a:t>
            </a:r>
            <a:endParaRPr lang="fi-FI" sz="18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800" b="0" dirty="0" err="1"/>
              <a:t>Typically</a:t>
            </a:r>
            <a:r>
              <a:rPr lang="fi-FI" sz="1800" b="0" dirty="0"/>
              <a:t> </a:t>
            </a:r>
            <a:r>
              <a:rPr lang="fi-FI" sz="1800" b="0" dirty="0" err="1"/>
              <a:t>teams</a:t>
            </a:r>
            <a:r>
              <a:rPr lang="fi-FI" sz="1800" b="0" dirty="0"/>
              <a:t> of 2-3 </a:t>
            </a:r>
            <a:r>
              <a:rPr lang="fi-FI" sz="1800" b="0" dirty="0" err="1"/>
              <a:t>students</a:t>
            </a:r>
            <a:endParaRPr lang="fi-FI" sz="18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800" b="0" dirty="0"/>
              <a:t>Project </a:t>
            </a:r>
            <a:r>
              <a:rPr lang="fi-FI" sz="1800" b="0" dirty="0" err="1"/>
              <a:t>ideas</a:t>
            </a:r>
            <a:r>
              <a:rPr lang="fi-FI" sz="1800" b="0" dirty="0"/>
              <a:t> </a:t>
            </a:r>
            <a:r>
              <a:rPr lang="fi-FI" sz="1800" b="0" dirty="0" err="1"/>
              <a:t>finalized</a:t>
            </a:r>
            <a:r>
              <a:rPr lang="fi-FI" sz="1800" b="0" dirty="0"/>
              <a:t> and </a:t>
            </a:r>
            <a:r>
              <a:rPr lang="fi-FI" sz="1800" b="0" dirty="0" err="1"/>
              <a:t>submitted</a:t>
            </a:r>
            <a:r>
              <a:rPr lang="fi-FI" sz="1800" b="0" dirty="0"/>
              <a:t> for feedback (</a:t>
            </a:r>
            <a:r>
              <a:rPr lang="fi-FI" sz="1800" b="0" dirty="0" err="1"/>
              <a:t>Mar</a:t>
            </a:r>
            <a:r>
              <a:rPr lang="fi-FI" sz="1800" b="0" dirty="0"/>
              <a:t> xx, 2019)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800" b="0" dirty="0" err="1"/>
              <a:t>Final</a:t>
            </a:r>
            <a:r>
              <a:rPr lang="fi-FI" sz="1800" b="0" dirty="0"/>
              <a:t> session </a:t>
            </a:r>
            <a:r>
              <a:rPr lang="fi-FI" sz="1800" b="0" dirty="0" err="1"/>
              <a:t>with</a:t>
            </a:r>
            <a:r>
              <a:rPr lang="fi-FI" sz="1800" b="0" dirty="0"/>
              <a:t> </a:t>
            </a:r>
            <a:r>
              <a:rPr lang="fi-FI" sz="1800" b="0" dirty="0" err="1"/>
              <a:t>presentation</a:t>
            </a:r>
            <a:r>
              <a:rPr lang="fi-FI" sz="1800" b="0" dirty="0"/>
              <a:t> and feedback (</a:t>
            </a:r>
            <a:r>
              <a:rPr lang="fi-FI" sz="1800" b="0" dirty="0" err="1"/>
              <a:t>May</a:t>
            </a:r>
            <a:r>
              <a:rPr lang="fi-FI" sz="1800" b="0" dirty="0"/>
              <a:t> 7, 2019)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1596F-ED2E-5B41-9F56-A8170A5520BA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22.1.2019</a:t>
            </a:fld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962F7E-9A50-7D43-8DF7-67D5BC44729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8486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C612C-7811-604B-8562-D49BE711BD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Requirements</a:t>
            </a:r>
            <a:r>
              <a:rPr lang="fi-FI" dirty="0"/>
              <a:t> &amp; </a:t>
            </a:r>
            <a:r>
              <a:rPr lang="fi-FI" dirty="0" err="1"/>
              <a:t>Grading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AF458-F5B7-954A-B8C3-967ADB470F5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68314" y="1261611"/>
            <a:ext cx="8352158" cy="333608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err="1"/>
              <a:t>Mandatory</a:t>
            </a:r>
            <a:r>
              <a:rPr lang="fi-FI" b="0" dirty="0"/>
              <a:t> </a:t>
            </a:r>
            <a:r>
              <a:rPr lang="fi-FI" b="0" dirty="0" err="1"/>
              <a:t>attendance</a:t>
            </a:r>
            <a:r>
              <a:rPr lang="fi-FI" b="0" dirty="0"/>
              <a:t>: </a:t>
            </a:r>
            <a:r>
              <a:rPr lang="fi-FI" b="0" dirty="0" err="1"/>
              <a:t>lectures</a:t>
            </a:r>
            <a:r>
              <a:rPr lang="fi-FI" b="0" dirty="0"/>
              <a:t>, </a:t>
            </a:r>
            <a:r>
              <a:rPr lang="fi-FI" b="0" dirty="0" err="1"/>
              <a:t>final</a:t>
            </a:r>
            <a:r>
              <a:rPr lang="fi-FI" b="0" dirty="0"/>
              <a:t> session (&gt;75%)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err="1"/>
              <a:t>Final</a:t>
            </a:r>
            <a:r>
              <a:rPr lang="fi-FI" b="0" dirty="0"/>
              <a:t> </a:t>
            </a:r>
            <a:r>
              <a:rPr lang="fi-FI" b="0" dirty="0" err="1"/>
              <a:t>project</a:t>
            </a:r>
            <a:r>
              <a:rPr lang="fi-FI" b="0" dirty="0"/>
              <a:t>: </a:t>
            </a:r>
            <a:r>
              <a:rPr lang="fi-FI" b="0" dirty="0" err="1"/>
              <a:t>deliverable</a:t>
            </a:r>
            <a:r>
              <a:rPr lang="fi-FI" b="0" dirty="0"/>
              <a:t> and </a:t>
            </a:r>
            <a:r>
              <a:rPr lang="fi-FI" b="0" dirty="0" err="1"/>
              <a:t>presentation</a:t>
            </a:r>
            <a:r>
              <a:rPr lang="fi-FI" b="0" dirty="0"/>
              <a:t> (</a:t>
            </a:r>
            <a:r>
              <a:rPr lang="fi-FI" b="0" dirty="0" err="1"/>
              <a:t>grade</a:t>
            </a:r>
            <a:r>
              <a:rPr lang="fi-FI" b="0" dirty="0"/>
              <a:t> 0-5)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/>
              <a:t>Active </a:t>
            </a:r>
            <a:r>
              <a:rPr lang="fi-FI" b="0" dirty="0" err="1"/>
              <a:t>participation</a:t>
            </a:r>
            <a:r>
              <a:rPr lang="fi-FI" b="0" dirty="0"/>
              <a:t> in </a:t>
            </a:r>
            <a:r>
              <a:rPr lang="fi-FI" b="0" dirty="0" err="1"/>
              <a:t>class</a:t>
            </a:r>
            <a:r>
              <a:rPr lang="fi-FI" b="0" dirty="0"/>
              <a:t> (+1 in </a:t>
            </a:r>
            <a:r>
              <a:rPr lang="fi-FI" b="0" dirty="0" err="1"/>
              <a:t>grade</a:t>
            </a:r>
            <a:r>
              <a:rPr lang="fi-FI" b="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1596F-ED2E-5B41-9F56-A8170A5520BA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22.1.2019</a:t>
            </a:fld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962F7E-9A50-7D43-8DF7-67D5BC44729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1505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2552C-4D92-6143-BC82-F2EEACBD11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Fundamentals of Data and </a:t>
            </a:r>
            <a:r>
              <a:rPr lang="fi-FI" dirty="0" err="1"/>
              <a:t>Ecosystems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7FB27-DA01-6042-8D2B-0B34A92A152A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Key </a:t>
            </a:r>
            <a:r>
              <a:rPr lang="fi-FI" dirty="0" err="1"/>
              <a:t>concepts</a:t>
            </a:r>
            <a:endParaRPr lang="fi-FI" dirty="0"/>
          </a:p>
          <a:p>
            <a:pPr lvl="1"/>
            <a:r>
              <a:rPr lang="fi-FI" dirty="0" err="1"/>
              <a:t>What</a:t>
            </a:r>
            <a:r>
              <a:rPr lang="fi-FI" dirty="0"/>
              <a:t> is data, </a:t>
            </a:r>
            <a:r>
              <a:rPr lang="fi-FI" dirty="0" err="1"/>
              <a:t>what</a:t>
            </a:r>
            <a:r>
              <a:rPr lang="fi-FI" dirty="0"/>
              <a:t> is </a:t>
            </a:r>
            <a:r>
              <a:rPr lang="fi-FI" dirty="0" err="1"/>
              <a:t>ecosystems</a:t>
            </a:r>
            <a:r>
              <a:rPr lang="fi-FI" dirty="0"/>
              <a:t>, data </a:t>
            </a:r>
            <a:r>
              <a:rPr lang="fi-FI" dirty="0" err="1"/>
              <a:t>ecosystems</a:t>
            </a:r>
            <a:endParaRPr lang="fi-FI" dirty="0"/>
          </a:p>
          <a:p>
            <a:pPr lvl="1"/>
            <a:r>
              <a:rPr lang="fi-FI" dirty="0" err="1"/>
              <a:t>Different</a:t>
            </a:r>
            <a:r>
              <a:rPr lang="fi-FI" dirty="0"/>
              <a:t> </a:t>
            </a:r>
            <a:r>
              <a:rPr lang="fi-FI" dirty="0" err="1"/>
              <a:t>types</a:t>
            </a:r>
            <a:r>
              <a:rPr lang="fi-FI" dirty="0"/>
              <a:t> of data</a:t>
            </a:r>
          </a:p>
          <a:p>
            <a:pPr lvl="1"/>
            <a:r>
              <a:rPr lang="fi-FI" dirty="0"/>
              <a:t>Data </a:t>
            </a:r>
            <a:r>
              <a:rPr lang="fi-FI" dirty="0" err="1"/>
              <a:t>lifecycle</a:t>
            </a:r>
            <a:endParaRPr lang="fi-FI" dirty="0"/>
          </a:p>
          <a:p>
            <a:pPr lvl="1"/>
            <a:r>
              <a:rPr lang="fi-FI" dirty="0" err="1"/>
              <a:t>Qualities</a:t>
            </a:r>
            <a:r>
              <a:rPr lang="fi-FI" dirty="0"/>
              <a:t> of data</a:t>
            </a:r>
          </a:p>
          <a:p>
            <a:pPr lvl="2"/>
            <a:r>
              <a:rPr lang="fi-FI" dirty="0"/>
              <a:t>Value</a:t>
            </a:r>
          </a:p>
          <a:p>
            <a:pPr lvl="2"/>
            <a:r>
              <a:rPr lang="fi-FI" dirty="0" err="1"/>
              <a:t>Ownership</a:t>
            </a:r>
            <a:endParaRPr lang="fi-FI" dirty="0"/>
          </a:p>
          <a:p>
            <a:pPr lvl="2"/>
            <a:r>
              <a:rPr lang="fi-FI" dirty="0" err="1"/>
              <a:t>Trust</a:t>
            </a:r>
            <a:endParaRPr lang="fi-FI" dirty="0"/>
          </a:p>
          <a:p>
            <a:pPr lvl="1"/>
            <a:r>
              <a:rPr lang="fi-FI" dirty="0"/>
              <a:t>Data </a:t>
            </a:r>
            <a:r>
              <a:rPr lang="fi-FI" dirty="0" err="1"/>
              <a:t>evolution</a:t>
            </a:r>
            <a:r>
              <a:rPr lang="fi-FI" dirty="0"/>
              <a:t> (</a:t>
            </a:r>
            <a:r>
              <a:rPr lang="fi-FI" dirty="0" err="1"/>
              <a:t>volume</a:t>
            </a:r>
            <a:r>
              <a:rPr lang="fi-FI" dirty="0"/>
              <a:t>, </a:t>
            </a:r>
            <a:r>
              <a:rPr lang="fi-FI" dirty="0" err="1"/>
              <a:t>technologies</a:t>
            </a:r>
            <a:r>
              <a:rPr lang="fi-FI" dirty="0"/>
              <a:t>, business)</a:t>
            </a:r>
          </a:p>
          <a:p>
            <a:pPr lvl="1"/>
            <a:r>
              <a:rPr lang="fi-FI" dirty="0"/>
              <a:t>Data </a:t>
            </a:r>
            <a:r>
              <a:rPr lang="fi-FI" dirty="0" err="1"/>
              <a:t>perspective</a:t>
            </a:r>
            <a:endParaRPr lang="fi-FI" dirty="0"/>
          </a:p>
          <a:p>
            <a:pPr lvl="1"/>
            <a:r>
              <a:rPr lang="fi-FI" dirty="0" err="1"/>
              <a:t>Ecosystems</a:t>
            </a:r>
            <a:r>
              <a:rPr lang="fi-FI" dirty="0"/>
              <a:t>, data </a:t>
            </a:r>
            <a:r>
              <a:rPr lang="fi-FI" dirty="0" err="1"/>
              <a:t>ecosystems</a:t>
            </a:r>
            <a:endParaRPr lang="fi-FI" dirty="0"/>
          </a:p>
          <a:p>
            <a:r>
              <a:rPr lang="fi-FI" dirty="0" err="1"/>
              <a:t>Different</a:t>
            </a:r>
            <a:r>
              <a:rPr lang="fi-FI" dirty="0"/>
              <a:t> </a:t>
            </a:r>
            <a:r>
              <a:rPr lang="fi-FI" dirty="0" err="1"/>
              <a:t>lenses</a:t>
            </a:r>
            <a:r>
              <a:rPr lang="fi-FI" dirty="0"/>
              <a:t> and </a:t>
            </a:r>
            <a:r>
              <a:rPr lang="fi-FI" dirty="0" err="1"/>
              <a:t>perspectives</a:t>
            </a:r>
            <a:r>
              <a:rPr lang="fi-FI" dirty="0"/>
              <a:t> (business, </a:t>
            </a:r>
            <a:r>
              <a:rPr lang="fi-FI" dirty="0" err="1"/>
              <a:t>technology</a:t>
            </a:r>
            <a:r>
              <a:rPr lang="fi-FI" dirty="0"/>
              <a:t>, </a:t>
            </a:r>
            <a:r>
              <a:rPr lang="fi-FI" dirty="0" err="1"/>
              <a:t>privacy</a:t>
            </a:r>
            <a:r>
              <a:rPr lang="fi-FI" dirty="0"/>
              <a:t>, ..)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68851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005FF-6BBA-B746-AACA-DF4A290E10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 economy and data strategy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14CD8-7CFE-514D-B89A-0BAE44B9BBB1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fi-FI" dirty="0" err="1"/>
              <a:t>Qualities</a:t>
            </a:r>
            <a:r>
              <a:rPr lang="fi-FI" dirty="0"/>
              <a:t> of data in </a:t>
            </a:r>
            <a:r>
              <a:rPr lang="fi-FI" dirty="0" err="1"/>
              <a:t>relation</a:t>
            </a:r>
            <a:r>
              <a:rPr lang="fi-FI" dirty="0"/>
              <a:t> to </a:t>
            </a:r>
            <a:r>
              <a:rPr lang="fi-FI" dirty="0" err="1"/>
              <a:t>economics</a:t>
            </a:r>
            <a:endParaRPr lang="fi-FI" dirty="0"/>
          </a:p>
          <a:p>
            <a:r>
              <a:rPr lang="fi-FI" dirty="0"/>
              <a:t>Value of data</a:t>
            </a:r>
          </a:p>
          <a:p>
            <a:r>
              <a:rPr lang="fi-FI" dirty="0" err="1"/>
              <a:t>Maturity</a:t>
            </a:r>
            <a:r>
              <a:rPr lang="fi-FI" dirty="0"/>
              <a:t> of data </a:t>
            </a:r>
            <a:r>
              <a:rPr lang="fi-FI" dirty="0" err="1"/>
              <a:t>thinking</a:t>
            </a:r>
            <a:r>
              <a:rPr lang="fi-FI" dirty="0"/>
              <a:t>, </a:t>
            </a:r>
            <a:r>
              <a:rPr lang="fi-FI" dirty="0" err="1"/>
              <a:t>state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art</a:t>
            </a:r>
            <a:r>
              <a:rPr lang="fi-FI" dirty="0"/>
              <a:t> in </a:t>
            </a:r>
            <a:r>
              <a:rPr lang="fi-FI" dirty="0" err="1"/>
              <a:t>businesses</a:t>
            </a:r>
            <a:endParaRPr lang="fi-FI" dirty="0"/>
          </a:p>
          <a:p>
            <a:r>
              <a:rPr lang="fi-FI" dirty="0"/>
              <a:t>3rd </a:t>
            </a:r>
            <a:r>
              <a:rPr lang="fi-FI" dirty="0" err="1"/>
              <a:t>choice</a:t>
            </a:r>
            <a:endParaRPr lang="fi-FI" dirty="0"/>
          </a:p>
          <a:p>
            <a:r>
              <a:rPr lang="fi-FI" dirty="0"/>
              <a:t>Domain </a:t>
            </a:r>
            <a:r>
              <a:rPr lang="fi-FI" dirty="0" err="1"/>
              <a:t>specific</a:t>
            </a:r>
            <a:r>
              <a:rPr lang="fi-FI" dirty="0"/>
              <a:t> status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76344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005FF-6BBA-B746-AACA-DF4A290E10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Technological enablers and architectures for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14CD8-7CFE-514D-B89A-0BAE44B9BBB1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fi-FI" dirty="0" err="1"/>
              <a:t>Cloud</a:t>
            </a:r>
            <a:r>
              <a:rPr lang="fi-FI" dirty="0"/>
              <a:t> </a:t>
            </a:r>
            <a:r>
              <a:rPr lang="fi-FI" dirty="0" err="1"/>
              <a:t>platforms</a:t>
            </a:r>
            <a:r>
              <a:rPr lang="fi-FI" dirty="0"/>
              <a:t> </a:t>
            </a:r>
          </a:p>
          <a:p>
            <a:r>
              <a:rPr lang="fi-FI" dirty="0"/>
              <a:t>(</a:t>
            </a:r>
            <a:r>
              <a:rPr lang="fi-FI" dirty="0" err="1"/>
              <a:t>Semantic</a:t>
            </a:r>
            <a:r>
              <a:rPr lang="fi-FI" dirty="0"/>
              <a:t>) and data </a:t>
            </a:r>
            <a:r>
              <a:rPr lang="fi-FI" dirty="0" err="1"/>
              <a:t>interoperability</a:t>
            </a:r>
            <a:endParaRPr lang="fi-FI" dirty="0"/>
          </a:p>
          <a:p>
            <a:r>
              <a:rPr lang="fi-FI" dirty="0"/>
              <a:t>Data </a:t>
            </a:r>
            <a:r>
              <a:rPr lang="fi-FI" dirty="0" err="1"/>
              <a:t>Lakes</a:t>
            </a:r>
            <a:endParaRPr lang="fi-FI" dirty="0"/>
          </a:p>
          <a:p>
            <a:r>
              <a:rPr lang="fi-FI" dirty="0"/>
              <a:t>Identity </a:t>
            </a:r>
          </a:p>
          <a:p>
            <a:r>
              <a:rPr lang="fi-FI" dirty="0"/>
              <a:t>Access </a:t>
            </a:r>
            <a:r>
              <a:rPr lang="fi-FI" dirty="0" err="1"/>
              <a:t>control</a:t>
            </a:r>
            <a:r>
              <a:rPr lang="fi-FI" dirty="0"/>
              <a:t> </a:t>
            </a:r>
          </a:p>
          <a:p>
            <a:r>
              <a:rPr lang="fi-FI" dirty="0" err="1"/>
              <a:t>Connectors</a:t>
            </a:r>
            <a:r>
              <a:rPr lang="fi-FI" dirty="0"/>
              <a:t> (IDS) </a:t>
            </a:r>
            <a:r>
              <a:rPr lang="fi-FI" dirty="0" err="1"/>
              <a:t>example</a:t>
            </a:r>
            <a:endParaRPr lang="fi-FI" dirty="0"/>
          </a:p>
          <a:p>
            <a:r>
              <a:rPr lang="fi-FI" dirty="0" err="1"/>
              <a:t>Blockchain</a:t>
            </a:r>
            <a:r>
              <a:rPr lang="fi-FI" dirty="0"/>
              <a:t> and </a:t>
            </a:r>
            <a:r>
              <a:rPr lang="fi-FI" dirty="0" err="1"/>
              <a:t>ledgers</a:t>
            </a:r>
          </a:p>
          <a:p>
            <a:r>
              <a:rPr lang="fi-FI" dirty="0" err="1"/>
              <a:t>Verifiable</a:t>
            </a:r>
            <a:r>
              <a:rPr lang="fi-FI" dirty="0"/>
              <a:t> </a:t>
            </a:r>
            <a:r>
              <a:rPr lang="fi-FI" dirty="0" err="1"/>
              <a:t>claims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07400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005FF-6BBA-B746-AACA-DF4A290E10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Frameworks and 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14CD8-7CFE-514D-B89A-0BAE44B9BBB1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fi-FI" dirty="0"/>
              <a:t>IDS</a:t>
            </a:r>
          </a:p>
          <a:p>
            <a:r>
              <a:rPr lang="fi-FI" dirty="0"/>
              <a:t>IHAN</a:t>
            </a:r>
          </a:p>
          <a:p>
            <a:r>
              <a:rPr lang="fi-FI" dirty="0"/>
              <a:t>Web data: XML-RDF-</a:t>
            </a:r>
            <a:r>
              <a:rPr lang="fi-FI" dirty="0" err="1"/>
              <a:t>Linked</a:t>
            </a:r>
            <a:r>
              <a:rPr lang="fi-FI" dirty="0"/>
              <a:t> Data, JSON</a:t>
            </a:r>
          </a:p>
          <a:p>
            <a:r>
              <a:rPr lang="fi-FI" dirty="0" err="1"/>
              <a:t>Semantics</a:t>
            </a:r>
            <a:r>
              <a:rPr lang="fi-FI" dirty="0"/>
              <a:t>: </a:t>
            </a:r>
            <a:r>
              <a:rPr lang="fi-FI" dirty="0" err="1"/>
              <a:t>Dublic</a:t>
            </a:r>
            <a:r>
              <a:rPr lang="fi-FI" dirty="0"/>
              <a:t> </a:t>
            </a:r>
            <a:r>
              <a:rPr lang="fi-FI" dirty="0" err="1"/>
              <a:t>Core</a:t>
            </a:r>
            <a:r>
              <a:rPr lang="fi-FI" dirty="0"/>
              <a:t>,..</a:t>
            </a:r>
          </a:p>
        </p:txBody>
      </p:sp>
    </p:spTree>
    <p:extLst>
      <p:ext uri="{BB962C8B-B14F-4D97-AF65-F5344CB8AC3E}">
        <p14:creationId xmlns:p14="http://schemas.microsoft.com/office/powerpoint/2010/main" val="19093323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005FF-6BBA-B746-AACA-DF4A290E10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Legal perspectives, data governance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14CD8-7CFE-514D-B89A-0BAE44B9BBB1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fi-FI" dirty="0" err="1"/>
              <a:t>Rule</a:t>
            </a:r>
            <a:r>
              <a:rPr lang="fi-FI" dirty="0"/>
              <a:t> </a:t>
            </a:r>
            <a:r>
              <a:rPr lang="fi-FI" dirty="0" err="1"/>
              <a:t>books</a:t>
            </a:r>
            <a:endParaRPr lang="fi-FI" dirty="0"/>
          </a:p>
          <a:p>
            <a:r>
              <a:rPr lang="fi-FI" dirty="0"/>
              <a:t>Data </a:t>
            </a:r>
            <a:r>
              <a:rPr lang="fi-FI" dirty="0" err="1"/>
              <a:t>lifecycle</a:t>
            </a:r>
            <a:endParaRPr lang="fi-FI" dirty="0"/>
          </a:p>
          <a:p>
            <a:r>
              <a:rPr lang="fi-FI" dirty="0" err="1"/>
              <a:t>Regulatory</a:t>
            </a:r>
            <a:r>
              <a:rPr lang="fi-FI" dirty="0"/>
              <a:t> </a:t>
            </a:r>
            <a:r>
              <a:rPr lang="fi-FI" dirty="0" err="1"/>
              <a:t>framework</a:t>
            </a:r>
            <a:r>
              <a:rPr lang="fi-FI" dirty="0"/>
              <a:t> (International </a:t>
            </a:r>
            <a:r>
              <a:rPr lang="fi-FI" dirty="0" err="1"/>
              <a:t>perspective</a:t>
            </a:r>
            <a:r>
              <a:rPr lang="fi-FI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627464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005FF-6BBA-B746-AACA-DF4A290E10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 sharing, trust and fairness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14CD8-7CFE-514D-B89A-0BAE44B9BBB1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fi-FI" dirty="0"/>
              <a:t>Open data </a:t>
            </a:r>
          </a:p>
          <a:p>
            <a:r>
              <a:rPr lang="fi-FI" dirty="0"/>
              <a:t>Data </a:t>
            </a:r>
            <a:r>
              <a:rPr lang="fi-FI" dirty="0" err="1"/>
              <a:t>ownership</a:t>
            </a:r>
            <a:endParaRPr lang="fi-FI" dirty="0"/>
          </a:p>
          <a:p>
            <a:r>
              <a:rPr lang="fi-FI" dirty="0" err="1"/>
              <a:t>Transparency</a:t>
            </a:r>
            <a:endParaRPr lang="fi-FI" dirty="0"/>
          </a:p>
          <a:p>
            <a:r>
              <a:rPr lang="fi-FI" dirty="0" err="1"/>
              <a:t>Incentives</a:t>
            </a:r>
            <a:r>
              <a:rPr lang="fi-FI" dirty="0"/>
              <a:t> to </a:t>
            </a:r>
            <a:r>
              <a:rPr lang="fi-FI" dirty="0" err="1"/>
              <a:t>share</a:t>
            </a:r>
            <a:r>
              <a:rPr lang="fi-FI" dirty="0"/>
              <a:t>, </a:t>
            </a:r>
            <a:r>
              <a:rPr lang="fi-FI" dirty="0" err="1"/>
              <a:t>sovereignty</a:t>
            </a:r>
            <a:r>
              <a:rPr lang="fi-FI" dirty="0"/>
              <a:t> (IDS)</a:t>
            </a:r>
          </a:p>
          <a:p>
            <a:r>
              <a:rPr lang="fi-FI" dirty="0" err="1"/>
              <a:t>Example</a:t>
            </a:r>
            <a:r>
              <a:rPr lang="fi-FI" dirty="0"/>
              <a:t>: </a:t>
            </a:r>
            <a:r>
              <a:rPr lang="fi-FI" dirty="0" err="1"/>
              <a:t>Platform</a:t>
            </a:r>
            <a:r>
              <a:rPr lang="fi-FI" dirty="0"/>
              <a:t> of </a:t>
            </a:r>
            <a:r>
              <a:rPr lang="fi-FI" dirty="0" err="1"/>
              <a:t>Trust</a:t>
            </a:r>
            <a:r>
              <a:rPr lang="fi-FI" dirty="0"/>
              <a:t> (POT)</a:t>
            </a:r>
          </a:p>
          <a:p>
            <a:r>
              <a:rPr lang="fi-FI" dirty="0"/>
              <a:t>Identity</a:t>
            </a:r>
          </a:p>
          <a:p>
            <a:r>
              <a:rPr lang="fi-FI" dirty="0" err="1"/>
              <a:t>Traceability</a:t>
            </a:r>
            <a:r>
              <a:rPr lang="fi-FI" dirty="0"/>
              <a:t> / Data </a:t>
            </a:r>
            <a:r>
              <a:rPr lang="fi-FI" dirty="0" err="1"/>
              <a:t>accountability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788145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005FF-6BBA-B746-AACA-DF4A290E10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Privacy and personal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14CD8-7CFE-514D-B89A-0BAE44B9BBB1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fi-FI" dirty="0" err="1"/>
              <a:t>MyData</a:t>
            </a:r>
            <a:endParaRPr lang="fi-FI" dirty="0"/>
          </a:p>
          <a:p>
            <a:r>
              <a:rPr lang="fi-FI" dirty="0" err="1"/>
              <a:t>Individual</a:t>
            </a:r>
            <a:r>
              <a:rPr lang="fi-FI" dirty="0"/>
              <a:t> as an </a:t>
            </a:r>
            <a:r>
              <a:rPr lang="fi-FI" dirty="0" err="1"/>
              <a:t>active</a:t>
            </a:r>
            <a:r>
              <a:rPr lang="fi-FI" dirty="0"/>
              <a:t> </a:t>
            </a:r>
            <a:r>
              <a:rPr lang="fi-FI" dirty="0" err="1"/>
              <a:t>participant</a:t>
            </a:r>
            <a:endParaRPr lang="fi-FI" dirty="0"/>
          </a:p>
          <a:p>
            <a:r>
              <a:rPr lang="fi-FI" dirty="0"/>
              <a:t>GDPR and </a:t>
            </a:r>
            <a:r>
              <a:rPr lang="fi-FI" dirty="0" err="1"/>
              <a:t>beyond</a:t>
            </a:r>
            <a:r>
              <a:rPr lang="fi-FI" dirty="0"/>
              <a:t> (</a:t>
            </a:r>
            <a:r>
              <a:rPr lang="fi-FI" dirty="0" err="1"/>
              <a:t>e.g</a:t>
            </a:r>
            <a:r>
              <a:rPr lang="fi-FI" dirty="0"/>
              <a:t>. Copyright, </a:t>
            </a:r>
            <a:r>
              <a:rPr lang="fi-FI" dirty="0" err="1"/>
              <a:t>eprivacy</a:t>
            </a:r>
            <a:r>
              <a:rPr lang="fi-FI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369044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005FF-6BBA-B746-AACA-DF4A290E10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 as platform and enabler for Artificial Intelligence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14CD8-7CFE-514D-B89A-0BAE44B9BBB1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fi-FI" dirty="0"/>
              <a:t>AI/Machine </a:t>
            </a:r>
            <a:r>
              <a:rPr lang="fi-FI" dirty="0" err="1"/>
              <a:t>learning</a:t>
            </a:r>
            <a:r>
              <a:rPr lang="fi-FI" dirty="0"/>
              <a:t> </a:t>
            </a:r>
            <a:r>
              <a:rPr lang="fi-FI" dirty="0" err="1"/>
              <a:t>principles</a:t>
            </a:r>
            <a:endParaRPr lang="fi-FI" dirty="0"/>
          </a:p>
          <a:p>
            <a:r>
              <a:rPr lang="fi-FI" dirty="0"/>
              <a:t>RPA – data </a:t>
            </a:r>
            <a:r>
              <a:rPr lang="fi-FI" dirty="0" err="1"/>
              <a:t>requirements</a:t>
            </a:r>
            <a:endParaRPr lang="fi-FI" dirty="0"/>
          </a:p>
          <a:p>
            <a:r>
              <a:rPr lang="fi-FI" dirty="0"/>
              <a:t>Data </a:t>
            </a:r>
            <a:r>
              <a:rPr lang="fi-FI" dirty="0" err="1"/>
              <a:t>fusion</a:t>
            </a:r>
            <a:r>
              <a:rPr lang="fi-FI" dirty="0"/>
              <a:t> and </a:t>
            </a:r>
            <a:r>
              <a:rPr lang="fi-FI" dirty="0" err="1"/>
              <a:t>refinement</a:t>
            </a:r>
            <a:endParaRPr lang="fi-FI" dirty="0"/>
          </a:p>
          <a:p>
            <a:r>
              <a:rPr lang="fi-FI" dirty="0" err="1"/>
              <a:t>Role</a:t>
            </a:r>
            <a:r>
              <a:rPr lang="fi-FI" dirty="0"/>
              <a:t> of </a:t>
            </a:r>
            <a:r>
              <a:rPr lang="fi-FI" dirty="0" err="1"/>
              <a:t>algorithms</a:t>
            </a:r>
            <a:r>
              <a:rPr lang="fi-FI" dirty="0"/>
              <a:t> - IDS Data </a:t>
            </a:r>
            <a:r>
              <a:rPr lang="fi-FI" dirty="0" err="1"/>
              <a:t>apps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5123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C612C-7811-604B-8562-D49BE711BD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Programme</a:t>
            </a:r>
            <a:r>
              <a:rPr lang="fi-FI" dirty="0"/>
              <a:t> </a:t>
            </a:r>
            <a:r>
              <a:rPr lang="fi-FI" dirty="0" err="1"/>
              <a:t>today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AF458-F5B7-954A-B8C3-967ADB470F56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i-FI" dirty="0" err="1"/>
              <a:t>Introduction</a:t>
            </a:r>
            <a:r>
              <a:rPr lang="fi-FI" dirty="0"/>
              <a:t> (45 min)</a:t>
            </a:r>
          </a:p>
          <a:p>
            <a:endParaRPr lang="fi-FI" dirty="0"/>
          </a:p>
          <a:p>
            <a:r>
              <a:rPr lang="fi-FI" dirty="0"/>
              <a:t>Fundamentals of Data and </a:t>
            </a:r>
            <a:r>
              <a:rPr lang="fi-FI" dirty="0" err="1"/>
              <a:t>Ecosystems</a:t>
            </a:r>
            <a:r>
              <a:rPr lang="fi-FI" dirty="0"/>
              <a:t> (60 min)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1596F-ED2E-5B41-9F56-A8170A5520BA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22.1.2019</a:t>
            </a:fld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962F7E-9A50-7D43-8DF7-67D5BC44729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43503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005FF-6BBA-B746-AACA-DF4A290E10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Domain-specific questions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14CD8-7CFE-514D-B89A-0BAE44B9BBB1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fi-FI" dirty="0" err="1"/>
              <a:t>Fintech</a:t>
            </a:r>
            <a:r>
              <a:rPr lang="fi-FI" dirty="0"/>
              <a:t>: </a:t>
            </a:r>
            <a:r>
              <a:rPr lang="fi-FI" dirty="0" err="1"/>
              <a:t>banking</a:t>
            </a:r>
            <a:r>
              <a:rPr lang="fi-FI" dirty="0"/>
              <a:t> </a:t>
            </a:r>
            <a:r>
              <a:rPr lang="fi-FI" dirty="0" err="1"/>
              <a:t>requlation</a:t>
            </a:r>
            <a:r>
              <a:rPr lang="fi-FI" dirty="0"/>
              <a:t>, GDPR, </a:t>
            </a:r>
            <a:r>
              <a:rPr lang="fi-FI" dirty="0" err="1"/>
              <a:t>Blockchains</a:t>
            </a:r>
            <a:endParaRPr lang="fi-FI" dirty="0"/>
          </a:p>
          <a:p>
            <a:r>
              <a:rPr lang="fi-FI" dirty="0"/>
              <a:t>Smart </a:t>
            </a:r>
            <a:r>
              <a:rPr lang="fi-FI" dirty="0" err="1"/>
              <a:t>Cities</a:t>
            </a:r>
            <a:r>
              <a:rPr lang="fi-FI" dirty="0"/>
              <a:t>: </a:t>
            </a:r>
            <a:r>
              <a:rPr lang="fi-FI" dirty="0" err="1"/>
              <a:t>Role</a:t>
            </a:r>
            <a:r>
              <a:rPr lang="fi-FI" dirty="0"/>
              <a:t> of </a:t>
            </a:r>
            <a:r>
              <a:rPr lang="fi-FI" dirty="0" err="1"/>
              <a:t>cities</a:t>
            </a:r>
            <a:r>
              <a:rPr lang="fi-FI" dirty="0"/>
              <a:t> </a:t>
            </a:r>
            <a:r>
              <a:rPr lang="fi-FI" dirty="0" err="1"/>
              <a:t>regarding</a:t>
            </a:r>
            <a:r>
              <a:rPr lang="fi-FI" dirty="0"/>
              <a:t> data, open data</a:t>
            </a:r>
          </a:p>
          <a:p>
            <a:r>
              <a:rPr lang="fi-FI" dirty="0"/>
              <a:t>Industrial Data: </a:t>
            </a:r>
            <a:r>
              <a:rPr lang="fi-FI" dirty="0" err="1"/>
              <a:t>Sharing</a:t>
            </a:r>
            <a:r>
              <a:rPr lang="fi-FI" dirty="0"/>
              <a:t> data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stakeholders</a:t>
            </a:r>
            <a:r>
              <a:rPr lang="fi-FI" dirty="0"/>
              <a:t>, data-</a:t>
            </a:r>
            <a:r>
              <a:rPr lang="fi-FI" dirty="0" err="1"/>
              <a:t>driven</a:t>
            </a:r>
            <a:r>
              <a:rPr lang="fi-FI"/>
              <a:t> business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656297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84676-A62D-F04D-B558-59EB587B4B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Thank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366C4F-1363-AA4E-A3E2-42616ACBADB0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22.1.2019</a:t>
            </a:fld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A6529B-23E5-CE49-AA4F-BF331974448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21</a:t>
            </a:fld>
            <a:endParaRPr lang="fi-FI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93A273-B5A1-0D48-91BC-340DB923612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68313" y="1388463"/>
            <a:ext cx="6945147" cy="2456119"/>
          </a:xfrm>
        </p:spPr>
        <p:txBody>
          <a:bodyPr/>
          <a:lstStyle/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r>
              <a:rPr lang="en-US" sz="1500" dirty="0"/>
              <a:t>Teachers:</a:t>
            </a:r>
          </a:p>
          <a:p>
            <a:r>
              <a:rPr lang="en-US" sz="1500" dirty="0">
                <a:hlinkClick r:id="rId2"/>
              </a:rPr>
              <a:t>marko.turpeinen@aalto.fi</a:t>
            </a:r>
            <a:endParaRPr lang="en-US" sz="1500" dirty="0"/>
          </a:p>
          <a:p>
            <a:r>
              <a:rPr lang="en-US" sz="1500" dirty="0">
                <a:hlinkClick r:id="rId3"/>
              </a:rPr>
              <a:t>sami.jokela@aalto.fi</a:t>
            </a:r>
            <a:endParaRPr lang="en-US" sz="1500" dirty="0"/>
          </a:p>
          <a:p>
            <a:endParaRPr lang="en-US" sz="1500" dirty="0"/>
          </a:p>
          <a:p>
            <a:r>
              <a:rPr lang="en-US" sz="1500" dirty="0"/>
              <a:t>Course assistant:</a:t>
            </a:r>
          </a:p>
          <a:p>
            <a:r>
              <a:rPr lang="en-US" sz="1500" dirty="0">
                <a:hlinkClick r:id="rId4"/>
              </a:rPr>
              <a:t>kai.kuikkaniemi@aalto.fi</a:t>
            </a:r>
            <a:endParaRPr lang="en-US" sz="1500" dirty="0"/>
          </a:p>
          <a:p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4001291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C612C-7811-604B-8562-D49BE711BD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Course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AF458-F5B7-954A-B8C3-967ADB470F56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/>
              <a:t>CS-E5000 </a:t>
            </a:r>
            <a:r>
              <a:rPr lang="fi-FI" b="0" dirty="0" err="1"/>
              <a:t>Seminar</a:t>
            </a:r>
            <a:r>
              <a:rPr lang="fi-FI" b="0" dirty="0"/>
              <a:t> in Software and Service Engineering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/>
              <a:t>29.1.2019 – 7.5.2019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/>
              <a:t>T4 </a:t>
            </a:r>
            <a:r>
              <a:rPr lang="fi-FI" b="0" dirty="0" err="1"/>
              <a:t>Seminar</a:t>
            </a:r>
            <a:r>
              <a:rPr lang="fi-FI" b="0" dirty="0"/>
              <a:t> </a:t>
            </a:r>
            <a:r>
              <a:rPr lang="fi-FI" b="0" dirty="0" err="1"/>
              <a:t>Room</a:t>
            </a:r>
            <a:r>
              <a:rPr lang="fi-FI" b="0" dirty="0"/>
              <a:t> in CS Building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/>
              <a:t>5 </a:t>
            </a:r>
            <a:r>
              <a:rPr lang="fi-FI" b="0" dirty="0" err="1"/>
              <a:t>credits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1596F-ED2E-5B41-9F56-A8170A5520BA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22.1.2019</a:t>
            </a:fld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962F7E-9A50-7D43-8DF7-67D5BC44729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272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C612C-7811-604B-8562-D49BE711BD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Goals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AF458-F5B7-954A-B8C3-967ADB470F56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1596F-ED2E-5B41-9F56-A8170A5520BA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22.1.2019</a:t>
            </a:fld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962F7E-9A50-7D43-8DF7-67D5BC44729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8387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C612C-7811-604B-8562-D49BE711BD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Learning and </a:t>
            </a:r>
            <a:r>
              <a:rPr lang="fi-FI" dirty="0" err="1"/>
              <a:t>teaching</a:t>
            </a:r>
            <a:r>
              <a:rPr lang="fi-FI" dirty="0"/>
              <a:t> </a:t>
            </a:r>
            <a:r>
              <a:rPr lang="fi-FI" dirty="0" err="1"/>
              <a:t>methods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AF458-F5B7-954A-B8C3-967ADB470F56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err="1"/>
              <a:t>Take</a:t>
            </a:r>
            <a:r>
              <a:rPr lang="fi-FI" b="0" dirty="0"/>
              <a:t> </a:t>
            </a:r>
            <a:r>
              <a:rPr lang="fi-FI" b="0" dirty="0" err="1"/>
              <a:t>up</a:t>
            </a:r>
            <a:r>
              <a:rPr lang="fi-FI" b="0" dirty="0"/>
              <a:t> </a:t>
            </a:r>
            <a:r>
              <a:rPr lang="fi-FI" b="0" dirty="0" err="1"/>
              <a:t>issues</a:t>
            </a:r>
            <a:r>
              <a:rPr lang="fi-FI" b="0" dirty="0"/>
              <a:t> </a:t>
            </a:r>
            <a:r>
              <a:rPr lang="fi-FI" b="0" dirty="0" err="1"/>
              <a:t>that</a:t>
            </a:r>
            <a:r>
              <a:rPr lang="fi-FI" b="0" dirty="0"/>
              <a:t> </a:t>
            </a:r>
            <a:r>
              <a:rPr lang="fi-FI" b="0" dirty="0" err="1"/>
              <a:t>have</a:t>
            </a:r>
            <a:r>
              <a:rPr lang="fi-FI" b="0" dirty="0"/>
              <a:t> </a:t>
            </a:r>
            <a:r>
              <a:rPr lang="fi-FI" b="0" dirty="0" err="1"/>
              <a:t>recently</a:t>
            </a:r>
            <a:r>
              <a:rPr lang="fi-FI" b="0" dirty="0"/>
              <a:t> </a:t>
            </a:r>
            <a:r>
              <a:rPr lang="fi-FI" b="0" dirty="0" err="1"/>
              <a:t>come</a:t>
            </a:r>
            <a:r>
              <a:rPr lang="fi-FI" b="0" dirty="0"/>
              <a:t> into </a:t>
            </a:r>
            <a:r>
              <a:rPr lang="fi-FI" b="0" dirty="0" err="1"/>
              <a:t>focus</a:t>
            </a:r>
            <a:r>
              <a:rPr lang="fi-FI" b="0" dirty="0"/>
              <a:t> and </a:t>
            </a:r>
            <a:r>
              <a:rPr lang="fi-FI" b="0" dirty="0" err="1"/>
              <a:t>are</a:t>
            </a:r>
            <a:r>
              <a:rPr lang="fi-FI" b="0" dirty="0"/>
              <a:t> </a:t>
            </a:r>
            <a:r>
              <a:rPr lang="fi-FI" b="0" dirty="0" err="1"/>
              <a:t>being</a:t>
            </a:r>
            <a:r>
              <a:rPr lang="fi-FI" b="0" dirty="0"/>
              <a:t> </a:t>
            </a:r>
            <a:r>
              <a:rPr lang="fi-FI" b="0" dirty="0" err="1"/>
              <a:t>approached</a:t>
            </a:r>
            <a:r>
              <a:rPr lang="fi-FI" b="0" dirty="0"/>
              <a:t> </a:t>
            </a:r>
            <a:r>
              <a:rPr lang="fi-FI" b="0" dirty="0" err="1"/>
              <a:t>by</a:t>
            </a:r>
            <a:r>
              <a:rPr lang="fi-FI" b="0" dirty="0"/>
              <a:t> a </a:t>
            </a:r>
            <a:r>
              <a:rPr lang="fi-FI" b="0" dirty="0" err="1"/>
              <a:t>variety</a:t>
            </a:r>
            <a:r>
              <a:rPr lang="fi-FI" b="0" dirty="0"/>
              <a:t> of </a:t>
            </a:r>
            <a:r>
              <a:rPr lang="fi-FI" b="0" dirty="0" err="1"/>
              <a:t>disciplines</a:t>
            </a:r>
            <a:r>
              <a:rPr lang="fi-FI" b="0" dirty="0"/>
              <a:t> at </a:t>
            </a:r>
            <a:r>
              <a:rPr lang="fi-FI" b="0" dirty="0" err="1"/>
              <a:t>different</a:t>
            </a:r>
            <a:r>
              <a:rPr lang="fi-FI" b="0" dirty="0"/>
              <a:t> </a:t>
            </a:r>
            <a:r>
              <a:rPr lang="fi-FI" b="0" dirty="0" err="1"/>
              <a:t>paces</a:t>
            </a:r>
            <a:endParaRPr lang="fi-FI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err="1"/>
              <a:t>Discuss</a:t>
            </a:r>
            <a:r>
              <a:rPr lang="fi-FI" b="0" dirty="0"/>
              <a:t> </a:t>
            </a:r>
            <a:r>
              <a:rPr lang="fi-FI" b="0" dirty="0" err="1"/>
              <a:t>examples</a:t>
            </a:r>
            <a:r>
              <a:rPr lang="fi-FI" b="0" dirty="0"/>
              <a:t> </a:t>
            </a:r>
            <a:r>
              <a:rPr lang="fi-FI" b="0" dirty="0" err="1"/>
              <a:t>from</a:t>
            </a:r>
            <a:r>
              <a:rPr lang="fi-FI" b="0" dirty="0"/>
              <a:t> </a:t>
            </a:r>
            <a:r>
              <a:rPr lang="fi-FI" b="0" dirty="0" err="1"/>
              <a:t>various</a:t>
            </a:r>
            <a:r>
              <a:rPr lang="fi-FI" b="0" dirty="0"/>
              <a:t> </a:t>
            </a:r>
            <a:r>
              <a:rPr lang="fi-FI" b="0" dirty="0" err="1"/>
              <a:t>domains</a:t>
            </a:r>
            <a:r>
              <a:rPr lang="fi-FI" b="0" dirty="0"/>
              <a:t>, </a:t>
            </a:r>
            <a:r>
              <a:rPr lang="fi-FI" b="0" dirty="0" err="1"/>
              <a:t>such</a:t>
            </a:r>
            <a:r>
              <a:rPr lang="fi-FI" b="0" dirty="0"/>
              <a:t> as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err="1"/>
              <a:t>Final</a:t>
            </a:r>
            <a:r>
              <a:rPr lang="fi-FI" b="0" dirty="0"/>
              <a:t> </a:t>
            </a:r>
            <a:r>
              <a:rPr lang="fi-FI" b="0" dirty="0" err="1"/>
              <a:t>project</a:t>
            </a:r>
            <a:r>
              <a:rPr lang="fi-FI" b="0" dirty="0"/>
              <a:t>, </a:t>
            </a:r>
            <a:r>
              <a:rPr lang="fi-FI" b="0" dirty="0" err="1"/>
              <a:t>typically</a:t>
            </a:r>
            <a:r>
              <a:rPr lang="fi-FI" b="0" dirty="0"/>
              <a:t> in </a:t>
            </a:r>
            <a:r>
              <a:rPr lang="fi-FI" b="0" dirty="0" err="1"/>
              <a:t>groups</a:t>
            </a:r>
            <a:r>
              <a:rPr lang="fi-FI" b="0" dirty="0"/>
              <a:t> of 2-3 </a:t>
            </a:r>
            <a:r>
              <a:rPr lang="fi-FI" b="0" dirty="0" err="1"/>
              <a:t>students</a:t>
            </a:r>
            <a:endParaRPr lang="fi-FI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1596F-ED2E-5B41-9F56-A8170A5520BA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22.1.2019</a:t>
            </a:fld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962F7E-9A50-7D43-8DF7-67D5BC44729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8110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C612C-7811-604B-8562-D49BE711BD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AF458-F5B7-954A-B8C3-967ADB470F5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91712" y="913284"/>
            <a:ext cx="8675686" cy="3336083"/>
          </a:xfrm>
        </p:spPr>
        <p:txBody>
          <a:bodyPr/>
          <a:lstStyle/>
          <a:p>
            <a:r>
              <a:rPr lang="en" sz="1400" b="0" dirty="0"/>
              <a:t>29.1. Introduction to data ecosystems</a:t>
            </a:r>
          </a:p>
          <a:p>
            <a:r>
              <a:rPr lang="en" sz="1400" b="0" dirty="0"/>
              <a:t>5.2. Data economy and data strategy.</a:t>
            </a:r>
          </a:p>
          <a:p>
            <a:r>
              <a:rPr lang="en" sz="1400" b="0" dirty="0"/>
              <a:t>12.2. Legal perspectives, data governance.</a:t>
            </a:r>
          </a:p>
          <a:p>
            <a:r>
              <a:rPr lang="en" sz="1400" b="0" dirty="0"/>
              <a:t>19.2. NO LECTURE</a:t>
            </a:r>
          </a:p>
          <a:p>
            <a:r>
              <a:rPr lang="en" sz="1400" b="0" dirty="0"/>
              <a:t>26.2. Frameworks and references.</a:t>
            </a:r>
          </a:p>
          <a:p>
            <a:r>
              <a:rPr lang="en" sz="1400" b="0" dirty="0"/>
              <a:t>5.3. Technological enablers and architectures for data.</a:t>
            </a:r>
          </a:p>
          <a:p>
            <a:r>
              <a:rPr lang="en" sz="1400" b="0" dirty="0"/>
              <a:t>12.3. Data sharing, trust and fairness.</a:t>
            </a:r>
          </a:p>
          <a:p>
            <a:r>
              <a:rPr lang="en" sz="1400" b="0" dirty="0"/>
              <a:t>19.3. Privacy and personal data.</a:t>
            </a:r>
          </a:p>
          <a:p>
            <a:r>
              <a:rPr lang="en" sz="1400" b="0" dirty="0"/>
              <a:t>26.3. Data as platform and enabler for Artificial Intelligence</a:t>
            </a:r>
          </a:p>
          <a:p>
            <a:r>
              <a:rPr lang="en" sz="1400" b="0" dirty="0"/>
              <a:t>2.4. Student groupwork intro. Lessons learned.</a:t>
            </a:r>
          </a:p>
          <a:p>
            <a:r>
              <a:rPr lang="en" sz="1400" b="0" dirty="0"/>
              <a:t>9.4. Data-driven business cases for financial sector.</a:t>
            </a:r>
          </a:p>
          <a:p>
            <a:r>
              <a:rPr lang="en" sz="1400" b="0" dirty="0"/>
              <a:t>16.4. Data-driven business cases for industrial data.</a:t>
            </a:r>
          </a:p>
          <a:p>
            <a:r>
              <a:rPr lang="en" sz="1400" b="0" dirty="0"/>
              <a:t>23.4. Data-driven business cases for smart cities.</a:t>
            </a:r>
          </a:p>
          <a:p>
            <a:r>
              <a:rPr lang="en" sz="1400" b="0" dirty="0"/>
              <a:t>30.4. NO LECTURE</a:t>
            </a:r>
          </a:p>
          <a:p>
            <a:r>
              <a:rPr lang="en" sz="1400" b="0" dirty="0"/>
              <a:t>7.5. Final seminar day with student presentations (half day 12:00-17:00)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1596F-ED2E-5B41-9F56-A8170A5520BA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22.1.2019</a:t>
            </a:fld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962F7E-9A50-7D43-8DF7-67D5BC44729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6521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Instructors</a:t>
            </a:r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CFC453DF-B509-3B4D-BA45-8C1357A62BF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6997" y="914384"/>
            <a:ext cx="1395394" cy="1609774"/>
          </a:xfrm>
          <a:prstGeom prst="rect">
            <a:avLst/>
          </a:prstGeom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F7E3B7CB-A7E0-1148-9C81-49121F978857}"/>
              </a:ext>
            </a:extLst>
          </p:cNvPr>
          <p:cNvSpPr/>
          <p:nvPr/>
        </p:nvSpPr>
        <p:spPr>
          <a:xfrm>
            <a:off x="446997" y="2520719"/>
            <a:ext cx="1978300" cy="451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33" dirty="0"/>
              <a:t>Marko Turpeinen</a:t>
            </a:r>
          </a:p>
          <a:p>
            <a:r>
              <a:rPr lang="en-US" sz="1000" dirty="0"/>
              <a:t>Course Responsible Teacher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E46FC33-4793-9146-B3E5-73AA34A51891}"/>
              </a:ext>
            </a:extLst>
          </p:cNvPr>
          <p:cNvSpPr/>
          <p:nvPr/>
        </p:nvSpPr>
        <p:spPr>
          <a:xfrm>
            <a:off x="3059832" y="2507485"/>
            <a:ext cx="1978300" cy="451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33" dirty="0"/>
              <a:t>Sami Jokela</a:t>
            </a:r>
          </a:p>
          <a:p>
            <a:r>
              <a:rPr lang="en-US" sz="1000" dirty="0"/>
              <a:t>Teacher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C963AF4-4A8D-7E4F-B2ED-CFE106C26AF0}"/>
              </a:ext>
            </a:extLst>
          </p:cNvPr>
          <p:cNvSpPr/>
          <p:nvPr/>
        </p:nvSpPr>
        <p:spPr>
          <a:xfrm>
            <a:off x="5672667" y="2520719"/>
            <a:ext cx="1978300" cy="451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33" dirty="0"/>
              <a:t>Kai </a:t>
            </a:r>
            <a:r>
              <a:rPr lang="en-US" sz="1333" dirty="0" err="1"/>
              <a:t>Kuikkaniemi</a:t>
            </a:r>
            <a:endParaRPr lang="en-US" sz="1333" dirty="0"/>
          </a:p>
          <a:p>
            <a:r>
              <a:rPr lang="en-US" sz="1000" dirty="0"/>
              <a:t>Course Assistant</a:t>
            </a:r>
          </a:p>
        </p:txBody>
      </p:sp>
    </p:spTree>
    <p:extLst>
      <p:ext uri="{BB962C8B-B14F-4D97-AF65-F5344CB8AC3E}">
        <p14:creationId xmlns:p14="http://schemas.microsoft.com/office/powerpoint/2010/main" val="1367962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You!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CD45B9-E160-794B-B5F3-350F2A3B320B}"/>
              </a:ext>
            </a:extLst>
          </p:cNvPr>
          <p:cNvSpPr txBox="1"/>
          <p:nvPr/>
        </p:nvSpPr>
        <p:spPr>
          <a:xfrm>
            <a:off x="3425051" y="2549723"/>
            <a:ext cx="229389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i-FI" sz="2000" b="1" dirty="0" err="1"/>
              <a:t>Introduction</a:t>
            </a:r>
            <a:r>
              <a:rPr lang="fi-FI" sz="2000" b="1" dirty="0"/>
              <a:t> </a:t>
            </a:r>
            <a:r>
              <a:rPr lang="fi-FI" sz="2000" b="1" dirty="0" err="1"/>
              <a:t>round</a:t>
            </a:r>
            <a:endParaRPr lang="fi-FI" sz="2000" b="1" dirty="0"/>
          </a:p>
        </p:txBody>
      </p:sp>
    </p:spTree>
    <p:extLst>
      <p:ext uri="{BB962C8B-B14F-4D97-AF65-F5344CB8AC3E}">
        <p14:creationId xmlns:p14="http://schemas.microsoft.com/office/powerpoint/2010/main" val="1442389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Guest Speakers (examples)</a:t>
            </a:r>
          </a:p>
        </p:txBody>
      </p:sp>
    </p:spTree>
    <p:extLst>
      <p:ext uri="{BB962C8B-B14F-4D97-AF65-F5344CB8AC3E}">
        <p14:creationId xmlns:p14="http://schemas.microsoft.com/office/powerpoint/2010/main" val="162716262"/>
      </p:ext>
    </p:extLst>
  </p:cSld>
  <p:clrMapOvr>
    <a:masterClrMapping/>
  </p:clrMapOvr>
</p:sld>
</file>

<file path=ppt/theme/theme1.xml><?xml version="1.0" encoding="utf-8"?>
<a:theme xmlns:a="http://schemas.openxmlformats.org/drawingml/2006/main" name="Aalto University">
  <a:themeElements>
    <a:clrScheme name="Aalto-perus">
      <a:dk1>
        <a:sysClr val="windowText" lastClr="000000"/>
      </a:dk1>
      <a:lt1>
        <a:sysClr val="window" lastClr="FFFFFF"/>
      </a:lt1>
      <a:dk2>
        <a:srgbClr val="FF671F"/>
      </a:dk2>
      <a:lt2>
        <a:srgbClr val="8C857B"/>
      </a:lt2>
      <a:accent1>
        <a:srgbClr val="FF671F"/>
      </a:accent1>
      <a:accent2>
        <a:srgbClr val="FFCD00"/>
      </a:accent2>
      <a:accent3>
        <a:srgbClr val="EF3340"/>
      </a:accent3>
      <a:accent4>
        <a:srgbClr val="005EB8"/>
      </a:accent4>
      <a:accent5>
        <a:srgbClr val="8C857B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2.xml><?xml version="1.0" encoding="utf-8"?>
<a:theme xmlns:a="http://schemas.openxmlformats.org/drawingml/2006/main" name="1_Aalto University">
  <a:themeElements>
    <a:clrScheme name="Aalto-taide">
      <a:dk1>
        <a:sysClr val="windowText" lastClr="000000"/>
      </a:dk1>
      <a:lt1>
        <a:sysClr val="window" lastClr="FFFFFF"/>
      </a:lt1>
      <a:dk2>
        <a:srgbClr val="FFA300"/>
      </a:dk2>
      <a:lt2>
        <a:srgbClr val="8C857B"/>
      </a:lt2>
      <a:accent1>
        <a:srgbClr val="FFA300"/>
      </a:accent1>
      <a:accent2>
        <a:srgbClr val="FFCD00"/>
      </a:accent2>
      <a:accent3>
        <a:srgbClr val="EF3340"/>
      </a:accent3>
      <a:accent4>
        <a:srgbClr val="005EB8"/>
      </a:accent4>
      <a:accent5>
        <a:srgbClr val="8C857B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3.xml><?xml version="1.0" encoding="utf-8"?>
<a:theme xmlns:a="http://schemas.openxmlformats.org/drawingml/2006/main" name="2_Aalto University">
  <a:themeElements>
    <a:clrScheme name="Aalto-taide">
      <a:dk1>
        <a:sysClr val="windowText" lastClr="000000"/>
      </a:dk1>
      <a:lt1>
        <a:sysClr val="window" lastClr="FFFFFF"/>
      </a:lt1>
      <a:dk2>
        <a:srgbClr val="FFA300"/>
      </a:dk2>
      <a:lt2>
        <a:srgbClr val="8C857B"/>
      </a:lt2>
      <a:accent1>
        <a:srgbClr val="FFA300"/>
      </a:accent1>
      <a:accent2>
        <a:srgbClr val="FFCD00"/>
      </a:accent2>
      <a:accent3>
        <a:srgbClr val="EF3340"/>
      </a:accent3>
      <a:accent4>
        <a:srgbClr val="005EB8"/>
      </a:accent4>
      <a:accent5>
        <a:srgbClr val="8C857B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655</Words>
  <Application>Microsoft Macintosh PowerPoint</Application>
  <PresentationFormat>On-screen Show (16:10)</PresentationFormat>
  <Paragraphs>140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Courier New</vt:lpstr>
      <vt:lpstr>Georgia</vt:lpstr>
      <vt:lpstr>Lucida Grande</vt:lpstr>
      <vt:lpstr>Titillium</vt:lpstr>
      <vt:lpstr>Aalto University</vt:lpstr>
      <vt:lpstr>1_Aalto University</vt:lpstr>
      <vt:lpstr>2_Aalto University</vt:lpstr>
      <vt:lpstr> CS-E5000 Seminar in Software and Service Engineering   Data Ecosystems Introduction</vt:lpstr>
      <vt:lpstr>Programme today</vt:lpstr>
      <vt:lpstr>Course</vt:lpstr>
      <vt:lpstr>Goals</vt:lpstr>
      <vt:lpstr>Learning and teaching methods</vt:lpstr>
      <vt:lpstr>Schedule</vt:lpstr>
      <vt:lpstr>Instructors</vt:lpstr>
      <vt:lpstr>You!</vt:lpstr>
      <vt:lpstr>Guest Speakers (examples)</vt:lpstr>
      <vt:lpstr>Final Project</vt:lpstr>
      <vt:lpstr>Requirements &amp; Grading</vt:lpstr>
      <vt:lpstr>Fundamentals of Data and Ecosystems</vt:lpstr>
      <vt:lpstr>Data economy and data strategy</vt:lpstr>
      <vt:lpstr>Technological enablers and architectures for data</vt:lpstr>
      <vt:lpstr>Frameworks and references</vt:lpstr>
      <vt:lpstr>Legal perspectives, data governance</vt:lpstr>
      <vt:lpstr>Data sharing, trust and fairness</vt:lpstr>
      <vt:lpstr>Privacy and personal data</vt:lpstr>
      <vt:lpstr>Data as platform and enabler for Artificial Intelligence</vt:lpstr>
      <vt:lpstr>Domain-specific questions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cp:lastPrinted>2017-10-04T06:46:57Z</cp:lastPrinted>
  <dcterms:created xsi:type="dcterms:W3CDTF">2013-12-22T17:24:12Z</dcterms:created>
  <dcterms:modified xsi:type="dcterms:W3CDTF">2019-01-22T13:42:06Z</dcterms:modified>
</cp:coreProperties>
</file>