
<file path=[Content_Types].xml><?xml version="1.0" encoding="utf-8"?>
<Types xmlns="http://schemas.openxmlformats.org/package/2006/content-types">
  <Default Extension="(null)" ContentType="image/x-emf"/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9" r:id="rId1"/>
  </p:sldMasterIdLst>
  <p:notesMasterIdLst>
    <p:notesMasterId r:id="rId89"/>
  </p:notesMasterIdLst>
  <p:handoutMasterIdLst>
    <p:handoutMasterId r:id="rId90"/>
  </p:handoutMasterIdLst>
  <p:sldIdLst>
    <p:sldId id="2103" r:id="rId2"/>
    <p:sldId id="1957" r:id="rId3"/>
    <p:sldId id="1958" r:id="rId4"/>
    <p:sldId id="2100" r:id="rId5"/>
    <p:sldId id="2099" r:id="rId6"/>
    <p:sldId id="2102" r:id="rId7"/>
    <p:sldId id="2101" r:id="rId8"/>
    <p:sldId id="2104" r:id="rId9"/>
    <p:sldId id="2119" r:id="rId10"/>
    <p:sldId id="1451" r:id="rId11"/>
    <p:sldId id="2006" r:id="rId12"/>
    <p:sldId id="2007" r:id="rId13"/>
    <p:sldId id="2008" r:id="rId14"/>
    <p:sldId id="2009" r:id="rId15"/>
    <p:sldId id="2010" r:id="rId16"/>
    <p:sldId id="2078" r:id="rId17"/>
    <p:sldId id="2095" r:id="rId18"/>
    <p:sldId id="2096" r:id="rId19"/>
    <p:sldId id="2081" r:id="rId20"/>
    <p:sldId id="2082" r:id="rId21"/>
    <p:sldId id="2083" r:id="rId22"/>
    <p:sldId id="2084" r:id="rId23"/>
    <p:sldId id="2085" r:id="rId24"/>
    <p:sldId id="2086" r:id="rId25"/>
    <p:sldId id="2087" r:id="rId26"/>
    <p:sldId id="2077" r:id="rId27"/>
    <p:sldId id="2089" r:id="rId28"/>
    <p:sldId id="2090" r:id="rId29"/>
    <p:sldId id="2091" r:id="rId30"/>
    <p:sldId id="2092" r:id="rId31"/>
    <p:sldId id="2093" r:id="rId32"/>
    <p:sldId id="2079" r:id="rId33"/>
    <p:sldId id="2011" r:id="rId34"/>
    <p:sldId id="2012" r:id="rId35"/>
    <p:sldId id="2013" r:id="rId36"/>
    <p:sldId id="2014" r:id="rId37"/>
    <p:sldId id="2094" r:id="rId38"/>
    <p:sldId id="2116" r:id="rId39"/>
    <p:sldId id="2024" r:id="rId40"/>
    <p:sldId id="2025" r:id="rId41"/>
    <p:sldId id="2026" r:id="rId42"/>
    <p:sldId id="2027" r:id="rId43"/>
    <p:sldId id="2054" r:id="rId44"/>
    <p:sldId id="2028" r:id="rId45"/>
    <p:sldId id="2042" r:id="rId46"/>
    <p:sldId id="2029" r:id="rId47"/>
    <p:sldId id="2117" r:id="rId48"/>
    <p:sldId id="2118" r:id="rId49"/>
    <p:sldId id="2043" r:id="rId50"/>
    <p:sldId id="2044" r:id="rId51"/>
    <p:sldId id="2051" r:id="rId52"/>
    <p:sldId id="2050" r:id="rId53"/>
    <p:sldId id="2052" r:id="rId54"/>
    <p:sldId id="2047" r:id="rId55"/>
    <p:sldId id="2055" r:id="rId56"/>
    <p:sldId id="2064" r:id="rId57"/>
    <p:sldId id="2056" r:id="rId58"/>
    <p:sldId id="2057" r:id="rId59"/>
    <p:sldId id="2058" r:id="rId60"/>
    <p:sldId id="2097" r:id="rId61"/>
    <p:sldId id="2059" r:id="rId62"/>
    <p:sldId id="2065" r:id="rId63"/>
    <p:sldId id="2060" r:id="rId64"/>
    <p:sldId id="2061" r:id="rId65"/>
    <p:sldId id="2062" r:id="rId66"/>
    <p:sldId id="2063" r:id="rId67"/>
    <p:sldId id="2046" r:id="rId68"/>
    <p:sldId id="2030" r:id="rId69"/>
    <p:sldId id="2053" r:id="rId70"/>
    <p:sldId id="2031" r:id="rId71"/>
    <p:sldId id="2106" r:id="rId72"/>
    <p:sldId id="2107" r:id="rId73"/>
    <p:sldId id="2108" r:id="rId74"/>
    <p:sldId id="2109" r:id="rId75"/>
    <p:sldId id="2110" r:id="rId76"/>
    <p:sldId id="2111" r:id="rId77"/>
    <p:sldId id="2112" r:id="rId78"/>
    <p:sldId id="2113" r:id="rId79"/>
    <p:sldId id="2032" r:id="rId80"/>
    <p:sldId id="2034" r:id="rId81"/>
    <p:sldId id="2036" r:id="rId82"/>
    <p:sldId id="2037" r:id="rId83"/>
    <p:sldId id="2038" r:id="rId84"/>
    <p:sldId id="2115" r:id="rId85"/>
    <p:sldId id="2039" r:id="rId86"/>
    <p:sldId id="2040" r:id="rId87"/>
    <p:sldId id="2105" r:id="rId88"/>
  </p:sldIdLst>
  <p:sldSz cx="9144000" cy="6858000" type="screen4x3"/>
  <p:notesSz cx="6797675" cy="9926638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view of previous lecture" id="{BC8BBCC0-2BF9-9547-85E1-94D7FB8ECE75}">
          <p14:sldIdLst>
            <p14:sldId id="2103"/>
            <p14:sldId id="1957"/>
            <p14:sldId id="1958"/>
            <p14:sldId id="2100"/>
            <p14:sldId id="2099"/>
            <p14:sldId id="2102"/>
            <p14:sldId id="2101"/>
            <p14:sldId id="2104"/>
            <p14:sldId id="2119"/>
          </p14:sldIdLst>
        </p14:section>
        <p14:section name="Interactions" id="{F789C488-7721-E545-92CE-8D26810E444C}">
          <p14:sldIdLst>
            <p14:sldId id="1451"/>
            <p14:sldId id="2006"/>
            <p14:sldId id="2007"/>
            <p14:sldId id="2008"/>
            <p14:sldId id="2009"/>
            <p14:sldId id="2010"/>
          </p14:sldIdLst>
        </p14:section>
        <p14:section name="Interpretation of interactions" id="{2F4871B8-03F6-1347-8C33-999BA7C18707}">
          <p14:sldIdLst>
            <p14:sldId id="2078"/>
            <p14:sldId id="2095"/>
            <p14:sldId id="2096"/>
            <p14:sldId id="2081"/>
            <p14:sldId id="2082"/>
            <p14:sldId id="2083"/>
            <p14:sldId id="2084"/>
            <p14:sldId id="2085"/>
            <p14:sldId id="2086"/>
            <p14:sldId id="2087"/>
            <p14:sldId id="2077"/>
          </p14:sldIdLst>
        </p14:section>
        <p14:section name="Marginal effects plots with transformations" id="{FA5ABEBE-390D-4E4E-9783-7E297487C4E7}">
          <p14:sldIdLst>
            <p14:sldId id="2089"/>
            <p14:sldId id="2090"/>
            <p14:sldId id="2091"/>
            <p14:sldId id="2092"/>
            <p14:sldId id="2093"/>
          </p14:sldIdLst>
        </p14:section>
        <p14:section name="Centering" id="{84C0E985-ACA0-F14F-8729-9796F2059141}">
          <p14:sldIdLst>
            <p14:sldId id="2079"/>
            <p14:sldId id="2011"/>
            <p14:sldId id="2012"/>
            <p14:sldId id="2013"/>
            <p14:sldId id="2014"/>
            <p14:sldId id="2094"/>
            <p14:sldId id="2116"/>
          </p14:sldIdLst>
        </p14:section>
        <p14:section name="Mediation" id="{FA9BD7D3-3EA1-264F-BE46-5B5EF3F65CC3}">
          <p14:sldIdLst>
            <p14:sldId id="2024"/>
            <p14:sldId id="2025"/>
            <p14:sldId id="2026"/>
            <p14:sldId id="2027"/>
          </p14:sldIdLst>
        </p14:section>
        <p14:section name="Barron and Kenny approach to mediation" id="{9CF15262-7F95-2644-9B84-20DD7F6F63A0}">
          <p14:sldIdLst>
            <p14:sldId id="2054"/>
            <p14:sldId id="2028"/>
          </p14:sldIdLst>
        </p14:section>
        <p14:section name="Bootstrapping" id="{6827B387-70BE-B44C-B5C0-855143636F4F}">
          <p14:sldIdLst>
            <p14:sldId id="2042"/>
            <p14:sldId id="2029"/>
            <p14:sldId id="2117"/>
            <p14:sldId id="2118"/>
            <p14:sldId id="2043"/>
            <p14:sldId id="2044"/>
            <p14:sldId id="2051"/>
            <p14:sldId id="2050"/>
            <p14:sldId id="2052"/>
            <p14:sldId id="2047"/>
          </p14:sldIdLst>
        </p14:section>
        <p14:section name="Simulataneous equations approach to mediation" id="{6535FED3-3066-2345-AA2F-5DCA5DDA387E}">
          <p14:sldIdLst>
            <p14:sldId id="2055"/>
            <p14:sldId id="2064"/>
            <p14:sldId id="2056"/>
            <p14:sldId id="2057"/>
            <p14:sldId id="2058"/>
            <p14:sldId id="2097"/>
            <p14:sldId id="2059"/>
            <p14:sldId id="2065"/>
            <p14:sldId id="2060"/>
            <p14:sldId id="2061"/>
            <p14:sldId id="2062"/>
            <p14:sldId id="2063"/>
          </p14:sldIdLst>
        </p14:section>
        <p14:section name="Conclusions on mediation and moderation" id="{3409F786-2519-314C-B936-8F8484D76CAA}">
          <p14:sldIdLst>
            <p14:sldId id="2046"/>
            <p14:sldId id="2030"/>
            <p14:sldId id="2053"/>
            <p14:sldId id="2031"/>
          </p14:sldIdLst>
        </p14:section>
        <p14:section name="Endogeneity" id="{BA701469-5D36-C744-B855-22158C0F711F}">
          <p14:sldIdLst>
            <p14:sldId id="2106"/>
            <p14:sldId id="2107"/>
            <p14:sldId id="2108"/>
            <p14:sldId id="2109"/>
            <p14:sldId id="2110"/>
            <p14:sldId id="2111"/>
            <p14:sldId id="2112"/>
            <p14:sldId id="2113"/>
          </p14:sldIdLst>
        </p14:section>
        <p14:section name="Instrumental variable solution to endogeneity" id="{F2771C54-7F46-A845-B2D8-49329519CD4E}">
          <p14:sldIdLst>
            <p14:sldId id="2032"/>
            <p14:sldId id="2034"/>
            <p14:sldId id="2036"/>
            <p14:sldId id="2037"/>
            <p14:sldId id="2038"/>
            <p14:sldId id="2115"/>
            <p14:sldId id="2039"/>
            <p14:sldId id="2040"/>
          </p14:sldIdLst>
        </p14:section>
        <p14:section name="Conclusions" id="{5ED6C072-1A75-7140-8564-DF068BA7B507}">
          <p14:sldIdLst>
            <p14:sldId id="21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5" autoAdjust="0"/>
    <p:restoredTop sz="63682" autoAdjust="0"/>
  </p:normalViewPr>
  <p:slideViewPr>
    <p:cSldViewPr snapToGrid="0" snapToObjects="1">
      <p:cViewPr varScale="1">
        <p:scale>
          <a:sx n="97" d="100"/>
          <a:sy n="97" d="100"/>
        </p:scale>
        <p:origin x="36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904"/>
    </p:cViewPr>
  </p:sorterViewPr>
  <p:notesViewPr>
    <p:cSldViewPr snapToGrid="0" snapToObjects="1">
      <p:cViewPr varScale="1">
        <p:scale>
          <a:sx n="112" d="100"/>
          <a:sy n="112" d="100"/>
        </p:scale>
        <p:origin x="4096" y="21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F69C4-64CB-4B2F-9315-CB1687D2A2F2}" type="datetimeFigureOut">
              <a:rPr lang="en-US" smtClean="0"/>
              <a:pPr/>
              <a:t>1/16/19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77D84-3511-4FED-AC74-C01CC27C9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89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6960A-0121-534D-A24D-8EA8F56A9632}" type="datetimeFigureOut">
              <a:rPr lang="fi-FI" smtClean="0"/>
              <a:pPr/>
              <a:t>16.1.2019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776C5-0312-5C4E-917A-3C22296ECC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0412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2B714-2967-574B-8B85-03E8B291DB72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4792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1744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Based on Model 2</a:t>
            </a:r>
          </a:p>
          <a:p>
            <a:endParaRPr lang="en-US" dirty="0"/>
          </a:p>
          <a:p>
            <a:r>
              <a:rPr lang="en-US" dirty="0" err="1"/>
              <a:t>isFemale</a:t>
            </a:r>
            <a:r>
              <a:rPr lang="en-US" dirty="0"/>
              <a:t> &lt;- (1-.38)/.49</a:t>
            </a:r>
          </a:p>
          <a:p>
            <a:r>
              <a:rPr lang="en-US" dirty="0" err="1"/>
              <a:t>isMale</a:t>
            </a:r>
            <a:r>
              <a:rPr lang="en-US" dirty="0"/>
              <a:t> &lt;- (0-.38)/.49</a:t>
            </a:r>
          </a:p>
          <a:p>
            <a:endParaRPr lang="en-US" dirty="0"/>
          </a:p>
          <a:p>
            <a:r>
              <a:rPr lang="en-US" dirty="0" err="1"/>
              <a:t>femaleEffect</a:t>
            </a:r>
            <a:r>
              <a:rPr lang="en-US" dirty="0"/>
              <a:t> &lt;- -.26</a:t>
            </a:r>
          </a:p>
          <a:p>
            <a:r>
              <a:rPr lang="en-US" dirty="0" err="1"/>
              <a:t>qualityEffect</a:t>
            </a:r>
            <a:r>
              <a:rPr lang="en-US" dirty="0"/>
              <a:t> &lt;- .20</a:t>
            </a:r>
          </a:p>
          <a:p>
            <a:r>
              <a:rPr lang="en-US" dirty="0" err="1"/>
              <a:t>femaleQualityInteraction</a:t>
            </a:r>
            <a:r>
              <a:rPr lang="en-US" dirty="0"/>
              <a:t> &lt;- -.18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x &lt;- rep(c(-1,1),2)</a:t>
            </a:r>
          </a:p>
          <a:p>
            <a:r>
              <a:rPr lang="en-US" dirty="0"/>
              <a:t>female &lt;- rep(c(</a:t>
            </a:r>
            <a:r>
              <a:rPr lang="en-US" dirty="0" err="1"/>
              <a:t>isMale,isFemale</a:t>
            </a:r>
            <a:r>
              <a:rPr lang="en-US" dirty="0"/>
              <a:t>), each = 2)</a:t>
            </a:r>
          </a:p>
          <a:p>
            <a:r>
              <a:rPr lang="en-US" dirty="0"/>
              <a:t>y &lt;- x*</a:t>
            </a:r>
            <a:r>
              <a:rPr lang="en-US" dirty="0" err="1"/>
              <a:t>qualityEffect</a:t>
            </a:r>
            <a:r>
              <a:rPr lang="en-US" dirty="0"/>
              <a:t> + </a:t>
            </a:r>
            <a:r>
              <a:rPr lang="en-US" dirty="0" err="1"/>
              <a:t>femaleEffect</a:t>
            </a:r>
            <a:r>
              <a:rPr lang="en-US" dirty="0"/>
              <a:t>*female + x*female*</a:t>
            </a:r>
            <a:r>
              <a:rPr lang="en-US" dirty="0" err="1"/>
              <a:t>femaleQualityInteraction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plot(</a:t>
            </a:r>
            <a:r>
              <a:rPr lang="en-US" dirty="0" err="1"/>
              <a:t>x,y</a:t>
            </a:r>
            <a:r>
              <a:rPr lang="en-US" dirty="0"/>
              <a:t>, </a:t>
            </a:r>
            <a:r>
              <a:rPr lang="en-US" dirty="0" err="1"/>
              <a:t>pch</a:t>
            </a:r>
            <a:r>
              <a:rPr lang="en-US" dirty="0"/>
              <a:t> = 19, col = "red")</a:t>
            </a:r>
          </a:p>
          <a:p>
            <a:r>
              <a:rPr lang="en-US" dirty="0"/>
              <a:t>lines(x[1:2],y[1:2], col = "red", </a:t>
            </a:r>
            <a:r>
              <a:rPr lang="en-US" dirty="0" err="1"/>
              <a:t>lwd</a:t>
            </a:r>
            <a:r>
              <a:rPr lang="en-US" dirty="0"/>
              <a:t> = 3)</a:t>
            </a:r>
          </a:p>
          <a:p>
            <a:r>
              <a:rPr lang="en-US" dirty="0"/>
              <a:t>lines(x[3:4],y[3:4], col = "red", </a:t>
            </a:r>
            <a:r>
              <a:rPr lang="en-US" dirty="0" err="1"/>
              <a:t>lwd</a:t>
            </a:r>
            <a:r>
              <a:rPr lang="en-US" dirty="0"/>
              <a:t> =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9461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8450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/>
              <a:t># Based on Model 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strategicDeviation</a:t>
            </a:r>
            <a:r>
              <a:rPr lang="en-US" dirty="0"/>
              <a:t> &lt;- -0.006</a:t>
            </a:r>
          </a:p>
          <a:p>
            <a:endParaRPr lang="en-US" dirty="0"/>
          </a:p>
          <a:p>
            <a:r>
              <a:rPr lang="en-US" dirty="0"/>
              <a:t>strategicDeviation2 &lt;- 0.170</a:t>
            </a:r>
          </a:p>
          <a:p>
            <a:endParaRPr lang="en-US" dirty="0"/>
          </a:p>
          <a:p>
            <a:r>
              <a:rPr lang="en-US" dirty="0" err="1"/>
              <a:t>strategicDeviationMean</a:t>
            </a:r>
            <a:r>
              <a:rPr lang="en-US" dirty="0"/>
              <a:t> &lt;- 7.640</a:t>
            </a:r>
          </a:p>
          <a:p>
            <a:endParaRPr lang="en-US" dirty="0"/>
          </a:p>
          <a:p>
            <a:r>
              <a:rPr lang="en-US" dirty="0" err="1"/>
              <a:t>strategicDeviationSD</a:t>
            </a:r>
            <a:r>
              <a:rPr lang="en-US" dirty="0"/>
              <a:t> &lt;- 2.932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&lt;-0.511 + # intercept</a:t>
            </a:r>
          </a:p>
          <a:p>
            <a:endParaRPr lang="en-US" dirty="0"/>
          </a:p>
          <a:p>
            <a:r>
              <a:rPr lang="en-US" dirty="0"/>
              <a:t>  -0.456 * 0.008 + # Market share</a:t>
            </a:r>
          </a:p>
          <a:p>
            <a:endParaRPr lang="en-US" dirty="0"/>
          </a:p>
          <a:p>
            <a:r>
              <a:rPr lang="en-US" dirty="0"/>
              <a:t>  -15.387 * 0.085 + # Total exp. ratio</a:t>
            </a:r>
          </a:p>
          <a:p>
            <a:endParaRPr lang="en-US" dirty="0"/>
          </a:p>
          <a:p>
            <a:r>
              <a:rPr lang="en-US" dirty="0"/>
              <a:t>  0.018 * -1.094 + # Real market growth</a:t>
            </a:r>
          </a:p>
          <a:p>
            <a:endParaRPr lang="en-US" dirty="0"/>
          </a:p>
          <a:p>
            <a:r>
              <a:rPr lang="en-US" dirty="0"/>
              <a:t>  0.403 * 0  # Relative ROAt-1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 Model 2, direct effects only</a:t>
            </a:r>
          </a:p>
          <a:p>
            <a:endParaRPr lang="en-US" dirty="0"/>
          </a:p>
          <a:p>
            <a:r>
              <a:rPr lang="en-US" dirty="0"/>
              <a:t>b &lt;- 1.164 + # intercept</a:t>
            </a:r>
          </a:p>
          <a:p>
            <a:endParaRPr lang="en-US" dirty="0"/>
          </a:p>
          <a:p>
            <a:r>
              <a:rPr lang="en-US" dirty="0"/>
              <a:t>  -0.093 * 0.008 + # Market share</a:t>
            </a:r>
          </a:p>
          <a:p>
            <a:endParaRPr lang="en-US" dirty="0"/>
          </a:p>
          <a:p>
            <a:r>
              <a:rPr lang="en-US" dirty="0"/>
              <a:t>  -10.601 * 0.085 + # Total exp. ratio</a:t>
            </a:r>
          </a:p>
          <a:p>
            <a:endParaRPr lang="en-US" dirty="0"/>
          </a:p>
          <a:p>
            <a:r>
              <a:rPr lang="en-US" dirty="0"/>
              <a:t>  0.016 * -1.094 + # Real market growth</a:t>
            </a:r>
          </a:p>
          <a:p>
            <a:endParaRPr lang="en-US" dirty="0"/>
          </a:p>
          <a:p>
            <a:r>
              <a:rPr lang="en-US" dirty="0"/>
              <a:t>  0.361 * 0  # Relative ROAt-1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 </a:t>
            </a:r>
            <a:r>
              <a:rPr lang="en-US" dirty="0" err="1"/>
              <a:t>pdf</a:t>
            </a:r>
            <a:r>
              <a:rPr lang="en-US" dirty="0"/>
              <a:t>("</a:t>
            </a:r>
            <a:r>
              <a:rPr lang="en-US" dirty="0" err="1"/>
              <a:t>FIGURE.pdf</a:t>
            </a:r>
            <a:r>
              <a:rPr lang="en-US" dirty="0"/>
              <a:t>", width = 5, height = 5)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curve((x * 0.170 + x^2 * -0.006 + a)/100, </a:t>
            </a:r>
          </a:p>
          <a:p>
            <a:endParaRPr lang="en-US" dirty="0"/>
          </a:p>
          <a:p>
            <a:r>
              <a:rPr lang="en-US" dirty="0"/>
              <a:t>           from = </a:t>
            </a:r>
            <a:r>
              <a:rPr lang="en-US" dirty="0" err="1"/>
              <a:t>strategicDeviationMean</a:t>
            </a:r>
            <a:r>
              <a:rPr lang="en-US" dirty="0"/>
              <a:t> -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     to = </a:t>
            </a:r>
            <a:r>
              <a:rPr lang="en-US" dirty="0" err="1"/>
              <a:t>strategicDeviationMean</a:t>
            </a:r>
            <a:r>
              <a:rPr lang="en-US" dirty="0"/>
              <a:t> +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type = "l", </a:t>
            </a:r>
            <a:r>
              <a:rPr lang="en-US" dirty="0" err="1"/>
              <a:t>xlab</a:t>
            </a:r>
            <a:r>
              <a:rPr lang="en-US" dirty="0"/>
              <a:t> = "Strategic deviation", </a:t>
            </a:r>
            <a:r>
              <a:rPr lang="en-US" dirty="0" err="1"/>
              <a:t>ylab</a:t>
            </a:r>
            <a:r>
              <a:rPr lang="en-US" dirty="0"/>
              <a:t> = "Relative ROA",</a:t>
            </a:r>
          </a:p>
          <a:p>
            <a:endParaRPr lang="en-US" dirty="0"/>
          </a:p>
          <a:p>
            <a:r>
              <a:rPr lang="en-US" dirty="0"/>
              <a:t>     col ="red", </a:t>
            </a:r>
            <a:r>
              <a:rPr lang="en-US" dirty="0" err="1"/>
              <a:t>lwd</a:t>
            </a:r>
            <a:r>
              <a:rPr lang="en-US" dirty="0"/>
              <a:t> = 2)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curve((x * -0.020 + b)/100, </a:t>
            </a:r>
          </a:p>
          <a:p>
            <a:endParaRPr lang="en-US" dirty="0"/>
          </a:p>
          <a:p>
            <a:r>
              <a:rPr lang="en-US" dirty="0"/>
              <a:t>      from = </a:t>
            </a:r>
            <a:r>
              <a:rPr lang="en-US" dirty="0" err="1"/>
              <a:t>strategicDeviationMean</a:t>
            </a:r>
            <a:r>
              <a:rPr lang="en-US" dirty="0"/>
              <a:t> -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to = </a:t>
            </a:r>
            <a:r>
              <a:rPr lang="en-US" dirty="0" err="1"/>
              <a:t>strategicDeviationMean</a:t>
            </a:r>
            <a:r>
              <a:rPr lang="en-US" dirty="0"/>
              <a:t> +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col ="red", </a:t>
            </a:r>
            <a:r>
              <a:rPr lang="en-US" dirty="0" err="1"/>
              <a:t>lwd</a:t>
            </a:r>
            <a:r>
              <a:rPr lang="en-US" dirty="0"/>
              <a:t> = 2, </a:t>
            </a:r>
            <a:r>
              <a:rPr lang="en-US" dirty="0" err="1"/>
              <a:t>lty</a:t>
            </a:r>
            <a:r>
              <a:rPr lang="en-US" dirty="0"/>
              <a:t> = 2, add = TRUE)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 Fit the linear effects to the same model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curve((x * 0.170 + x^2 * -0.006 + a)/100, </a:t>
            </a:r>
          </a:p>
          <a:p>
            <a:endParaRPr lang="en-US" dirty="0"/>
          </a:p>
          <a:p>
            <a:r>
              <a:rPr lang="en-US" dirty="0"/>
              <a:t>      from = </a:t>
            </a:r>
            <a:r>
              <a:rPr lang="en-US" dirty="0" err="1"/>
              <a:t>strategicDeviationMean</a:t>
            </a:r>
            <a:r>
              <a:rPr lang="en-US" dirty="0"/>
              <a:t> - 2 *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to = </a:t>
            </a:r>
            <a:r>
              <a:rPr lang="en-US" dirty="0" err="1"/>
              <a:t>strategicDeviationMean</a:t>
            </a:r>
            <a:r>
              <a:rPr lang="en-US" dirty="0"/>
              <a:t> + 2 *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type = "l", </a:t>
            </a:r>
            <a:r>
              <a:rPr lang="en-US" dirty="0" err="1"/>
              <a:t>xlab</a:t>
            </a:r>
            <a:r>
              <a:rPr lang="en-US" dirty="0"/>
              <a:t> = "Strategic deviation", </a:t>
            </a:r>
            <a:r>
              <a:rPr lang="en-US" dirty="0" err="1"/>
              <a:t>ylab</a:t>
            </a:r>
            <a:r>
              <a:rPr lang="en-US" dirty="0"/>
              <a:t> = "Relative ROA",</a:t>
            </a:r>
          </a:p>
          <a:p>
            <a:endParaRPr lang="en-US" dirty="0"/>
          </a:p>
          <a:p>
            <a:r>
              <a:rPr lang="en-US" dirty="0"/>
              <a:t>      col ="red", </a:t>
            </a:r>
            <a:r>
              <a:rPr lang="en-US" dirty="0" err="1"/>
              <a:t>lwd</a:t>
            </a:r>
            <a:r>
              <a:rPr lang="en-US" dirty="0"/>
              <a:t> = 2)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curve((x * -0.020 + b)/100, </a:t>
            </a:r>
          </a:p>
          <a:p>
            <a:endParaRPr lang="en-US" dirty="0"/>
          </a:p>
          <a:p>
            <a:r>
              <a:rPr lang="en-US" dirty="0"/>
              <a:t>      from = </a:t>
            </a:r>
            <a:r>
              <a:rPr lang="en-US" dirty="0" err="1"/>
              <a:t>strategicDeviationMean</a:t>
            </a:r>
            <a:r>
              <a:rPr lang="en-US" dirty="0"/>
              <a:t> - 2 *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to = </a:t>
            </a:r>
            <a:r>
              <a:rPr lang="en-US" dirty="0" err="1"/>
              <a:t>strategicDeviationMean</a:t>
            </a:r>
            <a:r>
              <a:rPr lang="en-US" dirty="0"/>
              <a:t> + 2 *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col ="red", </a:t>
            </a:r>
            <a:r>
              <a:rPr lang="en-US" dirty="0" err="1"/>
              <a:t>lwd</a:t>
            </a:r>
            <a:r>
              <a:rPr lang="en-US" dirty="0"/>
              <a:t> = 2, </a:t>
            </a:r>
            <a:r>
              <a:rPr lang="en-US" dirty="0" err="1"/>
              <a:t>lty</a:t>
            </a:r>
            <a:r>
              <a:rPr lang="en-US" dirty="0"/>
              <a:t> = 2, add = TRUE)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 Fit the linear effects to the same model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 &lt;- 30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curve((x * 0.170 + x^2 * -0.006 + a)/100, </a:t>
            </a:r>
          </a:p>
          <a:p>
            <a:endParaRPr lang="en-US" dirty="0"/>
          </a:p>
          <a:p>
            <a:r>
              <a:rPr lang="en-US" dirty="0"/>
              <a:t>      from = 0,</a:t>
            </a:r>
          </a:p>
          <a:p>
            <a:endParaRPr lang="en-US" dirty="0"/>
          </a:p>
          <a:p>
            <a:r>
              <a:rPr lang="en-US" dirty="0"/>
              <a:t>      to = c,</a:t>
            </a:r>
          </a:p>
          <a:p>
            <a:endParaRPr lang="en-US" dirty="0"/>
          </a:p>
          <a:p>
            <a:r>
              <a:rPr lang="en-US" dirty="0"/>
              <a:t>      type = "l", </a:t>
            </a:r>
            <a:r>
              <a:rPr lang="en-US" dirty="0" err="1"/>
              <a:t>xlab</a:t>
            </a:r>
            <a:r>
              <a:rPr lang="en-US" dirty="0"/>
              <a:t> = "Strategic deviation", </a:t>
            </a:r>
            <a:r>
              <a:rPr lang="en-US" dirty="0" err="1"/>
              <a:t>ylab</a:t>
            </a:r>
            <a:r>
              <a:rPr lang="en-US" dirty="0"/>
              <a:t> = "Relative ROA",</a:t>
            </a:r>
          </a:p>
          <a:p>
            <a:endParaRPr lang="en-US" dirty="0"/>
          </a:p>
          <a:p>
            <a:r>
              <a:rPr lang="en-US" dirty="0"/>
              <a:t>      col ="red", </a:t>
            </a:r>
            <a:r>
              <a:rPr lang="en-US" dirty="0" err="1"/>
              <a:t>lwd</a:t>
            </a:r>
            <a:r>
              <a:rPr lang="en-US" dirty="0"/>
              <a:t> = 2)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curve((x * -0.020 + b)/100, </a:t>
            </a:r>
          </a:p>
          <a:p>
            <a:endParaRPr lang="en-US" dirty="0"/>
          </a:p>
          <a:p>
            <a:r>
              <a:rPr lang="en-US" dirty="0"/>
              <a:t>      from = 0,</a:t>
            </a:r>
          </a:p>
          <a:p>
            <a:endParaRPr lang="en-US" dirty="0"/>
          </a:p>
          <a:p>
            <a:r>
              <a:rPr lang="en-US" dirty="0"/>
              <a:t>      to = c,</a:t>
            </a:r>
          </a:p>
          <a:p>
            <a:endParaRPr lang="en-US" dirty="0"/>
          </a:p>
          <a:p>
            <a:r>
              <a:rPr lang="en-US" dirty="0"/>
              <a:t>      col ="red", </a:t>
            </a:r>
            <a:r>
              <a:rPr lang="en-US" dirty="0" err="1"/>
              <a:t>lwd</a:t>
            </a:r>
            <a:r>
              <a:rPr lang="en-US" dirty="0"/>
              <a:t> = 2, </a:t>
            </a:r>
            <a:r>
              <a:rPr lang="en-US" dirty="0" err="1"/>
              <a:t>lty</a:t>
            </a:r>
            <a:r>
              <a:rPr lang="en-US" dirty="0"/>
              <a:t> = 2, add = TRUE)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 </a:t>
            </a:r>
            <a:r>
              <a:rPr lang="en-US" dirty="0" err="1"/>
              <a:t>dev.off</a:t>
            </a:r>
            <a:r>
              <a:rPr lang="en-US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047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/>
              <a:t># Based on Model 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strategicDeviation</a:t>
            </a:r>
            <a:r>
              <a:rPr lang="en-US" dirty="0"/>
              <a:t> &lt;- -0.006</a:t>
            </a:r>
          </a:p>
          <a:p>
            <a:endParaRPr lang="en-US" dirty="0"/>
          </a:p>
          <a:p>
            <a:r>
              <a:rPr lang="en-US" dirty="0"/>
              <a:t>strategicDeviation2 &lt;- 0.170</a:t>
            </a:r>
          </a:p>
          <a:p>
            <a:endParaRPr lang="en-US" dirty="0"/>
          </a:p>
          <a:p>
            <a:r>
              <a:rPr lang="en-US" dirty="0" err="1"/>
              <a:t>strategicDeviationMean</a:t>
            </a:r>
            <a:r>
              <a:rPr lang="en-US" dirty="0"/>
              <a:t> &lt;- 7.640</a:t>
            </a:r>
          </a:p>
          <a:p>
            <a:endParaRPr lang="en-US" dirty="0"/>
          </a:p>
          <a:p>
            <a:r>
              <a:rPr lang="en-US" dirty="0" err="1"/>
              <a:t>strategicDeviationSD</a:t>
            </a:r>
            <a:r>
              <a:rPr lang="en-US" dirty="0"/>
              <a:t> &lt;- 2.932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&lt;-0.511 + # intercept</a:t>
            </a:r>
          </a:p>
          <a:p>
            <a:endParaRPr lang="en-US" dirty="0"/>
          </a:p>
          <a:p>
            <a:r>
              <a:rPr lang="en-US" dirty="0"/>
              <a:t>  -0.456 * 0.008 + # Market share</a:t>
            </a:r>
          </a:p>
          <a:p>
            <a:endParaRPr lang="en-US" dirty="0"/>
          </a:p>
          <a:p>
            <a:r>
              <a:rPr lang="en-US" dirty="0"/>
              <a:t>  -15.387 * 0.085 + # Total exp. ratio</a:t>
            </a:r>
          </a:p>
          <a:p>
            <a:endParaRPr lang="en-US" dirty="0"/>
          </a:p>
          <a:p>
            <a:r>
              <a:rPr lang="en-US" dirty="0"/>
              <a:t>  0.018 * -1.094 + # Real market growth</a:t>
            </a:r>
          </a:p>
          <a:p>
            <a:endParaRPr lang="en-US" dirty="0"/>
          </a:p>
          <a:p>
            <a:r>
              <a:rPr lang="en-US" dirty="0"/>
              <a:t>  0.403 * 0  # Relative ROAt-1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 Model 2, direct effects only</a:t>
            </a:r>
          </a:p>
          <a:p>
            <a:endParaRPr lang="en-US" dirty="0"/>
          </a:p>
          <a:p>
            <a:r>
              <a:rPr lang="en-US" dirty="0"/>
              <a:t>b &lt;- 1.164 + # intercept</a:t>
            </a:r>
          </a:p>
          <a:p>
            <a:endParaRPr lang="en-US" dirty="0"/>
          </a:p>
          <a:p>
            <a:r>
              <a:rPr lang="en-US" dirty="0"/>
              <a:t>  -0.093 * 0.008 + # Market share</a:t>
            </a:r>
          </a:p>
          <a:p>
            <a:endParaRPr lang="en-US" dirty="0"/>
          </a:p>
          <a:p>
            <a:r>
              <a:rPr lang="en-US" dirty="0"/>
              <a:t>  -10.601 * 0.085 + # Total exp. ratio</a:t>
            </a:r>
          </a:p>
          <a:p>
            <a:endParaRPr lang="en-US" dirty="0"/>
          </a:p>
          <a:p>
            <a:r>
              <a:rPr lang="en-US" dirty="0"/>
              <a:t>  0.016 * -1.094 + # Real market growth</a:t>
            </a:r>
          </a:p>
          <a:p>
            <a:endParaRPr lang="en-US" dirty="0"/>
          </a:p>
          <a:p>
            <a:r>
              <a:rPr lang="en-US" dirty="0"/>
              <a:t>  0.361 * 0  # Relative ROAt-1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 </a:t>
            </a:r>
            <a:r>
              <a:rPr lang="en-US" dirty="0" err="1"/>
              <a:t>pdf</a:t>
            </a:r>
            <a:r>
              <a:rPr lang="en-US" dirty="0"/>
              <a:t>("</a:t>
            </a:r>
            <a:r>
              <a:rPr lang="en-US" dirty="0" err="1"/>
              <a:t>FIGURE.pdf</a:t>
            </a:r>
            <a:r>
              <a:rPr lang="en-US" dirty="0"/>
              <a:t>", width = 5, height = 5)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curve((x * 0.170 + x^2 * -0.006 + a)/100, </a:t>
            </a:r>
          </a:p>
          <a:p>
            <a:endParaRPr lang="en-US" dirty="0"/>
          </a:p>
          <a:p>
            <a:r>
              <a:rPr lang="en-US" dirty="0"/>
              <a:t>           from = </a:t>
            </a:r>
            <a:r>
              <a:rPr lang="en-US" dirty="0" err="1"/>
              <a:t>strategicDeviationMean</a:t>
            </a:r>
            <a:r>
              <a:rPr lang="en-US" dirty="0"/>
              <a:t> -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     to = </a:t>
            </a:r>
            <a:r>
              <a:rPr lang="en-US" dirty="0" err="1"/>
              <a:t>strategicDeviationMean</a:t>
            </a:r>
            <a:r>
              <a:rPr lang="en-US" dirty="0"/>
              <a:t> +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type = "l", </a:t>
            </a:r>
            <a:r>
              <a:rPr lang="en-US" dirty="0" err="1"/>
              <a:t>xlab</a:t>
            </a:r>
            <a:r>
              <a:rPr lang="en-US" dirty="0"/>
              <a:t> = "Strategic deviation", </a:t>
            </a:r>
            <a:r>
              <a:rPr lang="en-US" dirty="0" err="1"/>
              <a:t>ylab</a:t>
            </a:r>
            <a:r>
              <a:rPr lang="en-US" dirty="0"/>
              <a:t> = "Relative ROA",</a:t>
            </a:r>
          </a:p>
          <a:p>
            <a:endParaRPr lang="en-US" dirty="0"/>
          </a:p>
          <a:p>
            <a:r>
              <a:rPr lang="en-US" dirty="0"/>
              <a:t>     col ="red", </a:t>
            </a:r>
            <a:r>
              <a:rPr lang="en-US" dirty="0" err="1"/>
              <a:t>lwd</a:t>
            </a:r>
            <a:r>
              <a:rPr lang="en-US" dirty="0"/>
              <a:t> = 2)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curve((x * -0.020 + b)/100, </a:t>
            </a:r>
          </a:p>
          <a:p>
            <a:endParaRPr lang="en-US" dirty="0"/>
          </a:p>
          <a:p>
            <a:r>
              <a:rPr lang="en-US" dirty="0"/>
              <a:t>      from = </a:t>
            </a:r>
            <a:r>
              <a:rPr lang="en-US" dirty="0" err="1"/>
              <a:t>strategicDeviationMean</a:t>
            </a:r>
            <a:r>
              <a:rPr lang="en-US" dirty="0"/>
              <a:t> -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to = </a:t>
            </a:r>
            <a:r>
              <a:rPr lang="en-US" dirty="0" err="1"/>
              <a:t>strategicDeviationMean</a:t>
            </a:r>
            <a:r>
              <a:rPr lang="en-US" dirty="0"/>
              <a:t> +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col ="red", </a:t>
            </a:r>
            <a:r>
              <a:rPr lang="en-US" dirty="0" err="1"/>
              <a:t>lwd</a:t>
            </a:r>
            <a:r>
              <a:rPr lang="en-US" dirty="0"/>
              <a:t> = 2, </a:t>
            </a:r>
            <a:r>
              <a:rPr lang="en-US" dirty="0" err="1"/>
              <a:t>lty</a:t>
            </a:r>
            <a:r>
              <a:rPr lang="en-US" dirty="0"/>
              <a:t> = 2, add = TRUE)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 Fit the linear effects to the same model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curve((x * 0.170 + x^2 * -0.006 + a)/100, </a:t>
            </a:r>
          </a:p>
          <a:p>
            <a:endParaRPr lang="en-US" dirty="0"/>
          </a:p>
          <a:p>
            <a:r>
              <a:rPr lang="en-US" dirty="0"/>
              <a:t>      from = </a:t>
            </a:r>
            <a:r>
              <a:rPr lang="en-US" dirty="0" err="1"/>
              <a:t>strategicDeviationMean</a:t>
            </a:r>
            <a:r>
              <a:rPr lang="en-US" dirty="0"/>
              <a:t> - 2 *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to = </a:t>
            </a:r>
            <a:r>
              <a:rPr lang="en-US" dirty="0" err="1"/>
              <a:t>strategicDeviationMean</a:t>
            </a:r>
            <a:r>
              <a:rPr lang="en-US" dirty="0"/>
              <a:t> + 2 *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type = "l", </a:t>
            </a:r>
            <a:r>
              <a:rPr lang="en-US" dirty="0" err="1"/>
              <a:t>xlab</a:t>
            </a:r>
            <a:r>
              <a:rPr lang="en-US" dirty="0"/>
              <a:t> = "Strategic deviation", </a:t>
            </a:r>
            <a:r>
              <a:rPr lang="en-US" dirty="0" err="1"/>
              <a:t>ylab</a:t>
            </a:r>
            <a:r>
              <a:rPr lang="en-US" dirty="0"/>
              <a:t> = "Relative ROA",</a:t>
            </a:r>
          </a:p>
          <a:p>
            <a:endParaRPr lang="en-US" dirty="0"/>
          </a:p>
          <a:p>
            <a:r>
              <a:rPr lang="en-US" dirty="0"/>
              <a:t>      col ="red", </a:t>
            </a:r>
            <a:r>
              <a:rPr lang="en-US" dirty="0" err="1"/>
              <a:t>lwd</a:t>
            </a:r>
            <a:r>
              <a:rPr lang="en-US" dirty="0"/>
              <a:t> = 2)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curve((x * -0.020 + b)/100, </a:t>
            </a:r>
          </a:p>
          <a:p>
            <a:endParaRPr lang="en-US" dirty="0"/>
          </a:p>
          <a:p>
            <a:r>
              <a:rPr lang="en-US" dirty="0"/>
              <a:t>      from = </a:t>
            </a:r>
            <a:r>
              <a:rPr lang="en-US" dirty="0" err="1"/>
              <a:t>strategicDeviationMean</a:t>
            </a:r>
            <a:r>
              <a:rPr lang="en-US" dirty="0"/>
              <a:t> - 2 *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to = </a:t>
            </a:r>
            <a:r>
              <a:rPr lang="en-US" dirty="0" err="1"/>
              <a:t>strategicDeviationMean</a:t>
            </a:r>
            <a:r>
              <a:rPr lang="en-US" dirty="0"/>
              <a:t> + 2 * </a:t>
            </a:r>
            <a:r>
              <a:rPr lang="en-US" dirty="0" err="1"/>
              <a:t>strategicDeviationSD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      col ="red", </a:t>
            </a:r>
            <a:r>
              <a:rPr lang="en-US" dirty="0" err="1"/>
              <a:t>lwd</a:t>
            </a:r>
            <a:r>
              <a:rPr lang="en-US" dirty="0"/>
              <a:t> = 2, </a:t>
            </a:r>
            <a:r>
              <a:rPr lang="en-US" dirty="0" err="1"/>
              <a:t>lty</a:t>
            </a:r>
            <a:r>
              <a:rPr lang="en-US" dirty="0"/>
              <a:t> = 2, add = TRUE)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 Fit the linear effects to the same model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 &lt;- 30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curve((x * 0.170 + x^2 * -0.006 + a)/100, </a:t>
            </a:r>
          </a:p>
          <a:p>
            <a:endParaRPr lang="en-US" dirty="0"/>
          </a:p>
          <a:p>
            <a:r>
              <a:rPr lang="en-US" dirty="0"/>
              <a:t>      from = 0,</a:t>
            </a:r>
          </a:p>
          <a:p>
            <a:endParaRPr lang="en-US" dirty="0"/>
          </a:p>
          <a:p>
            <a:r>
              <a:rPr lang="en-US" dirty="0"/>
              <a:t>      to = c,</a:t>
            </a:r>
          </a:p>
          <a:p>
            <a:endParaRPr lang="en-US" dirty="0"/>
          </a:p>
          <a:p>
            <a:r>
              <a:rPr lang="en-US" dirty="0"/>
              <a:t>      type = "l", </a:t>
            </a:r>
            <a:r>
              <a:rPr lang="en-US" dirty="0" err="1"/>
              <a:t>xlab</a:t>
            </a:r>
            <a:r>
              <a:rPr lang="en-US" dirty="0"/>
              <a:t> = "Strategic deviation", </a:t>
            </a:r>
            <a:r>
              <a:rPr lang="en-US" dirty="0" err="1"/>
              <a:t>ylab</a:t>
            </a:r>
            <a:r>
              <a:rPr lang="en-US" dirty="0"/>
              <a:t> = "Relative ROA",</a:t>
            </a:r>
          </a:p>
          <a:p>
            <a:endParaRPr lang="en-US" dirty="0"/>
          </a:p>
          <a:p>
            <a:r>
              <a:rPr lang="en-US" dirty="0"/>
              <a:t>      col ="red", </a:t>
            </a:r>
            <a:r>
              <a:rPr lang="en-US" dirty="0" err="1"/>
              <a:t>lwd</a:t>
            </a:r>
            <a:r>
              <a:rPr lang="en-US" dirty="0"/>
              <a:t> = 2)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curve((x * -0.020 + b)/100, </a:t>
            </a:r>
          </a:p>
          <a:p>
            <a:endParaRPr lang="en-US" dirty="0"/>
          </a:p>
          <a:p>
            <a:r>
              <a:rPr lang="en-US" dirty="0"/>
              <a:t>      from = 0,</a:t>
            </a:r>
          </a:p>
          <a:p>
            <a:endParaRPr lang="en-US" dirty="0"/>
          </a:p>
          <a:p>
            <a:r>
              <a:rPr lang="en-US" dirty="0"/>
              <a:t>      to = c,</a:t>
            </a:r>
          </a:p>
          <a:p>
            <a:endParaRPr lang="en-US" dirty="0"/>
          </a:p>
          <a:p>
            <a:r>
              <a:rPr lang="en-US" dirty="0"/>
              <a:t>      col ="red", </a:t>
            </a:r>
            <a:r>
              <a:rPr lang="en-US" dirty="0" err="1"/>
              <a:t>lwd</a:t>
            </a:r>
            <a:r>
              <a:rPr lang="en-US" dirty="0"/>
              <a:t> = 2, </a:t>
            </a:r>
            <a:r>
              <a:rPr lang="en-US" dirty="0" err="1"/>
              <a:t>lty</a:t>
            </a:r>
            <a:r>
              <a:rPr lang="en-US" dirty="0"/>
              <a:t> = 2, add = TRUE)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 </a:t>
            </a:r>
            <a:r>
              <a:rPr lang="en-US" dirty="0" err="1"/>
              <a:t>dev.off</a:t>
            </a:r>
            <a:r>
              <a:rPr lang="en-US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1028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http://</a:t>
            </a:r>
            <a:r>
              <a:rPr lang="en-US" dirty="0" err="1"/>
              <a:t>www.ats.ucla.edu</a:t>
            </a:r>
            <a:r>
              <a:rPr lang="en-US" dirty="0"/>
              <a:t>/stat/</a:t>
            </a:r>
            <a:r>
              <a:rPr lang="en-US" dirty="0" err="1"/>
              <a:t>stata</a:t>
            </a:r>
            <a:r>
              <a:rPr lang="en-US" dirty="0"/>
              <a:t>/examples/</a:t>
            </a:r>
            <a:r>
              <a:rPr lang="en-US" dirty="0" err="1"/>
              <a:t>ara</a:t>
            </a:r>
            <a:r>
              <a:rPr lang="en-US" dirty="0"/>
              <a:t>/prestige, clear</a:t>
            </a:r>
          </a:p>
          <a:p>
            <a:r>
              <a:rPr lang="en-US" dirty="0"/>
              <a:t>gen </a:t>
            </a:r>
            <a:r>
              <a:rPr lang="en-US" dirty="0" err="1"/>
              <a:t>lnincome</a:t>
            </a:r>
            <a:r>
              <a:rPr lang="en-US" dirty="0"/>
              <a:t> = log(income)</a:t>
            </a:r>
          </a:p>
          <a:p>
            <a:endParaRPr lang="en-US" dirty="0"/>
          </a:p>
          <a:p>
            <a:r>
              <a:rPr lang="en-US" dirty="0"/>
              <a:t>drop if </a:t>
            </a:r>
            <a:r>
              <a:rPr lang="en-US" dirty="0" err="1"/>
              <a:t>occtitle</a:t>
            </a:r>
            <a:r>
              <a:rPr lang="en-US" dirty="0"/>
              <a:t> == "NEWSBOYS"</a:t>
            </a:r>
          </a:p>
          <a:p>
            <a:r>
              <a:rPr lang="en-US" dirty="0"/>
              <a:t>drop if </a:t>
            </a:r>
            <a:r>
              <a:rPr lang="en-US" dirty="0" err="1"/>
              <a:t>occtitle</a:t>
            </a:r>
            <a:r>
              <a:rPr lang="en-US" dirty="0"/>
              <a:t> == "BABYSITTERS"</a:t>
            </a:r>
          </a:p>
          <a:p>
            <a:endParaRPr lang="en-US" dirty="0"/>
          </a:p>
          <a:p>
            <a:r>
              <a:rPr lang="en-US" dirty="0"/>
              <a:t>graph drop _all</a:t>
            </a:r>
          </a:p>
          <a:p>
            <a:endParaRPr lang="en-US" dirty="0"/>
          </a:p>
          <a:p>
            <a:r>
              <a:rPr lang="en-US" dirty="0"/>
              <a:t>regress income </a:t>
            </a:r>
            <a:r>
              <a:rPr lang="en-US" dirty="0" err="1"/>
              <a:t>educat</a:t>
            </a:r>
            <a:r>
              <a:rPr lang="en-US" dirty="0"/>
              <a:t> </a:t>
            </a:r>
            <a:r>
              <a:rPr lang="en-US" dirty="0" err="1"/>
              <a:t>c.prestige</a:t>
            </a:r>
            <a:r>
              <a:rPr lang="en-US" dirty="0"/>
              <a:t>##</a:t>
            </a:r>
            <a:r>
              <a:rPr lang="en-US" dirty="0" err="1"/>
              <a:t>c.percwomn</a:t>
            </a:r>
            <a:endParaRPr lang="en-US" dirty="0"/>
          </a:p>
          <a:p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sto</a:t>
            </a:r>
            <a:r>
              <a:rPr lang="en-US" dirty="0"/>
              <a:t> income</a:t>
            </a:r>
          </a:p>
          <a:p>
            <a:r>
              <a:rPr lang="en-US" dirty="0"/>
              <a:t>margins, at(prestige=(20(10)80) </a:t>
            </a:r>
            <a:r>
              <a:rPr lang="en-US" dirty="0" err="1"/>
              <a:t>percwomn</a:t>
            </a:r>
            <a:r>
              <a:rPr lang="en-US" dirty="0"/>
              <a:t>=(0(50)100) )</a:t>
            </a:r>
          </a:p>
          <a:p>
            <a:r>
              <a:rPr lang="en-US" dirty="0" err="1"/>
              <a:t>marginsplot</a:t>
            </a:r>
            <a:r>
              <a:rPr lang="en-US" dirty="0"/>
              <a:t>, name(linear)</a:t>
            </a:r>
          </a:p>
          <a:p>
            <a:endParaRPr lang="en-US" dirty="0"/>
          </a:p>
          <a:p>
            <a:r>
              <a:rPr lang="en-US" dirty="0"/>
              <a:t>regress </a:t>
            </a:r>
            <a:r>
              <a:rPr lang="en-US" dirty="0" err="1"/>
              <a:t>lnincome</a:t>
            </a:r>
            <a:r>
              <a:rPr lang="en-US" dirty="0"/>
              <a:t> </a:t>
            </a:r>
            <a:r>
              <a:rPr lang="en-US" dirty="0" err="1"/>
              <a:t>educat</a:t>
            </a:r>
            <a:r>
              <a:rPr lang="en-US" dirty="0"/>
              <a:t> </a:t>
            </a:r>
            <a:r>
              <a:rPr lang="en-US" dirty="0" err="1"/>
              <a:t>c.prestige</a:t>
            </a:r>
            <a:r>
              <a:rPr lang="en-US" dirty="0"/>
              <a:t>##</a:t>
            </a:r>
            <a:r>
              <a:rPr lang="en-US" dirty="0" err="1"/>
              <a:t>c.percwomn</a:t>
            </a:r>
            <a:endParaRPr lang="en-US" dirty="0"/>
          </a:p>
          <a:p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sto</a:t>
            </a:r>
            <a:r>
              <a:rPr lang="en-US" dirty="0"/>
              <a:t> </a:t>
            </a:r>
            <a:r>
              <a:rPr lang="en-US" dirty="0" err="1"/>
              <a:t>lnincome</a:t>
            </a:r>
            <a:endParaRPr lang="en-US" dirty="0"/>
          </a:p>
          <a:p>
            <a:endParaRPr lang="en-US" dirty="0"/>
          </a:p>
          <a:p>
            <a:r>
              <a:rPr lang="en-US" dirty="0"/>
              <a:t>margins, at(prestige=(20(10)80) </a:t>
            </a:r>
            <a:r>
              <a:rPr lang="en-US" dirty="0" err="1"/>
              <a:t>percwomn</a:t>
            </a:r>
            <a:r>
              <a:rPr lang="en-US" dirty="0"/>
              <a:t>=(0(50)100) ) expression(</a:t>
            </a:r>
            <a:r>
              <a:rPr lang="en-US" dirty="0" err="1"/>
              <a:t>exp</a:t>
            </a:r>
            <a:r>
              <a:rPr lang="en-US" dirty="0"/>
              <a:t>(predict(</a:t>
            </a:r>
            <a:r>
              <a:rPr lang="en-US" dirty="0" err="1"/>
              <a:t>xb</a:t>
            </a:r>
            <a:r>
              <a:rPr lang="en-US" dirty="0"/>
              <a:t>)))</a:t>
            </a:r>
          </a:p>
          <a:p>
            <a:r>
              <a:rPr lang="en-US" dirty="0" err="1"/>
              <a:t>marginsplot</a:t>
            </a:r>
            <a:r>
              <a:rPr lang="en-US" dirty="0"/>
              <a:t>, name(nonlinear)</a:t>
            </a:r>
          </a:p>
          <a:p>
            <a:endParaRPr lang="en-US" dirty="0"/>
          </a:p>
          <a:p>
            <a:r>
              <a:rPr lang="en-US" dirty="0"/>
              <a:t>graph combine linear nonlinear, </a:t>
            </a:r>
            <a:r>
              <a:rPr lang="en-US" dirty="0" err="1"/>
              <a:t>ycommon</a:t>
            </a:r>
            <a:r>
              <a:rPr lang="en-US" dirty="0"/>
              <a:t> name(combined)</a:t>
            </a:r>
          </a:p>
          <a:p>
            <a:endParaRPr lang="en-US" dirty="0"/>
          </a:p>
          <a:p>
            <a:r>
              <a:rPr lang="en-US" dirty="0" err="1"/>
              <a:t>est</a:t>
            </a:r>
            <a:r>
              <a:rPr lang="en-US" dirty="0"/>
              <a:t> tab income </a:t>
            </a:r>
            <a:r>
              <a:rPr lang="en-US" dirty="0" err="1"/>
              <a:t>lnincome</a:t>
            </a:r>
            <a:r>
              <a:rPr lang="en-US"/>
              <a:t>, stats(r2) star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1016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http://</a:t>
            </a:r>
            <a:r>
              <a:rPr lang="en-US" dirty="0" err="1"/>
              <a:t>www.ats.ucla.edu</a:t>
            </a:r>
            <a:r>
              <a:rPr lang="en-US" dirty="0"/>
              <a:t>/stat/</a:t>
            </a:r>
            <a:r>
              <a:rPr lang="en-US" dirty="0" err="1"/>
              <a:t>stata</a:t>
            </a:r>
            <a:r>
              <a:rPr lang="en-US" dirty="0"/>
              <a:t>/examples/</a:t>
            </a:r>
            <a:r>
              <a:rPr lang="en-US" dirty="0" err="1"/>
              <a:t>ara</a:t>
            </a:r>
            <a:r>
              <a:rPr lang="en-US" dirty="0"/>
              <a:t>/prestige, clear</a:t>
            </a:r>
          </a:p>
          <a:p>
            <a:r>
              <a:rPr lang="en-US" dirty="0"/>
              <a:t>gen </a:t>
            </a:r>
            <a:r>
              <a:rPr lang="en-US" dirty="0" err="1"/>
              <a:t>lnincome</a:t>
            </a:r>
            <a:r>
              <a:rPr lang="en-US" dirty="0"/>
              <a:t> = log(income)</a:t>
            </a:r>
          </a:p>
          <a:p>
            <a:endParaRPr lang="en-US" dirty="0"/>
          </a:p>
          <a:p>
            <a:r>
              <a:rPr lang="en-US" dirty="0"/>
              <a:t>drop if </a:t>
            </a:r>
            <a:r>
              <a:rPr lang="en-US" dirty="0" err="1"/>
              <a:t>occtitle</a:t>
            </a:r>
            <a:r>
              <a:rPr lang="en-US" dirty="0"/>
              <a:t> == "NEWSBOYS"</a:t>
            </a:r>
          </a:p>
          <a:p>
            <a:r>
              <a:rPr lang="en-US" dirty="0"/>
              <a:t>drop if </a:t>
            </a:r>
            <a:r>
              <a:rPr lang="en-US" dirty="0" err="1"/>
              <a:t>occtitle</a:t>
            </a:r>
            <a:r>
              <a:rPr lang="en-US" dirty="0"/>
              <a:t> == "BABYSITTERS"</a:t>
            </a:r>
          </a:p>
          <a:p>
            <a:endParaRPr lang="en-US" dirty="0"/>
          </a:p>
          <a:p>
            <a:r>
              <a:rPr lang="en-US" dirty="0"/>
              <a:t>graph drop _all</a:t>
            </a:r>
          </a:p>
          <a:p>
            <a:endParaRPr lang="en-US" dirty="0"/>
          </a:p>
          <a:p>
            <a:r>
              <a:rPr lang="en-US" dirty="0"/>
              <a:t>regress income </a:t>
            </a:r>
            <a:r>
              <a:rPr lang="en-US" dirty="0" err="1"/>
              <a:t>educat</a:t>
            </a:r>
            <a:r>
              <a:rPr lang="en-US" dirty="0"/>
              <a:t> </a:t>
            </a:r>
            <a:r>
              <a:rPr lang="en-US" dirty="0" err="1"/>
              <a:t>c.prestige</a:t>
            </a:r>
            <a:r>
              <a:rPr lang="en-US" dirty="0"/>
              <a:t>##</a:t>
            </a:r>
            <a:r>
              <a:rPr lang="en-US" dirty="0" err="1"/>
              <a:t>c.percwomn</a:t>
            </a:r>
            <a:endParaRPr lang="en-US" dirty="0"/>
          </a:p>
          <a:p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sto</a:t>
            </a:r>
            <a:r>
              <a:rPr lang="en-US" dirty="0"/>
              <a:t> income</a:t>
            </a:r>
          </a:p>
          <a:p>
            <a:r>
              <a:rPr lang="en-US" dirty="0"/>
              <a:t>margins, at(prestige=(20(10)80) </a:t>
            </a:r>
            <a:r>
              <a:rPr lang="en-US" dirty="0" err="1"/>
              <a:t>percwomn</a:t>
            </a:r>
            <a:r>
              <a:rPr lang="en-US" dirty="0"/>
              <a:t>=(0(50)100) )</a:t>
            </a:r>
          </a:p>
          <a:p>
            <a:r>
              <a:rPr lang="en-US" dirty="0" err="1"/>
              <a:t>marginsplot</a:t>
            </a:r>
            <a:r>
              <a:rPr lang="en-US" dirty="0"/>
              <a:t>, name(linear)</a:t>
            </a:r>
          </a:p>
          <a:p>
            <a:endParaRPr lang="en-US" dirty="0"/>
          </a:p>
          <a:p>
            <a:r>
              <a:rPr lang="en-US" dirty="0"/>
              <a:t>regress </a:t>
            </a:r>
            <a:r>
              <a:rPr lang="en-US" dirty="0" err="1"/>
              <a:t>lnincome</a:t>
            </a:r>
            <a:r>
              <a:rPr lang="en-US" dirty="0"/>
              <a:t> </a:t>
            </a:r>
            <a:r>
              <a:rPr lang="en-US" dirty="0" err="1"/>
              <a:t>educat</a:t>
            </a:r>
            <a:r>
              <a:rPr lang="en-US" dirty="0"/>
              <a:t> </a:t>
            </a:r>
            <a:r>
              <a:rPr lang="en-US" dirty="0" err="1"/>
              <a:t>c.prestige</a:t>
            </a:r>
            <a:r>
              <a:rPr lang="en-US" dirty="0"/>
              <a:t>##</a:t>
            </a:r>
            <a:r>
              <a:rPr lang="en-US" dirty="0" err="1"/>
              <a:t>c.percwomn</a:t>
            </a:r>
            <a:endParaRPr lang="en-US" dirty="0"/>
          </a:p>
          <a:p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sto</a:t>
            </a:r>
            <a:r>
              <a:rPr lang="en-US" dirty="0"/>
              <a:t> </a:t>
            </a:r>
            <a:r>
              <a:rPr lang="en-US" dirty="0" err="1"/>
              <a:t>lnincome</a:t>
            </a:r>
            <a:endParaRPr lang="en-US" dirty="0"/>
          </a:p>
          <a:p>
            <a:endParaRPr lang="en-US" dirty="0"/>
          </a:p>
          <a:p>
            <a:r>
              <a:rPr lang="en-US" dirty="0"/>
              <a:t>margins, at(prestige=(20(10)80) </a:t>
            </a:r>
            <a:r>
              <a:rPr lang="en-US" dirty="0" err="1"/>
              <a:t>percwomn</a:t>
            </a:r>
            <a:r>
              <a:rPr lang="en-US" dirty="0"/>
              <a:t>=(0(50)100) ) expression(</a:t>
            </a:r>
            <a:r>
              <a:rPr lang="en-US" dirty="0" err="1"/>
              <a:t>exp</a:t>
            </a:r>
            <a:r>
              <a:rPr lang="en-US" dirty="0"/>
              <a:t>(predict(</a:t>
            </a:r>
            <a:r>
              <a:rPr lang="en-US" dirty="0" err="1"/>
              <a:t>xb</a:t>
            </a:r>
            <a:r>
              <a:rPr lang="en-US" dirty="0"/>
              <a:t>)))</a:t>
            </a:r>
          </a:p>
          <a:p>
            <a:r>
              <a:rPr lang="en-US" dirty="0" err="1"/>
              <a:t>marginsplot</a:t>
            </a:r>
            <a:r>
              <a:rPr lang="en-US" dirty="0"/>
              <a:t>, name(nonlinear)</a:t>
            </a:r>
          </a:p>
          <a:p>
            <a:endParaRPr lang="en-US" dirty="0"/>
          </a:p>
          <a:p>
            <a:r>
              <a:rPr lang="en-US" dirty="0"/>
              <a:t>graph combine linear nonlinear, </a:t>
            </a:r>
            <a:r>
              <a:rPr lang="en-US" dirty="0" err="1"/>
              <a:t>ycommon</a:t>
            </a:r>
            <a:r>
              <a:rPr lang="en-US" dirty="0"/>
              <a:t> name(combined)</a:t>
            </a:r>
          </a:p>
          <a:p>
            <a:endParaRPr lang="en-US" dirty="0"/>
          </a:p>
          <a:p>
            <a:r>
              <a:rPr lang="en-US" dirty="0" err="1"/>
              <a:t>est</a:t>
            </a:r>
            <a:r>
              <a:rPr lang="en-US" dirty="0"/>
              <a:t> tab income </a:t>
            </a:r>
            <a:r>
              <a:rPr lang="en-US" dirty="0" err="1"/>
              <a:t>lnincome</a:t>
            </a:r>
            <a:r>
              <a:rPr lang="en-US" dirty="0"/>
              <a:t>, stats(r2) star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173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http://</a:t>
            </a:r>
            <a:r>
              <a:rPr lang="en-US" dirty="0" err="1"/>
              <a:t>www.ats.ucla.edu</a:t>
            </a:r>
            <a:r>
              <a:rPr lang="en-US" dirty="0"/>
              <a:t>/stat/</a:t>
            </a:r>
            <a:r>
              <a:rPr lang="en-US" dirty="0" err="1"/>
              <a:t>stata</a:t>
            </a:r>
            <a:r>
              <a:rPr lang="en-US" dirty="0"/>
              <a:t>/examples/</a:t>
            </a:r>
            <a:r>
              <a:rPr lang="en-US" dirty="0" err="1"/>
              <a:t>ara</a:t>
            </a:r>
            <a:r>
              <a:rPr lang="en-US" dirty="0"/>
              <a:t>/prestige, clear</a:t>
            </a:r>
          </a:p>
          <a:p>
            <a:r>
              <a:rPr lang="en-US" dirty="0"/>
              <a:t>gen </a:t>
            </a:r>
            <a:r>
              <a:rPr lang="en-US" dirty="0" err="1"/>
              <a:t>lnincome</a:t>
            </a:r>
            <a:r>
              <a:rPr lang="en-US" dirty="0"/>
              <a:t> = log(income)</a:t>
            </a:r>
          </a:p>
          <a:p>
            <a:endParaRPr lang="en-US" dirty="0"/>
          </a:p>
          <a:p>
            <a:r>
              <a:rPr lang="en-US" dirty="0"/>
              <a:t>drop if </a:t>
            </a:r>
            <a:r>
              <a:rPr lang="en-US" dirty="0" err="1"/>
              <a:t>occtitle</a:t>
            </a:r>
            <a:r>
              <a:rPr lang="en-US" dirty="0"/>
              <a:t> == "NEWSBOYS"</a:t>
            </a:r>
          </a:p>
          <a:p>
            <a:r>
              <a:rPr lang="en-US" dirty="0"/>
              <a:t>drop if </a:t>
            </a:r>
            <a:r>
              <a:rPr lang="en-US" dirty="0" err="1"/>
              <a:t>occtitle</a:t>
            </a:r>
            <a:r>
              <a:rPr lang="en-US" dirty="0"/>
              <a:t> == "BABYSITTERS"</a:t>
            </a:r>
          </a:p>
          <a:p>
            <a:endParaRPr lang="en-US" dirty="0"/>
          </a:p>
          <a:p>
            <a:r>
              <a:rPr lang="en-US" dirty="0"/>
              <a:t>graph drop _all</a:t>
            </a:r>
          </a:p>
          <a:p>
            <a:endParaRPr lang="en-US" dirty="0"/>
          </a:p>
          <a:p>
            <a:r>
              <a:rPr lang="en-US" dirty="0"/>
              <a:t>regress income </a:t>
            </a:r>
            <a:r>
              <a:rPr lang="en-US" dirty="0" err="1"/>
              <a:t>educat</a:t>
            </a:r>
            <a:r>
              <a:rPr lang="en-US" dirty="0"/>
              <a:t> </a:t>
            </a:r>
            <a:r>
              <a:rPr lang="en-US" dirty="0" err="1"/>
              <a:t>c.prestige</a:t>
            </a:r>
            <a:r>
              <a:rPr lang="en-US" dirty="0"/>
              <a:t>##</a:t>
            </a:r>
            <a:r>
              <a:rPr lang="en-US" dirty="0" err="1"/>
              <a:t>c.percwomn</a:t>
            </a:r>
            <a:endParaRPr lang="en-US" dirty="0"/>
          </a:p>
          <a:p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sto</a:t>
            </a:r>
            <a:r>
              <a:rPr lang="en-US" dirty="0"/>
              <a:t> income</a:t>
            </a:r>
          </a:p>
          <a:p>
            <a:r>
              <a:rPr lang="en-US" dirty="0"/>
              <a:t>margins, at(prestige=(20(10)80) </a:t>
            </a:r>
            <a:r>
              <a:rPr lang="en-US" dirty="0" err="1"/>
              <a:t>percwomn</a:t>
            </a:r>
            <a:r>
              <a:rPr lang="en-US" dirty="0"/>
              <a:t>=(0(50)100) )</a:t>
            </a:r>
          </a:p>
          <a:p>
            <a:r>
              <a:rPr lang="en-US" dirty="0" err="1"/>
              <a:t>marginsplot</a:t>
            </a:r>
            <a:r>
              <a:rPr lang="en-US" dirty="0"/>
              <a:t>, name(linear)</a:t>
            </a:r>
          </a:p>
          <a:p>
            <a:endParaRPr lang="en-US" dirty="0"/>
          </a:p>
          <a:p>
            <a:r>
              <a:rPr lang="en-US" dirty="0"/>
              <a:t>regress </a:t>
            </a:r>
            <a:r>
              <a:rPr lang="en-US" dirty="0" err="1"/>
              <a:t>lnincome</a:t>
            </a:r>
            <a:r>
              <a:rPr lang="en-US" dirty="0"/>
              <a:t> </a:t>
            </a:r>
            <a:r>
              <a:rPr lang="en-US" dirty="0" err="1"/>
              <a:t>educat</a:t>
            </a:r>
            <a:r>
              <a:rPr lang="en-US" dirty="0"/>
              <a:t> </a:t>
            </a:r>
            <a:r>
              <a:rPr lang="en-US" dirty="0" err="1"/>
              <a:t>c.prestige</a:t>
            </a:r>
            <a:r>
              <a:rPr lang="en-US" dirty="0"/>
              <a:t>##</a:t>
            </a:r>
            <a:r>
              <a:rPr lang="en-US" dirty="0" err="1"/>
              <a:t>c.percwomn</a:t>
            </a:r>
            <a:endParaRPr lang="en-US" dirty="0"/>
          </a:p>
          <a:p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sto</a:t>
            </a:r>
            <a:r>
              <a:rPr lang="en-US" dirty="0"/>
              <a:t> </a:t>
            </a:r>
            <a:r>
              <a:rPr lang="en-US" dirty="0" err="1"/>
              <a:t>lnincome</a:t>
            </a:r>
            <a:endParaRPr lang="en-US" dirty="0"/>
          </a:p>
          <a:p>
            <a:endParaRPr lang="en-US" dirty="0"/>
          </a:p>
          <a:p>
            <a:r>
              <a:rPr lang="en-US" dirty="0"/>
              <a:t>margins, at(prestige=(20(10)80) </a:t>
            </a:r>
            <a:r>
              <a:rPr lang="en-US" dirty="0" err="1"/>
              <a:t>percwomn</a:t>
            </a:r>
            <a:r>
              <a:rPr lang="en-US" dirty="0"/>
              <a:t>=(0(50)100) ) expression(</a:t>
            </a:r>
            <a:r>
              <a:rPr lang="en-US" dirty="0" err="1"/>
              <a:t>exp</a:t>
            </a:r>
            <a:r>
              <a:rPr lang="en-US" dirty="0"/>
              <a:t>(predict(</a:t>
            </a:r>
            <a:r>
              <a:rPr lang="en-US" dirty="0" err="1"/>
              <a:t>xb</a:t>
            </a:r>
            <a:r>
              <a:rPr lang="en-US" dirty="0"/>
              <a:t>)))</a:t>
            </a:r>
          </a:p>
          <a:p>
            <a:r>
              <a:rPr lang="en-US" dirty="0" err="1"/>
              <a:t>marginsplot</a:t>
            </a:r>
            <a:r>
              <a:rPr lang="en-US" dirty="0"/>
              <a:t>, name(nonlinear)</a:t>
            </a:r>
          </a:p>
          <a:p>
            <a:endParaRPr lang="en-US" dirty="0"/>
          </a:p>
          <a:p>
            <a:r>
              <a:rPr lang="en-US" dirty="0"/>
              <a:t>graph combine linear nonlinear, </a:t>
            </a:r>
            <a:r>
              <a:rPr lang="en-US" dirty="0" err="1"/>
              <a:t>ycommon</a:t>
            </a:r>
            <a:r>
              <a:rPr lang="en-US" dirty="0"/>
              <a:t> name(combined)</a:t>
            </a:r>
          </a:p>
          <a:p>
            <a:endParaRPr lang="en-US" dirty="0"/>
          </a:p>
          <a:p>
            <a:r>
              <a:rPr lang="en-US" dirty="0" err="1"/>
              <a:t>est</a:t>
            </a:r>
            <a:r>
              <a:rPr lang="en-US" dirty="0"/>
              <a:t> tab income </a:t>
            </a:r>
            <a:r>
              <a:rPr lang="en-US" dirty="0" err="1"/>
              <a:t>lnincome</a:t>
            </a:r>
            <a:r>
              <a:rPr lang="en-US" dirty="0"/>
              <a:t>, stats(r2) star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7799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x1 &lt;-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x2 &lt;-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x1x2 &lt;- x1*x2</a:t>
            </a:r>
          </a:p>
          <a:p>
            <a:r>
              <a:rPr lang="en-US" dirty="0"/>
              <a:t>y &lt;- scale(x1)*.5+scale(x1x2)*.5 + scale(</a:t>
            </a:r>
            <a:r>
              <a:rPr lang="en-US" dirty="0" err="1"/>
              <a:t>rnorm</a:t>
            </a:r>
            <a:r>
              <a:rPr lang="en-US" dirty="0"/>
              <a:t>(100))*</a:t>
            </a:r>
            <a:r>
              <a:rPr lang="en-US" dirty="0" err="1"/>
              <a:t>sqrt</a:t>
            </a:r>
            <a:r>
              <a:rPr lang="en-US" dirty="0"/>
              <a:t>(.5)</a:t>
            </a:r>
          </a:p>
          <a:p>
            <a:r>
              <a:rPr lang="en-US" dirty="0"/>
              <a:t>  </a:t>
            </a:r>
          </a:p>
          <a:p>
            <a:r>
              <a:rPr lang="en-US" dirty="0" err="1"/>
              <a:t>dataCentered</a:t>
            </a:r>
            <a:r>
              <a:rPr lang="en-US" dirty="0"/>
              <a:t> &lt;- </a:t>
            </a:r>
            <a:r>
              <a:rPr lang="en-US" dirty="0" err="1"/>
              <a:t>data.frame</a:t>
            </a:r>
            <a:r>
              <a:rPr lang="en-US" dirty="0"/>
              <a:t>(x1,x2,x1x2,y) </a:t>
            </a:r>
          </a:p>
          <a:p>
            <a:r>
              <a:rPr lang="en-US" dirty="0"/>
              <a:t>pairs(</a:t>
            </a:r>
            <a:r>
              <a:rPr lang="en-US" dirty="0" err="1"/>
              <a:t>dataCentered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x1 &lt;- x1 + 2</a:t>
            </a:r>
          </a:p>
          <a:p>
            <a:r>
              <a:rPr lang="en-US" dirty="0"/>
              <a:t>x2 &lt;- x2 + 2</a:t>
            </a:r>
          </a:p>
          <a:p>
            <a:r>
              <a:rPr lang="en-US" dirty="0"/>
              <a:t>x1x2 &lt;- x1*x2</a:t>
            </a:r>
          </a:p>
          <a:p>
            <a:endParaRPr lang="en-US" dirty="0"/>
          </a:p>
          <a:p>
            <a:r>
              <a:rPr lang="en-US" dirty="0" err="1"/>
              <a:t>dataNonCentered</a:t>
            </a:r>
            <a:r>
              <a:rPr lang="en-US" dirty="0"/>
              <a:t> &lt;- </a:t>
            </a:r>
            <a:r>
              <a:rPr lang="en-US" dirty="0" err="1"/>
              <a:t>data.frame</a:t>
            </a:r>
            <a:r>
              <a:rPr lang="en-US" dirty="0"/>
              <a:t>(x1,x2,x1x2,y) </a:t>
            </a:r>
          </a:p>
          <a:p>
            <a:r>
              <a:rPr lang="en-US" dirty="0"/>
              <a:t>pairs(</a:t>
            </a:r>
            <a:r>
              <a:rPr lang="en-US" dirty="0" err="1"/>
              <a:t>dataNonCentered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reg1 &lt;- lm(y ~ x1 + x2, </a:t>
            </a:r>
            <a:r>
              <a:rPr lang="en-US" dirty="0" err="1"/>
              <a:t>dataNonCentered</a:t>
            </a:r>
            <a:r>
              <a:rPr lang="en-US" dirty="0"/>
              <a:t>)</a:t>
            </a:r>
          </a:p>
          <a:p>
            <a:r>
              <a:rPr lang="en-US" dirty="0"/>
              <a:t>summary(reg1)</a:t>
            </a:r>
          </a:p>
          <a:p>
            <a:endParaRPr lang="en-US" dirty="0"/>
          </a:p>
          <a:p>
            <a:r>
              <a:rPr lang="en-US" dirty="0"/>
              <a:t>reg2 &lt;- lm(y ~ x1 + x2, </a:t>
            </a:r>
            <a:r>
              <a:rPr lang="en-US" dirty="0" err="1"/>
              <a:t>dataCentered</a:t>
            </a:r>
            <a:r>
              <a:rPr lang="en-US" dirty="0"/>
              <a:t>)</a:t>
            </a:r>
          </a:p>
          <a:p>
            <a:r>
              <a:rPr lang="en-US" dirty="0"/>
              <a:t>summary(reg2)</a:t>
            </a:r>
          </a:p>
          <a:p>
            <a:endParaRPr lang="en-US" dirty="0"/>
          </a:p>
          <a:p>
            <a:r>
              <a:rPr lang="en-US" dirty="0"/>
              <a:t>reg3 &lt;- lm(y ~ x1 + x2 + x1*x2, </a:t>
            </a:r>
            <a:r>
              <a:rPr lang="en-US" dirty="0" err="1"/>
              <a:t>dataNonCentered</a:t>
            </a:r>
            <a:r>
              <a:rPr lang="en-US" dirty="0"/>
              <a:t>)</a:t>
            </a:r>
          </a:p>
          <a:p>
            <a:r>
              <a:rPr lang="en-US" dirty="0"/>
              <a:t>summary(reg3)</a:t>
            </a:r>
          </a:p>
          <a:p>
            <a:endParaRPr lang="en-US" dirty="0"/>
          </a:p>
          <a:p>
            <a:r>
              <a:rPr lang="en-US" dirty="0"/>
              <a:t>reg4 &lt;- lm(y ~ x1 + x2 + x1*x2, </a:t>
            </a:r>
            <a:r>
              <a:rPr lang="en-US" dirty="0" err="1"/>
              <a:t>dataCentered</a:t>
            </a:r>
            <a:r>
              <a:rPr lang="en-US" dirty="0"/>
              <a:t>)</a:t>
            </a:r>
          </a:p>
          <a:p>
            <a:r>
              <a:rPr lang="en-US" dirty="0"/>
              <a:t>summary(reg4)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6378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library(</a:t>
            </a:r>
            <a:r>
              <a:rPr lang="en-US" dirty="0" err="1"/>
              <a:t>rgl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x1 &lt;- </a:t>
            </a:r>
            <a:r>
              <a:rPr lang="en-US" dirty="0" err="1"/>
              <a:t>rnorm</a:t>
            </a:r>
            <a:r>
              <a:rPr lang="en-US" dirty="0"/>
              <a:t>(100)+2</a:t>
            </a:r>
          </a:p>
          <a:p>
            <a:r>
              <a:rPr lang="en-US" dirty="0"/>
              <a:t>x2 &lt;- </a:t>
            </a:r>
            <a:r>
              <a:rPr lang="en-US" dirty="0" err="1"/>
              <a:t>rnorm</a:t>
            </a:r>
            <a:r>
              <a:rPr lang="en-US" dirty="0"/>
              <a:t>(100)+2</a:t>
            </a:r>
          </a:p>
          <a:p>
            <a:r>
              <a:rPr lang="en-US" dirty="0"/>
              <a:t>y &lt;- 0.2*x1 - 0.3*x2 +0.2*x1*x2  + </a:t>
            </a:r>
            <a:r>
              <a:rPr lang="en-US" dirty="0" err="1"/>
              <a:t>rnorm</a:t>
            </a:r>
            <a:r>
              <a:rPr lang="en-US" dirty="0"/>
              <a:t>(100, </a:t>
            </a:r>
            <a:r>
              <a:rPr lang="en-US" dirty="0" err="1"/>
              <a:t>sd</a:t>
            </a:r>
            <a:r>
              <a:rPr lang="en-US" dirty="0"/>
              <a:t>=0.3)</a:t>
            </a:r>
          </a:p>
          <a:p>
            <a:endParaRPr lang="en-US" dirty="0"/>
          </a:p>
          <a:p>
            <a:r>
              <a:rPr lang="en-US" dirty="0"/>
              <a:t>fit &lt;- lm(y ~ x1*x2)</a:t>
            </a:r>
          </a:p>
          <a:p>
            <a:r>
              <a:rPr lang="en-US" dirty="0"/>
              <a:t>summary(fit)</a:t>
            </a:r>
          </a:p>
          <a:p>
            <a:endParaRPr lang="en-US" dirty="0"/>
          </a:p>
          <a:p>
            <a:r>
              <a:rPr lang="en-US" dirty="0"/>
              <a:t>plot3d(x1,x2,y, type="s", col="red", size=1)</a:t>
            </a:r>
          </a:p>
          <a:p>
            <a:endParaRPr lang="en-US" dirty="0"/>
          </a:p>
          <a:p>
            <a:r>
              <a:rPr lang="en-US" dirty="0" err="1"/>
              <a:t>coefs</a:t>
            </a:r>
            <a:r>
              <a:rPr lang="en-US" dirty="0"/>
              <a:t> &lt;- </a:t>
            </a:r>
            <a:r>
              <a:rPr lang="en-US" dirty="0" err="1"/>
              <a:t>coef</a:t>
            </a:r>
            <a:r>
              <a:rPr lang="en-US" dirty="0"/>
              <a:t>(fit)</a:t>
            </a:r>
          </a:p>
          <a:p>
            <a:endParaRPr lang="en-US" dirty="0"/>
          </a:p>
          <a:p>
            <a:r>
              <a:rPr lang="en-US" dirty="0"/>
              <a:t>resolution &lt;- 20</a:t>
            </a:r>
          </a:p>
          <a:p>
            <a:r>
              <a:rPr lang="en-US" dirty="0"/>
              <a:t>x1c &lt;- </a:t>
            </a:r>
            <a:r>
              <a:rPr lang="en-US" dirty="0" err="1"/>
              <a:t>seq</a:t>
            </a:r>
            <a:r>
              <a:rPr lang="en-US" dirty="0"/>
              <a:t>(from = min(x1), to = max(x1), </a:t>
            </a:r>
            <a:r>
              <a:rPr lang="en-US" dirty="0" err="1"/>
              <a:t>length.out</a:t>
            </a:r>
            <a:r>
              <a:rPr lang="en-US" dirty="0"/>
              <a:t> = resolution)</a:t>
            </a:r>
          </a:p>
          <a:p>
            <a:r>
              <a:rPr lang="en-US" dirty="0"/>
              <a:t>x2c &lt;- </a:t>
            </a:r>
            <a:r>
              <a:rPr lang="en-US" dirty="0" err="1"/>
              <a:t>seq</a:t>
            </a:r>
            <a:r>
              <a:rPr lang="en-US" dirty="0"/>
              <a:t>(from = min(x2), to = max(x2), </a:t>
            </a:r>
            <a:r>
              <a:rPr lang="en-US" dirty="0" err="1"/>
              <a:t>length.out</a:t>
            </a:r>
            <a:r>
              <a:rPr lang="en-US" dirty="0"/>
              <a:t> = resolution)</a:t>
            </a:r>
          </a:p>
          <a:p>
            <a:endParaRPr lang="en-US" dirty="0"/>
          </a:p>
          <a:p>
            <a:r>
              <a:rPr lang="en-US" dirty="0"/>
              <a:t>surface3d(x1c, x2c, </a:t>
            </a:r>
          </a:p>
          <a:p>
            <a:r>
              <a:rPr lang="en-US" dirty="0"/>
              <a:t>          predict(fit, </a:t>
            </a:r>
            <a:r>
              <a:rPr lang="en-US" dirty="0" err="1"/>
              <a:t>data.frame</a:t>
            </a:r>
            <a:r>
              <a:rPr lang="en-US" dirty="0"/>
              <a:t>(x1 = rep(x1c, resolution), x2 = rep(x1c, each = resolution))),</a:t>
            </a:r>
          </a:p>
          <a:p>
            <a:r>
              <a:rPr lang="en-US" dirty="0"/>
              <a:t>          front="lines",</a:t>
            </a:r>
          </a:p>
          <a:p>
            <a:r>
              <a:rPr lang="en-US" dirty="0"/>
              <a:t>          back="lines")</a:t>
            </a:r>
          </a:p>
          <a:p>
            <a:endParaRPr lang="en-US" dirty="0"/>
          </a:p>
          <a:p>
            <a:r>
              <a:rPr lang="en-US" dirty="0" err="1"/>
              <a:t>linecoords</a:t>
            </a:r>
            <a:r>
              <a:rPr lang="en-US" dirty="0"/>
              <a:t> &lt;- </a:t>
            </a:r>
            <a:r>
              <a:rPr lang="en-US" dirty="0" err="1"/>
              <a:t>expand.grid</a:t>
            </a:r>
            <a:r>
              <a:rPr lang="en-US" dirty="0"/>
              <a:t>(x1 = c(min(x1),max(x1)),</a:t>
            </a:r>
          </a:p>
          <a:p>
            <a:r>
              <a:rPr lang="en-US" dirty="0"/>
              <a:t>                          x2 = c(mean(x2),0))</a:t>
            </a:r>
          </a:p>
          <a:p>
            <a:endParaRPr lang="en-US" dirty="0"/>
          </a:p>
          <a:p>
            <a:r>
              <a:rPr lang="en-US" dirty="0" err="1"/>
              <a:t>linecoords$y</a:t>
            </a:r>
            <a:r>
              <a:rPr lang="en-US" dirty="0"/>
              <a:t> &lt;-  predict(</a:t>
            </a:r>
            <a:r>
              <a:rPr lang="en-US" dirty="0" err="1"/>
              <a:t>fit,linecoords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lines3d(</a:t>
            </a:r>
            <a:r>
              <a:rPr lang="en-US" dirty="0" err="1"/>
              <a:t>linecoords</a:t>
            </a:r>
            <a:r>
              <a:rPr lang="en-US" dirty="0"/>
              <a:t>[1:2,]$x1, </a:t>
            </a:r>
            <a:r>
              <a:rPr lang="en-US" dirty="0" err="1"/>
              <a:t>linecoords</a:t>
            </a:r>
            <a:r>
              <a:rPr lang="en-US" dirty="0"/>
              <a:t>[1:2,]$x2, </a:t>
            </a:r>
            <a:r>
              <a:rPr lang="en-US" dirty="0" err="1"/>
              <a:t>linecoords</a:t>
            </a:r>
            <a:r>
              <a:rPr lang="en-US" dirty="0"/>
              <a:t>[1:2,]$y, color="green", </a:t>
            </a:r>
            <a:r>
              <a:rPr lang="en-US" dirty="0" err="1"/>
              <a:t>lwd</a:t>
            </a:r>
            <a:r>
              <a:rPr lang="en-US" dirty="0"/>
              <a:t> = 20)</a:t>
            </a:r>
          </a:p>
          <a:p>
            <a:r>
              <a:rPr lang="en-US" dirty="0"/>
              <a:t>lines3d(</a:t>
            </a:r>
            <a:r>
              <a:rPr lang="en-US" dirty="0" err="1"/>
              <a:t>linecoords</a:t>
            </a:r>
            <a:r>
              <a:rPr lang="en-US" dirty="0"/>
              <a:t>[3:4,]$x1, </a:t>
            </a:r>
            <a:r>
              <a:rPr lang="en-US" dirty="0" err="1"/>
              <a:t>linecoords</a:t>
            </a:r>
            <a:r>
              <a:rPr lang="en-US" dirty="0"/>
              <a:t>[3:4,]$x2, </a:t>
            </a:r>
            <a:r>
              <a:rPr lang="en-US" dirty="0" err="1"/>
              <a:t>linecoords</a:t>
            </a:r>
            <a:r>
              <a:rPr lang="en-US" dirty="0"/>
              <a:t>[3:4,]$y, color="blue", </a:t>
            </a:r>
            <a:r>
              <a:rPr lang="en-US" dirty="0" err="1"/>
              <a:t>lwd</a:t>
            </a:r>
            <a:r>
              <a:rPr lang="en-US" dirty="0"/>
              <a:t> = 20)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2623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2544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x1 &lt;-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x2 &lt;-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x1x2 &lt;- x1*x2</a:t>
            </a:r>
          </a:p>
          <a:p>
            <a:r>
              <a:rPr lang="en-US" dirty="0"/>
              <a:t>y &lt;- scale(x1)*.5+scale(x1x2)*.5 + scale(</a:t>
            </a:r>
            <a:r>
              <a:rPr lang="en-US" dirty="0" err="1"/>
              <a:t>rnorm</a:t>
            </a:r>
            <a:r>
              <a:rPr lang="en-US" dirty="0"/>
              <a:t>(100))*</a:t>
            </a:r>
            <a:r>
              <a:rPr lang="en-US" dirty="0" err="1"/>
              <a:t>sqrt</a:t>
            </a:r>
            <a:r>
              <a:rPr lang="en-US" dirty="0"/>
              <a:t>(.5)</a:t>
            </a:r>
          </a:p>
          <a:p>
            <a:r>
              <a:rPr lang="en-US" dirty="0"/>
              <a:t>  </a:t>
            </a:r>
          </a:p>
          <a:p>
            <a:r>
              <a:rPr lang="en-US" dirty="0" err="1"/>
              <a:t>dataCentered</a:t>
            </a:r>
            <a:r>
              <a:rPr lang="en-US" dirty="0"/>
              <a:t> &lt;- </a:t>
            </a:r>
            <a:r>
              <a:rPr lang="en-US" dirty="0" err="1"/>
              <a:t>data.frame</a:t>
            </a:r>
            <a:r>
              <a:rPr lang="en-US" dirty="0"/>
              <a:t>(x1,x2,x1x2,y) </a:t>
            </a:r>
          </a:p>
          <a:p>
            <a:r>
              <a:rPr lang="en-US" dirty="0"/>
              <a:t>pairs(</a:t>
            </a:r>
            <a:r>
              <a:rPr lang="en-US" dirty="0" err="1"/>
              <a:t>dataCentered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x1 &lt;- x1 + 2</a:t>
            </a:r>
          </a:p>
          <a:p>
            <a:r>
              <a:rPr lang="en-US" dirty="0"/>
              <a:t>x2 &lt;- x2 + 2</a:t>
            </a:r>
          </a:p>
          <a:p>
            <a:r>
              <a:rPr lang="en-US" dirty="0"/>
              <a:t>x1x2 &lt;- x1*x2</a:t>
            </a:r>
          </a:p>
          <a:p>
            <a:endParaRPr lang="en-US" dirty="0"/>
          </a:p>
          <a:p>
            <a:r>
              <a:rPr lang="en-US" dirty="0" err="1"/>
              <a:t>dataNonCentered</a:t>
            </a:r>
            <a:r>
              <a:rPr lang="en-US" dirty="0"/>
              <a:t> &lt;- </a:t>
            </a:r>
            <a:r>
              <a:rPr lang="en-US" dirty="0" err="1"/>
              <a:t>data.frame</a:t>
            </a:r>
            <a:r>
              <a:rPr lang="en-US" dirty="0"/>
              <a:t>(x1,x2,x1x2,y) </a:t>
            </a:r>
          </a:p>
          <a:p>
            <a:r>
              <a:rPr lang="en-US" dirty="0"/>
              <a:t>pairs(</a:t>
            </a:r>
            <a:r>
              <a:rPr lang="en-US" dirty="0" err="1"/>
              <a:t>dataNonCentered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reg1 &lt;- lm(y ~ x1 + x2, </a:t>
            </a:r>
            <a:r>
              <a:rPr lang="en-US" dirty="0" err="1"/>
              <a:t>dataNonCentered</a:t>
            </a:r>
            <a:r>
              <a:rPr lang="en-US" dirty="0"/>
              <a:t>)</a:t>
            </a:r>
          </a:p>
          <a:p>
            <a:r>
              <a:rPr lang="en-US" dirty="0"/>
              <a:t>summary(reg1)</a:t>
            </a:r>
          </a:p>
          <a:p>
            <a:endParaRPr lang="en-US" dirty="0"/>
          </a:p>
          <a:p>
            <a:r>
              <a:rPr lang="en-US" dirty="0"/>
              <a:t>reg2 &lt;- lm(y ~ x1 + x2, </a:t>
            </a:r>
            <a:r>
              <a:rPr lang="en-US" dirty="0" err="1"/>
              <a:t>dataCentered</a:t>
            </a:r>
            <a:r>
              <a:rPr lang="en-US" dirty="0"/>
              <a:t>)</a:t>
            </a:r>
          </a:p>
          <a:p>
            <a:r>
              <a:rPr lang="en-US" dirty="0"/>
              <a:t>summary(reg2)</a:t>
            </a:r>
          </a:p>
          <a:p>
            <a:endParaRPr lang="en-US" dirty="0"/>
          </a:p>
          <a:p>
            <a:r>
              <a:rPr lang="en-US" dirty="0"/>
              <a:t>reg3 &lt;- lm(y ~ x1 + x2 + x1*x2, </a:t>
            </a:r>
            <a:r>
              <a:rPr lang="en-US" dirty="0" err="1"/>
              <a:t>dataNonCentered</a:t>
            </a:r>
            <a:r>
              <a:rPr lang="en-US" dirty="0"/>
              <a:t>)</a:t>
            </a:r>
          </a:p>
          <a:p>
            <a:r>
              <a:rPr lang="en-US" dirty="0"/>
              <a:t>summary(reg3)</a:t>
            </a:r>
          </a:p>
          <a:p>
            <a:endParaRPr lang="en-US" dirty="0"/>
          </a:p>
          <a:p>
            <a:r>
              <a:rPr lang="en-US" dirty="0"/>
              <a:t>reg4 &lt;- lm(y ~ x1 + x2 + x1*x2, </a:t>
            </a:r>
            <a:r>
              <a:rPr lang="en-US" dirty="0" err="1"/>
              <a:t>dataCentered</a:t>
            </a:r>
            <a:r>
              <a:rPr lang="en-US" dirty="0"/>
              <a:t>)</a:t>
            </a:r>
          </a:p>
          <a:p>
            <a:r>
              <a:rPr lang="en-US" dirty="0"/>
              <a:t>summary(reg4)</a:t>
            </a:r>
          </a:p>
          <a:p>
            <a:endParaRPr lang="en-US" dirty="0"/>
          </a:p>
          <a:p>
            <a:r>
              <a:rPr lang="en-US" dirty="0"/>
              <a:t>library(ggplot2)</a:t>
            </a:r>
          </a:p>
          <a:p>
            <a:endParaRPr lang="en-US" dirty="0"/>
          </a:p>
          <a:p>
            <a:r>
              <a:rPr lang="en-US" dirty="0" err="1"/>
              <a:t>newdf</a:t>
            </a:r>
            <a:r>
              <a:rPr lang="en-US" dirty="0"/>
              <a:t> &lt;- </a:t>
            </a:r>
            <a:r>
              <a:rPr lang="en-US" dirty="0" err="1"/>
              <a:t>expand.grid</a:t>
            </a:r>
            <a:r>
              <a:rPr lang="en-US" dirty="0"/>
              <a:t>(x1=mean(dataCentered$x1)-</a:t>
            </a:r>
            <a:r>
              <a:rPr lang="en-US" dirty="0" err="1"/>
              <a:t>sd</a:t>
            </a:r>
            <a:r>
              <a:rPr lang="en-US" dirty="0"/>
              <a:t>(dataCentered$x1)*</a:t>
            </a:r>
            <a:r>
              <a:rPr lang="en-US" dirty="0" err="1"/>
              <a:t>seq</a:t>
            </a:r>
            <a:r>
              <a:rPr lang="en-US" dirty="0"/>
              <a:t>(-1,1),</a:t>
            </a:r>
          </a:p>
          <a:p>
            <a:r>
              <a:rPr lang="en-US" dirty="0"/>
              <a:t>                     x2=mean(dataCentered$x2)-</a:t>
            </a:r>
            <a:r>
              <a:rPr lang="en-US" dirty="0" err="1"/>
              <a:t>sd</a:t>
            </a:r>
            <a:r>
              <a:rPr lang="en-US" dirty="0"/>
              <a:t>(dataCentered$x2)*</a:t>
            </a:r>
            <a:r>
              <a:rPr lang="en-US" dirty="0" err="1"/>
              <a:t>seq</a:t>
            </a:r>
            <a:r>
              <a:rPr lang="en-US" dirty="0"/>
              <a:t>(-1,1))</a:t>
            </a:r>
          </a:p>
          <a:p>
            <a:endParaRPr lang="en-US" dirty="0"/>
          </a:p>
          <a:p>
            <a:r>
              <a:rPr lang="en-US" dirty="0" err="1"/>
              <a:t>ggplot</a:t>
            </a:r>
            <a:r>
              <a:rPr lang="en-US" dirty="0"/>
              <a:t>(data=transform(</a:t>
            </a:r>
            <a:r>
              <a:rPr lang="en-US" dirty="0" err="1"/>
              <a:t>newdf</a:t>
            </a:r>
            <a:r>
              <a:rPr lang="en-US" dirty="0"/>
              <a:t>, y=predict(reg4, </a:t>
            </a:r>
            <a:r>
              <a:rPr lang="en-US" dirty="0" err="1"/>
              <a:t>newdf</a:t>
            </a:r>
            <a:r>
              <a:rPr lang="en-US" dirty="0"/>
              <a:t>)), </a:t>
            </a:r>
          </a:p>
          <a:p>
            <a:r>
              <a:rPr lang="en-US" dirty="0"/>
              <a:t>            </a:t>
            </a:r>
            <a:r>
              <a:rPr lang="en-US" dirty="0" err="1"/>
              <a:t>aes</a:t>
            </a:r>
            <a:r>
              <a:rPr lang="en-US" dirty="0"/>
              <a:t>(y=y, x=x1, color=factor(x2))) + </a:t>
            </a:r>
            <a:r>
              <a:rPr lang="en-US" dirty="0" err="1"/>
              <a:t>stat_smooth</a:t>
            </a:r>
            <a:r>
              <a:rPr lang="en-US" dirty="0"/>
              <a:t>(method=lm)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3428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3197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set.seed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&lt;- round(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rnorm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(10),2)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reps &lt;- matrix(c(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d,sample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(d,10000,replace= TRUE)),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=10)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colnames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(reps) &lt;- c("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",paste("Boot",1:1000))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reps &lt;-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rbind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reps,colMeans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(reps))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rownames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(reps) &lt;- c(1:10,"Mean")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print(round(reps[,1:10], digits = 2))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=c(1,2))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 &lt;- replicate(10000,mean(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rnorm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(10)))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plot(density(real), main = "Real sampling distribution",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c(-1,1),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paste("Mean =", round(mean(real), digits = 2),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"SD =", round(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(real), digits = 2)))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(v=0, col = "red")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&lt;- reps[11,-1]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plot(density(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main = "Bootstrapped sampling distribution",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c(-1,1),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paste("Mean =", round(mean(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digits = 2),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"SD =", round(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digits = 2)))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(v=reps[11,1], col = "red")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5728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set.seed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&lt;- round(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rnorm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(10),2)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reps &lt;- matrix(c(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d,sample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(d,10000,replace= TRUE)),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=10)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colnames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(reps) &lt;- c("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",paste("Boot",1:1000))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reps &lt;-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rbind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reps,colMeans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(reps))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rownames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(reps) &lt;- c(1:10,"Mean")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print(round(reps[,1:10], digits = 2))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=c(1,2))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 &lt;- replicate(10000,mean(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rnorm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(10)))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plot(density(real), main = "Real sampling distribution",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c(-1,1),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paste("Mean =", round(mean(real), digits = 2),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"SD =", round(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(real), digits = 2)))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(v=0, col = "red")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&lt;- reps[11,-1]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plot(density(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main = "Bootstrapped sampling distribution",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c(-1,1),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paste("Mean =", round(mean(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digits = 2),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"SD =", round(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digits = 2)))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(v=reps[11,1], col = "red")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9691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set.seed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&lt;- round(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rnorm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(10),2)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reps &lt;- matrix(c(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d,sample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(d,10000,replace= TRUE)),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=10)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colnames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(reps) &lt;- c("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",paste("Boot",1:1000))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reps &lt;-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rbind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reps,colMeans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(reps))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rownames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(reps) &lt;- c(1:10,"Mean")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print(round(reps[,1:10], digits = 2))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=c(1,2))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 &lt;- replicate(10000,mean(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rnorm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(10)))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plot(density(real), main = "Real sampling distribution",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c(-1,1),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paste("Mean =", round(mean(real), digits = 2),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"SD =", round(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(real), digits = 2)))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(v=0, col = "red")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&lt;- reps[11,-1]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plot(density(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main = "Bootstrapped sampling distribution",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c(-1,1),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xlab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paste("Mean =", round(mean(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digits = 2),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"SD =", round(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digits = 2)))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(v=reps[11,1], col = "red")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7790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&lt;- </a:t>
            </a:r>
            <a:r>
              <a:rPr lang="en-US" dirty="0" err="1"/>
              <a:t>read.csv</a:t>
            </a:r>
            <a:r>
              <a:rPr lang="en-US" dirty="0"/>
              <a:t>("Orbis_Export_1.csv")</a:t>
            </a:r>
          </a:p>
          <a:p>
            <a:r>
              <a:rPr lang="en-US" dirty="0"/>
              <a:t>head(data)</a:t>
            </a:r>
          </a:p>
          <a:p>
            <a:r>
              <a:rPr lang="en-US" dirty="0"/>
              <a:t>X &lt;- </a:t>
            </a:r>
            <a:r>
              <a:rPr lang="en-US" dirty="0" err="1"/>
              <a:t>as.numeric</a:t>
            </a:r>
            <a:r>
              <a:rPr lang="en-US" dirty="0"/>
              <a:t>(</a:t>
            </a:r>
            <a:r>
              <a:rPr lang="en-US" dirty="0" err="1"/>
              <a:t>as.character</a:t>
            </a:r>
            <a:r>
              <a:rPr lang="en-US" dirty="0"/>
              <a:t>(data[,3]))</a:t>
            </a:r>
          </a:p>
          <a:p>
            <a:r>
              <a:rPr lang="en-US" dirty="0"/>
              <a:t>X &lt;- X[! </a:t>
            </a:r>
            <a:r>
              <a:rPr lang="en-US" dirty="0" err="1"/>
              <a:t>is.na</a:t>
            </a:r>
            <a:r>
              <a:rPr lang="en-US" dirty="0"/>
              <a:t>(X)]</a:t>
            </a:r>
          </a:p>
          <a:p>
            <a:r>
              <a:rPr lang="en-US" dirty="0"/>
              <a:t>X &lt;- X[1:500]</a:t>
            </a:r>
          </a:p>
          <a:p>
            <a:endParaRPr lang="en-US" dirty="0"/>
          </a:p>
          <a:p>
            <a:r>
              <a:rPr lang="en-US" dirty="0"/>
              <a:t>library(parallel)</a:t>
            </a:r>
          </a:p>
          <a:p>
            <a:endParaRPr lang="en-US" dirty="0"/>
          </a:p>
          <a:p>
            <a:r>
              <a:rPr lang="en-US" dirty="0"/>
              <a:t>reps &lt;- </a:t>
            </a:r>
            <a:r>
              <a:rPr lang="en-US" dirty="0" err="1"/>
              <a:t>unlist</a:t>
            </a:r>
            <a:r>
              <a:rPr lang="en-US" dirty="0"/>
              <a:t>(</a:t>
            </a:r>
            <a:r>
              <a:rPr lang="en-US" dirty="0" err="1"/>
              <a:t>mclapply</a:t>
            </a:r>
            <a:r>
              <a:rPr lang="en-US" dirty="0"/>
              <a:t>(1:10000, function(x){</a:t>
            </a:r>
          </a:p>
          <a:p>
            <a:r>
              <a:rPr lang="en-US" dirty="0"/>
              <a:t>  s &lt;- sample(1:500,22)</a:t>
            </a:r>
          </a:p>
          <a:p>
            <a:r>
              <a:rPr lang="en-US" dirty="0"/>
              <a:t>  mean(X[-s]) - mean(X[s])</a:t>
            </a:r>
          </a:p>
          <a:p>
            <a:r>
              <a:rPr lang="en-US" dirty="0"/>
              <a:t>}))</a:t>
            </a:r>
          </a:p>
          <a:p>
            <a:endParaRPr lang="en-US" dirty="0"/>
          </a:p>
          <a:p>
            <a:r>
              <a:rPr lang="en-US" dirty="0"/>
              <a:t>d &lt;- density(reps)</a:t>
            </a:r>
          </a:p>
          <a:p>
            <a:r>
              <a:rPr lang="en-US" dirty="0"/>
              <a:t>plot(d)</a:t>
            </a:r>
          </a:p>
          <a:p>
            <a:endParaRPr lang="en-US" dirty="0"/>
          </a:p>
          <a:p>
            <a:r>
              <a:rPr lang="en-US" dirty="0" err="1"/>
              <a:t>d$y</a:t>
            </a:r>
            <a:r>
              <a:rPr lang="en-US" dirty="0"/>
              <a:t> &lt;- c(0, </a:t>
            </a:r>
            <a:r>
              <a:rPr lang="en-US" dirty="0" err="1"/>
              <a:t>d$y</a:t>
            </a:r>
            <a:r>
              <a:rPr lang="en-US" dirty="0"/>
              <a:t>[</a:t>
            </a:r>
            <a:r>
              <a:rPr lang="en-US" dirty="0" err="1"/>
              <a:t>d$x</a:t>
            </a:r>
            <a:r>
              <a:rPr lang="en-US" dirty="0"/>
              <a:t>&gt;4.7])</a:t>
            </a:r>
          </a:p>
          <a:p>
            <a:r>
              <a:rPr lang="en-US" dirty="0" err="1"/>
              <a:t>d$x</a:t>
            </a:r>
            <a:r>
              <a:rPr lang="en-US" dirty="0"/>
              <a:t> &lt;- c(4.7,d$x[</a:t>
            </a:r>
            <a:r>
              <a:rPr lang="en-US" dirty="0" err="1"/>
              <a:t>d$x</a:t>
            </a:r>
            <a:r>
              <a:rPr lang="en-US" dirty="0"/>
              <a:t>&gt;4.7])</a:t>
            </a:r>
          </a:p>
          <a:p>
            <a:endParaRPr lang="en-US" dirty="0"/>
          </a:p>
          <a:p>
            <a:r>
              <a:rPr lang="en-US" dirty="0"/>
              <a:t>polygon(d, col="red", border="blue")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0960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set.seed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(1234); X &lt;-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M &lt;- 0.5*X +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Y &lt;- 0.7*M +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Data &lt;-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data.frame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(X = X, Y = Y, M = M)</a:t>
            </a:r>
          </a:p>
          <a:p>
            <a:r>
              <a:rPr lang="nl-NL" dirty="0"/>
              <a:t>c</a:t>
            </a:r>
            <a:r>
              <a:rPr lang="en-US" dirty="0"/>
              <a:t>or(data)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56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512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set.seed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(1234); X &lt;-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M &lt;- 0.5*X +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Y &lt;- 0.7*M +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Data &lt;-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data.frame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(X = X, Y = Y, M = M)</a:t>
            </a:r>
          </a:p>
          <a:p>
            <a:r>
              <a:rPr lang="nl-NL" dirty="0"/>
              <a:t>c</a:t>
            </a:r>
            <a:r>
              <a:rPr lang="en-US" dirty="0"/>
              <a:t>or(data)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57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64975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4570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59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013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24128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99908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set.seed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(1234); X &lt;-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M &lt;- 0.5*X +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Y &lt;- 0.7*M +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Data &lt;-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data.frame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(X = X, Y = Y, M = M)</a:t>
            </a:r>
          </a:p>
          <a:p>
            <a:r>
              <a:rPr lang="nl-NL" dirty="0"/>
              <a:t>c</a:t>
            </a:r>
            <a:r>
              <a:rPr lang="en-US" dirty="0"/>
              <a:t>or(data)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61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8590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set.seed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(1234); X &lt;-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M &lt;- 0.5*X +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Y &lt;- 0.7*M +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Data &lt;- </a:t>
            </a:r>
            <a:r>
              <a:rPr lang="nl-NL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data.frame</a:t>
            </a:r>
            <a:r>
              <a:rPr lang="nl-NL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(X = X, Y = Y, M = M)</a:t>
            </a:r>
          </a:p>
          <a:p>
            <a:r>
              <a:rPr lang="nl-NL" dirty="0"/>
              <a:t>c</a:t>
            </a:r>
            <a:r>
              <a:rPr lang="en-US" dirty="0"/>
              <a:t>or(data)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62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89348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64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23673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65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825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66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6453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72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14255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300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77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90205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78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636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93448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81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52850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82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02805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83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84909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84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78243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85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92359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86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573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4928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1006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6582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396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574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897A-45CD-4740-8CD6-CB03100D4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82BA6-F956-9B44-B844-C6D8C9F39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4C6E5-F678-574B-A7A4-A8828D398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AB59-45CB-E84C-B548-26260DA21B6B}" type="datetime1">
              <a:rPr lang="fi-FI" smtClean="0"/>
              <a:t>16.1.2019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7C9B-A7CE-D942-B241-B9CC07FA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749FA-D3C8-794A-9834-1CC3638F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916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99DCA-2F9B-9643-971E-CDA267CD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E0C56-F46E-4344-A882-AB7953D2C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28A91-FEA0-D646-8A78-DBFD79A4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845A-50D6-2E41-A74C-32FD1050ED0C}" type="datetime1">
              <a:rPr lang="fi-FI" smtClean="0"/>
              <a:t>16.1.2019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0403B-9C58-AB49-AA5B-0B9E7226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1B96-CBA2-4B4F-A31F-9E4EB562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040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CBCDF6-EA0F-F64B-A44E-9AC065CB1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B6669-C369-FF4B-A8C5-BEF873256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137EA-BC7A-A342-8E7B-582312C8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539-B822-984F-A6EF-66C6113DF143}" type="datetime1">
              <a:rPr lang="fi-FI" smtClean="0"/>
              <a:t>16.1.2019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47F99-1DF7-A84C-B3D3-2683D290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8D356-6CD3-3447-B54A-FFA9E529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4620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49742" y="4216845"/>
            <a:ext cx="5508612" cy="1084363"/>
          </a:xfrm>
        </p:spPr>
        <p:txBody>
          <a:bodyPr>
            <a:normAutofit/>
          </a:bodyPr>
          <a:lstStyle>
            <a:lvl1pPr marL="0" indent="0" algn="ctr">
              <a:buFont typeface="Wingdings" pitchFamily="2" charset="2"/>
              <a:buNone/>
              <a:defRPr sz="2800">
                <a:solidFill>
                  <a:schemeClr val="bg2">
                    <a:lumMod val="75000"/>
                  </a:schemeClr>
                </a:solidFill>
                <a:latin typeface="Palatino" pitchFamily="18" charset="0"/>
              </a:defRPr>
            </a:lvl1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648" y="2492896"/>
            <a:ext cx="7200800" cy="1470025"/>
          </a:xfrm>
        </p:spPr>
        <p:txBody>
          <a:bodyPr>
            <a:normAutofit/>
          </a:bodyPr>
          <a:lstStyle>
            <a:lvl1pPr algn="ctr">
              <a:tabLst>
                <a:tab pos="6008688" algn="l"/>
                <a:tab pos="6096000" algn="l"/>
              </a:tabLst>
              <a:defRPr sz="4400" b="0" cap="all" baseline="0">
                <a:solidFill>
                  <a:srgbClr val="606060"/>
                </a:solidFill>
                <a:latin typeface="Palatino" pitchFamily="18" charset="0"/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043608" y="6381328"/>
            <a:ext cx="2474912" cy="476250"/>
          </a:xfrm>
        </p:spPr>
        <p:txBody>
          <a:bodyPr/>
          <a:lstStyle>
            <a:lvl1pPr>
              <a:defRPr>
                <a:latin typeface="Palatino" pitchFamily="18" charset="0"/>
              </a:defRPr>
            </a:lvl1pPr>
          </a:lstStyle>
          <a:p>
            <a:fld id="{A6DCE994-B30C-DA42-A729-C456C143F40B}" type="datetime1">
              <a:rPr lang="fi-FI" smtClean="0"/>
              <a:t>16.1.2019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9588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9577D3-9291-4E47-BAA5-4C310FB5041B}" type="datetime1">
              <a:rPr lang="fi-FI" smtClean="0"/>
              <a:t>16.1.2019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C8559-B180-324C-97D2-EFA41FAA3DB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3254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BC7AA4A5-A07C-0841-AC27-0E8DD68DCC44}" type="datetime1">
              <a:rPr lang="fi-FI" smtClean="0"/>
              <a:t>16.1.2019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43C8559-B180-324C-97D2-EFA41FAA3DB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514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3752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A9B682F3-03EE-FC45-B0FA-8612950B7CAB}" type="datetime1">
              <a:rPr lang="fi-FI" smtClean="0"/>
              <a:t>16.1.2019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F43C8559-B180-324C-97D2-EFA41FAA3DB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1418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" y="36603"/>
            <a:ext cx="2238479" cy="204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96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2" y="5659053"/>
            <a:ext cx="2382106" cy="106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Re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8" y="5634638"/>
            <a:ext cx="2382106" cy="111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0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5" y="5634638"/>
            <a:ext cx="2449209" cy="111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EDA2-0AC2-8443-8926-AA43A3A0B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F7004-695A-9647-BA1A-ADF955BFD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D7982-DE47-694E-AA09-91C0C357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9968-649B-874A-B215-BCCD25A633F1}" type="datetime1">
              <a:rPr lang="fi-FI" smtClean="0"/>
              <a:t>16.1.2019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215C9-30C2-564E-A335-30851018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6CC4-5E4A-C741-9109-6B8EAB9DC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235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E7277-FC87-6C45-B537-04DE70CB0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93789-1C80-C942-89B6-5CF6F3511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63401-9E70-B849-A457-B7A57A9E1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3656-7A50-BE42-9350-1D9D63E944EF}" type="datetime1">
              <a:rPr lang="fi-FI" smtClean="0"/>
              <a:t>16.1.2019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C86A1-6413-9747-B1D0-2D39769D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BBFD4-4CC7-4C46-A354-99324525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049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BBF9A-04C1-6649-97AF-3CDE23B9D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246D4-B56A-964A-ABAA-73DDCBE9A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107FC-DADF-6748-B3BD-DCC4C9C53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41524F-F655-DE4A-A50A-8D86E181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9AB0-B5F1-FB43-BD47-1393B76C5DD2}" type="datetime1">
              <a:rPr lang="fi-FI" smtClean="0"/>
              <a:t>16.1.2019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B3F2C-D35E-554C-BE75-23578147B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AB32B-CCF5-494A-A879-F0C69252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643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E5B27-AFC1-DA4A-9F56-3A2D1CA95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68D7F-74D5-5045-BE80-C10FB7B3F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BBBE4-3865-AF48-AC37-66B8A18FA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2DD9E2-A8D3-5A4E-AADA-C952E783C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F9CD2-BEAF-ED43-A09D-322A300AB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F74E71-601B-414E-AC10-A9D66212D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FB66-E75E-2B4D-AE8E-6E0AE97B9D29}" type="datetime1">
              <a:rPr lang="fi-FI" smtClean="0"/>
              <a:t>16.1.2019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E6E549-C6D5-3A48-9BF5-3B079804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A881B5-94BA-724A-9460-F7D1FFE7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949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128B-5D13-4D4D-85B7-B1D3D3B5F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C5FCB8-F153-F148-9959-19421C9F0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661D-D0F3-7042-B0FB-145CF848A0E7}" type="datetime1">
              <a:rPr lang="fi-FI" smtClean="0"/>
              <a:t>16.1.2019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2EFC1-C430-F84E-BFDF-09B172A4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65FF3-0364-F245-BD0D-DEB3DA06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914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740D85-7EE3-0148-8DAC-55E039D7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57A9-FFA4-6D4A-ACAC-AE136F8DF8E0}" type="datetime1">
              <a:rPr lang="fi-FI" smtClean="0"/>
              <a:t>16.1.2019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E998D-54FC-FF4B-92C0-BDA261FB0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737D9-67A9-5543-A0E3-B2D887E3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921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D84F6-9777-1241-BBF4-ADD8CA12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59E1D-63E1-A844-B216-1736E161F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5CF8F-9194-F845-8933-CE88437A9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63469-7606-C045-AC88-7CAE16D1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D446-3D7F-944F-8EF7-75986C89470C}" type="datetime1">
              <a:rPr lang="fi-FI" smtClean="0"/>
              <a:t>16.1.2019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A7A1B-CF82-0B43-914E-9BF619102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94CEE-2C81-D240-BB4E-DA98C68A0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007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A7653-9262-E541-8433-5185FA0C2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9980E3-76EC-FA45-87CD-988DC3CE8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4555E-A67C-7443-9A59-F36D79BC5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5E742-0674-4347-A3C9-37E6A829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3816-593F-6E43-94C3-F2261BC538A5}" type="datetime1">
              <a:rPr lang="fi-FI" smtClean="0"/>
              <a:t>16.1.2019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C8694-C4A0-DA4C-B3A6-483AE9BF8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5FACC-8E16-9440-8115-DCB53B6A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240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88488F-5E3A-ED41-A4A8-6E99EB5E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39B84-D94E-F24D-BF91-0D47F1923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CBEF6-E6E1-F049-B642-3DCB359E7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78945-BFE7-6F47-8C98-658B372ACB56}" type="datetime1">
              <a:rPr lang="fi-FI" smtClean="0"/>
              <a:t>16.1.2019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AE13-6AC9-F54F-8A33-7E6955E63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FAC25-BCAA-2741-97D2-0BC710EFB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107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34" r:id="rId16"/>
    <p:sldLayoutId id="2147483735" r:id="rId17"/>
    <p:sldLayoutId id="2147483736" r:id="rId18"/>
    <p:sldLayoutId id="2147483737" r:id="rId1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465/AMJ.2010.49388763" TargetMode="Externa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0.png"/><Relationship Id="rId4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(null)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177/095679761348018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(null)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1973533.2015.1049349" TargetMode="External"/><Relationship Id="rId2" Type="http://schemas.openxmlformats.org/officeDocument/2006/relationships/image" Target="../media/image42.(null)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davidakenny.net/cm/mediate.htm" TargetMode="Externa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016/S0272-6963(15)00056-X" TargetMode="External"/><Relationship Id="rId2" Type="http://schemas.openxmlformats.org/officeDocument/2006/relationships/hyperlink" Target="http://strategicmanagement.net/pdfs/SMJ_Guidelines_Regarding_Endogeneity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oi.org/10.1016/j.leaqua.2017.01.006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i.org/10.1016/j.jom.2017.05.001" TargetMode="External"/><Relationship Id="rId4" Type="http://schemas.openxmlformats.org/officeDocument/2006/relationships/hyperlink" Target="http://doi.org/10.1016/S0272-6963(15)00056-X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i-FI" sz="3600" dirty="0"/>
              <a:t>TU-L0021 - Statistical </a:t>
            </a:r>
            <a:r>
              <a:rPr lang="fi-FI" sz="3600" dirty="0" err="1"/>
              <a:t>Research</a:t>
            </a:r>
            <a:r>
              <a:rPr lang="fi-FI" sz="3600" dirty="0"/>
              <a:t> </a:t>
            </a:r>
            <a:r>
              <a:rPr lang="fi-FI" sz="3600"/>
              <a:t>Methods</a:t>
            </a:r>
            <a:endParaRPr lang="en-US" sz="36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Mikko Rönkkö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464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Interaction (moderated</a:t>
            </a:r>
            <a:br>
              <a:rPr lang="en-US" dirty="0"/>
            </a:br>
            <a:r>
              <a:rPr lang="en-US" dirty="0"/>
              <a:t>and curved) effects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6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moderation models are interesting?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13743" y="3329500"/>
            <a:ext cx="1132679" cy="719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X</a:t>
            </a:r>
            <a:endParaRPr lang="en-US" sz="1400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5098143" y="3329500"/>
            <a:ext cx="1132679" cy="719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19" name="Straight Arrow Connector 18"/>
          <p:cNvCxnSpPr>
            <a:stCxn id="17" idx="3"/>
            <a:endCxn id="18" idx="1"/>
          </p:cNvCxnSpPr>
          <p:nvPr/>
        </p:nvCxnSpPr>
        <p:spPr>
          <a:xfrm>
            <a:off x="4046422" y="3689057"/>
            <a:ext cx="10517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965464" y="2283020"/>
            <a:ext cx="1132679" cy="719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M</a:t>
            </a:r>
            <a:endParaRPr lang="en-US" sz="1400" baseline="-25000" dirty="0"/>
          </a:p>
        </p:txBody>
      </p:sp>
      <p:cxnSp>
        <p:nvCxnSpPr>
          <p:cNvPr id="23" name="Straight Arrow Connector 22"/>
          <p:cNvCxnSpPr>
            <a:stCxn id="21" idx="2"/>
          </p:cNvCxnSpPr>
          <p:nvPr/>
        </p:nvCxnSpPr>
        <p:spPr>
          <a:xfrm>
            <a:off x="4531804" y="3002133"/>
            <a:ext cx="7378" cy="686924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113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Moderator and</a:t>
            </a:r>
            <a:br>
              <a:rPr lang="en-US" dirty="0"/>
            </a:br>
            <a:r>
              <a:rPr lang="en-US" dirty="0"/>
              <a:t> moderation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600" i="1" dirty="0" err="1"/>
              <a:t>Deephouse</a:t>
            </a:r>
            <a:r>
              <a:rPr lang="en-US" sz="1600" i="1" dirty="0"/>
              <a:t> Hypothesis 3 (Strategic balance): There is a </a:t>
            </a:r>
            <a:r>
              <a:rPr lang="en-US" sz="1600" i="1" dirty="0">
                <a:solidFill>
                  <a:srgbClr val="FF0000"/>
                </a:solidFill>
              </a:rPr>
              <a:t>curvilinear, concave down relationship </a:t>
            </a:r>
            <a:r>
              <a:rPr lang="en-US" sz="1600" i="1" dirty="0"/>
              <a:t>between strategic deviation and relative ROA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i="1" dirty="0" err="1"/>
              <a:t>Hekman</a:t>
            </a:r>
            <a:r>
              <a:rPr lang="en-US" sz="1600" i="1" dirty="0"/>
              <a:t> Hypothesis 1: The relationship between employee objective performance and customer satisfaction judgments is </a:t>
            </a:r>
            <a:r>
              <a:rPr lang="en-US" sz="1600" i="1" dirty="0">
                <a:solidFill>
                  <a:srgbClr val="FF0000"/>
                </a:solidFill>
              </a:rPr>
              <a:t>attenuated</a:t>
            </a:r>
            <a:r>
              <a:rPr lang="en-US" sz="1600" i="1" dirty="0"/>
              <a:t> for employees belonging to low-status demographic groups compared to employees belonging to high-status demographic groups. 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4402810" y="2371001"/>
            <a:ext cx="1132679" cy="719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Strategic deviation</a:t>
            </a:r>
            <a:endParaRPr lang="en-US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6587210" y="2371001"/>
            <a:ext cx="1132679" cy="719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ROA</a:t>
            </a:r>
            <a:endParaRPr lang="en-US" baseline="-25000" dirty="0"/>
          </a:p>
        </p:txBody>
      </p:sp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>
            <a:off x="5535489" y="2730558"/>
            <a:ext cx="10517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flipV="1">
            <a:off x="5617657" y="2371001"/>
            <a:ext cx="1852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20188" y="4999218"/>
            <a:ext cx="1132679" cy="719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Objective</a:t>
            </a:r>
            <a:br>
              <a:rPr lang="en-US" sz="1400" dirty="0"/>
            </a:br>
            <a:r>
              <a:rPr lang="en-US" sz="1400" dirty="0"/>
              <a:t>performance</a:t>
            </a:r>
            <a:endParaRPr lang="en-US" sz="1400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6604588" y="4999218"/>
            <a:ext cx="1132679" cy="719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Customer</a:t>
            </a:r>
            <a:br>
              <a:rPr lang="en-US" sz="1400" dirty="0"/>
            </a:br>
            <a:r>
              <a:rPr lang="en-US" sz="1400" dirty="0"/>
              <a:t>satisfaction</a:t>
            </a:r>
            <a:br>
              <a:rPr lang="en-US" sz="1400" dirty="0"/>
            </a:br>
            <a:r>
              <a:rPr lang="en-US" sz="1400" dirty="0"/>
              <a:t>score</a:t>
            </a:r>
            <a:endParaRPr lang="en-US" sz="1400" baseline="-25000" dirty="0"/>
          </a:p>
        </p:txBody>
      </p:sp>
      <p:cxnSp>
        <p:nvCxnSpPr>
          <p:cNvPr id="19" name="Straight Arrow Connector 18"/>
          <p:cNvCxnSpPr>
            <a:stCxn id="17" idx="3"/>
            <a:endCxn id="18" idx="1"/>
          </p:cNvCxnSpPr>
          <p:nvPr/>
        </p:nvCxnSpPr>
        <p:spPr>
          <a:xfrm>
            <a:off x="5552867" y="5358775"/>
            <a:ext cx="10517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471909" y="3952738"/>
            <a:ext cx="1132679" cy="719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Low-status</a:t>
            </a:r>
            <a:br>
              <a:rPr lang="en-US" sz="1400" dirty="0"/>
            </a:br>
            <a:r>
              <a:rPr lang="en-US" sz="1400" dirty="0"/>
              <a:t>employee</a:t>
            </a:r>
            <a:endParaRPr lang="en-US" sz="1400" baseline="-25000" dirty="0"/>
          </a:p>
        </p:txBody>
      </p:sp>
      <p:cxnSp>
        <p:nvCxnSpPr>
          <p:cNvPr id="23" name="Straight Arrow Connector 22"/>
          <p:cNvCxnSpPr>
            <a:stCxn id="21" idx="2"/>
          </p:cNvCxnSpPr>
          <p:nvPr/>
        </p:nvCxnSpPr>
        <p:spPr>
          <a:xfrm>
            <a:off x="6038249" y="4671851"/>
            <a:ext cx="7378" cy="686924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flipV="1">
            <a:off x="5587217" y="5050998"/>
            <a:ext cx="15388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+</a:t>
            </a:r>
          </a:p>
        </p:txBody>
      </p:sp>
      <p:sp>
        <p:nvSpPr>
          <p:cNvPr id="27" name="TextBox 26"/>
          <p:cNvSpPr txBox="1"/>
          <p:nvPr/>
        </p:nvSpPr>
        <p:spPr>
          <a:xfrm flipV="1">
            <a:off x="6149628" y="4691441"/>
            <a:ext cx="849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02810" y="1408729"/>
            <a:ext cx="1132679" cy="71911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Strategic deviation</a:t>
            </a:r>
            <a:endParaRPr lang="en-US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6587210" y="1408729"/>
            <a:ext cx="1132679" cy="71911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ROA</a:t>
            </a:r>
            <a:endParaRPr lang="en-US" baseline="-25000" dirty="0"/>
          </a:p>
        </p:txBody>
      </p:sp>
      <p:cxnSp>
        <p:nvCxnSpPr>
          <p:cNvPr id="30" name="Straight Arrow Connector 29"/>
          <p:cNvCxnSpPr>
            <a:stCxn id="28" idx="3"/>
            <a:endCxn id="29" idx="1"/>
          </p:cNvCxnSpPr>
          <p:nvPr/>
        </p:nvCxnSpPr>
        <p:spPr>
          <a:xfrm>
            <a:off x="5535489" y="1768286"/>
            <a:ext cx="1051721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471909" y="549805"/>
            <a:ext cx="1132679" cy="71911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Strategic deviation</a:t>
            </a:r>
            <a:endParaRPr lang="en-US" baseline="-25000" dirty="0"/>
          </a:p>
        </p:txBody>
      </p:sp>
      <p:cxnSp>
        <p:nvCxnSpPr>
          <p:cNvPr id="33" name="Straight Arrow Connector 32"/>
          <p:cNvCxnSpPr>
            <a:stCxn id="32" idx="2"/>
          </p:cNvCxnSpPr>
          <p:nvPr/>
        </p:nvCxnSpPr>
        <p:spPr>
          <a:xfrm flipH="1">
            <a:off x="6028249" y="1268918"/>
            <a:ext cx="10000" cy="4993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flipV="1">
            <a:off x="5563704" y="1408729"/>
            <a:ext cx="153888" cy="30777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+</a:t>
            </a:r>
          </a:p>
        </p:txBody>
      </p:sp>
      <p:sp>
        <p:nvSpPr>
          <p:cNvPr id="35" name="TextBox 34"/>
          <p:cNvSpPr txBox="1"/>
          <p:nvPr/>
        </p:nvSpPr>
        <p:spPr>
          <a:xfrm flipV="1">
            <a:off x="6203059" y="1268918"/>
            <a:ext cx="89768" cy="30777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01334" y="4213508"/>
            <a:ext cx="10953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 Moderator</a:t>
            </a:r>
          </a:p>
        </p:txBody>
      </p:sp>
      <p:cxnSp>
        <p:nvCxnSpPr>
          <p:cNvPr id="41" name="Straight Connector 40"/>
          <p:cNvCxnSpPr>
            <a:stCxn id="40" idx="1"/>
          </p:cNvCxnSpPr>
          <p:nvPr/>
        </p:nvCxnSpPr>
        <p:spPr>
          <a:xfrm flipH="1">
            <a:off x="6732918" y="4336619"/>
            <a:ext cx="468416" cy="0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05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  <p:bldP spid="34" grpId="0" animBg="1"/>
      <p:bldP spid="35" grpId="0" animBg="1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Hekman</a:t>
            </a:r>
            <a:r>
              <a:rPr lang="en-US" dirty="0"/>
              <a:t> et al. model</a:t>
            </a:r>
          </a:p>
        </p:txBody>
      </p:sp>
      <p:pic>
        <p:nvPicPr>
          <p:cNvPr id="21" name="Content Placeholder 5" descr="Hekman et al. - 2010 - An Examination of Whether and How Racial and Gende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7" b="56723"/>
          <a:stretch/>
        </p:blipFill>
        <p:spPr>
          <a:xfrm>
            <a:off x="540001" y="1685675"/>
            <a:ext cx="8085599" cy="383155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3959" y="6376116"/>
            <a:ext cx="855768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err="1"/>
              <a:t>Hekman</a:t>
            </a:r>
            <a:r>
              <a:rPr lang="en-US" sz="1000" dirty="0"/>
              <a:t>, D. R., Aquino, K., Owens, B. P., Mitchell, T. R., </a:t>
            </a:r>
            <a:r>
              <a:rPr lang="en-US" sz="1000" dirty="0" err="1"/>
              <a:t>Schilpzand</a:t>
            </a:r>
            <a:r>
              <a:rPr lang="en-US" sz="1000" dirty="0"/>
              <a:t>, P., &amp; Leavitt, K. (2010). An Examination of Whether and How Racial and Gender Biases Influence Customer Satisfaction. </a:t>
            </a:r>
            <a:r>
              <a:rPr lang="en-US" sz="1000" i="1" dirty="0"/>
              <a:t>Academy of Management Journal</a:t>
            </a:r>
            <a:r>
              <a:rPr lang="en-US" sz="1000" dirty="0"/>
              <a:t>, </a:t>
            </a:r>
            <a:r>
              <a:rPr lang="en-US" sz="1000" i="1" dirty="0"/>
              <a:t>53</a:t>
            </a:r>
            <a:r>
              <a:rPr lang="en-US" sz="1000" dirty="0"/>
              <a:t>(2), 238–264. doi:10.5465/AMJ.2010.49388763 p. 243</a:t>
            </a:r>
          </a:p>
          <a:p>
            <a:endParaRPr lang="en-US" sz="1000" b="1" dirty="0"/>
          </a:p>
        </p:txBody>
      </p:sp>
      <p:sp>
        <p:nvSpPr>
          <p:cNvPr id="23" name="Freeform 22"/>
          <p:cNvSpPr/>
          <p:nvPr/>
        </p:nvSpPr>
        <p:spPr>
          <a:xfrm>
            <a:off x="1534895" y="3151386"/>
            <a:ext cx="6078455" cy="1575693"/>
          </a:xfrm>
          <a:custGeom>
            <a:avLst/>
            <a:gdLst>
              <a:gd name="connsiteX0" fmla="*/ 13583 w 6078455"/>
              <a:gd name="connsiteY0" fmla="*/ 1011975 h 1575693"/>
              <a:gd name="connsiteX1" fmla="*/ 3001874 w 6078455"/>
              <a:gd name="connsiteY1" fmla="*/ 794638 h 1575693"/>
              <a:gd name="connsiteX2" fmla="*/ 3015457 w 6078455"/>
              <a:gd name="connsiteY2" fmla="*/ 0 h 1575693"/>
              <a:gd name="connsiteX3" fmla="*/ 6078455 w 6078455"/>
              <a:gd name="connsiteY3" fmla="*/ 0 h 1575693"/>
              <a:gd name="connsiteX4" fmla="*/ 6071663 w 6078455"/>
              <a:gd name="connsiteY4" fmla="*/ 1236104 h 1575693"/>
              <a:gd name="connsiteX5" fmla="*/ 4054567 w 6078455"/>
              <a:gd name="connsiteY5" fmla="*/ 1215729 h 1575693"/>
              <a:gd name="connsiteX6" fmla="*/ 1412646 w 6078455"/>
              <a:gd name="connsiteY6" fmla="*/ 1575693 h 1575693"/>
              <a:gd name="connsiteX7" fmla="*/ 0 w 6078455"/>
              <a:gd name="connsiteY7" fmla="*/ 1575693 h 1575693"/>
              <a:gd name="connsiteX8" fmla="*/ 13583 w 6078455"/>
              <a:gd name="connsiteY8" fmla="*/ 1011975 h 157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78455" h="1575693">
                <a:moveTo>
                  <a:pt x="13583" y="1011975"/>
                </a:moveTo>
                <a:lnTo>
                  <a:pt x="3001874" y="794638"/>
                </a:lnTo>
                <a:lnTo>
                  <a:pt x="3015457" y="0"/>
                </a:lnTo>
                <a:lnTo>
                  <a:pt x="6078455" y="0"/>
                </a:lnTo>
                <a:lnTo>
                  <a:pt x="6071663" y="1236104"/>
                </a:lnTo>
                <a:lnTo>
                  <a:pt x="4054567" y="1215729"/>
                </a:lnTo>
                <a:lnTo>
                  <a:pt x="1412646" y="1575693"/>
                </a:lnTo>
                <a:lnTo>
                  <a:pt x="0" y="1575693"/>
                </a:lnTo>
                <a:lnTo>
                  <a:pt x="13583" y="1011975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160027" y="2493497"/>
            <a:ext cx="15416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How would you interpret this?</a:t>
            </a:r>
          </a:p>
        </p:txBody>
      </p:sp>
    </p:spTree>
    <p:extLst>
      <p:ext uri="{BB962C8B-B14F-4D97-AF65-F5344CB8AC3E}">
        <p14:creationId xmlns:p14="http://schemas.microsoft.com/office/powerpoint/2010/main" val="30865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623" y="1844824"/>
            <a:ext cx="4315769" cy="4248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Regression coefficient of X depends on M</a:t>
            </a:r>
          </a:p>
          <a:p>
            <a:pPr marL="0" indent="0">
              <a:buNone/>
            </a:pPr>
            <a:r>
              <a:rPr lang="en-US" sz="2400" i="1" dirty="0"/>
              <a:t>y = β</a:t>
            </a:r>
            <a:r>
              <a:rPr lang="en-US" sz="2400" i="1" baseline="-25000" dirty="0"/>
              <a:t>0</a:t>
            </a:r>
            <a:r>
              <a:rPr lang="en-US" sz="2400" i="1" dirty="0"/>
              <a:t> + (β</a:t>
            </a:r>
            <a:r>
              <a:rPr lang="en-US" sz="2400" i="1" baseline="-25000" dirty="0"/>
              <a:t>1</a:t>
            </a:r>
            <a:r>
              <a:rPr lang="en-US" sz="2400" i="1" dirty="0"/>
              <a:t> + β</a:t>
            </a:r>
            <a:r>
              <a:rPr lang="en-US" sz="2400" i="1" baseline="-25000" dirty="0"/>
              <a:t>2</a:t>
            </a:r>
            <a:r>
              <a:rPr lang="en-US" sz="2400" i="1" dirty="0"/>
              <a:t>m)x</a:t>
            </a:r>
            <a:r>
              <a:rPr lang="en-US" sz="2400" i="1" baseline="-25000" dirty="0"/>
              <a:t> </a:t>
            </a:r>
            <a:r>
              <a:rPr lang="en-US" sz="2400" i="1" dirty="0"/>
              <a:t>+ β</a:t>
            </a:r>
            <a:r>
              <a:rPr lang="en-US" sz="2400" i="1" baseline="-25000" dirty="0"/>
              <a:t>3</a:t>
            </a:r>
            <a:r>
              <a:rPr lang="en-US" sz="2400" i="1" dirty="0"/>
              <a:t>m</a:t>
            </a:r>
            <a:r>
              <a:rPr lang="en-US" sz="2400" i="1" baseline="-25000" dirty="0"/>
              <a:t> </a:t>
            </a:r>
            <a:r>
              <a:rPr lang="en-US" sz="2400" i="1" dirty="0"/>
              <a:t>+ u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Rearranged:</a:t>
            </a:r>
          </a:p>
          <a:p>
            <a:pPr marL="0" indent="0">
              <a:buNone/>
            </a:pPr>
            <a:r>
              <a:rPr lang="en-US" sz="2400" i="1" dirty="0"/>
              <a:t>y = β</a:t>
            </a:r>
            <a:r>
              <a:rPr lang="en-US" sz="2400" i="1" baseline="-25000" dirty="0"/>
              <a:t>0</a:t>
            </a:r>
            <a:r>
              <a:rPr lang="en-US" sz="2400" i="1" dirty="0"/>
              <a:t> + β</a:t>
            </a:r>
            <a:r>
              <a:rPr lang="en-US" sz="2400" i="1" baseline="-25000" dirty="0"/>
              <a:t>1</a:t>
            </a:r>
            <a:r>
              <a:rPr lang="en-US" sz="2400" i="1" dirty="0"/>
              <a:t>x</a:t>
            </a:r>
            <a:r>
              <a:rPr lang="en-US" sz="2400" i="1" baseline="-25000" dirty="0"/>
              <a:t> </a:t>
            </a:r>
            <a:r>
              <a:rPr lang="en-US" sz="2400" i="1" dirty="0"/>
              <a:t>+ β</a:t>
            </a:r>
            <a:r>
              <a:rPr lang="en-US" sz="2400" i="1" baseline="-25000" dirty="0"/>
              <a:t>2</a:t>
            </a:r>
            <a:r>
              <a:rPr lang="en-US" sz="2400" i="1" dirty="0"/>
              <a:t>mx</a:t>
            </a:r>
            <a:r>
              <a:rPr lang="en-US" sz="2400" i="1" baseline="-25000" dirty="0"/>
              <a:t> </a:t>
            </a:r>
            <a:r>
              <a:rPr lang="en-US" sz="2400" i="1" dirty="0"/>
              <a:t>+ β</a:t>
            </a:r>
            <a:r>
              <a:rPr lang="en-US" sz="2400" i="1" baseline="-25000" dirty="0"/>
              <a:t>3</a:t>
            </a:r>
            <a:r>
              <a:rPr lang="en-US" sz="2400" i="1" dirty="0"/>
              <a:t>m</a:t>
            </a:r>
            <a:r>
              <a:rPr lang="en-US" sz="2400" i="1" baseline="-25000" dirty="0"/>
              <a:t> </a:t>
            </a:r>
            <a:r>
              <a:rPr lang="en-US" sz="2400" i="1" dirty="0"/>
              <a:t>+ u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4949719" y="3340651"/>
            <a:ext cx="1132679" cy="719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X</a:t>
            </a:r>
            <a:endParaRPr lang="en-US" sz="1400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7134119" y="3340651"/>
            <a:ext cx="1132679" cy="719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19" name="Straight Arrow Connector 18"/>
          <p:cNvCxnSpPr>
            <a:stCxn id="17" idx="3"/>
            <a:endCxn id="18" idx="1"/>
          </p:cNvCxnSpPr>
          <p:nvPr/>
        </p:nvCxnSpPr>
        <p:spPr>
          <a:xfrm>
            <a:off x="6082398" y="3700208"/>
            <a:ext cx="10517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001440" y="2294171"/>
            <a:ext cx="1132679" cy="719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M</a:t>
            </a:r>
            <a:endParaRPr lang="en-US" sz="1400" baseline="-25000" dirty="0"/>
          </a:p>
        </p:txBody>
      </p:sp>
      <p:cxnSp>
        <p:nvCxnSpPr>
          <p:cNvPr id="23" name="Straight Arrow Connector 22"/>
          <p:cNvCxnSpPr>
            <a:stCxn id="21" idx="2"/>
          </p:cNvCxnSpPr>
          <p:nvPr/>
        </p:nvCxnSpPr>
        <p:spPr>
          <a:xfrm>
            <a:off x="6567780" y="3013284"/>
            <a:ext cx="7378" cy="686924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54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Marginal effects</a:t>
            </a:r>
          </a:p>
        </p:txBody>
      </p:sp>
      <p:pic>
        <p:nvPicPr>
          <p:cNvPr id="11" name="Content Placeholder 5" descr="Wooldridge - 2009 - Introductory econometrics a modern approach (dragged).pdf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2" t="40938" r="6135" b="49888"/>
          <a:stretch/>
        </p:blipFill>
        <p:spPr>
          <a:xfrm>
            <a:off x="958454" y="1759397"/>
            <a:ext cx="5974149" cy="1806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036487" y="4075394"/>
            <a:ext cx="1838194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In other words,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/>
              <a:t>Tangent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/>
              <a:t>Derivative</a:t>
            </a:r>
          </a:p>
        </p:txBody>
      </p:sp>
      <p:pic>
        <p:nvPicPr>
          <p:cNvPr id="13" name="Picture 12" descr="Wooldridge - 2009 - Introductory econometrics a modern approach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48923" r="12408" b="9582"/>
          <a:stretch/>
        </p:blipFill>
        <p:spPr>
          <a:xfrm>
            <a:off x="5276212" y="3729013"/>
            <a:ext cx="3889774" cy="30407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Wooldridge - 2009 - Introductory econometrics a modern approach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9705" r="11763" b="47809"/>
          <a:stretch/>
        </p:blipFill>
        <p:spPr>
          <a:xfrm>
            <a:off x="5276212" y="652336"/>
            <a:ext cx="3701406" cy="291367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7" name="Straight Connector 6"/>
          <p:cNvCxnSpPr/>
          <p:nvPr/>
        </p:nvCxnSpPr>
        <p:spPr>
          <a:xfrm flipV="1">
            <a:off x="5896971" y="2743894"/>
            <a:ext cx="1135117" cy="347084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961862" y="1330179"/>
            <a:ext cx="743607" cy="80642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27D602E-2D37-1C4C-A6F9-1269EA124842}"/>
              </a:ext>
            </a:extLst>
          </p:cNvPr>
          <p:cNvSpPr txBox="1"/>
          <p:nvPr/>
        </p:nvSpPr>
        <p:spPr>
          <a:xfrm>
            <a:off x="338186" y="6396335"/>
            <a:ext cx="463032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Wooldridge, J. M. (2009). </a:t>
            </a:r>
            <a:r>
              <a:rPr lang="en-US" sz="1000" i="1" dirty="0"/>
              <a:t>Introductory econometrics: a modern approach</a:t>
            </a:r>
            <a:r>
              <a:rPr lang="en-US" sz="1000" dirty="0"/>
              <a:t> (4th ed.). Mason, OH: South Western, Cengage Learning. </a:t>
            </a:r>
          </a:p>
          <a:p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97665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Interpretation of</a:t>
            </a:r>
            <a:br>
              <a:rPr lang="en-US" dirty="0"/>
            </a:br>
            <a:r>
              <a:rPr lang="en-US" dirty="0"/>
              <a:t>interaction effects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65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470204"/>
            <a:ext cx="2553104" cy="1303178"/>
          </a:xfrm>
        </p:spPr>
        <p:txBody>
          <a:bodyPr>
            <a:normAutofit fontScale="90000"/>
          </a:bodyPr>
          <a:lstStyle/>
          <a:p>
            <a:r>
              <a:rPr lang="en-US" dirty="0"/>
              <a:t>How would you interpret these?</a:t>
            </a:r>
          </a:p>
        </p:txBody>
      </p:sp>
      <p:pic>
        <p:nvPicPr>
          <p:cNvPr id="20" name="Content Placeholder 6" descr="Hekman et al. - 2010 - An Examination of Whether and How Racial and Gende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30349" r="48033" b="4920"/>
          <a:stretch/>
        </p:blipFill>
        <p:spPr>
          <a:xfrm>
            <a:off x="3427661" y="92025"/>
            <a:ext cx="4136075" cy="6821203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2F5577-D054-CB44-8619-9B55B05C9651}"/>
              </a:ext>
            </a:extLst>
          </p:cNvPr>
          <p:cNvSpPr/>
          <p:nvPr/>
        </p:nvSpPr>
        <p:spPr>
          <a:xfrm>
            <a:off x="3914952" y="3346383"/>
            <a:ext cx="3289412" cy="230627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D0122-5B94-9548-ADD2-496B7FEA0CE0}"/>
              </a:ext>
            </a:extLst>
          </p:cNvPr>
          <p:cNvSpPr txBox="1"/>
          <p:nvPr/>
        </p:nvSpPr>
        <p:spPr>
          <a:xfrm>
            <a:off x="2716696" y="5433391"/>
            <a:ext cx="1601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/>
              <a:t>Hekman</a:t>
            </a:r>
            <a:r>
              <a:rPr lang="fi-FI" sz="1200" dirty="0"/>
              <a:t>, D. R., Aquino, K., Owens, B. P., Mitchell, T. R., </a:t>
            </a:r>
            <a:r>
              <a:rPr lang="fi-FI" sz="1200" dirty="0" err="1"/>
              <a:t>Schilpzand</a:t>
            </a:r>
            <a:r>
              <a:rPr lang="fi-FI" sz="1200" dirty="0"/>
              <a:t>, P., &amp; </a:t>
            </a:r>
            <a:r>
              <a:rPr lang="fi-FI" sz="1200" dirty="0" err="1"/>
              <a:t>Leavitt</a:t>
            </a:r>
            <a:r>
              <a:rPr lang="fi-FI" sz="1200" dirty="0"/>
              <a:t>, K. (2010). An </a:t>
            </a:r>
            <a:r>
              <a:rPr lang="fi-FI" sz="1200" dirty="0" err="1"/>
              <a:t>Examination</a:t>
            </a:r>
            <a:r>
              <a:rPr lang="fi-FI" sz="1200" dirty="0"/>
              <a:t> of </a:t>
            </a:r>
            <a:r>
              <a:rPr lang="fi-FI" sz="1200" dirty="0" err="1"/>
              <a:t>Whether</a:t>
            </a:r>
            <a:r>
              <a:rPr lang="fi-FI" sz="1200" dirty="0"/>
              <a:t> and How </a:t>
            </a:r>
            <a:r>
              <a:rPr lang="fi-FI" sz="1200" dirty="0" err="1"/>
              <a:t>Racial</a:t>
            </a:r>
            <a:r>
              <a:rPr lang="fi-FI" sz="1200" dirty="0"/>
              <a:t> and </a:t>
            </a:r>
            <a:r>
              <a:rPr lang="fi-FI" sz="1200" dirty="0" err="1"/>
              <a:t>Gender</a:t>
            </a:r>
            <a:r>
              <a:rPr lang="fi-FI" sz="1200" dirty="0"/>
              <a:t> </a:t>
            </a:r>
            <a:r>
              <a:rPr lang="fi-FI" sz="1200" dirty="0" err="1"/>
              <a:t>Biases</a:t>
            </a:r>
            <a:r>
              <a:rPr lang="fi-FI" sz="1200" dirty="0"/>
              <a:t> </a:t>
            </a:r>
            <a:r>
              <a:rPr lang="fi-FI" sz="1200" dirty="0" err="1"/>
              <a:t>Influence</a:t>
            </a:r>
            <a:r>
              <a:rPr lang="fi-FI" sz="1200" dirty="0"/>
              <a:t> </a:t>
            </a:r>
            <a:r>
              <a:rPr lang="fi-FI" sz="1200" dirty="0" err="1"/>
              <a:t>Customer</a:t>
            </a:r>
            <a:r>
              <a:rPr lang="fi-FI" sz="1200" dirty="0"/>
              <a:t> </a:t>
            </a:r>
            <a:r>
              <a:rPr lang="fi-FI" sz="1200" dirty="0" err="1"/>
              <a:t>Satisfaction</a:t>
            </a:r>
            <a:r>
              <a:rPr lang="fi-FI" sz="1200" dirty="0"/>
              <a:t>. </a:t>
            </a:r>
            <a:r>
              <a:rPr lang="fi-FI" sz="1200" i="1" dirty="0"/>
              <a:t>Academy of Management Journal</a:t>
            </a:r>
            <a:r>
              <a:rPr lang="fi-FI" sz="1200" dirty="0"/>
              <a:t>, </a:t>
            </a:r>
            <a:r>
              <a:rPr lang="fi-FI" sz="1200" i="1" dirty="0"/>
              <a:t>53</a:t>
            </a:r>
            <a:r>
              <a:rPr lang="fi-FI" sz="1200" dirty="0"/>
              <a:t>(2), 238–264. </a:t>
            </a:r>
            <a:r>
              <a:rPr lang="fi-FI" sz="1200" dirty="0">
                <a:hlinkClick r:id="rId3"/>
              </a:rPr>
              <a:t>https://doi.org/10.5465/AMJ.2010.49388763</a:t>
            </a:r>
            <a:endParaRPr lang="fi-FI" sz="1200" dirty="0"/>
          </a:p>
          <a:p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735557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623" y="1844824"/>
            <a:ext cx="4315769" cy="4248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Regression coefficient of X depends on M</a:t>
            </a:r>
          </a:p>
          <a:p>
            <a:pPr marL="0" indent="0">
              <a:buNone/>
            </a:pPr>
            <a:r>
              <a:rPr lang="en-US" sz="2400" i="1" dirty="0"/>
              <a:t>y = β</a:t>
            </a:r>
            <a:r>
              <a:rPr lang="en-US" sz="2400" i="1" baseline="-25000" dirty="0"/>
              <a:t>0</a:t>
            </a:r>
            <a:r>
              <a:rPr lang="en-US" sz="2400" i="1" dirty="0"/>
              <a:t> + (β</a:t>
            </a:r>
            <a:r>
              <a:rPr lang="en-US" sz="2400" i="1" baseline="-25000" dirty="0"/>
              <a:t>1</a:t>
            </a:r>
            <a:r>
              <a:rPr lang="en-US" sz="2400" i="1" dirty="0"/>
              <a:t> + β</a:t>
            </a:r>
            <a:r>
              <a:rPr lang="en-US" sz="2400" i="1" baseline="-25000" dirty="0"/>
              <a:t>2</a:t>
            </a:r>
            <a:r>
              <a:rPr lang="en-US" sz="2400" i="1" dirty="0"/>
              <a:t>m)x</a:t>
            </a:r>
            <a:r>
              <a:rPr lang="en-US" sz="2400" i="1" baseline="-25000" dirty="0"/>
              <a:t> </a:t>
            </a:r>
            <a:r>
              <a:rPr lang="en-US" sz="2400" i="1" dirty="0"/>
              <a:t>+ β</a:t>
            </a:r>
            <a:r>
              <a:rPr lang="en-US" sz="2400" i="1" baseline="-25000" dirty="0"/>
              <a:t>3</a:t>
            </a:r>
            <a:r>
              <a:rPr lang="en-US" sz="2400" i="1" dirty="0"/>
              <a:t>m</a:t>
            </a:r>
            <a:r>
              <a:rPr lang="en-US" sz="2400" i="1" baseline="-25000" dirty="0"/>
              <a:t> </a:t>
            </a:r>
            <a:r>
              <a:rPr lang="en-US" sz="2400" i="1" dirty="0"/>
              <a:t>+ u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Rearranged:</a:t>
            </a:r>
          </a:p>
          <a:p>
            <a:pPr marL="0" indent="0">
              <a:buNone/>
            </a:pPr>
            <a:r>
              <a:rPr lang="en-US" sz="2400" i="1" dirty="0"/>
              <a:t>y = β</a:t>
            </a:r>
            <a:r>
              <a:rPr lang="en-US" sz="2400" i="1" baseline="-25000" dirty="0"/>
              <a:t>0</a:t>
            </a:r>
            <a:r>
              <a:rPr lang="en-US" sz="2400" i="1" dirty="0"/>
              <a:t> + β</a:t>
            </a:r>
            <a:r>
              <a:rPr lang="en-US" sz="2400" i="1" baseline="-25000" dirty="0"/>
              <a:t>1</a:t>
            </a:r>
            <a:r>
              <a:rPr lang="en-US" sz="2400" i="1" dirty="0"/>
              <a:t>x</a:t>
            </a:r>
            <a:r>
              <a:rPr lang="en-US" sz="2400" i="1" baseline="-25000" dirty="0"/>
              <a:t> </a:t>
            </a:r>
            <a:r>
              <a:rPr lang="en-US" sz="2400" i="1" dirty="0"/>
              <a:t>+ β</a:t>
            </a:r>
            <a:r>
              <a:rPr lang="en-US" sz="2400" i="1" baseline="-25000" dirty="0"/>
              <a:t>2</a:t>
            </a:r>
            <a:r>
              <a:rPr lang="en-US" sz="2400" i="1" dirty="0"/>
              <a:t>mx</a:t>
            </a:r>
            <a:r>
              <a:rPr lang="en-US" sz="2400" i="1" baseline="-25000" dirty="0"/>
              <a:t> </a:t>
            </a:r>
            <a:r>
              <a:rPr lang="en-US" sz="2400" i="1" dirty="0"/>
              <a:t>+ β</a:t>
            </a:r>
            <a:r>
              <a:rPr lang="en-US" sz="2400" i="1" baseline="-25000" dirty="0"/>
              <a:t>3</a:t>
            </a:r>
            <a:r>
              <a:rPr lang="en-US" sz="2400" i="1" dirty="0"/>
              <a:t>m</a:t>
            </a:r>
            <a:r>
              <a:rPr lang="en-US" sz="2400" i="1" baseline="-25000" dirty="0"/>
              <a:t> </a:t>
            </a:r>
            <a:r>
              <a:rPr lang="en-US" sz="2400" i="1" dirty="0"/>
              <a:t>+ u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503393" y="3340651"/>
            <a:ext cx="1132679" cy="719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X</a:t>
            </a:r>
            <a:endParaRPr lang="en-US" sz="1400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7687793" y="3340651"/>
            <a:ext cx="1132679" cy="719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19" name="Straight Arrow Connector 18"/>
          <p:cNvCxnSpPr>
            <a:stCxn id="17" idx="3"/>
            <a:endCxn id="18" idx="1"/>
          </p:cNvCxnSpPr>
          <p:nvPr/>
        </p:nvCxnSpPr>
        <p:spPr>
          <a:xfrm>
            <a:off x="6636072" y="3700208"/>
            <a:ext cx="10517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555114" y="2294171"/>
            <a:ext cx="1132679" cy="719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M</a:t>
            </a:r>
            <a:endParaRPr lang="en-US" sz="1400" baseline="-25000" dirty="0"/>
          </a:p>
        </p:txBody>
      </p:sp>
      <p:cxnSp>
        <p:nvCxnSpPr>
          <p:cNvPr id="23" name="Straight Arrow Connector 22"/>
          <p:cNvCxnSpPr>
            <a:stCxn id="21" idx="2"/>
          </p:cNvCxnSpPr>
          <p:nvPr/>
        </p:nvCxnSpPr>
        <p:spPr>
          <a:xfrm>
            <a:off x="7121454" y="3013284"/>
            <a:ext cx="7378" cy="686924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346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28234" y="4045057"/>
            <a:ext cx="1429407" cy="278969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68162" y="4324025"/>
            <a:ext cx="5765492" cy="898903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68162" y="5222928"/>
            <a:ext cx="837031" cy="325465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slopes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1" t="7279" r="5687" b="73446"/>
          <a:stretch/>
        </p:blipFill>
        <p:spPr>
          <a:xfrm>
            <a:off x="1790402" y="2231756"/>
            <a:ext cx="6206725" cy="3626604"/>
          </a:xfrm>
        </p:spPr>
      </p:pic>
    </p:spTree>
    <p:extLst>
      <p:ext uri="{BB962C8B-B14F-4D97-AF65-F5344CB8AC3E}">
        <p14:creationId xmlns:p14="http://schemas.microsoft.com/office/powerpoint/2010/main" val="147342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What information can be derived from reviewing the </a:t>
            </a:r>
            <a:r>
              <a:rPr lang="en-US" sz="3600" dirty="0">
                <a:solidFill>
                  <a:srgbClr val="FF0000"/>
                </a:solidFill>
              </a:rPr>
              <a:t>descriptive statistics and correlation matrix </a:t>
            </a:r>
            <a:r>
              <a:rPr lang="en-US" sz="3600" dirty="0"/>
              <a:t>that appear in virtually every empirically based, </a:t>
            </a:r>
            <a:r>
              <a:rPr lang="en-US" sz="3600" dirty="0" err="1"/>
              <a:t>nonexperimental</a:t>
            </a:r>
            <a:r>
              <a:rPr lang="en-US" sz="3600" dirty="0"/>
              <a:t> paper published in the management discipline?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67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would you interpret this?</a:t>
            </a:r>
          </a:p>
        </p:txBody>
      </p:sp>
      <p:pic>
        <p:nvPicPr>
          <p:cNvPr id="19" name="Content Placeholder 4" descr="Hekman et al. - 2010 - An Examination of Whether and How Racial and Gende (dragged).pdf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6796" r="9" b="46829"/>
          <a:stretch/>
        </p:blipFill>
        <p:spPr>
          <a:xfrm>
            <a:off x="631515" y="1160301"/>
            <a:ext cx="7551314" cy="45631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35663" y="3569727"/>
            <a:ext cx="206711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Productivity of non-white physician decreases satisfaction?</a:t>
            </a:r>
          </a:p>
        </p:txBody>
      </p:sp>
      <p:cxnSp>
        <p:nvCxnSpPr>
          <p:cNvPr id="21" name="Straight Connector 20"/>
          <p:cNvCxnSpPr>
            <a:cxnSpLocks/>
            <a:stCxn id="23" idx="1"/>
          </p:cNvCxnSpPr>
          <p:nvPr/>
        </p:nvCxnSpPr>
        <p:spPr>
          <a:xfrm flipH="1">
            <a:off x="6104467" y="4459757"/>
            <a:ext cx="972422" cy="492442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880171" y="2221598"/>
            <a:ext cx="2715847" cy="3279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09762" y="2214623"/>
            <a:ext cx="2715847" cy="2957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87963" y="6354338"/>
            <a:ext cx="75073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err="1"/>
              <a:t>Hekman</a:t>
            </a:r>
            <a:r>
              <a:rPr lang="en-US" sz="1000" dirty="0"/>
              <a:t>, D. R., Aquino, K., Owens, B. P., Mitchell, T. R., </a:t>
            </a:r>
            <a:r>
              <a:rPr lang="en-US" sz="1000" dirty="0" err="1"/>
              <a:t>Schilpzand</a:t>
            </a:r>
            <a:r>
              <a:rPr lang="en-US" sz="1000" dirty="0"/>
              <a:t>, P., &amp; Leavitt, K. (2010). An Examination of Whether and How Racial and Gender Biases Influence Customer Satisfaction. </a:t>
            </a:r>
            <a:r>
              <a:rPr lang="en-US" sz="1000" i="1" dirty="0"/>
              <a:t>Academy of Management Journal</a:t>
            </a:r>
            <a:r>
              <a:rPr lang="en-US" sz="1000" dirty="0"/>
              <a:t>, </a:t>
            </a:r>
            <a:r>
              <a:rPr lang="en-US" sz="1000" i="1" dirty="0"/>
              <a:t>53</a:t>
            </a:r>
            <a:r>
              <a:rPr lang="en-US" sz="1000" dirty="0"/>
              <a:t>(2), 238–264. doi:10.5465/AMJ.2010.49388763 p. 248</a:t>
            </a:r>
          </a:p>
          <a:p>
            <a:endParaRPr lang="en-US" sz="1000" b="1" dirty="0"/>
          </a:p>
        </p:txBody>
      </p:sp>
      <p:sp>
        <p:nvSpPr>
          <p:cNvPr id="25" name="Rectangle 24"/>
          <p:cNvSpPr/>
          <p:nvPr/>
        </p:nvSpPr>
        <p:spPr>
          <a:xfrm>
            <a:off x="1763244" y="4418276"/>
            <a:ext cx="1723763" cy="113832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53762" y="4532108"/>
            <a:ext cx="2433245" cy="307286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Hekman et al. - 2010 - An Examination of Whether and How Racial and Gende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0" t="58622" r="6247" b="4780"/>
          <a:stretch/>
        </p:blipFill>
        <p:spPr>
          <a:xfrm>
            <a:off x="915755" y="2224318"/>
            <a:ext cx="2638887" cy="294758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28" name="Rectangle 27"/>
          <p:cNvSpPr/>
          <p:nvPr/>
        </p:nvSpPr>
        <p:spPr>
          <a:xfrm>
            <a:off x="4783236" y="3203022"/>
            <a:ext cx="1717328" cy="113832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41659" y="3316854"/>
            <a:ext cx="2558904" cy="1011548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Hekman et al. - 2010 - An Examination of Whether and How Racial and Gende (dragged)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56102" r="51545" b="4562"/>
          <a:stretch/>
        </p:blipFill>
        <p:spPr>
          <a:xfrm>
            <a:off x="3885306" y="2224318"/>
            <a:ext cx="2710712" cy="32763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02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calculate one plot ourselves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44431"/>
              </p:ext>
            </p:extLst>
          </p:nvPr>
        </p:nvGraphicFramePr>
        <p:xfrm>
          <a:off x="586379" y="4341471"/>
          <a:ext cx="4064000" cy="1662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8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5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14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Gender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zGender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Quality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Satisfaction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47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-0.78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-0.14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47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-0.78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0.54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47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1.27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-0.30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47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1.27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-0.36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463832" y="4267200"/>
            <a:ext cx="1247775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314757" y="6185402"/>
            <a:ext cx="682924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err="1"/>
              <a:t>Hekman</a:t>
            </a:r>
            <a:r>
              <a:rPr lang="en-US" sz="1000" dirty="0"/>
              <a:t>, D. R., Aquino, K., Owens, B. P., Mitchell, T. R., </a:t>
            </a:r>
            <a:r>
              <a:rPr lang="en-US" sz="1000" dirty="0" err="1"/>
              <a:t>Schilpzand</a:t>
            </a:r>
            <a:r>
              <a:rPr lang="en-US" sz="1000" dirty="0"/>
              <a:t>, P., &amp; Leavitt, K. (2010). An Examination of Whether and How Racial and Gender Biases Influence Customer Satisfaction. </a:t>
            </a:r>
            <a:r>
              <a:rPr lang="en-US" sz="1000" i="1" dirty="0"/>
              <a:t>Academy of Management Journal</a:t>
            </a:r>
            <a:r>
              <a:rPr lang="en-US" sz="1000" dirty="0"/>
              <a:t>, </a:t>
            </a:r>
            <a:r>
              <a:rPr lang="en-US" sz="1000" i="1" dirty="0"/>
              <a:t>53</a:t>
            </a:r>
            <a:r>
              <a:rPr lang="en-US" sz="1000" dirty="0"/>
              <a:t>(2), 238–264. doi:10.5465/AMJ.2010.49388763 p. 248</a:t>
            </a:r>
          </a:p>
          <a:p>
            <a:endParaRPr lang="en-US" sz="1000" b="1" dirty="0"/>
          </a:p>
        </p:txBody>
      </p:sp>
      <p:sp>
        <p:nvSpPr>
          <p:cNvPr id="29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586379" y="1685675"/>
            <a:ext cx="4263411" cy="383155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“High” and “Low” typically +/- 1 SD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All other independent variables held at mean (= 0 because of standardization)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Calculate based on model 2:</a:t>
            </a:r>
          </a:p>
          <a:p>
            <a:pPr marL="0" indent="0">
              <a:buNone/>
            </a:pPr>
            <a:r>
              <a:rPr lang="en-US" sz="1600" dirty="0"/>
              <a:t>Satisfaction = </a:t>
            </a:r>
            <a:r>
              <a:rPr lang="en-US" sz="1600"/>
              <a:t>-0.26 </a:t>
            </a:r>
            <a:r>
              <a:rPr lang="en-US" sz="1600" dirty="0"/>
              <a:t>* Gender + </a:t>
            </a:r>
            <a:br>
              <a:rPr lang="en-US" sz="1600" dirty="0"/>
            </a:br>
            <a:r>
              <a:rPr lang="en-US" sz="1600" dirty="0"/>
              <a:t>			0.20 * Quality +</a:t>
            </a:r>
            <a:br>
              <a:rPr lang="en-US" sz="1600" dirty="0"/>
            </a:br>
            <a:r>
              <a:rPr lang="en-US" sz="1600" dirty="0"/>
              <a:t> 			-0.18 * Gender *Quality 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3445032" y="4216400"/>
            <a:ext cx="1247775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375057" y="4267200"/>
            <a:ext cx="1247775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491601" y="4352626"/>
            <a:ext cx="2526333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err="1"/>
              <a:t>zGender</a:t>
            </a:r>
            <a:endParaRPr lang="en-US" sz="1400" b="1" dirty="0"/>
          </a:p>
          <a:p>
            <a:r>
              <a:rPr lang="en-US" sz="1400" b="1" dirty="0"/>
              <a:t> =  (Gender – mean(Gender)) /</a:t>
            </a:r>
          </a:p>
          <a:p>
            <a:r>
              <a:rPr lang="en-US" sz="1400" b="1" dirty="0"/>
              <a:t>     SD(Gender)</a:t>
            </a:r>
          </a:p>
          <a:p>
            <a:r>
              <a:rPr lang="en-US" sz="1400" b="1" dirty="0"/>
              <a:t>= (Gender - 0.38)/0.49</a:t>
            </a:r>
            <a:endParaRPr lang="en-US" b="1" dirty="0"/>
          </a:p>
        </p:txBody>
      </p:sp>
      <p:pic>
        <p:nvPicPr>
          <p:cNvPr id="13" name="Content Placeholder 4" descr="Hekman et al. - 2010 - An Examination of Whether and How Racial and Gende (dragged).pdf">
            <a:extLst>
              <a:ext uri="{FF2B5EF4-FFF2-40B4-BE49-F238E27FC236}">
                <a16:creationId xmlns:a16="http://schemas.microsoft.com/office/drawing/2014/main" id="{0125CE5A-196B-E340-8418-34EF30916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t="12373" r="51297" b="68166"/>
          <a:stretch/>
        </p:blipFill>
        <p:spPr>
          <a:xfrm>
            <a:off x="4641684" y="1576798"/>
            <a:ext cx="4336093" cy="2764673"/>
          </a:xfrm>
          <a:prstGeom prst="rect">
            <a:avLst/>
          </a:prstGeom>
        </p:spPr>
      </p:pic>
      <p:pic>
        <p:nvPicPr>
          <p:cNvPr id="14" name="Picture 13" descr="FILENAME.pdf">
            <a:extLst>
              <a:ext uri="{FF2B5EF4-FFF2-40B4-BE49-F238E27FC236}">
                <a16:creationId xmlns:a16="http://schemas.microsoft.com/office/drawing/2014/main" id="{29101D05-58B6-0244-8935-54642AB97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87" y="1850134"/>
            <a:ext cx="2181314" cy="2181314"/>
          </a:xfrm>
          <a:prstGeom prst="rect">
            <a:avLst/>
          </a:prstGeom>
        </p:spPr>
      </p:pic>
      <p:pic>
        <p:nvPicPr>
          <p:cNvPr id="15" name="Picture 14" descr="FILENAME.pdf">
            <a:extLst>
              <a:ext uri="{FF2B5EF4-FFF2-40B4-BE49-F238E27FC236}">
                <a16:creationId xmlns:a16="http://schemas.microsoft.com/office/drawing/2014/main" id="{E63DA30B-FB82-3F49-823B-9A0CD8A33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77" y="1325611"/>
            <a:ext cx="4301627" cy="43016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212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30" grpId="0" animBg="1"/>
      <p:bldP spid="30" grpId="1" animBg="1"/>
      <p:bldP spid="31" grpId="0" animBg="1"/>
      <p:bldP spid="31" grpId="1" animBg="1"/>
      <p:bldP spid="34" grpId="0"/>
      <p:bldP spid="3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16" y="2608970"/>
            <a:ext cx="7632849" cy="1143000"/>
          </a:xfrm>
        </p:spPr>
        <p:txBody>
          <a:bodyPr/>
          <a:lstStyle/>
          <a:p>
            <a:pPr algn="ctr"/>
            <a:r>
              <a:rPr lang="en-US" dirty="0"/>
              <a:t>Why is plotting important?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7501" y="4000232"/>
            <a:ext cx="393037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What are the possible consequences of not plotting?</a:t>
            </a:r>
          </a:p>
        </p:txBody>
      </p:sp>
    </p:spTree>
    <p:extLst>
      <p:ext uri="{BB962C8B-B14F-4D97-AF65-F5344CB8AC3E}">
        <p14:creationId xmlns:p14="http://schemas.microsoft.com/office/powerpoint/2010/main" val="427356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Deephouse</a:t>
            </a:r>
            <a:endParaRPr lang="en-US" dirty="0"/>
          </a:p>
        </p:txBody>
      </p:sp>
      <p:pic>
        <p:nvPicPr>
          <p:cNvPr id="11" name="Content Placeholder 3" descr="Deephouse - 1999 - To be different, or to be the same It’s a questio (dragged).pdf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32682" r="8841" b="31483"/>
          <a:stretch/>
        </p:blipFill>
        <p:spPr>
          <a:xfrm>
            <a:off x="491621" y="1304015"/>
            <a:ext cx="8157974" cy="46468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24152" y="2473547"/>
            <a:ext cx="6252254" cy="75884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16978" y="5267058"/>
            <a:ext cx="4622509" cy="15729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Model 3:</a:t>
            </a:r>
          </a:p>
        </p:txBody>
      </p:sp>
      <p:pic>
        <p:nvPicPr>
          <p:cNvPr id="15" name="Picture 14" descr="Deephouse - 1999 - To be different, or to be the same It’s a questio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39348" r="50430" b="51520"/>
          <a:stretch/>
        </p:blipFill>
        <p:spPr>
          <a:xfrm>
            <a:off x="4681585" y="5498485"/>
            <a:ext cx="4322613" cy="129818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90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87623" y="-10243"/>
            <a:ext cx="7632849" cy="1143000"/>
          </a:xfrm>
        </p:spPr>
        <p:txBody>
          <a:bodyPr/>
          <a:lstStyle/>
          <a:p>
            <a:r>
              <a:rPr lang="en-US" dirty="0"/>
              <a:t>Let’s calculate the plot ourselves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40001" y="1685675"/>
            <a:ext cx="4053230" cy="383155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Calculate based on model 3:</a:t>
            </a:r>
          </a:p>
          <a:p>
            <a:pPr marL="0" indent="0">
              <a:buNone/>
            </a:pPr>
            <a:r>
              <a:rPr lang="en-US" sz="1600" dirty="0"/>
              <a:t>Relative ROA = 0.511 +</a:t>
            </a:r>
          </a:p>
          <a:p>
            <a:pPr marL="0" indent="0">
              <a:buNone/>
            </a:pPr>
            <a:r>
              <a:rPr lang="en-US" sz="1600" dirty="0"/>
              <a:t>	-0.456 * 0.008 (Market share) +</a:t>
            </a:r>
          </a:p>
          <a:p>
            <a:pPr marL="0" indent="0">
              <a:buNone/>
            </a:pPr>
            <a:r>
              <a:rPr lang="en-US" sz="1600" dirty="0"/>
              <a:t>	-15.387 * 0.085 (Total exp. ratio) +</a:t>
            </a:r>
          </a:p>
          <a:p>
            <a:pPr marL="0" indent="0">
              <a:buNone/>
            </a:pPr>
            <a:r>
              <a:rPr lang="en-US" sz="1600" dirty="0"/>
              <a:t>	0.018 * -1.094 (Real market growth) +</a:t>
            </a:r>
          </a:p>
          <a:p>
            <a:pPr marL="0" indent="0">
              <a:buNone/>
            </a:pPr>
            <a:r>
              <a:rPr lang="en-US" sz="1600" dirty="0"/>
              <a:t>	0.403 * 0 (Relative ROA</a:t>
            </a:r>
            <a:r>
              <a:rPr lang="en-US" sz="1600" baseline="-25000" dirty="0"/>
              <a:t>t-1</a:t>
            </a:r>
            <a:r>
              <a:rPr lang="en-US" sz="1600" dirty="0"/>
              <a:t>) +</a:t>
            </a:r>
          </a:p>
          <a:p>
            <a:pPr marL="0" indent="0">
              <a:buNone/>
            </a:pPr>
            <a:r>
              <a:rPr lang="en-US" sz="1600" dirty="0"/>
              <a:t>	-0.006 * </a:t>
            </a:r>
            <a:r>
              <a:rPr lang="en-US" sz="1600" dirty="0" err="1"/>
              <a:t>StrDev</a:t>
            </a:r>
            <a:r>
              <a:rPr lang="en-US" sz="1600" dirty="0"/>
              <a:t> + 0.170 * StrDev</a:t>
            </a:r>
            <a:r>
              <a:rPr lang="en-US" sz="1600" baseline="30000" dirty="0"/>
              <a:t>2</a:t>
            </a:r>
          </a:p>
          <a:p>
            <a:pPr marL="0" indent="0">
              <a:buNone/>
            </a:pPr>
            <a:r>
              <a:rPr lang="en-US" sz="1600" dirty="0"/>
              <a:t>= -0.820 - 0.006 * </a:t>
            </a:r>
            <a:r>
              <a:rPr lang="en-US" sz="1600" dirty="0" err="1"/>
              <a:t>StrDev</a:t>
            </a:r>
            <a:r>
              <a:rPr lang="en-US" sz="1600" dirty="0"/>
              <a:t> + 0.170 * StrDev</a:t>
            </a:r>
            <a:r>
              <a:rPr lang="en-US" sz="1600" baseline="30000" dirty="0"/>
              <a:t>2</a:t>
            </a:r>
          </a:p>
          <a:p>
            <a:endParaRPr lang="en-US" sz="1600" baseline="-25000" dirty="0"/>
          </a:p>
          <a:p>
            <a:endParaRPr lang="en-US" sz="16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40001" y="6314065"/>
            <a:ext cx="8280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err="1"/>
              <a:t>Deephouse</a:t>
            </a:r>
            <a:r>
              <a:rPr lang="en-US" sz="1000" dirty="0"/>
              <a:t>, D. L. (1999). To be different, or to be the same? It’s a question (and theory) of strategic balance. </a:t>
            </a:r>
            <a:r>
              <a:rPr lang="en-US" sz="1000" i="1" dirty="0"/>
              <a:t>Strategic Management Journal</a:t>
            </a:r>
            <a:r>
              <a:rPr lang="en-US" sz="1000" dirty="0"/>
              <a:t>, </a:t>
            </a:r>
            <a:r>
              <a:rPr lang="en-US" sz="1000" i="1" dirty="0"/>
              <a:t>20</a:t>
            </a:r>
            <a:r>
              <a:rPr lang="en-US" sz="1000" dirty="0"/>
              <a:t>(2), 147–166. http://</a:t>
            </a:r>
            <a:r>
              <a:rPr lang="en-US" sz="1000" dirty="0" err="1"/>
              <a:t>doi.org</a:t>
            </a:r>
            <a:r>
              <a:rPr lang="en-US" sz="1000" dirty="0"/>
              <a:t>/10.1002/(SICI)1097-0266(199902)20:2&lt;147::AID-SMJ11&gt;3.0.CO;2-Q</a:t>
            </a:r>
          </a:p>
          <a:p>
            <a:endParaRPr lang="en-US" sz="1000" b="1" dirty="0"/>
          </a:p>
        </p:txBody>
      </p:sp>
      <p:pic>
        <p:nvPicPr>
          <p:cNvPr id="17" name="Picture 16" descr="FIGURE (dragged).pdf">
            <a:extLst>
              <a:ext uri="{FF2B5EF4-FFF2-40B4-BE49-F238E27FC236}">
                <a16:creationId xmlns:a16="http://schemas.microsoft.com/office/drawing/2014/main" id="{62B6F75C-EECB-0247-9C4D-8FACD4EC8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29" y="1189147"/>
            <a:ext cx="4572000" cy="45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47DCB35-BC27-F847-8D50-FEAF87759E62}"/>
              </a:ext>
            </a:extLst>
          </p:cNvPr>
          <p:cNvSpPr/>
          <p:nvPr/>
        </p:nvSpPr>
        <p:spPr>
          <a:xfrm>
            <a:off x="364283" y="994305"/>
            <a:ext cx="4189567" cy="4756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A8B34E9-4593-F747-B06B-09CA80EE48E2}"/>
              </a:ext>
            </a:extLst>
          </p:cNvPr>
          <p:cNvSpPr/>
          <p:nvPr/>
        </p:nvSpPr>
        <p:spPr>
          <a:xfrm>
            <a:off x="526355" y="2421774"/>
            <a:ext cx="438505" cy="204142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61BC320-A942-0C44-AF9B-B616A68034A8}"/>
              </a:ext>
            </a:extLst>
          </p:cNvPr>
          <p:cNvSpPr/>
          <p:nvPr/>
        </p:nvSpPr>
        <p:spPr>
          <a:xfrm>
            <a:off x="471085" y="1998455"/>
            <a:ext cx="3979077" cy="413474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1397F9-4EA2-B04A-9F63-85999688A73C}"/>
              </a:ext>
            </a:extLst>
          </p:cNvPr>
          <p:cNvSpPr/>
          <p:nvPr/>
        </p:nvSpPr>
        <p:spPr>
          <a:xfrm>
            <a:off x="1805572" y="1784468"/>
            <a:ext cx="2644590" cy="204142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12062B1-F78B-F342-9168-FE51DC53E3E9}"/>
              </a:ext>
            </a:extLst>
          </p:cNvPr>
          <p:cNvSpPr/>
          <p:nvPr/>
        </p:nvSpPr>
        <p:spPr>
          <a:xfrm>
            <a:off x="510466" y="2625916"/>
            <a:ext cx="1074658" cy="254471"/>
          </a:xfrm>
          <a:prstGeom prst="rect">
            <a:avLst/>
          </a:prstGeom>
          <a:solidFill>
            <a:srgbClr val="00B05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B2A2C8-2652-B248-860D-AED068285DB9}"/>
              </a:ext>
            </a:extLst>
          </p:cNvPr>
          <p:cNvSpPr/>
          <p:nvPr/>
        </p:nvSpPr>
        <p:spPr>
          <a:xfrm>
            <a:off x="964859" y="2411929"/>
            <a:ext cx="3557915" cy="254471"/>
          </a:xfrm>
          <a:prstGeom prst="rect">
            <a:avLst/>
          </a:prstGeom>
          <a:solidFill>
            <a:srgbClr val="00B05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Deephouse - 1999 - To be different, or to be the same It’s a questio (dragged).pdf">
            <a:extLst>
              <a:ext uri="{FF2B5EF4-FFF2-40B4-BE49-F238E27FC236}">
                <a16:creationId xmlns:a16="http://schemas.microsoft.com/office/drawing/2014/main" id="{F32E8719-3A4C-AA48-838C-A991944025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t="7752" r="50032" b="57514"/>
          <a:stretch/>
        </p:blipFill>
        <p:spPr>
          <a:xfrm>
            <a:off x="471085" y="1073062"/>
            <a:ext cx="4082765" cy="4678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387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87623" y="-10243"/>
            <a:ext cx="7632849" cy="1143000"/>
          </a:xfrm>
        </p:spPr>
        <p:txBody>
          <a:bodyPr/>
          <a:lstStyle/>
          <a:p>
            <a:r>
              <a:rPr lang="en-US" dirty="0"/>
              <a:t>Let’s calculate the plot ourselves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40001" y="1685675"/>
            <a:ext cx="4053230" cy="383155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“High” and “Low” typically</a:t>
            </a:r>
            <a:br>
              <a:rPr lang="en-US" sz="1600" dirty="0"/>
            </a:br>
            <a:r>
              <a:rPr lang="en-US" sz="1600" dirty="0"/>
              <a:t>mean (7.640) +/- 1 SD (2.932)</a:t>
            </a:r>
          </a:p>
          <a:p>
            <a:endParaRPr lang="en-US" sz="1600" dirty="0"/>
          </a:p>
          <a:p>
            <a:r>
              <a:rPr lang="en-US" sz="1600" dirty="0"/>
              <a:t>All other independent variables held at mean (Table 1)</a:t>
            </a:r>
          </a:p>
          <a:p>
            <a:endParaRPr lang="en-US" sz="1600" dirty="0"/>
          </a:p>
          <a:p>
            <a:r>
              <a:rPr lang="en-US" sz="1600" dirty="0"/>
              <a:t>Calculate based on model 3:</a:t>
            </a:r>
          </a:p>
          <a:p>
            <a:r>
              <a:rPr lang="en-US" sz="1600" dirty="0"/>
              <a:t>Relative ROA = 0.511 +</a:t>
            </a:r>
          </a:p>
          <a:p>
            <a:r>
              <a:rPr lang="en-US" sz="1600" dirty="0"/>
              <a:t>	-0.456 * 0.008 (Market share) +</a:t>
            </a:r>
          </a:p>
          <a:p>
            <a:r>
              <a:rPr lang="en-US" sz="1600" dirty="0"/>
              <a:t>	-15.387 * 0.085 (Total exp. ratio) +</a:t>
            </a:r>
          </a:p>
          <a:p>
            <a:r>
              <a:rPr lang="en-US" sz="1600" dirty="0"/>
              <a:t>	0.018 * -1.094 (Real market growth) +</a:t>
            </a:r>
          </a:p>
          <a:p>
            <a:r>
              <a:rPr lang="en-US" sz="1600" dirty="0"/>
              <a:t>	0.403 * 0 (Relative ROA</a:t>
            </a:r>
            <a:r>
              <a:rPr lang="en-US" sz="1600" baseline="-25000" dirty="0"/>
              <a:t>t-1</a:t>
            </a:r>
            <a:r>
              <a:rPr lang="en-US" sz="1600" dirty="0"/>
              <a:t>) +</a:t>
            </a:r>
          </a:p>
          <a:p>
            <a:r>
              <a:rPr lang="en-US" sz="1600" dirty="0"/>
              <a:t>	-0.006 * </a:t>
            </a:r>
            <a:r>
              <a:rPr lang="en-US" sz="1600" dirty="0" err="1"/>
              <a:t>StrDev</a:t>
            </a:r>
            <a:r>
              <a:rPr lang="en-US" sz="1600" dirty="0"/>
              <a:t> + 0.170 * StrDev</a:t>
            </a:r>
            <a:r>
              <a:rPr lang="en-US" sz="1600" baseline="30000" dirty="0"/>
              <a:t>2</a:t>
            </a:r>
          </a:p>
          <a:p>
            <a:r>
              <a:rPr lang="en-US" sz="1600" dirty="0"/>
              <a:t>= -0.820 - 0.006 * </a:t>
            </a:r>
            <a:r>
              <a:rPr lang="en-US" sz="1600" dirty="0" err="1"/>
              <a:t>StrDev</a:t>
            </a:r>
            <a:r>
              <a:rPr lang="en-US" sz="1600" dirty="0"/>
              <a:t> + 0.170 * StrDev</a:t>
            </a:r>
            <a:r>
              <a:rPr lang="en-US" sz="1600" baseline="30000" dirty="0"/>
              <a:t>2</a:t>
            </a:r>
          </a:p>
          <a:p>
            <a:endParaRPr lang="en-US" sz="1600" baseline="-25000" dirty="0"/>
          </a:p>
          <a:p>
            <a:endParaRPr lang="en-US" sz="16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314757" y="6185402"/>
            <a:ext cx="682924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err="1"/>
              <a:t>Deephouse</a:t>
            </a:r>
            <a:r>
              <a:rPr lang="en-US" sz="1000" dirty="0"/>
              <a:t>, D. L. (1999). To be different, or to be the same? It’s a question (and theory) of strategic balance. </a:t>
            </a:r>
            <a:r>
              <a:rPr lang="en-US" sz="1000" i="1" dirty="0"/>
              <a:t>Strategic Management Journal</a:t>
            </a:r>
            <a:r>
              <a:rPr lang="en-US" sz="1000" dirty="0"/>
              <a:t>, </a:t>
            </a:r>
            <a:r>
              <a:rPr lang="en-US" sz="1000" i="1" dirty="0"/>
              <a:t>20</a:t>
            </a:r>
            <a:r>
              <a:rPr lang="en-US" sz="1000" dirty="0"/>
              <a:t>(2), 147–166. http://</a:t>
            </a:r>
            <a:r>
              <a:rPr lang="en-US" sz="1000" dirty="0" err="1"/>
              <a:t>doi.org</a:t>
            </a:r>
            <a:r>
              <a:rPr lang="en-US" sz="1000" dirty="0"/>
              <a:t>/10.1002/(SICI)1097-0266(199902)20:2&lt;147::AID-SMJ11&gt;3.0.CO;2-Q</a:t>
            </a:r>
          </a:p>
          <a:p>
            <a:endParaRPr lang="en-US" sz="1000" b="1" dirty="0"/>
          </a:p>
        </p:txBody>
      </p:sp>
      <p:pic>
        <p:nvPicPr>
          <p:cNvPr id="23" name="Picture 22" descr="FIGURE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30" y="1189147"/>
            <a:ext cx="4572000" cy="4572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64283" y="994305"/>
            <a:ext cx="4189567" cy="4756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26355" y="2421774"/>
            <a:ext cx="438505" cy="204142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1085" y="1998455"/>
            <a:ext cx="3979077" cy="413474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805572" y="1784468"/>
            <a:ext cx="2644590" cy="204142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10466" y="2625916"/>
            <a:ext cx="1074658" cy="254471"/>
          </a:xfrm>
          <a:prstGeom prst="rect">
            <a:avLst/>
          </a:prstGeom>
          <a:solidFill>
            <a:srgbClr val="00B05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964859" y="2411929"/>
            <a:ext cx="3557915" cy="254471"/>
          </a:xfrm>
          <a:prstGeom prst="rect">
            <a:avLst/>
          </a:prstGeom>
          <a:solidFill>
            <a:srgbClr val="00B05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FIGURE (dragged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33" y="1189139"/>
            <a:ext cx="4572000" cy="457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Picture 36" descr="FIGURE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84" y="1189303"/>
            <a:ext cx="4572000" cy="45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5543013" y="1486536"/>
            <a:ext cx="298797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Two standard deviations</a:t>
            </a:r>
          </a:p>
        </p:txBody>
      </p:sp>
      <p:pic>
        <p:nvPicPr>
          <p:cNvPr id="39" name="Picture 38" descr="FIGURE (dragged)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29" y="1189147"/>
            <a:ext cx="4572000" cy="457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Picture 39" descr="Deephouse - 1999 - To be different, or to be the same It’s a questio (dragged)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t="7752" r="50032" b="57514"/>
          <a:stretch/>
        </p:blipFill>
        <p:spPr>
          <a:xfrm>
            <a:off x="471085" y="1073062"/>
            <a:ext cx="4082765" cy="4678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198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  <p:bldP spid="31" grpId="0" animBg="1"/>
      <p:bldP spid="35" grpId="0" animBg="1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moderation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Steps to test moderation models: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Estimate Model 1, main effects model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Estimate Model 2, include the interaction term and both lower-level terms (do not center)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Compare Model 1 and Model 2 using F test (unnecessary, but a very common practice)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Do an interaction plot (marginal effects)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400" dirty="0"/>
              <a:t>Dawson, J. F. (2014). Moderation in Management Research: What, Why, When, and How. </a:t>
            </a:r>
            <a:r>
              <a:rPr lang="en-US" sz="1400" i="1" dirty="0"/>
              <a:t>Journal of Business and Psychology</a:t>
            </a:r>
            <a:r>
              <a:rPr lang="en-US" sz="1400" dirty="0"/>
              <a:t>, </a:t>
            </a:r>
            <a:r>
              <a:rPr lang="en-US" sz="1400" i="1" dirty="0"/>
              <a:t>29</a:t>
            </a:r>
            <a:r>
              <a:rPr lang="en-US" sz="1400" dirty="0"/>
              <a:t>(1), 1–19. doi:10.1007/s10869-013-9308-7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David A. Kenny’s website is a good starting point http://</a:t>
            </a:r>
            <a:r>
              <a:rPr lang="en-US" sz="1400" dirty="0" err="1"/>
              <a:t>davidakenny.net</a:t>
            </a:r>
            <a:r>
              <a:rPr lang="en-US" sz="1400" dirty="0"/>
              <a:t>/cm/</a:t>
            </a:r>
            <a:r>
              <a:rPr lang="en-US" sz="1400" dirty="0" err="1"/>
              <a:t>moderation.htm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6518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Marginal prediction plots</a:t>
            </a:r>
            <a:br>
              <a:rPr lang="en-US" dirty="0"/>
            </a:br>
            <a:r>
              <a:rPr lang="en-US" dirty="0"/>
              <a:t>of transformations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090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22" y="1825625"/>
            <a:ext cx="78867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5601" y="6597312"/>
            <a:ext cx="769441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Wooldridge, J. M. (2009). </a:t>
            </a:r>
            <a:r>
              <a:rPr lang="en-US" sz="1000" i="1" dirty="0"/>
              <a:t>Introductory econometrics: a modern approach</a:t>
            </a:r>
            <a:r>
              <a:rPr lang="en-US" sz="1000" dirty="0"/>
              <a:t> (4th ed.). Mason, OH: South Western, </a:t>
            </a:r>
            <a:r>
              <a:rPr lang="en-US" sz="1000" dirty="0" err="1"/>
              <a:t>Cengage</a:t>
            </a:r>
            <a:r>
              <a:rPr lang="en-US" sz="1000" dirty="0"/>
              <a:t> Learning. P. 46</a:t>
            </a:r>
          </a:p>
          <a:p>
            <a:endParaRPr lang="en-US" sz="1000" b="1" dirty="0"/>
          </a:p>
        </p:txBody>
      </p:sp>
      <p:pic>
        <p:nvPicPr>
          <p:cNvPr id="9" name="Picture 8" descr="Wooldridge_2009_Introductory econometrics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4" b="64679"/>
          <a:stretch/>
        </p:blipFill>
        <p:spPr>
          <a:xfrm>
            <a:off x="-1088661" y="1675446"/>
            <a:ext cx="9190690" cy="3033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6457" y="4986078"/>
            <a:ext cx="8019799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>
              <a:buNone/>
            </a:pPr>
            <a:r>
              <a:rPr lang="en-US" i="1" dirty="0"/>
              <a:t>prestige= β</a:t>
            </a:r>
            <a:r>
              <a:rPr lang="en-US" i="1" baseline="-25000" dirty="0"/>
              <a:t>0</a:t>
            </a:r>
            <a:r>
              <a:rPr lang="en-US" i="1" dirty="0"/>
              <a:t> +  β</a:t>
            </a:r>
            <a:r>
              <a:rPr lang="en-US" i="1" baseline="-25000" dirty="0"/>
              <a:t>1 </a:t>
            </a:r>
            <a:r>
              <a:rPr lang="en-US" i="1" dirty="0"/>
              <a:t>education</a:t>
            </a:r>
            <a:r>
              <a:rPr lang="en-US" i="1" baseline="-25000" dirty="0"/>
              <a:t> </a:t>
            </a:r>
            <a:r>
              <a:rPr lang="en-US" i="1" dirty="0"/>
              <a:t>+ β</a:t>
            </a:r>
            <a:r>
              <a:rPr lang="en-US" i="1" baseline="-25000" dirty="0"/>
              <a:t>2 </a:t>
            </a:r>
            <a:r>
              <a:rPr lang="en-US" i="1" dirty="0"/>
              <a:t>log(income)</a:t>
            </a:r>
            <a:r>
              <a:rPr lang="en-US" i="1" baseline="-25000" dirty="0"/>
              <a:t> </a:t>
            </a:r>
            <a:r>
              <a:rPr lang="en-US" i="1" dirty="0"/>
              <a:t>+ β</a:t>
            </a:r>
            <a:r>
              <a:rPr lang="en-US" i="1" baseline="-25000" dirty="0"/>
              <a:t>3 </a:t>
            </a:r>
            <a:r>
              <a:rPr lang="en-US" i="1" dirty="0"/>
              <a:t>women</a:t>
            </a:r>
            <a:r>
              <a:rPr lang="en-US" i="1" baseline="-25000" dirty="0"/>
              <a:t> </a:t>
            </a:r>
            <a:r>
              <a:rPr lang="en-US" i="1" dirty="0"/>
              <a:t>+ u</a:t>
            </a:r>
          </a:p>
          <a:p>
            <a:pPr marL="0" lvl="1" indent="0">
              <a:buNone/>
            </a:pPr>
            <a:endParaRPr lang="en-US" i="1" dirty="0"/>
          </a:p>
          <a:p>
            <a:pPr marL="0" lvl="1" indent="0">
              <a:buNone/>
            </a:pPr>
            <a:r>
              <a:rPr lang="en-US" sz="1600" i="1" dirty="0"/>
              <a:t> β</a:t>
            </a:r>
            <a:r>
              <a:rPr lang="en-US" sz="1600" i="1" baseline="-25000" dirty="0"/>
              <a:t>2 </a:t>
            </a:r>
            <a:r>
              <a:rPr lang="en-US" sz="1600" dirty="0"/>
              <a:t>~ “how much prestige will increase if income increases 1%</a:t>
            </a:r>
            <a:br>
              <a:rPr lang="en-US" sz="1600" dirty="0"/>
            </a:br>
            <a:r>
              <a:rPr lang="en-US" sz="1600" dirty="0"/>
              <a:t>	relative to current level” </a:t>
            </a:r>
          </a:p>
          <a:p>
            <a:pPr marL="0" lvl="1" indent="0">
              <a:buNone/>
            </a:pPr>
            <a:endParaRPr lang="en-US" sz="1600" dirty="0"/>
          </a:p>
          <a:p>
            <a:pPr marL="0" lvl="1" indent="0">
              <a:buNone/>
            </a:pPr>
            <a:r>
              <a:rPr lang="en-US" sz="1600" dirty="0"/>
              <a:t>Percentage increase makes definitely more sense for income than absolute increase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i="1" dirty="0"/>
          </a:p>
          <a:p>
            <a:pPr marL="0" lvl="1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49201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would you interpret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mr-IN" dirty="0">
              <a:latin typeface="Courier New" charset="0"/>
              <a:ea typeface="Courier New" charset="0"/>
              <a:cs typeface="Courier New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----------------------------------------------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Variable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|    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income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       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lnincome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  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-------------+--------------------------------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    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educat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|  155.39652       .02138281    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prestige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|  189.85521***     .0196415*** 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percwomn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|    35.6495      -.00579324*   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           |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c.prestige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#|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c.percwomn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| -1.8955855***   -.00005046    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           |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     _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cons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| -2311.6618       7.7714339*** 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-------------+--------------------------------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        r2 |  .67270803       .78466393    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----------------------------------------------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      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legend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: * 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p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&lt;0.05; ** 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p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&lt;0.01; *** </a:t>
            </a:r>
            <a:r>
              <a:rPr lang="mr-IN" dirty="0" err="1">
                <a:latin typeface="Courier New" charset="0"/>
                <a:ea typeface="Courier New" charset="0"/>
                <a:cs typeface="Courier New" charset="0"/>
              </a:rPr>
              <a:t>p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&lt;0.001</a:t>
            </a:r>
          </a:p>
        </p:txBody>
      </p:sp>
    </p:spTree>
    <p:extLst>
      <p:ext uri="{BB962C8B-B14F-4D97-AF65-F5344CB8AC3E}">
        <p14:creationId xmlns:p14="http://schemas.microsoft.com/office/powerpoint/2010/main" val="566435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B076F3AF-9FE7-4C45-B669-6FD73580A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3" b="43260"/>
          <a:stretch/>
        </p:blipFill>
        <p:spPr>
          <a:xfrm>
            <a:off x="0" y="320511"/>
            <a:ext cx="9164797" cy="612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62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74601-E20A-A248-99F1-86EFFFAC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Marginal</a:t>
            </a:r>
            <a:r>
              <a:rPr lang="fi-FI" dirty="0"/>
              <a:t> </a:t>
            </a:r>
            <a:r>
              <a:rPr lang="fi-FI" dirty="0" err="1"/>
              <a:t>prediction</a:t>
            </a:r>
            <a:r>
              <a:rPr lang="fi-FI" dirty="0"/>
              <a:t> </a:t>
            </a:r>
            <a:r>
              <a:rPr lang="fi-FI" dirty="0" err="1"/>
              <a:t>plots</a:t>
            </a:r>
            <a:r>
              <a:rPr lang="fi-FI" dirty="0"/>
              <a:t> for </a:t>
            </a:r>
            <a:r>
              <a:rPr lang="fi-FI" dirty="0" err="1"/>
              <a:t>linear</a:t>
            </a:r>
            <a:r>
              <a:rPr lang="fi-FI" dirty="0"/>
              <a:t> and </a:t>
            </a:r>
            <a:r>
              <a:rPr lang="fi-FI" dirty="0" err="1"/>
              <a:t>non-linear</a:t>
            </a:r>
            <a:r>
              <a:rPr lang="fi-FI" dirty="0"/>
              <a:t> </a:t>
            </a:r>
            <a:r>
              <a:rPr lang="fi-FI" dirty="0" err="1"/>
              <a:t>models</a:t>
            </a:r>
            <a:endParaRPr lang="fi-FI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5989341" cy="4351338"/>
          </a:xfrm>
        </p:spPr>
      </p:pic>
    </p:spTree>
    <p:extLst>
      <p:ext uri="{BB962C8B-B14F-4D97-AF65-F5344CB8AC3E}">
        <p14:creationId xmlns:p14="http://schemas.microsoft.com/office/powerpoint/2010/main" val="599223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19C8-AEA1-D643-ACAB-E26D055F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Marginal</a:t>
            </a:r>
            <a:r>
              <a:rPr lang="fi-FI" dirty="0"/>
              <a:t> </a:t>
            </a:r>
            <a:r>
              <a:rPr lang="fi-FI" dirty="0" err="1"/>
              <a:t>prediction</a:t>
            </a:r>
            <a:r>
              <a:rPr lang="fi-FI" dirty="0"/>
              <a:t> </a:t>
            </a:r>
            <a:r>
              <a:rPr lang="fi-FI" dirty="0" err="1"/>
              <a:t>plots</a:t>
            </a:r>
            <a:r>
              <a:rPr lang="fi-FI" dirty="0"/>
              <a:t> for </a:t>
            </a:r>
            <a:r>
              <a:rPr lang="fi-FI" dirty="0" err="1"/>
              <a:t>linear</a:t>
            </a:r>
            <a:r>
              <a:rPr lang="fi-FI" dirty="0"/>
              <a:t> and </a:t>
            </a:r>
            <a:r>
              <a:rPr lang="fi-FI" dirty="0" err="1"/>
              <a:t>non-linear</a:t>
            </a:r>
            <a:r>
              <a:rPr lang="fi-FI" dirty="0"/>
              <a:t> </a:t>
            </a:r>
            <a:r>
              <a:rPr lang="fi-FI" dirty="0" err="1"/>
              <a:t>models</a:t>
            </a:r>
            <a:r>
              <a:rPr lang="fi-FI" dirty="0"/>
              <a:t>, </a:t>
            </a:r>
            <a:r>
              <a:rPr lang="fi-FI" dirty="0" err="1"/>
              <a:t>observations</a:t>
            </a:r>
            <a:r>
              <a:rPr lang="fi-FI" dirty="0"/>
              <a:t> </a:t>
            </a:r>
            <a:r>
              <a:rPr lang="fi-FI" dirty="0" err="1"/>
              <a:t>added</a:t>
            </a:r>
            <a:endParaRPr lang="fi-FI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6246905" cy="4351338"/>
          </a:xfrm>
        </p:spPr>
      </p:pic>
    </p:spTree>
    <p:extLst>
      <p:ext uri="{BB962C8B-B14F-4D97-AF65-F5344CB8AC3E}">
        <p14:creationId xmlns:p14="http://schemas.microsoft.com/office/powerpoint/2010/main" val="3949208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C209E9-8568-954D-AB6A-742C12F66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Centering</a:t>
            </a:r>
            <a:r>
              <a:rPr lang="fi-FI" dirty="0"/>
              <a:t> and </a:t>
            </a:r>
            <a:r>
              <a:rPr lang="fi-FI" dirty="0" err="1"/>
              <a:t>collinearity</a:t>
            </a:r>
            <a:br>
              <a:rPr lang="fi-FI" dirty="0"/>
            </a:br>
            <a:r>
              <a:rPr lang="fi-FI" dirty="0"/>
              <a:t>of </a:t>
            </a:r>
            <a:r>
              <a:rPr lang="fi-FI" dirty="0" err="1"/>
              <a:t>interactions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CD83E-01F0-F149-80D0-B31C1F50E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5644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30908" y="2968926"/>
            <a:ext cx="1490133" cy="227664"/>
          </a:xfrm>
          <a:prstGeom prst="rect">
            <a:avLst/>
          </a:prstGeom>
          <a:solidFill>
            <a:srgbClr val="00B05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86107" y="3196590"/>
            <a:ext cx="4334933" cy="227664"/>
          </a:xfrm>
          <a:prstGeom prst="rect">
            <a:avLst/>
          </a:prstGeom>
          <a:solidFill>
            <a:srgbClr val="00B05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80256" y="3424254"/>
            <a:ext cx="4240784" cy="227664"/>
          </a:xfrm>
          <a:prstGeom prst="rect">
            <a:avLst/>
          </a:prstGeom>
          <a:solidFill>
            <a:srgbClr val="00B05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80256" y="3647242"/>
            <a:ext cx="2844800" cy="227664"/>
          </a:xfrm>
          <a:prstGeom prst="rect">
            <a:avLst/>
          </a:prstGeom>
          <a:solidFill>
            <a:srgbClr val="00B05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25056" y="2556866"/>
            <a:ext cx="1395985" cy="227664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80256" y="2784530"/>
            <a:ext cx="2953852" cy="227664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8" descr="Hekman et al. - 2010 - An Examination of Whether and How Racial and Gende (dragged).pdf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1" t="49891" r="6259" b="17036"/>
          <a:stretch/>
        </p:blipFill>
        <p:spPr>
          <a:xfrm>
            <a:off x="2786108" y="1836262"/>
            <a:ext cx="4402667" cy="45195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5801" y="812463"/>
            <a:ext cx="35246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EF3340"/>
                </a:solidFill>
              </a:rPr>
              <a:t>Never center your data!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2976" y="6402066"/>
            <a:ext cx="72195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Dalal</a:t>
            </a:r>
            <a:r>
              <a:rPr lang="en-US" sz="1050" dirty="0"/>
              <a:t>, D. K., &amp; </a:t>
            </a:r>
            <a:r>
              <a:rPr lang="en-US" sz="1050" dirty="0" err="1"/>
              <a:t>Zickar</a:t>
            </a:r>
            <a:r>
              <a:rPr lang="en-US" sz="1050" dirty="0"/>
              <a:t>, M. J. (2012). Some Common Myths About Centering Predictor Variables in Moderated Multiple Regression and Polynomial Regression. </a:t>
            </a:r>
            <a:r>
              <a:rPr lang="en-US" sz="1050" i="1" dirty="0"/>
              <a:t>Organizational Research Methods</a:t>
            </a:r>
            <a:r>
              <a:rPr lang="en-US" sz="1050" dirty="0"/>
              <a:t>, </a:t>
            </a:r>
            <a:r>
              <a:rPr lang="en-US" sz="1050" i="1" dirty="0"/>
              <a:t>15</a:t>
            </a:r>
            <a:r>
              <a:rPr lang="en-US" sz="1050" dirty="0"/>
              <a:t>(3), 339–362. https://</a:t>
            </a:r>
            <a:r>
              <a:rPr lang="en-US" sz="1050" dirty="0" err="1"/>
              <a:t>doi.org</a:t>
            </a:r>
            <a:r>
              <a:rPr lang="en-US" sz="1050" dirty="0"/>
              <a:t>/10.1177/1094428111430540</a:t>
            </a:r>
          </a:p>
        </p:txBody>
      </p:sp>
    </p:spTree>
    <p:extLst>
      <p:ext uri="{BB962C8B-B14F-4D97-AF65-F5344CB8AC3E}">
        <p14:creationId xmlns:p14="http://schemas.microsoft.com/office/powerpoint/2010/main" val="166186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Centering: essential and non-essential </a:t>
            </a:r>
            <a:r>
              <a:rPr lang="en-US" dirty="0" err="1"/>
              <a:t>collinearity</a:t>
            </a:r>
            <a:endParaRPr lang="en-US" dirty="0"/>
          </a:p>
        </p:txBody>
      </p:sp>
      <p:pic>
        <p:nvPicPr>
          <p:cNvPr id="14" name="Content Placeholder 13" descr="Rplot1.pd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2" y="2619234"/>
            <a:ext cx="3702050" cy="2699031"/>
          </a:xfrm>
        </p:spPr>
      </p:pic>
      <p:pic>
        <p:nvPicPr>
          <p:cNvPr id="13" name="Content Placeholder 12" descr="Rplot2.pdf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57" y="2596665"/>
            <a:ext cx="3763963" cy="2744170"/>
          </a:xfrm>
        </p:spPr>
      </p:pic>
      <p:sp>
        <p:nvSpPr>
          <p:cNvPr id="10" name="TextBox 9"/>
          <p:cNvSpPr txBox="1"/>
          <p:nvPr/>
        </p:nvSpPr>
        <p:spPr>
          <a:xfrm>
            <a:off x="438395" y="6333970"/>
            <a:ext cx="572175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Cohen, J., Cohen, P., West, S. G., &amp; Aiken, L. S. (2003). </a:t>
            </a:r>
            <a:r>
              <a:rPr lang="en-US" sz="1000" i="1" dirty="0"/>
              <a:t>Applied Multiple Regression/Correlation Analysis for the Behavioral Sciences</a:t>
            </a:r>
            <a:r>
              <a:rPr lang="en-US" sz="1000" dirty="0"/>
              <a:t> (3rd edition.). London: Lawrence Erlbaum Associates. Chapter 7</a:t>
            </a:r>
          </a:p>
          <a:p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1212645" y="1856571"/>
            <a:ext cx="154664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Mean(x1) = 2</a:t>
            </a:r>
          </a:p>
          <a:p>
            <a:r>
              <a:rPr lang="en-US" sz="2000" b="1" dirty="0"/>
              <a:t>Mean(x2) =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75149" y="1856571"/>
            <a:ext cx="154664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Mean(x1) = 0</a:t>
            </a:r>
          </a:p>
          <a:p>
            <a:r>
              <a:rPr lang="en-US" sz="2000" b="1" dirty="0"/>
              <a:t>Mean(x2) =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C8C05D4-7A25-4E45-87D3-93F5725D71D0}"/>
                  </a:ext>
                </a:extLst>
              </p:cNvPr>
              <p:cNvSpPr/>
              <p:nvPr/>
            </p:nvSpPr>
            <p:spPr>
              <a:xfrm>
                <a:off x="886078" y="5382855"/>
                <a:ext cx="4572000" cy="8865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i="1" smtClean="0">
                          <a:latin typeface="Cambria Math" panose="02040503050406030204" pitchFamily="18" charset="0"/>
                        </a:rPr>
                        <m:t>𝐶𝑒𝑛𝑡𝑒𝑟𝑖𝑛𝑔</m:t>
                      </m:r>
                      <m:r>
                        <a:rPr lang="fi-FI" i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𝑐𝑒𝑛𝑡𝑒𝑟𝑒𝑑</m:t>
                          </m:r>
                        </m:sub>
                      </m:sSub>
                      <m:r>
                        <a:rPr lang="fi-FI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i-FI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i-FI" i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  <m:oMath xmlns:m="http://schemas.openxmlformats.org/officeDocument/2006/math">
                      <m:r>
                        <a:rPr lang="fi-FI" i="1">
                          <a:latin typeface="Cambria Math" panose="02040503050406030204" pitchFamily="18" charset="0"/>
                        </a:rPr>
                        <m:t>𝑆𝑡𝑎𝑛𝑑𝑎𝑟𝑑𝑖𝑧𝑎𝑡𝑖𝑜𝑛</m:t>
                      </m:r>
                      <m:r>
                        <a:rPr lang="fi-FI" i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𝑠𝑡𝑑</m:t>
                          </m:r>
                        </m:sub>
                      </m:sSub>
                      <m:r>
                        <a:rPr lang="fi-FI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𝑐𝑒𝑛𝑡𝑒𝑟𝑒𝑑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"/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𝑠𝑑</m:t>
                              </m:r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C8C05D4-7A25-4E45-87D3-93F5725D71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78" y="5382855"/>
                <a:ext cx="4572000" cy="886525"/>
              </a:xfrm>
              <a:prstGeom prst="rect">
                <a:avLst/>
              </a:prstGeom>
              <a:blipFill>
                <a:blip r:embed="rId5"/>
                <a:stretch>
                  <a:fillRect b="-77465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2553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612578" y="1025498"/>
            <a:ext cx="3617021" cy="220675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04486" y="4029915"/>
            <a:ext cx="3706033" cy="586798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237" y="4038007"/>
            <a:ext cx="3763111" cy="586798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4637521" y="52603"/>
            <a:ext cx="4403146" cy="6110258"/>
          </a:xfrm>
        </p:spPr>
        <p:txBody>
          <a:bodyPr>
            <a:normAutofit fontScale="92500" lnSpcReduction="10000"/>
          </a:bodyPr>
          <a:lstStyle/>
          <a:p>
            <a:r>
              <a:rPr lang="en-US" sz="1000" dirty="0">
                <a:latin typeface="Courier"/>
                <a:cs typeface="Courier"/>
              </a:rPr>
              <a:t>Call:</a:t>
            </a:r>
          </a:p>
          <a:p>
            <a:r>
              <a:rPr lang="en-US" sz="1000" dirty="0">
                <a:latin typeface="Courier"/>
                <a:cs typeface="Courier"/>
              </a:rPr>
              <a:t>lm(formula = y ~ x1 + x2, data = </a:t>
            </a:r>
            <a:r>
              <a:rPr lang="en-US" sz="1000" dirty="0" err="1">
                <a:latin typeface="Courier"/>
                <a:cs typeface="Courier"/>
              </a:rPr>
              <a:t>dataCentered</a:t>
            </a:r>
            <a:r>
              <a:rPr lang="en-US" sz="1000" dirty="0">
                <a:latin typeface="Courier"/>
                <a:cs typeface="Courier"/>
              </a:rPr>
              <a:t>)</a:t>
            </a:r>
          </a:p>
          <a:p>
            <a:endParaRPr lang="en-US" sz="1000" dirty="0">
              <a:latin typeface="Courier"/>
              <a:cs typeface="Courier"/>
            </a:endParaRPr>
          </a:p>
          <a:p>
            <a:r>
              <a:rPr lang="en-US" sz="1000" dirty="0">
                <a:latin typeface="Courier"/>
                <a:cs typeface="Courier"/>
              </a:rPr>
              <a:t>Coefficients:</a:t>
            </a:r>
          </a:p>
          <a:p>
            <a:r>
              <a:rPr lang="en-US" sz="1000" dirty="0">
                <a:latin typeface="Courier"/>
                <a:cs typeface="Courier"/>
              </a:rPr>
              <a:t>            Estimate Std. Error t value </a:t>
            </a:r>
            <a:r>
              <a:rPr lang="en-US" sz="1000" dirty="0" err="1">
                <a:latin typeface="Courier"/>
                <a:cs typeface="Courier"/>
              </a:rPr>
              <a:t>Pr</a:t>
            </a:r>
            <a:r>
              <a:rPr lang="en-US" sz="1000" dirty="0">
                <a:latin typeface="Courier"/>
                <a:cs typeface="Courier"/>
              </a:rPr>
              <a:t>(&gt;|t|)    </a:t>
            </a:r>
          </a:p>
          <a:p>
            <a:r>
              <a:rPr lang="en-US" sz="1000" dirty="0">
                <a:latin typeface="Courier"/>
                <a:cs typeface="Courier"/>
              </a:rPr>
              <a:t>(Intercept)  0.06414    0.08734   0.734    0.465    </a:t>
            </a:r>
          </a:p>
          <a:p>
            <a:r>
              <a:rPr lang="en-US" sz="1000" dirty="0">
                <a:latin typeface="Courier"/>
                <a:cs typeface="Courier"/>
              </a:rPr>
              <a:t>x1           0.43172    0.07942   5.436 4.07e-07 ***</a:t>
            </a:r>
          </a:p>
          <a:p>
            <a:r>
              <a:rPr lang="en-US" sz="1000" dirty="0">
                <a:latin typeface="Courier"/>
                <a:cs typeface="Courier"/>
              </a:rPr>
              <a:t>x2          -0.03692    0.09598  -0.385    0.701    </a:t>
            </a:r>
          </a:p>
          <a:p>
            <a:r>
              <a:rPr lang="en-US" sz="1000" dirty="0">
                <a:latin typeface="Courier"/>
                <a:cs typeface="Courier"/>
              </a:rPr>
              <a:t>---</a:t>
            </a:r>
          </a:p>
          <a:p>
            <a:endParaRPr lang="en-US" sz="1000" dirty="0">
              <a:latin typeface="Courier"/>
              <a:cs typeface="Courier"/>
            </a:endParaRPr>
          </a:p>
          <a:p>
            <a:r>
              <a:rPr lang="en-US" sz="1000" dirty="0">
                <a:latin typeface="Courier"/>
                <a:cs typeface="Courier"/>
              </a:rPr>
              <a:t>Residual standard error: 0.8653 on 97 degrees of freedom</a:t>
            </a:r>
          </a:p>
          <a:p>
            <a:r>
              <a:rPr lang="en-US" sz="1000" dirty="0">
                <a:latin typeface="Courier"/>
                <a:cs typeface="Courier"/>
              </a:rPr>
              <a:t>Multiple R-squared:  0.2377,	Adjusted R-squared:  0.222 </a:t>
            </a:r>
          </a:p>
          <a:p>
            <a:r>
              <a:rPr lang="en-US" sz="1000" dirty="0">
                <a:latin typeface="Courier"/>
                <a:cs typeface="Courier"/>
              </a:rPr>
              <a:t>F-statistic: 15.13 on 2 and 97 DF,  p-value: 1.915e-06</a:t>
            </a:r>
          </a:p>
          <a:p>
            <a:endParaRPr lang="en-US" sz="1000" dirty="0">
              <a:latin typeface="Courier"/>
              <a:cs typeface="Courier"/>
            </a:endParaRPr>
          </a:p>
          <a:p>
            <a:r>
              <a:rPr lang="en-US" sz="1000" dirty="0">
                <a:latin typeface="Courier"/>
                <a:cs typeface="Courier"/>
              </a:rPr>
              <a:t>Call:</a:t>
            </a:r>
          </a:p>
          <a:p>
            <a:r>
              <a:rPr lang="en-US" sz="1000" dirty="0">
                <a:latin typeface="Courier"/>
                <a:cs typeface="Courier"/>
              </a:rPr>
              <a:t>lm(formula = y ~ x1 + x2 + x1 * x2, data = </a:t>
            </a:r>
            <a:r>
              <a:rPr lang="en-US" sz="1000" dirty="0" err="1">
                <a:latin typeface="Courier"/>
                <a:cs typeface="Courier"/>
              </a:rPr>
              <a:t>dataCentered</a:t>
            </a:r>
            <a:r>
              <a:rPr lang="en-US" sz="1000" dirty="0">
                <a:latin typeface="Courier"/>
                <a:cs typeface="Courier"/>
              </a:rPr>
              <a:t>)</a:t>
            </a:r>
          </a:p>
          <a:p>
            <a:endParaRPr lang="en-US" sz="1000" dirty="0">
              <a:latin typeface="Courier"/>
              <a:cs typeface="Courier"/>
            </a:endParaRPr>
          </a:p>
          <a:p>
            <a:r>
              <a:rPr lang="en-US" sz="1000" dirty="0">
                <a:latin typeface="Courier"/>
                <a:cs typeface="Courier"/>
              </a:rPr>
              <a:t>Coefficients:</a:t>
            </a:r>
          </a:p>
          <a:p>
            <a:r>
              <a:rPr lang="en-US" sz="1000" dirty="0">
                <a:latin typeface="Courier"/>
                <a:cs typeface="Courier"/>
              </a:rPr>
              <a:t>            Estimate Std. Error t value </a:t>
            </a:r>
            <a:r>
              <a:rPr lang="en-US" sz="1000" dirty="0" err="1">
                <a:latin typeface="Courier"/>
                <a:cs typeface="Courier"/>
              </a:rPr>
              <a:t>Pr</a:t>
            </a:r>
            <a:r>
              <a:rPr lang="en-US" sz="1000" dirty="0">
                <a:latin typeface="Courier"/>
                <a:cs typeface="Courier"/>
              </a:rPr>
              <a:t>(&gt;|t|)    </a:t>
            </a:r>
          </a:p>
          <a:p>
            <a:r>
              <a:rPr lang="en-US" sz="1000" dirty="0">
                <a:latin typeface="Courier"/>
                <a:cs typeface="Courier"/>
              </a:rPr>
              <a:t>(Intercept)  0.08884    0.07206   1.233    0.221    </a:t>
            </a:r>
          </a:p>
          <a:p>
            <a:r>
              <a:rPr lang="en-US" sz="1000" dirty="0">
                <a:latin typeface="Courier"/>
                <a:cs typeface="Courier"/>
              </a:rPr>
              <a:t>x1           0.38237    0.06584   5.807 8.21e-08 ***</a:t>
            </a:r>
          </a:p>
          <a:p>
            <a:r>
              <a:rPr lang="en-US" sz="1000" dirty="0">
                <a:latin typeface="Courier"/>
                <a:cs typeface="Courier"/>
              </a:rPr>
              <a:t>x2           0.01967    0.07952   0.247    0.805    </a:t>
            </a:r>
          </a:p>
          <a:p>
            <a:r>
              <a:rPr lang="en-US" sz="1000" dirty="0">
                <a:latin typeface="Courier"/>
                <a:cs typeface="Courier"/>
              </a:rPr>
              <a:t>x1:x2        0.38639    0.05645   6.846 7.18e-10 ***</a:t>
            </a:r>
          </a:p>
          <a:p>
            <a:r>
              <a:rPr lang="en-US" sz="1000" dirty="0">
                <a:latin typeface="Courier"/>
                <a:cs typeface="Courier"/>
              </a:rPr>
              <a:t>---</a:t>
            </a:r>
          </a:p>
          <a:p>
            <a:endParaRPr lang="en-US" sz="1000" dirty="0">
              <a:latin typeface="Courier"/>
              <a:cs typeface="Courier"/>
            </a:endParaRPr>
          </a:p>
          <a:p>
            <a:r>
              <a:rPr lang="en-US" sz="1000" dirty="0">
                <a:latin typeface="Courier"/>
                <a:cs typeface="Courier"/>
              </a:rPr>
              <a:t>Residual standard error: 0.713 on 96 degrees of freedom</a:t>
            </a:r>
          </a:p>
          <a:p>
            <a:r>
              <a:rPr lang="en-US" sz="1000" dirty="0">
                <a:latin typeface="Courier"/>
                <a:cs typeface="Courier"/>
              </a:rPr>
              <a:t>Multiple R-squared:  0.4878,	Adjusted R-squared:  0.4718 </a:t>
            </a:r>
          </a:p>
          <a:p>
            <a:r>
              <a:rPr lang="en-US" sz="1000" dirty="0">
                <a:latin typeface="Courier"/>
                <a:cs typeface="Courier"/>
              </a:rPr>
              <a:t>F-statistic: 30.47 on 3 and 96 DF,  p-value: 6.301e-14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747" y="2862394"/>
            <a:ext cx="9144000" cy="0"/>
          </a:xfrm>
          <a:prstGeom prst="line">
            <a:avLst/>
          </a:prstGeom>
          <a:ln>
            <a:solidFill>
              <a:schemeClr val="accent3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6082" y="6117773"/>
            <a:ext cx="331989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 x1 and x2 are effects at x1x2  = 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23548" y="6117773"/>
            <a:ext cx="331989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 x1 and x2 are mean effects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3AB14B-5705-224A-8D86-7DBA3031FCE4}"/>
              </a:ext>
            </a:extLst>
          </p:cNvPr>
          <p:cNvSpPr/>
          <p:nvPr/>
        </p:nvSpPr>
        <p:spPr>
          <a:xfrm>
            <a:off x="47342" y="1040334"/>
            <a:ext cx="3666901" cy="220675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82667" y="52604"/>
            <a:ext cx="4426394" cy="6186356"/>
          </a:xfrm>
        </p:spPr>
        <p:txBody>
          <a:bodyPr>
            <a:normAutofit fontScale="92500" lnSpcReduction="10000"/>
          </a:bodyPr>
          <a:lstStyle/>
          <a:p>
            <a:r>
              <a:rPr lang="en-US" sz="1000" dirty="0">
                <a:latin typeface="Courier"/>
                <a:cs typeface="Courier"/>
              </a:rPr>
              <a:t>Call:</a:t>
            </a:r>
          </a:p>
          <a:p>
            <a:r>
              <a:rPr lang="en-US" sz="1000" dirty="0">
                <a:latin typeface="Courier"/>
                <a:cs typeface="Courier"/>
              </a:rPr>
              <a:t>lm(formula = y ~ x1 + x2, data = </a:t>
            </a:r>
            <a:r>
              <a:rPr lang="en-US" sz="1000" dirty="0" err="1">
                <a:latin typeface="Courier"/>
                <a:cs typeface="Courier"/>
              </a:rPr>
              <a:t>dataNonCentered</a:t>
            </a:r>
            <a:r>
              <a:rPr lang="en-US" sz="1000" dirty="0">
                <a:latin typeface="Courier"/>
                <a:cs typeface="Courier"/>
              </a:rPr>
              <a:t>)</a:t>
            </a:r>
          </a:p>
          <a:p>
            <a:endParaRPr lang="en-US" sz="1000" dirty="0">
              <a:latin typeface="Courier"/>
              <a:cs typeface="Courier"/>
            </a:endParaRPr>
          </a:p>
          <a:p>
            <a:r>
              <a:rPr lang="en-US" sz="1000" dirty="0">
                <a:latin typeface="Courier"/>
                <a:cs typeface="Courier"/>
              </a:rPr>
              <a:t>Coefficients:</a:t>
            </a:r>
          </a:p>
          <a:p>
            <a:r>
              <a:rPr lang="en-US" sz="1000" dirty="0">
                <a:latin typeface="Courier"/>
                <a:cs typeface="Courier"/>
              </a:rPr>
              <a:t>            Estimate Std. Error t value </a:t>
            </a:r>
            <a:r>
              <a:rPr lang="en-US" sz="1000" dirty="0" err="1">
                <a:latin typeface="Courier"/>
                <a:cs typeface="Courier"/>
              </a:rPr>
              <a:t>Pr</a:t>
            </a:r>
            <a:r>
              <a:rPr lang="en-US" sz="1000" dirty="0">
                <a:latin typeface="Courier"/>
                <a:cs typeface="Courier"/>
              </a:rPr>
              <a:t>(&gt;|t|)    </a:t>
            </a:r>
          </a:p>
          <a:p>
            <a:r>
              <a:rPr lang="en-US" sz="1000" dirty="0">
                <a:latin typeface="Courier"/>
                <a:cs typeface="Courier"/>
              </a:rPr>
              <a:t>(Intercept) -0.72545    0.26914  -2.695  0.00829 ** </a:t>
            </a:r>
          </a:p>
          <a:p>
            <a:r>
              <a:rPr lang="en-US" sz="1000" dirty="0">
                <a:latin typeface="Courier"/>
                <a:cs typeface="Courier"/>
              </a:rPr>
              <a:t>x1           0.43172    0.07942   5.436 4.07e-07 ***</a:t>
            </a:r>
          </a:p>
          <a:p>
            <a:r>
              <a:rPr lang="en-US" sz="1000" dirty="0">
                <a:latin typeface="Courier"/>
                <a:cs typeface="Courier"/>
              </a:rPr>
              <a:t>x2          -0.03692    0.09598  -0.385  0.70132    </a:t>
            </a:r>
          </a:p>
          <a:p>
            <a:r>
              <a:rPr lang="en-US" sz="1000" dirty="0">
                <a:latin typeface="Courier"/>
                <a:cs typeface="Courier"/>
              </a:rPr>
              <a:t>---</a:t>
            </a:r>
          </a:p>
          <a:p>
            <a:endParaRPr lang="en-US" sz="1000" dirty="0">
              <a:latin typeface="Courier"/>
              <a:cs typeface="Courier"/>
            </a:endParaRPr>
          </a:p>
          <a:p>
            <a:r>
              <a:rPr lang="en-US" sz="1000" dirty="0">
                <a:latin typeface="Courier"/>
                <a:cs typeface="Courier"/>
              </a:rPr>
              <a:t>Residual standard error: 0.8653 on 97 degrees of freedom</a:t>
            </a:r>
          </a:p>
          <a:p>
            <a:r>
              <a:rPr lang="en-US" sz="1000" dirty="0">
                <a:latin typeface="Courier"/>
                <a:cs typeface="Courier"/>
              </a:rPr>
              <a:t>Multiple R-squared:  0.2377,	Adjusted R-squared:  0.222 </a:t>
            </a:r>
          </a:p>
          <a:p>
            <a:r>
              <a:rPr lang="en-US" sz="1000" dirty="0">
                <a:latin typeface="Courier"/>
                <a:cs typeface="Courier"/>
              </a:rPr>
              <a:t>F-statistic: 15.13 on 2 and 97 DF,  p-value: 1.915e-06</a:t>
            </a:r>
          </a:p>
          <a:p>
            <a:endParaRPr lang="en-US" sz="1000" dirty="0">
              <a:latin typeface="Courier"/>
              <a:cs typeface="Courier"/>
            </a:endParaRPr>
          </a:p>
          <a:p>
            <a:r>
              <a:rPr lang="en-US" sz="1000" dirty="0">
                <a:latin typeface="Courier"/>
                <a:cs typeface="Courier"/>
              </a:rPr>
              <a:t>Call:</a:t>
            </a:r>
          </a:p>
          <a:p>
            <a:r>
              <a:rPr lang="en-US" sz="1000" dirty="0">
                <a:latin typeface="Courier"/>
                <a:cs typeface="Courier"/>
              </a:rPr>
              <a:t>lm(formula = y ~ x1 + x2 + x1 * x2, data = </a:t>
            </a:r>
            <a:r>
              <a:rPr lang="en-US" sz="1000" dirty="0" err="1">
                <a:latin typeface="Courier"/>
                <a:cs typeface="Courier"/>
              </a:rPr>
              <a:t>dataNonCentered</a:t>
            </a:r>
            <a:r>
              <a:rPr lang="en-US" sz="1000" dirty="0">
                <a:latin typeface="Courier"/>
                <a:cs typeface="Courier"/>
              </a:rPr>
              <a:t>)</a:t>
            </a:r>
          </a:p>
          <a:p>
            <a:endParaRPr lang="en-US" sz="1000" dirty="0">
              <a:latin typeface="Courier"/>
              <a:cs typeface="Courier"/>
            </a:endParaRPr>
          </a:p>
          <a:p>
            <a:r>
              <a:rPr lang="en-US" sz="1000" dirty="0">
                <a:latin typeface="Courier"/>
                <a:cs typeface="Courier"/>
              </a:rPr>
              <a:t>Coefficients:</a:t>
            </a:r>
          </a:p>
          <a:p>
            <a:r>
              <a:rPr lang="en-US" sz="1000" dirty="0">
                <a:latin typeface="Courier"/>
                <a:cs typeface="Courier"/>
              </a:rPr>
              <a:t>            Estimate Std. Error t value </a:t>
            </a:r>
            <a:r>
              <a:rPr lang="en-US" sz="1000" dirty="0" err="1">
                <a:latin typeface="Courier"/>
                <a:cs typeface="Courier"/>
              </a:rPr>
              <a:t>Pr</a:t>
            </a:r>
            <a:r>
              <a:rPr lang="en-US" sz="1000" dirty="0">
                <a:latin typeface="Courier"/>
                <a:cs typeface="Courier"/>
              </a:rPr>
              <a:t>(&gt;|t|)    </a:t>
            </a:r>
          </a:p>
          <a:p>
            <a:r>
              <a:rPr lang="en-US" sz="1000" dirty="0">
                <a:latin typeface="Courier"/>
                <a:cs typeface="Courier"/>
              </a:rPr>
              <a:t>(Intercept)  0.83034    0.31755   2.615  0.01037 *  </a:t>
            </a:r>
          </a:p>
          <a:p>
            <a:r>
              <a:rPr lang="en-US" sz="1000" dirty="0">
                <a:latin typeface="Courier"/>
                <a:cs typeface="Courier"/>
              </a:rPr>
              <a:t>x1          -0.39042    0.13677  -2.855  0.00528 ** </a:t>
            </a:r>
          </a:p>
          <a:p>
            <a:r>
              <a:rPr lang="en-US" sz="1000" dirty="0">
                <a:latin typeface="Courier"/>
                <a:cs typeface="Courier"/>
              </a:rPr>
              <a:t>x2          -0.75312    0.13115  -5.742 1.09e-07 ***</a:t>
            </a:r>
          </a:p>
          <a:p>
            <a:r>
              <a:rPr lang="en-US" sz="1000" dirty="0">
                <a:latin typeface="Courier"/>
                <a:cs typeface="Courier"/>
              </a:rPr>
              <a:t>x1:x2        0.38639    0.05645   6.846 7.18e-10 ***</a:t>
            </a:r>
          </a:p>
          <a:p>
            <a:r>
              <a:rPr lang="en-US" sz="1000" dirty="0">
                <a:latin typeface="Courier"/>
                <a:cs typeface="Courier"/>
              </a:rPr>
              <a:t>---</a:t>
            </a:r>
          </a:p>
          <a:p>
            <a:endParaRPr lang="en-US" sz="1000" dirty="0">
              <a:latin typeface="Courier"/>
              <a:cs typeface="Courier"/>
            </a:endParaRPr>
          </a:p>
          <a:p>
            <a:r>
              <a:rPr lang="en-US" sz="1000" dirty="0">
                <a:latin typeface="Courier"/>
                <a:cs typeface="Courier"/>
              </a:rPr>
              <a:t>Residual standard error: 0.713 on 96 degrees of freedom</a:t>
            </a:r>
          </a:p>
          <a:p>
            <a:r>
              <a:rPr lang="en-US" sz="1000" dirty="0">
                <a:latin typeface="Courier"/>
                <a:cs typeface="Courier"/>
              </a:rPr>
              <a:t>Multiple R-squared:  0.4878,	Adjusted R-squared:  0.4718 </a:t>
            </a:r>
          </a:p>
          <a:p>
            <a:r>
              <a:rPr lang="en-US" sz="1000" dirty="0">
                <a:latin typeface="Courier"/>
                <a:cs typeface="Courier"/>
              </a:rPr>
              <a:t>F-statistic: 30.47 on 3 and 96 DF,  p-value: 6.301e-14</a:t>
            </a:r>
          </a:p>
        </p:txBody>
      </p:sp>
    </p:spTree>
    <p:extLst>
      <p:ext uri="{BB962C8B-B14F-4D97-AF65-F5344CB8AC3E}">
        <p14:creationId xmlns:p14="http://schemas.microsoft.com/office/powerpoint/2010/main" val="402012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Shot 2015-03-09 at 13.56.37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05" r="-16405"/>
          <a:stretch>
            <a:fillRect/>
          </a:stretch>
        </p:blipFill>
        <p:spPr>
          <a:xfrm>
            <a:off x="1010615" y="79413"/>
            <a:ext cx="7292552" cy="5473893"/>
          </a:xfr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859583" y="6212198"/>
            <a:ext cx="7336563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Dalal</a:t>
            </a:r>
            <a:r>
              <a:rPr lang="en-US" sz="1050" dirty="0"/>
              <a:t>, D. K., &amp; </a:t>
            </a:r>
            <a:r>
              <a:rPr lang="en-US" sz="1050" dirty="0" err="1"/>
              <a:t>Zickar</a:t>
            </a:r>
            <a:r>
              <a:rPr lang="en-US" sz="1050" dirty="0"/>
              <a:t>, M. J. (2012). Some Common Myths About Centering Predictor Variables in Moderated Multiple Regression and Polynomial Regression. </a:t>
            </a:r>
            <a:r>
              <a:rPr lang="en-US" sz="1050" i="1" dirty="0"/>
              <a:t>Organizational Research Methods</a:t>
            </a:r>
            <a:r>
              <a:rPr lang="en-US" sz="1050" dirty="0"/>
              <a:t>, </a:t>
            </a:r>
            <a:r>
              <a:rPr lang="en-US" sz="1050" i="1" dirty="0"/>
              <a:t>15</a:t>
            </a:r>
            <a:r>
              <a:rPr lang="en-US" sz="1050" dirty="0"/>
              <a:t>(3), 339–362. https://</a:t>
            </a:r>
            <a:r>
              <a:rPr lang="en-US" sz="1050" dirty="0" err="1"/>
              <a:t>doi.org</a:t>
            </a:r>
            <a:r>
              <a:rPr lang="en-US" sz="1050" dirty="0"/>
              <a:t>/10.1177/1094428111430540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57436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6" descr="InteractionPlot.pdf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60" r="-25760"/>
          <a:stretch>
            <a:fillRect/>
          </a:stretch>
        </p:blipFill>
        <p:spPr>
          <a:xfrm>
            <a:off x="-1047535" y="1685675"/>
            <a:ext cx="8085599" cy="383155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85635" y="6099718"/>
            <a:ext cx="860188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Williams, R. (2012). Using the margins command to estimate and interpret adjusted predictions and marginal effects. </a:t>
            </a:r>
            <a:r>
              <a:rPr lang="en-US" sz="1000" i="1" dirty="0" err="1"/>
              <a:t>Stata</a:t>
            </a:r>
            <a:r>
              <a:rPr lang="en-US" sz="1000" i="1" dirty="0"/>
              <a:t> Journal</a:t>
            </a:r>
            <a:r>
              <a:rPr lang="en-US" sz="1000" dirty="0"/>
              <a:t>, </a:t>
            </a:r>
            <a:r>
              <a:rPr lang="en-US" sz="1000" i="1" dirty="0"/>
              <a:t>12</a:t>
            </a:r>
            <a:r>
              <a:rPr lang="en-US" sz="1000" dirty="0"/>
              <a:t>(2), 308–331.</a:t>
            </a:r>
          </a:p>
          <a:p>
            <a:r>
              <a:rPr lang="en-US" sz="1000" dirty="0"/>
              <a:t>Fox, J. (2003). Effect Displays in R for </a:t>
            </a:r>
            <a:r>
              <a:rPr lang="en-US" sz="1000" dirty="0" err="1"/>
              <a:t>Generalised</a:t>
            </a:r>
            <a:r>
              <a:rPr lang="en-US" sz="1000" dirty="0"/>
              <a:t> Linear Models. </a:t>
            </a:r>
            <a:r>
              <a:rPr lang="en-US" sz="1000" i="1" dirty="0"/>
              <a:t>Journal of Statistical Software</a:t>
            </a:r>
            <a:r>
              <a:rPr lang="en-US" sz="1000" dirty="0"/>
              <a:t>, </a:t>
            </a:r>
            <a:r>
              <a:rPr lang="en-US" sz="1000" i="1" dirty="0"/>
              <a:t>8</a:t>
            </a:r>
            <a:r>
              <a:rPr lang="en-US" sz="1000" dirty="0"/>
              <a:t>(15), 1–27.</a:t>
            </a:r>
            <a:br>
              <a:rPr lang="en-US" sz="1000" dirty="0"/>
            </a:br>
            <a:r>
              <a:rPr lang="en-US" sz="1000" dirty="0"/>
              <a:t>There are also a large number of online tools for creating these plots. See e.g. </a:t>
            </a:r>
          </a:p>
          <a:p>
            <a:r>
              <a:rPr lang="en-US" sz="1000" dirty="0"/>
              <a:t>http://</a:t>
            </a:r>
            <a:r>
              <a:rPr lang="en-US" sz="1000" dirty="0" err="1"/>
              <a:t>www.jeremydawson.com</a:t>
            </a:r>
            <a:r>
              <a:rPr lang="en-US" sz="1000" dirty="0"/>
              <a:t>/</a:t>
            </a:r>
            <a:r>
              <a:rPr lang="en-US" sz="1000" dirty="0" err="1"/>
              <a:t>slopes.htm</a:t>
            </a:r>
            <a:endParaRPr lang="en-US" sz="1000" dirty="0"/>
          </a:p>
        </p:txBody>
      </p:sp>
      <p:sp>
        <p:nvSpPr>
          <p:cNvPr id="32" name="Content Placeholder 8"/>
          <p:cNvSpPr txBox="1">
            <a:spLocks/>
          </p:cNvSpPr>
          <p:nvPr/>
        </p:nvSpPr>
        <p:spPr>
          <a:xfrm>
            <a:off x="4990430" y="-106159"/>
            <a:ext cx="4403146" cy="225359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000" dirty="0">
                <a:latin typeface="Courier"/>
                <a:cs typeface="Courier"/>
              </a:rPr>
              <a:t>Call:</a:t>
            </a:r>
          </a:p>
          <a:p>
            <a:pPr marL="0" indent="0">
              <a:buNone/>
            </a:pPr>
            <a:r>
              <a:rPr lang="en-US" sz="1000" dirty="0">
                <a:latin typeface="Courier"/>
                <a:cs typeface="Courier"/>
              </a:rPr>
              <a:t>lm(formula = y ~ x1 + x2 + x1 * x2, data = </a:t>
            </a:r>
            <a:r>
              <a:rPr lang="en-US" sz="1000" dirty="0" err="1">
                <a:latin typeface="Courier"/>
                <a:cs typeface="Courier"/>
              </a:rPr>
              <a:t>dataCentered</a:t>
            </a:r>
            <a:r>
              <a:rPr lang="en-US" sz="1000" dirty="0">
                <a:latin typeface="Courier"/>
                <a:cs typeface="Courier"/>
              </a:rPr>
              <a:t>)</a:t>
            </a:r>
          </a:p>
          <a:p>
            <a:pPr marL="0" indent="0">
              <a:buNone/>
            </a:pPr>
            <a:endParaRPr lang="en-US" sz="1000" dirty="0">
              <a:latin typeface="Courier"/>
              <a:cs typeface="Courier"/>
            </a:endParaRPr>
          </a:p>
          <a:p>
            <a:pPr marL="0" indent="0">
              <a:buNone/>
            </a:pPr>
            <a:endParaRPr lang="en-US" sz="10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000" dirty="0">
                <a:latin typeface="Courier"/>
                <a:cs typeface="Courier"/>
              </a:rPr>
              <a:t>Coefficients:</a:t>
            </a:r>
          </a:p>
          <a:p>
            <a:pPr marL="0" indent="0">
              <a:buNone/>
            </a:pPr>
            <a:r>
              <a:rPr lang="en-US" sz="1000" dirty="0">
                <a:latin typeface="Courier"/>
                <a:cs typeface="Courier"/>
              </a:rPr>
              <a:t>            Estimate Std. Error t value </a:t>
            </a:r>
            <a:r>
              <a:rPr lang="en-US" sz="1000" dirty="0" err="1">
                <a:latin typeface="Courier"/>
                <a:cs typeface="Courier"/>
              </a:rPr>
              <a:t>Pr</a:t>
            </a:r>
            <a:r>
              <a:rPr lang="en-US" sz="1000" dirty="0">
                <a:latin typeface="Courier"/>
                <a:cs typeface="Courier"/>
              </a:rPr>
              <a:t>(&gt;|t|)    </a:t>
            </a:r>
          </a:p>
          <a:p>
            <a:pPr marL="0" indent="0">
              <a:buNone/>
            </a:pPr>
            <a:r>
              <a:rPr lang="en-US" sz="1000" dirty="0">
                <a:latin typeface="Courier"/>
                <a:cs typeface="Courier"/>
              </a:rPr>
              <a:t>(Intercept)  0.08884    0.07206   1.233    0.221    </a:t>
            </a:r>
          </a:p>
          <a:p>
            <a:pPr marL="0" indent="0">
              <a:buNone/>
            </a:pPr>
            <a:r>
              <a:rPr lang="en-US" sz="1000" dirty="0">
                <a:latin typeface="Courier"/>
                <a:cs typeface="Courier"/>
              </a:rPr>
              <a:t>x1           0.38237    0.06584   5.807 8.21e-08 ***</a:t>
            </a:r>
          </a:p>
          <a:p>
            <a:pPr marL="0" indent="0">
              <a:buNone/>
            </a:pPr>
            <a:r>
              <a:rPr lang="en-US" sz="1000" dirty="0">
                <a:latin typeface="Courier"/>
                <a:cs typeface="Courier"/>
              </a:rPr>
              <a:t>x2           0.01967    0.07952   0.247    0.805    </a:t>
            </a:r>
          </a:p>
          <a:p>
            <a:pPr marL="0" indent="0">
              <a:buNone/>
            </a:pPr>
            <a:r>
              <a:rPr lang="en-US" sz="1000" dirty="0">
                <a:latin typeface="Courier"/>
                <a:cs typeface="Courier"/>
              </a:rPr>
              <a:t>x1:x2        0.38639    0.05645   6.846 7.18e-10 ***</a:t>
            </a:r>
          </a:p>
          <a:p>
            <a:pPr marL="0" indent="0">
              <a:buNone/>
            </a:pPr>
            <a:endParaRPr lang="en-US" sz="1000" dirty="0">
              <a:latin typeface="Courier"/>
              <a:cs typeface="Courier"/>
            </a:endParaRPr>
          </a:p>
          <a:p>
            <a:pPr marL="0" indent="0">
              <a:buNone/>
            </a:pPr>
            <a:endParaRPr lang="en-US" sz="1000" dirty="0">
              <a:latin typeface="Courier"/>
              <a:cs typeface="Courier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74260" y="2080242"/>
            <a:ext cx="12906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Mean (marginal) effect of x1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3322549" y="2326464"/>
            <a:ext cx="551711" cy="373496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845816" y="930340"/>
            <a:ext cx="169401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(Marginal) effect of x1 when x2 is one SD above mean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3322549" y="1685675"/>
            <a:ext cx="135468" cy="394567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10417" y="4165947"/>
            <a:ext cx="169401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(Marginal) effect of x1 when x2 is one SD below mean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 flipV="1">
            <a:off x="3322550" y="3479024"/>
            <a:ext cx="370271" cy="686923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5420BAE-09E5-4343-B4E3-642CA64A0D0F}"/>
              </a:ext>
            </a:extLst>
          </p:cNvPr>
          <p:cNvSpPr txBox="1"/>
          <p:nvPr/>
        </p:nvSpPr>
        <p:spPr>
          <a:xfrm>
            <a:off x="647713" y="5517874"/>
            <a:ext cx="37027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EF3340"/>
                </a:solidFill>
              </a:rPr>
              <a:t>Never center your data!</a:t>
            </a:r>
          </a:p>
        </p:txBody>
      </p:sp>
    </p:spTree>
    <p:extLst>
      <p:ext uri="{BB962C8B-B14F-4D97-AF65-F5344CB8AC3E}">
        <p14:creationId xmlns:p14="http://schemas.microsoft.com/office/powerpoint/2010/main" val="292103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E29CD-890D-BD42-97A7-FB9B8091E42D}"/>
              </a:ext>
            </a:extLst>
          </p:cNvPr>
          <p:cNvSpPr/>
          <p:nvPr/>
        </p:nvSpPr>
        <p:spPr>
          <a:xfrm>
            <a:off x="205335" y="4353584"/>
            <a:ext cx="8708006" cy="506627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A38DB1-5361-CB42-856D-CA404E12EC60}"/>
              </a:ext>
            </a:extLst>
          </p:cNvPr>
          <p:cNvSpPr/>
          <p:nvPr/>
        </p:nvSpPr>
        <p:spPr>
          <a:xfrm>
            <a:off x="205335" y="4860211"/>
            <a:ext cx="3666449" cy="292557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FF9BE3-565A-5B46-BE2C-40CEA99F2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76" t="28534" r="4401" b="34323"/>
          <a:stretch/>
        </p:blipFill>
        <p:spPr>
          <a:xfrm>
            <a:off x="82379" y="477794"/>
            <a:ext cx="8954529" cy="573978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1B6B0A-9DC1-B642-87D7-3AA7D93D5CC7}"/>
              </a:ext>
            </a:extLst>
          </p:cNvPr>
          <p:cNvSpPr txBox="1"/>
          <p:nvPr/>
        </p:nvSpPr>
        <p:spPr>
          <a:xfrm>
            <a:off x="645601" y="6597312"/>
            <a:ext cx="711733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Wooldridge, J. M. (2013). </a:t>
            </a:r>
            <a:r>
              <a:rPr lang="en-US" sz="1000" i="1" dirty="0"/>
              <a:t>Introductory econometrics: a modern approach</a:t>
            </a:r>
            <a:r>
              <a:rPr lang="en-US" sz="1000" dirty="0"/>
              <a:t> (5th ed.). Mason, OH: South Western, </a:t>
            </a:r>
            <a:r>
              <a:rPr lang="en-US" sz="1000" dirty="0" err="1"/>
              <a:t>Cengage</a:t>
            </a:r>
            <a:r>
              <a:rPr lang="en-US" sz="1000" dirty="0"/>
              <a:t> Learning. P. 199</a:t>
            </a:r>
          </a:p>
          <a:p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274597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Mediation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E227C-03A2-B64A-AA82-0E870A50D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177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13D2-BDC0-1D4A-87E2-C0670ECCE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Learning </a:t>
            </a:r>
            <a:r>
              <a:rPr lang="fi-FI" dirty="0" err="1"/>
              <a:t>diary</a:t>
            </a:r>
            <a:r>
              <a:rPr lang="fi-FI" dirty="0"/>
              <a:t> </a:t>
            </a:r>
            <a:r>
              <a:rPr lang="fi-FI" dirty="0" err="1"/>
              <a:t>questions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far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EB553-73C2-F740-BF73-4BAFC8E60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99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What is a statistical model and an estimator? What are the characteristics of good estimators? What kind of assumptions estimators can make and why it is important to test these?</a:t>
            </a:r>
            <a:endParaRPr lang="fi-FI" dirty="0"/>
          </a:p>
          <a:p>
            <a:r>
              <a:rPr lang="en-US" dirty="0"/>
              <a:t>Explain the concepts of estimate, standard error, test statistic, null-hypothesis significance testing, and p-value.</a:t>
            </a:r>
            <a:endParaRPr lang="fi-FI" dirty="0"/>
          </a:p>
          <a:p>
            <a:r>
              <a:rPr lang="en-US" dirty="0"/>
              <a:t>Explain statistical inference and causal inference.</a:t>
            </a:r>
            <a:endParaRPr lang="fi-FI" dirty="0"/>
          </a:p>
          <a:p>
            <a:r>
              <a:rPr lang="en-US" dirty="0"/>
              <a:t>Why are control variables used in management research and what are the characteristics of good control variables and good reporting of control variables?</a:t>
            </a:r>
            <a:endParaRPr lang="fi-FI" dirty="0"/>
          </a:p>
          <a:p>
            <a:r>
              <a:rPr lang="en-US" dirty="0"/>
              <a:t>Explain the workflow of regression analysis.</a:t>
            </a:r>
            <a:endParaRPr lang="fi-FI" dirty="0"/>
          </a:p>
          <a:p>
            <a:r>
              <a:rPr lang="en-US" dirty="0"/>
              <a:t>Explain the concept of nested model comparison and two commonly used nested model tests.</a:t>
            </a:r>
            <a:endParaRPr lang="fi-FI" dirty="0"/>
          </a:p>
          <a:p>
            <a:r>
              <a:rPr lang="en-US" dirty="0"/>
              <a:t>Explain what "linear model implies a correlation matrix" means. Explain what this means for model estimation and give two examples of models that can be estimated from a correlation matrix.</a:t>
            </a:r>
            <a:endParaRPr lang="fi-FI" dirty="0"/>
          </a:p>
          <a:p>
            <a:r>
              <a:rPr lang="en-US" dirty="0"/>
              <a:t>Define experiment, survey research, field research, and archival/ secondary data research. Explain briefly the advantage of each design.</a:t>
            </a:r>
            <a:endParaRPr lang="fi-FI" dirty="0"/>
          </a:p>
          <a:p>
            <a:r>
              <a:rPr lang="en-US" dirty="0"/>
              <a:t>What is a quasi-experiment and why would you want to do one?</a:t>
            </a:r>
            <a:endParaRPr lang="fi-FI" dirty="0"/>
          </a:p>
          <a:p>
            <a:r>
              <a:rPr lang="en-US" dirty="0"/>
              <a:t>When is it appropriate to use a quantitative research design?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7306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Why mediation models are interesting?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83366" y="2573867"/>
            <a:ext cx="893233" cy="81173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x</a:t>
            </a:r>
            <a:endParaRPr lang="en-US" sz="3000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091765" y="2573867"/>
            <a:ext cx="893233" cy="8117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y</a:t>
            </a:r>
            <a:endParaRPr lang="en-US" sz="3000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4313765" y="2573867"/>
            <a:ext cx="893233" cy="8117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m</a:t>
            </a:r>
            <a:endParaRPr lang="en-US" sz="3000" baseline="-25000" dirty="0"/>
          </a:p>
        </p:txBody>
      </p:sp>
      <p:cxnSp>
        <p:nvCxnSpPr>
          <p:cNvPr id="11" name="Straight Arrow Connector 10"/>
          <p:cNvCxnSpPr>
            <a:stCxn id="8" idx="3"/>
            <a:endCxn id="10" idx="1"/>
          </p:cNvCxnSpPr>
          <p:nvPr/>
        </p:nvCxnSpPr>
        <p:spPr>
          <a:xfrm>
            <a:off x="3276599" y="2979733"/>
            <a:ext cx="103716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9" idx="1"/>
          </p:cNvCxnSpPr>
          <p:nvPr/>
        </p:nvCxnSpPr>
        <p:spPr>
          <a:xfrm>
            <a:off x="5206998" y="2979733"/>
            <a:ext cx="8847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435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mediation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624" y="1844824"/>
            <a:ext cx="3881062" cy="4248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1" dirty="0"/>
              <a:t>y = β</a:t>
            </a:r>
            <a:r>
              <a:rPr lang="en-US" b="0" i="1" baseline="-25000" dirty="0"/>
              <a:t>y0</a:t>
            </a:r>
            <a:r>
              <a:rPr lang="en-US" b="0" i="1" dirty="0"/>
              <a:t> + β</a:t>
            </a:r>
            <a:r>
              <a:rPr lang="en-US" b="0" i="1" baseline="-25000" dirty="0"/>
              <a:t>y1</a:t>
            </a:r>
            <a:r>
              <a:rPr lang="en-US" b="0" i="1" dirty="0"/>
              <a:t>x</a:t>
            </a:r>
            <a:r>
              <a:rPr lang="en-US" b="0" i="1" baseline="-25000" dirty="0"/>
              <a:t> </a:t>
            </a:r>
            <a:r>
              <a:rPr lang="en-US" b="0" i="1" dirty="0"/>
              <a:t>+ β</a:t>
            </a:r>
            <a:r>
              <a:rPr lang="en-US" b="0" i="1" baseline="-25000" dirty="0"/>
              <a:t>y2</a:t>
            </a:r>
            <a:r>
              <a:rPr lang="en-US" b="0" i="1" dirty="0"/>
              <a:t>m + </a:t>
            </a:r>
            <a:r>
              <a:rPr lang="en-US" b="0" i="1" dirty="0" err="1"/>
              <a:t>u</a:t>
            </a:r>
            <a:r>
              <a:rPr lang="en-US" b="0" i="1" baseline="-25000" dirty="0" err="1"/>
              <a:t>y</a:t>
            </a:r>
            <a:endParaRPr lang="en-US" b="0" i="1" baseline="-25000" dirty="0"/>
          </a:p>
          <a:p>
            <a:pPr marL="0" indent="0">
              <a:buNone/>
            </a:pPr>
            <a:r>
              <a:rPr lang="en-US" b="0" i="1" dirty="0"/>
              <a:t>m = β</a:t>
            </a:r>
            <a:r>
              <a:rPr lang="en-US" b="0" i="1" baseline="-25000" dirty="0"/>
              <a:t>m0</a:t>
            </a:r>
            <a:r>
              <a:rPr lang="en-US" b="0" i="1" dirty="0"/>
              <a:t> + β</a:t>
            </a:r>
            <a:r>
              <a:rPr lang="en-US" b="0" i="1" baseline="-25000" dirty="0"/>
              <a:t>m1</a:t>
            </a:r>
            <a:r>
              <a:rPr lang="en-US" b="0" i="1" dirty="0"/>
              <a:t>x</a:t>
            </a:r>
            <a:r>
              <a:rPr lang="en-US" b="0" i="1" baseline="-25000" dirty="0"/>
              <a:t> </a:t>
            </a:r>
            <a:r>
              <a:rPr lang="en-US" b="0" i="1" dirty="0"/>
              <a:t>+ u</a:t>
            </a:r>
            <a:r>
              <a:rPr lang="en-US" b="0" i="1" baseline="-25000" dirty="0"/>
              <a:t>m</a:t>
            </a:r>
          </a:p>
          <a:p>
            <a:pPr marL="0" indent="0">
              <a:buNone/>
            </a:pPr>
            <a:endParaRPr lang="en-US" b="0" i="1" baseline="-25000" dirty="0"/>
          </a:p>
          <a:p>
            <a:pPr marL="0" indent="0">
              <a:buNone/>
            </a:pPr>
            <a:endParaRPr lang="en-US" b="0" i="1" dirty="0"/>
          </a:p>
          <a:p>
            <a:pPr marL="0" indent="0">
              <a:buNone/>
            </a:pPr>
            <a:r>
              <a:rPr lang="en-US" dirty="0"/>
              <a:t>Full vs. partial mediation</a:t>
            </a:r>
          </a:p>
          <a:p>
            <a:pPr marL="0" indent="0">
              <a:buNone/>
            </a:pPr>
            <a:r>
              <a:rPr lang="en-US" b="0" i="1" dirty="0"/>
              <a:t>β</a:t>
            </a:r>
            <a:r>
              <a:rPr lang="en-US" b="0" i="1" baseline="-25000" dirty="0"/>
              <a:t>y1 </a:t>
            </a:r>
            <a:r>
              <a:rPr lang="en-US" b="0" i="1" dirty="0"/>
              <a:t>= 0 : </a:t>
            </a:r>
            <a:r>
              <a:rPr lang="en-US" dirty="0"/>
              <a:t>full mediation</a:t>
            </a:r>
          </a:p>
          <a:p>
            <a:pPr marL="0" indent="0">
              <a:buNone/>
            </a:pPr>
            <a:r>
              <a:rPr lang="en-US" b="0" i="1" dirty="0"/>
              <a:t>β</a:t>
            </a:r>
            <a:r>
              <a:rPr lang="en-US" b="0" i="1" baseline="-25000" dirty="0"/>
              <a:t>y1 </a:t>
            </a:r>
            <a:r>
              <a:rPr lang="en-US" b="0" i="1" dirty="0"/>
              <a:t>≠ 0 : </a:t>
            </a:r>
            <a:r>
              <a:rPr lang="en-US" dirty="0"/>
              <a:t>partial mediation</a:t>
            </a:r>
          </a:p>
          <a:p>
            <a:pPr marL="0" indent="0">
              <a:buNone/>
            </a:pPr>
            <a:endParaRPr lang="en-US" b="0" i="1" dirty="0"/>
          </a:p>
          <a:p>
            <a:pPr marL="0" indent="0">
              <a:buNone/>
            </a:pPr>
            <a:endParaRPr lang="en-US" b="0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97500" y="3048000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7581900" y="3048000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22" name="Straight Arrow Connector 21"/>
          <p:cNvCxnSpPr>
            <a:stCxn id="36" idx="3"/>
            <a:endCxn id="10" idx="3"/>
          </p:cNvCxnSpPr>
          <p:nvPr/>
        </p:nvCxnSpPr>
        <p:spPr>
          <a:xfrm flipH="1">
            <a:off x="8115300" y="2681798"/>
            <a:ext cx="509596" cy="6265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8559800" y="2249898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6498166" y="2161098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US" baseline="-25000" dirty="0"/>
          </a:p>
        </p:txBody>
      </p:sp>
      <p:cxnSp>
        <p:nvCxnSpPr>
          <p:cNvPr id="28" name="Straight Arrow Connector 27"/>
          <p:cNvCxnSpPr>
            <a:stCxn id="6" idx="3"/>
            <a:endCxn id="26" idx="1"/>
          </p:cNvCxnSpPr>
          <p:nvPr/>
        </p:nvCxnSpPr>
        <p:spPr>
          <a:xfrm flipV="1">
            <a:off x="5930900" y="2421448"/>
            <a:ext cx="567266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3"/>
            <a:endCxn id="10" idx="1"/>
          </p:cNvCxnSpPr>
          <p:nvPr/>
        </p:nvCxnSpPr>
        <p:spPr>
          <a:xfrm>
            <a:off x="7031566" y="2421448"/>
            <a:ext cx="550334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3"/>
            <a:endCxn id="26" idx="3"/>
          </p:cNvCxnSpPr>
          <p:nvPr/>
        </p:nvCxnSpPr>
        <p:spPr>
          <a:xfrm flipH="1">
            <a:off x="7031566" y="2008698"/>
            <a:ext cx="393180" cy="412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7359650" y="1576798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u</a:t>
            </a:r>
            <a:r>
              <a:rPr lang="en-US" baseline="-25000" dirty="0"/>
              <a:t>m</a:t>
            </a:r>
          </a:p>
        </p:txBody>
      </p:sp>
      <p:cxnSp>
        <p:nvCxnSpPr>
          <p:cNvPr id="39" name="Straight Arrow Connector 38"/>
          <p:cNvCxnSpPr>
            <a:stCxn id="6" idx="3"/>
            <a:endCxn id="10" idx="1"/>
          </p:cNvCxnSpPr>
          <p:nvPr/>
        </p:nvCxnSpPr>
        <p:spPr>
          <a:xfrm>
            <a:off x="5930900" y="3308350"/>
            <a:ext cx="165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633634" y="3414811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y1</a:t>
            </a:r>
            <a:endParaRPr lang="en-US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7360380" y="2510975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y2</a:t>
            </a:r>
            <a:endParaRPr lang="en-US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770027" y="2445377"/>
            <a:ext cx="4058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m1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48535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1187623" y="118514"/>
            <a:ext cx="7632849" cy="1143000"/>
          </a:xfrm>
        </p:spPr>
        <p:txBody>
          <a:bodyPr/>
          <a:lstStyle/>
          <a:p>
            <a:r>
              <a:rPr lang="en-US" dirty="0"/>
              <a:t>Two main estimation strategies</a:t>
            </a:r>
          </a:p>
        </p:txBody>
      </p:sp>
      <p:sp>
        <p:nvSpPr>
          <p:cNvPr id="47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844799" y="1245391"/>
            <a:ext cx="3988079" cy="383155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Baron &amp; Kenny method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Regress y on x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Regress m on x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Regress y on m and x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942319" y="1245391"/>
            <a:ext cx="3988079" cy="383155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Simultaneous equations modeling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Estimate everything together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5236082" y="4726854"/>
            <a:ext cx="3842437" cy="209288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/>
              <a:t>Baron, R. M., &amp; Kenny, D. A. (1986). The moderator-mediator variable distinction in social psychological research: Conceptual, strategic, and statistical considerations. </a:t>
            </a:r>
            <a:r>
              <a:rPr lang="en-US" sz="900" i="1" dirty="0"/>
              <a:t>Journal of Personality and Social Psychology</a:t>
            </a:r>
            <a:r>
              <a:rPr lang="en-US" sz="900" dirty="0"/>
              <a:t>, </a:t>
            </a:r>
            <a:r>
              <a:rPr lang="en-US" sz="900" i="1" dirty="0"/>
              <a:t>51</a:t>
            </a:r>
            <a:r>
              <a:rPr lang="en-US" sz="900" dirty="0"/>
              <a:t>(6), 1173–1182.</a:t>
            </a:r>
          </a:p>
          <a:p>
            <a:endParaRPr lang="en-US" sz="900" dirty="0"/>
          </a:p>
          <a:p>
            <a:r>
              <a:rPr lang="en-US" sz="900" dirty="0"/>
              <a:t>Hayes, A. F., &amp; </a:t>
            </a:r>
            <a:r>
              <a:rPr lang="en-US" sz="900" dirty="0" err="1"/>
              <a:t>Scharkow</a:t>
            </a:r>
            <a:r>
              <a:rPr lang="en-US" sz="900" dirty="0"/>
              <a:t>, M. (2013). The Relative Trustworthiness of Inferential Tests of the Indirect Effect in Statistical Mediation Analysis Does Method Really Matter? </a:t>
            </a:r>
            <a:r>
              <a:rPr lang="en-US" sz="900" i="1" dirty="0"/>
              <a:t>Psychological Science</a:t>
            </a:r>
            <a:r>
              <a:rPr lang="en-US" sz="900" dirty="0"/>
              <a:t>, </a:t>
            </a:r>
            <a:r>
              <a:rPr lang="en-US" sz="900" i="1" dirty="0"/>
              <a:t>24</a:t>
            </a:r>
            <a:r>
              <a:rPr lang="en-US" sz="900" dirty="0"/>
              <a:t>(10), 1918–1927. </a:t>
            </a:r>
            <a:r>
              <a:rPr lang="en-US" sz="900" dirty="0">
                <a:hlinkClick r:id="rId3"/>
              </a:rPr>
              <a:t>http://doi.org/10.1177/0956797613480187</a:t>
            </a:r>
            <a:endParaRPr lang="en-US" sz="900" dirty="0"/>
          </a:p>
          <a:p>
            <a:endParaRPr lang="en-US" sz="900" dirty="0"/>
          </a:p>
          <a:p>
            <a:r>
              <a:rPr lang="en-US" sz="900" dirty="0" err="1"/>
              <a:t>Koopman</a:t>
            </a:r>
            <a:r>
              <a:rPr lang="en-US" sz="900" dirty="0"/>
              <a:t>, J., Howe, M., &amp; Hollenbeck, J. R. (2014). Pulling the </a:t>
            </a:r>
            <a:r>
              <a:rPr lang="en-US" sz="900" dirty="0" err="1"/>
              <a:t>Sobel</a:t>
            </a:r>
            <a:r>
              <a:rPr lang="en-US" sz="900" dirty="0"/>
              <a:t> test up by its bootstraps. In C. E. Lance &amp; R. J. Vandenberg (Eds.), </a:t>
            </a:r>
            <a:r>
              <a:rPr lang="en-US" sz="900" i="1" dirty="0"/>
              <a:t>More Statistical and Methodological Myths and Urban Legends</a:t>
            </a:r>
            <a:r>
              <a:rPr lang="en-US" sz="900" dirty="0"/>
              <a:t> (pp. 224–244). New York: Routledge. </a:t>
            </a:r>
          </a:p>
          <a:p>
            <a:endParaRPr lang="en-US" sz="1000" dirty="0"/>
          </a:p>
        </p:txBody>
      </p:sp>
      <p:sp>
        <p:nvSpPr>
          <p:cNvPr id="50" name="Rectangle 49"/>
          <p:cNvSpPr/>
          <p:nvPr/>
        </p:nvSpPr>
        <p:spPr>
          <a:xfrm>
            <a:off x="5522008" y="3630089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51" name="Rectangle 50"/>
          <p:cNvSpPr/>
          <p:nvPr/>
        </p:nvSpPr>
        <p:spPr>
          <a:xfrm>
            <a:off x="7706408" y="3630089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52" name="Straight Arrow Connector 51"/>
          <p:cNvCxnSpPr>
            <a:stCxn id="60" idx="2"/>
            <a:endCxn id="53" idx="3"/>
          </p:cNvCxnSpPr>
          <p:nvPr/>
        </p:nvCxnSpPr>
        <p:spPr>
          <a:xfrm flipH="1">
            <a:off x="8239808" y="3879371"/>
            <a:ext cx="347319" cy="11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8587127" y="3626370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sp>
        <p:nvSpPr>
          <p:cNvPr id="54" name="Rectangle 53"/>
          <p:cNvSpPr/>
          <p:nvPr/>
        </p:nvSpPr>
        <p:spPr>
          <a:xfrm>
            <a:off x="6622674" y="2743187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US" baseline="-25000" dirty="0"/>
          </a:p>
        </p:txBody>
      </p:sp>
      <p:cxnSp>
        <p:nvCxnSpPr>
          <p:cNvPr id="60" name="Straight Arrow Connector 59"/>
          <p:cNvCxnSpPr>
            <a:stCxn id="52" idx="3"/>
            <a:endCxn id="62" idx="1"/>
          </p:cNvCxnSpPr>
          <p:nvPr/>
        </p:nvCxnSpPr>
        <p:spPr>
          <a:xfrm flipV="1">
            <a:off x="6055408" y="3003537"/>
            <a:ext cx="567266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62" idx="3"/>
            <a:endCxn id="53" idx="1"/>
          </p:cNvCxnSpPr>
          <p:nvPr/>
        </p:nvCxnSpPr>
        <p:spPr>
          <a:xfrm>
            <a:off x="7156074" y="3003537"/>
            <a:ext cx="550334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69" idx="3"/>
            <a:endCxn id="62" idx="3"/>
          </p:cNvCxnSpPr>
          <p:nvPr/>
        </p:nvCxnSpPr>
        <p:spPr>
          <a:xfrm flipH="1">
            <a:off x="7156074" y="2590787"/>
            <a:ext cx="393180" cy="412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7484158" y="2158887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u</a:t>
            </a:r>
            <a:r>
              <a:rPr lang="en-US" baseline="-25000" dirty="0"/>
              <a:t>m</a:t>
            </a:r>
          </a:p>
        </p:txBody>
      </p:sp>
      <p:cxnSp>
        <p:nvCxnSpPr>
          <p:cNvPr id="68" name="Straight Arrow Connector 67"/>
          <p:cNvCxnSpPr>
            <a:stCxn id="52" idx="3"/>
            <a:endCxn id="53" idx="1"/>
          </p:cNvCxnSpPr>
          <p:nvPr/>
        </p:nvCxnSpPr>
        <p:spPr>
          <a:xfrm>
            <a:off x="6055408" y="3890439"/>
            <a:ext cx="165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758142" y="3996900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y1</a:t>
            </a:r>
            <a:endParaRPr lang="en-US" sz="20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7484888" y="3093064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y2</a:t>
            </a:r>
            <a:endParaRPr lang="en-US" sz="20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5894535" y="3027466"/>
            <a:ext cx="4058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m1</a:t>
            </a:r>
            <a:endParaRPr lang="en-US" sz="2000" b="1" dirty="0"/>
          </a:p>
        </p:txBody>
      </p:sp>
      <p:sp>
        <p:nvSpPr>
          <p:cNvPr id="72" name="Rectangle 71"/>
          <p:cNvSpPr/>
          <p:nvPr/>
        </p:nvSpPr>
        <p:spPr>
          <a:xfrm>
            <a:off x="844799" y="2139931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73" name="Rectangle 72"/>
          <p:cNvSpPr/>
          <p:nvPr/>
        </p:nvSpPr>
        <p:spPr>
          <a:xfrm>
            <a:off x="2986864" y="2139931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75" name="Straight Arrow Connector 74"/>
          <p:cNvCxnSpPr>
            <a:stCxn id="81" idx="2"/>
            <a:endCxn id="79" idx="3"/>
          </p:cNvCxnSpPr>
          <p:nvPr/>
        </p:nvCxnSpPr>
        <p:spPr>
          <a:xfrm flipH="1">
            <a:off x="3520264" y="2389213"/>
            <a:ext cx="389654" cy="11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3909918" y="2136212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cxnSp>
        <p:nvCxnSpPr>
          <p:cNvPr id="78" name="Straight Arrow Connector 77"/>
          <p:cNvCxnSpPr>
            <a:stCxn id="78" idx="3"/>
            <a:endCxn id="79" idx="1"/>
          </p:cNvCxnSpPr>
          <p:nvPr/>
        </p:nvCxnSpPr>
        <p:spPr>
          <a:xfrm>
            <a:off x="1378199" y="2400281"/>
            <a:ext cx="160866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080933" y="2455940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y1</a:t>
            </a:r>
            <a:endParaRPr lang="en-US" sz="2000" b="1" dirty="0"/>
          </a:p>
        </p:txBody>
      </p:sp>
      <p:sp>
        <p:nvSpPr>
          <p:cNvPr id="80" name="Rectangle 79"/>
          <p:cNvSpPr/>
          <p:nvPr/>
        </p:nvSpPr>
        <p:spPr>
          <a:xfrm>
            <a:off x="849032" y="3268766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81" name="Rectangle 80"/>
          <p:cNvSpPr/>
          <p:nvPr/>
        </p:nvSpPr>
        <p:spPr>
          <a:xfrm>
            <a:off x="2988982" y="3263887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US" baseline="-25000" dirty="0"/>
          </a:p>
        </p:txBody>
      </p:sp>
      <p:cxnSp>
        <p:nvCxnSpPr>
          <p:cNvPr id="82" name="Straight Arrow Connector 81"/>
          <p:cNvCxnSpPr>
            <a:stCxn id="84" idx="3"/>
            <a:endCxn id="85" idx="1"/>
          </p:cNvCxnSpPr>
          <p:nvPr/>
        </p:nvCxnSpPr>
        <p:spPr>
          <a:xfrm flipV="1">
            <a:off x="1382432" y="3524237"/>
            <a:ext cx="1606550" cy="48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85" idx="3"/>
          </p:cNvCxnSpPr>
          <p:nvPr/>
        </p:nvCxnSpPr>
        <p:spPr>
          <a:xfrm flipH="1" flipV="1">
            <a:off x="3522382" y="3524237"/>
            <a:ext cx="387536" cy="9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/>
          <p:nvPr/>
        </p:nvSpPr>
        <p:spPr>
          <a:xfrm>
            <a:off x="3909918" y="3297282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u</a:t>
            </a:r>
            <a:r>
              <a:rPr lang="en-US" baseline="-25000" dirty="0"/>
              <a:t>m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023992" y="3157836"/>
            <a:ext cx="4058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m1</a:t>
            </a:r>
            <a:endParaRPr lang="en-US" sz="2000" b="1" dirty="0"/>
          </a:p>
        </p:txBody>
      </p:sp>
      <p:sp>
        <p:nvSpPr>
          <p:cNvPr id="86" name="Rectangle 85"/>
          <p:cNvSpPr/>
          <p:nvPr/>
        </p:nvSpPr>
        <p:spPr>
          <a:xfrm>
            <a:off x="844799" y="4924079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87" name="Rectangle 86"/>
          <p:cNvSpPr/>
          <p:nvPr/>
        </p:nvSpPr>
        <p:spPr>
          <a:xfrm>
            <a:off x="2986864" y="4556248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3520264" y="4809249"/>
            <a:ext cx="389654" cy="73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3909918" y="4556248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sp>
        <p:nvSpPr>
          <p:cNvPr id="90" name="Rectangle 89"/>
          <p:cNvSpPr/>
          <p:nvPr/>
        </p:nvSpPr>
        <p:spPr>
          <a:xfrm>
            <a:off x="849032" y="4266425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US" baseline="-25000" dirty="0"/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1382432" y="4526775"/>
            <a:ext cx="1604432" cy="2898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1378199" y="4816598"/>
            <a:ext cx="1608665" cy="3678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2023992" y="5083669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y1</a:t>
            </a:r>
            <a:endParaRPr lang="en-US" sz="20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2023992" y="4308525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y2</a:t>
            </a:r>
            <a:endParaRPr lang="en-US" sz="2000" b="1" dirty="0"/>
          </a:p>
        </p:txBody>
      </p:sp>
      <p:sp>
        <p:nvSpPr>
          <p:cNvPr id="95" name="Rectangle 94"/>
          <p:cNvSpPr/>
          <p:nvPr/>
        </p:nvSpPr>
        <p:spPr>
          <a:xfrm>
            <a:off x="802745" y="5579533"/>
            <a:ext cx="3551673" cy="12530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Mediation effect: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β</a:t>
            </a:r>
            <a:r>
              <a:rPr lang="en-US" i="1" baseline="-25000" dirty="0">
                <a:solidFill>
                  <a:srgbClr val="000000"/>
                </a:solidFill>
              </a:rPr>
              <a:t>m1</a:t>
            </a:r>
            <a:r>
              <a:rPr lang="en-US" i="1" dirty="0">
                <a:solidFill>
                  <a:srgbClr val="000000"/>
                </a:solidFill>
              </a:rPr>
              <a:t>β</a:t>
            </a:r>
            <a:r>
              <a:rPr lang="en-US" i="1" baseline="-25000" dirty="0">
                <a:solidFill>
                  <a:srgbClr val="000000"/>
                </a:solidFill>
              </a:rPr>
              <a:t>y2</a:t>
            </a:r>
            <a:br>
              <a:rPr lang="en-US" i="1" baseline="-25000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2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50" grpId="0" animBg="1"/>
      <p:bldP spid="51" grpId="0" animBg="1"/>
      <p:bldP spid="53" grpId="0" animBg="1"/>
      <p:bldP spid="54" grpId="0" animBg="1"/>
      <p:bldP spid="67" grpId="0" animBg="1"/>
      <p:bldP spid="69" grpId="0"/>
      <p:bldP spid="70" grpId="0"/>
      <p:bldP spid="7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46CF136-C466-BD4E-A6FC-EEDAEE16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Baron and </a:t>
            </a:r>
            <a:r>
              <a:rPr lang="fi-FI" dirty="0" err="1"/>
              <a:t>Kenny</a:t>
            </a:r>
            <a:r>
              <a:rPr lang="fi-FI" dirty="0"/>
              <a:t> (1986) </a:t>
            </a:r>
            <a:r>
              <a:rPr lang="fi-FI" dirty="0" err="1"/>
              <a:t>approach</a:t>
            </a:r>
            <a:r>
              <a:rPr lang="fi-FI" dirty="0"/>
              <a:t> to </a:t>
            </a:r>
            <a:r>
              <a:rPr lang="fi-FI" dirty="0" err="1"/>
              <a:t>mediation</a:t>
            </a:r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34DFF9-27CF-0945-BFFB-A68701C77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8281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3" y="285009"/>
            <a:ext cx="7632849" cy="1143000"/>
          </a:xfrm>
        </p:spPr>
        <p:txBody>
          <a:bodyPr/>
          <a:lstStyle/>
          <a:p>
            <a:r>
              <a:rPr lang="en-US" dirty="0"/>
              <a:t>A problem with </a:t>
            </a:r>
            <a:r>
              <a:rPr lang="en-US" dirty="0" err="1"/>
              <a:t>sobel</a:t>
            </a:r>
            <a:r>
              <a:rPr lang="en-US" dirty="0"/>
              <a:t> test</a:t>
            </a:r>
          </a:p>
        </p:txBody>
      </p:sp>
      <p:sp>
        <p:nvSpPr>
          <p:cNvPr id="33" name="Content Placeholder 32"/>
          <p:cNvSpPr>
            <a:spLocks noGrp="1"/>
          </p:cNvSpPr>
          <p:nvPr>
            <p:ph sz="half" idx="2"/>
          </p:nvPr>
        </p:nvSpPr>
        <p:spPr>
          <a:xfrm>
            <a:off x="5076056" y="1844823"/>
            <a:ext cx="3764266" cy="4766991"/>
          </a:xfrm>
        </p:spPr>
        <p:txBody>
          <a:bodyPr>
            <a:normAutofit/>
          </a:bodyPr>
          <a:lstStyle/>
          <a:p>
            <a:r>
              <a:rPr lang="en-US" dirty="0"/>
              <a:t>Problem:</a:t>
            </a:r>
          </a:p>
          <a:p>
            <a:pPr lvl="1"/>
            <a:r>
              <a:rPr lang="en-US" dirty="0"/>
              <a:t>Estimate how much the mediation effect varies over repeated samples</a:t>
            </a:r>
          </a:p>
          <a:p>
            <a:pPr lvl="1"/>
            <a:r>
              <a:rPr lang="en-US" dirty="0"/>
              <a:t>Calculate standard errors</a:t>
            </a:r>
          </a:p>
          <a:p>
            <a:r>
              <a:rPr lang="en-US" dirty="0"/>
              <a:t>Solution:</a:t>
            </a:r>
          </a:p>
          <a:p>
            <a:pPr lvl="1"/>
            <a:r>
              <a:rPr lang="en-US" dirty="0"/>
              <a:t>If the sample is representative of the population, then samples from the original sample (resamples) are also representative</a:t>
            </a:r>
          </a:p>
          <a:p>
            <a:pPr lvl="1"/>
            <a:r>
              <a:rPr lang="en-US" dirty="0"/>
              <a:t>Calculate confidence intervals based on simulated distribution (bootstrap)</a:t>
            </a:r>
          </a:p>
          <a:p>
            <a:pPr lvl="1"/>
            <a:r>
              <a:rPr lang="en-US" dirty="0" err="1"/>
              <a:t>BCa</a:t>
            </a:r>
            <a:r>
              <a:rPr lang="en-US" dirty="0"/>
              <a:t> method works best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844799" y="1245391"/>
            <a:ext cx="3988079" cy="383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5300"/>
              </a:buClr>
              <a:buSzPct val="85000"/>
              <a:buFont typeface="Wingdings" panose="05000000000000000000" pitchFamily="2" charset="2"/>
              <a:buChar char="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>
              <a:buFont typeface="Wingdings" panose="05000000000000000000" pitchFamily="2" charset="2"/>
              <a:buNone/>
            </a:pPr>
            <a:r>
              <a:rPr lang="en-US" sz="2000" kern="0"/>
              <a:t>Baron &amp; Kenny method</a:t>
            </a:r>
          </a:p>
          <a:p>
            <a:pPr marL="457200" indent="-457200" defTabSz="914400">
              <a:buFont typeface="+mj-lt"/>
              <a:buAutoNum type="arabicPeriod"/>
            </a:pPr>
            <a:r>
              <a:rPr lang="en-US" sz="2000" kern="0"/>
              <a:t>Regress y on x</a:t>
            </a:r>
          </a:p>
          <a:p>
            <a:pPr marL="457200" indent="-457200" defTabSz="914400">
              <a:buFont typeface="+mj-lt"/>
              <a:buAutoNum type="arabicPeriod"/>
            </a:pPr>
            <a:endParaRPr lang="en-US" sz="2000" kern="0"/>
          </a:p>
          <a:p>
            <a:pPr marL="457200" indent="-457200" defTabSz="914400">
              <a:buFont typeface="+mj-lt"/>
              <a:buAutoNum type="arabicPeriod"/>
            </a:pPr>
            <a:endParaRPr lang="en-US" sz="2000" kern="0"/>
          </a:p>
          <a:p>
            <a:pPr marL="457200" indent="-457200" defTabSz="914400">
              <a:buFont typeface="+mj-lt"/>
              <a:buAutoNum type="arabicPeriod"/>
            </a:pPr>
            <a:r>
              <a:rPr lang="en-US" sz="2000" kern="0"/>
              <a:t>Regress m on x</a:t>
            </a:r>
          </a:p>
          <a:p>
            <a:pPr marL="457200" indent="-457200" defTabSz="914400">
              <a:buFont typeface="+mj-lt"/>
              <a:buAutoNum type="arabicPeriod"/>
            </a:pPr>
            <a:endParaRPr lang="en-US" sz="2000" kern="0"/>
          </a:p>
          <a:p>
            <a:pPr marL="457200" indent="-457200" defTabSz="914400">
              <a:buFont typeface="+mj-lt"/>
              <a:buAutoNum type="arabicPeriod"/>
            </a:pPr>
            <a:endParaRPr lang="en-US" sz="2000" kern="0"/>
          </a:p>
          <a:p>
            <a:pPr marL="457200" indent="-457200" defTabSz="914400">
              <a:buFont typeface="+mj-lt"/>
              <a:buAutoNum type="arabicPeriod"/>
            </a:pPr>
            <a:r>
              <a:rPr lang="en-US" sz="2000" kern="0"/>
              <a:t>Regress y on m and x</a:t>
            </a:r>
            <a:endParaRPr lang="en-US" sz="2000" kern="0" dirty="0"/>
          </a:p>
        </p:txBody>
      </p:sp>
      <p:sp>
        <p:nvSpPr>
          <p:cNvPr id="6" name="Rectangle 5"/>
          <p:cNvSpPr/>
          <p:nvPr/>
        </p:nvSpPr>
        <p:spPr>
          <a:xfrm>
            <a:off x="844799" y="2139931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2986864" y="2139931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520264" y="2389213"/>
            <a:ext cx="389654" cy="11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909918" y="2136212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378199" y="2400281"/>
            <a:ext cx="160866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80933" y="2455940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y1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849032" y="3268766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2988982" y="3263887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US" baseline="-250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382432" y="3524237"/>
            <a:ext cx="1606550" cy="48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522382" y="3524237"/>
            <a:ext cx="387536" cy="9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909918" y="3297282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u</a:t>
            </a:r>
            <a:r>
              <a:rPr lang="en-US" baseline="-25000" dirty="0"/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23992" y="3157836"/>
            <a:ext cx="4058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m1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844799" y="4924079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19" name="Rectangle 18"/>
          <p:cNvSpPr/>
          <p:nvPr/>
        </p:nvSpPr>
        <p:spPr>
          <a:xfrm>
            <a:off x="2986864" y="4556248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520264" y="4809249"/>
            <a:ext cx="389654" cy="73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909918" y="4556248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849032" y="4266425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US" baseline="-250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382432" y="4526775"/>
            <a:ext cx="1604432" cy="2898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378199" y="4816598"/>
            <a:ext cx="1608665" cy="3678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23992" y="5083669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y1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023992" y="4308525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y2</a:t>
            </a:r>
            <a:endParaRPr lang="en-US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802745" y="5579533"/>
            <a:ext cx="4367412" cy="12530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Mediation effect: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β</a:t>
            </a:r>
            <a:r>
              <a:rPr lang="en-US" i="1" baseline="-25000" dirty="0">
                <a:solidFill>
                  <a:srgbClr val="000000"/>
                </a:solidFill>
              </a:rPr>
              <a:t>m1</a:t>
            </a:r>
            <a:r>
              <a:rPr lang="en-US" i="1" dirty="0">
                <a:solidFill>
                  <a:srgbClr val="000000"/>
                </a:solidFill>
              </a:rPr>
              <a:t>β</a:t>
            </a:r>
            <a:r>
              <a:rPr lang="en-US" i="1" baseline="-25000" dirty="0">
                <a:solidFill>
                  <a:srgbClr val="000000"/>
                </a:solidFill>
              </a:rPr>
              <a:t>y2</a:t>
            </a:r>
            <a:br>
              <a:rPr lang="en-US" i="1" baseline="-25000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SE</a:t>
            </a:r>
            <a:r>
              <a:rPr lang="en-US" baseline="-25000" dirty="0" err="1">
                <a:solidFill>
                  <a:srgbClr val="000000"/>
                </a:solidFill>
              </a:rPr>
              <a:t>mediation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aseline="-25000" dirty="0">
                <a:solidFill>
                  <a:srgbClr val="000000"/>
                </a:solidFill>
              </a:rPr>
              <a:t>effect</a:t>
            </a:r>
            <a:r>
              <a:rPr lang="en-US" dirty="0">
                <a:solidFill>
                  <a:srgbClr val="000000"/>
                </a:solidFill>
              </a:rPr>
              <a:t>:   √</a:t>
            </a:r>
            <a:r>
              <a:rPr lang="en-US" i="1" dirty="0">
                <a:solidFill>
                  <a:srgbClr val="000000"/>
                </a:solidFill>
              </a:rPr>
              <a:t>β</a:t>
            </a:r>
            <a:r>
              <a:rPr lang="en-US" i="1" baseline="-25000" dirty="0">
                <a:solidFill>
                  <a:srgbClr val="000000"/>
                </a:solidFill>
              </a:rPr>
              <a:t>y2</a:t>
            </a:r>
            <a:r>
              <a:rPr lang="en-US" i="1" baseline="30000" dirty="0">
                <a:solidFill>
                  <a:srgbClr val="000000"/>
                </a:solidFill>
              </a:rPr>
              <a:t>2</a:t>
            </a:r>
            <a:r>
              <a:rPr lang="en-US" i="1" dirty="0">
                <a:solidFill>
                  <a:srgbClr val="000000"/>
                </a:solidFill>
              </a:rPr>
              <a:t>SE</a:t>
            </a:r>
            <a:r>
              <a:rPr lang="en-US" i="1" baseline="-25000" dirty="0">
                <a:solidFill>
                  <a:srgbClr val="000000"/>
                </a:solidFill>
              </a:rPr>
              <a:t>βm1</a:t>
            </a:r>
            <a:r>
              <a:rPr lang="en-US" i="1" baseline="30000" dirty="0">
                <a:solidFill>
                  <a:srgbClr val="000000"/>
                </a:solidFill>
              </a:rPr>
              <a:t>2</a:t>
            </a:r>
            <a:r>
              <a:rPr lang="en-US" i="1" baseline="-25000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+ β</a:t>
            </a:r>
            <a:r>
              <a:rPr lang="en-US" i="1" baseline="-25000" dirty="0">
                <a:solidFill>
                  <a:srgbClr val="000000"/>
                </a:solidFill>
              </a:rPr>
              <a:t>m1</a:t>
            </a:r>
            <a:r>
              <a:rPr lang="en-US" i="1" baseline="30000" dirty="0">
                <a:solidFill>
                  <a:srgbClr val="000000"/>
                </a:solidFill>
              </a:rPr>
              <a:t>2</a:t>
            </a:r>
            <a:r>
              <a:rPr lang="en-US" i="1" dirty="0">
                <a:solidFill>
                  <a:srgbClr val="000000"/>
                </a:solidFill>
              </a:rPr>
              <a:t>SE</a:t>
            </a:r>
            <a:r>
              <a:rPr lang="en-US" i="1" baseline="-25000" dirty="0">
                <a:solidFill>
                  <a:srgbClr val="000000"/>
                </a:solidFill>
              </a:rPr>
              <a:t>βy2</a:t>
            </a:r>
            <a:r>
              <a:rPr lang="en-US" i="1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(This is called </a:t>
            </a:r>
            <a:r>
              <a:rPr lang="en-US" sz="1600" dirty="0" err="1">
                <a:solidFill>
                  <a:schemeClr val="tx1"/>
                </a:solidFill>
              </a:rPr>
              <a:t>Sobel</a:t>
            </a:r>
            <a:r>
              <a:rPr lang="en-US" sz="1600" dirty="0">
                <a:solidFill>
                  <a:schemeClr val="tx1"/>
                </a:solidFill>
              </a:rPr>
              <a:t> test)</a:t>
            </a: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2445709" y="6195260"/>
            <a:ext cx="2235348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11186" y="5176775"/>
            <a:ext cx="267249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This is not 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normally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distributed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367829" y="5756498"/>
            <a:ext cx="542089" cy="6010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67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BF12B8-32E1-C441-85A8-7AEC43B2A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Bootstrapping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4ACA1B-62EC-A44F-9766-AD14B10BF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4643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87623" y="26854"/>
            <a:ext cx="7632849" cy="1143000"/>
          </a:xfrm>
        </p:spPr>
        <p:txBody>
          <a:bodyPr/>
          <a:lstStyle/>
          <a:p>
            <a:r>
              <a:rPr lang="en-US" dirty="0"/>
              <a:t>Bootstrapping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300" y="1104193"/>
            <a:ext cx="9144000" cy="349320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GB" sz="1400" dirty="0" err="1">
                <a:latin typeface="Courier" charset="0"/>
                <a:ea typeface="Courier" charset="0"/>
                <a:cs typeface="Courier" charset="0"/>
              </a:rPr>
              <a:t>Orig</a:t>
            </a: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 Boot 1 Boot 2 Boot 3 Boot 4 Boot 5 Boot 6 Boot 7 Boot 8 Boot 9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1    -0.63  -0.31   0.33   0.58   0.33  -0.31   1.60   0.33  -0.84   0.49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2     0.18  -0.84  -0.82   0.49   0.58  -0.84   0.58   0.74  -0.63   1.60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3    -0.84   0.49   0.33   0.74   0.33   0.33   1.60   1.60   0.49  -0.84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4     1.60   0.18   0.18  -0.82  -0.84   1.60   1.60   1.60   0.58  -0.31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5     0.33  -0.84   0.58  -0.82  -0.63   0.49   0.33   0.74   0.74   0.49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6    -0.82   1.60   0.49   0.74  -0.63  -0.84   0.58  -0.84   0.74  -0.84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7     0.49  -0.63   0.74  -0.63   1.60   0.33   0.58   0.74   0.33   0.18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8     0.74   1.60   0.18   0.33  -0.82   0.74   1.60   0.18   0.33   0.33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9     0.58   0.58   0.74   0.74   0.49  -0.63   0.74  -0.84   0.58  -0.31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10   -0.31   1.60   0.33   0.49   0.33   0.58  -0.31   0.18   0.49  -0.82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Mean  0.13   0.34   0.31   0.18   0.07   0.15   0.89   0.44   0.28   0.00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84E847-537D-4940-9CE2-186037684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4597399"/>
            <a:ext cx="8483600" cy="239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59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87623" y="26854"/>
            <a:ext cx="7632849" cy="1143000"/>
          </a:xfrm>
        </p:spPr>
        <p:txBody>
          <a:bodyPr/>
          <a:lstStyle/>
          <a:p>
            <a:r>
              <a:rPr lang="en-US" dirty="0"/>
              <a:t>Bootstrapping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300" y="1104193"/>
            <a:ext cx="9144000" cy="349320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GB" sz="1400" dirty="0" err="1">
                <a:latin typeface="Courier" charset="0"/>
                <a:ea typeface="Courier" charset="0"/>
                <a:cs typeface="Courier" charset="0"/>
              </a:rPr>
              <a:t>Orig</a:t>
            </a: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 Boot 1 Boot 2 Boot 3 Boot 4 Boot 5 Boot 6 Boot 7 Boot 8 Boot 9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1    -0.84  -0.84  -0.82  -0.84  -0.84  -0.84  -0.31  -0.82  -0.84  -0.82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2    -0.82  -0.82  -0.82   0.18  -0.84  -0.63  -0.31  -0.82  -0.63  -0.63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3    -0.63  -0.63   0.18   0.33  -0.63  -0.63  -0.31  -0.63   0.18  -0.63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4    -0.31  -0.63   0.18   0.33  -0.31  -0.31  -0.31  -0.63   0.18  -0.31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5     0.18  -0.31   0.18   0.49   0.18   0.18   0.18  -0.31   0.49   0.18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6     0.33  -0.31   0.33   0.49   0.18   0.18   0.58  -0.31   0.49   0.33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7     0.49  -0.31   0.49   0.58   0.18   0.49   0.74   0.18   0.58   0.49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8     0.58   0.49   0.58   0.58   0.33   0.58   0.74   0.58   0.58   0.49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9     0.74   0.74   0.58   0.58   0.49   0.74   0.74   0.58   0.74   1.60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10    1.60   1.60   0.74   0.74   0.74   1.60   1.60   0.58   0.74   1.60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Mean  0.13  -0.10   0.16   0.35  -0.05   0.14   0.33  -0.16   0.25   0.2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84E847-537D-4940-9CE2-186037684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4597399"/>
            <a:ext cx="8483600" cy="239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380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87623" y="26854"/>
            <a:ext cx="7632849" cy="1143000"/>
          </a:xfrm>
        </p:spPr>
        <p:txBody>
          <a:bodyPr/>
          <a:lstStyle/>
          <a:p>
            <a:r>
              <a:rPr lang="en-US" dirty="0"/>
              <a:t>Bootstrapping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300" y="1104193"/>
            <a:ext cx="9144000" cy="349320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GB" sz="1400" dirty="0" err="1">
                <a:latin typeface="Courier" charset="0"/>
                <a:ea typeface="Courier" charset="0"/>
                <a:cs typeface="Courier" charset="0"/>
              </a:rPr>
              <a:t>Orig</a:t>
            </a: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 Boot 1 Boot 2 Boot 3 Boot 4 Boot 5 Boot 6 Boot 7 Boot 8 Boot 9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1        1      1      2      1      1      1      4      2      1      2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2        2      2      2      5      1      3      4      2      3      3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3        3      3      5      6      3      3      4      3      5      3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4        4      3      5      6      4      4      4      3      5      4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5        5      4      5      7      5      5      5      4      7      5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6        6      4      6      7      5      5      8      4      7      6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7        7      4      7      8      5      7      9      5      8      7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8        8      7      8      8      6      8      9      8      8      7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9        9      9      8      8      7      9      9      8      9     10</a:t>
            </a:r>
          </a:p>
          <a:p>
            <a:pPr marL="342900" indent="-342900">
              <a:buAutoNum type="arabicPlain" startAt="10"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     10     10      9      9      9     10     10      8      9     10</a:t>
            </a:r>
          </a:p>
          <a:p>
            <a:pPr marL="0" indent="0">
              <a:buNone/>
            </a:pPr>
            <a:r>
              <a:rPr lang="en-GB" sz="1400" dirty="0">
                <a:latin typeface="Courier" charset="0"/>
                <a:ea typeface="Courier" charset="0"/>
                <a:cs typeface="Courier" charset="0"/>
              </a:rPr>
              <a:t>Mean  0.13  -0.10   0.16   0.35  -0.05   0.14   0.33  -0.16   0.25   0.20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84E847-537D-4940-9CE2-186037684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4597399"/>
            <a:ext cx="8483600" cy="239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68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FCAF-D17D-5E4D-84FD-5E81CF9FD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Bootstrap</a:t>
            </a:r>
            <a:r>
              <a:rPr lang="fi-FI" dirty="0"/>
              <a:t> regression </a:t>
            </a:r>
            <a:r>
              <a:rPr lang="fi-FI" dirty="0" err="1"/>
              <a:t>coefficient</a:t>
            </a:r>
            <a:endParaRPr lang="fi-FI" dirty="0"/>
          </a:p>
        </p:txBody>
      </p:sp>
      <p:pic>
        <p:nvPicPr>
          <p:cNvPr id="4" name="bootstrap5-1.mp4">
            <a:hlinkClick r:id="" action="ppaction://media"/>
            <a:extLst>
              <a:ext uri="{FF2B5EF4-FFF2-40B4-BE49-F238E27FC236}">
                <a16:creationId xmlns:a16="http://schemas.microsoft.com/office/drawing/2014/main" id="{95D58B7A-4A8A-2844-AE3E-20151379A7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628650" y="1724025"/>
            <a:ext cx="7251699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9D4586-06EA-914C-ADA2-C827AEBB9F20}"/>
              </a:ext>
            </a:extLst>
          </p:cNvPr>
          <p:cNvSpPr txBox="1"/>
          <p:nvPr/>
        </p:nvSpPr>
        <p:spPr>
          <a:xfrm>
            <a:off x="628650" y="6502400"/>
            <a:ext cx="2837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 err="1"/>
              <a:t>https</a:t>
            </a:r>
            <a:r>
              <a:rPr lang="fi-FI" sz="1000" dirty="0"/>
              <a:t>://</a:t>
            </a:r>
            <a:r>
              <a:rPr lang="fi-FI" sz="1000" dirty="0" err="1"/>
              <a:t>www.stat.auckland.ac.nz</a:t>
            </a:r>
            <a:r>
              <a:rPr lang="fi-FI" sz="1000" dirty="0"/>
              <a:t>/~</a:t>
            </a:r>
            <a:r>
              <a:rPr lang="fi-FI" sz="1000" dirty="0" err="1"/>
              <a:t>wild</a:t>
            </a:r>
            <a:r>
              <a:rPr lang="fi-FI" sz="1000" dirty="0"/>
              <a:t>/</a:t>
            </a:r>
            <a:r>
              <a:rPr lang="fi-FI" sz="1000" dirty="0" err="1"/>
              <a:t>BootAnim</a:t>
            </a:r>
            <a:r>
              <a:rPr lang="fi-FI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5427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Linear model implies a correlation matrix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0F5C7A1-AB16-2A43-97A5-1870E09056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90060"/>
              </p:ext>
            </p:extLst>
          </p:nvPr>
        </p:nvGraphicFramePr>
        <p:xfrm>
          <a:off x="628650" y="1825625"/>
          <a:ext cx="7886700" cy="3093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5785">
                  <a:extLst>
                    <a:ext uri="{9D8B030D-6E8A-4147-A177-3AD203B41FA5}">
                      <a16:colId xmlns:a16="http://schemas.microsoft.com/office/drawing/2014/main" val="3777351628"/>
                    </a:ext>
                  </a:extLst>
                </a:gridCol>
                <a:gridCol w="1537487">
                  <a:extLst>
                    <a:ext uri="{9D8B030D-6E8A-4147-A177-3AD203B41FA5}">
                      <a16:colId xmlns:a16="http://schemas.microsoft.com/office/drawing/2014/main" val="2327984396"/>
                    </a:ext>
                  </a:extLst>
                </a:gridCol>
                <a:gridCol w="2543428">
                  <a:extLst>
                    <a:ext uri="{9D8B030D-6E8A-4147-A177-3AD203B41FA5}">
                      <a16:colId xmlns:a16="http://schemas.microsoft.com/office/drawing/2014/main" val="3984356392"/>
                    </a:ext>
                  </a:extLst>
                </a:gridCol>
              </a:tblGrid>
              <a:tr h="472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Model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52500" algn="l"/>
                        </a:tabLst>
                      </a:pP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Question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Answer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here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103816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Cor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(x1,y)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en-GB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Cor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(x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,x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)+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</a:t>
                      </a:r>
                      <a:r>
                        <a:rPr lang="en-GB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Cor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(x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,x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GB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fi-FI" sz="2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5720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Var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(y)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fi-FI" sz="1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fi-FI" sz="1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fi-FI" sz="1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+ 2 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i-FI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Cor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(x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,x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+ 2 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i-FI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Cor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(x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,x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+ 2 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i-FI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Cor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(x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,x</a:t>
                      </a:r>
                      <a:r>
                        <a:rPr lang="fi-FI" sz="18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+</a:t>
                      </a:r>
                      <a:r>
                        <a:rPr lang="fi-FI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Var</a:t>
                      </a:r>
                      <a:r>
                        <a:rPr lang="fi-FI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(u)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4089775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EF59BD29-26E6-DA4E-8E6E-9DD84E2FDD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8611" y="2511908"/>
            <a:ext cx="3662995" cy="19144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506FF3-7A4B-234B-B992-8703942ADA52}"/>
              </a:ext>
            </a:extLst>
          </p:cNvPr>
          <p:cNvSpPr/>
          <p:nvPr/>
        </p:nvSpPr>
        <p:spPr>
          <a:xfrm>
            <a:off x="5980014" y="2306230"/>
            <a:ext cx="2519152" cy="1170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EBD38A-5322-0942-8682-AF5F9B20D68B}"/>
              </a:ext>
            </a:extLst>
          </p:cNvPr>
          <p:cNvSpPr/>
          <p:nvPr/>
        </p:nvSpPr>
        <p:spPr>
          <a:xfrm>
            <a:off x="5996198" y="3533861"/>
            <a:ext cx="2519152" cy="1297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337" name="Picture 2">
            <a:extLst>
              <a:ext uri="{FF2B5EF4-FFF2-40B4-BE49-F238E27FC236}">
                <a16:creationId xmlns:a16="http://schemas.microsoft.com/office/drawing/2014/main" id="{CADF175C-A0BE-4942-9E37-FE6D813B1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46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FCAF-D17D-5E4D-84FD-5E81CF9FD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Bootstrap</a:t>
            </a:r>
            <a:r>
              <a:rPr lang="fi-FI" dirty="0"/>
              <a:t> regression </a:t>
            </a:r>
            <a:r>
              <a:rPr lang="fi-FI" dirty="0" err="1"/>
              <a:t>coefficient</a:t>
            </a:r>
            <a:endParaRPr lang="fi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D4586-06EA-914C-ADA2-C827AEBB9F20}"/>
              </a:ext>
            </a:extLst>
          </p:cNvPr>
          <p:cNvSpPr txBox="1"/>
          <p:nvPr/>
        </p:nvSpPr>
        <p:spPr>
          <a:xfrm>
            <a:off x="628650" y="6502400"/>
            <a:ext cx="2837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 err="1"/>
              <a:t>https</a:t>
            </a:r>
            <a:r>
              <a:rPr lang="fi-FI" sz="1000" dirty="0"/>
              <a:t>://</a:t>
            </a:r>
            <a:r>
              <a:rPr lang="fi-FI" sz="1000" dirty="0" err="1"/>
              <a:t>www.stat.auckland.ac.nz</a:t>
            </a:r>
            <a:r>
              <a:rPr lang="fi-FI" sz="1000" dirty="0"/>
              <a:t>/~</a:t>
            </a:r>
            <a:r>
              <a:rPr lang="fi-FI" sz="1000" dirty="0" err="1"/>
              <a:t>wild</a:t>
            </a:r>
            <a:r>
              <a:rPr lang="fi-FI" sz="1000" dirty="0"/>
              <a:t>/</a:t>
            </a:r>
            <a:r>
              <a:rPr lang="fi-FI" sz="1000" dirty="0" err="1"/>
              <a:t>BootAnim</a:t>
            </a:r>
            <a:r>
              <a:rPr lang="fi-FI" sz="1000" dirty="0"/>
              <a:t>/</a:t>
            </a:r>
          </a:p>
        </p:txBody>
      </p:sp>
      <p:pic>
        <p:nvPicPr>
          <p:cNvPr id="7" name="bootstrap5-2.mp4">
            <a:hlinkClick r:id="" action="ppaction://media"/>
            <a:extLst>
              <a:ext uri="{FF2B5EF4-FFF2-40B4-BE49-F238E27FC236}">
                <a16:creationId xmlns:a16="http://schemas.microsoft.com/office/drawing/2014/main" id="{F0096E4D-3AAF-6240-8EE3-B62229F288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728789"/>
            <a:ext cx="7251700" cy="4351338"/>
          </a:xfrm>
        </p:spPr>
      </p:pic>
    </p:spTree>
    <p:extLst>
      <p:ext uri="{BB962C8B-B14F-4D97-AF65-F5344CB8AC3E}">
        <p14:creationId xmlns:p14="http://schemas.microsoft.com/office/powerpoint/2010/main" val="7729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C20E6C-AE35-DA4C-8E44-AC560D21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Example</a:t>
            </a:r>
            <a:r>
              <a:rPr lang="fi-FI" dirty="0"/>
              <a:t>: </a:t>
            </a:r>
            <a:r>
              <a:rPr lang="fi-FI" dirty="0" err="1"/>
              <a:t>Confidence</a:t>
            </a:r>
            <a:r>
              <a:rPr lang="fi-FI" dirty="0"/>
              <a:t> </a:t>
            </a:r>
            <a:r>
              <a:rPr lang="fi-FI" dirty="0" err="1"/>
              <a:t>interval</a:t>
            </a:r>
            <a:r>
              <a:rPr lang="fi-FI" dirty="0"/>
              <a:t> of a </a:t>
            </a:r>
            <a:r>
              <a:rPr lang="fi-FI" dirty="0" err="1"/>
              <a:t>correlation</a:t>
            </a:r>
            <a:endParaRPr lang="fi-FI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9C9892-9E6E-644E-AEF9-B22F92F05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085" y="2336800"/>
            <a:ext cx="7941733" cy="34036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6025CB-BA1D-5842-B2F0-81D42059B869}"/>
              </a:ext>
            </a:extLst>
          </p:cNvPr>
          <p:cNvSpPr txBox="1"/>
          <p:nvPr/>
        </p:nvSpPr>
        <p:spPr>
          <a:xfrm>
            <a:off x="628650" y="6477000"/>
            <a:ext cx="8070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err="1"/>
              <a:t>Aguirre-Urreta</a:t>
            </a:r>
            <a:r>
              <a:rPr lang="fi-FI" sz="1000" dirty="0"/>
              <a:t>, M., &amp; Rönkkö, M. (2018). Statistical </a:t>
            </a:r>
            <a:r>
              <a:rPr lang="fi-FI" sz="1000" dirty="0" err="1"/>
              <a:t>inference</a:t>
            </a:r>
            <a:r>
              <a:rPr lang="fi-FI" sz="1000" dirty="0"/>
              <a:t> </a:t>
            </a:r>
            <a:r>
              <a:rPr lang="fi-FI" sz="1000" dirty="0" err="1"/>
              <a:t>with</a:t>
            </a:r>
            <a:r>
              <a:rPr lang="fi-FI" sz="1000" dirty="0"/>
              <a:t> </a:t>
            </a:r>
            <a:r>
              <a:rPr lang="fi-FI" sz="1000" dirty="0" err="1"/>
              <a:t>PLSc</a:t>
            </a:r>
            <a:r>
              <a:rPr lang="fi-FI" sz="1000" dirty="0"/>
              <a:t> </a:t>
            </a:r>
            <a:r>
              <a:rPr lang="fi-FI" sz="1000" dirty="0" err="1"/>
              <a:t>using</a:t>
            </a:r>
            <a:r>
              <a:rPr lang="fi-FI" sz="1000" dirty="0"/>
              <a:t> </a:t>
            </a:r>
            <a:r>
              <a:rPr lang="fi-FI" sz="1000" dirty="0" err="1"/>
              <a:t>bootstrap</a:t>
            </a:r>
            <a:r>
              <a:rPr lang="fi-FI" sz="1000" dirty="0"/>
              <a:t> </a:t>
            </a:r>
            <a:r>
              <a:rPr lang="fi-FI" sz="1000" dirty="0" err="1"/>
              <a:t>confidence</a:t>
            </a:r>
            <a:r>
              <a:rPr lang="fi-FI" sz="1000" dirty="0"/>
              <a:t> </a:t>
            </a:r>
            <a:r>
              <a:rPr lang="fi-FI" sz="1000" dirty="0" err="1"/>
              <a:t>intervals</a:t>
            </a:r>
            <a:r>
              <a:rPr lang="fi-FI" sz="1000" dirty="0"/>
              <a:t>. </a:t>
            </a:r>
            <a:r>
              <a:rPr lang="fi-FI" sz="1000" i="1" dirty="0"/>
              <a:t>MIS </a:t>
            </a:r>
            <a:r>
              <a:rPr lang="fi-FI" sz="1000" i="1" dirty="0" err="1"/>
              <a:t>Quarterly</a:t>
            </a:r>
            <a:r>
              <a:rPr lang="fi-FI" sz="1000" dirty="0"/>
              <a:t>.</a:t>
            </a:r>
            <a:endParaRPr lang="fi-FI" sz="1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28092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Normal approximation confidence intervals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Assumption: Estimate is normally distributed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CI = estimate </a:t>
            </a:r>
            <a:r>
              <a:rPr lang="fi-FI" dirty="0"/>
              <a:t>± 1.96 *SE</a:t>
            </a:r>
          </a:p>
          <a:p>
            <a:pPr marL="0" indent="0">
              <a:buNone/>
            </a:pPr>
            <a:r>
              <a:rPr lang="fi-FI" dirty="0"/>
              <a:t>SE = SD(</a:t>
            </a:r>
            <a:r>
              <a:rPr lang="fi-FI" dirty="0" err="1"/>
              <a:t>bootstrap</a:t>
            </a:r>
            <a:r>
              <a:rPr lang="fi-FI" dirty="0"/>
              <a:t> </a:t>
            </a:r>
            <a:r>
              <a:rPr lang="fi-FI" dirty="0" err="1"/>
              <a:t>estimates</a:t>
            </a:r>
            <a:r>
              <a:rPr lang="fi-FI" dirty="0"/>
              <a:t>)</a:t>
            </a:r>
            <a:endParaRPr lang="en-US" dirty="0"/>
          </a:p>
          <a:p>
            <a:endParaRPr lang="en-US" baseline="-25000" dirty="0"/>
          </a:p>
          <a:p>
            <a:endParaRPr lang="en-US" baseline="-25000" dirty="0"/>
          </a:p>
          <a:p>
            <a:pPr marL="0" indent="0">
              <a:buNone/>
            </a:pPr>
            <a:r>
              <a:rPr lang="en-US" baseline="-25000" dirty="0"/>
              <a:t>    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" b="6481"/>
          <a:stretch/>
        </p:blipFill>
        <p:spPr>
          <a:xfrm>
            <a:off x="4739131" y="1638302"/>
            <a:ext cx="3832673" cy="42792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96817" y="1118019"/>
            <a:ext cx="3077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/>
              <a:t>0%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881335" y="1401918"/>
            <a:ext cx="4813" cy="4190059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31924" y="4520954"/>
            <a:ext cx="1328284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031924" y="4394919"/>
            <a:ext cx="0" cy="268741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71288" y="4394919"/>
            <a:ext cx="0" cy="268741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36199" y="4139003"/>
            <a:ext cx="3077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1%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06775" y="4113411"/>
            <a:ext cx="42319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13%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29150" y="6157223"/>
            <a:ext cx="414554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if we cannot assume that the estimates are normal?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9562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BB35A-2319-A341-B2B8-B0A4EB741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Empirical</a:t>
            </a:r>
            <a:r>
              <a:rPr lang="fi-FI" dirty="0"/>
              <a:t> </a:t>
            </a:r>
            <a:r>
              <a:rPr lang="fi-FI" dirty="0" err="1"/>
              <a:t>confidence</a:t>
            </a:r>
            <a:r>
              <a:rPr lang="fi-FI" dirty="0"/>
              <a:t> </a:t>
            </a:r>
            <a:r>
              <a:rPr lang="fi-FI" dirty="0" err="1"/>
              <a:t>intervals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F23E9-D861-3A4C-B837-8486C1F309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Assumption: Estimate is normally distributed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CI = estimate </a:t>
            </a:r>
            <a:r>
              <a:rPr lang="fi-FI" dirty="0"/>
              <a:t>± 1.96 *SE</a:t>
            </a:r>
          </a:p>
          <a:p>
            <a:pPr marL="0" indent="0">
              <a:buNone/>
            </a:pPr>
            <a:r>
              <a:rPr lang="fi-FI" dirty="0"/>
              <a:t>SE = SD(</a:t>
            </a:r>
            <a:r>
              <a:rPr lang="fi-FI" dirty="0" err="1"/>
              <a:t>bootstrap</a:t>
            </a:r>
            <a:r>
              <a:rPr lang="fi-FI" dirty="0"/>
              <a:t> </a:t>
            </a:r>
            <a:r>
              <a:rPr lang="fi-FI" dirty="0" err="1"/>
              <a:t>estimates</a:t>
            </a:r>
            <a:r>
              <a:rPr lang="fi-FI" dirty="0"/>
              <a:t>)</a:t>
            </a:r>
            <a:endParaRPr lang="en-US" dirty="0"/>
          </a:p>
          <a:p>
            <a:endParaRPr lang="en-US" baseline="-25000" dirty="0"/>
          </a:p>
          <a:p>
            <a:endParaRPr lang="en-US" baseline="-25000" dirty="0"/>
          </a:p>
          <a:p>
            <a:pPr marL="0" indent="0">
              <a:buNone/>
            </a:pPr>
            <a:r>
              <a:rPr lang="en-US" baseline="-25000" dirty="0"/>
              <a:t>    </a:t>
            </a:r>
          </a:p>
          <a:p>
            <a:endParaRPr lang="en-US" dirty="0"/>
          </a:p>
          <a:p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A3395-9DFE-5543-B722-BE59503F64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err="1"/>
              <a:t>Estimated</a:t>
            </a:r>
            <a:r>
              <a:rPr lang="fi-FI" dirty="0"/>
              <a:t> </a:t>
            </a:r>
            <a:r>
              <a:rPr lang="fi-FI" dirty="0" err="1"/>
              <a:t>empirically</a:t>
            </a:r>
            <a:endParaRPr lang="fi-FI" dirty="0"/>
          </a:p>
          <a:p>
            <a:endParaRPr lang="fi-FI" dirty="0"/>
          </a:p>
          <a:p>
            <a:pPr marL="0" indent="0">
              <a:buNone/>
            </a:pPr>
            <a:r>
              <a:rPr lang="fi-FI" dirty="0" err="1"/>
              <a:t>Percentile</a:t>
            </a:r>
            <a:r>
              <a:rPr lang="fi-FI" dirty="0"/>
              <a:t> </a:t>
            </a:r>
            <a:r>
              <a:rPr lang="fi-FI" dirty="0" err="1"/>
              <a:t>intervals</a:t>
            </a:r>
            <a:r>
              <a:rPr lang="fi-FI" dirty="0"/>
              <a:t> :</a:t>
            </a:r>
            <a:r>
              <a:rPr lang="fi-FI" dirty="0" err="1"/>
              <a:t>Choose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25th and 975th </a:t>
            </a:r>
            <a:r>
              <a:rPr lang="fi-FI" dirty="0" err="1"/>
              <a:t>bootstrap</a:t>
            </a:r>
            <a:r>
              <a:rPr lang="fi-FI" dirty="0"/>
              <a:t> </a:t>
            </a:r>
            <a:r>
              <a:rPr lang="fi-FI" dirty="0" err="1"/>
              <a:t>replications</a:t>
            </a:r>
            <a:r>
              <a:rPr lang="fi-FI" dirty="0"/>
              <a:t> as CI </a:t>
            </a:r>
            <a:r>
              <a:rPr lang="fi-FI" dirty="0" err="1"/>
              <a:t>end</a:t>
            </a:r>
            <a:r>
              <a:rPr lang="fi-FI" dirty="0"/>
              <a:t> </a:t>
            </a:r>
            <a:r>
              <a:rPr lang="fi-FI" dirty="0" err="1"/>
              <a:t>points</a:t>
            </a:r>
            <a:endParaRPr lang="fi-FI" dirty="0"/>
          </a:p>
          <a:p>
            <a:pPr marL="0" indent="0">
              <a:buNone/>
            </a:pPr>
            <a:r>
              <a:rPr lang="fi-FI" dirty="0" err="1"/>
              <a:t>Bias</a:t>
            </a:r>
            <a:r>
              <a:rPr lang="fi-FI" dirty="0"/>
              <a:t> </a:t>
            </a:r>
            <a:r>
              <a:rPr lang="fi-FI" dirty="0" err="1"/>
              <a:t>corrected</a:t>
            </a:r>
            <a:r>
              <a:rPr lang="fi-FI" dirty="0"/>
              <a:t> (BC) and </a:t>
            </a:r>
            <a:r>
              <a:rPr lang="fi-FI" dirty="0" err="1"/>
              <a:t>bias</a:t>
            </a:r>
            <a:r>
              <a:rPr lang="fi-FI" dirty="0"/>
              <a:t> </a:t>
            </a:r>
            <a:r>
              <a:rPr lang="fi-FI" dirty="0" err="1"/>
              <a:t>corrected</a:t>
            </a:r>
            <a:r>
              <a:rPr lang="fi-FI" dirty="0"/>
              <a:t> and </a:t>
            </a:r>
            <a:r>
              <a:rPr lang="fi-FI" dirty="0" err="1"/>
              <a:t>accelerated</a:t>
            </a:r>
            <a:r>
              <a:rPr lang="fi-FI" dirty="0"/>
              <a:t> (</a:t>
            </a:r>
            <a:r>
              <a:rPr lang="fi-FI" dirty="0" err="1"/>
              <a:t>BCa</a:t>
            </a:r>
            <a:r>
              <a:rPr lang="fi-FI" dirty="0"/>
              <a:t>)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variations</a:t>
            </a:r>
            <a:r>
              <a:rPr lang="fi-FI" dirty="0"/>
              <a:t> of </a:t>
            </a:r>
            <a:r>
              <a:rPr lang="fi-FI" dirty="0" err="1"/>
              <a:t>this</a:t>
            </a:r>
            <a:r>
              <a:rPr lang="fi-FI" dirty="0"/>
              <a:t> idea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8B34A-3A1E-5A4B-810D-56E80B2DE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7399"/>
            <a:ext cx="8483600" cy="239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229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09866-FCE1-6247-8DBA-498EFC9D9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does</a:t>
            </a:r>
            <a:r>
              <a:rPr lang="fi-FI" dirty="0"/>
              <a:t> it </a:t>
            </a:r>
            <a:r>
              <a:rPr lang="fi-FI" dirty="0" err="1"/>
              <a:t>work</a:t>
            </a:r>
            <a:r>
              <a:rPr lang="fi-FI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0EBC-037B-2A44-A065-45BD0B737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889375"/>
          </a:xfrm>
        </p:spPr>
        <p:txBody>
          <a:bodyPr/>
          <a:lstStyle/>
          <a:p>
            <a:pPr marL="0" indent="0">
              <a:buNone/>
            </a:pPr>
            <a:r>
              <a:rPr lang="fi-FI" dirty="0" err="1"/>
              <a:t>Koopman</a:t>
            </a:r>
            <a:r>
              <a:rPr lang="fi-FI" dirty="0"/>
              <a:t> et </a:t>
            </a:r>
            <a:r>
              <a:rPr lang="fi-FI" dirty="0" err="1"/>
              <a:t>al</a:t>
            </a:r>
            <a:r>
              <a:rPr lang="fi-FI" dirty="0"/>
              <a:t> (2014, p. 229):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err="1"/>
              <a:t>Bootstrapping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advocated</a:t>
            </a:r>
            <a:r>
              <a:rPr lang="fi-FI" dirty="0"/>
              <a:t> as </a:t>
            </a:r>
            <a:r>
              <a:rPr lang="fi-FI" dirty="0" err="1"/>
              <a:t>being</a:t>
            </a:r>
            <a:r>
              <a:rPr lang="fi-FI" dirty="0"/>
              <a:t> </a:t>
            </a:r>
            <a:r>
              <a:rPr lang="fi-FI" dirty="0" err="1"/>
              <a:t>particularly</a:t>
            </a:r>
            <a:r>
              <a:rPr lang="fi-FI" dirty="0"/>
              <a:t> </a:t>
            </a:r>
            <a:r>
              <a:rPr lang="fi-FI" dirty="0" err="1"/>
              <a:t>useful</a:t>
            </a:r>
            <a:r>
              <a:rPr lang="fi-FI" dirty="0"/>
              <a:t> in </a:t>
            </a:r>
            <a:r>
              <a:rPr lang="fi-FI" dirty="0" err="1"/>
              <a:t>small</a:t>
            </a:r>
            <a:r>
              <a:rPr lang="fi-FI" dirty="0"/>
              <a:t> </a:t>
            </a:r>
            <a:r>
              <a:rPr lang="fi-FI" dirty="0" err="1"/>
              <a:t>samples</a:t>
            </a:r>
            <a:r>
              <a:rPr lang="fi-FI" dirty="0"/>
              <a:t> (</a:t>
            </a:r>
            <a:r>
              <a:rPr lang="fi-FI" dirty="0" err="1"/>
              <a:t>e.g</a:t>
            </a:r>
            <a:r>
              <a:rPr lang="fi-FI" dirty="0"/>
              <a:t>., </a:t>
            </a:r>
            <a:r>
              <a:rPr lang="fi-FI" dirty="0" err="1"/>
              <a:t>Shrout</a:t>
            </a:r>
            <a:r>
              <a:rPr lang="fi-FI" dirty="0"/>
              <a:t> &amp; </a:t>
            </a:r>
            <a:r>
              <a:rPr lang="fi-FI" dirty="0" err="1"/>
              <a:t>Bolger</a:t>
            </a:r>
            <a:r>
              <a:rPr lang="fi-FI" dirty="0"/>
              <a:t>, 2002). 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err="1"/>
              <a:t>Bootstrapping</a:t>
            </a:r>
            <a:r>
              <a:rPr lang="fi-FI" dirty="0"/>
              <a:t> </a:t>
            </a:r>
            <a:r>
              <a:rPr lang="fi-FI" dirty="0" err="1"/>
              <a:t>necessarily</a:t>
            </a:r>
            <a:r>
              <a:rPr lang="fi-FI" dirty="0"/>
              <a:t> </a:t>
            </a:r>
            <a:r>
              <a:rPr lang="fi-FI" dirty="0" err="1"/>
              <a:t>assumes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a </a:t>
            </a:r>
            <a:r>
              <a:rPr lang="fi-FI" dirty="0" err="1"/>
              <a:t>sample</a:t>
            </a:r>
            <a:r>
              <a:rPr lang="fi-FI" dirty="0"/>
              <a:t> is </a:t>
            </a:r>
            <a:r>
              <a:rPr lang="fi-FI" dirty="0" err="1"/>
              <a:t>representative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population</a:t>
            </a:r>
            <a:r>
              <a:rPr lang="fi-FI" dirty="0"/>
              <a:t> (</a:t>
            </a:r>
            <a:r>
              <a:rPr lang="fi-FI" dirty="0" err="1"/>
              <a:t>Mooney</a:t>
            </a:r>
            <a:r>
              <a:rPr lang="fi-FI" dirty="0"/>
              <a:t> &amp; </a:t>
            </a:r>
            <a:r>
              <a:rPr lang="fi-FI" dirty="0" err="1"/>
              <a:t>Duval</a:t>
            </a:r>
            <a:r>
              <a:rPr lang="fi-FI" dirty="0"/>
              <a:t>, 1993). 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err="1"/>
              <a:t>Sampling</a:t>
            </a:r>
            <a:r>
              <a:rPr lang="fi-FI" dirty="0"/>
              <a:t> </a:t>
            </a:r>
            <a:r>
              <a:rPr lang="fi-FI" dirty="0" err="1"/>
              <a:t>error</a:t>
            </a:r>
            <a:r>
              <a:rPr lang="fi-FI" dirty="0"/>
              <a:t> is </a:t>
            </a:r>
            <a:r>
              <a:rPr lang="fi-FI" dirty="0" err="1"/>
              <a:t>particularly</a:t>
            </a:r>
            <a:r>
              <a:rPr lang="fi-FI" dirty="0"/>
              <a:t> </a:t>
            </a:r>
            <a:r>
              <a:rPr lang="fi-FI" dirty="0" err="1"/>
              <a:t>troublesome</a:t>
            </a:r>
            <a:r>
              <a:rPr lang="fi-FI" dirty="0"/>
              <a:t> in </a:t>
            </a:r>
            <a:r>
              <a:rPr lang="fi-FI" dirty="0" err="1"/>
              <a:t>small</a:t>
            </a:r>
            <a:r>
              <a:rPr lang="fi-FI" dirty="0"/>
              <a:t> </a:t>
            </a:r>
            <a:r>
              <a:rPr lang="fi-FI" dirty="0" err="1"/>
              <a:t>samples</a:t>
            </a:r>
            <a:r>
              <a:rPr lang="fi-FI" dirty="0"/>
              <a:t>, </a:t>
            </a:r>
            <a:r>
              <a:rPr lang="fi-FI" dirty="0" err="1"/>
              <a:t>rendering</a:t>
            </a:r>
            <a:r>
              <a:rPr lang="fi-FI" dirty="0"/>
              <a:t> an </a:t>
            </a:r>
            <a:r>
              <a:rPr lang="fi-FI" dirty="0" err="1"/>
              <a:t>assumption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a </a:t>
            </a:r>
            <a:r>
              <a:rPr lang="fi-FI" dirty="0" err="1"/>
              <a:t>sample</a:t>
            </a:r>
            <a:r>
              <a:rPr lang="fi-FI" dirty="0"/>
              <a:t> is </a:t>
            </a:r>
            <a:r>
              <a:rPr lang="fi-FI" dirty="0" err="1"/>
              <a:t>representative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population</a:t>
            </a:r>
            <a:r>
              <a:rPr lang="fi-FI" dirty="0"/>
              <a:t> in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context</a:t>
            </a:r>
            <a:r>
              <a:rPr lang="fi-FI" dirty="0"/>
              <a:t> </a:t>
            </a:r>
            <a:r>
              <a:rPr lang="fi-FI" dirty="0" err="1"/>
              <a:t>tenuous</a:t>
            </a:r>
            <a:r>
              <a:rPr lang="fi-FI" dirty="0"/>
              <a:t> at </a:t>
            </a:r>
            <a:r>
              <a:rPr lang="fi-FI" dirty="0" err="1"/>
              <a:t>best</a:t>
            </a:r>
            <a:r>
              <a:rPr lang="fi-FI" dirty="0"/>
              <a:t> (Schmidt, Hunter, &amp; </a:t>
            </a:r>
            <a:r>
              <a:rPr lang="fi-FI" dirty="0" err="1"/>
              <a:t>Pearlman</a:t>
            </a:r>
            <a:r>
              <a:rPr lang="fi-FI" dirty="0"/>
              <a:t>, 1981).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⇒ </a:t>
            </a:r>
            <a:r>
              <a:rPr lang="fi-FI" dirty="0" err="1"/>
              <a:t>Bootstrapping</a:t>
            </a:r>
            <a:r>
              <a:rPr lang="fi-FI" dirty="0"/>
              <a:t> </a:t>
            </a:r>
            <a:r>
              <a:rPr lang="fi-FI" dirty="0" err="1"/>
              <a:t>requires</a:t>
            </a:r>
            <a:r>
              <a:rPr lang="fi-FI" dirty="0"/>
              <a:t> a </a:t>
            </a:r>
            <a:r>
              <a:rPr lang="fi-FI" dirty="0" err="1"/>
              <a:t>large</a:t>
            </a:r>
            <a:r>
              <a:rPr lang="fi-FI" dirty="0"/>
              <a:t> </a:t>
            </a:r>
            <a:r>
              <a:rPr lang="fi-FI" dirty="0" err="1"/>
              <a:t>sample</a:t>
            </a:r>
            <a:r>
              <a:rPr lang="fi-FI" dirty="0"/>
              <a:t> </a:t>
            </a:r>
            <a:r>
              <a:rPr lang="fi-FI" dirty="0" err="1"/>
              <a:t>size</a:t>
            </a:r>
            <a:endParaRPr lang="fi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08F74A-1488-5044-8B1C-C46B142F4584}"/>
              </a:ext>
            </a:extLst>
          </p:cNvPr>
          <p:cNvSpPr txBox="1"/>
          <p:nvPr/>
        </p:nvSpPr>
        <p:spPr>
          <a:xfrm>
            <a:off x="628650" y="6134100"/>
            <a:ext cx="807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err="1"/>
              <a:t>Koopman</a:t>
            </a:r>
            <a:r>
              <a:rPr lang="fi-FI" sz="1000" dirty="0"/>
              <a:t>, J., </a:t>
            </a:r>
            <a:r>
              <a:rPr lang="fi-FI" sz="1000" dirty="0" err="1"/>
              <a:t>Howe</a:t>
            </a:r>
            <a:r>
              <a:rPr lang="fi-FI" sz="1000" dirty="0"/>
              <a:t>, M., &amp; </a:t>
            </a:r>
            <a:r>
              <a:rPr lang="fi-FI" sz="1000" dirty="0" err="1"/>
              <a:t>Hollenbeck</a:t>
            </a:r>
            <a:r>
              <a:rPr lang="fi-FI" sz="1000" dirty="0"/>
              <a:t>, J. R. (2014). </a:t>
            </a:r>
            <a:r>
              <a:rPr lang="fi-FI" sz="1000" dirty="0" err="1"/>
              <a:t>Pulling</a:t>
            </a:r>
            <a:r>
              <a:rPr lang="fi-FI" sz="1000" dirty="0"/>
              <a:t> </a:t>
            </a:r>
            <a:r>
              <a:rPr lang="fi-FI" sz="1000" dirty="0" err="1"/>
              <a:t>the</a:t>
            </a:r>
            <a:r>
              <a:rPr lang="fi-FI" sz="1000" dirty="0"/>
              <a:t> </a:t>
            </a:r>
            <a:r>
              <a:rPr lang="fi-FI" sz="1000" dirty="0" err="1"/>
              <a:t>Sobel</a:t>
            </a:r>
            <a:r>
              <a:rPr lang="fi-FI" sz="1000" dirty="0"/>
              <a:t> </a:t>
            </a:r>
            <a:r>
              <a:rPr lang="fi-FI" sz="1000" dirty="0" err="1"/>
              <a:t>test</a:t>
            </a:r>
            <a:r>
              <a:rPr lang="fi-FI" sz="1000" dirty="0"/>
              <a:t> </a:t>
            </a:r>
            <a:r>
              <a:rPr lang="fi-FI" sz="1000" dirty="0" err="1"/>
              <a:t>up</a:t>
            </a:r>
            <a:r>
              <a:rPr lang="fi-FI" sz="1000" dirty="0"/>
              <a:t> </a:t>
            </a:r>
            <a:r>
              <a:rPr lang="fi-FI" sz="1000" dirty="0" err="1"/>
              <a:t>by</a:t>
            </a:r>
            <a:r>
              <a:rPr lang="fi-FI" sz="1000" dirty="0"/>
              <a:t> </a:t>
            </a:r>
            <a:r>
              <a:rPr lang="fi-FI" sz="1000" dirty="0" err="1"/>
              <a:t>its</a:t>
            </a:r>
            <a:r>
              <a:rPr lang="fi-FI" sz="1000" dirty="0"/>
              <a:t> </a:t>
            </a:r>
            <a:r>
              <a:rPr lang="fi-FI" sz="1000" dirty="0" err="1"/>
              <a:t>bootstraps</a:t>
            </a:r>
            <a:r>
              <a:rPr lang="fi-FI" sz="1000" dirty="0"/>
              <a:t>. In C. E. Lance &amp; R. J. </a:t>
            </a:r>
            <a:r>
              <a:rPr lang="fi-FI" sz="1000" dirty="0" err="1"/>
              <a:t>Vandenberg</a:t>
            </a:r>
            <a:r>
              <a:rPr lang="fi-FI" sz="1000" dirty="0"/>
              <a:t> (</a:t>
            </a:r>
            <a:r>
              <a:rPr lang="fi-FI" sz="1000" dirty="0" err="1"/>
              <a:t>Eds</a:t>
            </a:r>
            <a:r>
              <a:rPr lang="fi-FI" sz="1000" dirty="0"/>
              <a:t>.), </a:t>
            </a:r>
            <a:r>
              <a:rPr lang="fi-FI" sz="1000" i="1" dirty="0"/>
              <a:t>More </a:t>
            </a:r>
            <a:r>
              <a:rPr lang="fi-FI" sz="1000" i="1" dirty="0" err="1"/>
              <a:t>statistical</a:t>
            </a:r>
            <a:r>
              <a:rPr lang="fi-FI" sz="1000" i="1" dirty="0"/>
              <a:t> and </a:t>
            </a:r>
            <a:r>
              <a:rPr lang="fi-FI" sz="1000" i="1" dirty="0" err="1"/>
              <a:t>methodological</a:t>
            </a:r>
            <a:r>
              <a:rPr lang="fi-FI" sz="1000" i="1" dirty="0"/>
              <a:t> </a:t>
            </a:r>
            <a:r>
              <a:rPr lang="fi-FI" sz="1000" i="1" dirty="0" err="1"/>
              <a:t>myths</a:t>
            </a:r>
            <a:r>
              <a:rPr lang="fi-FI" sz="1000" i="1" dirty="0"/>
              <a:t> and </a:t>
            </a:r>
            <a:r>
              <a:rPr lang="fi-FI" sz="1000" i="1" dirty="0" err="1"/>
              <a:t>urban</a:t>
            </a:r>
            <a:r>
              <a:rPr lang="fi-FI" sz="1000" i="1" dirty="0"/>
              <a:t> </a:t>
            </a:r>
            <a:r>
              <a:rPr lang="fi-FI" sz="1000" i="1" dirty="0" err="1"/>
              <a:t>legends</a:t>
            </a:r>
            <a:r>
              <a:rPr lang="fi-FI" sz="1000" dirty="0"/>
              <a:t> (</a:t>
            </a:r>
            <a:r>
              <a:rPr lang="fi-FI" sz="1000" dirty="0" err="1"/>
              <a:t>pp</a:t>
            </a:r>
            <a:r>
              <a:rPr lang="fi-FI" sz="1000" dirty="0"/>
              <a:t>. 224–244). New York: </a:t>
            </a:r>
            <a:r>
              <a:rPr lang="fi-FI" sz="1000" dirty="0" err="1"/>
              <a:t>Routledge</a:t>
            </a:r>
            <a:r>
              <a:rPr lang="fi-FI" sz="1000" dirty="0"/>
              <a:t>.</a:t>
            </a:r>
          </a:p>
          <a:p>
            <a:r>
              <a:rPr lang="fi-FI" sz="1000" dirty="0" err="1"/>
              <a:t>Koopman</a:t>
            </a:r>
            <a:r>
              <a:rPr lang="fi-FI" sz="1000" dirty="0"/>
              <a:t>, J., </a:t>
            </a:r>
            <a:r>
              <a:rPr lang="fi-FI" sz="1000" dirty="0" err="1"/>
              <a:t>Howe</a:t>
            </a:r>
            <a:r>
              <a:rPr lang="fi-FI" sz="1000" dirty="0"/>
              <a:t>, M., </a:t>
            </a:r>
            <a:r>
              <a:rPr lang="fi-FI" sz="1000" dirty="0" err="1"/>
              <a:t>Hollenbeck</a:t>
            </a:r>
            <a:r>
              <a:rPr lang="fi-FI" sz="1000" dirty="0"/>
              <a:t>, J. R., &amp; </a:t>
            </a:r>
            <a:r>
              <a:rPr lang="fi-FI" sz="1000" dirty="0" err="1"/>
              <a:t>Sin</a:t>
            </a:r>
            <a:r>
              <a:rPr lang="fi-FI" sz="1000" dirty="0"/>
              <a:t>, H.-P. (2015). Small </a:t>
            </a:r>
            <a:r>
              <a:rPr lang="fi-FI" sz="1000" dirty="0" err="1"/>
              <a:t>sample</a:t>
            </a:r>
            <a:r>
              <a:rPr lang="fi-FI" sz="1000" dirty="0"/>
              <a:t> </a:t>
            </a:r>
            <a:r>
              <a:rPr lang="fi-FI" sz="1000" dirty="0" err="1"/>
              <a:t>mediation</a:t>
            </a:r>
            <a:r>
              <a:rPr lang="fi-FI" sz="1000" dirty="0"/>
              <a:t> </a:t>
            </a:r>
            <a:r>
              <a:rPr lang="fi-FI" sz="1000" dirty="0" err="1"/>
              <a:t>testing</a:t>
            </a:r>
            <a:r>
              <a:rPr lang="fi-FI" sz="1000" dirty="0"/>
              <a:t>: </a:t>
            </a:r>
            <a:r>
              <a:rPr lang="fi-FI" sz="1000" dirty="0" err="1"/>
              <a:t>Misplaced</a:t>
            </a:r>
            <a:r>
              <a:rPr lang="fi-FI" sz="1000" dirty="0"/>
              <a:t> </a:t>
            </a:r>
            <a:r>
              <a:rPr lang="fi-FI" sz="1000" dirty="0" err="1"/>
              <a:t>confidence</a:t>
            </a:r>
            <a:r>
              <a:rPr lang="fi-FI" sz="1000" dirty="0"/>
              <a:t> in </a:t>
            </a:r>
            <a:r>
              <a:rPr lang="fi-FI" sz="1000" dirty="0" err="1"/>
              <a:t>bootstrapped</a:t>
            </a:r>
            <a:r>
              <a:rPr lang="fi-FI" sz="1000" dirty="0"/>
              <a:t> </a:t>
            </a:r>
            <a:r>
              <a:rPr lang="fi-FI" sz="1000" dirty="0" err="1"/>
              <a:t>confidence</a:t>
            </a:r>
            <a:r>
              <a:rPr lang="fi-FI" sz="1000" dirty="0"/>
              <a:t> </a:t>
            </a:r>
            <a:r>
              <a:rPr lang="fi-FI" sz="1000" dirty="0" err="1"/>
              <a:t>intervals</a:t>
            </a:r>
            <a:r>
              <a:rPr lang="fi-FI" sz="1000" dirty="0"/>
              <a:t>. </a:t>
            </a:r>
            <a:r>
              <a:rPr lang="fi-FI" sz="1000" i="1" dirty="0"/>
              <a:t>Journal of </a:t>
            </a:r>
            <a:r>
              <a:rPr lang="fi-FI" sz="1000" i="1" dirty="0" err="1"/>
              <a:t>Applied</a:t>
            </a:r>
            <a:r>
              <a:rPr lang="fi-FI" sz="1000" i="1" dirty="0"/>
              <a:t> </a:t>
            </a:r>
            <a:r>
              <a:rPr lang="fi-FI" sz="1000" i="1" dirty="0" err="1"/>
              <a:t>Psychology</a:t>
            </a:r>
            <a:r>
              <a:rPr lang="fi-FI" sz="1000" dirty="0"/>
              <a:t>, </a:t>
            </a:r>
            <a:r>
              <a:rPr lang="fi-FI" sz="1000" i="1" dirty="0"/>
              <a:t>100</a:t>
            </a:r>
            <a:r>
              <a:rPr lang="fi-FI" sz="1000" dirty="0"/>
              <a:t>(1), 194–202.</a:t>
            </a:r>
            <a:endParaRPr lang="fi-FI" sz="1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88476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6EC93B-B4C8-AB4C-BD95-3AC21BC3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Simultaneous</a:t>
            </a:r>
            <a:r>
              <a:rPr lang="fi-FI" dirty="0"/>
              <a:t> </a:t>
            </a:r>
            <a:r>
              <a:rPr lang="fi-FI" dirty="0" err="1"/>
              <a:t>equations</a:t>
            </a:r>
            <a:r>
              <a:rPr lang="fi-FI" dirty="0"/>
              <a:t> </a:t>
            </a:r>
            <a:r>
              <a:rPr lang="fi-FI" dirty="0" err="1"/>
              <a:t>approach</a:t>
            </a:r>
            <a:r>
              <a:rPr lang="fi-FI" dirty="0"/>
              <a:t> to </a:t>
            </a:r>
            <a:r>
              <a:rPr lang="fi-FI" dirty="0" err="1"/>
              <a:t>mediation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28CD2-CB2C-E64D-87F1-73767C2D9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7644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87623" y="95068"/>
            <a:ext cx="7632849" cy="1143000"/>
          </a:xfrm>
        </p:spPr>
        <p:txBody>
          <a:bodyPr/>
          <a:lstStyle/>
          <a:p>
            <a:r>
              <a:rPr lang="en-US"/>
              <a:t>Estimate everything </a:t>
            </a:r>
            <a:r>
              <a:rPr lang="en-US" dirty="0"/>
              <a:t>together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55434" y="2660655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37" name="Rectangle 36"/>
          <p:cNvSpPr/>
          <p:nvPr/>
        </p:nvSpPr>
        <p:spPr>
          <a:xfrm>
            <a:off x="3139834" y="2660655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38" name="Straight Arrow Connector 37"/>
          <p:cNvCxnSpPr>
            <a:stCxn id="45" idx="2"/>
            <a:endCxn id="43" idx="3"/>
          </p:cNvCxnSpPr>
          <p:nvPr/>
        </p:nvCxnSpPr>
        <p:spPr>
          <a:xfrm flipH="1">
            <a:off x="3673234" y="2909937"/>
            <a:ext cx="347319" cy="11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4020553" y="2656936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sp>
        <p:nvSpPr>
          <p:cNvPr id="41" name="Rectangle 40"/>
          <p:cNvSpPr/>
          <p:nvPr/>
        </p:nvSpPr>
        <p:spPr>
          <a:xfrm>
            <a:off x="2056100" y="1773753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US" baseline="-25000" dirty="0"/>
          </a:p>
        </p:txBody>
      </p:sp>
      <p:cxnSp>
        <p:nvCxnSpPr>
          <p:cNvPr id="42" name="Straight Arrow Connector 41"/>
          <p:cNvCxnSpPr>
            <a:stCxn id="42" idx="3"/>
            <a:endCxn id="46" idx="1"/>
          </p:cNvCxnSpPr>
          <p:nvPr/>
        </p:nvCxnSpPr>
        <p:spPr>
          <a:xfrm flipV="1">
            <a:off x="1488834" y="2034103"/>
            <a:ext cx="567266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6" idx="3"/>
            <a:endCxn id="43" idx="1"/>
          </p:cNvCxnSpPr>
          <p:nvPr/>
        </p:nvCxnSpPr>
        <p:spPr>
          <a:xfrm>
            <a:off x="2589500" y="2034103"/>
            <a:ext cx="550334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0" idx="3"/>
            <a:endCxn id="46" idx="3"/>
          </p:cNvCxnSpPr>
          <p:nvPr/>
        </p:nvCxnSpPr>
        <p:spPr>
          <a:xfrm flipH="1">
            <a:off x="2589500" y="1621353"/>
            <a:ext cx="393180" cy="412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917584" y="1189453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u</a:t>
            </a:r>
            <a:r>
              <a:rPr lang="en-US" baseline="-25000" dirty="0"/>
              <a:t>m</a:t>
            </a:r>
          </a:p>
        </p:txBody>
      </p:sp>
      <p:cxnSp>
        <p:nvCxnSpPr>
          <p:cNvPr id="46" name="Straight Arrow Connector 45"/>
          <p:cNvCxnSpPr>
            <a:stCxn id="42" idx="3"/>
            <a:endCxn id="43" idx="1"/>
          </p:cNvCxnSpPr>
          <p:nvPr/>
        </p:nvCxnSpPr>
        <p:spPr>
          <a:xfrm>
            <a:off x="1488834" y="2921005"/>
            <a:ext cx="165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191568" y="3027466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y1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918314" y="2123630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y2</a:t>
            </a:r>
            <a:endParaRPr 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327961" y="2058032"/>
            <a:ext cx="4058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m1</a:t>
            </a:r>
            <a:endParaRPr lang="en-US" sz="2000" b="1" dirty="0"/>
          </a:p>
        </p:txBody>
      </p:sp>
      <p:graphicFrame>
        <p:nvGraphicFramePr>
          <p:cNvPr id="50" name="Content Placeholder 6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4859708" y="1642905"/>
          <a:ext cx="39878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8193069"/>
              </p:ext>
            </p:extLst>
          </p:nvPr>
        </p:nvGraphicFramePr>
        <p:xfrm>
          <a:off x="4859708" y="3836961"/>
          <a:ext cx="3987800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  <a:endParaRPr lang="en-US" sz="12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</a:t>
                      </a:r>
                      <a:endParaRPr lang="en-US" sz="12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</a:t>
                      </a:r>
                      <a:r>
                        <a:rPr lang="en-US" sz="1200" i="1" baseline="30000" dirty="0"/>
                        <a:t>2 </a:t>
                      </a:r>
                      <a:r>
                        <a:rPr lang="en-US" sz="1200" dirty="0"/>
                        <a:t>+ </a:t>
                      </a:r>
                      <a:r>
                        <a:rPr lang="en-US" sz="1200" dirty="0" err="1"/>
                        <a:t>var</a:t>
                      </a:r>
                      <a:r>
                        <a:rPr lang="en-US" sz="1200" dirty="0"/>
                        <a:t>(u</a:t>
                      </a:r>
                      <a:r>
                        <a:rPr lang="en-US" sz="1200" baseline="-25000" dirty="0"/>
                        <a:t>m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 </a:t>
                      </a:r>
                      <a:r>
                        <a:rPr lang="en-US" sz="1200" i="1" baseline="0" dirty="0"/>
                        <a:t>+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y1</a:t>
                      </a:r>
                      <a:endParaRPr lang="en-US" sz="1200" b="1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 </a:t>
                      </a:r>
                      <a:r>
                        <a:rPr lang="en-US" sz="1200" i="1" baseline="0" dirty="0"/>
                        <a:t>+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y1</a:t>
                      </a:r>
                      <a:endParaRPr lang="en-US" sz="1200" b="1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y1</a:t>
                      </a:r>
                      <a:r>
                        <a:rPr lang="en-US" sz="1200" i="1" baseline="30000" dirty="0"/>
                        <a:t>2  </a:t>
                      </a:r>
                      <a:r>
                        <a:rPr lang="en-US" sz="1200" dirty="0"/>
                        <a:t>+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</a:t>
                      </a:r>
                      <a:r>
                        <a:rPr lang="en-US" sz="1200" i="1" baseline="30000" dirty="0"/>
                        <a:t>2 </a:t>
                      </a:r>
                      <a:r>
                        <a:rPr lang="en-US" sz="1200" i="1" baseline="0" dirty="0"/>
                        <a:t>+ 2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y1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m2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</a:t>
                      </a:r>
                      <a:r>
                        <a:rPr lang="en-US" sz="1200" i="1" baseline="30000" dirty="0"/>
                        <a:t> </a:t>
                      </a:r>
                      <a:r>
                        <a:rPr lang="en-US" sz="1200" dirty="0"/>
                        <a:t>+ </a:t>
                      </a:r>
                      <a:r>
                        <a:rPr lang="en-US" sz="1200" dirty="0" err="1"/>
                        <a:t>var</a:t>
                      </a:r>
                      <a:r>
                        <a:rPr lang="en-US" sz="1200" dirty="0"/>
                        <a:t>(</a:t>
                      </a:r>
                      <a:r>
                        <a:rPr lang="en-US" sz="1200" dirty="0" err="1"/>
                        <a:t>u</a:t>
                      </a:r>
                      <a:r>
                        <a:rPr lang="en-US" sz="1200" baseline="-25000" dirty="0" err="1"/>
                        <a:t>y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4949916" y="1239609"/>
            <a:ext cx="27956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Data correlation matrix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859708" y="3413832"/>
            <a:ext cx="394979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Model implied correlation matrix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38245" y="6524280"/>
            <a:ext cx="391302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1 quoted from http://</a:t>
            </a:r>
            <a:r>
              <a:rPr lang="en-US" sz="1000" dirty="0" err="1"/>
              <a:t>en.wikipedia.org</a:t>
            </a:r>
            <a:r>
              <a:rPr lang="en-US" sz="1000" dirty="0"/>
              <a:t>/wiki/</a:t>
            </a:r>
            <a:r>
              <a:rPr lang="en-US" sz="1000" dirty="0" err="1"/>
              <a:t>Path_analysis</a:t>
            </a:r>
            <a:r>
              <a:rPr lang="en-US" sz="1000" dirty="0"/>
              <a:t>_(statistics)</a:t>
            </a:r>
          </a:p>
        </p:txBody>
      </p:sp>
      <p:sp>
        <p:nvSpPr>
          <p:cNvPr id="59" name="Content Placeholder 3"/>
          <p:cNvSpPr txBox="1">
            <a:spLocks/>
          </p:cNvSpPr>
          <p:nvPr/>
        </p:nvSpPr>
        <p:spPr>
          <a:xfrm>
            <a:off x="926214" y="3550162"/>
            <a:ext cx="3925052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Tracing rules</a:t>
            </a:r>
            <a:r>
              <a:rPr lang="en-US" baseline="30000" dirty="0"/>
              <a:t>1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You can trace backward up an arrow and then forward along the next, or forwards from one variable to the other, but never forward and then back.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You can pass through each variable only once in a given chain of paths.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No more than one bi-directional arrow can be included in each path-chain.</a:t>
            </a:r>
            <a:endParaRPr lang="en-US" sz="1400" b="0" i="1" dirty="0"/>
          </a:p>
        </p:txBody>
      </p:sp>
      <p:sp>
        <p:nvSpPr>
          <p:cNvPr id="73" name="Rectangle 72"/>
          <p:cNvSpPr/>
          <p:nvPr/>
        </p:nvSpPr>
        <p:spPr>
          <a:xfrm>
            <a:off x="4859708" y="579062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Degrees of freedom: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Data: 5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Free parameters: 5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Degrees of freedom: 5-5=0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949916" y="5589561"/>
            <a:ext cx="23017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Just identified model</a:t>
            </a:r>
          </a:p>
        </p:txBody>
      </p:sp>
    </p:spTree>
    <p:extLst>
      <p:ext uri="{BB962C8B-B14F-4D97-AF65-F5344CB8AC3E}">
        <p14:creationId xmlns:p14="http://schemas.microsoft.com/office/powerpoint/2010/main" val="356041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87623" y="95068"/>
            <a:ext cx="7632849" cy="1143000"/>
          </a:xfrm>
        </p:spPr>
        <p:txBody>
          <a:bodyPr/>
          <a:lstStyle/>
          <a:p>
            <a:r>
              <a:rPr lang="en-US"/>
              <a:t>Estimate everything </a:t>
            </a:r>
            <a:r>
              <a:rPr lang="en-US" dirty="0"/>
              <a:t>together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55434" y="2660655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37" name="Rectangle 36"/>
          <p:cNvSpPr/>
          <p:nvPr/>
        </p:nvSpPr>
        <p:spPr>
          <a:xfrm>
            <a:off x="3139834" y="2660655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38" name="Straight Arrow Connector 37"/>
          <p:cNvCxnSpPr>
            <a:stCxn id="45" idx="2"/>
            <a:endCxn id="43" idx="3"/>
          </p:cNvCxnSpPr>
          <p:nvPr/>
        </p:nvCxnSpPr>
        <p:spPr>
          <a:xfrm flipH="1">
            <a:off x="3673234" y="2909937"/>
            <a:ext cx="347319" cy="11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4020553" y="2656936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sp>
        <p:nvSpPr>
          <p:cNvPr id="41" name="Rectangle 40"/>
          <p:cNvSpPr/>
          <p:nvPr/>
        </p:nvSpPr>
        <p:spPr>
          <a:xfrm>
            <a:off x="2056100" y="1773753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US" baseline="-25000" dirty="0"/>
          </a:p>
        </p:txBody>
      </p:sp>
      <p:cxnSp>
        <p:nvCxnSpPr>
          <p:cNvPr id="42" name="Straight Arrow Connector 41"/>
          <p:cNvCxnSpPr>
            <a:stCxn id="42" idx="3"/>
            <a:endCxn id="46" idx="1"/>
          </p:cNvCxnSpPr>
          <p:nvPr/>
        </p:nvCxnSpPr>
        <p:spPr>
          <a:xfrm flipV="1">
            <a:off x="1488834" y="2034103"/>
            <a:ext cx="567266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6" idx="3"/>
            <a:endCxn id="43" idx="1"/>
          </p:cNvCxnSpPr>
          <p:nvPr/>
        </p:nvCxnSpPr>
        <p:spPr>
          <a:xfrm>
            <a:off x="2589500" y="2034103"/>
            <a:ext cx="550334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0" idx="3"/>
            <a:endCxn id="46" idx="3"/>
          </p:cNvCxnSpPr>
          <p:nvPr/>
        </p:nvCxnSpPr>
        <p:spPr>
          <a:xfrm flipH="1">
            <a:off x="2589500" y="1621353"/>
            <a:ext cx="393180" cy="412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917584" y="1189453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u</a:t>
            </a:r>
            <a:r>
              <a:rPr lang="en-US" baseline="-25000" dirty="0"/>
              <a:t>m</a:t>
            </a:r>
          </a:p>
        </p:txBody>
      </p:sp>
      <p:cxnSp>
        <p:nvCxnSpPr>
          <p:cNvPr id="46" name="Straight Arrow Connector 45"/>
          <p:cNvCxnSpPr>
            <a:stCxn id="42" idx="3"/>
            <a:endCxn id="43" idx="1"/>
          </p:cNvCxnSpPr>
          <p:nvPr/>
        </p:nvCxnSpPr>
        <p:spPr>
          <a:xfrm>
            <a:off x="1488834" y="2921005"/>
            <a:ext cx="165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191568" y="3027466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y1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918314" y="2123630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y2</a:t>
            </a:r>
            <a:endParaRPr 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327961" y="2058032"/>
            <a:ext cx="4058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m1</a:t>
            </a:r>
            <a:endParaRPr lang="en-US" sz="2000" b="1" dirty="0"/>
          </a:p>
        </p:txBody>
      </p:sp>
      <p:graphicFrame>
        <p:nvGraphicFramePr>
          <p:cNvPr id="50" name="Content Placeholder 6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4859708" y="1642905"/>
          <a:ext cx="39878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6727110"/>
              </p:ext>
            </p:extLst>
          </p:nvPr>
        </p:nvGraphicFramePr>
        <p:xfrm>
          <a:off x="4859708" y="3836961"/>
          <a:ext cx="3987800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  <a:endParaRPr lang="en-US" sz="12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</a:t>
                      </a:r>
                      <a:endParaRPr lang="en-US" sz="12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</a:t>
                      </a:r>
                      <a:r>
                        <a:rPr lang="en-US" sz="1200" i="1" baseline="30000" dirty="0"/>
                        <a:t>2 </a:t>
                      </a:r>
                      <a:r>
                        <a:rPr lang="en-US" sz="1200" dirty="0"/>
                        <a:t>+ </a:t>
                      </a:r>
                      <a:r>
                        <a:rPr lang="en-US" sz="1200" dirty="0" err="1"/>
                        <a:t>var</a:t>
                      </a:r>
                      <a:r>
                        <a:rPr lang="en-US" sz="1200" dirty="0"/>
                        <a:t>(u</a:t>
                      </a:r>
                      <a:r>
                        <a:rPr lang="en-US" sz="1200" baseline="-25000" dirty="0"/>
                        <a:t>m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 </a:t>
                      </a:r>
                      <a:r>
                        <a:rPr lang="en-US" sz="1200" i="1" baseline="0" dirty="0"/>
                        <a:t>+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y1</a:t>
                      </a:r>
                      <a:endParaRPr lang="en-US" sz="1200" b="1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 </a:t>
                      </a:r>
                      <a:r>
                        <a:rPr lang="en-US" sz="1200" i="1" baseline="0" dirty="0"/>
                        <a:t>+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y1</a:t>
                      </a:r>
                      <a:endParaRPr lang="en-US" sz="1200" b="1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y1</a:t>
                      </a:r>
                      <a:r>
                        <a:rPr lang="en-US" sz="1200" i="1" baseline="30000" dirty="0"/>
                        <a:t>2  </a:t>
                      </a:r>
                      <a:r>
                        <a:rPr lang="en-US" sz="1200" dirty="0"/>
                        <a:t>+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</a:t>
                      </a:r>
                      <a:r>
                        <a:rPr lang="en-US" sz="1200" i="1" baseline="30000" dirty="0"/>
                        <a:t>2 </a:t>
                      </a:r>
                      <a:r>
                        <a:rPr lang="en-US" sz="1200" i="1" baseline="0" dirty="0"/>
                        <a:t>+ 2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y1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m2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</a:t>
                      </a:r>
                      <a:r>
                        <a:rPr lang="en-US" sz="1200" i="1" baseline="30000" dirty="0"/>
                        <a:t> </a:t>
                      </a:r>
                      <a:r>
                        <a:rPr lang="en-US" sz="1200" dirty="0"/>
                        <a:t>+ </a:t>
                      </a:r>
                      <a:r>
                        <a:rPr lang="en-US" sz="1200" dirty="0" err="1"/>
                        <a:t>var</a:t>
                      </a:r>
                      <a:r>
                        <a:rPr lang="en-US" sz="1200" dirty="0"/>
                        <a:t>(</a:t>
                      </a:r>
                      <a:r>
                        <a:rPr lang="en-US" sz="1200" dirty="0" err="1"/>
                        <a:t>u</a:t>
                      </a:r>
                      <a:r>
                        <a:rPr lang="en-US" sz="1200" baseline="-25000" dirty="0" err="1"/>
                        <a:t>y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4949916" y="1239609"/>
            <a:ext cx="27956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Data correlation matrix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859708" y="3413832"/>
            <a:ext cx="394979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Model implied correlation matrix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884095" y="4223479"/>
            <a:ext cx="927138" cy="3064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38245" y="6524280"/>
            <a:ext cx="391302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1 quoted from http://</a:t>
            </a:r>
            <a:r>
              <a:rPr lang="en-US" sz="1000" dirty="0" err="1"/>
              <a:t>en.wikipedia.org</a:t>
            </a:r>
            <a:r>
              <a:rPr lang="en-US" sz="1000" dirty="0"/>
              <a:t>/wiki/</a:t>
            </a:r>
            <a:r>
              <a:rPr lang="en-US" sz="1000" dirty="0" err="1"/>
              <a:t>Path_analysis</a:t>
            </a:r>
            <a:r>
              <a:rPr lang="en-US" sz="1000" dirty="0"/>
              <a:t>_(statistics)</a:t>
            </a:r>
          </a:p>
        </p:txBody>
      </p:sp>
      <p:sp>
        <p:nvSpPr>
          <p:cNvPr id="59" name="Content Placeholder 3"/>
          <p:cNvSpPr txBox="1">
            <a:spLocks/>
          </p:cNvSpPr>
          <p:nvPr/>
        </p:nvSpPr>
        <p:spPr>
          <a:xfrm>
            <a:off x="926214" y="3550162"/>
            <a:ext cx="3925052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Tracing rules</a:t>
            </a:r>
            <a:r>
              <a:rPr lang="en-US" baseline="30000" dirty="0"/>
              <a:t>1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You can trace backward up an arrow and then forward along the next, or forwards from one variable to the other, but never forward and then back.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You can pass through each variable only once in a given chain of paths.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No more than one bi-directional arrow can be included in each path-chain.</a:t>
            </a:r>
            <a:endParaRPr lang="en-US" sz="1400" b="0" i="1" dirty="0"/>
          </a:p>
        </p:txBody>
      </p:sp>
      <p:sp>
        <p:nvSpPr>
          <p:cNvPr id="61" name="Rectangle 60"/>
          <p:cNvSpPr/>
          <p:nvPr/>
        </p:nvSpPr>
        <p:spPr>
          <a:xfrm>
            <a:off x="5884095" y="4594761"/>
            <a:ext cx="927138" cy="3463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884095" y="5003834"/>
            <a:ext cx="927138" cy="5527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877787" y="5011924"/>
            <a:ext cx="927138" cy="5527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877787" y="4616704"/>
            <a:ext cx="927138" cy="321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859708" y="579062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Degrees of freedom: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Data: 5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Free parameters: 5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Degrees of freedom: 5-5=0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869690" y="5867834"/>
            <a:ext cx="136378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Just identified model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10B506-A468-9E4D-91AE-509E5EB0EDCF}"/>
              </a:ext>
            </a:extLst>
          </p:cNvPr>
          <p:cNvSpPr/>
          <p:nvPr/>
        </p:nvSpPr>
        <p:spPr>
          <a:xfrm>
            <a:off x="7882369" y="4962791"/>
            <a:ext cx="927138" cy="60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1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1" grpId="0" animBg="1"/>
      <p:bldP spid="62" grpId="0" animBg="1"/>
      <p:bldP spid="64" grpId="0" animBg="1"/>
      <p:bldP spid="65" grpId="0" animBg="1"/>
      <p:bldP spid="74" grpId="0"/>
      <p:bldP spid="3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87192" y="6100152"/>
            <a:ext cx="3619500" cy="1857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A7D511-EF24-F248-BEA4-1AD370F38D7A}" type="datetime1">
              <a:rPr lang="fi-FI" smtClean="0"/>
              <a:pPr>
                <a:defRPr/>
              </a:pPr>
              <a:t>16.1.2019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987192" y="6285890"/>
            <a:ext cx="3619500" cy="161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58</a:t>
            </a:fld>
            <a:endParaRPr lang="fi-FI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3633" y="51827"/>
            <a:ext cx="8297648" cy="681143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anchor="t" anchorCtr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00" dirty="0" err="1">
                <a:latin typeface="Courier"/>
                <a:cs typeface="Courier"/>
              </a:rPr>
              <a:t>set.seed</a:t>
            </a:r>
            <a:r>
              <a:rPr lang="nl-NL" sz="800" dirty="0">
                <a:latin typeface="Courier"/>
                <a:cs typeface="Courier"/>
              </a:rPr>
              <a:t>(1234); X &lt;- </a:t>
            </a:r>
            <a:r>
              <a:rPr lang="nl-NL" sz="800" dirty="0" err="1">
                <a:latin typeface="Courier"/>
                <a:cs typeface="Courier"/>
              </a:rPr>
              <a:t>rnorm</a:t>
            </a:r>
            <a:r>
              <a:rPr lang="nl-NL" sz="800" dirty="0">
                <a:latin typeface="Courier"/>
                <a:cs typeface="Courier"/>
              </a:rPr>
              <a:t>(100); M &lt;- 0.5*X + </a:t>
            </a:r>
            <a:r>
              <a:rPr lang="nl-NL" sz="800" dirty="0" err="1">
                <a:latin typeface="Courier"/>
                <a:cs typeface="Courier"/>
              </a:rPr>
              <a:t>rnorm</a:t>
            </a:r>
            <a:r>
              <a:rPr lang="nl-NL" sz="800" dirty="0">
                <a:latin typeface="Courier"/>
                <a:cs typeface="Courier"/>
              </a:rPr>
              <a:t>(100); Y &lt;- 0.7*M + </a:t>
            </a:r>
            <a:r>
              <a:rPr lang="nl-NL" sz="800" dirty="0" err="1">
                <a:latin typeface="Courier"/>
                <a:cs typeface="Courier"/>
              </a:rPr>
              <a:t>rnorm</a:t>
            </a:r>
            <a:r>
              <a:rPr lang="nl-NL" sz="800" dirty="0">
                <a:latin typeface="Courier"/>
                <a:cs typeface="Courier"/>
              </a:rPr>
              <a:t>(100); Data &lt;- </a:t>
            </a:r>
            <a:r>
              <a:rPr lang="nl-NL" sz="800" dirty="0" err="1">
                <a:latin typeface="Courier"/>
                <a:cs typeface="Courier"/>
              </a:rPr>
              <a:t>scale</a:t>
            </a:r>
            <a:r>
              <a:rPr lang="nl-NL" sz="800" dirty="0">
                <a:latin typeface="Courier"/>
                <a:cs typeface="Courier"/>
              </a:rPr>
              <a:t>(</a:t>
            </a:r>
            <a:r>
              <a:rPr lang="nl-NL" sz="800" dirty="0" err="1">
                <a:latin typeface="Courier"/>
                <a:cs typeface="Courier"/>
              </a:rPr>
              <a:t>data.frame</a:t>
            </a:r>
            <a:r>
              <a:rPr lang="nl-NL" sz="800" dirty="0">
                <a:latin typeface="Courier"/>
                <a:cs typeface="Courier"/>
              </a:rPr>
              <a:t>(X = X, Y = Y, M = M))</a:t>
            </a:r>
          </a:p>
          <a:p>
            <a:r>
              <a:rPr lang="nl-NL" sz="1000" dirty="0" err="1">
                <a:latin typeface="Courier"/>
                <a:cs typeface="Courier"/>
              </a:rPr>
              <a:t>library</a:t>
            </a:r>
            <a:r>
              <a:rPr lang="nl-NL" sz="1000" dirty="0">
                <a:latin typeface="Courier"/>
                <a:cs typeface="Courier"/>
              </a:rPr>
              <a:t>(</a:t>
            </a:r>
            <a:r>
              <a:rPr lang="nl-NL" sz="1000" dirty="0" err="1">
                <a:latin typeface="Courier"/>
                <a:cs typeface="Courier"/>
              </a:rPr>
              <a:t>lavaan</a:t>
            </a:r>
            <a:r>
              <a:rPr lang="nl-NL" sz="1000" dirty="0">
                <a:latin typeface="Courier"/>
                <a:cs typeface="Courier"/>
              </a:rPr>
              <a:t>)</a:t>
            </a:r>
          </a:p>
          <a:p>
            <a:r>
              <a:rPr lang="nl-NL" sz="1000" dirty="0">
                <a:latin typeface="Courier"/>
                <a:cs typeface="Courier"/>
              </a:rPr>
              <a:t>fit &lt;- </a:t>
            </a:r>
            <a:r>
              <a:rPr lang="nl-NL" sz="1000" dirty="0" err="1">
                <a:latin typeface="Courier"/>
                <a:cs typeface="Courier"/>
              </a:rPr>
              <a:t>sem</a:t>
            </a:r>
            <a:r>
              <a:rPr lang="nl-NL" sz="1000" dirty="0">
                <a:latin typeface="Courier"/>
                <a:cs typeface="Courier"/>
              </a:rPr>
              <a:t>(' Y ~ by1*X + by2*M</a:t>
            </a:r>
          </a:p>
          <a:p>
            <a:r>
              <a:rPr lang="nl-NL" sz="1000" dirty="0">
                <a:latin typeface="Courier"/>
                <a:cs typeface="Courier"/>
              </a:rPr>
              <a:t>             M ~ bm1*X</a:t>
            </a:r>
          </a:p>
          <a:p>
            <a:r>
              <a:rPr lang="nl-NL" sz="1000" dirty="0">
                <a:latin typeface="Courier"/>
                <a:cs typeface="Courier"/>
              </a:rPr>
              <a:t>             # </a:t>
            </a:r>
            <a:r>
              <a:rPr lang="nl-NL" sz="1000" dirty="0" err="1">
                <a:latin typeface="Courier"/>
                <a:cs typeface="Courier"/>
              </a:rPr>
              <a:t>mediation</a:t>
            </a:r>
            <a:r>
              <a:rPr lang="nl-NL" sz="1000" dirty="0">
                <a:latin typeface="Courier"/>
                <a:cs typeface="Courier"/>
              </a:rPr>
              <a:t> effect (bm1 * by2) </a:t>
            </a:r>
            <a:r>
              <a:rPr lang="nl-NL" sz="1000" dirty="0" err="1">
                <a:latin typeface="Courier"/>
                <a:cs typeface="Courier"/>
              </a:rPr>
              <a:t>and</a:t>
            </a:r>
            <a:r>
              <a:rPr lang="nl-NL" sz="1000" dirty="0">
                <a:latin typeface="Courier"/>
                <a:cs typeface="Courier"/>
              </a:rPr>
              <a:t> </a:t>
            </a:r>
            <a:r>
              <a:rPr lang="nl-NL" sz="1000" dirty="0" err="1">
                <a:latin typeface="Courier"/>
                <a:cs typeface="Courier"/>
              </a:rPr>
              <a:t>total</a:t>
            </a:r>
            <a:r>
              <a:rPr lang="nl-NL" sz="1000" dirty="0">
                <a:latin typeface="Courier"/>
                <a:cs typeface="Courier"/>
              </a:rPr>
              <a:t> effect</a:t>
            </a:r>
          </a:p>
          <a:p>
            <a:r>
              <a:rPr lang="nl-NL" sz="1000" dirty="0">
                <a:latin typeface="Courier"/>
                <a:cs typeface="Courier"/>
              </a:rPr>
              <a:t>             </a:t>
            </a:r>
            <a:r>
              <a:rPr lang="nl-NL" sz="1000" dirty="0" err="1">
                <a:latin typeface="Courier"/>
                <a:cs typeface="Courier"/>
              </a:rPr>
              <a:t>mediation</a:t>
            </a:r>
            <a:r>
              <a:rPr lang="nl-NL" sz="1000" dirty="0">
                <a:latin typeface="Courier"/>
                <a:cs typeface="Courier"/>
              </a:rPr>
              <a:t> := bm1*by2</a:t>
            </a:r>
          </a:p>
          <a:p>
            <a:r>
              <a:rPr lang="nl-NL" sz="1000" dirty="0">
                <a:latin typeface="Courier"/>
                <a:cs typeface="Courier"/>
              </a:rPr>
              <a:t>             </a:t>
            </a:r>
            <a:r>
              <a:rPr lang="nl-NL" sz="1000" dirty="0" err="1">
                <a:latin typeface="Courier"/>
                <a:cs typeface="Courier"/>
              </a:rPr>
              <a:t>total</a:t>
            </a:r>
            <a:r>
              <a:rPr lang="nl-NL" sz="1000" dirty="0">
                <a:latin typeface="Courier"/>
                <a:cs typeface="Courier"/>
              </a:rPr>
              <a:t> := by1 + (bm1*by2)', data = Data)</a:t>
            </a:r>
          </a:p>
          <a:p>
            <a:r>
              <a:rPr lang="nl-NL" sz="1000" dirty="0">
                <a:latin typeface="Courier"/>
                <a:cs typeface="Courier"/>
              </a:rPr>
              <a:t>summary(fit)</a:t>
            </a:r>
          </a:p>
          <a:p>
            <a:endParaRPr lang="nl-NL" sz="1000" b="0" dirty="0">
              <a:latin typeface="Courier"/>
              <a:cs typeface="Courier"/>
            </a:endParaRPr>
          </a:p>
          <a:p>
            <a:r>
              <a:rPr lang="nl-NL" sz="1000" b="0" dirty="0" err="1">
                <a:latin typeface="Courier"/>
                <a:cs typeface="Courier"/>
              </a:rPr>
              <a:t>lavaan</a:t>
            </a:r>
            <a:r>
              <a:rPr lang="nl-NL" sz="1000" b="0" dirty="0">
                <a:latin typeface="Courier"/>
                <a:cs typeface="Courier"/>
              </a:rPr>
              <a:t> (0.5-17) </a:t>
            </a:r>
            <a:r>
              <a:rPr lang="nl-NL" sz="1000" b="0" dirty="0" err="1">
                <a:latin typeface="Courier"/>
                <a:cs typeface="Courier"/>
              </a:rPr>
              <a:t>converged</a:t>
            </a:r>
            <a:r>
              <a:rPr lang="nl-NL" sz="1000" b="0" dirty="0">
                <a:latin typeface="Courier"/>
                <a:cs typeface="Courier"/>
              </a:rPr>
              <a:t> </a:t>
            </a:r>
            <a:r>
              <a:rPr lang="nl-NL" sz="1000" b="0" dirty="0" err="1">
                <a:latin typeface="Courier"/>
                <a:cs typeface="Courier"/>
              </a:rPr>
              <a:t>normally</a:t>
            </a:r>
            <a:r>
              <a:rPr lang="nl-NL" sz="1000" b="0" dirty="0">
                <a:latin typeface="Courier"/>
                <a:cs typeface="Courier"/>
              </a:rPr>
              <a:t> </a:t>
            </a:r>
            <a:r>
              <a:rPr lang="nl-NL" sz="1000" b="0" dirty="0" err="1">
                <a:latin typeface="Courier"/>
                <a:cs typeface="Courier"/>
              </a:rPr>
              <a:t>after</a:t>
            </a:r>
            <a:r>
              <a:rPr lang="nl-NL" sz="1000" b="0" dirty="0">
                <a:latin typeface="Courier"/>
                <a:cs typeface="Courier"/>
              </a:rPr>
              <a:t>  14 </a:t>
            </a:r>
            <a:r>
              <a:rPr lang="nl-NL" sz="1000" b="0" dirty="0" err="1">
                <a:latin typeface="Courier"/>
                <a:cs typeface="Courier"/>
              </a:rPr>
              <a:t>iterations</a:t>
            </a:r>
            <a:endParaRPr lang="nl-NL" sz="1000" b="0" dirty="0">
              <a:latin typeface="Courier"/>
              <a:cs typeface="Courier"/>
            </a:endParaRPr>
          </a:p>
          <a:p>
            <a:endParaRPr lang="nl-NL" sz="800" b="0" dirty="0">
              <a:latin typeface="Courier"/>
              <a:cs typeface="Courier"/>
            </a:endParaRPr>
          </a:p>
          <a:p>
            <a:r>
              <a:rPr lang="nl-NL" sz="1000" b="0" dirty="0">
                <a:latin typeface="Courier"/>
                <a:cs typeface="Courier"/>
              </a:rPr>
              <a:t>  </a:t>
            </a:r>
            <a:r>
              <a:rPr lang="nl-NL" sz="1000" b="0" dirty="0" err="1">
                <a:latin typeface="Courier"/>
                <a:cs typeface="Courier"/>
              </a:rPr>
              <a:t>Number</a:t>
            </a:r>
            <a:r>
              <a:rPr lang="nl-NL" sz="1000" b="0" dirty="0">
                <a:latin typeface="Courier"/>
                <a:cs typeface="Courier"/>
              </a:rPr>
              <a:t> of </a:t>
            </a:r>
            <a:r>
              <a:rPr lang="nl-NL" sz="1000" b="0" dirty="0" err="1">
                <a:latin typeface="Courier"/>
                <a:cs typeface="Courier"/>
              </a:rPr>
              <a:t>observations</a:t>
            </a:r>
            <a:r>
              <a:rPr lang="nl-NL" sz="1000" b="0" dirty="0">
                <a:latin typeface="Courier"/>
                <a:cs typeface="Courier"/>
              </a:rPr>
              <a:t>                           100</a:t>
            </a:r>
          </a:p>
          <a:p>
            <a:endParaRPr lang="nl-NL" sz="800" b="0" dirty="0">
              <a:latin typeface="Courier"/>
              <a:cs typeface="Courier"/>
            </a:endParaRPr>
          </a:p>
          <a:p>
            <a:r>
              <a:rPr lang="nl-NL" sz="1000" b="0" dirty="0">
                <a:latin typeface="Courier"/>
                <a:cs typeface="Courier"/>
              </a:rPr>
              <a:t>  </a:t>
            </a:r>
            <a:r>
              <a:rPr lang="nl-NL" sz="1000" b="0" dirty="0" err="1">
                <a:latin typeface="Courier"/>
                <a:cs typeface="Courier"/>
              </a:rPr>
              <a:t>Estimator</a:t>
            </a:r>
            <a:r>
              <a:rPr lang="nl-NL" sz="1000" b="0" dirty="0">
                <a:latin typeface="Courier"/>
                <a:cs typeface="Courier"/>
              </a:rPr>
              <a:t>                                         ML</a:t>
            </a:r>
          </a:p>
          <a:p>
            <a:r>
              <a:rPr lang="nl-NL" sz="1000" b="0" dirty="0">
                <a:latin typeface="Courier"/>
                <a:cs typeface="Courier"/>
              </a:rPr>
              <a:t>  Minimum </a:t>
            </a:r>
            <a:r>
              <a:rPr lang="nl-NL" sz="1000" b="0" dirty="0" err="1">
                <a:latin typeface="Courier"/>
                <a:cs typeface="Courier"/>
              </a:rPr>
              <a:t>Function</a:t>
            </a:r>
            <a:r>
              <a:rPr lang="nl-NL" sz="1000" b="0" dirty="0">
                <a:latin typeface="Courier"/>
                <a:cs typeface="Courier"/>
              </a:rPr>
              <a:t> Test </a:t>
            </a:r>
            <a:r>
              <a:rPr lang="nl-NL" sz="1000" b="0" dirty="0" err="1">
                <a:latin typeface="Courier"/>
                <a:cs typeface="Courier"/>
              </a:rPr>
              <a:t>Statistic</a:t>
            </a:r>
            <a:r>
              <a:rPr lang="nl-NL" sz="1000" b="0" dirty="0">
                <a:latin typeface="Courier"/>
                <a:cs typeface="Courier"/>
              </a:rPr>
              <a:t>                0.000</a:t>
            </a:r>
          </a:p>
          <a:p>
            <a:r>
              <a:rPr lang="nl-NL" sz="1000" b="0" dirty="0">
                <a:latin typeface="Courier"/>
                <a:cs typeface="Courier"/>
              </a:rPr>
              <a:t>  </a:t>
            </a:r>
            <a:r>
              <a:rPr lang="nl-NL" sz="1000" b="0" dirty="0" err="1">
                <a:latin typeface="Courier"/>
                <a:cs typeface="Courier"/>
              </a:rPr>
              <a:t>Degrees</a:t>
            </a:r>
            <a:r>
              <a:rPr lang="nl-NL" sz="1000" b="0" dirty="0">
                <a:latin typeface="Courier"/>
                <a:cs typeface="Courier"/>
              </a:rPr>
              <a:t> of </a:t>
            </a:r>
            <a:r>
              <a:rPr lang="nl-NL" sz="1000" b="0" dirty="0" err="1">
                <a:latin typeface="Courier"/>
                <a:cs typeface="Courier"/>
              </a:rPr>
              <a:t>freedom</a:t>
            </a:r>
            <a:r>
              <a:rPr lang="nl-NL" sz="1000" b="0" dirty="0">
                <a:latin typeface="Courier"/>
                <a:cs typeface="Courier"/>
              </a:rPr>
              <a:t>                                 0</a:t>
            </a:r>
          </a:p>
          <a:p>
            <a:r>
              <a:rPr lang="nl-NL" sz="1000" b="0" dirty="0">
                <a:latin typeface="Courier"/>
                <a:cs typeface="Courier"/>
              </a:rPr>
              <a:t>  P-</a:t>
            </a:r>
            <a:r>
              <a:rPr lang="nl-NL" sz="1000" b="0" dirty="0" err="1">
                <a:latin typeface="Courier"/>
                <a:cs typeface="Courier"/>
              </a:rPr>
              <a:t>value</a:t>
            </a:r>
            <a:r>
              <a:rPr lang="nl-NL" sz="1000" b="0" dirty="0">
                <a:latin typeface="Courier"/>
                <a:cs typeface="Courier"/>
              </a:rPr>
              <a:t> (Chi-square)                           1.000</a:t>
            </a:r>
          </a:p>
          <a:p>
            <a:endParaRPr lang="nl-NL" sz="800" b="0" dirty="0">
              <a:latin typeface="Courier"/>
              <a:cs typeface="Courier"/>
            </a:endParaRPr>
          </a:p>
          <a:p>
            <a:r>
              <a:rPr lang="nl-NL" sz="1000" b="0" dirty="0">
                <a:latin typeface="Courier"/>
                <a:cs typeface="Courier"/>
              </a:rPr>
              <a:t>Parameter </a:t>
            </a:r>
            <a:r>
              <a:rPr lang="nl-NL" sz="1000" b="0" dirty="0" err="1">
                <a:latin typeface="Courier"/>
                <a:cs typeface="Courier"/>
              </a:rPr>
              <a:t>estimates</a:t>
            </a:r>
            <a:r>
              <a:rPr lang="nl-NL" sz="1000" b="0" dirty="0">
                <a:latin typeface="Courier"/>
                <a:cs typeface="Courier"/>
              </a:rPr>
              <a:t>:</a:t>
            </a:r>
          </a:p>
          <a:p>
            <a:endParaRPr lang="nl-NL" sz="800" b="0" dirty="0">
              <a:latin typeface="Courier"/>
              <a:cs typeface="Courier"/>
            </a:endParaRPr>
          </a:p>
          <a:p>
            <a:r>
              <a:rPr lang="nl-NL" sz="1000" b="0" dirty="0">
                <a:latin typeface="Courier"/>
                <a:cs typeface="Courier"/>
              </a:rPr>
              <a:t>  Information                                 </a:t>
            </a:r>
            <a:r>
              <a:rPr lang="nl-NL" sz="1000" b="0" dirty="0" err="1">
                <a:latin typeface="Courier"/>
                <a:cs typeface="Courier"/>
              </a:rPr>
              <a:t>Expected</a:t>
            </a:r>
            <a:endParaRPr lang="nl-NL" sz="1000" b="0" dirty="0">
              <a:latin typeface="Courier"/>
              <a:cs typeface="Courier"/>
            </a:endParaRPr>
          </a:p>
          <a:p>
            <a:r>
              <a:rPr lang="nl-NL" sz="1000" b="0" dirty="0">
                <a:latin typeface="Courier"/>
                <a:cs typeface="Courier"/>
              </a:rPr>
              <a:t>  Standard </a:t>
            </a:r>
            <a:r>
              <a:rPr lang="nl-NL" sz="1000" b="0" dirty="0" err="1">
                <a:latin typeface="Courier"/>
                <a:cs typeface="Courier"/>
              </a:rPr>
              <a:t>Errors</a:t>
            </a:r>
            <a:r>
              <a:rPr lang="nl-NL" sz="1000" b="0" dirty="0">
                <a:latin typeface="Courier"/>
                <a:cs typeface="Courier"/>
              </a:rPr>
              <a:t>                             Standard</a:t>
            </a:r>
          </a:p>
          <a:p>
            <a:endParaRPr lang="nl-NL" sz="800" b="0" dirty="0">
              <a:latin typeface="Courier"/>
              <a:cs typeface="Courier"/>
            </a:endParaRPr>
          </a:p>
          <a:p>
            <a:r>
              <a:rPr lang="nl-NL" sz="1000" b="0" dirty="0">
                <a:latin typeface="Courier"/>
                <a:cs typeface="Courier"/>
              </a:rPr>
              <a:t>                   </a:t>
            </a:r>
            <a:r>
              <a:rPr lang="nl-NL" sz="1000" b="0" dirty="0" err="1">
                <a:latin typeface="Courier"/>
                <a:cs typeface="Courier"/>
              </a:rPr>
              <a:t>Estimate</a:t>
            </a:r>
            <a:r>
              <a:rPr lang="nl-NL" sz="1000" b="0" dirty="0">
                <a:latin typeface="Courier"/>
                <a:cs typeface="Courier"/>
              </a:rPr>
              <a:t>  </a:t>
            </a:r>
            <a:r>
              <a:rPr lang="nl-NL" sz="1000" b="0" dirty="0" err="1">
                <a:latin typeface="Courier"/>
                <a:cs typeface="Courier"/>
              </a:rPr>
              <a:t>Std.err</a:t>
            </a:r>
            <a:r>
              <a:rPr lang="nl-NL" sz="1000" b="0" dirty="0">
                <a:latin typeface="Courier"/>
                <a:cs typeface="Courier"/>
              </a:rPr>
              <a:t>  </a:t>
            </a:r>
            <a:r>
              <a:rPr lang="nl-NL" sz="1000" b="0" dirty="0" err="1">
                <a:latin typeface="Courier"/>
                <a:cs typeface="Courier"/>
              </a:rPr>
              <a:t>Z-value</a:t>
            </a:r>
            <a:r>
              <a:rPr lang="nl-NL" sz="1000" b="0" dirty="0">
                <a:latin typeface="Courier"/>
                <a:cs typeface="Courier"/>
              </a:rPr>
              <a:t>  P(&gt;|</a:t>
            </a:r>
            <a:r>
              <a:rPr lang="nl-NL" sz="1000" b="0" dirty="0" err="1">
                <a:latin typeface="Courier"/>
                <a:cs typeface="Courier"/>
              </a:rPr>
              <a:t>z</a:t>
            </a:r>
            <a:r>
              <a:rPr lang="nl-NL" sz="1000" b="0" dirty="0">
                <a:latin typeface="Courier"/>
                <a:cs typeface="Courier"/>
              </a:rPr>
              <a:t>|)</a:t>
            </a:r>
          </a:p>
          <a:p>
            <a:r>
              <a:rPr lang="nl-NL" sz="1000" b="0" dirty="0" err="1">
                <a:latin typeface="Courier"/>
                <a:cs typeface="Courier"/>
              </a:rPr>
              <a:t>Regressions</a:t>
            </a:r>
            <a:r>
              <a:rPr lang="nl-NL" sz="1000" b="0" dirty="0">
                <a:latin typeface="Courier"/>
                <a:cs typeface="Courier"/>
              </a:rPr>
              <a:t>:</a:t>
            </a:r>
          </a:p>
          <a:p>
            <a:r>
              <a:rPr lang="en-US" sz="1000" b="0" dirty="0">
                <a:latin typeface="Courier"/>
                <a:cs typeface="Courier"/>
              </a:rPr>
              <a:t>  Y ~</a:t>
            </a:r>
          </a:p>
          <a:p>
            <a:r>
              <a:rPr lang="en-US" sz="1000" b="0" dirty="0">
                <a:latin typeface="Courier"/>
                <a:cs typeface="Courier"/>
              </a:rPr>
              <a:t>    X       (by1)     0.028    0.080    0.348    0.728</a:t>
            </a:r>
          </a:p>
          <a:p>
            <a:r>
              <a:rPr lang="en-US" sz="1000" b="0" dirty="0">
                <a:latin typeface="Courier"/>
                <a:cs typeface="Courier"/>
              </a:rPr>
              <a:t>    M       (by2)     0.679    0.080    8.539    0.000</a:t>
            </a:r>
          </a:p>
          <a:p>
            <a:r>
              <a:rPr lang="en-US" sz="1000" b="0" dirty="0">
                <a:latin typeface="Courier"/>
                <a:cs typeface="Courier"/>
              </a:rPr>
              <a:t>  M ~</a:t>
            </a:r>
          </a:p>
          <a:p>
            <a:r>
              <a:rPr lang="en-US" sz="1000" b="0" dirty="0">
                <a:latin typeface="Courier"/>
                <a:cs typeface="Courier"/>
              </a:rPr>
              <a:t>    X       (bm1)     0.419    0.091    4.613    0.000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Variances:</a:t>
            </a:r>
          </a:p>
          <a:p>
            <a:r>
              <a:rPr lang="en-US" sz="1000" b="0" dirty="0">
                <a:latin typeface="Courier"/>
                <a:cs typeface="Courier"/>
              </a:rPr>
              <a:t>    Y                 0.517    0.073</a:t>
            </a:r>
          </a:p>
          <a:p>
            <a:r>
              <a:rPr lang="en-US" sz="1000" b="0" dirty="0">
                <a:latin typeface="Courier"/>
                <a:cs typeface="Courier"/>
              </a:rPr>
              <a:t>    M                 0.816    0.115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Defined parameters:</a:t>
            </a:r>
          </a:p>
          <a:p>
            <a:r>
              <a:rPr lang="en-US" sz="1000" b="0" dirty="0">
                <a:latin typeface="Courier"/>
                <a:cs typeface="Courier"/>
              </a:rPr>
              <a:t>    mediation         0.285    0.070    4.059    0.000</a:t>
            </a:r>
          </a:p>
          <a:p>
            <a:r>
              <a:rPr lang="en-US" sz="1000" b="0" dirty="0">
                <a:latin typeface="Courier"/>
                <a:cs typeface="Courier"/>
              </a:rPr>
              <a:t>    total             0.312    0.095    3.287    0.001</a:t>
            </a:r>
          </a:p>
        </p:txBody>
      </p:sp>
      <p:sp>
        <p:nvSpPr>
          <p:cNvPr id="2" name="Rectangle 1"/>
          <p:cNvSpPr/>
          <p:nvPr/>
        </p:nvSpPr>
        <p:spPr>
          <a:xfrm>
            <a:off x="554733" y="3159419"/>
            <a:ext cx="8384979" cy="368685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Estimates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6050" y="1598852"/>
            <a:ext cx="8384979" cy="1479671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Estimation information</a:t>
            </a:r>
          </a:p>
          <a:p>
            <a:pPr algn="r"/>
            <a:r>
              <a:rPr lang="en-US" dirty="0">
                <a:solidFill>
                  <a:srgbClr val="FF0000"/>
                </a:solidFill>
              </a:rPr>
              <a:t>(More about these later)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63559" y="15687"/>
            <a:ext cx="2456733" cy="1502053"/>
            <a:chOff x="5522074" y="313346"/>
            <a:chExt cx="3509619" cy="2145790"/>
          </a:xfrm>
        </p:grpSpPr>
        <p:sp>
          <p:nvSpPr>
            <p:cNvPr id="11" name="Rectangle 10"/>
            <p:cNvSpPr/>
            <p:nvPr/>
          </p:nvSpPr>
          <p:spPr>
            <a:xfrm>
              <a:off x="5522074" y="1784548"/>
              <a:ext cx="533400" cy="5207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x</a:t>
              </a:r>
              <a:endParaRPr lang="en-US" sz="1400" baseline="-250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06474" y="1784548"/>
              <a:ext cx="533400" cy="5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y</a:t>
              </a:r>
              <a:endParaRPr lang="en-US" sz="1400" baseline="-25000" dirty="0"/>
            </a:p>
          </p:txBody>
        </p:sp>
        <p:cxnSp>
          <p:nvCxnSpPr>
            <p:cNvPr id="13" name="Straight Arrow Connector 12"/>
            <p:cNvCxnSpPr>
              <a:stCxn id="14" idx="2"/>
              <a:endCxn id="12" idx="3"/>
            </p:cNvCxnSpPr>
            <p:nvPr/>
          </p:nvCxnSpPr>
          <p:spPr>
            <a:xfrm flipH="1">
              <a:off x="8239874" y="2033830"/>
              <a:ext cx="347319" cy="110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8587193" y="1780829"/>
              <a:ext cx="444500" cy="50600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 err="1"/>
                <a:t>u</a:t>
              </a:r>
              <a:r>
                <a:rPr lang="en-US" sz="1400" baseline="-25000" dirty="0" err="1"/>
                <a:t>y</a:t>
              </a:r>
              <a:endParaRPr lang="en-US" sz="1400" baseline="-250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2740" y="897646"/>
              <a:ext cx="533400" cy="5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m</a:t>
              </a:r>
              <a:endParaRPr lang="en-US" sz="1400" baseline="-25000" dirty="0"/>
            </a:p>
          </p:txBody>
        </p:sp>
        <p:cxnSp>
          <p:nvCxnSpPr>
            <p:cNvPr id="16" name="Straight Arrow Connector 15"/>
            <p:cNvCxnSpPr>
              <a:stCxn id="11" idx="3"/>
              <a:endCxn id="15" idx="1"/>
            </p:cNvCxnSpPr>
            <p:nvPr/>
          </p:nvCxnSpPr>
          <p:spPr>
            <a:xfrm flipV="1">
              <a:off x="6055474" y="1157996"/>
              <a:ext cx="567266" cy="8869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5" idx="3"/>
              <a:endCxn id="12" idx="1"/>
            </p:cNvCxnSpPr>
            <p:nvPr/>
          </p:nvCxnSpPr>
          <p:spPr>
            <a:xfrm>
              <a:off x="7156140" y="1157996"/>
              <a:ext cx="550334" cy="8869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9" idx="3"/>
              <a:endCxn id="15" idx="3"/>
            </p:cNvCxnSpPr>
            <p:nvPr/>
          </p:nvCxnSpPr>
          <p:spPr>
            <a:xfrm flipH="1">
              <a:off x="7156140" y="745246"/>
              <a:ext cx="393180" cy="412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7484224" y="313346"/>
              <a:ext cx="444500" cy="50600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/>
                <a:t>u</a:t>
              </a:r>
              <a:r>
                <a:rPr lang="en-US" sz="1400" baseline="-25000" dirty="0"/>
                <a:t>m</a:t>
              </a:r>
            </a:p>
          </p:txBody>
        </p:sp>
        <p:cxnSp>
          <p:nvCxnSpPr>
            <p:cNvPr id="20" name="Straight Arrow Connector 19"/>
            <p:cNvCxnSpPr>
              <a:stCxn id="11" idx="3"/>
              <a:endCxn id="12" idx="1"/>
            </p:cNvCxnSpPr>
            <p:nvPr/>
          </p:nvCxnSpPr>
          <p:spPr>
            <a:xfrm>
              <a:off x="6055474" y="2044898"/>
              <a:ext cx="1651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758208" y="2151359"/>
              <a:ext cx="34887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i="1" dirty="0"/>
                <a:t>β</a:t>
              </a:r>
              <a:r>
                <a:rPr lang="en-US" sz="1400" i="1" baseline="-25000" dirty="0"/>
                <a:t>y1</a:t>
              </a:r>
              <a:endParaRPr lang="en-US" sz="1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84954" y="1247523"/>
              <a:ext cx="34887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i="1" dirty="0"/>
                <a:t>β</a:t>
              </a:r>
              <a:r>
                <a:rPr lang="en-US" sz="1400" i="1" baseline="-25000" dirty="0"/>
                <a:t>y2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94601" y="1181925"/>
              <a:ext cx="40581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i="1" dirty="0"/>
                <a:t>β</a:t>
              </a:r>
              <a:r>
                <a:rPr lang="en-US" sz="1400" i="1" baseline="-25000" dirty="0"/>
                <a:t>m1</a:t>
              </a:r>
              <a:endParaRPr lang="en-US" sz="1400" b="1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F739268-7E5A-574F-9EF7-1D242EEAF4DC}"/>
              </a:ext>
            </a:extLst>
          </p:cNvPr>
          <p:cNvSpPr txBox="1"/>
          <p:nvPr/>
        </p:nvSpPr>
        <p:spPr>
          <a:xfrm>
            <a:off x="5139761" y="6618758"/>
            <a:ext cx="252633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lavaan.ugent.be</a:t>
            </a:r>
            <a:r>
              <a:rPr lang="en-US" sz="1000" dirty="0"/>
              <a:t>/tutorial/</a:t>
            </a:r>
            <a:r>
              <a:rPr lang="en-US" sz="1000" dirty="0" err="1"/>
              <a:t>mediation.html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5784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640425" y="54334"/>
            <a:ext cx="8297648" cy="681143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anchor="t" anchorCtr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set.seed</a:t>
            </a:r>
            <a:r>
              <a:rPr lang="nl-NL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(1234); X &lt;- </a:t>
            </a:r>
            <a:r>
              <a:rPr lang="nl-NL" sz="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(100); M &lt;- 0.5*X + </a:t>
            </a:r>
            <a:r>
              <a:rPr lang="nl-NL" sz="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(100); Y &lt;- 0.7*M + </a:t>
            </a:r>
            <a:r>
              <a:rPr lang="nl-NL" sz="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(100); Data &lt;- </a:t>
            </a:r>
            <a:r>
              <a:rPr lang="nl-NL" sz="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scale</a:t>
            </a:r>
            <a:r>
              <a:rPr lang="nl-NL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</a:t>
            </a:r>
            <a:r>
              <a:rPr lang="nl-NL" sz="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data.frame</a:t>
            </a:r>
            <a:r>
              <a:rPr lang="nl-NL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(X = X, Y = Y, M = M))</a:t>
            </a:r>
          </a:p>
          <a:p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library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lavaan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)</a:t>
            </a:r>
          </a:p>
          <a:p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fit &lt;- 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sem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(' Y ~ by1*X + by2*M</a:t>
            </a:r>
          </a:p>
          <a:p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M ~ bm1*X</a:t>
            </a:r>
          </a:p>
          <a:p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# 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mediation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effect (bm1 * by2) 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and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total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effect</a:t>
            </a:r>
          </a:p>
          <a:p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mediation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:= bm1*by2</a:t>
            </a:r>
          </a:p>
          <a:p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total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:= by1 + (bm1*by2)', data = Data)</a:t>
            </a:r>
          </a:p>
          <a:p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summary(fit)</a:t>
            </a:r>
          </a:p>
          <a:p>
            <a:endParaRPr lang="nl-NL" sz="10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lavaan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(0.5-17)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converged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normally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after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14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iterations</a:t>
            </a:r>
            <a:endParaRPr lang="nl-NL" sz="10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endParaRPr lang="nl-NL" sz="8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Number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of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observations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              100</a:t>
            </a:r>
          </a:p>
          <a:p>
            <a:endParaRPr lang="nl-NL" sz="8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Estimator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                            ML</a:t>
            </a: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Minimum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Function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Test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Statistic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   0.000</a:t>
            </a: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Degrees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of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freedom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                    0</a:t>
            </a: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P-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value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(Chi-square)                           1.000</a:t>
            </a:r>
          </a:p>
          <a:p>
            <a:endParaRPr lang="nl-NL" sz="8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Parameter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estimates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:</a:t>
            </a:r>
          </a:p>
          <a:p>
            <a:endParaRPr lang="nl-NL" sz="8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Information                                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Expected</a:t>
            </a:r>
            <a:endParaRPr lang="nl-NL" sz="10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Standard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Errors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                Standard</a:t>
            </a:r>
          </a:p>
          <a:p>
            <a:endParaRPr lang="nl-NL" sz="800" b="0" dirty="0">
              <a:latin typeface="Courier"/>
              <a:cs typeface="Courier"/>
            </a:endParaRPr>
          </a:p>
          <a:p>
            <a:r>
              <a:rPr lang="nl-NL" sz="1000" b="0" dirty="0">
                <a:latin typeface="Courier"/>
                <a:cs typeface="Courier"/>
              </a:rPr>
              <a:t>                   </a:t>
            </a:r>
            <a:r>
              <a:rPr lang="nl-NL" sz="1000" b="0" dirty="0" err="1">
                <a:latin typeface="Courier"/>
                <a:cs typeface="Courier"/>
              </a:rPr>
              <a:t>Estimate</a:t>
            </a:r>
            <a:r>
              <a:rPr lang="nl-NL" sz="1000" b="0" dirty="0">
                <a:latin typeface="Courier"/>
                <a:cs typeface="Courier"/>
              </a:rPr>
              <a:t>  </a:t>
            </a:r>
            <a:r>
              <a:rPr lang="nl-NL" sz="1000" b="0" dirty="0" err="1">
                <a:latin typeface="Courier"/>
                <a:cs typeface="Courier"/>
              </a:rPr>
              <a:t>Std.err</a:t>
            </a:r>
            <a:r>
              <a:rPr lang="nl-NL" sz="1000" b="0" dirty="0">
                <a:latin typeface="Courier"/>
                <a:cs typeface="Courier"/>
              </a:rPr>
              <a:t>  </a:t>
            </a:r>
            <a:r>
              <a:rPr lang="nl-NL" sz="1000" b="0" dirty="0" err="1">
                <a:latin typeface="Courier"/>
                <a:cs typeface="Courier"/>
              </a:rPr>
              <a:t>Z-value</a:t>
            </a:r>
            <a:r>
              <a:rPr lang="nl-NL" sz="1000" b="0" dirty="0">
                <a:latin typeface="Courier"/>
                <a:cs typeface="Courier"/>
              </a:rPr>
              <a:t>  P(&gt;|</a:t>
            </a:r>
            <a:r>
              <a:rPr lang="nl-NL" sz="1000" b="0" dirty="0" err="1">
                <a:latin typeface="Courier"/>
                <a:cs typeface="Courier"/>
              </a:rPr>
              <a:t>z</a:t>
            </a:r>
            <a:r>
              <a:rPr lang="nl-NL" sz="1000" b="0" dirty="0">
                <a:latin typeface="Courier"/>
                <a:cs typeface="Courier"/>
              </a:rPr>
              <a:t>|)</a:t>
            </a:r>
          </a:p>
          <a:p>
            <a:r>
              <a:rPr lang="nl-NL" sz="1000" b="0" dirty="0" err="1">
                <a:latin typeface="Courier"/>
                <a:cs typeface="Courier"/>
              </a:rPr>
              <a:t>Regressions</a:t>
            </a:r>
            <a:r>
              <a:rPr lang="nl-NL" sz="1000" b="0" dirty="0">
                <a:latin typeface="Courier"/>
                <a:cs typeface="Courier"/>
              </a:rPr>
              <a:t>:</a:t>
            </a:r>
          </a:p>
          <a:p>
            <a:r>
              <a:rPr lang="en-US" sz="1000" b="0" dirty="0">
                <a:latin typeface="Courier"/>
                <a:cs typeface="Courier"/>
              </a:rPr>
              <a:t>  Y ~</a:t>
            </a:r>
          </a:p>
          <a:p>
            <a:r>
              <a:rPr lang="en-US" sz="1000" b="0" dirty="0">
                <a:latin typeface="Courier"/>
                <a:cs typeface="Courier"/>
              </a:rPr>
              <a:t>    X       (by1)     0.028    0.080    0.348    0.728</a:t>
            </a:r>
          </a:p>
          <a:p>
            <a:r>
              <a:rPr lang="en-US" sz="1000" b="0" dirty="0">
                <a:latin typeface="Courier"/>
                <a:cs typeface="Courier"/>
              </a:rPr>
              <a:t>    M       (by2)     0.679    0.080    8.539    0.000</a:t>
            </a:r>
          </a:p>
          <a:p>
            <a:r>
              <a:rPr lang="en-US" sz="1000" b="0" dirty="0">
                <a:latin typeface="Courier"/>
                <a:cs typeface="Courier"/>
              </a:rPr>
              <a:t>  M ~</a:t>
            </a:r>
          </a:p>
          <a:p>
            <a:r>
              <a:rPr lang="en-US" sz="1000" b="0" dirty="0">
                <a:latin typeface="Courier"/>
                <a:cs typeface="Courier"/>
              </a:rPr>
              <a:t>    X       (bm1)     0.419    0.091    4.613    0.000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Variances:</a:t>
            </a:r>
          </a:p>
          <a:p>
            <a:r>
              <a:rPr lang="en-US" sz="1000" b="0" dirty="0">
                <a:latin typeface="Courier"/>
                <a:cs typeface="Courier"/>
              </a:rPr>
              <a:t>    Y                 0.517    0.073</a:t>
            </a:r>
          </a:p>
          <a:p>
            <a:r>
              <a:rPr lang="en-US" sz="1000" b="0" dirty="0">
                <a:latin typeface="Courier"/>
                <a:cs typeface="Courier"/>
              </a:rPr>
              <a:t>    M                 0.816    0.115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Defined parameters:</a:t>
            </a:r>
          </a:p>
          <a:p>
            <a:r>
              <a:rPr lang="en-US" sz="1000" b="0" dirty="0">
                <a:latin typeface="Courier"/>
                <a:cs typeface="Courier"/>
              </a:rPr>
              <a:t>    mediation         0.285    0.070    4.059    0.000</a:t>
            </a:r>
          </a:p>
          <a:p>
            <a:r>
              <a:rPr lang="en-US" sz="1000" b="0" dirty="0">
                <a:latin typeface="Courier"/>
                <a:cs typeface="Courier"/>
              </a:rPr>
              <a:t>    total             0.312    0.095    3.287    0.001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4586" y="2660655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808986" y="2660655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23" name="Straight Arrow Connector 22"/>
          <p:cNvCxnSpPr>
            <a:stCxn id="24" idx="2"/>
            <a:endCxn id="22" idx="3"/>
          </p:cNvCxnSpPr>
          <p:nvPr/>
        </p:nvCxnSpPr>
        <p:spPr>
          <a:xfrm flipH="1">
            <a:off x="8342386" y="2909937"/>
            <a:ext cx="347319" cy="11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689705" y="2656936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6725252" y="1773753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US" baseline="-25000" dirty="0"/>
          </a:p>
        </p:txBody>
      </p:sp>
      <p:cxnSp>
        <p:nvCxnSpPr>
          <p:cNvPr id="26" name="Straight Arrow Connector 25"/>
          <p:cNvCxnSpPr>
            <a:stCxn id="21" idx="3"/>
            <a:endCxn id="25" idx="1"/>
          </p:cNvCxnSpPr>
          <p:nvPr/>
        </p:nvCxnSpPr>
        <p:spPr>
          <a:xfrm flipV="1">
            <a:off x="6157986" y="2034103"/>
            <a:ext cx="567266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3"/>
            <a:endCxn id="22" idx="1"/>
          </p:cNvCxnSpPr>
          <p:nvPr/>
        </p:nvCxnSpPr>
        <p:spPr>
          <a:xfrm>
            <a:off x="7258652" y="2034103"/>
            <a:ext cx="550334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9" idx="3"/>
            <a:endCxn id="25" idx="3"/>
          </p:cNvCxnSpPr>
          <p:nvPr/>
        </p:nvCxnSpPr>
        <p:spPr>
          <a:xfrm flipH="1">
            <a:off x="7258652" y="1621353"/>
            <a:ext cx="393180" cy="412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586736" y="1189453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u</a:t>
            </a:r>
            <a:r>
              <a:rPr lang="en-US" baseline="-25000" dirty="0"/>
              <a:t>m</a:t>
            </a:r>
          </a:p>
        </p:txBody>
      </p:sp>
      <p:cxnSp>
        <p:nvCxnSpPr>
          <p:cNvPr id="30" name="Straight Arrow Connector 29"/>
          <p:cNvCxnSpPr>
            <a:stCxn id="21" idx="3"/>
            <a:endCxn id="22" idx="1"/>
          </p:cNvCxnSpPr>
          <p:nvPr/>
        </p:nvCxnSpPr>
        <p:spPr>
          <a:xfrm>
            <a:off x="6157986" y="2921005"/>
            <a:ext cx="165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60720" y="3027466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y1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587466" y="2123630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y2</a:t>
            </a:r>
            <a:endParaRPr 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997113" y="2058032"/>
            <a:ext cx="4058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m1</a:t>
            </a:r>
            <a:endParaRPr lang="en-US" sz="2000" b="1" dirty="0"/>
          </a:p>
        </p:txBody>
      </p:sp>
      <p:sp>
        <p:nvSpPr>
          <p:cNvPr id="34" name="Oval 33"/>
          <p:cNvSpPr/>
          <p:nvPr/>
        </p:nvSpPr>
        <p:spPr>
          <a:xfrm>
            <a:off x="286330" y="5530642"/>
            <a:ext cx="262722" cy="315573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/>
              <a:t>u</a:t>
            </a:r>
            <a:r>
              <a:rPr lang="en-US" sz="1200" baseline="-25000" dirty="0" err="1"/>
              <a:t>y</a:t>
            </a:r>
            <a:endParaRPr lang="en-US" sz="1200" baseline="-25000" dirty="0"/>
          </a:p>
        </p:txBody>
      </p:sp>
      <p:sp>
        <p:nvSpPr>
          <p:cNvPr id="35" name="Oval 34"/>
          <p:cNvSpPr/>
          <p:nvPr/>
        </p:nvSpPr>
        <p:spPr>
          <a:xfrm>
            <a:off x="294104" y="5914391"/>
            <a:ext cx="262722" cy="315573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u</a:t>
            </a:r>
            <a:r>
              <a:rPr lang="en-US" sz="1200" baseline="-25000" dirty="0"/>
              <a:t>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7920" y="4453539"/>
            <a:ext cx="2981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y1</a:t>
            </a:r>
            <a:endParaRPr lang="en-US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16857" y="5034947"/>
            <a:ext cx="35586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m1</a:t>
            </a:r>
            <a:endParaRPr lang="en-US" sz="2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51549" y="4727170"/>
            <a:ext cx="30499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y2</a:t>
            </a:r>
            <a:endParaRPr lang="en-US" sz="2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139761" y="6618758"/>
            <a:ext cx="252633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lavaan.ugent.be</a:t>
            </a:r>
            <a:r>
              <a:rPr lang="en-US" sz="1000" dirty="0"/>
              <a:t>/tutorial/</a:t>
            </a:r>
            <a:r>
              <a:rPr lang="en-US" sz="1000" dirty="0" err="1"/>
              <a:t>mediation.html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7457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Linear model implies a correlation matrix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0F5C7A1-AB16-2A43-97A5-1870E09056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4166004"/>
              </p:ext>
            </p:extLst>
          </p:nvPr>
        </p:nvGraphicFramePr>
        <p:xfrm>
          <a:off x="628650" y="1825625"/>
          <a:ext cx="7886700" cy="443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5785">
                  <a:extLst>
                    <a:ext uri="{9D8B030D-6E8A-4147-A177-3AD203B41FA5}">
                      <a16:colId xmlns:a16="http://schemas.microsoft.com/office/drawing/2014/main" val="3777351628"/>
                    </a:ext>
                  </a:extLst>
                </a:gridCol>
                <a:gridCol w="1537487">
                  <a:extLst>
                    <a:ext uri="{9D8B030D-6E8A-4147-A177-3AD203B41FA5}">
                      <a16:colId xmlns:a16="http://schemas.microsoft.com/office/drawing/2014/main" val="2327984396"/>
                    </a:ext>
                  </a:extLst>
                </a:gridCol>
                <a:gridCol w="2543428">
                  <a:extLst>
                    <a:ext uri="{9D8B030D-6E8A-4147-A177-3AD203B41FA5}">
                      <a16:colId xmlns:a16="http://schemas.microsoft.com/office/drawing/2014/main" val="3984356392"/>
                    </a:ext>
                  </a:extLst>
                </a:gridCol>
              </a:tblGrid>
              <a:tr h="472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Model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52500" algn="l"/>
                        </a:tabLst>
                      </a:pP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Question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Answer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here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103816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Cor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x,m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m1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5720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Cor(x,y)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y1 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m1 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y2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40897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Cor(m,y)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y2 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m1 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y1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67960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Var(y)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m1</a:t>
                      </a:r>
                      <a:r>
                        <a:rPr lang="fi-FI" sz="20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fi-FI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y1</a:t>
                      </a:r>
                      <a:r>
                        <a:rPr lang="fi-FI" sz="20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y1</a:t>
                      </a:r>
                      <a:r>
                        <a:rPr lang="fi-FI" sz="20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Var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</a:t>
                      </a:r>
                      <a:r>
                        <a:rPr lang="fi-FI" sz="2000" baseline="-25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y1</a:t>
                      </a:r>
                      <a:r>
                        <a:rPr lang="fi-FI" sz="20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Var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</a:t>
                      </a:r>
                      <a:r>
                        <a:rPr lang="fi-FI" sz="2000" baseline="-25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496989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E506FF3-7A4B-234B-B992-8703942ADA52}"/>
              </a:ext>
            </a:extLst>
          </p:cNvPr>
          <p:cNvSpPr/>
          <p:nvPr/>
        </p:nvSpPr>
        <p:spPr>
          <a:xfrm>
            <a:off x="5996198" y="2318818"/>
            <a:ext cx="2519152" cy="869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3DE9B5-ECE7-414C-B1DB-1D808BA8F3F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7685" y="2487511"/>
            <a:ext cx="3487179" cy="23645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3E1DF3-044F-7543-A2D6-818EA16C42B0}"/>
              </a:ext>
            </a:extLst>
          </p:cNvPr>
          <p:cNvSpPr/>
          <p:nvPr/>
        </p:nvSpPr>
        <p:spPr>
          <a:xfrm>
            <a:off x="6000314" y="3229102"/>
            <a:ext cx="2519152" cy="869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D619A1-CE6D-A94A-813B-0E841C5427B9}"/>
              </a:ext>
            </a:extLst>
          </p:cNvPr>
          <p:cNvSpPr/>
          <p:nvPr/>
        </p:nvSpPr>
        <p:spPr>
          <a:xfrm>
            <a:off x="6000315" y="4143505"/>
            <a:ext cx="2519152" cy="869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E2F87E-A999-184B-9CEC-9C4D85B3140A}"/>
              </a:ext>
            </a:extLst>
          </p:cNvPr>
          <p:cNvSpPr/>
          <p:nvPr/>
        </p:nvSpPr>
        <p:spPr>
          <a:xfrm>
            <a:off x="6008554" y="5057898"/>
            <a:ext cx="2519152" cy="1243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871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640425" y="54334"/>
            <a:ext cx="8297648" cy="681143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anchor="t" anchorCtr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set.seed</a:t>
            </a:r>
            <a:r>
              <a:rPr lang="nl-NL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(1234); X &lt;- </a:t>
            </a:r>
            <a:r>
              <a:rPr lang="nl-NL" sz="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(100); M &lt;- 0.5*X + </a:t>
            </a:r>
            <a:r>
              <a:rPr lang="nl-NL" sz="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(100); Y &lt;- 0.7*M + </a:t>
            </a:r>
            <a:r>
              <a:rPr lang="nl-NL" sz="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(100); Data &lt;- </a:t>
            </a:r>
            <a:r>
              <a:rPr lang="nl-NL" sz="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scale</a:t>
            </a:r>
            <a:r>
              <a:rPr lang="nl-NL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</a:t>
            </a:r>
            <a:r>
              <a:rPr lang="nl-NL" sz="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data.frame</a:t>
            </a:r>
            <a:r>
              <a:rPr lang="nl-NL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(X = X, Y = Y, M = M))</a:t>
            </a:r>
          </a:p>
          <a:p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library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lavaan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)</a:t>
            </a:r>
          </a:p>
          <a:p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fit &lt;- 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sem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(' Y ~ by1*X + by2*M</a:t>
            </a:r>
          </a:p>
          <a:p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M ~ bm1*X</a:t>
            </a:r>
          </a:p>
          <a:p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# 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mediation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effect (bm1 * by2) 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and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total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effect</a:t>
            </a:r>
          </a:p>
          <a:p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mediation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:= bm1*by2</a:t>
            </a:r>
          </a:p>
          <a:p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</a:t>
            </a:r>
            <a:r>
              <a:rPr lang="nl-NL" sz="1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total</a:t>
            </a:r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:= by1 + (bm1*by2)', data = Data)</a:t>
            </a:r>
          </a:p>
          <a:p>
            <a:r>
              <a:rPr lang="nl-NL" sz="100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summary(fit)</a:t>
            </a:r>
          </a:p>
          <a:p>
            <a:endParaRPr lang="nl-NL" sz="10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lavaan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(0.5-17)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converged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normally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after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14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iterations</a:t>
            </a:r>
            <a:endParaRPr lang="nl-NL" sz="10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endParaRPr lang="nl-NL" sz="8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Number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of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observations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              100</a:t>
            </a:r>
          </a:p>
          <a:p>
            <a:endParaRPr lang="nl-NL" sz="8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Estimator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                            ML</a:t>
            </a: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Minimum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Function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Test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Statistic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   0.000</a:t>
            </a: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Degrees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of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freedom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                    0</a:t>
            </a: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P-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value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(Chi-square)                           1.000</a:t>
            </a:r>
          </a:p>
          <a:p>
            <a:endParaRPr lang="nl-NL" sz="8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Parameter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estimates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:</a:t>
            </a:r>
          </a:p>
          <a:p>
            <a:endParaRPr lang="nl-NL" sz="8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Information                                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Expected</a:t>
            </a:r>
            <a:endParaRPr lang="nl-NL" sz="1000" b="0" dirty="0">
              <a:solidFill>
                <a:schemeClr val="bg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Standard </a:t>
            </a:r>
            <a:r>
              <a:rPr lang="nl-NL" sz="1000" b="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Errors</a:t>
            </a:r>
            <a:r>
              <a:rPr lang="nl-NL" sz="1000" b="0" dirty="0">
                <a:solidFill>
                  <a:schemeClr val="bg2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                            Standard</a:t>
            </a:r>
          </a:p>
          <a:p>
            <a:endParaRPr lang="nl-NL" sz="800" b="0" dirty="0">
              <a:latin typeface="Courier"/>
              <a:cs typeface="Courier"/>
            </a:endParaRPr>
          </a:p>
          <a:p>
            <a:r>
              <a:rPr lang="nl-NL" sz="1000" b="0" dirty="0">
                <a:latin typeface="Courier"/>
                <a:cs typeface="Courier"/>
              </a:rPr>
              <a:t>                   </a:t>
            </a:r>
            <a:r>
              <a:rPr lang="nl-NL" sz="1000" b="0" dirty="0" err="1">
                <a:latin typeface="Courier"/>
                <a:cs typeface="Courier"/>
              </a:rPr>
              <a:t>Estimate</a:t>
            </a:r>
            <a:r>
              <a:rPr lang="nl-NL" sz="1000" b="0" dirty="0">
                <a:latin typeface="Courier"/>
                <a:cs typeface="Courier"/>
              </a:rPr>
              <a:t>  </a:t>
            </a:r>
            <a:r>
              <a:rPr lang="nl-NL" sz="1000" b="0" dirty="0" err="1">
                <a:latin typeface="Courier"/>
                <a:cs typeface="Courier"/>
              </a:rPr>
              <a:t>Std.err</a:t>
            </a:r>
            <a:r>
              <a:rPr lang="nl-NL" sz="1000" b="0" dirty="0">
                <a:latin typeface="Courier"/>
                <a:cs typeface="Courier"/>
              </a:rPr>
              <a:t>  </a:t>
            </a:r>
            <a:r>
              <a:rPr lang="nl-NL" sz="1000" b="0" dirty="0" err="1">
                <a:latin typeface="Courier"/>
                <a:cs typeface="Courier"/>
              </a:rPr>
              <a:t>Z-value</a:t>
            </a:r>
            <a:r>
              <a:rPr lang="nl-NL" sz="1000" b="0" dirty="0">
                <a:latin typeface="Courier"/>
                <a:cs typeface="Courier"/>
              </a:rPr>
              <a:t>  P(&gt;|</a:t>
            </a:r>
            <a:r>
              <a:rPr lang="nl-NL" sz="1000" b="0" dirty="0" err="1">
                <a:latin typeface="Courier"/>
                <a:cs typeface="Courier"/>
              </a:rPr>
              <a:t>z</a:t>
            </a:r>
            <a:r>
              <a:rPr lang="nl-NL" sz="1000" b="0" dirty="0">
                <a:latin typeface="Courier"/>
                <a:cs typeface="Courier"/>
              </a:rPr>
              <a:t>|)</a:t>
            </a:r>
          </a:p>
          <a:p>
            <a:r>
              <a:rPr lang="nl-NL" sz="1000" b="0" dirty="0" err="1">
                <a:latin typeface="Courier"/>
                <a:cs typeface="Courier"/>
              </a:rPr>
              <a:t>Regressions</a:t>
            </a:r>
            <a:r>
              <a:rPr lang="nl-NL" sz="1000" b="0" dirty="0">
                <a:latin typeface="Courier"/>
                <a:cs typeface="Courier"/>
              </a:rPr>
              <a:t>:</a:t>
            </a:r>
          </a:p>
          <a:p>
            <a:r>
              <a:rPr lang="en-US" sz="1000" b="0" dirty="0">
                <a:latin typeface="Courier"/>
                <a:cs typeface="Courier"/>
              </a:rPr>
              <a:t>  Y ~</a:t>
            </a:r>
          </a:p>
          <a:p>
            <a:r>
              <a:rPr lang="en-US" sz="1000" b="0" dirty="0">
                <a:latin typeface="Courier"/>
                <a:cs typeface="Courier"/>
              </a:rPr>
              <a:t>    X       (by1)     0.028    0.080    0.348    0.728</a:t>
            </a:r>
          </a:p>
          <a:p>
            <a:r>
              <a:rPr lang="en-US" sz="1000" b="0" dirty="0">
                <a:latin typeface="Courier"/>
                <a:cs typeface="Courier"/>
              </a:rPr>
              <a:t>    M       (by2)     0.679    0.080    8.539    0.000</a:t>
            </a:r>
          </a:p>
          <a:p>
            <a:r>
              <a:rPr lang="en-US" sz="1000" b="0" dirty="0">
                <a:latin typeface="Courier"/>
                <a:cs typeface="Courier"/>
              </a:rPr>
              <a:t>  M ~</a:t>
            </a:r>
          </a:p>
          <a:p>
            <a:r>
              <a:rPr lang="en-US" sz="1000" b="0" dirty="0">
                <a:latin typeface="Courier"/>
                <a:cs typeface="Courier"/>
              </a:rPr>
              <a:t>    X       (bm1)     0.419    0.091    4.613    0.000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Variances:</a:t>
            </a:r>
          </a:p>
          <a:p>
            <a:r>
              <a:rPr lang="en-US" sz="1000" b="0" dirty="0">
                <a:latin typeface="Courier"/>
                <a:cs typeface="Courier"/>
              </a:rPr>
              <a:t>    Y                 0.517    0.073</a:t>
            </a:r>
          </a:p>
          <a:p>
            <a:r>
              <a:rPr lang="en-US" sz="1000" b="0" dirty="0">
                <a:latin typeface="Courier"/>
                <a:cs typeface="Courier"/>
              </a:rPr>
              <a:t>    M                 0.816    0.115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Defined parameters:</a:t>
            </a:r>
          </a:p>
          <a:p>
            <a:r>
              <a:rPr lang="en-US" sz="1000" b="0" dirty="0">
                <a:latin typeface="Courier"/>
                <a:cs typeface="Courier"/>
              </a:rPr>
              <a:t>    mediation         0.285    0.070    4.059    0.000</a:t>
            </a:r>
          </a:p>
          <a:p>
            <a:r>
              <a:rPr lang="en-US" sz="1000" b="0" dirty="0">
                <a:latin typeface="Courier"/>
                <a:cs typeface="Courier"/>
              </a:rPr>
              <a:t>    total             0.312    0.095    3.287    0.001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4586" y="2660655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808986" y="2660655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23" name="Straight Arrow Connector 22"/>
          <p:cNvCxnSpPr>
            <a:stCxn id="24" idx="2"/>
            <a:endCxn id="22" idx="3"/>
          </p:cNvCxnSpPr>
          <p:nvPr/>
        </p:nvCxnSpPr>
        <p:spPr>
          <a:xfrm flipH="1">
            <a:off x="8342386" y="2909937"/>
            <a:ext cx="347319" cy="11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689705" y="2656936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6725252" y="1773753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US" baseline="-25000" dirty="0"/>
          </a:p>
        </p:txBody>
      </p:sp>
      <p:cxnSp>
        <p:nvCxnSpPr>
          <p:cNvPr id="26" name="Straight Arrow Connector 25"/>
          <p:cNvCxnSpPr>
            <a:stCxn id="21" idx="3"/>
            <a:endCxn id="25" idx="1"/>
          </p:cNvCxnSpPr>
          <p:nvPr/>
        </p:nvCxnSpPr>
        <p:spPr>
          <a:xfrm flipV="1">
            <a:off x="6157986" y="2034103"/>
            <a:ext cx="567266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3"/>
            <a:endCxn id="22" idx="1"/>
          </p:cNvCxnSpPr>
          <p:nvPr/>
        </p:nvCxnSpPr>
        <p:spPr>
          <a:xfrm>
            <a:off x="7258652" y="2034103"/>
            <a:ext cx="550334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9" idx="3"/>
            <a:endCxn id="25" idx="3"/>
          </p:cNvCxnSpPr>
          <p:nvPr/>
        </p:nvCxnSpPr>
        <p:spPr>
          <a:xfrm flipH="1">
            <a:off x="7258652" y="1621353"/>
            <a:ext cx="393180" cy="412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586736" y="1189453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u</a:t>
            </a:r>
            <a:r>
              <a:rPr lang="en-US" baseline="-25000" dirty="0"/>
              <a:t>m</a:t>
            </a:r>
          </a:p>
        </p:txBody>
      </p:sp>
      <p:cxnSp>
        <p:nvCxnSpPr>
          <p:cNvPr id="30" name="Straight Arrow Connector 29"/>
          <p:cNvCxnSpPr>
            <a:stCxn id="21" idx="3"/>
            <a:endCxn id="22" idx="1"/>
          </p:cNvCxnSpPr>
          <p:nvPr/>
        </p:nvCxnSpPr>
        <p:spPr>
          <a:xfrm>
            <a:off x="6157986" y="2921005"/>
            <a:ext cx="165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60720" y="3027466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y1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587466" y="2123630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y2</a:t>
            </a:r>
            <a:endParaRPr 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997113" y="2058032"/>
            <a:ext cx="4058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m1</a:t>
            </a:r>
            <a:endParaRPr lang="en-US" sz="2000" b="1" dirty="0"/>
          </a:p>
        </p:txBody>
      </p:sp>
      <p:sp>
        <p:nvSpPr>
          <p:cNvPr id="34" name="Oval 33"/>
          <p:cNvSpPr/>
          <p:nvPr/>
        </p:nvSpPr>
        <p:spPr>
          <a:xfrm>
            <a:off x="286330" y="5530642"/>
            <a:ext cx="262722" cy="315573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/>
              <a:t>u</a:t>
            </a:r>
            <a:r>
              <a:rPr lang="en-US" sz="1200" baseline="-25000" dirty="0" err="1"/>
              <a:t>y</a:t>
            </a:r>
            <a:endParaRPr lang="en-US" sz="1200" baseline="-25000" dirty="0"/>
          </a:p>
        </p:txBody>
      </p:sp>
      <p:sp>
        <p:nvSpPr>
          <p:cNvPr id="35" name="Oval 34"/>
          <p:cNvSpPr/>
          <p:nvPr/>
        </p:nvSpPr>
        <p:spPr>
          <a:xfrm>
            <a:off x="294104" y="5914391"/>
            <a:ext cx="262722" cy="315573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u</a:t>
            </a:r>
            <a:r>
              <a:rPr lang="en-US" sz="1200" baseline="-25000" dirty="0"/>
              <a:t>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7920" y="4453539"/>
            <a:ext cx="2981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y1</a:t>
            </a:r>
            <a:endParaRPr lang="en-US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16857" y="5034947"/>
            <a:ext cx="35586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m1</a:t>
            </a:r>
            <a:endParaRPr lang="en-US" sz="2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51549" y="4727170"/>
            <a:ext cx="30499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y2</a:t>
            </a:r>
            <a:endParaRPr lang="en-US" sz="2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489569" y="5298838"/>
            <a:ext cx="336791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Is this a full mediation, or a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partial mediation model?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39761" y="6618758"/>
            <a:ext cx="252633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lavaan.ugent.be</a:t>
            </a:r>
            <a:r>
              <a:rPr lang="en-US" sz="1000" dirty="0"/>
              <a:t>/tutorial/</a:t>
            </a:r>
            <a:r>
              <a:rPr lang="en-US" sz="1000" dirty="0" err="1"/>
              <a:t>mediation.html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9513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7623" y="141960"/>
            <a:ext cx="7632849" cy="1143000"/>
          </a:xfrm>
        </p:spPr>
        <p:txBody>
          <a:bodyPr/>
          <a:lstStyle/>
          <a:p>
            <a:r>
              <a:rPr lang="en-US" dirty="0"/>
              <a:t>Estimate everything together</a:t>
            </a:r>
          </a:p>
        </p:txBody>
      </p:sp>
      <p:graphicFrame>
        <p:nvGraphicFramePr>
          <p:cNvPr id="64" name="Content Placeholder 7"/>
          <p:cNvGraphicFramePr>
            <a:graphicFrameLocks/>
          </p:cNvGraphicFramePr>
          <p:nvPr>
            <p:extLst/>
          </p:nvPr>
        </p:nvGraphicFramePr>
        <p:xfrm>
          <a:off x="4859708" y="3836961"/>
          <a:ext cx="39878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  <a:endParaRPr lang="en-US" sz="12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</a:t>
                      </a:r>
                      <a:endParaRPr lang="en-US" sz="12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</a:t>
                      </a:r>
                      <a:r>
                        <a:rPr lang="en-US" sz="1200" i="1" baseline="30000" dirty="0"/>
                        <a:t>2 </a:t>
                      </a:r>
                      <a:r>
                        <a:rPr lang="en-US" sz="1200" dirty="0"/>
                        <a:t>+ </a:t>
                      </a:r>
                      <a:r>
                        <a:rPr lang="en-US" sz="1200" dirty="0" err="1"/>
                        <a:t>var</a:t>
                      </a:r>
                      <a:r>
                        <a:rPr lang="en-US" sz="1200" dirty="0"/>
                        <a:t>(u</a:t>
                      </a:r>
                      <a:r>
                        <a:rPr lang="en-US" sz="1200" baseline="-25000" dirty="0"/>
                        <a:t>m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</a:t>
                      </a:r>
                      <a:endParaRPr lang="en-US" sz="1200" b="1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</a:t>
                      </a:r>
                      <a:endParaRPr lang="en-US" sz="1200" b="1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</a:t>
                      </a:r>
                      <a:r>
                        <a:rPr lang="en-US" sz="1200" i="1" baseline="30000" dirty="0"/>
                        <a:t>2 </a:t>
                      </a:r>
                      <a:r>
                        <a:rPr lang="en-US" sz="1200" i="1" baseline="0" dirty="0"/>
                        <a:t>+ </a:t>
                      </a:r>
                      <a:r>
                        <a:rPr lang="en-US" sz="1200" dirty="0" err="1"/>
                        <a:t>var</a:t>
                      </a:r>
                      <a:r>
                        <a:rPr lang="en-US" sz="1200" dirty="0"/>
                        <a:t>(</a:t>
                      </a:r>
                      <a:r>
                        <a:rPr lang="en-US" sz="1200" dirty="0" err="1"/>
                        <a:t>u</a:t>
                      </a:r>
                      <a:r>
                        <a:rPr lang="en-US" sz="1200" baseline="-25000" dirty="0" err="1"/>
                        <a:t>y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6" name="Rectangle 75"/>
          <p:cNvSpPr/>
          <p:nvPr/>
        </p:nvSpPr>
        <p:spPr>
          <a:xfrm>
            <a:off x="955434" y="2660655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77" name="Rectangle 76"/>
          <p:cNvSpPr/>
          <p:nvPr/>
        </p:nvSpPr>
        <p:spPr>
          <a:xfrm>
            <a:off x="3139834" y="2660655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78" name="Straight Arrow Connector 77"/>
          <p:cNvCxnSpPr>
            <a:stCxn id="78" idx="2"/>
            <a:endCxn id="76" idx="3"/>
          </p:cNvCxnSpPr>
          <p:nvPr/>
        </p:nvCxnSpPr>
        <p:spPr>
          <a:xfrm flipH="1">
            <a:off x="3673234" y="2909937"/>
            <a:ext cx="347319" cy="11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4020553" y="2656936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sp>
        <p:nvSpPr>
          <p:cNvPr id="80" name="Rectangle 79"/>
          <p:cNvSpPr/>
          <p:nvPr/>
        </p:nvSpPr>
        <p:spPr>
          <a:xfrm>
            <a:off x="2056100" y="1773753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US" baseline="-25000" dirty="0"/>
          </a:p>
        </p:txBody>
      </p:sp>
      <p:cxnSp>
        <p:nvCxnSpPr>
          <p:cNvPr id="81" name="Straight Arrow Connector 80"/>
          <p:cNvCxnSpPr>
            <a:cxnSpLocks/>
            <a:endCxn id="79" idx="1"/>
          </p:cNvCxnSpPr>
          <p:nvPr/>
        </p:nvCxnSpPr>
        <p:spPr>
          <a:xfrm flipV="1">
            <a:off x="1488834" y="2034103"/>
            <a:ext cx="567266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9" idx="3"/>
            <a:endCxn id="76" idx="1"/>
          </p:cNvCxnSpPr>
          <p:nvPr/>
        </p:nvCxnSpPr>
        <p:spPr>
          <a:xfrm>
            <a:off x="2589500" y="2034103"/>
            <a:ext cx="550334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83" idx="3"/>
            <a:endCxn id="79" idx="3"/>
          </p:cNvCxnSpPr>
          <p:nvPr/>
        </p:nvCxnSpPr>
        <p:spPr>
          <a:xfrm flipH="1">
            <a:off x="2589500" y="1621353"/>
            <a:ext cx="393180" cy="412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/>
          <p:nvPr/>
        </p:nvSpPr>
        <p:spPr>
          <a:xfrm>
            <a:off x="2917584" y="1189453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u</a:t>
            </a:r>
            <a:r>
              <a:rPr lang="en-US" baseline="-25000" dirty="0"/>
              <a:t>m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918314" y="2123630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y2</a:t>
            </a:r>
            <a:endParaRPr lang="en-US" sz="20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1327961" y="2058032"/>
            <a:ext cx="4058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m1</a:t>
            </a:r>
            <a:endParaRPr lang="en-US" sz="2000" b="1" dirty="0"/>
          </a:p>
        </p:txBody>
      </p:sp>
      <p:graphicFrame>
        <p:nvGraphicFramePr>
          <p:cNvPr id="87" name="Content Placeholder 6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4859708" y="1642905"/>
          <a:ext cx="39878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8" name="TextBox 87"/>
          <p:cNvSpPr txBox="1"/>
          <p:nvPr/>
        </p:nvSpPr>
        <p:spPr>
          <a:xfrm>
            <a:off x="4949916" y="1239609"/>
            <a:ext cx="27956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Data correlation matrix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859708" y="3413832"/>
            <a:ext cx="394979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Model implied correlation matrix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97506" y="6512557"/>
            <a:ext cx="438484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1 quoted from http://</a:t>
            </a:r>
            <a:r>
              <a:rPr lang="en-US" sz="1000" dirty="0" err="1"/>
              <a:t>en.wikipedia.org</a:t>
            </a:r>
            <a:r>
              <a:rPr lang="en-US" sz="1000" dirty="0"/>
              <a:t>/wiki/</a:t>
            </a:r>
            <a:r>
              <a:rPr lang="en-US" sz="1000" dirty="0" err="1"/>
              <a:t>Path_analysis</a:t>
            </a:r>
            <a:r>
              <a:rPr lang="en-US" sz="1000" dirty="0"/>
              <a:t>_(statistics)</a:t>
            </a:r>
          </a:p>
        </p:txBody>
      </p:sp>
      <p:sp>
        <p:nvSpPr>
          <p:cNvPr id="91" name="Content Placeholder 3"/>
          <p:cNvSpPr txBox="1">
            <a:spLocks/>
          </p:cNvSpPr>
          <p:nvPr/>
        </p:nvSpPr>
        <p:spPr>
          <a:xfrm>
            <a:off x="902768" y="3550162"/>
            <a:ext cx="3925052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Tracing rules</a:t>
            </a:r>
            <a:r>
              <a:rPr lang="en-US" baseline="30000" dirty="0"/>
              <a:t>1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You can trace backward up an arrow and then forward along the next, or forwards from one variable to the other, but never forward and then back.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You can pass through each variable only once in a given chain of paths.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No more than one bi-directional arrow can be included in each path-chain.</a:t>
            </a:r>
            <a:endParaRPr lang="en-US" sz="1400" b="0" i="1" dirty="0"/>
          </a:p>
        </p:txBody>
      </p:sp>
      <p:sp>
        <p:nvSpPr>
          <p:cNvPr id="93" name="Rectangle 92"/>
          <p:cNvSpPr/>
          <p:nvPr/>
        </p:nvSpPr>
        <p:spPr>
          <a:xfrm>
            <a:off x="4859708" y="579062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Degrees of freedom: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Data: 5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Free parameters: 4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Degrees of freedom: 5-4=1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859708" y="5401585"/>
            <a:ext cx="241587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Overidentified</a:t>
            </a:r>
            <a:r>
              <a:rPr lang="en-US" sz="2000" b="1" dirty="0">
                <a:solidFill>
                  <a:srgbClr val="FF0000"/>
                </a:solidFill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39026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7623" y="141960"/>
            <a:ext cx="7632849" cy="1143000"/>
          </a:xfrm>
        </p:spPr>
        <p:txBody>
          <a:bodyPr/>
          <a:lstStyle/>
          <a:p>
            <a:r>
              <a:rPr lang="en-US" dirty="0"/>
              <a:t>Estimate everything together</a:t>
            </a:r>
          </a:p>
        </p:txBody>
      </p:sp>
      <p:graphicFrame>
        <p:nvGraphicFramePr>
          <p:cNvPr id="64" name="Content Placeholder 7"/>
          <p:cNvGraphicFramePr>
            <a:graphicFrameLocks/>
          </p:cNvGraphicFramePr>
          <p:nvPr>
            <p:extLst/>
          </p:nvPr>
        </p:nvGraphicFramePr>
        <p:xfrm>
          <a:off x="4859708" y="3836961"/>
          <a:ext cx="39878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  <a:endParaRPr lang="en-US" sz="12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</a:t>
                      </a:r>
                      <a:endParaRPr lang="en-US" sz="12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</a:t>
                      </a:r>
                      <a:r>
                        <a:rPr lang="en-US" sz="1200" i="1" baseline="30000" dirty="0"/>
                        <a:t>2 </a:t>
                      </a:r>
                      <a:r>
                        <a:rPr lang="en-US" sz="1200" dirty="0"/>
                        <a:t>+ </a:t>
                      </a:r>
                      <a:r>
                        <a:rPr lang="en-US" sz="1200" dirty="0" err="1"/>
                        <a:t>var</a:t>
                      </a:r>
                      <a:r>
                        <a:rPr lang="en-US" sz="1200" dirty="0"/>
                        <a:t>(u</a:t>
                      </a:r>
                      <a:r>
                        <a:rPr lang="en-US" sz="1200" baseline="-25000" dirty="0"/>
                        <a:t>m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</a:t>
                      </a:r>
                      <a:endParaRPr lang="en-US" sz="1200" b="1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</a:t>
                      </a:r>
                      <a:endParaRPr lang="en-US" sz="1200" b="1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</a:t>
                      </a:r>
                      <a:r>
                        <a:rPr lang="en-US" sz="1200" i="1" baseline="30000" dirty="0"/>
                        <a:t>2 </a:t>
                      </a:r>
                      <a:r>
                        <a:rPr lang="en-US" sz="1200" i="1" baseline="0" dirty="0"/>
                        <a:t>+ </a:t>
                      </a:r>
                      <a:r>
                        <a:rPr lang="en-US" sz="1200" dirty="0" err="1"/>
                        <a:t>var</a:t>
                      </a:r>
                      <a:r>
                        <a:rPr lang="en-US" sz="1200" dirty="0"/>
                        <a:t>(</a:t>
                      </a:r>
                      <a:r>
                        <a:rPr lang="en-US" sz="1200" dirty="0" err="1"/>
                        <a:t>u</a:t>
                      </a:r>
                      <a:r>
                        <a:rPr lang="en-US" sz="1200" baseline="-25000" dirty="0" err="1"/>
                        <a:t>y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5884095" y="4239955"/>
            <a:ext cx="927138" cy="3064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884095" y="4612301"/>
            <a:ext cx="927138" cy="312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5884095" y="5012072"/>
            <a:ext cx="927138" cy="287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6877787" y="5020162"/>
            <a:ext cx="927138" cy="287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882369" y="4987505"/>
            <a:ext cx="927138" cy="3155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955434" y="2660655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77" name="Rectangle 76"/>
          <p:cNvSpPr/>
          <p:nvPr/>
        </p:nvSpPr>
        <p:spPr>
          <a:xfrm>
            <a:off x="3139834" y="2660655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78" name="Straight Arrow Connector 77"/>
          <p:cNvCxnSpPr>
            <a:stCxn id="78" idx="2"/>
            <a:endCxn id="76" idx="3"/>
          </p:cNvCxnSpPr>
          <p:nvPr/>
        </p:nvCxnSpPr>
        <p:spPr>
          <a:xfrm flipH="1">
            <a:off x="3673234" y="2909937"/>
            <a:ext cx="347319" cy="11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4020553" y="2656936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sp>
        <p:nvSpPr>
          <p:cNvPr id="80" name="Rectangle 79"/>
          <p:cNvSpPr/>
          <p:nvPr/>
        </p:nvSpPr>
        <p:spPr>
          <a:xfrm>
            <a:off x="2056100" y="1773753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en-US" baseline="-25000" dirty="0"/>
          </a:p>
        </p:txBody>
      </p:sp>
      <p:cxnSp>
        <p:nvCxnSpPr>
          <p:cNvPr id="81" name="Straight Arrow Connector 80"/>
          <p:cNvCxnSpPr>
            <a:cxnSpLocks/>
            <a:stCxn id="76" idx="3"/>
            <a:endCxn id="80" idx="1"/>
          </p:cNvCxnSpPr>
          <p:nvPr/>
        </p:nvCxnSpPr>
        <p:spPr>
          <a:xfrm flipV="1">
            <a:off x="1488834" y="2034103"/>
            <a:ext cx="567266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9" idx="3"/>
            <a:endCxn id="76" idx="1"/>
          </p:cNvCxnSpPr>
          <p:nvPr/>
        </p:nvCxnSpPr>
        <p:spPr>
          <a:xfrm>
            <a:off x="2589500" y="2034103"/>
            <a:ext cx="550334" cy="886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83" idx="3"/>
            <a:endCxn id="79" idx="3"/>
          </p:cNvCxnSpPr>
          <p:nvPr/>
        </p:nvCxnSpPr>
        <p:spPr>
          <a:xfrm flipH="1">
            <a:off x="2589500" y="1621353"/>
            <a:ext cx="393180" cy="412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/>
          <p:nvPr/>
        </p:nvSpPr>
        <p:spPr>
          <a:xfrm>
            <a:off x="2917584" y="1189453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u</a:t>
            </a:r>
            <a:r>
              <a:rPr lang="en-US" baseline="-25000" dirty="0"/>
              <a:t>m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918314" y="2123630"/>
            <a:ext cx="348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y2</a:t>
            </a:r>
            <a:endParaRPr lang="en-US" sz="20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1327961" y="2058032"/>
            <a:ext cx="4058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m1</a:t>
            </a:r>
            <a:endParaRPr lang="en-US" sz="2000" b="1" dirty="0"/>
          </a:p>
        </p:txBody>
      </p:sp>
      <p:graphicFrame>
        <p:nvGraphicFramePr>
          <p:cNvPr id="87" name="Content Placeholder 6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4859708" y="1642905"/>
          <a:ext cx="39878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8" name="TextBox 87"/>
          <p:cNvSpPr txBox="1"/>
          <p:nvPr/>
        </p:nvSpPr>
        <p:spPr>
          <a:xfrm>
            <a:off x="4949916" y="1239609"/>
            <a:ext cx="27956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Data correlation matrix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859708" y="3413832"/>
            <a:ext cx="394979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Model implied correlation matrix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97506" y="6512557"/>
            <a:ext cx="438484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1 quoted from http://</a:t>
            </a:r>
            <a:r>
              <a:rPr lang="en-US" sz="1000" dirty="0" err="1"/>
              <a:t>en.wikipedia.org</a:t>
            </a:r>
            <a:r>
              <a:rPr lang="en-US" sz="1000" dirty="0"/>
              <a:t>/wiki/</a:t>
            </a:r>
            <a:r>
              <a:rPr lang="en-US" sz="1000" dirty="0" err="1"/>
              <a:t>Path_analysis</a:t>
            </a:r>
            <a:r>
              <a:rPr lang="en-US" sz="1000" dirty="0"/>
              <a:t>_(statistics)</a:t>
            </a:r>
          </a:p>
        </p:txBody>
      </p:sp>
      <p:sp>
        <p:nvSpPr>
          <p:cNvPr id="91" name="Content Placeholder 3"/>
          <p:cNvSpPr txBox="1">
            <a:spLocks/>
          </p:cNvSpPr>
          <p:nvPr/>
        </p:nvSpPr>
        <p:spPr>
          <a:xfrm>
            <a:off x="902768" y="3550162"/>
            <a:ext cx="3925052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Tracing rules</a:t>
            </a:r>
            <a:r>
              <a:rPr lang="en-US" baseline="30000" dirty="0"/>
              <a:t>1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You can trace backward up an arrow and then forward along the next, or forwards from one variable to the other, but never forward and then back.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You can pass through each variable only once in a given chain of paths.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No more than one bi-directional arrow can be included in each path-chain.</a:t>
            </a:r>
            <a:endParaRPr lang="en-US" sz="1400" b="0" i="1" dirty="0"/>
          </a:p>
        </p:txBody>
      </p:sp>
      <p:sp>
        <p:nvSpPr>
          <p:cNvPr id="92" name="Rectangle 91"/>
          <p:cNvSpPr/>
          <p:nvPr/>
        </p:nvSpPr>
        <p:spPr>
          <a:xfrm>
            <a:off x="6877787" y="4646141"/>
            <a:ext cx="927138" cy="258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4859708" y="579062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Degrees of freedom: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Data: 5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Free parameters: 4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Degrees of freedom: 5-4=1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869690" y="5867834"/>
            <a:ext cx="1363789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Over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identified model</a:t>
            </a:r>
          </a:p>
        </p:txBody>
      </p:sp>
    </p:spTree>
    <p:extLst>
      <p:ext uri="{BB962C8B-B14F-4D97-AF65-F5344CB8AC3E}">
        <p14:creationId xmlns:p14="http://schemas.microsoft.com/office/powerpoint/2010/main" val="40540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73" grpId="0" animBg="1"/>
      <p:bldP spid="74" grpId="0" animBg="1"/>
      <p:bldP spid="75" grpId="0" animBg="1"/>
      <p:bldP spid="92" grpId="0" animBg="1"/>
      <p:bldP spid="9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Like in regression, we use a discrepancy function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Regression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67" y="2505075"/>
            <a:ext cx="3868340" cy="368458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Calculate the difference between each observation and corresponding fitted/predicted value</a:t>
            </a:r>
          </a:p>
          <a:p>
            <a:pPr lvl="1"/>
            <a:r>
              <a:rPr lang="en-US" dirty="0"/>
              <a:t>Raise each to power of 2</a:t>
            </a:r>
          </a:p>
          <a:p>
            <a:pPr lvl="1"/>
            <a:r>
              <a:rPr lang="en-US" dirty="0"/>
              <a:t>A sum of these is the Ordinary Least Squares (OLS) estimator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Path 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3999975" y="2505075"/>
            <a:ext cx="3887391" cy="368458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Calculate the difference between each unique cell in the observed covariance matrix and model implied covariance matrix</a:t>
            </a:r>
          </a:p>
          <a:p>
            <a:pPr lvl="1"/>
            <a:r>
              <a:rPr lang="en-US" dirty="0"/>
              <a:t>Raise each to power of 2</a:t>
            </a:r>
          </a:p>
          <a:p>
            <a:pPr lvl="1"/>
            <a:r>
              <a:rPr lang="en-US" dirty="0"/>
              <a:t>A sum of these divided by two is the </a:t>
            </a:r>
            <a:r>
              <a:rPr lang="en-US" dirty="0" err="1"/>
              <a:t>Unweighted</a:t>
            </a:r>
            <a:r>
              <a:rPr lang="en-US" dirty="0"/>
              <a:t> Least Squares (ULS) estimator</a:t>
            </a:r>
          </a:p>
          <a:p>
            <a:pPr lvl="1"/>
            <a:r>
              <a:rPr lang="en-US" dirty="0"/>
              <a:t>A weighted sum produces ML estimator</a:t>
            </a:r>
          </a:p>
          <a:p>
            <a:pPr lvl="1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" y="5998913"/>
            <a:ext cx="8288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    Like in regression: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minimizing the discrepancy function will lead to optimal estimates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minimum of the discrepancy function can be used to assess model goodness</a:t>
            </a:r>
          </a:p>
        </p:txBody>
      </p:sp>
    </p:spTree>
    <p:extLst>
      <p:ext uri="{BB962C8B-B14F-4D97-AF65-F5344CB8AC3E}">
        <p14:creationId xmlns:p14="http://schemas.microsoft.com/office/powerpoint/2010/main" val="24561023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0A7D511-EF24-F248-BEA4-1AD370F38D7A}" type="datetime1">
              <a:rPr lang="fi-FI" smtClean="0"/>
              <a:pPr>
                <a:defRPr/>
              </a:pPr>
              <a:t>16.1.2019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940300" y="6297613"/>
            <a:ext cx="3619500" cy="161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64</a:t>
            </a:fld>
            <a:endParaRPr lang="fi-FI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7841" y="38150"/>
            <a:ext cx="8297648" cy="681143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anchor="t" anchorCtr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set.seed</a:t>
            </a:r>
            <a:r>
              <a:rPr lang="nl-NL" sz="8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(1234); X &lt;- </a:t>
            </a:r>
            <a:r>
              <a:rPr lang="nl-NL" sz="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8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M &lt;- 0.5*X + </a:t>
            </a:r>
            <a:r>
              <a:rPr lang="nl-NL" sz="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8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Y &lt;- 0.7*M + </a:t>
            </a:r>
            <a:r>
              <a:rPr lang="nl-NL" sz="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rnorm</a:t>
            </a:r>
            <a:r>
              <a:rPr lang="nl-NL" sz="8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(100); Data &lt;- </a:t>
            </a:r>
            <a:r>
              <a:rPr lang="nl-NL" sz="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scale</a:t>
            </a:r>
            <a:r>
              <a:rPr lang="nl-NL" sz="8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</a:t>
            </a:r>
            <a:r>
              <a:rPr lang="nl-NL" sz="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data.frame</a:t>
            </a:r>
            <a:r>
              <a:rPr lang="nl-NL" sz="800" dirty="0">
                <a:solidFill>
                  <a:schemeClr val="bg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(X = X, Y = Y, M = M))</a:t>
            </a:r>
          </a:p>
          <a:p>
            <a:r>
              <a:rPr lang="nl-NL" sz="1000" dirty="0" err="1">
                <a:latin typeface="Courier"/>
                <a:cs typeface="Courier"/>
              </a:rPr>
              <a:t>library</a:t>
            </a:r>
            <a:r>
              <a:rPr lang="nl-NL" sz="1000" dirty="0">
                <a:latin typeface="Courier"/>
                <a:cs typeface="Courier"/>
              </a:rPr>
              <a:t>(</a:t>
            </a:r>
            <a:r>
              <a:rPr lang="nl-NL" sz="1000" dirty="0" err="1">
                <a:latin typeface="Courier"/>
                <a:cs typeface="Courier"/>
              </a:rPr>
              <a:t>lavaan</a:t>
            </a:r>
            <a:r>
              <a:rPr lang="nl-NL" sz="1000" dirty="0">
                <a:latin typeface="Courier"/>
                <a:cs typeface="Courier"/>
              </a:rPr>
              <a:t>)</a:t>
            </a:r>
          </a:p>
          <a:p>
            <a:r>
              <a:rPr lang="nl-NL" sz="1000" dirty="0">
                <a:latin typeface="Courier"/>
                <a:cs typeface="Courier"/>
              </a:rPr>
              <a:t>fit &lt;- </a:t>
            </a:r>
            <a:r>
              <a:rPr lang="nl-NL" sz="1000" dirty="0" err="1">
                <a:latin typeface="Courier"/>
                <a:cs typeface="Courier"/>
              </a:rPr>
              <a:t>sem</a:t>
            </a:r>
            <a:r>
              <a:rPr lang="nl-NL" sz="1000" dirty="0">
                <a:latin typeface="Courier"/>
                <a:cs typeface="Courier"/>
              </a:rPr>
              <a:t>(' Y ~ by2*M</a:t>
            </a:r>
          </a:p>
          <a:p>
            <a:r>
              <a:rPr lang="nl-NL" sz="1000" dirty="0">
                <a:latin typeface="Courier"/>
                <a:cs typeface="Courier"/>
              </a:rPr>
              <a:t>             M ~ bm1*X</a:t>
            </a:r>
          </a:p>
          <a:p>
            <a:r>
              <a:rPr lang="nl-NL" sz="1000" dirty="0">
                <a:latin typeface="Courier"/>
                <a:cs typeface="Courier"/>
              </a:rPr>
              <a:t>             # </a:t>
            </a:r>
            <a:r>
              <a:rPr lang="nl-NL" sz="1000" dirty="0" err="1">
                <a:latin typeface="Courier"/>
                <a:cs typeface="Courier"/>
              </a:rPr>
              <a:t>mediation</a:t>
            </a:r>
            <a:r>
              <a:rPr lang="nl-NL" sz="1000" dirty="0">
                <a:latin typeface="Courier"/>
                <a:cs typeface="Courier"/>
              </a:rPr>
              <a:t> effect (bm1 * by2) </a:t>
            </a:r>
            <a:r>
              <a:rPr lang="nl-NL" sz="1000" dirty="0" err="1">
                <a:latin typeface="Courier"/>
                <a:cs typeface="Courier"/>
              </a:rPr>
              <a:t>and</a:t>
            </a:r>
            <a:r>
              <a:rPr lang="nl-NL" sz="1000" dirty="0">
                <a:latin typeface="Courier"/>
                <a:cs typeface="Courier"/>
              </a:rPr>
              <a:t> </a:t>
            </a:r>
            <a:r>
              <a:rPr lang="nl-NL" sz="1000" dirty="0" err="1">
                <a:latin typeface="Courier"/>
                <a:cs typeface="Courier"/>
              </a:rPr>
              <a:t>total</a:t>
            </a:r>
            <a:r>
              <a:rPr lang="nl-NL" sz="1000" dirty="0">
                <a:latin typeface="Courier"/>
                <a:cs typeface="Courier"/>
              </a:rPr>
              <a:t> effect</a:t>
            </a:r>
          </a:p>
          <a:p>
            <a:r>
              <a:rPr lang="nl-NL" sz="1000" dirty="0">
                <a:latin typeface="Courier"/>
                <a:cs typeface="Courier"/>
              </a:rPr>
              <a:t>             </a:t>
            </a:r>
            <a:r>
              <a:rPr lang="nl-NL" sz="1000" dirty="0" err="1">
                <a:latin typeface="Courier"/>
                <a:cs typeface="Courier"/>
              </a:rPr>
              <a:t>mediation</a:t>
            </a:r>
            <a:r>
              <a:rPr lang="nl-NL" sz="1000" dirty="0">
                <a:latin typeface="Courier"/>
                <a:cs typeface="Courier"/>
              </a:rPr>
              <a:t> := bm1*by2</a:t>
            </a:r>
          </a:p>
          <a:p>
            <a:r>
              <a:rPr lang="nl-NL" sz="1000" dirty="0">
                <a:latin typeface="Courier"/>
                <a:cs typeface="Courier"/>
              </a:rPr>
              <a:t>             </a:t>
            </a:r>
            <a:r>
              <a:rPr lang="nl-NL" sz="1000" dirty="0" err="1">
                <a:latin typeface="Courier"/>
                <a:cs typeface="Courier"/>
              </a:rPr>
              <a:t>total</a:t>
            </a:r>
            <a:r>
              <a:rPr lang="nl-NL" sz="1000" dirty="0">
                <a:latin typeface="Courier"/>
                <a:cs typeface="Courier"/>
              </a:rPr>
              <a:t> := bm1*by2', data = Data)</a:t>
            </a:r>
          </a:p>
          <a:p>
            <a:r>
              <a:rPr lang="nl-NL" sz="1000" dirty="0">
                <a:latin typeface="Courier"/>
                <a:cs typeface="Courier"/>
              </a:rPr>
              <a:t>summary(fit)</a:t>
            </a:r>
          </a:p>
          <a:p>
            <a:endParaRPr lang="nl-NL" sz="1000" b="0" dirty="0">
              <a:latin typeface="Courier"/>
              <a:cs typeface="Courier"/>
            </a:endParaRPr>
          </a:p>
          <a:p>
            <a:r>
              <a:rPr lang="en-US" sz="1000" b="0" dirty="0" err="1">
                <a:latin typeface="Courier"/>
                <a:cs typeface="Courier"/>
              </a:rPr>
              <a:t>lavaan</a:t>
            </a:r>
            <a:r>
              <a:rPr lang="en-US" sz="1000" b="0" dirty="0">
                <a:latin typeface="Courier"/>
                <a:cs typeface="Courier"/>
              </a:rPr>
              <a:t> (0.5-17) converged normally after  13 iterations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  Number of observations                           100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  Estimator                                         ML</a:t>
            </a:r>
          </a:p>
          <a:p>
            <a:r>
              <a:rPr lang="en-US" sz="1000" b="0" dirty="0">
                <a:latin typeface="Courier"/>
                <a:cs typeface="Courier"/>
              </a:rPr>
              <a:t>  Minimum Function Test Statistic                0.121</a:t>
            </a:r>
          </a:p>
          <a:p>
            <a:r>
              <a:rPr lang="en-US" sz="1000" b="0" dirty="0">
                <a:latin typeface="Courier"/>
                <a:cs typeface="Courier"/>
              </a:rPr>
              <a:t>  Degrees of freedom                                 1</a:t>
            </a:r>
          </a:p>
          <a:p>
            <a:r>
              <a:rPr lang="en-US" sz="1000" b="0" dirty="0">
                <a:latin typeface="Courier"/>
                <a:cs typeface="Courier"/>
              </a:rPr>
              <a:t>  P-value (Chi-square)                           0.728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Parameter estimates: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  Information                                 Expected</a:t>
            </a:r>
          </a:p>
          <a:p>
            <a:r>
              <a:rPr lang="en-US" sz="1000" b="0" dirty="0">
                <a:latin typeface="Courier"/>
                <a:cs typeface="Courier"/>
              </a:rPr>
              <a:t>  Standard Errors                             Standard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                   Estimate  </a:t>
            </a:r>
            <a:r>
              <a:rPr lang="en-US" sz="1000" b="0" dirty="0" err="1">
                <a:latin typeface="Courier"/>
                <a:cs typeface="Courier"/>
              </a:rPr>
              <a:t>Std.err</a:t>
            </a:r>
            <a:r>
              <a:rPr lang="en-US" sz="1000" b="0" dirty="0">
                <a:latin typeface="Courier"/>
                <a:cs typeface="Courier"/>
              </a:rPr>
              <a:t>  Z-value  P(&gt;|z|)</a:t>
            </a:r>
          </a:p>
          <a:p>
            <a:r>
              <a:rPr lang="en-US" sz="1000" b="0" dirty="0">
                <a:latin typeface="Courier"/>
                <a:cs typeface="Courier"/>
              </a:rPr>
              <a:t>Regressions:</a:t>
            </a:r>
          </a:p>
          <a:p>
            <a:r>
              <a:rPr lang="en-US" sz="1000" b="0" dirty="0">
                <a:latin typeface="Courier"/>
                <a:cs typeface="Courier"/>
              </a:rPr>
              <a:t>  Y ~</a:t>
            </a:r>
          </a:p>
          <a:p>
            <a:r>
              <a:rPr lang="en-US" sz="1000" b="0" dirty="0">
                <a:latin typeface="Courier"/>
                <a:cs typeface="Courier"/>
              </a:rPr>
              <a:t>    M       (by2)     0.691    0.072    9.559    0.000</a:t>
            </a:r>
          </a:p>
          <a:p>
            <a:r>
              <a:rPr lang="en-US" sz="1000" b="0" dirty="0">
                <a:latin typeface="Courier"/>
                <a:cs typeface="Courier"/>
              </a:rPr>
              <a:t>  M ~</a:t>
            </a:r>
          </a:p>
          <a:p>
            <a:r>
              <a:rPr lang="en-US" sz="1000" b="0" dirty="0">
                <a:latin typeface="Courier"/>
                <a:cs typeface="Courier"/>
              </a:rPr>
              <a:t>    X       (bm1)     0.419    0.091    4.613    0.000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Variances:</a:t>
            </a:r>
          </a:p>
          <a:p>
            <a:r>
              <a:rPr lang="en-US" sz="1000" b="0" dirty="0">
                <a:latin typeface="Courier"/>
                <a:cs typeface="Courier"/>
              </a:rPr>
              <a:t>    Y                 0.517    0.073</a:t>
            </a:r>
          </a:p>
          <a:p>
            <a:r>
              <a:rPr lang="en-US" sz="1000" b="0" dirty="0">
                <a:latin typeface="Courier"/>
                <a:cs typeface="Courier"/>
              </a:rPr>
              <a:t>    M                 0.816    0.115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Defined parameters:</a:t>
            </a:r>
          </a:p>
          <a:p>
            <a:r>
              <a:rPr lang="en-US" sz="1000" b="0" dirty="0">
                <a:latin typeface="Courier"/>
                <a:cs typeface="Courier"/>
              </a:rPr>
              <a:t>    mediation         0.289    0.070    4.155    0.000</a:t>
            </a:r>
          </a:p>
          <a:p>
            <a:r>
              <a:rPr lang="en-US" sz="1000" b="0" dirty="0">
                <a:latin typeface="Courier"/>
                <a:cs typeface="Courier"/>
              </a:rPr>
              <a:t>    total             0.289    0.070    4.155    0.000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507841" y="3276308"/>
            <a:ext cx="8384979" cy="3581691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Estimates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9158" y="1610576"/>
            <a:ext cx="8384979" cy="1592926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Estimation information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16667" y="27410"/>
            <a:ext cx="2456733" cy="1394331"/>
            <a:chOff x="5522074" y="313346"/>
            <a:chExt cx="3509619" cy="1991902"/>
          </a:xfrm>
        </p:grpSpPr>
        <p:sp>
          <p:nvSpPr>
            <p:cNvPr id="11" name="Rectangle 10"/>
            <p:cNvSpPr/>
            <p:nvPr/>
          </p:nvSpPr>
          <p:spPr>
            <a:xfrm>
              <a:off x="5522074" y="1784548"/>
              <a:ext cx="533400" cy="5207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x</a:t>
              </a:r>
              <a:endParaRPr lang="en-US" sz="1400" baseline="-250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06474" y="1784548"/>
              <a:ext cx="533400" cy="5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y</a:t>
              </a:r>
              <a:endParaRPr lang="en-US" sz="1400" baseline="-25000" dirty="0"/>
            </a:p>
          </p:txBody>
        </p:sp>
        <p:cxnSp>
          <p:nvCxnSpPr>
            <p:cNvPr id="13" name="Straight Arrow Connector 12"/>
            <p:cNvCxnSpPr>
              <a:stCxn id="14" idx="2"/>
              <a:endCxn id="12" idx="3"/>
            </p:cNvCxnSpPr>
            <p:nvPr/>
          </p:nvCxnSpPr>
          <p:spPr>
            <a:xfrm flipH="1">
              <a:off x="8239874" y="2033830"/>
              <a:ext cx="347319" cy="110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8587193" y="1780829"/>
              <a:ext cx="444500" cy="50600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 err="1"/>
                <a:t>u</a:t>
              </a:r>
              <a:r>
                <a:rPr lang="en-US" sz="1400" baseline="-25000" dirty="0" err="1"/>
                <a:t>y</a:t>
              </a:r>
              <a:endParaRPr lang="en-US" sz="1400" baseline="-250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2740" y="897646"/>
              <a:ext cx="533400" cy="5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m</a:t>
              </a:r>
              <a:endParaRPr lang="en-US" sz="1400" baseline="-25000" dirty="0"/>
            </a:p>
          </p:txBody>
        </p:sp>
        <p:cxnSp>
          <p:nvCxnSpPr>
            <p:cNvPr id="16" name="Straight Arrow Connector 15"/>
            <p:cNvCxnSpPr>
              <a:stCxn id="11" idx="3"/>
              <a:endCxn id="15" idx="1"/>
            </p:cNvCxnSpPr>
            <p:nvPr/>
          </p:nvCxnSpPr>
          <p:spPr>
            <a:xfrm flipV="1">
              <a:off x="6055474" y="1157996"/>
              <a:ext cx="567266" cy="8869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5" idx="3"/>
              <a:endCxn id="12" idx="1"/>
            </p:cNvCxnSpPr>
            <p:nvPr/>
          </p:nvCxnSpPr>
          <p:spPr>
            <a:xfrm>
              <a:off x="7156140" y="1157996"/>
              <a:ext cx="550334" cy="8869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9" idx="3"/>
              <a:endCxn id="15" idx="3"/>
            </p:cNvCxnSpPr>
            <p:nvPr/>
          </p:nvCxnSpPr>
          <p:spPr>
            <a:xfrm flipH="1">
              <a:off x="7156140" y="745246"/>
              <a:ext cx="393180" cy="412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7484224" y="313346"/>
              <a:ext cx="444500" cy="50600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/>
                <a:t>u</a:t>
              </a:r>
              <a:r>
                <a:rPr lang="en-US" sz="1400" baseline="-25000" dirty="0"/>
                <a:t>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84954" y="1247523"/>
              <a:ext cx="34887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i="1" dirty="0"/>
                <a:t>β</a:t>
              </a:r>
              <a:r>
                <a:rPr lang="en-US" sz="1400" i="1" baseline="-25000" dirty="0"/>
                <a:t>y2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94601" y="1181925"/>
              <a:ext cx="40581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i="1" dirty="0"/>
                <a:t>β</a:t>
              </a:r>
              <a:r>
                <a:rPr lang="en-US" sz="1400" i="1" baseline="-25000" dirty="0"/>
                <a:t>m1</a:t>
              </a:r>
              <a:endParaRPr lang="en-US" sz="14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033467" y="6552054"/>
            <a:ext cx="252633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lavaan.ugent.be</a:t>
            </a:r>
            <a:r>
              <a:rPr lang="en-US" sz="1000" dirty="0"/>
              <a:t>/tutorial/</a:t>
            </a:r>
            <a:r>
              <a:rPr lang="en-US" sz="1000" dirty="0" err="1"/>
              <a:t>mediation.html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383313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5620" y="215918"/>
            <a:ext cx="9366739" cy="7151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/>
          </p:nvPr>
        </p:nvGraphicFramePr>
        <p:xfrm>
          <a:off x="232524" y="2825748"/>
          <a:ext cx="3987800" cy="165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  <a:endParaRPr lang="en-US" sz="12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 </a:t>
                      </a:r>
                      <a:r>
                        <a:rPr lang="en-US" sz="1200" i="1" baseline="0" dirty="0"/>
                        <a:t>   </a:t>
                      </a:r>
                      <a:r>
                        <a:rPr lang="en-US" sz="1200" i="0" baseline="0" dirty="0"/>
                        <a:t>0.419</a:t>
                      </a:r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</a:t>
                      </a:r>
                      <a:r>
                        <a:rPr lang="en-US" sz="1200" i="1" baseline="30000" dirty="0"/>
                        <a:t>2 </a:t>
                      </a:r>
                      <a:r>
                        <a:rPr lang="en-US" sz="1200" dirty="0"/>
                        <a:t>+     1 </a:t>
                      </a:r>
                      <a:r>
                        <a:rPr lang="en-US" sz="1200" dirty="0" err="1"/>
                        <a:t>var</a:t>
                      </a:r>
                      <a:r>
                        <a:rPr lang="en-US" sz="1200" dirty="0"/>
                        <a:t>(u</a:t>
                      </a:r>
                      <a:r>
                        <a:rPr lang="en-US" sz="1200" baseline="-25000" dirty="0"/>
                        <a:t>m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m1 </a:t>
                      </a: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  </a:t>
                      </a:r>
                      <a:r>
                        <a:rPr lang="en-US" sz="1200" i="0" baseline="0" dirty="0"/>
                        <a:t>0.289</a:t>
                      </a:r>
                      <a:endParaRPr lang="en-US" sz="1200" b="1" i="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 </a:t>
                      </a:r>
                      <a:r>
                        <a:rPr lang="en-US" sz="1200" i="1" baseline="0" dirty="0"/>
                        <a:t>    0</a:t>
                      </a:r>
                      <a:r>
                        <a:rPr lang="en-US" sz="1200" i="0" baseline="0" dirty="0"/>
                        <a:t>.619</a:t>
                      </a:r>
                      <a:endParaRPr lang="en-US" sz="1200" b="1" i="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β</a:t>
                      </a:r>
                      <a:r>
                        <a:rPr lang="en-US" sz="1200" i="1" baseline="-25000" dirty="0"/>
                        <a:t>y2</a:t>
                      </a:r>
                      <a:r>
                        <a:rPr lang="en-US" sz="1200" i="1" baseline="30000" dirty="0"/>
                        <a:t>2 </a:t>
                      </a:r>
                      <a:r>
                        <a:rPr lang="en-US" sz="1200" i="1" baseline="0" dirty="0"/>
                        <a:t>+       </a:t>
                      </a:r>
                      <a:r>
                        <a:rPr lang="en-US" sz="1200" i="0" baseline="0" dirty="0"/>
                        <a:t>1</a:t>
                      </a:r>
                      <a:br>
                        <a:rPr lang="en-US" sz="1200" i="0" baseline="0" dirty="0"/>
                      </a:br>
                      <a:r>
                        <a:rPr lang="en-US" sz="1200" dirty="0" err="1"/>
                        <a:t>var</a:t>
                      </a:r>
                      <a:r>
                        <a:rPr lang="en-US" sz="1200" dirty="0"/>
                        <a:t>(</a:t>
                      </a:r>
                      <a:r>
                        <a:rPr lang="en-US" sz="1200" dirty="0" err="1"/>
                        <a:t>u</a:t>
                      </a:r>
                      <a:r>
                        <a:rPr lang="en-US" sz="1200" baseline="-25000" dirty="0" err="1"/>
                        <a:t>y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6"/>
          <p:cNvGraphicFramePr>
            <a:graphicFrameLocks/>
          </p:cNvGraphicFramePr>
          <p:nvPr>
            <p:extLst/>
          </p:nvPr>
        </p:nvGraphicFramePr>
        <p:xfrm>
          <a:off x="232524" y="631692"/>
          <a:ext cx="39878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22732" y="228396"/>
            <a:ext cx="27956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Data correlation matrix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2524" y="2402619"/>
            <a:ext cx="394979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Model implied correlation matrix </a:t>
            </a:r>
          </a:p>
        </p:txBody>
      </p:sp>
      <p:graphicFrame>
        <p:nvGraphicFramePr>
          <p:cNvPr id="29" name="Content Placeholder 7"/>
          <p:cNvGraphicFramePr>
            <a:graphicFrameLocks/>
          </p:cNvGraphicFramePr>
          <p:nvPr>
            <p:extLst/>
          </p:nvPr>
        </p:nvGraphicFramePr>
        <p:xfrm>
          <a:off x="247411" y="4960198"/>
          <a:ext cx="39878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0.000</a:t>
                      </a:r>
                      <a:endParaRPr lang="en-US" sz="18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0.000</a:t>
                      </a:r>
                      <a:endParaRPr lang="en-US" sz="18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0.000</a:t>
                      </a:r>
                      <a:endParaRPr lang="en-US" sz="18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0.023</a:t>
                      </a:r>
                      <a:endParaRPr lang="en-US" sz="18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0.000</a:t>
                      </a:r>
                      <a:endParaRPr lang="en-US" sz="18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0.000</a:t>
                      </a:r>
                      <a:endParaRPr lang="en-US" sz="1800" baseline="30000" dirty="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47411" y="4537069"/>
            <a:ext cx="330859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Residual correlation matrix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6616667" y="27410"/>
            <a:ext cx="2456733" cy="1394331"/>
            <a:chOff x="5522074" y="313346"/>
            <a:chExt cx="3509619" cy="1991902"/>
          </a:xfrm>
        </p:grpSpPr>
        <p:sp>
          <p:nvSpPr>
            <p:cNvPr id="57" name="Rectangle 56"/>
            <p:cNvSpPr/>
            <p:nvPr/>
          </p:nvSpPr>
          <p:spPr>
            <a:xfrm>
              <a:off x="5522074" y="1784548"/>
              <a:ext cx="533400" cy="5207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x</a:t>
              </a:r>
              <a:endParaRPr lang="en-US" sz="1400" baseline="-25000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706474" y="1784548"/>
              <a:ext cx="533400" cy="5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y</a:t>
              </a:r>
              <a:endParaRPr lang="en-US" sz="1400" baseline="-25000" dirty="0"/>
            </a:p>
          </p:txBody>
        </p:sp>
        <p:cxnSp>
          <p:nvCxnSpPr>
            <p:cNvPr id="59" name="Straight Arrow Connector 58"/>
            <p:cNvCxnSpPr>
              <a:stCxn id="60" idx="2"/>
              <a:endCxn id="58" idx="3"/>
            </p:cNvCxnSpPr>
            <p:nvPr/>
          </p:nvCxnSpPr>
          <p:spPr>
            <a:xfrm flipH="1">
              <a:off x="8239874" y="2033830"/>
              <a:ext cx="347319" cy="110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8587193" y="1780829"/>
              <a:ext cx="444500" cy="50600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 err="1"/>
                <a:t>u</a:t>
              </a:r>
              <a:r>
                <a:rPr lang="en-US" sz="1400" baseline="-25000" dirty="0" err="1"/>
                <a:t>y</a:t>
              </a:r>
              <a:endParaRPr lang="en-US" sz="1400" baseline="-25000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622740" y="897646"/>
              <a:ext cx="533400" cy="5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m</a:t>
              </a:r>
              <a:endParaRPr lang="en-US" sz="1400" baseline="-25000" dirty="0"/>
            </a:p>
          </p:txBody>
        </p:sp>
        <p:cxnSp>
          <p:nvCxnSpPr>
            <p:cNvPr id="62" name="Straight Arrow Connector 61"/>
            <p:cNvCxnSpPr>
              <a:stCxn id="57" idx="3"/>
              <a:endCxn id="61" idx="1"/>
            </p:cNvCxnSpPr>
            <p:nvPr/>
          </p:nvCxnSpPr>
          <p:spPr>
            <a:xfrm flipV="1">
              <a:off x="6055474" y="1157996"/>
              <a:ext cx="567266" cy="8869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61" idx="3"/>
              <a:endCxn id="58" idx="1"/>
            </p:cNvCxnSpPr>
            <p:nvPr/>
          </p:nvCxnSpPr>
          <p:spPr>
            <a:xfrm>
              <a:off x="7156140" y="1157996"/>
              <a:ext cx="550334" cy="8869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65" idx="3"/>
              <a:endCxn id="61" idx="3"/>
            </p:cNvCxnSpPr>
            <p:nvPr/>
          </p:nvCxnSpPr>
          <p:spPr>
            <a:xfrm flipH="1">
              <a:off x="7156140" y="745246"/>
              <a:ext cx="393180" cy="412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7484224" y="313346"/>
              <a:ext cx="444500" cy="50600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/>
                <a:t>u</a:t>
              </a:r>
              <a:r>
                <a:rPr lang="en-US" sz="1400" baseline="-25000" dirty="0"/>
                <a:t>m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484954" y="1247523"/>
              <a:ext cx="34887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i="1" dirty="0"/>
                <a:t>β</a:t>
              </a:r>
              <a:r>
                <a:rPr lang="en-US" sz="1400" i="1" baseline="-25000" dirty="0"/>
                <a:t>y2</a:t>
              </a:r>
              <a:endParaRPr lang="en-US" sz="1400" b="1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894601" y="1181925"/>
              <a:ext cx="40581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i="1" dirty="0"/>
                <a:t>β</a:t>
              </a:r>
              <a:r>
                <a:rPr lang="en-US" sz="1400" i="1" baseline="-25000" dirty="0"/>
                <a:t>m1</a:t>
              </a:r>
              <a:endParaRPr lang="en-US" sz="1400" b="1" dirty="0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7129118" y="985527"/>
            <a:ext cx="51346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/>
              <a:t>0.419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630538" y="813803"/>
            <a:ext cx="51346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/>
              <a:t>0.517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234895" y="512304"/>
            <a:ext cx="51346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/>
              <a:t>0.691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373807" y="79852"/>
            <a:ext cx="51346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/>
              <a:t>0.816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181045" y="6034879"/>
            <a:ext cx="1108241" cy="47729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4" name="Content Placeholder 2"/>
          <p:cNvSpPr txBox="1">
            <a:spLocks/>
          </p:cNvSpPr>
          <p:nvPr/>
        </p:nvSpPr>
        <p:spPr>
          <a:xfrm>
            <a:off x="4484874" y="1922828"/>
            <a:ext cx="4394306" cy="160749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anchor="t" anchorCtr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dirty="0" err="1">
                <a:latin typeface="Courier"/>
                <a:cs typeface="Courier"/>
              </a:rPr>
              <a:t>lavaan</a:t>
            </a:r>
            <a:r>
              <a:rPr lang="en-US" sz="1000" b="0" dirty="0">
                <a:latin typeface="Courier"/>
                <a:cs typeface="Courier"/>
              </a:rPr>
              <a:t> (0.5-17) converged normally after  13 iterations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  Number of observations                           100</a:t>
            </a:r>
          </a:p>
          <a:p>
            <a:endParaRPr lang="en-US" sz="1000" b="0" dirty="0">
              <a:latin typeface="Courier"/>
              <a:cs typeface="Courier"/>
            </a:endParaRPr>
          </a:p>
          <a:p>
            <a:r>
              <a:rPr lang="en-US" sz="1000" b="0" dirty="0">
                <a:latin typeface="Courier"/>
                <a:cs typeface="Courier"/>
              </a:rPr>
              <a:t>  Estimator                                         ML</a:t>
            </a:r>
          </a:p>
          <a:p>
            <a:r>
              <a:rPr lang="en-US" sz="1000" b="0" dirty="0">
                <a:latin typeface="Courier"/>
                <a:cs typeface="Courier"/>
              </a:rPr>
              <a:t>  Minimum Function Test Statistic                0.121</a:t>
            </a:r>
          </a:p>
          <a:p>
            <a:r>
              <a:rPr lang="en-US" sz="1000" b="0" dirty="0">
                <a:latin typeface="Courier"/>
                <a:cs typeface="Courier"/>
              </a:rPr>
              <a:t>  Degrees of freedom                                 1</a:t>
            </a:r>
          </a:p>
          <a:p>
            <a:r>
              <a:rPr lang="en-US" sz="1000" b="0" dirty="0">
                <a:latin typeface="Courier"/>
                <a:cs typeface="Courier"/>
              </a:rPr>
              <a:t>  P-value (Chi-square)                           0.728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484874" y="2587102"/>
            <a:ext cx="4263483" cy="86717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6" name="Straight Connector 75"/>
          <p:cNvCxnSpPr>
            <a:cxnSpLocks/>
          </p:cNvCxnSpPr>
          <p:nvPr/>
        </p:nvCxnSpPr>
        <p:spPr>
          <a:xfrm flipH="1">
            <a:off x="2054822" y="5633622"/>
            <a:ext cx="358632" cy="212639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445671" y="5262659"/>
            <a:ext cx="165033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Can this difference be by chance only?</a:t>
            </a:r>
          </a:p>
        </p:txBody>
      </p:sp>
      <p:pic>
        <p:nvPicPr>
          <p:cNvPr id="81" name="Picture 80" descr="Raykov - 2006 - A first course in structural equation modeling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t="20732" r="11065" b="56935"/>
          <a:stretch/>
        </p:blipFill>
        <p:spPr>
          <a:xfrm>
            <a:off x="4267428" y="3750479"/>
            <a:ext cx="4687483" cy="2002621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188897" y="6652654"/>
            <a:ext cx="3854032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err="1"/>
              <a:t>Raykov</a:t>
            </a:r>
            <a:r>
              <a:rPr lang="en-US" sz="900" dirty="0"/>
              <a:t>, T., &amp; </a:t>
            </a:r>
            <a:r>
              <a:rPr lang="en-US" sz="900" dirty="0" err="1"/>
              <a:t>Marcoulides</a:t>
            </a:r>
            <a:r>
              <a:rPr lang="en-US" sz="900" dirty="0"/>
              <a:t>, G. A. (2006). </a:t>
            </a:r>
            <a:r>
              <a:rPr lang="en-US" sz="900" i="1" dirty="0"/>
              <a:t>A first course in structural equation modeling</a:t>
            </a:r>
            <a:r>
              <a:rPr lang="en-US" sz="900" dirty="0"/>
              <a:t> (2nd </a:t>
            </a:r>
            <a:r>
              <a:rPr lang="en-US" sz="900" dirty="0" err="1"/>
              <a:t>ed</a:t>
            </a:r>
            <a:r>
              <a:rPr lang="en-US" sz="900" dirty="0"/>
              <a:t>). Mahwah, NJ: Lawrence Erlbaum Associates, Publishers. p. 41</a:t>
            </a:r>
          </a:p>
          <a:p>
            <a:endParaRPr lang="en-US" sz="900" dirty="0"/>
          </a:p>
        </p:txBody>
      </p:sp>
      <p:sp>
        <p:nvSpPr>
          <p:cNvPr id="32" name="TextBox 31"/>
          <p:cNvSpPr txBox="1"/>
          <p:nvPr/>
        </p:nvSpPr>
        <p:spPr>
          <a:xfrm>
            <a:off x="4587632" y="6089943"/>
            <a:ext cx="228980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We want to accept H</a:t>
            </a:r>
            <a:r>
              <a:rPr lang="en-US" sz="1600" b="1" baseline="-25000" dirty="0">
                <a:solidFill>
                  <a:srgbClr val="EF3340"/>
                </a:solidFill>
              </a:rPr>
              <a:t>0</a:t>
            </a:r>
            <a:r>
              <a:rPr lang="en-US" sz="1600" b="1" dirty="0">
                <a:solidFill>
                  <a:srgbClr val="EF3340"/>
                </a:solidFill>
              </a:rPr>
              <a:t>!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82157" y="3502092"/>
            <a:ext cx="228980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err="1">
                <a:solidFill>
                  <a:srgbClr val="EF3340"/>
                </a:solidFill>
              </a:rPr>
              <a:t>Overidentification</a:t>
            </a:r>
            <a:r>
              <a:rPr lang="en-US" sz="1600" b="1" dirty="0">
                <a:solidFill>
                  <a:srgbClr val="EF3340"/>
                </a:solidFill>
              </a:rPr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106427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 animBg="1"/>
      <p:bldP spid="77" grpId="0"/>
      <p:bldP spid="82" grpId="0"/>
      <p:bldP spid="32" grpId="0"/>
      <p:bldP spid="3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9770" y="-2931"/>
            <a:ext cx="9155366" cy="6910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366" y="-155434"/>
            <a:ext cx="7632849" cy="1143000"/>
          </a:xfrm>
        </p:spPr>
        <p:txBody>
          <a:bodyPr/>
          <a:lstStyle/>
          <a:p>
            <a:r>
              <a:rPr lang="en-US" dirty="0"/>
              <a:t>The logic behind the chi</a:t>
            </a:r>
            <a:r>
              <a:rPr lang="en-US" baseline="30000" dirty="0"/>
              <a:t>2 </a:t>
            </a:r>
            <a:r>
              <a:rPr lang="en-US" dirty="0"/>
              <a:t>test</a:t>
            </a:r>
            <a:endParaRPr lang="en-US" baseline="300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054634" y="3679984"/>
            <a:ext cx="3392950" cy="969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48247" y="3710360"/>
            <a:ext cx="3392950" cy="969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702639" y="2186954"/>
            <a:ext cx="0" cy="296667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preview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27385" r="6175" b="33301"/>
          <a:stretch/>
        </p:blipFill>
        <p:spPr>
          <a:xfrm>
            <a:off x="4995466" y="1548946"/>
            <a:ext cx="3414345" cy="58443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2238257" y="3464151"/>
            <a:ext cx="0" cy="24620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412577" y="3464151"/>
            <a:ext cx="0" cy="246209"/>
          </a:xfrm>
          <a:prstGeom prst="straightConnector1">
            <a:avLst/>
          </a:prstGeom>
          <a:ln>
            <a:solidFill>
              <a:schemeClr val="accent5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preview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27385" r="6175" b="33301"/>
          <a:stretch/>
        </p:blipFill>
        <p:spPr>
          <a:xfrm rot="5400000">
            <a:off x="7134889" y="3452191"/>
            <a:ext cx="3222052" cy="584439"/>
          </a:xfrm>
          <a:prstGeom prst="rect">
            <a:avLst/>
          </a:prstGeom>
        </p:spPr>
      </p:pic>
      <p:pic>
        <p:nvPicPr>
          <p:cNvPr id="21" name="Picture 20" descr="preview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27385" r="6175" b="33301"/>
          <a:stretch/>
        </p:blipFill>
        <p:spPr>
          <a:xfrm>
            <a:off x="548247" y="2559375"/>
            <a:ext cx="3414345" cy="58443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7783438" y="2431642"/>
            <a:ext cx="135261" cy="145069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accent5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5400000">
            <a:off x="2668937" y="3337853"/>
            <a:ext cx="312960" cy="1174320"/>
          </a:xfrm>
          <a:prstGeom prst="rightBrace">
            <a:avLst>
              <a:gd name="adj1" fmla="val 8333"/>
              <a:gd name="adj2" fmla="val 49175"/>
            </a:avLst>
          </a:prstGeom>
          <a:ln>
            <a:solidFill>
              <a:schemeClr val="accent5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2810730">
            <a:off x="7287714" y="2456977"/>
            <a:ext cx="312960" cy="1630121"/>
          </a:xfrm>
          <a:prstGeom prst="rightBrace">
            <a:avLst>
              <a:gd name="adj1" fmla="val 8333"/>
              <a:gd name="adj2" fmla="val 49175"/>
            </a:avLst>
          </a:prstGeom>
          <a:ln>
            <a:solidFill>
              <a:schemeClr val="accent5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25226" y="5299185"/>
            <a:ext cx="390838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Chi-square is the sum of independent squared standard normal variables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025225" y="1284319"/>
            <a:ext cx="414554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“Minimize the sum of squared residuals”</a:t>
            </a:r>
            <a:endParaRPr lang="en-US" sz="2000" b="1" dirty="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6188031" y="6120998"/>
          <a:ext cx="1554163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Equation" r:id="rId5" imgW="787400" imgH="393700" progId="Equation.3">
                  <p:embed/>
                </p:oleObj>
              </mc:Choice>
              <mc:Fallback>
                <p:oleObj name="Equation" r:id="rId5" imgW="787400" imgH="393700" progId="Equation.3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88031" y="6120998"/>
                        <a:ext cx="1554163" cy="776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672982" y="6120998"/>
            <a:ext cx="1384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65416" y="6522761"/>
            <a:ext cx="1384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25225" y="6339787"/>
            <a:ext cx="138588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Chi-square</a:t>
            </a:r>
            <a:endParaRPr lang="en-US" sz="2000" b="1" dirty="0"/>
          </a:p>
        </p:txBody>
      </p:sp>
      <p:graphicFrame>
        <p:nvGraphicFramePr>
          <p:cNvPr id="28" name="Content Placeholder 7"/>
          <p:cNvGraphicFramePr>
            <a:graphicFrameLocks/>
          </p:cNvGraphicFramePr>
          <p:nvPr>
            <p:extLst/>
          </p:nvPr>
        </p:nvGraphicFramePr>
        <p:xfrm>
          <a:off x="247411" y="4960198"/>
          <a:ext cx="39878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0.000</a:t>
                      </a:r>
                      <a:endParaRPr lang="en-US" sz="18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0.000</a:t>
                      </a:r>
                      <a:endParaRPr lang="en-US" sz="18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0.000</a:t>
                      </a:r>
                      <a:endParaRPr lang="en-US" sz="18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0.023</a:t>
                      </a:r>
                      <a:endParaRPr lang="en-US" sz="18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0.000</a:t>
                      </a:r>
                      <a:endParaRPr lang="en-US" sz="1800" baseline="30000" dirty="0"/>
                    </a:p>
                  </a:txBody>
                  <a:tcPr marL="92548" marR="0"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0.000</a:t>
                      </a:r>
                      <a:endParaRPr lang="en-US" sz="1800" baseline="30000" dirty="0"/>
                    </a:p>
                  </a:txBody>
                  <a:tcPr marL="92548" marR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47411" y="4537069"/>
            <a:ext cx="330859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Residual correlation matrix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7411" y="6546767"/>
            <a:ext cx="39878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Can this difference be by chance only?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31619" y="6095598"/>
            <a:ext cx="708586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0.050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6408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/>
      <p:bldP spid="26" grpId="0"/>
      <p:bldP spid="29" grpId="0"/>
      <p:bldP spid="31" grpId="0"/>
      <p:bldP spid="32" grpId="0" animBg="1"/>
      <p:bldP spid="3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2FA6CF-6A2F-254F-B9C0-9A54EAB7D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Conclusions</a:t>
            </a:r>
            <a:r>
              <a:rPr lang="fi-FI" dirty="0"/>
              <a:t> on </a:t>
            </a:r>
            <a:r>
              <a:rPr lang="fi-FI" dirty="0" err="1"/>
              <a:t>mediation</a:t>
            </a:r>
            <a:br>
              <a:rPr lang="fi-FI"/>
            </a:br>
            <a:r>
              <a:rPr lang="fi-FI"/>
              <a:t>and </a:t>
            </a:r>
            <a:r>
              <a:rPr lang="fi-FI" dirty="0" err="1"/>
              <a:t>moderation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EFC80-CABB-E245-8E21-0B6AE70BF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72182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Mediation, moderation, moderated mediation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10256" r="16084" b="48034"/>
          <a:stretch/>
        </p:blipFill>
        <p:spPr>
          <a:xfrm>
            <a:off x="628650" y="1690689"/>
            <a:ext cx="5934471" cy="4794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6485428"/>
            <a:ext cx="645182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err="1"/>
              <a:t>Aguinis</a:t>
            </a:r>
            <a:r>
              <a:rPr lang="en-US" sz="1000" dirty="0"/>
              <a:t>, H., Edwards, J. R., &amp; Bradley, K. J. (2016). Improving Our Understanding of Moderation and Mediation in Strategic Management Research. </a:t>
            </a:r>
            <a:r>
              <a:rPr lang="en-US" sz="1000" i="1" dirty="0"/>
              <a:t>Organizational Research Methods</a:t>
            </a:r>
            <a:r>
              <a:rPr lang="en-US" sz="1000" dirty="0"/>
              <a:t>. https://</a:t>
            </a:r>
            <a:r>
              <a:rPr lang="en-US" sz="1000" dirty="0" err="1"/>
              <a:t>doi.org</a:t>
            </a:r>
            <a:r>
              <a:rPr lang="en-US" sz="1000" dirty="0"/>
              <a:t>/10.1177/1094428115627498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9267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14E4-208C-1142-A81D-BC820E60A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Equivalent</a:t>
            </a:r>
            <a:r>
              <a:rPr lang="fi-FI" dirty="0"/>
              <a:t> </a:t>
            </a:r>
            <a:r>
              <a:rPr lang="fi-FI" dirty="0" err="1"/>
              <a:t>models</a:t>
            </a:r>
            <a:r>
              <a:rPr lang="fi-FI" dirty="0"/>
              <a:t> </a:t>
            </a:r>
            <a:r>
              <a:rPr lang="fi-FI" dirty="0" err="1"/>
              <a:t>problem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4A202E-EF02-2847-AF31-949D6C74C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9" t="59848" r="7517" b="7323"/>
          <a:stretch/>
        </p:blipFill>
        <p:spPr>
          <a:xfrm>
            <a:off x="-44450" y="1817317"/>
            <a:ext cx="9144000" cy="4554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295F1C-070F-3A4E-9B8F-F15C097B6376}"/>
              </a:ext>
            </a:extLst>
          </p:cNvPr>
          <p:cNvSpPr txBox="1"/>
          <p:nvPr/>
        </p:nvSpPr>
        <p:spPr>
          <a:xfrm>
            <a:off x="628650" y="6498427"/>
            <a:ext cx="7797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000" dirty="0" err="1"/>
              <a:t>Kline</a:t>
            </a:r>
            <a:r>
              <a:rPr lang="fi-FI" sz="1000" dirty="0"/>
              <a:t>, R. B. (2015). </a:t>
            </a:r>
            <a:r>
              <a:rPr lang="fi-FI" sz="1000" dirty="0" err="1"/>
              <a:t>The</a:t>
            </a:r>
            <a:r>
              <a:rPr lang="fi-FI" sz="1000" dirty="0"/>
              <a:t> </a:t>
            </a:r>
            <a:r>
              <a:rPr lang="fi-FI" sz="1000" dirty="0" err="1"/>
              <a:t>Mediation</a:t>
            </a:r>
            <a:r>
              <a:rPr lang="fi-FI" sz="1000" dirty="0"/>
              <a:t> </a:t>
            </a:r>
            <a:r>
              <a:rPr lang="fi-FI" sz="1000" dirty="0" err="1"/>
              <a:t>Myth</a:t>
            </a:r>
            <a:r>
              <a:rPr lang="fi-FI" sz="1000" dirty="0"/>
              <a:t>. </a:t>
            </a:r>
            <a:r>
              <a:rPr lang="fi-FI" sz="1000" i="1" dirty="0"/>
              <a:t>Basic and </a:t>
            </a:r>
            <a:r>
              <a:rPr lang="fi-FI" sz="1000" i="1" dirty="0" err="1"/>
              <a:t>Applied</a:t>
            </a:r>
            <a:r>
              <a:rPr lang="fi-FI" sz="1000" i="1" dirty="0"/>
              <a:t> </a:t>
            </a:r>
            <a:r>
              <a:rPr lang="fi-FI" sz="1000" i="1" dirty="0" err="1"/>
              <a:t>Social</a:t>
            </a:r>
            <a:r>
              <a:rPr lang="fi-FI" sz="1000" i="1" dirty="0"/>
              <a:t> </a:t>
            </a:r>
            <a:r>
              <a:rPr lang="fi-FI" sz="1000" i="1" dirty="0" err="1"/>
              <a:t>Psychology</a:t>
            </a:r>
            <a:r>
              <a:rPr lang="fi-FI" sz="1000" dirty="0"/>
              <a:t>, </a:t>
            </a:r>
            <a:r>
              <a:rPr lang="fi-FI" sz="1000" i="1" dirty="0"/>
              <a:t>37</a:t>
            </a:r>
            <a:r>
              <a:rPr lang="fi-FI" sz="1000" dirty="0"/>
              <a:t>(4), 202–213. </a:t>
            </a:r>
            <a:r>
              <a:rPr lang="fi-FI" sz="1000" dirty="0">
                <a:hlinkClick r:id="rId3"/>
              </a:rPr>
              <a:t>https://doi.org/10.1080/01973533.2015.1049349</a:t>
            </a:r>
            <a:endParaRPr lang="fi-FI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5548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Linear model implies a correlation matrix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0F5C7A1-AB16-2A43-97A5-1870E09056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572373"/>
              </p:ext>
            </p:extLst>
          </p:nvPr>
        </p:nvGraphicFramePr>
        <p:xfrm>
          <a:off x="628650" y="1825625"/>
          <a:ext cx="7886700" cy="5044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5785">
                  <a:extLst>
                    <a:ext uri="{9D8B030D-6E8A-4147-A177-3AD203B41FA5}">
                      <a16:colId xmlns:a16="http://schemas.microsoft.com/office/drawing/2014/main" val="3777351628"/>
                    </a:ext>
                  </a:extLst>
                </a:gridCol>
                <a:gridCol w="1537487">
                  <a:extLst>
                    <a:ext uri="{9D8B030D-6E8A-4147-A177-3AD203B41FA5}">
                      <a16:colId xmlns:a16="http://schemas.microsoft.com/office/drawing/2014/main" val="2327984396"/>
                    </a:ext>
                  </a:extLst>
                </a:gridCol>
                <a:gridCol w="2543428">
                  <a:extLst>
                    <a:ext uri="{9D8B030D-6E8A-4147-A177-3AD203B41FA5}">
                      <a16:colId xmlns:a16="http://schemas.microsoft.com/office/drawing/2014/main" val="3984356392"/>
                    </a:ext>
                  </a:extLst>
                </a:gridCol>
              </a:tblGrid>
              <a:tr h="472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Model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52500" algn="l"/>
                        </a:tabLst>
                      </a:pP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Question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Answer</a:t>
                      </a: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i-FI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here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103816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Cor(x,y)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 + </a:t>
                      </a:r>
                      <a:endParaRPr lang="fi-FI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Cov(x,u)</a:t>
                      </a:r>
                      <a:endParaRPr lang="fi-FI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i-FI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i-FI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i-FI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5720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Cor(z,y)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Cor(z,x)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i-FI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i-FI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i-FI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i-FI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40897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Var(y)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20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+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β </a:t>
                      </a:r>
                      <a:r>
                        <a:rPr lang="en-GB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Cov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GB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x,u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+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Var</a:t>
                      </a: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(u)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fi-F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533215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E506FF3-7A4B-234B-B992-8703942ADA52}"/>
              </a:ext>
            </a:extLst>
          </p:cNvPr>
          <p:cNvSpPr/>
          <p:nvPr/>
        </p:nvSpPr>
        <p:spPr>
          <a:xfrm>
            <a:off x="5996198" y="2339230"/>
            <a:ext cx="2519152" cy="1433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52F99-A18A-8742-87E6-743139EC3D2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9926" y="2446322"/>
            <a:ext cx="3185469" cy="25046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DFA599-B079-8141-BDE1-1503D2DC2D02}"/>
              </a:ext>
            </a:extLst>
          </p:cNvPr>
          <p:cNvSpPr/>
          <p:nvPr/>
        </p:nvSpPr>
        <p:spPr>
          <a:xfrm>
            <a:off x="6008553" y="3854882"/>
            <a:ext cx="2519152" cy="1433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B17159-E07A-4844-BB50-F73502761774}"/>
              </a:ext>
            </a:extLst>
          </p:cNvPr>
          <p:cNvSpPr/>
          <p:nvPr/>
        </p:nvSpPr>
        <p:spPr>
          <a:xfrm>
            <a:off x="6016791" y="5391346"/>
            <a:ext cx="2519152" cy="1433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633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Mediation testing is an active 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62064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David A. Kenny’s website is frequently updated with the latest developments </a:t>
            </a:r>
            <a:r>
              <a:rPr lang="en-US" sz="2000" dirty="0">
                <a:hlinkClick r:id="rId2"/>
              </a:rPr>
              <a:t>http://davidakenny.net/cm/mediate.htm</a:t>
            </a:r>
            <a:endParaRPr lang="en-US" sz="20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Hayes, A. F. (2009). Beyond Baron and Kenny: Statistical mediation analysis in the new millennium. </a:t>
            </a:r>
            <a:r>
              <a:rPr lang="en-US" sz="1200" i="1" dirty="0"/>
              <a:t>Communication Monographs</a:t>
            </a:r>
            <a:r>
              <a:rPr lang="en-US" sz="1200" dirty="0"/>
              <a:t>, </a:t>
            </a:r>
            <a:r>
              <a:rPr lang="en-US" sz="1200" i="1" dirty="0"/>
              <a:t>76</a:t>
            </a:r>
            <a:r>
              <a:rPr lang="en-US" sz="1200" dirty="0"/>
              <a:t>(4), 408–420.</a:t>
            </a:r>
          </a:p>
          <a:p>
            <a:pPr marL="0" indent="0">
              <a:buNone/>
            </a:pPr>
            <a:r>
              <a:rPr lang="en-US" sz="1200" dirty="0"/>
              <a:t>Hayes, A. F., &amp; </a:t>
            </a:r>
            <a:r>
              <a:rPr lang="en-US" sz="1200" dirty="0" err="1"/>
              <a:t>Scharkow</a:t>
            </a:r>
            <a:r>
              <a:rPr lang="en-US" sz="1200" dirty="0"/>
              <a:t>, M. (2013). The Relative Trustworthiness of Inferential Tests of the Indirect Effect in Statistical Mediation Analysis Does Method Really Matter? </a:t>
            </a:r>
            <a:r>
              <a:rPr lang="en-US" sz="1200" i="1" dirty="0"/>
              <a:t>Psychological Science</a:t>
            </a:r>
            <a:r>
              <a:rPr lang="en-US" sz="1200" dirty="0"/>
              <a:t>, </a:t>
            </a:r>
            <a:r>
              <a:rPr lang="en-US" sz="1200" i="1" dirty="0"/>
              <a:t>24</a:t>
            </a:r>
            <a:r>
              <a:rPr lang="en-US" sz="1200" dirty="0"/>
              <a:t>(10), 1918–1927. http://</a:t>
            </a:r>
            <a:r>
              <a:rPr lang="en-US" sz="1200" dirty="0" err="1"/>
              <a:t>doi.org</a:t>
            </a:r>
            <a:r>
              <a:rPr lang="en-US" sz="1200" dirty="0"/>
              <a:t>/10.1177/0956797613480187</a:t>
            </a:r>
          </a:p>
          <a:p>
            <a:pPr marL="0" indent="0">
              <a:buNone/>
            </a:pPr>
            <a:r>
              <a:rPr lang="en-US" sz="1200" dirty="0"/>
              <a:t>Kline, R. B. (2015). The Mediation Myth. </a:t>
            </a:r>
            <a:r>
              <a:rPr lang="en-US" sz="1200" i="1" dirty="0"/>
              <a:t>Basic and Applied Social Psychology</a:t>
            </a:r>
            <a:r>
              <a:rPr lang="en-US" sz="1200" dirty="0"/>
              <a:t>, </a:t>
            </a:r>
            <a:r>
              <a:rPr lang="en-US" sz="1200" i="1" dirty="0"/>
              <a:t>37</a:t>
            </a:r>
            <a:r>
              <a:rPr lang="en-US" sz="1200" dirty="0"/>
              <a:t>(4), 202–213. http://</a:t>
            </a:r>
            <a:r>
              <a:rPr lang="en-US" sz="1200" dirty="0" err="1"/>
              <a:t>doi.org</a:t>
            </a:r>
            <a:r>
              <a:rPr lang="en-US" sz="1200" dirty="0"/>
              <a:t>/10.1080/01973533.2015.1049349</a:t>
            </a:r>
          </a:p>
          <a:p>
            <a:pPr marL="0" indent="0">
              <a:buNone/>
            </a:pPr>
            <a:r>
              <a:rPr lang="en-US" sz="1200" dirty="0"/>
              <a:t>MacKinnon, D. P., &amp; </a:t>
            </a:r>
            <a:r>
              <a:rPr lang="en-US" sz="1200" dirty="0" err="1"/>
              <a:t>Pirlott</a:t>
            </a:r>
            <a:r>
              <a:rPr lang="en-US" sz="1200" dirty="0"/>
              <a:t>, A. G. (2015). Statistical Approaches for Enhancing Causal Interpretation of the M to Y Relation in Mediation Analysis. </a:t>
            </a:r>
            <a:r>
              <a:rPr lang="en-US" sz="1200" i="1" dirty="0"/>
              <a:t>Personality and Social Psychology Review</a:t>
            </a:r>
            <a:r>
              <a:rPr lang="en-US" sz="1200" dirty="0"/>
              <a:t>, </a:t>
            </a:r>
            <a:r>
              <a:rPr lang="en-US" sz="1200" i="1" dirty="0"/>
              <a:t>19</a:t>
            </a:r>
            <a:r>
              <a:rPr lang="en-US" sz="1200" dirty="0"/>
              <a:t>(1), 30–43. http://</a:t>
            </a:r>
            <a:r>
              <a:rPr lang="en-US" sz="1200" dirty="0" err="1"/>
              <a:t>doi.org</a:t>
            </a:r>
            <a:r>
              <a:rPr lang="en-US" sz="1200" dirty="0"/>
              <a:t>/10.1177/1088868314542878</a:t>
            </a:r>
          </a:p>
          <a:p>
            <a:pPr marL="0" indent="0">
              <a:buNone/>
            </a:pPr>
            <a:r>
              <a:rPr lang="en-US" sz="1200" dirty="0"/>
              <a:t>Preacher, K. J. (2015). Advances in Mediation Analysis: A Survey and Synthesis of New Developments. </a:t>
            </a:r>
            <a:r>
              <a:rPr lang="en-US" sz="1200" i="1" dirty="0"/>
              <a:t>Annual Review of Psychology</a:t>
            </a:r>
            <a:r>
              <a:rPr lang="en-US" sz="1200" dirty="0"/>
              <a:t>, </a:t>
            </a:r>
            <a:r>
              <a:rPr lang="en-US" sz="1200" i="1" dirty="0"/>
              <a:t>66</a:t>
            </a:r>
            <a:r>
              <a:rPr lang="en-US" sz="1200" dirty="0"/>
              <a:t>(1), 825–852. http://</a:t>
            </a:r>
            <a:r>
              <a:rPr lang="en-US" sz="1200" dirty="0" err="1"/>
              <a:t>doi.org</a:t>
            </a:r>
            <a:r>
              <a:rPr lang="en-US" sz="1200" dirty="0"/>
              <a:t>/10.1146/annurev-psych-010814-015258</a:t>
            </a:r>
          </a:p>
          <a:p>
            <a:pPr marL="0" indent="0">
              <a:buNone/>
            </a:pPr>
            <a:r>
              <a:rPr lang="en-US" sz="1200" dirty="0"/>
              <a:t>Wood, R. E., Goodman, J. S., Beckmann, N., &amp; Cook, A. (2008). Mediation Testing in Management Research A Review and Proposals. </a:t>
            </a:r>
            <a:r>
              <a:rPr lang="en-US" sz="1200" i="1" dirty="0"/>
              <a:t>Organizational Research Methods</a:t>
            </a:r>
            <a:r>
              <a:rPr lang="en-US" sz="1200" dirty="0"/>
              <a:t>, </a:t>
            </a:r>
            <a:r>
              <a:rPr lang="en-US" sz="1200" i="1" dirty="0"/>
              <a:t>11</a:t>
            </a:r>
            <a:r>
              <a:rPr lang="en-US" sz="1200" dirty="0"/>
              <a:t>(2), 270–295. http://</a:t>
            </a:r>
            <a:r>
              <a:rPr lang="en-US" sz="1200" dirty="0" err="1"/>
              <a:t>doi.org</a:t>
            </a:r>
            <a:r>
              <a:rPr lang="en-US" sz="1200" dirty="0"/>
              <a:t>/10.1177/1094428106297811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16674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Endogeneity and endogenous independent 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970E3-D866-3D46-AAEC-15413CCB4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04985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24 at 8.29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47"/>
          <a:stretch/>
        </p:blipFill>
        <p:spPr>
          <a:xfrm>
            <a:off x="-170972" y="-285881"/>
            <a:ext cx="9476786" cy="4058331"/>
          </a:xfrm>
          <a:prstGeom prst="rect">
            <a:avLst/>
          </a:prstGeom>
        </p:spPr>
      </p:pic>
      <p:pic>
        <p:nvPicPr>
          <p:cNvPr id="6" name="Picture 5" descr="Screen Shot 2016-03-24 at 8.29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42"/>
          <a:stretch/>
        </p:blipFill>
        <p:spPr>
          <a:xfrm>
            <a:off x="-170972" y="3772450"/>
            <a:ext cx="9476786" cy="30629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2557" y="5707316"/>
            <a:ext cx="4278447" cy="749826"/>
          </a:xfrm>
          <a:prstGeom prst="rect">
            <a:avLst/>
          </a:prstGeom>
          <a:solidFill>
            <a:srgbClr val="FF00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THINK 2-5 MINUTES IN GROUPS OF 3-5 PEOPLE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252556" y="4783986"/>
            <a:ext cx="427844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How would you study how much TEKES grants help companies grow?</a:t>
            </a:r>
          </a:p>
          <a:p>
            <a:pPr marL="457200" indent="-457200">
              <a:buFont typeface="+mj-lt"/>
              <a:buAutoNum type="arabicPeriod"/>
            </a:pP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514837" y="3944151"/>
            <a:ext cx="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65841" y="2573094"/>
            <a:ext cx="618644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If TEKES funded companies grow more is it because</a:t>
            </a:r>
          </a:p>
          <a:p>
            <a:pPr marL="342900" indent="-342900">
              <a:buAutoNum type="arabicParenR"/>
            </a:pPr>
            <a:r>
              <a:rPr lang="en-US" sz="1600" b="1" dirty="0">
                <a:solidFill>
                  <a:srgbClr val="EF3340"/>
                </a:solidFill>
              </a:rPr>
              <a:t>TEKES selects good companies (selection effect)</a:t>
            </a:r>
          </a:p>
          <a:p>
            <a:pPr marL="342900" indent="-342900">
              <a:buAutoNum type="arabicParenR"/>
            </a:pPr>
            <a:r>
              <a:rPr lang="en-US" sz="1600" b="1" dirty="0">
                <a:solidFill>
                  <a:srgbClr val="EF3340"/>
                </a:solidFill>
              </a:rPr>
              <a:t>TEKES funding helps the selected companies (treatment effect)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8559-B180-324C-97D2-EFA41FAA3DBE}" type="slidenum">
              <a:rPr lang="fi-FI" smtClean="0"/>
              <a:pPr/>
              <a:t>72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94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What is endogeneity?</a:t>
            </a:r>
          </a:p>
        </p:txBody>
      </p:sp>
      <p:sp>
        <p:nvSpPr>
          <p:cNvPr id="5" name="Oval 4"/>
          <p:cNvSpPr/>
          <p:nvPr/>
        </p:nvSpPr>
        <p:spPr>
          <a:xfrm>
            <a:off x="937010" y="3116975"/>
            <a:ext cx="1119067" cy="1036698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POPU LATION OF INTEREST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5295" y="2930494"/>
            <a:ext cx="1199378" cy="55438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TREATMENT GROUP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95" y="3648182"/>
            <a:ext cx="1199378" cy="55438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CONTROL GROUP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6077" y="3322689"/>
            <a:ext cx="78735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000" dirty="0"/>
              <a:t>assigned randomly to</a:t>
            </a:r>
          </a:p>
        </p:txBody>
      </p:sp>
      <p:cxnSp>
        <p:nvCxnSpPr>
          <p:cNvPr id="9" name="Straight Arrow Connector 8"/>
          <p:cNvCxnSpPr>
            <a:stCxn id="3" idx="3"/>
          </p:cNvCxnSpPr>
          <p:nvPr/>
        </p:nvCxnSpPr>
        <p:spPr>
          <a:xfrm flipV="1">
            <a:off x="2843431" y="3322690"/>
            <a:ext cx="270919" cy="2769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3"/>
          </p:cNvCxnSpPr>
          <p:nvPr/>
        </p:nvCxnSpPr>
        <p:spPr>
          <a:xfrm>
            <a:off x="2843431" y="3599688"/>
            <a:ext cx="270919" cy="276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4504" y="2962862"/>
            <a:ext cx="213612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is there difference?</a:t>
            </a:r>
          </a:p>
          <a:p>
            <a:pPr algn="ctr"/>
            <a:r>
              <a:rPr lang="en-US" sz="2800" dirty="0"/>
              <a:t>Y</a:t>
            </a:r>
            <a:r>
              <a:rPr lang="en-US" sz="2800" baseline="-25000" dirty="0"/>
              <a:t>T </a:t>
            </a:r>
            <a:r>
              <a:rPr lang="en-US" sz="2800" dirty="0"/>
              <a:t>- Y</a:t>
            </a:r>
            <a:r>
              <a:rPr lang="en-US" sz="2800" baseline="-25000" dirty="0"/>
              <a:t>C</a:t>
            </a:r>
            <a:r>
              <a:rPr lang="en-US" sz="2800" dirty="0"/>
              <a:t> = ?</a:t>
            </a:r>
          </a:p>
          <a:p>
            <a:pPr algn="ctr"/>
            <a:r>
              <a:rPr lang="en-US" sz="1200" dirty="0"/>
              <a:t>if yes, that must be caused by treatment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403471" y="2372037"/>
            <a:ext cx="774852" cy="1177662"/>
            <a:chOff x="5171654" y="1481190"/>
            <a:chExt cx="774852" cy="1177662"/>
          </a:xfrm>
          <a:effectLst/>
        </p:grpSpPr>
        <p:sp>
          <p:nvSpPr>
            <p:cNvPr id="16" name="TextBox 15"/>
            <p:cNvSpPr txBox="1"/>
            <p:nvPr/>
          </p:nvSpPr>
          <p:spPr>
            <a:xfrm>
              <a:off x="5171654" y="2104854"/>
              <a:ext cx="7748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this group receives treatment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92600" y="1481190"/>
              <a:ext cx="4724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67526" y="2372108"/>
            <a:ext cx="1057057" cy="1839210"/>
            <a:chOff x="5926343" y="1481190"/>
            <a:chExt cx="1057057" cy="1839210"/>
          </a:xfrm>
          <a:effectLst/>
        </p:grpSpPr>
        <p:sp>
          <p:nvSpPr>
            <p:cNvPr id="17" name="TextBox 16"/>
            <p:cNvSpPr txBox="1"/>
            <p:nvPr/>
          </p:nvSpPr>
          <p:spPr>
            <a:xfrm>
              <a:off x="5926343" y="2104854"/>
              <a:ext cx="10469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Characteristic Y of this group measured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36422" y="2766402"/>
              <a:ext cx="10469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Characteristic Y of this group measured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79962" y="1481190"/>
              <a:ext cx="4724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047380" y="2310759"/>
            <a:ext cx="47248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/>
              <a:t>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60534" y="1679009"/>
            <a:ext cx="258902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000" dirty="0"/>
              <a:t>treatment: e.g. patients receive medicine, new incentive packed given to employees,  new teaching methods applied, are forced to use a new information system etc.</a:t>
            </a:r>
          </a:p>
        </p:txBody>
      </p:sp>
      <p:sp>
        <p:nvSpPr>
          <p:cNvPr id="14" name="Left Brace 13"/>
          <p:cNvSpPr/>
          <p:nvPr/>
        </p:nvSpPr>
        <p:spPr>
          <a:xfrm rot="16200000">
            <a:off x="3673724" y="3753564"/>
            <a:ext cx="302367" cy="1421111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23643" y="4615303"/>
            <a:ext cx="20359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on average, these groups are approximately similar as long as</a:t>
            </a:r>
          </a:p>
          <a:p>
            <a:pPr marL="228600" indent="-228600">
              <a:buAutoNum type="arabicParenR"/>
            </a:pPr>
            <a:r>
              <a:rPr lang="en-US" sz="1000" dirty="0"/>
              <a:t>The assignment is random</a:t>
            </a:r>
          </a:p>
          <a:p>
            <a:pPr marL="228600" indent="-228600">
              <a:buAutoNum type="arabicParenR"/>
            </a:pPr>
            <a:r>
              <a:rPr lang="en-US" sz="1000" dirty="0"/>
              <a:t>We have large enough n</a:t>
            </a:r>
          </a:p>
          <a:p>
            <a:pPr marL="228600" indent="-228600">
              <a:buAutoNum type="arabicParenR"/>
            </a:pPr>
            <a:r>
              <a:rPr lang="en-US" sz="1000" dirty="0"/>
              <a:t>Distribution of the underlying characteristic in the population is ”well behaving”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92831" y="4969905"/>
            <a:ext cx="28020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 &amp; repeated several times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10996" y="5897615"/>
            <a:ext cx="7163669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dirty="0"/>
              <a:t>(usually) we want to show that the effect is not caused by SELECTION EFFECTS but is caused by TREATMENT EFFECT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8060154" y="3756071"/>
            <a:ext cx="89405" cy="758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70225" y="1428537"/>
            <a:ext cx="222679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does it mean that R is exogenous?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5507" y="5533301"/>
            <a:ext cx="8847631" cy="15388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if: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People vary in how sick they 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The treatment is an experimental medicine with potential side effects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People get to choose between treatment and control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1875" y="4334606"/>
            <a:ext cx="222679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When would R be endogenous?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17204" y="4545436"/>
            <a:ext cx="222679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justifies interpreting this difference as causal effect?</a:t>
            </a:r>
          </a:p>
        </p:txBody>
      </p:sp>
    </p:spTree>
    <p:extLst>
      <p:ext uri="{BB962C8B-B14F-4D97-AF65-F5344CB8AC3E}">
        <p14:creationId xmlns:p14="http://schemas.microsoft.com/office/powerpoint/2010/main" val="238755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Endogeneity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 i="1" dirty="0"/>
              <a:t>y = β</a:t>
            </a:r>
            <a:r>
              <a:rPr lang="en-US" sz="2000" b="0" i="1" baseline="-25000" dirty="0"/>
              <a:t>0</a:t>
            </a:r>
            <a:r>
              <a:rPr lang="en-US" sz="2000" b="0" i="1" dirty="0"/>
              <a:t> + β</a:t>
            </a:r>
            <a:r>
              <a:rPr lang="en-US" sz="2000" b="0" i="1" baseline="-25000" dirty="0"/>
              <a:t>1</a:t>
            </a:r>
            <a:r>
              <a:rPr lang="en-US" sz="2000" b="0" i="1" dirty="0"/>
              <a:t>x</a:t>
            </a:r>
            <a:r>
              <a:rPr lang="en-US" sz="2000" b="0" i="1" baseline="-25000" dirty="0"/>
              <a:t>1 </a:t>
            </a:r>
            <a:r>
              <a:rPr lang="en-US" sz="2000" b="0" i="1" dirty="0"/>
              <a:t>+ β</a:t>
            </a:r>
            <a:r>
              <a:rPr lang="en-US" sz="2000" b="0" i="1" baseline="-25000" dirty="0"/>
              <a:t>2</a:t>
            </a:r>
            <a:r>
              <a:rPr lang="en-US" sz="2000" b="0" i="1" dirty="0"/>
              <a:t>x</a:t>
            </a:r>
            <a:r>
              <a:rPr lang="en-US" sz="2000" b="0" i="1" baseline="-25000" dirty="0"/>
              <a:t>2 </a:t>
            </a:r>
            <a:r>
              <a:rPr lang="en-US" sz="2000" b="0" i="1" dirty="0"/>
              <a:t>+ … + β</a:t>
            </a:r>
            <a:r>
              <a:rPr lang="en-US" sz="2000" b="0" i="1" baseline="-25000" dirty="0" err="1"/>
              <a:t>k</a:t>
            </a:r>
            <a:r>
              <a:rPr lang="en-US" sz="2000" b="0" i="1" dirty="0" err="1"/>
              <a:t>x</a:t>
            </a:r>
            <a:r>
              <a:rPr lang="en-US" sz="2000" b="0" i="1" baseline="-25000" dirty="0" err="1"/>
              <a:t>k</a:t>
            </a:r>
            <a:r>
              <a:rPr lang="en-US" sz="2000" b="0" i="1" baseline="-25000" dirty="0"/>
              <a:t> </a:t>
            </a:r>
            <a:r>
              <a:rPr lang="en-US" sz="2000" b="0" i="1" dirty="0"/>
              <a:t>+ u</a:t>
            </a:r>
          </a:p>
          <a:p>
            <a:pPr marL="0" indent="0">
              <a:buNone/>
            </a:pPr>
            <a:endParaRPr lang="en-US" sz="2000" b="0" i="1" dirty="0"/>
          </a:p>
          <a:p>
            <a:pPr marL="0" indent="0">
              <a:buNone/>
            </a:pPr>
            <a:r>
              <a:rPr lang="en-US" sz="2000" dirty="0"/>
              <a:t>Example</a:t>
            </a:r>
          </a:p>
          <a:p>
            <a:pPr marL="0" indent="0">
              <a:buNone/>
            </a:pPr>
            <a:endParaRPr lang="en-US" sz="2000" dirty="0"/>
          </a:p>
          <a:p>
            <a:pPr marL="0" lvl="1" indent="0">
              <a:buNone/>
            </a:pPr>
            <a:r>
              <a:rPr lang="en-US" sz="1800" b="0" i="1" dirty="0">
                <a:latin typeface="+mj-lt"/>
              </a:rPr>
              <a:t>Patient satisfaction  = β</a:t>
            </a:r>
            <a:r>
              <a:rPr lang="en-US" sz="1800" b="0" i="1" baseline="-25000" dirty="0">
                <a:latin typeface="+mj-lt"/>
              </a:rPr>
              <a:t>0</a:t>
            </a:r>
            <a:r>
              <a:rPr lang="en-US" sz="1800" b="0" i="1" dirty="0">
                <a:latin typeface="+mj-lt"/>
              </a:rPr>
              <a:t> + </a:t>
            </a:r>
            <a:br>
              <a:rPr lang="en-US" sz="1800" b="0" i="1" dirty="0">
                <a:latin typeface="+mj-lt"/>
              </a:rPr>
            </a:br>
            <a:r>
              <a:rPr lang="en-US" sz="1800" b="0" i="1" dirty="0">
                <a:latin typeface="+mj-lt"/>
              </a:rPr>
              <a:t>	β</a:t>
            </a:r>
            <a:r>
              <a:rPr lang="en-US" sz="1800" b="0" i="1" baseline="-25000" dirty="0">
                <a:latin typeface="+mj-lt"/>
              </a:rPr>
              <a:t>1 </a:t>
            </a:r>
            <a:r>
              <a:rPr lang="en-US" sz="1800" i="1" dirty="0">
                <a:latin typeface="+mj-lt"/>
              </a:rPr>
              <a:t>physician productivity</a:t>
            </a:r>
            <a:r>
              <a:rPr lang="en-US" sz="1800" b="0" i="1" baseline="-25000" dirty="0">
                <a:latin typeface="+mj-lt"/>
              </a:rPr>
              <a:t> </a:t>
            </a:r>
            <a:r>
              <a:rPr lang="en-US" sz="1800" b="0" i="1" dirty="0">
                <a:latin typeface="+mj-lt"/>
              </a:rPr>
              <a:t>+ </a:t>
            </a:r>
          </a:p>
          <a:p>
            <a:pPr marL="0" lvl="1" indent="0">
              <a:buNone/>
            </a:pPr>
            <a:r>
              <a:rPr lang="en-US" sz="1800" i="1" dirty="0">
                <a:latin typeface="+mj-lt"/>
              </a:rPr>
              <a:t>	</a:t>
            </a:r>
            <a:r>
              <a:rPr lang="en-US" sz="1800" b="0" i="1" dirty="0">
                <a:latin typeface="+mj-lt"/>
              </a:rPr>
              <a:t>β</a:t>
            </a:r>
            <a:r>
              <a:rPr lang="en-US" sz="1800" b="0" i="1" baseline="-25000" dirty="0">
                <a:latin typeface="+mj-lt"/>
              </a:rPr>
              <a:t>2 </a:t>
            </a:r>
            <a:r>
              <a:rPr lang="en-US" sz="1800" i="1" dirty="0">
                <a:latin typeface="+mj-lt"/>
              </a:rPr>
              <a:t>physician quality</a:t>
            </a:r>
            <a:r>
              <a:rPr lang="en-US" sz="1800" b="0" i="1" baseline="-25000" dirty="0">
                <a:latin typeface="+mj-lt"/>
              </a:rPr>
              <a:t> </a:t>
            </a:r>
            <a:r>
              <a:rPr lang="en-US" sz="1800" b="0" i="1" dirty="0">
                <a:latin typeface="+mj-lt"/>
              </a:rPr>
              <a:t>+ </a:t>
            </a:r>
          </a:p>
          <a:p>
            <a:pPr marL="0" lvl="1" indent="0">
              <a:buNone/>
            </a:pPr>
            <a:r>
              <a:rPr lang="en-US" sz="1800" i="1" dirty="0">
                <a:latin typeface="+mj-lt"/>
              </a:rPr>
              <a:t>	</a:t>
            </a:r>
            <a:r>
              <a:rPr lang="en-US" sz="1800" b="0" i="1" dirty="0">
                <a:latin typeface="+mj-lt"/>
              </a:rPr>
              <a:t>β</a:t>
            </a:r>
            <a:r>
              <a:rPr lang="en-US" sz="1800" b="0" i="1" baseline="-25000" dirty="0">
                <a:latin typeface="+mj-lt"/>
              </a:rPr>
              <a:t>3 </a:t>
            </a:r>
            <a:r>
              <a:rPr lang="en-US" sz="1800" i="1" dirty="0">
                <a:latin typeface="+mj-lt"/>
              </a:rPr>
              <a:t>physician </a:t>
            </a:r>
            <a:r>
              <a:rPr lang="en-US" sz="1800" i="1" dirty="0" err="1">
                <a:latin typeface="+mj-lt"/>
              </a:rPr>
              <a:t>accesibility</a:t>
            </a:r>
            <a:r>
              <a:rPr lang="en-US" sz="1800" b="0" i="1" baseline="-25000" dirty="0">
                <a:latin typeface="+mj-lt"/>
              </a:rPr>
              <a:t> </a:t>
            </a:r>
            <a:r>
              <a:rPr lang="en-US" sz="1800" b="0" i="1" dirty="0">
                <a:latin typeface="+mj-lt"/>
              </a:rPr>
              <a:t>+ u</a:t>
            </a:r>
          </a:p>
          <a:p>
            <a:pPr marL="0" indent="0">
              <a:buNone/>
            </a:pPr>
            <a:endParaRPr lang="en-US" b="0" i="1" dirty="0"/>
          </a:p>
          <a:p>
            <a:pPr marL="0" indent="0">
              <a:buNone/>
            </a:pPr>
            <a:endParaRPr lang="en-US" b="0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97500" y="2235200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7500" y="2908300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397500" y="3975100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x</a:t>
            </a:r>
            <a:r>
              <a:rPr lang="en-US" baseline="-25000" dirty="0" err="1"/>
              <a:t>k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422900" y="3568700"/>
            <a:ext cx="256480" cy="307777"/>
          </a:xfrm>
          <a:prstGeom prst="rect">
            <a:avLst/>
          </a:prstGeom>
          <a:noFill/>
        </p:spPr>
        <p:txBody>
          <a:bodyPr vert="vert270" wrap="none" lIns="0" tIns="0" rIns="0" bIns="0" rtlCol="0">
            <a:spAutoFit/>
          </a:bodyPr>
          <a:lstStyle/>
          <a:p>
            <a:r>
              <a:rPr lang="en-US" sz="2000" b="1" dirty="0"/>
              <a:t>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81900" y="3048000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12" name="Straight Arrow Connector 11"/>
          <p:cNvCxnSpPr>
            <a:stCxn id="6" idx="3"/>
            <a:endCxn id="10" idx="1"/>
          </p:cNvCxnSpPr>
          <p:nvPr/>
        </p:nvCxnSpPr>
        <p:spPr>
          <a:xfrm>
            <a:off x="5930900" y="2495550"/>
            <a:ext cx="1651000" cy="812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10" idx="1"/>
          </p:cNvCxnSpPr>
          <p:nvPr/>
        </p:nvCxnSpPr>
        <p:spPr>
          <a:xfrm>
            <a:off x="5930900" y="3168650"/>
            <a:ext cx="1651000" cy="139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10" idx="1"/>
          </p:cNvCxnSpPr>
          <p:nvPr/>
        </p:nvCxnSpPr>
        <p:spPr>
          <a:xfrm flipV="1">
            <a:off x="5930900" y="3308350"/>
            <a:ext cx="1651000" cy="927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8" idx="1"/>
            <a:endCxn id="10" idx="3"/>
          </p:cNvCxnSpPr>
          <p:nvPr/>
        </p:nvCxnSpPr>
        <p:spPr>
          <a:xfrm flipH="1" flipV="1">
            <a:off x="8115300" y="3308350"/>
            <a:ext cx="523875" cy="4689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6" idx="3"/>
            <a:endCxn id="10" idx="3"/>
          </p:cNvCxnSpPr>
          <p:nvPr/>
        </p:nvCxnSpPr>
        <p:spPr>
          <a:xfrm flipH="1">
            <a:off x="8115300" y="2681798"/>
            <a:ext cx="509596" cy="6265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6" idx="1"/>
            <a:endCxn id="7" idx="1"/>
          </p:cNvCxnSpPr>
          <p:nvPr/>
        </p:nvCxnSpPr>
        <p:spPr>
          <a:xfrm rot="10800000" flipV="1">
            <a:off x="5397500" y="2495550"/>
            <a:ext cx="12700" cy="6731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6" idx="1"/>
            <a:endCxn id="8" idx="1"/>
          </p:cNvCxnSpPr>
          <p:nvPr/>
        </p:nvCxnSpPr>
        <p:spPr>
          <a:xfrm rot="10800000" flipV="1">
            <a:off x="5397500" y="2495550"/>
            <a:ext cx="12700" cy="1739900"/>
          </a:xfrm>
          <a:prstGeom prst="curvedConnector3">
            <a:avLst>
              <a:gd name="adj1" fmla="val 3900000"/>
            </a:avLst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7" idx="1"/>
            <a:endCxn id="8" idx="1"/>
          </p:cNvCxnSpPr>
          <p:nvPr/>
        </p:nvCxnSpPr>
        <p:spPr>
          <a:xfrm rot="10800000" flipV="1">
            <a:off x="5397500" y="3168650"/>
            <a:ext cx="12700" cy="10668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8559800" y="2249898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38" name="Isosceles Triangle 37"/>
          <p:cNvSpPr/>
          <p:nvPr/>
        </p:nvSpPr>
        <p:spPr>
          <a:xfrm>
            <a:off x="8521700" y="3568700"/>
            <a:ext cx="469900" cy="417102"/>
          </a:xfrm>
          <a:prstGeom prst="triangl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438900" y="2368550"/>
            <a:ext cx="26338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1</a:t>
            </a:r>
            <a:endParaRPr lang="en-US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451600" y="2851150"/>
            <a:ext cx="26338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2</a:t>
            </a:r>
            <a:endParaRPr lang="en-US" sz="2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435581" y="3475824"/>
            <a:ext cx="26338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k</a:t>
            </a:r>
            <a:endParaRPr lang="en-US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8390009" y="3260923"/>
            <a:ext cx="26338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0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629273" y="391120"/>
            <a:ext cx="222679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the error term u represents?</a:t>
            </a:r>
          </a:p>
        </p:txBody>
      </p:sp>
      <p:cxnSp>
        <p:nvCxnSpPr>
          <p:cNvPr id="24" name="Curved Connector 23"/>
          <p:cNvCxnSpPr>
            <a:stCxn id="6" idx="0"/>
            <a:endCxn id="36" idx="1"/>
          </p:cNvCxnSpPr>
          <p:nvPr/>
        </p:nvCxnSpPr>
        <p:spPr>
          <a:xfrm rot="16200000" flipH="1">
            <a:off x="7100148" y="799252"/>
            <a:ext cx="88800" cy="2960696"/>
          </a:xfrm>
          <a:prstGeom prst="curvedConnector3">
            <a:avLst>
              <a:gd name="adj1" fmla="val -257432"/>
            </a:avLst>
          </a:prstGeom>
          <a:ln w="25400">
            <a:solidFill>
              <a:srgbClr val="FF0000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294903" y="1579965"/>
            <a:ext cx="222679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Endogeneity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550BA7-BA94-554C-882B-5C2E3B16436F}"/>
              </a:ext>
            </a:extLst>
          </p:cNvPr>
          <p:cNvSpPr txBox="1"/>
          <p:nvPr/>
        </p:nvSpPr>
        <p:spPr>
          <a:xfrm>
            <a:off x="3704104" y="660498"/>
            <a:ext cx="222679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Endogenous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explanatory variable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731B769-3DA3-8043-826F-6AD382A4B6A8}"/>
              </a:ext>
            </a:extLst>
          </p:cNvPr>
          <p:cNvCxnSpPr>
            <a:cxnSpLocks/>
          </p:cNvCxnSpPr>
          <p:nvPr/>
        </p:nvCxnSpPr>
        <p:spPr>
          <a:xfrm>
            <a:off x="4715435" y="1690689"/>
            <a:ext cx="537883" cy="37119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1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Endogeneity: Three simple cases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86872" y="5809175"/>
            <a:ext cx="76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Hamilton, B. H., &amp; Nickerson, J. A. (2003). Correcting for </a:t>
            </a:r>
            <a:r>
              <a:rPr lang="en-US" sz="1000" dirty="0" err="1"/>
              <a:t>endogeneity</a:t>
            </a:r>
            <a:r>
              <a:rPr lang="en-US" sz="1000" dirty="0"/>
              <a:t> in strategic management research. </a:t>
            </a:r>
            <a:r>
              <a:rPr lang="en-US" sz="1000" i="1" dirty="0"/>
              <a:t>Strategic Organization</a:t>
            </a:r>
            <a:r>
              <a:rPr lang="en-US" sz="1000" dirty="0"/>
              <a:t>, </a:t>
            </a:r>
            <a:r>
              <a:rPr lang="en-US" sz="1000" i="1" dirty="0"/>
              <a:t>1</a:t>
            </a:r>
            <a:r>
              <a:rPr lang="en-US" sz="1000" dirty="0"/>
              <a:t>, 51–78.</a:t>
            </a:r>
          </a:p>
          <a:p>
            <a:r>
              <a:rPr lang="en-US" sz="1000" dirty="0">
                <a:hlinkClick r:id="rId2"/>
              </a:rPr>
              <a:t>http://strategicmanagement.net/pdfs/SMJ_Guidelines_Regarding_Endogeneity.pdf</a:t>
            </a:r>
            <a:endParaRPr lang="en-US" sz="1000" dirty="0"/>
          </a:p>
          <a:p>
            <a:r>
              <a:rPr lang="en-US" sz="1000" dirty="0" err="1"/>
              <a:t>Ketokivi</a:t>
            </a:r>
            <a:r>
              <a:rPr lang="en-US" sz="1000" dirty="0"/>
              <a:t>, M., &amp; Guide, D. (2015). Notes from the editors: Redefining some methodological criteria for the journal. </a:t>
            </a:r>
            <a:r>
              <a:rPr lang="en-US" sz="1000" i="1" dirty="0"/>
              <a:t>Journal of Operations Management</a:t>
            </a:r>
            <a:r>
              <a:rPr lang="en-US" sz="1000" dirty="0"/>
              <a:t>, </a:t>
            </a:r>
            <a:r>
              <a:rPr lang="en-US" sz="1000" i="1" dirty="0"/>
              <a:t>37</a:t>
            </a:r>
            <a:r>
              <a:rPr lang="en-US" sz="1000" dirty="0"/>
              <a:t>, v–viii. </a:t>
            </a:r>
            <a:r>
              <a:rPr lang="en-US" sz="1000" dirty="0">
                <a:hlinkClick r:id="rId3"/>
              </a:rPr>
              <a:t>http://doi.org/10.1016/S0272-6963(15)00056-X</a:t>
            </a:r>
            <a:r>
              <a:rPr lang="en-US" sz="1000" dirty="0"/>
              <a:t> (p. v)</a:t>
            </a:r>
          </a:p>
          <a:p>
            <a:r>
              <a:rPr lang="fi-FI" sz="1000" dirty="0" err="1"/>
              <a:t>Antonakis</a:t>
            </a:r>
            <a:r>
              <a:rPr lang="fi-FI" sz="1000" dirty="0"/>
              <a:t>, J. (2017). On </a:t>
            </a:r>
            <a:r>
              <a:rPr lang="fi-FI" sz="1000" dirty="0" err="1"/>
              <a:t>doing</a:t>
            </a:r>
            <a:r>
              <a:rPr lang="fi-FI" sz="1000" dirty="0"/>
              <a:t> </a:t>
            </a:r>
            <a:r>
              <a:rPr lang="fi-FI" sz="1000" dirty="0" err="1"/>
              <a:t>better</a:t>
            </a:r>
            <a:r>
              <a:rPr lang="fi-FI" sz="1000" dirty="0"/>
              <a:t> science: </a:t>
            </a:r>
            <a:r>
              <a:rPr lang="fi-FI" sz="1000" dirty="0" err="1"/>
              <a:t>From</a:t>
            </a:r>
            <a:r>
              <a:rPr lang="fi-FI" sz="1000" dirty="0"/>
              <a:t> </a:t>
            </a:r>
            <a:r>
              <a:rPr lang="fi-FI" sz="1000" dirty="0" err="1"/>
              <a:t>thrill</a:t>
            </a:r>
            <a:r>
              <a:rPr lang="fi-FI" sz="1000" dirty="0"/>
              <a:t> of </a:t>
            </a:r>
            <a:r>
              <a:rPr lang="fi-FI" sz="1000" dirty="0" err="1"/>
              <a:t>discovery</a:t>
            </a:r>
            <a:r>
              <a:rPr lang="fi-FI" sz="1000" dirty="0"/>
              <a:t> to </a:t>
            </a:r>
            <a:r>
              <a:rPr lang="fi-FI" sz="1000" dirty="0" err="1"/>
              <a:t>policy</a:t>
            </a:r>
            <a:r>
              <a:rPr lang="fi-FI" sz="1000" dirty="0"/>
              <a:t> </a:t>
            </a:r>
            <a:r>
              <a:rPr lang="fi-FI" sz="1000" dirty="0" err="1"/>
              <a:t>implications</a:t>
            </a:r>
            <a:r>
              <a:rPr lang="fi-FI" sz="1000" dirty="0"/>
              <a:t>. </a:t>
            </a:r>
            <a:r>
              <a:rPr lang="fi-FI" sz="1000" i="1" dirty="0" err="1"/>
              <a:t>The</a:t>
            </a:r>
            <a:r>
              <a:rPr lang="fi-FI" sz="1000" i="1" dirty="0"/>
              <a:t> </a:t>
            </a:r>
            <a:r>
              <a:rPr lang="fi-FI" sz="1000" i="1" dirty="0" err="1"/>
              <a:t>Leadership</a:t>
            </a:r>
            <a:r>
              <a:rPr lang="fi-FI" sz="1000" i="1" dirty="0"/>
              <a:t> </a:t>
            </a:r>
            <a:r>
              <a:rPr lang="fi-FI" sz="1000" i="1" dirty="0" err="1"/>
              <a:t>Quarterly</a:t>
            </a:r>
            <a:r>
              <a:rPr lang="fi-FI" sz="1000" dirty="0"/>
              <a:t>, </a:t>
            </a:r>
            <a:r>
              <a:rPr lang="fi-FI" sz="1000" i="1" dirty="0"/>
              <a:t>28</a:t>
            </a:r>
            <a:r>
              <a:rPr lang="fi-FI" sz="1000" dirty="0"/>
              <a:t>(1), 5–21. </a:t>
            </a:r>
            <a:r>
              <a:rPr lang="fi-FI" sz="1000" dirty="0">
                <a:hlinkClick r:id="rId4"/>
              </a:rPr>
              <a:t>https://doi.org/10.1016/j.leaqua.2017.01.006</a:t>
            </a:r>
            <a:endParaRPr lang="fi-FI" sz="1000" dirty="0"/>
          </a:p>
          <a:p>
            <a:endParaRPr lang="en-US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C2DE20-BEDA-4748-B801-B812EDAC9B32}"/>
              </a:ext>
            </a:extLst>
          </p:cNvPr>
          <p:cNvGrpSpPr/>
          <p:nvPr/>
        </p:nvGrpSpPr>
        <p:grpSpPr>
          <a:xfrm>
            <a:off x="503363" y="2223247"/>
            <a:ext cx="2471325" cy="2892189"/>
            <a:chOff x="288208" y="2063174"/>
            <a:chExt cx="3317079" cy="3608074"/>
          </a:xfrm>
        </p:grpSpPr>
        <p:sp>
          <p:nvSpPr>
            <p:cNvPr id="7" name="Rectangle 6"/>
            <p:cNvSpPr/>
            <p:nvPr/>
          </p:nvSpPr>
          <p:spPr>
            <a:xfrm>
              <a:off x="288208" y="3573707"/>
              <a:ext cx="1132679" cy="7191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/>
                <a:t>X</a:t>
              </a:r>
              <a:endParaRPr lang="en-US" sz="1400" baseline="-25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72608" y="3573707"/>
              <a:ext cx="1132679" cy="7191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</a:t>
              </a:r>
              <a:endParaRPr lang="en-US" baseline="-25000" dirty="0"/>
            </a:p>
          </p:txBody>
        </p:sp>
        <p:cxnSp>
          <p:nvCxnSpPr>
            <p:cNvPr id="9" name="Straight Arrow Connector 8"/>
            <p:cNvCxnSpPr>
              <a:stCxn id="7" idx="3"/>
              <a:endCxn id="8" idx="1"/>
            </p:cNvCxnSpPr>
            <p:nvPr/>
          </p:nvCxnSpPr>
          <p:spPr>
            <a:xfrm>
              <a:off x="1420887" y="3933264"/>
              <a:ext cx="10517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347307" y="2063174"/>
              <a:ext cx="1132679" cy="719113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/>
                <a:t>E</a:t>
              </a:r>
              <a:endParaRPr lang="en-US" sz="1400" baseline="-25000" dirty="0"/>
            </a:p>
          </p:txBody>
        </p:sp>
        <p:cxnSp>
          <p:nvCxnSpPr>
            <p:cNvPr id="11" name="Straight Arrow Connector 10"/>
            <p:cNvCxnSpPr>
              <a:stCxn id="10" idx="2"/>
              <a:endCxn id="7" idx="0"/>
            </p:cNvCxnSpPr>
            <p:nvPr/>
          </p:nvCxnSpPr>
          <p:spPr>
            <a:xfrm flipH="1">
              <a:off x="854548" y="2782287"/>
              <a:ext cx="1059099" cy="79142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0" idx="2"/>
              <a:endCxn id="8" idx="0"/>
            </p:cNvCxnSpPr>
            <p:nvPr/>
          </p:nvCxnSpPr>
          <p:spPr>
            <a:xfrm>
              <a:off x="1913647" y="2782287"/>
              <a:ext cx="1125301" cy="79142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88209" y="4747918"/>
              <a:ext cx="3088942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/>
                <a:t>X and Y are correlated because they have a common cause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75ECE-02DF-4C4D-9192-D298D34DD131}"/>
              </a:ext>
            </a:extLst>
          </p:cNvPr>
          <p:cNvGrpSpPr/>
          <p:nvPr/>
        </p:nvGrpSpPr>
        <p:grpSpPr>
          <a:xfrm>
            <a:off x="3220927" y="2650304"/>
            <a:ext cx="2516488" cy="2229072"/>
            <a:chOff x="4038836" y="2601588"/>
            <a:chExt cx="3763507" cy="2779812"/>
          </a:xfrm>
        </p:grpSpPr>
        <p:cxnSp>
          <p:nvCxnSpPr>
            <p:cNvPr id="17" name="Straight Arrow Connector 16"/>
            <p:cNvCxnSpPr>
              <a:stCxn id="18" idx="3"/>
            </p:cNvCxnSpPr>
            <p:nvPr/>
          </p:nvCxnSpPr>
          <p:spPr>
            <a:xfrm flipH="1">
              <a:off x="6913343" y="3033488"/>
              <a:ext cx="509596" cy="5581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7357843" y="2601588"/>
              <a:ext cx="444500" cy="50600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038836" y="3591636"/>
              <a:ext cx="1132679" cy="7191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/>
                <a:t>X</a:t>
              </a:r>
              <a:endParaRPr lang="en-US" sz="1400" baseline="-250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23236" y="3591636"/>
              <a:ext cx="1132679" cy="7191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</a:t>
              </a:r>
              <a:endParaRPr lang="en-US" baseline="-250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171515" y="3951193"/>
              <a:ext cx="10517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19" idx="0"/>
              <a:endCxn id="18" idx="1"/>
            </p:cNvCxnSpPr>
            <p:nvPr/>
          </p:nvCxnSpPr>
          <p:spPr>
            <a:xfrm rot="5400000" flipH="1" flipV="1">
              <a:off x="5556084" y="1724782"/>
              <a:ext cx="915946" cy="2817763"/>
            </a:xfrm>
            <a:prstGeom prst="curvedConnector3">
              <a:avLst>
                <a:gd name="adj1" fmla="val 133048"/>
              </a:avLst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266973" y="4765847"/>
              <a:ext cx="308894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/>
                <a:t>X is correlated with </a:t>
              </a:r>
              <a:r>
                <a:rPr lang="en-US" sz="2000" b="1" dirty="0" err="1"/>
                <a:t>unmodeled</a:t>
              </a:r>
              <a:r>
                <a:rPr lang="en-US" sz="2000" b="1" dirty="0"/>
                <a:t> causes of Y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C69EB26-9F27-CE47-B605-6D95BA3DF821}"/>
              </a:ext>
            </a:extLst>
          </p:cNvPr>
          <p:cNvSpPr/>
          <p:nvPr/>
        </p:nvSpPr>
        <p:spPr>
          <a:xfrm>
            <a:off x="5937232" y="3417311"/>
            <a:ext cx="757372" cy="57664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X</a:t>
            </a:r>
            <a:endParaRPr lang="en-US" sz="1400" baseline="-25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AD8AE8-E9E6-9F45-B001-167A4C4E122D}"/>
              </a:ext>
            </a:extLst>
          </p:cNvPr>
          <p:cNvSpPr/>
          <p:nvPr/>
        </p:nvSpPr>
        <p:spPr>
          <a:xfrm>
            <a:off x="7397842" y="3417311"/>
            <a:ext cx="757372" cy="57664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6D6476A-BA91-4843-B114-FED3D2D7CC4E}"/>
              </a:ext>
            </a:extLst>
          </p:cNvPr>
          <p:cNvCxnSpPr/>
          <p:nvPr/>
        </p:nvCxnSpPr>
        <p:spPr>
          <a:xfrm>
            <a:off x="6694604" y="3705632"/>
            <a:ext cx="70323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008AA4B-1A49-C04D-8E9C-FB8154634285}"/>
              </a:ext>
            </a:extLst>
          </p:cNvPr>
          <p:cNvSpPr txBox="1"/>
          <p:nvPr/>
        </p:nvSpPr>
        <p:spPr>
          <a:xfrm>
            <a:off x="6089777" y="4358886"/>
            <a:ext cx="206543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X and Y has a reciprocal causal relationship (simultaneity)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7841447-19A2-FE44-AFFF-E6CCC5718104}"/>
              </a:ext>
            </a:extLst>
          </p:cNvPr>
          <p:cNvCxnSpPr>
            <a:cxnSpLocks/>
          </p:cNvCxnSpPr>
          <p:nvPr/>
        </p:nvCxnSpPr>
        <p:spPr>
          <a:xfrm flipH="1">
            <a:off x="6694605" y="3789519"/>
            <a:ext cx="7032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3587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share in </a:t>
            </a:r>
            <a:r>
              <a:rPr lang="en-US" dirty="0" err="1"/>
              <a:t>Deephouse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256707" y="2000052"/>
            <a:ext cx="1428693" cy="779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Strategic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deviation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25238" y="2989409"/>
            <a:ext cx="1428693" cy="779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ROA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56707" y="3768645"/>
            <a:ext cx="1428693" cy="77923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Market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share</a:t>
            </a:r>
          </a:p>
        </p:txBody>
      </p:sp>
      <p:cxnSp>
        <p:nvCxnSpPr>
          <p:cNvPr id="39" name="Straight Arrow Connector 38"/>
          <p:cNvCxnSpPr>
            <a:stCxn id="38" idx="3"/>
            <a:endCxn id="39" idx="1"/>
          </p:cNvCxnSpPr>
          <p:nvPr/>
        </p:nvCxnSpPr>
        <p:spPr>
          <a:xfrm>
            <a:off x="3685400" y="2389670"/>
            <a:ext cx="1739838" cy="9893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40" idx="3"/>
            <a:endCxn id="39" idx="1"/>
          </p:cNvCxnSpPr>
          <p:nvPr/>
        </p:nvCxnSpPr>
        <p:spPr>
          <a:xfrm flipV="1">
            <a:off x="3685400" y="3379027"/>
            <a:ext cx="1739838" cy="779236"/>
          </a:xfrm>
          <a:prstGeom prst="straightConnector1">
            <a:avLst/>
          </a:prstGeom>
          <a:ln>
            <a:solidFill>
              <a:schemeClr val="tx1">
                <a:alpha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7177764" y="2526758"/>
            <a:ext cx="490662" cy="5050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</a:t>
            </a:r>
          </a:p>
        </p:txBody>
      </p:sp>
      <p:cxnSp>
        <p:nvCxnSpPr>
          <p:cNvPr id="42" name="Straight Arrow Connector 41"/>
          <p:cNvCxnSpPr>
            <a:stCxn id="45" idx="3"/>
            <a:endCxn id="39" idx="3"/>
          </p:cNvCxnSpPr>
          <p:nvPr/>
        </p:nvCxnSpPr>
        <p:spPr>
          <a:xfrm flipH="1">
            <a:off x="6853931" y="2957854"/>
            <a:ext cx="395689" cy="4211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38" idx="1"/>
            <a:endCxn id="40" idx="1"/>
          </p:cNvCxnSpPr>
          <p:nvPr/>
        </p:nvCxnSpPr>
        <p:spPr>
          <a:xfrm rot="10800000" flipV="1">
            <a:off x="2256707" y="2389669"/>
            <a:ext cx="12700" cy="1768593"/>
          </a:xfrm>
          <a:prstGeom prst="curvedConnector3">
            <a:avLst>
              <a:gd name="adj1" fmla="val 4527165"/>
            </a:avLst>
          </a:prstGeom>
          <a:ln>
            <a:solidFill>
              <a:schemeClr val="tx1">
                <a:alpha val="2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72324" y="3154478"/>
            <a:ext cx="4991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0.41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57324" y="2368908"/>
            <a:ext cx="7272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-0.020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46105" y="4158262"/>
            <a:ext cx="7272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-0.093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98359" y="6051790"/>
            <a:ext cx="577785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Based on Table 1 and Model 2 in Table 2</a:t>
            </a:r>
          </a:p>
          <a:p>
            <a:endParaRPr lang="en-US" sz="1200" dirty="0"/>
          </a:p>
          <a:p>
            <a:r>
              <a:rPr lang="en-US" sz="1200" dirty="0" err="1"/>
              <a:t>Deephouse</a:t>
            </a:r>
            <a:r>
              <a:rPr lang="en-US" sz="1200" dirty="0"/>
              <a:t>, D. L. (1999). To be different, or to be the same? It’s a question (and theory) of strategic balance. </a:t>
            </a:r>
            <a:r>
              <a:rPr lang="en-US" sz="1200" i="1" dirty="0"/>
              <a:t>Strategic Management Journal</a:t>
            </a:r>
            <a:r>
              <a:rPr lang="en-US" sz="1200" dirty="0"/>
              <a:t>, </a:t>
            </a:r>
            <a:r>
              <a:rPr lang="en-US" sz="1200" i="1" dirty="0"/>
              <a:t>20</a:t>
            </a:r>
            <a:r>
              <a:rPr lang="en-US" sz="1200" dirty="0"/>
              <a:t>(2), 147–166.</a:t>
            </a:r>
          </a:p>
          <a:p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994546" y="4938681"/>
            <a:ext cx="801900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Larger firms are more strategically deviant and are also less profitable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Omitting the control would have made strategic deviation more negative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predictor (Omitted variable bias)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357324" y="2005181"/>
            <a:ext cx="7272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-0.058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30712" y="3031818"/>
            <a:ext cx="663465" cy="54782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357323" y="2321965"/>
            <a:ext cx="727237" cy="36372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101070" y="4158262"/>
            <a:ext cx="852585" cy="38961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452141" y="3903029"/>
            <a:ext cx="1051445" cy="56301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255988" y="3773758"/>
            <a:ext cx="1428693" cy="779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Market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share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3684681" y="3384140"/>
            <a:ext cx="1739838" cy="7792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 rot="10800000" flipV="1">
            <a:off x="2255988" y="2394782"/>
            <a:ext cx="12700" cy="1768593"/>
          </a:xfrm>
          <a:prstGeom prst="curvedConnector3">
            <a:avLst>
              <a:gd name="adj1" fmla="val 4527165"/>
            </a:avLst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467279" y="2331949"/>
            <a:ext cx="731273" cy="389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Market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share</a:t>
            </a:r>
          </a:p>
        </p:txBody>
      </p:sp>
      <p:cxnSp>
        <p:nvCxnSpPr>
          <p:cNvPr id="58" name="Curved Connector 57"/>
          <p:cNvCxnSpPr>
            <a:stCxn id="38" idx="0"/>
            <a:endCxn id="58" idx="0"/>
          </p:cNvCxnSpPr>
          <p:nvPr/>
        </p:nvCxnSpPr>
        <p:spPr>
          <a:xfrm rot="16200000" flipH="1">
            <a:off x="5236036" y="-264931"/>
            <a:ext cx="331897" cy="4861862"/>
          </a:xfrm>
          <a:prstGeom prst="curvedConnector3">
            <a:avLst>
              <a:gd name="adj1" fmla="val -150474"/>
            </a:avLst>
          </a:prstGeom>
          <a:ln>
            <a:solidFill>
              <a:srgbClr val="FF0000"/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431996" y="2526758"/>
            <a:ext cx="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6780572" y="93188"/>
            <a:ext cx="210468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Strategic deviation becomes endogenous</a:t>
            </a:r>
          </a:p>
          <a:p>
            <a:endParaRPr lang="en-US" b="1" dirty="0">
              <a:solidFill>
                <a:schemeClr val="accent5"/>
              </a:solidFill>
            </a:endParaRPr>
          </a:p>
          <a:p>
            <a:endParaRPr lang="en-US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4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1" grpId="0" animBg="1"/>
      <p:bldP spid="52" grpId="0" animBg="1"/>
      <p:bldP spid="54" grpId="0" animBg="1"/>
      <p:bldP spid="5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 we have an endogeneity problem?</a:t>
            </a:r>
          </a:p>
        </p:txBody>
      </p:sp>
      <p:sp>
        <p:nvSpPr>
          <p:cNvPr id="7" name="Rectangle 6"/>
          <p:cNvSpPr/>
          <p:nvPr/>
        </p:nvSpPr>
        <p:spPr>
          <a:xfrm>
            <a:off x="3306292" y="3845636"/>
            <a:ext cx="1132679" cy="719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Investment in new factories</a:t>
            </a:r>
            <a:endParaRPr lang="en-US" sz="1400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5490692" y="3845636"/>
            <a:ext cx="1132679" cy="719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ROA</a:t>
            </a:r>
            <a:endParaRPr lang="en-US" baseline="-25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38971" y="4205193"/>
            <a:ext cx="10517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461371" y="3287488"/>
            <a:ext cx="509596" cy="5581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905871" y="2855588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80853" y="2496031"/>
            <a:ext cx="1132679" cy="719113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Firms</a:t>
            </a:r>
            <a:br>
              <a:rPr lang="en-US" sz="1400" dirty="0"/>
            </a:br>
            <a:r>
              <a:rPr lang="en-US" sz="1400" dirty="0"/>
              <a:t>strategy</a:t>
            </a:r>
            <a:endParaRPr lang="en-US" sz="1400" baseline="-25000" dirty="0"/>
          </a:p>
        </p:txBody>
      </p:sp>
      <p:cxnSp>
        <p:nvCxnSpPr>
          <p:cNvPr id="17" name="Straight Arrow Connector 16"/>
          <p:cNvCxnSpPr>
            <a:stCxn id="16" idx="2"/>
            <a:endCxn id="7" idx="1"/>
          </p:cNvCxnSpPr>
          <p:nvPr/>
        </p:nvCxnSpPr>
        <p:spPr>
          <a:xfrm>
            <a:off x="2247193" y="3215144"/>
            <a:ext cx="1059099" cy="990049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3"/>
          </p:cNvCxnSpPr>
          <p:nvPr/>
        </p:nvCxnSpPr>
        <p:spPr>
          <a:xfrm>
            <a:off x="2813532" y="2855588"/>
            <a:ext cx="3243500" cy="99004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06292" y="5614742"/>
            <a:ext cx="35948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does ”Investment in new factories” </a:t>
            </a:r>
            <a:r>
              <a:rPr lang="en-US" sz="2000" b="1">
                <a:solidFill>
                  <a:srgbClr val="FF0000"/>
                </a:solidFill>
              </a:rPr>
              <a:t>depend on?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4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Ketokivi_Guide_2015_Notes from the editors (dragged).pdf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2" t="41692" r="4768" b="27495"/>
          <a:stretch/>
        </p:blipFill>
        <p:spPr>
          <a:xfrm>
            <a:off x="1551064" y="378104"/>
            <a:ext cx="5835872" cy="5366973"/>
          </a:xfrm>
          <a:noFill/>
        </p:spPr>
      </p:pic>
      <p:sp>
        <p:nvSpPr>
          <p:cNvPr id="7" name="Suorakulmio 14"/>
          <p:cNvSpPr/>
          <p:nvPr/>
        </p:nvSpPr>
        <p:spPr>
          <a:xfrm>
            <a:off x="145775" y="6169794"/>
            <a:ext cx="89982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Guide, D.,  &amp; </a:t>
            </a:r>
            <a:r>
              <a:rPr lang="en-US" sz="1000" dirty="0" err="1"/>
              <a:t>Ketokivi</a:t>
            </a:r>
            <a:r>
              <a:rPr lang="en-US" sz="1000" dirty="0"/>
              <a:t>, M. (2015). Notes from the editors: Redefining some methodological criteria for the journal. </a:t>
            </a:r>
            <a:r>
              <a:rPr lang="en-US" sz="1000" i="1" dirty="0"/>
              <a:t>Journal of Operations Management</a:t>
            </a:r>
            <a:r>
              <a:rPr lang="en-US" sz="1000" dirty="0"/>
              <a:t>, </a:t>
            </a:r>
            <a:r>
              <a:rPr lang="en-US" sz="1000" i="1" dirty="0"/>
              <a:t>37</a:t>
            </a:r>
            <a:r>
              <a:rPr lang="en-US" sz="1000" dirty="0"/>
              <a:t>, v–viii. </a:t>
            </a:r>
            <a:r>
              <a:rPr lang="en-US" sz="1000" dirty="0">
                <a:hlinkClick r:id="rId4"/>
              </a:rPr>
              <a:t>http://doi.org/10.1016/S0272-6963(15)00056-X</a:t>
            </a:r>
            <a:r>
              <a:rPr lang="en-US" sz="1000" dirty="0"/>
              <a:t> (p. v)</a:t>
            </a:r>
          </a:p>
          <a:p>
            <a:r>
              <a:rPr lang="fi-FI" sz="1000" dirty="0"/>
              <a:t>Ketokivi, M., &amp; </a:t>
            </a:r>
            <a:r>
              <a:rPr lang="fi-FI" sz="1000" dirty="0" err="1"/>
              <a:t>McIntosh</a:t>
            </a:r>
            <a:r>
              <a:rPr lang="fi-FI" sz="1000" dirty="0"/>
              <a:t>, C. N. (2017). </a:t>
            </a:r>
            <a:r>
              <a:rPr lang="fi-FI" sz="1000" dirty="0" err="1"/>
              <a:t>Addressing</a:t>
            </a:r>
            <a:r>
              <a:rPr lang="fi-FI" sz="1000" dirty="0"/>
              <a:t> </a:t>
            </a:r>
            <a:r>
              <a:rPr lang="fi-FI" sz="1000" dirty="0" err="1"/>
              <a:t>the</a:t>
            </a:r>
            <a:r>
              <a:rPr lang="fi-FI" sz="1000" dirty="0"/>
              <a:t> </a:t>
            </a:r>
            <a:r>
              <a:rPr lang="fi-FI" sz="1000" dirty="0" err="1"/>
              <a:t>endogeneity</a:t>
            </a:r>
            <a:r>
              <a:rPr lang="fi-FI" sz="1000" dirty="0"/>
              <a:t> dilemma in </a:t>
            </a:r>
            <a:r>
              <a:rPr lang="fi-FI" sz="1000" dirty="0" err="1"/>
              <a:t>operations</a:t>
            </a:r>
            <a:r>
              <a:rPr lang="fi-FI" sz="1000" dirty="0"/>
              <a:t> management </a:t>
            </a:r>
            <a:r>
              <a:rPr lang="fi-FI" sz="1000" dirty="0" err="1"/>
              <a:t>research</a:t>
            </a:r>
            <a:r>
              <a:rPr lang="fi-FI" sz="1000" dirty="0"/>
              <a:t>: </a:t>
            </a:r>
            <a:r>
              <a:rPr lang="fi-FI" sz="1000" dirty="0" err="1"/>
              <a:t>Theoretical</a:t>
            </a:r>
            <a:r>
              <a:rPr lang="fi-FI" sz="1000" dirty="0"/>
              <a:t>, </a:t>
            </a:r>
            <a:r>
              <a:rPr lang="fi-FI" sz="1000" dirty="0" err="1"/>
              <a:t>empirical</a:t>
            </a:r>
            <a:r>
              <a:rPr lang="fi-FI" sz="1000" dirty="0"/>
              <a:t>, and </a:t>
            </a:r>
            <a:r>
              <a:rPr lang="fi-FI" sz="1000" dirty="0" err="1"/>
              <a:t>pragmatic</a:t>
            </a:r>
            <a:r>
              <a:rPr lang="fi-FI" sz="1000" dirty="0"/>
              <a:t> </a:t>
            </a:r>
            <a:r>
              <a:rPr lang="fi-FI" sz="1000" dirty="0" err="1"/>
              <a:t>considerations</a:t>
            </a:r>
            <a:r>
              <a:rPr lang="fi-FI" sz="1000" dirty="0"/>
              <a:t>. </a:t>
            </a:r>
            <a:r>
              <a:rPr lang="fi-FI" sz="1000" i="1" dirty="0"/>
              <a:t>Journal of </a:t>
            </a:r>
            <a:r>
              <a:rPr lang="fi-FI" sz="1000" i="1" dirty="0" err="1"/>
              <a:t>Operations</a:t>
            </a:r>
            <a:r>
              <a:rPr lang="fi-FI" sz="1000" i="1" dirty="0"/>
              <a:t> Management</a:t>
            </a:r>
            <a:r>
              <a:rPr lang="fi-FI" sz="1000" dirty="0"/>
              <a:t>, </a:t>
            </a:r>
            <a:r>
              <a:rPr lang="fi-FI" sz="1000" i="1" dirty="0"/>
              <a:t>52</a:t>
            </a:r>
            <a:r>
              <a:rPr lang="fi-FI" sz="1000" dirty="0"/>
              <a:t>, 1–14. </a:t>
            </a:r>
            <a:r>
              <a:rPr lang="fi-FI" sz="1000" dirty="0">
                <a:hlinkClick r:id="rId5"/>
              </a:rPr>
              <a:t>https://doi.org/10.1016/j.jom.2017.05.001</a:t>
            </a:r>
            <a:endParaRPr lang="fi-FI" sz="1000" dirty="0"/>
          </a:p>
          <a:p>
            <a:endParaRPr lang="en-US" sz="1000" dirty="0">
              <a:effectLst/>
            </a:endParaRPr>
          </a:p>
        </p:txBody>
      </p:sp>
      <p:pic>
        <p:nvPicPr>
          <p:cNvPr id="12" name="Content Placeholder 4" descr="Ketokivi_Guide_2015_Notes from the editors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4" t="73464" r="4086" b="14524"/>
          <a:stretch/>
        </p:blipFill>
        <p:spPr>
          <a:xfrm>
            <a:off x="1754641" y="1909915"/>
            <a:ext cx="5835872" cy="20922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13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Instrumental variable</a:t>
            </a:r>
            <a:br>
              <a:rPr lang="en-US" dirty="0"/>
            </a:br>
            <a:r>
              <a:rPr lang="en-US" dirty="0"/>
              <a:t>solution to endogeneity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CCB7D-FE8B-7247-9E28-2040C6DE0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0632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13D2-BDC0-1D4A-87E2-C0670ECCE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Learning </a:t>
            </a:r>
            <a:r>
              <a:rPr lang="fi-FI" dirty="0" err="1"/>
              <a:t>diary</a:t>
            </a:r>
            <a:r>
              <a:rPr lang="fi-FI" dirty="0"/>
              <a:t> </a:t>
            </a:r>
            <a:r>
              <a:rPr lang="fi-FI" dirty="0" err="1"/>
              <a:t>questions</a:t>
            </a:r>
            <a:r>
              <a:rPr lang="fi-FI" dirty="0"/>
              <a:t> for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lecture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EB553-73C2-F740-BF73-4BAFC8E60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9975"/>
          </a:xfrm>
        </p:spPr>
        <p:txBody>
          <a:bodyPr>
            <a:normAutofit/>
          </a:bodyPr>
          <a:lstStyle/>
          <a:p>
            <a:r>
              <a:rPr lang="en-US" dirty="0"/>
              <a:t>What is a statistical model and an estimator? What are the characteristics of good estimators? What kind of assumptions estimators can make and why it is important to test these?</a:t>
            </a:r>
            <a:endParaRPr lang="fi-FI" dirty="0"/>
          </a:p>
          <a:p>
            <a:r>
              <a:rPr lang="en-US" dirty="0"/>
              <a:t>Explain the concept of endogeneity and how it can be addressed in research.</a:t>
            </a:r>
            <a:endParaRPr lang="fi-FI" dirty="0"/>
          </a:p>
          <a:p>
            <a:r>
              <a:rPr lang="en-US" dirty="0"/>
              <a:t>Explain what "linear model implies a correlation matrix" means. Explain what this means for model estimation and give two examples of models that can be estimated from a correlation matrix.</a:t>
            </a:r>
            <a:endParaRPr lang="fi-FI" dirty="0"/>
          </a:p>
          <a:p>
            <a:r>
              <a:rPr lang="en-US" dirty="0"/>
              <a:t>Why plotting marginal effects of non-linear models is nearly always a good idea.</a:t>
            </a:r>
            <a:endParaRPr lang="fi-FI" dirty="0"/>
          </a:p>
          <a:p>
            <a:r>
              <a:rPr lang="en-US" dirty="0"/>
              <a:t>Explain to strategies for estimating a mediation model. What are the advantages and disadvantages of each?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39329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Endogeneity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 i="1" dirty="0"/>
              <a:t>y = β</a:t>
            </a:r>
            <a:r>
              <a:rPr lang="en-US" sz="2000" b="0" i="1" baseline="-25000" dirty="0"/>
              <a:t>0</a:t>
            </a:r>
            <a:r>
              <a:rPr lang="en-US" sz="2000" b="0" i="1" dirty="0"/>
              <a:t> + β</a:t>
            </a:r>
            <a:r>
              <a:rPr lang="en-US" sz="2000" b="0" i="1" baseline="-25000" dirty="0"/>
              <a:t>1</a:t>
            </a:r>
            <a:r>
              <a:rPr lang="en-US" sz="2000" b="0" i="1" dirty="0"/>
              <a:t>x</a:t>
            </a:r>
            <a:r>
              <a:rPr lang="en-US" sz="2000" b="0" i="1" baseline="-25000" dirty="0"/>
              <a:t>1 </a:t>
            </a:r>
            <a:r>
              <a:rPr lang="en-US" sz="2000" b="0" i="1" dirty="0"/>
              <a:t>+ β</a:t>
            </a:r>
            <a:r>
              <a:rPr lang="en-US" sz="2000" b="0" i="1" baseline="-25000" dirty="0"/>
              <a:t>2</a:t>
            </a:r>
            <a:r>
              <a:rPr lang="en-US" sz="2000" b="0" i="1" dirty="0"/>
              <a:t>x</a:t>
            </a:r>
            <a:r>
              <a:rPr lang="en-US" sz="2000" b="0" i="1" baseline="-25000" dirty="0"/>
              <a:t>2 </a:t>
            </a:r>
            <a:r>
              <a:rPr lang="en-US" sz="2000" b="0" i="1" dirty="0"/>
              <a:t>+ … + β</a:t>
            </a:r>
            <a:r>
              <a:rPr lang="en-US" sz="2000" b="0" i="1" baseline="-25000" dirty="0" err="1"/>
              <a:t>k</a:t>
            </a:r>
            <a:r>
              <a:rPr lang="en-US" sz="2000" b="0" i="1" dirty="0" err="1"/>
              <a:t>x</a:t>
            </a:r>
            <a:r>
              <a:rPr lang="en-US" sz="2000" b="0" i="1" baseline="-25000" dirty="0" err="1"/>
              <a:t>k</a:t>
            </a:r>
            <a:r>
              <a:rPr lang="en-US" sz="2000" b="0" i="1" baseline="-25000" dirty="0"/>
              <a:t> </a:t>
            </a:r>
            <a:r>
              <a:rPr lang="en-US" sz="2000" b="0" i="1" dirty="0"/>
              <a:t>+ u</a:t>
            </a:r>
          </a:p>
          <a:p>
            <a:pPr marL="0" indent="0">
              <a:buNone/>
            </a:pPr>
            <a:endParaRPr lang="en-US" sz="2000" b="0" i="1" dirty="0"/>
          </a:p>
          <a:p>
            <a:pPr marL="0" indent="0">
              <a:buNone/>
            </a:pPr>
            <a:r>
              <a:rPr lang="en-US" sz="2000" dirty="0"/>
              <a:t>Example</a:t>
            </a:r>
          </a:p>
          <a:p>
            <a:pPr marL="0" indent="0">
              <a:buNone/>
            </a:pPr>
            <a:endParaRPr lang="en-US" sz="2000" dirty="0"/>
          </a:p>
          <a:p>
            <a:pPr marL="0" lvl="1" indent="0">
              <a:buNone/>
            </a:pPr>
            <a:r>
              <a:rPr lang="en-US" sz="1800" b="0" i="1" dirty="0">
                <a:latin typeface="+mj-lt"/>
              </a:rPr>
              <a:t>Patient satisfaction  = β</a:t>
            </a:r>
            <a:r>
              <a:rPr lang="en-US" sz="1800" b="0" i="1" baseline="-25000" dirty="0">
                <a:latin typeface="+mj-lt"/>
              </a:rPr>
              <a:t>0</a:t>
            </a:r>
            <a:r>
              <a:rPr lang="en-US" sz="1800" b="0" i="1" dirty="0">
                <a:latin typeface="+mj-lt"/>
              </a:rPr>
              <a:t> + </a:t>
            </a:r>
            <a:br>
              <a:rPr lang="en-US" sz="1800" b="0" i="1" dirty="0">
                <a:latin typeface="+mj-lt"/>
              </a:rPr>
            </a:br>
            <a:r>
              <a:rPr lang="en-US" sz="1800" b="0" i="1" dirty="0">
                <a:latin typeface="+mj-lt"/>
              </a:rPr>
              <a:t>	β</a:t>
            </a:r>
            <a:r>
              <a:rPr lang="en-US" sz="1800" b="0" i="1" baseline="-25000" dirty="0">
                <a:latin typeface="+mj-lt"/>
              </a:rPr>
              <a:t>1 </a:t>
            </a:r>
            <a:r>
              <a:rPr lang="en-US" sz="1800" i="1" dirty="0">
                <a:latin typeface="+mj-lt"/>
              </a:rPr>
              <a:t>physician productivity</a:t>
            </a:r>
            <a:r>
              <a:rPr lang="en-US" sz="1800" b="0" i="1" baseline="-25000" dirty="0">
                <a:latin typeface="+mj-lt"/>
              </a:rPr>
              <a:t> </a:t>
            </a:r>
            <a:r>
              <a:rPr lang="en-US" sz="1800" b="0" i="1" dirty="0">
                <a:latin typeface="+mj-lt"/>
              </a:rPr>
              <a:t>+ </a:t>
            </a:r>
          </a:p>
          <a:p>
            <a:pPr marL="0" lvl="1" indent="0">
              <a:buNone/>
            </a:pPr>
            <a:r>
              <a:rPr lang="en-US" sz="1800" i="1" dirty="0">
                <a:latin typeface="+mj-lt"/>
              </a:rPr>
              <a:t>	</a:t>
            </a:r>
            <a:r>
              <a:rPr lang="en-US" sz="1800" b="0" i="1" dirty="0">
                <a:latin typeface="+mj-lt"/>
              </a:rPr>
              <a:t>β</a:t>
            </a:r>
            <a:r>
              <a:rPr lang="en-US" sz="1800" b="0" i="1" baseline="-25000" dirty="0">
                <a:latin typeface="+mj-lt"/>
              </a:rPr>
              <a:t>2 </a:t>
            </a:r>
            <a:r>
              <a:rPr lang="en-US" sz="1800" i="1" dirty="0">
                <a:latin typeface="+mj-lt"/>
              </a:rPr>
              <a:t>physician quality</a:t>
            </a:r>
            <a:r>
              <a:rPr lang="en-US" sz="1800" b="0" i="1" baseline="-25000" dirty="0">
                <a:latin typeface="+mj-lt"/>
              </a:rPr>
              <a:t> </a:t>
            </a:r>
            <a:r>
              <a:rPr lang="en-US" sz="1800" b="0" i="1" dirty="0">
                <a:latin typeface="+mj-lt"/>
              </a:rPr>
              <a:t>+ </a:t>
            </a:r>
          </a:p>
          <a:p>
            <a:pPr marL="0" lvl="1" indent="0">
              <a:buNone/>
            </a:pPr>
            <a:r>
              <a:rPr lang="en-US" sz="1800" i="1" dirty="0">
                <a:latin typeface="+mj-lt"/>
              </a:rPr>
              <a:t>	</a:t>
            </a:r>
            <a:r>
              <a:rPr lang="en-US" sz="1800" b="0" i="1" dirty="0">
                <a:latin typeface="+mj-lt"/>
              </a:rPr>
              <a:t>β</a:t>
            </a:r>
            <a:r>
              <a:rPr lang="en-US" sz="1800" b="0" i="1" baseline="-25000" dirty="0">
                <a:latin typeface="+mj-lt"/>
              </a:rPr>
              <a:t>3 </a:t>
            </a:r>
            <a:r>
              <a:rPr lang="en-US" sz="1800" i="1" dirty="0">
                <a:latin typeface="+mj-lt"/>
              </a:rPr>
              <a:t>physician </a:t>
            </a:r>
            <a:r>
              <a:rPr lang="en-US" sz="1800" i="1" dirty="0" err="1">
                <a:latin typeface="+mj-lt"/>
              </a:rPr>
              <a:t>accesibility</a:t>
            </a:r>
            <a:r>
              <a:rPr lang="en-US" sz="1800" b="0" i="1" baseline="-25000" dirty="0">
                <a:latin typeface="+mj-lt"/>
              </a:rPr>
              <a:t> </a:t>
            </a:r>
            <a:r>
              <a:rPr lang="en-US" sz="1800" b="0" i="1" dirty="0">
                <a:latin typeface="+mj-lt"/>
              </a:rPr>
              <a:t>+ u</a:t>
            </a:r>
          </a:p>
          <a:p>
            <a:pPr marL="0" indent="0">
              <a:buNone/>
            </a:pPr>
            <a:endParaRPr lang="en-US" b="0" i="1" dirty="0"/>
          </a:p>
          <a:p>
            <a:pPr marL="0" indent="0">
              <a:buNone/>
            </a:pPr>
            <a:endParaRPr lang="en-US" b="0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98692" y="3350321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798692" y="4023421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4798692" y="5090221"/>
            <a:ext cx="533400" cy="520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x</a:t>
            </a:r>
            <a:r>
              <a:rPr lang="en-US" baseline="-25000" dirty="0" err="1"/>
              <a:t>k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824092" y="4683821"/>
            <a:ext cx="256480" cy="307777"/>
          </a:xfrm>
          <a:prstGeom prst="rect">
            <a:avLst/>
          </a:prstGeom>
          <a:noFill/>
        </p:spPr>
        <p:txBody>
          <a:bodyPr vert="vert270" wrap="none" lIns="0" tIns="0" rIns="0" bIns="0" rtlCol="0">
            <a:spAutoFit/>
          </a:bodyPr>
          <a:lstStyle/>
          <a:p>
            <a:r>
              <a:rPr lang="en-US" sz="2000" b="1" dirty="0"/>
              <a:t>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83092" y="4163121"/>
            <a:ext cx="533400" cy="520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12" name="Straight Arrow Connector 11"/>
          <p:cNvCxnSpPr>
            <a:stCxn id="6" idx="3"/>
            <a:endCxn id="10" idx="1"/>
          </p:cNvCxnSpPr>
          <p:nvPr/>
        </p:nvCxnSpPr>
        <p:spPr>
          <a:xfrm>
            <a:off x="5332092" y="3610671"/>
            <a:ext cx="1651000" cy="812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10" idx="1"/>
          </p:cNvCxnSpPr>
          <p:nvPr/>
        </p:nvCxnSpPr>
        <p:spPr>
          <a:xfrm>
            <a:off x="5332092" y="4283771"/>
            <a:ext cx="1651000" cy="139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10" idx="1"/>
          </p:cNvCxnSpPr>
          <p:nvPr/>
        </p:nvCxnSpPr>
        <p:spPr>
          <a:xfrm flipV="1">
            <a:off x="5332092" y="4423471"/>
            <a:ext cx="1651000" cy="927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8" idx="1"/>
            <a:endCxn id="10" idx="3"/>
          </p:cNvCxnSpPr>
          <p:nvPr/>
        </p:nvCxnSpPr>
        <p:spPr>
          <a:xfrm flipH="1" flipV="1">
            <a:off x="7516492" y="4423471"/>
            <a:ext cx="523875" cy="4689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6" idx="3"/>
            <a:endCxn id="10" idx="3"/>
          </p:cNvCxnSpPr>
          <p:nvPr/>
        </p:nvCxnSpPr>
        <p:spPr>
          <a:xfrm flipH="1">
            <a:off x="7516492" y="3796919"/>
            <a:ext cx="509596" cy="6265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6" idx="1"/>
            <a:endCxn id="7" idx="1"/>
          </p:cNvCxnSpPr>
          <p:nvPr/>
        </p:nvCxnSpPr>
        <p:spPr>
          <a:xfrm rot="10800000" flipV="1">
            <a:off x="4798692" y="3610671"/>
            <a:ext cx="12700" cy="6731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6" idx="1"/>
            <a:endCxn id="8" idx="1"/>
          </p:cNvCxnSpPr>
          <p:nvPr/>
        </p:nvCxnSpPr>
        <p:spPr>
          <a:xfrm rot="10800000" flipV="1">
            <a:off x="4798692" y="3610671"/>
            <a:ext cx="12700" cy="1739900"/>
          </a:xfrm>
          <a:prstGeom prst="curvedConnector3">
            <a:avLst>
              <a:gd name="adj1" fmla="val 3900000"/>
            </a:avLst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7" idx="1"/>
            <a:endCxn id="8" idx="1"/>
          </p:cNvCxnSpPr>
          <p:nvPr/>
        </p:nvCxnSpPr>
        <p:spPr>
          <a:xfrm rot="10800000" flipV="1">
            <a:off x="4798692" y="4283771"/>
            <a:ext cx="12700" cy="10668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7960992" y="3365019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38" name="Isosceles Triangle 37"/>
          <p:cNvSpPr/>
          <p:nvPr/>
        </p:nvSpPr>
        <p:spPr>
          <a:xfrm>
            <a:off x="7922892" y="4683821"/>
            <a:ext cx="469900" cy="417102"/>
          </a:xfrm>
          <a:prstGeom prst="triangl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840092" y="3483671"/>
            <a:ext cx="26338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1</a:t>
            </a:r>
            <a:endParaRPr lang="en-US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852792" y="3966271"/>
            <a:ext cx="26338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2</a:t>
            </a:r>
            <a:endParaRPr lang="en-US" sz="2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836773" y="4590945"/>
            <a:ext cx="26338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k</a:t>
            </a:r>
            <a:endParaRPr lang="en-US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791201" y="4376044"/>
            <a:ext cx="26338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0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030465" y="1796171"/>
            <a:ext cx="222679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the error term u represents?</a:t>
            </a:r>
          </a:p>
        </p:txBody>
      </p:sp>
      <p:cxnSp>
        <p:nvCxnSpPr>
          <p:cNvPr id="24" name="Curved Connector 23"/>
          <p:cNvCxnSpPr>
            <a:stCxn id="6" idx="0"/>
            <a:endCxn id="36" idx="1"/>
          </p:cNvCxnSpPr>
          <p:nvPr/>
        </p:nvCxnSpPr>
        <p:spPr>
          <a:xfrm rot="16200000" flipH="1">
            <a:off x="6501340" y="1914373"/>
            <a:ext cx="88800" cy="2960696"/>
          </a:xfrm>
          <a:prstGeom prst="curvedConnector3">
            <a:avLst>
              <a:gd name="adj1" fmla="val -257432"/>
            </a:avLst>
          </a:prstGeom>
          <a:ln>
            <a:solidFill>
              <a:srgbClr val="FF0000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96095" y="2695086"/>
            <a:ext cx="222679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Endogeneity</a:t>
            </a:r>
          </a:p>
        </p:txBody>
      </p:sp>
    </p:spTree>
    <p:extLst>
      <p:ext uri="{BB962C8B-B14F-4D97-AF65-F5344CB8AC3E}">
        <p14:creationId xmlns:p14="http://schemas.microsoft.com/office/powerpoint/2010/main" val="351538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Instrumental variable model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472113" y="2424623"/>
            <a:ext cx="509596" cy="5581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916613" y="1992723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7606" y="2982771"/>
            <a:ext cx="1132679" cy="719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4782006" y="2982771"/>
            <a:ext cx="1132679" cy="719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30285" y="3342328"/>
            <a:ext cx="10517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H="1" flipV="1">
            <a:off x="4114854" y="1115917"/>
            <a:ext cx="915946" cy="2817763"/>
          </a:xfrm>
          <a:prstGeom prst="curvedConnector3">
            <a:avLst>
              <a:gd name="adj1" fmla="val 133048"/>
            </a:avLst>
          </a:prstGeom>
          <a:ln>
            <a:solidFill>
              <a:schemeClr val="tx1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629900" y="900113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2597606" y="4388744"/>
            <a:ext cx="1132679" cy="719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Z</a:t>
            </a:r>
            <a:endParaRPr lang="en-US" baseline="-25000" dirty="0"/>
          </a:p>
        </p:txBody>
      </p:sp>
      <p:cxnSp>
        <p:nvCxnSpPr>
          <p:cNvPr id="13" name="Curved Connector 12"/>
          <p:cNvCxnSpPr>
            <a:stCxn id="12" idx="1"/>
            <a:endCxn id="6" idx="1"/>
          </p:cNvCxnSpPr>
          <p:nvPr/>
        </p:nvCxnSpPr>
        <p:spPr>
          <a:xfrm rot="10800000">
            <a:off x="2597606" y="3342329"/>
            <a:ext cx="12700" cy="1405973"/>
          </a:xfrm>
          <a:prstGeom prst="curvedConnector3">
            <a:avLst>
              <a:gd name="adj1" fmla="val 4725000"/>
            </a:avLst>
          </a:prstGeom>
          <a:ln>
            <a:solidFill>
              <a:schemeClr val="tx1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flipH="1">
            <a:off x="4190063" y="3380756"/>
            <a:ext cx="2618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endParaRPr lang="en-US" sz="2000" b="1" dirty="0"/>
          </a:p>
        </p:txBody>
      </p:sp>
      <p:sp>
        <p:nvSpPr>
          <p:cNvPr id="20" name="Rectangle 19"/>
          <p:cNvSpPr/>
          <p:nvPr/>
        </p:nvSpPr>
        <p:spPr>
          <a:xfrm>
            <a:off x="4451887" y="4388744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 err="1"/>
              <a:t>Cor</a:t>
            </a:r>
            <a:r>
              <a:rPr lang="en-US" i="1" dirty="0"/>
              <a:t>(X,Y) = β + </a:t>
            </a:r>
            <a:r>
              <a:rPr lang="en-US" i="1" dirty="0" err="1"/>
              <a:t>Cor</a:t>
            </a:r>
            <a:r>
              <a:rPr lang="en-US" i="1" dirty="0"/>
              <a:t>(</a:t>
            </a:r>
            <a:r>
              <a:rPr lang="en-US" i="1" dirty="0" err="1"/>
              <a:t>X,u</a:t>
            </a:r>
            <a:r>
              <a:rPr lang="en-US" i="1" dirty="0"/>
              <a:t>)</a:t>
            </a:r>
          </a:p>
          <a:p>
            <a:pPr>
              <a:lnSpc>
                <a:spcPct val="150000"/>
              </a:lnSpc>
            </a:pPr>
            <a:r>
              <a:rPr lang="en-US" i="1" dirty="0" err="1"/>
              <a:t>Cor</a:t>
            </a:r>
            <a:r>
              <a:rPr lang="en-US" i="1" dirty="0"/>
              <a:t>(Z,Y) = β * </a:t>
            </a:r>
            <a:r>
              <a:rPr lang="en-US" i="1" dirty="0" err="1"/>
              <a:t>Cor</a:t>
            </a:r>
            <a:r>
              <a:rPr lang="en-US" i="1" dirty="0"/>
              <a:t>(X,Z)</a:t>
            </a:r>
          </a:p>
          <a:p>
            <a:pPr>
              <a:lnSpc>
                <a:spcPct val="150000"/>
              </a:lnSpc>
            </a:pPr>
            <a:r>
              <a:rPr lang="en-US" i="1" dirty="0"/>
              <a:t>β = </a:t>
            </a:r>
            <a:r>
              <a:rPr lang="en-US" i="1" dirty="0" err="1"/>
              <a:t>Cor</a:t>
            </a:r>
            <a:r>
              <a:rPr lang="en-US" i="1" dirty="0"/>
              <a:t>(Z,Y) / </a:t>
            </a:r>
            <a:r>
              <a:rPr lang="en-US" i="1" dirty="0" err="1"/>
              <a:t>Cor</a:t>
            </a:r>
            <a:r>
              <a:rPr lang="en-US" i="1" dirty="0"/>
              <a:t>(X,Z)</a:t>
            </a:r>
          </a:p>
          <a:p>
            <a:endParaRPr lang="en-US" i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8DE1EE-E3C4-0F4A-B7FC-3588060BEF99}"/>
              </a:ext>
            </a:extLst>
          </p:cNvPr>
          <p:cNvSpPr/>
          <p:nvPr/>
        </p:nvSpPr>
        <p:spPr>
          <a:xfrm>
            <a:off x="628650" y="5232348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/>
              <a:t>Criteria for valid instrumental variable:</a:t>
            </a:r>
          </a:p>
          <a:p>
            <a:pPr>
              <a:lnSpc>
                <a:spcPct val="150000"/>
              </a:lnSpc>
            </a:pPr>
            <a:r>
              <a:rPr lang="en-US" i="1" dirty="0" err="1"/>
              <a:t>Cor</a:t>
            </a:r>
            <a:r>
              <a:rPr lang="en-US" i="1" dirty="0"/>
              <a:t>(X,Z) </a:t>
            </a:r>
            <a:r>
              <a:rPr lang="fi-FI" dirty="0"/>
              <a:t>≠</a:t>
            </a:r>
            <a:r>
              <a:rPr lang="en-US" i="1" dirty="0"/>
              <a:t> 0        Relevance criterion</a:t>
            </a:r>
          </a:p>
          <a:p>
            <a:pPr>
              <a:lnSpc>
                <a:spcPct val="150000"/>
              </a:lnSpc>
            </a:pPr>
            <a:r>
              <a:rPr lang="en-US" i="1" dirty="0" err="1"/>
              <a:t>Cor</a:t>
            </a:r>
            <a:r>
              <a:rPr lang="en-US" i="1" dirty="0"/>
              <a:t>(</a:t>
            </a:r>
            <a:r>
              <a:rPr lang="en-US" i="1" dirty="0" err="1"/>
              <a:t>Z,u</a:t>
            </a:r>
            <a:r>
              <a:rPr lang="en-US" i="1" dirty="0"/>
              <a:t>) = 0        Exclusion criterion</a:t>
            </a:r>
          </a:p>
        </p:txBody>
      </p:sp>
    </p:spTree>
    <p:extLst>
      <p:ext uri="{BB962C8B-B14F-4D97-AF65-F5344CB8AC3E}">
        <p14:creationId xmlns:p14="http://schemas.microsoft.com/office/powerpoint/2010/main" val="334617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Endogeneity in </a:t>
            </a:r>
            <a:r>
              <a:rPr lang="en-US" dirty="0" err="1"/>
              <a:t>Mochon</a:t>
            </a:r>
            <a:r>
              <a:rPr lang="en-US" dirty="0"/>
              <a:t> et al.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9" b="12520"/>
          <a:stretch/>
        </p:blipFill>
        <p:spPr>
          <a:xfrm>
            <a:off x="596270" y="1650382"/>
            <a:ext cx="8112832" cy="44158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5670" y="6066265"/>
            <a:ext cx="1417033" cy="4014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Chose to like</a:t>
            </a:r>
            <a:br>
              <a:rPr lang="en-US" sz="1200">
                <a:solidFill>
                  <a:schemeClr val="tx1"/>
                </a:solidFill>
              </a:rPr>
            </a:br>
            <a:r>
              <a:rPr lang="en-US" sz="1200">
                <a:solidFill>
                  <a:schemeClr val="tx1"/>
                </a:solidFill>
              </a:rPr>
              <a:t>(N = 2,245)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8479" y="6073700"/>
            <a:ext cx="1417033" cy="4014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Chose not to  like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(N = 991)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8872" y="6105812"/>
            <a:ext cx="230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DV: Point acquisition</a:t>
            </a:r>
          </a:p>
        </p:txBody>
      </p:sp>
      <p:cxnSp>
        <p:nvCxnSpPr>
          <p:cNvPr id="14" name="Elbow Connector 13"/>
          <p:cNvCxnSpPr>
            <a:stCxn id="11" idx="0"/>
            <a:endCxn id="10" idx="0"/>
          </p:cNvCxnSpPr>
          <p:nvPr/>
        </p:nvCxnSpPr>
        <p:spPr>
          <a:xfrm rot="5400000" flipH="1" flipV="1">
            <a:off x="5326874" y="5276388"/>
            <a:ext cx="7435" cy="1587191"/>
          </a:xfrm>
          <a:prstGeom prst="bentConnector3">
            <a:avLst>
              <a:gd name="adj1" fmla="val 317464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6710040" y="5919957"/>
            <a:ext cx="617691" cy="1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27393" y="5774544"/>
            <a:ext cx="125186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>
                <a:solidFill>
                  <a:srgbClr val="EF3340"/>
                </a:solidFill>
              </a:rPr>
              <a:t>Endogenous selection</a:t>
            </a:r>
            <a:endParaRPr lang="en-US" sz="1600" b="1" dirty="0">
              <a:solidFill>
                <a:srgbClr val="EF334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5670" y="1678086"/>
            <a:ext cx="35833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 points acquisition 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Between treatment and control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Between those that chose to like and those that chose not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Between those that chose to like and control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573650" y="4382562"/>
            <a:ext cx="606658" cy="2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41375" y="4136341"/>
            <a:ext cx="1153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Exogenous variable</a:t>
            </a:r>
          </a:p>
        </p:txBody>
      </p:sp>
    </p:spTree>
    <p:extLst>
      <p:ext uri="{BB962C8B-B14F-4D97-AF65-F5344CB8AC3E}">
        <p14:creationId xmlns:p14="http://schemas.microsoft.com/office/powerpoint/2010/main" val="3630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Instrumental variable solution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9" b="12520"/>
          <a:stretch/>
        </p:blipFill>
        <p:spPr>
          <a:xfrm>
            <a:off x="596270" y="1650382"/>
            <a:ext cx="8112832" cy="441588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573650" y="4382562"/>
            <a:ext cx="606658" cy="2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41375" y="4136341"/>
            <a:ext cx="1153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Exogenous variable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5670" y="6066265"/>
            <a:ext cx="1417033" cy="4014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Chose to like</a:t>
            </a:r>
            <a:br>
              <a:rPr lang="en-US" sz="1200">
                <a:solidFill>
                  <a:schemeClr val="tx1"/>
                </a:solidFill>
              </a:rPr>
            </a:br>
            <a:r>
              <a:rPr lang="en-US" sz="1200">
                <a:solidFill>
                  <a:schemeClr val="tx1"/>
                </a:solidFill>
              </a:rPr>
              <a:t>(N = 2,245)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8479" y="6073700"/>
            <a:ext cx="1417033" cy="4014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Chose not to  like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(N = 991)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8872" y="6105812"/>
            <a:ext cx="230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DV: Point acquisition</a:t>
            </a:r>
          </a:p>
        </p:txBody>
      </p:sp>
      <p:cxnSp>
        <p:nvCxnSpPr>
          <p:cNvPr id="14" name="Elbow Connector 13"/>
          <p:cNvCxnSpPr>
            <a:stCxn id="11" idx="0"/>
            <a:endCxn id="10" idx="0"/>
          </p:cNvCxnSpPr>
          <p:nvPr/>
        </p:nvCxnSpPr>
        <p:spPr>
          <a:xfrm rot="5400000" flipH="1" flipV="1">
            <a:off x="5326874" y="5276388"/>
            <a:ext cx="7435" cy="1587191"/>
          </a:xfrm>
          <a:prstGeom prst="bentConnector3">
            <a:avLst>
              <a:gd name="adj1" fmla="val 317464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6710040" y="5919957"/>
            <a:ext cx="617691" cy="1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27393" y="5774544"/>
            <a:ext cx="125186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>
                <a:solidFill>
                  <a:srgbClr val="EF3340"/>
                </a:solidFill>
              </a:rPr>
              <a:t>Endogenous selection</a:t>
            </a:r>
            <a:endParaRPr lang="en-US" sz="1600" b="1" dirty="0">
              <a:solidFill>
                <a:srgbClr val="EF334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134022" y="1940823"/>
            <a:ext cx="388321" cy="4762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472739" y="1572323"/>
            <a:ext cx="338716" cy="43172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43600" y="2417038"/>
            <a:ext cx="863120" cy="6135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X: Chose to like</a:t>
            </a:r>
            <a:endParaRPr lang="en-US" sz="1400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7608149" y="2417038"/>
            <a:ext cx="863120" cy="6135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Y: Point acquis-</a:t>
            </a:r>
            <a:r>
              <a:rPr lang="en-US" sz="1400" dirty="0" err="1"/>
              <a:t>ition</a:t>
            </a:r>
            <a:endParaRPr lang="en-US" sz="1400" baseline="-250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806720" y="2723814"/>
            <a:ext cx="80142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5400000" flipH="1" flipV="1">
            <a:off x="7058006" y="952702"/>
            <a:ext cx="781491" cy="2147182"/>
          </a:xfrm>
          <a:prstGeom prst="curvedConnector3">
            <a:avLst>
              <a:gd name="adj1" fmla="val 133048"/>
            </a:avLst>
          </a:prstGeom>
          <a:ln>
            <a:solidFill>
              <a:schemeClr val="tx1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943600" y="3616623"/>
            <a:ext cx="863120" cy="61355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Z: Treatment</a:t>
            </a:r>
            <a:endParaRPr lang="en-US" sz="1400" baseline="-25000" dirty="0"/>
          </a:p>
        </p:txBody>
      </p:sp>
      <p:cxnSp>
        <p:nvCxnSpPr>
          <p:cNvPr id="24" name="Curved Connector 23"/>
          <p:cNvCxnSpPr>
            <a:endCxn id="21" idx="1"/>
          </p:cNvCxnSpPr>
          <p:nvPr/>
        </p:nvCxnSpPr>
        <p:spPr>
          <a:xfrm rot="10800000">
            <a:off x="5943600" y="2723815"/>
            <a:ext cx="9678" cy="1199585"/>
          </a:xfrm>
          <a:prstGeom prst="curvedConnector3">
            <a:avLst>
              <a:gd name="adj1" fmla="val 4725000"/>
            </a:avLst>
          </a:prstGeom>
          <a:ln>
            <a:solidFill>
              <a:schemeClr val="tx1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flipH="1">
            <a:off x="7157079" y="2756602"/>
            <a:ext cx="199514" cy="262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endParaRPr lang="en-US" sz="2000" b="1" dirty="0"/>
          </a:p>
        </p:txBody>
      </p:sp>
      <p:sp>
        <p:nvSpPr>
          <p:cNvPr id="26" name="Rectangle 25"/>
          <p:cNvSpPr/>
          <p:nvPr/>
        </p:nvSpPr>
        <p:spPr>
          <a:xfrm>
            <a:off x="6900127" y="3782359"/>
            <a:ext cx="216581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1" dirty="0" err="1"/>
              <a:t>Cor</a:t>
            </a:r>
            <a:r>
              <a:rPr lang="en-US" sz="1400" i="1" dirty="0"/>
              <a:t>(X,Y) = β + </a:t>
            </a:r>
            <a:r>
              <a:rPr lang="en-US" sz="1400" i="1" dirty="0" err="1"/>
              <a:t>Cor</a:t>
            </a:r>
            <a:r>
              <a:rPr lang="en-US" sz="1400" i="1" dirty="0"/>
              <a:t>(</a:t>
            </a:r>
            <a:r>
              <a:rPr lang="en-US" sz="1400" i="1" dirty="0" err="1"/>
              <a:t>X,u</a:t>
            </a:r>
            <a:r>
              <a:rPr lang="en-US" sz="1400" i="1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1400" i="1" dirty="0" err="1"/>
              <a:t>Cor</a:t>
            </a:r>
            <a:r>
              <a:rPr lang="en-US" sz="1400" i="1" dirty="0"/>
              <a:t>(Z,Y) = β * </a:t>
            </a:r>
            <a:r>
              <a:rPr lang="en-US" sz="1400" i="1" dirty="0" err="1"/>
              <a:t>Cor</a:t>
            </a:r>
            <a:r>
              <a:rPr lang="en-US" sz="1400" i="1" dirty="0"/>
              <a:t>(X,Z)</a:t>
            </a:r>
          </a:p>
          <a:p>
            <a:pPr>
              <a:lnSpc>
                <a:spcPct val="150000"/>
              </a:lnSpc>
            </a:pPr>
            <a:r>
              <a:rPr lang="en-US" sz="1400" i="1" dirty="0"/>
              <a:t>β = </a:t>
            </a:r>
            <a:r>
              <a:rPr lang="en-US" sz="1400" i="1" dirty="0" err="1"/>
              <a:t>Cor</a:t>
            </a:r>
            <a:r>
              <a:rPr lang="en-US" sz="1400" i="1" dirty="0"/>
              <a:t>(Z,Y) / </a:t>
            </a:r>
            <a:r>
              <a:rPr lang="en-US" sz="1400" i="1" dirty="0" err="1"/>
              <a:t>Cor</a:t>
            </a:r>
            <a:r>
              <a:rPr lang="en-US" sz="1400" i="1" dirty="0"/>
              <a:t>(X,Z)</a:t>
            </a:r>
          </a:p>
          <a:p>
            <a:endParaRPr lang="en-US" sz="1400" i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60370C-3A73-0345-B005-4DA1CEEC2A3B}"/>
              </a:ext>
            </a:extLst>
          </p:cNvPr>
          <p:cNvSpPr/>
          <p:nvPr/>
        </p:nvSpPr>
        <p:spPr>
          <a:xfrm>
            <a:off x="5953278" y="195261"/>
            <a:ext cx="4406967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1" dirty="0"/>
              <a:t>Criteria for valid instrumental variable:</a:t>
            </a:r>
          </a:p>
          <a:p>
            <a:pPr>
              <a:lnSpc>
                <a:spcPct val="150000"/>
              </a:lnSpc>
            </a:pPr>
            <a:r>
              <a:rPr lang="en-US" sz="1400" i="1" dirty="0" err="1"/>
              <a:t>Cor</a:t>
            </a:r>
            <a:r>
              <a:rPr lang="en-US" sz="1400" i="1" dirty="0"/>
              <a:t>(X,Z) </a:t>
            </a:r>
            <a:r>
              <a:rPr lang="fi-FI" sz="1400" dirty="0"/>
              <a:t>≠</a:t>
            </a:r>
            <a:r>
              <a:rPr lang="en-US" sz="1400" i="1" dirty="0"/>
              <a:t> 0        Relevance criterion</a:t>
            </a:r>
          </a:p>
          <a:p>
            <a:pPr>
              <a:lnSpc>
                <a:spcPct val="150000"/>
              </a:lnSpc>
            </a:pPr>
            <a:r>
              <a:rPr lang="en-US" sz="1400" i="1" dirty="0" err="1"/>
              <a:t>Cor</a:t>
            </a:r>
            <a:r>
              <a:rPr lang="en-US" sz="1400" i="1" dirty="0"/>
              <a:t>(</a:t>
            </a:r>
            <a:r>
              <a:rPr lang="en-US" sz="1400" i="1" dirty="0" err="1"/>
              <a:t>Z,u</a:t>
            </a:r>
            <a:r>
              <a:rPr lang="en-US" sz="1400" i="1" dirty="0"/>
              <a:t>) = 0        Exclusion criterion</a:t>
            </a:r>
          </a:p>
        </p:txBody>
      </p:sp>
    </p:spTree>
    <p:extLst>
      <p:ext uri="{BB962C8B-B14F-4D97-AF65-F5344CB8AC3E}">
        <p14:creationId xmlns:p14="http://schemas.microsoft.com/office/powerpoint/2010/main" val="19992294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24 at 8.29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47"/>
          <a:stretch/>
        </p:blipFill>
        <p:spPr>
          <a:xfrm>
            <a:off x="-170972" y="-285881"/>
            <a:ext cx="9476786" cy="4058331"/>
          </a:xfrm>
          <a:prstGeom prst="rect">
            <a:avLst/>
          </a:prstGeom>
        </p:spPr>
      </p:pic>
      <p:pic>
        <p:nvPicPr>
          <p:cNvPr id="6" name="Picture 5" descr="Screen Shot 2016-03-24 at 8.29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42"/>
          <a:stretch/>
        </p:blipFill>
        <p:spPr>
          <a:xfrm>
            <a:off x="-170972" y="3772450"/>
            <a:ext cx="9476786" cy="30629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2557" y="5707316"/>
            <a:ext cx="4278447" cy="749826"/>
          </a:xfrm>
          <a:prstGeom prst="rect">
            <a:avLst/>
          </a:prstGeom>
          <a:solidFill>
            <a:srgbClr val="FF00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THINK 2-5 MINUTES IN GROUPS OF 3-5 PEOPLE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252556" y="4783986"/>
            <a:ext cx="427844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How would you study how much TEKES grants help companies grow using instrumental variable(s)? </a:t>
            </a:r>
          </a:p>
          <a:p>
            <a:pPr marL="457200" indent="-457200">
              <a:buFont typeface="+mj-lt"/>
              <a:buAutoNum type="arabicPeriod"/>
            </a:pP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514837" y="3944151"/>
            <a:ext cx="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65841" y="2573094"/>
            <a:ext cx="618644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If TEKES funded companies grow more is it because</a:t>
            </a:r>
          </a:p>
          <a:p>
            <a:pPr marL="342900" indent="-342900">
              <a:buAutoNum type="arabicParenR"/>
            </a:pPr>
            <a:r>
              <a:rPr lang="en-US" sz="1600" b="1" dirty="0">
                <a:solidFill>
                  <a:srgbClr val="EF3340"/>
                </a:solidFill>
              </a:rPr>
              <a:t>TEKES selects good companies (selection effect)</a:t>
            </a:r>
          </a:p>
          <a:p>
            <a:pPr marL="342900" indent="-342900">
              <a:buAutoNum type="arabicParenR"/>
            </a:pPr>
            <a:r>
              <a:rPr lang="en-US" sz="1600" b="1" dirty="0">
                <a:solidFill>
                  <a:srgbClr val="EF3340"/>
                </a:solidFill>
              </a:rPr>
              <a:t>TEKES funding helps the selected companies (treatment effect)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8559-B180-324C-97D2-EFA41FAA3DBE}" type="slidenum">
              <a:rPr lang="fi-FI" smtClean="0"/>
              <a:pPr/>
              <a:t>84</a:t>
            </a:fld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B07DD2-3DE5-1244-85C2-2ACDA9F78E77}"/>
              </a:ext>
            </a:extLst>
          </p:cNvPr>
          <p:cNvSpPr/>
          <p:nvPr/>
        </p:nvSpPr>
        <p:spPr>
          <a:xfrm>
            <a:off x="5953278" y="195261"/>
            <a:ext cx="4406967" cy="10284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1" dirty="0"/>
              <a:t>Criteria for valid instrumental variable:</a:t>
            </a:r>
          </a:p>
          <a:p>
            <a:pPr>
              <a:lnSpc>
                <a:spcPct val="150000"/>
              </a:lnSpc>
            </a:pPr>
            <a:r>
              <a:rPr lang="en-US" sz="1400" i="1" dirty="0" err="1"/>
              <a:t>Cor</a:t>
            </a:r>
            <a:r>
              <a:rPr lang="en-US" sz="1400" i="1" dirty="0"/>
              <a:t>(X,Z) </a:t>
            </a:r>
            <a:r>
              <a:rPr lang="fi-FI" sz="1400" dirty="0"/>
              <a:t>≠</a:t>
            </a:r>
            <a:r>
              <a:rPr lang="en-US" sz="1400" i="1" dirty="0"/>
              <a:t> 0        Relevance criterion</a:t>
            </a:r>
          </a:p>
          <a:p>
            <a:pPr>
              <a:lnSpc>
                <a:spcPct val="150000"/>
              </a:lnSpc>
            </a:pPr>
            <a:r>
              <a:rPr lang="en-US" sz="1400" i="1" dirty="0" err="1"/>
              <a:t>Cor</a:t>
            </a:r>
            <a:r>
              <a:rPr lang="en-US" sz="1400" i="1" dirty="0"/>
              <a:t>(</a:t>
            </a:r>
            <a:r>
              <a:rPr lang="en-US" sz="1400" i="1" dirty="0" err="1"/>
              <a:t>Z,u</a:t>
            </a:r>
            <a:r>
              <a:rPr lang="en-US" sz="1400" i="1" dirty="0"/>
              <a:t>) = 0        Exclusion criterion</a:t>
            </a:r>
          </a:p>
        </p:txBody>
      </p:sp>
    </p:spTree>
    <p:extLst>
      <p:ext uri="{BB962C8B-B14F-4D97-AF65-F5344CB8AC3E}">
        <p14:creationId xmlns:p14="http://schemas.microsoft.com/office/powerpoint/2010/main" val="25597559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24 at 8.29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47"/>
          <a:stretch/>
        </p:blipFill>
        <p:spPr>
          <a:xfrm>
            <a:off x="-170972" y="-285881"/>
            <a:ext cx="9476786" cy="40583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14837" y="3944151"/>
            <a:ext cx="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65841" y="2573094"/>
            <a:ext cx="618644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EF3340"/>
                </a:solidFill>
              </a:rPr>
              <a:t>If TEKES funded companies grow more is it because</a:t>
            </a:r>
          </a:p>
          <a:p>
            <a:pPr marL="342900" indent="-342900">
              <a:buAutoNum type="arabicParenR"/>
            </a:pPr>
            <a:r>
              <a:rPr lang="en-US" sz="1600" b="1" dirty="0">
                <a:solidFill>
                  <a:srgbClr val="EF3340"/>
                </a:solidFill>
              </a:rPr>
              <a:t>TEKES selects good companies (selection effect)</a:t>
            </a:r>
          </a:p>
          <a:p>
            <a:pPr marL="342900" indent="-342900">
              <a:buAutoNum type="arabicParenR"/>
            </a:pPr>
            <a:r>
              <a:rPr lang="en-US" sz="1600" b="1" dirty="0">
                <a:solidFill>
                  <a:srgbClr val="EF3340"/>
                </a:solidFill>
              </a:rPr>
              <a:t>TEKES funding helps the selected companies (treatment effect)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5" y="3944151"/>
            <a:ext cx="3964750" cy="2277566"/>
          </a:xfrm>
        </p:spPr>
        <p:txBody>
          <a:bodyPr>
            <a:normAutofit/>
          </a:bodyPr>
          <a:lstStyle/>
          <a:p>
            <a:r>
              <a:rPr lang="en-US" dirty="0"/>
              <a:t>IV approach</a:t>
            </a:r>
          </a:p>
          <a:p>
            <a:pPr lvl="1"/>
            <a:r>
              <a:rPr lang="en-US" dirty="0"/>
              <a:t>Find variables that correlate with selection but not growth</a:t>
            </a:r>
          </a:p>
          <a:p>
            <a:pPr lvl="1"/>
            <a:r>
              <a:rPr lang="en-US" dirty="0"/>
              <a:t>E.g. number of applications TEKES receives, the characteristics of the persons processing the applications, month of application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33682" y="4448379"/>
            <a:ext cx="2910318" cy="2183046"/>
            <a:chOff x="2597606" y="1992723"/>
            <a:chExt cx="4441367" cy="3293741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5472113" y="2424623"/>
              <a:ext cx="509596" cy="5581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5916613" y="1992723"/>
              <a:ext cx="444500" cy="50600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97606" y="2982771"/>
              <a:ext cx="1132679" cy="7191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X</a:t>
              </a:r>
              <a:endParaRPr lang="en-US" baseline="-250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82006" y="2982771"/>
              <a:ext cx="1132679" cy="7191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</a:t>
              </a:r>
              <a:endParaRPr lang="en-US" baseline="-250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3730285" y="3342328"/>
              <a:ext cx="10517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/>
            <p:nvPr/>
          </p:nvCxnSpPr>
          <p:spPr>
            <a:xfrm rot="5400000" flipH="1" flipV="1">
              <a:off x="4114854" y="1115917"/>
              <a:ext cx="915946" cy="2817763"/>
            </a:xfrm>
            <a:prstGeom prst="curvedConnector3">
              <a:avLst>
                <a:gd name="adj1" fmla="val 133048"/>
              </a:avLst>
            </a:prstGeom>
            <a:ln>
              <a:solidFill>
                <a:schemeClr val="tx1"/>
              </a:solidFill>
              <a:prstDash val="solid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2597606" y="4388744"/>
              <a:ext cx="1132679" cy="7191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Z</a:t>
              </a:r>
              <a:endParaRPr lang="en-US" baseline="-25000" dirty="0"/>
            </a:p>
          </p:txBody>
        </p:sp>
        <p:cxnSp>
          <p:nvCxnSpPr>
            <p:cNvPr id="17" name="Curved Connector 16"/>
            <p:cNvCxnSpPr>
              <a:stCxn id="20" idx="1"/>
              <a:endCxn id="14" idx="1"/>
            </p:cNvCxnSpPr>
            <p:nvPr/>
          </p:nvCxnSpPr>
          <p:spPr>
            <a:xfrm rot="10800000">
              <a:off x="2597606" y="3342329"/>
              <a:ext cx="12700" cy="1405973"/>
            </a:xfrm>
            <a:prstGeom prst="curvedConnector3">
              <a:avLst>
                <a:gd name="adj1" fmla="val 4725000"/>
              </a:avLst>
            </a:prstGeom>
            <a:ln>
              <a:solidFill>
                <a:schemeClr val="tx1"/>
              </a:solidFill>
              <a:prstDash val="solid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flipH="1">
              <a:off x="4190063" y="3380756"/>
              <a:ext cx="26182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i="1" dirty="0"/>
                <a:t>β</a:t>
              </a:r>
              <a:endParaRPr lang="en-US" sz="2000" b="1" dirty="0"/>
            </a:p>
          </p:txBody>
        </p:sp>
        <p:sp>
          <p:nvSpPr>
            <p:cNvPr id="19" name="Rectangle 18"/>
            <p:cNvSpPr/>
            <p:nvPr/>
          </p:nvSpPr>
          <p:spPr bwMode="auto">
            <a:xfrm flipH="1">
              <a:off x="5665985" y="4473536"/>
              <a:ext cx="1363466" cy="346204"/>
            </a:xfrm>
            <a:prstGeom prst="rect">
              <a:avLst/>
            </a:prstGeom>
            <a:solidFill>
              <a:schemeClr val="bg1"/>
            </a:solidFill>
            <a:ln w="254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 flipH="1">
              <a:off x="5675507" y="4940260"/>
              <a:ext cx="1363466" cy="346204"/>
            </a:xfrm>
            <a:prstGeom prst="rect">
              <a:avLst/>
            </a:prstGeom>
            <a:solidFill>
              <a:schemeClr val="bg1"/>
            </a:solidFill>
            <a:ln w="254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3741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Two-stage least squares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472113" y="2424623"/>
            <a:ext cx="509596" cy="5581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916613" y="1992723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2597606" y="2982771"/>
            <a:ext cx="1132679" cy="719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4782006" y="2982771"/>
            <a:ext cx="1132679" cy="719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endParaRPr lang="en-US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30285" y="3342328"/>
            <a:ext cx="10517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>
            <a:stCxn id="27" idx="7"/>
            <a:endCxn id="5" idx="1"/>
          </p:cNvCxnSpPr>
          <p:nvPr/>
        </p:nvCxnSpPr>
        <p:spPr>
          <a:xfrm rot="16200000" flipH="1">
            <a:off x="4778702" y="863819"/>
            <a:ext cx="119912" cy="2286101"/>
          </a:xfrm>
          <a:prstGeom prst="curvedConnector3">
            <a:avLst>
              <a:gd name="adj1" fmla="val -252437"/>
            </a:avLst>
          </a:prstGeom>
          <a:ln>
            <a:solidFill>
              <a:schemeClr val="tx1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629900" y="900113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2597606" y="4388744"/>
            <a:ext cx="1132679" cy="719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Z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4190063" y="3380756"/>
            <a:ext cx="2618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y</a:t>
            </a:r>
            <a:endParaRPr lang="en-US" sz="2000" b="1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451887" y="418593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/>
              <a:t>Y = β</a:t>
            </a:r>
            <a:r>
              <a:rPr lang="en-US" i="1" baseline="-25000" dirty="0"/>
              <a:t>y</a:t>
            </a:r>
            <a:r>
              <a:rPr lang="en-US" b="1" baseline="-25000" dirty="0"/>
              <a:t> </a:t>
            </a:r>
            <a:r>
              <a:rPr lang="en-US" dirty="0"/>
              <a:t>X + </a:t>
            </a:r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  <a:p>
            <a:pPr>
              <a:lnSpc>
                <a:spcPct val="150000"/>
              </a:lnSpc>
            </a:pPr>
            <a:r>
              <a:rPr lang="en-US" i="1" dirty="0"/>
              <a:t>Y = β</a:t>
            </a:r>
            <a:r>
              <a:rPr lang="en-US" i="1" baseline="-25000" dirty="0"/>
              <a:t>y</a:t>
            </a:r>
            <a:r>
              <a:rPr lang="en-US" b="1" baseline="-25000" dirty="0"/>
              <a:t> </a:t>
            </a:r>
            <a:r>
              <a:rPr lang="en-US" dirty="0"/>
              <a:t>(</a:t>
            </a:r>
            <a:r>
              <a:rPr lang="en-US" i="1" dirty="0"/>
              <a:t>β</a:t>
            </a:r>
            <a:r>
              <a:rPr lang="en-US" i="1" baseline="-25000" dirty="0" err="1"/>
              <a:t>z</a:t>
            </a:r>
            <a:r>
              <a:rPr lang="en-US" i="1" dirty="0" err="1"/>
              <a:t>Z</a:t>
            </a:r>
            <a:r>
              <a:rPr lang="en-US" b="1" baseline="-25000" dirty="0"/>
              <a:t> </a:t>
            </a:r>
            <a:r>
              <a:rPr lang="en-US" b="1" dirty="0"/>
              <a:t> </a:t>
            </a:r>
            <a:r>
              <a:rPr lang="en-US" dirty="0"/>
              <a:t>+ </a:t>
            </a:r>
            <a:r>
              <a:rPr lang="en-US" dirty="0" err="1"/>
              <a:t>u</a:t>
            </a:r>
            <a:r>
              <a:rPr lang="en-US" baseline="-25000" dirty="0" err="1"/>
              <a:t>z</a:t>
            </a:r>
            <a:r>
              <a:rPr lang="en-US" dirty="0"/>
              <a:t>) + </a:t>
            </a:r>
            <a:r>
              <a:rPr lang="en-US" dirty="0" err="1"/>
              <a:t>u</a:t>
            </a:r>
            <a:r>
              <a:rPr lang="en-US" baseline="-25000" dirty="0" err="1"/>
              <a:t>y</a:t>
            </a:r>
            <a:endParaRPr lang="en-US" baseline="-25000" dirty="0"/>
          </a:p>
          <a:p>
            <a:pPr>
              <a:lnSpc>
                <a:spcPct val="150000"/>
              </a:lnSpc>
            </a:pPr>
            <a:r>
              <a:rPr lang="en-US" i="1" dirty="0"/>
              <a:t>Y = β</a:t>
            </a:r>
            <a:r>
              <a:rPr lang="en-US" i="1" baseline="-25000" dirty="0"/>
              <a:t>y</a:t>
            </a:r>
            <a:r>
              <a:rPr lang="en-US" b="1" baseline="-25000" dirty="0"/>
              <a:t> </a:t>
            </a:r>
            <a:r>
              <a:rPr lang="en-US" dirty="0"/>
              <a:t>(</a:t>
            </a:r>
            <a:r>
              <a:rPr lang="en-US" i="1" dirty="0"/>
              <a:t>β</a:t>
            </a:r>
            <a:r>
              <a:rPr lang="en-US" i="1" baseline="-25000" dirty="0" err="1"/>
              <a:t>z</a:t>
            </a:r>
            <a:r>
              <a:rPr lang="en-US" i="1" dirty="0" err="1"/>
              <a:t>Z</a:t>
            </a:r>
            <a:r>
              <a:rPr lang="en-US" dirty="0"/>
              <a:t>) + </a:t>
            </a:r>
            <a:r>
              <a:rPr lang="en-US" dirty="0" err="1"/>
              <a:t>u</a:t>
            </a:r>
            <a:r>
              <a:rPr lang="en-US" baseline="-25000" dirty="0" err="1"/>
              <a:t>y</a:t>
            </a:r>
            <a:r>
              <a:rPr lang="en-US" baseline="-25000" dirty="0"/>
              <a:t> </a:t>
            </a:r>
            <a:r>
              <a:rPr lang="en-US" b="1" dirty="0"/>
              <a:t> </a:t>
            </a:r>
            <a:r>
              <a:rPr lang="en-US" dirty="0"/>
              <a:t>+ </a:t>
            </a:r>
            <a:r>
              <a:rPr lang="en-US" i="1" dirty="0"/>
              <a:t>β</a:t>
            </a:r>
            <a:r>
              <a:rPr lang="en-US" i="1" baseline="-25000" dirty="0"/>
              <a:t>y</a:t>
            </a:r>
            <a:r>
              <a:rPr lang="en-US" b="1" baseline="-25000" dirty="0"/>
              <a:t> </a:t>
            </a:r>
            <a:r>
              <a:rPr lang="en-US" dirty="0" err="1"/>
              <a:t>u</a:t>
            </a:r>
            <a:r>
              <a:rPr lang="en-US" baseline="-25000" dirty="0" err="1"/>
              <a:t>z</a:t>
            </a:r>
            <a:endParaRPr lang="en-US" baseline="-25000" dirty="0"/>
          </a:p>
          <a:p>
            <a:pPr>
              <a:lnSpc>
                <a:spcPct val="150000"/>
              </a:lnSpc>
            </a:pPr>
            <a:endParaRPr lang="en-US" baseline="-25000" dirty="0"/>
          </a:p>
          <a:p>
            <a:pPr>
              <a:lnSpc>
                <a:spcPct val="150000"/>
              </a:lnSpc>
            </a:pPr>
            <a:endParaRPr lang="en-US" i="1" dirty="0"/>
          </a:p>
          <a:p>
            <a:endParaRPr lang="en-US" i="1" dirty="0"/>
          </a:p>
        </p:txBody>
      </p:sp>
      <p:cxnSp>
        <p:nvCxnSpPr>
          <p:cNvPr id="16" name="Straight Arrow Connector 15"/>
          <p:cNvCxnSpPr>
            <a:stCxn id="12" idx="0"/>
            <a:endCxn id="6" idx="2"/>
          </p:cNvCxnSpPr>
          <p:nvPr/>
        </p:nvCxnSpPr>
        <p:spPr>
          <a:xfrm flipV="1">
            <a:off x="3163946" y="3701884"/>
            <a:ext cx="0" cy="6868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flipH="1">
            <a:off x="3316204" y="3891425"/>
            <a:ext cx="2618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i="1" dirty="0"/>
              <a:t>β</a:t>
            </a:r>
            <a:r>
              <a:rPr lang="en-US" sz="2000" i="1" baseline="-25000" dirty="0"/>
              <a:t>z</a:t>
            </a:r>
            <a:endParaRPr lang="en-US" sz="2000" b="1" baseline="-25000" dirty="0"/>
          </a:p>
        </p:txBody>
      </p:sp>
      <p:cxnSp>
        <p:nvCxnSpPr>
          <p:cNvPr id="26" name="Straight Arrow Connector 25"/>
          <p:cNvCxnSpPr>
            <a:stCxn id="27" idx="4"/>
            <a:endCxn id="6" idx="0"/>
          </p:cNvCxnSpPr>
          <p:nvPr/>
        </p:nvCxnSpPr>
        <p:spPr>
          <a:xfrm flipH="1">
            <a:off x="3163946" y="2378813"/>
            <a:ext cx="374508" cy="6039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316204" y="1872811"/>
            <a:ext cx="444500" cy="50600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u</a:t>
            </a:r>
            <a:r>
              <a:rPr lang="en-US" baseline="-25000" dirty="0" err="1"/>
              <a:t>z</a:t>
            </a:r>
            <a:endParaRPr lang="en-US" baseline="-25000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320975" y="5529263"/>
            <a:ext cx="1027370" cy="464310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38864" y="5993572"/>
            <a:ext cx="11537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>
                <a:solidFill>
                  <a:srgbClr val="EF3340"/>
                </a:solidFill>
              </a:rPr>
              <a:t>Fitted value</a:t>
            </a:r>
            <a:endParaRPr lang="en-US" sz="1600" b="1" dirty="0">
              <a:solidFill>
                <a:srgbClr val="EF334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82006" y="5730099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Stage 1: Regress X on Z</a:t>
            </a:r>
            <a:endParaRPr lang="en-US" baseline="-25000" dirty="0"/>
          </a:p>
          <a:p>
            <a:pPr>
              <a:lnSpc>
                <a:spcPct val="150000"/>
              </a:lnSpc>
            </a:pPr>
            <a:r>
              <a:rPr lang="en-US" dirty="0"/>
              <a:t>Stage 2: Regress Y on fitted X</a:t>
            </a:r>
          </a:p>
          <a:p>
            <a:pPr>
              <a:lnSpc>
                <a:spcPct val="150000"/>
              </a:lnSpc>
            </a:pPr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4536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13D2-BDC0-1D4A-87E2-C0670ECCE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Learning </a:t>
            </a:r>
            <a:r>
              <a:rPr lang="fi-FI" dirty="0" err="1"/>
              <a:t>diary</a:t>
            </a:r>
            <a:r>
              <a:rPr lang="fi-FI" dirty="0"/>
              <a:t> </a:t>
            </a:r>
            <a:r>
              <a:rPr lang="fi-FI" dirty="0" err="1"/>
              <a:t>questions</a:t>
            </a:r>
            <a:r>
              <a:rPr lang="fi-FI" dirty="0"/>
              <a:t> for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lecture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EB553-73C2-F740-BF73-4BAFC8E60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9975"/>
          </a:xfrm>
        </p:spPr>
        <p:txBody>
          <a:bodyPr>
            <a:normAutofit/>
          </a:bodyPr>
          <a:lstStyle/>
          <a:p>
            <a:r>
              <a:rPr lang="en-US" dirty="0"/>
              <a:t>What is a statistical model and an estimator? What are the characteristics of good estimators? What kind of assumptions estimators can make and why it is important to test these?</a:t>
            </a:r>
            <a:endParaRPr lang="fi-FI" dirty="0"/>
          </a:p>
          <a:p>
            <a:r>
              <a:rPr lang="en-US" dirty="0"/>
              <a:t>Explain the concept of endogeneity and how it can be addressed in research.</a:t>
            </a:r>
            <a:endParaRPr lang="fi-FI" dirty="0"/>
          </a:p>
          <a:p>
            <a:r>
              <a:rPr lang="en-US" dirty="0"/>
              <a:t>Explain what "linear model implies a correlation matrix" means. Explain what this means for model estimation and give two examples of models that can be estimated from a correlation matrix.</a:t>
            </a:r>
            <a:endParaRPr lang="fi-FI" dirty="0"/>
          </a:p>
          <a:p>
            <a:r>
              <a:rPr lang="en-US" dirty="0"/>
              <a:t>Why plotting marginal effects of non-linear models is nearly always a good idea.</a:t>
            </a:r>
            <a:endParaRPr lang="fi-FI" dirty="0"/>
          </a:p>
          <a:p>
            <a:r>
              <a:rPr lang="en-US" dirty="0"/>
              <a:t>Explain to strategies for estimating a mediation model. What are the advantages and disadvantages of each?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7521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5F14A-7DD9-B74B-ACF9-45CB885A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9EC6B4-4D4F-3F4F-98E3-E002AA49F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857097"/>
            <a:ext cx="8185632" cy="4450938"/>
          </a:xfrm>
        </p:spPr>
      </p:pic>
    </p:spTree>
    <p:extLst>
      <p:ext uri="{BB962C8B-B14F-4D97-AF65-F5344CB8AC3E}">
        <p14:creationId xmlns:p14="http://schemas.microsoft.com/office/powerpoint/2010/main" val="2057040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20925</TotalTime>
  <Words>9738</Words>
  <Application>Microsoft Macintosh PowerPoint</Application>
  <PresentationFormat>On-screen Show (4:3)</PresentationFormat>
  <Paragraphs>1764</Paragraphs>
  <Slides>87</Slides>
  <Notes>45</Notes>
  <HiddenSlides>5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101" baseType="lpstr">
      <vt:lpstr>Arial</vt:lpstr>
      <vt:lpstr>Calibri</vt:lpstr>
      <vt:lpstr>Calibri Light</vt:lpstr>
      <vt:lpstr>Cambria Math</vt:lpstr>
      <vt:lpstr>Courier</vt:lpstr>
      <vt:lpstr>Courier New</vt:lpstr>
      <vt:lpstr>Georgia</vt:lpstr>
      <vt:lpstr>Lucida Grande</vt:lpstr>
      <vt:lpstr>Palatino</vt:lpstr>
      <vt:lpstr>Times New Roman</vt:lpstr>
      <vt:lpstr>Verdana</vt:lpstr>
      <vt:lpstr>Wingdings</vt:lpstr>
      <vt:lpstr>Office Theme</vt:lpstr>
      <vt:lpstr>Equation</vt:lpstr>
      <vt:lpstr>TU-L0021 - Statistical Research Methods</vt:lpstr>
      <vt:lpstr>PowerPoint Presentation</vt:lpstr>
      <vt:lpstr>PowerPoint Presentation</vt:lpstr>
      <vt:lpstr>Learning diary questions this far</vt:lpstr>
      <vt:lpstr>Linear model implies a correlation matrix</vt:lpstr>
      <vt:lpstr>Linear model implies a correlation matrix</vt:lpstr>
      <vt:lpstr>Linear model implies a correlation matrix</vt:lpstr>
      <vt:lpstr>Learning diary questions for this lecture</vt:lpstr>
      <vt:lpstr>PowerPoint Presentation</vt:lpstr>
      <vt:lpstr>Interaction (moderated and curved) effects</vt:lpstr>
      <vt:lpstr>Why moderation models are interesting?</vt:lpstr>
      <vt:lpstr>Moderator and  moderation</vt:lpstr>
      <vt:lpstr>Hekman et al. model</vt:lpstr>
      <vt:lpstr>Moderation</vt:lpstr>
      <vt:lpstr>Marginal effects</vt:lpstr>
      <vt:lpstr>Interpretation of interaction effects</vt:lpstr>
      <vt:lpstr>How would you interpret these?</vt:lpstr>
      <vt:lpstr>Moderation</vt:lpstr>
      <vt:lpstr>Simple slopes</vt:lpstr>
      <vt:lpstr>How would you interpret this?</vt:lpstr>
      <vt:lpstr>Let’s calculate one plot ourselves</vt:lpstr>
      <vt:lpstr>Why is plotting important?</vt:lpstr>
      <vt:lpstr>Example: Deephouse</vt:lpstr>
      <vt:lpstr>Let’s calculate the plot ourselves</vt:lpstr>
      <vt:lpstr>Let’s calculate the plot ourselves</vt:lpstr>
      <vt:lpstr>Summary of moderation</vt:lpstr>
      <vt:lpstr>Marginal prediction plots of transformations</vt:lpstr>
      <vt:lpstr>Log transformation</vt:lpstr>
      <vt:lpstr>How would you interpret this?</vt:lpstr>
      <vt:lpstr>Marginal prediction plots for linear and non-linear models</vt:lpstr>
      <vt:lpstr>Marginal prediction plots for linear and non-linear models, observations added</vt:lpstr>
      <vt:lpstr>Centering and collinearity of interactions</vt:lpstr>
      <vt:lpstr>What does this mean?</vt:lpstr>
      <vt:lpstr>Centering: essential and non-essential collinearity</vt:lpstr>
      <vt:lpstr>PowerPoint Presentation</vt:lpstr>
      <vt:lpstr>PowerPoint Presentation</vt:lpstr>
      <vt:lpstr>PowerPoint Presentation</vt:lpstr>
      <vt:lpstr>PowerPoint Presentation</vt:lpstr>
      <vt:lpstr>Mediation</vt:lpstr>
      <vt:lpstr>Why mediation models are interesting?</vt:lpstr>
      <vt:lpstr>Simple mediation model</vt:lpstr>
      <vt:lpstr>Two main estimation strategies</vt:lpstr>
      <vt:lpstr>Baron and Kenny (1986) approach to mediation</vt:lpstr>
      <vt:lpstr>A problem with sobel test</vt:lpstr>
      <vt:lpstr>Bootstrapping</vt:lpstr>
      <vt:lpstr>Bootstrapping</vt:lpstr>
      <vt:lpstr>Bootstrapping</vt:lpstr>
      <vt:lpstr>Bootstrapping</vt:lpstr>
      <vt:lpstr>Bootstrap regression coefficient</vt:lpstr>
      <vt:lpstr>Bootstrap regression coefficient</vt:lpstr>
      <vt:lpstr>Example: Confidence interval of a correlation</vt:lpstr>
      <vt:lpstr>Normal approximation confidence intervals</vt:lpstr>
      <vt:lpstr>Empirical confidence intervals</vt:lpstr>
      <vt:lpstr>When does it work?</vt:lpstr>
      <vt:lpstr>Simultaneous equations approach to mediation</vt:lpstr>
      <vt:lpstr>Estimate everything together</vt:lpstr>
      <vt:lpstr>Estimate everything together</vt:lpstr>
      <vt:lpstr>PowerPoint Presentation</vt:lpstr>
      <vt:lpstr>PowerPoint Presentation</vt:lpstr>
      <vt:lpstr>PowerPoint Presentation</vt:lpstr>
      <vt:lpstr>Estimate everything together</vt:lpstr>
      <vt:lpstr>Estimate everything together</vt:lpstr>
      <vt:lpstr>Like in regression, we use a discrepancy function</vt:lpstr>
      <vt:lpstr>PowerPoint Presentation</vt:lpstr>
      <vt:lpstr>PowerPoint Presentation</vt:lpstr>
      <vt:lpstr>The logic behind the chi2 test</vt:lpstr>
      <vt:lpstr>Conclusions on mediation and moderation</vt:lpstr>
      <vt:lpstr>Mediation, moderation, moderated mediation</vt:lpstr>
      <vt:lpstr>Equivalent models problem</vt:lpstr>
      <vt:lpstr>Mediation testing is an active topic</vt:lpstr>
      <vt:lpstr>Endogeneity and endogenous independent variables</vt:lpstr>
      <vt:lpstr>PowerPoint Presentation</vt:lpstr>
      <vt:lpstr>What is endogeneity?</vt:lpstr>
      <vt:lpstr>Endogeneity</vt:lpstr>
      <vt:lpstr>Endogeneity: Three simple cases</vt:lpstr>
      <vt:lpstr>Market share in Deephouse</vt:lpstr>
      <vt:lpstr>Do we have an endogeneity problem?</vt:lpstr>
      <vt:lpstr>PowerPoint Presentation</vt:lpstr>
      <vt:lpstr>Instrumental variable solution to endogeneity</vt:lpstr>
      <vt:lpstr>Endogeneity</vt:lpstr>
      <vt:lpstr>Instrumental variable model</vt:lpstr>
      <vt:lpstr>Endogeneity in Mochon et al.</vt:lpstr>
      <vt:lpstr>Instrumental variable solution</vt:lpstr>
      <vt:lpstr>PowerPoint Presentation</vt:lpstr>
      <vt:lpstr>PowerPoint Presentation</vt:lpstr>
      <vt:lpstr>Two-stage least squares</vt:lpstr>
      <vt:lpstr>Learning diary questions for this lecture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Pasi Kuusela</dc:creator>
  <cp:lastModifiedBy>Rönkkö, Mikko</cp:lastModifiedBy>
  <cp:revision>588</cp:revision>
  <cp:lastPrinted>2015-09-30T10:10:02Z</cp:lastPrinted>
  <dcterms:created xsi:type="dcterms:W3CDTF">2011-03-20T22:40:58Z</dcterms:created>
  <dcterms:modified xsi:type="dcterms:W3CDTF">2019-01-16T07:16:54Z</dcterms:modified>
</cp:coreProperties>
</file>