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7"/>
  </p:notesMasterIdLst>
  <p:sldIdLst>
    <p:sldId id="256" r:id="rId3"/>
    <p:sldId id="257" r:id="rId4"/>
    <p:sldId id="258" r:id="rId5"/>
    <p:sldId id="270" r:id="rId6"/>
    <p:sldId id="271" r:id="rId7"/>
    <p:sldId id="259" r:id="rId8"/>
    <p:sldId id="260" r:id="rId9"/>
    <p:sldId id="272" r:id="rId10"/>
    <p:sldId id="273" r:id="rId11"/>
    <p:sldId id="261" r:id="rId12"/>
    <p:sldId id="262" r:id="rId13"/>
    <p:sldId id="263" r:id="rId14"/>
    <p:sldId id="268" r:id="rId15"/>
    <p:sldId id="269" r:id="rId16"/>
  </p:sldIdLst>
  <p:sldSz cx="9144000" cy="6858000" type="screen4x3"/>
  <p:notesSz cx="6858000" cy="9144000"/>
  <p:embeddedFontLs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Flipped classroom is a system of “blended teaching”, where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53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00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21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88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Shape 7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aleway"/>
              <a:buNone/>
              <a:defRPr sz="3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Source Sans Pro"/>
              <a:buNone/>
              <a:defRPr sz="1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hanacademy.org/" TargetMode="External"/><Relationship Id="rId13" Type="http://schemas.openxmlformats.org/officeDocument/2006/relationships/hyperlink" Target="http://highwire.stanford.edu/lists/largest.dtl" TargetMode="External"/><Relationship Id="rId18" Type="http://schemas.openxmlformats.org/officeDocument/2006/relationships/hyperlink" Target="http://www.wikihow.com/Main-Page" TargetMode="External"/><Relationship Id="rId3" Type="http://schemas.openxmlformats.org/officeDocument/2006/relationships/hyperlink" Target="http://www.openculture.com/freeonlinecourses" TargetMode="External"/><Relationship Id="rId21" Type="http://schemas.openxmlformats.org/officeDocument/2006/relationships/hyperlink" Target="http://www.howcast.com/" TargetMode="External"/><Relationship Id="rId7" Type="http://schemas.openxmlformats.org/officeDocument/2006/relationships/hyperlink" Target="http://ocw.mit.edu/index.htm" TargetMode="External"/><Relationship Id="rId12" Type="http://schemas.openxmlformats.org/officeDocument/2006/relationships/hyperlink" Target="http://www.planetebook.com/" TargetMode="External"/><Relationship Id="rId17" Type="http://schemas.openxmlformats.org/officeDocument/2006/relationships/hyperlink" Target="http://www.youtube.com/education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textbooksfree.org/" TargetMode="External"/><Relationship Id="rId20" Type="http://schemas.openxmlformats.org/officeDocument/2006/relationships/hyperlink" Target="http://www.howy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pencourselibrary.org/" TargetMode="External"/><Relationship Id="rId11" Type="http://schemas.openxmlformats.org/officeDocument/2006/relationships/hyperlink" Target="http://www.bibliomania.com/bibliomania-static/index.html" TargetMode="External"/><Relationship Id="rId24" Type="http://schemas.openxmlformats.org/officeDocument/2006/relationships/hyperlink" Target="http://www.apple.com/education/itunes-u/" TargetMode="External"/><Relationship Id="rId5" Type="http://schemas.openxmlformats.org/officeDocument/2006/relationships/hyperlink" Target="http://p2pu.org/en/" TargetMode="External"/><Relationship Id="rId15" Type="http://schemas.openxmlformats.org/officeDocument/2006/relationships/hyperlink" Target="http://www.flatworldknowledge.com/catalog" TargetMode="External"/><Relationship Id="rId23" Type="http://schemas.openxmlformats.org/officeDocument/2006/relationships/hyperlink" Target="http://www.ted.com/" TargetMode="External"/><Relationship Id="rId10" Type="http://schemas.openxmlformats.org/officeDocument/2006/relationships/hyperlink" Target="http://www.gutenberg.org/" TargetMode="External"/><Relationship Id="rId19" Type="http://schemas.openxmlformats.org/officeDocument/2006/relationships/hyperlink" Target="http://www.howstuffworks.com/" TargetMode="External"/><Relationship Id="rId4" Type="http://schemas.openxmlformats.org/officeDocument/2006/relationships/hyperlink" Target="http://www.ocwconsortium.org/" TargetMode="External"/><Relationship Id="rId9" Type="http://schemas.openxmlformats.org/officeDocument/2006/relationships/hyperlink" Target="http://www.ipl.org/" TargetMode="External"/><Relationship Id="rId14" Type="http://schemas.openxmlformats.org/officeDocument/2006/relationships/hyperlink" Target="http://www.e-booksdirectory.com/" TargetMode="External"/><Relationship Id="rId22" Type="http://schemas.openxmlformats.org/officeDocument/2006/relationships/hyperlink" Target="http://vimeo.com/categories/education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nowcomment.com/" TargetMode="External"/><Relationship Id="rId18" Type="http://schemas.openxmlformats.org/officeDocument/2006/relationships/hyperlink" Target="https://flglobal.org/" TargetMode="External"/><Relationship Id="rId26" Type="http://schemas.openxmlformats.org/officeDocument/2006/relationships/image" Target="../media/image12.jpg"/><Relationship Id="rId3" Type="http://schemas.openxmlformats.org/officeDocument/2006/relationships/hyperlink" Target="https://moodle.org/" TargetMode="External"/><Relationship Id="rId21" Type="http://schemas.openxmlformats.org/officeDocument/2006/relationships/image" Target="../media/image7.png"/><Relationship Id="rId34" Type="http://schemas.openxmlformats.org/officeDocument/2006/relationships/image" Target="../media/image20.jpg"/><Relationship Id="rId7" Type="http://schemas.openxmlformats.org/officeDocument/2006/relationships/hyperlink" Target="http://www.edapp.com/" TargetMode="External"/><Relationship Id="rId12" Type="http://schemas.openxmlformats.org/officeDocument/2006/relationships/hyperlink" Target="https://prezi.com/" TargetMode="External"/><Relationship Id="rId17" Type="http://schemas.openxmlformats.org/officeDocument/2006/relationships/hyperlink" Target="http://pinterest.com/" TargetMode="External"/><Relationship Id="rId25" Type="http://schemas.openxmlformats.org/officeDocument/2006/relationships/image" Target="../media/image11.png"/><Relationship Id="rId3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bagtheweb.com/" TargetMode="External"/><Relationship Id="rId20" Type="http://schemas.openxmlformats.org/officeDocument/2006/relationships/image" Target="../media/image6.jpg"/><Relationship Id="rId29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dmodo.com/" TargetMode="External"/><Relationship Id="rId11" Type="http://schemas.openxmlformats.org/officeDocument/2006/relationships/hyperlink" Target="https://www.touchcast.com/" TargetMode="External"/><Relationship Id="rId24" Type="http://schemas.openxmlformats.org/officeDocument/2006/relationships/image" Target="../media/image10.jpg"/><Relationship Id="rId32" Type="http://schemas.openxmlformats.org/officeDocument/2006/relationships/image" Target="../media/image18.png"/><Relationship Id="rId5" Type="http://schemas.openxmlformats.org/officeDocument/2006/relationships/hyperlink" Target="http://www.courselab.com/view_doc.html" TargetMode="External"/><Relationship Id="rId15" Type="http://schemas.openxmlformats.org/officeDocument/2006/relationships/hyperlink" Target="http://www.pearltrees.com/" TargetMode="External"/><Relationship Id="rId23" Type="http://schemas.openxmlformats.org/officeDocument/2006/relationships/image" Target="../media/image9.jpg"/><Relationship Id="rId28" Type="http://schemas.openxmlformats.org/officeDocument/2006/relationships/image" Target="../media/image14.png"/><Relationship Id="rId10" Type="http://schemas.openxmlformats.org/officeDocument/2006/relationships/hyperlink" Target="https://www.swivl.com/" TargetMode="External"/><Relationship Id="rId19" Type="http://schemas.openxmlformats.org/officeDocument/2006/relationships/image" Target="../media/image5.png"/><Relationship Id="rId31" Type="http://schemas.openxmlformats.org/officeDocument/2006/relationships/image" Target="../media/image17.png"/><Relationship Id="rId4" Type="http://schemas.openxmlformats.org/officeDocument/2006/relationships/hyperlink" Target="http://www.blackboard.com/index.html" TargetMode="External"/><Relationship Id="rId9" Type="http://schemas.openxmlformats.org/officeDocument/2006/relationships/hyperlink" Target="https://www.moovly.com/blended-learning-vs-flipped-classroom-whats-the-difference" TargetMode="External"/><Relationship Id="rId14" Type="http://schemas.openxmlformats.org/officeDocument/2006/relationships/hyperlink" Target="http://www.lessonpaths.com/" TargetMode="Externa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8" Type="http://schemas.openxmlformats.org/officeDocument/2006/relationships/hyperlink" Target="https://www.panopto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889650" y="1464300"/>
            <a:ext cx="7364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Blended teaching methods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80150" y="3655858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S. Andolina, T. Himberg, F. Liu, N.H. Motlagh &amp; M.N. Tabassum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Blended learning sources/tools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Blended (or flipped) learning requires remixing of the curriculum.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Compilation from a variety of sources such as free online texts, proprietary information from publishers, and self-created media, etc.</a:t>
            </a:r>
            <a:br>
              <a:rPr lang="en-GB" sz="2400"/>
            </a:b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u="sng"/>
              <a:t>Ingredients</a:t>
            </a:r>
            <a:r>
              <a:rPr lang="en-GB" sz="2400"/>
              <a:t>: selection of useful content/resources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u="sng"/>
              <a:t>Blender</a:t>
            </a:r>
            <a:r>
              <a:rPr lang="en-GB" sz="2400"/>
              <a:t>: platform or vehicle for delivering the content</a:t>
            </a:r>
            <a:endParaRPr sz="2400"/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mixing all the ingredients together in a good looking and informative way.</a:t>
            </a:r>
            <a:br>
              <a:rPr lang="en-GB" sz="2400"/>
            </a:b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Ingredients | content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Courseware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Open Culture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Open Courseware Consortium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P2PU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Washington State’s Open Course Library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MIT Open Courseware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7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Khan Academy</a:t>
            </a:r>
            <a:endParaRPr sz="180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Online Texts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ipl2</a:t>
            </a:r>
            <a:r>
              <a:rPr lang="en-GB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(Internet Public Library)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Project Gutenberg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0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Bibliomania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1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Planet eBook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2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High Wire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3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E-Books Directory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4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Flatworld Knowledge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5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  <a:t>Textbooks Free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Video Resources</a:t>
            </a:r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/>
              </a:rPr>
              <a:t>YouTube Education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7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/>
              </a:rPr>
              <a:t>wikiHow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8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/>
              </a:rPr>
              <a:t>howstuffworks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19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0"/>
              </a:rPr>
              <a:t>howy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20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/>
              </a:rPr>
              <a:t>Howcast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21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2"/>
              </a:rPr>
              <a:t>Vimeo Education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22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3"/>
              </a:rPr>
              <a:t>TED: Ideas worth spreading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23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4"/>
              </a:rPr>
              <a:t>iTunes U</a:t>
            </a:r>
            <a:endParaRPr sz="1800">
              <a:solidFill>
                <a:srgbClr val="1155CC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24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53" name="Shape 153"/>
          <p:cNvSpPr txBox="1"/>
          <p:nvPr/>
        </p:nvSpPr>
        <p:spPr>
          <a:xfrm>
            <a:off x="468975" y="6203775"/>
            <a:ext cx="8520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</a:rPr>
              <a:t>Note</a:t>
            </a:r>
            <a:r>
              <a:rPr lang="en-GB" sz="1800">
                <a:solidFill>
                  <a:schemeClr val="dk2"/>
                </a:solidFill>
              </a:rPr>
              <a:t>: Largely, there is no easy way to tell how credible a source that you find online is. So, use your professional judgment when choosing.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Blender | tools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4604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Moodle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Blackboard Learn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CourseLab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Edmodo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Ed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Panopto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Moovly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Swivl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TouchCast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832400" y="14604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Prezi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NowComment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LessonPaths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Pearltrees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  <a:t>Bagtheweb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/>
              </a:rPr>
              <a:t>Pinterest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GB" sz="2400">
                <a:solidFill>
                  <a:srgbClr val="1155C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/>
              </a:rPr>
              <a:t>Flipped Learning Global Initiative</a:t>
            </a: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</p:txBody>
      </p:sp>
      <p:pic>
        <p:nvPicPr>
          <p:cNvPr id="161" name="Shape 161" descr="Moodle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9300" y="5717513"/>
            <a:ext cx="1221074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20">
            <a:alphaModFix/>
          </a:blip>
          <a:srcRect l="4589" t="40933" r="4160" b="40724"/>
          <a:stretch/>
        </p:blipFill>
        <p:spPr>
          <a:xfrm>
            <a:off x="1474750" y="5755961"/>
            <a:ext cx="1433850" cy="28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Related image"/>
          <p:cNvPicPr preferRelativeResize="0"/>
          <p:nvPr/>
        </p:nvPicPr>
        <p:blipFill rotWithShape="1">
          <a:blip r:embed="rId21">
            <a:alphaModFix/>
          </a:blip>
          <a:srcRect l="7069" t="24993" r="7445" b="31951"/>
          <a:stretch/>
        </p:blipFill>
        <p:spPr>
          <a:xfrm>
            <a:off x="3002975" y="5637763"/>
            <a:ext cx="1433850" cy="4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Image result for Edmodo" title="https://en.wikipedia.org/wiki/File:Edmodo_logo.svg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455002" y="5558613"/>
            <a:ext cx="490725" cy="53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062227" y="5558601"/>
            <a:ext cx="490725" cy="4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288850" y="5558588"/>
            <a:ext cx="490750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928825" y="5558588"/>
            <a:ext cx="490725" cy="4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TouchCast Blog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59300" y="6269536"/>
            <a:ext cx="1221076" cy="35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Prezi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8492575" y="5558600"/>
            <a:ext cx="490725" cy="4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477413" y="6305325"/>
            <a:ext cx="1917701" cy="2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Image result for LessonPaths"/>
          <p:cNvPicPr preferRelativeResize="0"/>
          <p:nvPr/>
        </p:nvPicPr>
        <p:blipFill rotWithShape="1">
          <a:blip r:embed="rId29">
            <a:alphaModFix/>
          </a:blip>
          <a:srcRect l="17018" r="22609"/>
          <a:stretch/>
        </p:blipFill>
        <p:spPr>
          <a:xfrm>
            <a:off x="3415975" y="6203775"/>
            <a:ext cx="1917701" cy="4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Image result for pearltrees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451025" y="6274400"/>
            <a:ext cx="1433851" cy="2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Logo_top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985712" y="6271814"/>
            <a:ext cx="1433850" cy="30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Image result for Pinterest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520363" y="6170562"/>
            <a:ext cx="490750" cy="49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Image result for Flipped Learning Global Initiative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481330" y="4670650"/>
            <a:ext cx="1529770" cy="6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Image result for panopto" title="http://t1.gstatic.com/images?q=tbn:ANd9GcQZDe9EjOx0C4Iv5h6iWoTAJinROZsT_RIZcXTa3cSED526y4QY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5669463" y="5631749"/>
            <a:ext cx="1529775" cy="34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Potential Pitfalls?</a:t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311700" y="593386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https://padlet.com/salvatore_andolina/pitfalls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lang="en-GB"/>
              <a:t>Pitfalls</a:t>
            </a: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404750"/>
            <a:ext cx="8394900" cy="4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Sans Pro"/>
              <a:buChar char="●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Professors don’t “sell” the flipped classroom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Students new to the method may be initially resistant.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Be mindful of how we frame the new learning environment.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For example, some professors avoid using words such as “experimenting”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Students aren’t completing work assigned for outside of class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One option: dividing their students into two groups: those who have done the homework (G1) and those who haven’t (G2).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G1 work on the homework; G2 are given challenging problems that extend the homework in interesting ways.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Students don’t show up for lecture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In-class activities are not relevant to out-of-class lectures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Instructors assign students too much work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-GB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Classroom space is not conducive to flipping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What is flipped classroom?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311700" y="2323575"/>
            <a:ext cx="1237200" cy="1248300"/>
          </a:xfrm>
          <a:prstGeom prst="flowChartAlternateProcess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Lecture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554350" y="2323575"/>
            <a:ext cx="1237200" cy="1248300"/>
          </a:xfrm>
          <a:prstGeom prst="flowChartAlternateProcess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Lecture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729325" y="2323575"/>
            <a:ext cx="1644600" cy="12483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Homework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641611" y="2323575"/>
            <a:ext cx="1237200" cy="1248300"/>
          </a:xfrm>
          <a:prstGeom prst="flowChartAlternateProcess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Exam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971975" y="2323575"/>
            <a:ext cx="1644600" cy="12483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Homework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6612350" y="3166925"/>
            <a:ext cx="559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...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11700" y="5972625"/>
            <a:ext cx="2851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Instruction / “facts”</a:t>
            </a:r>
            <a:endParaRPr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06666"/>
                </a:solidFill>
                <a:latin typeface="Arial Black"/>
                <a:ea typeface="Arial Black"/>
                <a:cs typeface="Arial Black"/>
                <a:sym typeface="Arial Black"/>
              </a:rPr>
              <a:t>Deepening understanding</a:t>
            </a:r>
            <a:endParaRPr>
              <a:solidFill>
                <a:srgbClr val="E0666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3C47D"/>
                </a:solidFill>
                <a:latin typeface="Arial Black"/>
                <a:ea typeface="Arial Black"/>
                <a:cs typeface="Arial Black"/>
                <a:sym typeface="Arial Black"/>
              </a:rPr>
              <a:t>Assessment</a:t>
            </a:r>
            <a:endParaRPr>
              <a:solidFill>
                <a:srgbClr val="93C47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11700" y="4524375"/>
            <a:ext cx="1644600" cy="1248300"/>
          </a:xfrm>
          <a:prstGeom prst="flowChartAlternateProcess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Prep work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2136725" y="4524375"/>
            <a:ext cx="1237200" cy="1248300"/>
          </a:xfrm>
          <a:prstGeom prst="flowChartAlternateProcess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Lecture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554350" y="4524375"/>
            <a:ext cx="1644600" cy="1248300"/>
          </a:xfrm>
          <a:prstGeom prst="flowChartAlternateProcess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Prep work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5379375" y="4524375"/>
            <a:ext cx="1237200" cy="1248300"/>
          </a:xfrm>
          <a:prstGeom prst="flowChartAlternateProcess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Lecture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608665" y="4524375"/>
            <a:ext cx="1237200" cy="1248300"/>
          </a:xfrm>
          <a:prstGeom prst="flowChartAlternateProcess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Exam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6579405" y="5367725"/>
            <a:ext cx="559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 Black"/>
                <a:ea typeface="Arial Black"/>
                <a:cs typeface="Arial Black"/>
                <a:sym typeface="Arial Black"/>
              </a:rPr>
              <a:t>...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31430" y="1814350"/>
            <a:ext cx="2115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“Traditional” model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11705" y="4157725"/>
            <a:ext cx="21159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 Black"/>
                <a:ea typeface="Arial Black"/>
                <a:cs typeface="Arial Black"/>
                <a:sym typeface="Arial Black"/>
              </a:rPr>
              <a:t>Flipped classroom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Flipped classroom - basics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originally developed to prevent dropouts due to missed classes </a:t>
            </a:r>
            <a:r>
              <a:rPr lang="en-GB" sz="1400"/>
              <a:t>(Bergmann &amp; Sams, 2012)</a:t>
            </a:r>
            <a:endParaRPr sz="1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promotes “active learning”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many implementations; the basic idea is to “flip” the </a:t>
            </a:r>
            <a:r>
              <a:rPr lang="en-GB" sz="2400">
                <a:solidFill>
                  <a:schemeClr val="dk1"/>
                </a:solidFill>
              </a:rPr>
              <a:t>type of work</a:t>
            </a:r>
            <a:r>
              <a:rPr lang="en-GB" sz="2400"/>
              <a:t> done </a:t>
            </a:r>
            <a:r>
              <a:rPr lang="en-GB" sz="2400">
                <a:solidFill>
                  <a:schemeClr val="dk1"/>
                </a:solidFill>
              </a:rPr>
              <a:t>in class </a:t>
            </a:r>
            <a:r>
              <a:rPr lang="en-GB" sz="2400"/>
              <a:t>and </a:t>
            </a:r>
            <a:r>
              <a:rPr lang="en-GB" sz="2400">
                <a:solidFill>
                  <a:schemeClr val="dk1"/>
                </a:solidFill>
              </a:rPr>
              <a:t>between classes</a:t>
            </a:r>
            <a:r>
              <a:rPr lang="en-GB" sz="2400"/>
              <a:t> (as homework)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rgbClr val="6FA8DC"/>
                </a:solidFill>
              </a:rPr>
              <a:t>instruction</a:t>
            </a:r>
            <a:r>
              <a:rPr lang="en-GB" sz="2400"/>
              <a:t> in the form of videos, PowerPoint etc. instead of lectures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contact time in classroom used in </a:t>
            </a:r>
            <a:r>
              <a:rPr lang="en-GB" sz="2400">
                <a:solidFill>
                  <a:srgbClr val="E06666"/>
                </a:solidFill>
              </a:rPr>
              <a:t>deepening understanding,</a:t>
            </a:r>
            <a:r>
              <a:rPr lang="en-GB" sz="2400"/>
              <a:t> teacher answering questions, clarifying difficult concepts, group work etc. 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evidence of effects</a:t>
            </a:r>
            <a:r>
              <a:rPr lang="en-GB" sz="2400"/>
              <a:t> on learning is mixed: NOT a magic bullet!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lang="en-GB"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Blended Teaching Methods:</a:t>
            </a: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207546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Flipped classroom </a:t>
            </a:r>
            <a:b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(Web-based learning)</a:t>
            </a: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Independent work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work </a:t>
            </a:r>
            <a:b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(collaborative learning)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Exercises</a:t>
            </a: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diary</a:t>
            </a: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Cross-over groups </a:t>
            </a:r>
            <a:b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(puzzle method)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</a:pPr>
            <a:r>
              <a:rPr lang="en-GB" sz="2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by doing</a:t>
            </a: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677" y="1764661"/>
            <a:ext cx="4681666" cy="347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02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lang="en-GB"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Benefits for students</a:t>
            </a: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272868"/>
            <a:ext cx="8674038" cy="496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B</a:t>
            </a:r>
            <a:r>
              <a:rPr lang="en-GB" sz="2400" dirty="0" smtClean="0">
                <a:solidFill>
                  <a:schemeClr val="dk2"/>
                </a:solidFill>
              </a:rPr>
              <a:t>lended </a:t>
            </a:r>
            <a:r>
              <a:rPr lang="en-GB" sz="2400" dirty="0">
                <a:solidFill>
                  <a:schemeClr val="dk2"/>
                </a:solidFill>
              </a:rPr>
              <a:t>method, </a:t>
            </a:r>
            <a:r>
              <a:rPr lang="en-GB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students find the opportunity to learn deeply from the group </a:t>
            </a:r>
            <a:r>
              <a:rPr lang="en-GB" sz="2400" dirty="0">
                <a:solidFill>
                  <a:schemeClr val="dk2"/>
                </a:solidFill>
              </a:rPr>
              <a:t>activities (</a:t>
            </a:r>
            <a:r>
              <a:rPr lang="en-GB" sz="2400" b="1" dirty="0">
                <a:solidFill>
                  <a:srgbClr val="C00000"/>
                </a:solidFill>
              </a:rPr>
              <a:t>deep learning</a:t>
            </a:r>
            <a:r>
              <a:rPr lang="en-GB" sz="2400" dirty="0">
                <a:solidFill>
                  <a:schemeClr val="dk2"/>
                </a:solidFill>
              </a:rPr>
              <a:t>). 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students share their knowledge with their classmates </a:t>
            </a:r>
            <a:endParaRPr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students practice their learnt course content by assignments.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315" y="3545152"/>
            <a:ext cx="5877291" cy="303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56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Does flipped classroom work?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r="22928" b="8189"/>
          <a:stretch/>
        </p:blipFill>
        <p:spPr>
          <a:xfrm>
            <a:off x="542875" y="1536625"/>
            <a:ext cx="7920473" cy="48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2530000" y="3197825"/>
            <a:ext cx="1810800" cy="308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Does flipped classroom work?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212" y="1536622"/>
            <a:ext cx="6687574" cy="48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7024950" y="6447025"/>
            <a:ext cx="1807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Boevé et al. 2017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lang="en-GB"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Teacher’s Role in Blended </a:t>
            </a: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404753"/>
            <a:ext cx="8436646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Char char="●"/>
            </a:pPr>
            <a:r>
              <a:rPr lang="en-GB"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teacher performs mainly as an organizer: 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forming the groups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controlling the time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answering questions </a:t>
            </a:r>
            <a:endParaRPr>
              <a:solidFill>
                <a:srgbClr val="000000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urce Sans Pro"/>
              <a:buNone/>
            </a:pPr>
            <a:endParaRPr sz="2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Char char="●"/>
            </a:pPr>
            <a:r>
              <a:rPr lang="en-GB"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 divides the classroom to the following three periods: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Lecture review</a:t>
            </a:r>
            <a:endParaRPr sz="2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Exercise time</a:t>
            </a:r>
            <a:endParaRPr sz="2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sharing</a:t>
            </a:r>
            <a:endParaRPr sz="22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1290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lang="en-GB"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classroom management</a:t>
            </a:r>
            <a:endParaRPr sz="30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404753"/>
            <a:ext cx="8674038" cy="496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</a:pPr>
            <a:r>
              <a:rPr lang="en-GB" sz="2400" b="1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r>
              <a:rPr lang="en-GB" sz="2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1- Lecture review</a:t>
            </a:r>
            <a:endParaRPr sz="2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discussion on the course content to deepen their knowledge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 from each-other (an effective way of learning)</a:t>
            </a:r>
            <a:endParaRPr sz="20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2- Exercise time</a:t>
            </a:r>
            <a:endParaRPr sz="2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work on solving the assigned problems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questions are changed among the groups until all the questions are answered</a:t>
            </a:r>
            <a:endParaRPr sz="2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3- Knowledge sharing</a:t>
            </a:r>
            <a:endParaRPr sz="2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Shuffle the group members. In the new groups, each member is a representative of his previous group. 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Char char="○"/>
            </a:pPr>
            <a:r>
              <a:rPr lang="en-GB"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 their findings and answers for each exercise. The students share their knowledge and their solutions.</a:t>
            </a:r>
            <a:endParaRPr sz="2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</a:pPr>
            <a:endParaRPr sz="2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25280380"/>
      </p:ext>
    </p:extLst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On-screen Show (4:3)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Source Sans Pro</vt:lpstr>
      <vt:lpstr>Raleway</vt:lpstr>
      <vt:lpstr>Georgia</vt:lpstr>
      <vt:lpstr>Arial</vt:lpstr>
      <vt:lpstr>Arial Black</vt:lpstr>
      <vt:lpstr>Plum</vt:lpstr>
      <vt:lpstr>Plum</vt:lpstr>
      <vt:lpstr>Blended teaching methods</vt:lpstr>
      <vt:lpstr>What is flipped classroom?</vt:lpstr>
      <vt:lpstr>Flipped classroom - basics</vt:lpstr>
      <vt:lpstr>Blended Teaching Methods:</vt:lpstr>
      <vt:lpstr>Benefits for students</vt:lpstr>
      <vt:lpstr>Does flipped classroom work?</vt:lpstr>
      <vt:lpstr>Does flipped classroom work?</vt:lpstr>
      <vt:lpstr>Teacher’s Role in Blended </vt:lpstr>
      <vt:lpstr>The classroom management</vt:lpstr>
      <vt:lpstr>Blended learning sources/tools</vt:lpstr>
      <vt:lpstr>Ingredients | content </vt:lpstr>
      <vt:lpstr>Blender | tools </vt:lpstr>
      <vt:lpstr>Potential Pitfalls?</vt:lpstr>
      <vt:lpstr>Pitfalls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teaching methods</dc:title>
  <dc:creator>Lampinen Maija</dc:creator>
  <cp:lastModifiedBy>Lampinen Maija</cp:lastModifiedBy>
  <cp:revision>2</cp:revision>
  <dcterms:modified xsi:type="dcterms:W3CDTF">2018-06-08T09:23:03Z</dcterms:modified>
</cp:coreProperties>
</file>