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13.xml" ContentType="application/vnd.openxmlformats-officedocument.theme+xml"/>
  <Override PartName="/ppt/media/image1.jpeg" ContentType="image/jpeg"/>
  <Override PartName="/ppt/media/image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32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32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Siirrä diaa napsauttamalla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Muokkaa muistiinpanojen muotoilua napsauttamalla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&lt;ylätunniste&gt;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&lt;päivämäärä/kellonaika&gt;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&lt;alatunniste&gt;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92EFB918-3A02-4BDA-9423-2272112F9A86}" type="slidenum"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fi-FI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D93EA2AB-C6B3-4DBC-824B-E39DC0EEA6DB}" type="slidenum">
              <a:rPr b="0" lang="fi-FI" sz="1200" spc="-1" strike="noStrike">
                <a:solidFill>
                  <a:schemeClr val="dk1"/>
                </a:solidFill>
                <a:latin typeface="+mn-lt"/>
                <a:ea typeface="+mn-ea"/>
              </a:rPr>
              <a:t>32</a:t>
            </a:fld>
            <a:endParaRPr b="0" lang="fi-FI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fi-FI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116D4EC9-41A0-4DEA-A0D1-C0AFD8D42E7A}" type="slidenum">
              <a:rPr b="0" lang="fi-FI" sz="1200" spc="-1" strike="noStrike">
                <a:solidFill>
                  <a:schemeClr val="dk1"/>
                </a:solidFill>
                <a:latin typeface="+mn-lt"/>
                <a:ea typeface="+mn-ea"/>
              </a:rPr>
              <a:t>32</a:t>
            </a:fld>
            <a:endParaRPr b="0" lang="fi-FI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E0C69F4-2C61-4D0E-B2D8-3936EB46C2D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22A4BA0-7612-4767-98E8-1B9478502F7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7BBBF78-D2F1-41D4-91F9-C5F3AE577CD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B115BA4-5AAA-470B-B15E-42B796847B5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F9BFD8E-8DA8-4AA9-83E6-9B764CBB1A6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B2669B7-89A3-4D68-BB4B-4C65248610F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137D934-1ED9-43EE-9436-E47BD8E6112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F6C9BFE-FDCC-4555-8C23-EC28005D204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subTitle"/>
          </p:nvPr>
        </p:nvSpPr>
        <p:spPr>
          <a:xfrm>
            <a:off x="982080" y="457200"/>
            <a:ext cx="7704000" cy="91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F7F905D-8617-49EC-8E3C-AAB0D30BCD3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8B183A2-6490-4CBC-B6E0-A2367B30DFA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6E23839-3C32-4FA0-891A-67F0AAEE3B1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67C5F50-12C7-48B2-B9A0-C04921AA97C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3"/>
          <p:cNvGrpSpPr/>
          <p:nvPr/>
        </p:nvGrpSpPr>
        <p:grpSpPr>
          <a:xfrm>
            <a:off x="0" y="0"/>
            <a:ext cx="2131200" cy="6857280"/>
            <a:chOff x="0" y="0"/>
            <a:chExt cx="2131200" cy="6857280"/>
          </a:xfrm>
        </p:grpSpPr>
        <p:sp>
          <p:nvSpPr>
            <p:cNvPr id="1" name="Freeform 6"/>
            <p:cNvSpPr/>
            <p:nvPr/>
          </p:nvSpPr>
          <p:spPr>
            <a:xfrm>
              <a:off x="0" y="0"/>
              <a:ext cx="1072440" cy="5290560"/>
            </a:xfrm>
            <a:custGeom>
              <a:avLst/>
              <a:gdLst>
                <a:gd name="textAreaLeft" fmla="*/ 0 w 1072440"/>
                <a:gd name="textAreaRight" fmla="*/ 1073160 w 1072440"/>
                <a:gd name="textAreaTop" fmla="*/ 0 h 5290560"/>
                <a:gd name="textAreaBottom" fmla="*/ 5291280 h 5290560"/>
              </a:gdLst>
              <a:ahLst/>
              <a:rect l="textAreaLeft" t="textAreaTop" r="textAreaRight" b="textAreaBottom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" name="Freeform 7"/>
            <p:cNvSpPr/>
            <p:nvPr/>
          </p:nvSpPr>
          <p:spPr>
            <a:xfrm>
              <a:off x="0" y="0"/>
              <a:ext cx="758160" cy="4623840"/>
            </a:xfrm>
            <a:custGeom>
              <a:avLst/>
              <a:gdLst>
                <a:gd name="textAreaLeft" fmla="*/ 0 w 758160"/>
                <a:gd name="textAreaRight" fmla="*/ 758880 w 758160"/>
                <a:gd name="textAreaTop" fmla="*/ 0 h 4623840"/>
                <a:gd name="textAreaBottom" fmla="*/ 4624560 h 4623840"/>
              </a:gdLst>
              <a:ahLst/>
              <a:rect l="textAreaLeft" t="textAreaTop" r="textAreaRight" b="textAreaBottom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" name="Freeform 8"/>
            <p:cNvSpPr/>
            <p:nvPr/>
          </p:nvSpPr>
          <p:spPr>
            <a:xfrm>
              <a:off x="0" y="5662440"/>
              <a:ext cx="905760" cy="1194840"/>
            </a:xfrm>
            <a:custGeom>
              <a:avLst/>
              <a:gdLst>
                <a:gd name="textAreaLeft" fmla="*/ 0 w 905760"/>
                <a:gd name="textAreaRight" fmla="*/ 906480 w 905760"/>
                <a:gd name="textAreaTop" fmla="*/ 0 h 1194840"/>
                <a:gd name="textAreaBottom" fmla="*/ 1195560 h 1194840"/>
              </a:gdLst>
              <a:ahLst/>
              <a:rect l="textAreaLeft" t="textAreaTop" r="textAreaRight" b="textAreaBottom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" name="Freeform 9"/>
            <p:cNvSpPr/>
            <p:nvPr/>
          </p:nvSpPr>
          <p:spPr>
            <a:xfrm>
              <a:off x="0" y="5295960"/>
              <a:ext cx="1486800" cy="1561320"/>
            </a:xfrm>
            <a:custGeom>
              <a:avLst/>
              <a:gdLst>
                <a:gd name="textAreaLeft" fmla="*/ 0 w 1486800"/>
                <a:gd name="textAreaRight" fmla="*/ 1487520 w 1486800"/>
                <a:gd name="textAreaTop" fmla="*/ 0 h 1561320"/>
                <a:gd name="textAreaBottom" fmla="*/ 1562040 h 1561320"/>
              </a:gdLst>
              <a:ahLst/>
              <a:rect l="textAreaLeft" t="textAreaTop" r="textAreaRight" b="textAreaBottom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" name="Freeform 10"/>
            <p:cNvSpPr/>
            <p:nvPr/>
          </p:nvSpPr>
          <p:spPr>
            <a:xfrm>
              <a:off x="0" y="5257800"/>
              <a:ext cx="2131200" cy="1599480"/>
            </a:xfrm>
            <a:custGeom>
              <a:avLst/>
              <a:gdLst>
                <a:gd name="textAreaLeft" fmla="*/ 0 w 2131200"/>
                <a:gd name="textAreaRight" fmla="*/ 2131920 w 2131200"/>
                <a:gd name="textAreaTop" fmla="*/ 0 h 1599480"/>
                <a:gd name="textAreaBottom" fmla="*/ 1600200 h 1599480"/>
              </a:gdLst>
              <a:ahLst/>
              <a:rect l="textAreaLeft" t="textAreaTop" r="textAreaRight" b="textAreaBottom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" name="Freeform 11"/>
            <p:cNvSpPr/>
            <p:nvPr/>
          </p:nvSpPr>
          <p:spPr>
            <a:xfrm>
              <a:off x="0" y="5357880"/>
              <a:ext cx="1377360" cy="1499400"/>
            </a:xfrm>
            <a:custGeom>
              <a:avLst/>
              <a:gdLst>
                <a:gd name="textAreaLeft" fmla="*/ 0 w 1377360"/>
                <a:gd name="textAreaRight" fmla="*/ 1378080 w 1377360"/>
                <a:gd name="textAreaTop" fmla="*/ 0 h 1499400"/>
                <a:gd name="textAreaBottom" fmla="*/ 1500120 h 1499400"/>
              </a:gdLst>
              <a:ahLst/>
              <a:rect l="textAreaLeft" t="textAreaTop" r="textAreaRight" b="textAreaBottom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" name="Group 24"/>
          <p:cNvGrpSpPr/>
          <p:nvPr/>
        </p:nvGrpSpPr>
        <p:grpSpPr>
          <a:xfrm>
            <a:off x="203040" y="0"/>
            <a:ext cx="3777840" cy="6857640"/>
            <a:chOff x="203040" y="0"/>
            <a:chExt cx="3777840" cy="6857640"/>
          </a:xfrm>
        </p:grpSpPr>
        <p:sp>
          <p:nvSpPr>
            <p:cNvPr id="8" name="Freeform 6"/>
            <p:cNvSpPr/>
            <p:nvPr/>
          </p:nvSpPr>
          <p:spPr>
            <a:xfrm>
              <a:off x="641520" y="0"/>
              <a:ext cx="1364400" cy="3971160"/>
            </a:xfrm>
            <a:custGeom>
              <a:avLst/>
              <a:gdLst>
                <a:gd name="textAreaLeft" fmla="*/ 0 w 1364400"/>
                <a:gd name="textAreaRight" fmla="*/ 1365120 w 1364400"/>
                <a:gd name="textAreaTop" fmla="*/ 0 h 3971160"/>
                <a:gd name="textAreaBottom" fmla="*/ 3971880 h 3971160"/>
              </a:gdLst>
              <a:ahLst/>
              <a:rect l="textAreaLeft" t="textAreaTop" r="textAreaRight" b="textAreaBottom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Freeform 7"/>
            <p:cNvSpPr/>
            <p:nvPr/>
          </p:nvSpPr>
          <p:spPr>
            <a:xfrm>
              <a:off x="203040" y="0"/>
              <a:ext cx="1335960" cy="3861720"/>
            </a:xfrm>
            <a:custGeom>
              <a:avLst/>
              <a:gdLst>
                <a:gd name="textAreaLeft" fmla="*/ 0 w 1335960"/>
                <a:gd name="textAreaRight" fmla="*/ 1336680 w 1335960"/>
                <a:gd name="textAreaTop" fmla="*/ 0 h 3861720"/>
                <a:gd name="textAreaBottom" fmla="*/ 3862440 h 3861720"/>
              </a:gdLst>
              <a:ahLst/>
              <a:rect l="textAreaLeft" t="textAreaTop" r="textAreaRight" b="textAreaBottom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Freeform 8"/>
            <p:cNvSpPr/>
            <p:nvPr/>
          </p:nvSpPr>
          <p:spPr>
            <a:xfrm>
              <a:off x="208080" y="3776760"/>
              <a:ext cx="1936080" cy="3080520"/>
            </a:xfrm>
            <a:custGeom>
              <a:avLst/>
              <a:gdLst>
                <a:gd name="textAreaLeft" fmla="*/ 0 w 1936080"/>
                <a:gd name="textAreaRight" fmla="*/ 1936800 w 1936080"/>
                <a:gd name="textAreaTop" fmla="*/ 0 h 3080520"/>
                <a:gd name="textAreaBottom" fmla="*/ 3081240 h 3080520"/>
              </a:gdLst>
              <a:ahLst/>
              <a:rect l="textAreaLeft" t="textAreaTop" r="textAreaRight" b="textAreaBottom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" name="Freeform 9"/>
            <p:cNvSpPr/>
            <p:nvPr/>
          </p:nvSpPr>
          <p:spPr>
            <a:xfrm>
              <a:off x="646200" y="3886200"/>
              <a:ext cx="2372760" cy="2971080"/>
            </a:xfrm>
            <a:custGeom>
              <a:avLst/>
              <a:gdLst>
                <a:gd name="textAreaLeft" fmla="*/ 0 w 2372760"/>
                <a:gd name="textAreaRight" fmla="*/ 2373480 w 2372760"/>
                <a:gd name="textAreaTop" fmla="*/ 0 h 2971080"/>
                <a:gd name="textAreaBottom" fmla="*/ 2971800 h 2971080"/>
              </a:gdLst>
              <a:ahLst/>
              <a:rect l="textAreaLeft" t="textAreaTop" r="textAreaRight" b="textAreaBottom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Freeform 10"/>
            <p:cNvSpPr/>
            <p:nvPr/>
          </p:nvSpPr>
          <p:spPr>
            <a:xfrm>
              <a:off x="641520" y="3881520"/>
              <a:ext cx="3339360" cy="2975760"/>
            </a:xfrm>
            <a:custGeom>
              <a:avLst/>
              <a:gdLst>
                <a:gd name="textAreaLeft" fmla="*/ 0 w 3339360"/>
                <a:gd name="textAreaRight" fmla="*/ 3340080 w 3339360"/>
                <a:gd name="textAreaTop" fmla="*/ 0 h 2975760"/>
                <a:gd name="textAreaBottom" fmla="*/ 2976480 h 2975760"/>
              </a:gdLst>
              <a:ahLst/>
              <a:rect l="textAreaLeft" t="textAreaTop" r="textAreaRight" b="textAreaBottom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" name="Freeform 11"/>
            <p:cNvSpPr/>
            <p:nvPr/>
          </p:nvSpPr>
          <p:spPr>
            <a:xfrm>
              <a:off x="203040" y="3772080"/>
              <a:ext cx="2660040" cy="3085560"/>
            </a:xfrm>
            <a:custGeom>
              <a:avLst/>
              <a:gdLst>
                <a:gd name="textAreaLeft" fmla="*/ 0 w 2660040"/>
                <a:gd name="textAreaRight" fmla="*/ 2660760 w 2660040"/>
                <a:gd name="textAreaTop" fmla="*/ 0 h 3085560"/>
                <a:gd name="textAreaBottom" fmla="*/ 3086280 h 3085560"/>
              </a:gdLst>
              <a:ahLst/>
              <a:rect l="textAreaLeft" t="textAreaTop" r="textAreaRight" b="textAreaBottom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fi-FI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4" name="Freeform 12"/>
          <p:cNvSpPr/>
          <p:nvPr/>
        </p:nvSpPr>
        <p:spPr>
          <a:xfrm>
            <a:off x="203040" y="3772080"/>
            <a:ext cx="361080" cy="89640"/>
          </a:xfrm>
          <a:custGeom>
            <a:avLst/>
            <a:gdLst>
              <a:gd name="textAreaLeft" fmla="*/ 0 w 361080"/>
              <a:gd name="textAreaRight" fmla="*/ 361800 w 361080"/>
              <a:gd name="textAreaTop" fmla="*/ 0 h 89640"/>
              <a:gd name="textAreaBottom" fmla="*/ 90360 h 89640"/>
            </a:gdLst>
            <a:ahLst/>
            <a:rect l="textAreaLeft" t="textAreaTop" r="textAreaRight" b="textAreaBottom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Freeform 13"/>
          <p:cNvSpPr/>
          <p:nvPr/>
        </p:nvSpPr>
        <p:spPr>
          <a:xfrm>
            <a:off x="560520" y="3867120"/>
            <a:ext cx="61200" cy="80280"/>
          </a:xfrm>
          <a:custGeom>
            <a:avLst/>
            <a:gdLst>
              <a:gd name="textAreaLeft" fmla="*/ 0 w 61200"/>
              <a:gd name="textAreaRight" fmla="*/ 61920 w 61200"/>
              <a:gd name="textAreaTop" fmla="*/ 0 h 80280"/>
              <a:gd name="textAreaBottom" fmla="*/ 81000 h 80280"/>
            </a:gdLst>
            <a:ahLst/>
            <a:rect l="textAreaLeft" t="textAreaTop" r="textAreaRight" b="textAreaBottom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36000" bIns="36000" anchor="t">
            <a:noAutofit/>
          </a:bodyPr>
          <a:p>
            <a:pPr>
              <a:lnSpc>
                <a:spcPct val="100000"/>
              </a:lnSpc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982080" y="2666880"/>
            <a:ext cx="3759120" cy="333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222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Toinen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Kolmas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Neljäs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Viides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Kuudes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Seitsemäs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929840" y="2666880"/>
            <a:ext cx="3759120" cy="158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Toinen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Kolmas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Neljäs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Viides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Kuudes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Seitsemäs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929840" y="4407840"/>
            <a:ext cx="3759120" cy="158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Toinen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Kolmas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Neljäs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Viides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Kuudes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Seitsemäs jäsennystaso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ftr" idx="1"/>
          </p:nvPr>
        </p:nvSpPr>
        <p:spPr>
          <a:xfrm>
            <a:off x="3623760" y="6117480"/>
            <a:ext cx="360864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&lt;alatunniste&gt;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6"/>
          <p:cNvSpPr>
            <a:spLocks noGrp="1"/>
          </p:cNvSpPr>
          <p:nvPr>
            <p:ph type="sldNum" idx="2"/>
          </p:nvPr>
        </p:nvSpPr>
        <p:spPr>
          <a:xfrm>
            <a:off x="8275320" y="6117480"/>
            <a:ext cx="41076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fi-FI" sz="1000" spc="-1" strike="noStrike">
                <a:solidFill>
                  <a:schemeClr val="dk1"/>
                </a:solidFill>
                <a:latin typeface="Corbel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2A9A1A78-0348-4CD0-B019-B1ABC9785627}" type="slidenum">
              <a:rPr b="0" lang="fi-FI" sz="1000" spc="-1" strike="noStrike">
                <a:solidFill>
                  <a:schemeClr val="dk1"/>
                </a:solidFill>
                <a:latin typeface="Corbel"/>
              </a:rPr>
              <a:t>&lt;numero&gt;</a:t>
            </a:fld>
            <a:endParaRPr b="0" lang="fi-FI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PlaceHolder 7"/>
          <p:cNvSpPr>
            <a:spLocks noGrp="1"/>
          </p:cNvSpPr>
          <p:nvPr>
            <p:ph type="dt" idx="3"/>
          </p:nvPr>
        </p:nvSpPr>
        <p:spPr>
          <a:xfrm>
            <a:off x="7325640" y="6117480"/>
            <a:ext cx="8568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&lt;päivämäärä/kellonaika&gt;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23960" y="285300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43333"/>
          </a:bodyPr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5400" spc="-1" strike="noStrike">
                <a:solidFill>
                  <a:schemeClr val="dk1"/>
                </a:solidFill>
                <a:latin typeface="Corbel"/>
              </a:rPr>
              <a:t>Raha- ja pankkiteoria</a:t>
            </a:r>
            <a:br>
              <a:rPr sz="5400"/>
            </a:br>
            <a:r>
              <a:rPr b="0" lang="fi-FI" sz="5400" spc="-1" strike="noStrike">
                <a:solidFill>
                  <a:schemeClr val="dk1"/>
                </a:solidFill>
                <a:latin typeface="Corbel"/>
              </a:rPr>
              <a:t>Luento 16</a:t>
            </a:r>
            <a:br>
              <a:rPr sz="5400"/>
            </a:br>
            <a:br>
              <a:rPr sz="5400"/>
            </a:br>
            <a:r>
              <a:rPr b="0" lang="fi-FI" sz="2200" spc="-1" strike="noStrike">
                <a:solidFill>
                  <a:schemeClr val="dk1"/>
                </a:solidFill>
                <a:latin typeface="Corbel"/>
              </a:rPr>
              <a:t> CMG8 M9</a:t>
            </a:r>
            <a:br>
              <a:rPr sz="2200"/>
            </a:br>
            <a:endParaRPr b="0" lang="fi-FI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subTitle"/>
          </p:nvPr>
        </p:nvSpPr>
        <p:spPr>
          <a:xfrm>
            <a:off x="2924280" y="4402800"/>
            <a:ext cx="5761800" cy="136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r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29.5.2024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B7A2C4A-1BDD-4DD8-8173-646BA488364F}" type="slidenum">
              <a:t>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Muuta pankkikriiseille tyypillistä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982080" y="2277000"/>
            <a:ext cx="7704000" cy="372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5000" lnSpcReduction="10000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Arvopaperimarkkinoilta alkanut kriisi leviää pankkeihin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Velkadeflaatio (Fisher)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Inflaatio hidastuu ja muuttuu deflaatioksi =&gt; reaalikorot nousevat, velkojen hoito vaikeutuu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Varallisuushintojen heikkeneminen pahentaa tilannetta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Pankkien vakuuksien realisointi alentaa varallisuushintoja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Talletuspaot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Yhdysvalloissa talletuspakoaaltoja esiintyi säännöllisesti FDIC:n perustamiseen saakka (1819, 1837, 1857, 1873, 1884, 1893, 1907, 1930-1933)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Kriisi alkaa usein hellittää kun ongelmapankit joko suljettu tai tervehdytetty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Luottamus palautuu; asymmetrinen informaatio siedettävissä mitoissa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5751E37-A83D-4396-90CC-1A34891DF310}" type="slidenum">
              <a:t>10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66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4444"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Laeven &amp; Valencia 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1475640" y="1237680"/>
            <a:ext cx="7560000" cy="543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IMF 2008, 2013, 2018 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Tietokanta ja sen kuvaileva analyysi, johon ”täydennysosat” 2013 ja 2018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151 kriisiä (2018 versiossa) eri puolilta maailmaa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Mukana myös valuutta- ja velkakriisejä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1970-2017; uusimmat kriisit 2014 (Ukraina, Moldova, Guinea Bissau)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Maailmanennätys Argentiina, 4 kriisiä; Kongossa 3.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Vain kolmessa maassa ollut enemmän kuin 2 kriisiä 1970-2018; useimmissa 1-2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Aineisto luokittelee kriisit kansallisiksi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Samanaikainen useissa maissa ei ole kansainvälinen, ei vaikka selvä tartunta!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042C1D1-2C72-417D-A27A-B7753F304EC3}" type="slidenum">
              <a:t>11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882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Laeven &amp; Valencia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982080" y="1628640"/>
            <a:ext cx="7704000" cy="4679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68888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Tärkeä käsite: systeeminen kriisi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Ei lanseerattu L&amp;V:ssä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Järjestelmän toimintaa uhkaava kriisi, laajempi kuin yhden pankin ongelmat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i="1" lang="fi-FI" sz="18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i="1" lang="fi-FI" sz="1800" spc="-1" strike="noStrike">
                <a:solidFill>
                  <a:schemeClr val="dk1"/>
                </a:solidFill>
                <a:latin typeface="Corbel"/>
              </a:rPr>
              <a:t>In a systemic </a:t>
            </a:r>
            <a:r>
              <a:rPr b="0" i="1" lang="en-US" sz="1800" spc="-1" strike="noStrike">
                <a:solidFill>
                  <a:schemeClr val="dk1"/>
                </a:solidFill>
                <a:latin typeface="Corbel"/>
              </a:rPr>
              <a:t>banking crisis, a country’s corporate and financial sectors experience a large number of defaults and financial institutions and corporations face great difficulties repaying contracts </a:t>
            </a:r>
            <a:r>
              <a:rPr b="0" i="1" lang="fi-FI" sz="1800" spc="-1" strike="noStrike">
                <a:solidFill>
                  <a:schemeClr val="dk1"/>
                </a:solidFill>
                <a:latin typeface="Corbel"/>
              </a:rPr>
              <a:t>on time.”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Oli tavallisimmillaan 1990-luvun alussa ja puolivälissä, uudelleen 2008 alkaen. 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Olennainen ero: 1990-luvulla kriisejä etenkin matala- ja keskituloisissa maissa, 2008 etenkin kehittyneissä maissa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Esiintyvät usein yhdessä samanaikaisesti valuuttakriisin kanssa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Valuutan devalvoitumispaineet / devalvoituminen (Suomi!)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Etenkin kehitysmaat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Pankkikriisi ensin, valuuttakriisi seuraa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Jos pankkikriisi ja valtion velkakriisi yhdessä, pankkikriisi tavallisesti ensin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Aiheuttaa valtionvelkakriisin?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E894494-32C1-40AE-93C7-A1289BA9B2DA}" type="slidenum">
              <a:t>12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66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4444"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Ennen kriisiä yleensä (L &amp; V)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1259640" y="1556640"/>
            <a:ext cx="7776000" cy="504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Makrotalous ennen kriisiä (L&amp;V 2008):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Vaihtotaseen alijäämä (keskim. 3,9 % BKT:stä)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Valtion budjettialijäämä ei yleensä kovin paha (keskim. 2,1 %)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Suomella budjettiylijäämä 1980-luvun lopulla, Islannilla </a:t>
            </a:r>
            <a:r>
              <a:rPr b="1" i="1" lang="fi-FI" sz="1800" spc="-1" strike="noStrike">
                <a:solidFill>
                  <a:schemeClr val="dk1"/>
                </a:solidFill>
                <a:latin typeface="Corbel"/>
              </a:rPr>
              <a:t>valtava</a:t>
            </a: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 julkinen ylijäämä v 2006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Korkea inflaatio (keskiarvo &gt; 100 %!)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Muutama ääritapaus, tyypillisessä tapauksessa ei mitään äärimmäisyyksiä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Suomi n. 1990: vaihtotaseen alijäämä, ei pahaa inflaatiota, ei budjettialijäämää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Poikkeuksiakin löytyy: Aasian kriisi 1990-luvun lopulla: ei makrotaloudellisia tasapainottomuuksia taustalla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sldNum" idx="7"/>
          </p:nvPr>
        </p:nvSpPr>
        <p:spPr>
          <a:xfrm>
            <a:off x="6553080" y="6353280"/>
            <a:ext cx="21330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fi-FI" sz="1000" spc="-1" strike="noStrike">
                <a:solidFill>
                  <a:schemeClr val="dk1"/>
                </a:solidFill>
                <a:latin typeface="Corbel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1AF38443-BEF9-49DA-BCD8-DA86BC3F125B}" type="slidenum">
              <a:rPr b="0" lang="fi-FI" sz="1000" spc="-1" strike="noStrike">
                <a:solidFill>
                  <a:schemeClr val="dk1"/>
                </a:solidFill>
                <a:latin typeface="Corbel"/>
              </a:rPr>
              <a:t>13</a:t>
            </a:fld>
            <a:endParaRPr b="0" lang="fi-FI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098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4000" spc="-1" strike="noStrike">
                <a:solidFill>
                  <a:schemeClr val="dk1"/>
                </a:solidFill>
                <a:latin typeface="Corbel"/>
              </a:rPr>
              <a:t>Ennen kriisejä yleensä…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982080" y="1989000"/>
            <a:ext cx="7704000" cy="4010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87222" lnSpcReduction="10000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Valtion omistus pankkisektorissa ennen kriisiä voi olla ongelma (L&amp;V)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Poliittisista syistä myönnettyjä lainoja, joita ei liiketaloudellisin perustein olisi myönnetty?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Lainoja poliittisesti vaikutusvaltaisten ryhmien jäsenille, ei luottokelpoisille?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Ennen kriisejä voimakkaan luotonkasvun vaihe? (L&amp;V)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Tavallisempi kehittyneiden maiden kriiseissä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Luotonkasvua usein edeltänyt rahoituksen liberalisoinnin vaihe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Pohjoismaat 1980-luvun puolivälissä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Velkojan kannalta ”heikko lainsäädäntö”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Velkojan oikeudet eivät erityisen korostuneita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642F4EF-AB8A-4337-BE93-488975064B71}" type="slidenum">
              <a:t>14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187640" y="384840"/>
            <a:ext cx="7704000" cy="954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Paneelidata-analyysit kriisien syistä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1200600" y="1917000"/>
            <a:ext cx="7704000" cy="3599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64999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Paneelidata = sekä useita havaintoyksiköitä (maita, yrityksiä) että useita ajankohtia (usein vuosia)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Jokaisesta muuttujasta kaksiulotteinen taulukko; muuttujan arvo maassa x vuonna y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Logit- ja probit-malleja; selitettävä muuttuja =1, jos kriisi, 0 jos ei ole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Signaalimenetelmä; hälytin, jonka pitäisi antaa varoitus jos kriisi on tulossa lähitulevaisuudessa.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Caprio &amp; Klingebiel (1996) julkaisivat luettelon maailmassa esiintyneistä pankkikriiseistä, käynnisti oman tutkimushaaransa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Luetteloa päivitetty ja täydennetty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Osa julkaisuista keskittynyt tiettyihin maaryhmiin (kehittyneet maat, Afrikka tms), osa ottanut mahdollisimman laajan joukon maita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Joissain analyyseissä ollut niin pitkä aineisto, että mukana kriisejä sekä 1800-luvulta että vuoden 1980 jälkeiseltä ajalta; tällöin yleensä vain muutama maa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9257C86-86BF-449A-8F91-D40A0E26C65A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00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Paneelidata-analyysit kriisien syistä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951840" y="1423440"/>
            <a:ext cx="8228880" cy="4976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Teoriatausta melko löyhä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Ei kovin napakoita teorioita, joita testata, pikemminkin narratiivista ”jutustelua”…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Kolme parasta kriisin ennakkovaroitinta paneelidata-analyysien mukaan (Kauko, Economic Systems 2014)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971640" indent="-5144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Corbel"/>
              <a:buAutoNum type="arabicPeriod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Nopea luotonkasvu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971640" indent="-5144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Corbel"/>
              <a:buAutoNum type="arabicPeriod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Vaihtotaseen alijäämä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971640" indent="-5144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Corbel"/>
              <a:buAutoNum type="arabicPeriod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Varallisuushintakuplat, etenkin asuntojen hinnat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971640" indent="-5144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Nämä kaikki esim. Suomessa ja Ruotsissa 1980-luvun lopulta sekä Irlannissa, Espanjassa ja Yhdysvalloissa ennen vuotta 2008.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971640" indent="-5144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Lisäksi korkeat reaalikorot, varsinkin juuri ennen kriisiä.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971640" indent="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4E086C2-9401-4C14-B0D6-9B306F0A977D}" type="slidenum">
              <a:t>16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Paneelidata-analyysit kriisien syistä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982080" y="2061000"/>
            <a:ext cx="7704000" cy="4175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5000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Lisäksi mm. talletussuoja lisää (!) pankkikriisien todennäköisyyttä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Varsinkin jos rajaton talletussuoja.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Epätasainen tulonjako lisää kriisien todennäköisyyttä (Bellettini ym 2019, J of Macroeconomics; Amountzias 2019, Int J of Finance and Economics 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Keskeinen ongelma 1: mahdolliset selittävät muuttujat voimakkaasti korreloituneita =&gt; vaikea erottaa vaikutuksia toisistaan.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Joissain tapauksissa ei ehkä mielekästä edes yrittää; jos pankkien velat = rahaa ja saatavat = antolainausta,  aiheutuuko kriisi rahan määrän kasvusta vai velkojen kasvusta? (Ongelma etenkin vanhassa aineistossa ajalta, jolloin pankeilla ei ollut juuri muita velkoja kuin talletukset.)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Keskeinen ongelma 2: aineistoa rajallisesti; maailmassa rajallinen määrä maita, joista aineisto saatavilla, ja niissä rajallinen määrä kriisejä =&gt; tuloksen toistettavuus on toistettavuutta melkein samalla aineistolla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20A6AF2-721D-412B-90BB-C0F7142B4D09}" type="slidenum">
              <a:t>17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02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Kriississä (L&amp;V)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1187640" y="1556640"/>
            <a:ext cx="7704000" cy="5112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5000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Talletuspaot tavallisia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62 % tapauksista: jotain merkkejä talletuspaoista (ei välttämättä kaada pankkeja, L&amp; V 2008)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Usein ensimmäinen kriisin oire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Keskim. maksimaalinen 11,2 % kuukausiromahdus talletuksissa, jos pako esiintyy (L&amp;V 2008)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Usein vain sektorin sisäistä siirtymää turvallisina pidettyihin pankkeihin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Ongelmat usein pahimpia valtion omistamissa pankeissa (L&amp;V 2008)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Mutta Suomi 1990-luvun alussa: Postipankki paremmassa kunnossa kuin moni muu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Kustannukset valtiolle kehittyneissä maissa keskim. 6,7 % BKT:stä, kehitysmaissa enemmän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Lisäksi kehittyneet maat saavat suuremman osan jollain tavalla takaisin myöhemmin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Hyvin heikkoa näyttöä siitä, että ”roskapankkeihin” turvautuneet valtiot saisivat hiukan suuremman osan tuesta takaisin (L&amp;V 2008)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Roskapankki = omaisuudenhoitoyhtiö, joka ostaa epävarmoja tase-eriä pankeilta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BEF0B34-DA8E-4111-A785-E96636F74F21}" type="slidenum">
              <a:t>18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387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Miksi julkinen valta hoitaa kriisejä?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1115640" y="2565000"/>
            <a:ext cx="7704000" cy="4103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64999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Tärkein syy: massiiviset kansantaloudelliset vaikutukset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Huonot kokemukset, esim. USA 1930-luvulla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Federeal Reserve Boardin PJ Ben Bernanke kunnostautui 1930-luvun laman tutkijana =&gt; ymmärsi heti, kuinka vakava finanssikriisi voi olla =&gt; voimakkaita toimenpiteitä kun 2008 kriisi iski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Bernanke vs Friedman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Pankkikriisi aiheuttaa keskimäärin tuotannon menetyksen, joka vastaa vajaata 20 % vuotuisesta BKT:stä (Hoggarth, Reis, Saporta; JBF 2002)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Grossman (Explorations in Economic History 1993): Mallisimulaatioita, kalibroitu 1800-luvun lopun ja 1900-luvun alun yhdysv. datalla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Pankkikonkurssit alentavat BKT:tä epälineaarisesti: kymmenen suurehkon pankin konkurssi supistaa BKT:tä 20 %.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=&gt; Kun kriisi jo muodostunut, tulee halvemmaksi hoitaa sitä julkisin varoin kuin olla hoitamatta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5A3BB96-9AC8-466C-912E-5A23872B94BE}" type="slidenum">
              <a:t>19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17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Mikä on pankkikriisi?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1187640" y="1628640"/>
            <a:ext cx="7498440" cy="505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68333" lnSpcReduction="10000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Pankkikriisi on tilanne, jossa pankkien toiminta on niin tappiollista, että se uhkaa koko pankkisektorin toimintaa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Kyky tuottaa rahoituspalveluita muulle yhteiskunnalle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Vakavaraisuusrajoitteet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Uskottavuus menee =&gt; talletuspako ja likviditeettikriisi (Diamond-Dyvig!)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Pankkikriisejä esiintyi runsaasti 1800-luvulla, 1930-luvulla ja jälleen 1980-luvulta alkaen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1800-luvulla kriisejä oli paljon, mutta ne olivat lyhyitä (Suomi 1877)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1945-1980 olivat erittäin harvinaisia koko maailmassa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Tappiollisuus aiheutuu yleensä luottotappioista – voi olla muitakin syitä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Skandinaaviset kriisit 1990-luvulla luottotappiokriisejä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Luottotappiot voivat tulla ulkomailta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Subprime-kriisin leviäminen Eurooppaan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Latinalaisen Amerikan velkakriisi 1980-luvun alussa 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Kriisi on laaja: ei koske vain yhtä pankkia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Voi koskea vain jotain osaa pankkijärjestelmästä (S&amp;L –kriisi Yhdysvalloissa 1980-luvulla)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FED19C5-8939-4448-A0A9-5B4A0EE39BA8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242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Mitä implisiittisistä takuista seuraa?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982080" y="1752840"/>
            <a:ext cx="7704000" cy="4370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1666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Too big to fail”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Yksittäinen pankki on niin suuri, että sen konkurssi olisi makrotaloudellinen ongelma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Pankki voi tietoisesti käyttää hyväkseen: vuosina 1991-2004 Yhdysvalloissa pankkifuusioissa maksettiin 15,3 mrd $ preemioita fuusioissa siitä hyvästä, että onnistuttiin kasvamaan TBTF-kategoriaan =&gt; alemmat rahoituskustannukset implisiittisen valtiontakuun vuoksi (Brewer &amp; Jagtiani, J Fin Serv Rec 2013)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Too many to fail” (Acharya ja Yorulmazer J Fin Int 2007)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Niin monta pientä pankkia on yhtä aikaa vaikeuksissa, että niiden konkurssiaalto olisi ongelma makrotaloudelle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Säästöpankit Suomessa 1990-luvun alussa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Yhdysvaltojen S&amp;L -kriisi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Pienille pankeille voi muodostua strateginen insentiivi ottaa samantapaisia riskejä kuin muut pienet pankit =&gt; ajautuvat ongelmiin samanaikaisesti, jos ajautuvat =&gt; valtion pakko auttaa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Jos pieni pankki olisi yksinään vaikeuksissa, julkista tukea ei (ehkä) saataisi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28C371E-ABB3-4695-88E3-E71B7E16E578}" type="slidenum">
              <a:t>20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982080" y="188640"/>
            <a:ext cx="7704000" cy="954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Kriisien hoito (L &amp; V)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1259640" y="1412640"/>
            <a:ext cx="7704000" cy="5544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62222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Pyrkimys palauttaa pankkisektorin toimintakyky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Kehittyneissä maissa kriisinhoitovälineiden kirjo yleensä laaja, kehitysmaissa lähinnä hätärahoitusta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Hätärahoitus (71 % tapauksista)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Keskim. 28 % talletuskannasta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Usein ensimmäisenä käytetty keino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Poikkeusrahoitusjärjestelyt yksinkertaisempia mutta pitkäaikaisempia kehitysmaissa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1930-luvulla Suomessa ehkä tärkein keino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Valtion takaukset (29 % tapauksista)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Blankotakaukset voivat olla voimassa hyvin pitkään, keskim. 53 kuukautta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Tehokkaita palauttamaan tallettajien luottamus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Käytetty etenkin kehittyneissä maissa –ero kehitysmaihin todella selvä!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Usein täydentävät jo olemassa olevia talletussuojajärjestelmiä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Toisinaan kattavat osan pankeista / talletuksista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Käytetty etenkin kehittyneissä maissa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Mm. Suomi, eduskunnan pankkitukiponsi 1993-1998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Estävät kotimaiset tallettaja- ja sijoittajapaot, eivät juuri vaikuta ulkomaisten velkojien toimintaan (L&amp;V WP/08/250)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B8E95AD-0422-44F3-A346-AB0E45F34506}" type="slidenum">
              <a:t>21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594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83888"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Kriisien hoito (L &amp; V)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982080" y="1340640"/>
            <a:ext cx="7704000" cy="5516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62222"/>
          </a:bodyPr>
          <a:p>
            <a:pPr marL="2858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Talletusten ”jäädytys” talletuspaon estämiseksi, ”bank holiday” (melko lyhyitä, 4-8 päivää)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Viimeisimmät Kypros ja Kreikka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Säädösten ”joustava” tulkinta tavallista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Pankkien kansallistamiset tai sulkemiset (86 %)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Usein julkisen vallan järjestelemiä pankkifuusioita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Pankkien sulkeminen tilastollisessa yhteydessä korkeisiin julkiselle vallalle aiheutuneisiin kustannuksiin?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Syy ja seuraus?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Pankkien myynti ulkomaalaisille (51 %)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Roskapankkeja” (60 %)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Omaisuudenhoitoyhtiö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Uudelleenpääomitus  (79%)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Tavallisimmin toteutuneet tappiot vähennetään osakepääomasta, minkä jälkeen lisäpääomitusta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Myönnetään lainoja, jotka muuttuvat osakkeiksi, jos pankin vakavaraisuus laskee riittävän alas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5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300" spc="-1" strike="noStrike">
                <a:solidFill>
                  <a:schemeClr val="dk1"/>
                </a:solidFill>
                <a:latin typeface="Corbel"/>
              </a:rPr>
              <a:t>Kulut valtiolle keskimäärin 6 % BKT:stä</a:t>
            </a:r>
            <a:endParaRPr b="0" lang="fi-FI" sz="23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C6533FF-E816-46FA-AADC-D1E243B7A720}" type="slidenum">
              <a:t>22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Tallettajat ja pankkikriisit (L&amp;V)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1115640" y="2277000"/>
            <a:ext cx="7704000" cy="333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Noin puolessa tapauksista ennen kriisiä oli eksplisiittinen talletussuojajärjestelmä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Tallettajille kuitenkin vain harvoin tappioita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Ei yhdessäkään kehittyneessä markkinatalousmaassa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Vain 13 tapausta kehitysmaista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Tallettajille tappioita aiheuttaneiden kriisien yhteydessä yleensä suurempia tuotannon menetyksiä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8C69530-E2B6-424D-92A5-6E7F37719690}" type="slidenum">
              <a:t>23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955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Roskapankki”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1043640" y="1413360"/>
            <a:ext cx="7992000" cy="4901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57222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Omaisuudenhoitoyhtiö, joka ostaa / johon siirretään omaisuutta pankeista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Etenkin ongelmaomaisuutta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Voi ostaa jopa ”oikeaan” hintaan, ei siis ylihintaan, mutta silti auttaa pankkia palaamaan normaaliin toimintaan.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Epävarmimmat erät =&gt; pankkiin liittyvä epävarmuus vähenee =&gt; luottamus palautuu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Luottamus pankkitoiminnan tärkeä (tärkein?) perusedellytys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Lisäksi vakavaraisuusvaatimus: ”Omien varojen oltava X % laskennallisista riskeistä”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Ongelmaomaisuuden myynti poistaa paljon laskennallisia riskejä vaikuttamatta (paljon) pääomiin =&gt; kohentaa laskennallista vakavaraisuutta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Lainasaatavia 100, pääomia 4 =&gt; vakavaraisuus 4%. Myydään pois lainoja 50 =&gt; vakavaraisuus 8%, vaikka yhtään pääomia ei tule lisää.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Vapauttaa pankin henkilöresursseja: konkurssisaamisten valvominen ei vie työaikaa =&gt; voidaan palata normaaliin toimintaan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Roskapankin alasajo voi olla hyvin hidasta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Ei syytä kiirehtiä!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Nopea realisointi kesken laskusuhdanteen ja pankkikriisin ei kannattavaa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Voi jäädä hyvinkin pysyväksi (Sponda)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462D344-DCB5-4726-B9F3-FC546BE38667}" type="slidenum">
              <a:t>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17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Pääomitus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982080" y="2133000"/>
            <a:ext cx="7704000" cy="38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7222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Pääomituksen käyttö kriisinhoidossa liittyy tilanteisiin, joissa on eksplisiittiset vakavaraisuusvaatimukset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Nykyään siis (melkein) kaikkiin tilanteisiin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Ei vaatimusta =&gt; rahoituksen luokittelu ”pääomaksi” ei mielekästä; maksuvalmiuden uskottava takaaminen riittää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Osakkeet vs. ”pääomalainat”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Vanhojen osakkaiden kohtelu epäyhtenäistä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Suomi 1990-luvun alussa: jäivät osakkaiksi, valtio sijoitti vain ”pääomatodistuksia”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Norja hiukan aiemmin: vanhat pankkiosakkeet mitätöitiin, pankit kansallistettiin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Ainakin näennäisesti tehokkaampaa kuin roskapankit: yhden euron sijoituksella luodaan pankille 12,5 euron edestä riskinottokykyä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206704E-3B21-496B-9E6B-D4CA834666F9}" type="slidenum">
              <a:t>25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14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87222"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Pankkien velkojen takaaminen (Laeven &amp; Valencia)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940680" y="1764000"/>
            <a:ext cx="8228880" cy="4904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57222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Yllättävän usein käytetty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Valtio takaa joko kaikkien kotimaisten pankkien kaikki velat, tai takaa joidenkin tiettyjen pankkien (Northern Rock), tai tietyntyyppiset velat (=talletukset), tai…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42 tarkastellusta pankkikriisistä 14 tapauksessa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Suomi: Eduskunnan pankkitukiponsi 1993-1998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2007 alk. finanssikriisi: Irlanti, Islanti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Japani 1997-2002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Yleensä kaikille pankeille. 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Jos vain joillekin, voi olla huonoa mainosta (”Tämä rupupankki selviää vain valtion avustuksella! Käyttäkää kunnollisia pankkeja, ei tämmöisiä ongelmajätepesiä!”)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Tavallisimmin kattanut sekä kotivaluutan että vieraan valuutan määräiset velat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Toisinaan rajatapauksia, esim. hallituksen epämääräinen lupaus ”taata tallettajien edut” tms; onko jokin takaus? 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Diamond-Dybvig –mallissa tehokas lääke talletuspaon uhkaan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Periaatteessa voi helpottaa pankkien tilannetta valtavasti maksamatta valtiolle mitään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Siirtymä huonommasta parempaan Nash-tasapainoon Diamond-Dybvig –mallissa, valtion takaus pelkkä signaali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Tosin Northern Rocking tapauksessa kävi aluksi päinvastoin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46690A9-4682-483A-93A9-412939D53988}" type="slidenum">
              <a:t>26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187640" y="200520"/>
            <a:ext cx="7704000" cy="1314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Pankkien velkojen takaaminen (L&amp;V)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982080" y="1917000"/>
            <a:ext cx="8053560" cy="4940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63333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Kotimaiset tahot tuntuvat luottavan valtion yleistakaukseen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Ulkomaiset velkojat eivät tunnu pitävän luotettavana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Ehkä vain helpompi vetäytyä markkinalta?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Pankit haluavat vähentää valuuttariskiään vetäytymällä ulkomaan valuutan määräisestä rahoituksesta?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Pankkien tarve rahoitustuelle kuitenkin usein vähenee takausilmoituksen jälkeen, mutta päinvastaisiakin esimerkkejä on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L&amp;V: ”Aiemmat tutkimukset liioitelleet ”blankoshekin” kustannuksia valtiolle”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Mahdollinen syy harhaan: yleensä käytetty lähinnä pahimmissa kriiseissä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Mutta: kustannus valtiolle voi nousta suureksi, jos joko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Takauksen myöntävä valtiokin luottoriskiltään huono =&gt; lainanottokulut nousevat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Tai takaukseen liittyy tukirahoitus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Opittu kantapään kautta: pankkisektori kansainvälistynyt; maan kokoon nähden suhteettoman suuri (Irlanti, Islanti) 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Voi aiheuttaa valtion velkakriisin!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Irlanti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0E00035-9727-497B-BC02-AC7AB851ADC7}" type="slidenum">
              <a:t>27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098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Mikä saa kriisin kroonistumaan?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1115640" y="1989000"/>
            <a:ext cx="7704000" cy="388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222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Huonoja kriisinhoitovälineitä ovat  (Khan &amp; Dewan; Appl Econ L 2013)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Regulatory forbearance”; vakavaraisuutensa menettäneiden pankkien toiminnan jatkamisen salliminen - näyttää lähinnä pitkittävän kriisiä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Japani 1990-luvulta alkaen?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Ei poista epäluottamusta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Jossain määrin muu ”poikkeuslupien” myöntäminen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Ylläpitävät epäluottamusta?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Kroonistumisen ehkäisyssä tehokkaampia: roskapankit, likviditeettituki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0FDE1D2-9BA8-4B91-BED3-E7C4AE983CC8}" type="slidenum">
              <a:t>28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954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Muita keinoja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982080" y="1556640"/>
            <a:ext cx="7704000" cy="484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5000" lnSpcReduction="10000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Fuusioita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Käytetty monissa pankkikriiseissä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Suomi 1930-luvulla (Maakuntain Pankki Kansallis-Osake-Pankkiin (KOP), Atlas-pankki Helsingin osakepankkiin…)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Suomi 1990-luvulla (Säästöpankit jaettiin, Suomen Työväen Säästöpankki KOP:lle, joka puolestaan fuusioitiin SYP:hen)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Argentiina 1995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Norja 1980-luvun lopulta alkaen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Yhdysvallat 2008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Jos pankilla suuret tappiot nyt mutta myös kannattavaa toimintaa, voi olla järkevä ostos kilpailijalle, jos tarpeeksi halvalla saa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Tulevien vuosien voiton nykyarvo &gt; tämänhetkinen velkojen ja varojen erotus =&gt; pitkän aikavälin kannattava investointi, vaikka ostettava pankki ei yksinään selviytyisi lähikuukausista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Kansallistamisia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Norja: pankkiosakkeiden nollaus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USA 2008 (Fannie Mae / Fredie Mac)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A813248-A008-4035-949D-FC178905E7D6}" type="slidenum">
              <a:t>29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95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Pankkikriisit taloustieteissä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780840" y="1417680"/>
            <a:ext cx="8362440" cy="5120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3333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Oli pitkään ”alitutkittu” aihe?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Ennen v. 2007 Econlit-tietokannassa vain 162 artikkelia aikakausijulkaisuissa hakutermilla ”banking crisis”, nämäkin yleensä joissain vähemmän tunnetuissa lehdissä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Nämä julkaisut hyvin suurelta osin kuvailevia tapaustutkimuksia tms, ei yleisiä teorioita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Ei vieläkään ole ortodoksista, teoreettista valtavirtanäkemystä pankkikriiseistä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Eniten on tehty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Kuvauksia yksittäisistä kriiseistä 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Paneelidataestimointeja, joissa tutkitaan, mikä tilastollisesti ennustaa pankkikriisejä.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Suuri osa kirjallisuudesta menetelmällisesti tms. ”syrjässä” valtavirtataloustieteestä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Mahdoton/erittäin vaikea käsitellä neoklassisen mikrotaloustieteen keinoin?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Suuri osa olemassa olevasta (tai ainakin suosiota saavuttaneesta) kirjallisuudesta sisältää olettamuksia irrationaalisuudesta tms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Usein kirjoittajia, jotka suhteettoman tunnettuja suuren yleisön parissa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Aiheella kysyntää? 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Menetelmällinen epäortodoksisuus vähentää arvostusta akateemisten taloustieteilijöiden parissa?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D48EDC0-A94E-46DB-A444-D64E1F8F6D74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Vakavaraisuusvaatimukset epävakauttavat markkinoita?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2627640" y="2957760"/>
            <a:ext cx="5630400" cy="333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Fire sale” / Pakkomyynti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Rectangle 6"/>
          <p:cNvSpPr/>
          <p:nvPr/>
        </p:nvSpPr>
        <p:spPr>
          <a:xfrm>
            <a:off x="714240" y="2493000"/>
            <a:ext cx="2704680" cy="1221120"/>
          </a:xfrm>
          <a:prstGeom prst="rect">
            <a:avLst/>
          </a:prstGeom>
          <a:solidFill>
            <a:srgbClr val="30acec"/>
          </a:solidFill>
          <a:ln cap="rnd">
            <a:solidFill>
              <a:srgbClr val="237fa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fi-FI" sz="1800" spc="-1" strike="noStrike">
                <a:solidFill>
                  <a:schemeClr val="lt1"/>
                </a:solidFill>
                <a:latin typeface="Corbel"/>
              </a:rPr>
              <a:t>Pankkien laskennallinen vakavaraisuus heikkenee kurssitappioiden vuoksi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Rectangle 9"/>
          <p:cNvSpPr/>
          <p:nvPr/>
        </p:nvSpPr>
        <p:spPr>
          <a:xfrm>
            <a:off x="5857920" y="2428920"/>
            <a:ext cx="2285280" cy="1499400"/>
          </a:xfrm>
          <a:prstGeom prst="rect">
            <a:avLst/>
          </a:prstGeom>
          <a:solidFill>
            <a:srgbClr val="30acec"/>
          </a:solidFill>
          <a:ln cap="rnd">
            <a:solidFill>
              <a:srgbClr val="237fa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fi-FI" sz="1800" spc="-1" strike="noStrike">
                <a:solidFill>
                  <a:schemeClr val="lt1"/>
                </a:solidFill>
                <a:latin typeface="Corbel"/>
              </a:rPr>
              <a:t>Pankkien on myytävä arvopapereita laskennallisen vakavaraisuuden ylläpitämiseksi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28" name="Straight Arrow Connector 11"/>
          <p:cNvCxnSpPr/>
          <p:nvPr/>
        </p:nvCxnSpPr>
        <p:spPr>
          <a:xfrm flipV="1">
            <a:off x="7072200" y="4429080"/>
            <a:ext cx="2160" cy="2160"/>
          </a:xfrm>
          <a:prstGeom prst="straightConnector1">
            <a:avLst/>
          </a:prstGeom>
          <a:ln cap="rnd" w="0">
            <a:solidFill>
              <a:srgbClr val="add2f3"/>
            </a:solidFill>
            <a:tailEnd len="med" type="arrow" w="med"/>
          </a:ln>
        </p:spPr>
      </p:cxnSp>
      <p:cxnSp>
        <p:nvCxnSpPr>
          <p:cNvPr id="129" name="Straight Arrow Connector 13"/>
          <p:cNvCxnSpPr/>
          <p:nvPr/>
        </p:nvCxnSpPr>
        <p:spPr>
          <a:xfrm flipH="1">
            <a:off x="4643280" y="3929040"/>
            <a:ext cx="2359800" cy="1215000"/>
          </a:xfrm>
          <a:prstGeom prst="straightConnector1">
            <a:avLst/>
          </a:prstGeom>
          <a:ln cap="rnd" w="47625">
            <a:solidFill>
              <a:srgbClr val="add2f3"/>
            </a:solidFill>
            <a:round/>
            <a:tailEnd len="med" type="arrow" w="med"/>
          </a:ln>
        </p:spPr>
      </p:cxnSp>
      <p:sp>
        <p:nvSpPr>
          <p:cNvPr id="130" name="Rectangle 15"/>
          <p:cNvSpPr/>
          <p:nvPr/>
        </p:nvSpPr>
        <p:spPr>
          <a:xfrm>
            <a:off x="3214800" y="5143680"/>
            <a:ext cx="2285280" cy="999360"/>
          </a:xfrm>
          <a:prstGeom prst="rect">
            <a:avLst/>
          </a:prstGeom>
          <a:solidFill>
            <a:srgbClr val="30acec"/>
          </a:solidFill>
          <a:ln cap="rnd">
            <a:solidFill>
              <a:srgbClr val="237fa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fi-FI" sz="1800" spc="-1" strike="noStrike">
                <a:solidFill>
                  <a:schemeClr val="lt1"/>
                </a:solidFill>
                <a:latin typeface="Corbel"/>
              </a:rPr>
              <a:t>Arvopapereiden hinnat laskevat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31" name="Straight Arrow Connector 17"/>
          <p:cNvCxnSpPr>
            <a:endCxn id="126" idx="2"/>
          </p:cNvCxnSpPr>
          <p:nvPr/>
        </p:nvCxnSpPr>
        <p:spPr>
          <a:xfrm flipH="1" flipV="1">
            <a:off x="2066400" y="3714120"/>
            <a:ext cx="1791720" cy="1429920"/>
          </a:xfrm>
          <a:prstGeom prst="straightConnector1">
            <a:avLst/>
          </a:prstGeom>
          <a:ln cap="rnd" w="0">
            <a:solidFill>
              <a:srgbClr val="add2f3"/>
            </a:solidFill>
            <a:tailEnd len="med" type="arrow" w="med"/>
          </a:ln>
        </p:spPr>
      </p:cxnSp>
      <p:cxnSp>
        <p:nvCxnSpPr>
          <p:cNvPr id="132" name="Straight Arrow Connector 23"/>
          <p:cNvCxnSpPr>
            <a:endCxn id="126" idx="2"/>
          </p:cNvCxnSpPr>
          <p:nvPr/>
        </p:nvCxnSpPr>
        <p:spPr>
          <a:xfrm flipH="1" flipV="1">
            <a:off x="2066400" y="3714120"/>
            <a:ext cx="1791720" cy="1429920"/>
          </a:xfrm>
          <a:prstGeom prst="straightConnector1">
            <a:avLst/>
          </a:prstGeom>
          <a:ln cap="rnd" w="47625">
            <a:solidFill>
              <a:srgbClr val="add2f3"/>
            </a:solidFill>
            <a:round/>
            <a:tailEnd len="med" type="arrow" w="med"/>
          </a:ln>
        </p:spPr>
      </p:cxnSp>
      <p:cxnSp>
        <p:nvCxnSpPr>
          <p:cNvPr id="133" name="Straight Arrow Connector 28"/>
          <p:cNvCxnSpPr>
            <a:stCxn id="126" idx="3"/>
            <a:endCxn id="127" idx="1"/>
          </p:cNvCxnSpPr>
          <p:nvPr/>
        </p:nvCxnSpPr>
        <p:spPr>
          <a:xfrm>
            <a:off x="3418920" y="3103560"/>
            <a:ext cx="2439360" cy="75240"/>
          </a:xfrm>
          <a:prstGeom prst="straightConnector1">
            <a:avLst/>
          </a:prstGeom>
          <a:ln cap="rnd" w="47625">
            <a:solidFill>
              <a:srgbClr val="add2f3"/>
            </a:solidFill>
            <a:round/>
            <a:tailEnd len="med" type="arrow" w="med"/>
          </a:ln>
        </p:spPr>
      </p:cxn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A81C536-1DD8-4821-9732-A0A2446A27C8}" type="slidenum">
              <a:t>30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1043640" y="260640"/>
            <a:ext cx="7704000" cy="1079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Kaksoiskriisit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1259640" y="1556640"/>
            <a:ext cx="7704000" cy="444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63333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Samanaikaisesti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Pankkikriisi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Valuuttakriisi (luottamus valuuttaan menee =&gt; devalvoitumispaineita / devalvaatio / valuutan heikkeneminen)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Perinteiset valuuttakriisiteoriat korostavat kiinteän valuuttakurssin ja rajallisten valuuttavarantojen yhteisvaikutusta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Varsinkin, jos jossain mielessä rahoitetaan budjettialijäämää ”setelipainolla”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Julkisen vallan toimintaa endogenisoitu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Toisen sukupolven valuuttakriisimalleissa mm. itse itseään ruokkiva spekulaatio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Yleensä kaksoiskriisit vain kehitysmaiden ilmiö, mutta pohjoismaat 1990-luvun alussa…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Esiintymisen todennäköisyyttä lisää, jos samanaikaisesti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Vaihtotaseen alijäämä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Varsinkin lyhytaikaisella, ulkomaan valuutan määräisellä velalla rahoitettu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Pankkisektori heikko ja suuri osa ulkomaisesta velasta pankkisektorin vastuulla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69FF261-8130-4FEE-ABA6-3E55D02B3BD7}" type="slidenum">
              <a:t>31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594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83888"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Kaksoiskriisit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982080" y="1304640"/>
            <a:ext cx="7837560" cy="5364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58888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Heikko pankkisektori kanavana, jonka kautta ulkomaan velka on rahoitettu =&gt; valuuttakriisi 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Sijoittajapako pankista / pankeista aiheuttaa valuuttakriisin, jos velkojat ulkomaalaisia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Potentiaaliset katepankit konkurssikypsiä =&gt; ei kannata pitää kriisiytyvän maan valuuttaa ainakaan talletuksina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Jo alkanut kotimainen talletuspako muuttuu helposti valuuttakriisiksi, kun kriisiin reagoitu ekspansiivisella rahapolitiikalla tai laajalla hätärahoituksella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Viimesijainen luotottaja lisää rahaperustaa =&gt; heikentää oman valuuttansa uskottavuutta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Talletusmarkkinoiden vakaus ostetaan valuutan uskottavuudella =&gt; spekulatiivinen hyökkäys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Ulkomaiset sijoittajat uskovat, että heikkoa pankkisektoria pelastetaan löysällä rahapolitiikalla =&gt; usko valuuttakurssiin menee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Kaikkein tavallisimpia kehittyvissä maissa, jotka ovat juuri liberalisoineet rahoitusmarkkinoitaan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Ja pohjoismaissa yli 30 v. sitten, liberalisoinnin jälkeen…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Pankkikriisit paljon tavallisempia valuuttakriisien yhteydessä kuin muuten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Yleensä pankkikriisi alkaa hiukan aiemmin, mutta tämä ei ehkä kerro paljon kausaalisuuksista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Usein tarttuvia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Esim Latinalainen Amerikka 1980-luvun alku, Aasia 1997-1998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Psykologiset tekijät? Velkojapankkien vakavaraisuusongelmat?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039362E-F041-4608-8DBC-8D8D6CFBCACA}" type="slidenum">
              <a:t>32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02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Finanssisykli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900360" y="1586880"/>
            <a:ext cx="8362440" cy="4577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64999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Käsitteen menestyksekäs lanseeraus: Borio, Furfine, Lowe (2001) </a:t>
            </a:r>
            <a:r>
              <a:rPr b="0" i="1" lang="fi-FI" sz="2400" spc="-1" strike="noStrike">
                <a:solidFill>
                  <a:schemeClr val="dk1"/>
                </a:solidFill>
                <a:latin typeface="Corbel"/>
              </a:rPr>
              <a:t>Procyclicality of the financial system and financial stability: issues and policy options</a:t>
            </a: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, BIS papers 1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Ensimmäiset, jotka käyttivät termiä “finanssisykli” sen nykyisessä merkityksessä: varallisuushintojen ja luottokantojen vaihtelu syklin ytimessä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Käsite löi itsensä lopullisesti lävitse 2007/2008 kriisin jälkeen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Ilmenee: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Luottokannat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Varallisuushinnat (etenkin asunnot; osakkeiden hinnat nopealiikkeisempiä)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Vaihtotase; ylikuumentunut kansantalous elää yli varojensa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Riskin kaihtaminen; ylikuumentuneessa taloudessa aliarvioidaan riskejä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Kesto &gt; 10 vuotta (Drehmann ym. 2012; Schüler ym. 2015; Verona 2016; Galati ym. 2016)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Finanssisyklin ylikuumenemisella on usein taipumus päättyä romahdukseen =&gt; olennainen käsite vastasyklisen pääomapuskurin asettamisen kannalta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Suomi ja Ruotsi 1987-1992; Islanti, Espanja ja Irlanti 2005-2009; Yhdysvallat 1924-1931… 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1AD128A-9E64-4497-94D6-0E1B61C24869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954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Kindleberger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1187640" y="1809000"/>
            <a:ext cx="7704000" cy="4298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7222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Charles Kindleberger : Manias, Panics and Crashes, 1978 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Historiallista induktiota, ei olettamuksista lähtevää teoretisointia, erittäin runsaasti historiallisia esimerkkejä kriiseistä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Koko kirjassa ei yhtään kaavaa, muutama taulukko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Pankki- ja rahoitustoiminnan yleinen taipumus kriisiytyä ei ole kadonnut mihinkään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Aikanaan epämuodikas väite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Markkinat toimivat pääsääntöisesti hyvin, mutta eivät aina, kuplia ja romahduksia voi esiintyä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Kuvaileva analyysi menneisyyden rahoituskriiseistä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Ei erityisesti painota läheisintä historiaa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Rahoituskriiseillä vakiokaava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Odottamattomia hyviä uutisia =&gt; mania, joka kehittyy kuplaksi=&gt; väistämätön romahdus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089DDB4-46E5-48E1-A8FC-8C9965630253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098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Kindleberger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1259640" y="1845000"/>
            <a:ext cx="7704000" cy="4010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3333" lnSpcReduction="10000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Maaninen vaihe: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Kupla ruokkii itseään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Ei-sofistikoituneiden sijoittajien tulo mukaan kuplan loppuvaiheissa, usein houkuteltuina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Kannustaa yrityksiä laajentamaan velalla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Jatkuu jonkin aikaa =&gt; varoitukset romahduksesta alkavat vaikuttaa epäuskottavilta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Rationaalisten sijoittajien läsnäolo markkinoilla ei estä kuplan muodostumista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2" marL="1200240" indent="-285840" defTabSz="45720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1800" spc="-1" strike="noStrike">
                <a:solidFill>
                  <a:schemeClr val="dk1"/>
                </a:solidFill>
                <a:latin typeface="Corbel"/>
              </a:rPr>
              <a:t>Liian harvoja, väärään aikaan liikkeellä tms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Pankkien luottoriskit kasvavat, vaikka sitä ei kunnolla havaita/ymmärretä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D28CB72-4073-4875-9DAE-99FFA4F9ED37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98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Kindleberger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982080" y="2666880"/>
            <a:ext cx="7704000" cy="333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Paniikki- ja romahdusvaihe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Velkaantuminen kasvanut liian suureksi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Kupla ei enää jaksa ruokkia itse itseään  =&gt; sen kasvu lakkaa =&gt; lasku alkaa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Varallisuushinnat (kiinteistöt, osakkeet ym) kääntyvät laskuun 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Epäluulo, pessimismi…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Talletuspakojen taipumus tarttua!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743040" indent="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2B2BBCE-4325-49A0-962D-25DE5D86BB6D}" type="slidenum">
              <a:t>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982080" y="247680"/>
            <a:ext cx="7704000" cy="1026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Hyman Minsky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982080" y="1420920"/>
            <a:ext cx="8228880" cy="5175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57222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Minskyn ajaktuksia julkaistu useissa paikoissa, ehkä ensimmäiseksi 1977 muuten melko tuntemattomassa lehdessä ”</a:t>
            </a:r>
            <a:r>
              <a:rPr b="0" i="1" lang="fi-FI" sz="2400" spc="-1" strike="noStrike">
                <a:solidFill>
                  <a:schemeClr val="dk1"/>
                </a:solidFill>
                <a:latin typeface="Corbel"/>
              </a:rPr>
              <a:t>Nebraska Journal of Economics and Business</a:t>
            </a: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”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Minskyllä tosin muitakin kirjoituksia samasta aiheesta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Liian epäortodoksinen mihinkään valtavirtataloustieteen kärkijulkaisuun?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Verbaalista deduktiota (”Jos oletamme x, siitä seuraa z”); ei matemaattinen malli eikä taloushistorian esimerkeistä johdettuja päätelmiä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Rahoitusmarkkinoiden epävakauden hypoteesi”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Spekulatiivisia kuplia muodostuu rahoitusmarkkinoilla endogeenisesti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Hyvät ajat jatkuvat =&gt; kriisiä aletaan pitää mahdottomana (”Eihän tässä mitään riskejä ole! Ei ole vuosikymmeniin ollut mitään kriisiä, joten ei tule nytkään! ”) =&gt; otetaan enemmän/liikaa velkavipua ja riskiä =&gt; kriisi. Johtopäätös: hyvät ajat eivät voi jatkua pitkään.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Finanssi-innovaatioita kehitellään hyvinä aikoina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Normaali (hedge) rahoitus =&gt; Spekulatiivinen rahoitus (korot voidaan vielä maksaa tuotoilla) =&gt; Ponzi-rahoitus (velanhoito suunnitellaan tehtäväksi arvonnousuilla)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Kun kupla on jatkunut tarpeeksi pitkään, velallisten tulot eivät riitä enää korkoihinkaan, ja on saavutettu Ponzi-rahoituksen vaihe 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Toiminta (kuviteltujen) tulevien pääomavoittojen varassa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Pyramidipeli”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2A60AB2-A5B8-4531-BB4C-12E6BFA4C7D8}" type="slidenum">
              <a:t>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982080" y="457200"/>
            <a:ext cx="7704000" cy="1050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i-FI" sz="4000" spc="-1" strike="noStrike">
                <a:solidFill>
                  <a:schemeClr val="dk1"/>
                </a:solidFill>
                <a:latin typeface="Corbel"/>
              </a:rPr>
              <a:t>Hyman Minsky</a:t>
            </a:r>
            <a:endParaRPr b="0" lang="fi-FI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914400" y="1508400"/>
            <a:ext cx="8121240" cy="5160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77222"/>
          </a:bodyPr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Spekulatiivinen euforia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Julkisen vallan melko tiukka sääntely välttämätöntä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Menestys ruokkii menestystä, joka ruokkii epäonnistumista”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”</a:t>
            </a: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Stable growth is inconsistent with the manner in which investment is determined in an economy in which debt financed ownership of capital assets exists”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Sääntely endogeenista: poliitikot ja virkakunta osa yhteiskuntaa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Kun noususuhdannetta pidetään pysyvänä olotilana, julkinen valtakin pitää sitä pysyvänä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Esim. Basel II ja Basel III: kun meni hyvin, löysättiin (vahingossa?) vakavaraisuusvaatimuksia Basel II:lla. Kriisissä niitä alettiin kiristää Basel III:lla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400" spc="-1" strike="noStrike">
                <a:solidFill>
                  <a:schemeClr val="dk1"/>
                </a:solidFill>
                <a:latin typeface="Corbel"/>
              </a:rPr>
              <a:t>Talous ei selviydy romahdusvaiheesta ilman julkisen vallan politiikkaa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Finanssipolitiikka, rahapolitiikka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1930-luvun lamassa ei kumpaakaan keinoa käytetty =&gt; lamasta tuli pitkä ja paha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1287c3"/>
              </a:buClr>
              <a:buSzPct val="145000"/>
              <a:buFont typeface="Arial"/>
              <a:buChar char="•"/>
            </a:pPr>
            <a:r>
              <a:rPr b="0" lang="fi-FI" sz="2000" spc="-1" strike="noStrike">
                <a:solidFill>
                  <a:schemeClr val="dk1"/>
                </a:solidFill>
                <a:latin typeface="Corbel"/>
              </a:rPr>
              <a:t>Mutta: liian aktiivinen talouspolitiikkakin voi aiheuttaa ongelmia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743040" indent="-285840" defTabSz="45720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Corbel"/>
              </a:rPr>
              <a:t>“</a:t>
            </a:r>
            <a:r>
              <a:rPr b="0" i="1" lang="en-US" sz="2000" spc="-1" strike="noStrike">
                <a:solidFill>
                  <a:schemeClr val="dk1"/>
                </a:solidFill>
                <a:latin typeface="Corbel"/>
              </a:rPr>
              <a:t>A great stagflation is the outcome when government is big and the central bank intervenes forcefully</a:t>
            </a:r>
            <a:r>
              <a:rPr b="0" lang="en-US" sz="2000" spc="-1" strike="noStrike">
                <a:solidFill>
                  <a:schemeClr val="dk1"/>
                </a:solidFill>
                <a:latin typeface="Corbel"/>
              </a:rPr>
              <a:t>. “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marL="743040" indent="0" defTabSz="45720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83E547C-48E0-460A-B198-3CE6BC55963F}" type="slidenum">
              <a:t>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Parallax">
  <a:themeElements>
    <a:clrScheme name="Parallax">
      <a:dk1>
        <a:srgbClr val="000000"/>
      </a:dk1>
      <a:lt1>
        <a:srgbClr val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 pitchFamily="0" charset="1"/>
        <a:ea typeface=""/>
        <a:cs typeface=""/>
      </a:majorFont>
      <a:minorFont>
        <a:latin typeface="Corbel" panose="020B0503020204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  <a:tileRect l="0" t="0" r="0" b="0"/>
        </a:gradFill>
      </a:fillStyleLst>
      <a:lnStyleLst>
        <a:ln w="9525" cap="rnd" cmpd="sng" algn="ctr">
          <a:prstDash val="solid"/>
        </a:ln>
        <a:ln w="15875" cap="rnd" cmpd="sng" algn="ctr">
          <a:prstDash val="solid"/>
        </a:ln>
        <a:ln w="22225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stretch>
            <a:fillRect l="0" t="0" r="0" b="0"/>
          </a:stretch>
        </a:blip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8781</TotalTime>
  <Application>LibreOffice/7.6.3.2$Windows_X86_64 LibreOffice_project/29d686fea9f6705b262d369fede658f824154cc0</Application>
  <AppVersion>15.0000</AppVersion>
  <Words>3226</Words>
  <Paragraphs>383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2010-03-13T07:09:55Z</dcterms:created>
  <dc:creator>Käyttäjä</dc:creator>
  <dc:description/>
  <dc:language>fi-FI</dc:language>
  <cp:lastModifiedBy/>
  <dcterms:modified xsi:type="dcterms:W3CDTF">2024-05-29T19:01:24Z</dcterms:modified>
  <cp:revision>1060</cp:revision>
  <dc:subject/>
  <dc:title>Raha- ja pankkiteorian kurssi Luento 4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On-screen Show (4:3)</vt:lpwstr>
  </property>
  <property fmtid="{D5CDD505-2E9C-101B-9397-08002B2CF9AE}" pid="4" name="Slides">
    <vt:i4>32</vt:i4>
  </property>
</Properties>
</file>