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59" r:id="rId5"/>
    <p:sldId id="263" r:id="rId6"/>
    <p:sldId id="264" r:id="rId7"/>
    <p:sldId id="258" r:id="rId8"/>
    <p:sldId id="267" r:id="rId9"/>
    <p:sldId id="268" r:id="rId10"/>
    <p:sldId id="265" r:id="rId11"/>
    <p:sldId id="266" r:id="rId12"/>
    <p:sldId id="260" r:id="rId13"/>
    <p:sldId id="261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04EAD-D24E-4270-9257-27C00D920707}" type="datetimeFigureOut">
              <a:rPr lang="fi-FI" smtClean="0"/>
              <a:t>11.3.2019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4C002-CD2D-4C3D-8CCE-CDCDD9FF06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69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4C002-CD2D-4C3D-8CCE-CDCDD9FF068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40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4D26-9151-4177-B9F4-41E7F0607AC4}" type="datetime1">
              <a:rPr lang="fi-FI" smtClean="0"/>
              <a:t>11.3.2019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7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544E1-F499-49B8-BEEB-41F9D51FE828}" type="datetime1">
              <a:rPr lang="fi-FI" smtClean="0"/>
              <a:t>11.3.2019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634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37BB-B510-47F2-BE2B-21354977894D}" type="datetime1">
              <a:rPr lang="fi-FI" smtClean="0"/>
              <a:t>11.3.2019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194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5FB9-2506-47FD-B451-2D56DD2E07B8}" type="datetime1">
              <a:rPr lang="fi-FI" smtClean="0"/>
              <a:t>11.3.2019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717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6660-AE7D-4D63-964D-88D12B76C1C1}" type="datetime1">
              <a:rPr lang="fi-FI" smtClean="0"/>
              <a:t>11.3.2019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368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3979-07C2-4646-92C8-E4C8D55E0034}" type="datetime1">
              <a:rPr lang="fi-FI" smtClean="0"/>
              <a:t>11.3.2019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780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BA57E-8CF8-4C10-9BCE-A9500A5A336F}" type="datetime1">
              <a:rPr lang="fi-FI" smtClean="0"/>
              <a:t>11.3.2019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29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4CE6-4A45-446E-A0CB-2BFED78D41ED}" type="datetime1">
              <a:rPr lang="fi-FI" smtClean="0"/>
              <a:t>11.3.2019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97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D98E-8519-4236-AC67-5A89528B3C71}" type="datetime1">
              <a:rPr lang="fi-FI" smtClean="0"/>
              <a:t>11.3.2019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043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EADD-C743-4CEE-87E6-FD9EA6E33A2C}" type="datetime1">
              <a:rPr lang="fi-FI" smtClean="0"/>
              <a:t>11.3.2019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72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5E91-2E0B-47BE-8D92-0237A2BFEFE6}" type="datetime1">
              <a:rPr lang="fi-FI" smtClean="0"/>
              <a:t>11.3.2019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36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A64A9-670E-454E-9FC9-5F9A451DED67}" type="datetime1">
              <a:rPr lang="fi-FI" smtClean="0"/>
              <a:t>11.3.2019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F901-6648-4E37-BABF-BE72750BC4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538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8877" y="844063"/>
            <a:ext cx="10515600" cy="2211192"/>
          </a:xfrm>
        </p:spPr>
        <p:txBody>
          <a:bodyPr/>
          <a:lstStyle/>
          <a:p>
            <a:pPr algn="ctr"/>
            <a:r>
              <a:rPr lang="fi-FI" sz="6000" b="1" dirty="0" smtClean="0"/>
              <a:t>KKO:2016:10</a:t>
            </a:r>
            <a:endParaRPr lang="fi-FI" sz="6000" b="1" dirty="0"/>
          </a:p>
        </p:txBody>
      </p:sp>
      <p:sp>
        <p:nvSpPr>
          <p:cNvPr id="3" name="Alaotsikko 2"/>
          <p:cNvSpPr>
            <a:spLocks noGrp="1"/>
          </p:cNvSpPr>
          <p:nvPr>
            <p:ph sz="half" idx="1"/>
          </p:nvPr>
        </p:nvSpPr>
        <p:spPr>
          <a:xfrm>
            <a:off x="838200" y="5556737"/>
            <a:ext cx="5181600" cy="6202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fi-FI" dirty="0" smtClean="0"/>
              <a:t>Jarmo Heikkilä  13.3.2019</a:t>
            </a:r>
            <a:endParaRPr lang="fi-FI" dirty="0"/>
          </a:p>
        </p:txBody>
      </p:sp>
      <p:pic>
        <p:nvPicPr>
          <p:cNvPr id="1026" name="Picture 2" descr="Kuvahaun tulos haulle korkomarginaal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89" y="2926081"/>
            <a:ext cx="5805146" cy="325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2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TULKINTAA JA SIITÄ SEURAA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72089" cy="4351338"/>
          </a:xfrm>
        </p:spPr>
        <p:txBody>
          <a:bodyPr/>
          <a:lstStyle/>
          <a:p>
            <a:r>
              <a:rPr lang="fi-FI" dirty="0" smtClean="0"/>
              <a:t>Koko pankin varainhankinta</a:t>
            </a:r>
          </a:p>
          <a:p>
            <a:r>
              <a:rPr lang="fi-FI" dirty="0" smtClean="0"/>
              <a:t>Viitekorko mukaan</a:t>
            </a:r>
          </a:p>
          <a:p>
            <a:r>
              <a:rPr lang="fi-FI" dirty="0" smtClean="0"/>
              <a:t>Ei yleinen kehitys</a:t>
            </a:r>
          </a:p>
          <a:p>
            <a:r>
              <a:rPr lang="fi-FI" dirty="0" smtClean="0"/>
              <a:t>Korotus oltava perusteltavissa</a:t>
            </a:r>
          </a:p>
          <a:p>
            <a:r>
              <a:rPr lang="fi-FI" dirty="0" smtClean="0"/>
              <a:t>Merkittävyys ja pysyvä muutos</a:t>
            </a:r>
          </a:p>
          <a:p>
            <a:pPr lvl="1"/>
            <a:r>
              <a:rPr lang="fi-FI" dirty="0" smtClean="0"/>
              <a:t>Vain nosto</a:t>
            </a:r>
          </a:p>
          <a:p>
            <a:pPr lvl="1"/>
            <a:r>
              <a:rPr lang="fi-FI" dirty="0" smtClean="0"/>
              <a:t>-&gt; pankin osoitettava kustannusnousu luotettavalla tavalla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7144" y="1825625"/>
            <a:ext cx="4948515" cy="39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KOROTUS EDELLYTYKSET</a:t>
            </a:r>
            <a:endParaRPr lang="fi-FI" b="1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443" r="13812"/>
          <a:stretch/>
        </p:blipFill>
        <p:spPr>
          <a:xfrm>
            <a:off x="796347" y="1825625"/>
            <a:ext cx="3742027" cy="3475831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7083" y="1825625"/>
            <a:ext cx="6556717" cy="4351338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Ehdon tarkoittama edellytys</a:t>
            </a:r>
          </a:p>
          <a:p>
            <a:r>
              <a:rPr lang="fi-FI" dirty="0" smtClean="0"/>
              <a:t>Merkittävä ja pysyvä</a:t>
            </a:r>
          </a:p>
          <a:p>
            <a:r>
              <a:rPr lang="fi-FI" dirty="0" smtClean="0"/>
              <a:t>Toteen näyttö</a:t>
            </a:r>
          </a:p>
          <a:p>
            <a:endParaRPr lang="fi-FI" dirty="0" smtClean="0"/>
          </a:p>
          <a:p>
            <a:r>
              <a:rPr lang="fi-FI" dirty="0" smtClean="0"/>
              <a:t>Ei toteen näytetty kaikkien kustannusten pysyvä nousu</a:t>
            </a:r>
          </a:p>
          <a:p>
            <a:r>
              <a:rPr lang="fi-FI" dirty="0" smtClean="0"/>
              <a:t>Ei perustetta korottaa marginaalia</a:t>
            </a:r>
          </a:p>
          <a:p>
            <a:r>
              <a:rPr lang="fi-FI" dirty="0" smtClean="0"/>
              <a:t>Korotuksen perusteella maksettu palautettava </a:t>
            </a:r>
          </a:p>
          <a:p>
            <a:pPr lvl="1"/>
            <a:r>
              <a:rPr lang="fi-FI" dirty="0" smtClean="0"/>
              <a:t>Tuottokorko haasteen tiedoksi saantiin asti</a:t>
            </a:r>
          </a:p>
          <a:p>
            <a:pPr lvl="1"/>
            <a:r>
              <a:rPr lang="fi-FI" dirty="0" smtClean="0"/>
              <a:t>Viivästyskorko tiedoksisaannin jälkeen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04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YHTEENVETO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491068" cy="4351338"/>
          </a:xfrm>
        </p:spPr>
        <p:txBody>
          <a:bodyPr/>
          <a:lstStyle/>
          <a:p>
            <a:r>
              <a:rPr lang="fi-FI" dirty="0" smtClean="0"/>
              <a:t>Sovitun ymmärtäminen ja dokumentointi</a:t>
            </a:r>
          </a:p>
          <a:p>
            <a:r>
              <a:rPr lang="fi-FI" dirty="0" smtClean="0"/>
              <a:t>Määrittelyt</a:t>
            </a:r>
          </a:p>
          <a:p>
            <a:r>
              <a:rPr lang="fi-FI" dirty="0" smtClean="0"/>
              <a:t>Muutoksen toteen näyttäminen</a:t>
            </a:r>
          </a:p>
          <a:p>
            <a:r>
              <a:rPr lang="fi-FI" dirty="0" smtClean="0"/>
              <a:t>Yksipuolinen muutos  - kohtuullisuus</a:t>
            </a:r>
          </a:p>
          <a:p>
            <a:r>
              <a:rPr lang="fi-FI" dirty="0" smtClean="0"/>
              <a:t>Muutosedellytykset hyväksyttävämpiä, jos  rajoitettuja ja perustuvat velallisen syihin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69188" y="2605719"/>
            <a:ext cx="4208462" cy="27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034298" cy="1507019"/>
          </a:xfrm>
        </p:spPr>
        <p:txBody>
          <a:bodyPr/>
          <a:lstStyle/>
          <a:p>
            <a:r>
              <a:rPr lang="fi-FI" b="1" dirty="0" smtClean="0"/>
              <a:t>Lue ja ymmärrä sopimukset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5701883"/>
            <a:ext cx="5181600" cy="475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/>
              <a:t>Jarmo Heikkilä</a:t>
            </a:r>
            <a:endParaRPr lang="fi-FI" dirty="0"/>
          </a:p>
        </p:txBody>
      </p:sp>
      <p:pic>
        <p:nvPicPr>
          <p:cNvPr id="3074" name="Picture 2" descr="Kuvahaun tulos haulle korkomarginaali yritysluot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97" y="365125"/>
            <a:ext cx="3705214" cy="56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05" y="1872144"/>
            <a:ext cx="4825218" cy="361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SISÄLTÖ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Tapauksen taustaa</a:t>
            </a:r>
          </a:p>
          <a:p>
            <a:r>
              <a:rPr lang="fi-FI" dirty="0" smtClean="0"/>
              <a:t>Vaatimuksia ja päätöksiä</a:t>
            </a:r>
          </a:p>
          <a:p>
            <a:r>
              <a:rPr lang="fi-FI" dirty="0" smtClean="0"/>
              <a:t>Sopimuksen tulkintaa</a:t>
            </a:r>
          </a:p>
          <a:p>
            <a:r>
              <a:rPr lang="fi-FI" dirty="0" smtClean="0"/>
              <a:t>Tapauksen ratkaisu</a:t>
            </a:r>
          </a:p>
          <a:p>
            <a:endParaRPr lang="fi-FI" dirty="0"/>
          </a:p>
        </p:txBody>
      </p:sp>
      <p:pic>
        <p:nvPicPr>
          <p:cNvPr id="2050" name="Picture 2" descr="Kuvahaun tulos haulle korkomarginaal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82" y="1997612"/>
            <a:ext cx="481991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b="1" dirty="0" smtClean="0"/>
              <a:t>TAPAUKSEN TAUSTAA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56603" y="1825625"/>
            <a:ext cx="5668108" cy="4351338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Kuntayhtymä ja kuntia </a:t>
            </a:r>
          </a:p>
          <a:p>
            <a:r>
              <a:rPr lang="fi-FI" dirty="0" smtClean="0"/>
              <a:t>Handelsbanken</a:t>
            </a:r>
          </a:p>
          <a:p>
            <a:endParaRPr lang="fi-FI" dirty="0"/>
          </a:p>
          <a:p>
            <a:r>
              <a:rPr lang="fi-FI" dirty="0" smtClean="0"/>
              <a:t>1998 – 2006 lainoja</a:t>
            </a:r>
          </a:p>
          <a:p>
            <a:r>
              <a:rPr lang="fi-FI" dirty="0" smtClean="0"/>
              <a:t>Vaihtuva viitekorko</a:t>
            </a:r>
          </a:p>
          <a:p>
            <a:r>
              <a:rPr lang="fi-FI" dirty="0" smtClean="0"/>
              <a:t>Marginaalit 0,018 -0,15 %-yksikköä</a:t>
            </a:r>
          </a:p>
          <a:p>
            <a:r>
              <a:rPr lang="fi-FI" dirty="0" smtClean="0"/>
              <a:t>Pitkäaikaisia</a:t>
            </a:r>
          </a:p>
          <a:p>
            <a:r>
              <a:rPr lang="fi-FI" dirty="0" smtClean="0"/>
              <a:t>Kertalyhenteisiä</a:t>
            </a:r>
          </a:p>
          <a:p>
            <a:r>
              <a:rPr lang="fi-FI" dirty="0" smtClean="0"/>
              <a:t>Kilpailutettu</a:t>
            </a:r>
          </a:p>
          <a:p>
            <a:r>
              <a:rPr lang="fi-FI" dirty="0" smtClean="0"/>
              <a:t>3 tai 6 kk </a:t>
            </a:r>
            <a:r>
              <a:rPr lang="fi-FI" dirty="0" err="1" smtClean="0"/>
              <a:t>euriboreja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4500" y="2377043"/>
            <a:ext cx="4559300" cy="324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PANKIN YLEISET YRITYS- JA YHTEISÖLUOTTOJEN SOPIMUSEHDOT, KOHTA 5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969477"/>
            <a:ext cx="6629038" cy="4207486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Pankilla on oikeus korottaa velasta perittävää marginaalia, jos se oli perusteltua </a:t>
            </a:r>
            <a:r>
              <a:rPr lang="fi-FI" b="1" dirty="0" smtClean="0"/>
              <a:t>pankin</a:t>
            </a:r>
            <a:r>
              <a:rPr lang="fi-FI" dirty="0" smtClean="0"/>
              <a:t> lisääntyneiden </a:t>
            </a:r>
            <a:r>
              <a:rPr lang="fi-FI" b="1" dirty="0" smtClean="0"/>
              <a:t>varainhankinnan kustannusten </a:t>
            </a:r>
            <a:r>
              <a:rPr lang="fi-FI" dirty="0" smtClean="0"/>
              <a:t>tai muiden lisääntyneiden kustannusten takia, joita pankki ei kohtuudella voinut ennakoida velkakirjaa allekirjoitettaessa.</a:t>
            </a:r>
          </a:p>
          <a:p>
            <a:pPr marL="0" indent="0">
              <a:buNone/>
            </a:pPr>
            <a:r>
              <a:rPr lang="fi-FI" dirty="0" smtClean="0"/>
              <a:t>Miten tulkittava?</a:t>
            </a:r>
          </a:p>
          <a:p>
            <a:pPr marL="0" indent="0">
              <a:buNone/>
            </a:pPr>
            <a:r>
              <a:rPr lang="fi-FI" dirty="0" smtClean="0"/>
              <a:t>Oliko näytetty lisääntyneen ehdon tavalla?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8829"/>
          <a:stretch/>
        </p:blipFill>
        <p:spPr>
          <a:xfrm>
            <a:off x="7434976" y="2131775"/>
            <a:ext cx="3918824" cy="366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MARGINAALIN KOROTUKSEN EHTOJA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402400"/>
            <a:ext cx="5181600" cy="4351338"/>
          </a:xfrm>
        </p:spPr>
        <p:txBody>
          <a:bodyPr/>
          <a:lstStyle/>
          <a:p>
            <a:r>
              <a:rPr lang="fi-FI" dirty="0" smtClean="0"/>
              <a:t>Velan nostamisesta tai edellisestä korotuksesta 3 v</a:t>
            </a:r>
          </a:p>
          <a:p>
            <a:r>
              <a:rPr lang="fi-FI" dirty="0" smtClean="0"/>
              <a:t>Kirjallisesti ilmoitus</a:t>
            </a:r>
          </a:p>
          <a:p>
            <a:r>
              <a:rPr lang="fi-FI" dirty="0" smtClean="0"/>
              <a:t>2 kk ennen voimaantuloa</a:t>
            </a:r>
          </a:p>
          <a:p>
            <a:r>
              <a:rPr lang="fi-FI" dirty="0" smtClean="0"/>
              <a:t>Velallisella oikeus irtisanoa</a:t>
            </a:r>
          </a:p>
          <a:p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375" y="2572544"/>
            <a:ext cx="4667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KOROTUSILMOITUS</a:t>
            </a:r>
            <a:endParaRPr lang="fi-FI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68949" y="1690688"/>
            <a:ext cx="6584852" cy="4808586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Pankin varainhankinnan marginaalit ylös ja viitekorot alas</a:t>
            </a:r>
          </a:p>
          <a:p>
            <a:r>
              <a:rPr lang="fi-FI" dirty="0" smtClean="0"/>
              <a:t>2009 kesällä ja syksyllä ilmoitukset</a:t>
            </a:r>
          </a:p>
          <a:p>
            <a:r>
              <a:rPr lang="fi-FI" dirty="0" smtClean="0"/>
              <a:t>Kuntayhtymän korotus 0,6 %-yksikköä</a:t>
            </a:r>
          </a:p>
          <a:p>
            <a:r>
              <a:rPr lang="fi-FI" dirty="0" smtClean="0"/>
              <a:t>Kuntien korotus 0,45 – 0,581 %-yksikköä</a:t>
            </a:r>
          </a:p>
          <a:p>
            <a:r>
              <a:rPr lang="fi-FI" dirty="0" smtClean="0"/>
              <a:t>Viitattu perustuvan pankin varainhankinnan kustannusten kasvuun</a:t>
            </a:r>
          </a:p>
          <a:p>
            <a:r>
              <a:rPr lang="fi-FI" dirty="0" smtClean="0"/>
              <a:t>Viitattu irtisanomismahdollisuudesta</a:t>
            </a:r>
          </a:p>
          <a:p>
            <a:r>
              <a:rPr lang="fi-FI" dirty="0" smtClean="0"/>
              <a:t>Pyynnöstä selvitys perusteista</a:t>
            </a:r>
          </a:p>
          <a:p>
            <a:pPr lvl="1"/>
            <a:r>
              <a:rPr lang="fi-FI" dirty="0" smtClean="0"/>
              <a:t>Maturiteettitransformaatio</a:t>
            </a:r>
          </a:p>
          <a:p>
            <a:pPr lvl="1"/>
            <a:r>
              <a:rPr lang="fi-FI" dirty="0" smtClean="0"/>
              <a:t>+0,20 - +2,10 %-yks.</a:t>
            </a:r>
          </a:p>
          <a:p>
            <a:pPr lvl="1"/>
            <a:r>
              <a:rPr lang="fi-FI" dirty="0" smtClean="0"/>
              <a:t>Maailmanlaajuinen kriisi </a:t>
            </a:r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904" r="16643"/>
          <a:stretch/>
        </p:blipFill>
        <p:spPr>
          <a:xfrm>
            <a:off x="838200" y="2529010"/>
            <a:ext cx="3580665" cy="29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VAATIMUKSIA JA PÄÄTÖKSIÄ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68819" cy="4351338"/>
          </a:xfrm>
        </p:spPr>
        <p:txBody>
          <a:bodyPr/>
          <a:lstStyle/>
          <a:p>
            <a:r>
              <a:rPr lang="fi-FI" dirty="0" smtClean="0"/>
              <a:t>Ei oikeutta yksipuolisesti</a:t>
            </a:r>
          </a:p>
          <a:p>
            <a:r>
              <a:rPr lang="fi-FI" dirty="0" smtClean="0"/>
              <a:t>Palauttaa korkoineen</a:t>
            </a:r>
          </a:p>
          <a:p>
            <a:endParaRPr lang="fi-FI" dirty="0"/>
          </a:p>
          <a:p>
            <a:r>
              <a:rPr lang="fi-FI" dirty="0" smtClean="0"/>
              <a:t>Käräjäoikeus hylkäsi – rahoituskriisi</a:t>
            </a:r>
          </a:p>
          <a:p>
            <a:r>
              <a:rPr lang="fi-FI" dirty="0" smtClean="0"/>
              <a:t>Hovioikeus ei muuttanut – olennaista lasketaanko pankin kustannukseen viitekorko – läpikulkuerä </a:t>
            </a:r>
          </a:p>
          <a:p>
            <a:pPr lvl="1"/>
            <a:r>
              <a:rPr lang="fi-FI" dirty="0" smtClean="0"/>
              <a:t>Todistustaakka pankilla</a:t>
            </a:r>
          </a:p>
          <a:p>
            <a:pPr lvl="1"/>
            <a:r>
              <a:rPr lang="fi-FI" dirty="0" smtClean="0"/>
              <a:t>Korotus pienempi kuin kustannusnousu</a:t>
            </a:r>
          </a:p>
          <a:p>
            <a:pPr lvl="1"/>
            <a:r>
              <a:rPr lang="fi-FI" dirty="0" smtClean="0"/>
              <a:t>Korotus voi olla moninkertainen lähtötilanteeseen nähden</a:t>
            </a:r>
          </a:p>
          <a:p>
            <a:endParaRPr lang="fi-FI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29269" y="1825625"/>
            <a:ext cx="4277750" cy="192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9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SOPIMUKSEN TULKINNAN LÄHTÖKOHTIA</a:t>
            </a:r>
            <a:endParaRPr lang="fi-FI" b="1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193" y="1690688"/>
            <a:ext cx="3028206" cy="4344352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90646" y="1690688"/>
            <a:ext cx="7063154" cy="4639774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Yleisiä sopimusehtoja</a:t>
            </a:r>
          </a:p>
          <a:p>
            <a:r>
              <a:rPr lang="fi-FI" dirty="0" smtClean="0"/>
              <a:t>Ei erikseen neuvoteltu kohdasta</a:t>
            </a:r>
          </a:p>
          <a:p>
            <a:r>
              <a:rPr lang="fi-FI" dirty="0" smtClean="0"/>
              <a:t>Keskustelun toteennäyttäminen</a:t>
            </a:r>
          </a:p>
          <a:p>
            <a:r>
              <a:rPr lang="fi-FI" dirty="0" smtClean="0"/>
              <a:t>Sopimuksen sanamuoto!</a:t>
            </a:r>
          </a:p>
          <a:p>
            <a:r>
              <a:rPr lang="fi-FI" dirty="0" smtClean="0"/>
              <a:t>Epäselvä – laatijan vahingoksi</a:t>
            </a:r>
          </a:p>
          <a:p>
            <a:r>
              <a:rPr lang="fi-FI" dirty="0" smtClean="0"/>
              <a:t>Lähtökohta marginaali muuttumaton</a:t>
            </a:r>
          </a:p>
          <a:p>
            <a:pPr lvl="1"/>
            <a:r>
              <a:rPr lang="fi-FI" dirty="0" smtClean="0"/>
              <a:t>Kumpikin kantaa osaltaan vastuun ja riskin</a:t>
            </a:r>
            <a:endParaRPr lang="fi-FI" dirty="0"/>
          </a:p>
          <a:p>
            <a:r>
              <a:rPr lang="fi-FI" dirty="0" smtClean="0"/>
              <a:t>Yksipuolista muutosehtoa tulkittava suppeasti</a:t>
            </a:r>
          </a:p>
          <a:p>
            <a:r>
              <a:rPr lang="fi-FI" dirty="0" smtClean="0"/>
              <a:t>Kilpailutuksen tarkoitus vaarantuu</a:t>
            </a:r>
          </a:p>
          <a:p>
            <a:r>
              <a:rPr lang="fi-FI" dirty="0" smtClean="0"/>
              <a:t>Pankki asiantuntevampi neuvottelussa</a:t>
            </a:r>
          </a:p>
        </p:txBody>
      </p:sp>
    </p:spTree>
    <p:extLst>
      <p:ext uri="{BB962C8B-B14F-4D97-AF65-F5344CB8AC3E}">
        <p14:creationId xmlns:p14="http://schemas.microsoft.com/office/powerpoint/2010/main" val="16650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SOPIMUKSEN TULKINTA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61181" y="1825625"/>
            <a:ext cx="8609427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Usea edellytys samanaikaisesti toteuduttava</a:t>
            </a:r>
          </a:p>
          <a:p>
            <a:r>
              <a:rPr lang="fi-FI" dirty="0" smtClean="0"/>
              <a:t>Ehdon luonnissa </a:t>
            </a:r>
            <a:r>
              <a:rPr lang="fi-FI" dirty="0" err="1" smtClean="0"/>
              <a:t>force</a:t>
            </a:r>
            <a:r>
              <a:rPr lang="fi-FI" dirty="0" smtClean="0"/>
              <a:t> </a:t>
            </a:r>
            <a:r>
              <a:rPr lang="fi-FI" dirty="0" err="1" smtClean="0"/>
              <a:t>majeure</a:t>
            </a:r>
            <a:r>
              <a:rPr lang="fi-FI" dirty="0" smtClean="0"/>
              <a:t> ajattelu</a:t>
            </a:r>
          </a:p>
          <a:p>
            <a:r>
              <a:rPr lang="fi-FI" dirty="0" smtClean="0"/>
              <a:t>”Varainhankinnan kustannukset” eri yhteyksissä eri tarkoitus</a:t>
            </a:r>
          </a:p>
          <a:p>
            <a:r>
              <a:rPr lang="fi-FI" dirty="0" smtClean="0"/>
              <a:t>Miten ehto ymmärretään</a:t>
            </a:r>
          </a:p>
          <a:p>
            <a:r>
              <a:rPr lang="fi-FI" dirty="0" smtClean="0"/>
              <a:t>Luotonsaajan käsitys ehdosta!</a:t>
            </a:r>
          </a:p>
          <a:p>
            <a:pPr lvl="1"/>
            <a:r>
              <a:rPr lang="fi-FI" dirty="0" smtClean="0"/>
              <a:t>Eivät ammattilaisia</a:t>
            </a:r>
          </a:p>
          <a:p>
            <a:r>
              <a:rPr lang="fi-FI" dirty="0" smtClean="0"/>
              <a:t>Termiä ei määritelty</a:t>
            </a:r>
          </a:p>
          <a:p>
            <a:r>
              <a:rPr lang="fi-FI" dirty="0" smtClean="0"/>
              <a:t>Korkoriskin hallinta ydinsisältöä pankille</a:t>
            </a:r>
          </a:p>
          <a:p>
            <a:r>
              <a:rPr lang="fi-FI" dirty="0" smtClean="0"/>
              <a:t>Lainan kustannukset eivät yksilöitävissä</a:t>
            </a:r>
          </a:p>
          <a:p>
            <a:r>
              <a:rPr lang="fi-FI" dirty="0" smtClean="0"/>
              <a:t>Yksipuolinen oikeus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004" r="12092"/>
          <a:stretch/>
        </p:blipFill>
        <p:spPr>
          <a:xfrm>
            <a:off x="7442442" y="2996418"/>
            <a:ext cx="4077718" cy="318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357</Words>
  <Application>Microsoft Office PowerPoint</Application>
  <PresentationFormat>Laajakuva</PresentationFormat>
  <Paragraphs>96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KKO:2016:10</vt:lpstr>
      <vt:lpstr>SISÄLTÖ</vt:lpstr>
      <vt:lpstr>TAPAUKSEN TAUSTAA</vt:lpstr>
      <vt:lpstr>PANKIN YLEISET YRITYS- JA YHTEISÖLUOTTOJEN SOPIMUSEHDOT, KOHTA 5</vt:lpstr>
      <vt:lpstr>MARGINAALIN KOROTUKSEN EHTOJA</vt:lpstr>
      <vt:lpstr>KOROTUSILMOITUS</vt:lpstr>
      <vt:lpstr>VAATIMUKSIA JA PÄÄTÖKSIÄ</vt:lpstr>
      <vt:lpstr>SOPIMUKSEN TULKINNAN LÄHTÖKOHTIA</vt:lpstr>
      <vt:lpstr>SOPIMUKSEN TULKINTA</vt:lpstr>
      <vt:lpstr>TULKINTAA JA SIITÄ SEURAA</vt:lpstr>
      <vt:lpstr>KOROTUS EDELLYTYKSET</vt:lpstr>
      <vt:lpstr>YHTEENVETO</vt:lpstr>
      <vt:lpstr>Lue ja ymmärrä sopimukset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KKO:2016:10</dc:title>
  <dc:creator>Jarmo Heikkilä</dc:creator>
  <cp:lastModifiedBy>Jarmo Heikkilä</cp:lastModifiedBy>
  <cp:revision>34</cp:revision>
  <dcterms:created xsi:type="dcterms:W3CDTF">2019-03-11T18:56:14Z</dcterms:created>
  <dcterms:modified xsi:type="dcterms:W3CDTF">2019-03-12T17:22:18Z</dcterms:modified>
</cp:coreProperties>
</file>