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404" r:id="rId3"/>
    <p:sldId id="259" r:id="rId4"/>
    <p:sldId id="497" r:id="rId5"/>
    <p:sldId id="274" r:id="rId6"/>
    <p:sldId id="275" r:id="rId7"/>
    <p:sldId id="472" r:id="rId8"/>
    <p:sldId id="473" r:id="rId9"/>
    <p:sldId id="498" r:id="rId10"/>
    <p:sldId id="484" r:id="rId11"/>
    <p:sldId id="479" r:id="rId12"/>
    <p:sldId id="474" r:id="rId13"/>
    <p:sldId id="475" r:id="rId14"/>
    <p:sldId id="488" r:id="rId15"/>
    <p:sldId id="482" r:id="rId16"/>
    <p:sldId id="481" r:id="rId17"/>
    <p:sldId id="265" r:id="rId18"/>
    <p:sldId id="463" r:id="rId19"/>
    <p:sldId id="263" r:id="rId20"/>
    <p:sldId id="462" r:id="rId21"/>
    <p:sldId id="264" r:id="rId22"/>
    <p:sldId id="266" r:id="rId23"/>
    <p:sldId id="267" r:id="rId24"/>
    <p:sldId id="268" r:id="rId25"/>
    <p:sldId id="269" r:id="rId26"/>
    <p:sldId id="270" r:id="rId27"/>
    <p:sldId id="273" r:id="rId28"/>
    <p:sldId id="491" r:id="rId29"/>
    <p:sldId id="272" r:id="rId30"/>
    <p:sldId id="276" r:id="rId31"/>
    <p:sldId id="277" r:id="rId32"/>
    <p:sldId id="278" r:id="rId33"/>
    <p:sldId id="458" r:id="rId34"/>
    <p:sldId id="459" r:id="rId35"/>
    <p:sldId id="460" r:id="rId36"/>
    <p:sldId id="461" r:id="rId37"/>
    <p:sldId id="279" r:id="rId38"/>
    <p:sldId id="280" r:id="rId39"/>
    <p:sldId id="496" r:id="rId40"/>
    <p:sldId id="281" r:id="rId41"/>
    <p:sldId id="433" r:id="rId42"/>
    <p:sldId id="282" r:id="rId43"/>
    <p:sldId id="495" r:id="rId4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2B4FFF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0" autoAdjust="0"/>
    <p:restoredTop sz="94660"/>
  </p:normalViewPr>
  <p:slideViewPr>
    <p:cSldViewPr snapToObjects="1">
      <p:cViewPr>
        <p:scale>
          <a:sx n="160" d="100"/>
          <a:sy n="160" d="100"/>
        </p:scale>
        <p:origin x="-976" y="-35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1/30/24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6:12:37.3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30.1.2024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9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9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0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42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2DAE-4748-4168-B276-D134445B40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1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66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uUHf_kOUM7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dirty="0"/>
              <a:t>Principles of Empirical Analysis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Lecture 8: Difference-in-differences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94803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Spring 2024</a:t>
            </a:r>
          </a:p>
          <a:p>
            <a:r>
              <a:rPr lang="en-US" dirty="0"/>
              <a:t>Miri Stryjan</a:t>
            </a:r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7833-CDA9-3494-A727-C792F7AC2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Simple difference: before/after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CFEFB6-0E4D-5F8E-CB60-373B44AF17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1478536" y="767681"/>
            <a:ext cx="5757760" cy="4020409"/>
          </a:xfrm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2D622-F30E-3840-1B25-EB71D65A44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585FA-C25C-17D7-ECFA-E79DD1C9A271}"/>
              </a:ext>
            </a:extLst>
          </p:cNvPr>
          <p:cNvSpPr/>
          <p:nvPr/>
        </p:nvSpPr>
        <p:spPr>
          <a:xfrm>
            <a:off x="4355976" y="4297660"/>
            <a:ext cx="1440160" cy="492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43C11-1546-556B-B295-7B1A7185337E}"/>
              </a:ext>
            </a:extLst>
          </p:cNvPr>
          <p:cNvSpPr/>
          <p:nvPr/>
        </p:nvSpPr>
        <p:spPr>
          <a:xfrm>
            <a:off x="2950666" y="4555016"/>
            <a:ext cx="1440160" cy="235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C936A-80B9-899B-EC67-9D754B25254B}"/>
              </a:ext>
            </a:extLst>
          </p:cNvPr>
          <p:cNvSpPr txBox="1"/>
          <p:nvPr/>
        </p:nvSpPr>
        <p:spPr>
          <a:xfrm>
            <a:off x="7308304" y="1633364"/>
            <a:ext cx="1440160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The share of mobile phone ownership increased substantially in the Millennium Village between 2005 and 2008. Does it mean the program had a positive effect?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B3CC59-D504-3FB3-8B8D-4EF1FC0D2784}"/>
                  </a:ext>
                </a:extLst>
              </p14:cNvPr>
              <p14:cNvContentPartPr/>
              <p14:nvPr/>
            </p14:nvContentPartPr>
            <p14:xfrm>
              <a:off x="506641" y="138466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B3CC59-D504-3FB3-8B8D-4EF1FC0D27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641" y="137566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0D8F0B-B993-A1C4-E73C-578E81DA1F6D}"/>
              </a:ext>
            </a:extLst>
          </p:cNvPr>
          <p:cNvCxnSpPr/>
          <p:nvPr/>
        </p:nvCxnSpPr>
        <p:spPr>
          <a:xfrm flipH="1">
            <a:off x="2051720" y="3295357"/>
            <a:ext cx="187220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E6C6D9-B1D0-3629-03E3-F1E255E04E92}"/>
              </a:ext>
            </a:extLst>
          </p:cNvPr>
          <p:cNvCxnSpPr>
            <a:cxnSpLocks/>
          </p:cNvCxnSpPr>
          <p:nvPr/>
        </p:nvCxnSpPr>
        <p:spPr>
          <a:xfrm flipH="1">
            <a:off x="2051720" y="2137420"/>
            <a:ext cx="468052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728BAB-5C2D-37C9-9420-29CB842E258B}"/>
              </a:ext>
            </a:extLst>
          </p:cNvPr>
          <p:cNvCxnSpPr>
            <a:cxnSpLocks/>
          </p:cNvCxnSpPr>
          <p:nvPr/>
        </p:nvCxnSpPr>
        <p:spPr>
          <a:xfrm>
            <a:off x="3059832" y="1273324"/>
            <a:ext cx="0" cy="2520280"/>
          </a:xfrm>
          <a:prstGeom prst="line">
            <a:avLst/>
          </a:prstGeom>
          <a:ln w="19050" cap="flat" cmpd="sng" algn="ctr">
            <a:solidFill>
              <a:srgbClr val="BB16A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BBA529-BE9D-6AE9-FE21-54ECF6351FD0}"/>
              </a:ext>
            </a:extLst>
          </p:cNvPr>
          <p:cNvSpPr txBox="1"/>
          <p:nvPr/>
        </p:nvSpPr>
        <p:spPr>
          <a:xfrm>
            <a:off x="3128717" y="1451419"/>
            <a:ext cx="9392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BB16A3"/>
                </a:solidFill>
              </a:rPr>
              <a:t>2004 =</a:t>
            </a:r>
          </a:p>
          <a:p>
            <a:r>
              <a:rPr lang="en-GB" sz="1000" b="1" dirty="0">
                <a:solidFill>
                  <a:srgbClr val="BB16A3"/>
                </a:solidFill>
              </a:rPr>
              <a:t>P</a:t>
            </a:r>
            <a:r>
              <a:rPr lang="en-FI" sz="1000" b="1" dirty="0">
                <a:solidFill>
                  <a:srgbClr val="BB16A3"/>
                </a:solidFill>
              </a:rPr>
              <a:t>rogram starts</a:t>
            </a:r>
          </a:p>
        </p:txBody>
      </p:sp>
    </p:spTree>
    <p:extLst>
      <p:ext uri="{BB962C8B-B14F-4D97-AF65-F5344CB8AC3E}">
        <p14:creationId xmlns:p14="http://schemas.microsoft.com/office/powerpoint/2010/main" val="142275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3562-522D-E439-33A6-C0B514846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Possible reasons for positive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310E-6B4D-8C63-C32B-11376892EE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536" y="1057300"/>
            <a:ext cx="8207374" cy="3336083"/>
          </a:xfrm>
        </p:spPr>
        <p:txBody>
          <a:bodyPr/>
          <a:lstStyle/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Maybe t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MVP led to better economic situation in the villages and thus to more mobile phones.</a:t>
            </a: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But there could also be alternative explanations for why mobile phones increased in the MV in this time-period. </a:t>
            </a: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we know which one it is when we have no control group? </a:t>
            </a:r>
          </a:p>
          <a:p>
            <a:endParaRPr lang="en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2085-AD66-1949-9EE1-0BF2AA48BB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32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DE6-2BB7-61E8-184B-46C5D1DDC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Measuring </a:t>
            </a:r>
            <a:r>
              <a:rPr lang="en-FI" i="1" dirty="0"/>
              <a:t>impact </a:t>
            </a:r>
            <a:r>
              <a:rPr lang="en-FI" dirty="0"/>
              <a:t>of a program</a:t>
            </a:r>
            <a:br>
              <a:rPr lang="en-FI" sz="2500" dirty="0"/>
            </a:br>
            <a:r>
              <a:rPr lang="en-FI" sz="2500" dirty="0"/>
              <a:t>– what is the counterfactual?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B198-9BAF-6EA4-658D-CADB2CB0838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”Measuring the impact of the Project means asking this question: What happened at sites that received the Project’s package intervention, </a:t>
            </a:r>
            <a:r>
              <a:rPr lang="en-GB" sz="2000" b="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to what would have happened at those sites in the absence of the Project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”In the absence of the Project” does not mean in the absence of any interventions whatsoever, it means what would have happened without that specific project.” (Clemens and </a:t>
            </a:r>
            <a:r>
              <a:rPr lang="en-GB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Demombynes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2010). </a:t>
            </a:r>
          </a:p>
          <a:p>
            <a:endParaRPr lang="en-FI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F7CFD-BA7C-C328-EE2E-4C7C5B4A98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32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73F-AB8D-02B5-949D-36919C0AC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we need for evaluating the program impact</a:t>
            </a:r>
            <a:b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3E35-DB82-F80C-DDAB-AB2B1C5297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2" y="949288"/>
            <a:ext cx="8207374" cy="3816424"/>
          </a:xfrm>
        </p:spPr>
        <p:txBody>
          <a:bodyPr/>
          <a:lstStyle/>
          <a:p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GB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measuring the effect of the program, T on some outcomes Y. </a:t>
            </a:r>
          </a:p>
          <a:p>
            <a:r>
              <a:rPr lang="en-GB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know the </a:t>
            </a:r>
            <a:r>
              <a:rPr lang="en-GB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counterfactual</a:t>
            </a:r>
            <a:r>
              <a:rPr lang="en-GB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would have happened in the absence of the program. </a:t>
            </a:r>
          </a:p>
          <a:p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-&gt; A control group that is </a:t>
            </a:r>
            <a:r>
              <a:rPr lang="en-GB" sz="1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comparable*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the treated group! </a:t>
            </a:r>
          </a:p>
          <a:p>
            <a:endParaRPr lang="en-GB" sz="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we construct/find a control group with </a:t>
            </a:r>
            <a:r>
              <a:rPr lang="en-GB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observational data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GB" sz="19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observational data – how could we construct a control group “ex post” (after the intervention)? </a:t>
            </a:r>
            <a:r>
              <a:rPr lang="en-GB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Suggestions/ideas? </a:t>
            </a:r>
          </a:p>
          <a:p>
            <a:endParaRPr lang="en-GB" sz="600" dirty="0">
              <a:solidFill>
                <a:srgbClr val="BB1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500" b="0" dirty="0">
                <a:latin typeface="Arial" panose="020B0604020202020204" pitchFamily="34" charset="0"/>
                <a:cs typeface="Arial" panose="020B0604020202020204" pitchFamily="34" charset="0"/>
              </a:rPr>
              <a:t>*Note: what we mean by “comparable” depends on the assumption of the specific estimation method used (DID, IV, RDD)</a:t>
            </a:r>
            <a:endParaRPr lang="en-GB" sz="15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26F4-8ED7-48DA-D08F-28FEF12965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06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7833-CDA9-3494-A727-C792F7AC2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sz="3000" dirty="0"/>
              <a:t>Adding possible “control groups” in 2008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CFEFB6-0E4D-5F8E-CB60-373B44AF17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032657" y="1057301"/>
            <a:ext cx="5365513" cy="36724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2D622-F30E-3840-1B25-EB71D65A44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737DC8-88B9-E8B1-7475-87A1FEFAA7F6}"/>
              </a:ext>
            </a:extLst>
          </p:cNvPr>
          <p:cNvSpPr/>
          <p:nvPr/>
        </p:nvSpPr>
        <p:spPr>
          <a:xfrm>
            <a:off x="6876256" y="1921396"/>
            <a:ext cx="72008" cy="72008"/>
          </a:xfrm>
          <a:prstGeom prst="ellipse">
            <a:avLst/>
          </a:prstGeom>
          <a:solidFill>
            <a:srgbClr val="2B4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ECD4B2-424A-8849-E443-6DDB03F97D88}"/>
              </a:ext>
            </a:extLst>
          </p:cNvPr>
          <p:cNvSpPr/>
          <p:nvPr/>
        </p:nvSpPr>
        <p:spPr>
          <a:xfrm>
            <a:off x="6876256" y="163336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BC2A6-6A26-486A-F461-958FF3BA9E4E}"/>
              </a:ext>
            </a:extLst>
          </p:cNvPr>
          <p:cNvSpPr txBox="1"/>
          <p:nvPr/>
        </p:nvSpPr>
        <p:spPr>
          <a:xfrm>
            <a:off x="7380312" y="1633364"/>
            <a:ext cx="1440160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The share of mobile phone ownership in 2008 in two possible control regions (blue and red dots) is higher than in the MV. Does it mean the program had a negative effect?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1CC53-4C17-754B-AE19-1912149C4218}"/>
              </a:ext>
            </a:extLst>
          </p:cNvPr>
          <p:cNvSpPr/>
          <p:nvPr/>
        </p:nvSpPr>
        <p:spPr>
          <a:xfrm>
            <a:off x="3419872" y="4297660"/>
            <a:ext cx="2592288" cy="43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4049E6-D067-C3CD-2335-4995C1ECA085}"/>
              </a:ext>
            </a:extLst>
          </p:cNvPr>
          <p:cNvCxnSpPr/>
          <p:nvPr/>
        </p:nvCxnSpPr>
        <p:spPr>
          <a:xfrm flipV="1">
            <a:off x="3491880" y="1561356"/>
            <a:ext cx="0" cy="2232248"/>
          </a:xfrm>
          <a:prstGeom prst="line">
            <a:avLst/>
          </a:prstGeom>
          <a:ln w="15875">
            <a:solidFill>
              <a:srgbClr val="BB16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8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C4CE-83AC-541F-EEDE-A7A8D13D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8171"/>
          </a:xfrm>
        </p:spPr>
        <p:txBody>
          <a:bodyPr/>
          <a:lstStyle/>
          <a:p>
            <a:r>
              <a:rPr lang="en-FI" sz="3000" dirty="0"/>
              <a:t>Adding possible “control groups” for the same time period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B2B250-808F-0A1C-BC4A-232A66B227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23729" y="985292"/>
            <a:ext cx="5184576" cy="3816423"/>
          </a:xfr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17FC8F6D-068D-0617-C1E4-BFAFCD2FE88C}"/>
              </a:ext>
            </a:extLst>
          </p:cNvPr>
          <p:cNvSpPr/>
          <p:nvPr/>
        </p:nvSpPr>
        <p:spPr>
          <a:xfrm>
            <a:off x="7092280" y="1777380"/>
            <a:ext cx="288032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4AB3B00-A95D-CCF4-E75C-9EAA4BE7470C}"/>
              </a:ext>
            </a:extLst>
          </p:cNvPr>
          <p:cNvSpPr/>
          <p:nvPr/>
        </p:nvSpPr>
        <p:spPr>
          <a:xfrm>
            <a:off x="4445800" y="2840078"/>
            <a:ext cx="288032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052C9-D3D7-61CC-D50D-D0540C6CACB3}"/>
              </a:ext>
            </a:extLst>
          </p:cNvPr>
          <p:cNvSpPr txBox="1"/>
          <p:nvPr/>
        </p:nvSpPr>
        <p:spPr>
          <a:xfrm>
            <a:off x="4860032" y="2857500"/>
            <a:ext cx="10081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/>
              <a:t>Early D</a:t>
            </a:r>
            <a:r>
              <a:rPr lang="en-FI" sz="1500" dirty="0"/>
              <a:t>ifference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CD79-8DCA-5653-534C-3DD52BF73716}"/>
              </a:ext>
            </a:extLst>
          </p:cNvPr>
          <p:cNvSpPr txBox="1"/>
          <p:nvPr/>
        </p:nvSpPr>
        <p:spPr>
          <a:xfrm>
            <a:off x="7452320" y="1819771"/>
            <a:ext cx="10081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/>
              <a:t>Late D</a:t>
            </a:r>
            <a:r>
              <a:rPr lang="en-FI" sz="1500" dirty="0"/>
              <a:t>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DFB54-C487-BFBC-637A-0BE8AB502B08}"/>
              </a:ext>
            </a:extLst>
          </p:cNvPr>
          <p:cNvSpPr txBox="1"/>
          <p:nvPr/>
        </p:nvSpPr>
        <p:spPr>
          <a:xfrm>
            <a:off x="7452320" y="3113301"/>
            <a:ext cx="1584176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/>
              <a:t>The d</a:t>
            </a:r>
            <a:r>
              <a:rPr lang="en-FI" sz="1500" dirty="0"/>
              <a:t>ifference between the MV and the other control groups remained roughly the same over the project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4DB19-0DD8-D879-78C9-0F1CBD2B58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2A2F7A-6F57-0AA4-8323-FD6E271628DD}"/>
              </a:ext>
            </a:extLst>
          </p:cNvPr>
          <p:cNvSpPr/>
          <p:nvPr/>
        </p:nvSpPr>
        <p:spPr>
          <a:xfrm>
            <a:off x="3347864" y="4369668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09FEEC-1F50-E730-642F-E9D505595BE5}"/>
              </a:ext>
            </a:extLst>
          </p:cNvPr>
          <p:cNvCxnSpPr/>
          <p:nvPr/>
        </p:nvCxnSpPr>
        <p:spPr>
          <a:xfrm flipV="1">
            <a:off x="3491880" y="1489348"/>
            <a:ext cx="0" cy="2304256"/>
          </a:xfrm>
          <a:prstGeom prst="line">
            <a:avLst/>
          </a:prstGeom>
          <a:ln w="15875">
            <a:solidFill>
              <a:srgbClr val="BB16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03308C-13CB-75AC-E6D3-A1C970FD3631}"/>
              </a:ext>
            </a:extLst>
          </p:cNvPr>
          <p:cNvSpPr txBox="1"/>
          <p:nvPr/>
        </p:nvSpPr>
        <p:spPr>
          <a:xfrm>
            <a:off x="3635896" y="1633364"/>
            <a:ext cx="72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000" b="1" dirty="0">
                <a:solidFill>
                  <a:srgbClr val="BB16A3"/>
                </a:solidFill>
              </a:rPr>
              <a:t>Program</a:t>
            </a:r>
          </a:p>
          <a:p>
            <a:r>
              <a:rPr lang="en-GB" sz="1000" b="1" dirty="0">
                <a:solidFill>
                  <a:srgbClr val="BB16A3"/>
                </a:solidFill>
              </a:rPr>
              <a:t>S</a:t>
            </a:r>
            <a:r>
              <a:rPr lang="en-FI" sz="1000" b="1" dirty="0">
                <a:solidFill>
                  <a:srgbClr val="BB16A3"/>
                </a:solidFill>
              </a:rPr>
              <a:t>tarts</a:t>
            </a:r>
          </a:p>
        </p:txBody>
      </p:sp>
    </p:spTree>
    <p:extLst>
      <p:ext uri="{BB962C8B-B14F-4D97-AF65-F5344CB8AC3E}">
        <p14:creationId xmlns:p14="http://schemas.microsoft.com/office/powerpoint/2010/main" val="13897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04A6-A3E8-5F40-0D3E-3636FA6CE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sz="3600" dirty="0"/>
              <a:t>Adding possible “control groups” for the same time period - idea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97B4-E14A-5023-F4D9-657E226165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 the changes at the sites to broader trends in the countries where the Millennium Villages are </a:t>
            </a:r>
            <a:r>
              <a:rPr lang="en-GB" sz="1900" b="0" dirty="0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doing this for Kenya, we see that the treated villages follow the same trend as the rest of Kenya </a:t>
            </a:r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the rest of Kenya did not have the MVP.</a:t>
            </a:r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suggests that mobile ownership would have risen at the MV sites with or without the project. </a:t>
            </a:r>
            <a:endParaRPr lang="en-GB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counterfactual (</a:t>
            </a:r>
            <a:r>
              <a:rPr lang="en-GB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have happened </a:t>
            </a:r>
            <a:r>
              <a:rPr lang="en-GB" sz="190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without treatment) would most likely have been a similar increase in mobile ownership as was found in similar villages in the rest of Kenya. </a:t>
            </a:r>
          </a:p>
          <a:p>
            <a:endParaRPr lang="en-FI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C2C18-536D-2868-3091-E63B0637CE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71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dirty="0"/>
              <a:t>Difference-in-differences – </a:t>
            </a:r>
            <a:br>
              <a:rPr lang="en-US" sz="3600" dirty="0"/>
            </a:br>
            <a:r>
              <a:rPr lang="en-US" sz="3600" dirty="0"/>
              <a:t>two groups, two time periods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141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DID: two groups, two time periods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67145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canonical DID design contains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time periods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groups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of treatment is the same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all treated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current DID applications, however, use data from more than two time periods and often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occurs at different times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currently a lively discussion going on regarding what to do when dealing with these more complicated designs!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2x2 design is still an excellent pedagogical point of departure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F4F8D-0BAD-A2FD-1B7B-E364C5C407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74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9" name="Suora nuoliyhdysviiva 52"/>
          <p:cNvCxnSpPr/>
          <p:nvPr/>
        </p:nvCxnSpPr>
        <p:spPr>
          <a:xfrm>
            <a:off x="1835696" y="3937620"/>
            <a:ext cx="84584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kehys 42"/>
          <p:cNvSpPr txBox="1"/>
          <p:nvPr/>
        </p:nvSpPr>
        <p:spPr>
          <a:xfrm>
            <a:off x="179512" y="3352844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Group that receives the treatment</a:t>
            </a:r>
            <a:endParaRPr lang="en-US" sz="1600" dirty="0"/>
          </a:p>
        </p:txBody>
      </p:sp>
      <p:cxnSp>
        <p:nvCxnSpPr>
          <p:cNvPr id="24" name="Suora nuoliyhdysviiva 52"/>
          <p:cNvCxnSpPr/>
          <p:nvPr/>
        </p:nvCxnSpPr>
        <p:spPr>
          <a:xfrm flipV="1">
            <a:off x="1961456" y="4626632"/>
            <a:ext cx="720080" cy="77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ikehys 42"/>
          <p:cNvSpPr txBox="1"/>
          <p:nvPr/>
        </p:nvSpPr>
        <p:spPr>
          <a:xfrm>
            <a:off x="432768" y="4555002"/>
            <a:ext cx="178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 group</a:t>
            </a:r>
            <a:endParaRPr lang="en-US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17E999-85A6-E305-BEC6-F86F76A86799}"/>
              </a:ext>
            </a:extLst>
          </p:cNvPr>
          <p:cNvSpPr/>
          <p:nvPr/>
        </p:nvSpPr>
        <p:spPr>
          <a:xfrm>
            <a:off x="2875359" y="4538782"/>
            <a:ext cx="118864" cy="11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204F1F-DD75-F428-C3A9-079BD29C0EA6}"/>
              </a:ext>
            </a:extLst>
          </p:cNvPr>
          <p:cNvSpPr/>
          <p:nvPr/>
        </p:nvSpPr>
        <p:spPr>
          <a:xfrm>
            <a:off x="5520680" y="3865612"/>
            <a:ext cx="118864" cy="11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0BB210-A9AE-CB30-1C08-5FC67C9BADFE}"/>
              </a:ext>
            </a:extLst>
          </p:cNvPr>
          <p:cNvSpPr/>
          <p:nvPr/>
        </p:nvSpPr>
        <p:spPr>
          <a:xfrm>
            <a:off x="5508104" y="2810644"/>
            <a:ext cx="118864" cy="118864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1683B9-689E-4494-0C07-A4438391F961}"/>
              </a:ext>
            </a:extLst>
          </p:cNvPr>
          <p:cNvSpPr/>
          <p:nvPr/>
        </p:nvSpPr>
        <p:spPr>
          <a:xfrm>
            <a:off x="2849890" y="4106788"/>
            <a:ext cx="118864" cy="118864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703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Observational alternatives to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51520" y="1261611"/>
            <a:ext cx="8712968" cy="43321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on observables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treatment and control groups differ from each other only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 characteristics,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there is no problematic </a:t>
            </a:r>
            <a:r>
              <a:rPr lang="en-US" sz="1800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into treatment</a:t>
            </a:r>
          </a:p>
          <a:p>
            <a:pPr marL="694800" lvl="1" indent="-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Lecture 7 discussed such a situation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on unobservables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treatment and control groups differ from each other in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 characteristics</a:t>
            </a:r>
          </a:p>
          <a:p>
            <a:pPr marL="694800" lvl="1" indent="-457200"/>
            <a:r>
              <a:rPr lang="en-US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Treatment and controls are observed before and after treatment – </a:t>
            </a:r>
            <a:r>
              <a:rPr lang="en-US" sz="1800" dirty="0">
                <a:solidFill>
                  <a:srgbClr val="BB16A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difference-in-differences (DID)</a:t>
            </a:r>
          </a:p>
          <a:p>
            <a:pPr marL="694800" lvl="1" indent="-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Selection mechanism is known –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discontinuity designs (RDD)</a:t>
            </a:r>
          </a:p>
          <a:p>
            <a:pPr marL="694800" lvl="1" indent="-4572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Exogenous variable induces variation in treatment –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variables (IV)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65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9" name="Suora nuoliyhdysviiva 52"/>
          <p:cNvCxnSpPr/>
          <p:nvPr/>
        </p:nvCxnSpPr>
        <p:spPr>
          <a:xfrm>
            <a:off x="1835696" y="3937620"/>
            <a:ext cx="84584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kehys 42"/>
          <p:cNvSpPr txBox="1"/>
          <p:nvPr/>
        </p:nvSpPr>
        <p:spPr>
          <a:xfrm>
            <a:off x="179512" y="3352844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Group that receives the treatment</a:t>
            </a:r>
            <a:endParaRPr lang="en-US" sz="1600" dirty="0"/>
          </a:p>
        </p:txBody>
      </p:sp>
      <p:cxnSp>
        <p:nvCxnSpPr>
          <p:cNvPr id="24" name="Suora nuoliyhdysviiva 52"/>
          <p:cNvCxnSpPr/>
          <p:nvPr/>
        </p:nvCxnSpPr>
        <p:spPr>
          <a:xfrm flipV="1">
            <a:off x="1961456" y="4626632"/>
            <a:ext cx="720080" cy="77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ikehys 42"/>
          <p:cNvSpPr txBox="1"/>
          <p:nvPr/>
        </p:nvSpPr>
        <p:spPr>
          <a:xfrm>
            <a:off x="432768" y="4555002"/>
            <a:ext cx="178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 group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7C29B-2A0B-4FD9-A856-69DFDA4BD21E}"/>
              </a:ext>
            </a:extLst>
          </p:cNvPr>
          <p:cNvSpPr txBox="1"/>
          <p:nvPr/>
        </p:nvSpPr>
        <p:spPr>
          <a:xfrm>
            <a:off x="5724128" y="1273324"/>
            <a:ext cx="338437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measuring the outcome of interest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two time periods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dots are means of the outcome for each group in each time period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lines connecting the dots are just for visualization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01245-B9CD-4863-BCDA-6320414473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80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9" name="Suora nuoliyhdysviiva 52"/>
          <p:cNvCxnSpPr/>
          <p:nvPr/>
        </p:nvCxnSpPr>
        <p:spPr>
          <a:xfrm>
            <a:off x="1835696" y="3937620"/>
            <a:ext cx="84584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kehys 42"/>
          <p:cNvSpPr txBox="1"/>
          <p:nvPr/>
        </p:nvSpPr>
        <p:spPr>
          <a:xfrm>
            <a:off x="179512" y="3352844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Group that receives the treatment</a:t>
            </a:r>
            <a:endParaRPr lang="en-US" sz="1600" dirty="0"/>
          </a:p>
        </p:txBody>
      </p:sp>
      <p:cxnSp>
        <p:nvCxnSpPr>
          <p:cNvPr id="24" name="Suora nuoliyhdysviiva 52"/>
          <p:cNvCxnSpPr/>
          <p:nvPr/>
        </p:nvCxnSpPr>
        <p:spPr>
          <a:xfrm flipV="1">
            <a:off x="1961456" y="4626632"/>
            <a:ext cx="720080" cy="77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4"/>
          <p:cNvCxnSpPr/>
          <p:nvPr/>
        </p:nvCxnSpPr>
        <p:spPr>
          <a:xfrm flipV="1">
            <a:off x="4211960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52"/>
          <p:cNvCxnSpPr/>
          <p:nvPr/>
        </p:nvCxnSpPr>
        <p:spPr>
          <a:xfrm>
            <a:off x="3635896" y="1993404"/>
            <a:ext cx="288032" cy="525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kehys 42"/>
          <p:cNvSpPr txBox="1"/>
          <p:nvPr/>
        </p:nvSpPr>
        <p:spPr>
          <a:xfrm>
            <a:off x="1709936" y="1345332"/>
            <a:ext cx="2646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occurs but only one group is treated</a:t>
            </a:r>
            <a:endParaRPr lang="en-US" sz="1600" dirty="0"/>
          </a:p>
        </p:txBody>
      </p:sp>
      <p:sp>
        <p:nvSpPr>
          <p:cNvPr id="25" name="Tekstikehys 42">
            <a:extLst>
              <a:ext uri="{FF2B5EF4-FFF2-40B4-BE49-F238E27FC236}">
                <a16:creationId xmlns:a16="http://schemas.microsoft.com/office/drawing/2014/main" id="{332D2241-0DEB-4002-B5A8-AF5E8A54C603}"/>
              </a:ext>
            </a:extLst>
          </p:cNvPr>
          <p:cNvSpPr txBox="1"/>
          <p:nvPr/>
        </p:nvSpPr>
        <p:spPr>
          <a:xfrm>
            <a:off x="432768" y="4555002"/>
            <a:ext cx="178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 group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766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9" name="Suora nuoliyhdysviiva 52"/>
          <p:cNvCxnSpPr/>
          <p:nvPr/>
        </p:nvCxnSpPr>
        <p:spPr>
          <a:xfrm>
            <a:off x="1835696" y="3937620"/>
            <a:ext cx="8458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kehys 42"/>
          <p:cNvSpPr txBox="1"/>
          <p:nvPr/>
        </p:nvSpPr>
        <p:spPr>
          <a:xfrm>
            <a:off x="395536" y="3505572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Mean difference before treatment</a:t>
            </a:r>
            <a:endParaRPr lang="en-US" sz="1600" dirty="0"/>
          </a:p>
        </p:txBody>
      </p:sp>
      <p:cxnSp>
        <p:nvCxnSpPr>
          <p:cNvPr id="18" name="Suora nuoliyhdysviiva 4"/>
          <p:cNvCxnSpPr/>
          <p:nvPr/>
        </p:nvCxnSpPr>
        <p:spPr>
          <a:xfrm flipV="1">
            <a:off x="4211960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ikea aaltosulje 16"/>
          <p:cNvSpPr/>
          <p:nvPr/>
        </p:nvSpPr>
        <p:spPr>
          <a:xfrm>
            <a:off x="5580112" y="2857500"/>
            <a:ext cx="216024" cy="108012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ikea aaltosulje 16"/>
          <p:cNvSpPr/>
          <p:nvPr/>
        </p:nvSpPr>
        <p:spPr>
          <a:xfrm flipH="1">
            <a:off x="2771800" y="4117640"/>
            <a:ext cx="144016" cy="46805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8" name="Suora nuoliyhdysviiva 52"/>
          <p:cNvCxnSpPr/>
          <p:nvPr/>
        </p:nvCxnSpPr>
        <p:spPr>
          <a:xfrm flipH="1">
            <a:off x="5868144" y="3161686"/>
            <a:ext cx="72008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ikehys 42"/>
          <p:cNvSpPr txBox="1"/>
          <p:nvPr/>
        </p:nvSpPr>
        <p:spPr>
          <a:xfrm>
            <a:off x="6678488" y="2848788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Mean difference after treatment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E5E63-5EE9-55A0-709E-27D766F6A3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4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9" name="Suora nuoliyhdysviiva 52"/>
          <p:cNvCxnSpPr/>
          <p:nvPr/>
        </p:nvCxnSpPr>
        <p:spPr>
          <a:xfrm>
            <a:off x="1835696" y="3937620"/>
            <a:ext cx="8458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kehys 42"/>
          <p:cNvSpPr txBox="1"/>
          <p:nvPr/>
        </p:nvSpPr>
        <p:spPr>
          <a:xfrm>
            <a:off x="395536" y="3505572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Mean difference before treatment</a:t>
            </a:r>
            <a:endParaRPr lang="en-US" sz="1600" dirty="0"/>
          </a:p>
        </p:txBody>
      </p:sp>
      <p:cxnSp>
        <p:nvCxnSpPr>
          <p:cNvPr id="18" name="Suora nuoliyhdysviiva 4"/>
          <p:cNvCxnSpPr/>
          <p:nvPr/>
        </p:nvCxnSpPr>
        <p:spPr>
          <a:xfrm flipV="1">
            <a:off x="4211960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52"/>
          <p:cNvCxnSpPr/>
          <p:nvPr/>
        </p:nvCxnSpPr>
        <p:spPr>
          <a:xfrm>
            <a:off x="4644008" y="2209428"/>
            <a:ext cx="700980" cy="957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kehys 42"/>
          <p:cNvSpPr txBox="1"/>
          <p:nvPr/>
        </p:nvSpPr>
        <p:spPr>
          <a:xfrm>
            <a:off x="3032956" y="1708418"/>
            <a:ext cx="2646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Difference-in-differences = treatment effect</a:t>
            </a:r>
            <a:endParaRPr lang="en-US" sz="1600" dirty="0"/>
          </a:p>
        </p:txBody>
      </p:sp>
      <p:sp>
        <p:nvSpPr>
          <p:cNvPr id="25" name="Oikea aaltosulje 16"/>
          <p:cNvSpPr/>
          <p:nvPr/>
        </p:nvSpPr>
        <p:spPr>
          <a:xfrm>
            <a:off x="5580112" y="2857500"/>
            <a:ext cx="216024" cy="108012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ikea aaltosulje 16"/>
          <p:cNvSpPr/>
          <p:nvPr/>
        </p:nvSpPr>
        <p:spPr>
          <a:xfrm flipH="1">
            <a:off x="2771800" y="4117640"/>
            <a:ext cx="144016" cy="46805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8" name="Suora nuoliyhdysviiva 52"/>
          <p:cNvCxnSpPr/>
          <p:nvPr/>
        </p:nvCxnSpPr>
        <p:spPr>
          <a:xfrm flipH="1">
            <a:off x="5868144" y="3161686"/>
            <a:ext cx="72008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ikehys 42"/>
          <p:cNvSpPr txBox="1"/>
          <p:nvPr/>
        </p:nvSpPr>
        <p:spPr>
          <a:xfrm>
            <a:off x="6678488" y="2848788"/>
            <a:ext cx="1781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Mean difference after treatment</a:t>
            </a:r>
            <a:endParaRPr lang="en-US" sz="1600" dirty="0"/>
          </a:p>
        </p:txBody>
      </p:sp>
      <p:cxnSp>
        <p:nvCxnSpPr>
          <p:cNvPr id="30" name="Suora nuoliyhdysviiva 11"/>
          <p:cNvCxnSpPr/>
          <p:nvPr/>
        </p:nvCxnSpPr>
        <p:spPr>
          <a:xfrm flipV="1">
            <a:off x="2915816" y="3505572"/>
            <a:ext cx="2664296" cy="648072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ikea aaltosulje 16"/>
          <p:cNvSpPr/>
          <p:nvPr/>
        </p:nvSpPr>
        <p:spPr>
          <a:xfrm flipH="1">
            <a:off x="5409704" y="2848788"/>
            <a:ext cx="144016" cy="656784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48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8" name="Suora nuoliyhdysviiva 4"/>
          <p:cNvCxnSpPr/>
          <p:nvPr/>
        </p:nvCxnSpPr>
        <p:spPr>
          <a:xfrm flipV="1">
            <a:off x="4211960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52"/>
          <p:cNvCxnSpPr/>
          <p:nvPr/>
        </p:nvCxnSpPr>
        <p:spPr>
          <a:xfrm>
            <a:off x="3203848" y="2413504"/>
            <a:ext cx="700980" cy="957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kehys 42"/>
          <p:cNvSpPr txBox="1"/>
          <p:nvPr/>
        </p:nvSpPr>
        <p:spPr>
          <a:xfrm>
            <a:off x="2177480" y="1877695"/>
            <a:ext cx="264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Trend in the treatment group</a:t>
            </a:r>
            <a:endParaRPr lang="en-US" sz="1600" dirty="0"/>
          </a:p>
        </p:txBody>
      </p:sp>
      <p:cxnSp>
        <p:nvCxnSpPr>
          <p:cNvPr id="30" name="Suora nuoliyhdysviiva 11"/>
          <p:cNvCxnSpPr/>
          <p:nvPr/>
        </p:nvCxnSpPr>
        <p:spPr>
          <a:xfrm flipV="1">
            <a:off x="2915816" y="3505572"/>
            <a:ext cx="2664296" cy="648072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ikea aaltosulje 16"/>
          <p:cNvSpPr/>
          <p:nvPr/>
        </p:nvSpPr>
        <p:spPr>
          <a:xfrm>
            <a:off x="5553720" y="2848788"/>
            <a:ext cx="242416" cy="656784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nuoliyhdysviiva 52"/>
          <p:cNvCxnSpPr/>
          <p:nvPr/>
        </p:nvCxnSpPr>
        <p:spPr>
          <a:xfrm flipH="1" flipV="1">
            <a:off x="4994920" y="4283500"/>
            <a:ext cx="414784" cy="179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ikehys 42"/>
          <p:cNvSpPr txBox="1"/>
          <p:nvPr/>
        </p:nvSpPr>
        <p:spPr>
          <a:xfrm>
            <a:off x="4355976" y="4463162"/>
            <a:ext cx="264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Trend in the control group</a:t>
            </a:r>
            <a:endParaRPr lang="en-US" sz="1600" dirty="0"/>
          </a:p>
        </p:txBody>
      </p:sp>
      <p:sp>
        <p:nvSpPr>
          <p:cNvPr id="23" name="Tekstikehys 42"/>
          <p:cNvSpPr txBox="1"/>
          <p:nvPr/>
        </p:nvSpPr>
        <p:spPr>
          <a:xfrm>
            <a:off x="5824934" y="2970878"/>
            <a:ext cx="162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015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8" name="Suora nuoliyhdysviiva 4"/>
          <p:cNvCxnSpPr/>
          <p:nvPr/>
        </p:nvCxnSpPr>
        <p:spPr>
          <a:xfrm flipV="1">
            <a:off x="4211960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52"/>
          <p:cNvCxnSpPr/>
          <p:nvPr/>
        </p:nvCxnSpPr>
        <p:spPr>
          <a:xfrm>
            <a:off x="3203848" y="2413504"/>
            <a:ext cx="700980" cy="957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kehys 42"/>
          <p:cNvSpPr txBox="1"/>
          <p:nvPr/>
        </p:nvSpPr>
        <p:spPr>
          <a:xfrm>
            <a:off x="2177480" y="1877695"/>
            <a:ext cx="264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Trend in the treatment group</a:t>
            </a:r>
            <a:endParaRPr lang="en-US" sz="1600" dirty="0"/>
          </a:p>
        </p:txBody>
      </p:sp>
      <p:cxnSp>
        <p:nvCxnSpPr>
          <p:cNvPr id="30" name="Suora nuoliyhdysviiva 11"/>
          <p:cNvCxnSpPr/>
          <p:nvPr/>
        </p:nvCxnSpPr>
        <p:spPr>
          <a:xfrm flipV="1">
            <a:off x="2915816" y="3505572"/>
            <a:ext cx="2664296" cy="648072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ikea aaltosulje 16"/>
          <p:cNvSpPr/>
          <p:nvPr/>
        </p:nvSpPr>
        <p:spPr>
          <a:xfrm>
            <a:off x="5553720" y="2848788"/>
            <a:ext cx="209872" cy="656784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nuoliyhdysviiva 52"/>
          <p:cNvCxnSpPr/>
          <p:nvPr/>
        </p:nvCxnSpPr>
        <p:spPr>
          <a:xfrm flipH="1" flipV="1">
            <a:off x="4994920" y="4283500"/>
            <a:ext cx="414784" cy="179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ikehys 42"/>
          <p:cNvSpPr txBox="1"/>
          <p:nvPr/>
        </p:nvSpPr>
        <p:spPr>
          <a:xfrm>
            <a:off x="4355976" y="4463162"/>
            <a:ext cx="264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Trend in the control group</a:t>
            </a:r>
            <a:endParaRPr lang="en-US" sz="1600" dirty="0"/>
          </a:p>
        </p:txBody>
      </p:sp>
      <p:cxnSp>
        <p:nvCxnSpPr>
          <p:cNvPr id="23" name="Suora nuoliyhdysviiva 52"/>
          <p:cNvCxnSpPr>
            <a:stCxn id="28" idx="1"/>
          </p:cNvCxnSpPr>
          <p:nvPr/>
        </p:nvCxnSpPr>
        <p:spPr>
          <a:xfrm flipH="1" flipV="1">
            <a:off x="5300712" y="3757958"/>
            <a:ext cx="1136072" cy="219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ikehys 51"/>
          <p:cNvSpPr txBox="1"/>
          <p:nvPr/>
        </p:nvSpPr>
        <p:spPr>
          <a:xfrm>
            <a:off x="6436784" y="3684807"/>
            <a:ext cx="216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Counterfactual trend in the treatment group</a:t>
            </a:r>
            <a:endParaRPr lang="en-US" sz="1600" dirty="0"/>
          </a:p>
        </p:txBody>
      </p:sp>
      <p:sp>
        <p:nvSpPr>
          <p:cNvPr id="29" name="Tekstikehys 42"/>
          <p:cNvSpPr txBox="1"/>
          <p:nvPr/>
        </p:nvSpPr>
        <p:spPr>
          <a:xfrm>
            <a:off x="5763592" y="173887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control group captures any common changes in the treatment and control groups</a:t>
            </a:r>
            <a:endParaRPr lang="en-US" sz="1600" dirty="0"/>
          </a:p>
        </p:txBody>
      </p:sp>
      <p:sp>
        <p:nvSpPr>
          <p:cNvPr id="24" name="Tekstikehys 42"/>
          <p:cNvSpPr txBox="1"/>
          <p:nvPr/>
        </p:nvSpPr>
        <p:spPr>
          <a:xfrm>
            <a:off x="5824934" y="2970878"/>
            <a:ext cx="162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1741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Difference-in-differences graphically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cxnSp>
        <p:nvCxnSpPr>
          <p:cNvPr id="6" name="Suora nuoliyhdysviiva 4"/>
          <p:cNvCxnSpPr/>
          <p:nvPr/>
        </p:nvCxnSpPr>
        <p:spPr>
          <a:xfrm flipV="1">
            <a:off x="2195736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5"/>
          <p:cNvCxnSpPr/>
          <p:nvPr/>
        </p:nvCxnSpPr>
        <p:spPr>
          <a:xfrm flipV="1">
            <a:off x="2915816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6"/>
          <p:cNvCxnSpPr/>
          <p:nvPr/>
        </p:nvCxnSpPr>
        <p:spPr>
          <a:xfrm flipV="1">
            <a:off x="5508104" y="4945732"/>
            <a:ext cx="0" cy="22440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7"/>
          <p:cNvCxnSpPr/>
          <p:nvPr/>
        </p:nvCxnSpPr>
        <p:spPr>
          <a:xfrm>
            <a:off x="2195736" y="5161756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21"/>
          <p:cNvSpPr txBox="1"/>
          <p:nvPr/>
        </p:nvSpPr>
        <p:spPr>
          <a:xfrm>
            <a:off x="2771800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0</a:t>
            </a:r>
          </a:p>
        </p:txBody>
      </p:sp>
      <p:sp>
        <p:nvSpPr>
          <p:cNvPr id="11" name="Tekstikehys 22"/>
          <p:cNvSpPr txBox="1"/>
          <p:nvPr/>
        </p:nvSpPr>
        <p:spPr>
          <a:xfrm>
            <a:off x="5364088" y="51617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</a:p>
        </p:txBody>
      </p:sp>
      <p:cxnSp>
        <p:nvCxnSpPr>
          <p:cNvPr id="12" name="Suora nuoliyhdysviiva 10"/>
          <p:cNvCxnSpPr/>
          <p:nvPr/>
        </p:nvCxnSpPr>
        <p:spPr>
          <a:xfrm flipV="1">
            <a:off x="2915816" y="3937620"/>
            <a:ext cx="2664296" cy="648072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2"/>
          <p:cNvCxnSpPr/>
          <p:nvPr/>
        </p:nvCxnSpPr>
        <p:spPr>
          <a:xfrm flipV="1">
            <a:off x="2915816" y="2857500"/>
            <a:ext cx="2664296" cy="129614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32"/>
          <p:cNvSpPr txBox="1"/>
          <p:nvPr/>
        </p:nvSpPr>
        <p:spPr>
          <a:xfrm>
            <a:off x="6084168" y="51617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sz="1600" dirty="0"/>
          </a:p>
        </p:txBody>
      </p:sp>
      <p:sp>
        <p:nvSpPr>
          <p:cNvPr id="20" name="Tekstikehys 35"/>
          <p:cNvSpPr txBox="1"/>
          <p:nvPr/>
        </p:nvSpPr>
        <p:spPr>
          <a:xfrm>
            <a:off x="1835696" y="25189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cxnSp>
        <p:nvCxnSpPr>
          <p:cNvPr id="18" name="Suora nuoliyhdysviiva 4"/>
          <p:cNvCxnSpPr/>
          <p:nvPr/>
        </p:nvCxnSpPr>
        <p:spPr>
          <a:xfrm flipV="1">
            <a:off x="4211960" y="2641476"/>
            <a:ext cx="0" cy="2520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52"/>
          <p:cNvCxnSpPr/>
          <p:nvPr/>
        </p:nvCxnSpPr>
        <p:spPr>
          <a:xfrm>
            <a:off x="3203848" y="2413504"/>
            <a:ext cx="700980" cy="957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kehys 42"/>
          <p:cNvSpPr txBox="1"/>
          <p:nvPr/>
        </p:nvSpPr>
        <p:spPr>
          <a:xfrm>
            <a:off x="2177480" y="1877695"/>
            <a:ext cx="264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Trend in the treatment group</a:t>
            </a:r>
            <a:endParaRPr lang="en-US" sz="1600" dirty="0"/>
          </a:p>
        </p:txBody>
      </p:sp>
      <p:cxnSp>
        <p:nvCxnSpPr>
          <p:cNvPr id="30" name="Suora nuoliyhdysviiva 11"/>
          <p:cNvCxnSpPr/>
          <p:nvPr/>
        </p:nvCxnSpPr>
        <p:spPr>
          <a:xfrm flipV="1">
            <a:off x="2915816" y="3505572"/>
            <a:ext cx="2664296" cy="648072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ikea aaltosulje 16"/>
          <p:cNvSpPr/>
          <p:nvPr/>
        </p:nvSpPr>
        <p:spPr>
          <a:xfrm>
            <a:off x="5553720" y="2848788"/>
            <a:ext cx="209872" cy="656784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nuoliyhdysviiva 52"/>
          <p:cNvCxnSpPr/>
          <p:nvPr/>
        </p:nvCxnSpPr>
        <p:spPr>
          <a:xfrm flipH="1" flipV="1">
            <a:off x="4994920" y="4283500"/>
            <a:ext cx="414784" cy="179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ikehys 42"/>
          <p:cNvSpPr txBox="1"/>
          <p:nvPr/>
        </p:nvSpPr>
        <p:spPr>
          <a:xfrm>
            <a:off x="4355976" y="4463162"/>
            <a:ext cx="264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Trend in the control group</a:t>
            </a:r>
            <a:endParaRPr lang="en-US" sz="1600" dirty="0"/>
          </a:p>
        </p:txBody>
      </p:sp>
      <p:sp>
        <p:nvSpPr>
          <p:cNvPr id="28" name="Tekstikehys 51"/>
          <p:cNvSpPr txBox="1"/>
          <p:nvPr/>
        </p:nvSpPr>
        <p:spPr>
          <a:xfrm>
            <a:off x="6436784" y="3815090"/>
            <a:ext cx="216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This is the key </a:t>
            </a:r>
            <a:r>
              <a:rPr lang="en-US" sz="1600" dirty="0">
                <a:solidFill>
                  <a:srgbClr val="BB16A3"/>
                </a:solidFill>
                <a:latin typeface="Times New Roman" pitchFamily="18" charset="0"/>
                <a:cs typeface="Times New Roman" pitchFamily="18" charset="0"/>
              </a:rPr>
              <a:t>assumption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1600" dirty="0"/>
          </a:p>
        </p:txBody>
      </p:sp>
      <p:cxnSp>
        <p:nvCxnSpPr>
          <p:cNvPr id="25" name="Suora nuoliyhdysviiva 52"/>
          <p:cNvCxnSpPr>
            <a:cxnSpLocks/>
          </p:cNvCxnSpPr>
          <p:nvPr/>
        </p:nvCxnSpPr>
        <p:spPr>
          <a:xfrm flipH="1" flipV="1">
            <a:off x="5364088" y="3649588"/>
            <a:ext cx="1072696" cy="327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kehys 42"/>
          <p:cNvSpPr txBox="1"/>
          <p:nvPr/>
        </p:nvSpPr>
        <p:spPr>
          <a:xfrm>
            <a:off x="5824934" y="2970878"/>
            <a:ext cx="162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Treatment effect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44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Example: New Jersey minimum wage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129308"/>
            <a:ext cx="5175830" cy="44644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rgbClr val="BB16A3"/>
                </a:solidFill>
              </a:rPr>
              <a:t>Treatment, T</a:t>
            </a:r>
            <a:r>
              <a:rPr lang="en-GB" sz="1700" b="0" dirty="0"/>
              <a:t>: higher minimum wage</a:t>
            </a:r>
          </a:p>
          <a:p>
            <a:pPr>
              <a:spcBef>
                <a:spcPts val="600"/>
              </a:spcBef>
            </a:pPr>
            <a:r>
              <a:rPr lang="en-GB" sz="1700" dirty="0">
                <a:solidFill>
                  <a:srgbClr val="BB16A3"/>
                </a:solidFill>
              </a:rPr>
              <a:t>Outcome, Y</a:t>
            </a:r>
            <a:r>
              <a:rPr lang="en-GB" sz="1700" b="0" dirty="0"/>
              <a:t>: Employment</a:t>
            </a:r>
          </a:p>
          <a:p>
            <a:pPr>
              <a:spcBef>
                <a:spcPts val="600"/>
              </a:spcBef>
            </a:pPr>
            <a:r>
              <a:rPr lang="en-GB" sz="1700" b="0" dirty="0"/>
              <a:t>Policy change: On April 1, 1992, NJ increased the state minimum wage from $4.25 to $5.05</a:t>
            </a:r>
          </a:p>
          <a:p>
            <a:pPr>
              <a:spcBef>
                <a:spcPts val="600"/>
              </a:spcBef>
            </a:pPr>
            <a:endParaRPr lang="en-GB" sz="1000" b="0" dirty="0"/>
          </a:p>
          <a:p>
            <a:pPr>
              <a:spcBef>
                <a:spcPts val="600"/>
              </a:spcBef>
            </a:pPr>
            <a:r>
              <a:rPr lang="en-GB" sz="1700" b="0" dirty="0"/>
              <a:t>Card &amp; Krueger (1994) wanted to measure how this change affected employment. Test the idea that min wage interferes with the demand and supply mechanism and leads to higher unemployment. </a:t>
            </a:r>
          </a:p>
          <a:p>
            <a:pPr>
              <a:spcBef>
                <a:spcPts val="600"/>
              </a:spcBef>
            </a:pPr>
            <a:r>
              <a:rPr lang="en-GB" sz="1000" b="0" dirty="0"/>
              <a:t> </a:t>
            </a:r>
          </a:p>
          <a:p>
            <a:pPr>
              <a:spcBef>
                <a:spcPts val="600"/>
              </a:spcBef>
            </a:pPr>
            <a:r>
              <a:rPr lang="en-GB" sz="1700" b="0" dirty="0"/>
              <a:t>Possible evaluation strategy: compare employment in NJ in 1994 with employment in March 1992 (before/after). </a:t>
            </a:r>
            <a:r>
              <a:rPr lang="en-GB" sz="1700" dirty="0"/>
              <a:t>Do you see any problems with this? </a:t>
            </a:r>
          </a:p>
          <a:p>
            <a:pPr>
              <a:spcBef>
                <a:spcPts val="600"/>
              </a:spcBef>
            </a:pPr>
            <a:r>
              <a:rPr lang="en-GB" sz="1700" b="0" dirty="0"/>
              <a:t>Economy wide changes between 1992-94 could be a confounder.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334" y="1493777"/>
            <a:ext cx="3853770" cy="34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Example: New Jersey minimum wage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129308"/>
            <a:ext cx="4652724" cy="44644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dirty="0">
                <a:solidFill>
                  <a:srgbClr val="BB16A3"/>
                </a:solidFill>
              </a:rPr>
              <a:t>Treatment, T</a:t>
            </a:r>
            <a:r>
              <a:rPr lang="en-GB" sz="1800" b="0" dirty="0"/>
              <a:t>: higher minimum wage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rgbClr val="BB16A3"/>
                </a:solidFill>
              </a:rPr>
              <a:t>Outcome, Y</a:t>
            </a:r>
            <a:r>
              <a:rPr lang="en-GB" sz="1800" b="0" dirty="0"/>
              <a:t>: Employment</a:t>
            </a:r>
          </a:p>
          <a:p>
            <a:pPr>
              <a:spcBef>
                <a:spcPts val="600"/>
              </a:spcBef>
            </a:pPr>
            <a:endParaRPr lang="en-GB" sz="1000" b="0" dirty="0"/>
          </a:p>
          <a:p>
            <a:pPr>
              <a:spcBef>
                <a:spcPts val="600"/>
              </a:spcBef>
            </a:pPr>
            <a:r>
              <a:rPr lang="en-GB" sz="1800" dirty="0"/>
              <a:t>Enter: control group! 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On April 1, 1992, NJ increased the state minimum wage from $4.25 to $5.05; </a:t>
            </a:r>
            <a:r>
              <a:rPr lang="en-GB" sz="1800" dirty="0">
                <a:solidFill>
                  <a:srgbClr val="BB16A3"/>
                </a:solidFill>
              </a:rPr>
              <a:t>PA’s minimum wage stayed at $4.25</a:t>
            </a:r>
          </a:p>
          <a:p>
            <a:pPr>
              <a:spcBef>
                <a:spcPts val="600"/>
              </a:spcBef>
            </a:pPr>
            <a:endParaRPr lang="en-GB" sz="1000" b="0" dirty="0"/>
          </a:p>
          <a:p>
            <a:pPr>
              <a:spcBef>
                <a:spcPts val="600"/>
              </a:spcBef>
            </a:pPr>
            <a:r>
              <a:rPr lang="en-GB" sz="1800" b="0" dirty="0"/>
              <a:t>Card &amp; Krueger (1994) surveyed about 400 fast food stores both in </a:t>
            </a:r>
            <a:r>
              <a:rPr lang="en-GB" sz="1800" b="0" dirty="0">
                <a:solidFill>
                  <a:srgbClr val="BB16A3"/>
                </a:solidFill>
              </a:rPr>
              <a:t>NJ</a:t>
            </a:r>
            <a:r>
              <a:rPr lang="en-GB" sz="1800" b="0" dirty="0"/>
              <a:t> and in </a:t>
            </a:r>
            <a:r>
              <a:rPr lang="en-GB" sz="1800" b="0" dirty="0">
                <a:solidFill>
                  <a:srgbClr val="BB16A3"/>
                </a:solidFill>
              </a:rPr>
              <a:t>PA</a:t>
            </a:r>
            <a:r>
              <a:rPr lang="en-GB" sz="1800" b="0" dirty="0"/>
              <a:t> </a:t>
            </a:r>
            <a:r>
              <a:rPr lang="en-GB" sz="1800" b="0" dirty="0">
                <a:solidFill>
                  <a:srgbClr val="BB16A3"/>
                </a:solidFill>
              </a:rPr>
              <a:t>before</a:t>
            </a:r>
            <a:r>
              <a:rPr lang="en-GB" sz="1800" b="0" dirty="0"/>
              <a:t> (February) and </a:t>
            </a:r>
            <a:r>
              <a:rPr lang="en-GB" sz="1800" b="0" dirty="0">
                <a:solidFill>
                  <a:srgbClr val="BB16A3"/>
                </a:solidFill>
              </a:rPr>
              <a:t>after</a:t>
            </a:r>
            <a:r>
              <a:rPr lang="en-GB" sz="1800" b="0" dirty="0"/>
              <a:t> (November) the minimum wage increase</a:t>
            </a:r>
          </a:p>
          <a:p>
            <a:pPr>
              <a:spcBef>
                <a:spcPts val="600"/>
              </a:spcBef>
            </a:pPr>
            <a:endParaRPr lang="en-GB" sz="1000" b="0" dirty="0"/>
          </a:p>
          <a:p>
            <a:pPr>
              <a:spcBef>
                <a:spcPts val="600"/>
              </a:spcBef>
            </a:pPr>
            <a:r>
              <a:rPr lang="en-GB" sz="1800" b="0" dirty="0"/>
              <a:t>Any common macroeconomic trends will be captured by using the control group in PA.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28" y="1493777"/>
            <a:ext cx="4376876" cy="41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0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68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cs typeface="Courier New" pitchFamily="49" charset="0"/>
              </a:rPr>
              <a:t>Card &amp; Krueger (1994)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9347"/>
            <a:ext cx="8507288" cy="3828425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cs typeface="Courier New" pitchFamily="49" charset="0"/>
              </a:rPr>
              <a:t>DID more formally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 err="1">
                <a:latin typeface="Georgia"/>
                <a:cs typeface="Georgia"/>
              </a:rPr>
              <a:t>y</a:t>
            </a:r>
            <a:r>
              <a:rPr lang="en-US" sz="2000" i="1" baseline="-25000" dirty="0" err="1">
                <a:latin typeface="Georgia"/>
                <a:cs typeface="Georgia"/>
              </a:rPr>
              <a:t>ist</a:t>
            </a:r>
            <a:r>
              <a:rPr lang="en-US" sz="2000" dirty="0">
                <a:latin typeface="Georgia"/>
                <a:cs typeface="Georgia"/>
              </a:rPr>
              <a:t>: employment at restaurant </a:t>
            </a:r>
            <a:r>
              <a:rPr lang="en-US" sz="2000" i="1" dirty="0" err="1">
                <a:latin typeface="Georgia"/>
                <a:cs typeface="Georgia"/>
              </a:rPr>
              <a:t>i</a:t>
            </a:r>
            <a:r>
              <a:rPr lang="en-US" sz="2000" dirty="0">
                <a:latin typeface="Georgia"/>
                <a:cs typeface="Georgia"/>
              </a:rPr>
              <a:t>, state </a:t>
            </a:r>
            <a:r>
              <a:rPr lang="en-US" sz="2000" i="1" dirty="0">
                <a:latin typeface="Georgia"/>
                <a:cs typeface="Georgia"/>
              </a:rPr>
              <a:t>s</a:t>
            </a:r>
            <a:r>
              <a:rPr lang="en-US" sz="2000" dirty="0">
                <a:latin typeface="Georgia"/>
                <a:cs typeface="Georgia"/>
              </a:rPr>
              <a:t>, time </a:t>
            </a:r>
            <a:r>
              <a:rPr lang="en-US" sz="2000" i="1" dirty="0">
                <a:latin typeface="Georgia"/>
                <a:cs typeface="Georgia"/>
              </a:rPr>
              <a:t>t</a:t>
            </a:r>
            <a:endParaRPr lang="en-US" sz="2000" dirty="0">
              <a:latin typeface="Georgia"/>
              <a:cs typeface="Georgia"/>
            </a:endParaRPr>
          </a:p>
          <a:p>
            <a:pPr marL="342000" indent="-342000">
              <a:spcBef>
                <a:spcPts val="1200"/>
              </a:spcBef>
              <a:spcAft>
                <a:spcPts val="600"/>
              </a:spcAft>
            </a:pPr>
            <a:r>
              <a:rPr lang="en-US" sz="2100" b="1" dirty="0">
                <a:cs typeface="Courier New" pitchFamily="49" charset="0"/>
              </a:rPr>
              <a:t>In DID, we need the following means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>
                <a:latin typeface="Georgia"/>
                <a:cs typeface="Georgia"/>
              </a:rPr>
              <a:t>E</a:t>
            </a:r>
            <a:r>
              <a:rPr lang="en-US" sz="2000" dirty="0">
                <a:latin typeface="Georgia"/>
                <a:cs typeface="Georgia"/>
              </a:rPr>
              <a:t>[</a:t>
            </a:r>
            <a:r>
              <a:rPr lang="en-US" sz="2000" i="1" dirty="0">
                <a:latin typeface="Georgia"/>
                <a:cs typeface="Georgia"/>
              </a:rPr>
              <a:t>y</a:t>
            </a:r>
            <a:r>
              <a:rPr lang="en-US" sz="2000" i="1" baseline="-25000" dirty="0">
                <a:latin typeface="Georgia"/>
                <a:cs typeface="Georgia"/>
              </a:rPr>
              <a:t>ist</a:t>
            </a:r>
            <a:r>
              <a:rPr lang="en-US" sz="2000" dirty="0">
                <a:latin typeface="Georgia"/>
                <a:cs typeface="Georgia"/>
              </a:rPr>
              <a:t>|</a:t>
            </a:r>
            <a:r>
              <a:rPr lang="en-US" sz="2000" i="1" dirty="0">
                <a:latin typeface="Georgia"/>
                <a:cs typeface="Georgia"/>
              </a:rPr>
              <a:t>s = NJ</a:t>
            </a:r>
            <a:r>
              <a:rPr lang="en-US" sz="2000" dirty="0">
                <a:latin typeface="Georgia"/>
                <a:cs typeface="Georgia"/>
              </a:rPr>
              <a:t>,</a:t>
            </a:r>
            <a:r>
              <a:rPr lang="en-US" sz="2000" i="1" dirty="0">
                <a:latin typeface="Georgia"/>
                <a:cs typeface="Georgia"/>
              </a:rPr>
              <a:t> t = Feb</a:t>
            </a:r>
            <a:r>
              <a:rPr lang="en-US" sz="2000" dirty="0">
                <a:latin typeface="Georgia"/>
                <a:cs typeface="Georgia"/>
              </a:rPr>
              <a:t>]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>
                <a:latin typeface="Georgia"/>
                <a:cs typeface="Georgia"/>
              </a:rPr>
              <a:t>E</a:t>
            </a:r>
            <a:r>
              <a:rPr lang="en-US" sz="2000" dirty="0">
                <a:latin typeface="Georgia"/>
                <a:cs typeface="Georgia"/>
              </a:rPr>
              <a:t>[</a:t>
            </a:r>
            <a:r>
              <a:rPr lang="en-US" sz="2000" i="1" dirty="0">
                <a:latin typeface="Georgia"/>
                <a:cs typeface="Georgia"/>
              </a:rPr>
              <a:t>y</a:t>
            </a:r>
            <a:r>
              <a:rPr lang="en-US" sz="2000" i="1" baseline="-25000" dirty="0">
                <a:latin typeface="Georgia"/>
                <a:cs typeface="Georgia"/>
              </a:rPr>
              <a:t>ist</a:t>
            </a:r>
            <a:r>
              <a:rPr lang="en-US" sz="2000" dirty="0">
                <a:latin typeface="Georgia"/>
                <a:cs typeface="Georgia"/>
              </a:rPr>
              <a:t>|</a:t>
            </a:r>
            <a:r>
              <a:rPr lang="en-US" sz="2000" i="1" dirty="0">
                <a:latin typeface="Georgia"/>
                <a:cs typeface="Georgia"/>
              </a:rPr>
              <a:t>s = NJ</a:t>
            </a:r>
            <a:r>
              <a:rPr lang="en-US" sz="2000" dirty="0">
                <a:latin typeface="Georgia"/>
                <a:cs typeface="Georgia"/>
              </a:rPr>
              <a:t>,</a:t>
            </a:r>
            <a:r>
              <a:rPr lang="en-US" sz="2000" i="1" dirty="0">
                <a:latin typeface="Georgia"/>
                <a:cs typeface="Georgia"/>
              </a:rPr>
              <a:t> t = Nov</a:t>
            </a:r>
            <a:r>
              <a:rPr lang="en-US" sz="2000" dirty="0">
                <a:latin typeface="Georgia"/>
                <a:cs typeface="Georgia"/>
              </a:rPr>
              <a:t>]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US" sz="2000" i="1" dirty="0">
                <a:latin typeface="Georgia"/>
                <a:cs typeface="Georgia"/>
              </a:rPr>
            </a:br>
            <a:r>
              <a:rPr lang="en-US" sz="2000" i="1" dirty="0">
                <a:latin typeface="Georgia"/>
                <a:cs typeface="Georgia"/>
              </a:rPr>
              <a:t>E</a:t>
            </a:r>
            <a:r>
              <a:rPr lang="en-US" sz="2000" dirty="0">
                <a:latin typeface="Georgia"/>
                <a:cs typeface="Georgia"/>
              </a:rPr>
              <a:t>[</a:t>
            </a:r>
            <a:r>
              <a:rPr lang="en-US" sz="2000" i="1" dirty="0">
                <a:latin typeface="Georgia"/>
                <a:cs typeface="Georgia"/>
              </a:rPr>
              <a:t>y</a:t>
            </a:r>
            <a:r>
              <a:rPr lang="en-US" sz="2000" i="1" baseline="-25000" dirty="0">
                <a:latin typeface="Georgia"/>
                <a:cs typeface="Georgia"/>
              </a:rPr>
              <a:t>ist</a:t>
            </a:r>
            <a:r>
              <a:rPr lang="en-US" sz="2000" dirty="0">
                <a:latin typeface="Georgia"/>
                <a:cs typeface="Georgia"/>
              </a:rPr>
              <a:t>|</a:t>
            </a:r>
            <a:r>
              <a:rPr lang="en-US" sz="2000" i="1" dirty="0">
                <a:latin typeface="Georgia"/>
                <a:cs typeface="Georgia"/>
              </a:rPr>
              <a:t>s = PA</a:t>
            </a:r>
            <a:r>
              <a:rPr lang="en-US" sz="2000" dirty="0">
                <a:latin typeface="Georgia"/>
                <a:cs typeface="Georgia"/>
              </a:rPr>
              <a:t>,</a:t>
            </a:r>
            <a:r>
              <a:rPr lang="en-US" sz="2000" i="1" dirty="0">
                <a:latin typeface="Georgia"/>
                <a:cs typeface="Georgia"/>
              </a:rPr>
              <a:t> t = Feb</a:t>
            </a:r>
            <a:r>
              <a:rPr lang="en-US" sz="2000" dirty="0">
                <a:latin typeface="Georgia"/>
                <a:cs typeface="Georgia"/>
              </a:rPr>
              <a:t>]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>
                <a:latin typeface="Georgia"/>
                <a:cs typeface="Georgia"/>
              </a:rPr>
              <a:t>E</a:t>
            </a:r>
            <a:r>
              <a:rPr lang="en-US" sz="2000" dirty="0">
                <a:latin typeface="Georgia"/>
                <a:cs typeface="Georgia"/>
              </a:rPr>
              <a:t>[</a:t>
            </a:r>
            <a:r>
              <a:rPr lang="en-US" sz="2000" i="1" dirty="0">
                <a:latin typeface="Georgia"/>
                <a:cs typeface="Georgia"/>
              </a:rPr>
              <a:t>y</a:t>
            </a:r>
            <a:r>
              <a:rPr lang="en-US" sz="2000" i="1" baseline="-25000" dirty="0">
                <a:latin typeface="Georgia"/>
                <a:cs typeface="Georgia"/>
              </a:rPr>
              <a:t>ist</a:t>
            </a:r>
            <a:r>
              <a:rPr lang="en-US" sz="2000" dirty="0">
                <a:latin typeface="Georgia"/>
                <a:cs typeface="Georgia"/>
              </a:rPr>
              <a:t>|</a:t>
            </a:r>
            <a:r>
              <a:rPr lang="en-US" sz="2000" i="1" dirty="0">
                <a:latin typeface="Georgia"/>
                <a:cs typeface="Georgia"/>
              </a:rPr>
              <a:t>s = PA</a:t>
            </a:r>
            <a:r>
              <a:rPr lang="en-US" sz="2000" dirty="0">
                <a:latin typeface="Georgia"/>
                <a:cs typeface="Georgia"/>
              </a:rPr>
              <a:t>,</a:t>
            </a:r>
            <a:r>
              <a:rPr lang="en-US" sz="2000" i="1" dirty="0">
                <a:latin typeface="Georgia"/>
                <a:cs typeface="Georgia"/>
              </a:rPr>
              <a:t> t = Nov</a:t>
            </a:r>
            <a:r>
              <a:rPr lang="en-US" sz="2000" dirty="0">
                <a:latin typeface="Georgia"/>
                <a:cs typeface="Georgia"/>
              </a:rPr>
              <a:t>]</a:t>
            </a:r>
            <a:endParaRPr lang="en-US" sz="2000" i="1" dirty="0">
              <a:latin typeface="Georgia"/>
              <a:cs typeface="Georgia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F9FDC-2DF3-7E62-23D6-B70C2DCC45C2}"/>
              </a:ext>
            </a:extLst>
          </p:cNvPr>
          <p:cNvSpPr txBox="1"/>
          <p:nvPr/>
        </p:nvSpPr>
        <p:spPr>
          <a:xfrm>
            <a:off x="4067944" y="3057576"/>
            <a:ext cx="864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2000" b="1" dirty="0">
                <a:solidFill>
                  <a:srgbClr val="BB16A3"/>
                </a:solidFill>
              </a:rPr>
              <a:t>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A3AD7-5F70-3D0F-CD3F-2C78315D83FD}"/>
              </a:ext>
            </a:extLst>
          </p:cNvPr>
          <p:cNvSpPr txBox="1"/>
          <p:nvPr/>
        </p:nvSpPr>
        <p:spPr>
          <a:xfrm>
            <a:off x="4067943" y="4277915"/>
            <a:ext cx="9380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2000" b="1" dirty="0">
                <a:solidFill>
                  <a:srgbClr val="BB16A3"/>
                </a:solidFill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A853A-B94D-DD22-ACF0-4E5F27BF0742}"/>
              </a:ext>
            </a:extLst>
          </p:cNvPr>
          <p:cNvSpPr txBox="1"/>
          <p:nvPr/>
        </p:nvSpPr>
        <p:spPr>
          <a:xfrm>
            <a:off x="4067944" y="3433564"/>
            <a:ext cx="1656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2000" b="1" dirty="0">
                <a:solidFill>
                  <a:srgbClr val="BB16A3"/>
                </a:solidFill>
              </a:rPr>
              <a:t>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F4772-1368-9F2F-452E-CBBE76D36CC2}"/>
              </a:ext>
            </a:extLst>
          </p:cNvPr>
          <p:cNvSpPr txBox="1"/>
          <p:nvPr/>
        </p:nvSpPr>
        <p:spPr>
          <a:xfrm>
            <a:off x="4067944" y="4709963"/>
            <a:ext cx="7920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2000" b="1" dirty="0">
                <a:solidFill>
                  <a:srgbClr val="BB16A3"/>
                </a:solidFill>
              </a:rPr>
              <a:t>after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934A6E-AA7C-B85E-D2F5-4876D7A99B30}"/>
              </a:ext>
            </a:extLst>
          </p:cNvPr>
          <p:cNvSpPr/>
          <p:nvPr/>
        </p:nvSpPr>
        <p:spPr>
          <a:xfrm>
            <a:off x="5056956" y="3032192"/>
            <a:ext cx="208835" cy="709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F94B47-A01D-84AB-C1EF-DB213B27A8B0}"/>
              </a:ext>
            </a:extLst>
          </p:cNvPr>
          <p:cNvSpPr/>
          <p:nvPr/>
        </p:nvSpPr>
        <p:spPr>
          <a:xfrm>
            <a:off x="5051597" y="4380599"/>
            <a:ext cx="208835" cy="709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36310-C5E8-6ADD-095F-3036EA3CB71F}"/>
              </a:ext>
            </a:extLst>
          </p:cNvPr>
          <p:cNvSpPr txBox="1"/>
          <p:nvPr/>
        </p:nvSpPr>
        <p:spPr>
          <a:xfrm>
            <a:off x="5069102" y="3103036"/>
            <a:ext cx="407489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0">
              <a:spcBef>
                <a:spcPts val="1200"/>
              </a:spcBef>
              <a:buNone/>
            </a:pPr>
            <a:r>
              <a:rPr lang="en-US" sz="1500" i="1" dirty="0"/>
              <a:t>E</a:t>
            </a:r>
            <a:r>
              <a:rPr lang="en-US" sz="1500" dirty="0"/>
              <a:t>[</a:t>
            </a:r>
            <a:r>
              <a:rPr lang="en-US" sz="1500" i="1" dirty="0" err="1"/>
              <a:t>y</a:t>
            </a:r>
            <a:r>
              <a:rPr lang="en-US" sz="1500" i="1" baseline="-25000" dirty="0" err="1"/>
              <a:t>ist</a:t>
            </a:r>
            <a:r>
              <a:rPr lang="en-US" sz="1500" i="1" dirty="0" err="1"/>
              <a:t>|s</a:t>
            </a:r>
            <a:r>
              <a:rPr lang="en-US" sz="1500" dirty="0"/>
              <a:t> = </a:t>
            </a:r>
            <a:r>
              <a:rPr lang="en-US" sz="1500" i="1" dirty="0"/>
              <a:t>NJ, t = Nov</a:t>
            </a:r>
            <a:r>
              <a:rPr lang="en-US" sz="1500" dirty="0"/>
              <a:t>] – </a:t>
            </a:r>
            <a:br>
              <a:rPr lang="en-US" sz="1500" dirty="0"/>
            </a:br>
            <a:r>
              <a:rPr lang="en-US" sz="1500" i="1" dirty="0"/>
              <a:t>E</a:t>
            </a:r>
            <a:r>
              <a:rPr lang="en-US" sz="1500" dirty="0"/>
              <a:t>[</a:t>
            </a:r>
            <a:r>
              <a:rPr lang="en-US" sz="1500" i="1" dirty="0" err="1"/>
              <a:t>y</a:t>
            </a:r>
            <a:r>
              <a:rPr lang="en-US" sz="1500" i="1" baseline="-25000" dirty="0" err="1"/>
              <a:t>ist</a:t>
            </a:r>
            <a:r>
              <a:rPr lang="en-US" sz="1500" dirty="0" err="1"/>
              <a:t>|</a:t>
            </a:r>
            <a:r>
              <a:rPr lang="en-US" sz="1500" i="1" dirty="0" err="1"/>
              <a:t>s</a:t>
            </a:r>
            <a:r>
              <a:rPr lang="en-US" sz="1500" dirty="0"/>
              <a:t> = </a:t>
            </a:r>
            <a:r>
              <a:rPr lang="en-US" sz="1500" i="1" dirty="0"/>
              <a:t>NJ, t = Feb</a:t>
            </a:r>
            <a:r>
              <a:rPr lang="en-US" sz="1500" dirty="0"/>
              <a:t>] </a:t>
            </a:r>
            <a:br>
              <a:rPr lang="en-US" sz="1500" dirty="0"/>
            </a:br>
            <a:r>
              <a:rPr lang="en-US" sz="1500" dirty="0"/>
              <a:t>= Diff 1: difference in employment in T</a:t>
            </a:r>
          </a:p>
          <a:p>
            <a:endParaRPr lang="en-FI" sz="1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FC0A7-C13A-A18F-BBE2-CC9CEF20A88D}"/>
              </a:ext>
            </a:extLst>
          </p:cNvPr>
          <p:cNvSpPr txBox="1"/>
          <p:nvPr/>
        </p:nvSpPr>
        <p:spPr>
          <a:xfrm>
            <a:off x="5051597" y="4382442"/>
            <a:ext cx="407489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0">
              <a:spcBef>
                <a:spcPts val="1200"/>
              </a:spcBef>
              <a:buNone/>
            </a:pPr>
            <a:r>
              <a:rPr lang="en-US" sz="1500" i="1" dirty="0"/>
              <a:t>E</a:t>
            </a:r>
            <a:r>
              <a:rPr lang="en-US" sz="1500" dirty="0"/>
              <a:t>[</a:t>
            </a:r>
            <a:r>
              <a:rPr lang="en-US" sz="1500" i="1" dirty="0" err="1"/>
              <a:t>y</a:t>
            </a:r>
            <a:r>
              <a:rPr lang="en-US" sz="1500" i="1" baseline="-25000" dirty="0" err="1"/>
              <a:t>ist</a:t>
            </a:r>
            <a:r>
              <a:rPr lang="en-US" sz="1500" i="1" dirty="0" err="1"/>
              <a:t>|s</a:t>
            </a:r>
            <a:r>
              <a:rPr lang="en-US" sz="1500" dirty="0"/>
              <a:t> = </a:t>
            </a:r>
            <a:r>
              <a:rPr lang="en-US" sz="1500" i="1" dirty="0"/>
              <a:t>PA, t = Nov</a:t>
            </a:r>
            <a:r>
              <a:rPr lang="en-US" sz="1500" dirty="0"/>
              <a:t>] – </a:t>
            </a:r>
            <a:br>
              <a:rPr lang="en-US" sz="1500" dirty="0"/>
            </a:br>
            <a:r>
              <a:rPr lang="en-US" sz="1500" i="1" dirty="0"/>
              <a:t>E</a:t>
            </a:r>
            <a:r>
              <a:rPr lang="en-US" sz="1500" dirty="0"/>
              <a:t>[</a:t>
            </a:r>
            <a:r>
              <a:rPr lang="en-US" sz="1500" i="1" dirty="0" err="1"/>
              <a:t>y</a:t>
            </a:r>
            <a:r>
              <a:rPr lang="en-US" sz="1500" i="1" baseline="-25000" dirty="0" err="1"/>
              <a:t>ist</a:t>
            </a:r>
            <a:r>
              <a:rPr lang="en-US" sz="1500" dirty="0" err="1"/>
              <a:t>|</a:t>
            </a:r>
            <a:r>
              <a:rPr lang="en-US" sz="1500" i="1" dirty="0" err="1"/>
              <a:t>s</a:t>
            </a:r>
            <a:r>
              <a:rPr lang="en-US" sz="1500" dirty="0"/>
              <a:t> = </a:t>
            </a:r>
            <a:r>
              <a:rPr lang="en-US" sz="1500" i="1" dirty="0"/>
              <a:t>PA, t = Feb</a:t>
            </a:r>
            <a:r>
              <a:rPr lang="en-US" sz="1500" dirty="0"/>
              <a:t>] </a:t>
            </a:r>
            <a:br>
              <a:rPr lang="en-US" sz="1500" dirty="0"/>
            </a:br>
            <a:r>
              <a:rPr lang="en-US" sz="1500" dirty="0"/>
              <a:t>= Diff 2: difference in employment in C</a:t>
            </a:r>
          </a:p>
          <a:p>
            <a:endParaRPr lang="en-FI" sz="1500" b="1" dirty="0"/>
          </a:p>
        </p:txBody>
      </p:sp>
    </p:spTree>
    <p:extLst>
      <p:ext uri="{BB962C8B-B14F-4D97-AF65-F5344CB8AC3E}">
        <p14:creationId xmlns:p14="http://schemas.microsoft.com/office/powerpoint/2010/main" val="269769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81642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 idea of difference-in-difference (DID, DD, diff-in-diff) designs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with two groups and two time periods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(Next time: More general case with many time periods)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 &amp; Krueger (1994): classic paper on minimum wage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25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 &amp; Krueger (1994)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07374" cy="458569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 New Jersey: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i="1" dirty="0"/>
              <a:t>|s</a:t>
            </a:r>
            <a:r>
              <a:rPr lang="en-US" dirty="0"/>
              <a:t> </a:t>
            </a:r>
            <a:r>
              <a:rPr lang="en-US" i="1" dirty="0"/>
              <a:t>= NJ, t = Feb</a:t>
            </a:r>
            <a:r>
              <a:rPr lang="en-US" dirty="0"/>
              <a:t>]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employment in February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i="1" dirty="0"/>
              <a:t>|s</a:t>
            </a:r>
            <a:r>
              <a:rPr lang="en-US" dirty="0"/>
              <a:t> </a:t>
            </a:r>
            <a:r>
              <a:rPr lang="en-US" i="1" dirty="0"/>
              <a:t>= NJ, t = Nov</a:t>
            </a:r>
            <a:r>
              <a:rPr lang="en-US" dirty="0"/>
              <a:t>]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employment in November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i="1" dirty="0"/>
              <a:t>|s</a:t>
            </a:r>
            <a:r>
              <a:rPr lang="en-US" dirty="0"/>
              <a:t> = </a:t>
            </a:r>
            <a:r>
              <a:rPr lang="en-US" i="1" dirty="0"/>
              <a:t>NJ, t = Nov</a:t>
            </a:r>
            <a:r>
              <a:rPr lang="en-US" dirty="0"/>
              <a:t>] –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dirty="0"/>
              <a:t>|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NJ, t = Feb</a:t>
            </a:r>
            <a:r>
              <a:rPr lang="en-US" dirty="0"/>
              <a:t>] 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Difference 1: difference in employment in NJ, the </a:t>
            </a:r>
            <a:r>
              <a:rPr lang="en-US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 Pennsylvania: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i="1" dirty="0"/>
              <a:t>|s</a:t>
            </a:r>
            <a:r>
              <a:rPr lang="en-US" dirty="0"/>
              <a:t> = </a:t>
            </a:r>
            <a:r>
              <a:rPr lang="en-US" i="1" dirty="0"/>
              <a:t>PA, t = Feb</a:t>
            </a:r>
            <a:r>
              <a:rPr lang="en-US" dirty="0"/>
              <a:t>]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employment in February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i="1" dirty="0"/>
              <a:t>|s</a:t>
            </a:r>
            <a:r>
              <a:rPr lang="en-US" dirty="0"/>
              <a:t> = </a:t>
            </a:r>
            <a:r>
              <a:rPr lang="en-US" i="1" dirty="0"/>
              <a:t>PA, t = Nov</a:t>
            </a:r>
            <a:r>
              <a:rPr lang="en-US" dirty="0"/>
              <a:t>]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employment in November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i="1" dirty="0"/>
              <a:t>|s</a:t>
            </a:r>
            <a:r>
              <a:rPr lang="en-US" dirty="0"/>
              <a:t> = </a:t>
            </a:r>
            <a:r>
              <a:rPr lang="en-US" i="1" dirty="0"/>
              <a:t>PA, t = Nov</a:t>
            </a:r>
            <a:r>
              <a:rPr lang="en-US" dirty="0"/>
              <a:t>] –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y</a:t>
            </a:r>
            <a:r>
              <a:rPr lang="en-US" i="1" baseline="-25000" dirty="0"/>
              <a:t>ist</a:t>
            </a:r>
            <a:r>
              <a:rPr lang="en-US" dirty="0"/>
              <a:t>|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PA, t = Feb</a:t>
            </a:r>
            <a:r>
              <a:rPr lang="en-US" dirty="0"/>
              <a:t>] 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Difference 2: difference in employment in PA, the </a:t>
            </a:r>
            <a:r>
              <a:rPr lang="en-US" b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D3BEE-8956-B071-7BA0-46C63F43ED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86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 &amp; Krueger (1994)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7"/>
            <a:ext cx="8207374" cy="36004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BB16A3"/>
                </a:solidFill>
              </a:rPr>
              <a:t>population DID </a:t>
            </a:r>
            <a:r>
              <a:rPr lang="en-US" dirty="0"/>
              <a:t>is the treatment effect we are looking for: </a:t>
            </a:r>
            <a:br>
              <a:rPr lang="en-US" dirty="0"/>
            </a:br>
            <a:r>
              <a:rPr lang="en-US" dirty="0"/>
              <a:t>(Difference 1-Difference 2 from previous slide)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/>
              <a:t>	</a:t>
            </a:r>
            <a:r>
              <a:rPr lang="en-US" i="1" dirty="0" err="1"/>
              <a:t>δ</a:t>
            </a:r>
            <a:r>
              <a:rPr lang="en-US" dirty="0"/>
              <a:t> = (</a:t>
            </a:r>
            <a:r>
              <a:rPr lang="en-US" i="1" dirty="0">
                <a:cs typeface="Georgia"/>
              </a:rPr>
              <a:t>E</a:t>
            </a:r>
            <a:r>
              <a:rPr lang="en-US" dirty="0">
                <a:cs typeface="Georgia"/>
              </a:rPr>
              <a:t>[</a:t>
            </a:r>
            <a:r>
              <a:rPr lang="en-US" i="1" dirty="0">
                <a:cs typeface="Georgia"/>
              </a:rPr>
              <a:t>y</a:t>
            </a:r>
            <a:r>
              <a:rPr lang="en-US" i="1" baseline="-25000" dirty="0">
                <a:cs typeface="Georgia"/>
              </a:rPr>
              <a:t>ist</a:t>
            </a:r>
            <a:r>
              <a:rPr lang="en-US" dirty="0">
                <a:cs typeface="Georgia"/>
              </a:rPr>
              <a:t>|</a:t>
            </a:r>
            <a:r>
              <a:rPr lang="en-US" i="1" dirty="0">
                <a:cs typeface="Georgia"/>
              </a:rPr>
              <a:t>s = NJ</a:t>
            </a:r>
            <a:r>
              <a:rPr lang="en-US" dirty="0">
                <a:cs typeface="Georgia"/>
              </a:rPr>
              <a:t>,</a:t>
            </a:r>
            <a:r>
              <a:rPr lang="en-US" i="1" dirty="0">
                <a:cs typeface="Georgia"/>
              </a:rPr>
              <a:t> t = Nov</a:t>
            </a:r>
            <a:r>
              <a:rPr lang="en-US" dirty="0">
                <a:cs typeface="Georgia"/>
              </a:rPr>
              <a:t>]</a:t>
            </a:r>
            <a:r>
              <a:rPr lang="en-US" dirty="0"/>
              <a:t> – </a:t>
            </a:r>
            <a:r>
              <a:rPr lang="en-US" i="1" dirty="0">
                <a:cs typeface="Georgia"/>
              </a:rPr>
              <a:t>E</a:t>
            </a:r>
            <a:r>
              <a:rPr lang="en-US" dirty="0">
                <a:cs typeface="Georgia"/>
              </a:rPr>
              <a:t>[</a:t>
            </a:r>
            <a:r>
              <a:rPr lang="en-US" i="1" dirty="0">
                <a:cs typeface="Georgia"/>
              </a:rPr>
              <a:t>y</a:t>
            </a:r>
            <a:r>
              <a:rPr lang="en-US" i="1" baseline="-25000" dirty="0">
                <a:cs typeface="Georgia"/>
              </a:rPr>
              <a:t>ist</a:t>
            </a:r>
            <a:r>
              <a:rPr lang="en-US" dirty="0">
                <a:cs typeface="Georgia"/>
              </a:rPr>
              <a:t>|</a:t>
            </a:r>
            <a:r>
              <a:rPr lang="en-US" i="1" dirty="0">
                <a:cs typeface="Georgia"/>
              </a:rPr>
              <a:t>s = NJ</a:t>
            </a:r>
            <a:r>
              <a:rPr lang="en-US" dirty="0">
                <a:cs typeface="Georgia"/>
              </a:rPr>
              <a:t>,</a:t>
            </a:r>
            <a:r>
              <a:rPr lang="en-US" i="1" dirty="0">
                <a:cs typeface="Georgia"/>
              </a:rPr>
              <a:t> t = Feb</a:t>
            </a:r>
            <a:r>
              <a:rPr lang="en-US" dirty="0">
                <a:cs typeface="Georgia"/>
              </a:rPr>
              <a:t>]) 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cs typeface="Georgia"/>
              </a:rPr>
              <a:t>	   – (</a:t>
            </a:r>
            <a:r>
              <a:rPr lang="en-US" i="1" dirty="0">
                <a:cs typeface="Georgia"/>
              </a:rPr>
              <a:t>E</a:t>
            </a:r>
            <a:r>
              <a:rPr lang="en-US" dirty="0">
                <a:cs typeface="Georgia"/>
              </a:rPr>
              <a:t>[</a:t>
            </a:r>
            <a:r>
              <a:rPr lang="en-US" i="1" dirty="0">
                <a:cs typeface="Georgia"/>
              </a:rPr>
              <a:t>y</a:t>
            </a:r>
            <a:r>
              <a:rPr lang="en-US" i="1" baseline="-25000" dirty="0">
                <a:cs typeface="Georgia"/>
              </a:rPr>
              <a:t>ist</a:t>
            </a:r>
            <a:r>
              <a:rPr lang="en-US" dirty="0">
                <a:cs typeface="Georgia"/>
              </a:rPr>
              <a:t>|</a:t>
            </a:r>
            <a:r>
              <a:rPr lang="en-US" i="1" dirty="0">
                <a:cs typeface="Georgia"/>
              </a:rPr>
              <a:t>s = PA</a:t>
            </a:r>
            <a:r>
              <a:rPr lang="en-US" dirty="0">
                <a:cs typeface="Georgia"/>
              </a:rPr>
              <a:t>,</a:t>
            </a:r>
            <a:r>
              <a:rPr lang="en-US" i="1" dirty="0">
                <a:cs typeface="Georgia"/>
              </a:rPr>
              <a:t> t = Nov</a:t>
            </a:r>
            <a:r>
              <a:rPr lang="en-US" dirty="0">
                <a:cs typeface="Georgia"/>
              </a:rPr>
              <a:t>] – </a:t>
            </a:r>
            <a:r>
              <a:rPr lang="en-US" i="1" dirty="0">
                <a:cs typeface="Georgia"/>
              </a:rPr>
              <a:t>E</a:t>
            </a:r>
            <a:r>
              <a:rPr lang="en-US" dirty="0">
                <a:cs typeface="Georgia"/>
              </a:rPr>
              <a:t>[</a:t>
            </a:r>
            <a:r>
              <a:rPr lang="en-US" i="1" dirty="0">
                <a:cs typeface="Georgia"/>
              </a:rPr>
              <a:t>y</a:t>
            </a:r>
            <a:r>
              <a:rPr lang="en-US" i="1" baseline="-25000" dirty="0">
                <a:cs typeface="Georgia"/>
              </a:rPr>
              <a:t>ist</a:t>
            </a:r>
            <a:r>
              <a:rPr lang="en-US" dirty="0">
                <a:cs typeface="Georgia"/>
              </a:rPr>
              <a:t>|</a:t>
            </a:r>
            <a:r>
              <a:rPr lang="en-US" i="1" dirty="0">
                <a:cs typeface="Georgia"/>
              </a:rPr>
              <a:t>s = PA</a:t>
            </a:r>
            <a:r>
              <a:rPr lang="en-US" dirty="0">
                <a:cs typeface="Georgia"/>
              </a:rPr>
              <a:t>,</a:t>
            </a:r>
            <a:r>
              <a:rPr lang="en-US" i="1" dirty="0">
                <a:cs typeface="Georgia"/>
              </a:rPr>
              <a:t> t = Feb</a:t>
            </a:r>
            <a:r>
              <a:rPr lang="en-US" dirty="0">
                <a:cs typeface="Georgia"/>
              </a:rPr>
              <a:t>])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i="1" dirty="0">
                <a:cs typeface="Georgia"/>
              </a:rPr>
              <a:t> 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(The </a:t>
            </a:r>
            <a:r>
              <a:rPr lang="en-US" dirty="0">
                <a:solidFill>
                  <a:srgbClr val="BB16A3"/>
                </a:solidFill>
              </a:rPr>
              <a:t>DID estimator</a:t>
            </a:r>
            <a:r>
              <a:rPr lang="en-US" dirty="0"/>
              <a:t> is the sample analog):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971600" y="3994770"/>
          <a:ext cx="45164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2" imgW="2463480" imgH="279360" progId="Equation.3">
                  <p:embed/>
                </p:oleObj>
              </mc:Choice>
              <mc:Fallback>
                <p:oleObj name="Kaava" r:id="rId2" imgW="2463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994770"/>
                        <a:ext cx="45164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057AD-C16C-32DB-008B-633E9377E2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33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 &amp; Krueger (1994)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5017740"/>
            <a:ext cx="8207374" cy="64807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Surprisingly, if anything employment increased in New Jersey!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694" y="1777380"/>
            <a:ext cx="397881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orakulmio 6"/>
          <p:cNvSpPr/>
          <p:nvPr/>
        </p:nvSpPr>
        <p:spPr>
          <a:xfrm>
            <a:off x="8460432" y="3361556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A7F0-2ADB-483C-9788-23A952D07838}"/>
              </a:ext>
            </a:extLst>
          </p:cNvPr>
          <p:cNvSpPr txBox="1"/>
          <p:nvPr/>
        </p:nvSpPr>
        <p:spPr>
          <a:xfrm>
            <a:off x="5220072" y="4080678"/>
            <a:ext cx="38164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(21.03 – 20.44) – (21.17 – 23.33) = 2.76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62E63-174D-4073-AB79-2F354A988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5292"/>
            <a:ext cx="5029200" cy="3657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6A141-353A-A7B7-F3A5-45D62BD6AF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72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using regression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3528" y="1201316"/>
            <a:ext cx="8496943" cy="4248571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dirty="0"/>
              <a:t>In the 2x2 case, the </a:t>
            </a:r>
            <a:r>
              <a:rPr lang="en-US" dirty="0">
                <a:solidFill>
                  <a:srgbClr val="BB16A3"/>
                </a:solidFill>
              </a:rPr>
              <a:t>regression model</a:t>
            </a:r>
            <a:r>
              <a:rPr lang="en-US" dirty="0"/>
              <a:t> would look like this</a:t>
            </a:r>
          </a:p>
          <a:p>
            <a:pPr>
              <a:spcBef>
                <a:spcPts val="1080"/>
              </a:spcBef>
            </a:pPr>
            <a:endParaRPr lang="en-US" dirty="0">
              <a:solidFill>
                <a:srgbClr val="BB16A3"/>
              </a:solidFill>
            </a:endParaRPr>
          </a:p>
          <a:p>
            <a:pPr marL="213840" lvl="1" indent="0">
              <a:spcBef>
                <a:spcPts val="1080"/>
              </a:spcBef>
              <a:buNone/>
            </a:pPr>
            <a:r>
              <a:rPr lang="en-US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 if observation is in the treatment group, 0 otherwise</a:t>
            </a:r>
          </a:p>
          <a:p>
            <a:pPr marL="213840" lvl="1" indent="0">
              <a:spcBef>
                <a:spcPts val="1080"/>
              </a:spcBef>
              <a:buNone/>
            </a:pPr>
            <a:r>
              <a:rPr lang="en-US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 if observation is from the after period, 0 otherwise</a:t>
            </a:r>
          </a:p>
          <a:p>
            <a:pPr marL="213840" lvl="1" indent="0">
              <a:spcBef>
                <a:spcPts val="1080"/>
              </a:spcBef>
              <a:buNone/>
            </a:pPr>
            <a:r>
              <a:rPr lang="en-US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treated*after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 for if observation is in the treatment group AND observed after the treatment</a:t>
            </a:r>
          </a:p>
          <a:p>
            <a:pPr marL="213840" lvl="1" indent="0">
              <a:spcBef>
                <a:spcPts val="108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840" lvl="1" indent="0">
              <a:spcBef>
                <a:spcPts val="108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econometrics jargon,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 variables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their product is called an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term</a:t>
            </a:r>
          </a:p>
          <a:p>
            <a:pPr marL="213840" lvl="1" indent="0">
              <a:spcBef>
                <a:spcPts val="1080"/>
              </a:spcBef>
              <a:buNone/>
            </a:pP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referred to as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term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4A2BCF3-6EFE-4561-9348-F85733080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321797"/>
              </p:ext>
            </p:extLst>
          </p:nvPr>
        </p:nvGraphicFramePr>
        <p:xfrm>
          <a:off x="1619671" y="1641498"/>
          <a:ext cx="5658033" cy="42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228600" progId="Equation.DSMT4">
                  <p:embed/>
                </p:oleObj>
              </mc:Choice>
              <mc:Fallback>
                <p:oleObj name="Equation" r:id="rId2" imgW="3060360" imgH="2286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D4A2BCF3-6EFE-4561-9348-F85733080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1" y="1641498"/>
                        <a:ext cx="5658033" cy="423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32432-9091-3E15-B0D1-88910A9764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42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using regression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3528" y="1496549"/>
            <a:ext cx="8424935" cy="3823625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dirty="0"/>
              <a:t>In Card &amp; Krueger minimum wage study this would be</a:t>
            </a:r>
            <a:endParaRPr lang="en-US" dirty="0">
              <a:solidFill>
                <a:srgbClr val="BB16A3"/>
              </a:solidFill>
            </a:endParaRPr>
          </a:p>
          <a:p>
            <a:pPr lvl="1" indent="0">
              <a:spcBef>
                <a:spcPts val="540"/>
              </a:spcBef>
              <a:buNone/>
            </a:pPr>
            <a:endParaRPr lang="en-US" i="1" dirty="0"/>
          </a:p>
          <a:p>
            <a:pPr marL="522450" lvl="1" indent="-308610">
              <a:spcBef>
                <a:spcPts val="1620"/>
              </a:spcBef>
              <a:buFont typeface="Arial" panose="020B0604020202020204" pitchFamily="34" charset="0"/>
              <a:buChar char="•"/>
            </a:pPr>
            <a:endParaRPr lang="en-US" i="1" dirty="0">
              <a:solidFill>
                <a:srgbClr val="BB16A3"/>
              </a:solidFill>
            </a:endParaRPr>
          </a:p>
          <a:p>
            <a:pPr marL="213840" lvl="1" indent="0">
              <a:spcBef>
                <a:spcPts val="1080"/>
              </a:spcBef>
              <a:buNone/>
            </a:pPr>
            <a:r>
              <a:rPr lang="en-US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 if observation is in New Jersey the treatment group, 0 otherwise (regardless of the time period)</a:t>
            </a:r>
          </a:p>
          <a:p>
            <a:pPr marL="213840" lvl="1" indent="0">
              <a:spcBef>
                <a:spcPts val="1080"/>
              </a:spcBef>
              <a:buNone/>
            </a:pPr>
            <a:r>
              <a:rPr lang="en-US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 if observation is from the after period, 0 otherwise (regardless of the state)</a:t>
            </a:r>
          </a:p>
          <a:p>
            <a:pPr marL="213840" lvl="1" indent="0">
              <a:spcBef>
                <a:spcPts val="1080"/>
              </a:spcBef>
              <a:buNone/>
            </a:pPr>
            <a:r>
              <a:rPr lang="en-US" i="1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NJ*Nov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 for if observation is in New Jersey observed after the treatment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84D2606-D0EF-4E37-8D53-AAEDF8DA8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27624"/>
              </p:ext>
            </p:extLst>
          </p:nvPr>
        </p:nvGraphicFramePr>
        <p:xfrm>
          <a:off x="1458791" y="2074702"/>
          <a:ext cx="4320540" cy="37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228600" progId="Equation.DSMT4">
                  <p:embed/>
                </p:oleObj>
              </mc:Choice>
              <mc:Fallback>
                <p:oleObj name="Equation" r:id="rId2" imgW="2616120" imgH="2286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484D2606-D0EF-4E37-8D53-AAEDF8DA8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791" y="2074702"/>
                        <a:ext cx="4320540" cy="378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C63AC-5960-CBB6-F1A0-BC8D9B6E7F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08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using regression* </a:t>
            </a:r>
            <a:r>
              <a:rPr lang="en-US" sz="2000" dirty="0"/>
              <a:t>(extra, but useful for HW4)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51520" y="1496549"/>
            <a:ext cx="8496943" cy="3823625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dirty="0"/>
              <a:t>In Card &amp; Krueger minimum wage study this would be</a:t>
            </a:r>
            <a:endParaRPr lang="en-US" dirty="0">
              <a:solidFill>
                <a:srgbClr val="BB16A3"/>
              </a:solidFill>
            </a:endParaRPr>
          </a:p>
          <a:p>
            <a:pPr lvl="1" indent="0">
              <a:spcBef>
                <a:spcPts val="540"/>
              </a:spcBef>
              <a:buNone/>
            </a:pPr>
            <a:endParaRPr lang="en-US" i="1" dirty="0"/>
          </a:p>
          <a:p>
            <a:pPr marL="522450" lvl="1" indent="-308610">
              <a:spcBef>
                <a:spcPts val="540"/>
              </a:spcBef>
              <a:buFont typeface="Arial" panose="020B0604020202020204" pitchFamily="34" charset="0"/>
              <a:buChar char="•"/>
            </a:pPr>
            <a:endParaRPr lang="en-US" i="1" dirty="0"/>
          </a:p>
          <a:p>
            <a:pPr marL="522450" lvl="1" indent="-308610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NJ before: E</a:t>
            </a:r>
            <a:r>
              <a:rPr lang="en-US" dirty="0"/>
              <a:t>[</a:t>
            </a:r>
            <a:r>
              <a:rPr lang="en-US" i="1" dirty="0" err="1"/>
              <a:t>y</a:t>
            </a:r>
            <a:r>
              <a:rPr lang="en-US" i="1" baseline="-25000" dirty="0" err="1"/>
              <a:t>ist</a:t>
            </a:r>
            <a:r>
              <a:rPr lang="en-US" i="1" dirty="0"/>
              <a:t>| NJ = </a:t>
            </a:r>
            <a:r>
              <a:rPr lang="en-US" dirty="0"/>
              <a:t>1</a:t>
            </a:r>
            <a:r>
              <a:rPr lang="en-US" i="1" dirty="0"/>
              <a:t>, Nov = </a:t>
            </a:r>
            <a:r>
              <a:rPr lang="en-US" dirty="0"/>
              <a:t>0]</a:t>
            </a:r>
            <a:r>
              <a:rPr lang="en-US" i="1" dirty="0"/>
              <a:t> = </a:t>
            </a:r>
            <a:r>
              <a:rPr lang="el-GR" i="1" dirty="0"/>
              <a:t>α + β </a:t>
            </a:r>
          </a:p>
          <a:p>
            <a:pPr marL="522450" lvl="1" indent="-308610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NJ after: E</a:t>
            </a:r>
            <a:r>
              <a:rPr lang="en-US" dirty="0"/>
              <a:t>[</a:t>
            </a:r>
            <a:r>
              <a:rPr lang="en-US" i="1" dirty="0" err="1"/>
              <a:t>y</a:t>
            </a:r>
            <a:r>
              <a:rPr lang="en-US" i="1" baseline="-25000" dirty="0" err="1"/>
              <a:t>ist</a:t>
            </a:r>
            <a:r>
              <a:rPr lang="en-US" i="1" baseline="-25000" dirty="0"/>
              <a:t> </a:t>
            </a:r>
            <a:r>
              <a:rPr lang="en-US" i="1" dirty="0"/>
              <a:t>| NJ = </a:t>
            </a:r>
            <a:r>
              <a:rPr lang="en-US" dirty="0"/>
              <a:t>1</a:t>
            </a:r>
            <a:r>
              <a:rPr lang="en-US" i="1" dirty="0"/>
              <a:t>, Nov = </a:t>
            </a:r>
            <a:r>
              <a:rPr lang="en-US" dirty="0"/>
              <a:t>1]</a:t>
            </a:r>
            <a:r>
              <a:rPr lang="en-US" i="1" dirty="0"/>
              <a:t> = </a:t>
            </a:r>
            <a:r>
              <a:rPr lang="el-GR" i="1" dirty="0"/>
              <a:t>α + β + γ +δ</a:t>
            </a:r>
          </a:p>
          <a:p>
            <a:pPr marL="522450" lvl="1" indent="-308610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PA before: E</a:t>
            </a:r>
            <a:r>
              <a:rPr lang="en-US" dirty="0"/>
              <a:t>[</a:t>
            </a:r>
            <a:r>
              <a:rPr lang="en-US" i="1" dirty="0" err="1"/>
              <a:t>y</a:t>
            </a:r>
            <a:r>
              <a:rPr lang="en-US" i="1" baseline="-25000" dirty="0" err="1"/>
              <a:t>ist</a:t>
            </a:r>
            <a:r>
              <a:rPr lang="en-US" i="1" dirty="0"/>
              <a:t>| NJ = </a:t>
            </a:r>
            <a:r>
              <a:rPr lang="en-US" dirty="0"/>
              <a:t>0</a:t>
            </a:r>
            <a:r>
              <a:rPr lang="en-US" i="1" dirty="0"/>
              <a:t>, Nov = </a:t>
            </a:r>
            <a:r>
              <a:rPr lang="en-US" dirty="0"/>
              <a:t>0]</a:t>
            </a:r>
            <a:r>
              <a:rPr lang="en-US" i="1" dirty="0"/>
              <a:t> = </a:t>
            </a:r>
            <a:r>
              <a:rPr lang="el-GR" i="1" dirty="0"/>
              <a:t>α</a:t>
            </a:r>
          </a:p>
          <a:p>
            <a:pPr marL="522450" lvl="1" indent="-308610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PA after: E</a:t>
            </a:r>
            <a:r>
              <a:rPr lang="en-US" dirty="0"/>
              <a:t>[</a:t>
            </a:r>
            <a:r>
              <a:rPr lang="en-US" i="1" dirty="0" err="1"/>
              <a:t>y</a:t>
            </a:r>
            <a:r>
              <a:rPr lang="en-US" i="1" baseline="-25000" dirty="0" err="1"/>
              <a:t>ist</a:t>
            </a:r>
            <a:r>
              <a:rPr lang="en-US" i="1" baseline="-25000" dirty="0"/>
              <a:t> </a:t>
            </a:r>
            <a:r>
              <a:rPr lang="en-US" i="1" dirty="0"/>
              <a:t>| NJ = </a:t>
            </a:r>
            <a:r>
              <a:rPr lang="en-US" dirty="0"/>
              <a:t>0</a:t>
            </a:r>
            <a:r>
              <a:rPr lang="en-US" i="1" dirty="0"/>
              <a:t>, Nov = </a:t>
            </a:r>
            <a:r>
              <a:rPr lang="en-US" dirty="0"/>
              <a:t>1]</a:t>
            </a:r>
            <a:r>
              <a:rPr lang="en-US" i="1" dirty="0"/>
              <a:t> = </a:t>
            </a:r>
            <a:r>
              <a:rPr lang="el-GR" i="1" dirty="0"/>
              <a:t>α + γ</a:t>
            </a:r>
            <a:endParaRPr lang="en-US" i="1" dirty="0"/>
          </a:p>
          <a:p>
            <a:pPr marL="522450" lvl="1" indent="-308610">
              <a:spcBef>
                <a:spcPts val="1080"/>
              </a:spcBef>
              <a:buFont typeface="Arial" panose="020B0604020202020204" pitchFamily="34" charset="0"/>
              <a:buChar char="•"/>
            </a:pPr>
            <a:endParaRPr lang="en-US" i="1" dirty="0"/>
          </a:p>
          <a:p>
            <a:pPr marL="522450" lvl="1" indent="-308610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Assuming that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 err="1"/>
              <a:t>u</a:t>
            </a:r>
            <a:r>
              <a:rPr lang="en-US" i="1" baseline="-25000" dirty="0" err="1"/>
              <a:t>ist</a:t>
            </a:r>
            <a:r>
              <a:rPr lang="en-US" i="1" dirty="0" err="1"/>
              <a:t>|NJ</a:t>
            </a:r>
            <a:r>
              <a:rPr lang="en-US" i="1" dirty="0"/>
              <a:t>, Nov</a:t>
            </a:r>
            <a:r>
              <a:rPr lang="en-US" dirty="0"/>
              <a:t>] = 0</a:t>
            </a:r>
            <a:r>
              <a:rPr lang="en-US" i="1" dirty="0"/>
              <a:t> </a:t>
            </a:r>
            <a:endParaRPr lang="el-GR" i="1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84D2606-D0EF-4E37-8D53-AAEDF8DA8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06049"/>
              </p:ext>
            </p:extLst>
          </p:nvPr>
        </p:nvGraphicFramePr>
        <p:xfrm>
          <a:off x="1259632" y="2046832"/>
          <a:ext cx="4320540" cy="37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228600" progId="Equation.DSMT4">
                  <p:embed/>
                </p:oleObj>
              </mc:Choice>
              <mc:Fallback>
                <p:oleObj name="Equation" r:id="rId2" imgW="2616120" imgH="2286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484D2606-D0EF-4E37-8D53-AAEDF8DA8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046832"/>
                        <a:ext cx="4320540" cy="378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0807E-12F4-8853-431A-7099DE2860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264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using regression* </a:t>
            </a:r>
            <a:r>
              <a:rPr lang="en-US" sz="2000" dirty="0"/>
              <a:t>(extra, but useful for HW4)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3528" y="1496549"/>
            <a:ext cx="8640959" cy="3823625"/>
          </a:xfrm>
        </p:spPr>
        <p:txBody>
          <a:bodyPr/>
          <a:lstStyle/>
          <a:p>
            <a:pPr lvl="1" indent="0">
              <a:spcBef>
                <a:spcPts val="540"/>
              </a:spcBef>
              <a:buNone/>
            </a:pPr>
            <a:r>
              <a:rPr lang="en-US" i="1" dirty="0"/>
              <a:t>DID = </a:t>
            </a:r>
            <a:r>
              <a:rPr lang="en-US" dirty="0"/>
              <a:t>(</a:t>
            </a:r>
            <a:r>
              <a:rPr lang="en-US" i="1" dirty="0"/>
              <a:t>NJ after – NJ before</a:t>
            </a:r>
            <a:r>
              <a:rPr lang="en-US" dirty="0"/>
              <a:t>)</a:t>
            </a:r>
            <a:r>
              <a:rPr lang="en-US" i="1" dirty="0"/>
              <a:t> – </a:t>
            </a:r>
            <a:r>
              <a:rPr lang="en-US" dirty="0"/>
              <a:t>(</a:t>
            </a:r>
            <a:r>
              <a:rPr lang="en-US" i="1" dirty="0"/>
              <a:t>PA after – PA before</a:t>
            </a:r>
            <a:r>
              <a:rPr lang="en-US" dirty="0"/>
              <a:t>)</a:t>
            </a:r>
            <a:endParaRPr lang="en-US" i="1" dirty="0"/>
          </a:p>
          <a:p>
            <a:pPr marL="522450" lvl="1" indent="-308610">
              <a:spcBef>
                <a:spcPts val="540"/>
              </a:spcBef>
              <a:buFont typeface="Arial" panose="020B0604020202020204" pitchFamily="34" charset="0"/>
              <a:buChar char="•"/>
            </a:pPr>
            <a:endParaRPr lang="en-US" i="1" dirty="0"/>
          </a:p>
          <a:p>
            <a:pPr marL="522450" lvl="1" indent="-30861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NJ after – NJ before = </a:t>
            </a:r>
            <a:r>
              <a:rPr lang="en-US" dirty="0"/>
              <a:t>(</a:t>
            </a:r>
            <a:r>
              <a:rPr lang="el-GR" i="1" dirty="0"/>
              <a:t>α + β + γ +δ</a:t>
            </a:r>
            <a:r>
              <a:rPr lang="en-US" dirty="0"/>
              <a:t>) –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l-GR" i="1" dirty="0"/>
              <a:t>α + β</a:t>
            </a:r>
            <a:r>
              <a:rPr lang="en-US" dirty="0"/>
              <a:t>)</a:t>
            </a:r>
            <a:r>
              <a:rPr lang="el-GR" i="1" dirty="0"/>
              <a:t> </a:t>
            </a:r>
            <a:r>
              <a:rPr lang="en-US" i="1" dirty="0"/>
              <a:t>= </a:t>
            </a:r>
            <a:r>
              <a:rPr lang="el-GR" i="1" dirty="0"/>
              <a:t>γ +δ</a:t>
            </a:r>
            <a:endParaRPr lang="en-US" i="1" dirty="0"/>
          </a:p>
          <a:p>
            <a:pPr marL="522450" lvl="1" indent="-30861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PA after – PA before = </a:t>
            </a:r>
            <a:r>
              <a:rPr lang="en-US" dirty="0"/>
              <a:t>(</a:t>
            </a:r>
            <a:r>
              <a:rPr lang="el-GR" i="1" dirty="0"/>
              <a:t>α + γ</a:t>
            </a:r>
            <a:r>
              <a:rPr lang="en-US" dirty="0"/>
              <a:t>) –  </a:t>
            </a:r>
            <a:r>
              <a:rPr lang="el-GR" i="1" dirty="0"/>
              <a:t>α</a:t>
            </a:r>
            <a:r>
              <a:rPr lang="en-US" i="1" dirty="0"/>
              <a:t> = </a:t>
            </a:r>
            <a:r>
              <a:rPr lang="el-GR" i="1" dirty="0"/>
              <a:t>γ</a:t>
            </a:r>
            <a:endParaRPr lang="en-US" dirty="0"/>
          </a:p>
          <a:p>
            <a:pPr lvl="1" indent="0">
              <a:spcBef>
                <a:spcPts val="540"/>
              </a:spcBef>
              <a:buNone/>
            </a:pPr>
            <a:endParaRPr lang="en-US" i="1" dirty="0"/>
          </a:p>
          <a:p>
            <a:pPr lvl="1" indent="0">
              <a:spcBef>
                <a:spcPts val="540"/>
              </a:spcBef>
              <a:buNone/>
            </a:pPr>
            <a:r>
              <a:rPr lang="en-US" dirty="0"/>
              <a:t>So, we have:</a:t>
            </a:r>
          </a:p>
          <a:p>
            <a:pPr marL="522450" lvl="1" indent="-308610">
              <a:spcBef>
                <a:spcPts val="540"/>
              </a:spcBef>
            </a:pPr>
            <a:r>
              <a:rPr lang="en-US" i="1" dirty="0"/>
              <a:t>DID = </a:t>
            </a:r>
            <a:r>
              <a:rPr lang="en-US" dirty="0"/>
              <a:t>(</a:t>
            </a:r>
            <a:r>
              <a:rPr lang="en-US" i="1" dirty="0"/>
              <a:t>NJ after – NJ before</a:t>
            </a:r>
            <a:r>
              <a:rPr lang="en-US" dirty="0"/>
              <a:t>)</a:t>
            </a:r>
            <a:r>
              <a:rPr lang="en-US" i="1" dirty="0"/>
              <a:t> – </a:t>
            </a:r>
            <a:r>
              <a:rPr lang="en-US" dirty="0"/>
              <a:t>(</a:t>
            </a:r>
            <a:r>
              <a:rPr lang="en-US" i="1" dirty="0"/>
              <a:t>PA after – PA before</a:t>
            </a:r>
            <a:r>
              <a:rPr lang="en-US" dirty="0"/>
              <a:t>) = </a:t>
            </a:r>
            <a:r>
              <a:rPr lang="el-GR" i="1" dirty="0"/>
              <a:t>δ</a:t>
            </a:r>
            <a:endParaRPr lang="en-US" i="1" dirty="0"/>
          </a:p>
          <a:p>
            <a:pPr lvl="1" indent="0">
              <a:spcBef>
                <a:spcPts val="540"/>
              </a:spcBef>
              <a:buNone/>
            </a:pPr>
            <a:endParaRPr lang="en-US" i="1" dirty="0"/>
          </a:p>
          <a:p>
            <a:pPr lvl="1" indent="0">
              <a:spcBef>
                <a:spcPts val="540"/>
              </a:spcBef>
              <a:buNone/>
            </a:pPr>
            <a:r>
              <a:rPr lang="en-US" dirty="0"/>
              <a:t>Estimating the regression model using OLS produces the DID estimate and standard errors which is very convenient</a:t>
            </a:r>
          </a:p>
          <a:p>
            <a:pPr lvl="1" indent="0">
              <a:spcBef>
                <a:spcPts val="540"/>
              </a:spcBef>
              <a:buNone/>
            </a:pPr>
            <a:endParaRPr lang="el-GR" i="1" dirty="0"/>
          </a:p>
          <a:p>
            <a:pPr marL="522450" lvl="1" indent="-308610">
              <a:spcBef>
                <a:spcPts val="540"/>
              </a:spcBef>
              <a:buFont typeface="Arial" panose="020B0604020202020204" pitchFamily="34" charset="0"/>
              <a:buChar char="•"/>
            </a:pPr>
            <a:endParaRPr lang="el-GR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380E8-3964-B38E-688A-E8AC5B305D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32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br>
              <a:rPr lang="en-US" sz="3600" dirty="0"/>
            </a:br>
            <a:r>
              <a:rPr lang="en-US" sz="3600" dirty="0"/>
              <a:t>DID assumptions and testing them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0016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assumption of DID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410445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trends: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main assumption for any DID strategy is that the outcome in the treatment and control groups would </a:t>
            </a:r>
            <a:r>
              <a:rPr lang="en-US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same time trend in the absence of treatment</a:t>
            </a:r>
          </a:p>
          <a:p>
            <a:pPr marL="694800" lvl="1" indent="-457200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this does not mean that they must have the same mean (or level) of the outcome variable!!!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CF25C-07C8-FE28-90C7-388C763C5D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050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Testing the Key assumptions of DID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80150" cy="44644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Parallel trends: 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The main assumption for any DID strategy is that the outcome in the treatment and control groups would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same time trend in the absence of treatment</a:t>
            </a:r>
            <a:r>
              <a:rPr lang="en-US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counterfactual situation cannot be directly observed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, support that this assumption is fulfilled is usually obtained by </a:t>
            </a:r>
            <a:r>
              <a:rPr lang="en-US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2 things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Parallel pre-trends: 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Show that in the </a:t>
            </a:r>
            <a:r>
              <a:rPr lang="en-US" sz="1900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before treatment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, the two groups developed in a similar manner, i.e. followed a parallel trend. Better if we have observations from several points in time.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Common shocks: 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Show that if other policies or changes coincided with the treatment period, these affected the treatment and control groups in the same way. Alternatively, convince reader that: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Nothing else (major) happens at the same time as the treatment takes place that would affect the control and treatment groups differently.</a:t>
            </a:r>
          </a:p>
          <a:p>
            <a:pPr lvl="1" indent="0">
              <a:spcBef>
                <a:spcPts val="600"/>
              </a:spcBef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16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First: a note on pre-lecture assignments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81642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of detail: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answer should show that you </a:t>
            </a:r>
            <a:r>
              <a:rPr 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something </a:t>
            </a:r>
          </a:p>
          <a:p>
            <a:pPr>
              <a:spcBef>
                <a:spcPts val="1200"/>
              </a:spcBef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- Not just repeat words straight from the material with no context.</a:t>
            </a:r>
          </a:p>
          <a:p>
            <a:pPr>
              <a:spcBef>
                <a:spcPts val="1200"/>
              </a:spcBef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- A few sentences for each question can be a good rule of thumb.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Explanations: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especially if the question asks you to “explain” something, you need to include some actual explanation about the concept or issue asked about: what it is/why it is used/what it means…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Idea: these short question prepare for both lectures and for writing answers in the exam.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29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Showing support for parallel trends by looking at pre-treatment trends</a:t>
            </a: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1331640" y="1633364"/>
            <a:ext cx="0" cy="3456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V="1">
            <a:off x="6372200" y="2065412"/>
            <a:ext cx="0" cy="30243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>
            <a:off x="1331640" y="5089748"/>
            <a:ext cx="57606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5796136" y="3361556"/>
            <a:ext cx="1080120" cy="0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5796136" y="2713484"/>
            <a:ext cx="1080120" cy="360040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16"/>
          <p:cNvSpPr txBox="1"/>
          <p:nvPr/>
        </p:nvSpPr>
        <p:spPr>
          <a:xfrm>
            <a:off x="6300192" y="51617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latin typeface="Times New Roman" pitchFamily="18" charset="0"/>
                <a:cs typeface="Times New Roman" pitchFamily="18" charset="0"/>
              </a:rPr>
              <a:t>Time</a:t>
            </a:r>
            <a:endParaRPr lang="fi-FI" dirty="0"/>
          </a:p>
        </p:txBody>
      </p:sp>
      <p:sp>
        <p:nvSpPr>
          <p:cNvPr id="29" name="Tekstikehys 58"/>
          <p:cNvSpPr txBox="1"/>
          <p:nvPr/>
        </p:nvSpPr>
        <p:spPr>
          <a:xfrm>
            <a:off x="5724128" y="175763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Treatment happens</a:t>
            </a:r>
            <a:endParaRPr lang="en-US" sz="1400" dirty="0"/>
          </a:p>
        </p:txBody>
      </p:sp>
      <p:cxnSp>
        <p:nvCxnSpPr>
          <p:cNvPr id="30" name="Suora nuoliyhdysviiva 29"/>
          <p:cNvCxnSpPr/>
          <p:nvPr/>
        </p:nvCxnSpPr>
        <p:spPr>
          <a:xfrm flipV="1">
            <a:off x="4716016" y="2713484"/>
            <a:ext cx="1080120" cy="21602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>
            <a:off x="3635896" y="2785492"/>
            <a:ext cx="1080120" cy="144016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 flipV="1">
            <a:off x="2555776" y="2785492"/>
            <a:ext cx="1080120" cy="72008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1547664" y="2497460"/>
            <a:ext cx="1008112" cy="360040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1547664" y="3145532"/>
            <a:ext cx="1008112" cy="360040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4716016" y="3361556"/>
            <a:ext cx="1080120" cy="216024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>
            <a:off x="3635896" y="3433564"/>
            <a:ext cx="1080120" cy="144016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 flipV="1">
            <a:off x="2555776" y="3433564"/>
            <a:ext cx="1080120" cy="72008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>
            <a:off x="5796136" y="3361556"/>
            <a:ext cx="1080120" cy="36004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ikehys 35"/>
          <p:cNvSpPr txBox="1"/>
          <p:nvPr/>
        </p:nvSpPr>
        <p:spPr>
          <a:xfrm>
            <a:off x="971600" y="14173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fi-FI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6D3BF-B1E2-4190-E3CB-2714CF5597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684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Showing support for no common shocks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5536" y="1129308"/>
            <a:ext cx="8207374" cy="396044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if pre-trends are the same one still must worry about other policies or changes coinciding with the treatment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Nothing else happens at the same time as the treatment takes place that would affect the control and treatment groups differently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very important for the researcher to be familiar with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details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reform/policy change to know: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were the macroeconomic events that took place during the studied period, and are there any worries that these affected T and C differently? E.g. a local recession in PA not affecting NJ?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Policies: Were there any other unemployment policies implemented in PA (the control group) during the studied period?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6334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assumptions*</a:t>
            </a:r>
            <a:br>
              <a:rPr lang="en-US" dirty="0"/>
            </a:br>
            <a:r>
              <a:rPr lang="en-US" sz="2500" dirty="0"/>
              <a:t>Note – this is “extra” and not important in this course.</a:t>
            </a:r>
            <a:endParaRPr lang="fi-FI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96044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Another assumption is that there are </a:t>
            </a:r>
            <a:r>
              <a:rPr lang="en-US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spillover effects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treatment or that group compositions do not change because of treatment (if using repeated cross-sections)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minimum wage example, this would mean that New Jersey’s minimum wage increase does not directly affect employment in Pennsylvania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Yet another, more technical assumption, is that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composition does not change because of treatment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(i.e. people do not move disproportionally from the unaffected to the affected group, or vice versa, because of the treatment).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4A476-7858-1AB1-A7FB-2859EC90A5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281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769268"/>
            <a:ext cx="8207374" cy="4824536"/>
          </a:xfr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Even if treated and control groups differ in baseline characteristics, we can use observations on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and control groups before and after the treatment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estimate a causal effect.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potential outcomes (not observed) would have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 a parallel manner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both groups in the absence of treatment. </a:t>
            </a:r>
          </a:p>
          <a:p>
            <a:pPr marL="8037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assumption includes the “Common shocks” assumption: There can be no differential changes over time for the treated and control groups. </a:t>
            </a:r>
            <a:endParaRPr lang="en-US" sz="1800" dirty="0">
              <a:solidFill>
                <a:srgbClr val="BB1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for design validity: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and testing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are trends in outcomes parallel before treatment?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there anything else that could have happened to one group but not the other? (know your institutional setting!)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3D853-B55D-8F9B-CD28-CCBCD5B8CD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3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576163"/>
          </a:xfrm>
        </p:spPr>
        <p:txBody>
          <a:bodyPr/>
          <a:lstStyle/>
          <a:p>
            <a:r>
              <a:rPr lang="en-US" dirty="0"/>
              <a:t>DID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841276"/>
            <a:ext cx="8207374" cy="446449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 have talked about the idea of using differences between groups to estimate causal effects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 would like to find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and control groups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who can be assumed to be similar in every way except receipt of treatment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Without randomization this is very difficult/implausible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 weaker assumption is that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absence of treatment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between treatment and control groups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constant over 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or common trends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With this assumption we can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 the requirement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that the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treatm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and control groups are almost identical/as good as randomly assigned: 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observations in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treatment to estimate a causal effect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399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381642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Pre-treatment difference between the groups is ‘normal’ difference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Post-treatment difference is ‘normal’ difference + causal effect of treatment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Difference-in-differences is the causal effect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relies heavily on common or parallel time trends, so visual inspection of the data is a very important part of any DID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09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848F-FACD-1BC7-C4BF-0E2D43757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000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example: The Millennium Villages Project </a:t>
            </a:r>
            <a:br>
              <a:rPr lang="en-GB" dirty="0">
                <a:effectLst/>
              </a:rPr>
            </a:br>
            <a:r>
              <a:rPr lang="en-GB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does not use DID, but it is used to illustrate the idea. </a:t>
            </a:r>
            <a:endParaRPr lang="en-FI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D457-6E6F-041D-C5F6-381CF10DCA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2" y="1261611"/>
            <a:ext cx="8207376" cy="36121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joint project of the United Nations Development Program (UNDP), the Earth Institute at Columbia University, and an NGO called ”Millennium Promise”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large, expensive intervention at 15 sites in rural sub-Saharan Africa.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Designed to show that ”people in the poorest regions of rural Africa can lift themselves out of extreme poverty in five years’ time” (MVP 2007).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launched, first in</a:t>
            </a:r>
            <a:r>
              <a:rPr lang="en-GB" sz="1900" b="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0" dirty="0" err="1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Sauri</a:t>
            </a:r>
            <a:r>
              <a:rPr lang="en-GB" sz="1900" b="0" dirty="0">
                <a:solidFill>
                  <a:srgbClr val="BB16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Kenya in 2004 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then later at a number of sites across sub-Saharan Africa. 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endParaRPr lang="en-GB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4FBD-7288-8713-6C67-BFFE9FBAF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18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5DB9-438B-0EE4-CEE6-5C47DB348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MSS10"/>
              </a:rPr>
              <a:t>The</a:t>
            </a:r>
            <a:r>
              <a:rPr lang="en-GB" sz="3600" dirty="0">
                <a:effectLst/>
                <a:latin typeface="CMSS10"/>
              </a:rPr>
              <a:t>e MVP: a package of interventions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F5AC-BC19-1124-7CDA-89708A4B31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4437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 - Jeffrey Sachs and Angelina Jolie visit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https://www.youtube.com/watch?v=uUHf_kOUM74 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1F679-F829-2E3C-DD99-2747176FB1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3D37D-29C4-20A9-C609-032ED8F33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54" y="1993404"/>
            <a:ext cx="3582946" cy="22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3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5DB9-438B-0EE4-CEE6-5C47DB348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MSS10"/>
              </a:rPr>
              <a:t>The</a:t>
            </a:r>
            <a:r>
              <a:rPr lang="en-GB" sz="3600" dirty="0">
                <a:effectLst/>
                <a:latin typeface="CMSS10"/>
              </a:rPr>
              <a:t>e MVP: a package of interventions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F5AC-BC19-1124-7CDA-89708A4B31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dirty="0"/>
              <a:t>The villages/villagers were offered several services: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1F679-F829-2E3C-DD99-2747176FB1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AB0F5-5CBE-5AEA-D973-0185E352FCE6}"/>
              </a:ext>
            </a:extLst>
          </p:cNvPr>
          <p:cNvSpPr txBox="1"/>
          <p:nvPr/>
        </p:nvSpPr>
        <p:spPr>
          <a:xfrm>
            <a:off x="468312" y="1561356"/>
            <a:ext cx="77040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effectLst/>
              <a:latin typeface="CMSS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distribution of fertilizer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school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distribution of insecticide-treated </a:t>
            </a:r>
            <a:r>
              <a:rPr lang="en-GB" sz="1800" dirty="0" err="1">
                <a:effectLst/>
                <a:latin typeface="CMSS10"/>
              </a:rPr>
              <a:t>bednets</a:t>
            </a:r>
            <a:r>
              <a:rPr lang="en-GB" dirty="0">
                <a:latin typeface="CMSS1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HIV testing </a:t>
            </a:r>
            <a:endParaRPr lang="en-GB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Microfinance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electric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road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SS10"/>
              </a:rPr>
              <a:t>water and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>
                <a:latin typeface="CMSS10"/>
              </a:rPr>
              <a:t>The intervention is in</a:t>
            </a:r>
            <a:r>
              <a:rPr lang="en-GB" sz="1800" dirty="0">
                <a:effectLst/>
                <a:latin typeface="CMSS10"/>
              </a:rPr>
              <a:t> line with “big push” theory of economic development.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9376494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3091</Words>
  <Application>Microsoft Macintosh PowerPoint</Application>
  <PresentationFormat>On-screen Show (16:10)</PresentationFormat>
  <Paragraphs>320</Paragraphs>
  <Slides>43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CMSS10</vt:lpstr>
      <vt:lpstr>Courier New</vt:lpstr>
      <vt:lpstr>Georgia</vt:lpstr>
      <vt:lpstr>Lucida Grande</vt:lpstr>
      <vt:lpstr>Times New Roman</vt:lpstr>
      <vt:lpstr>Aalto University</vt:lpstr>
      <vt:lpstr>Kaava</vt:lpstr>
      <vt:lpstr>Equation</vt:lpstr>
      <vt:lpstr> Principles of Empirical Analysis  Lecture 8: Difference-in-differences </vt:lpstr>
      <vt:lpstr>Observational alternatives to experiments</vt:lpstr>
      <vt:lpstr>Outline</vt:lpstr>
      <vt:lpstr>First: a note on pre-lecture assignments</vt:lpstr>
      <vt:lpstr>DID</vt:lpstr>
      <vt:lpstr>DID</vt:lpstr>
      <vt:lpstr>First example: The Millennium Villages Project  This study does not use DID, but it is used to illustrate the idea. </vt:lpstr>
      <vt:lpstr>Thee MVP: a package of interventions</vt:lpstr>
      <vt:lpstr>Thee MVP: a package of interventions</vt:lpstr>
      <vt:lpstr>Simple difference: before/after</vt:lpstr>
      <vt:lpstr>Possible reasons for positive trend</vt:lpstr>
      <vt:lpstr>Measuring impact of a program – what is the counterfactual?</vt:lpstr>
      <vt:lpstr>What do we need for evaluating the program impact </vt:lpstr>
      <vt:lpstr>Adding possible “control groups” in 2008</vt:lpstr>
      <vt:lpstr>Adding possible “control groups” for the same time period</vt:lpstr>
      <vt:lpstr>Adding possible “control groups” for the same time period - idea</vt:lpstr>
      <vt:lpstr> Difference-in-differences –  two groups, two time periods  </vt:lpstr>
      <vt:lpstr>DID: two groups, two time periods</vt:lpstr>
      <vt:lpstr>Difference-in-differences graphically</vt:lpstr>
      <vt:lpstr>Difference-in-differences graphically</vt:lpstr>
      <vt:lpstr>Difference-in-differences graphically</vt:lpstr>
      <vt:lpstr>Difference-in-differences graphically</vt:lpstr>
      <vt:lpstr>Difference-in-differences graphically</vt:lpstr>
      <vt:lpstr>Difference-in-differences graphically</vt:lpstr>
      <vt:lpstr>Difference-in-differences graphically</vt:lpstr>
      <vt:lpstr>Difference-in-differences graphically</vt:lpstr>
      <vt:lpstr>Example: New Jersey minimum wage increase</vt:lpstr>
      <vt:lpstr>Example: New Jersey minimum wage increase</vt:lpstr>
      <vt:lpstr>Card &amp; Krueger (1994)</vt:lpstr>
      <vt:lpstr>Card &amp; Krueger (1994)</vt:lpstr>
      <vt:lpstr>Card &amp; Krueger (1994)</vt:lpstr>
      <vt:lpstr>Card &amp; Krueger (1994)</vt:lpstr>
      <vt:lpstr>DID using regression</vt:lpstr>
      <vt:lpstr>DID using regression </vt:lpstr>
      <vt:lpstr>DID using regression* (extra, but useful for HW4)</vt:lpstr>
      <vt:lpstr>DID using regression* (extra, but useful for HW4)</vt:lpstr>
      <vt:lpstr> DID assumptions and testing them  </vt:lpstr>
      <vt:lpstr>Key assumption of DID</vt:lpstr>
      <vt:lpstr>Testing the Key assumptions of DID</vt:lpstr>
      <vt:lpstr>Showing support for parallel trends by looking at pre-treatment trends</vt:lpstr>
      <vt:lpstr>Showing support for no common shocks</vt:lpstr>
      <vt:lpstr>Additional assumptions* Note – this is “extra” and not important in this course.</vt:lpstr>
      <vt:lpstr>DID recap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2024-01-31T09:22:27Z</cp:lastPrinted>
  <dcterms:created xsi:type="dcterms:W3CDTF">2018-09-19T13:51:52Z</dcterms:created>
  <dcterms:modified xsi:type="dcterms:W3CDTF">2024-01-31T10:13:52Z</dcterms:modified>
</cp:coreProperties>
</file>