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6452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B3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1758" y="-96"/>
      </p:cViewPr>
      <p:guideLst>
        <p:guide orient="horz" pos="3127"/>
        <p:guide pos="209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Sarja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Sarja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Sarja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Sarja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5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Sarja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6</c:v>
                </c:pt>
              </c:strCache>
            </c:strRef>
          </c:tx>
          <c:cat>
            <c:strRef>
              <c:f>Sheet1!$A$2</c:f>
              <c:strCache>
                <c:ptCount val="1"/>
                <c:pt idx="0">
                  <c:v>Sarja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axId val="131810048"/>
        <c:axId val="131811584"/>
      </c:barChart>
      <c:catAx>
        <c:axId val="131810048"/>
        <c:scaling>
          <c:orientation val="minMax"/>
        </c:scaling>
        <c:axPos val="b"/>
        <c:numFmt formatCode="General" sourceLinked="1"/>
        <c:tickLblPos val="nextTo"/>
        <c:crossAx val="131811584"/>
        <c:crosses val="autoZero"/>
        <c:auto val="1"/>
        <c:lblAlgn val="ctr"/>
        <c:lblOffset val="100"/>
      </c:catAx>
      <c:valAx>
        <c:axId val="131811584"/>
        <c:scaling>
          <c:orientation val="minMax"/>
        </c:scaling>
        <c:axPos val="l"/>
        <c:majorGridlines/>
        <c:numFmt formatCode="General" sourceLinked="1"/>
        <c:tickLblPos val="nextTo"/>
        <c:crossAx val="1318100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fi-FI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7B46F-5EA3-4DD0-A62A-4A5D93D21E2D}" type="datetimeFigureOut">
              <a:rPr lang="fi-FI" smtClean="0"/>
              <a:pPr/>
              <a:t>19.2.2010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797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3963" y="9429750"/>
            <a:ext cx="28797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E01CD-3DD3-4F04-AE20-4EDE2C2AAB98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4118" y="0"/>
            <a:ext cx="287961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7303B11-5EFE-4A3B-B7C0-4ADE873E5104}" type="datetimeFigureOut">
              <a:rPr lang="fi-FI" smtClean="0"/>
              <a:pPr/>
              <a:t>19.2.2010</a:t>
            </a:fld>
            <a:endParaRPr lang="fi-FI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413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528" y="4715907"/>
            <a:ext cx="531622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7961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4118" y="9430091"/>
            <a:ext cx="287961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605DA8A-5216-4F63-A012-E5BD46E625C2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06800" y="1713600"/>
            <a:ext cx="8326800" cy="3920400"/>
          </a:xfrm>
          <a:prstGeom prst="rect">
            <a:avLst/>
          </a:prstGeom>
          <a:solidFill>
            <a:srgbClr val="009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40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fi-FI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62000" y="5961600"/>
            <a:ext cx="2026800" cy="176400"/>
          </a:xfrm>
        </p:spPr>
        <p:txBody>
          <a:bodyPr wrap="none" lIns="0" tIns="0" rIns="0" bIns="0"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144400" y="5961600"/>
            <a:ext cx="1962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426800" y="5961600"/>
            <a:ext cx="1134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62000" y="6138000"/>
            <a:ext cx="20268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2400" y="6138000"/>
            <a:ext cx="20484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72400" y="5961600"/>
            <a:ext cx="2048400" cy="1764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2" name="Picture 11" descr="aalto_f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21408" cy="1630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2400" y="1584000"/>
            <a:ext cx="3924000" cy="413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4000"/>
            <a:ext cx="3924000" cy="413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buNone/>
              <a:defRPr sz="1400"/>
            </a:lvl6pPr>
            <a:lvl7pPr>
              <a:buNone/>
              <a:defRPr sz="1400"/>
            </a:lvl7pPr>
            <a:lvl8pPr>
              <a:buNone/>
              <a:defRPr sz="1400"/>
            </a:lvl8pPr>
            <a:lvl9pPr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mar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400" y="1584000"/>
            <a:ext cx="6285600" cy="4136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1200"/>
            <a:ext cx="7772400" cy="1332000"/>
          </a:xfrm>
        </p:spPr>
        <p:txBody>
          <a:bodyPr/>
          <a:lstStyle>
            <a:lvl1pPr>
              <a:defRPr sz="4000">
                <a:solidFill>
                  <a:srgbClr val="009B3A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3143248"/>
            <a:ext cx="6285600" cy="2340000"/>
          </a:xfrm>
        </p:spPr>
        <p:txBody>
          <a:bodyPr/>
          <a:lstStyle>
            <a:lvl1pPr marL="0" indent="0" algn="l">
              <a:buNone/>
              <a:defRPr>
                <a:solidFill>
                  <a:srgbClr val="009B3A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fi-FI" noProof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862000" y="5961600"/>
            <a:ext cx="2026800" cy="176400"/>
          </a:xfrm>
        </p:spPr>
        <p:txBody>
          <a:bodyPr wrap="none" lIns="0" tIns="0" rIns="0" bIns="0"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144400" y="5961600"/>
            <a:ext cx="1962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426800" y="5961600"/>
            <a:ext cx="1134000" cy="6336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62000" y="6138000"/>
            <a:ext cx="20268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2400" y="6138000"/>
            <a:ext cx="2048400" cy="4572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2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572400" y="5961600"/>
            <a:ext cx="2048400" cy="176400"/>
          </a:xfrm>
        </p:spPr>
        <p:txBody>
          <a:bodyPr wrap="none" lIns="0" tIns="0" rIns="0" bIns="0"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tx1"/>
                </a:solidFill>
              </a:defRPr>
            </a:lvl1pPr>
            <a:lvl2pPr marL="741600" indent="-284400">
              <a:spcBef>
                <a:spcPts val="288"/>
              </a:spcBef>
              <a:defRPr lang="fi-FI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3" name="Picture 12" descr="aalto_fi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121408" cy="1630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06800" y="406800"/>
            <a:ext cx="8326800" cy="5472000"/>
          </a:xfrm>
          <a:prstGeom prst="rect">
            <a:avLst/>
          </a:prstGeom>
          <a:solidFill>
            <a:srgbClr val="009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00" y="547200"/>
            <a:ext cx="7772400" cy="2206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fi-FI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4400" y="6145200"/>
            <a:ext cx="15372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00" y="6145200"/>
            <a:ext cx="1702800" cy="38160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950"/>
              </a:lnSpc>
              <a:spcBef>
                <a:spcPts val="0"/>
              </a:spcBef>
              <a:buNone/>
              <a:defRPr sz="950" b="1">
                <a:solidFill>
                  <a:schemeClr val="bg2"/>
                </a:solidFill>
              </a:defRPr>
            </a:lvl1pPr>
            <a:lvl2pPr marL="273050" indent="-103188">
              <a:defRPr lang="en-US" sz="9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3050" indent="-93663">
              <a:buFont typeface="Symbol" pitchFamily="18" charset="2"/>
              <a:buNone/>
              <a:defRPr sz="900"/>
            </a:lvl3pPr>
            <a:lvl4pPr marL="273050" indent="-93663">
              <a:defRPr sz="900"/>
            </a:lvl4pPr>
            <a:lvl5pPr marL="273050" indent="-93663">
              <a:buFont typeface="Symbol" pitchFamily="18" charset="2"/>
              <a:buChar char="-"/>
              <a:defRPr sz="900"/>
            </a:lvl5pPr>
            <a:lvl6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6pPr>
            <a:lvl7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7pPr>
            <a:lvl8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8pPr>
            <a:lvl9pPr marL="273600" indent="-93600">
              <a:spcBef>
                <a:spcPts val="300"/>
              </a:spcBef>
              <a:buFont typeface="Symbol" pitchFamily="18" charset="2"/>
              <a:buChar char="-"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3" name="Picture 12" descr="aalto_fin_alakulm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958840"/>
            <a:ext cx="2694432" cy="89916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2400" y="489600"/>
            <a:ext cx="79884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fi-FI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2400" y="1584000"/>
            <a:ext cx="7988400" cy="413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i-FI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0800" y="6274800"/>
            <a:ext cx="1544400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noProof="0" smtClean="0"/>
              <a:t>2/15/2010</a:t>
            </a:r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0800" y="6145200"/>
            <a:ext cx="1544400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30800" y="6400800"/>
            <a:ext cx="1544400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2384017-E4DF-4A7A-8FA6-2DC68C3EB4D0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0" name="Rectangle 9"/>
          <p:cNvSpPr/>
          <p:nvPr/>
        </p:nvSpPr>
        <p:spPr>
          <a:xfrm>
            <a:off x="571472" y="5814000"/>
            <a:ext cx="7988400" cy="64800"/>
          </a:xfrm>
          <a:prstGeom prst="rect">
            <a:avLst/>
          </a:prstGeom>
          <a:solidFill>
            <a:srgbClr val="009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pic>
        <p:nvPicPr>
          <p:cNvPr id="9" name="Picture 8" descr="aalto_fin_alakulm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5958840"/>
            <a:ext cx="2694432" cy="8991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50" r:id="rId6"/>
    <p:sldLayoutId id="2147483662" r:id="rId7"/>
    <p:sldLayoutId id="2147483663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9B3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4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4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4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3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Mallipohjan käyttöohje (2007)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Aalto-yliopisto</a:t>
            </a:r>
          </a:p>
          <a:p>
            <a:r>
              <a:rPr lang="fi-FI" dirty="0" smtClean="0"/>
              <a:t>Kauppakorkeakoulu</a:t>
            </a:r>
          </a:p>
          <a:p>
            <a:r>
              <a:rPr lang="fi-FI" dirty="0" smtClean="0"/>
              <a:t>Teknillinen korkeakoulu</a:t>
            </a:r>
          </a:p>
          <a:p>
            <a:r>
              <a:rPr lang="fi-FI" dirty="0" smtClean="0"/>
              <a:t>Taideteollinen korkeakoulu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fi-FI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Mallin valinta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Malleja on jokaiselle korkeakoululle suomeksi, ruotsiksi ja englanniksi (paitsi Kauppakorkeakoululle vain suomeksi ja englanniksi)</a:t>
            </a:r>
          </a:p>
          <a:p>
            <a:pPr>
              <a:defRPr/>
            </a:pPr>
            <a:r>
              <a:rPr lang="fi-FI" dirty="0" smtClean="0"/>
              <a:t>Lataa malli materiaalipankista ja tallenna se omalle koneellesi.</a:t>
            </a:r>
          </a:p>
          <a:p>
            <a:pPr>
              <a:defRPr/>
            </a:pPr>
            <a:r>
              <a:rPr lang="fi-FI" dirty="0" err="1" smtClean="0"/>
              <a:t>Kaksoisnapsauta</a:t>
            </a:r>
            <a:r>
              <a:rPr lang="fi-FI" dirty="0" smtClean="0"/>
              <a:t> mallia, jolloin aukeaa uusi esitys, ja aloita kirjoittaminen.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2</a:t>
            </a:fld>
            <a:endParaRPr lang="fi-FI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214422"/>
            <a:ext cx="286323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Uuden dian luominen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Jos napsautat </a:t>
            </a:r>
            <a:r>
              <a:rPr lang="fi-FI" b="1" dirty="0" smtClean="0"/>
              <a:t>Home</a:t>
            </a:r>
            <a:r>
              <a:rPr lang="fi-FI" dirty="0" smtClean="0"/>
              <a:t>-valintanauhalta </a:t>
            </a:r>
            <a:r>
              <a:rPr lang="fi-FI" b="1" dirty="0" smtClean="0"/>
              <a:t>New </a:t>
            </a:r>
            <a:r>
              <a:rPr lang="fi-FI" b="1" dirty="0" err="1" smtClean="0"/>
              <a:t>Slide</a:t>
            </a:r>
            <a:r>
              <a:rPr lang="fi-FI" b="1" dirty="0" smtClean="0"/>
              <a:t> </a:t>
            </a:r>
            <a:r>
              <a:rPr lang="fi-FI" dirty="0" smtClean="0"/>
              <a:t>–painiketta, saat aina uuden dian, jolla on sama rakenne kuin edellisellä dialla</a:t>
            </a:r>
          </a:p>
          <a:p>
            <a:pPr lvl="1"/>
            <a:r>
              <a:rPr lang="fi-FI" dirty="0" smtClean="0"/>
              <a:t>Kuitenkin otsikkodian jälkeen oletuksena tulee </a:t>
            </a:r>
            <a:r>
              <a:rPr lang="fi-FI" dirty="0" err="1" smtClean="0"/>
              <a:t>Title</a:t>
            </a:r>
            <a:r>
              <a:rPr lang="fi-FI" dirty="0" smtClean="0"/>
              <a:t> and One </a:t>
            </a:r>
            <a:r>
              <a:rPr lang="fi-FI" dirty="0" err="1" smtClean="0"/>
              <a:t>Content</a:t>
            </a:r>
            <a:r>
              <a:rPr lang="fi-FI" dirty="0" smtClean="0"/>
              <a:t> –dia</a:t>
            </a:r>
          </a:p>
          <a:p>
            <a:r>
              <a:rPr lang="fi-FI" dirty="0" smtClean="0"/>
              <a:t>Mikäli haluat jonkin muun </a:t>
            </a:r>
            <a:r>
              <a:rPr lang="fi-FI" dirty="0" err="1" smtClean="0"/>
              <a:t>rakenteisen</a:t>
            </a:r>
            <a:r>
              <a:rPr lang="fi-FI" dirty="0" smtClean="0"/>
              <a:t> dian, napsauta </a:t>
            </a:r>
            <a:r>
              <a:rPr lang="fi-FI" b="1" dirty="0" smtClean="0"/>
              <a:t>New </a:t>
            </a:r>
            <a:r>
              <a:rPr lang="fi-FI" b="1" dirty="0" err="1" smtClean="0"/>
              <a:t>Slide</a:t>
            </a:r>
            <a:r>
              <a:rPr lang="fi-FI" b="1" dirty="0" smtClean="0"/>
              <a:t> </a:t>
            </a:r>
            <a:r>
              <a:rPr lang="fi-FI" dirty="0" smtClean="0"/>
              <a:t>–painikkeen alareunassa näkyvää kolmiota (1)  ja valitse aukeavasta valikosta haluamasi rakenne (2).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3</a:t>
            </a:fld>
            <a:endParaRPr lang="fi-FI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TextBox 12"/>
          <p:cNvSpPr txBox="1"/>
          <p:nvPr/>
        </p:nvSpPr>
        <p:spPr>
          <a:xfrm>
            <a:off x="5319652" y="164305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(1)</a:t>
            </a:r>
            <a:endParaRPr lang="fi-FI" dirty="0"/>
          </a:p>
        </p:txBody>
      </p:sp>
      <p:sp>
        <p:nvSpPr>
          <p:cNvPr id="14" name="TextBox 13"/>
          <p:cNvSpPr txBox="1"/>
          <p:nvPr/>
        </p:nvSpPr>
        <p:spPr>
          <a:xfrm>
            <a:off x="7572396" y="228599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(2)</a:t>
            </a:r>
            <a:endParaRPr lang="fi-FI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Luettelotekstidia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PowerPoint 2007:ssa </a:t>
            </a:r>
            <a:r>
              <a:rPr lang="fi-FI" dirty="0" err="1" smtClean="0"/>
              <a:t>luettelotekstidiassa</a:t>
            </a:r>
            <a:r>
              <a:rPr lang="fi-FI" dirty="0" smtClean="0"/>
              <a:t> on jopa yhdeksän tekstitasoa. Ei kuitenkaan kannata käyttää kovin montaa tasoa esityksessä.</a:t>
            </a:r>
          </a:p>
          <a:p>
            <a:r>
              <a:rPr lang="fi-FI" dirty="0" smtClean="0"/>
              <a:t>Taso 1</a:t>
            </a:r>
          </a:p>
          <a:p>
            <a:pPr lvl="1"/>
            <a:r>
              <a:rPr lang="fi-FI" dirty="0" smtClean="0"/>
              <a:t>Taso 2</a:t>
            </a:r>
          </a:p>
          <a:p>
            <a:pPr lvl="2"/>
            <a:r>
              <a:rPr lang="fi-FI" dirty="0" smtClean="0"/>
              <a:t>Taso 3</a:t>
            </a:r>
          </a:p>
          <a:p>
            <a:pPr lvl="3"/>
            <a:r>
              <a:rPr lang="fi-FI" dirty="0" smtClean="0"/>
              <a:t>Taso 4</a:t>
            </a:r>
          </a:p>
          <a:p>
            <a:pPr lvl="4"/>
            <a:r>
              <a:rPr lang="fi-FI" dirty="0" smtClean="0"/>
              <a:t>Taso 5 jne...</a:t>
            </a:r>
          </a:p>
          <a:p>
            <a:r>
              <a:rPr lang="fi-FI" dirty="0" smtClean="0"/>
              <a:t>Tasoa voit vaihtaa käyttämällä PowerPointin </a:t>
            </a:r>
            <a:r>
              <a:rPr lang="fi-FI" dirty="0" err="1" smtClean="0"/>
              <a:t>Increase</a:t>
            </a:r>
            <a:r>
              <a:rPr lang="fi-FI" dirty="0" smtClean="0"/>
              <a:t> </a:t>
            </a:r>
            <a:r>
              <a:rPr lang="fi-FI" dirty="0" err="1" smtClean="0"/>
              <a:t>List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r>
              <a:rPr lang="fi-FI" dirty="0" smtClean="0"/>
              <a:t> ja </a:t>
            </a:r>
            <a:r>
              <a:rPr lang="fi-FI" dirty="0" err="1" smtClean="0"/>
              <a:t>Decrease</a:t>
            </a:r>
            <a:r>
              <a:rPr lang="fi-FI" dirty="0" smtClean="0"/>
              <a:t> </a:t>
            </a:r>
            <a:r>
              <a:rPr lang="fi-FI" dirty="0" err="1" smtClean="0"/>
              <a:t>List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r>
              <a:rPr lang="fi-FI" dirty="0" smtClean="0"/>
              <a:t> –painikkeita. Tai tabulaattorinäppäintä ja </a:t>
            </a:r>
            <a:r>
              <a:rPr lang="fi-FI" dirty="0" err="1" smtClean="0"/>
              <a:t>SHIFT+tabulaattorinäppäintä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4</a:t>
            </a:fld>
            <a:endParaRPr lang="fi-FI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Väliotsikko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5</a:t>
            </a:fld>
            <a:endParaRPr lang="fi-FI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Valkotaustainen otsikkodia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Rakenteissa on mahdollista valita esitykseen myös valkotaustainen otsikkodia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Alatunnisteen tiedot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i-FI" dirty="0" smtClean="0"/>
              <a:t>Alatunnisteen tietoja pääset vaihtamaan </a:t>
            </a:r>
            <a:r>
              <a:rPr lang="fi-FI" dirty="0" err="1" smtClean="0"/>
              <a:t>Insert</a:t>
            </a:r>
            <a:r>
              <a:rPr lang="fi-FI" dirty="0" smtClean="0"/>
              <a:t> –valintanauhan </a:t>
            </a:r>
            <a:r>
              <a:rPr lang="fi-FI" b="1" dirty="0" err="1" smtClean="0"/>
              <a:t>Header</a:t>
            </a:r>
            <a:r>
              <a:rPr lang="fi-FI" b="1" dirty="0" smtClean="0"/>
              <a:t> &amp; </a:t>
            </a:r>
            <a:r>
              <a:rPr lang="fi-FI" b="1" dirty="0" err="1" smtClean="0"/>
              <a:t>Footer</a:t>
            </a:r>
            <a:r>
              <a:rPr lang="fi-FI" b="1" dirty="0" smtClean="0"/>
              <a:t> </a:t>
            </a:r>
            <a:r>
              <a:rPr lang="fi-FI" dirty="0" smtClean="0"/>
              <a:t>–painikkeella</a:t>
            </a:r>
          </a:p>
          <a:p>
            <a:r>
              <a:rPr lang="fi-FI" dirty="0" smtClean="0"/>
              <a:t>Otsikkosivulla näytetään vain päivämäärä.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7</a:t>
            </a:fld>
            <a:endParaRPr lang="fi-FI" noProof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43050"/>
            <a:ext cx="3924300" cy="261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Esityksen värit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i-FI" dirty="0" smtClean="0"/>
              <a:t>Esityksen väreiksi on määritelty Aalto-yliopiston ja korkeakoulujen graafisen ohjeistuksen värit.</a:t>
            </a:r>
          </a:p>
          <a:p>
            <a:r>
              <a:rPr lang="fi-FI" dirty="0" smtClean="0"/>
              <a:t>Määritykset vaikuttavat esimerkiksi kaavioiden ja itse piirrettyjen kuvioiden väreihin.</a:t>
            </a:r>
            <a:endParaRPr lang="fi-FI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</p:nvPr>
        </p:nvGraphicFramePr>
        <p:xfrm>
          <a:off x="4648200" y="1584325"/>
          <a:ext cx="3924300" cy="4135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noProof="0" smtClean="0"/>
              <a:t>2/15/2010</a:t>
            </a:r>
            <a:endParaRPr lang="fi-FI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smtClean="0"/>
              <a:t>Mallipohjien käyttöohje</a:t>
            </a:r>
            <a:endParaRPr lang="fi-FI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4017-E4DF-4A7A-8FA6-2DC68C3EB4D0}" type="slidenum">
              <a:rPr lang="fi-FI" noProof="0" smtClean="0"/>
              <a:pPr/>
              <a:t>8</a:t>
            </a:fld>
            <a:endParaRPr lang="fi-FI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1285852" y="4214818"/>
            <a:ext cx="228601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kuvio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lto_yliopisto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009B3A"/>
      </a:accent1>
      <a:accent2>
        <a:srgbClr val="FF7900"/>
      </a:accent2>
      <a:accent3>
        <a:srgbClr val="0065BD"/>
      </a:accent3>
      <a:accent4>
        <a:srgbClr val="ED2939"/>
      </a:accent4>
      <a:accent5>
        <a:srgbClr val="FECB00"/>
      </a:accent5>
      <a:accent6>
        <a:srgbClr val="6639B7"/>
      </a:accent6>
      <a:hlink>
        <a:srgbClr val="0065BD"/>
      </a:hlink>
      <a:folHlink>
        <a:srgbClr val="ED2939"/>
      </a:folHlink>
    </a:clrScheme>
    <a:fontScheme name="Aalto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aalto_yliopisto</Template>
  <TotalTime>236</TotalTime>
  <Words>247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aalto_yliopisto</vt:lpstr>
      <vt:lpstr>Mallipohjan käyttöohje (2007)</vt:lpstr>
      <vt:lpstr>Mallin valinta</vt:lpstr>
      <vt:lpstr>Uuden dian luominen</vt:lpstr>
      <vt:lpstr>Luettelotekstidia</vt:lpstr>
      <vt:lpstr>Väliotsikko</vt:lpstr>
      <vt:lpstr>Valkotaustainen otsikkodia</vt:lpstr>
      <vt:lpstr>Alatunnisteen tiedot</vt:lpstr>
      <vt:lpstr>Esityksen värit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Mallipohjan käyttöohje (2007)</dc:title>
  <dc:creator/>
  <cp:lastModifiedBy>SN</cp:lastModifiedBy>
  <cp:revision>11</cp:revision>
  <cp:lastPrinted>2010-02-01T08:40:26Z</cp:lastPrinted>
  <dcterms:created xsi:type="dcterms:W3CDTF">2010-02-03T12:26:10Z</dcterms:created>
  <dcterms:modified xsi:type="dcterms:W3CDTF">2010-02-19T12:21:43Z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TieturiVerId">
    <vt:lpwstr>004</vt:lpwstr>
  </property>
</Properties>
</file>