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1B00EC-9CAD-194A-0D65-CE89D00FA597}" v="1792" dt="2021-04-26T08:52:21.307"/>
    <p1510:client id="{D23D2A44-D9C3-8D83-0DB4-878087EBF8BF}" v="958" dt="2021-04-23T14:31:32.458"/>
    <p1510:client id="{F4B060ED-8CAD-4C17-8DC0-89C3BD02805E}" v="364" dt="2021-04-22T13:01:17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7196A96-1521-474F-9481-C4B9394B9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2" b="209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KaiTi"/>
                <a:ea typeface="KaiTi"/>
                <a:cs typeface="Calibri Light"/>
              </a:rPr>
              <a:t>HSK </a:t>
            </a:r>
            <a:r>
              <a:rPr lang="ja-JP" altLang="en-US" sz="4800">
                <a:latin typeface="KaiTi"/>
                <a:ea typeface="KaiTi"/>
                <a:cs typeface="Calibri Light"/>
              </a:rPr>
              <a:t>成语故事</a:t>
            </a:r>
            <a:endParaRPr lang="en-US" sz="4400">
              <a:latin typeface="KaiTi"/>
              <a:ea typeface="KaiT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660209"/>
            <a:ext cx="4330262" cy="6832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>
                <a:cs typeface="Calibri"/>
              </a:rPr>
              <a:t>Cheng Jinhua 2021</a:t>
            </a:r>
            <a:endParaRPr lang="en-US" sz="2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4969473-48F6-4E2B-8E16-65CF2B44D6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965" r="1287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75" y="109513"/>
            <a:ext cx="6317197" cy="131166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altLang="ja-JP" sz="4100">
                <a:solidFill>
                  <a:srgbClr val="000000"/>
                </a:solidFill>
                <a:ea typeface="ＭＳ Ｐゴシック"/>
                <a:cs typeface="Calibri Light"/>
              </a:rPr>
              <a:t>9. </a:t>
            </a:r>
            <a:r>
              <a:rPr lang="en-US" altLang="ja-JP" sz="5400">
                <a:solidFill>
                  <a:srgbClr val="000000"/>
                </a:solidFill>
                <a:latin typeface="KaiTi"/>
                <a:ea typeface="KaiTi"/>
                <a:cs typeface="Calibri Light"/>
              </a:rPr>
              <a:t>拔苗助长</a:t>
            </a:r>
            <a:r>
              <a:rPr lang="en-US" altLang="ja-JP" sz="4100" dirty="0">
                <a:solidFill>
                  <a:srgbClr val="000000"/>
                </a:solidFill>
                <a:ea typeface="ＭＳ Ｐゴシック"/>
                <a:cs typeface="Calibri Light"/>
              </a:rPr>
              <a:t> </a:t>
            </a:r>
            <a:br>
              <a:rPr lang="en-US" altLang="ja-JP" sz="4100" dirty="0">
                <a:solidFill>
                  <a:srgbClr val="000000"/>
                </a:solidFill>
                <a:latin typeface="Calibri Light"/>
                <a:ea typeface="ＭＳ Ｐゴシック"/>
                <a:cs typeface="Calibri Light"/>
              </a:rPr>
            </a:br>
            <a:r>
              <a:rPr lang="en-US" sz="41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   </a:t>
            </a:r>
            <a:r>
              <a:rPr lang="en-US" sz="270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bámiáo zhùzhǎng</a:t>
            </a:r>
            <a:endParaRPr lang="en-US" altLang="ja-JP" sz="2700">
              <a:solidFill>
                <a:schemeClr val="accent1"/>
              </a:solidFill>
              <a:ea typeface="ＭＳ Ｐゴシック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29AD3D-1262-41CD-A87F-66D739545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8" y="1824468"/>
            <a:ext cx="6221407" cy="44767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endParaRPr lang="en-US" sz="3600" dirty="0">
              <a:solidFill>
                <a:srgbClr val="000000"/>
              </a:solidFill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《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孟子</a:t>
            </a: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公孙丑上</a:t>
            </a: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》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中说，有个宋国人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嫌</a:t>
            </a:r>
            <a:r>
              <a:rPr lang="ja-JP">
                <a:solidFill>
                  <a:schemeClr val="accent1"/>
                </a:solidFill>
                <a:ea typeface="+mn-lt"/>
                <a:cs typeface="+mn-lt"/>
              </a:rPr>
              <a:t>xián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禾苗长得太慢，便把禾苗一棵棵往上拔，使它变高。结果禾苗都干枯了。</a:t>
            </a:r>
            <a:endParaRPr lang="en-US" altLang="ja-JP" sz="3600">
              <a:ea typeface="ＭＳ Ｐゴシック"/>
              <a:cs typeface="Calibri"/>
            </a:endParaRPr>
          </a:p>
          <a:p>
            <a:pPr marL="0" indent="0">
              <a:buNone/>
            </a:pPr>
            <a:endParaRPr lang="ja-JP" altLang="en-US" sz="3600" dirty="0">
              <a:solidFill>
                <a:srgbClr val="000000"/>
              </a:solidFill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后用来比喻违反事物发展规律，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急于求成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，反而坏事</a:t>
            </a: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。</a:t>
            </a:r>
            <a:endParaRPr lang="en-US" sz="3600"/>
          </a:p>
          <a:p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61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altLang="ja-JP" sz="4000">
                <a:solidFill>
                  <a:srgbClr val="FFFFFF"/>
                </a:solidFill>
                <a:ea typeface="ＭＳ Ｐゴシック"/>
                <a:cs typeface="Calibri Light"/>
              </a:rPr>
              <a:t>10.</a:t>
            </a:r>
            <a:r>
              <a:rPr lang="en-US" altLang="ja-JP" sz="4000" dirty="0">
                <a:solidFill>
                  <a:srgbClr val="FFFFFF"/>
                </a:solidFill>
                <a:latin typeface="KaiTi"/>
                <a:ea typeface="KaiTi"/>
                <a:cs typeface="Calibri Light"/>
              </a:rPr>
              <a:t> </a:t>
            </a:r>
            <a:r>
              <a:rPr lang="en-US" altLang="ja-JP" sz="5400">
                <a:solidFill>
                  <a:srgbClr val="FFFFFF"/>
                </a:solidFill>
                <a:latin typeface="KaiTi"/>
                <a:ea typeface="KaiTi"/>
                <a:cs typeface="Calibri Light"/>
              </a:rPr>
              <a:t>掩耳盗铃</a:t>
            </a:r>
            <a:r>
              <a:rPr lang="en-US" altLang="ja-JP" sz="3600" dirty="0">
                <a:solidFill>
                  <a:srgbClr val="FFFF00"/>
                </a:solidFill>
                <a:ea typeface="ＭＳ Ｐゴシック"/>
                <a:cs typeface="Calibri Light"/>
              </a:rPr>
              <a:t> </a:t>
            </a:r>
            <a:r>
              <a:rPr lang="en-US" sz="3600">
                <a:solidFill>
                  <a:srgbClr val="FFFF00"/>
                </a:solidFill>
                <a:latin typeface="Arial"/>
                <a:ea typeface="ＭＳ Ｐゴシック"/>
                <a:cs typeface="Arial"/>
              </a:rPr>
              <a:t>yǎn’ěr dàolíng</a:t>
            </a:r>
            <a:endParaRPr lang="en-US" altLang="ja-JP" sz="3600">
              <a:solidFill>
                <a:srgbClr val="FFFF00"/>
              </a:solidFill>
              <a:ea typeface="ＭＳ Ｐゴシック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BD2DEF-C127-4056-9722-456E77EDC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12" y="3726174"/>
            <a:ext cx="5191324" cy="150680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ja-JP" altLang="en-US" sz="4000">
                <a:latin typeface="KaiTi"/>
                <a:ea typeface="KaiTi"/>
                <a:cs typeface="Calibri"/>
              </a:rPr>
              <a:t>捂</a:t>
            </a:r>
            <a:r>
              <a:rPr lang="ja-JP" sz="3000">
                <a:solidFill>
                  <a:schemeClr val="accent1"/>
                </a:solidFill>
                <a:ea typeface="+mn-lt"/>
                <a:cs typeface="+mn-lt"/>
              </a:rPr>
              <a:t>wǔ</a:t>
            </a:r>
            <a:r>
              <a:rPr lang="ja-JP" altLang="en-US" sz="4000">
                <a:latin typeface="KaiTi"/>
                <a:ea typeface="KaiTi"/>
                <a:cs typeface="Calibri"/>
              </a:rPr>
              <a:t>住耳朵去偷铃。</a:t>
            </a:r>
          </a:p>
          <a:p>
            <a:pPr marL="0" indent="0">
              <a:buNone/>
            </a:pPr>
            <a:r>
              <a:rPr lang="ja-JP" altLang="en-US" sz="4000">
                <a:latin typeface="KaiTi"/>
                <a:ea typeface="KaiTi"/>
                <a:cs typeface="Calibri"/>
              </a:rPr>
              <a:t>比喻自己欺骗自己</a:t>
            </a:r>
            <a:r>
              <a:rPr lang="en-US" sz="4000">
                <a:latin typeface="KaiTi"/>
                <a:ea typeface="KaiTi"/>
                <a:cs typeface="Calibri"/>
              </a:rPr>
              <a:t>。</a:t>
            </a:r>
            <a:endParaRPr lang="en-US"/>
          </a:p>
          <a:p>
            <a:endParaRPr lang="en-US" sz="240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>
              <a:latin typeface="arial"/>
              <a:cs typeface="arial"/>
            </a:endParaRPr>
          </a:p>
        </p:txBody>
      </p:sp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17C8A7F-C98D-4D07-84DA-5CE2642C7E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" r="-3" b="-3"/>
          <a:stretch/>
        </p:blipFill>
        <p:spPr>
          <a:xfrm>
            <a:off x="6098892" y="2492376"/>
            <a:ext cx="4802404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6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A66CD87-EB72-42A9-AAC7-98CAF3658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207" r="13528" b="1"/>
          <a:stretch/>
        </p:blipFill>
        <p:spPr>
          <a:xfrm>
            <a:off x="6507351" y="10"/>
            <a:ext cx="5684344" cy="68579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7" y="57322"/>
            <a:ext cx="6129306" cy="1311664"/>
          </a:xfrm>
          <a:solidFill>
            <a:srgbClr val="ED7D31"/>
          </a:solidFill>
        </p:spPr>
        <p:txBody>
          <a:bodyPr>
            <a:normAutofit fontScale="90000"/>
          </a:bodyPr>
          <a:lstStyle/>
          <a:p>
            <a:r>
              <a:rPr lang="en-US" altLang="ja-JP" dirty="0">
                <a:solidFill>
                  <a:srgbClr val="000000"/>
                </a:solidFill>
                <a:ea typeface="ＭＳ Ｐゴシック"/>
                <a:cs typeface="Calibri Light"/>
              </a:rPr>
              <a:t>11. </a:t>
            </a:r>
            <a:r>
              <a:rPr lang="en-US" altLang="ja-JP" sz="6000" dirty="0">
                <a:solidFill>
                  <a:srgbClr val="000000"/>
                </a:solidFill>
                <a:latin typeface="KaiTi"/>
                <a:ea typeface="KaiTi"/>
                <a:cs typeface="Calibri Light"/>
              </a:rPr>
              <a:t>指鹿为马</a:t>
            </a:r>
            <a:r>
              <a:rPr lang="en-US" altLang="ja-JP" dirty="0">
                <a:solidFill>
                  <a:srgbClr val="000000"/>
                </a:solidFill>
                <a:ea typeface="ＭＳ Ｐゴシック"/>
                <a:cs typeface="Calibri Light"/>
              </a:rPr>
              <a:t> </a:t>
            </a:r>
            <a:br>
              <a:rPr lang="en-US" altLang="ja-JP" dirty="0">
                <a:solidFill>
                  <a:srgbClr val="000000"/>
                </a:solidFill>
                <a:latin typeface="Calibri Light"/>
                <a:ea typeface="ＭＳ Ｐゴシック"/>
                <a:cs typeface="Calibri Light"/>
              </a:rPr>
            </a:b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      </a:t>
            </a:r>
            <a:r>
              <a:rPr lang="en-US" sz="3600" dirty="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zhǐ lù  </a:t>
            </a:r>
            <a:r>
              <a:rPr lang="en-US" sz="3600">
                <a:solidFill>
                  <a:schemeClr val="bg1"/>
                </a:solidFill>
                <a:latin typeface="Arial"/>
                <a:ea typeface="ＭＳ Ｐゴシック"/>
                <a:cs typeface="Arial"/>
              </a:rPr>
              <a:t>wéi mǎ</a:t>
            </a:r>
            <a:endParaRPr lang="en-US" altLang="ja-JP" sz="4000">
              <a:solidFill>
                <a:schemeClr val="bg1"/>
              </a:solidFill>
              <a:ea typeface="ＭＳ Ｐゴシック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0E9F66-1A7D-4858-8E8E-B9EECEFEF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639" y="1712909"/>
            <a:ext cx="6412690" cy="508449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《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史记</a:t>
            </a: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秦始皇本纪</a:t>
            </a: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》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记载：秦丞相赵高想篡</a:t>
            </a:r>
            <a:r>
              <a:rPr lang="ja-JP" sz="2400">
                <a:solidFill>
                  <a:schemeClr val="accent1"/>
                </a:solidFill>
                <a:ea typeface="+mn-lt"/>
                <a:cs typeface="+mn-lt"/>
              </a:rPr>
              <a:t>cuàn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位，怕群臣</a:t>
            </a:r>
            <a:r>
              <a:rPr lang="ja-JP" sz="2400">
                <a:solidFill>
                  <a:schemeClr val="accent1"/>
                </a:solidFill>
                <a:ea typeface="+mn-lt"/>
                <a:cs typeface="+mn-lt"/>
              </a:rPr>
              <a:t>chén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不服，便设法试探。他把一只鹿献给秦王二世，说是马。二世问群臣，有的不说话，有的说是马，有的说是鹿。赵高把说是鹿的人都暗害了。</a:t>
            </a:r>
            <a:endParaRPr lang="en-US" altLang="ja-JP" sz="3200">
              <a:solidFill>
                <a:srgbClr val="000000"/>
              </a:solidFill>
              <a:latin typeface="arial"/>
              <a:ea typeface="KaiTi"/>
              <a:cs typeface="arial"/>
            </a:endParaRPr>
          </a:p>
          <a:p>
            <a:pPr marL="0" indent="0">
              <a:buNone/>
            </a:pPr>
            <a:endParaRPr lang="ja-JP" altLang="en-US" sz="3200" dirty="0">
              <a:solidFill>
                <a:srgbClr val="000000"/>
              </a:solidFill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后来比喻故意</a:t>
            </a:r>
            <a:r>
              <a:rPr lang="ja-JP" altLang="en-US" sz="32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颠倒是非</a:t>
            </a:r>
            <a:r>
              <a:rPr lang="en-US" altLang="ja-JP" sz="240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diāndǎo shìfēi</a:t>
            </a:r>
            <a:r>
              <a:rPr lang="ja-JP" altLang="en-US" sz="3200" dirty="0">
                <a:solidFill>
                  <a:srgbClr val="000000"/>
                </a:solidFill>
                <a:latin typeface="KaiTi"/>
                <a:ea typeface="KaiTi"/>
                <a:cs typeface="Calibri"/>
              </a:rPr>
              <a:t>，</a:t>
            </a:r>
            <a:r>
              <a:rPr lang="ja-JP" altLang="en-US" sz="3200" dirty="0">
                <a:solidFill>
                  <a:srgbClr val="FF0000"/>
                </a:solidFill>
                <a:latin typeface="KaiTi"/>
                <a:ea typeface="KaiTi"/>
                <a:cs typeface="Calibri"/>
              </a:rPr>
              <a:t>混淆黑白</a:t>
            </a:r>
            <a:r>
              <a:rPr lang="en-US" altLang="ja-JP" sz="2400" dirty="0">
                <a:solidFill>
                  <a:schemeClr val="accent1"/>
                </a:solidFill>
                <a:latin typeface="Calibri"/>
                <a:ea typeface="+mn-lt"/>
                <a:cs typeface="Calibri"/>
              </a:rPr>
              <a:t>hùnxiáo hēibái</a:t>
            </a:r>
            <a:r>
              <a:rPr lang="ja-JP" altLang="en-US" sz="3200" dirty="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。</a:t>
            </a:r>
            <a:r>
              <a:rPr lang="en-US" sz="3200" dirty="0">
                <a:ea typeface="+mn-lt"/>
                <a:cs typeface="+mn-lt"/>
              </a:rPr>
              <a:t> </a:t>
            </a:r>
            <a:endParaRPr lang="en-US" sz="32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6970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33" y="3752849"/>
            <a:ext cx="4115516" cy="2452687"/>
          </a:xfrm>
        </p:spPr>
        <p:txBody>
          <a:bodyPr anchor="ctr">
            <a:normAutofit/>
          </a:bodyPr>
          <a:lstStyle/>
          <a:p>
            <a:r>
              <a:rPr lang="en-US" altLang="ja-JP" sz="3600">
                <a:ea typeface="ＭＳ Ｐゴシック"/>
                <a:cs typeface="Calibri Light"/>
              </a:rPr>
              <a:t>12. </a:t>
            </a:r>
            <a:r>
              <a:rPr lang="en-US" altLang="ja-JP" sz="4800">
                <a:latin typeface="KaiTi"/>
                <a:ea typeface="KaiTi"/>
                <a:cs typeface="Calibri Light"/>
              </a:rPr>
              <a:t>狐假虎威</a:t>
            </a:r>
            <a:r>
              <a:rPr lang="en-US" altLang="ja-JP" sz="3600" dirty="0">
                <a:ea typeface="ＭＳ Ｐゴシック"/>
                <a:cs typeface="Calibri Light"/>
              </a:rPr>
              <a:t> </a:t>
            </a:r>
            <a:br>
              <a:rPr lang="en-US" altLang="ja-JP" sz="3600" dirty="0">
                <a:latin typeface="Calibri Light"/>
                <a:ea typeface="ＭＳ Ｐゴシック"/>
                <a:cs typeface="Calibri Light"/>
              </a:rPr>
            </a:br>
            <a:r>
              <a:rPr lang="en-US" sz="3600" dirty="0">
                <a:latin typeface="Arial"/>
                <a:ea typeface="ＭＳ Ｐゴシック"/>
                <a:cs typeface="Arial"/>
              </a:rPr>
              <a:t>      </a:t>
            </a:r>
            <a:r>
              <a:rPr lang="en-US" sz="360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hújiǎhǔwēi</a:t>
            </a:r>
            <a:endParaRPr lang="en-US" altLang="ja-JP" sz="3600">
              <a:solidFill>
                <a:schemeClr val="accent1"/>
              </a:solidFill>
              <a:ea typeface="ＭＳ Ｐゴシック"/>
              <a:cs typeface="Calibri Light"/>
            </a:endParaRPr>
          </a:p>
        </p:txBody>
      </p:sp>
      <p:pic>
        <p:nvPicPr>
          <p:cNvPr id="3" name="Picture 3" descr="A picture containing tree, decorated, painting, fabric&#10;&#10;Description automatically generated">
            <a:extLst>
              <a:ext uri="{FF2B5EF4-FFF2-40B4-BE49-F238E27FC236}">
                <a16:creationId xmlns:a16="http://schemas.microsoft.com/office/drawing/2014/main" id="{C7FD89A4-A2E3-42F1-9F62-AD900253FF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47" b="348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1E5471-CDD5-4361-AE8F-02C01F46F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341" y="3755328"/>
            <a:ext cx="7904643" cy="2450208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endParaRPr lang="ja-JP" altLang="en-US" sz="3600" dirty="0"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600">
                <a:latin typeface="KaiTi"/>
                <a:ea typeface="KaiTi"/>
                <a:cs typeface="Calibri"/>
              </a:rPr>
              <a:t>狐狸借着老虎的威风吓跑其他野兽（假：凭借，利用）。</a:t>
            </a:r>
            <a:endParaRPr lang="en-US" altLang="ja-JP" sz="3600">
              <a:latin typeface="arial"/>
              <a:ea typeface="ＭＳ Ｐゴシック" panose="020B0600070205080204" pitchFamily="34" charset="-128"/>
              <a:cs typeface="arial"/>
            </a:endParaRPr>
          </a:p>
          <a:p>
            <a:pPr marL="0" indent="0">
              <a:buNone/>
            </a:pPr>
            <a:endParaRPr lang="ja-JP" altLang="en-US" sz="3600" dirty="0"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600">
                <a:latin typeface="KaiTi"/>
                <a:ea typeface="KaiTi"/>
                <a:cs typeface="Calibri"/>
              </a:rPr>
              <a:t>比喻凭借别人的威势来</a:t>
            </a:r>
            <a:r>
              <a:rPr lang="ja-JP" altLang="en-US" sz="3600">
                <a:solidFill>
                  <a:srgbClr val="C00000"/>
                </a:solidFill>
                <a:latin typeface="KaiTi"/>
                <a:ea typeface="KaiTi"/>
                <a:cs typeface="Calibri"/>
              </a:rPr>
              <a:t>吓唬</a:t>
            </a:r>
            <a:r>
              <a:rPr lang="ja-JP" sz="2600">
                <a:solidFill>
                  <a:schemeClr val="accent1"/>
                </a:solidFill>
                <a:ea typeface="+mn-lt"/>
                <a:cs typeface="+mn-lt"/>
              </a:rPr>
              <a:t>xiàhǔ</a:t>
            </a:r>
            <a:r>
              <a:rPr lang="ja-JP" altLang="en-US" sz="3600">
                <a:latin typeface="KaiTi"/>
                <a:ea typeface="KaiTi"/>
                <a:cs typeface="Calibri"/>
              </a:rPr>
              <a:t>或</a:t>
            </a:r>
            <a:r>
              <a:rPr lang="ja-JP" altLang="en-US" sz="3600">
                <a:solidFill>
                  <a:srgbClr val="C00000"/>
                </a:solidFill>
                <a:latin typeface="KaiTi"/>
                <a:ea typeface="KaiTi"/>
                <a:cs typeface="Calibri"/>
              </a:rPr>
              <a:t>欺压</a:t>
            </a:r>
            <a:r>
              <a:rPr lang="ja-JP" sz="2600">
                <a:solidFill>
                  <a:schemeClr val="accent1"/>
                </a:solidFill>
                <a:ea typeface="+mn-lt"/>
                <a:cs typeface="+mn-lt"/>
              </a:rPr>
              <a:t>qīyā</a:t>
            </a:r>
            <a:r>
              <a:rPr lang="ja-JP" altLang="en-US" sz="3600">
                <a:latin typeface="KaiTi"/>
                <a:ea typeface="KaiTi"/>
                <a:cs typeface="Calibri"/>
              </a:rPr>
              <a:t>他人</a:t>
            </a:r>
            <a:r>
              <a:rPr lang="en-US" sz="3600">
                <a:latin typeface="KaiTi"/>
                <a:ea typeface="KaiTi"/>
                <a:cs typeface="Calibri"/>
              </a:rPr>
              <a:t>。</a:t>
            </a:r>
            <a:endParaRPr lang="en-US" altLang="ja-JP" sz="3600">
              <a:latin typeface="arial"/>
              <a:ea typeface="ＭＳ Ｐゴシック" panose="020B0600070205080204" pitchFamily="34" charset="-128"/>
              <a:cs typeface="arial"/>
            </a:endParaRPr>
          </a:p>
          <a:p>
            <a:endParaRPr lang="en-US" sz="1800">
              <a:latin typeface="arial"/>
              <a:cs typeface="arial"/>
            </a:endParaRPr>
          </a:p>
          <a:p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707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6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38" y="104166"/>
            <a:ext cx="4929556" cy="12327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ja-JP" sz="4000">
                <a:ea typeface="ＭＳ Ｐゴシック"/>
                <a:cs typeface="Calibri Light"/>
              </a:rPr>
              <a:t>13. </a:t>
            </a:r>
            <a:r>
              <a:rPr lang="en-US" altLang="ja-JP" sz="5300">
                <a:latin typeface="KaiTi"/>
                <a:ea typeface="KaiTi"/>
                <a:cs typeface="Calibri Light"/>
              </a:rPr>
              <a:t>望梅止渴</a:t>
            </a:r>
            <a:r>
              <a:rPr lang="en-US" altLang="ja-JP" sz="4000" dirty="0">
                <a:latin typeface="Calibri Light"/>
                <a:ea typeface="ＭＳ Ｐゴシック"/>
                <a:cs typeface="Calibri Light"/>
              </a:rPr>
              <a:t> </a:t>
            </a:r>
            <a:br>
              <a:rPr lang="en-US" altLang="ja-JP" sz="4000" dirty="0">
                <a:latin typeface="Calibri Light"/>
                <a:ea typeface="ＭＳ Ｐゴシック"/>
                <a:cs typeface="Calibri Light"/>
              </a:rPr>
            </a:br>
            <a:r>
              <a:rPr lang="en-US" sz="4000" dirty="0">
                <a:latin typeface="Arial"/>
                <a:ea typeface="ＭＳ Ｐゴシック"/>
                <a:cs typeface="Arial"/>
              </a:rPr>
              <a:t>      </a:t>
            </a:r>
            <a:r>
              <a:rPr lang="en-US" sz="3100">
                <a:solidFill>
                  <a:srgbClr val="FFFF00"/>
                </a:solidFill>
                <a:latin typeface="Arial"/>
                <a:ea typeface="ＭＳ Ｐゴシック"/>
                <a:cs typeface="Arial"/>
              </a:rPr>
              <a:t>wàngméi zhǐkě</a:t>
            </a:r>
            <a:endParaRPr lang="en-US" altLang="ja-JP" sz="3100">
              <a:solidFill>
                <a:srgbClr val="FFFF00"/>
              </a:solidFill>
              <a:ea typeface="ＭＳ Ｐゴシック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716F42-A26C-40A0-8297-8C8722EDF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25" y="1581127"/>
            <a:ext cx="6223911" cy="50412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>
                <a:latin typeface="KaiTi"/>
                <a:ea typeface="KaiTi"/>
                <a:cs typeface="Calibri"/>
              </a:rPr>
              <a:t>《</a:t>
            </a:r>
            <a:r>
              <a:rPr lang="ja-JP" altLang="en-US" sz="3600">
                <a:latin typeface="KaiTi"/>
                <a:ea typeface="KaiTi"/>
                <a:cs typeface="Calibri"/>
              </a:rPr>
              <a:t>世说新语</a:t>
            </a:r>
            <a:r>
              <a:rPr lang="en-US" sz="3600">
                <a:latin typeface="KaiTi"/>
                <a:ea typeface="KaiTi"/>
                <a:cs typeface="Calibri"/>
              </a:rPr>
              <a:t>·</a:t>
            </a:r>
            <a:r>
              <a:rPr lang="ja-JP" altLang="en-US" sz="3600">
                <a:latin typeface="KaiTi"/>
                <a:ea typeface="KaiTi"/>
                <a:cs typeface="Calibri"/>
              </a:rPr>
              <a:t>假谲</a:t>
            </a:r>
            <a:r>
              <a:rPr lang="en-US" altLang="ja-JP">
                <a:solidFill>
                  <a:srgbClr val="FFFF00"/>
                </a:solidFill>
                <a:ea typeface="+mn-lt"/>
                <a:cs typeface="+mn-lt"/>
              </a:rPr>
              <a:t>jué</a:t>
            </a:r>
            <a:r>
              <a:rPr lang="en-US" sz="3600">
                <a:latin typeface="KaiTi"/>
                <a:ea typeface="KaiTi"/>
                <a:cs typeface="Calibri"/>
              </a:rPr>
              <a:t>》</a:t>
            </a:r>
            <a:r>
              <a:rPr lang="ja-JP" altLang="en-US" sz="3600">
                <a:latin typeface="KaiTi"/>
                <a:ea typeface="KaiTi"/>
                <a:cs typeface="Calibri"/>
              </a:rPr>
              <a:t>中说：曹操带兵行军，士兵口渴，但周围没有水。曹操指着前面说，那里有一片梅树林，梅子又甜又酸。士兵们听了都流出口水，不再叫渴。</a:t>
            </a:r>
            <a:endParaRPr lang="en-US" altLang="ja-JP" sz="3600">
              <a:latin typeface="Calibri" panose="020F0502020204030204"/>
              <a:ea typeface="KaiT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ja-JP" altLang="en-US" sz="3600" dirty="0">
              <a:latin typeface="KaiTi"/>
              <a:ea typeface="KaiTi"/>
              <a:cs typeface="Calibri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3600">
                <a:solidFill>
                  <a:srgbClr val="FFC000"/>
                </a:solidFill>
                <a:latin typeface="KaiTi"/>
                <a:ea typeface="KaiTi"/>
                <a:cs typeface="Calibri"/>
              </a:rPr>
              <a:t>后来比喻愿望无法实现，只能借想象来安慰自己</a:t>
            </a:r>
            <a:r>
              <a:rPr lang="en-US" sz="3600">
                <a:solidFill>
                  <a:srgbClr val="FFC000"/>
                </a:solidFill>
                <a:latin typeface="KaiTi"/>
                <a:ea typeface="KaiTi"/>
                <a:cs typeface="Calibri"/>
              </a:rPr>
              <a:t>。</a:t>
            </a:r>
            <a:endParaRPr lang="en-US" sz="3600">
              <a:solidFill>
                <a:srgbClr val="FFC000"/>
              </a:solidFill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>
              <a:latin typeface="arial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>
              <a:latin typeface="arial"/>
              <a:cs typeface="arial"/>
            </a:endParaRPr>
          </a:p>
        </p:txBody>
      </p:sp>
      <p:cxnSp>
        <p:nvCxnSpPr>
          <p:cNvPr id="35" name="Straight Connector 38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19763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5EE50E50-6A4E-42EC-B9A4-50C6296789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879" b="1"/>
          <a:stretch/>
        </p:blipFill>
        <p:spPr>
          <a:xfrm>
            <a:off x="6818278" y="343454"/>
            <a:ext cx="4853685" cy="2934000"/>
          </a:xfrm>
          <a:prstGeom prst="rect">
            <a:avLst/>
          </a:prstGeom>
        </p:spPr>
      </p:pic>
      <p:pic>
        <p:nvPicPr>
          <p:cNvPr id="3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FF665805-2747-4960-A543-F169235D5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17" b="-4"/>
          <a:stretch/>
        </p:blipFill>
        <p:spPr>
          <a:xfrm>
            <a:off x="6818278" y="3597883"/>
            <a:ext cx="4853685" cy="293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14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99" y="168795"/>
            <a:ext cx="4932273" cy="143492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ja-JP" sz="4200">
                <a:ea typeface="ＭＳ Ｐゴシック"/>
                <a:cs typeface="Calibri Light"/>
              </a:rPr>
              <a:t>14. </a:t>
            </a:r>
            <a:r>
              <a:rPr lang="en-US" altLang="ja-JP" sz="6000">
                <a:latin typeface="KaiTi"/>
                <a:ea typeface="KaiTi"/>
                <a:cs typeface="Calibri Light"/>
              </a:rPr>
              <a:t>亡羊补牢</a:t>
            </a:r>
            <a:r>
              <a:rPr lang="en-US" altLang="ja-JP" sz="4200" dirty="0">
                <a:ea typeface="ＭＳ Ｐゴシック"/>
                <a:cs typeface="Calibri Light"/>
              </a:rPr>
              <a:t> </a:t>
            </a:r>
            <a:br>
              <a:rPr lang="en-US" altLang="ja-JP" sz="4200" dirty="0">
                <a:latin typeface="Calibri"/>
                <a:ea typeface="ＭＳ Ｐゴシック"/>
                <a:cs typeface="Calibri Light"/>
              </a:rPr>
            </a:br>
            <a:r>
              <a:rPr lang="en-US" sz="4200" dirty="0">
                <a:latin typeface="Arial"/>
                <a:ea typeface="ＭＳ Ｐゴシック"/>
                <a:cs typeface="Arial"/>
              </a:rPr>
              <a:t>     </a:t>
            </a:r>
            <a:r>
              <a:rPr lang="en-US" sz="4200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 </a:t>
            </a:r>
            <a:r>
              <a:rPr lang="en-US" sz="3100">
                <a:solidFill>
                  <a:srgbClr val="FFFF00"/>
                </a:solidFill>
                <a:latin typeface="Arial"/>
                <a:ea typeface="ＭＳ Ｐゴシック"/>
                <a:cs typeface="Arial"/>
              </a:rPr>
              <a:t>wángyáng bǔláo</a:t>
            </a:r>
            <a:endParaRPr lang="en-US" altLang="ja-JP" sz="3100">
              <a:solidFill>
                <a:srgbClr val="FFFF00"/>
              </a:solidFill>
              <a:ea typeface="ＭＳ Ｐゴシック"/>
              <a:cs typeface="Calibri Light"/>
            </a:endParaRPr>
          </a:p>
        </p:txBody>
      </p:sp>
      <p:sp>
        <p:nvSpPr>
          <p:cNvPr id="2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53738F-0646-47BC-AE9D-13C011AA3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916" y="2653694"/>
            <a:ext cx="5141286" cy="39782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latin typeface="KaiTi"/>
                <a:ea typeface="KaiTi"/>
                <a:cs typeface="Calibri"/>
              </a:rPr>
              <a:t>《</a:t>
            </a:r>
            <a:r>
              <a:rPr lang="ja-JP" altLang="en-US" sz="3200">
                <a:latin typeface="KaiTi"/>
                <a:ea typeface="KaiTi"/>
                <a:cs typeface="Calibri"/>
              </a:rPr>
              <a:t>战国策</a:t>
            </a:r>
            <a:r>
              <a:rPr lang="en-US" sz="3200">
                <a:latin typeface="KaiTi"/>
                <a:ea typeface="KaiTi"/>
                <a:cs typeface="Calibri"/>
              </a:rPr>
              <a:t>·</a:t>
            </a:r>
            <a:r>
              <a:rPr lang="ja-JP" altLang="en-US" sz="3200">
                <a:latin typeface="KaiTi"/>
                <a:ea typeface="KaiTi"/>
                <a:cs typeface="Calibri"/>
              </a:rPr>
              <a:t>楚策四</a:t>
            </a:r>
            <a:r>
              <a:rPr lang="en-US" sz="3200">
                <a:latin typeface="KaiTi"/>
                <a:ea typeface="KaiTi"/>
                <a:cs typeface="Calibri"/>
              </a:rPr>
              <a:t>》</a:t>
            </a:r>
            <a:r>
              <a:rPr lang="ja-JP" altLang="en-US" sz="3200">
                <a:latin typeface="KaiTi"/>
                <a:ea typeface="KaiTi"/>
                <a:cs typeface="Calibri"/>
              </a:rPr>
              <a:t>：「亡羊而补牢，未为迟也。」意思是羊丢失了以后再赶快修补</a:t>
            </a:r>
            <a:r>
              <a:rPr lang="ja-JP" altLang="en-US" sz="3200">
                <a:solidFill>
                  <a:srgbClr val="C00000"/>
                </a:solidFill>
                <a:latin typeface="KaiTi"/>
                <a:ea typeface="KaiTi"/>
                <a:cs typeface="Calibri"/>
              </a:rPr>
              <a:t>羊圈</a:t>
            </a:r>
            <a:r>
              <a:rPr lang="ja-JP" sz="2400">
                <a:solidFill>
                  <a:schemeClr val="accent1"/>
                </a:solidFill>
                <a:ea typeface="+mn-lt"/>
                <a:cs typeface="+mn-lt"/>
              </a:rPr>
              <a:t>juàn</a:t>
            </a:r>
            <a:r>
              <a:rPr lang="ja-JP" altLang="en-US" sz="3200">
                <a:latin typeface="KaiTi"/>
                <a:ea typeface="KaiTi"/>
                <a:cs typeface="Calibri"/>
              </a:rPr>
              <a:t>，还不算晚。</a:t>
            </a:r>
            <a:endParaRPr lang="en-US" altLang="ja-JP" sz="3200">
              <a:latin typeface="arial"/>
              <a:ea typeface="KaiTi"/>
              <a:cs typeface="arial"/>
            </a:endParaRPr>
          </a:p>
          <a:p>
            <a:pPr marL="0" indent="0">
              <a:buNone/>
            </a:pPr>
            <a:endParaRPr lang="ja-JP" altLang="en-US" sz="3200" dirty="0"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latin typeface="KaiTi"/>
                <a:ea typeface="KaiTi"/>
                <a:cs typeface="Calibri"/>
              </a:rPr>
              <a:t>后用来比喻出了问题及时补救以免再出问题</a:t>
            </a:r>
            <a:r>
              <a:rPr lang="en-US" sz="3200" dirty="0">
                <a:latin typeface="KaiTi"/>
                <a:ea typeface="KaiTi"/>
                <a:cs typeface="Calibri"/>
              </a:rPr>
              <a:t>。</a:t>
            </a:r>
            <a:endParaRPr lang="en-US" sz="3200" dirty="0">
              <a:latin typeface="arial"/>
              <a:ea typeface="KaiTi"/>
              <a:cs typeface="arial"/>
            </a:endParaRPr>
          </a:p>
          <a:p>
            <a:endParaRPr lang="en-US" sz="2200">
              <a:latin typeface="arial"/>
              <a:cs typeface="arial"/>
            </a:endParaRPr>
          </a:p>
          <a:p>
            <a:endParaRPr lang="en-US" sz="2200">
              <a:latin typeface="arial"/>
              <a:cs typeface="arial"/>
            </a:endParaRPr>
          </a:p>
        </p:txBody>
      </p:sp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5907E79-DCF7-42E5-847E-BACA9D911D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1" r="1061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297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69864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ja-JP">
                <a:solidFill>
                  <a:srgbClr val="FFFFFF"/>
                </a:solidFill>
                <a:ea typeface="ＭＳ Ｐゴシック"/>
                <a:cs typeface="Calibri Light"/>
              </a:rPr>
              <a:t>15. </a:t>
            </a:r>
            <a:r>
              <a:rPr lang="en-US" altLang="ja-JP" sz="6000">
                <a:solidFill>
                  <a:srgbClr val="FFFFFF"/>
                </a:solidFill>
                <a:latin typeface="KaiTi"/>
                <a:ea typeface="KaiTi"/>
                <a:cs typeface="Calibri Light"/>
              </a:rPr>
              <a:t>画蛇添足</a:t>
            </a:r>
            <a:r>
              <a:rPr lang="en-US" altLang="ja-JP" dirty="0">
                <a:solidFill>
                  <a:srgbClr val="FFFFFF"/>
                </a:solidFill>
                <a:latin typeface="KaiTi"/>
                <a:ea typeface="KaiTi"/>
                <a:cs typeface="Calibri Light"/>
              </a:rPr>
              <a:t> </a:t>
            </a:r>
            <a:br>
              <a:rPr lang="en-US" altLang="ja-JP" dirty="0">
                <a:solidFill>
                  <a:srgbClr val="FFFFFF"/>
                </a:solidFill>
                <a:latin typeface="KaiTi"/>
                <a:ea typeface="KaiTi"/>
                <a:cs typeface="Calibri Light"/>
              </a:rPr>
            </a:br>
            <a:r>
              <a:rPr lang="en-US" dirty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       </a:t>
            </a:r>
            <a:r>
              <a:rPr lang="en-US" sz="3200">
                <a:solidFill>
                  <a:srgbClr val="FFFF00"/>
                </a:solidFill>
                <a:latin typeface="Arial"/>
                <a:ea typeface="ＭＳ Ｐゴシック"/>
                <a:cs typeface="Arial"/>
              </a:rPr>
              <a:t>huàshé tiānzú</a:t>
            </a:r>
            <a:endParaRPr lang="en-US" altLang="ja-JP" sz="3200">
              <a:solidFill>
                <a:srgbClr val="FFFF00"/>
              </a:solidFill>
              <a:ea typeface="ＭＳ Ｐゴシック"/>
              <a:cs typeface="Calibri Light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E1B1C7C0-6255-4F23-B8CE-54D40AD96C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2" b="-3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AD0E8E-56D5-47B5-9A1C-29562001F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785" y="917725"/>
            <a:ext cx="4165862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rgbClr val="FFFFFF"/>
              </a:solidFill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《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战国策</a:t>
            </a:r>
            <a:r>
              <a:rPr 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齐策二</a:t>
            </a:r>
            <a:r>
              <a:rPr 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》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记载：有人画完了蛇以后又添上蛇足，弄得不像蛇了。</a:t>
            </a:r>
            <a:endParaRPr lang="en-US" altLang="ja-JP" sz="3600">
              <a:solidFill>
                <a:srgbClr val="FFFFFF"/>
              </a:solidFill>
              <a:latin typeface="Calibri" panose="020F0502020204030204"/>
              <a:ea typeface="KaiTi"/>
              <a:cs typeface="Calibri"/>
            </a:endParaRPr>
          </a:p>
          <a:p>
            <a:pPr marL="0" indent="0">
              <a:buNone/>
            </a:pPr>
            <a:endParaRPr lang="ja-JP" altLang="en-US" sz="3600" dirty="0">
              <a:solidFill>
                <a:srgbClr val="FFFFFF"/>
              </a:solidFill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后来比喻多此一举，</a:t>
            </a:r>
            <a:r>
              <a:rPr lang="ja-JP" altLang="en-US" sz="3600">
                <a:solidFill>
                  <a:schemeClr val="accent6">
                    <a:lumMod val="20000"/>
                    <a:lumOff val="80000"/>
                  </a:schemeClr>
                </a:solidFill>
                <a:latin typeface="KaiTi"/>
                <a:ea typeface="KaiTi"/>
                <a:cs typeface="Calibri"/>
              </a:rPr>
              <a:t>弄巧成拙</a:t>
            </a:r>
            <a:r>
              <a:rPr lang="en-US" sz="3600">
                <a:solidFill>
                  <a:srgbClr val="FFFFFF"/>
                </a:solidFill>
                <a:latin typeface="KaiTi"/>
                <a:ea typeface="+mn-lt"/>
                <a:cs typeface="+mn-lt"/>
              </a:rPr>
              <a:t>。  </a:t>
            </a:r>
            <a:endParaRPr lang="en-US" sz="3600">
              <a:solidFill>
                <a:schemeClr val="accent1">
                  <a:lumMod val="20000"/>
                  <a:lumOff val="80000"/>
                </a:schemeClr>
              </a:solidFill>
              <a:latin typeface="KaiTi"/>
              <a:ea typeface="KaiTi"/>
              <a:cs typeface="+mn-lt"/>
            </a:endParaRPr>
          </a:p>
          <a:p>
            <a:pPr marL="0" indent="0">
              <a:buNone/>
            </a:pPr>
            <a:r>
              <a:rPr lang="en-US" altLang="ja-JP" sz="2000">
                <a:solidFill>
                  <a:schemeClr val="accent1">
                    <a:lumMod val="20000"/>
                    <a:lumOff val="80000"/>
                  </a:schemeClr>
                </a:solidFill>
                <a:ea typeface="+mn-lt"/>
                <a:cs typeface="+mn-lt"/>
              </a:rPr>
              <a:t>nòngqiǎochéngzhuō</a:t>
            </a:r>
            <a:endParaRPr lang="en-US" sz="3600">
              <a:solidFill>
                <a:schemeClr val="accent1">
                  <a:lumMod val="20000"/>
                  <a:lumOff val="80000"/>
                </a:schemeClr>
              </a:solidFill>
              <a:latin typeface="KaiTi"/>
              <a:ea typeface="KaiTi"/>
              <a:cs typeface="Calibri"/>
            </a:endParaRPr>
          </a:p>
          <a:p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sz="20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174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3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95FECE57-78B6-4424-AB67-F56E359A95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" r="15013" b="2"/>
          <a:stretch/>
        </p:blipFill>
        <p:spPr>
          <a:xfrm>
            <a:off x="4925310" y="10"/>
            <a:ext cx="7266690" cy="6857990"/>
          </a:xfrm>
          <a:prstGeom prst="rect">
            <a:avLst/>
          </a:prstGeom>
        </p:spPr>
      </p:pic>
      <p:sp useBgFill="1">
        <p:nvSpPr>
          <p:cNvPr id="36" name="Freeform: Shape 35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" y="109167"/>
            <a:ext cx="4244268" cy="1272927"/>
          </a:xfrm>
        </p:spPr>
        <p:txBody>
          <a:bodyPr anchor="t">
            <a:normAutofit/>
          </a:bodyPr>
          <a:lstStyle/>
          <a:p>
            <a:r>
              <a:rPr lang="en-US" altLang="ja-JP" sz="3400">
                <a:ea typeface="ＭＳ Ｐゴシック"/>
                <a:cs typeface="Calibri Light"/>
              </a:rPr>
              <a:t>16. </a:t>
            </a:r>
            <a:r>
              <a:rPr lang="en-US" altLang="ja-JP" sz="4800">
                <a:latin typeface="KaiTi"/>
                <a:ea typeface="KaiTi"/>
                <a:cs typeface="Calibri Light"/>
              </a:rPr>
              <a:t>黔驴技穷</a:t>
            </a:r>
            <a:r>
              <a:rPr lang="en-US" altLang="ja-JP" sz="4800" dirty="0">
                <a:ea typeface="ＭＳ Ｐゴシック"/>
                <a:cs typeface="Calibri Light"/>
              </a:rPr>
              <a:t> </a:t>
            </a:r>
            <a:br>
              <a:rPr lang="en-US" altLang="ja-JP" sz="3400" dirty="0">
                <a:latin typeface="Calibri Light"/>
                <a:ea typeface="ＭＳ Ｐゴシック"/>
                <a:cs typeface="Calibri Light"/>
              </a:rPr>
            </a:br>
            <a:r>
              <a:rPr lang="en-US" sz="3400" dirty="0">
                <a:latin typeface="Arial"/>
                <a:ea typeface="ＭＳ Ｐゴシック"/>
                <a:cs typeface="Arial"/>
              </a:rPr>
              <a:t>      </a:t>
            </a:r>
            <a:r>
              <a:rPr lang="en-US" sz="2800">
                <a:solidFill>
                  <a:schemeClr val="accent1"/>
                </a:solidFill>
                <a:latin typeface="Arial"/>
                <a:ea typeface="ＭＳ Ｐゴシック"/>
                <a:cs typeface="Arial"/>
              </a:rPr>
              <a:t>qiánlǘ jìqióng</a:t>
            </a:r>
            <a:endParaRPr lang="en-US" altLang="ja-JP" sz="3400">
              <a:solidFill>
                <a:schemeClr val="accent1"/>
              </a:solidFill>
              <a:ea typeface="ＭＳ Ｐゴシック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A1D98D-7A02-4A31-92FE-7A9B9707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12" y="1711891"/>
            <a:ext cx="4745307" cy="50784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唐</a:t>
            </a:r>
            <a:r>
              <a:rPr 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柳宗元</a:t>
            </a:r>
            <a:r>
              <a:rPr 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《</a:t>
            </a:r>
            <a:r>
              <a:rPr lang="ja-JP" alt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三戒</a:t>
            </a:r>
            <a:r>
              <a:rPr 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黔之驴</a:t>
            </a:r>
            <a:r>
              <a:rPr 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》</a:t>
            </a:r>
            <a:r>
              <a:rPr lang="ja-JP" altLang="en-US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中说：黔地（今贵州一带）本没有驴，有人从外地带来一头。开始，老虎看见驴个子很大，又听到它叫声响亮，十分害怕。后来老虎接近它、冲撞它，驴发怒了，就踢了老虎一脚。老虎知道驴的本领不过如此，于是扑上去把驴吃掉了。</a:t>
            </a:r>
            <a:endParaRPr lang="en-US" altLang="ja-JP">
              <a:solidFill>
                <a:schemeClr val="tx1">
                  <a:alpha val="60000"/>
                </a:schemeClr>
              </a:solidFill>
              <a:latin typeface="Calibri" panose="020F0502020204030204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>
                <a:solidFill>
                  <a:srgbClr val="C00000"/>
                </a:solidFill>
                <a:latin typeface="KaiTi"/>
                <a:ea typeface="KaiTi"/>
                <a:cs typeface="Calibri"/>
              </a:rPr>
              <a:t>比喻仅有的一点儿本领用完了，再没有别的办法</a:t>
            </a:r>
            <a:r>
              <a:rPr lang="en-US">
                <a:solidFill>
                  <a:srgbClr val="C00000"/>
                </a:solidFill>
                <a:latin typeface="KaiTi"/>
                <a:ea typeface="KaiTi"/>
                <a:cs typeface="Calibri"/>
              </a:rPr>
              <a:t>。</a:t>
            </a:r>
            <a:endParaRPr lang="en-US">
              <a:solidFill>
                <a:srgbClr val="C00000"/>
              </a:solidFill>
              <a:cs typeface="Calibri"/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  <a:latin typeface="arial"/>
              <a:cs typeface="arial"/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239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969" y="802955"/>
            <a:ext cx="6355838" cy="1454051"/>
          </a:xfrm>
        </p:spPr>
        <p:txBody>
          <a:bodyPr>
            <a:normAutofit fontScale="90000"/>
          </a:bodyPr>
          <a:lstStyle/>
          <a:p>
            <a:r>
              <a:rPr lang="en-US" altLang="ja-JP">
                <a:solidFill>
                  <a:srgbClr val="000000"/>
                </a:solidFill>
                <a:ea typeface="ＭＳ Ｐゴシック"/>
                <a:cs typeface="Calibri Light"/>
              </a:rPr>
              <a:t>17. </a:t>
            </a:r>
            <a:r>
              <a:rPr lang="en-US" altLang="ja-JP" sz="6700">
                <a:solidFill>
                  <a:srgbClr val="000000"/>
                </a:solidFill>
                <a:latin typeface="KaiTi"/>
                <a:ea typeface="KaiTi"/>
                <a:cs typeface="Calibri Light"/>
              </a:rPr>
              <a:t>缘木求鱼</a:t>
            </a:r>
            <a:r>
              <a:rPr lang="en-US" altLang="ja-JP" dirty="0">
                <a:solidFill>
                  <a:srgbClr val="000000"/>
                </a:solidFill>
                <a:ea typeface="ＭＳ Ｐゴシック"/>
                <a:cs typeface="Calibri Light"/>
              </a:rPr>
              <a:t> </a:t>
            </a:r>
            <a:br>
              <a:rPr lang="en-US" altLang="ja-JP" dirty="0">
                <a:solidFill>
                  <a:srgbClr val="000000"/>
                </a:solidFill>
                <a:latin typeface="Calibri Light"/>
                <a:ea typeface="ＭＳ Ｐゴシック"/>
                <a:cs typeface="Calibri Light"/>
              </a:rPr>
            </a:br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        </a:t>
            </a:r>
            <a:r>
              <a:rPr lang="en-US" sz="4000">
                <a:solidFill>
                  <a:schemeClr val="accent1"/>
                </a:solidFill>
                <a:latin typeface="Calibri"/>
                <a:ea typeface="ＭＳ Ｐゴシック"/>
                <a:cs typeface="Calibri"/>
              </a:rPr>
              <a:t>yuánmùqiúyú</a:t>
            </a:r>
            <a:endParaRPr lang="en-US" altLang="ja-JP" sz="4000">
              <a:solidFill>
                <a:schemeClr val="accent1"/>
              </a:solidFill>
              <a:ea typeface="ＭＳ Ｐゴシック"/>
              <a:cs typeface="Calibri Light"/>
            </a:endParaRP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E1AD9C3-0CB6-4EED-A23C-B3DBE1152D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5222" r="22166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DF2A-9AEA-4995-BA91-90AEC60D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575" y="3110613"/>
            <a:ext cx="6731221" cy="25015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爬到树上去找鱼。</a:t>
            </a:r>
            <a:endParaRPr lang="en-US" altLang="ja-JP" sz="3600">
              <a:solidFill>
                <a:srgbClr val="000000"/>
              </a:solidFill>
              <a:latin typeface="Calibri" panose="020F0502020204030204"/>
              <a:ea typeface="KaiTi"/>
              <a:cs typeface="Calibri"/>
            </a:endParaRPr>
          </a:p>
          <a:p>
            <a:pPr marL="0" indent="0">
              <a:buNone/>
            </a:pPr>
            <a:endParaRPr lang="ja-JP" altLang="en-US" sz="3600" dirty="0">
              <a:solidFill>
                <a:srgbClr val="000000"/>
              </a:solidFill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比喻方向或方法有错误，因而不能达到目的</a:t>
            </a: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。</a:t>
            </a:r>
            <a:endParaRPr lang="en-US" sz="3600">
              <a:solidFill>
                <a:srgbClr val="0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074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>
                <a:solidFill>
                  <a:schemeClr val="bg1"/>
                </a:solidFill>
                <a:ea typeface="ＭＳ Ｐゴシック"/>
                <a:cs typeface="Calibri Light"/>
              </a:rPr>
              <a:t>18. </a:t>
            </a:r>
            <a:r>
              <a:rPr lang="en-US" altLang="ja-JP" sz="5400">
                <a:solidFill>
                  <a:schemeClr val="bg1"/>
                </a:solidFill>
                <a:latin typeface="KaiTi"/>
                <a:ea typeface="KaiTi"/>
                <a:cs typeface="Calibri Light"/>
              </a:rPr>
              <a:t>叶公好龙</a:t>
            </a:r>
            <a:r>
              <a:rPr lang="en-US" altLang="ja-JP" dirty="0">
                <a:solidFill>
                  <a:schemeClr val="bg1"/>
                </a:solidFill>
                <a:latin typeface="KaiTi"/>
                <a:ea typeface="KaiTi"/>
                <a:cs typeface="Calibri Light"/>
              </a:rPr>
              <a:t> </a:t>
            </a:r>
            <a:r>
              <a:rPr lang="en-US" sz="4000">
                <a:solidFill>
                  <a:srgbClr val="FFFF00"/>
                </a:solidFill>
                <a:latin typeface="Calibri"/>
                <a:ea typeface="ＭＳ Ｐゴシック"/>
                <a:cs typeface="Calibri"/>
              </a:rPr>
              <a:t>yègōng hàolóng</a:t>
            </a:r>
            <a:endParaRPr lang="en-US" altLang="ja-JP" sz="4000">
              <a:solidFill>
                <a:srgbClr val="FFFF00"/>
              </a:solidFill>
              <a:ea typeface="ＭＳ Ｐゴシック"/>
              <a:cs typeface="Calibri Light"/>
            </a:endParaRP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E8523747-EA7C-4D1A-8ACF-3F051D6EF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9" b="-1"/>
          <a:stretch/>
        </p:blipFill>
        <p:spPr>
          <a:xfrm>
            <a:off x="32275" y="2526433"/>
            <a:ext cx="6027441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DF2A-9AEA-4995-BA91-90AEC60D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799" y="2224504"/>
            <a:ext cx="5921322" cy="4537006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ja-JP" altLang="en-US" sz="2400" dirty="0">
                <a:ea typeface="+mn-lt"/>
                <a:cs typeface="+mn-lt"/>
              </a:rPr>
              <a:t> </a:t>
            </a:r>
            <a:r>
              <a:rPr lang="ja-JP" altLang="en-US" sz="2400" dirty="0">
                <a:latin typeface="Calibri"/>
                <a:ea typeface="KaiTi"/>
                <a:cs typeface="Calibri"/>
              </a:rPr>
              <a:t>  </a:t>
            </a:r>
            <a:r>
              <a:rPr lang="ja-JP" altLang="en-US" sz="3200">
                <a:latin typeface="KaiTi"/>
                <a:ea typeface="KaiTi"/>
                <a:cs typeface="Calibri"/>
              </a:rPr>
              <a:t>汉</a:t>
            </a:r>
            <a:r>
              <a:rPr lang="en-US" sz="3200">
                <a:latin typeface="KaiTi"/>
                <a:ea typeface="KaiTi"/>
                <a:cs typeface="Calibri"/>
              </a:rPr>
              <a:t>·</a:t>
            </a:r>
            <a:r>
              <a:rPr lang="ja-JP" altLang="en-US" sz="3200">
                <a:latin typeface="KaiTi"/>
                <a:ea typeface="KaiTi"/>
                <a:cs typeface="Calibri"/>
              </a:rPr>
              <a:t>刘向</a:t>
            </a:r>
            <a:r>
              <a:rPr lang="en-US" sz="3200">
                <a:latin typeface="KaiTi"/>
                <a:ea typeface="KaiTi"/>
                <a:cs typeface="Calibri"/>
              </a:rPr>
              <a:t>《</a:t>
            </a:r>
            <a:r>
              <a:rPr lang="ja-JP" altLang="en-US" sz="3200">
                <a:latin typeface="KaiTi"/>
                <a:ea typeface="KaiTi"/>
                <a:cs typeface="Calibri"/>
              </a:rPr>
              <a:t>新序</a:t>
            </a:r>
            <a:r>
              <a:rPr lang="en-US" sz="3200">
                <a:latin typeface="KaiTi"/>
                <a:ea typeface="KaiTi"/>
                <a:cs typeface="Calibri"/>
              </a:rPr>
              <a:t>·</a:t>
            </a:r>
            <a:r>
              <a:rPr lang="ja-JP" altLang="en-US" sz="3200">
                <a:latin typeface="KaiTi"/>
                <a:ea typeface="KaiTi"/>
                <a:cs typeface="Calibri"/>
              </a:rPr>
              <a:t>杂事</a:t>
            </a:r>
            <a:r>
              <a:rPr lang="en-US" sz="3200">
                <a:latin typeface="KaiTi"/>
                <a:ea typeface="KaiTi"/>
                <a:cs typeface="Calibri"/>
              </a:rPr>
              <a:t>》</a:t>
            </a:r>
            <a:r>
              <a:rPr lang="ja-JP" altLang="en-US" sz="3200">
                <a:latin typeface="KaiTi"/>
                <a:ea typeface="KaiTi"/>
                <a:cs typeface="Calibri"/>
              </a:rPr>
              <a:t>中说：古代有位叶公子高，对龙非常喜爱，家里到处都画着或刻着龙。龙有感于他的一片诚心，就降临他的住所。叶公见到真龙却吓得</a:t>
            </a:r>
            <a:r>
              <a:rPr lang="ja-JP" altLang="en-US" sz="3200">
                <a:solidFill>
                  <a:srgbClr val="C00000"/>
                </a:solidFill>
                <a:latin typeface="KaiTi"/>
                <a:ea typeface="KaiTi"/>
                <a:cs typeface="Calibri"/>
              </a:rPr>
              <a:t>失魂落魄</a:t>
            </a:r>
            <a:r>
              <a:rPr lang="ja-JP" altLang="en-US" sz="3200" dirty="0">
                <a:latin typeface="KaiTi"/>
                <a:ea typeface="KaiTi"/>
                <a:cs typeface="Calibri"/>
              </a:rPr>
              <a:t> </a:t>
            </a:r>
            <a:r>
              <a:rPr lang="ja-JP" sz="2200">
                <a:solidFill>
                  <a:schemeClr val="accent1"/>
                </a:solidFill>
                <a:ea typeface="+mn-lt"/>
                <a:cs typeface="+mn-lt"/>
              </a:rPr>
              <a:t>shīhúnluòpò</a:t>
            </a:r>
            <a:r>
              <a:rPr lang="ja-JP" altLang="en-US" sz="3200">
                <a:latin typeface="KaiTi"/>
                <a:ea typeface="KaiTi"/>
                <a:cs typeface="Calibri"/>
              </a:rPr>
              <a:t>，</a:t>
            </a:r>
            <a:r>
              <a:rPr lang="ja-JP" altLang="en-US" sz="3200">
                <a:solidFill>
                  <a:srgbClr val="C00000"/>
                </a:solidFill>
                <a:latin typeface="KaiTi"/>
                <a:ea typeface="KaiTi"/>
                <a:cs typeface="Calibri"/>
              </a:rPr>
              <a:t>夺路而跑</a:t>
            </a:r>
            <a:r>
              <a:rPr lang="ja-JP" altLang="en-US" sz="3200">
                <a:latin typeface="KaiTi"/>
                <a:ea typeface="KaiTi"/>
                <a:cs typeface="Calibri"/>
              </a:rPr>
              <a:t>。</a:t>
            </a:r>
            <a:endParaRPr lang="en-US" altLang="ja-JP" sz="3200">
              <a:latin typeface="Calibri" panose="020F0502020204030204"/>
              <a:ea typeface="KaiTi"/>
              <a:cs typeface="Calibri"/>
            </a:endParaRPr>
          </a:p>
          <a:p>
            <a:pPr>
              <a:lnSpc>
                <a:spcPct val="110000"/>
              </a:lnSpc>
              <a:buNone/>
            </a:pPr>
            <a:endParaRPr lang="en-US" altLang="ja-JP" sz="3200" dirty="0">
              <a:solidFill>
                <a:schemeClr val="accent6">
                  <a:lumMod val="50000"/>
                </a:schemeClr>
              </a:solidFill>
              <a:latin typeface="Calibri" panose="020F0502020204030204"/>
              <a:ea typeface="KaiTi"/>
              <a:cs typeface="Calibri"/>
            </a:endParaRPr>
          </a:p>
          <a:p>
            <a:pPr>
              <a:lnSpc>
                <a:spcPct val="110000"/>
              </a:lnSpc>
              <a:buNone/>
            </a:pPr>
            <a:r>
              <a:rPr lang="ja-JP" altLang="en-US" sz="3200">
                <a:solidFill>
                  <a:schemeClr val="accent6">
                    <a:lumMod val="50000"/>
                  </a:schemeClr>
                </a:solidFill>
                <a:latin typeface="KaiTi"/>
                <a:ea typeface="KaiTi"/>
                <a:cs typeface="Calibri"/>
              </a:rPr>
              <a:t>后来比喻对某事物表面喜爱而实际并不喜爱</a:t>
            </a:r>
            <a:r>
              <a:rPr lang="en-US" sz="3200">
                <a:solidFill>
                  <a:schemeClr val="accent6">
                    <a:lumMod val="50000"/>
                  </a:schemeClr>
                </a:solidFill>
                <a:latin typeface="KaiTi"/>
                <a:ea typeface="KaiTi"/>
                <a:cs typeface="Calibri"/>
              </a:rPr>
              <a:t>。</a:t>
            </a:r>
            <a:endParaRPr lang="en-US" sz="3200">
              <a:solidFill>
                <a:schemeClr val="accent6">
                  <a:lumMod val="50000"/>
                </a:schemeClr>
              </a:solidFill>
              <a:cs typeface="Calibri"/>
            </a:endParaRPr>
          </a:p>
          <a:p>
            <a:pPr marL="0" indent="0">
              <a:buNone/>
            </a:pPr>
            <a:endParaRPr lang="en-US" sz="2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6786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75A7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cs typeface="Calibri Light"/>
              </a:rPr>
              <a:t>1. </a:t>
            </a:r>
            <a:r>
              <a:rPr lang="ja-JP" altLang="en-US" sz="6600" dirty="0">
                <a:solidFill>
                  <a:srgbClr val="FFFFFF"/>
                </a:solidFill>
                <a:latin typeface="KaiTi"/>
                <a:ea typeface="KaiTi"/>
                <a:cs typeface="Calibri Light"/>
              </a:rPr>
              <a:t>愚公移山</a:t>
            </a:r>
            <a:r>
              <a:rPr lang="ja-JP" altLang="en-US" dirty="0">
                <a:solidFill>
                  <a:srgbClr val="FFFFFF"/>
                </a:solidFill>
                <a:ea typeface="ＭＳ Ｐゴシック"/>
                <a:cs typeface="Calibri Light"/>
              </a:rPr>
              <a:t> </a:t>
            </a:r>
            <a:br>
              <a:rPr lang="ja-JP" altLang="en-US" dirty="0">
                <a:latin typeface="Calibri Light"/>
                <a:ea typeface="ＭＳ Ｐゴシック"/>
                <a:cs typeface="Calibri Light"/>
              </a:rPr>
            </a:br>
            <a:r>
              <a:rPr lang="en-US" altLang="ja-JP" dirty="0">
                <a:solidFill>
                  <a:srgbClr val="FFFFFF"/>
                </a:solidFill>
                <a:latin typeface="Arial"/>
                <a:ea typeface="+mj-lt"/>
                <a:cs typeface="Arial"/>
              </a:rPr>
              <a:t>  </a:t>
            </a:r>
            <a:r>
              <a:rPr lang="en-US" altLang="ja-JP" sz="3600">
                <a:solidFill>
                  <a:srgbClr val="FFFF00"/>
                </a:solidFill>
                <a:latin typeface="Arial"/>
                <a:ea typeface="+mj-lt"/>
                <a:cs typeface="Arial"/>
              </a:rPr>
              <a:t>yúgōng yíshān</a:t>
            </a:r>
            <a:endParaRPr lang="en-US" sz="3600">
              <a:solidFill>
                <a:srgbClr val="FFFF00"/>
              </a:solidFill>
              <a:ea typeface="ＭＳ Ｐゴシック"/>
              <a:cs typeface="Calibri Light" panose="020F0302020204030204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AA55212-807B-49EA-BA81-3C4C6A852E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71" r="1" b="307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DDF2A-9AEA-4995-BA91-90AEC60DE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347" y="531506"/>
            <a:ext cx="4207615" cy="5551731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《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列子</a:t>
            </a:r>
            <a:r>
              <a:rPr 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·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汤问</a:t>
            </a:r>
            <a:r>
              <a:rPr 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》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中说：有个名叫愚公的老人，下决心要铲</a:t>
            </a:r>
            <a:r>
              <a:rPr lang="en-US" altLang="ja-JP" sz="2600">
                <a:solidFill>
                  <a:srgbClr val="FFFF00"/>
                </a:solidFill>
                <a:latin typeface="Calibri"/>
                <a:ea typeface="+mn-lt"/>
                <a:cs typeface="Calibri"/>
              </a:rPr>
              <a:t>chǎn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平门前挡路的太行、王屋两座大山。他不顾邻居智叟</a:t>
            </a:r>
            <a:r>
              <a:rPr lang="ja-JP" sz="2600">
                <a:solidFill>
                  <a:srgbClr val="FFFF00"/>
                </a:solidFill>
                <a:ea typeface="+mn-lt"/>
                <a:cs typeface="+mn-lt"/>
              </a:rPr>
              <a:t>sǒu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的讥笑，每天带领儿子们挖山不止，坚信总有一天会把山铲掉。</a:t>
            </a:r>
            <a:endParaRPr lang="en-US" altLang="ja-JP" sz="2000">
              <a:solidFill>
                <a:srgbClr val="FFFFFF"/>
              </a:solidFill>
              <a:latin typeface="KaiTi"/>
              <a:ea typeface="KaiTi"/>
              <a:cs typeface="Calibri" panose="020F0502020204030204"/>
            </a:endParaRPr>
          </a:p>
          <a:p>
            <a:pPr marL="0" indent="0">
              <a:buNone/>
            </a:pP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后用「愚公移山」比喻做事不畏艰险，有坚韧</a:t>
            </a:r>
            <a:r>
              <a:rPr lang="en-US" altLang="ja-JP" sz="2600">
                <a:solidFill>
                  <a:srgbClr val="FFFF00"/>
                </a:solidFill>
                <a:ea typeface="+mn-lt"/>
                <a:cs typeface="+mn-lt"/>
              </a:rPr>
              <a:t>rèn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arial"/>
              </a:rPr>
              <a:t>的毅力</a:t>
            </a:r>
            <a:r>
              <a:rPr lang="en-US" sz="2000">
                <a:solidFill>
                  <a:srgbClr val="FFFFFF"/>
                </a:solidFill>
                <a:latin typeface="KaiTi"/>
                <a:ea typeface="KaiTi"/>
                <a:cs typeface="arial"/>
              </a:rPr>
              <a:t>。</a:t>
            </a:r>
            <a:endParaRPr lang="en-US" sz="2000">
              <a:solidFill>
                <a:srgbClr val="FFFFFF"/>
              </a:solidFill>
              <a:latin typeface="KaiTi"/>
              <a:ea typeface="KaiT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30531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FA875B-F7E8-472B-AF7F-7D85447C2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2708" y="72270"/>
            <a:ext cx="5656469" cy="145405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cs typeface="Calibri Light"/>
              </a:rPr>
              <a:t>19. </a:t>
            </a:r>
            <a:r>
              <a:rPr lang="ja-JP" altLang="en-US" sz="6000" dirty="0">
                <a:solidFill>
                  <a:srgbClr val="000000"/>
                </a:solidFill>
                <a:latin typeface="KaiTi"/>
                <a:ea typeface="KaiTi"/>
                <a:cs typeface="Calibri Light"/>
              </a:rPr>
              <a:t>东施效颦</a:t>
            </a:r>
            <a:r>
              <a:rPr lang="ja-JP" altLang="en-US" dirty="0">
                <a:solidFill>
                  <a:srgbClr val="000000"/>
                </a:solidFill>
                <a:ea typeface="ＭＳ Ｐゴシック"/>
                <a:cs typeface="Calibri Light"/>
              </a:rPr>
              <a:t> </a:t>
            </a:r>
            <a:br>
              <a:rPr lang="ja-JP" altLang="en-US" dirty="0">
                <a:latin typeface="Calibri Light"/>
                <a:ea typeface="ＭＳ Ｐゴシック"/>
                <a:cs typeface="Calibri Light"/>
              </a:rPr>
            </a:br>
            <a:r>
              <a:rPr lang="en-US" altLang="ja-JP" dirty="0">
                <a:solidFill>
                  <a:srgbClr val="000000"/>
                </a:solidFill>
                <a:latin typeface="Calibri"/>
                <a:ea typeface="+mj-lt"/>
                <a:cs typeface="Calibri"/>
              </a:rPr>
              <a:t>        </a:t>
            </a:r>
            <a:r>
              <a:rPr lang="en-US" altLang="ja-JP" sz="3600">
                <a:solidFill>
                  <a:srgbClr val="FFFF00"/>
                </a:solidFill>
                <a:latin typeface="Calibri"/>
                <a:ea typeface="+mj-lt"/>
                <a:cs typeface="Calibri"/>
              </a:rPr>
              <a:t>dōngshī xiàopín</a:t>
            </a:r>
            <a:endParaRPr lang="en-US" sz="3600">
              <a:solidFill>
                <a:srgbClr val="FFFF00"/>
              </a:solidFill>
              <a:ea typeface="ＭＳ Ｐゴシック"/>
            </a:endParaRPr>
          </a:p>
        </p:txBody>
      </p:sp>
      <p:sp>
        <p:nvSpPr>
          <p:cNvPr id="31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F1C0E208-60DF-410C-8F46-67D224CA3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6084" r="2" b="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1ECCC-54ED-4A43-94F6-FED98888B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0851" y="2118970"/>
            <a:ext cx="7010969" cy="3942001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buNone/>
            </a:pPr>
            <a:endParaRPr lang="en-US" sz="3200" dirty="0">
              <a:solidFill>
                <a:srgbClr val="000000"/>
              </a:solidFill>
              <a:latin typeface="KaiTi"/>
              <a:ea typeface="KaiTi"/>
              <a:cs typeface="Calibri"/>
            </a:endParaRPr>
          </a:p>
          <a:p>
            <a:pPr>
              <a:buNone/>
            </a:pP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《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庄子</a:t>
            </a: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天运</a:t>
            </a: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》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记载：越国美女西施病了，用手按着心口，皱着眉头。邻家的丑女（后人称东施）觉得西施的病容很美，也跟着学，结果更加丑陋（效：模仿；颦：皱眉）。</a:t>
            </a:r>
            <a:endParaRPr lang="en-US" altLang="ja-JP" sz="3200">
              <a:solidFill>
                <a:srgbClr val="000000"/>
              </a:solidFill>
              <a:latin typeface="Calibri" panose="020F0502020204030204"/>
              <a:ea typeface="KaiTi"/>
              <a:cs typeface="Calibri"/>
            </a:endParaRPr>
          </a:p>
          <a:p>
            <a:pPr>
              <a:buNone/>
            </a:pPr>
            <a:endParaRPr lang="en-US" altLang="ja-JP" sz="3200" dirty="0">
              <a:solidFill>
                <a:srgbClr val="C00000"/>
              </a:solidFill>
              <a:latin typeface="Calibri" panose="020F0502020204030204"/>
              <a:ea typeface="KaiTi"/>
              <a:cs typeface="Calibri"/>
            </a:endParaRPr>
          </a:p>
          <a:p>
            <a:pPr>
              <a:buNone/>
            </a:pPr>
            <a:r>
              <a:rPr lang="ja-JP" altLang="en-US" sz="3200">
                <a:solidFill>
                  <a:srgbClr val="C00000"/>
                </a:solidFill>
                <a:latin typeface="KaiTi"/>
                <a:ea typeface="KaiTi"/>
                <a:cs typeface="Calibri"/>
              </a:rPr>
              <a:t>后用来嘲讽胡乱模仿，效果适得其反</a:t>
            </a:r>
            <a:r>
              <a:rPr lang="en-US" sz="3200">
                <a:solidFill>
                  <a:srgbClr val="C00000"/>
                </a:solidFill>
                <a:ea typeface="+mn-lt"/>
                <a:cs typeface="+mn-lt"/>
              </a:rPr>
              <a:t>。</a:t>
            </a:r>
            <a:endParaRPr lang="en-US" sz="3200">
              <a:solidFill>
                <a:srgbClr val="C00000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sz="2000">
              <a:solidFill>
                <a:srgbClr val="00000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87233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8849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2DBED-6865-4480-94B4-468A3611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20" y="491260"/>
            <a:ext cx="6907338" cy="125986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20. </a:t>
            </a:r>
            <a:r>
              <a:rPr lang="ja-JP" altLang="en-US">
                <a:solidFill>
                  <a:srgbClr val="FFFFFF"/>
                </a:solidFill>
                <a:latin typeface="KaiTi"/>
                <a:ea typeface="KaiTi"/>
                <a:cs typeface="Calibri Light"/>
              </a:rPr>
              <a:t>盲人摸象</a:t>
            </a:r>
            <a:r>
              <a:rPr lang="ja-JP" altLang="en-US" dirty="0">
                <a:solidFill>
                  <a:srgbClr val="FFFFFF"/>
                </a:solidFill>
                <a:ea typeface="ＭＳ Ｐゴシック"/>
                <a:cs typeface="Calibri Light"/>
              </a:rPr>
              <a:t> </a:t>
            </a:r>
            <a:r>
              <a:rPr lang="en-US" altLang="ja-JP" sz="3200">
                <a:solidFill>
                  <a:srgbClr val="FFFF00"/>
                </a:solidFill>
                <a:latin typeface="Calibri"/>
                <a:ea typeface="+mj-lt"/>
                <a:cs typeface="Calibri"/>
              </a:rPr>
              <a:t>mángrén mōxiàng</a:t>
            </a:r>
            <a:endParaRPr lang="en-US" sz="3600">
              <a:solidFill>
                <a:srgbClr val="FFFF00"/>
              </a:solidFill>
              <a:ea typeface="ＭＳ Ｐゴシック"/>
              <a:cs typeface="Calibri Light"/>
            </a:endParaRPr>
          </a:p>
        </p:txBody>
      </p:sp>
      <p:pic>
        <p:nvPicPr>
          <p:cNvPr id="4" name="Picture 4" descr="Shape&#10;&#10;Description automatically generated">
            <a:extLst>
              <a:ext uri="{FF2B5EF4-FFF2-40B4-BE49-F238E27FC236}">
                <a16:creationId xmlns:a16="http://schemas.microsoft.com/office/drawing/2014/main" id="{8D22E1E3-CC03-4265-B236-D9BE625C1B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68" r="7947" b="-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6EFEF-EEC6-49BD-AD0C-4B6CF4D7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1785" y="327175"/>
            <a:ext cx="4259806" cy="61318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endParaRPr lang="en-US" altLang="ja-JP" sz="3600" dirty="0">
              <a:solidFill>
                <a:srgbClr val="FFFFFF"/>
              </a:solidFill>
              <a:latin typeface="Calibri" panose="020F0502020204030204"/>
              <a:ea typeface="KaiTi"/>
              <a:cs typeface="Calibri"/>
            </a:endParaRPr>
          </a:p>
          <a:p>
            <a:pPr>
              <a:buNone/>
            </a:pP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 佛经故事说，几个盲人摸象，摸到耳朵的说大象像</a:t>
            </a:r>
            <a:r>
              <a:rPr lang="ja-JP" altLang="en-US" sz="3600">
                <a:solidFill>
                  <a:srgbClr val="FFC000"/>
                </a:solidFill>
                <a:latin typeface="KaiTi"/>
                <a:ea typeface="KaiTi"/>
                <a:cs typeface="Calibri"/>
              </a:rPr>
              <a:t>簸箕</a:t>
            </a:r>
            <a:r>
              <a:rPr lang="ja-JP" sz="2000">
                <a:solidFill>
                  <a:srgbClr val="FFFF00"/>
                </a:solidFill>
                <a:ea typeface="+mn-lt"/>
                <a:cs typeface="+mn-lt"/>
              </a:rPr>
              <a:t>bòji</a:t>
            </a:r>
            <a:r>
              <a:rPr lang="ja-JP" altLang="en-US" sz="3600">
                <a:solidFill>
                  <a:srgbClr val="FFFFFF"/>
                </a:solidFill>
                <a:latin typeface="KaiTi"/>
                <a:ea typeface="KaiTi"/>
                <a:cs typeface="Calibri"/>
              </a:rPr>
              <a:t>，摸到腿的说大象像柱子，摸到腹部的说大象像一堵墙，摸到尾巴的说大象像一条蛇。</a:t>
            </a:r>
            <a:endParaRPr lang="en-US" altLang="ja-JP" sz="3600">
              <a:solidFill>
                <a:srgbClr val="FFFFFF"/>
              </a:solidFill>
              <a:latin typeface="Calibri" panose="020F0502020204030204"/>
              <a:ea typeface="KaiTi"/>
              <a:cs typeface="Calibri"/>
            </a:endParaRPr>
          </a:p>
          <a:p>
            <a:pPr>
              <a:buNone/>
            </a:pPr>
            <a:endParaRPr lang="ja-JP" altLang="en-US" sz="3600" dirty="0">
              <a:solidFill>
                <a:srgbClr val="FFFFFF"/>
              </a:solidFill>
              <a:latin typeface="KaiTi"/>
              <a:ea typeface="KaiTi"/>
              <a:cs typeface="Calibri"/>
            </a:endParaRPr>
          </a:p>
          <a:p>
            <a:pPr>
              <a:buNone/>
            </a:pPr>
            <a:r>
              <a:rPr lang="ja-JP" altLang="en-US" sz="3200">
                <a:solidFill>
                  <a:srgbClr val="FFC000"/>
                </a:solidFill>
                <a:latin typeface="KaiTi"/>
                <a:ea typeface="KaiTi"/>
                <a:cs typeface="Calibri"/>
              </a:rPr>
              <a:t>比喻只凭对事物的片面了解，便妄加推断</a:t>
            </a:r>
            <a:r>
              <a:rPr lang="en-US" sz="3200">
                <a:solidFill>
                  <a:srgbClr val="FFC000"/>
                </a:solidFill>
                <a:latin typeface="KaiTi"/>
                <a:ea typeface="KaiTi"/>
                <a:cs typeface="Calibri"/>
              </a:rPr>
              <a:t>。</a:t>
            </a:r>
            <a:endParaRPr lang="en-US" sz="3200">
              <a:solidFill>
                <a:srgbClr val="FFC000"/>
              </a:solidFill>
              <a:latin typeface="Calibri" panose="020F0502020204030204"/>
              <a:ea typeface="KaiTi"/>
              <a:cs typeface="Calibri"/>
            </a:endParaRPr>
          </a:p>
          <a:p>
            <a:pPr marL="0" indent="0">
              <a:buNone/>
            </a:pPr>
            <a:endParaRPr lang="en-US" sz="200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1167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8F145-1199-4168-A25B-754D34566903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ja-JP" altLang="en-US" sz="5200">
                <a:latin typeface="KaiTi"/>
                <a:ea typeface="KaiTi"/>
                <a:cs typeface="+mj-cs"/>
              </a:rPr>
              <a:t>谢谢大家！</a:t>
            </a:r>
            <a:r>
              <a:rPr lang="ja-JP" altLang="en-US" sz="5200">
                <a:latin typeface="+mj-lt"/>
                <a:ea typeface="ＭＳ Ｐゴシック"/>
                <a:cs typeface="+mj-cs"/>
              </a:rPr>
              <a:t> </a:t>
            </a:r>
            <a:endParaRPr lang="en-US" sz="5200">
              <a:latin typeface="+mj-lt"/>
              <a:ea typeface="ＭＳ Ｐゴシック"/>
              <a:cs typeface="+mj-cs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2A0D889E-230F-4AB6-B7D8-657FBA726B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664" b="-3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en-US" sz="3700">
                <a:cs typeface="Calibri Light"/>
              </a:rPr>
              <a:t>2.  </a:t>
            </a:r>
            <a:r>
              <a:rPr lang="ja-JP" altLang="en-US" sz="5300">
                <a:latin typeface="KaiTi"/>
                <a:ea typeface="KaiTi"/>
                <a:cs typeface="Calibri Light"/>
              </a:rPr>
              <a:t>守株待兔</a:t>
            </a:r>
            <a:r>
              <a:rPr lang="ja-JP" altLang="en-US" sz="3700" dirty="0">
                <a:ea typeface="ＭＳ Ｐゴシック"/>
                <a:cs typeface="Calibri Light"/>
              </a:rPr>
              <a:t> </a:t>
            </a:r>
            <a:br>
              <a:rPr lang="ja-JP" altLang="en-US" sz="3700" dirty="0">
                <a:ea typeface="ＭＳ Ｐゴシック"/>
                <a:cs typeface="+mj-lt"/>
              </a:rPr>
            </a:br>
            <a:r>
              <a:rPr lang="ja-JP" sz="3700" dirty="0">
                <a:ea typeface="+mj-lt"/>
                <a:cs typeface="+mj-lt"/>
              </a:rPr>
              <a:t>   </a:t>
            </a:r>
            <a:r>
              <a:rPr lang="ja-JP" altLang="en-US" sz="3700" dirty="0">
                <a:ea typeface="+mj-lt"/>
                <a:cs typeface="+mj-lt"/>
              </a:rPr>
              <a:t>   </a:t>
            </a:r>
            <a:r>
              <a:rPr lang="ja-JP" sz="3700">
                <a:solidFill>
                  <a:schemeClr val="accent1"/>
                </a:solidFill>
                <a:ea typeface="+mj-lt"/>
                <a:cs typeface="+mj-lt"/>
              </a:rPr>
              <a:t>Shǒuzhū dàitù</a:t>
            </a:r>
            <a:endParaRPr lang="en-US" sz="3700">
              <a:solidFill>
                <a:schemeClr val="accent1"/>
              </a:solidFill>
              <a:ea typeface="ＭＳ Ｐゴシック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FD6807-168D-4DC8-81F8-4BDFC480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5" y="2501955"/>
            <a:ext cx="5687680" cy="3801349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>
                <a:latin typeface="KaiTi"/>
                <a:ea typeface="KaiTi"/>
                <a:cs typeface="arial"/>
              </a:rPr>
              <a:t>《</a:t>
            </a:r>
            <a:r>
              <a:rPr lang="ja-JP" altLang="en-US" sz="3600">
                <a:latin typeface="KaiTi"/>
                <a:ea typeface="KaiTi"/>
                <a:cs typeface="arial"/>
              </a:rPr>
              <a:t>韩非子</a:t>
            </a:r>
            <a:r>
              <a:rPr lang="en-US" sz="3600">
                <a:latin typeface="KaiTi"/>
                <a:ea typeface="KaiTi"/>
                <a:cs typeface="arial"/>
              </a:rPr>
              <a:t>·</a:t>
            </a:r>
            <a:r>
              <a:rPr lang="ja-JP" altLang="en-US" sz="3600">
                <a:latin typeface="KaiTi"/>
                <a:ea typeface="KaiTi"/>
                <a:cs typeface="arial"/>
              </a:rPr>
              <a:t>五蠹</a:t>
            </a:r>
            <a:r>
              <a:rPr lang="en-US" altLang="ja-JP">
                <a:solidFill>
                  <a:schemeClr val="accent1"/>
                </a:solidFill>
                <a:ea typeface="+mn-lt"/>
                <a:cs typeface="+mn-lt"/>
              </a:rPr>
              <a:t>dù</a:t>
            </a:r>
            <a:r>
              <a:rPr lang="en-US" sz="3600">
                <a:latin typeface="KaiTi"/>
                <a:ea typeface="KaiTi"/>
                <a:cs typeface="arial"/>
              </a:rPr>
              <a:t>》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arial"/>
              </a:rPr>
              <a:t>记载</a:t>
            </a:r>
            <a:r>
              <a:rPr lang="ja-JP" sz="3600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ja-JP" sz="3100">
                <a:solidFill>
                  <a:schemeClr val="accent1"/>
                </a:solidFill>
                <a:ea typeface="+mn-lt"/>
                <a:cs typeface="+mn-lt"/>
              </a:rPr>
              <a:t>jìzǎi</a:t>
            </a:r>
            <a:r>
              <a:rPr lang="ja-JP" altLang="en-US" sz="3600">
                <a:latin typeface="KaiTi"/>
                <a:ea typeface="KaiTi"/>
                <a:cs typeface="arial"/>
              </a:rPr>
              <a:t>：战国时宋国有个农夫，看见一只兔子撞到树桩上死去，从此他就守在树桩旁，想再得到撞死的兔子。</a:t>
            </a:r>
            <a:endParaRPr lang="en-US" altLang="ja-JP" sz="2000">
              <a:latin typeface="Calibri" panose="020F0502020204030204"/>
              <a:ea typeface="KaiT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ja-JP" altLang="en-US" sz="3600" dirty="0">
              <a:latin typeface="KaiTi"/>
              <a:ea typeface="KaiTi"/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3600">
                <a:latin typeface="KaiTi"/>
                <a:ea typeface="KaiTi"/>
                <a:cs typeface="arial"/>
              </a:rPr>
              <a:t>后来比喻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arial"/>
              </a:rPr>
              <a:t>心存侥</a:t>
            </a:r>
            <a:r>
              <a:rPr lang="ja-JP">
                <a:solidFill>
                  <a:schemeClr val="accent1"/>
                </a:solidFill>
                <a:ea typeface="+mn-lt"/>
                <a:cs typeface="+mn-lt"/>
              </a:rPr>
              <a:t>jiǎo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arial"/>
              </a:rPr>
              <a:t>幸</a:t>
            </a:r>
            <a:r>
              <a:rPr lang="ja-JP" altLang="en-US" sz="3600">
                <a:latin typeface="KaiTi"/>
                <a:ea typeface="KaiTi"/>
                <a:cs typeface="arial"/>
              </a:rPr>
              <a:t>，坐等意外收获而不主动努力；也比喻死守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arial"/>
              </a:rPr>
              <a:t>狭隘</a:t>
            </a:r>
            <a:r>
              <a:rPr lang="ja-JP">
                <a:solidFill>
                  <a:schemeClr val="accent1"/>
                </a:solidFill>
                <a:ea typeface="+mn-lt"/>
                <a:cs typeface="+mn-lt"/>
              </a:rPr>
              <a:t>ài</a:t>
            </a:r>
            <a:r>
              <a:rPr lang="ja-JP" altLang="en-US" sz="3600">
                <a:latin typeface="KaiTi"/>
                <a:ea typeface="KaiTi"/>
                <a:cs typeface="arial"/>
              </a:rPr>
              <a:t>的经验而不知变通</a:t>
            </a:r>
            <a:r>
              <a:rPr lang="en-US" sz="2000">
                <a:latin typeface="KaiTi"/>
                <a:ea typeface="KaiTi"/>
                <a:cs typeface="arial"/>
              </a:rPr>
              <a:t>。</a:t>
            </a:r>
            <a:endParaRPr lang="en-US" sz="2000">
              <a:cs typeface="Calibri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7256E0EF-728E-477E-BBBD-FE3854B758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7" r="681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1733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3. </a:t>
            </a:r>
            <a:r>
              <a:rPr lang="ja-JP" altLang="en-US" sz="5400">
                <a:solidFill>
                  <a:schemeClr val="bg2"/>
                </a:solidFill>
                <a:latin typeface="KaiTi"/>
                <a:ea typeface="KaiTi"/>
                <a:cs typeface="Calibri Light"/>
              </a:rPr>
              <a:t>一意孤行</a:t>
            </a:r>
            <a:r>
              <a:rPr lang="en-US" altLang="ja-JP" dirty="0">
                <a:solidFill>
                  <a:srgbClr val="FFFFFF"/>
                </a:solidFill>
                <a:ea typeface="ＭＳ Ｐゴシック"/>
              </a:rPr>
              <a:t> </a:t>
            </a:r>
            <a:r>
              <a:rPr lang="en-US" altLang="ja-JP">
                <a:solidFill>
                  <a:srgbClr val="FFFF00"/>
                </a:solidFill>
                <a:ea typeface="ＭＳ Ｐゴシック"/>
              </a:rPr>
              <a:t>y</a:t>
            </a:r>
            <a:r>
              <a:rPr lang="en-US">
                <a:solidFill>
                  <a:srgbClr val="FFFF00"/>
                </a:solidFill>
                <a:ea typeface="ＭＳ Ｐゴシック"/>
              </a:rPr>
              <a:t>í</a:t>
            </a:r>
            <a:r>
              <a:rPr lang="en-US" altLang="ja-JP">
                <a:solidFill>
                  <a:srgbClr val="FFFF00"/>
                </a:solidFill>
                <a:ea typeface="ＭＳ Ｐゴシック"/>
              </a:rPr>
              <a:t>yì</a:t>
            </a:r>
            <a:r>
              <a:rPr lang="en-US" altLang="ja-JP" dirty="0">
                <a:solidFill>
                  <a:srgbClr val="FFFF00"/>
                </a:solidFill>
                <a:ea typeface="ＭＳ Ｐゴシック"/>
              </a:rPr>
              <a:t> </a:t>
            </a:r>
            <a:r>
              <a:rPr lang="en-US" altLang="ja-JP" err="1">
                <a:solidFill>
                  <a:srgbClr val="FFFF00"/>
                </a:solidFill>
                <a:ea typeface="ＭＳ Ｐゴシック"/>
              </a:rPr>
              <a:t>gūxíng</a:t>
            </a:r>
            <a:endParaRPr lang="en-US" err="1">
              <a:solidFill>
                <a:srgbClr val="FFFF00"/>
              </a:solidFill>
              <a:ea typeface="ＭＳ Ｐゴシック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AA765DA-2848-4D3B-9648-27CCD927A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85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8D8568-CDD3-4A06-8DD8-1953F6295019}"/>
              </a:ext>
            </a:extLst>
          </p:cNvPr>
          <p:cNvSpPr txBox="1"/>
          <p:nvPr/>
        </p:nvSpPr>
        <p:spPr>
          <a:xfrm>
            <a:off x="7663977" y="917725"/>
            <a:ext cx="4155423" cy="306740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000" dirty="0">
              <a:solidFill>
                <a:srgbClr val="FFFFFF"/>
              </a:solidFill>
              <a:latin typeface="KaiTi"/>
              <a:ea typeface="KaiT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ja-JP" altLang="en-US" sz="4000">
                <a:solidFill>
                  <a:schemeClr val="accent4"/>
                </a:solidFill>
                <a:latin typeface="KaiTi"/>
                <a:ea typeface="KaiTi"/>
              </a:rPr>
              <a:t>固执</a:t>
            </a:r>
            <a:r>
              <a:rPr lang="ja-JP" altLang="en-US" sz="4000">
                <a:solidFill>
                  <a:srgbClr val="FFFFFF"/>
                </a:solidFill>
                <a:latin typeface="KaiTi"/>
                <a:ea typeface="KaiTi"/>
              </a:rPr>
              <a:t>地按自己的意愿行事，而不听批评或劝告</a:t>
            </a:r>
            <a:r>
              <a:rPr lang="en-US" sz="4000">
                <a:solidFill>
                  <a:srgbClr val="FFFFFF"/>
                </a:solidFill>
                <a:latin typeface="KaiTi"/>
                <a:ea typeface="KaiTi"/>
              </a:rPr>
              <a:t>。</a:t>
            </a:r>
            <a:endParaRPr lang="en-US" sz="3200">
              <a:solidFill>
                <a:srgbClr val="FFFFFF"/>
              </a:solidFill>
              <a:latin typeface="KaiTi"/>
              <a:ea typeface="KaiTi"/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85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55E750-9590-41D4-9323-2C702D1A4B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1410" r="17754" b="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135" y="57322"/>
            <a:ext cx="4803636" cy="13116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cs typeface="Calibri Light"/>
              </a:rPr>
              <a:t>4. </a:t>
            </a:r>
            <a:r>
              <a:rPr lang="ja-JP" altLang="en-US" sz="5300" dirty="0">
                <a:solidFill>
                  <a:srgbClr val="000000"/>
                </a:solidFill>
                <a:latin typeface="KaiTi"/>
                <a:ea typeface="KaiTi"/>
                <a:cs typeface="Calibri Light"/>
              </a:rPr>
              <a:t>刻舟求剑</a:t>
            </a:r>
            <a:r>
              <a:rPr lang="ja-JP" altLang="en-US" dirty="0">
                <a:solidFill>
                  <a:srgbClr val="000000"/>
                </a:solidFill>
                <a:ea typeface="ＭＳ Ｐゴシック"/>
                <a:cs typeface="Calibri Light"/>
              </a:rPr>
              <a:t>   </a:t>
            </a:r>
            <a:r>
              <a:rPr lang="ja-JP" altLang="en-US" dirty="0">
                <a:solidFill>
                  <a:srgbClr val="000000"/>
                </a:solidFill>
                <a:ea typeface="ＭＳ Ｐゴシック"/>
                <a:cs typeface="+mj-lt"/>
              </a:rPr>
              <a:t>    </a:t>
            </a:r>
            <a:br>
              <a:rPr lang="ja-JP" altLang="en-US" dirty="0">
                <a:solidFill>
                  <a:srgbClr val="000000"/>
                </a:solidFill>
                <a:ea typeface="ＭＳ Ｐゴシック"/>
                <a:cs typeface="+mj-lt"/>
              </a:rPr>
            </a:br>
            <a:r>
              <a:rPr lang="en-US" altLang="en-US" dirty="0">
                <a:solidFill>
                  <a:srgbClr val="000000"/>
                </a:solidFill>
                <a:ea typeface="ＭＳ Ｐゴシック"/>
                <a:cs typeface="+mj-lt"/>
              </a:rPr>
              <a:t>     </a:t>
            </a:r>
            <a:r>
              <a:rPr lang="en-US" altLang="en-US" sz="3600">
                <a:solidFill>
                  <a:schemeClr val="accent1"/>
                </a:solidFill>
                <a:ea typeface="ＭＳ Ｐゴシック"/>
                <a:cs typeface="+mj-lt"/>
              </a:rPr>
              <a:t>k</a:t>
            </a:r>
            <a:r>
              <a:rPr lang="ja-JP" sz="3600">
                <a:solidFill>
                  <a:schemeClr val="accent1"/>
                </a:solidFill>
                <a:ea typeface="+mj-lt"/>
                <a:cs typeface="+mj-lt"/>
              </a:rPr>
              <a:t>èzhōu qiújiàn</a:t>
            </a:r>
            <a:endParaRPr lang="en-US" sz="3600">
              <a:solidFill>
                <a:schemeClr val="accent1"/>
              </a:solidFill>
              <a:ea typeface="ＭＳ Ｐゴシック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91D37C-9EE0-46E3-9AEF-E7E4555FF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43" y="1883967"/>
            <a:ext cx="5771514" cy="4691356"/>
          </a:xfr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3200" dirty="0">
              <a:solidFill>
                <a:srgbClr val="000000"/>
              </a:solidFill>
              <a:latin typeface="KaiTi"/>
              <a:ea typeface="KaiTi"/>
              <a:cs typeface="Calibri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《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吕氏春秋</a:t>
            </a: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察今</a:t>
            </a: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》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记载：一个楚国人乘船过江时，剑掉进江里，他就在掉剑的船帮处刻上记号，船靠岸后，从刻记号处下水找剑，结果当然找不到。</a:t>
            </a:r>
            <a:endParaRPr lang="en-US" altLang="ja-JP" sz="3200">
              <a:solidFill>
                <a:srgbClr val="000000"/>
              </a:solidFill>
              <a:latin typeface="Calibri" panose="020F0502020204030204"/>
              <a:ea typeface="KaiTi"/>
              <a:cs typeface="Calibri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后用来比喻</a:t>
            </a:r>
            <a:r>
              <a:rPr lang="ja-JP" altLang="en-US" sz="32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思想僵化</a:t>
            </a:r>
            <a:r>
              <a:rPr lang="ja-JP" sz="2600">
                <a:solidFill>
                  <a:schemeClr val="accent1"/>
                </a:solidFill>
                <a:ea typeface="+mn-lt"/>
                <a:cs typeface="+mn-lt"/>
              </a:rPr>
              <a:t>jiānghuà</a:t>
            </a:r>
            <a:r>
              <a:rPr lang="ja-JP" alt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，不懂得随客观情况的变化来处理事情</a:t>
            </a:r>
            <a:r>
              <a:rPr lang="en-US" sz="32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。</a:t>
            </a:r>
            <a:endParaRPr lang="en-US" sz="3200">
              <a:solidFill>
                <a:srgbClr val="000000"/>
              </a:solidFill>
              <a:cs typeface="Calibri"/>
            </a:endParaRPr>
          </a:p>
          <a:p>
            <a:pPr marL="0">
              <a:spcAft>
                <a:spcPts val="600"/>
              </a:spcAft>
            </a:pPr>
            <a:endParaRPr lang="en-US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5464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776" y="249722"/>
            <a:ext cx="6856880" cy="146448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  <a:cs typeface="Calibri Light"/>
              </a:rPr>
              <a:t>5. </a:t>
            </a:r>
            <a:r>
              <a:rPr lang="ja-JP" altLang="en-US" sz="4800">
                <a:solidFill>
                  <a:srgbClr val="000000"/>
                </a:solidFill>
                <a:latin typeface="KaiTi"/>
                <a:ea typeface="KaiTi"/>
                <a:cs typeface="Calibri Light"/>
              </a:rPr>
              <a:t>塞翁失马</a:t>
            </a:r>
            <a:r>
              <a:rPr lang="ja-JP" altLang="en-US" dirty="0">
                <a:solidFill>
                  <a:srgbClr val="000000"/>
                </a:solidFill>
                <a:ea typeface="ＭＳ Ｐゴシック"/>
                <a:cs typeface="Calibri Light"/>
              </a:rPr>
              <a:t> </a:t>
            </a:r>
            <a:r>
              <a:rPr lang="ja-JP" sz="3600">
                <a:solidFill>
                  <a:schemeClr val="accent1"/>
                </a:solidFill>
                <a:ea typeface="+mj-lt"/>
                <a:cs typeface="+mj-lt"/>
              </a:rPr>
              <a:t>Sàiwēng shīmǎ</a:t>
            </a:r>
            <a:endParaRPr lang="en-US" sz="3600">
              <a:solidFill>
                <a:schemeClr val="accent1"/>
              </a:solidFill>
              <a:ea typeface="ＭＳ Ｐゴシック"/>
              <a:cs typeface="Calibri Light"/>
            </a:endParaRPr>
          </a:p>
        </p:txBody>
      </p:sp>
      <p:sp>
        <p:nvSpPr>
          <p:cNvPr id="2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D73100A-C596-47B1-81F5-E1BF25ED4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7351" r="505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26284F-7397-4137-851E-01D48DD09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396" y="1908507"/>
            <a:ext cx="6616399" cy="4733489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《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淮南子</a:t>
            </a: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人间训</a:t>
            </a: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》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中说：住在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边塞</a:t>
            </a:r>
            <a:r>
              <a:rPr lang="ja-JP">
                <a:solidFill>
                  <a:schemeClr val="accent1"/>
                </a:solidFill>
                <a:ea typeface="+mn-lt"/>
                <a:cs typeface="+mn-lt"/>
              </a:rPr>
              <a:t>biānsài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的一位老人丢了一匹马，人们都来安慰他，他说：「怎么知道就不是福呢</a:t>
            </a:r>
            <a:r>
              <a:rPr 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?</a:t>
            </a:r>
            <a:r>
              <a:rPr lang="ja-JP" altLang="en-US" sz="3600">
                <a:solidFill>
                  <a:srgbClr val="000000"/>
                </a:solidFill>
                <a:latin typeface="KaiTi"/>
                <a:ea typeface="KaiTi"/>
                <a:cs typeface="Calibri"/>
              </a:rPr>
              <a:t>」后来，这匹马果然带着一匹好马回来了。</a:t>
            </a:r>
            <a:endParaRPr lang="en-US" altLang="ja-JP" sz="3600">
              <a:solidFill>
                <a:srgbClr val="000000"/>
              </a:solidFill>
              <a:latin typeface="Calibri" panose="020F0502020204030204"/>
              <a:ea typeface="KaiT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endParaRPr lang="ja-JP" altLang="en-US" sz="3600" dirty="0">
              <a:solidFill>
                <a:srgbClr val="000000"/>
              </a:solidFill>
              <a:latin typeface="KaiTi"/>
              <a:ea typeface="KaiTi"/>
              <a:cs typeface="Calibri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3600">
                <a:solidFill>
                  <a:schemeClr val="accent5">
                    <a:lumMod val="50000"/>
                  </a:schemeClr>
                </a:solidFill>
                <a:latin typeface="KaiTi"/>
                <a:ea typeface="KaiTi"/>
                <a:cs typeface="Calibri"/>
              </a:rPr>
              <a:t>后用来比喻坏事也可能变为好事</a:t>
            </a:r>
            <a:r>
              <a:rPr lang="en-US" sz="3600">
                <a:solidFill>
                  <a:schemeClr val="accent5">
                    <a:lumMod val="50000"/>
                  </a:schemeClr>
                </a:solidFill>
                <a:latin typeface="KaiTi"/>
                <a:ea typeface="KaiTi"/>
                <a:cs typeface="Calibri"/>
              </a:rPr>
              <a:t>。</a:t>
            </a:r>
            <a:endParaRPr lang="en-US" sz="3600">
              <a:solidFill>
                <a:schemeClr val="accent5">
                  <a:lumMod val="50000"/>
                </a:schemeClr>
              </a:solidFill>
              <a:cs typeface="Calibri" panose="020F0502020204030204"/>
            </a:endParaRPr>
          </a:p>
          <a:p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18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6. </a:t>
            </a:r>
            <a:r>
              <a:rPr lang="ja-JP" altLang="en-US" sz="5400">
                <a:latin typeface="KaiTi"/>
                <a:ea typeface="KaiTi"/>
                <a:cs typeface="Calibri Light"/>
              </a:rPr>
              <a:t>悬梁刺股</a:t>
            </a:r>
            <a:r>
              <a:rPr lang="ja-JP" altLang="en-US" dirty="0">
                <a:latin typeface="KaiTi"/>
                <a:ea typeface="KaiTi"/>
                <a:cs typeface="Calibri Light"/>
              </a:rPr>
              <a:t> </a:t>
            </a:r>
            <a:r>
              <a:rPr lang="ja-JP" altLang="en-US" sz="4000">
                <a:solidFill>
                  <a:schemeClr val="accent1"/>
                </a:solidFill>
                <a:latin typeface="Arial"/>
                <a:ea typeface="+mj-lt"/>
                <a:cs typeface="Arial"/>
              </a:rPr>
              <a:t>x</a:t>
            </a:r>
            <a:r>
              <a:rPr lang="en-US" altLang="ja-JP" sz="4000" err="1">
                <a:solidFill>
                  <a:schemeClr val="accent1"/>
                </a:solidFill>
                <a:latin typeface="Arial"/>
                <a:ea typeface="+mj-lt"/>
                <a:cs typeface="Arial"/>
              </a:rPr>
              <a:t>uánliáng</a:t>
            </a:r>
            <a:r>
              <a:rPr lang="en-US" altLang="ja-JP" sz="4000" dirty="0">
                <a:solidFill>
                  <a:schemeClr val="accent1"/>
                </a:solidFill>
                <a:latin typeface="Arial"/>
                <a:ea typeface="+mj-lt"/>
                <a:cs typeface="Arial"/>
              </a:rPr>
              <a:t> </a:t>
            </a:r>
            <a:r>
              <a:rPr lang="en-US" altLang="ja-JP" sz="4000" err="1">
                <a:solidFill>
                  <a:schemeClr val="accent1"/>
                </a:solidFill>
                <a:latin typeface="Arial"/>
                <a:ea typeface="+mj-lt"/>
                <a:cs typeface="Arial"/>
              </a:rPr>
              <a:t>cìgǔ</a:t>
            </a:r>
            <a:endParaRPr lang="en-US" sz="4000" err="1">
              <a:solidFill>
                <a:schemeClr val="accent1"/>
              </a:solidFill>
              <a:ea typeface="ＭＳ Ｐゴシック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ECEB25-D43F-4EFC-A833-DDD5278E4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95" y="2235855"/>
            <a:ext cx="7707555" cy="440153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3600">
                <a:latin typeface="KaiTi"/>
                <a:ea typeface="KaiTi"/>
                <a:cs typeface="Calibri"/>
              </a:rPr>
              <a:t>《</a:t>
            </a:r>
            <a:r>
              <a:rPr lang="ja-JP" altLang="en-US" sz="3600">
                <a:latin typeface="KaiTi"/>
                <a:ea typeface="KaiTi"/>
                <a:cs typeface="Calibri"/>
              </a:rPr>
              <a:t>太平御</a:t>
            </a:r>
            <a:r>
              <a:rPr lang="ja-JP">
                <a:solidFill>
                  <a:schemeClr val="accent1"/>
                </a:solidFill>
                <a:ea typeface="+mn-lt"/>
                <a:cs typeface="+mn-lt"/>
              </a:rPr>
              <a:t>yù</a:t>
            </a:r>
            <a:r>
              <a:rPr lang="ja-JP" altLang="en-US" sz="3600">
                <a:latin typeface="KaiTi"/>
                <a:ea typeface="KaiTi"/>
                <a:cs typeface="Calibri"/>
              </a:rPr>
              <a:t>览</a:t>
            </a:r>
            <a:r>
              <a:rPr lang="en-US" sz="3600">
                <a:latin typeface="KaiTi"/>
                <a:ea typeface="KaiTi"/>
                <a:cs typeface="Calibri"/>
              </a:rPr>
              <a:t>》</a:t>
            </a:r>
            <a:r>
              <a:rPr lang="ja-JP" altLang="en-US" sz="3600">
                <a:latin typeface="KaiTi"/>
                <a:ea typeface="KaiTi"/>
                <a:cs typeface="Calibri"/>
              </a:rPr>
              <a:t>卷三六三引</a:t>
            </a:r>
            <a:r>
              <a:rPr lang="en-US" sz="3600">
                <a:latin typeface="KaiTi"/>
                <a:ea typeface="KaiTi"/>
                <a:cs typeface="Calibri"/>
              </a:rPr>
              <a:t>《</a:t>
            </a:r>
            <a:r>
              <a:rPr lang="ja-JP" altLang="en-US" sz="3600">
                <a:latin typeface="KaiTi"/>
                <a:ea typeface="KaiTi"/>
                <a:cs typeface="Calibri"/>
              </a:rPr>
              <a:t>汉书</a:t>
            </a:r>
            <a:r>
              <a:rPr lang="en-US" sz="3600">
                <a:latin typeface="KaiTi"/>
                <a:ea typeface="KaiTi"/>
                <a:cs typeface="Calibri"/>
              </a:rPr>
              <a:t>》</a:t>
            </a:r>
            <a:r>
              <a:rPr lang="ja-JP" altLang="en-US" sz="3600">
                <a:latin typeface="KaiTi"/>
                <a:ea typeface="KaiTi"/>
                <a:cs typeface="Calibri"/>
              </a:rPr>
              <a:t>记载：孙敬读书时为防止困倦疲乏，用绳子把头发吊在房梁上。</a:t>
            </a:r>
            <a:endParaRPr lang="en-US" altLang="ja-JP" sz="3600">
              <a:latin typeface="Calibri" panose="020F0502020204030204"/>
              <a:ea typeface="KaiTi"/>
              <a:cs typeface="Calibri"/>
            </a:endParaRPr>
          </a:p>
          <a:p>
            <a:pPr marL="0" indent="0">
              <a:buNone/>
            </a:pPr>
            <a:r>
              <a:rPr lang="en-US" sz="3600">
                <a:latin typeface="KaiTi"/>
                <a:ea typeface="KaiTi"/>
                <a:cs typeface="Calibri"/>
              </a:rPr>
              <a:t>《</a:t>
            </a:r>
            <a:r>
              <a:rPr lang="ja-JP" altLang="en-US" sz="3600">
                <a:latin typeface="KaiTi"/>
                <a:ea typeface="KaiTi"/>
                <a:cs typeface="Calibri"/>
              </a:rPr>
              <a:t>战国策</a:t>
            </a:r>
            <a:r>
              <a:rPr lang="en-US" sz="3600">
                <a:latin typeface="KaiTi"/>
                <a:ea typeface="KaiTi"/>
                <a:cs typeface="Calibri"/>
              </a:rPr>
              <a:t>·</a:t>
            </a:r>
            <a:r>
              <a:rPr lang="ja-JP" altLang="en-US" sz="3600">
                <a:latin typeface="KaiTi"/>
                <a:ea typeface="KaiTi"/>
                <a:cs typeface="Calibri"/>
              </a:rPr>
              <a:t>秦策一</a:t>
            </a:r>
            <a:r>
              <a:rPr lang="en-US" sz="3600">
                <a:latin typeface="KaiTi"/>
                <a:ea typeface="KaiTi"/>
                <a:cs typeface="Calibri"/>
              </a:rPr>
              <a:t>》</a:t>
            </a:r>
            <a:r>
              <a:rPr lang="ja-JP" altLang="en-US" sz="3600">
                <a:latin typeface="KaiTi"/>
                <a:ea typeface="KaiTi"/>
                <a:cs typeface="Calibri"/>
              </a:rPr>
              <a:t>记载：苏秦读书发困想睡觉时，拿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锥</a:t>
            </a:r>
            <a:r>
              <a:rPr lang="ja-JP">
                <a:solidFill>
                  <a:schemeClr val="accent1"/>
                </a:solidFill>
                <a:ea typeface="+mn-lt"/>
                <a:cs typeface="+mn-lt"/>
              </a:rPr>
              <a:t>zhuī</a:t>
            </a:r>
            <a:r>
              <a:rPr lang="ja-JP" altLang="en-US" sz="36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子</a:t>
            </a:r>
            <a:r>
              <a:rPr lang="ja-JP" altLang="en-US" sz="3600">
                <a:latin typeface="KaiTi"/>
                <a:ea typeface="KaiTi"/>
                <a:cs typeface="Calibri"/>
              </a:rPr>
              <a:t>刺自己的大腿。</a:t>
            </a:r>
            <a:endParaRPr lang="en-US" altLang="ja-JP" sz="3600">
              <a:latin typeface="Calibri" panose="020F0502020204030204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600" dirty="0">
                <a:latin typeface="KaiTi"/>
                <a:ea typeface="KaiTi"/>
                <a:cs typeface="Calibri"/>
              </a:rPr>
              <a:t> </a:t>
            </a:r>
            <a:r>
              <a:rPr lang="ja-JP" altLang="en-US" sz="3600" dirty="0">
                <a:solidFill>
                  <a:srgbClr val="0070C0"/>
                </a:solidFill>
                <a:latin typeface="KaiTi"/>
                <a:ea typeface="KaiTi"/>
                <a:cs typeface="Calibri"/>
              </a:rPr>
              <a:t> </a:t>
            </a:r>
            <a:endParaRPr lang="en-US" altLang="ja-JP" sz="3600">
              <a:solidFill>
                <a:srgbClr val="0070C0"/>
              </a:solidFill>
              <a:latin typeface="Calibri" panose="020F0502020204030204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4000">
                <a:solidFill>
                  <a:srgbClr val="C00000"/>
                </a:solidFill>
                <a:latin typeface="KaiTi"/>
                <a:ea typeface="KaiTi"/>
                <a:cs typeface="Calibri"/>
              </a:rPr>
              <a:t> 后来形容发愤刻苦学习</a:t>
            </a:r>
            <a:r>
              <a:rPr lang="en-US" sz="4000" dirty="0">
                <a:solidFill>
                  <a:srgbClr val="C00000"/>
                </a:solidFill>
                <a:latin typeface="KaiTi"/>
                <a:ea typeface="KaiTi"/>
                <a:cs typeface="Calibri"/>
              </a:rPr>
              <a:t>。</a:t>
            </a:r>
            <a:endParaRPr lang="en-US" sz="4000" dirty="0">
              <a:solidFill>
                <a:srgbClr val="C00000"/>
              </a:solidFill>
              <a:cs typeface="Calibri" panose="020F0502020204030204"/>
            </a:endParaRPr>
          </a:p>
        </p:txBody>
      </p:sp>
      <p:pic>
        <p:nvPicPr>
          <p:cNvPr id="3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90521387-E0EC-456A-8F4D-65874FE07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981" y="1505733"/>
            <a:ext cx="2906973" cy="38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1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en-US" altLang="ja-JP">
                <a:ea typeface="ＭＳ Ｐゴシック"/>
                <a:cs typeface="Calibri Light"/>
              </a:rPr>
              <a:t>7. </a:t>
            </a:r>
            <a:r>
              <a:rPr lang="en-US" altLang="ja-JP" sz="5400">
                <a:latin typeface="KaiTi"/>
                <a:ea typeface="KaiTi"/>
                <a:cs typeface="Calibri Light"/>
              </a:rPr>
              <a:t>杀鸡取卵</a:t>
            </a:r>
            <a:r>
              <a:rPr lang="en-US" altLang="ja-JP" dirty="0">
                <a:ea typeface="ＭＳ Ｐゴシック"/>
                <a:cs typeface="Calibri Light"/>
              </a:rPr>
              <a:t> </a:t>
            </a:r>
            <a:r>
              <a:rPr lang="en-US" sz="4000">
                <a:solidFill>
                  <a:srgbClr val="FFFF00"/>
                </a:solidFill>
                <a:ea typeface="+mj-lt"/>
                <a:cs typeface="+mj-lt"/>
              </a:rPr>
              <a:t>Shājī qǔluǎn</a:t>
            </a:r>
            <a:endParaRPr lang="en-US" altLang="ja-JP">
              <a:solidFill>
                <a:srgbClr val="FFFF00"/>
              </a:solidFill>
              <a:ea typeface="ＭＳ Ｐゴシック"/>
              <a:cs typeface="Calibri Light"/>
            </a:endParaRPr>
          </a:p>
        </p:txBody>
      </p:sp>
      <p:sp>
        <p:nvSpPr>
          <p:cNvPr id="51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758A14C-87CB-47EE-905E-FF1A25B34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" r="15505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F12712-46BF-4380-BAB7-B9E8C6DF0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780" y="1999578"/>
            <a:ext cx="4815168" cy="41715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3600">
                <a:latin typeface="KaiTi"/>
                <a:ea typeface="KaiTi"/>
                <a:cs typeface="Calibri"/>
              </a:rPr>
              <a:t>为得到蛋而把鸡杀了。比喻不惜牺牲长远利益来获取眼前的好处</a:t>
            </a:r>
            <a:r>
              <a:rPr lang="en-US" sz="3600">
                <a:latin typeface="KaiTi"/>
                <a:ea typeface="KaiTi"/>
                <a:cs typeface="Calibri"/>
              </a:rPr>
              <a:t>。</a:t>
            </a:r>
          </a:p>
          <a:p>
            <a:endParaRPr lang="en-US" sz="2000">
              <a:latin typeface="arial"/>
              <a:cs typeface="arial"/>
            </a:endParaRPr>
          </a:p>
          <a:p>
            <a:endParaRPr lang="en-US"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0898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43B6B5C9-BE23-4C39-92DF-62F5C1B96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291BA-25FB-4627-BDFC-88620DE0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8" y="186149"/>
            <a:ext cx="4208630" cy="1246350"/>
          </a:xfrm>
        </p:spPr>
        <p:txBody>
          <a:bodyPr anchor="t">
            <a:normAutofit fontScale="90000"/>
          </a:bodyPr>
          <a:lstStyle/>
          <a:p>
            <a:r>
              <a:rPr lang="en-US" altLang="ja-JP" sz="3700">
                <a:ea typeface="ＭＳ Ｐゴシック"/>
                <a:cs typeface="Calibri Light"/>
              </a:rPr>
              <a:t>8. </a:t>
            </a:r>
            <a:r>
              <a:rPr lang="en-US" altLang="ja-JP" sz="6000">
                <a:latin typeface="KaiTi"/>
                <a:ea typeface="KaiTi"/>
                <a:cs typeface="Calibri Light"/>
              </a:rPr>
              <a:t>名落孙山</a:t>
            </a:r>
            <a:r>
              <a:rPr lang="en-US" altLang="ja-JP" sz="5300" dirty="0">
                <a:ea typeface="ＭＳ Ｐゴシック"/>
                <a:cs typeface="Calibri Light"/>
              </a:rPr>
              <a:t>   </a:t>
            </a:r>
            <a:r>
              <a:rPr lang="en-US" altLang="ja-JP" sz="3700" dirty="0">
                <a:ea typeface="ＭＳ Ｐゴシック"/>
                <a:cs typeface="Calibri Light"/>
              </a:rPr>
              <a:t>  </a:t>
            </a:r>
            <a:br>
              <a:rPr lang="en-US" altLang="ja-JP" sz="3700" dirty="0">
                <a:ea typeface="ＭＳ Ｐゴシック"/>
                <a:cs typeface="Calibri Light"/>
              </a:rPr>
            </a:br>
            <a:r>
              <a:rPr lang="en-US" altLang="ja-JP" sz="3700" dirty="0">
                <a:ea typeface="ＭＳ Ｐゴシック"/>
                <a:cs typeface="Calibri Light"/>
              </a:rPr>
              <a:t>     </a:t>
            </a:r>
            <a:r>
              <a:rPr lang="en-US" altLang="ja-JP" sz="3700" dirty="0">
                <a:solidFill>
                  <a:srgbClr val="000000"/>
                </a:solidFill>
                <a:ea typeface="ＭＳ Ｐゴシック"/>
                <a:cs typeface="Calibri Light"/>
              </a:rPr>
              <a:t> </a:t>
            </a:r>
            <a:r>
              <a:rPr lang="en-US" altLang="ja-JP" sz="3600">
                <a:solidFill>
                  <a:schemeClr val="accent1"/>
                </a:solidFill>
                <a:ea typeface="ＭＳ Ｐゴシック"/>
                <a:cs typeface="Calibri Light"/>
              </a:rPr>
              <a:t>m</a:t>
            </a:r>
            <a:r>
              <a:rPr lang="en-US" sz="3600">
                <a:solidFill>
                  <a:schemeClr val="accent1"/>
                </a:solidFill>
                <a:ea typeface="+mj-lt"/>
                <a:cs typeface="+mj-lt"/>
              </a:rPr>
              <a:t>íngluò sūnshān</a:t>
            </a:r>
            <a:endParaRPr lang="en-US" altLang="ja-JP" sz="3600">
              <a:solidFill>
                <a:schemeClr val="accent1"/>
              </a:solidFill>
              <a:ea typeface="ＭＳ Ｐゴシック"/>
              <a:cs typeface="Calibri Light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933887F-5725-499E-8BC5-19BEFD54D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951F68D6-DC6F-411C-AC90-625926C1F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237141AF-5F53-4F17-BC2C-4CD50626F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EF49CF-E726-4CA8-94AB-79091AB18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717" y="1939577"/>
            <a:ext cx="4922353" cy="46424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宋</a:t>
            </a:r>
            <a:r>
              <a:rPr 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·</a:t>
            </a:r>
            <a:r>
              <a:rPr lang="ja-JP" alt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范公偁</a:t>
            </a:r>
            <a:r>
              <a:rPr lang="ja-JP" altLang="en-US" sz="3200">
                <a:solidFill>
                  <a:schemeClr val="tx1">
                    <a:alpha val="60000"/>
                  </a:schemeClr>
                </a:solidFill>
                <a:latin typeface="Calibri"/>
                <a:ea typeface="KaiTi"/>
                <a:cs typeface="Calibri"/>
              </a:rPr>
              <a:t>(</a:t>
            </a:r>
            <a:r>
              <a:rPr lang="ja-JP" altLang="en-US">
                <a:solidFill>
                  <a:schemeClr val="accent1"/>
                </a:solidFill>
                <a:latin typeface="KaiTi"/>
                <a:ea typeface="KaiTi"/>
                <a:cs typeface="+mn-lt"/>
              </a:rPr>
              <a:t>c</a:t>
            </a:r>
            <a:r>
              <a:rPr lang="en-US" altLang="ja-JP">
                <a:solidFill>
                  <a:schemeClr val="accent1"/>
                </a:solidFill>
                <a:ea typeface="+mn-lt"/>
                <a:cs typeface="+mn-lt"/>
              </a:rPr>
              <a:t>hēng</a:t>
            </a:r>
            <a:r>
              <a:rPr lang="en-US" altLang="ja-JP" sz="3200">
                <a:solidFill>
                  <a:schemeClr val="tx1">
                    <a:alpha val="60000"/>
                  </a:schemeClr>
                </a:solidFill>
                <a:latin typeface="Calibri"/>
                <a:ea typeface="KaiTi"/>
                <a:cs typeface="Calibri"/>
              </a:rPr>
              <a:t>)</a:t>
            </a:r>
            <a:r>
              <a:rPr lang="en-US" altLang="ja-JP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《</a:t>
            </a:r>
            <a:r>
              <a:rPr lang="ja-JP" alt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过庭录</a:t>
            </a:r>
            <a:r>
              <a:rPr 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》</a:t>
            </a:r>
            <a:r>
              <a:rPr lang="ja-JP" alt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记载：孙山考取最后一名回乡，有人向他询问自己的儿子考中了没有，他回答说「</a:t>
            </a:r>
            <a:r>
              <a:rPr lang="ja-JP" altLang="en-US" sz="32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解</a:t>
            </a:r>
            <a:r>
              <a:rPr lang="en-US" sz="3200">
                <a:solidFill>
                  <a:srgbClr val="FF0000"/>
                </a:solidFill>
                <a:latin typeface="Calibri"/>
                <a:ea typeface="KaiTi"/>
                <a:cs typeface="Calibri"/>
              </a:rPr>
              <a:t>（</a:t>
            </a:r>
            <a:r>
              <a:rPr lang="en-US" sz="3200">
                <a:solidFill>
                  <a:schemeClr val="accent1"/>
                </a:solidFill>
                <a:latin typeface="Calibri"/>
                <a:ea typeface="KaiTi"/>
                <a:cs typeface="Calibri"/>
              </a:rPr>
              <a:t>jiè</a:t>
            </a:r>
            <a:r>
              <a:rPr lang="ja-JP" altLang="en-US" sz="3200">
                <a:solidFill>
                  <a:srgbClr val="FF0000"/>
                </a:solidFill>
                <a:latin typeface="Calibri"/>
                <a:ea typeface="KaiTi"/>
                <a:cs typeface="Calibri"/>
              </a:rPr>
              <a:t>）</a:t>
            </a:r>
            <a:r>
              <a:rPr lang="ja-JP" altLang="en-US" sz="3200">
                <a:solidFill>
                  <a:srgbClr val="FF0000"/>
                </a:solidFill>
                <a:latin typeface="KaiTi"/>
                <a:ea typeface="KaiTi"/>
                <a:cs typeface="Calibri"/>
              </a:rPr>
              <a:t>名</a:t>
            </a:r>
            <a:r>
              <a:rPr lang="ja-JP" alt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尽处是孙山，贤郎更在孙山外」。</a:t>
            </a:r>
            <a:endParaRPr lang="en-US" altLang="ja-JP" sz="3200">
              <a:solidFill>
                <a:schemeClr val="tx1">
                  <a:alpha val="60000"/>
                </a:schemeClr>
              </a:solidFill>
              <a:latin typeface="KaiTi"/>
              <a:ea typeface="KaiTi"/>
              <a:cs typeface="Calibri"/>
            </a:endParaRPr>
          </a:p>
          <a:p>
            <a:pPr marL="0" indent="0">
              <a:buNone/>
            </a:pPr>
            <a:r>
              <a:rPr lang="ja-JP" alt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后作为没有考取的委婉说法</a:t>
            </a:r>
            <a:r>
              <a:rPr lang="en-US" sz="3200">
                <a:solidFill>
                  <a:schemeClr val="tx1">
                    <a:alpha val="60000"/>
                  </a:schemeClr>
                </a:solidFill>
                <a:latin typeface="KaiTi"/>
                <a:ea typeface="KaiTi"/>
                <a:cs typeface="Calibri"/>
              </a:rPr>
              <a:t>。</a:t>
            </a:r>
            <a:endParaRPr lang="en-US" altLang="ja-JP" sz="3200">
              <a:solidFill>
                <a:schemeClr val="tx1">
                  <a:alpha val="60000"/>
                </a:schemeClr>
              </a:solidFill>
              <a:latin typeface="KaiTi"/>
              <a:ea typeface="KaiTi"/>
              <a:cs typeface="Calibri"/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  <a:latin typeface="arial"/>
              <a:cs typeface="arial"/>
            </a:endParaRPr>
          </a:p>
          <a:p>
            <a:endParaRPr lang="en-US" sz="2000">
              <a:solidFill>
                <a:schemeClr val="tx1">
                  <a:alpha val="6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D48AB1-9523-4869-BBF5-13D31F994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13"/>
          <a:stretch/>
        </p:blipFill>
        <p:spPr>
          <a:xfrm>
            <a:off x="5805332" y="967058"/>
            <a:ext cx="6389438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0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1280</Words>
  <Application>Microsoft Office PowerPoint</Application>
  <PresentationFormat>Widescreen</PresentationFormat>
  <Paragraphs>86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KaiTi</vt:lpstr>
      <vt:lpstr>arial</vt:lpstr>
      <vt:lpstr>arial</vt:lpstr>
      <vt:lpstr>Calibri</vt:lpstr>
      <vt:lpstr>Calibri Light</vt:lpstr>
      <vt:lpstr>Tw Cen MT</vt:lpstr>
      <vt:lpstr>office theme</vt:lpstr>
      <vt:lpstr>HSK 成语故事</vt:lpstr>
      <vt:lpstr>1. 愚公移山    yúgōng yíshān</vt:lpstr>
      <vt:lpstr>2.  守株待兔        Shǒuzhū dàitù</vt:lpstr>
      <vt:lpstr>3. 一意孤行 yíyì gūxíng</vt:lpstr>
      <vt:lpstr>4. 刻舟求剑             kèzhōu qiújiàn</vt:lpstr>
      <vt:lpstr>5. 塞翁失马 Sàiwēng shīmǎ</vt:lpstr>
      <vt:lpstr>6. 悬梁刺股 xuánliáng cìgǔ</vt:lpstr>
      <vt:lpstr>7. 杀鸡取卵 Shājī qǔluǎn</vt:lpstr>
      <vt:lpstr>8. 名落孙山            míngluò sūnshān</vt:lpstr>
      <vt:lpstr>9. 拔苗助长      bámiáo zhùzhǎng</vt:lpstr>
      <vt:lpstr>10. 掩耳盗铃 yǎn’ěr dàolíng</vt:lpstr>
      <vt:lpstr>11. 指鹿为马         zhǐ lù  wéi mǎ</vt:lpstr>
      <vt:lpstr>12. 狐假虎威        hújiǎhǔwēi</vt:lpstr>
      <vt:lpstr>13. 望梅止渴        wàngméi zhǐkě</vt:lpstr>
      <vt:lpstr>14. 亡羊补牢        wángyáng bǔláo</vt:lpstr>
      <vt:lpstr>15. 画蛇添足         huàshé tiānzú</vt:lpstr>
      <vt:lpstr>16. 黔驴技穷        qiánlǘ jìqióng</vt:lpstr>
      <vt:lpstr>17. 缘木求鱼          yuánmùqiúyú</vt:lpstr>
      <vt:lpstr>18. 叶公好龙 yègōng hàolóng</vt:lpstr>
      <vt:lpstr>19. 东施效颦          dōngshī xiàopín</vt:lpstr>
      <vt:lpstr>20. 盲人摸象 mángrén mōxiàng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HSK</dc:title>
  <dc:creator>Cheng Jinhua</dc:creator>
  <cp:lastModifiedBy>Cheng Jinhua</cp:lastModifiedBy>
  <cp:revision>933</cp:revision>
  <dcterms:created xsi:type="dcterms:W3CDTF">2021-04-22T12:46:09Z</dcterms:created>
  <dcterms:modified xsi:type="dcterms:W3CDTF">2021-04-26T08:58:42Z</dcterms:modified>
</cp:coreProperties>
</file>