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17D9-DBF0-4F69-8639-364D0214243D}" type="datetimeFigureOut">
              <a:rPr lang="fi-FI" smtClean="0"/>
              <a:t>5.3.2019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E952-843E-4286-9DD5-CCD6BA7A27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8670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17D9-DBF0-4F69-8639-364D0214243D}" type="datetimeFigureOut">
              <a:rPr lang="fi-FI" smtClean="0"/>
              <a:t>5.3.2019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E952-843E-4286-9DD5-CCD6BA7A27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2377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17D9-DBF0-4F69-8639-364D0214243D}" type="datetimeFigureOut">
              <a:rPr lang="fi-FI" smtClean="0"/>
              <a:t>5.3.2019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E952-843E-4286-9DD5-CCD6BA7A27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3962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17D9-DBF0-4F69-8639-364D0214243D}" type="datetimeFigureOut">
              <a:rPr lang="fi-FI" smtClean="0"/>
              <a:t>5.3.2019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E952-843E-4286-9DD5-CCD6BA7A27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72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17D9-DBF0-4F69-8639-364D0214243D}" type="datetimeFigureOut">
              <a:rPr lang="fi-FI" smtClean="0"/>
              <a:t>5.3.2019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E952-843E-4286-9DD5-CCD6BA7A27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254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17D9-DBF0-4F69-8639-364D0214243D}" type="datetimeFigureOut">
              <a:rPr lang="fi-FI" smtClean="0"/>
              <a:t>5.3.2019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E952-843E-4286-9DD5-CCD6BA7A27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533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17D9-DBF0-4F69-8639-364D0214243D}" type="datetimeFigureOut">
              <a:rPr lang="fi-FI" smtClean="0"/>
              <a:t>5.3.2019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E952-843E-4286-9DD5-CCD6BA7A27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983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17D9-DBF0-4F69-8639-364D0214243D}" type="datetimeFigureOut">
              <a:rPr lang="fi-FI" smtClean="0"/>
              <a:t>5.3.2019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E952-843E-4286-9DD5-CCD6BA7A27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2404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17D9-DBF0-4F69-8639-364D0214243D}" type="datetimeFigureOut">
              <a:rPr lang="fi-FI" smtClean="0"/>
              <a:t>5.3.2019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E952-843E-4286-9DD5-CCD6BA7A27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207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17D9-DBF0-4F69-8639-364D0214243D}" type="datetimeFigureOut">
              <a:rPr lang="fi-FI" smtClean="0"/>
              <a:t>5.3.2019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E952-843E-4286-9DD5-CCD6BA7A27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2827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17D9-DBF0-4F69-8639-364D0214243D}" type="datetimeFigureOut">
              <a:rPr lang="fi-FI" smtClean="0"/>
              <a:t>5.3.2019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4E952-843E-4286-9DD5-CCD6BA7A27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762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117D9-DBF0-4F69-8639-364D0214243D}" type="datetimeFigureOut">
              <a:rPr lang="fi-FI" smtClean="0"/>
              <a:t>5.3.2019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4E952-843E-4286-9DD5-CCD6BA7A27E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637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1800727" y="1216349"/>
            <a:ext cx="8566484" cy="4682099"/>
            <a:chOff x="322842" y="144235"/>
            <a:chExt cx="11229728" cy="6538643"/>
          </a:xfrm>
        </p:grpSpPr>
        <p:grpSp>
          <p:nvGrpSpPr>
            <p:cNvPr id="46" name="Group 45"/>
            <p:cNvGrpSpPr/>
            <p:nvPr/>
          </p:nvGrpSpPr>
          <p:grpSpPr>
            <a:xfrm>
              <a:off x="1070309" y="1874338"/>
              <a:ext cx="10482261" cy="4137024"/>
              <a:chOff x="1133475" y="339348"/>
              <a:chExt cx="10482261" cy="6126823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1133475" y="5438775"/>
                <a:ext cx="1455367" cy="1019175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635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  <p:txBody>
              <a:bodyPr wrap="square" rtlCol="0" anchor="ctr">
                <a:normAutofit/>
              </a:bodyPr>
              <a:lstStyle/>
              <a:p>
                <a:pPr defTabSz="685800">
                  <a:defRPr/>
                </a:pPr>
                <a:endParaRPr lang="fi-FI" sz="800" kern="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588842" y="5446996"/>
                <a:ext cx="4581118" cy="1019175"/>
              </a:xfrm>
              <a:prstGeom prst="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27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  <p:txBody>
              <a:bodyPr wrap="square" rtlCol="0" anchor="ctr">
                <a:normAutofit/>
              </a:bodyPr>
              <a:lstStyle/>
              <a:p>
                <a:pPr marL="128588" indent="-128588" defTabSz="685800">
                  <a:buFont typeface="Arial" panose="020B0604020202020204" pitchFamily="34" charset="0"/>
                  <a:buChar char="•"/>
                  <a:defRPr/>
                </a:pPr>
                <a:endParaRPr lang="fi-FI" sz="800" b="1" kern="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7169959" y="5435238"/>
                <a:ext cx="4445777" cy="1019173"/>
              </a:xfrm>
              <a:prstGeom prst="rect">
                <a:avLst/>
              </a:prstGeom>
              <a:solidFill>
                <a:srgbClr val="ED7D31">
                  <a:lumMod val="20000"/>
                  <a:lumOff val="80000"/>
                </a:srgbClr>
              </a:solidFill>
              <a:ln w="1270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defTabSz="685800">
                  <a:defRPr/>
                </a:pP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Final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project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presentation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Wed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 17.4. 14:15-17 </a:t>
                </a:r>
              </a:p>
              <a:p>
                <a:pPr defTabSz="685800">
                  <a:defRPr/>
                </a:pP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R001/U358 = 15 </a:t>
                </a: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minutes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talk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 + </a:t>
                </a: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slides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  </a:t>
                </a: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1133475" y="4419597"/>
                <a:ext cx="1455367" cy="1019175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635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  <p:txBody>
              <a:bodyPr wrap="square" rtlCol="0" anchor="ctr">
                <a:normAutofit/>
              </a:bodyPr>
              <a:lstStyle/>
              <a:p>
                <a:pPr defTabSz="685800">
                  <a:defRPr/>
                </a:pPr>
                <a:endParaRPr lang="fi-FI" sz="800" kern="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2588842" y="4427817"/>
                <a:ext cx="4581118" cy="1019175"/>
              </a:xfrm>
              <a:prstGeom prst="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27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  <p:txBody>
              <a:bodyPr wrap="square" rtlCol="0" anchor="ctr">
                <a:normAutofit/>
              </a:bodyPr>
              <a:lstStyle/>
              <a:p>
                <a:pPr defTabSz="685800">
                  <a:defRPr/>
                </a:pPr>
                <a:r>
                  <a:rPr lang="en-US" sz="800" b="1" kern="0">
                    <a:solidFill>
                      <a:prstClr val="black"/>
                    </a:solidFill>
                    <a:latin typeface="Calibri" panose="020F0502020204030204"/>
                  </a:rPr>
                  <a:t>No workshop</a:t>
                </a:r>
                <a:endParaRPr lang="fi-FI" sz="800" b="1" kern="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169955" y="4416060"/>
                <a:ext cx="4445777" cy="1019173"/>
              </a:xfrm>
              <a:prstGeom prst="rect">
                <a:avLst/>
              </a:prstGeom>
              <a:solidFill>
                <a:srgbClr val="ED7D31">
                  <a:lumMod val="20000"/>
                  <a:lumOff val="80000"/>
                </a:srgbClr>
              </a:solidFill>
              <a:ln w="1270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txBody>
              <a:bodyPr wrap="square" rtlCol="0" anchor="ctr">
                <a:normAutofit/>
              </a:bodyPr>
              <a:lstStyle/>
              <a:p>
                <a:pPr defTabSz="685800">
                  <a:defRPr/>
                </a:pPr>
                <a:r>
                  <a:rPr lang="en-GB" sz="800" kern="0" dirty="0">
                    <a:solidFill>
                      <a:prstClr val="black"/>
                    </a:solidFill>
                    <a:latin typeface="Calibri" panose="020F0502020204030204"/>
                  </a:rPr>
                  <a:t>Self-guided project work: </a:t>
                </a:r>
              </a:p>
              <a:p>
                <a:pPr defTabSz="685800">
                  <a:defRPr/>
                </a:pPr>
                <a:r>
                  <a:rPr lang="en-GB" sz="800" kern="0" dirty="0">
                    <a:solidFill>
                      <a:prstClr val="black"/>
                    </a:solidFill>
                    <a:latin typeface="Calibri" panose="020F0502020204030204"/>
                  </a:rPr>
                  <a:t>Continue to develop a business proposal and get ready for final presentation</a:t>
                </a: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1133475" y="3400420"/>
                <a:ext cx="1579355" cy="1019176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635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  <p:txBody>
              <a:bodyPr wrap="square" rtlCol="0" anchor="ctr">
                <a:normAutofit/>
              </a:bodyPr>
              <a:lstStyle/>
              <a:p>
                <a:pPr defTabSz="685800">
                  <a:defRPr/>
                </a:pP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Pre-readings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+ </a:t>
                </a: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pretasks</a:t>
                </a:r>
                <a:endParaRPr lang="fi-FI" sz="800" kern="0" dirty="0">
                  <a:solidFill>
                    <a:prstClr val="black"/>
                  </a:solidFill>
                  <a:latin typeface="Calibri" panose="020F0502020204030204"/>
                </a:endParaRPr>
              </a:p>
              <a:p>
                <a:pPr defTabSz="685800">
                  <a:defRPr/>
                </a:pPr>
                <a:r>
                  <a:rPr lang="en-US" sz="800" kern="0" dirty="0">
                    <a:solidFill>
                      <a:prstClr val="black"/>
                    </a:solidFill>
                    <a:latin typeface="Calibri" panose="020F0502020204030204"/>
                  </a:rPr>
                  <a:t>DL </a:t>
                </a:r>
                <a:r>
                  <a:rPr lang="en-US" sz="800" kern="0" dirty="0">
                    <a:solidFill>
                      <a:prstClr val="black"/>
                    </a:solidFill>
                    <a:latin typeface="Calibri" panose="020F0502020204030204"/>
                  </a:rPr>
                  <a:t>2.4. 10 pm</a:t>
                </a:r>
                <a:endParaRPr lang="fi-FI" sz="800" kern="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2588842" y="3408638"/>
                <a:ext cx="4581108" cy="1019175"/>
              </a:xfrm>
              <a:prstGeom prst="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27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defTabSz="685800">
                  <a:defRPr/>
                </a:pP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Dismantling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 workshop </a:t>
                </a: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Wed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3.4. 14:15-17 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at Design </a:t>
                </a: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Factory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(Betonimiehenkuja 5C). Tatu Karlström (Kuusakoski Oy).</a:t>
                </a:r>
              </a:p>
              <a:p>
                <a:pPr defTabSz="685800">
                  <a:defRPr/>
                </a:pPr>
                <a:r>
                  <a:rPr lang="en-US" sz="800" kern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Dismantling phones and tablets in teams.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  </a:t>
                </a: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169959" y="3396884"/>
                <a:ext cx="4445777" cy="1019173"/>
              </a:xfrm>
              <a:prstGeom prst="rect">
                <a:avLst/>
              </a:prstGeom>
              <a:solidFill>
                <a:srgbClr val="ED7D31">
                  <a:lumMod val="20000"/>
                  <a:lumOff val="80000"/>
                </a:srgbClr>
              </a:solidFill>
              <a:ln w="1270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txBody>
              <a:bodyPr wrap="square" rtlCol="0" anchor="ctr">
                <a:normAutofit/>
              </a:bodyPr>
              <a:lstStyle/>
              <a:p>
                <a:pPr defTabSz="685800">
                  <a:defRPr/>
                </a:pPr>
                <a:r>
                  <a:rPr lang="en-GB" sz="800" kern="0" dirty="0">
                    <a:solidFill>
                      <a:prstClr val="black"/>
                    </a:solidFill>
                    <a:latin typeface="Calibri" panose="020F0502020204030204"/>
                  </a:rPr>
                  <a:t>Self-guided project work: </a:t>
                </a:r>
              </a:p>
              <a:p>
                <a:pPr defTabSz="685800">
                  <a:defRPr/>
                </a:pPr>
                <a:r>
                  <a:rPr lang="en-GB" sz="800" kern="0" dirty="0">
                    <a:solidFill>
                      <a:prstClr val="black"/>
                    </a:solidFill>
                    <a:latin typeface="Calibri" panose="020F0502020204030204"/>
                  </a:rPr>
                  <a:t>Develop business proposal and developing solution based on debate feedback, booking a mentoring time with experts as needed.</a:t>
                </a: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1133475" y="2381242"/>
                <a:ext cx="1455367" cy="1019175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635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  <p:txBody>
              <a:bodyPr wrap="square" rtlCol="0" anchor="ctr">
                <a:normAutofit/>
              </a:bodyPr>
              <a:lstStyle/>
              <a:p>
                <a:pPr defTabSz="685800">
                  <a:defRPr/>
                </a:pP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Pre-readings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 + </a:t>
                </a: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pretask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</a:p>
              <a:p>
                <a:pPr defTabSz="685800">
                  <a:defRPr/>
                </a:pP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DL 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26.3. 10 pm</a:t>
                </a: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2588842" y="2389460"/>
                <a:ext cx="4581118" cy="1019175"/>
              </a:xfrm>
              <a:prstGeom prst="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27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  <p:txBody>
              <a:bodyPr wrap="square" rtlCol="0" anchor="ctr">
                <a:normAutofit fontScale="92500"/>
              </a:bodyPr>
              <a:lstStyle/>
              <a:p>
                <a:pPr defTabSz="685800">
                  <a:defRPr/>
                </a:pP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Workshop </a:t>
                </a: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Wed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 27.3. 14:15-17: </a:t>
                </a: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Turning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 a </a:t>
                </a: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technical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solution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 into a business case. </a:t>
                </a: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Taking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the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stakeholders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 into </a:t>
                </a: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account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. Tatu Lyytinen &amp; Jarkko Levänen (BIZ)</a:t>
                </a:r>
              </a:p>
              <a:p>
                <a:pPr defTabSz="685800">
                  <a:defRPr/>
                </a:pP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R001/U358 (</a:t>
                </a: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Otakaari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 1)</a:t>
                </a:r>
                <a:endParaRPr lang="fi-FI" sz="800" b="1" kern="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7169959" y="2377706"/>
                <a:ext cx="4445777" cy="1019173"/>
              </a:xfrm>
              <a:prstGeom prst="rect">
                <a:avLst/>
              </a:prstGeom>
              <a:solidFill>
                <a:srgbClr val="ED7D31">
                  <a:lumMod val="20000"/>
                  <a:lumOff val="80000"/>
                </a:srgbClr>
              </a:solidFill>
              <a:ln w="1270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txBody>
              <a:bodyPr wrap="square" rtlCol="0" anchor="ctr">
                <a:normAutofit fontScale="92500" lnSpcReduction="10000"/>
              </a:bodyPr>
              <a:lstStyle/>
              <a:p>
                <a:pPr marL="171450" indent="-171450" defTabSz="685800">
                  <a:buFont typeface="+mj-lt"/>
                  <a:buAutoNum type="arabicPeriod"/>
                  <a:defRPr/>
                </a:pPr>
                <a:r>
                  <a:rPr lang="en-US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Returning DEBATE REPORT 25.3. 10 p.m. </a:t>
                </a:r>
              </a:p>
              <a:p>
                <a:pPr marL="171450" indent="-171450" defTabSz="685800">
                  <a:buFont typeface="+mj-lt"/>
                  <a:buAutoNum type="arabicPeriod"/>
                  <a:defRPr/>
                </a:pPr>
                <a:r>
                  <a:rPr lang="en-US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Getting ready for debate (to defend and </a:t>
                </a:r>
                <a:r>
                  <a:rPr lang="en-US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oppone</a:t>
                </a:r>
                <a:r>
                  <a:rPr lang="en-US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)</a:t>
                </a:r>
              </a:p>
              <a:p>
                <a:pPr marL="171450" indent="-171450" defTabSz="685800">
                  <a:buFont typeface="+mj-lt"/>
                  <a:buAutoNum type="arabicPeriod"/>
                  <a:defRPr/>
                </a:pP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DEBATE </a:t>
                </a: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Fri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 29.3. 12:15-14 TUAS </a:t>
                </a: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building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, 1st </a:t>
                </a: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floor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library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 (</a:t>
                </a: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Maarintie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 8)</a:t>
                </a:r>
              </a:p>
              <a:p>
                <a:pPr marL="342900" lvl="1" defTabSz="685800">
                  <a:defRPr/>
                </a:pP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= 20 min / </a:t>
                </a: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debate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 (</a:t>
                </a: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between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governant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 and </a:t>
                </a: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opponing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 team)</a:t>
                </a: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1133475" y="1362062"/>
                <a:ext cx="1455367" cy="1019175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635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  <p:txBody>
              <a:bodyPr wrap="square" rtlCol="0" anchor="ctr">
                <a:normAutofit/>
              </a:bodyPr>
              <a:lstStyle/>
              <a:p>
                <a:pPr defTabSz="685800">
                  <a:defRPr/>
                </a:pP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Pre-readings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 + </a:t>
                </a: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pretask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</a:p>
              <a:p>
                <a:pPr defTabSz="685800">
                  <a:defRPr/>
                </a:pP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DL 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19.3. 10 pm</a:t>
                </a:r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2588842" y="1370282"/>
                <a:ext cx="4581118" cy="1019175"/>
              </a:xfrm>
              <a:prstGeom prst="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27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  <p:txBody>
              <a:bodyPr wrap="square" rtlCol="0" anchor="ctr">
                <a:normAutofit/>
              </a:bodyPr>
              <a:lstStyle/>
              <a:p>
                <a:pPr defTabSz="685800">
                  <a:defRPr/>
                </a:pP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Excursion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to Kuusakoski </a:t>
                </a: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Recycling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facility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(Heinola) </a:t>
                </a: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Wed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 20.3. </a:t>
                </a: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bus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leaving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 Otaniemi at 12:00 -&gt; </a:t>
                </a:r>
              </a:p>
              <a:p>
                <a:pPr defTabSz="685800">
                  <a:defRPr/>
                </a:pP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back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 at Otaniemi at 18:00</a:t>
                </a:r>
                <a:endParaRPr lang="fi-FI" sz="800" kern="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7169959" y="1358526"/>
                <a:ext cx="4445777" cy="1019173"/>
              </a:xfrm>
              <a:prstGeom prst="rect">
                <a:avLst/>
              </a:prstGeom>
              <a:solidFill>
                <a:srgbClr val="ED7D31">
                  <a:lumMod val="20000"/>
                  <a:lumOff val="80000"/>
                </a:srgbClr>
              </a:solidFill>
              <a:ln w="1270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txBody>
              <a:bodyPr wrap="square" rtlCol="0" anchor="ctr">
                <a:normAutofit/>
              </a:bodyPr>
              <a:lstStyle/>
              <a:p>
                <a:pPr defTabSz="685800">
                  <a:defRPr/>
                </a:pPr>
                <a:r>
                  <a:rPr lang="en-GB" sz="800" kern="0" dirty="0">
                    <a:solidFill>
                      <a:prstClr val="black"/>
                    </a:solidFill>
                    <a:latin typeface="Calibri" panose="020F0502020204030204"/>
                  </a:rPr>
                  <a:t>Self-guided project work: </a:t>
                </a:r>
              </a:p>
              <a:p>
                <a:pPr defTabSz="685800">
                  <a:defRPr/>
                </a:pPr>
                <a:r>
                  <a:rPr lang="en-GB" sz="800" kern="0" dirty="0">
                    <a:solidFill>
                      <a:prstClr val="black"/>
                    </a:solidFill>
                    <a:latin typeface="Calibri" panose="020F0502020204030204"/>
                  </a:rPr>
                  <a:t>Identify the solution to your challenge, reflect how the excursion findings fit to project.</a:t>
                </a:r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1133475" y="342883"/>
                <a:ext cx="1455367" cy="1019175"/>
              </a:xfrm>
              <a:prstGeom prst="rect">
                <a:avLst/>
              </a:prstGeom>
              <a:solidFill>
                <a:srgbClr val="5B9BD5">
                  <a:lumMod val="20000"/>
                  <a:lumOff val="80000"/>
                </a:srgbClr>
              </a:solidFill>
              <a:ln w="635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  <p:txBody>
              <a:bodyPr wrap="square" rtlCol="0" anchor="ctr">
                <a:normAutofit/>
              </a:bodyPr>
              <a:lstStyle/>
              <a:p>
                <a:pPr defTabSz="685800">
                  <a:defRPr/>
                </a:pP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Pre-readings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 + </a:t>
                </a: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pretask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</a:p>
              <a:p>
                <a:pPr defTabSz="685800">
                  <a:defRPr/>
                </a:pP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DL 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12.3. 10 pm</a:t>
                </a: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2588842" y="350333"/>
                <a:ext cx="4581118" cy="1019175"/>
              </a:xfrm>
              <a:prstGeom prst="rect">
                <a:avLst/>
              </a:prstGeom>
              <a:solidFill>
                <a:srgbClr val="70AD47">
                  <a:lumMod val="20000"/>
                  <a:lumOff val="80000"/>
                </a:srgbClr>
              </a:solidFill>
              <a:ln w="12700" cap="flat" cmpd="sng" algn="ctr">
                <a:solidFill>
                  <a:srgbClr val="70AD47"/>
                </a:solidFill>
                <a:prstDash val="solid"/>
                <a:miter lim="800000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defTabSz="685800">
                  <a:defRPr/>
                </a:pP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Workshop </a:t>
                </a: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Wed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 13.3. 14:15-17: How to </a:t>
                </a: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prepare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 for </a:t>
                </a: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debate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: Using </a:t>
                </a: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scientific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argumentation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when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debating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how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green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 a </a:t>
                </a: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product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 is. 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Elina Kähkönen </a:t>
                </a: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from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 Design </a:t>
                </a: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Factory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. (R001/U358 (</a:t>
                </a: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Otakaari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 1)</a:t>
                </a:r>
                <a:endParaRPr lang="fi-FI" sz="800" b="1" kern="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169959" y="339348"/>
                <a:ext cx="4445777" cy="1019173"/>
              </a:xfrm>
              <a:prstGeom prst="rect">
                <a:avLst/>
              </a:prstGeom>
              <a:solidFill>
                <a:srgbClr val="ED7D31">
                  <a:lumMod val="20000"/>
                  <a:lumOff val="80000"/>
                </a:srgbClr>
              </a:solidFill>
              <a:ln w="1270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txBody>
              <a:bodyPr wrap="square" rtlCol="0" anchor="ctr">
                <a:normAutofit fontScale="92500" lnSpcReduction="10000"/>
              </a:bodyPr>
              <a:lstStyle/>
              <a:p>
                <a:pPr defTabSz="685800">
                  <a:defRPr/>
                </a:pP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Challenge Pitch </a:t>
                </a: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Fri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 15.3. 12:15-14 TUAS </a:t>
                </a: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building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, 1st </a:t>
                </a: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floor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library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/</a:t>
                </a: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group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work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space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 (</a:t>
                </a:r>
                <a:r>
                  <a:rPr lang="fi-FI" sz="800" b="1" kern="0" dirty="0" err="1">
                    <a:solidFill>
                      <a:prstClr val="black"/>
                    </a:solidFill>
                    <a:latin typeface="Calibri" panose="020F0502020204030204"/>
                  </a:rPr>
                  <a:t>Maarintie</a:t>
                </a:r>
                <a:r>
                  <a:rPr lang="fi-FI" sz="800" b="1" kern="0" dirty="0">
                    <a:solidFill>
                      <a:prstClr val="black"/>
                    </a:solidFill>
                    <a:latin typeface="Calibri" panose="020F0502020204030204"/>
                  </a:rPr>
                  <a:t> 8)</a:t>
                </a:r>
              </a:p>
              <a:p>
                <a:pPr defTabSz="685800">
                  <a:defRPr/>
                </a:pP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= 3 </a:t>
                </a: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minutes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talk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 + </a:t>
                </a: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slides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 (</a:t>
                </a: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introducing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the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fi-FI" sz="800" kern="0" dirty="0" err="1">
                    <a:solidFill>
                      <a:prstClr val="black"/>
                    </a:solidFill>
                    <a:latin typeface="Calibri" panose="020F0502020204030204"/>
                  </a:rPr>
                  <a:t>challenge</a:t>
                </a:r>
                <a:r>
                  <a:rPr lang="fi-FI" sz="800" kern="0" dirty="0">
                    <a:solidFill>
                      <a:prstClr val="black"/>
                    </a:solidFill>
                    <a:latin typeface="Calibri" panose="020F0502020204030204"/>
                  </a:rPr>
                  <a:t>)</a:t>
                </a:r>
              </a:p>
              <a:p>
                <a:pPr defTabSz="685800">
                  <a:defRPr/>
                </a:pPr>
                <a:r>
                  <a:rPr lang="en-GB" sz="800" kern="0" dirty="0">
                    <a:solidFill>
                      <a:prstClr val="black"/>
                    </a:solidFill>
                    <a:latin typeface="Calibri" panose="020F0502020204030204"/>
                  </a:rPr>
                  <a:t>Self-guided project work: Prepare for debate, develop project based on feedback.</a:t>
                </a:r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346408" y="5421861"/>
              <a:ext cx="990675" cy="50323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defTabSz="685800">
                <a:defRPr/>
              </a:pPr>
              <a:r>
                <a:rPr lang="fi-FI" sz="800" kern="0" dirty="0" err="1">
                  <a:solidFill>
                    <a:prstClr val="black"/>
                  </a:solidFill>
                  <a:latin typeface="Calibri" panose="020F0502020204030204"/>
                </a:rPr>
                <a:t>Wk</a:t>
              </a:r>
              <a:r>
                <a:rPr lang="fi-FI" sz="800" kern="0" dirty="0">
                  <a:solidFill>
                    <a:prstClr val="black"/>
                  </a:solidFill>
                  <a:latin typeface="Calibri" panose="020F0502020204030204"/>
                </a:rPr>
                <a:t> 16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46408" y="4733682"/>
              <a:ext cx="990675" cy="50323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defTabSz="685800">
                <a:defRPr/>
              </a:pPr>
              <a:r>
                <a:rPr lang="fi-FI" sz="800" kern="0" dirty="0" err="1">
                  <a:solidFill>
                    <a:prstClr val="black"/>
                  </a:solidFill>
                  <a:latin typeface="Calibri" panose="020F0502020204030204"/>
                </a:rPr>
                <a:t>Wk</a:t>
              </a:r>
              <a:r>
                <a:rPr lang="fi-FI" sz="800" kern="0" dirty="0">
                  <a:solidFill>
                    <a:prstClr val="black"/>
                  </a:solidFill>
                  <a:latin typeface="Calibri" panose="020F0502020204030204"/>
                </a:rPr>
                <a:t> 15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46408" y="4039306"/>
              <a:ext cx="723897" cy="50323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defTabSz="685800">
                <a:defRPr/>
              </a:pPr>
              <a:r>
                <a:rPr lang="fi-FI" sz="800" kern="0" dirty="0" err="1">
                  <a:solidFill>
                    <a:prstClr val="black"/>
                  </a:solidFill>
                  <a:latin typeface="Calibri" panose="020F0502020204030204"/>
                </a:rPr>
                <a:t>Wk</a:t>
              </a:r>
              <a:r>
                <a:rPr lang="fi-FI" sz="800" kern="0" dirty="0">
                  <a:solidFill>
                    <a:prstClr val="black"/>
                  </a:solidFill>
                  <a:latin typeface="Calibri" panose="020F0502020204030204"/>
                </a:rPr>
                <a:t> 14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46408" y="3354223"/>
              <a:ext cx="990675" cy="50323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defTabSz="685800">
                <a:defRPr/>
              </a:pPr>
              <a:r>
                <a:rPr lang="fi-FI" sz="800" kern="0" dirty="0" err="1">
                  <a:solidFill>
                    <a:prstClr val="black"/>
                  </a:solidFill>
                  <a:latin typeface="Calibri" panose="020F0502020204030204"/>
                </a:rPr>
                <a:t>Wk</a:t>
              </a:r>
              <a:r>
                <a:rPr lang="fi-FI" sz="800" kern="0" dirty="0">
                  <a:solidFill>
                    <a:prstClr val="black"/>
                  </a:solidFill>
                  <a:latin typeface="Calibri" panose="020F0502020204030204"/>
                </a:rPr>
                <a:t> 13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46408" y="2669139"/>
              <a:ext cx="990675" cy="50323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defTabSz="685800">
                <a:defRPr/>
              </a:pPr>
              <a:r>
                <a:rPr lang="fi-FI" sz="800" kern="0" dirty="0" err="1">
                  <a:solidFill>
                    <a:prstClr val="black"/>
                  </a:solidFill>
                  <a:latin typeface="Calibri" panose="020F0502020204030204"/>
                </a:rPr>
                <a:t>Wk</a:t>
              </a:r>
              <a:r>
                <a:rPr lang="fi-FI" sz="800" kern="0" dirty="0">
                  <a:solidFill>
                    <a:prstClr val="black"/>
                  </a:solidFill>
                  <a:latin typeface="Calibri" panose="020F0502020204030204"/>
                </a:rPr>
                <a:t> 12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46410" y="1974756"/>
              <a:ext cx="723898" cy="50323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defTabSz="685800">
                <a:defRPr/>
              </a:pPr>
              <a:r>
                <a:rPr lang="fi-FI" sz="800" kern="0" dirty="0" err="1">
                  <a:solidFill>
                    <a:prstClr val="black"/>
                  </a:solidFill>
                  <a:latin typeface="Calibri" panose="020F0502020204030204"/>
                </a:rPr>
                <a:t>Wk</a:t>
              </a:r>
              <a:r>
                <a:rPr lang="fi-FI" sz="800" kern="0" dirty="0">
                  <a:solidFill>
                    <a:prstClr val="black"/>
                  </a:solidFill>
                  <a:latin typeface="Calibri" panose="020F0502020204030204"/>
                </a:rPr>
                <a:t> 11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46408" y="1338635"/>
              <a:ext cx="842237" cy="50323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defTabSz="685800">
                <a:defRPr/>
              </a:pPr>
              <a:r>
                <a:rPr lang="fi-FI" sz="800" kern="0" dirty="0" err="1">
                  <a:solidFill>
                    <a:prstClr val="black"/>
                  </a:solidFill>
                  <a:latin typeface="Calibri" panose="020F0502020204030204"/>
                </a:rPr>
                <a:t>Wk</a:t>
              </a:r>
              <a:r>
                <a:rPr lang="fi-FI" sz="800" kern="0" dirty="0">
                  <a:solidFill>
                    <a:prstClr val="black"/>
                  </a:solidFill>
                  <a:latin typeface="Calibri" panose="020F0502020204030204"/>
                </a:rPr>
                <a:t> 10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26984" y="653524"/>
              <a:ext cx="842237" cy="50323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defTabSz="685800">
                <a:defRPr/>
              </a:pPr>
              <a:r>
                <a:rPr lang="fi-FI" sz="800" kern="0" dirty="0" err="1">
                  <a:solidFill>
                    <a:prstClr val="black"/>
                  </a:solidFill>
                  <a:latin typeface="Calibri" panose="020F0502020204030204"/>
                </a:rPr>
                <a:t>Wk</a:t>
              </a:r>
              <a:r>
                <a:rPr lang="fi-FI" sz="800" kern="0" dirty="0">
                  <a:solidFill>
                    <a:prstClr val="black"/>
                  </a:solidFill>
                  <a:latin typeface="Calibri" panose="020F0502020204030204"/>
                </a:rPr>
                <a:t> 9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070307" y="150568"/>
              <a:ext cx="1455367" cy="353765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 defTabSz="685800">
                <a:defRPr/>
              </a:pPr>
              <a:r>
                <a:rPr lang="fi-FI" sz="800" kern="0" dirty="0">
                  <a:solidFill>
                    <a:prstClr val="black"/>
                  </a:solidFill>
                  <a:latin typeface="Calibri" panose="020F0502020204030204"/>
                </a:rPr>
                <a:t>INDIVIDUAL WORK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525674" y="147402"/>
              <a:ext cx="4581111" cy="355346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 defTabSz="685800">
                <a:defRPr/>
              </a:pPr>
              <a:r>
                <a:rPr lang="fi-FI" sz="800" kern="0" dirty="0">
                  <a:solidFill>
                    <a:prstClr val="black"/>
                  </a:solidFill>
                  <a:latin typeface="Calibri" panose="020F0502020204030204"/>
                </a:rPr>
                <a:t>WORKSHOPS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106785" y="144235"/>
              <a:ext cx="4445784" cy="348993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 defTabSz="685800">
                <a:defRPr/>
              </a:pPr>
              <a:r>
                <a:rPr lang="fi-FI" sz="800" kern="0" dirty="0">
                  <a:solidFill>
                    <a:prstClr val="black"/>
                  </a:solidFill>
                  <a:latin typeface="Calibri" panose="020F0502020204030204"/>
                </a:rPr>
                <a:t>PROJECT WORK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070307" y="1185381"/>
              <a:ext cx="1455367" cy="68817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wrap="square" rtlCol="0" anchor="ctr">
              <a:normAutofit/>
            </a:bodyPr>
            <a:lstStyle/>
            <a:p>
              <a:pPr defTabSz="685800">
                <a:defRPr/>
              </a:pPr>
              <a:r>
                <a:rPr lang="fi-FI" sz="800" kern="0" dirty="0" err="1">
                  <a:solidFill>
                    <a:prstClr val="black"/>
                  </a:solidFill>
                  <a:latin typeface="Calibri" panose="020F0502020204030204"/>
                </a:rPr>
                <a:t>Pre-readings</a:t>
              </a:r>
              <a:r>
                <a:rPr lang="fi-FI" sz="800" kern="0" dirty="0">
                  <a:solidFill>
                    <a:prstClr val="black"/>
                  </a:solidFill>
                  <a:latin typeface="Calibri" panose="020F0502020204030204"/>
                </a:rPr>
                <a:t> + </a:t>
              </a:r>
              <a:r>
                <a:rPr lang="fi-FI" sz="800" kern="0" dirty="0" err="1">
                  <a:solidFill>
                    <a:prstClr val="black"/>
                  </a:solidFill>
                  <a:latin typeface="Calibri" panose="020F0502020204030204"/>
                </a:rPr>
                <a:t>pretask</a:t>
              </a:r>
              <a:r>
                <a:rPr lang="fi-FI" sz="800" kern="0" dirty="0">
                  <a:solidFill>
                    <a:prstClr val="black"/>
                  </a:solidFill>
                  <a:latin typeface="Calibri" panose="020F0502020204030204"/>
                </a:rPr>
                <a:t>  </a:t>
              </a:r>
            </a:p>
            <a:p>
              <a:pPr defTabSz="685800">
                <a:defRPr/>
              </a:pPr>
              <a:r>
                <a:rPr lang="fi-FI" sz="800" kern="0" dirty="0">
                  <a:solidFill>
                    <a:prstClr val="black"/>
                  </a:solidFill>
                  <a:latin typeface="Calibri" panose="020F0502020204030204"/>
                </a:rPr>
                <a:t>DL </a:t>
              </a:r>
              <a:r>
                <a:rPr lang="fi-FI" sz="800" kern="0" dirty="0">
                  <a:solidFill>
                    <a:prstClr val="black"/>
                  </a:solidFill>
                  <a:latin typeface="Calibri" panose="020F0502020204030204"/>
                </a:rPr>
                <a:t>5.3. 10 pm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525674" y="1190931"/>
              <a:ext cx="4581118" cy="342132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defTabSz="685800">
                <a:defRPr/>
              </a:pPr>
              <a:r>
                <a:rPr lang="fi-FI" sz="800" b="1" kern="0" dirty="0">
                  <a:solidFill>
                    <a:prstClr val="black"/>
                  </a:solidFill>
                  <a:latin typeface="Calibri" panose="020F0502020204030204"/>
                </a:rPr>
                <a:t>Workshop </a:t>
              </a:r>
              <a:r>
                <a:rPr lang="fi-FI" sz="800" b="1" kern="0" dirty="0" err="1">
                  <a:solidFill>
                    <a:prstClr val="black"/>
                  </a:solidFill>
                  <a:latin typeface="Calibri" panose="020F0502020204030204"/>
                </a:rPr>
                <a:t>Wed</a:t>
              </a:r>
              <a:r>
                <a:rPr lang="fi-FI" sz="800" b="1" kern="0" dirty="0">
                  <a:solidFill>
                    <a:prstClr val="black"/>
                  </a:solidFill>
                  <a:latin typeface="Calibri" panose="020F0502020204030204"/>
                </a:rPr>
                <a:t> 6.3. 14:15-17: </a:t>
              </a:r>
              <a:r>
                <a:rPr lang="fi-FI" sz="800" b="1" kern="0" dirty="0" err="1">
                  <a:solidFill>
                    <a:prstClr val="black"/>
                  </a:solidFill>
                  <a:latin typeface="Calibri" panose="020F0502020204030204"/>
                </a:rPr>
                <a:t>Ideation</a:t>
              </a:r>
              <a:r>
                <a:rPr lang="fi-FI" sz="800" b="1" kern="0" dirty="0">
                  <a:solidFill>
                    <a:prstClr val="black"/>
                  </a:solidFill>
                  <a:latin typeface="Calibri" panose="020F0502020204030204"/>
                </a:rPr>
                <a:t> workshop</a:t>
              </a:r>
              <a:r>
                <a:rPr lang="fi-FI" sz="800" kern="0" dirty="0">
                  <a:solidFill>
                    <a:prstClr val="black"/>
                  </a:solidFill>
                  <a:latin typeface="Calibri" panose="020F0502020204030204"/>
                </a:rPr>
                <a:t>: </a:t>
              </a:r>
              <a:r>
                <a:rPr lang="fi-FI" sz="800" kern="0" dirty="0" err="1">
                  <a:solidFill>
                    <a:prstClr val="black"/>
                  </a:solidFill>
                  <a:latin typeface="Calibri" panose="020F0502020204030204"/>
                </a:rPr>
                <a:t>Choosing</a:t>
              </a:r>
              <a:r>
                <a:rPr lang="fi-FI" sz="800" kern="0" dirty="0">
                  <a:solidFill>
                    <a:prstClr val="black"/>
                  </a:solidFill>
                  <a:latin typeface="Calibri" panose="020F0502020204030204"/>
                </a:rPr>
                <a:t> a </a:t>
              </a:r>
              <a:r>
                <a:rPr lang="fi-FI" sz="800" kern="0" dirty="0" err="1">
                  <a:solidFill>
                    <a:prstClr val="black"/>
                  </a:solidFill>
                  <a:latin typeface="Calibri" panose="020F0502020204030204"/>
                </a:rPr>
                <a:t>challenge</a:t>
              </a:r>
              <a:r>
                <a:rPr lang="fi-FI" sz="800" kern="0" dirty="0">
                  <a:solidFill>
                    <a:prstClr val="black"/>
                  </a:solidFill>
                  <a:latin typeface="Calibri" panose="020F0502020204030204"/>
                </a:rPr>
                <a:t> for </a:t>
              </a:r>
              <a:r>
                <a:rPr lang="fi-FI" sz="800" kern="0" dirty="0" err="1">
                  <a:solidFill>
                    <a:prstClr val="black"/>
                  </a:solidFill>
                  <a:latin typeface="Calibri" panose="020F0502020204030204"/>
                </a:rPr>
                <a:t>the</a:t>
              </a:r>
              <a:r>
                <a:rPr lang="fi-FI" sz="800" kern="0" dirty="0">
                  <a:solidFill>
                    <a:prstClr val="black"/>
                  </a:solidFill>
                  <a:latin typeface="Calibri" panose="020F0502020204030204"/>
                </a:rPr>
                <a:t> team, Markku Koskela (ENG</a:t>
              </a:r>
              <a:r>
                <a:rPr lang="fi-FI" sz="800" kern="0" dirty="0">
                  <a:solidFill>
                    <a:prstClr val="black"/>
                  </a:solidFill>
                  <a:latin typeface="Calibri" panose="020F0502020204030204"/>
                </a:rPr>
                <a:t>) R001/U358 </a:t>
              </a:r>
              <a:r>
                <a:rPr lang="fi-FI" sz="800" kern="0" dirty="0">
                  <a:solidFill>
                    <a:prstClr val="black"/>
                  </a:solidFill>
                  <a:latin typeface="Calibri" panose="020F0502020204030204"/>
                </a:rPr>
                <a:t>(</a:t>
              </a:r>
              <a:r>
                <a:rPr lang="fi-FI" sz="800" kern="0" dirty="0" err="1">
                  <a:solidFill>
                    <a:prstClr val="black"/>
                  </a:solidFill>
                  <a:latin typeface="Calibri" panose="020F0502020204030204"/>
                </a:rPr>
                <a:t>Otakaari</a:t>
              </a:r>
              <a:r>
                <a:rPr lang="fi-FI" sz="800" kern="0" dirty="0">
                  <a:solidFill>
                    <a:prstClr val="black"/>
                  </a:solidFill>
                  <a:latin typeface="Calibri" panose="020F0502020204030204"/>
                </a:rPr>
                <a:t> 1)</a:t>
              </a:r>
              <a:endParaRPr lang="fi-FI" sz="8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106791" y="1182994"/>
              <a:ext cx="4445777" cy="702773"/>
            </a:xfrm>
            <a:prstGeom prst="rect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wrap="square" rtlCol="0" anchor="ctr">
              <a:normAutofit/>
            </a:bodyPr>
            <a:lstStyle/>
            <a:p>
              <a:pPr defTabSz="685800">
                <a:defRPr/>
              </a:pPr>
              <a:r>
                <a:rPr lang="en-GB" sz="800" kern="0" dirty="0">
                  <a:solidFill>
                    <a:prstClr val="black"/>
                  </a:solidFill>
                  <a:latin typeface="Calibri" panose="020F0502020204030204"/>
                </a:rPr>
                <a:t>Self-guided </a:t>
              </a:r>
              <a:r>
                <a:rPr lang="en-GB" sz="800" kern="0" dirty="0">
                  <a:solidFill>
                    <a:prstClr val="black"/>
                  </a:solidFill>
                  <a:latin typeface="Calibri" panose="020F0502020204030204"/>
                </a:rPr>
                <a:t>project work: Finding information related to challenge.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070307" y="497199"/>
              <a:ext cx="1455367" cy="68817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wrap="square" rtlCol="0" anchor="ctr">
              <a:normAutofit/>
            </a:bodyPr>
            <a:lstStyle/>
            <a:p>
              <a:pPr defTabSz="685800">
                <a:defRPr/>
              </a:pPr>
              <a:endParaRPr lang="fi-FI" sz="800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525674" y="502748"/>
              <a:ext cx="4581118" cy="358013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wrap="square" rtlCol="0" anchor="ctr">
              <a:noAutofit/>
            </a:bodyPr>
            <a:lstStyle/>
            <a:p>
              <a:pPr defTabSz="685800">
                <a:defRPr/>
              </a:pPr>
              <a:r>
                <a:rPr lang="fi-FI" sz="800" b="1" kern="0" dirty="0">
                  <a:solidFill>
                    <a:prstClr val="black"/>
                  </a:solidFill>
                  <a:latin typeface="Calibri" panose="020F0502020204030204"/>
                </a:rPr>
                <a:t>Workshop </a:t>
              </a:r>
              <a:r>
                <a:rPr lang="fi-FI" sz="800" b="1" kern="0" dirty="0" err="1">
                  <a:solidFill>
                    <a:prstClr val="black"/>
                  </a:solidFill>
                  <a:latin typeface="Calibri" panose="020F0502020204030204"/>
                </a:rPr>
                <a:t>Wed</a:t>
              </a:r>
              <a:r>
                <a:rPr lang="fi-FI" sz="800" b="1" kern="0" dirty="0">
                  <a:solidFill>
                    <a:prstClr val="black"/>
                  </a:solidFill>
                  <a:latin typeface="Calibri" panose="020F0502020204030204"/>
                </a:rPr>
                <a:t> 27.2. 14:15-17: </a:t>
              </a:r>
              <a:r>
                <a:rPr lang="fi-FI" sz="800" b="1" kern="0" dirty="0" err="1">
                  <a:solidFill>
                    <a:prstClr val="black"/>
                  </a:solidFill>
                  <a:latin typeface="Calibri" panose="020F0502020204030204"/>
                </a:rPr>
                <a:t>Introduction</a:t>
              </a:r>
              <a:r>
                <a:rPr lang="fi-FI" sz="800" b="1" kern="0" dirty="0">
                  <a:solidFill>
                    <a:prstClr val="black"/>
                  </a:solidFill>
                  <a:latin typeface="Calibri" panose="020F0502020204030204"/>
                </a:rPr>
                <a:t> and </a:t>
              </a:r>
              <a:r>
                <a:rPr lang="fi-FI" sz="800" b="1" kern="0" dirty="0" err="1">
                  <a:solidFill>
                    <a:prstClr val="black"/>
                  </a:solidFill>
                  <a:latin typeface="Calibri" panose="020F0502020204030204"/>
                </a:rPr>
                <a:t>teaming</a:t>
              </a:r>
              <a:r>
                <a:rPr lang="fi-FI" sz="800" b="1" kern="0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r>
                <a:rPr lang="fi-FI" sz="800" b="1" kern="0" dirty="0" err="1">
                  <a:solidFill>
                    <a:prstClr val="black"/>
                  </a:solidFill>
                  <a:latin typeface="Calibri" panose="020F0502020204030204"/>
                </a:rPr>
                <a:t>up</a:t>
              </a:r>
              <a:r>
                <a:rPr lang="fi-FI" sz="800" kern="0" dirty="0">
                  <a:solidFill>
                    <a:prstClr val="black"/>
                  </a:solidFill>
                  <a:latin typeface="Calibri" panose="020F0502020204030204"/>
                </a:rPr>
                <a:t>,</a:t>
              </a:r>
              <a:r>
                <a:rPr lang="fi-FI" sz="800" b="1" kern="0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r>
                <a:rPr lang="fi-FI" sz="800" kern="0" dirty="0" err="1">
                  <a:solidFill>
                    <a:prstClr val="black"/>
                  </a:solidFill>
                  <a:latin typeface="Calibri" panose="020F0502020204030204"/>
                </a:rPr>
                <a:t>Rodrigo</a:t>
              </a:r>
              <a:r>
                <a:rPr lang="fi-FI" sz="800" kern="0" dirty="0">
                  <a:solidFill>
                    <a:prstClr val="black"/>
                  </a:solidFill>
                  <a:latin typeface="Calibri" panose="020F0502020204030204"/>
                </a:rPr>
                <a:t> </a:t>
              </a:r>
              <a:r>
                <a:rPr lang="fi-FI" sz="800" kern="0" dirty="0" err="1">
                  <a:solidFill>
                    <a:prstClr val="black"/>
                  </a:solidFill>
                  <a:latin typeface="Calibri" panose="020F0502020204030204"/>
                </a:rPr>
                <a:t>Serna</a:t>
              </a:r>
              <a:r>
                <a:rPr lang="fi-FI" sz="800" kern="0" dirty="0">
                  <a:solidFill>
                    <a:prstClr val="black"/>
                  </a:solidFill>
                  <a:latin typeface="Calibri" panose="020F0502020204030204"/>
                </a:rPr>
                <a:t> (CHEM) R001/U358 (</a:t>
              </a:r>
              <a:r>
                <a:rPr lang="fi-FI" sz="800" kern="0" dirty="0" err="1">
                  <a:solidFill>
                    <a:prstClr val="black"/>
                  </a:solidFill>
                  <a:latin typeface="Calibri" panose="020F0502020204030204"/>
                </a:rPr>
                <a:t>Otakaari</a:t>
              </a:r>
              <a:r>
                <a:rPr lang="fi-FI" sz="800" kern="0" dirty="0">
                  <a:solidFill>
                    <a:prstClr val="black"/>
                  </a:solidFill>
                  <a:latin typeface="Calibri" panose="020F0502020204030204"/>
                </a:rPr>
                <a:t> 1) 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106792" y="494811"/>
              <a:ext cx="4445777" cy="688178"/>
            </a:xfrm>
            <a:prstGeom prst="rect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wrap="square" rtlCol="0" anchor="ctr">
              <a:normAutofit/>
            </a:bodyPr>
            <a:lstStyle/>
            <a:p>
              <a:pPr defTabSz="685800">
                <a:defRPr/>
              </a:pPr>
              <a:r>
                <a:rPr lang="en-GB" sz="800" kern="0" dirty="0">
                  <a:solidFill>
                    <a:prstClr val="black"/>
                  </a:solidFill>
                  <a:latin typeface="Calibri" panose="020F0502020204030204"/>
                </a:rPr>
                <a:t>Self-guided project work: </a:t>
              </a:r>
            </a:p>
            <a:p>
              <a:pPr defTabSz="685800">
                <a:defRPr/>
              </a:pPr>
              <a:r>
                <a:rPr lang="en-GB" sz="800" kern="0" dirty="0">
                  <a:solidFill>
                    <a:prstClr val="black"/>
                  </a:solidFill>
                  <a:latin typeface="Calibri" panose="020F0502020204030204"/>
                </a:rPr>
                <a:t>Continue to get to know each other, agree on practicalities (how to keep in touch, share materials, where to meet…) and ideate interesting challenges. 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070307" y="5989149"/>
              <a:ext cx="1455367" cy="68817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wrap="square" rtlCol="0" anchor="ctr">
              <a:normAutofit/>
            </a:bodyPr>
            <a:lstStyle/>
            <a:p>
              <a:pPr defTabSz="685800">
                <a:defRPr/>
              </a:pPr>
              <a:endParaRPr lang="fi-FI" sz="800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525674" y="5994700"/>
              <a:ext cx="4581118" cy="688178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 w="12700" cap="flat" cmpd="sng" algn="ctr">
              <a:solidFill>
                <a:srgbClr val="70AD47"/>
              </a:solidFill>
              <a:prstDash val="solid"/>
              <a:miter lim="800000"/>
            </a:ln>
            <a:effectLst/>
          </p:spPr>
          <p:txBody>
            <a:bodyPr wrap="square" rtlCol="0" anchor="ctr">
              <a:normAutofit/>
            </a:bodyPr>
            <a:lstStyle/>
            <a:p>
              <a:pPr marL="128588" indent="-128588" defTabSz="685800">
                <a:buFont typeface="Arial" panose="020B0604020202020204" pitchFamily="34" charset="0"/>
                <a:buChar char="•"/>
                <a:defRPr/>
              </a:pPr>
              <a:endParaRPr lang="fi-FI" sz="800" b="1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106792" y="5986761"/>
              <a:ext cx="4445777" cy="688178"/>
            </a:xfrm>
            <a:prstGeom prst="rect">
              <a:avLst/>
            </a:prstGeom>
            <a:solidFill>
              <a:srgbClr val="ED7D31">
                <a:lumMod val="20000"/>
                <a:lumOff val="80000"/>
              </a:srgbClr>
            </a:solidFill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 wrap="square" rtlCol="0" anchor="ctr">
              <a:normAutofit/>
            </a:bodyPr>
            <a:lstStyle/>
            <a:p>
              <a:pPr marL="214313" indent="-214313" defTabSz="685800">
                <a:buFont typeface="Arial" panose="020B0604020202020204" pitchFamily="34" charset="0"/>
                <a:buChar char="•"/>
                <a:defRPr/>
              </a:pPr>
              <a:endParaRPr lang="fi-FI" sz="800" kern="0" dirty="0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22842" y="6155711"/>
              <a:ext cx="747463" cy="503230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defTabSz="685800">
                <a:defRPr/>
              </a:pPr>
              <a:r>
                <a:rPr lang="fi-FI" sz="800" kern="0" dirty="0" err="1">
                  <a:solidFill>
                    <a:prstClr val="black"/>
                  </a:solidFill>
                  <a:latin typeface="Calibri" panose="020F0502020204030204"/>
                </a:rPr>
                <a:t>Wk</a:t>
              </a:r>
              <a:r>
                <a:rPr lang="fi-FI" sz="800" kern="0" dirty="0">
                  <a:solidFill>
                    <a:prstClr val="black"/>
                  </a:solidFill>
                  <a:latin typeface="Calibri" panose="020F0502020204030204"/>
                </a:rPr>
                <a:t> 17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2279577" y="735499"/>
            <a:ext cx="79224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CEDF Course Schedule 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2019</a:t>
            </a:r>
            <a:endParaRPr lang="fi-FI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481134" y="1723746"/>
            <a:ext cx="3494656" cy="246871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defTabSz="685800">
              <a:defRPr/>
            </a:pPr>
            <a:r>
              <a:rPr lang="fi-FI" sz="800" b="1" kern="0" dirty="0">
                <a:solidFill>
                  <a:prstClr val="black"/>
                </a:solidFill>
                <a:latin typeface="Calibri" panose="020F0502020204030204"/>
              </a:rPr>
              <a:t>HSC-SIM </a:t>
            </a:r>
            <a:r>
              <a:rPr lang="fi-FI" sz="800" b="1" kern="0" dirty="0" err="1">
                <a:solidFill>
                  <a:prstClr val="black"/>
                </a:solidFill>
                <a:latin typeface="Calibri" panose="020F0502020204030204"/>
              </a:rPr>
              <a:t>tutoring</a:t>
            </a:r>
            <a:r>
              <a:rPr lang="fi-FI" sz="800" b="1" kern="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fi-FI" sz="800" b="1" kern="0" dirty="0" err="1">
                <a:solidFill>
                  <a:prstClr val="black"/>
                </a:solidFill>
                <a:latin typeface="Calibri" panose="020F0502020204030204"/>
              </a:rPr>
              <a:t>Fri</a:t>
            </a:r>
            <a:r>
              <a:rPr lang="fi-FI" sz="800" b="1" kern="0" dirty="0">
                <a:solidFill>
                  <a:prstClr val="black"/>
                </a:solidFill>
                <a:latin typeface="Calibri" panose="020F0502020204030204"/>
              </a:rPr>
              <a:t> 01.03. 12:15-14 </a:t>
            </a:r>
            <a:r>
              <a:rPr lang="fi-FI" sz="800" kern="0" dirty="0">
                <a:solidFill>
                  <a:prstClr val="black"/>
                </a:solidFill>
                <a:latin typeface="Calibri" panose="020F0502020204030204"/>
              </a:rPr>
              <a:t>R011/luokka2 (Kemistintie 1), Omar </a:t>
            </a:r>
            <a:r>
              <a:rPr lang="fi-FI" sz="800" kern="0" dirty="0" err="1">
                <a:solidFill>
                  <a:prstClr val="black"/>
                </a:solidFill>
                <a:latin typeface="Calibri" panose="020F0502020204030204"/>
              </a:rPr>
              <a:t>Velazquez</a:t>
            </a:r>
            <a:r>
              <a:rPr lang="fi-FI" sz="800" kern="0" dirty="0">
                <a:solidFill>
                  <a:prstClr val="black"/>
                </a:solidFill>
                <a:latin typeface="Calibri" panose="020F0502020204030204"/>
              </a:rPr>
              <a:t> (CHEM) 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481134" y="2210844"/>
            <a:ext cx="3494659" cy="248473"/>
          </a:xfrm>
          <a:prstGeom prst="rect">
            <a:avLst/>
          </a:prstGeom>
          <a:solidFill>
            <a:srgbClr val="70AD47">
              <a:lumMod val="20000"/>
              <a:lumOff val="80000"/>
            </a:srgbClr>
          </a:solidFill>
          <a:ln w="127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defTabSz="685800">
              <a:defRPr/>
            </a:pPr>
            <a:r>
              <a:rPr lang="fi-FI" sz="800" b="1" kern="0" dirty="0">
                <a:solidFill>
                  <a:prstClr val="black"/>
                </a:solidFill>
                <a:latin typeface="Calibri" panose="020F0502020204030204"/>
              </a:rPr>
              <a:t>Pitch </a:t>
            </a:r>
            <a:r>
              <a:rPr lang="fi-FI" sz="800" b="1" kern="0" dirty="0" err="1">
                <a:solidFill>
                  <a:prstClr val="black"/>
                </a:solidFill>
                <a:latin typeface="Calibri" panose="020F0502020204030204"/>
              </a:rPr>
              <a:t>training</a:t>
            </a:r>
            <a:r>
              <a:rPr lang="fi-FI" sz="800" b="1" kern="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fi-FI" sz="800" b="1" kern="0" dirty="0" err="1">
                <a:solidFill>
                  <a:prstClr val="black"/>
                </a:solidFill>
                <a:latin typeface="Calibri" panose="020F0502020204030204"/>
              </a:rPr>
              <a:t>Fri</a:t>
            </a:r>
            <a:r>
              <a:rPr lang="fi-FI" sz="800" b="1" kern="0" dirty="0">
                <a:solidFill>
                  <a:prstClr val="black"/>
                </a:solidFill>
                <a:latin typeface="Calibri" panose="020F0502020204030204"/>
              </a:rPr>
              <a:t> 8.3. 12:15-14 </a:t>
            </a:r>
            <a:r>
              <a:rPr lang="fi-FI" sz="800" kern="0" dirty="0">
                <a:solidFill>
                  <a:prstClr val="black"/>
                </a:solidFill>
                <a:latin typeface="Calibri" panose="020F0502020204030204"/>
              </a:rPr>
              <a:t>Väre </a:t>
            </a:r>
            <a:r>
              <a:rPr lang="fi-FI" sz="800" kern="0" dirty="0" err="1">
                <a:solidFill>
                  <a:prstClr val="black"/>
                </a:solidFill>
                <a:latin typeface="Calibri" panose="020F0502020204030204"/>
              </a:rPr>
              <a:t>building</a:t>
            </a:r>
            <a:r>
              <a:rPr lang="fi-FI" sz="800" kern="0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fi-FI" sz="800" kern="0" dirty="0" err="1">
                <a:solidFill>
                  <a:prstClr val="black"/>
                </a:solidFill>
                <a:latin typeface="Calibri" panose="020F0502020204030204"/>
              </a:rPr>
              <a:t>room</a:t>
            </a:r>
            <a:r>
              <a:rPr lang="fi-FI" sz="800" kern="0" dirty="0">
                <a:solidFill>
                  <a:prstClr val="black"/>
                </a:solidFill>
                <a:latin typeface="Calibri" panose="020F0502020204030204"/>
              </a:rPr>
              <a:t> M102 (</a:t>
            </a:r>
            <a:r>
              <a:rPr lang="fi-FI" sz="800" kern="0" dirty="0" err="1">
                <a:solidFill>
                  <a:prstClr val="black"/>
                </a:solidFill>
                <a:latin typeface="Calibri" panose="020F0502020204030204"/>
              </a:rPr>
              <a:t>Otaniementie</a:t>
            </a:r>
            <a:r>
              <a:rPr lang="fi-FI" sz="800" kern="0" dirty="0">
                <a:solidFill>
                  <a:prstClr val="black"/>
                </a:solidFill>
                <a:latin typeface="Calibri" panose="020F0502020204030204"/>
              </a:rPr>
              <a:t> 14)</a:t>
            </a:r>
          </a:p>
          <a:p>
            <a:pPr defTabSz="685800">
              <a:defRPr/>
            </a:pPr>
            <a:r>
              <a:rPr lang="fi-FI" sz="800" kern="0" dirty="0">
                <a:solidFill>
                  <a:prstClr val="black"/>
                </a:solidFill>
                <a:latin typeface="Calibri" panose="020F0502020204030204"/>
              </a:rPr>
              <a:t>Håkan </a:t>
            </a:r>
            <a:r>
              <a:rPr lang="fi-FI" sz="800" kern="0" dirty="0" err="1">
                <a:solidFill>
                  <a:prstClr val="black"/>
                </a:solidFill>
                <a:latin typeface="Calibri" panose="020F0502020204030204"/>
              </a:rPr>
              <a:t>Mitts</a:t>
            </a:r>
            <a:r>
              <a:rPr lang="fi-FI" sz="800" kern="0" dirty="0">
                <a:solidFill>
                  <a:prstClr val="black"/>
                </a:solidFill>
                <a:latin typeface="Calibri" panose="020F0502020204030204"/>
              </a:rPr>
              <a:t>, Aalto </a:t>
            </a:r>
            <a:r>
              <a:rPr lang="fi-FI" sz="800" kern="0" dirty="0" err="1">
                <a:solidFill>
                  <a:prstClr val="black"/>
                </a:solidFill>
                <a:latin typeface="Calibri" panose="020F0502020204030204"/>
              </a:rPr>
              <a:t>Ventures</a:t>
            </a:r>
            <a:r>
              <a:rPr lang="fi-FI" sz="800" kern="0" dirty="0">
                <a:solidFill>
                  <a:prstClr val="black"/>
                </a:solidFill>
                <a:latin typeface="Calibri" panose="020F0502020204030204"/>
              </a:rPr>
              <a:t> Program </a:t>
            </a:r>
            <a:endParaRPr lang="en-GB" sz="800" kern="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4654703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476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Ollila Emmi</dc:creator>
  <cp:lastModifiedBy>Ollila Emmi</cp:lastModifiedBy>
  <cp:revision>1</cp:revision>
  <dcterms:created xsi:type="dcterms:W3CDTF">2019-03-05T14:07:35Z</dcterms:created>
  <dcterms:modified xsi:type="dcterms:W3CDTF">2019-03-05T14:07:49Z</dcterms:modified>
</cp:coreProperties>
</file>