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6053-902B-4ECC-BB19-625CC9E3047E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44DC-3714-4F79-B80F-BADB1C2F4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0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0FDA-ACE1-408C-B7EB-5E16575EF281}" type="slidenum">
              <a:rPr lang="fi-FI"/>
              <a:pPr/>
              <a:t>32</a:t>
            </a:fld>
            <a:endParaRPr lang="fi-FI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198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8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3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175"/>
            <a:ext cx="5595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 r="-3281"/>
          <a:stretch>
            <a:fillRect/>
          </a:stretch>
        </p:blipFill>
        <p:spPr bwMode="auto">
          <a:xfrm>
            <a:off x="6718300" y="182563"/>
            <a:ext cx="2425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" y="2636912"/>
            <a:ext cx="7802880" cy="618352"/>
          </a:xfrm>
          <a:prstGeom prst="rect">
            <a:avLst/>
          </a:prstGeom>
        </p:spPr>
        <p:txBody>
          <a:bodyPr/>
          <a:lstStyle>
            <a:lvl1pPr algn="ctr">
              <a:defRPr sz="3200" cap="all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" y="3316224"/>
            <a:ext cx="7802880" cy="1255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cap="none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0198F8-87A1-4AE0-8590-80D5030C47BD}" type="datetime1">
              <a:rPr lang="fi-FI"/>
              <a:pPr>
                <a:defRPr/>
              </a:pPr>
              <a:t>10.1.2024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720-19C4-489B-9F2B-386357FE37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1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0FD-D53D-4AE1-AB5D-9DD161A65548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dp.aalto.fi/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Ideat tuotteiksi markkinoille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Panu Kuosmanen</a:t>
            </a:r>
          </a:p>
          <a:p>
            <a:r>
              <a:rPr lang="fi-FI" dirty="0"/>
              <a:t>10.1.2024</a:t>
            </a:r>
          </a:p>
        </p:txBody>
      </p:sp>
      <p:pic>
        <p:nvPicPr>
          <p:cNvPr id="2050" name="Picture 2" descr="Aalto Yliopisto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4295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8"/>
          <p:cNvSpPr>
            <a:spLocks noChangeArrowheads="1"/>
          </p:cNvSpPr>
          <p:nvPr/>
        </p:nvSpPr>
        <p:spPr bwMode="auto">
          <a:xfrm>
            <a:off x="1274861" y="3391652"/>
            <a:ext cx="1063385" cy="132482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48"/>
          <p:cNvSpPr>
            <a:spLocks noChangeArrowheads="1"/>
          </p:cNvSpPr>
          <p:nvPr/>
        </p:nvSpPr>
        <p:spPr bwMode="auto">
          <a:xfrm>
            <a:off x="2716526" y="3626400"/>
            <a:ext cx="1063386" cy="82261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4" name="Rounded Rectangle 48"/>
          <p:cNvSpPr>
            <a:spLocks noChangeArrowheads="1"/>
          </p:cNvSpPr>
          <p:nvPr/>
        </p:nvSpPr>
        <p:spPr bwMode="auto">
          <a:xfrm>
            <a:off x="6154626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407538" y="4975097"/>
            <a:ext cx="1556949" cy="561856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05367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07539" y="2270150"/>
            <a:ext cx="1547446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74886" y="2928948"/>
            <a:ext cx="5164016" cy="2071688"/>
            <a:chOff x="876" y="1760"/>
            <a:chExt cx="3524" cy="130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6200000">
              <a:off x="2313" y="2303"/>
              <a:ext cx="1305" cy="220"/>
            </a:xfrm>
            <a:prstGeom prst="rect">
              <a:avLst/>
            </a:prstGeom>
            <a:solidFill>
              <a:srgbClr val="50D9F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2335" y="2318"/>
              <a:ext cx="12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Mahdolliset lisäselvitykset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81" y="1850"/>
              <a:ext cx="131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i-FI" sz="1100" dirty="0"/>
                <a:t>Uutuusselvitys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Markkinaselvitys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Tekniikkaan ja </a:t>
              </a:r>
              <a:br>
                <a:rPr lang="fi-FI" sz="1100" dirty="0"/>
              </a:br>
              <a:r>
                <a:rPr lang="fi-FI" sz="1100" dirty="0"/>
                <a:t>valmistukseen </a:t>
              </a:r>
            </a:p>
            <a:p>
              <a:pPr algn="l"/>
              <a:r>
                <a:rPr lang="fi-FI" sz="1100" dirty="0"/>
                <a:t>liittyvät selvitykset 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Muut selvitykset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876" y="2165"/>
              <a:ext cx="7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ehdottaja</a:t>
              </a:r>
              <a:br>
                <a:rPr lang="fi-FI" sz="1100" dirty="0"/>
              </a:br>
              <a:r>
                <a:rPr lang="fi-FI" sz="1100" dirty="0"/>
                <a:t>ottaa yhteyttä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-tiimiin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866" y="2210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arviointi 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-tiimin </a:t>
              </a:r>
              <a:br>
                <a:rPr lang="fi-FI" sz="1100" dirty="0"/>
              </a:br>
              <a:r>
                <a:rPr lang="fi-FI" sz="1100" dirty="0"/>
                <a:t>kokouksessa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54626" y="3765029"/>
            <a:ext cx="10594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Uusi arviointi</a:t>
            </a:r>
          </a:p>
          <a:p>
            <a:r>
              <a:rPr lang="fi-FI" sz="1100" dirty="0" err="1"/>
              <a:t>Pre-Start</a:t>
            </a:r>
            <a:r>
              <a:rPr lang="fi-FI" sz="1100" dirty="0"/>
              <a:t> -tiimissä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05368" y="3786190"/>
            <a:ext cx="105508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Suositus</a:t>
            </a:r>
            <a:br>
              <a:rPr lang="fi-FI" sz="1100" dirty="0"/>
            </a:br>
            <a:r>
              <a:rPr lang="fi-FI" sz="1100" dirty="0"/>
              <a:t>jatkosta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407539" y="2285993"/>
            <a:ext cx="1516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Kasvuyritysaihio:</a:t>
            </a:r>
          </a:p>
          <a:p>
            <a:r>
              <a:rPr lang="fi-FI" sz="1100" dirty="0">
                <a:solidFill>
                  <a:srgbClr val="FF0000"/>
                </a:solidFill>
              </a:rPr>
              <a:t>Liiketoimintaosaajat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80312" y="4941168"/>
            <a:ext cx="15166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Yritysaihio, </a:t>
            </a:r>
            <a:br>
              <a:rPr lang="fi-FI" sz="1100" dirty="0"/>
            </a:br>
            <a:r>
              <a:rPr lang="fi-FI" sz="1100" dirty="0"/>
              <a:t>kotimarkkinat: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Muut rahoittajat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21005139" flipV="1">
            <a:off x="2397049" y="4031050"/>
            <a:ext cx="331177" cy="45719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1005139" flipV="1">
            <a:off x="3847815" y="4031047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21005139" flipV="1">
            <a:off x="582609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5612229" flipV="1">
            <a:off x="8018614" y="3289462"/>
            <a:ext cx="358775" cy="74926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4889745" flipV="1">
            <a:off x="7999024" y="4731580"/>
            <a:ext cx="358775" cy="4249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21005139" flipV="1">
            <a:off x="727683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>
          <a:xfrm>
            <a:off x="1331640" y="908050"/>
            <a:ext cx="6198577" cy="990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Mitä on Ensiarviointi?</a:t>
            </a:r>
            <a:br>
              <a:rPr lang="fi-FI" sz="2800" dirty="0"/>
            </a:br>
            <a:r>
              <a:rPr lang="fi-FI" sz="2800" dirty="0"/>
              <a:t>– Toiminta pähkinänkuoressa.</a:t>
            </a:r>
            <a:endParaRPr lang="fi-FI" sz="2800" dirty="0">
              <a:ea typeface="ＭＳ Ｐゴシック" pitchFamily="9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7092" y="2276475"/>
            <a:ext cx="7033846" cy="3670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Kasvupotentiaalia</a:t>
            </a:r>
            <a:r>
              <a:rPr lang="fi-FI" sz="1800" dirty="0"/>
              <a:t> omaavista ideoista ja keksinnöistä jalostetaan asiantuntijoiden ja kokeneiden liiketoimintaosaajien avustuksella yritysaihioita tai lisensointihankkeita.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Vähäisempää kasvupotentiaalia</a:t>
            </a:r>
            <a:r>
              <a:rPr lang="fi-FI" sz="1800" dirty="0"/>
              <a:t> omaavat ideat ohjataan </a:t>
            </a:r>
            <a:r>
              <a:rPr lang="fi-FI" sz="1800" dirty="0" err="1"/>
              <a:t>Pre</a:t>
            </a:r>
            <a:r>
              <a:rPr lang="fi-FI" sz="1800" dirty="0"/>
              <a:t>-Startista muille sopiville kumppaneille, jotka auttavat liiketoiminnan käynnistämisessä ja rahoittamisessa.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Joskus </a:t>
            </a:r>
            <a:r>
              <a:rPr lang="fi-FI" sz="1800" dirty="0" err="1"/>
              <a:t>Pre-Startiin</a:t>
            </a:r>
            <a:r>
              <a:rPr lang="fi-FI" sz="1800" dirty="0"/>
              <a:t> arvioitavaksi tulleiden ideoiden tai keksintöjen ei nähdä olevan kannattavia. Tällöin niitä ei kannata lähteä jalostamaan liiketoiminnaksi.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26876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Miten eteenpäin?</a:t>
            </a:r>
            <a:br>
              <a:rPr lang="fi-FI" sz="2800" dirty="0"/>
            </a:br>
            <a:r>
              <a:rPr lang="fi-FI" sz="2800" dirty="0"/>
              <a:t> – Ensiarviointi ponnahduslautana.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060848"/>
            <a:ext cx="7033846" cy="337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Tuetaan lupaavia ideoita ja keksintöjä, joilla on myös kasvupotentiaalia.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fi-FI" sz="2000" dirty="0"/>
              <a:t>Keksijän avuksi kootaan kehittämistiimi, jossa on mukana kokeneita liiketoimintaosaajia (LTO). Tiimi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arvioi ideaa tai keksintöä ensiarviointia syvällisemmin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liiketoiminnan suunnittelussa, teknisessä kehityksessä, markkinoinnin ja myynnin suunnittelussa sekä kaupallistamisen testaamisessa 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etsimään sopivia kumppaneita kaupallistamiseen, yrittäjätiimiin ja rahoitukseen heti kehittämisvaiheessa  </a:t>
            </a:r>
          </a:p>
          <a:p>
            <a:pPr lvl="1">
              <a:spcAft>
                <a:spcPct val="80000"/>
              </a:spcAft>
            </a:pPr>
            <a:r>
              <a:rPr lang="fi-FI" sz="1400" dirty="0"/>
              <a:t>auttaa juridisissa kysymyksissä, kuten suojaus- ja sopimusasioissa.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Kehitystyön tuloksena syntyy yritysaihio tai lisensointivalmis hanke.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764704"/>
            <a:ext cx="6198577" cy="12144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/>
              <a:t>Miten ideasta tai keksinnöstä syntyy liiketoimintaa?</a:t>
            </a:r>
            <a:br>
              <a:rPr lang="fi-FI" sz="2800"/>
            </a:br>
            <a:r>
              <a:rPr lang="fi-FI" sz="2800"/>
              <a:t> – Ideaa kehittämällä.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385538" y="35814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938954" y="2514600"/>
            <a:ext cx="2110154" cy="510778"/>
          </a:xfrm>
          <a:prstGeom prst="roundRect">
            <a:avLst>
              <a:gd name="adj" fmla="val 16667"/>
            </a:avLst>
          </a:prstGeom>
          <a:solidFill>
            <a:srgbClr val="DBF5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385538" y="44196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77108" y="35052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7108" y="2500314"/>
            <a:ext cx="7385538" cy="3671887"/>
            <a:chOff x="1008" y="1575"/>
            <a:chExt cx="5040" cy="231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040" y="2304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Kasvuyritysaihio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40" y="2832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Lisensointihanke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08" y="2205"/>
              <a:ext cx="7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 dirty="0" err="1"/>
                <a:t>Pre-Start</a:t>
              </a:r>
              <a:r>
                <a:rPr lang="fi-FI" sz="1300" dirty="0"/>
                <a:t> -tiimi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200" y="1575"/>
              <a:ext cx="90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 algn="l"/>
              <a:r>
                <a:rPr lang="fi-FI" sz="1300" dirty="0">
                  <a:cs typeface="Arial" charset="0"/>
                </a:rPr>
                <a:t>• Liiketoiminta-</a:t>
              </a:r>
              <a:br>
                <a:rPr lang="fi-FI" sz="1300" dirty="0">
                  <a:cs typeface="Arial" charset="0"/>
                </a:rPr>
              </a:br>
              <a:r>
                <a:rPr lang="fi-FI" sz="1300" dirty="0">
                  <a:cs typeface="Arial" charset="0"/>
                </a:rPr>
                <a:t> suunnitelma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Rahoitus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Yrittäjätiimi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rot="-5400000">
              <a:off x="1632" y="2640"/>
              <a:ext cx="2256" cy="240"/>
            </a:xfrm>
            <a:prstGeom prst="rect">
              <a:avLst/>
            </a:prstGeom>
            <a:solidFill>
              <a:srgbClr val="51CFF9"/>
            </a:solidFill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2862" y="3470276"/>
            <a:ext cx="112541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fi-FI" sz="1300"/>
              <a:t>Liikeidea-</a:t>
            </a:r>
            <a:br>
              <a:rPr lang="fi-FI" sz="1300"/>
            </a:br>
            <a:r>
              <a:rPr lang="fi-FI" sz="1300"/>
              <a:t>ehdotus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-5400000">
            <a:off x="2477233" y="3930507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/>
              <a:t>Kehittämistiimi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385031" y="2071678"/>
            <a:ext cx="1603131" cy="510778"/>
          </a:xfrm>
          <a:prstGeom prst="roundRect">
            <a:avLst>
              <a:gd name="adj" fmla="val 16667"/>
            </a:avLst>
          </a:prstGeom>
          <a:solidFill>
            <a:srgbClr val="3198DE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89602" y="2060848"/>
            <a:ext cx="175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500" dirty="0"/>
              <a:t>Liiketoiminta-</a:t>
            </a:r>
            <a:br>
              <a:rPr lang="fi-FI" sz="1500" dirty="0"/>
            </a:br>
            <a:r>
              <a:rPr lang="fi-FI" sz="1500" dirty="0"/>
              <a:t>osaajien verkosto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1504666">
            <a:off x="6238143" y="3705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-1504666">
            <a:off x="6238143" y="4467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1504666">
            <a:off x="2791558" y="3741739"/>
            <a:ext cx="967154" cy="4778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308" y="3001302"/>
            <a:ext cx="203981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fi-FI" sz="1300" dirty="0">
                <a:cs typeface="Arial" charset="0"/>
              </a:rPr>
              <a:t>  Prototyypit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Proof</a:t>
            </a:r>
            <a:r>
              <a:rPr lang="fi-FI" sz="1300" dirty="0">
                <a:cs typeface="Arial" charset="0"/>
              </a:rPr>
              <a:t> of </a:t>
            </a:r>
            <a:r>
              <a:rPr lang="fi-FI" sz="1300" dirty="0" err="1">
                <a:cs typeface="Arial" charset="0"/>
              </a:rPr>
              <a:t>concept-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kehitys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IPR-strategia</a:t>
            </a:r>
            <a:r>
              <a:rPr lang="fi-FI" sz="1300" dirty="0">
                <a:cs typeface="Arial" charset="0"/>
              </a:rPr>
              <a:t> ja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suojaus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Palvelukonseptit</a:t>
            </a:r>
          </a:p>
          <a:p>
            <a:pPr marL="88900" indent="-88900" algn="l"/>
            <a:r>
              <a:rPr lang="fi-FI" sz="1300" dirty="0">
                <a:cs typeface="Arial" charset="0"/>
              </a:rPr>
              <a:t> 	Tiimien rakentaminen</a:t>
            </a:r>
            <a:endParaRPr lang="fi-FI" sz="5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/>
            <a:r>
              <a:rPr lang="fi-FI" sz="1300" dirty="0">
                <a:cs typeface="Arial" charset="0"/>
              </a:rPr>
              <a:t> 	Yrittäjyysvalmennus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Lisensointi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Juridiset palvelu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	Rahoitus</a:t>
            </a:r>
          </a:p>
          <a:p>
            <a:pPr marL="88900" indent="-88900" algn="l"/>
            <a:br>
              <a:rPr lang="fi-FI" sz="1800" b="0" dirty="0">
                <a:latin typeface="Futura Condensed" pitchFamily="96" charset="0"/>
              </a:rPr>
            </a:br>
            <a:endParaRPr lang="fi-FI" sz="1800" b="0" dirty="0">
              <a:latin typeface="Futura Condensed" pitchFamily="96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11560" y="908050"/>
            <a:ext cx="6198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i-FI" sz="2800" dirty="0">
                <a:solidFill>
                  <a:schemeClr val="tx2"/>
                </a:solidFill>
              </a:rPr>
              <a:t>Mikä on kehittämisvaihe?</a:t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>
                <a:solidFill>
                  <a:schemeClr val="tx2"/>
                </a:solidFill>
              </a:rPr>
              <a:t> Toiminta pähkinänkuoressa.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9"/>
          <p:cNvSpPr txBox="1"/>
          <p:nvPr/>
        </p:nvSpPr>
        <p:spPr>
          <a:xfrm>
            <a:off x="1403648" y="2733595"/>
            <a:ext cx="6912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WRITING A BUSINESS PLAN, </a:t>
            </a:r>
          </a:p>
          <a:p>
            <a:r>
              <a:rPr lang="en-GB" sz="1100" b="0" dirty="0"/>
              <a:t>source: </a:t>
            </a:r>
            <a:r>
              <a:rPr lang="en-GB" sz="1100" b="0" dirty="0" err="1"/>
              <a:t>Seqoiacap</a:t>
            </a:r>
            <a:r>
              <a:rPr lang="en-GB" sz="1100" b="0" dirty="0"/>
              <a:t> and Garage Technology Ventures Bill Reichert</a:t>
            </a:r>
            <a:endParaRPr lang="fi-FI" sz="1100" b="0" dirty="0"/>
          </a:p>
          <a:p>
            <a:r>
              <a:rPr lang="en-GB" sz="1400" b="0" dirty="0"/>
              <a:t>  </a:t>
            </a:r>
            <a:endParaRPr lang="fi-FI" sz="1400" b="0" dirty="0"/>
          </a:p>
          <a:p>
            <a:pPr algn="l"/>
            <a:r>
              <a:rPr lang="fi-FI" sz="1400" dirty="0"/>
              <a:t>COMPANY PURPOSE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en-GB" sz="1400" b="0" dirty="0"/>
              <a:t>Define the company/business in as single declarative sentence.</a:t>
            </a:r>
            <a:endParaRPr lang="fi-FI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GB" sz="1400" dirty="0"/>
              <a:t>PROBLEM</a:t>
            </a:r>
            <a:endParaRPr lang="fi-FI" sz="1400" dirty="0"/>
          </a:p>
          <a:p>
            <a:r>
              <a:rPr lang="en-GB" sz="1400" dirty="0"/>
              <a:t> </a:t>
            </a:r>
            <a:endParaRPr lang="fi-FI" sz="1400" dirty="0"/>
          </a:p>
          <a:p>
            <a:r>
              <a:rPr lang="en-GB" sz="1400" dirty="0"/>
              <a:t>	</a:t>
            </a:r>
            <a:r>
              <a:rPr lang="en-GB" sz="1400" b="0" dirty="0"/>
              <a:t>Describe the pain of the customer (or the customer’s customer).</a:t>
            </a:r>
            <a:endParaRPr lang="fi-FI" sz="1400" b="0" dirty="0"/>
          </a:p>
          <a:p>
            <a:r>
              <a:rPr lang="en-GB" sz="1400" b="0" dirty="0"/>
              <a:t>	Outline how the customer addresses the issue today.</a:t>
            </a:r>
            <a:endParaRPr lang="fi-FI" sz="1400" b="0" dirty="0"/>
          </a:p>
          <a:p>
            <a:r>
              <a:rPr lang="en-GB" sz="1400" b="0" dirty="0"/>
              <a:t>You need to make it clear that there is a big, important problem (current or emerging) that you are going to solve, or opportunity you are going to exploit.</a:t>
            </a:r>
            <a:endParaRPr lang="fi-FI" sz="1400" b="0" dirty="0"/>
          </a:p>
          <a:p>
            <a:r>
              <a:rPr lang="en-GB" sz="1400" b="0" dirty="0"/>
              <a:t>Don’t confuse your statement of the problem with the size of the opportunity.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3" name="Tekstikehys 8"/>
          <p:cNvSpPr txBox="1"/>
          <p:nvPr/>
        </p:nvSpPr>
        <p:spPr>
          <a:xfrm>
            <a:off x="539552" y="692696"/>
            <a:ext cx="69792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Voidaan ajatella myös niin että…</a:t>
            </a:r>
          </a:p>
          <a:p>
            <a:r>
              <a:rPr lang="fi-FI" sz="2800" dirty="0">
                <a:latin typeface="+mj-lt"/>
              </a:rPr>
              <a:t>kehittämisvaiheessa valmistellaan liiketoimintasuunnitelman</a:t>
            </a:r>
          </a:p>
          <a:p>
            <a:r>
              <a:rPr lang="fi-FI" sz="2800" dirty="0">
                <a:latin typeface="+mj-lt"/>
              </a:rPr>
              <a:t>eri kappaleet todeksi.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539552" y="1835527"/>
            <a:ext cx="83750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8675" algn="l" eaLnBrk="1" hangingPunct="1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SOLUTION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endParaRPr lang="en-GB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Demonstrate your company’s value proposition to make the customer’s life better.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where your product physically sits.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Pick the one thing that is of burning importance to the customer then delight them with a  	compelling solution.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 specifically are you offering to whom? 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Software, hardware,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service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combination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cases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 algn="l"/>
            <a:r>
              <a:rPr lang="fi-FI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WHY NOW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Set-up the historical evolution of your category.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Define recent trends that make your solution possible.</a:t>
            </a:r>
          </a:p>
          <a:p>
            <a:pPr lvl="0" indent="828675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MARKET SIZE</a:t>
            </a: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Identify/profile the customer you cater to.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Calculate the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otal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ddressable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arket  (top down),  </a:t>
            </a:r>
            <a:r>
              <a:rPr lang="en-GB" sz="1400" dirty="0"/>
              <a:t>S</a:t>
            </a:r>
            <a:r>
              <a:rPr lang="en-GB" sz="1400" b="0" dirty="0"/>
              <a:t>erved </a:t>
            </a:r>
            <a:r>
              <a:rPr lang="en-GB" sz="1400" dirty="0"/>
              <a:t>A</a:t>
            </a:r>
            <a:r>
              <a:rPr lang="en-GB" sz="1400" b="0" dirty="0"/>
              <a:t>vailable </a:t>
            </a:r>
            <a:r>
              <a:rPr lang="en-GB" sz="1400" dirty="0"/>
              <a:t>M</a:t>
            </a:r>
            <a:r>
              <a:rPr lang="en-GB" sz="1400" b="0" dirty="0"/>
              <a:t>arket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(bottoms up)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Address existing markets poised for rapid growth or change.</a:t>
            </a:r>
            <a:endParaRPr lang="en-GB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866358" y="2400558"/>
            <a:ext cx="7378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COMPETITION</a:t>
            </a:r>
            <a:endParaRPr lang="fi-FI" sz="1400" dirty="0"/>
          </a:p>
          <a:p>
            <a:endParaRPr lang="en-GB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competitors</a:t>
            </a:r>
            <a:endParaRPr lang="fi-FI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competitive</a:t>
            </a:r>
            <a:r>
              <a:rPr lang="fi-FI" sz="1400" b="0" dirty="0"/>
              <a:t> </a:t>
            </a:r>
            <a:r>
              <a:rPr lang="fi-FI" sz="1400" b="0" dirty="0" err="1"/>
              <a:t>advantages</a:t>
            </a:r>
            <a:endParaRPr lang="fi-FI" sz="1400" b="0" dirty="0"/>
          </a:p>
          <a:p>
            <a:r>
              <a:rPr lang="en-GB" sz="1400" b="0" dirty="0"/>
              <a:t>No matter what you might think, you have competition. At a minimum, you compete with the current way of doing business.</a:t>
            </a:r>
            <a:endParaRPr lang="fi-FI" sz="1400" b="0" dirty="0"/>
          </a:p>
          <a:p>
            <a:r>
              <a:rPr lang="en-GB" sz="1400" b="0" dirty="0"/>
              <a:t>IPR Strategy. Patents? Trademarks? Domain? Design protection? When and where?</a:t>
            </a:r>
            <a:endParaRPr lang="fi-FI" sz="1400" b="0" dirty="0"/>
          </a:p>
          <a:p>
            <a:endParaRPr lang="en-GB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US" sz="1400" dirty="0"/>
              <a:t>PRODUCT</a:t>
            </a:r>
            <a:endParaRPr lang="fi-FI" sz="1400" dirty="0"/>
          </a:p>
          <a:p>
            <a:r>
              <a:rPr lang="en-US" sz="1400" b="0" dirty="0"/>
              <a:t> </a:t>
            </a:r>
            <a:endParaRPr lang="fi-FI" sz="1400" b="0" dirty="0"/>
          </a:p>
          <a:p>
            <a:r>
              <a:rPr lang="en-US" sz="1400" b="0" dirty="0"/>
              <a:t>	</a:t>
            </a:r>
            <a:r>
              <a:rPr lang="en-GB" sz="1400" b="0" dirty="0"/>
              <a:t>Product line-up (form factor, functionality, features, architecture,).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en-US" sz="1400" b="0" dirty="0"/>
              <a:t>De</a:t>
            </a:r>
            <a:r>
              <a:rPr lang="fi-FI" sz="1400" b="0" dirty="0" err="1"/>
              <a:t>velopment</a:t>
            </a:r>
            <a:r>
              <a:rPr lang="fi-FI" sz="1400" b="0" dirty="0"/>
              <a:t> </a:t>
            </a:r>
            <a:r>
              <a:rPr lang="fi-FI" sz="1400" b="0" dirty="0" err="1"/>
              <a:t>roadmap</a:t>
            </a:r>
            <a:r>
              <a:rPr lang="fi-FI" sz="1400" b="0" dirty="0"/>
              <a:t>!</a:t>
            </a:r>
          </a:p>
          <a:p>
            <a:r>
              <a:rPr lang="fi-FI" sz="1400" b="0" dirty="0"/>
              <a:t> 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Customers will only buy a simple product with a singular value proposition.</a:t>
            </a:r>
          </a:p>
          <a:p>
            <a:r>
              <a:rPr lang="en-GB" sz="1400" b="0" dirty="0"/>
              <a:t>	(That’s why low-tech is often better for start-up companies)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1303945" y="1196752"/>
            <a:ext cx="744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BUSINESS MODEL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Revenue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Pricing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en-GB" sz="1400" b="0" dirty="0"/>
              <a:t>Average account size and/or lifetime value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fi-FI" sz="1400" b="0" dirty="0" err="1"/>
              <a:t>Sales</a:t>
            </a:r>
            <a:r>
              <a:rPr lang="fi-FI" sz="1400" b="0" dirty="0"/>
              <a:t> &amp; </a:t>
            </a:r>
            <a:r>
              <a:rPr lang="fi-FI" sz="1400" b="0" dirty="0" err="1"/>
              <a:t>distribution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Customer/pipeline</a:t>
            </a:r>
            <a:r>
              <a:rPr lang="fi-FI" sz="1400" b="0" dirty="0"/>
              <a:t> </a:t>
            </a:r>
            <a:r>
              <a:rPr lang="fi-FI" sz="1400" b="0" dirty="0" err="1"/>
              <a:t>list</a:t>
            </a:r>
            <a:endParaRPr lang="fi-FI" sz="1400" b="0" dirty="0"/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pPr algn="l"/>
            <a:r>
              <a:rPr lang="fi-FI" sz="1400" dirty="0"/>
              <a:t>TEAM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Founders</a:t>
            </a:r>
            <a:r>
              <a:rPr lang="fi-FI" sz="1400" b="0" dirty="0"/>
              <a:t> &amp; Management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Board of Directors/Board of Advisors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SWOT</a:t>
            </a:r>
            <a:endParaRPr lang="fi-FI" sz="140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Strengths</a:t>
            </a:r>
            <a:r>
              <a:rPr lang="fi-FI" sz="1400" b="0" dirty="0"/>
              <a:t>, </a:t>
            </a:r>
            <a:r>
              <a:rPr lang="fi-FI" sz="1400" b="0" dirty="0" err="1"/>
              <a:t>Weaknesses</a:t>
            </a:r>
            <a:r>
              <a:rPr lang="fi-FI" sz="1400" b="0" dirty="0"/>
              <a:t>, </a:t>
            </a:r>
            <a:r>
              <a:rPr lang="fi-FI" sz="1400" b="0" dirty="0" err="1"/>
              <a:t>Opportunities</a:t>
            </a:r>
            <a:r>
              <a:rPr lang="fi-FI" sz="1400" b="0" dirty="0"/>
              <a:t>, and </a:t>
            </a:r>
            <a:r>
              <a:rPr lang="fi-FI" sz="1400" b="0" dirty="0" err="1"/>
              <a:t>Threats</a:t>
            </a:r>
            <a:r>
              <a:rPr lang="en-GB" sz="1400" b="0" dirty="0"/>
              <a:t> 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FINANCIALS</a:t>
            </a:r>
            <a:endParaRPr lang="fi-FI" sz="1400" dirty="0"/>
          </a:p>
          <a:p>
            <a:r>
              <a:rPr lang="en-GB" sz="1400" dirty="0"/>
              <a:t>	</a:t>
            </a:r>
            <a:endParaRPr lang="fi-FI" sz="1400" dirty="0"/>
          </a:p>
          <a:p>
            <a:r>
              <a:rPr lang="fi-FI" sz="1400" b="0" dirty="0"/>
              <a:t>P&amp;L</a:t>
            </a:r>
          </a:p>
          <a:p>
            <a:r>
              <a:rPr lang="fi-FI" sz="1400" b="0" dirty="0" err="1"/>
              <a:t>Balance</a:t>
            </a:r>
            <a:r>
              <a:rPr lang="fi-FI" sz="1400" b="0" dirty="0"/>
              <a:t> </a:t>
            </a:r>
            <a:r>
              <a:rPr lang="fi-FI" sz="1400" b="0" dirty="0" err="1"/>
              <a:t>sheet</a:t>
            </a:r>
            <a:endParaRPr lang="fi-FI" sz="1400" b="0" dirty="0"/>
          </a:p>
          <a:p>
            <a:r>
              <a:rPr lang="fi-FI" sz="1400" b="0" dirty="0"/>
              <a:t>Cash </a:t>
            </a:r>
            <a:r>
              <a:rPr lang="fi-FI" sz="1400" b="0" dirty="0" err="1"/>
              <a:t>flow</a:t>
            </a:r>
            <a:endParaRPr lang="fi-FI" sz="1400" b="0" dirty="0"/>
          </a:p>
          <a:p>
            <a:r>
              <a:rPr lang="fi-FI" sz="1400" b="0" dirty="0" err="1"/>
              <a:t>Cap</a:t>
            </a:r>
            <a:r>
              <a:rPr lang="fi-FI" sz="1400" b="0" dirty="0"/>
              <a:t> </a:t>
            </a:r>
            <a:r>
              <a:rPr lang="fi-FI" sz="1400" b="0" dirty="0" err="1"/>
              <a:t>table</a:t>
            </a:r>
            <a:endParaRPr lang="fi-FI" sz="1400" b="0" dirty="0"/>
          </a:p>
          <a:p>
            <a:r>
              <a:rPr lang="fi-FI" sz="1400" b="0" dirty="0"/>
              <a:t>The </a:t>
            </a:r>
            <a:r>
              <a:rPr lang="fi-FI" sz="1400" b="0" dirty="0" err="1"/>
              <a:t>deal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8163214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779830" cy="504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7530805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549821" cy="545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Mitä teen, kun saan idean tai teen keksinnön?</a:t>
            </a:r>
          </a:p>
          <a:p>
            <a:r>
              <a:rPr lang="fi-FI" sz="2800" dirty="0"/>
              <a:t>Mihin tai kehen otan yhteyttä?</a:t>
            </a:r>
          </a:p>
          <a:p>
            <a:r>
              <a:rPr lang="fi-FI" sz="2800" dirty="0"/>
              <a:t>Voisinko saada muutakin kiiltävää kuin vain housuntakamukset?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5"/>
          <p:cNvSpPr txBox="1"/>
          <p:nvPr/>
        </p:nvSpPr>
        <p:spPr>
          <a:xfrm>
            <a:off x="1481195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/>
              <a:t>Myös </a:t>
            </a:r>
            <a:r>
              <a:rPr lang="fi-FI" sz="1800" b="0" dirty="0" err="1"/>
              <a:t>B-to</a:t>
            </a:r>
            <a:r>
              <a:rPr lang="fi-FI" dirty="0" err="1"/>
              <a:t>-</a:t>
            </a:r>
            <a:r>
              <a:rPr lang="fi-FI" sz="1800" b="0" dirty="0" err="1"/>
              <a:t>B</a:t>
            </a:r>
            <a:r>
              <a:rPr lang="fi-FI" sz="1800" b="0" dirty="0"/>
              <a:t> -liiketoiminnassa asiat tapahtuvat ihmisten välillä. Aina on ihminen ostamassa.</a:t>
            </a:r>
          </a:p>
          <a:p>
            <a:r>
              <a:rPr lang="fi-FI" sz="1800" b="0" dirty="0"/>
              <a:t>Aina on myös ihminen asioita tekemässä.</a:t>
            </a:r>
          </a:p>
        </p:txBody>
      </p:sp>
      <p:sp>
        <p:nvSpPr>
          <p:cNvPr id="3" name="Tekstikehys 6"/>
          <p:cNvSpPr txBox="1"/>
          <p:nvPr/>
        </p:nvSpPr>
        <p:spPr>
          <a:xfrm>
            <a:off x="1780305" y="3068960"/>
            <a:ext cx="618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0" dirty="0"/>
              <a:t>Tärkein menestystekijä kasvuyritystoiminnassa on tiimi!</a:t>
            </a:r>
          </a:p>
        </p:txBody>
      </p:sp>
      <p:sp>
        <p:nvSpPr>
          <p:cNvPr id="4" name="Tekstikehys 7"/>
          <p:cNvSpPr txBox="1"/>
          <p:nvPr/>
        </p:nvSpPr>
        <p:spPr>
          <a:xfrm>
            <a:off x="1846774" y="3717032"/>
            <a:ext cx="6248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Maailmassa miltei joka ihmisellä on mahdollisuus hankkia soittimet, mutta miksi The Beatles, U2, </a:t>
            </a:r>
            <a:r>
              <a:rPr lang="fi-FI" sz="1400" b="0" dirty="0" err="1"/>
              <a:t>Guns’n</a:t>
            </a:r>
            <a:r>
              <a:rPr lang="fi-FI" sz="1400" b="0" dirty="0"/>
              <a:t> </a:t>
            </a:r>
            <a:r>
              <a:rPr lang="fi-FI" sz="1400" b="0" dirty="0" err="1"/>
              <a:t>Roses</a:t>
            </a:r>
            <a:r>
              <a:rPr lang="fi-FI" sz="1400" b="0" dirty="0"/>
              <a:t>, Aerosmith, RUSH, Rammstein, Radiohead, Metallica,… </a:t>
            </a:r>
            <a:r>
              <a:rPr lang="fi-FI" sz="1400" b="0" dirty="0" err="1"/>
              <a:t>Sonata</a:t>
            </a:r>
            <a:r>
              <a:rPr lang="fi-FI" sz="1400" b="0" dirty="0"/>
              <a:t> </a:t>
            </a:r>
            <a:r>
              <a:rPr lang="fi-FI" sz="1400" b="0" dirty="0" err="1"/>
              <a:t>Arctica</a:t>
            </a:r>
            <a:r>
              <a:rPr lang="fi-FI" sz="1400" b="0" dirty="0"/>
              <a:t> tai Nightwish erottuvat muista?</a:t>
            </a:r>
          </a:p>
        </p:txBody>
      </p:sp>
      <p:sp>
        <p:nvSpPr>
          <p:cNvPr id="5" name="Tekstikehys 8"/>
          <p:cNvSpPr txBox="1"/>
          <p:nvPr/>
        </p:nvSpPr>
        <p:spPr>
          <a:xfrm>
            <a:off x="1713836" y="4653136"/>
            <a:ext cx="64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Usein 4 jäsentä. Heidän roolit? Kunnianhimo, energia.</a:t>
            </a:r>
          </a:p>
          <a:p>
            <a:r>
              <a:rPr lang="fi-FI" sz="1400" b="0" dirty="0"/>
              <a:t>Biisit (teknologia). Tultava toimeen paineen alla. Managerin rooli?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679331" y="990600"/>
            <a:ext cx="6198577" cy="710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BÄNDI?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36912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Entä sen jälkeen?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Lahjakkaalla yrittäjätiimillä on työ, jonka</a:t>
            </a:r>
            <a:br>
              <a:rPr lang="fi-FI" sz="1800" dirty="0"/>
            </a:br>
            <a:r>
              <a:rPr lang="fi-FI" sz="1800" dirty="0"/>
              <a:t>intohimoisesta tekemisestä syntyy LISÄÄ työtä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44824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Kiitos!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1600" dirty="0"/>
              <a:t>Panu Kuosmanen</a:t>
            </a:r>
            <a:br>
              <a:rPr lang="fi-FI" sz="1600" dirty="0"/>
            </a:br>
            <a:r>
              <a:rPr lang="fi-FI" sz="1600" dirty="0" err="1"/>
              <a:t>panu.kuosmanen@aalto.fi</a:t>
            </a:r>
            <a:br>
              <a:rPr lang="fi-FI" sz="1600" dirty="0"/>
            </a:br>
            <a:r>
              <a:rPr lang="fi-FI" sz="1600" dirty="0"/>
              <a:t>050-3841600</a:t>
            </a: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2129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Design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571613"/>
            <a:ext cx="4418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Keksijä: Mia </a:t>
            </a:r>
            <a:r>
              <a:rPr lang="fi-FI" sz="1400" b="0" dirty="0" err="1">
                <a:latin typeface="+mn-lt"/>
              </a:rPr>
              <a:t>Lewin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USA:n markkinoille tarkoitettu designiin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lifestyleen</a:t>
            </a:r>
            <a:r>
              <a:rPr lang="fi-FI" sz="1400" b="0" dirty="0">
                <a:latin typeface="+mn-lt"/>
              </a:rPr>
              <a:t> perustuva verkkokauppapalvelu, joka </a:t>
            </a:r>
          </a:p>
          <a:p>
            <a:pPr algn="l"/>
            <a:r>
              <a:rPr lang="fi-FI" sz="1400" b="0" dirty="0">
                <a:latin typeface="+mn-lt"/>
              </a:rPr>
              <a:t>  tarjoaa skandinaavista designia amerikkalaisille </a:t>
            </a:r>
          </a:p>
          <a:p>
            <a:pPr algn="l"/>
            <a:r>
              <a:rPr lang="fi-FI" sz="1400" b="0" dirty="0">
                <a:latin typeface="+mn-lt"/>
              </a:rPr>
              <a:t>  kuluttajille ja rakentaa designerien ja designtalojen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brändiä</a:t>
            </a:r>
            <a:r>
              <a:rPr lang="fi-FI" sz="1400" b="0" dirty="0">
                <a:latin typeface="+mn-lt"/>
              </a:rPr>
              <a:t> USA:ssa. 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Liikeideaa, käyttöliittymää ja </a:t>
            </a:r>
            <a:r>
              <a:rPr lang="fi-FI" sz="1400" b="0" dirty="0" err="1">
                <a:latin typeface="+mn-lt"/>
              </a:rPr>
              <a:t>on-</a:t>
            </a:r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demand</a:t>
            </a:r>
            <a:r>
              <a:rPr lang="fi-FI" sz="1400" b="0" dirty="0">
                <a:latin typeface="+mn-lt"/>
              </a:rPr>
              <a:t> -tuotantomallia kehitettiin 2009 aikana </a:t>
            </a:r>
          </a:p>
          <a:p>
            <a:pPr algn="l"/>
            <a:r>
              <a:rPr lang="fi-FI" sz="1400" b="0" dirty="0">
                <a:latin typeface="+mn-lt"/>
              </a:rPr>
              <a:t>  Keksintösäätiön ja </a:t>
            </a:r>
            <a:r>
              <a:rPr lang="fi-FI" sz="1400" b="0" dirty="0" err="1">
                <a:latin typeface="+mn-lt"/>
              </a:rPr>
              <a:t>KoppiCatch-yrityskiihdyttämön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tuella. Yhtiö perustettiin 2009 lopussa, ja se keräsi   </a:t>
            </a:r>
          </a:p>
          <a:p>
            <a:pPr algn="l"/>
            <a:r>
              <a:rPr lang="fi-FI" sz="1400" b="0" dirty="0">
                <a:latin typeface="+mn-lt"/>
              </a:rPr>
              <a:t>  ensimmäisen enkelirahoituskierroksensa ja aloitti </a:t>
            </a:r>
          </a:p>
          <a:p>
            <a:pPr algn="l"/>
            <a:r>
              <a:rPr lang="fi-FI" sz="1400" b="0" dirty="0">
                <a:latin typeface="+mn-lt"/>
              </a:rPr>
              <a:t>  yhteistyön Tekesin (Business Finland) kanssa.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"</a:t>
            </a:r>
            <a:r>
              <a:rPr lang="fi-FI" sz="1400" b="0" dirty="0" err="1">
                <a:latin typeface="+mn-lt"/>
              </a:rPr>
              <a:t>proof-of-concept</a:t>
            </a:r>
            <a:r>
              <a:rPr lang="fi-FI" sz="1400" b="0" dirty="0">
                <a:latin typeface="+mn-lt"/>
              </a:rPr>
              <a:t>" -rahoitus </a:t>
            </a:r>
          </a:p>
          <a:p>
            <a:pPr algn="l"/>
            <a:r>
              <a:rPr lang="fi-FI" sz="1400" b="0" dirty="0">
                <a:latin typeface="+mn-lt"/>
              </a:rPr>
              <a:t>  idean todentamiseen / tuotantovaihtoehtojen ja </a:t>
            </a:r>
          </a:p>
          <a:p>
            <a:pPr algn="l"/>
            <a:r>
              <a:rPr lang="fi-FI" sz="1400" b="0" dirty="0">
                <a:latin typeface="+mn-lt"/>
              </a:rPr>
              <a:t>  hinnoittelumallin testaus / esirahoitus prototyyppien   </a:t>
            </a:r>
          </a:p>
          <a:p>
            <a:pPr algn="l"/>
            <a:r>
              <a:rPr lang="fi-FI" sz="1400" b="0" dirty="0">
                <a:latin typeface="+mn-lt"/>
              </a:rPr>
              <a:t>  kehittämiseen / liiketoimintaosaaminen / kontaktit</a:t>
            </a:r>
          </a:p>
          <a:p>
            <a:pPr algn="l">
              <a:buFontTx/>
              <a:buChar char="-"/>
            </a:pPr>
            <a:endParaRPr lang="fi-FI" sz="140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0" i="1" dirty="0">
                <a:latin typeface="+mn-lt"/>
              </a:rPr>
              <a:t>Muotoilija Eero Aarnion </a:t>
            </a:r>
            <a:r>
              <a:rPr lang="fi-FI" sz="1800" b="0" i="1" dirty="0" err="1">
                <a:latin typeface="+mn-lt"/>
              </a:rPr>
              <a:t>Doggy-hyllystö</a:t>
            </a:r>
            <a:r>
              <a:rPr lang="fi-FI" sz="1800" b="0" i="1" dirty="0">
                <a:latin typeface="+mn-lt"/>
              </a:rPr>
              <a:t> (Copyright Eero Aarnio).</a:t>
            </a:r>
            <a:endParaRPr lang="fi-FI" sz="18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1028" name="Picture 4" descr="http://www.keksintosaatio.fi/content/kuvat/Uudet_menestystarinat/DesignStory_DoggyGoodbyeJihaa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11928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56937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sz="2000" dirty="0" err="1"/>
              <a:t>HavainNe</a:t>
            </a:r>
            <a:r>
              <a:rPr lang="fi-FI" sz="2000" dirty="0"/>
              <a:t> Oy,</a:t>
            </a:r>
            <a:br>
              <a:rPr lang="fi-FI" sz="2000" dirty="0"/>
            </a:br>
            <a:r>
              <a:rPr lang="fi-FI" sz="2000" dirty="0"/>
              <a:t>NYK. INNOTRAFIK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428736"/>
            <a:ext cx="435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Jouni Hänninen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- Keksintö: Alussa oli idea tolpan juurisuojuksesta. </a:t>
            </a:r>
          </a:p>
          <a:p>
            <a:pPr algn="l"/>
            <a:r>
              <a:rPr lang="fi-FI" sz="1400" b="0" dirty="0">
                <a:latin typeface="+mn-lt"/>
              </a:rPr>
              <a:t>  Jatkokehittelyssä passiivisesta tehostemerkistä </a:t>
            </a:r>
          </a:p>
          <a:p>
            <a:pPr algn="l"/>
            <a:r>
              <a:rPr lang="fi-FI" sz="1400" b="0" dirty="0">
                <a:latin typeface="+mn-lt"/>
              </a:rPr>
              <a:t>  kehittyi aktiivinen, kun siihen lisättiin liiketunnistin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ledvalot</a:t>
            </a:r>
            <a:r>
              <a:rPr lang="fi-FI" sz="1400" b="0" dirty="0">
                <a:latin typeface="+mn-lt"/>
              </a:rPr>
              <a:t>. Välkky on aktiivinen ja älykäs tehoste-  </a:t>
            </a:r>
          </a:p>
          <a:p>
            <a:pPr algn="l"/>
            <a:r>
              <a:rPr lang="fi-FI" sz="1400" b="0" dirty="0">
                <a:latin typeface="+mn-lt"/>
              </a:rPr>
              <a:t>  merkki, joka parantaa suojateiden turvallisuutta. Se </a:t>
            </a:r>
          </a:p>
          <a:p>
            <a:pPr algn="l"/>
            <a:r>
              <a:rPr lang="fi-FI" sz="1400" b="0" dirty="0">
                <a:latin typeface="+mn-lt"/>
              </a:rPr>
              <a:t>  asennetaan suojatiestä ilmoittavaan liikenne-</a:t>
            </a:r>
          </a:p>
          <a:p>
            <a:pPr algn="l"/>
            <a:r>
              <a:rPr lang="fi-FI" sz="1400" b="0" dirty="0">
                <a:latin typeface="+mn-lt"/>
              </a:rPr>
              <a:t>  merkkiin tien molemmille puolille. Välkky varoittaa </a:t>
            </a:r>
          </a:p>
          <a:p>
            <a:pPr algn="l"/>
            <a:r>
              <a:rPr lang="fi-FI" sz="1400" b="0" dirty="0">
                <a:latin typeface="+mn-lt"/>
              </a:rPr>
              <a:t>  autoilijaa suojatietä lähestyvästä jalankulkijasta tai </a:t>
            </a:r>
          </a:p>
          <a:p>
            <a:pPr algn="l"/>
            <a:r>
              <a:rPr lang="fi-FI" sz="1400" b="0" dirty="0">
                <a:latin typeface="+mn-lt"/>
              </a:rPr>
              <a:t>  pyöräilijästä ja antaa hänelle aikaa reagoida.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Havainne Oy on perustettu 2009. </a:t>
            </a:r>
          </a:p>
          <a:p>
            <a:pPr algn="l"/>
            <a:r>
              <a:rPr lang="fi-FI" sz="1400" b="0" dirty="0">
                <a:latin typeface="+mn-lt"/>
              </a:rPr>
              <a:t>  Asennettu koekäyttöön Seinäjoelle, Tampereelle,  </a:t>
            </a:r>
          </a:p>
          <a:p>
            <a:pPr algn="l"/>
            <a:r>
              <a:rPr lang="fi-FI" sz="1400" b="0" dirty="0">
                <a:latin typeface="+mn-lt"/>
              </a:rPr>
              <a:t>  Saloon ja Vantaalle. Tilattu ja asennettu myös Poriin, Espooseen ja Hyvinkäälle.  Myyty </a:t>
            </a:r>
          </a:p>
          <a:p>
            <a:pPr algn="l"/>
            <a:r>
              <a:rPr lang="fi-FI" sz="1400" b="0" dirty="0">
                <a:latin typeface="+mn-lt"/>
              </a:rPr>
              <a:t>  40 paria.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kotimainen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prototyyppi / markkinointi / </a:t>
            </a:r>
            <a:r>
              <a:rPr lang="fi-FI" sz="1400" b="0" dirty="0" err="1">
                <a:latin typeface="+mn-lt"/>
              </a:rPr>
              <a:t>LTO-tuki</a:t>
            </a:r>
            <a:r>
              <a:rPr lang="fi-FI" sz="1400" b="0" dirty="0">
                <a:latin typeface="+mn-lt"/>
              </a:rPr>
              <a:t> / keksijän </a:t>
            </a:r>
          </a:p>
          <a:p>
            <a:pPr algn="l"/>
            <a:r>
              <a:rPr lang="fi-FI" sz="1400" b="0" dirty="0">
                <a:latin typeface="+mn-lt"/>
              </a:rPr>
              <a:t>  ohjeistus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429132"/>
            <a:ext cx="3099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1" dirty="0">
                <a:latin typeface="+mn-lt"/>
              </a:rPr>
              <a:t>Kuva: Havainne Oy</a:t>
            </a:r>
            <a:r>
              <a:rPr lang="fi-FI" b="0" i="1" dirty="0">
                <a:latin typeface="+mn-lt"/>
              </a:rPr>
              <a:t>.</a:t>
            </a:r>
            <a:br>
              <a:rPr lang="fi-FI" b="0" i="1" dirty="0">
                <a:latin typeface="+mn-lt"/>
              </a:rPr>
            </a:br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www.havainne.com</a:t>
            </a:r>
            <a:endParaRPr lang="fi-FI" sz="1400" b="0" dirty="0">
              <a:latin typeface="+mn-lt"/>
            </a:endParaRPr>
          </a:p>
          <a:p>
            <a:pPr algn="l"/>
            <a:endParaRPr lang="fi-FI" b="0" dirty="0">
              <a:latin typeface="+mn-lt"/>
            </a:endParaRPr>
          </a:p>
        </p:txBody>
      </p:sp>
      <p:pic>
        <p:nvPicPr>
          <p:cNvPr id="6146" name="Picture 2" descr="http://www.keksintosaatio.fi/content/kuvat/Uudet_menestystarinat/Havainne_valkky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1"/>
            <a:ext cx="3099310" cy="2055665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216064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400" dirty="0" err="1"/>
              <a:t>Magisso</a:t>
            </a:r>
            <a:r>
              <a:rPr lang="fi-FI" sz="24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785926"/>
            <a:ext cx="4352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Miika Mansikkamaa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Keittiöliinateline kiinnittyy tiskialtaaseen </a:t>
            </a:r>
          </a:p>
          <a:p>
            <a:pPr algn="l"/>
            <a:r>
              <a:rPr lang="fi-FI" sz="1400" b="0" dirty="0">
                <a:latin typeface="+mn-lt"/>
              </a:rPr>
              <a:t>  kahdella vastakappalemagneetilla. Keksinnön </a:t>
            </a:r>
          </a:p>
          <a:p>
            <a:pPr algn="l"/>
            <a:r>
              <a:rPr lang="fi-FI" sz="1400" b="0" dirty="0">
                <a:latin typeface="+mn-lt"/>
              </a:rPr>
              <a:t>  ansiosta rätti on piilossa katseilta.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Innovatiivisen ja patentoidun </a:t>
            </a:r>
          </a:p>
          <a:p>
            <a:pPr algn="l"/>
            <a:r>
              <a:rPr lang="fi-FI" sz="1400" b="0" dirty="0">
                <a:latin typeface="+mn-lt"/>
              </a:rPr>
              <a:t>  keittiöliinatelineen ympärille kasvanut design-</a:t>
            </a:r>
          </a:p>
          <a:p>
            <a:pPr algn="l"/>
            <a:r>
              <a:rPr lang="fi-FI" sz="1400" b="0" dirty="0">
                <a:latin typeface="+mn-lt"/>
              </a:rPr>
              <a:t>  tuotantoyhtiö </a:t>
            </a:r>
            <a:r>
              <a:rPr lang="fi-FI" sz="1400" b="0" dirty="0" err="1">
                <a:latin typeface="+mn-lt"/>
              </a:rPr>
              <a:t>Magisso</a:t>
            </a:r>
            <a:r>
              <a:rPr lang="fi-FI" sz="1400" b="0" dirty="0">
                <a:latin typeface="+mn-lt"/>
              </a:rPr>
              <a:t> Oy kansainvälistyy: vientiä    on jo yli 10 maahan. Tuoteperhe on laajentunut.      Muita rahoittajia ovat Pankki, pääomasijoittajat,        	</a:t>
            </a:r>
            <a:r>
              <a:rPr lang="fi-FI" sz="1400" b="0" dirty="0" err="1">
                <a:latin typeface="+mn-lt"/>
              </a:rPr>
              <a:t>VeraVenture</a:t>
            </a:r>
            <a:r>
              <a:rPr lang="fi-FI" sz="1400" b="0" dirty="0">
                <a:latin typeface="+mn-lt"/>
              </a:rPr>
              <a:t>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avainrooli keksinnön ja    </a:t>
            </a:r>
          </a:p>
          <a:p>
            <a:pPr algn="l"/>
            <a:r>
              <a:rPr lang="fi-FI" sz="1400" b="0" dirty="0">
                <a:latin typeface="+mn-lt"/>
              </a:rPr>
              <a:t>  tuotteistamisprosessin alkuvaiheessa / tuki / </a:t>
            </a:r>
          </a:p>
          <a:p>
            <a:pPr algn="l"/>
            <a:r>
              <a:rPr lang="fi-FI" sz="1400" b="0" dirty="0">
                <a:latin typeface="+mn-lt"/>
              </a:rPr>
              <a:t>  neuvonta / patentointi / prototyypit</a:t>
            </a: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357694"/>
            <a:ext cx="309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Magneettikiinnitteinen keittiöliinateline. </a:t>
            </a:r>
          </a:p>
          <a:p>
            <a:pPr algn="l"/>
            <a:r>
              <a:rPr lang="fi-FI" sz="1400" b="0" i="1" dirty="0">
                <a:latin typeface="+mn-lt"/>
              </a:rPr>
              <a:t>Kuva: </a:t>
            </a:r>
            <a:r>
              <a:rPr lang="fi-FI" sz="1400" b="0" i="1" dirty="0" err="1">
                <a:latin typeface="+mn-lt"/>
              </a:rPr>
              <a:t>Magisso</a:t>
            </a:r>
            <a:r>
              <a:rPr lang="fi-FI" sz="1400" b="0" i="1" dirty="0">
                <a:latin typeface="+mn-lt"/>
              </a:rPr>
              <a:t> Oy	</a:t>
            </a:r>
            <a:r>
              <a:rPr lang="fi-FI" b="0" i="1" dirty="0">
                <a:latin typeface="+mn-lt"/>
              </a:rPr>
              <a:t>		             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www.magisso.com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3074" name="Picture 2" descr="magisso240x30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285993"/>
            <a:ext cx="3099310" cy="20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182085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126971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000" dirty="0" err="1"/>
              <a:t>Relaxbirth</a:t>
            </a:r>
            <a:r>
              <a:rPr lang="fi-FI" sz="20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Eija Pessinen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</a:t>
            </a:r>
            <a:r>
              <a:rPr lang="fi-FI" sz="1400" b="0" dirty="0" err="1">
                <a:latin typeface="+mn-lt"/>
              </a:rPr>
              <a:t>Relaxbirth-synnytystuen</a:t>
            </a:r>
            <a:r>
              <a:rPr lang="fi-FI" sz="1400" b="0" dirty="0">
                <a:latin typeface="+mn-lt"/>
              </a:rPr>
              <a:t> avulla synnyttäjä   </a:t>
            </a:r>
          </a:p>
          <a:p>
            <a:pPr algn="l"/>
            <a:r>
              <a:rPr lang="fi-FI" sz="1400" b="0" dirty="0">
                <a:latin typeface="+mn-lt"/>
              </a:rPr>
              <a:t>  löytää keholleen hyviä ja synnytystä edistäviä </a:t>
            </a:r>
          </a:p>
          <a:p>
            <a:pPr algn="l"/>
            <a:r>
              <a:rPr lang="fi-FI" sz="1400" b="0" dirty="0">
                <a:latin typeface="+mn-lt"/>
              </a:rPr>
              <a:t>  asentoja synnytyksen eri vaiheissa. Kätilö hoitaa </a:t>
            </a:r>
          </a:p>
          <a:p>
            <a:pPr algn="l"/>
            <a:r>
              <a:rPr lang="fi-FI" sz="1400" b="0" dirty="0">
                <a:latin typeface="+mn-lt"/>
              </a:rPr>
              <a:t>  synnytystä sopivalla työskentelykorkeudella ja </a:t>
            </a:r>
          </a:p>
          <a:p>
            <a:pPr algn="l"/>
            <a:r>
              <a:rPr lang="fi-FI" sz="1400" b="0" dirty="0">
                <a:latin typeface="+mn-lt"/>
              </a:rPr>
              <a:t>  hyvässä asennossa. Lisäksi synnyttäjän ja kätilön </a:t>
            </a:r>
          </a:p>
          <a:p>
            <a:pPr algn="l"/>
            <a:r>
              <a:rPr lang="fi-FI" sz="1400" b="0" dirty="0">
                <a:latin typeface="+mn-lt"/>
              </a:rPr>
              <a:t>  välinen yhteistyö paranee.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alkanut varsinaisesti vuonna 2006. </a:t>
            </a:r>
          </a:p>
          <a:p>
            <a:pPr algn="l"/>
            <a:r>
              <a:rPr lang="fi-FI" sz="1400" b="0" dirty="0">
                <a:latin typeface="+mn-lt"/>
              </a:rPr>
              <a:t>  Myyty synnytyssairaaloihin. Suunnitelmissa on </a:t>
            </a:r>
          </a:p>
          <a:p>
            <a:pPr algn="l"/>
            <a:r>
              <a:rPr lang="fi-FI" sz="1400" b="0" dirty="0">
                <a:latin typeface="+mn-lt"/>
              </a:rPr>
              <a:t>  synnytysvalmennus. Vienti Ruotsiin aloitettu.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mm. Tekes (Business Finland), Finnvera, Sitra, </a:t>
            </a:r>
          </a:p>
          <a:p>
            <a:pPr algn="l"/>
            <a:r>
              <a:rPr lang="fi-FI" sz="1400" b="0" dirty="0">
                <a:latin typeface="+mn-lt"/>
              </a:rPr>
              <a:t>  Työsuojelurahasto ja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ensimmäisten tuoteversioiden </a:t>
            </a:r>
          </a:p>
          <a:p>
            <a:pPr algn="l"/>
            <a:r>
              <a:rPr lang="fi-FI" sz="1400" b="0" dirty="0">
                <a:latin typeface="+mn-lt"/>
              </a:rPr>
              <a:t>  hahmottelu keväällä 2004 / prototyypit </a:t>
            </a:r>
            <a:r>
              <a:rPr lang="fi-FI" sz="1400" b="0" dirty="0" err="1">
                <a:latin typeface="+mn-lt"/>
              </a:rPr>
              <a:t>protopajassa</a:t>
            </a:r>
            <a:r>
              <a:rPr lang="fi-FI" sz="1400" b="0" dirty="0">
                <a:latin typeface="+mn-lt"/>
              </a:rPr>
              <a:t> / </a:t>
            </a:r>
          </a:p>
          <a:p>
            <a:pPr algn="l"/>
            <a:r>
              <a:rPr lang="fi-FI" sz="1400" b="0" dirty="0">
                <a:latin typeface="+mn-lt"/>
              </a:rPr>
              <a:t>  neuvonta /  rahoitus keksinnön suojaukseen / </a:t>
            </a:r>
          </a:p>
          <a:p>
            <a:pPr algn="l"/>
            <a:r>
              <a:rPr lang="fi-FI" sz="1400" b="0" dirty="0">
                <a:latin typeface="+mn-lt"/>
              </a:rPr>
              <a:t>  yhteistyökumppanien etsiminen / tuotteistaminen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429133"/>
            <a:ext cx="30333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Eija Pessinen. Kuva: Veijo Autio</a:t>
            </a: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www.relaxbirth.com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4098" name="Kuva 7" descr="http://www.keksintosaatio.fi/content/kuvat/Uudet_menestystarinat/Pessinen_Relaxbirth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0"/>
            <a:ext cx="3033367" cy="2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049147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3416550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Safera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Henri Andell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Liesituulettimeen integroitu </a:t>
            </a:r>
          </a:p>
          <a:p>
            <a:pPr algn="l"/>
            <a:r>
              <a:rPr lang="fi-FI" sz="1400" b="0" dirty="0">
                <a:latin typeface="+mn-lt"/>
              </a:rPr>
              <a:t>  vaahtosammutusjärjestelmä: </a:t>
            </a:r>
            <a:r>
              <a:rPr lang="fi-FI" sz="1400" b="0" dirty="0" err="1">
                <a:latin typeface="+mn-lt"/>
              </a:rPr>
              <a:t>Saferan</a:t>
            </a:r>
            <a:r>
              <a:rPr lang="fi-FI" sz="1400" b="0" dirty="0">
                <a:latin typeface="+mn-lt"/>
              </a:rPr>
              <a:t> liesituuletin </a:t>
            </a:r>
          </a:p>
          <a:p>
            <a:pPr algn="l"/>
            <a:r>
              <a:rPr lang="fi-FI" sz="1400" b="0" dirty="0">
                <a:latin typeface="+mn-lt"/>
              </a:rPr>
              <a:t>  suojaa ja ennaltaehkäisee keittiöiden tyypillisiä </a:t>
            </a:r>
          </a:p>
          <a:p>
            <a:pPr algn="l"/>
            <a:r>
              <a:rPr lang="fi-FI" sz="1400" b="0" dirty="0">
                <a:latin typeface="+mn-lt"/>
              </a:rPr>
              <a:t>  vahinkoja huolehtimalla lieden turvallisesta käytöstä </a:t>
            </a:r>
          </a:p>
          <a:p>
            <a:pPr algn="l"/>
            <a:r>
              <a:rPr lang="fi-FI" sz="1400" b="0" dirty="0">
                <a:latin typeface="+mn-lt"/>
              </a:rPr>
              <a:t>  ja hälyttämällä alkavista vesivuodoista.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Idean hahmottuminen kaupalliseksi </a:t>
            </a:r>
          </a:p>
          <a:p>
            <a:pPr algn="l"/>
            <a:r>
              <a:rPr lang="fi-FI" sz="1400" b="0" dirty="0">
                <a:latin typeface="+mn-lt"/>
              </a:rPr>
              <a:t>  tuotteeksi </a:t>
            </a:r>
            <a:r>
              <a:rPr lang="fi-FI" sz="1400" b="0" dirty="0" err="1">
                <a:latin typeface="+mn-lt"/>
              </a:rPr>
              <a:t>Venture</a:t>
            </a:r>
            <a:r>
              <a:rPr lang="fi-FI" sz="1400" b="0" dirty="0">
                <a:latin typeface="+mn-lt"/>
              </a:rPr>
              <a:t> Cup -kilpailussa vuonna 2007. </a:t>
            </a:r>
          </a:p>
          <a:p>
            <a:pPr algn="l"/>
            <a:r>
              <a:rPr lang="fi-FI" sz="1400" b="0" dirty="0">
                <a:latin typeface="+mn-lt"/>
              </a:rPr>
              <a:t>  Yritys on perustettu vuonna 2007. Vientiä Ruotsiin.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, Tekes (Business Finland) ja Yrittäjäin </a:t>
            </a:r>
          </a:p>
          <a:p>
            <a:pPr algn="l"/>
            <a:r>
              <a:rPr lang="fi-FI" sz="1400" b="0" dirty="0">
                <a:latin typeface="+mn-lt"/>
              </a:rPr>
              <a:t>  Fennia. Mukana pääomasijoittajat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 ja kumppani </a:t>
            </a:r>
          </a:p>
          <a:p>
            <a:pPr algn="l"/>
            <a:r>
              <a:rPr lang="fi-FI" sz="1400" b="0" dirty="0">
                <a:latin typeface="+mn-lt"/>
              </a:rPr>
              <a:t>  Savo </a:t>
            </a:r>
            <a:r>
              <a:rPr lang="fi-FI" sz="1400" b="0" dirty="0" err="1">
                <a:latin typeface="+mn-lt"/>
              </a:rPr>
              <a:t>Ventures</a:t>
            </a:r>
            <a:r>
              <a:rPr lang="fi-FI" sz="1400" b="0" dirty="0">
                <a:latin typeface="+mn-lt"/>
              </a:rPr>
              <a:t> Oy sekä kaksi enkelisijoittajaa.</a:t>
            </a:r>
            <a:endParaRPr lang="fi-FI" sz="1400" b="0" dirty="0">
              <a:solidFill>
                <a:srgbClr val="FF0000"/>
              </a:solidFill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prototyypit, pajatyö </a:t>
            </a:r>
          </a:p>
          <a:p>
            <a:pPr algn="l"/>
            <a:r>
              <a:rPr lang="fi-FI" sz="1400" b="0" dirty="0">
                <a:latin typeface="+mn-lt"/>
              </a:rPr>
              <a:t>  / rahoitus kokeiluvaiheen palvelujen ostamiseen /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0"/>
            <a:ext cx="3099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err="1">
                <a:latin typeface="+mn-lt"/>
              </a:rPr>
              <a:t>Safera-turvatekniikka</a:t>
            </a:r>
            <a:r>
              <a:rPr lang="fi-FI" sz="1400" b="0" i="1" dirty="0">
                <a:latin typeface="+mn-lt"/>
              </a:rPr>
              <a:t> tekee kodista entistä turvallisemman. Älykäs järjestelmä ennaltaehkäisee lieden vaaratilanteita sekä sammuttaa alkavan palon tehokkaasti, nopeasti ja siististi. Kuva: </a:t>
            </a:r>
            <a:r>
              <a:rPr lang="fi-FI" sz="1400" b="0" i="1" dirty="0" err="1">
                <a:latin typeface="+mn-lt"/>
              </a:rPr>
              <a:t>Safera</a:t>
            </a:r>
            <a:r>
              <a:rPr lang="fi-FI" sz="1400" b="0" i="1" dirty="0">
                <a:latin typeface="+mn-lt"/>
              </a:rPr>
              <a:t> Oy.</a:t>
            </a:r>
            <a:r>
              <a:rPr lang="fi-FI" b="0" dirty="0">
                <a:latin typeface="+mn-lt"/>
              </a:rPr>
              <a:t> </a:t>
            </a:r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www.safera.fi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5122" name="Kuva 9" descr="http://www.keksintosaatio.fi/content/kuvat/Uudet_menestystarinat/Safera_liesisammutin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315023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409765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Onbone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0"/>
            <a:ext cx="44181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5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Keksijät: </a:t>
            </a:r>
            <a:r>
              <a:rPr lang="fi-FI" sz="1400" b="0" dirty="0" err="1">
                <a:latin typeface="+mn-lt"/>
              </a:rPr>
              <a:t>Petro</a:t>
            </a:r>
            <a:r>
              <a:rPr lang="fi-FI" sz="1400" b="0" dirty="0">
                <a:latin typeface="+mn-lt"/>
              </a:rPr>
              <a:t> Lahtinen, Jari Salo, Antti Pärssinen, </a:t>
            </a:r>
          </a:p>
          <a:p>
            <a:pPr algn="l"/>
            <a:r>
              <a:rPr lang="fi-FI" sz="1400" b="0" dirty="0">
                <a:latin typeface="+mn-lt"/>
              </a:rPr>
              <a:t>  Markku Leskelä, Timo Repo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Puukomposiittimateriaali, jonka voi </a:t>
            </a:r>
          </a:p>
          <a:p>
            <a:pPr algn="l"/>
            <a:r>
              <a:rPr lang="fi-FI" sz="1400" b="0" dirty="0">
                <a:latin typeface="+mn-lt"/>
              </a:rPr>
              <a:t>  muokata lämmityslaitteen avulla kipsattavaan</a:t>
            </a:r>
          </a:p>
          <a:p>
            <a:pPr algn="l"/>
            <a:r>
              <a:rPr lang="fi-FI" sz="1400" b="0" dirty="0">
                <a:latin typeface="+mn-lt"/>
              </a:rPr>
              <a:t>  kohteeseen sopivaksi. </a:t>
            </a:r>
            <a:r>
              <a:rPr lang="fi-FI" sz="1400" b="0" dirty="0" err="1">
                <a:latin typeface="+mn-lt"/>
              </a:rPr>
              <a:t>Omnicast</a:t>
            </a:r>
            <a:r>
              <a:rPr lang="fi-FI" sz="1400" b="0" i="1" dirty="0">
                <a:latin typeface="+mn-lt"/>
                <a:cs typeface="Arial" pitchFamily="34" charset="0"/>
              </a:rPr>
              <a:t>® </a:t>
            </a:r>
            <a:r>
              <a:rPr lang="fi-FI" sz="1400" b="0" dirty="0">
                <a:latin typeface="+mn-lt"/>
                <a:cs typeface="Arial" pitchFamily="34" charset="0"/>
              </a:rPr>
              <a:t>-kipsi on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myrkytön ja biohajoava. Kipsi on lisäksi lähes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näkymätön, joten sitä ei tarvitse poistaa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röntgenkuvauksen ajaksi.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</a:t>
            </a:r>
            <a:r>
              <a:rPr lang="fi-FI" sz="1400" b="0" dirty="0" err="1">
                <a:latin typeface="+mn-lt"/>
              </a:rPr>
              <a:t>Onbone</a:t>
            </a:r>
            <a:r>
              <a:rPr lang="fi-FI" sz="1400" b="0" dirty="0">
                <a:latin typeface="+mn-lt"/>
              </a:rPr>
              <a:t> on aloittanut vuonna 2009. </a:t>
            </a:r>
          </a:p>
          <a:p>
            <a:pPr algn="l"/>
            <a:r>
              <a:rPr lang="fi-FI" sz="1400" b="0" dirty="0">
                <a:latin typeface="+mn-lt"/>
              </a:rPr>
              <a:t>  Mukana pääomasijoittaja </a:t>
            </a:r>
            <a:r>
              <a:rPr lang="fi-FI" sz="1400" b="0" dirty="0" err="1">
                <a:latin typeface="+mn-lt"/>
              </a:rPr>
              <a:t>Inveni</a:t>
            </a:r>
            <a:r>
              <a:rPr lang="fi-FI" sz="1400" b="0" dirty="0">
                <a:latin typeface="+mn-lt"/>
              </a:rPr>
              <a:t> Capital Oy.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Uudenmaan ELY-keskus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markkinatutkimus /</a:t>
            </a:r>
          </a:p>
          <a:p>
            <a:pPr algn="l"/>
            <a:r>
              <a:rPr lang="fi-FI" sz="1400" b="0" dirty="0">
                <a:latin typeface="+mn-lt"/>
              </a:rPr>
              <a:t>  tuotekehitys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09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Arial" pitchFamily="34" charset="0"/>
                <a:cs typeface="Arial" pitchFamily="34" charset="0"/>
              </a:rPr>
              <a:t>OMNICAST® -kipsaustuotekonsepti koostuu valikoimasta puukomposiittikipsejä sekä lämmityslaitteesta, jota käytetään kipsien pehmentämiseen.(Kuvat: </a:t>
            </a:r>
            <a:r>
              <a:rPr lang="fi-FI" sz="1400" b="0" i="1" dirty="0" err="1">
                <a:latin typeface="Arial" pitchFamily="34" charset="0"/>
                <a:cs typeface="Arial" pitchFamily="34" charset="0"/>
              </a:rPr>
              <a:t>Onbone</a:t>
            </a:r>
            <a:r>
              <a:rPr lang="fi-FI" sz="1400" b="0" i="1" dirty="0">
                <a:latin typeface="Arial" pitchFamily="34" charset="0"/>
                <a:cs typeface="Arial" pitchFamily="34" charset="0"/>
              </a:rPr>
              <a:t> Oy)</a:t>
            </a:r>
            <a:r>
              <a:rPr lang="fi-FI" sz="1400" b="0" dirty="0">
                <a:latin typeface="Arial" pitchFamily="34" charset="0"/>
                <a:cs typeface="Arial" pitchFamily="34" charset="0"/>
              </a:rPr>
              <a:t> </a:t>
            </a:r>
            <a:endParaRPr lang="fi-FI" sz="1400" b="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www.onbone.fi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7" name="Kuva 6" descr="Onbon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9"/>
            <a:ext cx="3043215" cy="201845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1182085" y="404664"/>
            <a:ext cx="392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Drinks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Pertti Lähteenmäki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Luonnon omista ainesosista valmistettu </a:t>
            </a:r>
          </a:p>
          <a:p>
            <a:pPr algn="l"/>
            <a:r>
              <a:rPr lang="fi-FI" sz="1400" b="0" dirty="0">
                <a:latin typeface="+mn-lt"/>
              </a:rPr>
              <a:t>  urheilujuoma, joka parantaa suorituskykyä ja </a:t>
            </a:r>
          </a:p>
          <a:p>
            <a:pPr algn="l"/>
            <a:r>
              <a:rPr lang="fi-FI" sz="1400" b="0" dirty="0">
                <a:latin typeface="+mn-lt"/>
              </a:rPr>
              <a:t>  keskittymistä. Juoma auttaa urheilijaa </a:t>
            </a:r>
          </a:p>
          <a:p>
            <a:pPr algn="l"/>
            <a:r>
              <a:rPr lang="fi-FI" sz="1400" b="0" dirty="0">
                <a:latin typeface="+mn-lt"/>
              </a:rPr>
              <a:t>  tasapainoisempaan suoritukseen. Tuotteet </a:t>
            </a:r>
          </a:p>
          <a:p>
            <a:pPr algn="l"/>
            <a:r>
              <a:rPr lang="fi-FI" sz="1400" b="0" dirty="0">
                <a:latin typeface="+mn-lt"/>
              </a:rPr>
              <a:t>  golfjuoma </a:t>
            </a:r>
            <a:r>
              <a:rPr lang="fi-FI" sz="1400" b="0" dirty="0" err="1">
                <a:latin typeface="+mn-lt"/>
              </a:rPr>
              <a:t>Feather</a:t>
            </a:r>
            <a:r>
              <a:rPr lang="fi-FI" sz="1400" b="0" dirty="0">
                <a:latin typeface="+mn-lt"/>
              </a:rPr>
              <a:t>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ja fyysisemmän </a:t>
            </a:r>
          </a:p>
          <a:p>
            <a:pPr algn="l"/>
            <a:r>
              <a:rPr lang="fi-FI" sz="1400" b="0" dirty="0">
                <a:latin typeface="+mn-lt"/>
              </a:rPr>
              <a:t>  urheilusuorituksen vaatimuksiin vastaava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Endurance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Tuote on ollut markkinoilla vuodesta </a:t>
            </a:r>
          </a:p>
          <a:p>
            <a:pPr algn="l"/>
            <a:r>
              <a:rPr lang="fi-FI" sz="1400" b="0" dirty="0">
                <a:latin typeface="+mn-lt"/>
              </a:rPr>
              <a:t>  2006. Saatavilla mm. golf-kentillä, urheiluliikkeissä, </a:t>
            </a:r>
          </a:p>
          <a:p>
            <a:pPr algn="l"/>
            <a:r>
              <a:rPr lang="fi-FI" sz="1400" b="0" dirty="0">
                <a:latin typeface="+mn-lt"/>
              </a:rPr>
              <a:t>  luontaistuotekaupoissa sekä kuntoklubeilla.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</a:t>
            </a:r>
            <a:r>
              <a:rPr lang="fi-FI" sz="1400" b="0" dirty="0" err="1">
                <a:latin typeface="+mn-lt"/>
              </a:rPr>
              <a:t>Licentia</a:t>
            </a:r>
            <a:r>
              <a:rPr lang="fi-FI" sz="1400" b="0" dirty="0">
                <a:latin typeface="+mn-lt"/>
              </a:rPr>
              <a:t> Oy,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markkinointi /  </a:t>
            </a:r>
          </a:p>
          <a:p>
            <a:pPr algn="l"/>
            <a:r>
              <a:rPr lang="fi-FI" sz="1400" b="0" dirty="0">
                <a:latin typeface="+mn-lt"/>
              </a:rPr>
              <a:t>  neuvonta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Erityisesti </a:t>
            </a:r>
            <a:r>
              <a:rPr lang="fi-FI" sz="1400" b="0" i="1" dirty="0" err="1">
                <a:latin typeface="+mn-lt"/>
              </a:rPr>
              <a:t>golfareille</a:t>
            </a:r>
            <a:r>
              <a:rPr lang="fi-FI" sz="1400" b="0" i="1" dirty="0">
                <a:latin typeface="+mn-lt"/>
              </a:rPr>
              <a:t> räätälöity </a:t>
            </a:r>
            <a:r>
              <a:rPr lang="fi-FI" sz="1400" b="0" i="1" dirty="0" err="1">
                <a:latin typeface="+mn-lt"/>
              </a:rPr>
              <a:t>Feather</a:t>
            </a:r>
            <a:r>
              <a:rPr lang="fi-FI" sz="1400" b="0" i="1" dirty="0">
                <a:latin typeface="+mn-lt"/>
              </a:rPr>
              <a:t> FLOW</a:t>
            </a:r>
            <a:r>
              <a:rPr lang="fi-FI" sz="1400" b="0" i="1" baseline="30000" dirty="0">
                <a:latin typeface="+mn-lt"/>
              </a:rPr>
              <a:t>TM </a:t>
            </a:r>
            <a:r>
              <a:rPr lang="fi-FI" sz="1400" b="0" i="1" dirty="0">
                <a:latin typeface="+mn-lt"/>
              </a:rPr>
              <a:t>-juoma huomioi lajin vaatimukset, suorituksen keston ja keskittymiskyvyn. (Kuva: </a:t>
            </a:r>
            <a:r>
              <a:rPr lang="fi-FI" sz="1400" b="0" i="1" dirty="0" err="1">
                <a:latin typeface="+mn-lt"/>
              </a:rPr>
              <a:t>Flow</a:t>
            </a:r>
            <a:r>
              <a:rPr lang="fi-FI" sz="1400" b="0" i="1" dirty="0">
                <a:latin typeface="+mn-lt"/>
              </a:rPr>
              <a:t> </a:t>
            </a:r>
            <a:r>
              <a:rPr lang="fi-FI" sz="1400" b="0" i="1" dirty="0" err="1">
                <a:latin typeface="+mn-lt"/>
              </a:rPr>
              <a:t>Drinks</a:t>
            </a:r>
            <a:r>
              <a:rPr lang="fi-FI" sz="1400" b="0" i="1" dirty="0">
                <a:latin typeface="+mn-lt"/>
              </a:rPr>
              <a:t> Oy)</a:t>
            </a:r>
            <a:r>
              <a:rPr lang="fi-FI" sz="1400" b="0" dirty="0">
                <a:latin typeface="+mn-lt"/>
              </a:rPr>
              <a:t> </a:t>
            </a:r>
            <a:endParaRPr lang="fi-FI" sz="1400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www.flowdrinks.com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8" name="Kuva 7" descr="Flow Drink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982678" y="404664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/>
              <a:t>Älä esittele keksintöäsi julkisesti ennen suojaamista</a:t>
            </a:r>
          </a:p>
          <a:p>
            <a:r>
              <a:rPr lang="fi-FI" sz="2800" dirty="0"/>
              <a:t>Tutki ja arvioi itse uutuutta ja patentoitavuutta, </a:t>
            </a:r>
            <a:r>
              <a:rPr lang="fi-FI" sz="2800" dirty="0" err="1"/>
              <a:t>googlaa</a:t>
            </a:r>
            <a:r>
              <a:rPr lang="fi-FI" sz="2800" dirty="0"/>
              <a:t> ja käytä julkisia patenttitietokantoja (</a:t>
            </a:r>
            <a:r>
              <a:rPr lang="fi-FI" sz="2800" dirty="0" err="1"/>
              <a:t>espacenet</a:t>
            </a:r>
            <a:r>
              <a:rPr lang="fi-FI" sz="2800" dirty="0"/>
              <a:t>)</a:t>
            </a:r>
          </a:p>
          <a:p>
            <a:r>
              <a:rPr lang="fi-FI" sz="2800" dirty="0"/>
              <a:t>Olisiko keksinnöllesi kysyntää?</a:t>
            </a:r>
          </a:p>
          <a:p>
            <a:r>
              <a:rPr lang="fi-FI" sz="2800" dirty="0"/>
              <a:t>Missä tarvitset ulkopuolista apua tai rahoitusta?</a:t>
            </a:r>
          </a:p>
          <a:p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Footbalance</a:t>
            </a:r>
            <a:r>
              <a:rPr lang="fi-FI" dirty="0"/>
              <a:t> System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9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Erkki Hakkala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jalka-analyysin perusteella valmistettava </a:t>
            </a:r>
          </a:p>
          <a:p>
            <a:pPr algn="l"/>
            <a:r>
              <a:rPr lang="fi-FI" sz="1400" b="0" dirty="0">
                <a:latin typeface="+mn-lt"/>
              </a:rPr>
              <a:t>  yksilöllinen pohjallinen, joka tekee jalkineesta istuvan </a:t>
            </a:r>
          </a:p>
          <a:p>
            <a:pPr algn="l"/>
            <a:r>
              <a:rPr lang="fi-FI" sz="1400" b="0" dirty="0">
                <a:latin typeface="+mn-lt"/>
              </a:rPr>
              <a:t>  ja mukavan. Pohjallinen pitää jalan oikeassa </a:t>
            </a:r>
          </a:p>
          <a:p>
            <a:pPr algn="l"/>
            <a:r>
              <a:rPr lang="fi-FI" sz="1400" b="0" dirty="0">
                <a:latin typeface="+mn-lt"/>
              </a:rPr>
              <a:t>  asennossa ja ennaltaehkäisee ja korjaa jalan </a:t>
            </a:r>
          </a:p>
          <a:p>
            <a:pPr algn="l"/>
            <a:r>
              <a:rPr lang="fi-FI" sz="1400" b="0" dirty="0">
                <a:latin typeface="+mn-lt"/>
              </a:rPr>
              <a:t>  virheasentoja. Yksilölliset pohjalliset vähentävät </a:t>
            </a:r>
          </a:p>
          <a:p>
            <a:pPr algn="l"/>
            <a:r>
              <a:rPr lang="fi-FI" sz="1400" b="0" dirty="0">
                <a:latin typeface="+mn-lt"/>
              </a:rPr>
              <a:t>  myös rasitusvammojen syntymistä.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2003. </a:t>
            </a:r>
          </a:p>
          <a:p>
            <a:pPr algn="l"/>
            <a:r>
              <a:rPr lang="fi-FI" sz="1400" b="0" dirty="0">
                <a:latin typeface="+mn-lt"/>
              </a:rPr>
              <a:t>  Myynti alkoi Suomessa 2006. Pohjallisia saa tällä </a:t>
            </a:r>
          </a:p>
          <a:p>
            <a:pPr algn="l"/>
            <a:r>
              <a:rPr lang="fi-FI" sz="1400" b="0" dirty="0">
                <a:latin typeface="+mn-lt"/>
              </a:rPr>
              <a:t>  hetkellä 250 urheiluliikkeessä ympäri maailman.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Tekes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 </a:t>
            </a:r>
          </a:p>
          <a:p>
            <a:pPr algn="l"/>
            <a:r>
              <a:rPr lang="fi-FI" sz="1400" b="0" dirty="0">
                <a:latin typeface="+mn-lt"/>
              </a:rPr>
              <a:t>  Ruotsalainen pääomasijoitusyhtiö </a:t>
            </a:r>
            <a:r>
              <a:rPr lang="fi-FI" sz="1400" b="0" dirty="0" err="1">
                <a:latin typeface="+mn-lt"/>
              </a:rPr>
              <a:t>Scope</a:t>
            </a:r>
            <a:r>
              <a:rPr lang="fi-FI" sz="1400" b="0" dirty="0">
                <a:latin typeface="+mn-lt"/>
              </a:rPr>
              <a:t> on </a:t>
            </a:r>
          </a:p>
          <a:p>
            <a:pPr algn="l"/>
            <a:r>
              <a:rPr lang="fi-FI" sz="1400" b="0" dirty="0">
                <a:latin typeface="+mn-lt"/>
              </a:rPr>
              <a:t>  sijoittanut yhtiöön 7 miljoonaa euroa.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 / 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Jalka-analyysiin ja yksilöllisesti muotoiltavan pohjallisparin valmistukseen kuluu aikaa vain kymmenisen minuuttia. (Kuvat: </a:t>
            </a:r>
            <a:r>
              <a:rPr lang="fi-FI" sz="1400" b="0" i="1" dirty="0" err="1">
                <a:latin typeface="+mn-lt"/>
              </a:rPr>
              <a:t>Footbalance</a:t>
            </a:r>
            <a:r>
              <a:rPr lang="fi-FI" sz="1400" b="0" i="1" dirty="0">
                <a:latin typeface="+mn-lt"/>
              </a:rPr>
              <a:t> System Oy)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www.footbalance.com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849740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9" name="Kuva 8" descr="Footbalanc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92896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82085" y="1268760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PowerKiss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8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Maija Itkonen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Lataava huonekalu, johon on integroitu </a:t>
            </a:r>
          </a:p>
          <a:p>
            <a:pPr algn="l"/>
            <a:r>
              <a:rPr lang="fi-FI" sz="1400" b="0" dirty="0">
                <a:latin typeface="+mn-lt"/>
              </a:rPr>
              <a:t>  sähkömagneettiseen induktioon perustuva yleislaturi. </a:t>
            </a:r>
          </a:p>
          <a:p>
            <a:pPr algn="l"/>
            <a:r>
              <a:rPr lang="fi-FI" sz="1400" b="0" dirty="0">
                <a:latin typeface="+mn-lt"/>
              </a:rPr>
              <a:t>  Se lataa tuotteen (esim. kännykkä, tietokone, </a:t>
            </a:r>
          </a:p>
          <a:p>
            <a:pPr algn="l"/>
            <a:r>
              <a:rPr lang="fi-FI" sz="1400" b="0" dirty="0">
                <a:latin typeface="+mn-lt"/>
              </a:rPr>
              <a:t>  kamera, mp3) akun automaattisesti, kun tuote </a:t>
            </a:r>
          </a:p>
          <a:p>
            <a:pPr algn="l"/>
            <a:r>
              <a:rPr lang="fi-FI" sz="1400" b="0" dirty="0">
                <a:latin typeface="+mn-lt"/>
              </a:rPr>
              <a:t>  asetetaan pöydälle. 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2008.</a:t>
            </a:r>
          </a:p>
          <a:p>
            <a:pPr algn="l"/>
            <a:r>
              <a:rPr lang="fi-FI" sz="1400" b="0" dirty="0">
                <a:latin typeface="+mn-lt"/>
              </a:rPr>
              <a:t>  Itkonen voitti vuonna 2009 Euroopan Keksijänainen   </a:t>
            </a:r>
          </a:p>
          <a:p>
            <a:pPr algn="l"/>
            <a:r>
              <a:rPr lang="fi-FI" sz="1400" b="0" dirty="0">
                <a:latin typeface="+mn-lt"/>
              </a:rPr>
              <a:t>  -kilpailun Uudistaja-kategorian. Uusi tuoteperhe </a:t>
            </a:r>
          </a:p>
          <a:p>
            <a:pPr algn="l"/>
            <a:r>
              <a:rPr lang="fi-FI" sz="1400" b="0" dirty="0">
                <a:latin typeface="+mn-lt"/>
              </a:rPr>
              <a:t>  lanseerattiin 2010. Koekäytössä Helsinki-</a:t>
            </a:r>
          </a:p>
          <a:p>
            <a:pPr algn="l"/>
            <a:r>
              <a:rPr lang="fi-FI" sz="1400" b="0" dirty="0">
                <a:latin typeface="+mn-lt"/>
              </a:rPr>
              <a:t>  Vantaan lentoasemalla ja Café </a:t>
            </a:r>
            <a:r>
              <a:rPr lang="fi-FI" sz="1400" b="0" dirty="0" err="1">
                <a:latin typeface="+mn-lt"/>
              </a:rPr>
              <a:t>Carusellissa</a:t>
            </a:r>
            <a:r>
              <a:rPr lang="fi-FI" sz="1400" b="0" dirty="0">
                <a:latin typeface="+mn-lt"/>
              </a:rPr>
              <a:t>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Tekes (Business Finland) ja TKK:n tukisäätiö.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tutkimukset /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prototyypit /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Langaton </a:t>
            </a:r>
            <a:r>
              <a:rPr lang="fi-FI" sz="1400" b="0" i="1" dirty="0" err="1">
                <a:latin typeface="+mn-lt"/>
              </a:rPr>
              <a:t>PowerKiss-latausteknologia</a:t>
            </a:r>
            <a:r>
              <a:rPr lang="fi-FI" sz="1400" b="0" i="1" dirty="0">
                <a:latin typeface="+mn-lt"/>
              </a:rPr>
              <a:t> tekee perinteiset johdolliset laturit tarpeettomiksi. Ladattava laite, kuten kännykkä tai kannettava tietokone asetetaan pöydälle ja akku alkaa latautua. (Kuvat: </a:t>
            </a:r>
            <a:r>
              <a:rPr lang="fi-FI" sz="1400" b="0" i="1" dirty="0" err="1">
                <a:latin typeface="+mn-lt"/>
              </a:rPr>
              <a:t>PowerKiss</a:t>
            </a:r>
            <a:r>
              <a:rPr lang="fi-FI" sz="1400" b="0" i="1" dirty="0">
                <a:latin typeface="+mn-lt"/>
              </a:rPr>
              <a:t> Oy)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www.powerkiss.fi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8" name="Kuva 7" descr="Powerkis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anuoli 47"/>
          <p:cNvSpPr/>
          <p:nvPr/>
        </p:nvSpPr>
        <p:spPr bwMode="auto">
          <a:xfrm>
            <a:off x="2511464" y="2348880"/>
            <a:ext cx="598220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-1440000">
            <a:off x="3771553" y="2717503"/>
            <a:ext cx="255991" cy="110615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>
            <a:off x="3176152" y="2852936"/>
            <a:ext cx="265876" cy="9361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Nuoli oikealle 44"/>
          <p:cNvSpPr/>
          <p:nvPr/>
        </p:nvSpPr>
        <p:spPr bwMode="auto">
          <a:xfrm>
            <a:off x="1182085" y="2276872"/>
            <a:ext cx="3256977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ounded Rectangle 44"/>
          <p:cNvSpPr>
            <a:spLocks noChangeArrowheads="1"/>
          </p:cNvSpPr>
          <p:nvPr/>
        </p:nvSpPr>
        <p:spPr bwMode="auto">
          <a:xfrm>
            <a:off x="291027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51" name="Alanuoli 50"/>
          <p:cNvSpPr/>
          <p:nvPr/>
        </p:nvSpPr>
        <p:spPr bwMode="auto">
          <a:xfrm rot="-1440000">
            <a:off x="2179312" y="2715410"/>
            <a:ext cx="249339" cy="11206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Viisikulmio 75"/>
          <p:cNvSpPr/>
          <p:nvPr/>
        </p:nvSpPr>
        <p:spPr bwMode="ltGray">
          <a:xfrm>
            <a:off x="1647368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Viisikulmio 76"/>
          <p:cNvSpPr/>
          <p:nvPr/>
        </p:nvSpPr>
        <p:spPr bwMode="ltGray">
          <a:xfrm>
            <a:off x="3043215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Nuoli oikealle 46"/>
          <p:cNvSpPr/>
          <p:nvPr/>
        </p:nvSpPr>
        <p:spPr bwMode="auto">
          <a:xfrm>
            <a:off x="4970813" y="2276872"/>
            <a:ext cx="279169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Viisikulmio 77"/>
          <p:cNvSpPr/>
          <p:nvPr/>
        </p:nvSpPr>
        <p:spPr bwMode="ltGray">
          <a:xfrm>
            <a:off x="4439062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8993" y="838200"/>
            <a:ext cx="61985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fi-FI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0" y="549275"/>
            <a:ext cx="716426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Viisikulmio 7"/>
          <p:cNvSpPr/>
          <p:nvPr/>
        </p:nvSpPr>
        <p:spPr bwMode="ltGray">
          <a:xfrm>
            <a:off x="251520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83865" y="1340769"/>
            <a:ext cx="7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IDEOINTI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27130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ENSIARVIOINTI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122978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KEHITTÄMINEN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505531" y="1340769"/>
            <a:ext cx="119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LIIKETOIMINTA</a:t>
            </a:r>
          </a:p>
        </p:txBody>
      </p:sp>
      <p:sp>
        <p:nvSpPr>
          <p:cNvPr id="16" name="Rounded Rectangle 40"/>
          <p:cNvSpPr>
            <a:spLocks noChangeArrowheads="1"/>
          </p:cNvSpPr>
          <p:nvPr/>
        </p:nvSpPr>
        <p:spPr bwMode="auto">
          <a:xfrm rot="10800000" flipV="1">
            <a:off x="251520" y="2204864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7" name="Rounded Rectangle 44"/>
          <p:cNvSpPr>
            <a:spLocks noChangeArrowheads="1"/>
          </p:cNvSpPr>
          <p:nvPr/>
        </p:nvSpPr>
        <p:spPr bwMode="auto">
          <a:xfrm>
            <a:off x="164736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20" name="Rounded Rectangle 40"/>
          <p:cNvSpPr>
            <a:spLocks noChangeArrowheads="1"/>
          </p:cNvSpPr>
          <p:nvPr/>
        </p:nvSpPr>
        <p:spPr bwMode="auto">
          <a:xfrm rot="10800000" flipV="1">
            <a:off x="2378525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 rot="10800000" flipV="1">
            <a:off x="6366661" y="126876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2" name="Rounded Rectangle 40"/>
          <p:cNvSpPr>
            <a:spLocks noChangeArrowheads="1"/>
          </p:cNvSpPr>
          <p:nvPr/>
        </p:nvSpPr>
        <p:spPr bwMode="auto">
          <a:xfrm rot="10800000">
            <a:off x="251520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9" name="Tekstikehys 38"/>
          <p:cNvSpPr txBox="1"/>
          <p:nvPr/>
        </p:nvSpPr>
        <p:spPr>
          <a:xfrm>
            <a:off x="384458" y="2276872"/>
            <a:ext cx="797627" cy="4001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Ideat</a:t>
            </a:r>
          </a:p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Keksinnöt</a:t>
            </a:r>
          </a:p>
        </p:txBody>
      </p:sp>
      <p:sp>
        <p:nvSpPr>
          <p:cNvPr id="40" name="Rounded Rectangle 40"/>
          <p:cNvSpPr>
            <a:spLocks noChangeArrowheads="1"/>
          </p:cNvSpPr>
          <p:nvPr/>
        </p:nvSpPr>
        <p:spPr bwMode="auto">
          <a:xfrm rot="10800000" flipV="1">
            <a:off x="4439062" y="2204864"/>
            <a:ext cx="1129972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41" name="Tekstikehys 40"/>
          <p:cNvSpPr txBox="1"/>
          <p:nvPr/>
        </p:nvSpPr>
        <p:spPr>
          <a:xfrm>
            <a:off x="4572000" y="2204864"/>
            <a:ext cx="930565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Kansainväliset markkinat</a:t>
            </a:r>
          </a:p>
        </p:txBody>
      </p:sp>
      <p:sp>
        <p:nvSpPr>
          <p:cNvPr id="42" name="Tekstikehys 41"/>
          <p:cNvSpPr txBox="1"/>
          <p:nvPr/>
        </p:nvSpPr>
        <p:spPr>
          <a:xfrm>
            <a:off x="1647367" y="2492896"/>
            <a:ext cx="1063503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000" b="1" kern="1800" dirty="0">
                <a:latin typeface="+mn-lt"/>
              </a:rPr>
              <a:t>Epäsuora tuki</a:t>
            </a:r>
          </a:p>
          <a:p>
            <a:r>
              <a:rPr lang="fi-FI" sz="900" b="1" dirty="0">
                <a:solidFill>
                  <a:schemeClr val="bg1"/>
                </a:solidFill>
                <a:latin typeface="+mn-lt"/>
              </a:rPr>
              <a:t>Selvitykset idean arvioinnin tueksi</a:t>
            </a:r>
          </a:p>
        </p:txBody>
      </p:sp>
      <p:sp>
        <p:nvSpPr>
          <p:cNvPr id="43" name="Tekstikehys 42"/>
          <p:cNvSpPr txBox="1"/>
          <p:nvPr/>
        </p:nvSpPr>
        <p:spPr>
          <a:xfrm>
            <a:off x="2910277" y="2420888"/>
            <a:ext cx="1063503" cy="50405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Epäsuora tuki</a:t>
            </a:r>
          </a:p>
          <a:p>
            <a:r>
              <a:rPr lang="fi-FI" sz="1000" b="1" dirty="0">
                <a:solidFill>
                  <a:schemeClr val="bg1"/>
                </a:solidFill>
                <a:latin typeface="+mn-lt"/>
              </a:rPr>
              <a:t>Lisäselvitykset</a:t>
            </a:r>
          </a:p>
        </p:txBody>
      </p:sp>
      <p:sp>
        <p:nvSpPr>
          <p:cNvPr id="44" name="Tekstikehys 43"/>
          <p:cNvSpPr txBox="1"/>
          <p:nvPr/>
        </p:nvSpPr>
        <p:spPr>
          <a:xfrm>
            <a:off x="185051" y="620688"/>
            <a:ext cx="47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>
                <a:solidFill>
                  <a:srgbClr val="00B0F0"/>
                </a:solidFill>
                <a:latin typeface="+mn-lt"/>
              </a:rPr>
              <a:t>Keksinnön kehittämisen tukijat</a:t>
            </a:r>
          </a:p>
        </p:txBody>
      </p:sp>
      <p:sp>
        <p:nvSpPr>
          <p:cNvPr id="57" name="Rounded Rectangle 40"/>
          <p:cNvSpPr>
            <a:spLocks noChangeArrowheads="1"/>
          </p:cNvSpPr>
          <p:nvPr/>
        </p:nvSpPr>
        <p:spPr bwMode="auto">
          <a:xfrm rot="10800000" flipV="1">
            <a:off x="7706010" y="198884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8" name="Rounded Rectangle 40"/>
          <p:cNvSpPr>
            <a:spLocks noChangeArrowheads="1"/>
          </p:cNvSpPr>
          <p:nvPr/>
        </p:nvSpPr>
        <p:spPr bwMode="auto">
          <a:xfrm rot="10800000" flipV="1">
            <a:off x="7706010" y="342900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9" name="Rounded Rectangle 40"/>
          <p:cNvSpPr>
            <a:spLocks noChangeArrowheads="1"/>
          </p:cNvSpPr>
          <p:nvPr/>
        </p:nvSpPr>
        <p:spPr bwMode="auto">
          <a:xfrm rot="10800000" flipV="1">
            <a:off x="7706010" y="270892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0" name="Rounded Rectangle 40"/>
          <p:cNvSpPr>
            <a:spLocks noChangeArrowheads="1"/>
          </p:cNvSpPr>
          <p:nvPr/>
        </p:nvSpPr>
        <p:spPr bwMode="auto">
          <a:xfrm rot="10800000">
            <a:off x="1248554" y="5301208"/>
            <a:ext cx="930565" cy="8484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1" name="Rounded Rectangle 40"/>
          <p:cNvSpPr>
            <a:spLocks noChangeArrowheads="1"/>
          </p:cNvSpPr>
          <p:nvPr/>
        </p:nvSpPr>
        <p:spPr bwMode="auto">
          <a:xfrm rot="10800000">
            <a:off x="2245588" y="5301208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4" name="Rounded Rectangle 40"/>
          <p:cNvSpPr>
            <a:spLocks noChangeArrowheads="1"/>
          </p:cNvSpPr>
          <p:nvPr/>
        </p:nvSpPr>
        <p:spPr bwMode="auto">
          <a:xfrm rot="10800000" flipV="1">
            <a:off x="3907311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5" name="Tekstikehys 64"/>
          <p:cNvSpPr txBox="1"/>
          <p:nvPr/>
        </p:nvSpPr>
        <p:spPr>
          <a:xfrm>
            <a:off x="2444994" y="3789040"/>
            <a:ext cx="997034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Kotimarkkinat</a:t>
            </a:r>
          </a:p>
        </p:txBody>
      </p:sp>
      <p:sp>
        <p:nvSpPr>
          <p:cNvPr id="66" name="Tekstikehys 65"/>
          <p:cNvSpPr txBox="1"/>
          <p:nvPr/>
        </p:nvSpPr>
        <p:spPr>
          <a:xfrm>
            <a:off x="3973780" y="3717032"/>
            <a:ext cx="864096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Lisensointi</a:t>
            </a:r>
          </a:p>
        </p:txBody>
      </p:sp>
      <p:sp>
        <p:nvSpPr>
          <p:cNvPr id="82" name="Tekstikehys 81"/>
          <p:cNvSpPr txBox="1"/>
          <p:nvPr/>
        </p:nvSpPr>
        <p:spPr>
          <a:xfrm>
            <a:off x="164736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Pre</a:t>
            </a:r>
            <a:r>
              <a:rPr lang="fi-FI" sz="1000" b="1" dirty="0">
                <a:latin typeface="+mn-lt"/>
              </a:rPr>
              <a:t> </a:t>
            </a:r>
            <a:r>
              <a:rPr lang="fi-FI" sz="1000" b="1">
                <a:latin typeface="+mn-lt"/>
              </a:rPr>
              <a:t>Start</a:t>
            </a:r>
            <a:endParaRPr lang="fi-FI" sz="1000" b="1" dirty="0">
              <a:latin typeface="+mn-lt"/>
            </a:endParaRPr>
          </a:p>
        </p:txBody>
      </p:sp>
      <p:sp>
        <p:nvSpPr>
          <p:cNvPr id="83" name="Tekstikehys 82"/>
          <p:cNvSpPr txBox="1"/>
          <p:nvPr/>
        </p:nvSpPr>
        <p:spPr>
          <a:xfrm>
            <a:off x="291027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84" name="Rounded Rectangle 40"/>
          <p:cNvSpPr>
            <a:spLocks noChangeArrowheads="1"/>
          </p:cNvSpPr>
          <p:nvPr/>
        </p:nvSpPr>
        <p:spPr bwMode="auto">
          <a:xfrm rot="10800000">
            <a:off x="3242622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5" name="Rounded Rectangle 40"/>
          <p:cNvSpPr>
            <a:spLocks noChangeArrowheads="1"/>
          </p:cNvSpPr>
          <p:nvPr/>
        </p:nvSpPr>
        <p:spPr bwMode="auto">
          <a:xfrm rot="10800000">
            <a:off x="4211961" y="5301209"/>
            <a:ext cx="1125984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6" name="Rounded Rectangle 40"/>
          <p:cNvSpPr>
            <a:spLocks noChangeArrowheads="1"/>
          </p:cNvSpPr>
          <p:nvPr/>
        </p:nvSpPr>
        <p:spPr bwMode="auto">
          <a:xfrm rot="10800000" flipV="1">
            <a:off x="6366661" y="19888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7" name="Rounded Rectangle 40"/>
          <p:cNvSpPr>
            <a:spLocks noChangeArrowheads="1"/>
          </p:cNvSpPr>
          <p:nvPr/>
        </p:nvSpPr>
        <p:spPr bwMode="auto">
          <a:xfrm rot="10800000" flipV="1">
            <a:off x="6366661" y="270892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8" name="Rounded Rectangle 40"/>
          <p:cNvSpPr>
            <a:spLocks noChangeArrowheads="1"/>
          </p:cNvSpPr>
          <p:nvPr/>
        </p:nvSpPr>
        <p:spPr bwMode="auto">
          <a:xfrm rot="10800000" flipV="1">
            <a:off x="6366661" y="3429000"/>
            <a:ext cx="1063503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9" name="Rounded Rectangle 40"/>
          <p:cNvSpPr>
            <a:spLocks noChangeArrowheads="1"/>
          </p:cNvSpPr>
          <p:nvPr/>
        </p:nvSpPr>
        <p:spPr bwMode="auto">
          <a:xfrm rot="10800000" flipV="1">
            <a:off x="6366661" y="4293096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90" name="Rounded Rectangle 40"/>
          <p:cNvSpPr>
            <a:spLocks noChangeArrowheads="1"/>
          </p:cNvSpPr>
          <p:nvPr/>
        </p:nvSpPr>
        <p:spPr bwMode="auto">
          <a:xfrm rot="10800000" flipV="1">
            <a:off x="6366661" y="5157191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2" name="Tekstikehys 51"/>
          <p:cNvSpPr txBox="1"/>
          <p:nvPr/>
        </p:nvSpPr>
        <p:spPr>
          <a:xfrm>
            <a:off x="2910277" y="2780928"/>
            <a:ext cx="1063503" cy="36004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Kehittämistuet</a:t>
            </a:r>
          </a:p>
          <a:p>
            <a:endParaRPr lang="fi-FI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kstikehys 53"/>
          <p:cNvSpPr txBox="1"/>
          <p:nvPr/>
        </p:nvSpPr>
        <p:spPr>
          <a:xfrm>
            <a:off x="6366661" y="198884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/>
              <a:t>Kiihdyttämöt</a:t>
            </a:r>
            <a:endParaRPr lang="fi-FI" sz="1000" b="1" dirty="0">
              <a:latin typeface="+mn-lt"/>
            </a:endParaRPr>
          </a:p>
        </p:txBody>
      </p:sp>
      <p:sp>
        <p:nvSpPr>
          <p:cNvPr id="55" name="Tekstikehys 54"/>
          <p:cNvSpPr txBox="1"/>
          <p:nvPr/>
        </p:nvSpPr>
        <p:spPr>
          <a:xfrm>
            <a:off x="6366661" y="270892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316810" y="3429001"/>
            <a:ext cx="1096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Aloitusrahasto Vera   </a:t>
            </a:r>
            <a:endParaRPr lang="fi-FI" sz="200" b="1" dirty="0">
              <a:latin typeface="+mn-lt"/>
            </a:endParaRPr>
          </a:p>
          <a:p>
            <a:pPr algn="l"/>
            <a:endParaRPr lang="fi-FI" sz="200" b="1" dirty="0">
              <a:latin typeface="+mn-lt"/>
            </a:endParaRPr>
          </a:p>
          <a:p>
            <a:pPr algn="l"/>
            <a:r>
              <a:rPr lang="fi-FI" sz="800" b="0" dirty="0">
                <a:latin typeface="+mn-lt"/>
              </a:rPr>
              <a:t>Pääomasijoitukset aikaisen vaiheen yrityksiin</a:t>
            </a:r>
          </a:p>
        </p:txBody>
      </p:sp>
      <p:sp>
        <p:nvSpPr>
          <p:cNvPr id="62" name="Tekstikehys 61"/>
          <p:cNvSpPr txBox="1"/>
          <p:nvPr/>
        </p:nvSpPr>
        <p:spPr>
          <a:xfrm>
            <a:off x="6366661" y="4293097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63" name="Tekstikehys 62"/>
          <p:cNvSpPr txBox="1"/>
          <p:nvPr/>
        </p:nvSpPr>
        <p:spPr>
          <a:xfrm>
            <a:off x="6310163" y="5157192"/>
            <a:ext cx="124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Businessenkelit</a:t>
            </a:r>
          </a:p>
        </p:txBody>
      </p:sp>
      <p:sp>
        <p:nvSpPr>
          <p:cNvPr id="67" name="Tekstikehys 66"/>
          <p:cNvSpPr txBox="1"/>
          <p:nvPr/>
        </p:nvSpPr>
        <p:spPr>
          <a:xfrm>
            <a:off x="6313486" y="1484785"/>
            <a:ext cx="116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 ja innovaatiotoiminnan rahoitus</a:t>
            </a:r>
          </a:p>
        </p:txBody>
      </p:sp>
      <p:sp>
        <p:nvSpPr>
          <p:cNvPr id="68" name="Tekstikehys 67"/>
          <p:cNvSpPr txBox="1"/>
          <p:nvPr/>
        </p:nvSpPr>
        <p:spPr>
          <a:xfrm>
            <a:off x="6366661" y="2276872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(TEM, </a:t>
            </a:r>
            <a:r>
              <a:rPr lang="fi-FI" sz="800" dirty="0"/>
              <a:t>BF</a:t>
            </a:r>
            <a:r>
              <a:rPr lang="fi-FI" sz="800" b="0" dirty="0">
                <a:latin typeface="+mn-lt"/>
              </a:rPr>
              <a:t>)</a:t>
            </a:r>
            <a:br>
              <a:rPr lang="fi-FI" sz="800" b="0" dirty="0">
                <a:latin typeface="+mn-lt"/>
              </a:rPr>
            </a:br>
            <a:r>
              <a:rPr lang="fi-FI" sz="800" b="0" dirty="0" err="1">
                <a:latin typeface="+mn-lt"/>
              </a:rPr>
              <a:t>Yrityskiihdyttämöt</a:t>
            </a:r>
            <a:endParaRPr lang="fi-FI" sz="800" b="0" dirty="0">
              <a:latin typeface="+mn-lt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6316810" y="2996952"/>
            <a:ext cx="109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takuut, pääomasijoitukset</a:t>
            </a:r>
          </a:p>
        </p:txBody>
      </p:sp>
      <p:sp>
        <p:nvSpPr>
          <p:cNvPr id="73" name="Tekstikehys 72"/>
          <p:cNvSpPr txBox="1"/>
          <p:nvPr/>
        </p:nvSpPr>
        <p:spPr>
          <a:xfrm>
            <a:off x="6366661" y="5301208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Rahoitus ja osaaminen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6444208" y="1196752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 Finland</a:t>
            </a:r>
          </a:p>
        </p:txBody>
      </p:sp>
      <p:sp>
        <p:nvSpPr>
          <p:cNvPr id="79" name="Tekstikehys 78"/>
          <p:cNvSpPr txBox="1"/>
          <p:nvPr/>
        </p:nvSpPr>
        <p:spPr>
          <a:xfrm>
            <a:off x="7762508" y="1988841"/>
            <a:ext cx="112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Pääomasijoitta-jat</a:t>
            </a:r>
            <a:endParaRPr lang="fi-FI" sz="1000" b="1" dirty="0">
              <a:latin typeface="+mn-lt"/>
            </a:endParaRPr>
          </a:p>
        </p:txBody>
      </p:sp>
      <p:sp>
        <p:nvSpPr>
          <p:cNvPr id="80" name="Tekstikehys 79"/>
          <p:cNvSpPr txBox="1"/>
          <p:nvPr/>
        </p:nvSpPr>
        <p:spPr>
          <a:xfrm>
            <a:off x="7702686" y="2708920"/>
            <a:ext cx="131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Suomen Teollisuussijoitus</a:t>
            </a:r>
          </a:p>
        </p:txBody>
      </p:sp>
      <p:sp>
        <p:nvSpPr>
          <p:cNvPr id="91" name="Tekstikehys 90"/>
          <p:cNvSpPr txBox="1"/>
          <p:nvPr/>
        </p:nvSpPr>
        <p:spPr>
          <a:xfrm>
            <a:off x="7762508" y="342900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Pankit</a:t>
            </a:r>
          </a:p>
        </p:txBody>
      </p:sp>
      <p:sp>
        <p:nvSpPr>
          <p:cNvPr id="93" name="Tekstikehys 92"/>
          <p:cNvSpPr txBox="1"/>
          <p:nvPr/>
        </p:nvSpPr>
        <p:spPr>
          <a:xfrm>
            <a:off x="7762507" y="2204864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Koti- ja ulkomaiset sijoitukset</a:t>
            </a:r>
          </a:p>
        </p:txBody>
      </p:sp>
      <p:sp>
        <p:nvSpPr>
          <p:cNvPr id="94" name="Tekstikehys 93"/>
          <p:cNvSpPr txBox="1"/>
          <p:nvPr/>
        </p:nvSpPr>
        <p:spPr>
          <a:xfrm>
            <a:off x="7762507" y="3068960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Pääomasijoitukset</a:t>
            </a:r>
          </a:p>
        </p:txBody>
      </p:sp>
      <p:sp>
        <p:nvSpPr>
          <p:cNvPr id="95" name="Tekstikehys 94"/>
          <p:cNvSpPr txBox="1"/>
          <p:nvPr/>
        </p:nvSpPr>
        <p:spPr>
          <a:xfrm>
            <a:off x="7762508" y="3717032"/>
            <a:ext cx="9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Lainarahoitus</a:t>
            </a:r>
          </a:p>
        </p:txBody>
      </p:sp>
      <p:sp>
        <p:nvSpPr>
          <p:cNvPr id="96" name="Tekstikehys 95"/>
          <p:cNvSpPr txBox="1"/>
          <p:nvPr/>
        </p:nvSpPr>
        <p:spPr>
          <a:xfrm>
            <a:off x="251520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kehitysyhtiöt</a:t>
            </a:r>
          </a:p>
        </p:txBody>
      </p:sp>
      <p:sp>
        <p:nvSpPr>
          <p:cNvPr id="97" name="Tekstikehys 96"/>
          <p:cNvSpPr txBox="1"/>
          <p:nvPr/>
        </p:nvSpPr>
        <p:spPr>
          <a:xfrm>
            <a:off x="1248554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2245588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100" name="Tekstikehys 99"/>
          <p:cNvSpPr txBox="1"/>
          <p:nvPr/>
        </p:nvSpPr>
        <p:spPr>
          <a:xfrm>
            <a:off x="3242621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Uusyritys-keskukset</a:t>
            </a:r>
          </a:p>
        </p:txBody>
      </p:sp>
      <p:sp>
        <p:nvSpPr>
          <p:cNvPr id="101" name="Tekstikehys 100"/>
          <p:cNvSpPr txBox="1"/>
          <p:nvPr/>
        </p:nvSpPr>
        <p:spPr>
          <a:xfrm>
            <a:off x="4186480" y="5301208"/>
            <a:ext cx="116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yrityshautomot</a:t>
            </a:r>
          </a:p>
        </p:txBody>
      </p:sp>
      <p:sp>
        <p:nvSpPr>
          <p:cNvPr id="102" name="Tekstikehys 101"/>
          <p:cNvSpPr txBox="1"/>
          <p:nvPr/>
        </p:nvSpPr>
        <p:spPr>
          <a:xfrm>
            <a:off x="251520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hankkeet</a:t>
            </a:r>
          </a:p>
        </p:txBody>
      </p:sp>
      <p:sp>
        <p:nvSpPr>
          <p:cNvPr id="103" name="Tekstikehys 102"/>
          <p:cNvSpPr txBox="1"/>
          <p:nvPr/>
        </p:nvSpPr>
        <p:spPr>
          <a:xfrm>
            <a:off x="1248554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</a:t>
            </a:r>
          </a:p>
          <a:p>
            <a:pPr algn="l"/>
            <a:r>
              <a:rPr lang="fi-FI" sz="800" b="0" dirty="0">
                <a:latin typeface="+mn-lt"/>
              </a:rPr>
              <a:t>takuut, pääoma-</a:t>
            </a:r>
          </a:p>
          <a:p>
            <a:pPr algn="l"/>
            <a:r>
              <a:rPr lang="fi-FI" sz="800" b="0" dirty="0">
                <a:latin typeface="+mn-lt"/>
              </a:rPr>
              <a:t>sijoitukset</a:t>
            </a:r>
          </a:p>
        </p:txBody>
      </p:sp>
      <p:sp>
        <p:nvSpPr>
          <p:cNvPr id="104" name="Tekstikehys 103"/>
          <p:cNvSpPr txBox="1"/>
          <p:nvPr/>
        </p:nvSpPr>
        <p:spPr>
          <a:xfrm>
            <a:off x="2245588" y="5517233"/>
            <a:ext cx="9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5" name="Tekstikehys 104"/>
          <p:cNvSpPr txBox="1"/>
          <p:nvPr/>
        </p:nvSpPr>
        <p:spPr>
          <a:xfrm>
            <a:off x="3242621" y="5733256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Maksuton </a:t>
            </a:r>
          </a:p>
          <a:p>
            <a:pPr algn="l"/>
            <a:r>
              <a:rPr lang="fi-FI" sz="800" b="0" dirty="0">
                <a:latin typeface="+mn-lt"/>
              </a:rPr>
              <a:t>neuvonta</a:t>
            </a:r>
          </a:p>
        </p:txBody>
      </p:sp>
      <p:sp>
        <p:nvSpPr>
          <p:cNvPr id="106" name="Tekstikehys 105"/>
          <p:cNvSpPr txBox="1"/>
          <p:nvPr/>
        </p:nvSpPr>
        <p:spPr>
          <a:xfrm>
            <a:off x="4239655" y="5661249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</a:t>
            </a:r>
          </a:p>
          <a:p>
            <a:pPr algn="l"/>
            <a:r>
              <a:rPr lang="fi-FI" sz="800" b="0" dirty="0">
                <a:latin typeface="+mn-lt"/>
              </a:rPr>
              <a:t>hankkeet</a:t>
            </a:r>
          </a:p>
        </p:txBody>
      </p:sp>
      <p:sp>
        <p:nvSpPr>
          <p:cNvPr id="98" name="Tekstikehys 97"/>
          <p:cNvSpPr txBox="1"/>
          <p:nvPr/>
        </p:nvSpPr>
        <p:spPr>
          <a:xfrm>
            <a:off x="6366661" y="4437112"/>
            <a:ext cx="106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7" name="Rounded Rectangle 40"/>
          <p:cNvSpPr>
            <a:spLocks noChangeArrowheads="1"/>
          </p:cNvSpPr>
          <p:nvPr/>
        </p:nvSpPr>
        <p:spPr bwMode="auto">
          <a:xfrm rot="10800000">
            <a:off x="5375166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08" name="Tekstikehys 107"/>
          <p:cNvSpPr txBox="1"/>
          <p:nvPr/>
        </p:nvSpPr>
        <p:spPr>
          <a:xfrm>
            <a:off x="5375166" y="5301209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109" name="Tekstikehys 108"/>
          <p:cNvSpPr txBox="1"/>
          <p:nvPr/>
        </p:nvSpPr>
        <p:spPr>
          <a:xfrm>
            <a:off x="5308697" y="5589241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</a:t>
            </a:r>
          </a:p>
          <a:p>
            <a:pPr algn="l"/>
            <a:r>
              <a:rPr lang="fi-FI" sz="800" b="0" dirty="0">
                <a:latin typeface="+mn-lt"/>
              </a:rPr>
              <a:t>ja </a:t>
            </a:r>
            <a:r>
              <a:rPr lang="fi-FI" sz="800" b="0" dirty="0" err="1">
                <a:latin typeface="+mn-lt"/>
              </a:rPr>
              <a:t>innovaatiotoi-</a:t>
            </a:r>
            <a:endParaRPr lang="fi-FI" sz="800" b="0" dirty="0">
              <a:latin typeface="+mn-lt"/>
            </a:endParaRPr>
          </a:p>
          <a:p>
            <a:pPr algn="l"/>
            <a:r>
              <a:rPr lang="fi-FI" sz="800" b="0" dirty="0" err="1">
                <a:latin typeface="+mn-lt"/>
              </a:rPr>
              <a:t>minnan</a:t>
            </a:r>
            <a:r>
              <a:rPr lang="fi-FI" sz="800" b="0" dirty="0">
                <a:latin typeface="+mn-lt"/>
              </a:rPr>
              <a:t> rahoitus</a:t>
            </a: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 flipH="1">
            <a:off x="0" y="6453336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60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err="1"/>
              <a:t>Pre-Start</a:t>
            </a:r>
            <a:r>
              <a:rPr lang="fi-FI" sz="2000" dirty="0"/>
              <a:t> etsii, arvioi ja auttaa kehittämään keksintöjä ja innovatiivisia ideoita.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Tarjoaa yksityishenkilöiden ja alkavien yrittäjien ideoille ja keksinnöille järjestelmällisen ja yhtenäisen arvioinnin.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Jalostaa lupaavat, kasvupotentiaalia omaavat ideat yritysaihioiksi tai lisensointihankkeiksi kokeneiden liiketoimintaosaajien kanssa. 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Auttaa uusien ideoiden esittäjiä idean ja keksinnön kehittämisen alkutaipaleella ja on luomassa uusia yrityksiä ja menestystarinoita.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Millainen idean pitäisi olla?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Tx/>
              <a:buChar char="•"/>
            </a:pPr>
            <a:r>
              <a:rPr lang="fi-FI" sz="1800" dirty="0"/>
              <a:t>Kaupallistettavissa oleva innovatiivinen laite, menetelmä, palvelu tai niiden yhdistelmä.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Idealla on kasvupotentiaalia markkinoilla. Kansainvälisen liiketoiminnan mahdollisuuksia painotetaan.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Keksijä tai idean omistaja on sitoutunut idean kehittämiseen.</a:t>
            </a:r>
          </a:p>
          <a:p>
            <a:pPr lvl="1"/>
            <a:r>
              <a:rPr lang="fi-FI" sz="1800" dirty="0"/>
              <a:t>Omistajan ei ole pakko haluta itse yrittäjäksi.</a:t>
            </a:r>
          </a:p>
          <a:p>
            <a:pPr lvl="1">
              <a:buFontTx/>
              <a:buNone/>
            </a:pPr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Idean omistaja on tarvittaessa valmis jakamaan omistajuutta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/>
              <a:t>Aina on kilpailua, missä kilpailuetu? Monistettavuus?</a:t>
            </a:r>
          </a:p>
          <a:p>
            <a:pPr lvl="1"/>
            <a:r>
              <a:rPr lang="fi-FI" sz="1800" b="0" dirty="0"/>
              <a:t>Maraton puukengillä?</a:t>
            </a:r>
            <a:endParaRPr lang="fi-FI" sz="1400" b="0" dirty="0"/>
          </a:p>
          <a:p>
            <a:endParaRPr lang="fi-FI" sz="1800" b="0" dirty="0"/>
          </a:p>
          <a:p>
            <a:r>
              <a:rPr lang="fi-FI" sz="1800" b="0" dirty="0"/>
              <a:t>Rahoituksen kokoaminen.</a:t>
            </a:r>
          </a:p>
          <a:p>
            <a:endParaRPr lang="fi-FI" sz="1800" b="0" dirty="0"/>
          </a:p>
          <a:p>
            <a:r>
              <a:rPr lang="fi-FI" sz="1800" b="0" dirty="0"/>
              <a:t>Pitkät päivät ja osakkuuden realisointi eri syistä. </a:t>
            </a:r>
          </a:p>
          <a:p>
            <a:endParaRPr lang="fi-FI" sz="1800" b="0" dirty="0"/>
          </a:p>
          <a:p>
            <a:r>
              <a:rPr lang="fi-FI" sz="1800" b="0" dirty="0"/>
              <a:t>Yhteiskunta toivoo että kertynyt kokemus jaetaan seuraaville yrittäjille.</a:t>
            </a:r>
          </a:p>
          <a:p>
            <a:endParaRPr lang="fi-FI" sz="1800" b="0" dirty="0"/>
          </a:p>
          <a:p>
            <a:r>
              <a:rPr lang="fi-FI" sz="1800" b="0" dirty="0"/>
              <a:t>Miten ”hypätä” riskiin?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2636912"/>
            <a:ext cx="8461131" cy="2579688"/>
            <a:chOff x="826" y="1773"/>
            <a:chExt cx="5774" cy="16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32" y="2170"/>
              <a:ext cx="8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>
                  <a:solidFill>
                    <a:srgbClr val="000000"/>
                  </a:solidFill>
                </a:rPr>
                <a:t>Kasvuyritys-aihiot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48" y="3088"/>
              <a:ext cx="8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 dirty="0">
                  <a:solidFill>
                    <a:srgbClr val="000000"/>
                  </a:solidFill>
                </a:rPr>
                <a:t>Lisensointi-hankkeet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4" y="2114"/>
              <a:ext cx="1894" cy="1078"/>
            </a:xfrm>
            <a:prstGeom prst="ellipse">
              <a:avLst/>
            </a:prstGeom>
            <a:solidFill>
              <a:srgbClr val="BFEFFD"/>
            </a:solidFill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88" y="2178"/>
              <a:ext cx="8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500" dirty="0"/>
                <a:t>Ensiarviointi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16200000">
              <a:off x="642" y="2464"/>
              <a:ext cx="76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 dirty="0"/>
                <a:t>Ideat Keksinnöt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40" y="2594"/>
              <a:ext cx="7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9" y="2594"/>
              <a:ext cx="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89" y="2511"/>
              <a:ext cx="8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81" y="2511"/>
              <a:ext cx="9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 rot="19367595" flipV="1">
              <a:off x="1357" y="2389"/>
              <a:ext cx="166" cy="173"/>
            </a:xfrm>
            <a:custGeom>
              <a:avLst/>
              <a:gdLst>
                <a:gd name="T0" fmla="*/ 0 w 315"/>
                <a:gd name="T1" fmla="*/ 606531 h 7"/>
                <a:gd name="T2" fmla="*/ 34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21005139" flipV="1">
              <a:off x="1265" y="2639"/>
              <a:ext cx="251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874" y="2186"/>
              <a:ext cx="8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/>
                <a:t>Kehittäminen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68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1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023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2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005139" flipV="1">
              <a:off x="22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360" y="2114"/>
              <a:ext cx="1894" cy="1078"/>
            </a:xfrm>
            <a:prstGeom prst="ellipse">
              <a:avLst/>
            </a:prstGeom>
            <a:noFill/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1005139" flipV="1">
              <a:off x="3277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r>
                <a:rPr lang="fi-FI"/>
                <a:t> </a:t>
              </a: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1005139" flipV="1">
              <a:off x="43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969477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69477" y="4149080"/>
            <a:ext cx="11254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300" dirty="0"/>
              <a:t>Aktivoint</a:t>
            </a:r>
            <a:r>
              <a:rPr lang="fi-FI" sz="1500" dirty="0"/>
              <a:t>i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47864" y="3933056"/>
            <a:ext cx="1406769" cy="54483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Tunnistaminen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Ensiarviointi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064369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64369" y="4149080"/>
            <a:ext cx="11254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Arviointi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11816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611815" y="4005064"/>
            <a:ext cx="119575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Liikeidean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kehittäminen</a:t>
            </a: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 rot="19367595" flipV="1">
            <a:off x="7754546" y="388980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1264905" flipV="1">
            <a:off x="7736961" y="441685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286000" y="155679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Idea tuotteeksi markkinoille</a:t>
            </a:r>
            <a:b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</a:b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>
                <a:ea typeface="ＭＳ Ｐゴシック" pitchFamily="-32" charset="-128"/>
              </a:rPr>
              <a:t>–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err="1">
                <a:solidFill>
                  <a:schemeClr val="tx2"/>
                </a:solidFill>
                <a:ea typeface="ＭＳ Ｐゴシック" pitchFamily="-32" charset="-128"/>
              </a:rPr>
              <a:t>Pre-Start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-palvelut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76145"/>
            <a:ext cx="7632848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80000"/>
              </a:spcAft>
              <a:buFontTx/>
              <a:buChar char="•"/>
            </a:pPr>
            <a:r>
              <a:rPr lang="fi-FI" dirty="0"/>
              <a:t> Alueellisesti toimivat </a:t>
            </a:r>
            <a:r>
              <a:rPr lang="fi-FI" dirty="0" err="1"/>
              <a:t>Pre-Start</a:t>
            </a:r>
            <a:r>
              <a:rPr lang="fi-FI" dirty="0"/>
              <a:t> -tiimit ovat idean kehittäjän ja keksijän ensimmäinen yhteistyötaho.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fi-FI" dirty="0"/>
              <a:t> </a:t>
            </a:r>
            <a:r>
              <a:rPr lang="fi-FI" dirty="0" err="1"/>
              <a:t>Pre-Start</a:t>
            </a:r>
            <a:r>
              <a:rPr lang="fi-FI" dirty="0"/>
              <a:t> -tiimien asiantuntijat tekevät idean ensiarvioinnin.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idea tai keksintö uusi?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Tarjoaako idea ratkaisun johonkin olemassa olevaan ongelmaan?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Voisiko idean ympärille luoda kysyntää ja liiketoimintaa?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Miten valmis idea on kaupallistettavaksi?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Mitä lisäarvoa potentiaalinen asiakas saa ideasta?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Voidaanko ideaa monistaa?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olemassa muita vastaavia tai valmisteilla olevia tuotteita ja palveluita?</a:t>
            </a:r>
          </a:p>
          <a:p>
            <a:pPr lvl="1">
              <a:spcAft>
                <a:spcPct val="50000"/>
              </a:spcAft>
            </a:pPr>
            <a:r>
              <a:rPr lang="fi-FI" dirty="0"/>
              <a:t>- Mikä on alan markkinatilanne?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998240"/>
            <a:ext cx="638028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Mistä aloitetaan?</a:t>
            </a:r>
            <a:br>
              <a:rPr lang="fi-FI" sz="2800" dirty="0"/>
            </a:br>
            <a:r>
              <a:rPr lang="fi-FI" sz="2800" dirty="0"/>
              <a:t> – Ensiarvioinnista.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62472"/>
            <a:ext cx="7033846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err="1"/>
              <a:t>Pre-Start</a:t>
            </a:r>
            <a:r>
              <a:rPr lang="fi-FI" sz="1800" dirty="0"/>
              <a:t> -tiimit toimivat alueellisesti ja niitä vetävät Business Finlandissa tai ELY-keskuksissa työskentelevät innovaatioasiantuntijat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Tiimi koostuu osaajista, joilla on asiantuntemusta ideoiden arvioinnista ja keksintöjen kehittämisestä.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Asiantuntijat tulevat Business Finlandin kumppaniverkostosta (ammattikorkeakoulut, Finnvera, Business Finland, ELY-keskukset, uusyrityskeskukset, yliopistot, yritykset, yrityshautomot jne.). Mukana on myös yksityisiä asiantuntijoita.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etsii aktiivisesti uusia, innovatiivisia ideoita ja keksintöjä omalta alueeltaan ja ohjaa lupaavat ideat arvioitaviksi </a:t>
            </a:r>
            <a:r>
              <a:rPr lang="fi-FI" sz="1800" dirty="0" err="1"/>
              <a:t>Pre-Start</a:t>
            </a:r>
            <a:r>
              <a:rPr lang="fi-FI" sz="1800" dirty="0"/>
              <a:t> -tiimiin.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pyrkii luomaan omalle alueelleen mahdollisuuksia ja kannustimia uusien ideoiden kehittämiseen ja esille tuomiseen.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836712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Mikä on </a:t>
            </a:r>
            <a:r>
              <a:rPr lang="fi-FI" sz="2800" dirty="0" err="1"/>
              <a:t>Pre-Start</a:t>
            </a:r>
            <a:r>
              <a:rPr lang="fi-FI" sz="2800" dirty="0"/>
              <a:t> -tiimi?</a:t>
            </a:r>
            <a:br>
              <a:rPr lang="fi-FI" sz="2800" dirty="0"/>
            </a:br>
            <a:r>
              <a:rPr lang="fi-FI" sz="2800" dirty="0"/>
              <a:t> – Asiantuntijoiden arviointiraati.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2572</Words>
  <Application>Microsoft Office PowerPoint</Application>
  <PresentationFormat>On-screen Show (4:3)</PresentationFormat>
  <Paragraphs>526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Futura Condensed</vt:lpstr>
      <vt:lpstr>Times New Roman</vt:lpstr>
      <vt:lpstr>Office Theme</vt:lpstr>
      <vt:lpstr>Ideat tuotteiksi markkinoille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Story</vt:lpstr>
      <vt:lpstr>HavainNe Oy, NYK. INNOTRAFIK Oy</vt:lpstr>
      <vt:lpstr>Magisso Oy</vt:lpstr>
      <vt:lpstr>Relaxbirth Oy</vt:lpstr>
      <vt:lpstr>Safera Oy</vt:lpstr>
      <vt:lpstr>Onbone Oy</vt:lpstr>
      <vt:lpstr>Flow Drinks Oy</vt:lpstr>
      <vt:lpstr>Footbalance System Oy</vt:lpstr>
      <vt:lpstr>PowerKiss Oy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 tuotteiksi markkinoille</dc:title>
  <dc:creator>Kuosmanen Panu</dc:creator>
  <cp:lastModifiedBy>Kuosmanen Panu</cp:lastModifiedBy>
  <cp:revision>44</cp:revision>
  <dcterms:created xsi:type="dcterms:W3CDTF">2014-01-14T18:57:12Z</dcterms:created>
  <dcterms:modified xsi:type="dcterms:W3CDTF">2024-01-10T12:30:04Z</dcterms:modified>
</cp:coreProperties>
</file>