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415" r:id="rId3"/>
    <p:sldId id="440" r:id="rId4"/>
    <p:sldId id="441" r:id="rId5"/>
    <p:sldId id="343" r:id="rId6"/>
    <p:sldId id="293" r:id="rId7"/>
    <p:sldId id="342" r:id="rId8"/>
    <p:sldId id="426" r:id="rId9"/>
    <p:sldId id="442" r:id="rId10"/>
    <p:sldId id="297" r:id="rId11"/>
    <p:sldId id="368" r:id="rId12"/>
    <p:sldId id="367" r:id="rId13"/>
    <p:sldId id="298" r:id="rId14"/>
    <p:sldId id="436" r:id="rId15"/>
    <p:sldId id="423" r:id="rId16"/>
    <p:sldId id="424" r:id="rId17"/>
    <p:sldId id="425" r:id="rId18"/>
    <p:sldId id="323" r:id="rId19"/>
    <p:sldId id="437" r:id="rId20"/>
    <p:sldId id="292" r:id="rId21"/>
    <p:sldId id="309" r:id="rId22"/>
    <p:sldId id="311" r:id="rId23"/>
    <p:sldId id="312" r:id="rId24"/>
    <p:sldId id="313" r:id="rId25"/>
    <p:sldId id="308" r:id="rId26"/>
    <p:sldId id="369" r:id="rId27"/>
    <p:sldId id="350" r:id="rId28"/>
    <p:sldId id="359" r:id="rId29"/>
    <p:sldId id="348" r:id="rId30"/>
    <p:sldId id="407" r:id="rId31"/>
    <p:sldId id="351" r:id="rId32"/>
    <p:sldId id="409" r:id="rId33"/>
    <p:sldId id="379" r:id="rId34"/>
    <p:sldId id="361" r:id="rId35"/>
    <p:sldId id="366" r:id="rId36"/>
    <p:sldId id="414" r:id="rId37"/>
    <p:sldId id="431" r:id="rId38"/>
    <p:sldId id="439" r:id="rId39"/>
    <p:sldId id="434" r:id="rId40"/>
    <p:sldId id="383" r:id="rId41"/>
    <p:sldId id="397" r:id="rId42"/>
    <p:sldId id="384" r:id="rId43"/>
    <p:sldId id="385" r:id="rId44"/>
    <p:sldId id="386" r:id="rId45"/>
    <p:sldId id="371" r:id="rId46"/>
    <p:sldId id="405" r:id="rId47"/>
    <p:sldId id="438" r:id="rId48"/>
    <p:sldId id="364" r:id="rId49"/>
    <p:sldId id="417" r:id="rId50"/>
    <p:sldId id="398" r:id="rId51"/>
    <p:sldId id="382" r:id="rId52"/>
    <p:sldId id="365" r:id="rId53"/>
    <p:sldId id="420" r:id="rId54"/>
    <p:sldId id="421" r:id="rId55"/>
    <p:sldId id="433" r:id="rId56"/>
    <p:sldId id="403" r:id="rId57"/>
    <p:sldId id="363" r:id="rId58"/>
    <p:sldId id="404" r:id="rId59"/>
    <p:sldId id="381" r:id="rId60"/>
    <p:sldId id="428" r:id="rId61"/>
    <p:sldId id="430" r:id="rId62"/>
    <p:sldId id="341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3363"/>
    <a:srgbClr val="5B9BD5"/>
    <a:srgbClr val="A7DE82"/>
    <a:srgbClr val="90D0B9"/>
    <a:srgbClr val="FC3455"/>
    <a:srgbClr val="FF0000"/>
    <a:srgbClr val="FFC000"/>
    <a:srgbClr val="F50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8E3C8-D866-4013-BB8F-9D3385AEF8A9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022E5-9261-4147-9CD2-E517C76096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8774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291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916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747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180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3241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07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210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579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796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091BC-A8F5-485C-A70C-1EA39A34D9B7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902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091BC-A8F5-485C-A70C-1EA39A34D9B7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4366E-A0F3-476B-89C4-4BDA04FDDB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08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f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7438" y="300446"/>
            <a:ext cx="8258175" cy="6230983"/>
          </a:xfrm>
          <a:prstGeom prst="rect">
            <a:avLst/>
          </a:prstGeom>
          <a:solidFill>
            <a:srgbClr val="F56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906134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Luento 4A: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Sähköiset ja optiset ominaisuudet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40545" y="4645278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800" dirty="0"/>
              <a:t>Sami Franssila</a:t>
            </a:r>
          </a:p>
        </p:txBody>
      </p:sp>
    </p:spTree>
    <p:extLst>
      <p:ext uri="{BB962C8B-B14F-4D97-AF65-F5344CB8AC3E}">
        <p14:creationId xmlns:p14="http://schemas.microsoft.com/office/powerpoint/2010/main" val="3715875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Perinteiset johteet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Metallit (</a:t>
            </a:r>
            <a:r>
              <a:rPr lang="fi-FI" altLang="fi-FI" dirty="0" err="1"/>
              <a:t>Cu</a:t>
            </a:r>
            <a:r>
              <a:rPr lang="fi-FI" altLang="fi-FI" dirty="0"/>
              <a:t>, </a:t>
            </a:r>
            <a:r>
              <a:rPr lang="fi-FI" altLang="fi-FI" dirty="0" err="1"/>
              <a:t>Al</a:t>
            </a:r>
            <a:r>
              <a:rPr lang="fi-FI" altLang="fi-FI" dirty="0"/>
              <a:t>, W, ...)</a:t>
            </a:r>
          </a:p>
          <a:p>
            <a:pPr eaLnBrk="1" hangingPunct="1"/>
            <a:r>
              <a:rPr lang="fi-FI" altLang="fi-FI" dirty="0"/>
              <a:t>Metalliseokset (</a:t>
            </a:r>
            <a:r>
              <a:rPr lang="fi-FI" altLang="fi-FI" dirty="0" err="1"/>
              <a:t>TiW</a:t>
            </a:r>
            <a:r>
              <a:rPr lang="fi-FI" altLang="fi-FI" dirty="0"/>
              <a:t>, Al:1%Cu,...)</a:t>
            </a:r>
          </a:p>
          <a:p>
            <a:pPr eaLnBrk="1" hangingPunct="1"/>
            <a:r>
              <a:rPr lang="fi-FI" altLang="fi-FI" dirty="0"/>
              <a:t>Johtavat keraamit (</a:t>
            </a:r>
            <a:r>
              <a:rPr lang="fi-FI" altLang="fi-FI" dirty="0" err="1"/>
              <a:t>TiN</a:t>
            </a:r>
            <a:r>
              <a:rPr lang="fi-FI" altLang="fi-FI" dirty="0"/>
              <a:t>, CoSi</a:t>
            </a:r>
            <a:r>
              <a:rPr lang="fi-FI" altLang="fi-FI" baseline="-25000" dirty="0"/>
              <a:t>2</a:t>
            </a:r>
            <a:r>
              <a:rPr lang="fi-FI" altLang="fi-FI" dirty="0"/>
              <a:t>, ...)</a:t>
            </a:r>
          </a:p>
          <a:p>
            <a:pPr eaLnBrk="1" hangingPunct="1"/>
            <a:endParaRPr lang="fi-FI" altLang="fi-FI" dirty="0"/>
          </a:p>
        </p:txBody>
      </p:sp>
      <p:sp>
        <p:nvSpPr>
          <p:cNvPr id="2" name="TextBox 1"/>
          <p:cNvSpPr txBox="1"/>
          <p:nvPr/>
        </p:nvSpPr>
        <p:spPr>
          <a:xfrm>
            <a:off x="688974" y="3499394"/>
            <a:ext cx="81883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Metal		Resistivity	Electrical			Thermal 										conductivity		conductivity</a:t>
            </a:r>
            <a:endParaRPr lang="fi-FI" sz="2400" b="1" dirty="0"/>
          </a:p>
          <a:p>
            <a:r>
              <a:rPr lang="en-US" sz="2400" dirty="0"/>
              <a:t>			µΩ-cm			Siemens/m		W/cm*K		</a:t>
            </a:r>
            <a:endParaRPr lang="fi-FI" sz="2400" dirty="0"/>
          </a:p>
          <a:p>
            <a:r>
              <a:rPr lang="en-US" sz="2400" dirty="0"/>
              <a:t> </a:t>
            </a:r>
            <a:r>
              <a:rPr lang="fi-FI" sz="2400" dirty="0" err="1"/>
              <a:t>Ag</a:t>
            </a:r>
            <a:r>
              <a:rPr lang="fi-FI" sz="2400" dirty="0"/>
              <a:t>			1.6									406</a:t>
            </a:r>
          </a:p>
          <a:p>
            <a:r>
              <a:rPr lang="it-IT" sz="2400" dirty="0"/>
              <a:t>Cu			1.7	 								385 	</a:t>
            </a:r>
            <a:endParaRPr lang="fi-FI" sz="2400" dirty="0"/>
          </a:p>
          <a:p>
            <a:r>
              <a:rPr lang="it-IT" sz="2400" dirty="0"/>
              <a:t>Al			3    								205</a:t>
            </a:r>
          </a:p>
          <a:p>
            <a:r>
              <a:rPr lang="it-IT" sz="2400" dirty="0" err="1"/>
              <a:t>Mo</a:t>
            </a:r>
            <a:r>
              <a:rPr lang="it-IT" sz="2400" dirty="0"/>
              <a:t>			5.6	 								138</a:t>
            </a:r>
          </a:p>
          <a:p>
            <a:r>
              <a:rPr lang="it-IT" sz="2400" dirty="0"/>
              <a:t>Ti			43									22			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837577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41030" cy="1325563"/>
          </a:xfrm>
        </p:spPr>
        <p:txBody>
          <a:bodyPr/>
          <a:lstStyle/>
          <a:p>
            <a:r>
              <a:rPr lang="fi-FI" dirty="0"/>
              <a:t>Johtavuus ≈ vapaita elektroneja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79" y="1271680"/>
            <a:ext cx="7495381" cy="49860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3543" y="6126479"/>
            <a:ext cx="5016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Sähkönjohtavuus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933725"/>
            <a:ext cx="1557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Lämmön-johtavuus</a:t>
            </a:r>
          </a:p>
        </p:txBody>
      </p:sp>
    </p:spTree>
    <p:extLst>
      <p:ext uri="{BB962C8B-B14F-4D97-AF65-F5344CB8AC3E}">
        <p14:creationId xmlns:p14="http://schemas.microsoft.com/office/powerpoint/2010/main" val="1890341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2" y="195459"/>
            <a:ext cx="8364855" cy="65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64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95536" y="1988840"/>
            <a:ext cx="8568952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800" dirty="0"/>
              <a:t>Maksimaalisen hyvä johtavuus </a:t>
            </a:r>
            <a:r>
              <a:rPr lang="fi-FI" altLang="fi-FI" sz="2800" dirty="0">
                <a:sym typeface="Wingdings" panose="05000000000000000000" pitchFamily="2" charset="2"/>
              </a:rPr>
              <a:t> </a:t>
            </a:r>
            <a:r>
              <a:rPr lang="fi-FI" altLang="fi-FI" sz="2800" dirty="0" err="1">
                <a:sym typeface="Wingdings" panose="05000000000000000000" pitchFamily="2" charset="2"/>
              </a:rPr>
              <a:t>Ag</a:t>
            </a:r>
            <a:r>
              <a:rPr lang="fi-FI" altLang="fi-FI" sz="2800" dirty="0">
                <a:sym typeface="Wingdings" panose="05000000000000000000" pitchFamily="2" charset="2"/>
              </a:rPr>
              <a:t>, Au, </a:t>
            </a:r>
            <a:r>
              <a:rPr lang="fi-FI" altLang="fi-FI" sz="2800" dirty="0" err="1">
                <a:sym typeface="Wingdings" panose="05000000000000000000" pitchFamily="2" charset="2"/>
              </a:rPr>
              <a:t>Cu</a:t>
            </a:r>
            <a:endParaRPr lang="fi-FI" altLang="fi-FI" sz="28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800" dirty="0">
                <a:sym typeface="Wingdings" panose="05000000000000000000" pitchFamily="2" charset="2"/>
              </a:rPr>
              <a:t>Maksimaalinen johtavuus ja </a:t>
            </a:r>
            <a:r>
              <a:rPr lang="fi-FI" altLang="fi-FI" sz="2800" dirty="0" err="1">
                <a:sym typeface="Wingdings" panose="05000000000000000000" pitchFamily="2" charset="2"/>
              </a:rPr>
              <a:t>kohtuu</a:t>
            </a:r>
            <a:r>
              <a:rPr lang="fi-FI" altLang="fi-FI" sz="2800" dirty="0">
                <a:sym typeface="Wingdings" panose="05000000000000000000" pitchFamily="2" charset="2"/>
              </a:rPr>
              <a:t> hinta  </a:t>
            </a:r>
            <a:r>
              <a:rPr lang="fi-FI" altLang="fi-FI" sz="2800" dirty="0" err="1">
                <a:sym typeface="Wingdings" panose="05000000000000000000" pitchFamily="2" charset="2"/>
              </a:rPr>
              <a:t>Cu</a:t>
            </a:r>
            <a:endParaRPr lang="fi-FI" altLang="fi-FI" sz="28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800" dirty="0"/>
              <a:t>Hyvä johtavuus, keveys ja edullinen hinta </a:t>
            </a:r>
            <a:r>
              <a:rPr lang="fi-FI" altLang="fi-FI" sz="2800" dirty="0">
                <a:sym typeface="Wingdings" panose="05000000000000000000" pitchFamily="2" charset="2"/>
              </a:rPr>
              <a:t> </a:t>
            </a:r>
            <a:r>
              <a:rPr lang="fi-FI" altLang="fi-FI" sz="2800" dirty="0" err="1">
                <a:sym typeface="Wingdings" panose="05000000000000000000" pitchFamily="2" charset="2"/>
              </a:rPr>
              <a:t>Al</a:t>
            </a:r>
            <a:endParaRPr lang="fi-FI" altLang="fi-FI" sz="28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800" dirty="0">
                <a:sym typeface="Wingdings" panose="05000000000000000000" pitchFamily="2" charset="2"/>
              </a:rPr>
              <a:t>Kohtuullinen johtavuus ja virrantiheyden sieto  W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800" dirty="0" err="1">
                <a:sym typeface="Wingdings" panose="05000000000000000000" pitchFamily="2" charset="2"/>
              </a:rPr>
              <a:t>Kohtuu</a:t>
            </a:r>
            <a:r>
              <a:rPr lang="fi-FI" altLang="fi-FI" sz="2800" dirty="0">
                <a:sym typeface="Wingdings" panose="05000000000000000000" pitchFamily="2" charset="2"/>
              </a:rPr>
              <a:t> johtavuus ja korkea lämpötilankesto  </a:t>
            </a:r>
            <a:r>
              <a:rPr lang="fi-FI" altLang="fi-FI" sz="2800" dirty="0" err="1">
                <a:sym typeface="Wingdings" panose="05000000000000000000" pitchFamily="2" charset="2"/>
              </a:rPr>
              <a:t>TiN</a:t>
            </a:r>
            <a:endParaRPr lang="fi-FI" altLang="fi-FI" sz="28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800" dirty="0">
                <a:sym typeface="Wingdings" panose="05000000000000000000" pitchFamily="2" charset="2"/>
              </a:rPr>
              <a:t>Siedettävä johtavuus ja oksidoivan korkean lämpötilan kesto  </a:t>
            </a:r>
            <a:r>
              <a:rPr lang="fi-FI" altLang="fi-FI" sz="2800" dirty="0" err="1">
                <a:sym typeface="Wingdings" panose="05000000000000000000" pitchFamily="2" charset="2"/>
              </a:rPr>
              <a:t>Si</a:t>
            </a:r>
            <a:endParaRPr lang="fi-FI" altLang="fi-FI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Johteen valintakriteereitä</a:t>
            </a:r>
          </a:p>
        </p:txBody>
      </p:sp>
    </p:spTree>
    <p:extLst>
      <p:ext uri="{BB962C8B-B14F-4D97-AF65-F5344CB8AC3E}">
        <p14:creationId xmlns:p14="http://schemas.microsoft.com/office/powerpoint/2010/main" val="323964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C9D6F-B73B-4D42-A58A-FFFF29078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Sähköiset</a:t>
            </a:r>
            <a:r>
              <a:rPr lang="en-US" dirty="0"/>
              <a:t> vs. </a:t>
            </a:r>
            <a:r>
              <a:rPr lang="en-US" dirty="0" err="1"/>
              <a:t>mekaaniset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C1DA8-A621-4A1D-824A-057C4ADB0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5" r="750" b="-1"/>
          <a:stretch/>
        </p:blipFill>
        <p:spPr>
          <a:xfrm>
            <a:off x="241300" y="1600200"/>
            <a:ext cx="5886639" cy="4451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0BCA78-E8F2-4623-A62E-ED7C3E84217B}"/>
              </a:ext>
            </a:extLst>
          </p:cNvPr>
          <p:cNvSpPr txBox="1"/>
          <p:nvPr/>
        </p:nvSpPr>
        <p:spPr>
          <a:xfrm>
            <a:off x="5308600" y="6223143"/>
            <a:ext cx="353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Chen et al: Liquid metal composites, </a:t>
            </a:r>
            <a:r>
              <a:rPr lang="fi-FI" sz="1200" dirty="0" err="1"/>
              <a:t>Matter</a:t>
            </a:r>
            <a:r>
              <a:rPr lang="fi-FI" sz="1200" dirty="0"/>
              <a:t> 2, 1446–1480, </a:t>
            </a:r>
            <a:r>
              <a:rPr lang="fi-FI" sz="1200" dirty="0" err="1"/>
              <a:t>June</a:t>
            </a:r>
            <a:r>
              <a:rPr lang="fi-FI" sz="1200" dirty="0"/>
              <a:t> 3, 2020 1447</a:t>
            </a:r>
            <a:endParaRPr lang="LID4096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BCB56A-0D4D-4DE3-9958-BCE62B9187E0}"/>
              </a:ext>
            </a:extLst>
          </p:cNvPr>
          <p:cNvSpPr txBox="1"/>
          <p:nvPr/>
        </p:nvSpPr>
        <p:spPr>
          <a:xfrm>
            <a:off x="6597650" y="2044700"/>
            <a:ext cx="23050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Tärkeä</a:t>
            </a:r>
            <a:r>
              <a:rPr lang="en-US" sz="2400" dirty="0"/>
              <a:t> </a:t>
            </a:r>
            <a:r>
              <a:rPr lang="en-US" sz="2400" dirty="0" err="1"/>
              <a:t>ominaisuuksien</a:t>
            </a:r>
            <a:r>
              <a:rPr lang="en-US" sz="2400" dirty="0"/>
              <a:t> </a:t>
            </a:r>
            <a:r>
              <a:rPr lang="en-US" sz="2400" dirty="0" err="1"/>
              <a:t>yhdistelmä</a:t>
            </a:r>
            <a:r>
              <a:rPr lang="en-US" sz="2400" dirty="0"/>
              <a:t> </a:t>
            </a:r>
            <a:r>
              <a:rPr lang="en-US" sz="2400" dirty="0" err="1"/>
              <a:t>kun</a:t>
            </a:r>
            <a:r>
              <a:rPr lang="en-US" sz="2400" dirty="0"/>
              <a:t> </a:t>
            </a:r>
            <a:r>
              <a:rPr lang="en-US" sz="2400" dirty="0" err="1"/>
              <a:t>elektroniikan</a:t>
            </a:r>
            <a:r>
              <a:rPr lang="en-US" sz="2400" dirty="0"/>
              <a:t> </a:t>
            </a:r>
            <a:r>
              <a:rPr lang="en-US" sz="2400" dirty="0" err="1"/>
              <a:t>pitää</a:t>
            </a:r>
            <a:r>
              <a:rPr lang="en-US" sz="2400" dirty="0"/>
              <a:t> </a:t>
            </a:r>
            <a:r>
              <a:rPr lang="en-US" sz="2400" dirty="0" err="1"/>
              <a:t>joustaa</a:t>
            </a:r>
            <a:r>
              <a:rPr lang="en-US" sz="2400" dirty="0"/>
              <a:t> </a:t>
            </a:r>
            <a:r>
              <a:rPr lang="en-US" sz="2400" dirty="0" err="1"/>
              <a:t>kudoksen</a:t>
            </a:r>
            <a:r>
              <a:rPr lang="en-US" sz="2400" dirty="0"/>
              <a:t>/</a:t>
            </a:r>
            <a:r>
              <a:rPr lang="en-US" sz="2400" dirty="0" err="1"/>
              <a:t>ihon</a:t>
            </a:r>
            <a:r>
              <a:rPr lang="en-US" sz="2400" dirty="0"/>
              <a:t>/</a:t>
            </a:r>
            <a:r>
              <a:rPr lang="en-US" sz="2400" dirty="0" err="1"/>
              <a:t>vaatteen</a:t>
            </a:r>
            <a:r>
              <a:rPr lang="en-US" sz="2400" dirty="0"/>
              <a:t> </a:t>
            </a:r>
            <a:r>
              <a:rPr lang="en-US" sz="2400" dirty="0" err="1"/>
              <a:t>kanssa</a:t>
            </a:r>
            <a:r>
              <a:rPr lang="en-US" sz="2400" dirty="0"/>
              <a:t>.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4155738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FAB965AA-38EF-4D01-B03D-97B76E1E3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LID4096"/>
              <a:t>Esimerkki mikropiiri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ECA84483-2FC2-470B-9408-6ADAB3A26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i-FI" altLang="LID4096" dirty="0"/>
              <a:t>Mikropiirin kuparijohdin on poikkileikkaukseltaan 1*1 µm ja pituudeltaan 100 µm.</a:t>
            </a:r>
          </a:p>
          <a:p>
            <a:pPr marL="0" indent="0">
              <a:buFontTx/>
              <a:buNone/>
            </a:pPr>
            <a:endParaRPr lang="fi-FI" altLang="LID4096" dirty="0"/>
          </a:p>
          <a:p>
            <a:pPr marL="0" indent="0">
              <a:buFontTx/>
              <a:buNone/>
            </a:pPr>
            <a:r>
              <a:rPr lang="fi-FI" altLang="LID4096" dirty="0"/>
              <a:t>Mikä on sen vastus ?</a:t>
            </a:r>
          </a:p>
          <a:p>
            <a:pPr marL="0" indent="0">
              <a:buFontTx/>
              <a:buNone/>
            </a:pPr>
            <a:endParaRPr lang="fi-FI" altLang="LID4096" dirty="0"/>
          </a:p>
          <a:p>
            <a:pPr marL="0" indent="0">
              <a:buFontTx/>
              <a:buNone/>
            </a:pPr>
            <a:endParaRPr lang="fi-FI" altLang="LID4096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D7F1EB8-8CD7-4084-B495-ED9F7251B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79749"/>
            <a:ext cx="4061094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D21D7671-84D7-4714-9095-347CA856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LID4096" dirty="0"/>
              <a:t>Mikropiiri ratkaisu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C228A-36A5-4C92-9E9B-318452B1E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fi-FI" dirty="0"/>
              <a:t>Oletetaan taulukkokirjan resistiivisyys </a:t>
            </a:r>
          </a:p>
          <a:p>
            <a:pPr marL="0" indent="0">
              <a:buFontTx/>
              <a:buNone/>
              <a:defRPr/>
            </a:pPr>
            <a:r>
              <a:rPr lang="el-GR" altLang="fi-FI" dirty="0"/>
              <a:t>ρ</a:t>
            </a:r>
            <a:r>
              <a:rPr lang="fi-FI" altLang="fi-FI" dirty="0"/>
              <a:t> = </a:t>
            </a:r>
            <a:r>
              <a:rPr lang="el-GR" altLang="fi-FI" dirty="0"/>
              <a:t>0,0168·10</a:t>
            </a:r>
            <a:r>
              <a:rPr lang="el-GR" altLang="fi-FI" baseline="30000" dirty="0"/>
              <a:t>−6</a:t>
            </a:r>
            <a:r>
              <a:rPr lang="el-GR" altLang="fi-FI" dirty="0"/>
              <a:t> Ω</a:t>
            </a:r>
            <a:r>
              <a:rPr lang="en-US" altLang="fi-FI" dirty="0"/>
              <a:t>m</a:t>
            </a:r>
          </a:p>
          <a:p>
            <a:pPr marL="0" indent="0">
              <a:buFontTx/>
              <a:buNone/>
              <a:defRPr/>
            </a:pPr>
            <a:endParaRPr lang="en-US" altLang="fi-FI" dirty="0"/>
          </a:p>
          <a:p>
            <a:pPr marL="0" indent="0">
              <a:buFontTx/>
              <a:buNone/>
              <a:defRPr/>
            </a:pPr>
            <a:r>
              <a:rPr lang="en-US" altLang="fi-FI" dirty="0"/>
              <a:t>R = </a:t>
            </a:r>
            <a:r>
              <a:rPr lang="el-GR" altLang="fi-FI" dirty="0"/>
              <a:t>0,0168·10</a:t>
            </a:r>
            <a:r>
              <a:rPr lang="el-GR" altLang="fi-FI" baseline="30000" dirty="0"/>
              <a:t>−6</a:t>
            </a:r>
            <a:r>
              <a:rPr lang="el-GR" altLang="fi-FI" dirty="0"/>
              <a:t> Ω</a:t>
            </a:r>
            <a:r>
              <a:rPr lang="en-US" altLang="fi-FI" dirty="0"/>
              <a:t>m*1*10</a:t>
            </a:r>
            <a:r>
              <a:rPr lang="en-US" altLang="fi-FI" baseline="30000" dirty="0"/>
              <a:t>-6</a:t>
            </a:r>
            <a:r>
              <a:rPr lang="en-US" altLang="fi-FI" dirty="0"/>
              <a:t> m/</a:t>
            </a:r>
          </a:p>
          <a:p>
            <a:pPr marL="0" indent="0">
              <a:buFontTx/>
              <a:buNone/>
              <a:defRPr/>
            </a:pPr>
            <a:r>
              <a:rPr lang="en-US" altLang="fi-FI" dirty="0"/>
              <a:t>(1*10</a:t>
            </a:r>
            <a:r>
              <a:rPr lang="en-US" altLang="fi-FI" baseline="30000" dirty="0"/>
              <a:t>-6</a:t>
            </a:r>
            <a:r>
              <a:rPr lang="en-US" altLang="fi-FI" dirty="0"/>
              <a:t> m * 0.1*10</a:t>
            </a:r>
            <a:r>
              <a:rPr lang="en-US" altLang="fi-FI" baseline="30000" dirty="0"/>
              <a:t>-6</a:t>
            </a:r>
            <a:r>
              <a:rPr lang="en-US" altLang="fi-FI" dirty="0"/>
              <a:t> m) = 16800 </a:t>
            </a:r>
            <a:r>
              <a:rPr lang="el-GR" altLang="fi-FI" dirty="0"/>
              <a:t>Ω</a:t>
            </a:r>
            <a:endParaRPr lang="fi-FI" altLang="fi-FI" dirty="0"/>
          </a:p>
          <a:p>
            <a:pPr marL="0" indent="0">
              <a:buFontTx/>
              <a:buNone/>
              <a:defRPr/>
            </a:pPr>
            <a:endParaRPr lang="fi-FI" altLang="fi-FI" dirty="0"/>
          </a:p>
          <a:p>
            <a:pPr marL="0" indent="0">
              <a:buFontTx/>
              <a:buNone/>
              <a:defRPr/>
            </a:pPr>
            <a:r>
              <a:rPr lang="fi-FI" altLang="fi-FI" dirty="0"/>
              <a:t>Jos piirin käyttöjännite on 1.5V, virta on </a:t>
            </a:r>
          </a:p>
          <a:p>
            <a:pPr marL="0" indent="0">
              <a:buFontTx/>
              <a:buNone/>
              <a:defRPr/>
            </a:pPr>
            <a:r>
              <a:rPr lang="fi-FI" altLang="fi-FI" dirty="0"/>
              <a:t>I = U/R = 1.5 V/16800 </a:t>
            </a:r>
            <a:r>
              <a:rPr lang="el-GR" altLang="fi-FI" dirty="0"/>
              <a:t>Ω</a:t>
            </a:r>
            <a:r>
              <a:rPr lang="fi-FI" altLang="fi-FI" dirty="0"/>
              <a:t> </a:t>
            </a:r>
            <a:r>
              <a:rPr lang="fi-FI" alt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fi-FI" altLang="fi-FI" dirty="0"/>
              <a:t> 10 µA, järkevää.</a:t>
            </a:r>
            <a:endParaRPr lang="en-US" altLang="fi-FI" dirty="0"/>
          </a:p>
          <a:p>
            <a:pPr marL="0" indent="0">
              <a:buFontTx/>
              <a:buNone/>
              <a:defRPr/>
            </a:pPr>
            <a:endParaRPr lang="en-GB" altLang="fi-FI" dirty="0"/>
          </a:p>
          <a:p>
            <a:pPr>
              <a:defRPr/>
            </a:pPr>
            <a:endParaRPr lang="fi-FI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BD5AF2-2E67-4C37-8E51-2FDCCE14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420938"/>
            <a:ext cx="17653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ultiply 4">
            <a:extLst>
              <a:ext uri="{FF2B5EF4-FFF2-40B4-BE49-F238E27FC236}">
                <a16:creationId xmlns:a16="http://schemas.microsoft.com/office/drawing/2014/main" id="{55F817FE-3971-457A-ACE6-6170315DE4C0}"/>
              </a:ext>
            </a:extLst>
          </p:cNvPr>
          <p:cNvSpPr/>
          <p:nvPr/>
        </p:nvSpPr>
        <p:spPr>
          <a:xfrm>
            <a:off x="5052506" y="3323778"/>
            <a:ext cx="431800" cy="536575"/>
          </a:xfrm>
          <a:prstGeom prst="mathMultiply">
            <a:avLst/>
          </a:prstGeom>
          <a:solidFill>
            <a:srgbClr val="FF0000">
              <a:alpha val="27059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497A3D7E-C1C1-4418-BAC2-D99304645BB1}"/>
              </a:ext>
            </a:extLst>
          </p:cNvPr>
          <p:cNvSpPr/>
          <p:nvPr/>
        </p:nvSpPr>
        <p:spPr>
          <a:xfrm>
            <a:off x="3565936" y="3321698"/>
            <a:ext cx="431800" cy="536575"/>
          </a:xfrm>
          <a:prstGeom prst="mathMultiply">
            <a:avLst/>
          </a:prstGeom>
          <a:solidFill>
            <a:srgbClr val="FF0000">
              <a:alpha val="27059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7" name="Multiply 6">
            <a:extLst>
              <a:ext uri="{FF2B5EF4-FFF2-40B4-BE49-F238E27FC236}">
                <a16:creationId xmlns:a16="http://schemas.microsoft.com/office/drawing/2014/main" id="{E6C18FD5-B411-429B-901A-02EB2CD566D9}"/>
              </a:ext>
            </a:extLst>
          </p:cNvPr>
          <p:cNvSpPr/>
          <p:nvPr/>
        </p:nvSpPr>
        <p:spPr>
          <a:xfrm>
            <a:off x="3832881" y="3858272"/>
            <a:ext cx="431800" cy="536575"/>
          </a:xfrm>
          <a:prstGeom prst="mathMultiply">
            <a:avLst/>
          </a:prstGeom>
          <a:solidFill>
            <a:srgbClr val="FF0000">
              <a:alpha val="27059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8" name="Multiply 7">
            <a:extLst>
              <a:ext uri="{FF2B5EF4-FFF2-40B4-BE49-F238E27FC236}">
                <a16:creationId xmlns:a16="http://schemas.microsoft.com/office/drawing/2014/main" id="{C2F7FCCC-8CA3-4342-A136-A0251BB9238F}"/>
              </a:ext>
            </a:extLst>
          </p:cNvPr>
          <p:cNvSpPr/>
          <p:nvPr/>
        </p:nvSpPr>
        <p:spPr>
          <a:xfrm>
            <a:off x="1872093" y="3858273"/>
            <a:ext cx="431800" cy="536575"/>
          </a:xfrm>
          <a:prstGeom prst="mathMultiply">
            <a:avLst/>
          </a:prstGeom>
          <a:solidFill>
            <a:srgbClr val="FF0000">
              <a:alpha val="27059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Hehkulamppu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690689"/>
            <a:ext cx="1657350" cy="2762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1690689"/>
            <a:ext cx="59550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Jännite 240 V, teho 60 W</a:t>
            </a:r>
          </a:p>
          <a:p>
            <a:endParaRPr lang="fi-FI" sz="2800" dirty="0"/>
          </a:p>
          <a:p>
            <a:r>
              <a:rPr lang="fi-FI" sz="2800" dirty="0"/>
              <a:t>P=UI    teho=virta*jännite</a:t>
            </a:r>
          </a:p>
          <a:p>
            <a:endParaRPr lang="fi-FI" sz="2800" dirty="0"/>
          </a:p>
          <a:p>
            <a:r>
              <a:rPr lang="fi-FI" sz="2800" dirty="0"/>
              <a:t>Virta I = P/U = 60/240 W/V = 0.25 A</a:t>
            </a:r>
          </a:p>
          <a:p>
            <a:endParaRPr lang="fi-FI" sz="2800" dirty="0"/>
          </a:p>
          <a:p>
            <a:r>
              <a:rPr lang="fi-FI" sz="2800" dirty="0" err="1"/>
              <a:t>Wolframia</a:t>
            </a:r>
            <a:r>
              <a:rPr lang="fi-FI" sz="2800" dirty="0"/>
              <a:t> käytetään hehkulampuissa koska:</a:t>
            </a:r>
          </a:p>
          <a:p>
            <a:r>
              <a:rPr lang="fi-FI" sz="2800" dirty="0"/>
              <a:t>-kestävää korkeaa lämpötilaa</a:t>
            </a:r>
          </a:p>
          <a:p>
            <a:r>
              <a:rPr lang="fi-FI" sz="2800" dirty="0"/>
              <a:t>-virrantiheyden (J= I/A) sieto hyvä</a:t>
            </a:r>
            <a:endParaRPr lang="fi-FI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679901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A18AC50E-6751-4556-B801-5402534BE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z="4000"/>
              <a:t>Sähkövirran vaikutus johteeseen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76CE56-88B6-4D91-A719-9AD3765AA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/>
          </a:p>
        </p:txBody>
      </p:sp>
      <p:pic>
        <p:nvPicPr>
          <p:cNvPr id="59393" name="Picture 1" descr="FIG 05-10a electromigration Antti Lipsanen">
            <a:extLst>
              <a:ext uri="{FF2B5EF4-FFF2-40B4-BE49-F238E27FC236}">
                <a16:creationId xmlns:a16="http://schemas.microsoft.com/office/drawing/2014/main" id="{9BD83D27-B525-44C9-928E-D767F4A39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t="5029" r="5474" b="5743"/>
          <a:stretch/>
        </p:blipFill>
        <p:spPr bwMode="auto">
          <a:xfrm>
            <a:off x="260349" y="1401095"/>
            <a:ext cx="5486401" cy="260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3">
            <a:extLst>
              <a:ext uri="{FF2B5EF4-FFF2-40B4-BE49-F238E27FC236}">
                <a16:creationId xmlns:a16="http://schemas.microsoft.com/office/drawing/2014/main" id="{F83B0857-5954-4B4A-A2F1-F49721067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i-FI" sz="1200">
                <a:cs typeface="Times New Roman" panose="02020603050405020304" pitchFamily="18" charset="0"/>
              </a:rPr>
              <a:t>             </a:t>
            </a:r>
            <a:endParaRPr lang="en-US" altLang="fi-FI" sz="1800"/>
          </a:p>
        </p:txBody>
      </p:sp>
      <p:pic>
        <p:nvPicPr>
          <p:cNvPr id="59396" name="Picture 4" descr="PROINT EM SEM Hu JApplPhys 1993">
            <a:extLst>
              <a:ext uri="{FF2B5EF4-FFF2-40B4-BE49-F238E27FC236}">
                <a16:creationId xmlns:a16="http://schemas.microsoft.com/office/drawing/2014/main" id="{7C3F1580-1A0E-41EF-8BC6-B9E618718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2" y="4063421"/>
            <a:ext cx="3228076" cy="225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71A7D-C8D8-409C-AD83-B8E4A22C0AB5}"/>
              </a:ext>
            </a:extLst>
          </p:cNvPr>
          <p:cNvSpPr txBox="1"/>
          <p:nvPr/>
        </p:nvSpPr>
        <p:spPr>
          <a:xfrm>
            <a:off x="4898131" y="3429000"/>
            <a:ext cx="41569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Hehkulampun</a:t>
            </a:r>
            <a:r>
              <a:rPr lang="en-US" sz="2400" dirty="0"/>
              <a:t> </a:t>
            </a:r>
            <a:r>
              <a:rPr lang="en-US" sz="2400" dirty="0" err="1"/>
              <a:t>virrantiheys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J = I/A = 0.25A/(1 mm)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  <a:p>
            <a:r>
              <a:rPr lang="en-US" sz="2400" dirty="0"/>
              <a:t>J = 2.5*10</a:t>
            </a:r>
            <a:r>
              <a:rPr lang="en-US" sz="2400" baseline="30000" dirty="0"/>
              <a:t>5</a:t>
            </a:r>
            <a:r>
              <a:rPr lang="en-US" sz="2400" dirty="0"/>
              <a:t> A/m</a:t>
            </a:r>
            <a:r>
              <a:rPr lang="en-US" sz="2400" baseline="30000" dirty="0"/>
              <a:t>2</a:t>
            </a:r>
          </a:p>
          <a:p>
            <a:endParaRPr lang="en-US" sz="2400" dirty="0"/>
          </a:p>
          <a:p>
            <a:r>
              <a:rPr lang="en-US" sz="2400" dirty="0" err="1"/>
              <a:t>Mikropiirin</a:t>
            </a:r>
            <a:r>
              <a:rPr lang="en-US" sz="2400" dirty="0"/>
              <a:t> </a:t>
            </a:r>
            <a:r>
              <a:rPr lang="en-US" sz="2400" dirty="0" err="1"/>
              <a:t>virrantiheys</a:t>
            </a:r>
            <a:r>
              <a:rPr lang="en-US" sz="2400" dirty="0"/>
              <a:t>:</a:t>
            </a:r>
          </a:p>
          <a:p>
            <a:r>
              <a:rPr lang="en-US" sz="2400" dirty="0"/>
              <a:t>J = 10 µA/(1*10</a:t>
            </a:r>
            <a:r>
              <a:rPr lang="en-US" sz="2400" baseline="30000" dirty="0"/>
              <a:t>-6</a:t>
            </a:r>
            <a:r>
              <a:rPr lang="en-US" sz="2400" dirty="0"/>
              <a:t> m)</a:t>
            </a:r>
            <a:r>
              <a:rPr lang="en-US" sz="2400" baseline="30000" dirty="0"/>
              <a:t>2</a:t>
            </a:r>
          </a:p>
          <a:p>
            <a:r>
              <a:rPr lang="en-US" sz="2400" dirty="0"/>
              <a:t>J = 1*10</a:t>
            </a:r>
            <a:r>
              <a:rPr lang="en-US" sz="2400" baseline="30000" dirty="0"/>
              <a:t>7</a:t>
            </a:r>
            <a:r>
              <a:rPr lang="en-US" sz="2400" dirty="0"/>
              <a:t> A/m</a:t>
            </a:r>
            <a:r>
              <a:rPr lang="en-US" sz="2400" baseline="30000" dirty="0"/>
              <a:t>2</a:t>
            </a:r>
            <a:endParaRPr lang="LID4096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200A2-DD4F-4773-A168-B712F79573C5}"/>
              </a:ext>
            </a:extLst>
          </p:cNvPr>
          <p:cNvSpPr txBox="1"/>
          <p:nvPr/>
        </p:nvSpPr>
        <p:spPr>
          <a:xfrm>
            <a:off x="6000750" y="1825525"/>
            <a:ext cx="3054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Elektronit</a:t>
            </a:r>
            <a:r>
              <a:rPr lang="en-US" sz="2400" dirty="0"/>
              <a:t> </a:t>
            </a:r>
            <a:r>
              <a:rPr lang="en-US" sz="2400" dirty="0" err="1"/>
              <a:t>pystyvät</a:t>
            </a:r>
            <a:r>
              <a:rPr lang="en-US" sz="2400" dirty="0"/>
              <a:t> </a:t>
            </a:r>
            <a:r>
              <a:rPr lang="en-US" sz="2400" dirty="0" err="1"/>
              <a:t>irrottamaan</a:t>
            </a:r>
            <a:r>
              <a:rPr lang="en-US" sz="2400" dirty="0"/>
              <a:t> </a:t>
            </a:r>
            <a:r>
              <a:rPr lang="en-US" sz="2400" dirty="0" err="1"/>
              <a:t>atomeja</a:t>
            </a:r>
            <a:r>
              <a:rPr lang="en-US" sz="2400" dirty="0"/>
              <a:t> </a:t>
            </a:r>
            <a:r>
              <a:rPr lang="en-US" sz="2400" dirty="0" err="1"/>
              <a:t>kidehilasta</a:t>
            </a:r>
            <a:r>
              <a:rPr lang="en-US" sz="2400" dirty="0"/>
              <a:t> !</a:t>
            </a:r>
            <a:endParaRPr lang="LID4096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71BE83-597E-4CC7-9CEE-48543B5E5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026" y="2043663"/>
            <a:ext cx="4578895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Tauko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0260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F76F3-68C4-454B-B7D8-DF7EA1D04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Sähkövaraus</a:t>
            </a:r>
            <a:r>
              <a:rPr lang="en-US" dirty="0"/>
              <a:t> ja </a:t>
            </a:r>
            <a:r>
              <a:rPr lang="en-US" dirty="0" err="1"/>
              <a:t>sähkövirta</a:t>
            </a:r>
            <a:endParaRPr lang="LID4096" dirty="0"/>
          </a:p>
        </p:txBody>
      </p:sp>
      <p:pic>
        <p:nvPicPr>
          <p:cNvPr id="1026" name="Picture 2" descr="Current | Physics">
            <a:extLst>
              <a:ext uri="{FF2B5EF4-FFF2-40B4-BE49-F238E27FC236}">
                <a16:creationId xmlns:a16="http://schemas.microsoft.com/office/drawing/2014/main" id="{BB1E9A87-E3E5-4DC6-88BF-F40F5E568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76" y="2100263"/>
            <a:ext cx="5023565" cy="33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0807E9-5C97-438B-8F0D-E9B7E4E61650}"/>
              </a:ext>
            </a:extLst>
          </p:cNvPr>
          <p:cNvSpPr/>
          <p:nvPr/>
        </p:nvSpPr>
        <p:spPr>
          <a:xfrm>
            <a:off x="1435994" y="2002665"/>
            <a:ext cx="3895860" cy="528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FE48AC-AB39-427E-BCF8-F34452C9913A}"/>
              </a:ext>
            </a:extLst>
          </p:cNvPr>
          <p:cNvSpPr txBox="1"/>
          <p:nvPr/>
        </p:nvSpPr>
        <p:spPr>
          <a:xfrm>
            <a:off x="894276" y="1835711"/>
            <a:ext cx="5847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Sähkövirta</a:t>
            </a:r>
            <a:r>
              <a:rPr lang="en-US" sz="2800" dirty="0"/>
              <a:t> = </a:t>
            </a:r>
            <a:r>
              <a:rPr lang="en-US" sz="2800" dirty="0" err="1"/>
              <a:t>varauksien</a:t>
            </a:r>
            <a:r>
              <a:rPr lang="en-US" sz="2800" dirty="0"/>
              <a:t> (</a:t>
            </a:r>
            <a:r>
              <a:rPr lang="en-US" sz="2800" dirty="0" err="1"/>
              <a:t>elektronien</a:t>
            </a:r>
            <a:r>
              <a:rPr lang="en-US" sz="2800" dirty="0"/>
              <a:t>) </a:t>
            </a:r>
            <a:r>
              <a:rPr lang="en-US" sz="2800" dirty="0" err="1"/>
              <a:t>liikettä</a:t>
            </a:r>
            <a:endParaRPr lang="LID4096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AB976F-7A5C-46E4-AA47-0AF84C4070FF}"/>
              </a:ext>
            </a:extLst>
          </p:cNvPr>
          <p:cNvSpPr txBox="1"/>
          <p:nvPr/>
        </p:nvSpPr>
        <p:spPr>
          <a:xfrm>
            <a:off x="6201177" y="2736761"/>
            <a:ext cx="25886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Mitä</a:t>
            </a:r>
            <a:r>
              <a:rPr lang="en-US" sz="2800" dirty="0"/>
              <a:t> </a:t>
            </a:r>
            <a:r>
              <a:rPr lang="en-US" sz="2800" dirty="0" err="1"/>
              <a:t>enemmän</a:t>
            </a:r>
            <a:r>
              <a:rPr lang="en-US" sz="2800" dirty="0"/>
              <a:t> </a:t>
            </a:r>
            <a:r>
              <a:rPr lang="en-US" sz="2800" dirty="0" err="1"/>
              <a:t>varauksia</a:t>
            </a:r>
            <a:r>
              <a:rPr lang="en-US" sz="2800" dirty="0"/>
              <a:t> (</a:t>
            </a:r>
            <a:r>
              <a:rPr lang="en-US" sz="2800" dirty="0" err="1"/>
              <a:t>elektroneja</a:t>
            </a:r>
            <a:r>
              <a:rPr lang="en-US" sz="2800" dirty="0"/>
              <a:t>) </a:t>
            </a:r>
            <a:r>
              <a:rPr lang="en-US" sz="2800" dirty="0" err="1"/>
              <a:t>virtaa</a:t>
            </a:r>
            <a:r>
              <a:rPr lang="en-US" sz="2800" dirty="0"/>
              <a:t> </a:t>
            </a:r>
            <a:r>
              <a:rPr lang="en-US" sz="2800" dirty="0" err="1"/>
              <a:t>johtimen</a:t>
            </a:r>
            <a:r>
              <a:rPr lang="en-US" sz="2800" dirty="0"/>
              <a:t> </a:t>
            </a:r>
            <a:r>
              <a:rPr lang="en-US" sz="2800" dirty="0" err="1"/>
              <a:t>poikkipinta-alan</a:t>
            </a:r>
            <a:r>
              <a:rPr lang="en-US" sz="2800" dirty="0"/>
              <a:t> </a:t>
            </a:r>
            <a:r>
              <a:rPr lang="en-US" sz="2800" dirty="0" err="1"/>
              <a:t>yli</a:t>
            </a:r>
            <a:r>
              <a:rPr lang="en-US" sz="2800" dirty="0"/>
              <a:t>, </a:t>
            </a:r>
            <a:r>
              <a:rPr lang="en-US" sz="2800" dirty="0" err="1"/>
              <a:t>sitä</a:t>
            </a:r>
            <a:r>
              <a:rPr lang="en-US" sz="2800" dirty="0"/>
              <a:t> </a:t>
            </a:r>
            <a:r>
              <a:rPr lang="en-US" sz="2800" dirty="0" err="1"/>
              <a:t>suurempi</a:t>
            </a:r>
            <a:r>
              <a:rPr lang="en-US" sz="2800" dirty="0"/>
              <a:t> </a:t>
            </a:r>
            <a:r>
              <a:rPr lang="en-US" sz="2800" dirty="0" err="1"/>
              <a:t>virta</a:t>
            </a:r>
            <a:r>
              <a:rPr lang="en-US" sz="2800" dirty="0"/>
              <a:t>.</a:t>
            </a:r>
            <a:endParaRPr lang="LID4096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DCE93D-5F15-4346-94D5-D07DD1949D92}"/>
              </a:ext>
            </a:extLst>
          </p:cNvPr>
          <p:cNvSpPr txBox="1"/>
          <p:nvPr/>
        </p:nvSpPr>
        <p:spPr>
          <a:xfrm>
            <a:off x="990867" y="5692462"/>
            <a:ext cx="449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 e = 1.6*10</a:t>
            </a:r>
            <a:r>
              <a:rPr lang="en-US" sz="2800" baseline="30000" dirty="0"/>
              <a:t>-19</a:t>
            </a:r>
            <a:r>
              <a:rPr lang="en-US" sz="2800" dirty="0"/>
              <a:t> Coulomb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1147812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Energiavyöt ja energia-aukko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533" b="9003"/>
          <a:stretch/>
        </p:blipFill>
        <p:spPr>
          <a:xfrm>
            <a:off x="3151497" y="1824259"/>
            <a:ext cx="5363853" cy="372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78913" b="7944"/>
          <a:stretch/>
        </p:blipFill>
        <p:spPr>
          <a:xfrm>
            <a:off x="375201" y="1824259"/>
            <a:ext cx="2355452" cy="3721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" y="1562649"/>
            <a:ext cx="1945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Metallit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6300" y="1537249"/>
            <a:ext cx="207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Eristeet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9700" y="1562649"/>
            <a:ext cx="218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Puolijohteet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9634" y="5678930"/>
            <a:ext cx="80057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 err="1"/>
              <a:t>Puolijohteen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ja</a:t>
            </a:r>
            <a:r>
              <a:rPr lang="en-GB" altLang="fi-FI" sz="2800" dirty="0"/>
              <a:t> </a:t>
            </a:r>
            <a:r>
              <a:rPr lang="en-GB" altLang="fi-FI" sz="2800" dirty="0" err="1"/>
              <a:t>eristeen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ero</a:t>
            </a:r>
            <a:r>
              <a:rPr lang="en-GB" altLang="fi-FI" sz="2800" dirty="0"/>
              <a:t> </a:t>
            </a:r>
            <a:r>
              <a:rPr lang="en-GB" altLang="fi-FI" sz="2800" dirty="0" err="1"/>
              <a:t>määritelmäkysymys</a:t>
            </a:r>
            <a:r>
              <a:rPr lang="en-GB" altLang="fi-FI" sz="28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 err="1"/>
              <a:t>E</a:t>
            </a:r>
            <a:r>
              <a:rPr lang="en-GB" altLang="fi-FI" sz="2800" baseline="-25000" dirty="0" err="1"/>
              <a:t>g</a:t>
            </a:r>
            <a:r>
              <a:rPr lang="en-GB" altLang="fi-FI" sz="2800" dirty="0"/>
              <a:t> = 2 eV  tai 4 eV </a:t>
            </a:r>
            <a:r>
              <a:rPr lang="en-GB" altLang="fi-FI" sz="2800" dirty="0" err="1"/>
              <a:t>usein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käytetty</a:t>
            </a:r>
            <a:r>
              <a:rPr lang="en-GB" altLang="fi-FI" sz="2800" dirty="0"/>
              <a:t> raja-</a:t>
            </a:r>
            <a:r>
              <a:rPr lang="en-GB" altLang="fi-FI" sz="2800" dirty="0" err="1"/>
              <a:t>arvo</a:t>
            </a:r>
            <a:r>
              <a:rPr lang="en-GB" altLang="fi-FI" sz="2800" dirty="0"/>
              <a:t>.</a:t>
            </a:r>
            <a:endParaRPr lang="en-US" altLang="fi-FI" sz="2800" dirty="0"/>
          </a:p>
        </p:txBody>
      </p:sp>
    </p:spTree>
    <p:extLst>
      <p:ext uri="{BB962C8B-B14F-4D97-AF65-F5344CB8AC3E}">
        <p14:creationId xmlns:p14="http://schemas.microsoft.com/office/powerpoint/2010/main" val="8621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i-FI" dirty="0" err="1"/>
              <a:t>Puolijohtavuus</a:t>
            </a:r>
            <a:endParaRPr lang="en-US" altLang="fi-FI" dirty="0"/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631825" y="3908425"/>
            <a:ext cx="3940175" cy="9223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1800"/>
              <a:t>valenssivyö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fi-FI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i-FI" sz="1800"/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642938" y="2220913"/>
            <a:ext cx="3940175" cy="9223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1800"/>
              <a:t>johtavuusvyö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fi-FI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i-FI" sz="1800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60425" y="3352800"/>
            <a:ext cx="2873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1800"/>
              <a:t>Kielletty energiavyö </a:t>
            </a:r>
            <a:endParaRPr lang="en-US" altLang="fi-FI" sz="1800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3983832" y="3505994"/>
            <a:ext cx="762000" cy="1587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4549775" y="3319463"/>
            <a:ext cx="131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1800"/>
              <a:t>E</a:t>
            </a:r>
            <a:r>
              <a:rPr lang="en-GB" altLang="fi-FI" sz="1100"/>
              <a:t>g</a:t>
            </a:r>
            <a:endParaRPr lang="en-US" altLang="fi-FI" sz="1800"/>
          </a:p>
        </p:txBody>
      </p:sp>
      <p:sp>
        <p:nvSpPr>
          <p:cNvPr id="10" name="Oval 9"/>
          <p:cNvSpPr/>
          <p:nvPr/>
        </p:nvSpPr>
        <p:spPr>
          <a:xfrm>
            <a:off x="3203575" y="3933825"/>
            <a:ext cx="239713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276600" y="2924175"/>
            <a:ext cx="238125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442" name="TextBox 13"/>
          <p:cNvSpPr txBox="1">
            <a:spLocks noChangeArrowheads="1"/>
          </p:cNvSpPr>
          <p:nvPr/>
        </p:nvSpPr>
        <p:spPr bwMode="auto">
          <a:xfrm>
            <a:off x="5261168" y="1495617"/>
            <a:ext cx="364481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 err="1"/>
              <a:t>Johtavuusvyössä</a:t>
            </a:r>
            <a:r>
              <a:rPr lang="en-GB" altLang="fi-FI" sz="2800" dirty="0"/>
              <a:t> </a:t>
            </a:r>
            <a:r>
              <a:rPr lang="en-GB" altLang="fi-FI" sz="2800" dirty="0" err="1"/>
              <a:t>oleva</a:t>
            </a:r>
            <a:r>
              <a:rPr lang="en-GB" altLang="fi-FI" sz="2800" dirty="0"/>
              <a:t> </a:t>
            </a:r>
            <a:r>
              <a:rPr lang="en-GB" altLang="fi-FI" sz="2800" dirty="0" err="1"/>
              <a:t>varauksenkulkettaja</a:t>
            </a:r>
            <a:r>
              <a:rPr lang="en-GB" altLang="fi-FI" sz="2800" dirty="0"/>
              <a:t> </a:t>
            </a:r>
            <a:r>
              <a:rPr lang="en-GB" altLang="fi-FI" sz="2800" dirty="0" err="1"/>
              <a:t>pääsee</a:t>
            </a:r>
            <a:r>
              <a:rPr lang="en-GB" altLang="fi-FI" sz="2800" dirty="0"/>
              <a:t> </a:t>
            </a:r>
            <a:r>
              <a:rPr lang="en-GB" altLang="fi-FI" sz="2800" dirty="0" err="1"/>
              <a:t>liikkumaan</a:t>
            </a:r>
            <a:endParaRPr lang="en-US" altLang="fi-FI" sz="2800" dirty="0"/>
          </a:p>
        </p:txBody>
      </p:sp>
      <p:sp>
        <p:nvSpPr>
          <p:cNvPr id="18443" name="TextBox 14"/>
          <p:cNvSpPr txBox="1">
            <a:spLocks noChangeArrowheads="1"/>
          </p:cNvSpPr>
          <p:nvPr/>
        </p:nvSpPr>
        <p:spPr bwMode="auto">
          <a:xfrm>
            <a:off x="5322354" y="3872159"/>
            <a:ext cx="364279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 err="1"/>
              <a:t>Valenssivyössä</a:t>
            </a:r>
            <a:r>
              <a:rPr lang="en-GB" altLang="fi-FI" sz="2800" dirty="0"/>
              <a:t> </a:t>
            </a:r>
            <a:r>
              <a:rPr lang="en-GB" altLang="fi-FI" sz="2800" dirty="0" err="1"/>
              <a:t>olevat</a:t>
            </a:r>
            <a:r>
              <a:rPr lang="en-GB" altLang="fi-FI" sz="2800" dirty="0"/>
              <a:t> </a:t>
            </a:r>
            <a:r>
              <a:rPr lang="en-GB" altLang="fi-FI" sz="2800" dirty="0" err="1"/>
              <a:t>varauksenkuljettajat</a:t>
            </a:r>
            <a:r>
              <a:rPr lang="en-GB" altLang="fi-FI" sz="2800" dirty="0"/>
              <a:t> </a:t>
            </a:r>
            <a:r>
              <a:rPr lang="en-GB" altLang="fi-FI" sz="2800" dirty="0" err="1"/>
              <a:t>ovat</a:t>
            </a:r>
            <a:r>
              <a:rPr lang="en-GB" altLang="fi-FI" sz="2800" dirty="0"/>
              <a:t> </a:t>
            </a:r>
            <a:r>
              <a:rPr lang="en-GB" altLang="fi-FI" sz="2800" dirty="0" err="1"/>
              <a:t>sidottuja</a:t>
            </a:r>
            <a:r>
              <a:rPr lang="en-GB" altLang="fi-FI" sz="2800" dirty="0"/>
              <a:t> </a:t>
            </a:r>
            <a:r>
              <a:rPr lang="en-GB" altLang="fi-FI" sz="2800" dirty="0" err="1"/>
              <a:t>kidehilan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atomeihin</a:t>
            </a:r>
            <a:endParaRPr lang="en-US" altLang="fi-FI" sz="2800" dirty="0"/>
          </a:p>
        </p:txBody>
      </p:sp>
      <p:sp>
        <p:nvSpPr>
          <p:cNvPr id="12" name="Freeform 11"/>
          <p:cNvSpPr/>
          <p:nvPr/>
        </p:nvSpPr>
        <p:spPr>
          <a:xfrm>
            <a:off x="2979738" y="3014663"/>
            <a:ext cx="439737" cy="919162"/>
          </a:xfrm>
          <a:custGeom>
            <a:avLst/>
            <a:gdLst>
              <a:gd name="connsiteX0" fmla="*/ 275772 w 428172"/>
              <a:gd name="connsiteY0" fmla="*/ 1175657 h 1175657"/>
              <a:gd name="connsiteX1" fmla="*/ 25400 w 428172"/>
              <a:gd name="connsiteY1" fmla="*/ 598714 h 1175657"/>
              <a:gd name="connsiteX2" fmla="*/ 428172 w 428172"/>
              <a:gd name="connsiteY2" fmla="*/ 0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8172" h="1175657">
                <a:moveTo>
                  <a:pt x="275772" y="1175657"/>
                </a:moveTo>
                <a:cubicBezTo>
                  <a:pt x="137886" y="985157"/>
                  <a:pt x="0" y="794657"/>
                  <a:pt x="25400" y="598714"/>
                </a:cubicBezTo>
                <a:cubicBezTo>
                  <a:pt x="50800" y="402771"/>
                  <a:pt x="428172" y="0"/>
                  <a:pt x="428172" y="0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8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i-FI"/>
              <a:t>Puolijohtavuus (2)</a:t>
            </a:r>
            <a:endParaRPr lang="en-US" altLang="fi-FI"/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628649" y="1866900"/>
            <a:ext cx="8162653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 err="1"/>
              <a:t>Varauksenkuljettajia</a:t>
            </a:r>
            <a:r>
              <a:rPr lang="en-GB" altLang="fi-FI" sz="2800" dirty="0"/>
              <a:t> </a:t>
            </a:r>
            <a:r>
              <a:rPr lang="en-GB" altLang="fi-FI" sz="2800" dirty="0" err="1"/>
              <a:t>siirtyy</a:t>
            </a:r>
            <a:r>
              <a:rPr lang="en-GB" altLang="fi-FI" sz="2800" dirty="0"/>
              <a:t> </a:t>
            </a:r>
            <a:r>
              <a:rPr lang="en-GB" altLang="fi-FI" sz="2800" dirty="0" err="1"/>
              <a:t>kielletyn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energiavyön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yli</a:t>
            </a:r>
            <a:r>
              <a:rPr lang="en-GB" altLang="fi-FI" sz="2800" dirty="0"/>
              <a:t> </a:t>
            </a:r>
            <a:r>
              <a:rPr lang="en-GB" altLang="fi-FI" sz="2800" dirty="0" err="1"/>
              <a:t>satunnaisprosessilla</a:t>
            </a:r>
            <a:r>
              <a:rPr lang="en-GB" altLang="fi-FI" sz="2800" dirty="0"/>
              <a:t>, </a:t>
            </a:r>
            <a:r>
              <a:rPr lang="en-GB" altLang="fi-FI" sz="2800" dirty="0" err="1"/>
              <a:t>jonka</a:t>
            </a:r>
            <a:r>
              <a:rPr lang="en-GB" altLang="fi-FI" sz="2800" dirty="0"/>
              <a:t> </a:t>
            </a:r>
            <a:r>
              <a:rPr lang="en-GB" altLang="fi-FI" sz="2800" dirty="0" err="1"/>
              <a:t>nopeus</a:t>
            </a:r>
            <a:r>
              <a:rPr lang="en-GB" altLang="fi-FI" sz="2800" dirty="0"/>
              <a:t> </a:t>
            </a:r>
            <a:r>
              <a:rPr lang="en-GB" altLang="fi-FI" sz="2800" dirty="0" err="1"/>
              <a:t>riippuu</a:t>
            </a:r>
            <a:r>
              <a:rPr lang="en-GB" altLang="fi-FI" sz="2800" dirty="0"/>
              <a:t> </a:t>
            </a:r>
            <a:r>
              <a:rPr lang="en-GB" altLang="fi-FI" sz="2800" dirty="0" err="1"/>
              <a:t>lämpötilasta</a:t>
            </a:r>
            <a:r>
              <a:rPr lang="en-GB" altLang="fi-FI" sz="2800" dirty="0"/>
              <a:t> </a:t>
            </a:r>
            <a:r>
              <a:rPr lang="en-GB" altLang="fi-FI" sz="2800" dirty="0" err="1"/>
              <a:t>ja</a:t>
            </a:r>
            <a:r>
              <a:rPr lang="en-GB" altLang="fi-FI" sz="2800" dirty="0"/>
              <a:t> </a:t>
            </a:r>
            <a:r>
              <a:rPr lang="en-GB" altLang="fi-FI" sz="2800" dirty="0" err="1"/>
              <a:t>kielletyn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energiavyön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korkeudesta</a:t>
            </a:r>
            <a:r>
              <a:rPr lang="en-GB" altLang="fi-FI" sz="2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fi-FI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 err="1"/>
              <a:t>Puolijohde</a:t>
            </a:r>
            <a:r>
              <a:rPr lang="en-GB" altLang="fi-FI" sz="2800" dirty="0"/>
              <a:t> on </a:t>
            </a:r>
            <a:r>
              <a:rPr lang="en-GB" altLang="fi-FI" sz="2800" dirty="0" err="1"/>
              <a:t>kuin</a:t>
            </a:r>
            <a:r>
              <a:rPr lang="en-GB" altLang="fi-FI" sz="2800" dirty="0"/>
              <a:t> 2-kaistainen </a:t>
            </a:r>
            <a:r>
              <a:rPr lang="en-GB" altLang="fi-FI" sz="2800" dirty="0" err="1"/>
              <a:t>moottoritie</a:t>
            </a:r>
            <a:r>
              <a:rPr lang="en-GB" altLang="fi-FI" sz="28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 err="1"/>
              <a:t>Valenssivyö</a:t>
            </a:r>
            <a:r>
              <a:rPr lang="en-GB" altLang="fi-FI" sz="2800" dirty="0"/>
              <a:t> on </a:t>
            </a:r>
            <a:r>
              <a:rPr lang="en-GB" altLang="fi-FI" sz="2800" dirty="0" err="1"/>
              <a:t>täynnä</a:t>
            </a:r>
            <a:r>
              <a:rPr lang="en-GB" altLang="fi-FI" sz="2800" dirty="0"/>
              <a:t>, </a:t>
            </a:r>
            <a:r>
              <a:rPr lang="en-GB" altLang="fi-FI" sz="2800" dirty="0" err="1"/>
              <a:t>eikä</a:t>
            </a:r>
            <a:r>
              <a:rPr lang="en-GB" altLang="fi-FI" sz="2800" dirty="0"/>
              <a:t> </a:t>
            </a:r>
            <a:r>
              <a:rPr lang="en-GB" altLang="fi-FI" sz="2800" dirty="0" err="1"/>
              <a:t>liikenne</a:t>
            </a:r>
            <a:r>
              <a:rPr lang="en-GB" altLang="fi-FI" sz="2800" dirty="0"/>
              <a:t> </a:t>
            </a:r>
            <a:r>
              <a:rPr lang="en-GB" altLang="fi-FI" sz="2800" dirty="0" err="1"/>
              <a:t>kulje</a:t>
            </a:r>
            <a:r>
              <a:rPr lang="en-GB" altLang="fi-FI" sz="2800" dirty="0"/>
              <a:t>, </a:t>
            </a:r>
            <a:r>
              <a:rPr lang="en-GB" altLang="fi-FI" sz="2800" dirty="0" err="1"/>
              <a:t>mutta</a:t>
            </a:r>
            <a:r>
              <a:rPr lang="en-GB" altLang="fi-FI" sz="2800" dirty="0"/>
              <a:t> kun </a:t>
            </a:r>
            <a:r>
              <a:rPr lang="en-GB" altLang="fi-FI" sz="2800" dirty="0" err="1"/>
              <a:t>joku</a:t>
            </a:r>
            <a:r>
              <a:rPr lang="en-GB" altLang="fi-FI" sz="2800" dirty="0"/>
              <a:t> auto </a:t>
            </a:r>
            <a:r>
              <a:rPr lang="en-GB" altLang="fi-FI" sz="2800" dirty="0" err="1"/>
              <a:t>siirtyy</a:t>
            </a:r>
            <a:r>
              <a:rPr lang="en-GB" altLang="fi-FI" sz="2800" dirty="0"/>
              <a:t> </a:t>
            </a:r>
            <a:r>
              <a:rPr lang="en-GB" altLang="fi-FI" sz="2800" dirty="0" err="1"/>
              <a:t>ohituskaistalle</a:t>
            </a:r>
            <a:r>
              <a:rPr lang="en-GB" altLang="fi-FI" sz="2800" dirty="0"/>
              <a:t>, </a:t>
            </a:r>
            <a:r>
              <a:rPr lang="en-GB" altLang="fi-FI" sz="2800" dirty="0" err="1"/>
              <a:t>siellä</a:t>
            </a:r>
            <a:r>
              <a:rPr lang="en-GB" altLang="fi-FI" sz="2800" dirty="0"/>
              <a:t> on </a:t>
            </a:r>
            <a:r>
              <a:rPr lang="en-GB" altLang="fi-FI" sz="2800" dirty="0" err="1"/>
              <a:t>tilaa</a:t>
            </a:r>
            <a:r>
              <a:rPr lang="en-GB" altLang="fi-FI" sz="2800" dirty="0"/>
              <a:t> </a:t>
            </a:r>
            <a:r>
              <a:rPr lang="en-GB" altLang="fi-FI" sz="2800" dirty="0" err="1"/>
              <a:t>hurjastella</a:t>
            </a:r>
            <a:r>
              <a:rPr lang="en-GB" altLang="fi-FI" sz="2800" dirty="0"/>
              <a:t>, </a:t>
            </a:r>
            <a:r>
              <a:rPr lang="en-GB" altLang="fi-FI" sz="2800" dirty="0" err="1"/>
              <a:t>ja</a:t>
            </a:r>
            <a:r>
              <a:rPr lang="en-GB" altLang="fi-FI" sz="2800" dirty="0"/>
              <a:t> </a:t>
            </a:r>
            <a:r>
              <a:rPr lang="en-GB" altLang="fi-FI" sz="2800" dirty="0" err="1"/>
              <a:t>samalla</a:t>
            </a:r>
            <a:r>
              <a:rPr lang="en-GB" altLang="fi-FI" sz="2800" dirty="0"/>
              <a:t> </a:t>
            </a:r>
            <a:r>
              <a:rPr lang="en-GB" altLang="fi-FI" sz="2800" dirty="0" err="1"/>
              <a:t>valenssivyölle</a:t>
            </a:r>
            <a:r>
              <a:rPr lang="en-GB" altLang="fi-FI" sz="2800" dirty="0"/>
              <a:t> </a:t>
            </a:r>
            <a:r>
              <a:rPr lang="en-GB" altLang="fi-FI" sz="2800" dirty="0" err="1"/>
              <a:t>tulee</a:t>
            </a:r>
            <a:r>
              <a:rPr lang="en-GB" altLang="fi-FI" sz="2800" dirty="0"/>
              <a:t> </a:t>
            </a:r>
            <a:r>
              <a:rPr lang="en-GB" altLang="fi-FI" sz="2800" dirty="0" err="1"/>
              <a:t>tilaa</a:t>
            </a:r>
            <a:r>
              <a:rPr lang="en-GB" altLang="fi-FI" sz="2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i-FI" sz="2000" dirty="0"/>
          </a:p>
        </p:txBody>
      </p:sp>
    </p:spTree>
    <p:extLst>
      <p:ext uri="{BB962C8B-B14F-4D97-AF65-F5344CB8AC3E}">
        <p14:creationId xmlns:p14="http://schemas.microsoft.com/office/powerpoint/2010/main" val="127543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 err="1"/>
              <a:t>Puolijohtavuus</a:t>
            </a:r>
            <a:r>
              <a:rPr lang="en-GB" dirty="0"/>
              <a:t> </a:t>
            </a:r>
            <a:r>
              <a:rPr lang="en-GB" dirty="0" err="1"/>
              <a:t>lämpötilan</a:t>
            </a:r>
            <a:r>
              <a:rPr lang="en-GB" dirty="0"/>
              <a:t> </a:t>
            </a:r>
            <a:r>
              <a:rPr lang="en-GB" dirty="0" err="1"/>
              <a:t>funktiona</a:t>
            </a:r>
            <a:endParaRPr lang="en-US" dirty="0"/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628650" y="2112963"/>
            <a:ext cx="79930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Arrhenius-</a:t>
            </a:r>
            <a:r>
              <a:rPr lang="en-GB" altLang="fi-FI" sz="2800" dirty="0" err="1"/>
              <a:t>käyttäytyminen</a:t>
            </a:r>
            <a:r>
              <a:rPr lang="en-GB" altLang="fi-FI" sz="2800" dirty="0"/>
              <a:t>: </a:t>
            </a:r>
            <a:r>
              <a:rPr lang="en-GB" altLang="fi-FI" sz="2800" dirty="0" err="1"/>
              <a:t>todennäköisyys</a:t>
            </a:r>
            <a:r>
              <a:rPr lang="en-GB" altLang="fi-FI" sz="2800" dirty="0"/>
              <a:t> </a:t>
            </a:r>
            <a:r>
              <a:rPr lang="en-GB" altLang="fi-FI" sz="2800" dirty="0" err="1"/>
              <a:t>hypätä</a:t>
            </a:r>
            <a:r>
              <a:rPr lang="en-GB" altLang="fi-FI" sz="2800" dirty="0"/>
              <a:t> </a:t>
            </a:r>
            <a:r>
              <a:rPr lang="en-GB" altLang="fi-FI" sz="2800" dirty="0" err="1"/>
              <a:t>energiavallin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yli</a:t>
            </a:r>
            <a:endParaRPr lang="en-US" altLang="fi-FI" sz="1800" dirty="0"/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4659313"/>
            <a:ext cx="548005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6193" y="3396342"/>
            <a:ext cx="2535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fi-FI" sz="3200" dirty="0" err="1"/>
              <a:t>exp</a:t>
            </a:r>
            <a:r>
              <a:rPr lang="en-US" altLang="fi-FI" sz="3200" dirty="0"/>
              <a:t>(−</a:t>
            </a:r>
            <a:r>
              <a:rPr lang="en-US" altLang="fi-FI" sz="3200" i="1" dirty="0"/>
              <a:t>E</a:t>
            </a:r>
            <a:r>
              <a:rPr lang="en-US" altLang="fi-FI" sz="3200" i="1" baseline="-25000" dirty="0"/>
              <a:t>G</a:t>
            </a:r>
            <a:r>
              <a:rPr lang="en-US" altLang="fi-FI" sz="3200" dirty="0"/>
              <a:t>/</a:t>
            </a:r>
            <a:r>
              <a:rPr lang="en-US" altLang="fi-FI" sz="3200" i="1" dirty="0" err="1"/>
              <a:t>kT</a:t>
            </a:r>
            <a:r>
              <a:rPr lang="en-US" altLang="fi-FI" sz="32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9393" y="3067070"/>
            <a:ext cx="40478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Prosessin todennäköisyys kasvaa voimakkaasti lämpötilan kasvaessa.</a:t>
            </a:r>
          </a:p>
        </p:txBody>
      </p:sp>
    </p:spTree>
    <p:extLst>
      <p:ext uri="{BB962C8B-B14F-4D97-AF65-F5344CB8AC3E}">
        <p14:creationId xmlns:p14="http://schemas.microsoft.com/office/powerpoint/2010/main" val="3684175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02318" y="333194"/>
            <a:ext cx="8436882" cy="1143000"/>
          </a:xfrm>
        </p:spPr>
        <p:txBody>
          <a:bodyPr>
            <a:noAutofit/>
          </a:bodyPr>
          <a:lstStyle/>
          <a:p>
            <a:r>
              <a:rPr lang="en-GB" altLang="fi-FI" dirty="0" err="1"/>
              <a:t>Varauksenkuljettajat</a:t>
            </a:r>
            <a:r>
              <a:rPr lang="en-GB" altLang="fi-FI" dirty="0"/>
              <a:t>  </a:t>
            </a:r>
            <a:r>
              <a:rPr lang="en-GB" altLang="fi-FI" dirty="0" err="1"/>
              <a:t>lämpötilan</a:t>
            </a:r>
            <a:r>
              <a:rPr lang="en-GB" altLang="fi-FI" dirty="0"/>
              <a:t> </a:t>
            </a:r>
            <a:r>
              <a:rPr lang="en-GB" altLang="fi-FI" dirty="0" err="1"/>
              <a:t>funktiona</a:t>
            </a:r>
            <a:endParaRPr lang="en-US" altLang="fi-FI" dirty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2" y="1664335"/>
            <a:ext cx="5616575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6386513"/>
            <a:ext cx="28384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52407" y="1476194"/>
            <a:ext cx="333284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2400" dirty="0" err="1"/>
              <a:t>exp</a:t>
            </a:r>
            <a:r>
              <a:rPr lang="en-US" altLang="fi-FI" sz="2400" dirty="0"/>
              <a:t>(−</a:t>
            </a:r>
            <a:r>
              <a:rPr lang="en-US" altLang="fi-FI" sz="2400" i="1" dirty="0"/>
              <a:t>E</a:t>
            </a:r>
            <a:r>
              <a:rPr lang="en-US" altLang="fi-FI" sz="2400" i="1" baseline="-25000" dirty="0"/>
              <a:t>G</a:t>
            </a:r>
            <a:r>
              <a:rPr lang="en-US" altLang="fi-FI" sz="2400" dirty="0"/>
              <a:t>/</a:t>
            </a:r>
            <a:r>
              <a:rPr lang="en-US" altLang="fi-FI" sz="2400" i="1" dirty="0" err="1"/>
              <a:t>kT</a:t>
            </a:r>
            <a:r>
              <a:rPr lang="en-US" altLang="fi-FI" sz="2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i-FI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2400" dirty="0" err="1"/>
              <a:t>Lämpötilan</a:t>
            </a:r>
            <a:r>
              <a:rPr lang="en-US" altLang="fi-FI" sz="2400" dirty="0"/>
              <a:t> </a:t>
            </a:r>
            <a:r>
              <a:rPr lang="en-US" altLang="fi-FI" sz="2400" dirty="0" err="1"/>
              <a:t>kasvaessa</a:t>
            </a:r>
            <a:r>
              <a:rPr lang="en-US" altLang="fi-FI" sz="2400" dirty="0"/>
              <a:t> </a:t>
            </a:r>
            <a:r>
              <a:rPr lang="en-US" altLang="fi-FI" sz="2400" dirty="0" err="1"/>
              <a:t>todennäköisyys</a:t>
            </a:r>
            <a:r>
              <a:rPr lang="en-US" altLang="fi-FI" sz="2400" dirty="0"/>
              <a:t> </a:t>
            </a:r>
            <a:r>
              <a:rPr lang="en-US" altLang="fi-FI" sz="2400" dirty="0" err="1"/>
              <a:t>hypätä</a:t>
            </a:r>
            <a:r>
              <a:rPr lang="en-US" altLang="fi-FI" sz="2400" dirty="0"/>
              <a:t> </a:t>
            </a:r>
            <a:r>
              <a:rPr lang="en-US" altLang="fi-FI" sz="2400" dirty="0" err="1"/>
              <a:t>valenssivyöstä</a:t>
            </a:r>
            <a:r>
              <a:rPr lang="en-US" altLang="fi-FI" sz="2400" dirty="0"/>
              <a:t> </a:t>
            </a:r>
            <a:r>
              <a:rPr lang="en-US" altLang="fi-FI" sz="2400" dirty="0" err="1"/>
              <a:t>johtavuusvyölle</a:t>
            </a:r>
            <a:endParaRPr lang="en-US" altLang="fi-FI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2400" dirty="0" err="1"/>
              <a:t>kasvaa</a:t>
            </a:r>
            <a:endParaRPr lang="en-US" altLang="fi-FI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i-FI" sz="2400" dirty="0"/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en-US" altLang="fi-FI" sz="2400" dirty="0">
                <a:sym typeface="Wingdings" panose="05000000000000000000" pitchFamily="2" charset="2"/>
              </a:rPr>
              <a:t>n </a:t>
            </a:r>
            <a:r>
              <a:rPr lang="en-US" altLang="fi-FI" sz="2400" dirty="0" err="1">
                <a:sym typeface="Wingdings" panose="05000000000000000000" pitchFamily="2" charset="2"/>
              </a:rPr>
              <a:t>kasvaa</a:t>
            </a:r>
            <a:endParaRPr lang="en-US" altLang="fi-FI" sz="2400" dirty="0">
              <a:sym typeface="Wingdings" panose="05000000000000000000" pitchFamily="2" charset="2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en-US" altLang="fi-FI" sz="2400" dirty="0" err="1">
                <a:sym typeface="Wingdings" panose="05000000000000000000" pitchFamily="2" charset="2"/>
              </a:rPr>
              <a:t>Johtavuus</a:t>
            </a:r>
            <a:r>
              <a:rPr lang="en-US" altLang="fi-FI" sz="2400" dirty="0">
                <a:sym typeface="Wingdings" panose="05000000000000000000" pitchFamily="2" charset="2"/>
              </a:rPr>
              <a:t> </a:t>
            </a:r>
            <a:r>
              <a:rPr lang="en-US" altLang="fi-FI" sz="2400" dirty="0" err="1">
                <a:sym typeface="Wingdings" panose="05000000000000000000" pitchFamily="2" charset="2"/>
              </a:rPr>
              <a:t>kasvaa</a:t>
            </a:r>
            <a:endParaRPr lang="en-US" altLang="fi-FI" sz="2400" dirty="0"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None/>
            </a:pPr>
            <a:endParaRPr lang="fi-FI" altLang="fi-FI" sz="2400" dirty="0"/>
          </a:p>
          <a:p>
            <a:pPr>
              <a:spcBef>
                <a:spcPct val="0"/>
              </a:spcBef>
              <a:buNone/>
            </a:pPr>
            <a:r>
              <a:rPr lang="el-GR" altLang="fi-FI" sz="2400" dirty="0"/>
              <a:t>ρ</a:t>
            </a:r>
            <a:r>
              <a:rPr lang="en-GB" altLang="fi-FI" sz="2400" dirty="0"/>
              <a:t> = 1/</a:t>
            </a:r>
            <a:r>
              <a:rPr lang="en-GB" altLang="fi-FI" sz="2400" dirty="0">
                <a:solidFill>
                  <a:srgbClr val="FF0000"/>
                </a:solidFill>
              </a:rPr>
              <a:t>n</a:t>
            </a:r>
            <a:r>
              <a:rPr lang="en-GB" altLang="fi-FI" sz="2400" dirty="0"/>
              <a:t>q</a:t>
            </a:r>
            <a:r>
              <a:rPr lang="el-GR" alt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altLang="fi-FI" sz="2400" dirty="0"/>
              <a:t> 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07427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i-FI" dirty="0" err="1"/>
              <a:t>Puolijohteet</a:t>
            </a:r>
            <a:r>
              <a:rPr lang="en-GB" altLang="fi-FI" dirty="0"/>
              <a:t> </a:t>
            </a:r>
            <a:r>
              <a:rPr lang="en-GB" altLang="fi-FI" dirty="0" err="1"/>
              <a:t>seostus</a:t>
            </a:r>
            <a:r>
              <a:rPr lang="en-GB" altLang="fi-FI" dirty="0"/>
              <a:t> (doping)</a:t>
            </a:r>
            <a:endParaRPr lang="en-US" altLang="fi-FI" dirty="0"/>
          </a:p>
        </p:txBody>
      </p:sp>
      <p:grpSp>
        <p:nvGrpSpPr>
          <p:cNvPr id="3" name="Group 2"/>
          <p:cNvGrpSpPr/>
          <p:nvPr/>
        </p:nvGrpSpPr>
        <p:grpSpPr>
          <a:xfrm>
            <a:off x="628650" y="1690689"/>
            <a:ext cx="2510064" cy="2524442"/>
            <a:chOff x="755650" y="1773238"/>
            <a:chExt cx="3671888" cy="3363912"/>
          </a:xfrm>
        </p:grpSpPr>
        <p:pic>
          <p:nvPicPr>
            <p:cNvPr id="174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1773238"/>
              <a:ext cx="3671888" cy="336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2644775" y="2492375"/>
              <a:ext cx="217488" cy="21748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984625" y="3494088"/>
              <a:ext cx="217488" cy="2174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3429000" y="4518025"/>
              <a:ext cx="217488" cy="21748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557338" y="4027488"/>
              <a:ext cx="217487" cy="2174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4819579" y="1723941"/>
            <a:ext cx="3951287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400" dirty="0" err="1"/>
              <a:t>Boori</a:t>
            </a:r>
            <a:r>
              <a:rPr lang="en-GB" altLang="fi-FI" sz="2400" dirty="0"/>
              <a:t>, III-</a:t>
            </a:r>
            <a:r>
              <a:rPr lang="en-GB" altLang="fi-FI" sz="2400" dirty="0" err="1"/>
              <a:t>ryhmän</a:t>
            </a:r>
            <a:r>
              <a:rPr lang="en-GB" altLang="fi-FI" sz="2400" dirty="0"/>
              <a:t> </a:t>
            </a:r>
            <a:r>
              <a:rPr lang="en-GB" altLang="fi-FI" sz="2400" dirty="0" err="1"/>
              <a:t>alkuaine</a:t>
            </a:r>
            <a:endParaRPr lang="en-GB" altLang="fi-FI" sz="2400" dirty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en-GB" altLang="fi-FI" sz="2400" dirty="0" err="1">
                <a:sym typeface="Wingdings" panose="05000000000000000000" pitchFamily="2" charset="2"/>
              </a:rPr>
              <a:t>Yksi</a:t>
            </a:r>
            <a:r>
              <a:rPr lang="en-GB" altLang="fi-FI" sz="2400" dirty="0">
                <a:sym typeface="Wingdings" panose="05000000000000000000" pitchFamily="2" charset="2"/>
              </a:rPr>
              <a:t> </a:t>
            </a:r>
            <a:r>
              <a:rPr lang="en-GB" altLang="fi-FI" sz="2400" dirty="0" err="1">
                <a:sym typeface="Wingdings" panose="05000000000000000000" pitchFamily="2" charset="2"/>
              </a:rPr>
              <a:t>elektroni</a:t>
            </a:r>
            <a:r>
              <a:rPr lang="en-GB" altLang="fi-FI" sz="2400" dirty="0">
                <a:sym typeface="Wingdings" panose="05000000000000000000" pitchFamily="2" charset="2"/>
              </a:rPr>
              <a:t> </a:t>
            </a:r>
            <a:r>
              <a:rPr lang="en-GB" altLang="fi-FI" sz="2400" dirty="0" err="1">
                <a:sym typeface="Wingdings" panose="05000000000000000000" pitchFamily="2" charset="2"/>
              </a:rPr>
              <a:t>vajaa</a:t>
            </a:r>
            <a:endParaRPr lang="en-GB" altLang="fi-FI" sz="24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en-GB" altLang="fi-FI" sz="2400" dirty="0" err="1">
                <a:sym typeface="Wingdings" panose="05000000000000000000" pitchFamily="2" charset="2"/>
              </a:rPr>
              <a:t>Syntyy</a:t>
            </a:r>
            <a:r>
              <a:rPr lang="en-GB" altLang="fi-FI" sz="2400" dirty="0">
                <a:sym typeface="Wingdings" panose="05000000000000000000" pitchFamily="2" charset="2"/>
              </a:rPr>
              <a:t> </a:t>
            </a:r>
            <a:r>
              <a:rPr lang="en-GB" altLang="fi-FI" sz="2400" dirty="0" err="1">
                <a:sym typeface="Wingdings" panose="05000000000000000000" pitchFamily="2" charset="2"/>
              </a:rPr>
              <a:t>aukkoja</a:t>
            </a:r>
            <a:r>
              <a:rPr lang="en-GB" altLang="fi-FI" sz="2400" dirty="0">
                <a:sym typeface="Wingdings" panose="05000000000000000000" pitchFamily="2" charset="2"/>
              </a:rPr>
              <a:t> (p-</a:t>
            </a:r>
            <a:r>
              <a:rPr lang="en-GB" altLang="fi-FI" sz="2400" dirty="0" err="1">
                <a:sym typeface="Wingdings" panose="05000000000000000000" pitchFamily="2" charset="2"/>
              </a:rPr>
              <a:t>tyypin</a:t>
            </a:r>
            <a:r>
              <a:rPr lang="en-GB" altLang="fi-FI" sz="2400" dirty="0">
                <a:sym typeface="Wingdings" panose="05000000000000000000" pitchFamily="2" charset="2"/>
              </a:rPr>
              <a:t> </a:t>
            </a:r>
            <a:r>
              <a:rPr lang="en-GB" altLang="fi-FI" sz="2400" dirty="0" err="1">
                <a:sym typeface="Wingdings" panose="05000000000000000000" pitchFamily="2" charset="2"/>
              </a:rPr>
              <a:t>puolijohde</a:t>
            </a:r>
            <a:r>
              <a:rPr lang="en-GB" altLang="fi-FI" sz="2400" dirty="0">
                <a:sym typeface="Wingdings" panose="05000000000000000000" pitchFamily="2" charset="2"/>
              </a:rPr>
              <a:t>, </a:t>
            </a:r>
            <a:r>
              <a:rPr lang="en-GB" altLang="fi-FI" sz="2400" dirty="0" err="1">
                <a:sym typeface="Wingdings" panose="05000000000000000000" pitchFamily="2" charset="2"/>
              </a:rPr>
              <a:t>positiivisia</a:t>
            </a:r>
            <a:r>
              <a:rPr lang="en-GB" altLang="fi-FI" sz="2400" dirty="0">
                <a:sym typeface="Wingdings" panose="05000000000000000000" pitchFamily="2" charset="2"/>
              </a:rPr>
              <a:t> </a:t>
            </a:r>
            <a:r>
              <a:rPr lang="en-GB" altLang="fi-FI" sz="2400" dirty="0" err="1">
                <a:sym typeface="Wingdings" panose="05000000000000000000" pitchFamily="2" charset="2"/>
              </a:rPr>
              <a:t>varauksenkuljettajia</a:t>
            </a:r>
            <a:r>
              <a:rPr lang="en-GB" altLang="fi-FI" sz="2400" dirty="0">
                <a:sym typeface="Wingdings" panose="05000000000000000000" pitchFamily="2" charset="2"/>
              </a:rPr>
              <a:t>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è"/>
            </a:pPr>
            <a:endParaRPr lang="en-GB" altLang="fi-FI" sz="24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400" dirty="0" err="1">
                <a:sym typeface="Wingdings" panose="05000000000000000000" pitchFamily="2" charset="2"/>
              </a:rPr>
              <a:t>Fosfori</a:t>
            </a:r>
            <a:r>
              <a:rPr lang="en-GB" altLang="fi-FI" sz="2400" dirty="0">
                <a:sym typeface="Wingdings" panose="05000000000000000000" pitchFamily="2" charset="2"/>
              </a:rPr>
              <a:t>, V-</a:t>
            </a:r>
            <a:r>
              <a:rPr lang="en-GB" altLang="fi-FI" sz="2400" dirty="0" err="1">
                <a:sym typeface="Wingdings" panose="05000000000000000000" pitchFamily="2" charset="2"/>
              </a:rPr>
              <a:t>ryhmän</a:t>
            </a:r>
            <a:r>
              <a:rPr lang="en-GB" altLang="fi-FI" sz="2400" dirty="0">
                <a:sym typeface="Wingdings" panose="05000000000000000000" pitchFamily="2" charset="2"/>
              </a:rPr>
              <a:t> </a:t>
            </a:r>
            <a:r>
              <a:rPr lang="en-GB" altLang="fi-FI" sz="2400" dirty="0" err="1">
                <a:sym typeface="Wingdings" panose="05000000000000000000" pitchFamily="2" charset="2"/>
              </a:rPr>
              <a:t>alkuaine</a:t>
            </a:r>
            <a:endParaRPr lang="en-GB" altLang="fi-FI" sz="24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en-GB" altLang="fi-FI" sz="2400" dirty="0" err="1"/>
              <a:t>Yksi</a:t>
            </a:r>
            <a:r>
              <a:rPr lang="en-GB" altLang="fi-FI" sz="2400" dirty="0"/>
              <a:t> </a:t>
            </a:r>
            <a:r>
              <a:rPr lang="en-GB" altLang="fi-FI" sz="2400" dirty="0" err="1"/>
              <a:t>elektroni</a:t>
            </a:r>
            <a:r>
              <a:rPr lang="en-GB" altLang="fi-FI" sz="2400" dirty="0"/>
              <a:t> </a:t>
            </a:r>
            <a:r>
              <a:rPr lang="en-GB" altLang="fi-FI" sz="2400" dirty="0" err="1"/>
              <a:t>enemmän</a:t>
            </a:r>
            <a:r>
              <a:rPr lang="en-GB" altLang="fi-FI" sz="2400" dirty="0"/>
              <a:t> </a:t>
            </a:r>
            <a:r>
              <a:rPr lang="en-GB" altLang="fi-FI" sz="2400" dirty="0" err="1"/>
              <a:t>kuin</a:t>
            </a:r>
            <a:r>
              <a:rPr lang="en-GB" altLang="fi-FI" sz="2400" dirty="0"/>
              <a:t> </a:t>
            </a:r>
            <a:r>
              <a:rPr lang="en-GB" altLang="fi-FI" sz="2400" dirty="0" err="1"/>
              <a:t>piillä</a:t>
            </a:r>
            <a:endParaRPr lang="en-GB" altLang="fi-FI" sz="2400" dirty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en-GB" altLang="fi-FI" sz="2400" dirty="0" err="1"/>
              <a:t>Luovuttaa</a:t>
            </a:r>
            <a:r>
              <a:rPr lang="en-GB" altLang="fi-FI" sz="2400" dirty="0"/>
              <a:t> </a:t>
            </a:r>
            <a:r>
              <a:rPr lang="en-GB" altLang="fi-FI" sz="2400" dirty="0" err="1"/>
              <a:t>elektronin</a:t>
            </a:r>
            <a:r>
              <a:rPr lang="en-GB" altLang="fi-FI" sz="2400" dirty="0"/>
              <a:t> (n-</a:t>
            </a:r>
            <a:r>
              <a:rPr lang="en-GB" altLang="fi-FI" sz="2400" dirty="0" err="1"/>
              <a:t>tyypin</a:t>
            </a:r>
            <a:r>
              <a:rPr lang="en-GB" altLang="fi-FI" sz="2400" dirty="0"/>
              <a:t> </a:t>
            </a:r>
            <a:r>
              <a:rPr lang="en-GB" altLang="fi-FI" sz="2400" dirty="0" err="1"/>
              <a:t>puolijohde</a:t>
            </a:r>
            <a:r>
              <a:rPr lang="en-GB" altLang="fi-FI" sz="2400" dirty="0"/>
              <a:t>, </a:t>
            </a:r>
            <a:r>
              <a:rPr lang="en-GB" altLang="fi-FI" sz="2400" dirty="0" err="1"/>
              <a:t>negatiivisia</a:t>
            </a:r>
            <a:r>
              <a:rPr lang="en-GB" altLang="fi-FI" sz="2400" dirty="0"/>
              <a:t> </a:t>
            </a:r>
            <a:r>
              <a:rPr lang="en-GB" altLang="fi-FI" sz="2400" dirty="0" err="1"/>
              <a:t>varauksenkuljettajia</a:t>
            </a:r>
            <a:r>
              <a:rPr lang="en-GB" altLang="fi-FI" sz="2400" dirty="0"/>
              <a:t>)</a:t>
            </a:r>
            <a:endParaRPr lang="en-US" altLang="fi-FI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57892" y="4432374"/>
            <a:ext cx="38136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Doping kasvattaa varauksenkuljettajien määrää huoneenlämpötilassa.</a:t>
            </a:r>
          </a:p>
        </p:txBody>
      </p:sp>
    </p:spTree>
    <p:extLst>
      <p:ext uri="{BB962C8B-B14F-4D97-AF65-F5344CB8AC3E}">
        <p14:creationId xmlns:p14="http://schemas.microsoft.com/office/powerpoint/2010/main" val="277139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Doping (2)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458"/>
            <a:ext cx="6608173" cy="499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05303" y="1780342"/>
            <a:ext cx="24819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Puhtaassa piissä  on jäämänä 10</a:t>
            </a:r>
            <a:r>
              <a:rPr lang="fi-FI" sz="2400" baseline="30000" dirty="0"/>
              <a:t>12</a:t>
            </a:r>
            <a:r>
              <a:rPr lang="fi-FI" sz="2400" dirty="0"/>
              <a:t> </a:t>
            </a:r>
            <a:r>
              <a:rPr lang="fi-FI" sz="2400" dirty="0" err="1"/>
              <a:t>dopanttiatomia</a:t>
            </a:r>
            <a:r>
              <a:rPr lang="fi-FI" sz="2400" dirty="0"/>
              <a:t>. </a:t>
            </a:r>
          </a:p>
          <a:p>
            <a:endParaRPr lang="fi-FI" sz="2400" dirty="0"/>
          </a:p>
          <a:p>
            <a:r>
              <a:rPr lang="fi-FI" sz="2400" dirty="0"/>
              <a:t>10</a:t>
            </a:r>
            <a:r>
              <a:rPr lang="fi-FI" sz="2400" baseline="30000" dirty="0"/>
              <a:t>14</a:t>
            </a:r>
            <a:r>
              <a:rPr lang="fi-FI" sz="2400" dirty="0"/>
              <a:t> </a:t>
            </a:r>
            <a:r>
              <a:rPr lang="fi-FI" sz="2400" dirty="0" err="1"/>
              <a:t>dopanttiatomia</a:t>
            </a:r>
            <a:r>
              <a:rPr lang="fi-FI" sz="2400" dirty="0"/>
              <a:t> tarkoituksella tarkoittaa 100X resistiivisyyden muutosta.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28650" y="2455816"/>
            <a:ext cx="744583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28650" y="3274421"/>
            <a:ext cx="1863635" cy="435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464674" y="2500300"/>
            <a:ext cx="0" cy="30844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73234" y="3274421"/>
            <a:ext cx="19051" cy="229035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378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Kapasitanssi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28649" y="1946366"/>
                <a:ext cx="8397269" cy="4733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3200" dirty="0"/>
                  <a:t>Sähkökenttä E = V/L  (yksikkö: V/m)</a:t>
                </a:r>
              </a:p>
              <a:p>
                <a:endParaRPr lang="fi-FI" sz="3200" dirty="0"/>
              </a:p>
              <a:p>
                <a:r>
                  <a:rPr lang="fi-FI" sz="3200" dirty="0"/>
                  <a:t>Kapasitanssi C = Q/V (yksikkö: F = As/V)</a:t>
                </a:r>
              </a:p>
              <a:p>
                <a:endParaRPr lang="fi-FI" sz="3200" dirty="0"/>
              </a:p>
              <a:p>
                <a:r>
                  <a:rPr lang="fi-FI" sz="3200" dirty="0"/>
                  <a:t>Kondensaattorin energia (1/2)QV = (1/2)CV</a:t>
                </a:r>
                <a:r>
                  <a:rPr lang="fi-FI" sz="3200" baseline="30000" dirty="0"/>
                  <a:t>2</a:t>
                </a:r>
              </a:p>
              <a:p>
                <a:endParaRPr lang="fi-FI" sz="3200" dirty="0"/>
              </a:p>
              <a:p>
                <a:endParaRPr lang="fi-FI" sz="3200" dirty="0"/>
              </a:p>
              <a:p>
                <a:r>
                  <a:rPr lang="fi-FI" sz="3200" dirty="0"/>
                  <a:t>C =</a:t>
                </a:r>
                <a:r>
                  <a:rPr lang="el-GR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ε</a:t>
                </a:r>
                <a:r>
                  <a:rPr lang="fi-FI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sz="3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fi-FI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i-FI" sz="3200" dirty="0"/>
                  <a:t> = </a:t>
                </a:r>
                <a:r>
                  <a:rPr lang="el-GR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ε</a:t>
                </a:r>
                <a:r>
                  <a:rPr lang="fi-FI" sz="3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l-GR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ε</a:t>
                </a:r>
                <a:r>
                  <a:rPr lang="fi-FI" sz="3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i-FI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i-FI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fi-FI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i-FI" sz="3200" dirty="0"/>
                  <a:t> </a:t>
                </a:r>
              </a:p>
              <a:p>
                <a:endParaRPr lang="fi-FI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1946366"/>
                <a:ext cx="8397269" cy="4733732"/>
              </a:xfrm>
              <a:prstGeom prst="rect">
                <a:avLst/>
              </a:prstGeom>
              <a:blipFill>
                <a:blip r:embed="rId2"/>
                <a:stretch>
                  <a:fillRect l="-1814" t="-1673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750116" y="5115991"/>
            <a:ext cx="5275803" cy="1241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fi-FI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 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suhteellinen dielektrisyysvakio</a:t>
            </a:r>
            <a:endParaRPr lang="fi-FI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fi-FI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tyhjön </a:t>
            </a:r>
            <a:r>
              <a:rPr lang="fi-FI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permittiivisyys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644433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Dipolimomentti</a:t>
            </a:r>
            <a:r>
              <a:rPr lang="fi-FI" dirty="0"/>
              <a:t> &amp; polarisaatio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7664477" y="5208409"/>
            <a:ext cx="1985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Ashby</a:t>
            </a:r>
            <a:r>
              <a:rPr lang="fi-FI" dirty="0"/>
              <a:t> </a:t>
            </a:r>
            <a:r>
              <a:rPr lang="fi-FI" dirty="0" err="1"/>
              <a:t>Fig</a:t>
            </a:r>
            <a:r>
              <a:rPr lang="fi-FI" dirty="0"/>
              <a:t>. 14.12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2678" y="1590062"/>
            <a:ext cx="82392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Varaus q siirtyy matkan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i-FI" sz="2800" dirty="0"/>
              <a:t>sähkökentän vaikutuksesta, syntyy dipolimomentti d: </a:t>
            </a:r>
          </a:p>
          <a:p>
            <a:r>
              <a:rPr lang="fi-FI" sz="2800" dirty="0"/>
              <a:t>d = q *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929" y="2525457"/>
            <a:ext cx="2985659" cy="1148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24" y="3673464"/>
            <a:ext cx="7718515" cy="31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1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3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altLang="fi-FI" dirty="0" err="1"/>
              <a:t>Dipolimomentti</a:t>
            </a:r>
            <a:r>
              <a:rPr lang="en-GB" altLang="fi-FI" dirty="0"/>
              <a:t> </a:t>
            </a:r>
            <a:br>
              <a:rPr lang="en-GB" altLang="fi-FI" dirty="0"/>
            </a:br>
            <a:r>
              <a:rPr lang="en-GB" altLang="fi-FI" dirty="0"/>
              <a:t>&amp; </a:t>
            </a:r>
            <a:r>
              <a:rPr lang="en-GB" altLang="fi-FI" dirty="0" err="1"/>
              <a:t>dielektrisyysvakio</a:t>
            </a:r>
            <a:endParaRPr lang="en-US" altLang="fi-FI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29646" y="277905"/>
            <a:ext cx="3487781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fi-FI" sz="3600" b="1" dirty="0" err="1"/>
              <a:t>Tyhjö</a:t>
            </a:r>
            <a:r>
              <a:rPr lang="en-GB" altLang="fi-FI" sz="3600" b="1" dirty="0"/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l-GR" altLang="fi-FI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fi-FI" altLang="fi-FI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GB" altLang="fi-FI" sz="2800" dirty="0"/>
              <a:t>=8.85*10</a:t>
            </a:r>
            <a:r>
              <a:rPr lang="en-GB" altLang="fi-FI" sz="2800" baseline="30000" dirty="0"/>
              <a:t>-12</a:t>
            </a:r>
            <a:r>
              <a:rPr lang="en-GB" altLang="fi-FI" sz="2800" dirty="0"/>
              <a:t> F/m</a:t>
            </a:r>
          </a:p>
          <a:p>
            <a:pPr>
              <a:spcBef>
                <a:spcPct val="0"/>
              </a:spcBef>
              <a:buNone/>
            </a:pPr>
            <a:endParaRPr lang="en-GB" altLang="fi-FI" sz="1800" baseline="-25000" dirty="0"/>
          </a:p>
          <a:p>
            <a:pPr>
              <a:spcBef>
                <a:spcPct val="0"/>
              </a:spcBef>
              <a:buNone/>
            </a:pPr>
            <a:r>
              <a:rPr lang="el-GR" altLang="fi-FI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fi-FI" altLang="fi-FI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i-FI" altLang="fi-FI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altLang="fi-FI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fi-FI" altLang="fi-FI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*</a:t>
            </a:r>
            <a:r>
              <a:rPr lang="el-GR" altLang="fi-FI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</a:t>
            </a:r>
            <a:r>
              <a:rPr lang="fi-FI" altLang="fi-FI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endParaRPr lang="en-GB" altLang="fi-FI" sz="3600" b="1" u="sng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fi-FI" sz="3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3600" b="1" dirty="0" err="1"/>
              <a:t>Aine</a:t>
            </a:r>
            <a:r>
              <a:rPr lang="en-GB" altLang="fi-FI" sz="3600" b="1" dirty="0"/>
              <a:t>	</a:t>
            </a:r>
            <a:r>
              <a:rPr lang="el-GR" altLang="fi-FI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fi-FI" altLang="fi-FI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GB" altLang="fi-FI" sz="1800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Teflon	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PET		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SiO</a:t>
            </a:r>
            <a:r>
              <a:rPr lang="en-GB" altLang="fi-FI" sz="2800" baseline="-25000" dirty="0"/>
              <a:t>2</a:t>
            </a:r>
            <a:r>
              <a:rPr lang="en-GB" altLang="fi-FI" sz="2800" dirty="0"/>
              <a:t>		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Al</a:t>
            </a:r>
            <a:r>
              <a:rPr lang="en-GB" altLang="fi-FI" sz="2800" baseline="-25000" dirty="0"/>
              <a:t>2</a:t>
            </a:r>
            <a:r>
              <a:rPr lang="en-GB" altLang="fi-FI" sz="2800" dirty="0"/>
              <a:t>O</a:t>
            </a:r>
            <a:r>
              <a:rPr lang="en-GB" altLang="fi-FI" sz="2800" baseline="-25000" dirty="0"/>
              <a:t>3</a:t>
            </a:r>
            <a:r>
              <a:rPr lang="en-GB" altLang="fi-FI" sz="2800" dirty="0"/>
              <a:t>		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HfO</a:t>
            </a:r>
            <a:r>
              <a:rPr lang="en-GB" altLang="fi-FI" sz="2800" baseline="-25000" dirty="0"/>
              <a:t>2</a:t>
            </a:r>
            <a:r>
              <a:rPr lang="en-GB" altLang="fi-FI" sz="2800" dirty="0"/>
              <a:t>		25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SrTiO</a:t>
            </a:r>
            <a:r>
              <a:rPr lang="en-GB" altLang="fi-FI" sz="2800" baseline="-25000" dirty="0"/>
              <a:t>2</a:t>
            </a:r>
            <a:r>
              <a:rPr lang="en-GB" altLang="fi-FI" sz="2800" dirty="0"/>
              <a:t>	300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BaTiO</a:t>
            </a:r>
            <a:r>
              <a:rPr lang="en-GB" altLang="fi-FI" sz="2800" baseline="-25000" dirty="0"/>
              <a:t>3</a:t>
            </a:r>
            <a:r>
              <a:rPr lang="en-GB" altLang="fi-FI" sz="2800" dirty="0"/>
              <a:t>	10 000</a:t>
            </a:r>
            <a:endParaRPr lang="en-US" altLang="fi-FI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468313" y="1975707"/>
            <a:ext cx="48613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i-FI" sz="2800" dirty="0"/>
              <a:t>uurempi liike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i-FI" sz="2800" dirty="0">
                <a:sym typeface="Wingdings" panose="05000000000000000000" pitchFamily="2" charset="2"/>
              </a:rPr>
              <a:t> suurempi dielektrisyysvakio</a:t>
            </a:r>
          </a:p>
          <a:p>
            <a:endParaRPr lang="fi-FI" sz="2800" dirty="0">
              <a:sym typeface="Wingdings" panose="05000000000000000000" pitchFamily="2" charset="2"/>
            </a:endParaRPr>
          </a:p>
          <a:p>
            <a:r>
              <a:rPr lang="fi-FI" sz="2800" dirty="0">
                <a:sym typeface="Wingdings" panose="05000000000000000000" pitchFamily="2" charset="2"/>
              </a:rPr>
              <a:t>Suurempi varaus/tilavuus  suurempi dielektrisyysvakio</a:t>
            </a:r>
          </a:p>
          <a:p>
            <a:endParaRPr lang="fi-FI" sz="2800" dirty="0">
              <a:sym typeface="Wingdings" panose="05000000000000000000" pitchFamily="2" charset="2"/>
            </a:endParaRPr>
          </a:p>
          <a:p>
            <a:r>
              <a:rPr lang="fi-FI" sz="2800" dirty="0">
                <a:sym typeface="Wingdings" panose="05000000000000000000" pitchFamily="2" charset="2"/>
              </a:rPr>
              <a:t>Polaariset ryhmät (varausta)</a:t>
            </a:r>
          </a:p>
          <a:p>
            <a:r>
              <a:rPr lang="fi-FI" sz="2800" dirty="0">
                <a:sym typeface="Wingdings" panose="05000000000000000000" pitchFamily="2" charset="2"/>
              </a:rPr>
              <a:t>OH-, NH- jne. iso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ε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(vesi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ε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80,  SiO</a:t>
            </a:r>
            <a:r>
              <a:rPr lang="fi-FI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4) </a:t>
            </a:r>
            <a:endParaRPr lang="fi-FI" sz="2800" dirty="0"/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72489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571C23-79A2-491F-9AD7-26086BA7A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5267D65-C3C7-45A8-8305-1FB92843A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257577"/>
            <a:ext cx="8800564" cy="6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60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6" y="1690689"/>
            <a:ext cx="5591330" cy="409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Kondensaattori: </a:t>
            </a:r>
            <a:r>
              <a:rPr lang="en-GB" altLang="fi-FI" sz="4000" dirty="0"/>
              <a:t>C = </a:t>
            </a:r>
            <a:r>
              <a:rPr lang="el-GR" alt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fi-FI" altLang="fi-FI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l-GR" alt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</a:t>
            </a:r>
            <a:r>
              <a:rPr lang="fi-FI" altLang="fi-FI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l-GR" alt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A/t </a:t>
            </a: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6059847" y="1822622"/>
            <a:ext cx="2912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Yläelektrodi=</a:t>
            </a:r>
          </a:p>
          <a:p>
            <a:r>
              <a:rPr lang="fi-FI" sz="2800" dirty="0"/>
              <a:t>Monikiteinen pii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52153" y="3215021"/>
            <a:ext cx="2727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Eriste=</a:t>
            </a:r>
          </a:p>
          <a:p>
            <a:r>
              <a:rPr lang="fi-FI" sz="2800" dirty="0"/>
              <a:t>Amorfinen SiO</a:t>
            </a:r>
            <a:r>
              <a:rPr lang="fi-FI" sz="2800" baseline="-25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2153" y="4607420"/>
            <a:ext cx="265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Alaelektrodi =</a:t>
            </a:r>
          </a:p>
          <a:p>
            <a:r>
              <a:rPr lang="fi-FI" sz="2800" dirty="0"/>
              <a:t>Yksikiteinen pii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92883" y="3308098"/>
            <a:ext cx="2125478" cy="106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0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DRAM muistin varaus</a:t>
            </a: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550862" y="1695858"/>
            <a:ext cx="841025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400" dirty="0">
                <a:latin typeface="+mn-lt"/>
              </a:rPr>
              <a:t>DRAM </a:t>
            </a:r>
            <a:r>
              <a:rPr lang="en-GB" altLang="fi-FI" sz="2400" dirty="0" err="1">
                <a:latin typeface="+mn-lt"/>
              </a:rPr>
              <a:t>muisti</a:t>
            </a:r>
            <a:r>
              <a:rPr lang="en-GB" altLang="fi-FI" sz="2400" dirty="0">
                <a:latin typeface="+mn-lt"/>
              </a:rPr>
              <a:t> on </a:t>
            </a:r>
            <a:r>
              <a:rPr lang="en-GB" altLang="fi-FI" sz="2400" dirty="0" err="1">
                <a:latin typeface="+mn-lt"/>
              </a:rPr>
              <a:t>kondensaattori</a:t>
            </a:r>
            <a:r>
              <a:rPr lang="en-GB" altLang="fi-FI" sz="2400" dirty="0">
                <a:latin typeface="+mn-lt"/>
              </a:rPr>
              <a:t> </a:t>
            </a:r>
            <a:r>
              <a:rPr lang="en-GB" altLang="fi-FI" sz="2400" dirty="0" err="1">
                <a:latin typeface="+mn-lt"/>
              </a:rPr>
              <a:t>jossa</a:t>
            </a:r>
            <a:r>
              <a:rPr lang="en-GB" altLang="fi-FI" sz="2400" dirty="0">
                <a:latin typeface="+mn-lt"/>
              </a:rPr>
              <a:t> SiO</a:t>
            </a:r>
            <a:r>
              <a:rPr lang="en-GB" altLang="fi-FI" sz="2400" baseline="-25000" dirty="0">
                <a:latin typeface="+mn-lt"/>
              </a:rPr>
              <a:t>2</a:t>
            </a:r>
            <a:r>
              <a:rPr lang="en-GB" altLang="fi-FI" sz="2400" dirty="0">
                <a:latin typeface="+mn-lt"/>
              </a:rPr>
              <a:t> </a:t>
            </a:r>
            <a:r>
              <a:rPr lang="en-GB" altLang="fi-FI" sz="2400" dirty="0" err="1">
                <a:latin typeface="+mn-lt"/>
              </a:rPr>
              <a:t>eriste</a:t>
            </a:r>
            <a:r>
              <a:rPr lang="en-GB" altLang="fi-FI" sz="2400" dirty="0">
                <a:latin typeface="+mn-lt"/>
              </a:rPr>
              <a:t>:</a:t>
            </a:r>
          </a:p>
          <a:p>
            <a:pPr>
              <a:spcBef>
                <a:spcPct val="0"/>
              </a:spcBef>
              <a:buNone/>
            </a:pPr>
            <a:r>
              <a:rPr lang="el-GR" altLang="fi-FI" sz="2400" dirty="0">
                <a:latin typeface="+mn-lt"/>
                <a:cs typeface="Times New Roman" panose="02020603050405020304" pitchFamily="18" charset="0"/>
              </a:rPr>
              <a:t>ε</a:t>
            </a:r>
            <a:r>
              <a:rPr lang="fi-FI" altLang="fi-FI" sz="2400" baseline="-25000" dirty="0">
                <a:latin typeface="+mn-lt"/>
                <a:cs typeface="Times New Roman" panose="02020603050405020304" pitchFamily="18" charset="0"/>
              </a:rPr>
              <a:t>r  </a:t>
            </a:r>
            <a:r>
              <a:rPr lang="fi-FI" altLang="fi-FI" sz="2400" dirty="0">
                <a:latin typeface="+mn-lt"/>
                <a:cs typeface="Times New Roman" panose="02020603050405020304" pitchFamily="18" charset="0"/>
              </a:rPr>
              <a:t>= 4 </a:t>
            </a:r>
            <a:endParaRPr lang="en-GB" altLang="fi-FI" sz="24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400" dirty="0">
                <a:latin typeface="+mn-lt"/>
              </a:rPr>
              <a:t>A = 1 µm</a:t>
            </a:r>
            <a:r>
              <a:rPr lang="en-GB" altLang="fi-FI" sz="2400" baseline="30000" dirty="0">
                <a:latin typeface="+mn-lt"/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400" dirty="0">
                <a:latin typeface="+mn-lt"/>
              </a:rPr>
              <a:t>t = 10 nm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400" dirty="0">
                <a:latin typeface="+mn-lt"/>
              </a:rPr>
              <a:t>V = 3.3 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fi-FI" sz="24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400" dirty="0" err="1">
                <a:latin typeface="+mn-lt"/>
              </a:rPr>
              <a:t>Laske</a:t>
            </a:r>
            <a:r>
              <a:rPr lang="en-GB" altLang="fi-FI" sz="2400" dirty="0">
                <a:latin typeface="+mn-lt"/>
              </a:rPr>
              <a:t> </a:t>
            </a:r>
            <a:r>
              <a:rPr lang="en-GB" altLang="fi-FI" sz="2400" dirty="0" err="1">
                <a:latin typeface="+mn-lt"/>
              </a:rPr>
              <a:t>montako</a:t>
            </a:r>
            <a:r>
              <a:rPr lang="en-GB" altLang="fi-FI" sz="2400" dirty="0">
                <a:latin typeface="+mn-lt"/>
              </a:rPr>
              <a:t> </a:t>
            </a:r>
            <a:r>
              <a:rPr lang="en-GB" altLang="fi-FI" sz="2400" dirty="0" err="1">
                <a:latin typeface="+mn-lt"/>
              </a:rPr>
              <a:t>elektronia</a:t>
            </a:r>
            <a:r>
              <a:rPr lang="en-GB" altLang="fi-FI" sz="2400" dirty="0">
                <a:latin typeface="+mn-lt"/>
              </a:rPr>
              <a:t> </a:t>
            </a:r>
            <a:r>
              <a:rPr lang="en-GB" altLang="fi-FI" sz="2400" dirty="0" err="1">
                <a:latin typeface="+mn-lt"/>
              </a:rPr>
              <a:t>muistissa</a:t>
            </a:r>
            <a:r>
              <a:rPr lang="en-GB" altLang="fi-FI" sz="2400" dirty="0">
                <a:latin typeface="+mn-lt"/>
              </a:rPr>
              <a:t> on ?</a:t>
            </a:r>
          </a:p>
          <a:p>
            <a:pPr>
              <a:spcBef>
                <a:spcPct val="0"/>
              </a:spcBef>
              <a:buNone/>
            </a:pPr>
            <a:r>
              <a:rPr lang="en-GB" altLang="fi-FI" sz="2400" dirty="0">
                <a:latin typeface="+mn-lt"/>
              </a:rPr>
              <a:t>C = </a:t>
            </a:r>
            <a:r>
              <a:rPr lang="el-GR" altLang="fi-FI" sz="2400" dirty="0">
                <a:latin typeface="+mn-lt"/>
                <a:cs typeface="Times New Roman" panose="02020603050405020304" pitchFamily="18" charset="0"/>
              </a:rPr>
              <a:t>ε</a:t>
            </a:r>
            <a:r>
              <a:rPr lang="fi-FI" altLang="fi-FI" sz="2400" baseline="-25000" dirty="0">
                <a:latin typeface="+mn-lt"/>
                <a:cs typeface="Times New Roman" panose="02020603050405020304" pitchFamily="18" charset="0"/>
              </a:rPr>
              <a:t>o</a:t>
            </a:r>
            <a:r>
              <a:rPr lang="el-GR" altLang="fi-FI" sz="2400" dirty="0">
                <a:latin typeface="+mn-lt"/>
                <a:cs typeface="Times New Roman" panose="02020603050405020304" pitchFamily="18" charset="0"/>
              </a:rPr>
              <a:t> ε</a:t>
            </a:r>
            <a:r>
              <a:rPr lang="fi-FI" altLang="fi-FI" sz="2400" baseline="-25000" dirty="0">
                <a:latin typeface="+mn-lt"/>
                <a:cs typeface="Times New Roman" panose="02020603050405020304" pitchFamily="18" charset="0"/>
              </a:rPr>
              <a:t>r</a:t>
            </a:r>
            <a:r>
              <a:rPr lang="el-GR" altLang="fi-FI" sz="2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fi-FI" sz="2400" dirty="0">
                <a:latin typeface="+mn-lt"/>
                <a:cs typeface="Times New Roman" panose="02020603050405020304" pitchFamily="18" charset="0"/>
              </a:rPr>
              <a:t>A/t = </a:t>
            </a:r>
            <a:r>
              <a:rPr lang="en-GB" altLang="fi-FI" sz="2400" dirty="0">
                <a:latin typeface="+mn-lt"/>
              </a:rPr>
              <a:t>Q/V</a:t>
            </a:r>
            <a:endParaRPr lang="en-GB" altLang="fi-FI" sz="2400" dirty="0"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fi-FI" sz="2400" dirty="0">
                <a:latin typeface="+mn-lt"/>
              </a:rPr>
              <a:t>Q = V* </a:t>
            </a:r>
            <a:r>
              <a:rPr lang="el-GR" altLang="fi-FI" sz="2400" dirty="0">
                <a:latin typeface="+mn-lt"/>
                <a:cs typeface="Times New Roman" panose="02020603050405020304" pitchFamily="18" charset="0"/>
              </a:rPr>
              <a:t>ε</a:t>
            </a:r>
            <a:r>
              <a:rPr lang="fi-FI" altLang="fi-FI" sz="2400" baseline="-25000" dirty="0">
                <a:latin typeface="+mn-lt"/>
                <a:cs typeface="Times New Roman" panose="02020603050405020304" pitchFamily="18" charset="0"/>
              </a:rPr>
              <a:t>o</a:t>
            </a:r>
            <a:r>
              <a:rPr lang="el-GR" altLang="fi-FI" sz="2400" dirty="0">
                <a:latin typeface="+mn-lt"/>
                <a:cs typeface="Times New Roman" panose="02020603050405020304" pitchFamily="18" charset="0"/>
              </a:rPr>
              <a:t> ε</a:t>
            </a:r>
            <a:r>
              <a:rPr lang="fi-FI" altLang="fi-FI" sz="2400" baseline="-25000" dirty="0">
                <a:latin typeface="+mn-lt"/>
                <a:cs typeface="Times New Roman" panose="02020603050405020304" pitchFamily="18" charset="0"/>
              </a:rPr>
              <a:t>r</a:t>
            </a:r>
            <a:r>
              <a:rPr lang="el-GR" altLang="fi-FI" sz="2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fi-FI" sz="2400" dirty="0">
                <a:latin typeface="+mn-lt"/>
                <a:cs typeface="Times New Roman" panose="02020603050405020304" pitchFamily="18" charset="0"/>
              </a:rPr>
              <a:t>A/t</a:t>
            </a:r>
          </a:p>
          <a:p>
            <a:pPr>
              <a:spcBef>
                <a:spcPct val="0"/>
              </a:spcBef>
              <a:buNone/>
            </a:pPr>
            <a:r>
              <a:rPr lang="en-GB" altLang="fi-FI" sz="2400" dirty="0">
                <a:latin typeface="+mn-lt"/>
                <a:cs typeface="Times New Roman" panose="02020603050405020304" pitchFamily="18" charset="0"/>
              </a:rPr>
              <a:t>Q = 3.3 V* </a:t>
            </a:r>
            <a:r>
              <a:rPr lang="en-GB" altLang="fi-FI" sz="2400" dirty="0">
                <a:latin typeface="+mn-lt"/>
              </a:rPr>
              <a:t>8.85*10</a:t>
            </a:r>
            <a:r>
              <a:rPr lang="en-GB" altLang="fi-FI" sz="2400" baseline="30000" dirty="0">
                <a:latin typeface="+mn-lt"/>
              </a:rPr>
              <a:t>-12</a:t>
            </a:r>
            <a:r>
              <a:rPr lang="en-GB" altLang="fi-FI" sz="2400" dirty="0">
                <a:latin typeface="+mn-lt"/>
              </a:rPr>
              <a:t> F/m*4*10</a:t>
            </a:r>
            <a:r>
              <a:rPr lang="en-GB" altLang="fi-FI" sz="2400" baseline="30000" dirty="0">
                <a:latin typeface="+mn-lt"/>
              </a:rPr>
              <a:t>-12</a:t>
            </a:r>
            <a:r>
              <a:rPr lang="en-GB" altLang="fi-FI" sz="2400" dirty="0">
                <a:latin typeface="+mn-lt"/>
              </a:rPr>
              <a:t> m</a:t>
            </a:r>
            <a:r>
              <a:rPr lang="en-GB" altLang="fi-FI" sz="2400" baseline="30000" dirty="0">
                <a:latin typeface="+mn-lt"/>
              </a:rPr>
              <a:t>2</a:t>
            </a:r>
            <a:r>
              <a:rPr lang="en-GB" altLang="fi-FI" sz="2400" dirty="0">
                <a:latin typeface="+mn-lt"/>
              </a:rPr>
              <a:t>/10*10</a:t>
            </a:r>
            <a:r>
              <a:rPr lang="en-GB" altLang="fi-FI" sz="2400" baseline="30000" dirty="0">
                <a:latin typeface="+mn-lt"/>
              </a:rPr>
              <a:t>-9</a:t>
            </a:r>
            <a:r>
              <a:rPr lang="en-GB" altLang="fi-FI" sz="2400" dirty="0">
                <a:latin typeface="+mn-lt"/>
              </a:rPr>
              <a:t> m</a:t>
            </a:r>
          </a:p>
          <a:p>
            <a:pPr>
              <a:spcBef>
                <a:spcPct val="0"/>
              </a:spcBef>
              <a:buNone/>
            </a:pPr>
            <a:r>
              <a:rPr lang="en-GB" altLang="fi-FI" sz="2400" dirty="0">
                <a:latin typeface="+mn-lt"/>
              </a:rPr>
              <a:t>Q = 1*10</a:t>
            </a:r>
            <a:r>
              <a:rPr lang="en-GB" altLang="fi-FI" sz="2400" baseline="30000" dirty="0">
                <a:latin typeface="+mn-lt"/>
              </a:rPr>
              <a:t>-14</a:t>
            </a:r>
            <a:r>
              <a:rPr lang="en-GB" altLang="fi-FI" sz="2400" dirty="0">
                <a:latin typeface="+mn-lt"/>
              </a:rPr>
              <a:t>C; 			(1 C = </a:t>
            </a:r>
            <a:r>
              <a:rPr lang="fi-FI" sz="2400" dirty="0">
                <a:latin typeface="+mn-lt"/>
              </a:rPr>
              <a:t>6.242×10</a:t>
            </a:r>
            <a:r>
              <a:rPr lang="fi-FI" sz="2400" baseline="30000" dirty="0">
                <a:latin typeface="+mn-lt"/>
              </a:rPr>
              <a:t>18</a:t>
            </a:r>
            <a:r>
              <a:rPr lang="fi-FI" sz="2400" dirty="0">
                <a:latin typeface="+mn-lt"/>
              </a:rPr>
              <a:t> elektronia)</a:t>
            </a:r>
          </a:p>
          <a:p>
            <a:pPr>
              <a:spcBef>
                <a:spcPct val="0"/>
              </a:spcBef>
              <a:buNone/>
            </a:pPr>
            <a:r>
              <a:rPr lang="fi-FI" altLang="fi-FI" sz="2400" dirty="0">
                <a:latin typeface="+mn-lt"/>
                <a:sym typeface="Wingdings" panose="05000000000000000000" pitchFamily="2" charset="2"/>
              </a:rPr>
              <a:t> ~70 000 elektronia</a:t>
            </a:r>
            <a:endParaRPr lang="en-US" altLang="fi-FI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247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Optiset ominaisuudet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1468620"/>
            <a:ext cx="4572000" cy="1454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i-FI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läpinäkyvät (</a:t>
            </a:r>
            <a:r>
              <a:rPr lang="fi-FI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transparent</a:t>
            </a:r>
            <a:r>
              <a:rPr lang="fi-FI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fi-FI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i-FI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läpikuultavat (</a:t>
            </a:r>
            <a:r>
              <a:rPr lang="fi-FI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translucent</a:t>
            </a:r>
            <a:r>
              <a:rPr lang="fi-FI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fi-FI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i-FI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läpinäkymättömät (</a:t>
            </a:r>
            <a:r>
              <a:rPr lang="fi-FI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opaque</a:t>
            </a:r>
            <a:r>
              <a:rPr lang="fi-FI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fi-FI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8650" y="2794183"/>
            <a:ext cx="6986996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i-FI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fotoaktiiviset</a:t>
            </a:r>
            <a:endParaRPr lang="fi-FI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i-FI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häviölliset</a:t>
            </a:r>
            <a:endParaRPr lang="fi-FI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i-FI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häviöttömät</a:t>
            </a:r>
            <a:endParaRPr lang="fi-FI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i-FI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epälineaariset</a:t>
            </a:r>
            <a:endParaRPr lang="fi-FI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i-FI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loistavat: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i-FI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fluoresoivat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i-FI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fosforesoivat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i-FI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fi-FI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kemiluminesoivat</a:t>
            </a:r>
            <a:endParaRPr lang="fi-FI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16" y="1468620"/>
            <a:ext cx="3486792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2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en-US" dirty="0"/>
              <a:t>Heijastuminen ja taittuminen</a:t>
            </a:r>
          </a:p>
        </p:txBody>
      </p:sp>
      <p:pic>
        <p:nvPicPr>
          <p:cNvPr id="35843" name="Picture 2" descr="E:\Scanned\Optics incidence transmittance reflection Oh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3" y="1456826"/>
            <a:ext cx="4839075" cy="354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3" descr="E:\Scanned\Optics thin film non-absorbing Mart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58" y="1690689"/>
            <a:ext cx="3519521" cy="262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2"/>
          <p:cNvSpPr txBox="1">
            <a:spLocks noChangeArrowheads="1"/>
          </p:cNvSpPr>
          <p:nvPr/>
        </p:nvSpPr>
        <p:spPr bwMode="auto">
          <a:xfrm>
            <a:off x="628650" y="5443146"/>
            <a:ext cx="75612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/>
              <a:t>R + T = 1  </a:t>
            </a:r>
            <a:r>
              <a:rPr lang="en-GB" altLang="en-US" sz="3600" dirty="0" err="1"/>
              <a:t>häviöttömille</a:t>
            </a:r>
            <a:r>
              <a:rPr lang="en-GB" altLang="en-US" sz="3600" dirty="0"/>
              <a:t> </a:t>
            </a:r>
            <a:r>
              <a:rPr lang="en-GB" altLang="en-US" sz="3600" dirty="0" err="1"/>
              <a:t>aineille</a:t>
            </a:r>
            <a:r>
              <a:rPr lang="en-GB" altLang="en-US" sz="3600" dirty="0"/>
              <a:t> (=</a:t>
            </a:r>
            <a:r>
              <a:rPr lang="en-GB" altLang="en-US" sz="3600" dirty="0" err="1"/>
              <a:t>puhtaille</a:t>
            </a:r>
            <a:r>
              <a:rPr lang="en-GB" altLang="en-US" sz="3600" dirty="0"/>
              <a:t>, </a:t>
            </a:r>
            <a:r>
              <a:rPr lang="en-GB" altLang="en-US" sz="3600" dirty="0" err="1"/>
              <a:t>virheettömille</a:t>
            </a:r>
            <a:r>
              <a:rPr lang="en-GB" altLang="en-US" sz="3600" dirty="0"/>
              <a:t> </a:t>
            </a:r>
            <a:r>
              <a:rPr lang="en-GB" altLang="en-US" sz="3600" dirty="0" err="1"/>
              <a:t>eristeille</a:t>
            </a:r>
            <a:r>
              <a:rPr lang="en-GB" altLang="en-US" sz="3600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7347" y="2585178"/>
            <a:ext cx="3367542" cy="940525"/>
          </a:xfrm>
          <a:prstGeom prst="rect">
            <a:avLst/>
          </a:prstGeom>
          <a:solidFill>
            <a:srgbClr val="00B0F0">
              <a:alpha val="27843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4402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Snellin</a:t>
            </a:r>
            <a:r>
              <a:rPr lang="fi-FI" dirty="0"/>
              <a:t> laki taittumiselle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713" y="5029617"/>
            <a:ext cx="82704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Taitekerroin 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Useimmat lasit ja polymeerit: ~1.4-1.7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Keraamit ~2-2.8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43" y="1965009"/>
            <a:ext cx="5765683" cy="25416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9177" y="1959429"/>
            <a:ext cx="24329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Taitekerroin kuvaa valon nopeutta aineessa:</a:t>
            </a:r>
          </a:p>
          <a:p>
            <a:endParaRPr lang="fi-FI" sz="2800" dirty="0"/>
          </a:p>
          <a:p>
            <a:r>
              <a:rPr lang="fi-FI" sz="2800" dirty="0"/>
              <a:t>n = </a:t>
            </a:r>
            <a:r>
              <a:rPr lang="fi-FI" sz="2800" dirty="0" err="1"/>
              <a:t>c</a:t>
            </a:r>
            <a:r>
              <a:rPr lang="fi-FI" sz="2800" baseline="-25000" dirty="0" err="1"/>
              <a:t>tyhjö</a:t>
            </a:r>
            <a:r>
              <a:rPr lang="fi-FI" sz="2800" dirty="0"/>
              <a:t>/</a:t>
            </a:r>
            <a:r>
              <a:rPr lang="fi-FI" sz="2800" dirty="0" err="1"/>
              <a:t>c</a:t>
            </a:r>
            <a:r>
              <a:rPr lang="fi-FI" sz="2800" baseline="-25000" dirty="0" err="1"/>
              <a:t>aine</a:t>
            </a:r>
            <a:endParaRPr lang="fi-FI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368356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Heijastuminen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3776"/>
          <a:stretch/>
        </p:blipFill>
        <p:spPr>
          <a:xfrm>
            <a:off x="505642" y="2150517"/>
            <a:ext cx="3805101" cy="33658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63887" y="1097280"/>
                <a:ext cx="3889844" cy="1053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i-FI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i-FI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i-FI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i-FI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i-FI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i-FI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i-FI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i-FI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i-FI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i-FI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2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fi-FI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i-FI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i-FI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2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fi-FI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i-FI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2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fi-FI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i-FI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i-FI" sz="2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fi-FI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2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fi-FI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i-FI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i-FI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887" y="1097280"/>
                <a:ext cx="3889844" cy="10532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28650" y="4053031"/>
            <a:ext cx="1330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n</a:t>
            </a:r>
            <a:r>
              <a:rPr lang="fi-FI" sz="2400" baseline="-25000" dirty="0"/>
              <a:t>1</a:t>
            </a:r>
            <a:r>
              <a:rPr lang="fi-FI" sz="2400" dirty="0"/>
              <a:t>=ilma</a:t>
            </a:r>
          </a:p>
          <a:p>
            <a:endParaRPr lang="fi-FI" sz="2400" dirty="0"/>
          </a:p>
          <a:p>
            <a:r>
              <a:rPr lang="fi-FI" sz="2400" dirty="0"/>
              <a:t>n</a:t>
            </a:r>
            <a:r>
              <a:rPr lang="fi-FI" sz="2400" baseline="-25000" dirty="0"/>
              <a:t>2</a:t>
            </a:r>
            <a:r>
              <a:rPr lang="fi-FI" sz="2400" dirty="0"/>
              <a:t>=aine </a:t>
            </a:r>
            <a:endParaRPr lang="fi-FI" sz="24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433751" y="2884859"/>
            <a:ext cx="46111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FF0000"/>
                </a:solidFill>
              </a:rPr>
              <a:t>Ilma n</a:t>
            </a:r>
            <a:r>
              <a:rPr lang="fi-FI" sz="2400" b="1" baseline="-25000" dirty="0">
                <a:solidFill>
                  <a:srgbClr val="FF0000"/>
                </a:solidFill>
              </a:rPr>
              <a:t>1</a:t>
            </a:r>
            <a:r>
              <a:rPr lang="fi-FI" sz="2400" b="1" dirty="0">
                <a:solidFill>
                  <a:srgbClr val="FF0000"/>
                </a:solidFill>
              </a:rPr>
              <a:t> = 1 </a:t>
            </a:r>
          </a:p>
          <a:p>
            <a:endParaRPr lang="fi-FI" sz="2400" dirty="0"/>
          </a:p>
          <a:p>
            <a:r>
              <a:rPr lang="fi-FI" sz="2400" dirty="0"/>
              <a:t>Lasi n</a:t>
            </a:r>
            <a:r>
              <a:rPr lang="fi-FI" sz="2400" baseline="-25000" dirty="0"/>
              <a:t>2</a:t>
            </a:r>
            <a:r>
              <a:rPr lang="fi-FI" sz="2400" dirty="0"/>
              <a:t> = 1.5  </a:t>
            </a:r>
            <a:r>
              <a:rPr lang="fi-FI" sz="2400" dirty="0">
                <a:sym typeface="Wingdings" panose="05000000000000000000" pitchFamily="2" charset="2"/>
              </a:rPr>
              <a:t>  R = 4%</a:t>
            </a:r>
          </a:p>
          <a:p>
            <a:endParaRPr lang="fi-FI" sz="2400" dirty="0">
              <a:sym typeface="Wingdings" panose="05000000000000000000" pitchFamily="2" charset="2"/>
            </a:endParaRPr>
          </a:p>
          <a:p>
            <a:r>
              <a:rPr lang="fi-FI" sz="2400" dirty="0">
                <a:sym typeface="Wingdings" panose="05000000000000000000" pitchFamily="2" charset="2"/>
              </a:rPr>
              <a:t>Timantti n</a:t>
            </a:r>
            <a:r>
              <a:rPr lang="fi-FI" sz="2400" baseline="-25000" dirty="0">
                <a:sym typeface="Wingdings" panose="05000000000000000000" pitchFamily="2" charset="2"/>
              </a:rPr>
              <a:t>2</a:t>
            </a:r>
            <a:r>
              <a:rPr lang="fi-FI" sz="2400" dirty="0">
                <a:sym typeface="Wingdings" panose="05000000000000000000" pitchFamily="2" charset="2"/>
              </a:rPr>
              <a:t> = 2.4    R = 17%</a:t>
            </a:r>
          </a:p>
          <a:p>
            <a:endParaRPr lang="fi-FI" sz="2400" dirty="0">
              <a:sym typeface="Wingdings" panose="05000000000000000000" pitchFamily="2" charset="2"/>
            </a:endParaRPr>
          </a:p>
          <a:p>
            <a:r>
              <a:rPr lang="fi-FI" sz="2400" dirty="0">
                <a:sym typeface="Wingdings" panose="05000000000000000000" pitchFamily="2" charset="2"/>
              </a:rPr>
              <a:t>Pii n</a:t>
            </a:r>
            <a:r>
              <a:rPr lang="fi-FI" sz="2400" baseline="-25000" dirty="0">
                <a:sym typeface="Wingdings" panose="05000000000000000000" pitchFamily="2" charset="2"/>
              </a:rPr>
              <a:t>2</a:t>
            </a:r>
            <a:r>
              <a:rPr lang="fi-FI" sz="2400" dirty="0">
                <a:sym typeface="Wingdings" panose="05000000000000000000" pitchFamily="2" charset="2"/>
              </a:rPr>
              <a:t> = 3.8   R = 34%</a:t>
            </a:r>
          </a:p>
          <a:p>
            <a:endParaRPr lang="fi-FI" sz="2400" dirty="0">
              <a:sym typeface="Wingdings" panose="05000000000000000000" pitchFamily="2" charset="2"/>
            </a:endParaRPr>
          </a:p>
          <a:p>
            <a:r>
              <a:rPr lang="fi-FI" sz="2400" dirty="0">
                <a:sym typeface="Wingdings" panose="05000000000000000000" pitchFamily="2" charset="2"/>
              </a:rPr>
              <a:t>Aurinkokennoissa huono juttu 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3404" y="1714034"/>
            <a:ext cx="67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/>
              <a:t>I</a:t>
            </a:r>
            <a:r>
              <a:rPr lang="fi-FI" sz="2800" baseline="-25000" dirty="0" err="1"/>
              <a:t>o</a:t>
            </a:r>
            <a:endParaRPr lang="fi-FI" sz="2800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1764554"/>
            <a:ext cx="940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I</a:t>
            </a:r>
            <a:r>
              <a:rPr lang="fi-FI" sz="2800" baseline="-250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67461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ARC: Anti Reflective Coatings</a:t>
            </a:r>
            <a:endParaRPr lang="en-US" altLang="en-US" dirty="0"/>
          </a:p>
        </p:txBody>
      </p:sp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628650" y="3669033"/>
            <a:ext cx="412623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dirty="0" err="1">
                <a:latin typeface="+mn-lt"/>
                <a:cs typeface="Times New Roman" panose="02020603050405020304" pitchFamily="18" charset="0"/>
              </a:rPr>
              <a:t>Aine</a:t>
            </a:r>
            <a:r>
              <a:rPr lang="en-GB" altLang="en-US" dirty="0">
                <a:latin typeface="+mn-lt"/>
                <a:cs typeface="Times New Roman" panose="02020603050405020304" pitchFamily="18" charset="0"/>
              </a:rPr>
              <a:t> n</a:t>
            </a:r>
            <a:r>
              <a:rPr lang="en-GB" altLang="en-US" baseline="-25000" dirty="0">
                <a:latin typeface="+mn-lt"/>
                <a:cs typeface="Times New Roman" panose="02020603050405020304" pitchFamily="18" charset="0"/>
              </a:rPr>
              <a:t>1</a:t>
            </a:r>
            <a:r>
              <a:rPr lang="en-GB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latin typeface="+mn-lt"/>
                <a:cs typeface="Times New Roman" panose="02020603050405020304" pitchFamily="18" charset="0"/>
              </a:rPr>
              <a:t>minimoi</a:t>
            </a:r>
            <a:r>
              <a:rPr lang="en-GB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latin typeface="+mn-lt"/>
                <a:cs typeface="Times New Roman" panose="02020603050405020304" pitchFamily="18" charset="0"/>
              </a:rPr>
              <a:t>heijastukset</a:t>
            </a:r>
            <a:r>
              <a:rPr lang="en-GB" altLang="en-US" dirty="0">
                <a:latin typeface="+mn-lt"/>
                <a:cs typeface="Times New Roman" panose="02020603050405020304" pitchFamily="18" charset="0"/>
              </a:rPr>
              <a:t> kun </a:t>
            </a:r>
            <a:r>
              <a:rPr lang="en-GB" altLang="en-US" dirty="0" err="1">
                <a:latin typeface="+mn-lt"/>
                <a:cs typeface="Times New Roman" panose="02020603050405020304" pitchFamily="18" charset="0"/>
              </a:rPr>
              <a:t>sen</a:t>
            </a:r>
            <a:r>
              <a:rPr lang="en-GB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latin typeface="+mn-lt"/>
                <a:cs typeface="Times New Roman" panose="02020603050405020304" pitchFamily="18" charset="0"/>
              </a:rPr>
              <a:t>taitekerroin</a:t>
            </a:r>
            <a:r>
              <a:rPr lang="en-GB" altLang="en-US" dirty="0">
                <a:latin typeface="+mn-lt"/>
                <a:cs typeface="Times New Roman" panose="02020603050405020304" pitchFamily="18" charset="0"/>
              </a:rPr>
              <a:t> (n</a:t>
            </a:r>
            <a:r>
              <a:rPr lang="en-GB" altLang="en-US" baseline="-25000" dirty="0">
                <a:latin typeface="+mn-lt"/>
                <a:cs typeface="Times New Roman" panose="02020603050405020304" pitchFamily="18" charset="0"/>
              </a:rPr>
              <a:t>1</a:t>
            </a:r>
            <a:r>
              <a:rPr lang="en-GB" altLang="en-US" dirty="0">
                <a:latin typeface="+mn-lt"/>
                <a:cs typeface="Times New Roman" panose="02020603050405020304" pitchFamily="18" charset="0"/>
              </a:rPr>
              <a:t>) </a:t>
            </a:r>
            <a:r>
              <a:rPr lang="en-GB" altLang="en-US" dirty="0" err="1">
                <a:latin typeface="+mn-lt"/>
                <a:cs typeface="Times New Roman" panose="02020603050405020304" pitchFamily="18" charset="0"/>
              </a:rPr>
              <a:t>ja</a:t>
            </a:r>
            <a:r>
              <a:rPr lang="en-GB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latin typeface="+mn-lt"/>
                <a:cs typeface="Times New Roman" panose="02020603050405020304" pitchFamily="18" charset="0"/>
              </a:rPr>
              <a:t>paksuus</a:t>
            </a:r>
            <a:r>
              <a:rPr lang="en-GB" altLang="en-US" dirty="0">
                <a:latin typeface="+mn-lt"/>
                <a:cs typeface="Times New Roman" panose="02020603050405020304" pitchFamily="18" charset="0"/>
              </a:rPr>
              <a:t> (d) on </a:t>
            </a:r>
            <a:r>
              <a:rPr lang="en-GB" altLang="en-US" dirty="0" err="1">
                <a:latin typeface="+mn-lt"/>
                <a:cs typeface="Times New Roman" panose="02020603050405020304" pitchFamily="18" charset="0"/>
              </a:rPr>
              <a:t>valittu</a:t>
            </a:r>
            <a:r>
              <a:rPr lang="en-GB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latin typeface="+mn-lt"/>
                <a:cs typeface="Times New Roman" panose="02020603050405020304" pitchFamily="18" charset="0"/>
              </a:rPr>
              <a:t>oikein</a:t>
            </a:r>
            <a:r>
              <a:rPr lang="en-GB" altLang="en-US" dirty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78199" y="1616334"/>
                <a:ext cx="2841034" cy="586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alt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i-FI" alt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i-FI" alt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fi-FI" alt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fi-FI" alt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fi-FI" alt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alt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i-FI" alt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i-FI" alt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fi-FI" alt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alt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i-FI" alt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fi-FI" sz="32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99" y="1616334"/>
                <a:ext cx="2841034" cy="5863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91024" y="2471098"/>
                <a:ext cx="1923347" cy="929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i-FI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i-FI" sz="32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fi-FI" sz="32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i-FI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altLang="en-US" sz="32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l-GR" alt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fi-FI" altLang="en-US" sz="3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fi-FI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24" y="2471098"/>
                <a:ext cx="1923347" cy="9295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965" y="1616334"/>
            <a:ext cx="3590429" cy="2843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16091" y="1616334"/>
            <a:ext cx="59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n</a:t>
            </a:r>
            <a:r>
              <a:rPr lang="fi-FI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75012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ECD4B-90CB-44F0-9B3B-2198613E0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Kameran</a:t>
            </a:r>
            <a:r>
              <a:rPr lang="en-US" dirty="0"/>
              <a:t> </a:t>
            </a:r>
            <a:r>
              <a:rPr lang="en-US" dirty="0" err="1"/>
              <a:t>linssipinnat</a:t>
            </a:r>
            <a:endParaRPr lang="LID4096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CF08A-F626-4523-BFE5-13B35C5B9A8E}"/>
              </a:ext>
            </a:extLst>
          </p:cNvPr>
          <p:cNvSpPr/>
          <p:nvPr/>
        </p:nvSpPr>
        <p:spPr>
          <a:xfrm>
            <a:off x="533400" y="4583744"/>
            <a:ext cx="8204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Ordinary glass lenses transmit most of the light that hits them, but even so, about 4% of this light is lost to surface reflection. Since lenses have front and rear surfaces, this means that the overall loss of light from passing through one lens element is 8%. Most camera lenses are made up of five to 10 elements, and so in the end, the total amount of light getting through the lens is reduced by about 50%.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E8611-C7B1-4846-B5FA-E4460D443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1690689"/>
            <a:ext cx="8060466" cy="22511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8DA844-D663-4752-A3B0-250B8BE29971}"/>
              </a:ext>
            </a:extLst>
          </p:cNvPr>
          <p:cNvSpPr/>
          <p:nvPr/>
        </p:nvSpPr>
        <p:spPr>
          <a:xfrm>
            <a:off x="2559050" y="4050192"/>
            <a:ext cx="61785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ID4096" sz="1100" dirty="0"/>
              <a:t>https://av.jpn.support.panasonic.com/support/global/cs/dsc/knowhow/knowhow17.html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62F548-D904-4710-ABDD-59B0D892954F}"/>
              </a:ext>
            </a:extLst>
          </p:cNvPr>
          <p:cNvSpPr/>
          <p:nvPr/>
        </p:nvSpPr>
        <p:spPr>
          <a:xfrm>
            <a:off x="4121150" y="649287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ID4096" sz="1100" dirty="0"/>
              <a:t>https://global.canon/en/technology/s_labo/light/003/03.html</a:t>
            </a:r>
          </a:p>
        </p:txBody>
      </p:sp>
    </p:spTree>
    <p:extLst>
      <p:ext uri="{BB962C8B-B14F-4D97-AF65-F5344CB8AC3E}">
        <p14:creationId xmlns:p14="http://schemas.microsoft.com/office/powerpoint/2010/main" val="908555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7B26F-4647-4A42-8BAD-45EDC1B06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Järjestelmäkameran</a:t>
            </a:r>
            <a:r>
              <a:rPr lang="en-US" dirty="0"/>
              <a:t> </a:t>
            </a:r>
            <a:r>
              <a:rPr lang="en-US" dirty="0" err="1"/>
              <a:t>objektiivi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9ED15-A0C8-4ED9-8404-F1303A8B7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593866"/>
            <a:ext cx="3333750" cy="1380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7FEC3F-D511-4405-AF81-6A55F4207E20}"/>
              </a:ext>
            </a:extLst>
          </p:cNvPr>
          <p:cNvSpPr txBox="1"/>
          <p:nvPr/>
        </p:nvSpPr>
        <p:spPr>
          <a:xfrm>
            <a:off x="369889" y="5424147"/>
            <a:ext cx="4391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 = single layer coating,</a:t>
            </a:r>
          </a:p>
          <a:p>
            <a:r>
              <a:rPr lang="en-US" sz="2400" dirty="0"/>
              <a:t>e.g. MgF</a:t>
            </a:r>
            <a:r>
              <a:rPr lang="en-US" sz="2400" baseline="-25000" dirty="0"/>
              <a:t>2</a:t>
            </a:r>
            <a:r>
              <a:rPr lang="en-US" sz="2400" dirty="0"/>
              <a:t> film of </a:t>
            </a:r>
            <a:r>
              <a:rPr lang="en-US" sz="2400" dirty="0">
                <a:cs typeface="Times New Roman" panose="02020603050405020304" pitchFamily="18" charset="0"/>
              </a:rPr>
              <a:t>λ/4= 138 nm for SF11-glass.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04E708-7676-4192-8921-DF7B46C3C343}"/>
              </a:ext>
            </a:extLst>
          </p:cNvPr>
          <p:cNvSpPr txBox="1"/>
          <p:nvPr/>
        </p:nvSpPr>
        <p:spPr>
          <a:xfrm>
            <a:off x="4169676" y="1531802"/>
            <a:ext cx="4631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 </a:t>
            </a:r>
            <a:r>
              <a:rPr lang="en-US" sz="2400" dirty="0" err="1"/>
              <a:t>linssiä</a:t>
            </a:r>
            <a:r>
              <a:rPr lang="en-US" sz="2400" dirty="0"/>
              <a:t>, 16 </a:t>
            </a:r>
            <a:r>
              <a:rPr lang="en-US" sz="2400" dirty="0" err="1"/>
              <a:t>pintaa</a:t>
            </a:r>
            <a:r>
              <a:rPr lang="en-US" sz="2400" dirty="0"/>
              <a:t>, </a:t>
            </a:r>
            <a:r>
              <a:rPr lang="en-US" sz="2400" dirty="0" err="1"/>
              <a:t>jos</a:t>
            </a:r>
            <a:r>
              <a:rPr lang="en-US" sz="2400" dirty="0"/>
              <a:t> </a:t>
            </a:r>
            <a:r>
              <a:rPr lang="en-US" sz="2400" dirty="0" err="1"/>
              <a:t>jokainen</a:t>
            </a:r>
            <a:r>
              <a:rPr lang="en-US" sz="2400" dirty="0"/>
              <a:t> </a:t>
            </a:r>
            <a:r>
              <a:rPr lang="en-US" sz="2400" dirty="0" err="1"/>
              <a:t>niistä</a:t>
            </a:r>
            <a:r>
              <a:rPr lang="en-US" sz="2400" dirty="0"/>
              <a:t> </a:t>
            </a:r>
            <a:r>
              <a:rPr lang="en-US" sz="2400" dirty="0" err="1"/>
              <a:t>heijastaisi</a:t>
            </a:r>
            <a:r>
              <a:rPr lang="en-US" sz="2400" dirty="0"/>
              <a:t> 4% </a:t>
            </a:r>
            <a:r>
              <a:rPr lang="en-US" sz="2400" dirty="0">
                <a:sym typeface="Wingdings" panose="05000000000000000000" pitchFamily="2" charset="2"/>
              </a:rPr>
              <a:t> 50% </a:t>
            </a:r>
            <a:r>
              <a:rPr lang="en-US" sz="2400" dirty="0" err="1">
                <a:sym typeface="Wingdings" panose="05000000000000000000" pitchFamily="2" charset="2"/>
              </a:rPr>
              <a:t>transmissio</a:t>
            </a:r>
            <a:r>
              <a:rPr lang="en-US" sz="2400" dirty="0">
                <a:sym typeface="Wingdings" panose="05000000000000000000" pitchFamily="2" charset="2"/>
              </a:rPr>
              <a:t>. </a:t>
            </a:r>
            <a:r>
              <a:rPr lang="en-US" sz="2400" dirty="0" err="1">
                <a:sym typeface="Wingdings" panose="05000000000000000000" pitchFamily="2" charset="2"/>
              </a:rPr>
              <a:t>Tavoitteena</a:t>
            </a:r>
            <a:r>
              <a:rPr lang="en-US" sz="2400" dirty="0">
                <a:sym typeface="Wingdings" panose="05000000000000000000" pitchFamily="2" charset="2"/>
              </a:rPr>
              <a:t> R&lt;1%.</a:t>
            </a:r>
            <a:endParaRPr lang="LID4096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12A09C-7C92-463C-B9D6-AF672EDF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50" y="3270585"/>
            <a:ext cx="3381806" cy="1865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624016-2FDF-4BE8-8505-16AFC1D4F832}"/>
              </a:ext>
            </a:extLst>
          </p:cNvPr>
          <p:cNvSpPr txBox="1"/>
          <p:nvPr/>
        </p:nvSpPr>
        <p:spPr>
          <a:xfrm>
            <a:off x="5124450" y="5444030"/>
            <a:ext cx="343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 = multilayer coating</a:t>
            </a:r>
            <a:endParaRPr lang="LID4096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EB1B82-02D3-4F16-BCDD-0EBFA9533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" y="3172982"/>
            <a:ext cx="3152821" cy="20610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61A729-F8A0-4A34-AA9B-9332BCA95D8A}"/>
              </a:ext>
            </a:extLst>
          </p:cNvPr>
          <p:cNvSpPr txBox="1"/>
          <p:nvPr/>
        </p:nvSpPr>
        <p:spPr>
          <a:xfrm>
            <a:off x="4760912" y="6354374"/>
            <a:ext cx="4162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Baumeister: </a:t>
            </a:r>
            <a:r>
              <a:rPr lang="fi-FI" sz="1200" dirty="0"/>
              <a:t>Optical </a:t>
            </a:r>
            <a:r>
              <a:rPr lang="fi-FI" sz="1200" dirty="0" err="1"/>
              <a:t>Coating</a:t>
            </a:r>
            <a:r>
              <a:rPr lang="fi-FI" sz="1200" dirty="0"/>
              <a:t> Technology, SPIE Press 2004</a:t>
            </a:r>
          </a:p>
        </p:txBody>
      </p:sp>
    </p:spTree>
    <p:extLst>
      <p:ext uri="{BB962C8B-B14F-4D97-AF65-F5344CB8AC3E}">
        <p14:creationId xmlns:p14="http://schemas.microsoft.com/office/powerpoint/2010/main" val="4135195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1C25-ED4A-44FB-9C27-7AB56CDD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Todellisten</a:t>
            </a:r>
            <a:r>
              <a:rPr lang="en-US" dirty="0"/>
              <a:t> </a:t>
            </a:r>
            <a:r>
              <a:rPr lang="en-US" dirty="0" err="1"/>
              <a:t>materiaalien</a:t>
            </a:r>
            <a:r>
              <a:rPr lang="en-US" dirty="0"/>
              <a:t> </a:t>
            </a:r>
            <a:r>
              <a:rPr lang="en-US" dirty="0" err="1"/>
              <a:t>pintoja</a:t>
            </a:r>
            <a:endParaRPr lang="LID4096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03D1148-23E0-4F1A-B4B0-6B9217B90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6" y="1916113"/>
            <a:ext cx="3889375" cy="2878138"/>
          </a:xfrm>
          <a:prstGeom prst="rect">
            <a:avLst/>
          </a:prstGeom>
        </p:spPr>
      </p:pic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5A782AF-263F-4470-8495-856C81C67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480" y="1603805"/>
            <a:ext cx="3415870" cy="34158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6A4063-A386-4C5E-81E9-71A9A6A567A6}"/>
              </a:ext>
            </a:extLst>
          </p:cNvPr>
          <p:cNvSpPr/>
          <p:nvPr/>
        </p:nvSpPr>
        <p:spPr>
          <a:xfrm>
            <a:off x="676275" y="5800636"/>
            <a:ext cx="7423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ID4096" sz="1200" dirty="0"/>
              <a:t>Peverini, Luca. (2005). Study of the processes of layer growth and ion beam etching using specular and diffuse X-ray scattering. </a:t>
            </a:r>
            <a:r>
              <a:rPr lang="fi-FI" sz="1200" dirty="0" err="1"/>
              <a:t>Universite</a:t>
            </a:r>
            <a:r>
              <a:rPr lang="fi-FI" sz="1200" dirty="0"/>
              <a:t> Joseph-Fourier - Grenoble</a:t>
            </a:r>
            <a:endParaRPr lang="LID4096" sz="1200" dirty="0"/>
          </a:p>
        </p:txBody>
      </p:sp>
    </p:spTree>
    <p:extLst>
      <p:ext uri="{BB962C8B-B14F-4D97-AF65-F5344CB8AC3E}">
        <p14:creationId xmlns:p14="http://schemas.microsoft.com/office/powerpoint/2010/main" val="1614005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390DC-18EA-43EC-919C-E2172EB2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Analogia: </a:t>
            </a:r>
            <a:r>
              <a:rPr lang="en-US" sz="4000" dirty="0" err="1"/>
              <a:t>vetovoima-sähkökenttä</a:t>
            </a:r>
            <a:endParaRPr lang="LID4096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F460E-A16F-459D-BB73-4B1507FA7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92" y="1861077"/>
            <a:ext cx="7418231" cy="41704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33EC8A-96A4-40F2-9753-D8D7602BE7DB}"/>
              </a:ext>
            </a:extLst>
          </p:cNvPr>
          <p:cNvSpPr/>
          <p:nvPr/>
        </p:nvSpPr>
        <p:spPr>
          <a:xfrm>
            <a:off x="1841679" y="5331854"/>
            <a:ext cx="4758744" cy="798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CFD65-D153-4169-BA1D-A2704F955EA6}"/>
              </a:ext>
            </a:extLst>
          </p:cNvPr>
          <p:cNvSpPr txBox="1"/>
          <p:nvPr/>
        </p:nvSpPr>
        <p:spPr>
          <a:xfrm>
            <a:off x="1255690" y="5331854"/>
            <a:ext cx="7173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Sähkövaraus</a:t>
            </a:r>
            <a:r>
              <a:rPr lang="en-US" sz="2800" dirty="0"/>
              <a:t> </a:t>
            </a:r>
            <a:r>
              <a:rPr lang="en-US" sz="2800" dirty="0" err="1"/>
              <a:t>putoaa</a:t>
            </a:r>
            <a:r>
              <a:rPr lang="en-US" sz="2800" dirty="0"/>
              <a:t> </a:t>
            </a:r>
            <a:r>
              <a:rPr lang="en-US" sz="2800" dirty="0" err="1"/>
              <a:t>sähkökentässä</a:t>
            </a:r>
            <a:r>
              <a:rPr lang="en-US" sz="2800" dirty="0"/>
              <a:t> </a:t>
            </a:r>
            <a:r>
              <a:rPr lang="en-US" sz="2800" dirty="0" err="1"/>
              <a:t>kuten</a:t>
            </a:r>
            <a:r>
              <a:rPr lang="en-US" sz="2800" dirty="0"/>
              <a:t> </a:t>
            </a:r>
            <a:r>
              <a:rPr lang="en-US" sz="2800" dirty="0" err="1"/>
              <a:t>massa</a:t>
            </a:r>
            <a:r>
              <a:rPr lang="en-US" sz="2800" dirty="0"/>
              <a:t> </a:t>
            </a:r>
            <a:r>
              <a:rPr lang="en-US" sz="2800" dirty="0" err="1"/>
              <a:t>putoaa</a:t>
            </a:r>
            <a:r>
              <a:rPr lang="en-US" sz="2800" dirty="0"/>
              <a:t> </a:t>
            </a:r>
            <a:r>
              <a:rPr lang="en-US" sz="2800" dirty="0" err="1"/>
              <a:t>painovoimakentässä</a:t>
            </a:r>
            <a:r>
              <a:rPr lang="en-US" sz="2800" dirty="0"/>
              <a:t>.</a:t>
            </a:r>
            <a:endParaRPr lang="LID4096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269352-4637-48E5-BCE6-0A558EF2B7A7}"/>
              </a:ext>
            </a:extLst>
          </p:cNvPr>
          <p:cNvSpPr/>
          <p:nvPr/>
        </p:nvSpPr>
        <p:spPr>
          <a:xfrm>
            <a:off x="4221051" y="641440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ID4096" sz="1200" dirty="0"/>
              <a:t>https://control.com/textbook/dc-electricity/electrical-current/</a:t>
            </a:r>
          </a:p>
        </p:txBody>
      </p:sp>
    </p:spTree>
    <p:extLst>
      <p:ext uri="{BB962C8B-B14F-4D97-AF65-F5344CB8AC3E}">
        <p14:creationId xmlns:p14="http://schemas.microsoft.com/office/powerpoint/2010/main" val="7508300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/>
              <a:t>Todelliset</a:t>
            </a:r>
            <a:r>
              <a:rPr lang="en-GB" altLang="en-US" dirty="0"/>
              <a:t> </a:t>
            </a:r>
            <a:r>
              <a:rPr lang="en-GB" altLang="en-US" dirty="0" err="1"/>
              <a:t>materiaalit</a:t>
            </a:r>
            <a:r>
              <a:rPr lang="en-GB" altLang="en-US" dirty="0"/>
              <a:t>: </a:t>
            </a:r>
            <a:r>
              <a:rPr lang="en-GB" altLang="en-US" dirty="0" err="1"/>
              <a:t>häviöitä</a:t>
            </a:r>
            <a:endParaRPr lang="en-US" altLang="en-US" dirty="0"/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524147" y="4195690"/>
            <a:ext cx="8097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 err="1"/>
              <a:t>Häviöllisten</a:t>
            </a:r>
            <a:r>
              <a:rPr lang="en-GB" altLang="en-US" sz="2800" dirty="0"/>
              <a:t> </a:t>
            </a:r>
            <a:r>
              <a:rPr lang="en-GB" altLang="en-US" sz="2800" dirty="0" err="1"/>
              <a:t>aineiden</a:t>
            </a:r>
            <a:r>
              <a:rPr lang="en-GB" altLang="en-US" sz="2800" dirty="0"/>
              <a:t> </a:t>
            </a:r>
            <a:r>
              <a:rPr lang="en-GB" altLang="en-US" sz="2800" dirty="0" err="1"/>
              <a:t>heijastavuus</a:t>
            </a:r>
            <a:r>
              <a:rPr lang="en-GB" altLang="en-US" sz="2800" dirty="0"/>
              <a:t>:</a:t>
            </a:r>
            <a:endParaRPr lang="en-US" altLang="en-US" sz="2800" dirty="0"/>
          </a:p>
        </p:txBody>
      </p:sp>
      <p:pic>
        <p:nvPicPr>
          <p:cNvPr id="3687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69" y="4774714"/>
            <a:ext cx="4164013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28650" y="1783782"/>
            <a:ext cx="1795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dirty="0"/>
              <a:t>n = n</a:t>
            </a:r>
            <a:r>
              <a:rPr lang="fi-FI" sz="2800" baseline="-25000" dirty="0"/>
              <a:t>1</a:t>
            </a:r>
            <a:r>
              <a:rPr lang="fi-FI" sz="2800" dirty="0"/>
              <a:t> + </a:t>
            </a:r>
            <a:r>
              <a:rPr lang="fi-FI" sz="2800" dirty="0" err="1"/>
              <a:t>ik</a:t>
            </a:r>
            <a:endParaRPr lang="fi-FI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070588" y="1581920"/>
            <a:ext cx="55508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Taitekerroin on kompleksinen:</a:t>
            </a:r>
          </a:p>
          <a:p>
            <a:r>
              <a:rPr lang="fi-FI" sz="2800" dirty="0"/>
              <a:t>i = imaginaariyksikkö</a:t>
            </a:r>
          </a:p>
          <a:p>
            <a:endParaRPr lang="fi-FI" sz="2800" dirty="0"/>
          </a:p>
          <a:p>
            <a:r>
              <a:rPr lang="fi-FI" sz="2800" dirty="0"/>
              <a:t>k = häviökerroin </a:t>
            </a:r>
          </a:p>
          <a:p>
            <a:r>
              <a:rPr lang="fi-FI" sz="2800" dirty="0"/>
              <a:t>(</a:t>
            </a:r>
            <a:r>
              <a:rPr lang="fi-FI" sz="2800" dirty="0" err="1"/>
              <a:t>extinction</a:t>
            </a:r>
            <a:r>
              <a:rPr lang="fi-FI" sz="2800" dirty="0"/>
              <a:t> </a:t>
            </a:r>
            <a:r>
              <a:rPr lang="fi-FI" sz="2800" dirty="0" err="1"/>
              <a:t>coefficient</a:t>
            </a:r>
            <a:r>
              <a:rPr lang="fi-FI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92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345533" cy="1325563"/>
          </a:xfrm>
        </p:spPr>
        <p:txBody>
          <a:bodyPr/>
          <a:lstStyle/>
          <a:p>
            <a:r>
              <a:rPr lang="fi-FI" dirty="0"/>
              <a:t>Häviöt ovat aallonpituusriippuvia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9" y="1618843"/>
            <a:ext cx="5946392" cy="47231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9309" y="1985554"/>
            <a:ext cx="1724297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1420545" y="2031518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/>
              <a:t>SiN</a:t>
            </a:r>
            <a:r>
              <a:rPr lang="fi-FI" sz="2800" baseline="-25000" dirty="0" err="1"/>
              <a:t>x</a:t>
            </a:r>
            <a:r>
              <a:rPr lang="fi-FI" sz="2800" dirty="0"/>
              <a:t> kalvo</a:t>
            </a:r>
          </a:p>
        </p:txBody>
      </p:sp>
      <p:sp>
        <p:nvSpPr>
          <p:cNvPr id="6" name="Right Brace 5"/>
          <p:cNvSpPr/>
          <p:nvPr/>
        </p:nvSpPr>
        <p:spPr>
          <a:xfrm>
            <a:off x="5943679" y="1894114"/>
            <a:ext cx="378823" cy="176348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6462927" y="1690689"/>
            <a:ext cx="23376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Erilaisia prosesseja </a:t>
            </a:r>
          </a:p>
          <a:p>
            <a:r>
              <a:rPr lang="fi-FI" sz="2800" dirty="0"/>
              <a:t>SiH</a:t>
            </a:r>
            <a:r>
              <a:rPr lang="fi-FI" sz="2800" baseline="-25000" dirty="0"/>
              <a:t>4</a:t>
            </a:r>
            <a:r>
              <a:rPr lang="fi-FI" sz="2800" dirty="0"/>
              <a:t> + NH</a:t>
            </a:r>
            <a:r>
              <a:rPr lang="fi-FI" sz="2800" baseline="-25000" dirty="0"/>
              <a:t>3</a:t>
            </a:r>
            <a:r>
              <a:rPr lang="fi-FI" sz="2800" dirty="0"/>
              <a:t> </a:t>
            </a:r>
            <a:r>
              <a:rPr lang="fi-FI" sz="2800" dirty="0">
                <a:sym typeface="Wingdings" panose="05000000000000000000" pitchFamily="2" charset="2"/>
              </a:rPr>
              <a:t> </a:t>
            </a:r>
            <a:r>
              <a:rPr lang="fi-FI" sz="2800" dirty="0" err="1">
                <a:sym typeface="Wingdings" panose="05000000000000000000" pitchFamily="2" charset="2"/>
              </a:rPr>
              <a:t>SiN</a:t>
            </a:r>
            <a:r>
              <a:rPr lang="fi-FI" sz="2800" baseline="-25000" dirty="0" err="1">
                <a:sym typeface="Wingdings" panose="05000000000000000000" pitchFamily="2" charset="2"/>
              </a:rPr>
              <a:t>x</a:t>
            </a:r>
            <a:r>
              <a:rPr lang="fi-FI" sz="2800" baseline="-25000" dirty="0">
                <a:sym typeface="Wingdings" panose="05000000000000000000" pitchFamily="2" charset="2"/>
              </a:rPr>
              <a:t> </a:t>
            </a:r>
            <a:r>
              <a:rPr lang="fi-FI" sz="2800" dirty="0">
                <a:sym typeface="Wingdings" panose="05000000000000000000" pitchFamily="2" charset="2"/>
              </a:rPr>
              <a:t>+ nH</a:t>
            </a:r>
            <a:r>
              <a:rPr lang="fi-FI" sz="2800" baseline="-25000" dirty="0">
                <a:sym typeface="Wingdings" panose="05000000000000000000" pitchFamily="2" charset="2"/>
              </a:rPr>
              <a:t>2</a:t>
            </a:r>
            <a:endParaRPr lang="fi-FI" sz="2800" baseline="-25000" dirty="0"/>
          </a:p>
        </p:txBody>
      </p:sp>
      <p:sp>
        <p:nvSpPr>
          <p:cNvPr id="8" name="Oval 7"/>
          <p:cNvSpPr/>
          <p:nvPr/>
        </p:nvSpPr>
        <p:spPr>
          <a:xfrm>
            <a:off x="1642614" y="3657600"/>
            <a:ext cx="316815" cy="1319349"/>
          </a:xfrm>
          <a:prstGeom prst="ellipse">
            <a:avLst/>
          </a:prstGeom>
          <a:solidFill>
            <a:srgbClr val="5B9BD5">
              <a:alpha val="5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2011232" y="3678785"/>
            <a:ext cx="2737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Eivät kelpaa aurinkokennoihin häviöiden takia</a:t>
            </a:r>
          </a:p>
        </p:txBody>
      </p:sp>
    </p:spTree>
    <p:extLst>
      <p:ext uri="{BB962C8B-B14F-4D97-AF65-F5344CB8AC3E}">
        <p14:creationId xmlns:p14="http://schemas.microsoft.com/office/powerpoint/2010/main" val="411189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/>
              <a:t>Metalliset</a:t>
            </a:r>
            <a:r>
              <a:rPr lang="en-GB" altLang="en-US" dirty="0"/>
              <a:t> </a:t>
            </a:r>
            <a:r>
              <a:rPr lang="en-GB" altLang="en-US" dirty="0" err="1"/>
              <a:t>peilit</a:t>
            </a:r>
            <a:r>
              <a:rPr lang="en-GB" altLang="en-US" dirty="0"/>
              <a:t>: </a:t>
            </a:r>
            <a:r>
              <a:rPr lang="en-GB" altLang="en-US" dirty="0" err="1"/>
              <a:t>häviöitä</a:t>
            </a:r>
            <a:endParaRPr lang="en-US" altLang="en-US" dirty="0"/>
          </a:p>
        </p:txBody>
      </p:sp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7116763" y="6253753"/>
            <a:ext cx="192078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Martin p. 293</a:t>
            </a:r>
            <a:endParaRPr lang="en-US" altLang="en-US" sz="1800" dirty="0"/>
          </a:p>
        </p:txBody>
      </p:sp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4572000" y="5732463"/>
            <a:ext cx="3960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Ohring p. 512</a:t>
            </a:r>
            <a:endParaRPr lang="en-US" altLang="en-US" sz="1800"/>
          </a:p>
        </p:txBody>
      </p:sp>
      <p:pic>
        <p:nvPicPr>
          <p:cNvPr id="43013" name="Picture 5" descr="E:\Scanned\Metal reflectance vs wavelength Mar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33525"/>
            <a:ext cx="6488113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77441" y="1533525"/>
            <a:ext cx="940526" cy="4383881"/>
          </a:xfrm>
          <a:prstGeom prst="rect">
            <a:avLst/>
          </a:prstGeom>
          <a:solidFill>
            <a:srgbClr val="5B9BD5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xtBox 2"/>
          <p:cNvSpPr txBox="1"/>
          <p:nvPr/>
        </p:nvSpPr>
        <p:spPr>
          <a:xfrm>
            <a:off x="3618411" y="4676503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Infrapuna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6731" y="4963886"/>
            <a:ext cx="640080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UV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3973" y="4861169"/>
            <a:ext cx="103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Näkyvä</a:t>
            </a:r>
          </a:p>
        </p:txBody>
      </p:sp>
    </p:spTree>
    <p:extLst>
      <p:ext uri="{BB962C8B-B14F-4D97-AF65-F5344CB8AC3E}">
        <p14:creationId xmlns:p14="http://schemas.microsoft.com/office/powerpoint/2010/main" val="34411773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Kullan heijastavuus @500 </a:t>
            </a:r>
            <a:r>
              <a:rPr lang="fi-FI" dirty="0" err="1"/>
              <a:t>nm</a:t>
            </a:r>
            <a:endParaRPr lang="fi-FI" dirty="0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915" y="2072719"/>
            <a:ext cx="4164013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8650" y="2634069"/>
            <a:ext cx="26215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Au @ 500 </a:t>
            </a:r>
            <a:r>
              <a:rPr lang="fi-FI" sz="2800" dirty="0" err="1"/>
              <a:t>nm</a:t>
            </a:r>
            <a:endParaRPr lang="fi-FI" sz="2800" dirty="0"/>
          </a:p>
          <a:p>
            <a:endParaRPr lang="fi-FI" sz="2800" dirty="0"/>
          </a:p>
          <a:p>
            <a:r>
              <a:rPr lang="fi-FI" sz="2800" dirty="0" err="1"/>
              <a:t>n</a:t>
            </a:r>
            <a:r>
              <a:rPr lang="fi-FI" sz="2800" baseline="-25000" dirty="0" err="1"/>
              <a:t>Au</a:t>
            </a:r>
            <a:r>
              <a:rPr lang="fi-FI" sz="2800" dirty="0"/>
              <a:t> = n</a:t>
            </a:r>
            <a:r>
              <a:rPr lang="fi-FI" sz="2800" baseline="-25000" dirty="0"/>
              <a:t>1</a:t>
            </a:r>
            <a:r>
              <a:rPr lang="fi-FI" sz="2800" dirty="0"/>
              <a:t> + </a:t>
            </a:r>
            <a:r>
              <a:rPr lang="fi-FI" sz="2800" dirty="0" err="1"/>
              <a:t>ik</a:t>
            </a:r>
            <a:endParaRPr lang="fi-FI" sz="2800" dirty="0"/>
          </a:p>
          <a:p>
            <a:endParaRPr lang="fi-FI" sz="2800" dirty="0"/>
          </a:p>
          <a:p>
            <a:r>
              <a:rPr lang="en-US" sz="2800" dirty="0"/>
              <a:t>n</a:t>
            </a:r>
            <a:r>
              <a:rPr lang="en-US" sz="2800" baseline="-25000" dirty="0"/>
              <a:t>1</a:t>
            </a:r>
            <a:r>
              <a:rPr lang="en-US" sz="2800" dirty="0"/>
              <a:t> = 0.97112</a:t>
            </a:r>
          </a:p>
          <a:p>
            <a:r>
              <a:rPr lang="en-US" sz="2800" dirty="0"/>
              <a:t>k = 1.8737</a:t>
            </a:r>
          </a:p>
          <a:p>
            <a:endParaRPr lang="en-US" sz="2800" dirty="0"/>
          </a:p>
          <a:p>
            <a:r>
              <a:rPr lang="en-US" sz="2800" dirty="0"/>
              <a:t>n</a:t>
            </a:r>
            <a:r>
              <a:rPr lang="en-US" sz="2800" baseline="-25000" dirty="0"/>
              <a:t>o</a:t>
            </a:r>
            <a:r>
              <a:rPr lang="en-US" sz="2800" dirty="0"/>
              <a:t>= </a:t>
            </a:r>
            <a:r>
              <a:rPr lang="en-US" sz="2800" dirty="0" err="1"/>
              <a:t>ilma</a:t>
            </a:r>
            <a:r>
              <a:rPr lang="en-US" sz="2800" dirty="0"/>
              <a:t> = 1.00</a:t>
            </a:r>
            <a:endParaRPr lang="fi-FI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73700" y="4231418"/>
                <a:ext cx="5258619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4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i-FI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fi-FI" sz="40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fi-FI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(1−0.97)</m:t>
                                  </m:r>
                                </m:e>
                                <m:sup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i-FI" sz="4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1.87</m:t>
                                  </m:r>
                                </m:e>
                                <m:sup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i-FI" sz="4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(1</m:t>
                                  </m:r>
                                  <m:r>
                                    <a:rPr lang="fi-FI" sz="4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0.97)</m:t>
                                  </m:r>
                                </m:e>
                                <m:sup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i-FI" sz="4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1.87</m:t>
                                  </m:r>
                                </m:e>
                                <m:sup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i-FI" sz="4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fi-FI" sz="4000" b="0" i="1" smtClean="0">
                              <a:latin typeface="Cambria Math" panose="02040503050406030204" pitchFamily="18" charset="0"/>
                            </a:rPr>
                            <m:t>=47%</m:t>
                          </m:r>
                        </m:e>
                      </m:box>
                    </m:oMath>
                  </m:oMathPara>
                </a14:m>
                <a:endParaRPr lang="fi-FI" sz="4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700" y="4231418"/>
                <a:ext cx="5258619" cy="935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628650" y="1811109"/>
            <a:ext cx="1795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dirty="0"/>
              <a:t>n = n</a:t>
            </a:r>
            <a:r>
              <a:rPr lang="fi-FI" sz="2800" baseline="-25000" dirty="0"/>
              <a:t>1</a:t>
            </a:r>
            <a:r>
              <a:rPr lang="fi-FI" sz="2800" dirty="0"/>
              <a:t> + </a:t>
            </a:r>
            <a:r>
              <a:rPr lang="fi-FI" sz="2800" dirty="0" err="1"/>
              <a:t>ik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67102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/>
              <a:t>Kulta</a:t>
            </a:r>
            <a:r>
              <a:rPr lang="en-GB" altLang="en-US" dirty="0"/>
              <a:t> @ 500 nm</a:t>
            </a:r>
            <a:endParaRPr lang="en-US" altLang="en-US" dirty="0"/>
          </a:p>
        </p:txBody>
      </p:sp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7116763" y="6253753"/>
            <a:ext cx="192078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Martin p. 293</a:t>
            </a:r>
            <a:endParaRPr lang="en-US" altLang="en-US" sz="1800" dirty="0"/>
          </a:p>
        </p:txBody>
      </p:sp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4572000" y="5732463"/>
            <a:ext cx="3960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Ohring p. 512</a:t>
            </a:r>
            <a:endParaRPr lang="en-US" altLang="en-US" sz="1800"/>
          </a:p>
        </p:txBody>
      </p:sp>
      <p:pic>
        <p:nvPicPr>
          <p:cNvPr id="43013" name="Picture 5" descr="E:\Scanned\Metal reflectance vs wavelength Mar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33525"/>
            <a:ext cx="6488113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8411" y="4676503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Infrapuna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6731" y="4963886"/>
            <a:ext cx="640080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UV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3973" y="4861169"/>
            <a:ext cx="103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Näkyvä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2717074" y="1533525"/>
            <a:ext cx="26126" cy="41989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83068" y="3788229"/>
            <a:ext cx="2632870" cy="1022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696786" y="3257965"/>
                <a:ext cx="5258619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4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i-FI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fi-FI" sz="40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fi-FI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(1−0.97)</m:t>
                                  </m:r>
                                </m:e>
                                <m:sup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i-FI" sz="4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1.87</m:t>
                                  </m:r>
                                </m:e>
                                <m:sup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i-FI" sz="4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(1</m:t>
                                  </m:r>
                                  <m:r>
                                    <a:rPr lang="fi-FI" sz="4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0.97)</m:t>
                                  </m:r>
                                </m:e>
                                <m:sup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i-FI" sz="4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1.87</m:t>
                                  </m:r>
                                </m:e>
                                <m:sup>
                                  <m:r>
                                    <a:rPr lang="fi-FI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i-FI" sz="4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fi-FI" sz="4000" b="0" i="1" smtClean="0">
                              <a:latin typeface="Cambria Math" panose="02040503050406030204" pitchFamily="18" charset="0"/>
                            </a:rPr>
                            <m:t>=47%</m:t>
                          </m:r>
                        </m:e>
                      </m:box>
                    </m:oMath>
                  </m:oMathPara>
                </a14:m>
                <a:endParaRPr lang="fi-FI" sz="4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786" y="3257965"/>
                <a:ext cx="5258619" cy="935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83685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Sironta ja absorptio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415245" y="2453672"/>
                <a:ext cx="4473606" cy="11312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i-FI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3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i-FI" sz="3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i-FI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3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i-FI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i-FI" sz="3600" b="0" i="0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fi-FI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3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i-FI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i-FI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3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i-FI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i-FI" sz="36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fi-FI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3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i-FI" sz="3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i-FI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3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i-FI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i-FI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i-FI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3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i-FI" sz="36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i-FI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3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i-FI" sz="3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i-FI" sz="36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fi-FI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245" y="2453672"/>
                <a:ext cx="4473606" cy="11312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997679" y="3344091"/>
            <a:ext cx="3130184" cy="1123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Right Arrow 4"/>
          <p:cNvSpPr/>
          <p:nvPr/>
        </p:nvSpPr>
        <p:spPr>
          <a:xfrm rot="3029704">
            <a:off x="901336" y="2349000"/>
            <a:ext cx="1554480" cy="48332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ight Arrow 6"/>
          <p:cNvSpPr/>
          <p:nvPr/>
        </p:nvSpPr>
        <p:spPr>
          <a:xfrm rot="18570296" flipV="1">
            <a:off x="2223954" y="2279945"/>
            <a:ext cx="1554480" cy="48332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ight Arrow 7"/>
          <p:cNvSpPr/>
          <p:nvPr/>
        </p:nvSpPr>
        <p:spPr>
          <a:xfrm rot="4225229">
            <a:off x="1979456" y="3759816"/>
            <a:ext cx="966779" cy="291954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3029704">
            <a:off x="2598034" y="4801907"/>
            <a:ext cx="573726" cy="23083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59429" y="4524840"/>
            <a:ext cx="400044" cy="40359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455817" y="4617224"/>
            <a:ext cx="65314" cy="3685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700287" y="4553355"/>
            <a:ext cx="456149" cy="17328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522647" y="3189020"/>
            <a:ext cx="622312" cy="7870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275586" y="2848915"/>
            <a:ext cx="65314" cy="3685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359473" y="3174014"/>
            <a:ext cx="684173" cy="82722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500028" y="1537088"/>
            <a:ext cx="1830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err="1"/>
              <a:t>I</a:t>
            </a:r>
            <a:r>
              <a:rPr lang="fi-FI" sz="3200" baseline="-25000" dirty="0" err="1"/>
              <a:t>reflected</a:t>
            </a:r>
            <a:endParaRPr lang="fi-FI" sz="3200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3156436" y="5100631"/>
            <a:ext cx="2029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err="1"/>
              <a:t>I</a:t>
            </a:r>
            <a:r>
              <a:rPr lang="fi-FI" sz="3200" baseline="-25000" dirty="0" err="1"/>
              <a:t>transmitted</a:t>
            </a:r>
            <a:endParaRPr lang="fi-FI" sz="3200" baseline="-25000" dirty="0"/>
          </a:p>
        </p:txBody>
      </p:sp>
      <p:sp>
        <p:nvSpPr>
          <p:cNvPr id="35" name="TextBox 34"/>
          <p:cNvSpPr txBox="1"/>
          <p:nvPr/>
        </p:nvSpPr>
        <p:spPr>
          <a:xfrm>
            <a:off x="2762373" y="3618411"/>
            <a:ext cx="1652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err="1"/>
              <a:t>I</a:t>
            </a:r>
            <a:r>
              <a:rPr lang="fi-FI" sz="3200" baseline="-25000" dirty="0" err="1"/>
              <a:t>absorbed</a:t>
            </a:r>
            <a:endParaRPr lang="fi-FI" sz="3200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1195479" y="4693394"/>
            <a:ext cx="1619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err="1"/>
              <a:t>I</a:t>
            </a:r>
            <a:r>
              <a:rPr lang="fi-FI" sz="3200" baseline="-25000" dirty="0" err="1"/>
              <a:t>scattered</a:t>
            </a:r>
            <a:endParaRPr lang="fi-FI" sz="3200" baseline="-25000" dirty="0"/>
          </a:p>
        </p:txBody>
      </p:sp>
      <p:sp>
        <p:nvSpPr>
          <p:cNvPr id="37" name="TextBox 36"/>
          <p:cNvSpPr txBox="1"/>
          <p:nvPr/>
        </p:nvSpPr>
        <p:spPr>
          <a:xfrm>
            <a:off x="874195" y="1518280"/>
            <a:ext cx="1646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I</a:t>
            </a:r>
            <a:r>
              <a:rPr lang="fi-FI" sz="2800" baseline="-25000" dirty="0"/>
              <a:t>0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58443" t="44320" r="17594" b="12989"/>
          <a:stretch/>
        </p:blipFill>
        <p:spPr>
          <a:xfrm>
            <a:off x="6139541" y="4553354"/>
            <a:ext cx="2749309" cy="2002807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1425118" y="2803319"/>
            <a:ext cx="1745647" cy="792635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" name="Right Arrow 39"/>
          <p:cNvSpPr/>
          <p:nvPr/>
        </p:nvSpPr>
        <p:spPr>
          <a:xfrm rot="1161045">
            <a:off x="3036998" y="3698559"/>
            <a:ext cx="3138348" cy="58207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own Arrow 5"/>
          <p:cNvSpPr/>
          <p:nvPr/>
        </p:nvSpPr>
        <p:spPr>
          <a:xfrm rot="20387208">
            <a:off x="7446043" y="5668711"/>
            <a:ext cx="633288" cy="1017770"/>
          </a:xfrm>
          <a:prstGeom prst="downArrow">
            <a:avLst>
              <a:gd name="adj1" fmla="val 50000"/>
              <a:gd name="adj2" fmla="val 49120"/>
            </a:avLst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 rot="3034653" flipH="1">
            <a:off x="6965283" y="5599122"/>
            <a:ext cx="231362" cy="76455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Down Arrow 25"/>
          <p:cNvSpPr/>
          <p:nvPr/>
        </p:nvSpPr>
        <p:spPr>
          <a:xfrm rot="17115205" flipH="1">
            <a:off x="7847188" y="5498026"/>
            <a:ext cx="99938" cy="541347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TextBox 26"/>
          <p:cNvSpPr txBox="1"/>
          <p:nvPr/>
        </p:nvSpPr>
        <p:spPr>
          <a:xfrm>
            <a:off x="77869" y="2702133"/>
            <a:ext cx="1619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err="1"/>
              <a:t>I</a:t>
            </a:r>
            <a:r>
              <a:rPr lang="fi-FI" sz="3200" baseline="-25000" dirty="0" err="1"/>
              <a:t>scattered</a:t>
            </a:r>
            <a:endParaRPr lang="fi-FI" sz="3200" baseline="-25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56C506-CF04-461F-A865-8BF4CC87E22F}"/>
              </a:ext>
            </a:extLst>
          </p:cNvPr>
          <p:cNvSpPr txBox="1"/>
          <p:nvPr/>
        </p:nvSpPr>
        <p:spPr>
          <a:xfrm>
            <a:off x="1247885" y="5356889"/>
            <a:ext cx="1619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=</a:t>
            </a:r>
            <a:r>
              <a:rPr lang="fi-FI" sz="3200" dirty="0" err="1"/>
              <a:t>I</a:t>
            </a:r>
            <a:r>
              <a:rPr lang="fi-FI" sz="3200" baseline="-25000" dirty="0" err="1"/>
              <a:t>sironnut</a:t>
            </a:r>
            <a:endParaRPr lang="fi-FI" sz="3200" baseline="-25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CB1AA3-A1F1-4D6A-BB6D-DDF080EF79DA}"/>
              </a:ext>
            </a:extLst>
          </p:cNvPr>
          <p:cNvSpPr txBox="1"/>
          <p:nvPr/>
        </p:nvSpPr>
        <p:spPr>
          <a:xfrm>
            <a:off x="4795427" y="1548695"/>
            <a:ext cx="212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=</a:t>
            </a:r>
            <a:r>
              <a:rPr lang="fi-FI" sz="3200" dirty="0" err="1"/>
              <a:t>I</a:t>
            </a:r>
            <a:r>
              <a:rPr lang="fi-FI" sz="3200" baseline="-25000" dirty="0" err="1"/>
              <a:t>heijastunut</a:t>
            </a:r>
            <a:endParaRPr lang="fi-FI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417303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Häivehävittäjä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1694985"/>
            <a:ext cx="30158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i-FI" altLang="en-US" sz="2800" dirty="0"/>
              <a:t>Esimerkiksi näin: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fi-FI" altLang="en-US" sz="2800" dirty="0"/>
              <a:t>R = 0.1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fi-FI" altLang="en-US" sz="2800" dirty="0"/>
              <a:t>T = 0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fi-FI" altLang="en-US" sz="2800" dirty="0"/>
              <a:t>S = 0.3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fi-FI" altLang="en-US" sz="2800" dirty="0"/>
              <a:t>A = 0.6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839" y="1690689"/>
            <a:ext cx="3806839" cy="25892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7D0AF-F53D-4D3A-B5E1-6B03CA9E096F}"/>
              </a:ext>
            </a:extLst>
          </p:cNvPr>
          <p:cNvSpPr txBox="1"/>
          <p:nvPr/>
        </p:nvSpPr>
        <p:spPr>
          <a:xfrm>
            <a:off x="853636" y="4483000"/>
            <a:ext cx="6963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Heijastunut</a:t>
            </a:r>
            <a:r>
              <a:rPr lang="en-US" sz="2400" dirty="0"/>
              <a:t> </a:t>
            </a:r>
            <a:r>
              <a:rPr lang="en-US" sz="2400" dirty="0" err="1"/>
              <a:t>teho</a:t>
            </a:r>
            <a:r>
              <a:rPr lang="en-US" sz="2400" dirty="0"/>
              <a:t> 10% </a:t>
            </a:r>
            <a:r>
              <a:rPr lang="en-US" sz="2400" dirty="0" err="1"/>
              <a:t>alkuperäisestä</a:t>
            </a:r>
            <a:r>
              <a:rPr lang="en-US" sz="2400" dirty="0"/>
              <a:t> (</a:t>
            </a:r>
            <a:r>
              <a:rPr lang="en-US" sz="2400" dirty="0" err="1"/>
              <a:t>häiveen</a:t>
            </a:r>
            <a:r>
              <a:rPr lang="en-US" sz="2400" dirty="0"/>
              <a:t> </a:t>
            </a:r>
            <a:r>
              <a:rPr lang="en-US" sz="2400" dirty="0" err="1"/>
              <a:t>perusvaatimus</a:t>
            </a:r>
            <a:r>
              <a:rPr lang="en-US" sz="2400" dirty="0"/>
              <a:t>). </a:t>
            </a:r>
            <a:r>
              <a:rPr lang="en-US" sz="2400" dirty="0" err="1"/>
              <a:t>Absorptio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lämmitä</a:t>
            </a:r>
            <a:r>
              <a:rPr lang="en-US" sz="2400" dirty="0"/>
              <a:t> </a:t>
            </a:r>
            <a:r>
              <a:rPr lang="en-US" sz="2400" dirty="0" err="1"/>
              <a:t>merkittävästi</a:t>
            </a:r>
            <a:r>
              <a:rPr lang="en-US" sz="2400" dirty="0"/>
              <a:t> </a:t>
            </a:r>
            <a:r>
              <a:rPr lang="en-US" sz="2400" dirty="0" err="1"/>
              <a:t>koska</a:t>
            </a:r>
            <a:r>
              <a:rPr lang="en-US" sz="2400" dirty="0"/>
              <a:t> </a:t>
            </a:r>
            <a:r>
              <a:rPr lang="en-US" sz="2400" dirty="0" err="1"/>
              <a:t>tutkasignaali</a:t>
            </a:r>
            <a:r>
              <a:rPr lang="en-US" sz="2400" dirty="0"/>
              <a:t> on </a:t>
            </a:r>
            <a:r>
              <a:rPr lang="en-US" sz="2400" dirty="0" err="1"/>
              <a:t>hyvin</a:t>
            </a:r>
            <a:r>
              <a:rPr lang="en-US" sz="2400" dirty="0"/>
              <a:t> </a:t>
            </a:r>
            <a:r>
              <a:rPr lang="en-US" sz="2400" dirty="0" err="1"/>
              <a:t>heikko</a:t>
            </a:r>
            <a:r>
              <a:rPr lang="en-US" sz="2400" dirty="0"/>
              <a:t>. Jos </a:t>
            </a:r>
            <a:r>
              <a:rPr lang="en-US" sz="2400" dirty="0" err="1"/>
              <a:t>optimoidaan</a:t>
            </a:r>
            <a:r>
              <a:rPr lang="en-US" sz="2400" dirty="0"/>
              <a:t> </a:t>
            </a:r>
            <a:r>
              <a:rPr lang="en-US" sz="2400" dirty="0" err="1"/>
              <a:t>tietylle</a:t>
            </a:r>
            <a:r>
              <a:rPr lang="en-US" sz="2400" dirty="0"/>
              <a:t> </a:t>
            </a:r>
            <a:r>
              <a:rPr lang="en-US" sz="2400" dirty="0" err="1"/>
              <a:t>aallonpituudelle</a:t>
            </a:r>
            <a:r>
              <a:rPr lang="en-US" sz="2400" dirty="0"/>
              <a:t>,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heijastustusta</a:t>
            </a:r>
            <a:r>
              <a:rPr lang="en-US" sz="2400" dirty="0"/>
              <a:t> </a:t>
            </a:r>
            <a:r>
              <a:rPr lang="en-US" sz="2400" dirty="0" err="1"/>
              <a:t>vähentää</a:t>
            </a:r>
            <a:r>
              <a:rPr lang="en-US" sz="2400" dirty="0"/>
              <a:t> </a:t>
            </a:r>
            <a:r>
              <a:rPr lang="en-US" sz="2400" dirty="0" err="1"/>
              <a:t>enemmänkin</a:t>
            </a:r>
            <a:r>
              <a:rPr lang="en-US" sz="2400" dirty="0"/>
              <a:t>. 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40709524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94C100-D10E-43A7-82F4-2F3D40C3E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026" y="2043663"/>
            <a:ext cx="4578895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Tauko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5594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1300"/>
            <a:ext cx="7886700" cy="1325563"/>
          </a:xfrm>
        </p:spPr>
        <p:txBody>
          <a:bodyPr/>
          <a:lstStyle/>
          <a:p>
            <a:r>
              <a:rPr lang="fi-FI" dirty="0"/>
              <a:t>Puolijohteen energia-aukko ja absorptio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8090" y="2001837"/>
            <a:ext cx="34121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Fotonin energia:</a:t>
            </a:r>
          </a:p>
          <a:p>
            <a:endParaRPr lang="fi-FI" sz="2400" dirty="0"/>
          </a:p>
          <a:p>
            <a:r>
              <a:rPr lang="fi-FI" sz="2400" dirty="0" err="1"/>
              <a:t>E</a:t>
            </a:r>
            <a:r>
              <a:rPr lang="fi-FI" sz="2400" baseline="-25000" dirty="0" err="1"/>
              <a:t>fotoni</a:t>
            </a:r>
            <a:r>
              <a:rPr lang="fi-FI" sz="2400" dirty="0"/>
              <a:t> = hv = </a:t>
            </a:r>
            <a:r>
              <a:rPr lang="fi-FI" sz="2400" dirty="0" err="1"/>
              <a:t>hc</a:t>
            </a:r>
            <a:r>
              <a:rPr lang="fi-FI" sz="2400" dirty="0"/>
              <a:t>/</a:t>
            </a:r>
            <a:r>
              <a:rPr lang="el-GR" sz="2400" dirty="0"/>
              <a:t>λ</a:t>
            </a:r>
            <a:endParaRPr lang="fi-FI" sz="2400" dirty="0"/>
          </a:p>
          <a:p>
            <a:endParaRPr lang="fi-FI" sz="2400" dirty="0"/>
          </a:p>
          <a:p>
            <a:r>
              <a:rPr lang="fi-FI" sz="2400" dirty="0"/>
              <a:t>Jos energia riittää </a:t>
            </a:r>
            <a:r>
              <a:rPr lang="fi-FI" sz="2400" dirty="0">
                <a:sym typeface="Wingdings" panose="05000000000000000000" pitchFamily="2" charset="2"/>
              </a:rPr>
              <a:t> a</a:t>
            </a:r>
            <a:r>
              <a:rPr lang="fi-FI" sz="2400" dirty="0"/>
              <a:t>bsorptio</a:t>
            </a:r>
          </a:p>
          <a:p>
            <a:r>
              <a:rPr lang="fi-FI" sz="2400" dirty="0" err="1">
                <a:sym typeface="Wingdings" panose="05000000000000000000" pitchFamily="2" charset="2"/>
              </a:rPr>
              <a:t>E</a:t>
            </a:r>
            <a:r>
              <a:rPr lang="fi-FI" sz="2400" baseline="-25000" dirty="0" err="1">
                <a:sym typeface="Wingdings" panose="05000000000000000000" pitchFamily="2" charset="2"/>
              </a:rPr>
              <a:t>fotoni</a:t>
            </a:r>
            <a:r>
              <a:rPr lang="fi-FI" sz="2400" dirty="0">
                <a:sym typeface="Wingdings" panose="05000000000000000000" pitchFamily="2" charset="2"/>
              </a:rPr>
              <a:t>&gt; </a:t>
            </a:r>
            <a:r>
              <a:rPr lang="fi-FI" sz="2400" dirty="0" err="1"/>
              <a:t>E</a:t>
            </a:r>
            <a:r>
              <a:rPr lang="fi-FI" sz="2400" baseline="-25000" dirty="0" err="1"/>
              <a:t>gap</a:t>
            </a:r>
            <a:r>
              <a:rPr lang="fi-FI" sz="2400" dirty="0"/>
              <a:t> </a:t>
            </a:r>
          </a:p>
          <a:p>
            <a:endParaRPr lang="fi-FI" sz="2400" dirty="0"/>
          </a:p>
          <a:p>
            <a:r>
              <a:rPr lang="fi-FI" sz="2400" dirty="0"/>
              <a:t>Jos energia ei riitä </a:t>
            </a:r>
            <a:r>
              <a:rPr lang="fi-FI" sz="2400" dirty="0">
                <a:sym typeface="Wingdings" panose="05000000000000000000" pitchFamily="2" charset="2"/>
              </a:rPr>
              <a:t> transmissio</a:t>
            </a:r>
          </a:p>
          <a:p>
            <a:r>
              <a:rPr lang="fi-FI" sz="2400" dirty="0" err="1"/>
              <a:t>E</a:t>
            </a:r>
            <a:r>
              <a:rPr lang="fi-FI" sz="2400" baseline="-25000" dirty="0" err="1"/>
              <a:t>fotoni</a:t>
            </a:r>
            <a:r>
              <a:rPr lang="fi-FI" sz="2400" dirty="0"/>
              <a:t> &lt; </a:t>
            </a:r>
            <a:r>
              <a:rPr lang="fi-FI" sz="2400" dirty="0" err="1"/>
              <a:t>E</a:t>
            </a:r>
            <a:r>
              <a:rPr lang="fi-FI" sz="2400" baseline="-25000" dirty="0" err="1"/>
              <a:t>gap</a:t>
            </a:r>
            <a:r>
              <a:rPr lang="fi-FI" sz="2400" dirty="0"/>
              <a:t> 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66919B-E4D9-4DEA-ABB7-B4406BC03910}"/>
              </a:ext>
            </a:extLst>
          </p:cNvPr>
          <p:cNvGrpSpPr/>
          <p:nvPr/>
        </p:nvGrpSpPr>
        <p:grpSpPr>
          <a:xfrm>
            <a:off x="650876" y="4146550"/>
            <a:ext cx="4206874" cy="2302412"/>
            <a:chOff x="628650" y="3262312"/>
            <a:chExt cx="4619624" cy="2609850"/>
          </a:xfrm>
        </p:grpSpPr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1C8DA457-44C0-48F6-847A-04FC80375E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699" y="4338199"/>
              <a:ext cx="37115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fi-FI" sz="1800" dirty="0" err="1"/>
                <a:t>E</a:t>
              </a:r>
              <a:r>
                <a:rPr lang="en-GB" altLang="fi-FI" sz="1800" baseline="-25000" dirty="0" err="1"/>
                <a:t>gap</a:t>
              </a:r>
              <a:r>
                <a:rPr lang="en-GB" altLang="fi-FI" sz="1800" dirty="0"/>
                <a:t> =</a:t>
              </a:r>
              <a:r>
                <a:rPr lang="en-GB" altLang="fi-FI" sz="1800" dirty="0" err="1"/>
                <a:t>Kielletty</a:t>
              </a:r>
              <a:r>
                <a:rPr lang="en-GB" altLang="fi-FI" sz="1800" dirty="0"/>
                <a:t> </a:t>
              </a:r>
              <a:r>
                <a:rPr lang="en-GB" altLang="fi-FI" sz="1800" dirty="0" err="1"/>
                <a:t>energiavyö</a:t>
              </a:r>
              <a:r>
                <a:rPr lang="en-GB" altLang="fi-FI" sz="1800" dirty="0"/>
                <a:t> </a:t>
              </a:r>
              <a:endParaRPr lang="en-US" altLang="fi-FI" sz="1800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8AADD9-E15F-476F-B258-A18ED44D3D77}"/>
                </a:ext>
              </a:extLst>
            </p:cNvPr>
            <p:cNvGrpSpPr/>
            <p:nvPr/>
          </p:nvGrpSpPr>
          <p:grpSpPr>
            <a:xfrm>
              <a:off x="628650" y="3262312"/>
              <a:ext cx="3951288" cy="2609850"/>
              <a:chOff x="4560887" y="3281363"/>
              <a:chExt cx="3951288" cy="2609850"/>
            </a:xfrm>
          </p:grpSpPr>
          <p:sp>
            <p:nvSpPr>
              <p:cNvPr id="5" name="TextBox 2">
                <a:extLst>
                  <a:ext uri="{FF2B5EF4-FFF2-40B4-BE49-F238E27FC236}">
                    <a16:creationId xmlns:a16="http://schemas.microsoft.com/office/drawing/2014/main" id="{29C223B7-D6D8-4717-B94A-0DC429B63F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60887" y="4968875"/>
                <a:ext cx="3940175" cy="92233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i-FI" sz="1800"/>
                  <a:t>valenssivyö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fi-FI" sz="180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i-FI" sz="1800"/>
              </a:p>
            </p:txBody>
          </p:sp>
          <p:sp>
            <p:nvSpPr>
              <p:cNvPr id="6" name="TextBox 4">
                <a:extLst>
                  <a:ext uri="{FF2B5EF4-FFF2-40B4-BE49-F238E27FC236}">
                    <a16:creationId xmlns:a16="http://schemas.microsoft.com/office/drawing/2014/main" id="{940FD879-F252-4FBB-AA94-D9038AEE5E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0" y="3281363"/>
                <a:ext cx="3940175" cy="92233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fi-FI" sz="1800" dirty="0" err="1"/>
                  <a:t>johtavuusvyö</a:t>
                </a:r>
                <a:endParaRPr lang="en-GB" altLang="fi-FI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fi-FI" sz="1800" dirty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fi-FI" sz="1800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AEC318EF-A5CB-4738-89F2-BB1F02E9BF8D}"/>
                  </a:ext>
                </a:extLst>
              </p:cNvPr>
              <p:cNvCxnSpPr/>
              <p:nvPr/>
            </p:nvCxnSpPr>
            <p:spPr>
              <a:xfrm rot="5400000" flipH="1" flipV="1">
                <a:off x="7912894" y="4566444"/>
                <a:ext cx="762000" cy="158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2EA3FA3-F7CF-47F2-A4B6-EAB0D54730AF}"/>
                  </a:ext>
                </a:extLst>
              </p:cNvPr>
              <p:cNvSpPr/>
              <p:nvPr/>
            </p:nvSpPr>
            <p:spPr>
              <a:xfrm>
                <a:off x="7132637" y="4994275"/>
                <a:ext cx="239713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F51616-FAA9-4935-A412-194B62340C19}"/>
                  </a:ext>
                </a:extLst>
              </p:cNvPr>
              <p:cNvSpPr/>
              <p:nvPr/>
            </p:nvSpPr>
            <p:spPr>
              <a:xfrm>
                <a:off x="7205662" y="3984625"/>
                <a:ext cx="238125" cy="2286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173DA8F6-F9E6-4AA2-BE69-F73A8FE946E9}"/>
                  </a:ext>
                </a:extLst>
              </p:cNvPr>
              <p:cNvSpPr/>
              <p:nvPr/>
            </p:nvSpPr>
            <p:spPr>
              <a:xfrm>
                <a:off x="6908800" y="4075113"/>
                <a:ext cx="439737" cy="919162"/>
              </a:xfrm>
              <a:custGeom>
                <a:avLst/>
                <a:gdLst>
                  <a:gd name="connsiteX0" fmla="*/ 275772 w 428172"/>
                  <a:gd name="connsiteY0" fmla="*/ 1175657 h 1175657"/>
                  <a:gd name="connsiteX1" fmla="*/ 25400 w 428172"/>
                  <a:gd name="connsiteY1" fmla="*/ 598714 h 1175657"/>
                  <a:gd name="connsiteX2" fmla="*/ 428172 w 428172"/>
                  <a:gd name="connsiteY2" fmla="*/ 0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8172" h="1175657">
                    <a:moveTo>
                      <a:pt x="275772" y="1175657"/>
                    </a:moveTo>
                    <a:cubicBezTo>
                      <a:pt x="137886" y="985157"/>
                      <a:pt x="0" y="794657"/>
                      <a:pt x="25400" y="598714"/>
                    </a:cubicBezTo>
                    <a:cubicBezTo>
                      <a:pt x="50800" y="402771"/>
                      <a:pt x="428172" y="0"/>
                      <a:pt x="428172" y="0"/>
                    </a:cubicBezTo>
                  </a:path>
                </a:pathLst>
              </a:cu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B2E32D-7743-4964-9DF1-9EC4C69224D0}"/>
              </a:ext>
            </a:extLst>
          </p:cNvPr>
          <p:cNvSpPr txBox="1"/>
          <p:nvPr/>
        </p:nvSpPr>
        <p:spPr>
          <a:xfrm>
            <a:off x="628650" y="1898395"/>
            <a:ext cx="3867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Fotoni</a:t>
            </a:r>
            <a:r>
              <a:rPr lang="en-US" sz="2400" dirty="0"/>
              <a:t> </a:t>
            </a:r>
            <a:r>
              <a:rPr lang="en-US" sz="2400" dirty="0" err="1"/>
              <a:t>tarvitsee</a:t>
            </a:r>
            <a:r>
              <a:rPr lang="en-US" sz="2400" dirty="0"/>
              <a:t> </a:t>
            </a:r>
            <a:r>
              <a:rPr lang="en-US" sz="2400" dirty="0" err="1"/>
              <a:t>energiaa</a:t>
            </a:r>
            <a:r>
              <a:rPr lang="en-US" sz="2400" dirty="0"/>
              <a:t> </a:t>
            </a:r>
            <a:r>
              <a:rPr lang="en-US" sz="2400" dirty="0" err="1"/>
              <a:t>vähintään</a:t>
            </a:r>
            <a:r>
              <a:rPr lang="en-US" sz="2400" dirty="0"/>
              <a:t> </a:t>
            </a:r>
            <a:r>
              <a:rPr lang="en-US" sz="2400" dirty="0" err="1"/>
              <a:t>E</a:t>
            </a:r>
            <a:r>
              <a:rPr lang="en-US" sz="2400" baseline="-25000" dirty="0" err="1"/>
              <a:t>gap</a:t>
            </a:r>
            <a:r>
              <a:rPr lang="en-US" sz="2400" dirty="0"/>
              <a:t> </a:t>
            </a:r>
            <a:r>
              <a:rPr lang="en-US" sz="2400" dirty="0" err="1"/>
              <a:t>voidaakseen</a:t>
            </a:r>
            <a:r>
              <a:rPr lang="en-US" sz="2400" dirty="0"/>
              <a:t> </a:t>
            </a:r>
            <a:r>
              <a:rPr lang="en-US" sz="2400" dirty="0" err="1"/>
              <a:t>virittää</a:t>
            </a:r>
            <a:r>
              <a:rPr lang="en-US" sz="2400" dirty="0"/>
              <a:t> </a:t>
            </a:r>
            <a:r>
              <a:rPr lang="en-US" sz="2400" dirty="0" err="1"/>
              <a:t>elektronin</a:t>
            </a:r>
            <a:r>
              <a:rPr lang="en-US" sz="2400" dirty="0"/>
              <a:t> </a:t>
            </a:r>
            <a:r>
              <a:rPr lang="en-US" sz="2400" dirty="0" err="1"/>
              <a:t>valenssivyöltä</a:t>
            </a:r>
            <a:r>
              <a:rPr lang="en-US" sz="2400" dirty="0"/>
              <a:t> </a:t>
            </a:r>
            <a:r>
              <a:rPr lang="en-US" sz="2400" dirty="0" err="1"/>
              <a:t>johtavuusvyölle</a:t>
            </a:r>
            <a:r>
              <a:rPr lang="en-US" sz="2400" dirty="0"/>
              <a:t>.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28257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Puolijohteen energia-aukko ja absorptio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201" y="1989397"/>
            <a:ext cx="41973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Pii aurinkokennoissa:</a:t>
            </a:r>
          </a:p>
          <a:p>
            <a:r>
              <a:rPr lang="fi-FI" sz="2800" dirty="0" err="1"/>
              <a:t>E</a:t>
            </a:r>
            <a:r>
              <a:rPr lang="fi-FI" sz="2800" baseline="-25000" dirty="0" err="1"/>
              <a:t>gap</a:t>
            </a:r>
            <a:r>
              <a:rPr lang="fi-FI" sz="2800" dirty="0"/>
              <a:t> = 1.1 </a:t>
            </a:r>
            <a:r>
              <a:rPr lang="fi-FI" sz="2800" dirty="0" err="1"/>
              <a:t>eV</a:t>
            </a:r>
            <a:endParaRPr lang="fi-FI" sz="2800" dirty="0"/>
          </a:p>
          <a:p>
            <a:endParaRPr lang="fi-FI" sz="2800" dirty="0"/>
          </a:p>
          <a:p>
            <a:r>
              <a:rPr lang="fi-FI" sz="2800" dirty="0"/>
              <a:t>Kriittinen aallonpituus: </a:t>
            </a:r>
          </a:p>
          <a:p>
            <a:r>
              <a:rPr lang="el-GR" sz="2800" dirty="0"/>
              <a:t>λ</a:t>
            </a:r>
            <a:r>
              <a:rPr lang="fi-FI" sz="2800" baseline="-25000" dirty="0" err="1"/>
              <a:t>crit</a:t>
            </a:r>
            <a:r>
              <a:rPr lang="fi-FI" sz="2800" dirty="0"/>
              <a:t> = </a:t>
            </a:r>
            <a:r>
              <a:rPr lang="fi-FI" sz="2800" dirty="0" err="1"/>
              <a:t>hc</a:t>
            </a:r>
            <a:r>
              <a:rPr lang="fi-FI" sz="2800" dirty="0"/>
              <a:t>/</a:t>
            </a:r>
            <a:r>
              <a:rPr lang="fi-FI" sz="2800" dirty="0" err="1"/>
              <a:t>E</a:t>
            </a:r>
            <a:r>
              <a:rPr lang="fi-FI" sz="2800" baseline="-25000" dirty="0" err="1"/>
              <a:t>gap</a:t>
            </a:r>
            <a:r>
              <a:rPr lang="fi-FI" sz="2800" dirty="0"/>
              <a:t> =</a:t>
            </a:r>
          </a:p>
          <a:p>
            <a:r>
              <a:rPr lang="fi-FI" sz="2800" dirty="0"/>
              <a:t>6*10</a:t>
            </a:r>
            <a:r>
              <a:rPr lang="fi-FI" sz="2800" baseline="30000" dirty="0"/>
              <a:t>- 34</a:t>
            </a:r>
            <a:r>
              <a:rPr lang="fi-FI" sz="2800" dirty="0"/>
              <a:t>*3*10</a:t>
            </a:r>
            <a:r>
              <a:rPr lang="fi-FI" sz="2800" baseline="30000" dirty="0"/>
              <a:t>8</a:t>
            </a:r>
            <a:r>
              <a:rPr lang="fi-FI" sz="2800" dirty="0"/>
              <a:t>/(1.1*1.6*10</a:t>
            </a:r>
            <a:r>
              <a:rPr lang="fi-FI" sz="2800" baseline="30000" dirty="0"/>
              <a:t>-19</a:t>
            </a:r>
            <a:r>
              <a:rPr lang="fi-FI" sz="2800" dirty="0"/>
              <a:t> ) </a:t>
            </a:r>
          </a:p>
          <a:p>
            <a:r>
              <a:rPr lang="fi-FI" sz="2800" dirty="0"/>
              <a:t>= 1.1*10</a:t>
            </a:r>
            <a:r>
              <a:rPr lang="fi-FI" sz="2800" baseline="30000" dirty="0"/>
              <a:t>-6</a:t>
            </a:r>
            <a:r>
              <a:rPr lang="fi-FI" sz="2800" dirty="0"/>
              <a:t> m = 1.1 µm</a:t>
            </a:r>
          </a:p>
          <a:p>
            <a:endParaRPr lang="fi-FI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53391-F9A2-4643-BB03-56EDE1EB322A}"/>
              </a:ext>
            </a:extLst>
          </p:cNvPr>
          <p:cNvSpPr txBox="1"/>
          <p:nvPr/>
        </p:nvSpPr>
        <p:spPr>
          <a:xfrm>
            <a:off x="5200650" y="2012950"/>
            <a:ext cx="3460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Piikenno absorboi vain tätä lyhyemmät aallonpituudet (=suuremmat energiat).</a:t>
            </a:r>
          </a:p>
          <a:p>
            <a:endParaRPr lang="fi-FI" sz="2800" dirty="0"/>
          </a:p>
          <a:p>
            <a:r>
              <a:rPr lang="fi-FI" sz="2800" dirty="0"/>
              <a:t>Mutta kohta nähdään mihin yli1.1 </a:t>
            </a:r>
            <a:r>
              <a:rPr lang="fi-FI" sz="2800" dirty="0" err="1"/>
              <a:t>eV</a:t>
            </a:r>
            <a:r>
              <a:rPr lang="fi-FI" sz="2800" dirty="0"/>
              <a:t> menevä energia menee.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415048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Resistiivisyys (</a:t>
            </a:r>
            <a:r>
              <a:rPr lang="el-GR" altLang="fi-FI" dirty="0"/>
              <a:t>ρ </a:t>
            </a:r>
            <a:r>
              <a:rPr lang="en-US" altLang="fi-FI" dirty="0"/>
              <a:t>)</a:t>
            </a:r>
            <a:br>
              <a:rPr lang="en-US" altLang="fi-FI" dirty="0"/>
            </a:br>
            <a:r>
              <a:rPr lang="fi-FI" dirty="0"/>
              <a:t>Johtavuus (</a:t>
            </a:r>
            <a:r>
              <a:rPr lang="el-GR" dirty="0">
                <a:cs typeface="Times New Roman"/>
              </a:rPr>
              <a:t>σ</a:t>
            </a:r>
            <a:r>
              <a:rPr lang="en-GB" dirty="0">
                <a:cs typeface="Times New Roman"/>
              </a:rPr>
              <a:t> )</a:t>
            </a:r>
            <a:endParaRPr lang="fi-FI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9250" y="2065338"/>
            <a:ext cx="22542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fi-FI" sz="3600" dirty="0"/>
              <a:t>ρ</a:t>
            </a:r>
            <a:r>
              <a:rPr lang="en-GB" altLang="fi-FI" sz="3600" dirty="0"/>
              <a:t> =  1/nq</a:t>
            </a:r>
            <a:r>
              <a:rPr lang="el-GR" altLang="fi-FI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fi-FI" altLang="fi-FI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l-GR" sz="3600" dirty="0">
                <a:cs typeface="Times New Roman"/>
              </a:rPr>
              <a:t>σ</a:t>
            </a:r>
            <a:r>
              <a:rPr lang="en-GB" sz="3600" dirty="0">
                <a:cs typeface="Times New Roman"/>
              </a:rPr>
              <a:t> = nqµ	</a:t>
            </a:r>
            <a:endParaRPr lang="en-US" altLang="fi-FI" sz="36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14700" y="1898650"/>
            <a:ext cx="56070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2800" dirty="0"/>
              <a:t>R</a:t>
            </a:r>
            <a:r>
              <a:rPr lang="en-GB" altLang="fi-FI" sz="2800" dirty="0" err="1"/>
              <a:t>iippuvat</a:t>
            </a:r>
            <a:r>
              <a:rPr lang="en-GB" altLang="fi-FI" sz="28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fi-FI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-</a:t>
            </a:r>
            <a:r>
              <a:rPr lang="en-GB" altLang="fi-FI" sz="2800" dirty="0" err="1"/>
              <a:t>varauksenkuljettajien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määrästä</a:t>
            </a:r>
            <a:r>
              <a:rPr lang="en-GB" altLang="fi-FI" sz="2800" dirty="0"/>
              <a:t> n</a:t>
            </a:r>
          </a:p>
          <a:p>
            <a:pPr>
              <a:spcBef>
                <a:spcPct val="0"/>
              </a:spcBef>
              <a:buNone/>
            </a:pPr>
            <a:r>
              <a:rPr lang="en-GB" altLang="fi-FI" sz="2800" dirty="0"/>
              <a:t>-</a:t>
            </a:r>
            <a:r>
              <a:rPr lang="en-GB" altLang="fi-FI" sz="2800" dirty="0" err="1"/>
              <a:t>liikkuvuudesta</a:t>
            </a:r>
            <a:r>
              <a:rPr lang="en-GB" altLang="fi-FI" sz="2800" dirty="0"/>
              <a:t> µ</a:t>
            </a:r>
            <a:endParaRPr lang="en-US" altLang="fi-FI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-</a:t>
            </a:r>
            <a:r>
              <a:rPr lang="en-GB" altLang="fi-FI" sz="2800" dirty="0" err="1"/>
              <a:t>alkeisvarauksesta</a:t>
            </a:r>
            <a:r>
              <a:rPr lang="en-GB" altLang="fi-FI" sz="2800" dirty="0"/>
              <a:t> q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fi-FI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8650" y="4267418"/>
            <a:ext cx="8293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Alkeisvaraus = e= vakio</a:t>
            </a:r>
            <a:r>
              <a:rPr lang="en-GB" sz="2800" dirty="0">
                <a:cs typeface="Times New Roman"/>
              </a:rPr>
              <a:t> = 1.6*10</a:t>
            </a:r>
            <a:r>
              <a:rPr lang="en-GB" sz="2800" baseline="30000" dirty="0">
                <a:cs typeface="Times New Roman"/>
              </a:rPr>
              <a:t>-19</a:t>
            </a:r>
            <a:r>
              <a:rPr lang="en-GB" sz="2800" dirty="0">
                <a:cs typeface="Times New Roman"/>
              </a:rPr>
              <a:t> C</a:t>
            </a:r>
          </a:p>
          <a:p>
            <a:r>
              <a:rPr lang="en-GB" sz="2800" dirty="0" err="1">
                <a:cs typeface="Times New Roman"/>
              </a:rPr>
              <a:t>Liikkuvuus</a:t>
            </a:r>
            <a:r>
              <a:rPr lang="en-GB" sz="2800" dirty="0">
                <a:cs typeface="Times New Roman"/>
              </a:rPr>
              <a:t>: </a:t>
            </a:r>
            <a:r>
              <a:rPr lang="en-GB" sz="2800" dirty="0" err="1">
                <a:cs typeface="Times New Roman"/>
              </a:rPr>
              <a:t>riippuu</a:t>
            </a:r>
            <a:r>
              <a:rPr lang="en-GB" sz="2800" dirty="0">
                <a:cs typeface="Times New Roman"/>
              </a:rPr>
              <a:t> </a:t>
            </a:r>
            <a:r>
              <a:rPr lang="en-GB" sz="2800" dirty="0" err="1">
                <a:cs typeface="Times New Roman"/>
              </a:rPr>
              <a:t>kidevirheistä</a:t>
            </a:r>
            <a:r>
              <a:rPr lang="en-GB" sz="2800" dirty="0">
                <a:cs typeface="Times New Roman"/>
              </a:rPr>
              <a:t> </a:t>
            </a:r>
            <a:r>
              <a:rPr lang="en-GB" sz="2800" dirty="0" err="1">
                <a:cs typeface="Times New Roman"/>
              </a:rPr>
              <a:t>ja</a:t>
            </a:r>
            <a:r>
              <a:rPr lang="en-GB" sz="2800" dirty="0">
                <a:cs typeface="Times New Roman"/>
              </a:rPr>
              <a:t> </a:t>
            </a:r>
            <a:r>
              <a:rPr lang="en-GB" sz="2800" dirty="0" err="1">
                <a:cs typeface="Times New Roman"/>
              </a:rPr>
              <a:t>lämpötilasta</a:t>
            </a:r>
            <a:endParaRPr lang="en-GB" sz="2800" dirty="0">
              <a:cs typeface="Times New Roman"/>
            </a:endParaRPr>
          </a:p>
          <a:p>
            <a:endParaRPr lang="en-GB" sz="2800" dirty="0">
              <a:cs typeface="Times New Roman"/>
            </a:endParaRPr>
          </a:p>
          <a:p>
            <a:r>
              <a:rPr lang="fi-FI" sz="2800" dirty="0"/>
              <a:t>Metalleilla n=vakio</a:t>
            </a:r>
          </a:p>
          <a:p>
            <a:r>
              <a:rPr lang="fi-FI" sz="2800" dirty="0"/>
              <a:t>Puolijohteilla n voimakkaasti lämpötila-riippuva</a:t>
            </a:r>
          </a:p>
        </p:txBody>
      </p:sp>
    </p:spTree>
    <p:extLst>
      <p:ext uri="{BB962C8B-B14F-4D97-AF65-F5344CB8AC3E}">
        <p14:creationId xmlns:p14="http://schemas.microsoft.com/office/powerpoint/2010/main" val="27551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9269" y="182880"/>
            <a:ext cx="4781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/>
              <a:t>Absorptiokerroin </a:t>
            </a:r>
            <a:r>
              <a:rPr lang="el-GR" sz="4400" dirty="0"/>
              <a:t>β</a:t>
            </a:r>
            <a:r>
              <a:rPr lang="fi-FI" sz="4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61703" y="1459972"/>
                <a:ext cx="2821577" cy="7089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4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i-FI" sz="4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i-FI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4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i-FI" sz="4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fi-FI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i-FI" sz="4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i-FI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i-FI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fi-FI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fi-FI" sz="4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03" y="1459972"/>
                <a:ext cx="2821577" cy="7089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107577" y="1237903"/>
            <a:ext cx="39449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Intensiteetti alussa I</a:t>
            </a:r>
            <a:r>
              <a:rPr lang="fi-FI" sz="2800" baseline="-25000" dirty="0"/>
              <a:t>0</a:t>
            </a:r>
          </a:p>
          <a:p>
            <a:r>
              <a:rPr lang="fi-FI" sz="2800" dirty="0"/>
              <a:t>Absorptiokerroin </a:t>
            </a:r>
            <a:r>
              <a:rPr lang="el-GR" sz="2800" dirty="0"/>
              <a:t>β</a:t>
            </a:r>
            <a:r>
              <a:rPr lang="fi-FI" sz="2800" dirty="0"/>
              <a:t> </a:t>
            </a:r>
          </a:p>
          <a:p>
            <a:r>
              <a:rPr lang="fi-FI" sz="2800" dirty="0"/>
              <a:t>Matka x</a:t>
            </a:r>
          </a:p>
          <a:p>
            <a:endParaRPr lang="fi-FI" sz="2800" dirty="0"/>
          </a:p>
          <a:p>
            <a:r>
              <a:rPr lang="el-GR" sz="2800" dirty="0"/>
              <a:t>β</a:t>
            </a:r>
            <a:r>
              <a:rPr lang="fi-FI" sz="2800" dirty="0"/>
              <a:t> on aallonpituudesta riippuva</a:t>
            </a:r>
          </a:p>
          <a:p>
            <a:endParaRPr lang="fi-FI" sz="2800" dirty="0"/>
          </a:p>
          <a:p>
            <a:r>
              <a:rPr lang="fi-FI" sz="2800" dirty="0" err="1"/>
              <a:t>Sinisesta</a:t>
            </a:r>
            <a:r>
              <a:rPr lang="fi-FI" sz="2800" dirty="0"/>
              <a:t> valosta absorboituu 10 metrin veteen 10%;</a:t>
            </a:r>
          </a:p>
          <a:p>
            <a:r>
              <a:rPr lang="fi-FI" sz="2800" dirty="0"/>
              <a:t>punaisesta 95%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9" y="2556709"/>
            <a:ext cx="4622936" cy="35794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0473" y="2583540"/>
            <a:ext cx="1580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vesi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79269" y="2626340"/>
                <a:ext cx="1528354" cy="53557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fi-FI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fi-FI" sz="2800" dirty="0"/>
                  <a:t> [m</a:t>
                </a:r>
                <a:r>
                  <a:rPr lang="fi-FI" sz="2800" baseline="30000" dirty="0"/>
                  <a:t>-1</a:t>
                </a:r>
                <a:r>
                  <a:rPr lang="fi-FI" sz="2800" dirty="0"/>
                  <a:t>]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69" y="2626340"/>
                <a:ext cx="1528354" cy="535577"/>
              </a:xfrm>
              <a:prstGeom prst="rect">
                <a:avLst/>
              </a:prstGeom>
              <a:blipFill>
                <a:blip r:embed="rId4"/>
                <a:stretch>
                  <a:fillRect t="-8889" b="-27778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0021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6688181" y="6262688"/>
            <a:ext cx="228418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err="1"/>
              <a:t>Poortmans</a:t>
            </a:r>
            <a:r>
              <a:rPr lang="en-GB" altLang="en-US" sz="1800" dirty="0"/>
              <a:t> p. 182</a:t>
            </a:r>
            <a:endParaRPr lang="en-US" altLang="en-US" sz="1800" dirty="0"/>
          </a:p>
        </p:txBody>
      </p:sp>
      <p:pic>
        <p:nvPicPr>
          <p:cNvPr id="38916" name="Picture 4" descr="E:\Scanned\Silicon optical absorption vs wavelength Poortma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0" y="1193800"/>
            <a:ext cx="3786188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4635500" y="1492151"/>
            <a:ext cx="4336867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en-US" sz="2800" dirty="0"/>
              <a:t>R + T + S + A =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en-US" sz="2800" dirty="0"/>
              <a:t>Aurinkokennolle tavoite: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fi-FI" altLang="en-US" sz="2400" dirty="0"/>
              <a:t>R = 0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fi-FI" altLang="en-US" sz="2400" dirty="0"/>
              <a:t>T = 0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fi-FI" altLang="en-US" sz="2400" dirty="0"/>
              <a:t>S = 0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fi-FI" altLang="en-US" sz="2400" dirty="0"/>
              <a:t>A =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en-US" sz="2800" dirty="0"/>
              <a:t>Aurinkovoimalan peileille: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fi-FI" altLang="en-US" sz="2400" dirty="0"/>
              <a:t>R = 1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fi-FI" altLang="en-US" sz="2400" dirty="0"/>
              <a:t>T = 0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fi-FI" altLang="en-US" sz="2400" dirty="0"/>
              <a:t>S = 0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fi-FI" altLang="en-US" sz="2400" dirty="0"/>
              <a:t>A = 0</a:t>
            </a:r>
            <a:endParaRPr lang="fi-FI" alt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79269" y="182880"/>
            <a:ext cx="7628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/>
              <a:t>Absorptio aurinkokennoissa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7180" y="2174966"/>
                <a:ext cx="46916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fi-FI" sz="4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80" y="2174966"/>
                <a:ext cx="469166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73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Auringon spektri ja piikenno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2" y="1524993"/>
            <a:ext cx="5974595" cy="44186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7462" y="6293173"/>
            <a:ext cx="6426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https://www.solarquotes.com.au/blog/uv-solar-panels/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6AEE4F-EB84-4579-BEDF-6331CB0B6830}"/>
              </a:ext>
            </a:extLst>
          </p:cNvPr>
          <p:cNvCxnSpPr>
            <a:cxnSpLocks/>
          </p:cNvCxnSpPr>
          <p:nvPr/>
        </p:nvCxnSpPr>
        <p:spPr>
          <a:xfrm>
            <a:off x="3200400" y="3752850"/>
            <a:ext cx="0" cy="228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D6D41B0-8E13-42A3-A6F0-87D2C1727861}"/>
              </a:ext>
            </a:extLst>
          </p:cNvPr>
          <p:cNvSpPr/>
          <p:nvPr/>
        </p:nvSpPr>
        <p:spPr>
          <a:xfrm>
            <a:off x="3314701" y="3752850"/>
            <a:ext cx="1473199" cy="298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8B3380-E0A6-4B60-A85B-BC6C5C8F90F6}"/>
              </a:ext>
            </a:extLst>
          </p:cNvPr>
          <p:cNvSpPr txBox="1"/>
          <p:nvPr/>
        </p:nvSpPr>
        <p:spPr>
          <a:xfrm>
            <a:off x="3629803" y="3940616"/>
            <a:ext cx="5322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400" dirty="0"/>
              <a:t>1.1 µm </a:t>
            </a:r>
            <a:r>
              <a:rPr lang="en-US" sz="2400" dirty="0" err="1"/>
              <a:t>fotonit</a:t>
            </a:r>
            <a:r>
              <a:rPr lang="en-US" sz="2400" dirty="0"/>
              <a:t> </a:t>
            </a:r>
            <a:r>
              <a:rPr lang="en-US" sz="2400" dirty="0" err="1"/>
              <a:t>eivät</a:t>
            </a:r>
            <a:r>
              <a:rPr lang="en-US" sz="2400" dirty="0"/>
              <a:t> </a:t>
            </a:r>
            <a:r>
              <a:rPr lang="en-US" sz="2400" dirty="0" err="1"/>
              <a:t>riitä</a:t>
            </a:r>
            <a:r>
              <a:rPr lang="en-US" sz="2400" dirty="0"/>
              <a:t> </a:t>
            </a:r>
            <a:r>
              <a:rPr lang="en-US" sz="2400" dirty="0" err="1"/>
              <a:t>virittämään</a:t>
            </a:r>
            <a:r>
              <a:rPr lang="en-US" sz="2400" dirty="0"/>
              <a:t>,</a:t>
            </a:r>
          </a:p>
          <a:p>
            <a:r>
              <a:rPr lang="en-US" sz="2400" dirty="0"/>
              <a:t>Eli </a:t>
            </a:r>
            <a:r>
              <a:rPr lang="en-US" sz="2400" dirty="0" err="1"/>
              <a:t>infrapuna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tuota</a:t>
            </a:r>
            <a:r>
              <a:rPr lang="en-US" sz="2400" dirty="0"/>
              <a:t> </a:t>
            </a:r>
            <a:r>
              <a:rPr lang="en-US" sz="2400" dirty="0" err="1"/>
              <a:t>sähköä</a:t>
            </a:r>
            <a:r>
              <a:rPr lang="en-US" sz="2400" dirty="0"/>
              <a:t>.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2527981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Auringon spektri &amp; kennot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2" y="1524993"/>
            <a:ext cx="5974595" cy="44186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7462" y="6293173"/>
            <a:ext cx="6426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https://www.solarquotes.com.au/blog/uv-solar-panels/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959428" y="1981757"/>
            <a:ext cx="4430890" cy="15429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Box 7"/>
          <p:cNvSpPr txBox="1"/>
          <p:nvPr/>
        </p:nvSpPr>
        <p:spPr>
          <a:xfrm>
            <a:off x="6555535" y="1933303"/>
            <a:ext cx="2461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Miksei tätä hyödynnetä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80400" y="3371029"/>
            <a:ext cx="23578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Virittämiseen tarvitaan vain 1.1 </a:t>
            </a:r>
            <a:r>
              <a:rPr lang="fi-FI" sz="2400" dirty="0" err="1"/>
              <a:t>eV</a:t>
            </a:r>
            <a:r>
              <a:rPr lang="fi-FI" sz="2400" dirty="0"/>
              <a:t>; ylimäärä- energia muuttuu termiseksi energiaksi.</a:t>
            </a:r>
          </a:p>
        </p:txBody>
      </p:sp>
      <p:sp>
        <p:nvSpPr>
          <p:cNvPr id="10" name="Freeform 9"/>
          <p:cNvSpPr/>
          <p:nvPr/>
        </p:nvSpPr>
        <p:spPr>
          <a:xfrm>
            <a:off x="1384663" y="1933303"/>
            <a:ext cx="1149531" cy="3122023"/>
          </a:xfrm>
          <a:custGeom>
            <a:avLst/>
            <a:gdLst>
              <a:gd name="connsiteX0" fmla="*/ 0 w 1149531"/>
              <a:gd name="connsiteY0" fmla="*/ 2860766 h 2939143"/>
              <a:gd name="connsiteX1" fmla="*/ 287383 w 1149531"/>
              <a:gd name="connsiteY1" fmla="*/ 235131 h 2939143"/>
              <a:gd name="connsiteX2" fmla="*/ 574766 w 1149531"/>
              <a:gd name="connsiteY2" fmla="*/ 0 h 2939143"/>
              <a:gd name="connsiteX3" fmla="*/ 966651 w 1149531"/>
              <a:gd name="connsiteY3" fmla="*/ 613954 h 2939143"/>
              <a:gd name="connsiteX4" fmla="*/ 1149531 w 1149531"/>
              <a:gd name="connsiteY4" fmla="*/ 1397726 h 2939143"/>
              <a:gd name="connsiteX5" fmla="*/ 731520 w 1149531"/>
              <a:gd name="connsiteY5" fmla="*/ 1280160 h 2939143"/>
              <a:gd name="connsiteX6" fmla="*/ 365760 w 1149531"/>
              <a:gd name="connsiteY6" fmla="*/ 1672046 h 2939143"/>
              <a:gd name="connsiteX7" fmla="*/ 209006 w 1149531"/>
              <a:gd name="connsiteY7" fmla="*/ 2299063 h 2939143"/>
              <a:gd name="connsiteX8" fmla="*/ 143691 w 1149531"/>
              <a:gd name="connsiteY8" fmla="*/ 2821577 h 2939143"/>
              <a:gd name="connsiteX9" fmla="*/ 0 w 1149531"/>
              <a:gd name="connsiteY9" fmla="*/ 2939143 h 293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9531" h="2939143">
                <a:moveTo>
                  <a:pt x="0" y="2860766"/>
                </a:moveTo>
                <a:lnTo>
                  <a:pt x="287383" y="235131"/>
                </a:lnTo>
                <a:lnTo>
                  <a:pt x="574766" y="0"/>
                </a:lnTo>
                <a:lnTo>
                  <a:pt x="966651" y="613954"/>
                </a:lnTo>
                <a:lnTo>
                  <a:pt x="1149531" y="1397726"/>
                </a:lnTo>
                <a:lnTo>
                  <a:pt x="731520" y="1280160"/>
                </a:lnTo>
                <a:lnTo>
                  <a:pt x="365760" y="1672046"/>
                </a:lnTo>
                <a:lnTo>
                  <a:pt x="209006" y="2299063"/>
                </a:lnTo>
                <a:lnTo>
                  <a:pt x="143691" y="2821577"/>
                </a:lnTo>
                <a:lnTo>
                  <a:pt x="0" y="2939143"/>
                </a:lnTo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88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Auringon spektri &amp; kennot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2" y="1524993"/>
            <a:ext cx="5974595" cy="44186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10562" y="6421011"/>
            <a:ext cx="34540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050" dirty="0"/>
              <a:t>https://www.solarquotes.com.au/blog/uv-solar-panels/</a:t>
            </a:r>
          </a:p>
        </p:txBody>
      </p:sp>
      <p:sp>
        <p:nvSpPr>
          <p:cNvPr id="12" name="Freeform 11"/>
          <p:cNvSpPr/>
          <p:nvPr/>
        </p:nvSpPr>
        <p:spPr>
          <a:xfrm>
            <a:off x="1541417" y="3344091"/>
            <a:ext cx="1188720" cy="1567543"/>
          </a:xfrm>
          <a:custGeom>
            <a:avLst/>
            <a:gdLst>
              <a:gd name="connsiteX0" fmla="*/ 1123406 w 1188720"/>
              <a:gd name="connsiteY0" fmla="*/ 222069 h 1567543"/>
              <a:gd name="connsiteX1" fmla="*/ 600892 w 1188720"/>
              <a:gd name="connsiteY1" fmla="*/ 0 h 1567543"/>
              <a:gd name="connsiteX2" fmla="*/ 261257 w 1188720"/>
              <a:gd name="connsiteY2" fmla="*/ 378823 h 1567543"/>
              <a:gd name="connsiteX3" fmla="*/ 91440 w 1188720"/>
              <a:gd name="connsiteY3" fmla="*/ 992778 h 1567543"/>
              <a:gd name="connsiteX4" fmla="*/ 0 w 1188720"/>
              <a:gd name="connsiteY4" fmla="*/ 1567543 h 1567543"/>
              <a:gd name="connsiteX5" fmla="*/ 117566 w 1188720"/>
              <a:gd name="connsiteY5" fmla="*/ 1345475 h 1567543"/>
              <a:gd name="connsiteX6" fmla="*/ 248194 w 1188720"/>
              <a:gd name="connsiteY6" fmla="*/ 1031966 h 1567543"/>
              <a:gd name="connsiteX7" fmla="*/ 1175657 w 1188720"/>
              <a:gd name="connsiteY7" fmla="*/ 992778 h 1567543"/>
              <a:gd name="connsiteX8" fmla="*/ 1188720 w 1188720"/>
              <a:gd name="connsiteY8" fmla="*/ 195943 h 1567543"/>
              <a:gd name="connsiteX9" fmla="*/ 1058092 w 1188720"/>
              <a:gd name="connsiteY9" fmla="*/ 195943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88720" h="1567543">
                <a:moveTo>
                  <a:pt x="1123406" y="222069"/>
                </a:moveTo>
                <a:lnTo>
                  <a:pt x="600892" y="0"/>
                </a:lnTo>
                <a:lnTo>
                  <a:pt x="261257" y="378823"/>
                </a:lnTo>
                <a:lnTo>
                  <a:pt x="91440" y="992778"/>
                </a:lnTo>
                <a:lnTo>
                  <a:pt x="0" y="1567543"/>
                </a:lnTo>
                <a:lnTo>
                  <a:pt x="117566" y="1345475"/>
                </a:lnTo>
                <a:lnTo>
                  <a:pt x="248194" y="1031966"/>
                </a:lnTo>
                <a:lnTo>
                  <a:pt x="1175657" y="992778"/>
                </a:lnTo>
                <a:lnTo>
                  <a:pt x="1188720" y="195943"/>
                </a:lnTo>
                <a:lnTo>
                  <a:pt x="1058092" y="195943"/>
                </a:lnTo>
              </a:path>
            </a:pathLst>
          </a:custGeom>
          <a:solidFill>
            <a:srgbClr val="A7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ight Arrow 12"/>
          <p:cNvSpPr/>
          <p:nvPr/>
        </p:nvSpPr>
        <p:spPr>
          <a:xfrm>
            <a:off x="1970857" y="3657600"/>
            <a:ext cx="4443008" cy="235131"/>
          </a:xfrm>
          <a:prstGeom prst="rightArrow">
            <a:avLst/>
          </a:prstGeom>
          <a:solidFill>
            <a:srgbClr val="A7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xtBox 14"/>
          <p:cNvSpPr txBox="1"/>
          <p:nvPr/>
        </p:nvSpPr>
        <p:spPr>
          <a:xfrm>
            <a:off x="6591299" y="2847648"/>
            <a:ext cx="23959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Elektronit ”hukkuvat” matkalla ennen johtimia. Esimerkiksi </a:t>
            </a:r>
            <a:r>
              <a:rPr lang="fi-FI" sz="2400" dirty="0" err="1"/>
              <a:t>loukkuuntuvat</a:t>
            </a:r>
            <a:r>
              <a:rPr lang="fi-FI" sz="2400" dirty="0"/>
              <a:t> kidevirheisiin tai epäpuhtaus-atomeihin.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0013" y="1605693"/>
            <a:ext cx="2667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Miksei tätä hyödynnetä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F16023-86D0-4D6A-928F-03670EA77C59}"/>
              </a:ext>
            </a:extLst>
          </p:cNvPr>
          <p:cNvSpPr txBox="1"/>
          <p:nvPr/>
        </p:nvSpPr>
        <p:spPr>
          <a:xfrm>
            <a:off x="1828799" y="4635500"/>
            <a:ext cx="1049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chemeClr val="bg1"/>
                </a:solidFill>
              </a:rPr>
              <a:t>20%</a:t>
            </a:r>
            <a:endParaRPr lang="LID4096" sz="2400" dirty="0">
              <a:solidFill>
                <a:schemeClr val="bg1"/>
              </a:solidFill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A563637A-8D76-4C5D-9137-7E1360D13CAA}"/>
              </a:ext>
            </a:extLst>
          </p:cNvPr>
          <p:cNvSpPr/>
          <p:nvPr/>
        </p:nvSpPr>
        <p:spPr>
          <a:xfrm>
            <a:off x="2216150" y="5097165"/>
            <a:ext cx="336552" cy="9099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75DB25-B4E9-4E6E-995E-D9B414936208}"/>
              </a:ext>
            </a:extLst>
          </p:cNvPr>
          <p:cNvSpPr txBox="1"/>
          <p:nvPr/>
        </p:nvSpPr>
        <p:spPr>
          <a:xfrm>
            <a:off x="1644650" y="6033135"/>
            <a:ext cx="271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Hyötysuhde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219212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PV/T kenno: sähkö ja lämpö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0" y="1276692"/>
            <a:ext cx="6158173" cy="34083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3589" y="4784411"/>
            <a:ext cx="7561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IR säteily, jota kenno ei absorboi, lämmittää </a:t>
            </a:r>
            <a:r>
              <a:rPr lang="fi-FI" sz="2800" dirty="0" err="1"/>
              <a:t>absorbaattorilevyä</a:t>
            </a:r>
            <a:r>
              <a:rPr lang="fi-FI" sz="2800" dirty="0"/>
              <a:t>, ja lämpö otetaan talteen virtaavaan nesteeseen. Mutta kennon hyötysuhde heikkenee lämmetessä.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67452" y="5800074"/>
            <a:ext cx="1554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Hjerrild</a:t>
            </a:r>
            <a:r>
              <a:rPr lang="en-US" sz="1400" dirty="0"/>
              <a:t> &amp; Taylor: Physics Today 70, 12, 40 (2017)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2604383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PV/T nanonesteillä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89" y="1471556"/>
            <a:ext cx="6225265" cy="3321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650" y="4991056"/>
            <a:ext cx="80859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Nanonesteen metallinanopartikkelit absorboivat sen valon, jota kenno ei kykene käyttämään. Nanoneste on irti kennosta, se saa lämmetä vaikka kuinka kuumaksi </a:t>
            </a:r>
            <a:r>
              <a:rPr lang="fi-FI" sz="2800" dirty="0">
                <a:sym typeface="Wingdings" panose="05000000000000000000" pitchFamily="2" charset="2"/>
              </a:rPr>
              <a:t> kiehuvaa vettä.</a:t>
            </a:r>
            <a:endParaRPr lang="fi-FI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406640" y="3958211"/>
            <a:ext cx="1554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Hjerrild</a:t>
            </a:r>
            <a:r>
              <a:rPr lang="en-US" sz="1400" dirty="0"/>
              <a:t> &amp; Taylor: Physics Today 70, 12, 40 (2017)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12962646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264036"/>
            <a:ext cx="8817429" cy="1325563"/>
          </a:xfrm>
        </p:spPr>
        <p:txBody>
          <a:bodyPr/>
          <a:lstStyle/>
          <a:p>
            <a:r>
              <a:rPr lang="fi-FI" dirty="0"/>
              <a:t>Läpinäkyvä vs. läpikuultava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7724895" y="2289060"/>
            <a:ext cx="2207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Ashby</a:t>
            </a:r>
            <a:r>
              <a:rPr lang="fi-FI" dirty="0"/>
              <a:t> </a:t>
            </a:r>
            <a:r>
              <a:rPr lang="fi-FI" dirty="0" err="1"/>
              <a:t>Fig</a:t>
            </a:r>
            <a:r>
              <a:rPr lang="fi-FI" dirty="0"/>
              <a:t>. 16.10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746" t="12478" r="50373" b="8284"/>
          <a:stretch/>
        </p:blipFill>
        <p:spPr>
          <a:xfrm>
            <a:off x="611863" y="1508175"/>
            <a:ext cx="2181496" cy="2314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359" y="4042534"/>
            <a:ext cx="3111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Taittuminen ideaalisesti.</a:t>
            </a:r>
          </a:p>
          <a:p>
            <a:endParaRPr lang="fi-FI" sz="2800" dirty="0"/>
          </a:p>
          <a:p>
            <a:r>
              <a:rPr lang="fi-FI" sz="2800" dirty="0"/>
              <a:t>Kuva muodostuu.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1832" y="4097406"/>
            <a:ext cx="36502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Sirontaa defekteistä.</a:t>
            </a:r>
          </a:p>
          <a:p>
            <a:endParaRPr lang="fi-FI" sz="2800" dirty="0"/>
          </a:p>
          <a:p>
            <a:r>
              <a:rPr lang="fi-FI" sz="2800" dirty="0"/>
              <a:t>Kuvaa ei muodostu,</a:t>
            </a:r>
          </a:p>
          <a:p>
            <a:r>
              <a:rPr lang="fi-FI" sz="2800" dirty="0"/>
              <a:t>mutta valo tulee läpi.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1291" t="12478" r="4915" b="8284"/>
          <a:stretch/>
        </p:blipFill>
        <p:spPr>
          <a:xfrm>
            <a:off x="4362993" y="1508175"/>
            <a:ext cx="2177144" cy="23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Na-lamppu: läpikuultava Al</a:t>
            </a:r>
            <a:r>
              <a:rPr lang="fi-FI" baseline="-25000" dirty="0"/>
              <a:t>2</a:t>
            </a:r>
            <a:r>
              <a:rPr lang="fi-FI" dirty="0"/>
              <a:t>O</a:t>
            </a:r>
            <a:r>
              <a:rPr lang="fi-FI" baseline="-25000" dirty="0"/>
              <a:t>3</a:t>
            </a:r>
            <a:r>
              <a:rPr lang="fi-FI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95" y="1927961"/>
            <a:ext cx="5518343" cy="16279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266" y="3820028"/>
            <a:ext cx="86851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1200</a:t>
            </a:r>
            <a:r>
              <a:rPr lang="fi-FI" sz="2800" baseline="30000" dirty="0"/>
              <a:t>o</a:t>
            </a:r>
            <a:r>
              <a:rPr lang="fi-FI" sz="2800" dirty="0"/>
              <a:t>C Na-höyry läpikuultavassa Al</a:t>
            </a:r>
            <a:r>
              <a:rPr lang="fi-FI" sz="2800" baseline="-25000" dirty="0"/>
              <a:t>2</a:t>
            </a:r>
            <a:r>
              <a:rPr lang="fi-FI" sz="2800" dirty="0"/>
              <a:t>O</a:t>
            </a:r>
            <a:r>
              <a:rPr lang="fi-FI" sz="2800" baseline="-25000" dirty="0"/>
              <a:t>3</a:t>
            </a:r>
            <a:r>
              <a:rPr lang="fi-FI" sz="2800" dirty="0"/>
              <a:t> putkessa</a:t>
            </a:r>
          </a:p>
          <a:p>
            <a:r>
              <a:rPr lang="fi-FI" sz="2800" dirty="0"/>
              <a:t>(=pienet defektit).</a:t>
            </a:r>
          </a:p>
          <a:p>
            <a:endParaRPr lang="fi-FI" sz="2800" dirty="0"/>
          </a:p>
          <a:p>
            <a:r>
              <a:rPr lang="fi-FI" sz="2800" dirty="0"/>
              <a:t>Al</a:t>
            </a:r>
            <a:r>
              <a:rPr lang="fi-FI" sz="2800" baseline="-25000" dirty="0"/>
              <a:t>2</a:t>
            </a:r>
            <a:r>
              <a:rPr lang="fi-FI" sz="2800" dirty="0"/>
              <a:t>O</a:t>
            </a:r>
            <a:r>
              <a:rPr lang="fi-FI" sz="2800" baseline="-25000" dirty="0"/>
              <a:t>3</a:t>
            </a:r>
            <a:r>
              <a:rPr lang="fi-FI" sz="2800" dirty="0"/>
              <a:t> kemiallisesti kestävä (Na-höyry </a:t>
            </a:r>
            <a:r>
              <a:rPr lang="fi-FI" sz="2800" dirty="0" err="1"/>
              <a:t>korrosiivista</a:t>
            </a:r>
            <a:r>
              <a:rPr lang="fi-FI" sz="2800" dirty="0"/>
              <a:t>)</a:t>
            </a:r>
          </a:p>
          <a:p>
            <a:endParaRPr lang="fi-FI" sz="2800" dirty="0"/>
          </a:p>
          <a:p>
            <a:r>
              <a:rPr lang="fi-FI" sz="2800" dirty="0"/>
              <a:t>Al</a:t>
            </a:r>
            <a:r>
              <a:rPr lang="fi-FI" sz="2800" baseline="-25000" dirty="0"/>
              <a:t>2</a:t>
            </a:r>
            <a:r>
              <a:rPr lang="fi-FI" sz="2800" dirty="0"/>
              <a:t>O</a:t>
            </a:r>
            <a:r>
              <a:rPr lang="fi-FI" sz="2800" baseline="-25000" dirty="0"/>
              <a:t>3</a:t>
            </a:r>
            <a:r>
              <a:rPr lang="fi-FI" sz="2800" dirty="0"/>
              <a:t> kestää 1200</a:t>
            </a:r>
            <a:r>
              <a:rPr lang="fi-FI" sz="2800" baseline="30000" dirty="0"/>
              <a:t>o</a:t>
            </a:r>
            <a:r>
              <a:rPr lang="fi-FI" sz="2800" dirty="0"/>
              <a:t>C toisin kuin lasi.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780" t="12478" r="4915" b="8284"/>
          <a:stretch/>
        </p:blipFill>
        <p:spPr>
          <a:xfrm>
            <a:off x="6283234" y="1584859"/>
            <a:ext cx="1815737" cy="19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215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Läpinäkyvä puu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87" y="1690689"/>
            <a:ext cx="7094815" cy="42259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0137" y="3280462"/>
            <a:ext cx="3448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Taitekerroin sama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1920" y="6296297"/>
            <a:ext cx="5081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Zhu et </a:t>
            </a:r>
            <a:r>
              <a:rPr lang="fi-FI" sz="1200" dirty="0" err="1"/>
              <a:t>al</a:t>
            </a:r>
            <a:r>
              <a:rPr lang="fi-FI" sz="1200" dirty="0"/>
              <a:t>: </a:t>
            </a:r>
            <a:r>
              <a:rPr lang="fi-FI" sz="1200" i="1" dirty="0"/>
              <a:t>Adv. </a:t>
            </a:r>
            <a:r>
              <a:rPr lang="fi-FI" sz="1200" i="1" dirty="0" err="1"/>
              <a:t>Mater</a:t>
            </a:r>
            <a:r>
              <a:rPr lang="fi-FI" sz="1200" i="1" dirty="0"/>
              <a:t>. </a:t>
            </a:r>
            <a:r>
              <a:rPr lang="fi-FI" sz="1200" b="1" dirty="0"/>
              <a:t>2016</a:t>
            </a:r>
            <a:r>
              <a:rPr lang="fi-FI" sz="1200" dirty="0"/>
              <a:t>, </a:t>
            </a:r>
            <a:r>
              <a:rPr lang="fi-FI" sz="1200" i="1" dirty="0"/>
              <a:t>28</a:t>
            </a:r>
            <a:r>
              <a:rPr lang="fi-FI" sz="1200" dirty="0"/>
              <a:t>, 5181–5187</a:t>
            </a:r>
          </a:p>
        </p:txBody>
      </p:sp>
    </p:spTree>
    <p:extLst>
      <p:ext uri="{BB962C8B-B14F-4D97-AF65-F5344CB8AC3E}">
        <p14:creationId xmlns:p14="http://schemas.microsoft.com/office/powerpoint/2010/main" val="1931935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417FEF03-58EB-4F73-AD25-ED0D24737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i-FI"/>
              <a:t>Muita kaavoja</a:t>
            </a:r>
            <a:endParaRPr lang="en-US" altLang="fi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30CB9B-0702-4D9D-B4A9-6E22F3716391}"/>
              </a:ext>
            </a:extLst>
          </p:cNvPr>
          <p:cNvSpPr txBox="1"/>
          <p:nvPr/>
        </p:nvSpPr>
        <p:spPr>
          <a:xfrm>
            <a:off x="546100" y="1774825"/>
            <a:ext cx="82931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2800" dirty="0">
                <a:latin typeface="Arial" charset="0"/>
              </a:rPr>
              <a:t>E = V/L 	(</a:t>
            </a:r>
            <a:r>
              <a:rPr lang="en-GB" sz="2800" dirty="0" err="1">
                <a:latin typeface="Arial" charset="0"/>
              </a:rPr>
              <a:t>sähkökenttä</a:t>
            </a:r>
            <a:r>
              <a:rPr lang="en-GB" sz="2800" dirty="0">
                <a:latin typeface="Arial" charset="0"/>
              </a:rPr>
              <a:t> = </a:t>
            </a:r>
            <a:r>
              <a:rPr lang="en-GB" sz="2800" dirty="0" err="1">
                <a:latin typeface="Arial" charset="0"/>
              </a:rPr>
              <a:t>jännite</a:t>
            </a:r>
            <a:r>
              <a:rPr lang="en-GB" sz="2800" dirty="0">
                <a:latin typeface="Arial" charset="0"/>
              </a:rPr>
              <a:t> /</a:t>
            </a:r>
            <a:r>
              <a:rPr lang="en-GB" sz="2800" dirty="0" err="1">
                <a:latin typeface="Arial" charset="0"/>
              </a:rPr>
              <a:t>matka</a:t>
            </a:r>
            <a:r>
              <a:rPr lang="en-GB" sz="2800" dirty="0">
                <a:latin typeface="Arial" charset="0"/>
              </a:rPr>
              <a:t>)</a:t>
            </a:r>
          </a:p>
          <a:p>
            <a:pPr eaLnBrk="1" hangingPunct="1">
              <a:defRPr/>
            </a:pPr>
            <a:endParaRPr lang="en-GB" sz="2800" dirty="0">
              <a:latin typeface="Arial" charset="0"/>
            </a:endParaRPr>
          </a:p>
          <a:p>
            <a:pPr eaLnBrk="1" hangingPunct="1">
              <a:defRPr/>
            </a:pPr>
            <a:r>
              <a:rPr lang="en-GB" sz="2800" dirty="0">
                <a:latin typeface="Arial" charset="0"/>
              </a:rPr>
              <a:t>R = U/I		</a:t>
            </a:r>
            <a:r>
              <a:rPr lang="en-GB" sz="2800" dirty="0" err="1">
                <a:latin typeface="Arial" charset="0"/>
              </a:rPr>
              <a:t>Ohmin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laki</a:t>
            </a:r>
            <a:endParaRPr lang="en-GB" sz="2800" dirty="0">
              <a:latin typeface="Arial" charset="0"/>
            </a:endParaRPr>
          </a:p>
          <a:p>
            <a:pPr>
              <a:defRPr/>
            </a:pPr>
            <a:endParaRPr lang="en-GB" sz="2800" b="1" dirty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r>
              <a:rPr lang="en-GB" sz="2800" b="1" dirty="0">
                <a:solidFill>
                  <a:srgbClr val="FF0000"/>
                </a:solidFill>
                <a:latin typeface="Arial" charset="0"/>
              </a:rPr>
              <a:t>J = I/A =</a:t>
            </a:r>
            <a:r>
              <a:rPr lang="el-GR" sz="2800" b="1" dirty="0">
                <a:solidFill>
                  <a:srgbClr val="FF0000"/>
                </a:solidFill>
                <a:cs typeface="Times New Roman"/>
              </a:rPr>
              <a:t> σ</a:t>
            </a:r>
            <a:r>
              <a:rPr lang="en-GB" sz="2800" b="1" dirty="0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GB" sz="2800" dirty="0">
                <a:latin typeface="Arial" charset="0"/>
              </a:rPr>
              <a:t>	</a:t>
            </a:r>
            <a:r>
              <a:rPr lang="en-GB" sz="2800" dirty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en-GB" sz="2800" dirty="0" err="1">
                <a:solidFill>
                  <a:srgbClr val="FF0000"/>
                </a:solidFill>
                <a:latin typeface="Arial" charset="0"/>
              </a:rPr>
              <a:t>virrantiheys</a:t>
            </a:r>
            <a:r>
              <a:rPr lang="en-GB" sz="2800" dirty="0">
                <a:solidFill>
                  <a:srgbClr val="FF0000"/>
                </a:solidFill>
                <a:latin typeface="Arial" charset="0"/>
              </a:rPr>
              <a:t> = </a:t>
            </a:r>
            <a:r>
              <a:rPr lang="en-GB" sz="2800" dirty="0" err="1">
                <a:solidFill>
                  <a:srgbClr val="FF0000"/>
                </a:solidFill>
                <a:latin typeface="Arial" charset="0"/>
              </a:rPr>
              <a:t>johtavuus</a:t>
            </a:r>
            <a:r>
              <a:rPr lang="en-GB" sz="2800" dirty="0">
                <a:solidFill>
                  <a:srgbClr val="FF0000"/>
                </a:solidFill>
                <a:latin typeface="Arial" charset="0"/>
              </a:rPr>
              <a:t> * </a:t>
            </a:r>
            <a:r>
              <a:rPr lang="en-GB" sz="2800" dirty="0" err="1">
                <a:solidFill>
                  <a:srgbClr val="FF0000"/>
                </a:solidFill>
                <a:latin typeface="Arial" charset="0"/>
              </a:rPr>
              <a:t>kenttä</a:t>
            </a:r>
            <a:r>
              <a:rPr lang="en-GB" sz="2800" dirty="0">
                <a:solidFill>
                  <a:srgbClr val="FF0000"/>
                </a:solidFill>
                <a:latin typeface="Arial" charset="0"/>
              </a:rPr>
              <a:t>)</a:t>
            </a:r>
          </a:p>
          <a:p>
            <a:pPr eaLnBrk="1" hangingPunct="1">
              <a:defRPr/>
            </a:pPr>
            <a:r>
              <a:rPr lang="en-GB" sz="2800" dirty="0">
                <a:latin typeface="Arial" charset="0"/>
              </a:rPr>
              <a:t>				    (=</a:t>
            </a:r>
            <a:r>
              <a:rPr lang="en-GB" sz="2800" dirty="0" err="1">
                <a:latin typeface="Arial" charset="0"/>
              </a:rPr>
              <a:t>Ohmin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laki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toisella</a:t>
            </a:r>
            <a:r>
              <a:rPr lang="en-GB" sz="2800" dirty="0">
                <a:latin typeface="Arial" charset="0"/>
              </a:rPr>
              <a:t> </a:t>
            </a:r>
            <a:r>
              <a:rPr lang="en-GB" sz="2800" dirty="0" err="1">
                <a:latin typeface="Arial" charset="0"/>
              </a:rPr>
              <a:t>tavalla</a:t>
            </a:r>
            <a:r>
              <a:rPr lang="en-GB" sz="2800" dirty="0">
                <a:latin typeface="Arial" charset="0"/>
              </a:rPr>
              <a:t>)</a:t>
            </a:r>
          </a:p>
          <a:p>
            <a:pPr eaLnBrk="1" hangingPunct="1">
              <a:defRPr/>
            </a:pPr>
            <a:endParaRPr lang="en-GB" sz="2800" dirty="0">
              <a:latin typeface="Arial" charset="0"/>
            </a:endParaRPr>
          </a:p>
          <a:p>
            <a:pPr>
              <a:defRPr/>
            </a:pPr>
            <a:r>
              <a:rPr lang="en-GB" altLang="fi-FI" sz="2800" dirty="0"/>
              <a:t>1 Coulomb = </a:t>
            </a:r>
            <a:r>
              <a:rPr lang="fi-FI" sz="2800" dirty="0"/>
              <a:t>6.242×10</a:t>
            </a:r>
            <a:r>
              <a:rPr lang="fi-FI" sz="2800" baseline="30000" dirty="0"/>
              <a:t>18</a:t>
            </a:r>
            <a:r>
              <a:rPr lang="fi-FI" sz="2800" dirty="0"/>
              <a:t> elektronia</a:t>
            </a:r>
          </a:p>
          <a:p>
            <a:pPr eaLnBrk="1" hangingPunct="1">
              <a:defRPr/>
            </a:pPr>
            <a:endParaRPr lang="en-GB" sz="2800" dirty="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5ED63-4A46-43D6-AA6D-D3D2A9E47314}"/>
              </a:ext>
            </a:extLst>
          </p:cNvPr>
          <p:cNvSpPr txBox="1"/>
          <p:nvPr/>
        </p:nvSpPr>
        <p:spPr>
          <a:xfrm>
            <a:off x="546100" y="5483533"/>
            <a:ext cx="449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 e = 1.6*10</a:t>
            </a:r>
            <a:r>
              <a:rPr lang="en-US" sz="2800" baseline="30000" dirty="0"/>
              <a:t>-19</a:t>
            </a:r>
            <a:r>
              <a:rPr lang="en-US" sz="2800" dirty="0"/>
              <a:t> Coulomb</a:t>
            </a:r>
            <a:endParaRPr lang="LID4096" sz="28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62CAC-FCB9-45CC-8CBA-9030EB0B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Läpinäkyvä</a:t>
            </a:r>
            <a:r>
              <a:rPr lang="en-US" dirty="0"/>
              <a:t> </a:t>
            </a:r>
            <a:r>
              <a:rPr lang="en-US" dirty="0" err="1"/>
              <a:t>puu</a:t>
            </a:r>
            <a:r>
              <a:rPr lang="en-US" dirty="0"/>
              <a:t> vs. </a:t>
            </a:r>
            <a:r>
              <a:rPr lang="en-US" dirty="0" err="1"/>
              <a:t>lasi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85EE5-27FD-496A-BD88-8FA7A8F52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2" t="45028" r="43518"/>
          <a:stretch/>
        </p:blipFill>
        <p:spPr>
          <a:xfrm>
            <a:off x="282847" y="1811237"/>
            <a:ext cx="5586525" cy="3920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1760D4-FAD0-4458-927C-832AA46F9FCF}"/>
              </a:ext>
            </a:extLst>
          </p:cNvPr>
          <p:cNvSpPr txBox="1"/>
          <p:nvPr/>
        </p:nvSpPr>
        <p:spPr>
          <a:xfrm>
            <a:off x="788091" y="6329210"/>
            <a:ext cx="7448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 et al: </a:t>
            </a:r>
            <a:r>
              <a:rPr lang="nl-NL" sz="1200" i="1" dirty="0"/>
              <a:t>Adv. Funct. Mater. </a:t>
            </a:r>
            <a:r>
              <a:rPr lang="nl-NL" sz="1200" b="1" dirty="0"/>
              <a:t>2020</a:t>
            </a:r>
            <a:r>
              <a:rPr lang="nl-NL" sz="1200" dirty="0"/>
              <a:t>, </a:t>
            </a:r>
            <a:r>
              <a:rPr lang="nl-NL" sz="1200" i="1" dirty="0"/>
              <a:t>30</a:t>
            </a:r>
            <a:r>
              <a:rPr lang="nl-NL" sz="1200" dirty="0"/>
              <a:t>, 1907511</a:t>
            </a:r>
            <a:endParaRPr lang="LID4096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36387-F314-47A3-A7E3-003CE334D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372" y="1999032"/>
            <a:ext cx="3187799" cy="2260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EEDE5B-BE52-471F-9245-40284B7AFC52}"/>
              </a:ext>
            </a:extLst>
          </p:cNvPr>
          <p:cNvSpPr txBox="1"/>
          <p:nvPr/>
        </p:nvSpPr>
        <p:spPr>
          <a:xfrm>
            <a:off x="6592956" y="4995824"/>
            <a:ext cx="213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PVA = </a:t>
            </a:r>
            <a:r>
              <a:rPr lang="en-US" sz="2400" dirty="0" err="1"/>
              <a:t>polyvinyyli-alkoholi</a:t>
            </a:r>
            <a:endParaRPr lang="LID4096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AC5269-4E63-489D-A181-98236A08AEC8}"/>
              </a:ext>
            </a:extLst>
          </p:cNvPr>
          <p:cNvSpPr/>
          <p:nvPr/>
        </p:nvSpPr>
        <p:spPr>
          <a:xfrm>
            <a:off x="4187223" y="3784702"/>
            <a:ext cx="1819275" cy="951669"/>
          </a:xfrm>
          <a:prstGeom prst="ellipse">
            <a:avLst/>
          </a:prstGeom>
          <a:solidFill>
            <a:srgbClr val="FD3363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DCD4E717-15FA-4C79-9431-67F360D6DD3B}"/>
              </a:ext>
            </a:extLst>
          </p:cNvPr>
          <p:cNvSpPr/>
          <p:nvPr/>
        </p:nvSpPr>
        <p:spPr>
          <a:xfrm>
            <a:off x="4562475" y="4567615"/>
            <a:ext cx="247650" cy="1628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A8A23D-BE49-4F24-AC3A-4DDE583B42B5}"/>
              </a:ext>
            </a:extLst>
          </p:cNvPr>
          <p:cNvSpPr txBox="1"/>
          <p:nvPr/>
        </p:nvSpPr>
        <p:spPr>
          <a:xfrm>
            <a:off x="4187223" y="6329210"/>
            <a:ext cx="4049418" cy="369332"/>
          </a:xfrm>
          <a:prstGeom prst="rect">
            <a:avLst/>
          </a:prstGeom>
          <a:solidFill>
            <a:srgbClr val="FD3363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Joku</a:t>
            </a:r>
            <a:r>
              <a:rPr lang="en-US" dirty="0"/>
              <a:t> </a:t>
            </a:r>
            <a:r>
              <a:rPr lang="en-US" dirty="0" err="1"/>
              <a:t>virhe</a:t>
            </a:r>
            <a:r>
              <a:rPr lang="en-US" dirty="0"/>
              <a:t>: </a:t>
            </a:r>
            <a:r>
              <a:rPr lang="en-US" dirty="0" err="1"/>
              <a:t>puu</a:t>
            </a:r>
            <a:r>
              <a:rPr lang="en-US" dirty="0"/>
              <a:t> on </a:t>
            </a:r>
            <a:r>
              <a:rPr lang="en-US" dirty="0" err="1"/>
              <a:t>impaktin</a:t>
            </a:r>
            <a:r>
              <a:rPr lang="en-US" dirty="0"/>
              <a:t> </a:t>
            </a:r>
            <a:r>
              <a:rPr lang="en-US" dirty="0" err="1"/>
              <a:t>kestävää</a:t>
            </a:r>
            <a:r>
              <a:rPr lang="en-US" dirty="0"/>
              <a:t>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5017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51696-24E3-4BAB-A674-7276CD6D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Haze &amp; clarity</a:t>
            </a:r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F6544-62F3-476C-8FB5-8E0876FBDD9A}"/>
              </a:ext>
            </a:extLst>
          </p:cNvPr>
          <p:cNvSpPr txBox="1"/>
          <p:nvPr/>
        </p:nvSpPr>
        <p:spPr>
          <a:xfrm>
            <a:off x="441010" y="1611243"/>
            <a:ext cx="283955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ID4096" altLang="LID4096" sz="2000" b="1" dirty="0">
                <a:latin typeface="Arial" panose="020B0604020202020204" pitchFamily="34" charset="0"/>
              </a:rPr>
              <a:t>Haze</a:t>
            </a:r>
            <a:r>
              <a:rPr lang="LID4096" altLang="LID4096" sz="2000" dirty="0">
                <a:latin typeface="Arial" panose="020B0604020202020204" pitchFamily="34" charset="0"/>
              </a:rPr>
              <a:t> – The amount of light that is subject to Wide Angle Scattering (At an angle greater than 2.5° from normal (ASTM D1003)) </a:t>
            </a:r>
            <a:endParaRPr lang="en-US" altLang="LID4096" sz="2000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LID4096" sz="2000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LID4096" altLang="LID4096" sz="2000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ID4096" altLang="LID4096" sz="2000" b="1" dirty="0">
                <a:latin typeface="Arial" panose="020B0604020202020204" pitchFamily="34" charset="0"/>
              </a:rPr>
              <a:t>Clarity</a:t>
            </a:r>
            <a:r>
              <a:rPr lang="LID4096" altLang="LID4096" sz="2000" dirty="0">
                <a:latin typeface="Arial" panose="020B0604020202020204" pitchFamily="34" charset="0"/>
              </a:rPr>
              <a:t> – The amount of light that is subject to Narrow Area Scattering (At an angle less than 2.5° from normal) </a:t>
            </a:r>
          </a:p>
          <a:p>
            <a:endParaRPr lang="LID4096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558D81-E630-42AD-8F32-B27CD7503662}"/>
              </a:ext>
            </a:extLst>
          </p:cNvPr>
          <p:cNvSpPr txBox="1"/>
          <p:nvPr/>
        </p:nvSpPr>
        <p:spPr>
          <a:xfrm>
            <a:off x="943665" y="6236184"/>
            <a:ext cx="141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Wikipedia</a:t>
            </a:r>
            <a:endParaRPr lang="LID4096" dirty="0"/>
          </a:p>
        </p:txBody>
      </p:sp>
      <p:pic>
        <p:nvPicPr>
          <p:cNvPr id="7" name="Picture 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BD1F71-C43C-43EF-8958-D28CDADDB0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5"/>
          <a:stretch/>
        </p:blipFill>
        <p:spPr>
          <a:xfrm>
            <a:off x="3504587" y="2242866"/>
            <a:ext cx="2134826" cy="271962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E148EC-B0EB-4058-AA90-556DC932E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480" y="1679073"/>
            <a:ext cx="2740094" cy="1863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8E9AB1-DF56-4ECE-AD9F-B8A010649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479" y="3894850"/>
            <a:ext cx="2740094" cy="17565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E23413-9FCD-4F21-ACCA-952B3D3ED49A}"/>
              </a:ext>
            </a:extLst>
          </p:cNvPr>
          <p:cNvSpPr/>
          <p:nvPr/>
        </p:nvSpPr>
        <p:spPr>
          <a:xfrm>
            <a:off x="3806893" y="619001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ID4096" sz="1200" dirty="0"/>
              <a:t>https://measurewhatyousee.com/2017/02/27/transparency-measurement/</a:t>
            </a:r>
          </a:p>
        </p:txBody>
      </p:sp>
    </p:spTree>
    <p:extLst>
      <p:ext uri="{BB962C8B-B14F-4D97-AF65-F5344CB8AC3E}">
        <p14:creationId xmlns:p14="http://schemas.microsoft.com/office/powerpoint/2010/main" val="8170892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663575" y="155575"/>
            <a:ext cx="7886700" cy="1325563"/>
          </a:xfrm>
        </p:spPr>
        <p:txBody>
          <a:bodyPr/>
          <a:lstStyle/>
          <a:p>
            <a:r>
              <a:rPr lang="en-GB" altLang="fi-FI" dirty="0" err="1"/>
              <a:t>Yhteenveto</a:t>
            </a:r>
            <a:endParaRPr lang="en-US" altLang="fi-FI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11188" y="1481138"/>
            <a:ext cx="8399462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b="1" dirty="0" err="1"/>
              <a:t>Puhtaan</a:t>
            </a:r>
            <a:r>
              <a:rPr lang="en-GB" altLang="fi-FI" sz="2800" b="1" dirty="0"/>
              <a:t> </a:t>
            </a:r>
            <a:r>
              <a:rPr lang="en-GB" altLang="fi-FI" sz="2800" b="1" dirty="0" err="1"/>
              <a:t>aineen</a:t>
            </a:r>
            <a:r>
              <a:rPr lang="en-GB" altLang="fi-FI" sz="2800" b="1" dirty="0"/>
              <a:t> </a:t>
            </a:r>
            <a:r>
              <a:rPr lang="en-GB" altLang="fi-FI" sz="2800" b="1" dirty="0" err="1"/>
              <a:t>ja</a:t>
            </a:r>
            <a:r>
              <a:rPr lang="en-GB" altLang="fi-FI" sz="2800" b="1" dirty="0"/>
              <a:t> </a:t>
            </a:r>
            <a:r>
              <a:rPr lang="en-GB" altLang="fi-FI" sz="2800" b="1" dirty="0" err="1"/>
              <a:t>todellisen</a:t>
            </a:r>
            <a:r>
              <a:rPr lang="en-GB" altLang="fi-FI" sz="2800" b="1" dirty="0"/>
              <a:t> </a:t>
            </a:r>
            <a:r>
              <a:rPr lang="en-GB" altLang="fi-FI" sz="2800" b="1" dirty="0" err="1"/>
              <a:t>aineen</a:t>
            </a:r>
            <a:r>
              <a:rPr lang="en-GB" altLang="fi-FI" sz="2800" b="1" dirty="0"/>
              <a:t> </a:t>
            </a:r>
            <a:r>
              <a:rPr lang="en-GB" altLang="fi-FI" sz="2800" b="1" dirty="0" err="1"/>
              <a:t>erot</a:t>
            </a:r>
            <a:r>
              <a:rPr lang="en-GB" altLang="fi-FI" sz="2800" b="1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-</a:t>
            </a:r>
            <a:r>
              <a:rPr lang="en-GB" altLang="fi-FI" sz="2800" dirty="0" err="1"/>
              <a:t>epäpuhtaus</a:t>
            </a:r>
            <a:r>
              <a:rPr lang="en-GB" altLang="fi-FI" sz="2800" dirty="0"/>
              <a:t> tai </a:t>
            </a:r>
            <a:r>
              <a:rPr lang="en-GB" altLang="fi-FI" sz="2800" dirty="0" err="1"/>
              <a:t>defekti</a:t>
            </a:r>
            <a:r>
              <a:rPr lang="en-GB" altLang="fi-FI" sz="2800" dirty="0"/>
              <a:t> </a:t>
            </a:r>
            <a:r>
              <a:rPr lang="en-GB" altLang="fi-FI" sz="2800" dirty="0" err="1"/>
              <a:t>voi</a:t>
            </a:r>
            <a:r>
              <a:rPr lang="en-GB" altLang="fi-FI" sz="2800" dirty="0"/>
              <a:t> </a:t>
            </a:r>
            <a:r>
              <a:rPr lang="en-GB" altLang="fi-FI" sz="2800" dirty="0" err="1"/>
              <a:t>aiheuttaa</a:t>
            </a:r>
            <a:r>
              <a:rPr lang="en-GB" altLang="fi-FI" sz="2800" dirty="0"/>
              <a:t> </a:t>
            </a:r>
            <a:r>
              <a:rPr lang="en-GB" altLang="fi-FI" sz="2800" dirty="0" err="1"/>
              <a:t>ison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efektin</a:t>
            </a:r>
            <a:r>
              <a:rPr lang="en-GB" altLang="fi-FI" sz="2800" dirty="0"/>
              <a:t>; </a:t>
            </a:r>
            <a:r>
              <a:rPr lang="en-GB" altLang="fi-FI" sz="2800" dirty="0" err="1"/>
              <a:t>usein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ei</a:t>
            </a:r>
            <a:r>
              <a:rPr lang="en-GB" altLang="fi-FI" sz="2800" dirty="0"/>
              <a:t> </a:t>
            </a:r>
            <a:r>
              <a:rPr lang="en-GB" altLang="fi-FI" sz="2800" dirty="0" err="1"/>
              <a:t>kerrota</a:t>
            </a:r>
            <a:r>
              <a:rPr lang="en-GB" altLang="fi-FI" sz="2800" dirty="0"/>
              <a:t> </a:t>
            </a:r>
            <a:r>
              <a:rPr lang="en-GB" altLang="fi-FI" sz="2800" dirty="0" err="1"/>
              <a:t>millaiselle</a:t>
            </a:r>
            <a:r>
              <a:rPr lang="en-GB" altLang="fi-FI" sz="2800" dirty="0"/>
              <a:t> </a:t>
            </a:r>
            <a:r>
              <a:rPr lang="en-GB" altLang="fi-FI" sz="2800" dirty="0" err="1"/>
              <a:t>aineelle</a:t>
            </a:r>
            <a:r>
              <a:rPr lang="en-GB" altLang="fi-FI" sz="2800" dirty="0"/>
              <a:t> </a:t>
            </a:r>
            <a:r>
              <a:rPr lang="en-GB" altLang="fi-FI" sz="2800" dirty="0" err="1"/>
              <a:t>arvot</a:t>
            </a:r>
            <a:r>
              <a:rPr lang="en-GB" altLang="fi-FI" sz="2800" dirty="0"/>
              <a:t> on </a:t>
            </a:r>
            <a:r>
              <a:rPr lang="en-GB" altLang="fi-FI" sz="2800" dirty="0" err="1"/>
              <a:t>annettu</a:t>
            </a:r>
            <a:r>
              <a:rPr lang="en-GB" altLang="fi-FI" sz="2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fi-FI" sz="1800" dirty="0"/>
          </a:p>
          <a:p>
            <a:pPr>
              <a:spcBef>
                <a:spcPct val="0"/>
              </a:spcBef>
              <a:buNone/>
            </a:pPr>
            <a:r>
              <a:rPr lang="en-GB" altLang="fi-FI" sz="2800" b="1" dirty="0" err="1"/>
              <a:t>Lämpötila</a:t>
            </a:r>
            <a:r>
              <a:rPr lang="en-GB" altLang="fi-FI" sz="2800" b="1" dirty="0"/>
              <a:t>- </a:t>
            </a:r>
            <a:r>
              <a:rPr lang="en-GB" altLang="fi-FI" sz="2800" b="1" dirty="0" err="1"/>
              <a:t>ja</a:t>
            </a:r>
            <a:r>
              <a:rPr lang="en-GB" altLang="fi-FI" sz="2800" b="1" dirty="0"/>
              <a:t> </a:t>
            </a:r>
            <a:r>
              <a:rPr lang="en-GB" altLang="fi-FI" sz="2800" b="1" dirty="0" err="1"/>
              <a:t>aallonpituusriippuvia</a:t>
            </a:r>
            <a:endParaRPr lang="en-GB" altLang="fi-FI" sz="2800" b="1" dirty="0"/>
          </a:p>
          <a:p>
            <a:pPr>
              <a:spcBef>
                <a:spcPct val="0"/>
              </a:spcBef>
              <a:buNone/>
            </a:pPr>
            <a:r>
              <a:rPr lang="en-GB" altLang="fi-FI" sz="2800" dirty="0"/>
              <a:t>-</a:t>
            </a:r>
            <a:r>
              <a:rPr lang="en-GB" altLang="fi-FI" sz="2800" dirty="0" err="1"/>
              <a:t>taulukkokirjan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arvot</a:t>
            </a:r>
            <a:r>
              <a:rPr lang="en-GB" altLang="fi-FI" sz="2800" dirty="0"/>
              <a:t> </a:t>
            </a:r>
            <a:r>
              <a:rPr lang="en-GB" altLang="fi-FI" sz="2800" dirty="0" err="1"/>
              <a:t>huoneenlämpötilassa</a:t>
            </a:r>
            <a:r>
              <a:rPr lang="en-GB" altLang="fi-FI" sz="2800" dirty="0"/>
              <a:t>, </a:t>
            </a:r>
            <a:r>
              <a:rPr lang="en-GB" altLang="fi-FI" sz="2800" dirty="0" err="1"/>
              <a:t>usein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yhdessä</a:t>
            </a:r>
            <a:r>
              <a:rPr lang="en-GB" altLang="fi-FI" sz="2800" dirty="0"/>
              <a:t> </a:t>
            </a:r>
            <a:r>
              <a:rPr lang="en-GB" altLang="fi-FI" sz="2800" dirty="0" err="1"/>
              <a:t>toimintapisteessä</a:t>
            </a:r>
            <a:r>
              <a:rPr lang="en-GB" altLang="fi-FI" sz="2800" dirty="0"/>
              <a:t>, </a:t>
            </a:r>
            <a:r>
              <a:rPr lang="en-GB" altLang="fi-FI" sz="2800" dirty="0" err="1"/>
              <a:t>esim</a:t>
            </a:r>
            <a:r>
              <a:rPr lang="en-GB" altLang="fi-FI" sz="2800" dirty="0"/>
              <a:t>. 633 nm </a:t>
            </a:r>
            <a:r>
              <a:rPr lang="en-GB" altLang="fi-FI" sz="2800" dirty="0" err="1"/>
              <a:t>valolle</a:t>
            </a:r>
            <a:endParaRPr lang="en-GB" altLang="fi-FI" sz="2800" dirty="0"/>
          </a:p>
          <a:p>
            <a:pPr>
              <a:spcBef>
                <a:spcPct val="0"/>
              </a:spcBef>
              <a:buNone/>
            </a:pPr>
            <a:endParaRPr lang="en-GB" altLang="fi-FI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b="1" dirty="0" err="1"/>
              <a:t>Yleiskäyttöiset</a:t>
            </a:r>
            <a:r>
              <a:rPr lang="en-GB" altLang="fi-FI" sz="2800" b="1" dirty="0"/>
              <a:t> vs. </a:t>
            </a:r>
            <a:r>
              <a:rPr lang="en-GB" altLang="fi-FI" sz="2800" b="1" dirty="0" err="1"/>
              <a:t>erikoissovellukset</a:t>
            </a:r>
            <a:endParaRPr lang="en-GB" altLang="fi-FI" sz="2800" b="1" dirty="0"/>
          </a:p>
          <a:p>
            <a:pPr>
              <a:spcBef>
                <a:spcPct val="0"/>
              </a:spcBef>
              <a:buNone/>
            </a:pPr>
            <a:r>
              <a:rPr lang="en-GB" altLang="fi-FI" sz="2800" dirty="0"/>
              <a:t>-</a:t>
            </a:r>
            <a:r>
              <a:rPr lang="en-GB" altLang="fi-FI" sz="2800" dirty="0" err="1"/>
              <a:t>suorituskyky</a:t>
            </a:r>
            <a:r>
              <a:rPr lang="en-GB" altLang="fi-FI" sz="2800" dirty="0"/>
              <a:t> </a:t>
            </a:r>
            <a:r>
              <a:rPr lang="en-GB" altLang="fi-FI" sz="2800" dirty="0" err="1"/>
              <a:t>voi</a:t>
            </a:r>
            <a:r>
              <a:rPr lang="en-GB" altLang="fi-FI" sz="2800" dirty="0"/>
              <a:t> olla </a:t>
            </a:r>
            <a:r>
              <a:rPr lang="en-GB" altLang="fi-FI" sz="2800" dirty="0" err="1"/>
              <a:t>olemassa</a:t>
            </a:r>
            <a:r>
              <a:rPr lang="en-GB" altLang="fi-FI" sz="2800" dirty="0"/>
              <a:t>, </a:t>
            </a:r>
            <a:r>
              <a:rPr lang="en-GB" altLang="fi-FI" sz="2800" dirty="0" err="1"/>
              <a:t>mutta</a:t>
            </a:r>
            <a:r>
              <a:rPr lang="en-GB" altLang="fi-FI" sz="2800" dirty="0"/>
              <a:t> </a:t>
            </a:r>
            <a:r>
              <a:rPr lang="en-GB" altLang="fi-FI" sz="2800" dirty="0" err="1"/>
              <a:t>kallista</a:t>
            </a:r>
            <a:r>
              <a:rPr lang="en-GB" altLang="fi-FI" sz="2800" dirty="0"/>
              <a:t>, </a:t>
            </a:r>
            <a:r>
              <a:rPr lang="en-GB" altLang="fi-FI" sz="2800" dirty="0" err="1"/>
              <a:t>esim</a:t>
            </a:r>
            <a:r>
              <a:rPr lang="en-GB" altLang="fi-FI" sz="2800" dirty="0"/>
              <a:t>. </a:t>
            </a:r>
            <a:r>
              <a:rPr lang="en-GB" altLang="fi-FI" sz="2800" dirty="0" err="1"/>
              <a:t>läpinäkyvä</a:t>
            </a:r>
            <a:r>
              <a:rPr lang="en-GB" altLang="fi-FI" sz="2800" dirty="0"/>
              <a:t> </a:t>
            </a:r>
            <a:r>
              <a:rPr lang="en-GB" altLang="fi-FI" sz="2800" dirty="0" err="1"/>
              <a:t>johde</a:t>
            </a:r>
            <a:r>
              <a:rPr lang="en-GB" altLang="fi-FI" sz="2800" dirty="0"/>
              <a:t> tai </a:t>
            </a:r>
            <a:r>
              <a:rPr lang="en-GB" altLang="fi-FI" sz="2800" dirty="0" err="1"/>
              <a:t>taipuisa</a:t>
            </a:r>
            <a:r>
              <a:rPr lang="en-GB" altLang="fi-FI" sz="2800" dirty="0"/>
              <a:t> </a:t>
            </a:r>
            <a:r>
              <a:rPr lang="en-GB" altLang="fi-FI" sz="2800" dirty="0" err="1"/>
              <a:t>johde</a:t>
            </a:r>
            <a:endParaRPr lang="en-GB" altLang="fi-FI" sz="2800" dirty="0"/>
          </a:p>
          <a:p>
            <a:pPr>
              <a:spcBef>
                <a:spcPct val="0"/>
              </a:spcBef>
              <a:buNone/>
            </a:pPr>
            <a:endParaRPr lang="en-GB" altLang="fi-FI" sz="1800" dirty="0"/>
          </a:p>
        </p:txBody>
      </p:sp>
    </p:spTree>
    <p:extLst>
      <p:ext uri="{BB962C8B-B14F-4D97-AF65-F5344CB8AC3E}">
        <p14:creationId xmlns:p14="http://schemas.microsoft.com/office/powerpoint/2010/main" val="101166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Aineiden sähköinen jaottelu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835025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b="1" dirty="0"/>
              <a:t>Johteet: </a:t>
            </a:r>
            <a:r>
              <a:rPr lang="fi-FI" sz="2000" dirty="0"/>
              <a:t>metallit, kuten Au, </a:t>
            </a:r>
            <a:r>
              <a:rPr lang="fi-FI" sz="2000" dirty="0" err="1"/>
              <a:t>Cu</a:t>
            </a:r>
            <a:r>
              <a:rPr lang="fi-FI" sz="2000" dirty="0"/>
              <a:t>, </a:t>
            </a:r>
            <a:r>
              <a:rPr lang="fi-FI" sz="2000" dirty="0" err="1"/>
              <a:t>Ag</a:t>
            </a:r>
            <a:r>
              <a:rPr lang="fi-FI" sz="2000" dirty="0"/>
              <a:t>, </a:t>
            </a:r>
            <a:r>
              <a:rPr lang="fi-FI" sz="2000" dirty="0" err="1"/>
              <a:t>Al</a:t>
            </a:r>
            <a:endParaRPr lang="fi-FI" sz="2000" dirty="0"/>
          </a:p>
          <a:p>
            <a:pPr marL="0" indent="0">
              <a:buNone/>
            </a:pPr>
            <a:r>
              <a:rPr lang="fi-FI" sz="2000" dirty="0"/>
              <a:t>Metallisidos </a:t>
            </a:r>
            <a:r>
              <a:rPr lang="fi-FI" sz="2000" dirty="0">
                <a:sym typeface="Wingdings" panose="05000000000000000000" pitchFamily="2" charset="2"/>
              </a:rPr>
              <a:t></a:t>
            </a:r>
            <a:r>
              <a:rPr lang="fi-FI" sz="2000" dirty="0"/>
              <a:t> vapaita elektroneja</a:t>
            </a:r>
          </a:p>
          <a:p>
            <a:pPr marL="0" indent="0">
              <a:buNone/>
            </a:pPr>
            <a:r>
              <a:rPr lang="fi-FI" sz="2000" dirty="0"/>
              <a:t>Hyvä sähkönjohtavuus</a:t>
            </a:r>
          </a:p>
          <a:p>
            <a:pPr marL="0" indent="0">
              <a:buNone/>
            </a:pPr>
            <a:r>
              <a:rPr lang="fi-FI" sz="2000" dirty="0"/>
              <a:t>Johtavuus laskee lämpötilan noustessa</a:t>
            </a:r>
          </a:p>
          <a:p>
            <a:pPr marL="0" indent="0">
              <a:buNone/>
            </a:pPr>
            <a:r>
              <a:rPr lang="fi-FI" b="1" dirty="0"/>
              <a:t>Puolijohteet: </a:t>
            </a:r>
            <a:r>
              <a:rPr lang="fi-FI" sz="2000" dirty="0" err="1"/>
              <a:t>Si</a:t>
            </a:r>
            <a:r>
              <a:rPr lang="fi-FI" sz="2000" dirty="0"/>
              <a:t>, Ge, </a:t>
            </a:r>
            <a:r>
              <a:rPr lang="fi-FI" sz="2000" dirty="0" err="1"/>
              <a:t>GaAs</a:t>
            </a:r>
            <a:r>
              <a:rPr lang="fi-FI" sz="2000" dirty="0"/>
              <a:t>, </a:t>
            </a:r>
            <a:r>
              <a:rPr lang="fi-FI" sz="2000" dirty="0" err="1"/>
              <a:t>InP</a:t>
            </a:r>
            <a:r>
              <a:rPr lang="fi-FI" sz="2000" dirty="0"/>
              <a:t>, </a:t>
            </a:r>
            <a:r>
              <a:rPr lang="fi-FI" sz="2000" dirty="0" err="1"/>
              <a:t>GaN</a:t>
            </a:r>
            <a:endParaRPr lang="fi-FI" sz="2000" b="1" dirty="0"/>
          </a:p>
          <a:p>
            <a:pPr marL="0" indent="0">
              <a:buNone/>
            </a:pPr>
            <a:r>
              <a:rPr lang="fi-FI" sz="2000" dirty="0"/>
              <a:t>Yleensä kovalenttiset ja ioniset sidokset</a:t>
            </a:r>
          </a:p>
          <a:p>
            <a:pPr marL="0" indent="0">
              <a:buNone/>
            </a:pPr>
            <a:r>
              <a:rPr lang="fi-FI" sz="2000" dirty="0"/>
              <a:t>Huonompia johteita kuin metallit</a:t>
            </a:r>
          </a:p>
          <a:p>
            <a:pPr marL="0" indent="0">
              <a:buNone/>
            </a:pPr>
            <a:r>
              <a:rPr lang="fi-FI" sz="2000" dirty="0"/>
              <a:t>Johtavuus kasvaa lämpötilan noustessa</a:t>
            </a:r>
          </a:p>
          <a:p>
            <a:pPr marL="0" indent="0">
              <a:buNone/>
            </a:pPr>
            <a:r>
              <a:rPr lang="fi-FI" b="1" dirty="0"/>
              <a:t>Eristeet: </a:t>
            </a:r>
            <a:r>
              <a:rPr lang="fi-FI" sz="2000" dirty="0"/>
              <a:t>monet oksidit, kuten kvartsi (SiO</a:t>
            </a:r>
            <a:r>
              <a:rPr lang="fi-FI" sz="2000" baseline="-25000" dirty="0"/>
              <a:t>2</a:t>
            </a:r>
            <a:r>
              <a:rPr lang="fi-FI" sz="2000" dirty="0"/>
              <a:t>), </a:t>
            </a:r>
            <a:r>
              <a:rPr lang="fi-FI" sz="2000" dirty="0" err="1"/>
              <a:t>alumina</a:t>
            </a:r>
            <a:r>
              <a:rPr lang="fi-FI" sz="2000" dirty="0"/>
              <a:t> Al</a:t>
            </a:r>
            <a:r>
              <a:rPr lang="fi-FI" sz="2000" baseline="-25000" dirty="0"/>
              <a:t>2</a:t>
            </a:r>
            <a:r>
              <a:rPr lang="fi-FI" sz="2000" dirty="0"/>
              <a:t>O</a:t>
            </a:r>
            <a:r>
              <a:rPr lang="fi-FI" sz="2000" baseline="-25000" dirty="0"/>
              <a:t>3</a:t>
            </a:r>
          </a:p>
          <a:p>
            <a:pPr marL="0" indent="0">
              <a:buNone/>
            </a:pPr>
            <a:r>
              <a:rPr lang="fi-FI" sz="2000" dirty="0"/>
              <a:t>Yleensä kovalenttiset ja ioniset sidokset</a:t>
            </a:r>
          </a:p>
          <a:p>
            <a:pPr marL="0" indent="0">
              <a:buNone/>
            </a:pPr>
            <a:r>
              <a:rPr lang="fi-FI" sz="2000" dirty="0"/>
              <a:t>Eivät johda sähköä</a:t>
            </a:r>
          </a:p>
        </p:txBody>
      </p:sp>
    </p:spTree>
    <p:extLst>
      <p:ext uri="{BB962C8B-B14F-4D97-AF65-F5344CB8AC3E}">
        <p14:creationId xmlns:p14="http://schemas.microsoft.com/office/powerpoint/2010/main" val="58003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>
          <a:xfrm>
            <a:off x="664655" y="3270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GB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Resistiivisyys</a:t>
            </a:r>
            <a:r>
              <a:rPr lang="en-GB" altLang="fi-FI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altLang="fi-FI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altLang="fi-FI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yksikkö</a:t>
            </a:r>
            <a:r>
              <a:rPr lang="en-US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  <a:br>
              <a:rPr lang="en-GB" alt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fi-FI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Johtavuus</a:t>
            </a:r>
            <a:r>
              <a:rPr lang="en-GB" altLang="fi-FI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fi-FI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GB" altLang="fi-FI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1/</a:t>
            </a:r>
            <a:r>
              <a:rPr lang="el-GR" altLang="fi-FI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altLang="fi-FI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fi-FI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yksikkö</a:t>
            </a:r>
            <a:r>
              <a:rPr lang="en-US" altLang="fi-FI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S/m)</a:t>
            </a:r>
          </a:p>
        </p:txBody>
      </p:sp>
      <p:grpSp>
        <p:nvGrpSpPr>
          <p:cNvPr id="9219" name="Group 10"/>
          <p:cNvGrpSpPr>
            <a:grpSpLocks/>
          </p:cNvGrpSpPr>
          <p:nvPr/>
        </p:nvGrpSpPr>
        <p:grpSpPr bwMode="auto">
          <a:xfrm>
            <a:off x="179388" y="2636838"/>
            <a:ext cx="8785225" cy="1458958"/>
            <a:chOff x="179512" y="1772816"/>
            <a:chExt cx="8784976" cy="1459529"/>
          </a:xfrm>
        </p:grpSpPr>
        <p:sp>
          <p:nvSpPr>
            <p:cNvPr id="9223" name="TextBox 4"/>
            <p:cNvSpPr txBox="1">
              <a:spLocks noChangeArrowheads="1"/>
            </p:cNvSpPr>
            <p:nvPr/>
          </p:nvSpPr>
          <p:spPr bwMode="auto">
            <a:xfrm>
              <a:off x="179512" y="1772816"/>
              <a:ext cx="8208912" cy="52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fi-FI" sz="2800" dirty="0" err="1"/>
                <a:t>Kvartsi</a:t>
              </a:r>
              <a:r>
                <a:rPr lang="en-GB" altLang="fi-FI" sz="2800" dirty="0"/>
                <a:t>    </a:t>
              </a:r>
              <a:r>
                <a:rPr lang="en-GB" altLang="fi-FI" sz="2800" dirty="0" err="1"/>
                <a:t>lasi</a:t>
              </a:r>
              <a:r>
                <a:rPr lang="en-GB" altLang="fi-FI" sz="2800" dirty="0"/>
                <a:t>		</a:t>
              </a:r>
              <a:r>
                <a:rPr lang="en-GB" altLang="fi-FI" sz="2800" dirty="0" err="1"/>
                <a:t>pii</a:t>
              </a:r>
              <a:r>
                <a:rPr lang="en-GB" altLang="fi-FI" sz="2800" dirty="0"/>
                <a:t>	   germanium  	</a:t>
              </a:r>
              <a:r>
                <a:rPr lang="en-GB" altLang="fi-FI" sz="2800" dirty="0" err="1"/>
                <a:t>tina</a:t>
              </a:r>
              <a:r>
                <a:rPr lang="en-GB" altLang="fi-FI" sz="2800" dirty="0"/>
                <a:t>	  </a:t>
              </a:r>
              <a:r>
                <a:rPr lang="en-GB" altLang="fi-FI" sz="2800" dirty="0" err="1"/>
                <a:t>kulta</a:t>
              </a:r>
              <a:endParaRPr lang="en-US" altLang="fi-FI" sz="2800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50947" y="2420770"/>
              <a:ext cx="8281753" cy="158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5" name="TextBox 7"/>
            <p:cNvSpPr txBox="1">
              <a:spLocks noChangeArrowheads="1"/>
            </p:cNvSpPr>
            <p:nvPr/>
          </p:nvSpPr>
          <p:spPr bwMode="auto">
            <a:xfrm>
              <a:off x="251520" y="2708920"/>
              <a:ext cx="8712968" cy="52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fi-FI" sz="2800" dirty="0"/>
                <a:t>10</a:t>
              </a:r>
              <a:r>
                <a:rPr lang="en-GB" altLang="fi-FI" sz="2800" baseline="30000" dirty="0"/>
                <a:t>18</a:t>
              </a:r>
              <a:r>
                <a:rPr lang="en-GB" altLang="fi-FI" sz="2800" dirty="0"/>
                <a:t>		10</a:t>
              </a:r>
              <a:r>
                <a:rPr lang="en-GB" altLang="fi-FI" sz="2800" baseline="30000" dirty="0"/>
                <a:t>12</a:t>
              </a:r>
              <a:r>
                <a:rPr lang="en-GB" altLang="fi-FI" sz="2800" dirty="0"/>
                <a:t>		10</a:t>
              </a:r>
              <a:r>
                <a:rPr lang="en-GB" altLang="fi-FI" sz="2800" baseline="30000" dirty="0"/>
                <a:t>5</a:t>
              </a:r>
              <a:r>
                <a:rPr lang="en-GB" altLang="fi-FI" sz="2800" dirty="0"/>
                <a:t>	    10</a:t>
              </a:r>
              <a:r>
                <a:rPr lang="en-GB" altLang="fi-FI" sz="2800" baseline="30000" dirty="0"/>
                <a:t>4</a:t>
              </a:r>
              <a:r>
                <a:rPr lang="en-GB" altLang="fi-FI" sz="2800" dirty="0"/>
                <a:t>		100	  1   n</a:t>
              </a:r>
              <a:r>
                <a:rPr lang="el-GR" altLang="fi-FI" sz="2800" dirty="0"/>
                <a:t>Ω</a:t>
              </a:r>
              <a:r>
                <a:rPr lang="en-GB" altLang="fi-FI" sz="2800" dirty="0"/>
                <a:t>m</a:t>
              </a:r>
              <a:endParaRPr lang="en-US" altLang="fi-FI" sz="2800" dirty="0"/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3694" y="4706143"/>
            <a:ext cx="5688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3600" dirty="0" err="1"/>
              <a:t>Huoneenlämpötilassa</a:t>
            </a:r>
            <a:r>
              <a:rPr lang="en-GB" altLang="fi-FI" sz="3600" dirty="0"/>
              <a:t> !</a:t>
            </a:r>
            <a:endParaRPr lang="en-US" altLang="fi-FI" sz="36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43694" y="5549105"/>
            <a:ext cx="72382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3600" dirty="0" err="1"/>
              <a:t>Puhtaille</a:t>
            </a:r>
            <a:r>
              <a:rPr lang="en-GB" altLang="fi-FI" sz="3600" dirty="0"/>
              <a:t> </a:t>
            </a:r>
            <a:r>
              <a:rPr lang="en-GB" altLang="fi-FI" sz="3600" dirty="0" err="1"/>
              <a:t>aineille</a:t>
            </a:r>
            <a:r>
              <a:rPr lang="en-GB" altLang="fi-FI" sz="3600" dirty="0"/>
              <a:t> 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3600" dirty="0" err="1">
                <a:solidFill>
                  <a:srgbClr val="FF0000"/>
                </a:solidFill>
              </a:rPr>
              <a:t>Usein</a:t>
            </a:r>
            <a:r>
              <a:rPr lang="en-GB" altLang="fi-FI" sz="3600" dirty="0">
                <a:solidFill>
                  <a:srgbClr val="FF0000"/>
                </a:solidFill>
              </a:rPr>
              <a:t> </a:t>
            </a:r>
            <a:r>
              <a:rPr lang="en-GB" altLang="fi-FI" sz="3600" dirty="0" err="1">
                <a:solidFill>
                  <a:srgbClr val="FF0000"/>
                </a:solidFill>
              </a:rPr>
              <a:t>ei</a:t>
            </a:r>
            <a:r>
              <a:rPr lang="en-GB" altLang="fi-FI" sz="3600" dirty="0">
                <a:solidFill>
                  <a:srgbClr val="FF0000"/>
                </a:solidFill>
              </a:rPr>
              <a:t> </a:t>
            </a:r>
            <a:r>
              <a:rPr lang="en-GB" altLang="fi-FI" sz="3600" dirty="0" err="1">
                <a:solidFill>
                  <a:srgbClr val="FF0000"/>
                </a:solidFill>
              </a:rPr>
              <a:t>kerrota</a:t>
            </a:r>
            <a:r>
              <a:rPr lang="en-GB" altLang="fi-FI" sz="3600" dirty="0">
                <a:solidFill>
                  <a:srgbClr val="FF0000"/>
                </a:solidFill>
              </a:rPr>
              <a:t> </a:t>
            </a:r>
            <a:r>
              <a:rPr lang="en-GB" altLang="fi-FI" sz="3600" dirty="0" err="1">
                <a:solidFill>
                  <a:srgbClr val="FF0000"/>
                </a:solidFill>
              </a:rPr>
              <a:t>kuinka</a:t>
            </a:r>
            <a:r>
              <a:rPr lang="en-GB" altLang="fi-FI" sz="3600" dirty="0">
                <a:solidFill>
                  <a:srgbClr val="FF0000"/>
                </a:solidFill>
              </a:rPr>
              <a:t> </a:t>
            </a:r>
            <a:r>
              <a:rPr lang="en-GB" altLang="fi-FI" sz="3600" dirty="0" err="1">
                <a:solidFill>
                  <a:srgbClr val="FF0000"/>
                </a:solidFill>
              </a:rPr>
              <a:t>puhtaita</a:t>
            </a:r>
            <a:r>
              <a:rPr lang="en-GB" altLang="fi-FI" sz="3600" dirty="0">
                <a:solidFill>
                  <a:srgbClr val="FF0000"/>
                </a:solidFill>
              </a:rPr>
              <a:t>…</a:t>
            </a:r>
            <a:endParaRPr lang="en-US" altLang="fi-FI" sz="3600" dirty="0">
              <a:solidFill>
                <a:srgbClr val="FF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04078E-4ECF-41AD-95E5-FD79E03E91F0}"/>
              </a:ext>
            </a:extLst>
          </p:cNvPr>
          <p:cNvSpPr/>
          <p:nvPr/>
        </p:nvSpPr>
        <p:spPr>
          <a:xfrm>
            <a:off x="179388" y="2393950"/>
            <a:ext cx="2614612" cy="1962153"/>
          </a:xfrm>
          <a:prstGeom prst="roundRect">
            <a:avLst/>
          </a:prstGeom>
          <a:solidFill>
            <a:srgbClr val="5B9BD5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0E58F7D-DC14-40C1-9C41-1B2B1C6FAC67}"/>
              </a:ext>
            </a:extLst>
          </p:cNvPr>
          <p:cNvSpPr/>
          <p:nvPr/>
        </p:nvSpPr>
        <p:spPr>
          <a:xfrm>
            <a:off x="2865436" y="2393949"/>
            <a:ext cx="2684463" cy="1962153"/>
          </a:xfrm>
          <a:prstGeom prst="roundRect">
            <a:avLst/>
          </a:prstGeom>
          <a:solidFill>
            <a:srgbClr val="5B9BD5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DCCBF1-B8E5-4CAB-9F98-61FED23A7F8C}"/>
              </a:ext>
            </a:extLst>
          </p:cNvPr>
          <p:cNvSpPr/>
          <p:nvPr/>
        </p:nvSpPr>
        <p:spPr>
          <a:xfrm>
            <a:off x="5621335" y="2393949"/>
            <a:ext cx="2614612" cy="1962153"/>
          </a:xfrm>
          <a:prstGeom prst="roundRect">
            <a:avLst/>
          </a:prstGeom>
          <a:solidFill>
            <a:srgbClr val="5B9BD5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AA0331-712E-43EA-99C6-9FA167CCBA89}"/>
              </a:ext>
            </a:extLst>
          </p:cNvPr>
          <p:cNvSpPr txBox="1"/>
          <p:nvPr/>
        </p:nvSpPr>
        <p:spPr>
          <a:xfrm>
            <a:off x="573088" y="1936106"/>
            <a:ext cx="194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eristeitä</a:t>
            </a:r>
            <a:endParaRPr lang="LID4096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F7B178-5047-482F-AFF6-D5780E039A70}"/>
              </a:ext>
            </a:extLst>
          </p:cNvPr>
          <p:cNvSpPr txBox="1"/>
          <p:nvPr/>
        </p:nvSpPr>
        <p:spPr>
          <a:xfrm>
            <a:off x="3187700" y="1936106"/>
            <a:ext cx="2205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puolijohteita</a:t>
            </a:r>
            <a:endParaRPr lang="LID4096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F60B4-A279-4394-AE3C-C5326AD2798B}"/>
              </a:ext>
            </a:extLst>
          </p:cNvPr>
          <p:cNvSpPr txBox="1"/>
          <p:nvPr/>
        </p:nvSpPr>
        <p:spPr>
          <a:xfrm>
            <a:off x="6057900" y="2010718"/>
            <a:ext cx="1906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johteita</a:t>
            </a:r>
            <a:endParaRPr lang="LID4096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157C5-8B38-4077-A3CE-18FD19AF94BD}"/>
              </a:ext>
            </a:extLst>
          </p:cNvPr>
          <p:cNvSpPr txBox="1"/>
          <p:nvPr/>
        </p:nvSpPr>
        <p:spPr>
          <a:xfrm>
            <a:off x="6185694" y="4429034"/>
            <a:ext cx="2614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Resistiivisyys</a:t>
            </a:r>
            <a:r>
              <a:rPr lang="en-US" sz="2400" dirty="0"/>
              <a:t> </a:t>
            </a:r>
            <a:r>
              <a:rPr lang="en-US" sz="2400" dirty="0" err="1"/>
              <a:t>usein</a:t>
            </a:r>
            <a:r>
              <a:rPr lang="en-US" sz="2400" dirty="0"/>
              <a:t> </a:t>
            </a:r>
            <a:r>
              <a:rPr lang="en-US" sz="2400" dirty="0" err="1"/>
              <a:t>yksiköissä</a:t>
            </a:r>
            <a:r>
              <a:rPr lang="en-US" sz="2400" dirty="0"/>
              <a:t> µ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-cm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84929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i-FI"/>
              <a:t>Ohmin laki</a:t>
            </a:r>
            <a:endParaRPr lang="en-US" altLang="fi-FI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33" y="2964657"/>
            <a:ext cx="2428005" cy="134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685800" y="1639094"/>
            <a:ext cx="8261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3600" dirty="0"/>
              <a:t>R = U/I</a:t>
            </a:r>
            <a:endParaRPr lang="en-US" altLang="fi-FI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14700" y="2708275"/>
            <a:ext cx="551973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 err="1"/>
              <a:t>Johdelangan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vastus</a:t>
            </a:r>
            <a:r>
              <a:rPr lang="en-GB" altLang="fi-FI" sz="2800" dirty="0"/>
              <a:t> R </a:t>
            </a:r>
            <a:r>
              <a:rPr lang="en-GB" altLang="fi-FI" sz="2800" dirty="0" err="1"/>
              <a:t>rippuu</a:t>
            </a:r>
            <a:r>
              <a:rPr lang="en-GB" altLang="fi-FI" sz="28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fi-FI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-</a:t>
            </a:r>
            <a:r>
              <a:rPr lang="en-GB" altLang="fi-FI" sz="2800" dirty="0" err="1"/>
              <a:t>resistiivisyydestä</a:t>
            </a:r>
            <a:r>
              <a:rPr lang="en-GB" altLang="fi-FI" sz="2800" dirty="0"/>
              <a:t> </a:t>
            </a:r>
            <a:r>
              <a:rPr lang="el-GR" altLang="fi-FI" sz="2800" dirty="0"/>
              <a:t>ρ </a:t>
            </a:r>
            <a:r>
              <a:rPr lang="en-GB" altLang="fi-FI" sz="2800" dirty="0">
                <a:solidFill>
                  <a:srgbClr val="FF0000"/>
                </a:solidFill>
              </a:rPr>
              <a:t>(</a:t>
            </a:r>
            <a:r>
              <a:rPr lang="en-GB" altLang="fi-FI" sz="2800" dirty="0" err="1">
                <a:solidFill>
                  <a:srgbClr val="FF0000"/>
                </a:solidFill>
              </a:rPr>
              <a:t>materiaaliominaisuus</a:t>
            </a:r>
            <a:r>
              <a:rPr lang="en-GB" altLang="fi-FI" sz="2800" dirty="0">
                <a:solidFill>
                  <a:srgbClr val="FF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-</a:t>
            </a:r>
            <a:r>
              <a:rPr lang="en-GB" altLang="fi-FI" sz="2800" dirty="0" err="1"/>
              <a:t>langan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pituudesta</a:t>
            </a:r>
            <a:r>
              <a:rPr lang="en-GB" altLang="fi-FI" sz="2800" dirty="0"/>
              <a:t> 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-</a:t>
            </a:r>
            <a:r>
              <a:rPr lang="en-GB" altLang="fi-FI" sz="2800" dirty="0" err="1"/>
              <a:t>langan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leveydestä</a:t>
            </a:r>
            <a:r>
              <a:rPr lang="en-GB" altLang="fi-FI" sz="2800" dirty="0"/>
              <a:t> 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-</a:t>
            </a:r>
            <a:r>
              <a:rPr lang="en-GB" altLang="fi-FI" sz="2800" dirty="0" err="1"/>
              <a:t>langan</a:t>
            </a:r>
            <a:r>
              <a:rPr lang="en-GB" altLang="fi-FI" sz="2800" dirty="0"/>
              <a:t> </a:t>
            </a:r>
            <a:r>
              <a:rPr lang="en-GB" altLang="fi-FI" sz="2800" dirty="0" err="1"/>
              <a:t>paksuudesta</a:t>
            </a:r>
            <a:r>
              <a:rPr lang="en-GB" altLang="fi-FI" sz="2800" dirty="0"/>
              <a:t> 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>
                <a:solidFill>
                  <a:srgbClr val="FF0000"/>
                </a:solidFill>
              </a:rPr>
              <a:t>(</a:t>
            </a:r>
            <a:r>
              <a:rPr lang="en-GB" altLang="fi-FI" sz="2800" dirty="0" err="1">
                <a:solidFill>
                  <a:srgbClr val="FF0000"/>
                </a:solidFill>
              </a:rPr>
              <a:t>geometria</a:t>
            </a:r>
            <a:r>
              <a:rPr lang="en-GB" altLang="fi-FI" sz="2800" dirty="0">
                <a:solidFill>
                  <a:srgbClr val="FF0000"/>
                </a:solidFill>
              </a:rPr>
              <a:t>)</a:t>
            </a:r>
            <a:endParaRPr lang="en-US" altLang="fi-FI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14700" y="1700212"/>
            <a:ext cx="4968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 err="1">
                <a:solidFill>
                  <a:srgbClr val="FF0000"/>
                </a:solidFill>
              </a:rPr>
              <a:t>muistisääntö</a:t>
            </a:r>
            <a:r>
              <a:rPr lang="en-GB" altLang="fi-FI" sz="2800" dirty="0">
                <a:solidFill>
                  <a:srgbClr val="FF0000"/>
                </a:solidFill>
              </a:rPr>
              <a:t>: P=UI (M)U=RI</a:t>
            </a:r>
            <a:endParaRPr lang="en-US" altLang="fi-FI" sz="2800" dirty="0"/>
          </a:p>
        </p:txBody>
      </p:sp>
    </p:spTree>
    <p:extLst>
      <p:ext uri="{BB962C8B-B14F-4D97-AF65-F5344CB8AC3E}">
        <p14:creationId xmlns:p14="http://schemas.microsoft.com/office/powerpoint/2010/main" val="400192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54524</TotalTime>
  <Words>2434</Words>
  <Application>Microsoft Office PowerPoint</Application>
  <PresentationFormat>On-screen Show (4:3)</PresentationFormat>
  <Paragraphs>446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Calibri</vt:lpstr>
      <vt:lpstr>Cambria Math</vt:lpstr>
      <vt:lpstr>Times New Roman</vt:lpstr>
      <vt:lpstr>Wingdings</vt:lpstr>
      <vt:lpstr>Office Theme</vt:lpstr>
      <vt:lpstr>Luento 4A:  Sähköiset ja optiset ominaisuudet</vt:lpstr>
      <vt:lpstr>Sähkövaraus ja sähkövirta</vt:lpstr>
      <vt:lpstr>PowerPoint Presentation</vt:lpstr>
      <vt:lpstr>Analogia: vetovoima-sähkökenttä</vt:lpstr>
      <vt:lpstr>Resistiivisyys (ρ ) Johtavuus (σ )</vt:lpstr>
      <vt:lpstr>Muita kaavoja</vt:lpstr>
      <vt:lpstr>Aineiden sähköinen jaottelu</vt:lpstr>
      <vt:lpstr>Resistiivisyys: ρ (yksikkö Ωm) Johtavuus σ = 1/ρ (yksikkö S/m)</vt:lpstr>
      <vt:lpstr>Ohmin laki</vt:lpstr>
      <vt:lpstr>Perinteiset johteet</vt:lpstr>
      <vt:lpstr>Johtavuus ≈ vapaita elektroneja</vt:lpstr>
      <vt:lpstr>PowerPoint Presentation</vt:lpstr>
      <vt:lpstr>Johteen valintakriteereitä</vt:lpstr>
      <vt:lpstr>Sähköiset vs. mekaaniset</vt:lpstr>
      <vt:lpstr>Esimerkki mikropiiri</vt:lpstr>
      <vt:lpstr>Mikropiiri ratkaisu</vt:lpstr>
      <vt:lpstr>Hehkulamppu</vt:lpstr>
      <vt:lpstr>Sähkövirran vaikutus johteeseen</vt:lpstr>
      <vt:lpstr>Tauko</vt:lpstr>
      <vt:lpstr>Energiavyöt ja energia-aukko</vt:lpstr>
      <vt:lpstr>Puolijohtavuus</vt:lpstr>
      <vt:lpstr>Puolijohtavuus (2)</vt:lpstr>
      <vt:lpstr>Puolijohtavuus lämpötilan funktiona</vt:lpstr>
      <vt:lpstr>Varauksenkuljettajat  lämpötilan funktiona</vt:lpstr>
      <vt:lpstr>Puolijohteet seostus (doping)</vt:lpstr>
      <vt:lpstr>Doping (2)</vt:lpstr>
      <vt:lpstr>Kapasitanssi</vt:lpstr>
      <vt:lpstr>Dipolimomentti &amp; polarisaatio</vt:lpstr>
      <vt:lpstr>Dipolimomentti  &amp; dielektrisyysvakio</vt:lpstr>
      <vt:lpstr>Kondensaattori: C = εo εr A/t </vt:lpstr>
      <vt:lpstr>DRAM muistin varaus</vt:lpstr>
      <vt:lpstr>Optiset ominaisuudet</vt:lpstr>
      <vt:lpstr>Heijastuminen ja taittuminen</vt:lpstr>
      <vt:lpstr>Snellin laki taittumiselle</vt:lpstr>
      <vt:lpstr>Heijastuminen</vt:lpstr>
      <vt:lpstr>ARC: Anti Reflective Coatings</vt:lpstr>
      <vt:lpstr>Kameran linssipinnat</vt:lpstr>
      <vt:lpstr>Järjestelmäkameran objektiivi</vt:lpstr>
      <vt:lpstr>Todellisten materiaalien pintoja</vt:lpstr>
      <vt:lpstr>Todelliset materiaalit: häviöitä</vt:lpstr>
      <vt:lpstr>Häviöt ovat aallonpituusriippuvia</vt:lpstr>
      <vt:lpstr>Metalliset peilit: häviöitä</vt:lpstr>
      <vt:lpstr>Kullan heijastavuus @500 nm</vt:lpstr>
      <vt:lpstr>Kulta @ 500 nm</vt:lpstr>
      <vt:lpstr>Sironta ja absorptio</vt:lpstr>
      <vt:lpstr>Häivehävittäjä</vt:lpstr>
      <vt:lpstr>Tauko</vt:lpstr>
      <vt:lpstr>Puolijohteen energia-aukko ja absorptio</vt:lpstr>
      <vt:lpstr>Puolijohteen energia-aukko ja absorptio</vt:lpstr>
      <vt:lpstr>PowerPoint Presentation</vt:lpstr>
      <vt:lpstr>PowerPoint Presentation</vt:lpstr>
      <vt:lpstr>Auringon spektri ja piikenno</vt:lpstr>
      <vt:lpstr>Auringon spektri &amp; kennot</vt:lpstr>
      <vt:lpstr>Auringon spektri &amp; kennot</vt:lpstr>
      <vt:lpstr>PV/T kenno: sähkö ja lämpö</vt:lpstr>
      <vt:lpstr>PV/T nanonesteillä</vt:lpstr>
      <vt:lpstr>Läpinäkyvä vs. läpikuultava</vt:lpstr>
      <vt:lpstr>Na-lamppu: läpikuultava Al2O3 </vt:lpstr>
      <vt:lpstr>Läpinäkyvä puu</vt:lpstr>
      <vt:lpstr>Läpinäkyvä puu vs. lasi</vt:lpstr>
      <vt:lpstr>Haze &amp; clarity</vt:lpstr>
      <vt:lpstr>Yhteenveto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Luento 8B: Komposiitit ja hybridimateriaalit</dc:title>
  <dc:creator>Franssila Sami</dc:creator>
  <cp:lastModifiedBy>Franssila Sami</cp:lastModifiedBy>
  <cp:revision>164</cp:revision>
  <dcterms:created xsi:type="dcterms:W3CDTF">2019-02-12T09:20:33Z</dcterms:created>
  <dcterms:modified xsi:type="dcterms:W3CDTF">2020-09-30T11:27:50Z</dcterms:modified>
</cp:coreProperties>
</file>