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496" r:id="rId3"/>
    <p:sldId id="486" r:id="rId4"/>
    <p:sldId id="498" r:id="rId5"/>
    <p:sldId id="503" r:id="rId6"/>
    <p:sldId id="488" r:id="rId7"/>
    <p:sldId id="487" r:id="rId8"/>
    <p:sldId id="490" r:id="rId9"/>
    <p:sldId id="491" r:id="rId10"/>
    <p:sldId id="470" r:id="rId11"/>
    <p:sldId id="504" r:id="rId12"/>
    <p:sldId id="505" r:id="rId13"/>
    <p:sldId id="506" r:id="rId14"/>
    <p:sldId id="507" r:id="rId15"/>
    <p:sldId id="489" r:id="rId16"/>
    <p:sldId id="485" r:id="rId17"/>
    <p:sldId id="494" r:id="rId18"/>
    <p:sldId id="492" r:id="rId19"/>
    <p:sldId id="493" r:id="rId20"/>
    <p:sldId id="508" r:id="rId21"/>
    <p:sldId id="324" r:id="rId22"/>
    <p:sldId id="509" r:id="rId23"/>
    <p:sldId id="372" r:id="rId2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4E5"/>
    <a:srgbClr val="89108B"/>
    <a:srgbClr val="39EB76"/>
    <a:srgbClr val="4BC9E3"/>
    <a:srgbClr val="FFBD00"/>
    <a:srgbClr val="CDC24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98" autoAdjust="0"/>
  </p:normalViewPr>
  <p:slideViewPr>
    <p:cSldViewPr snapToGrid="0" snapToObjects="1">
      <p:cViewPr varScale="1">
        <p:scale>
          <a:sx n="150" d="100"/>
          <a:sy n="150" d="100"/>
        </p:scale>
        <p:origin x="-2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9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2066-CEBC-7C41-BD34-F9AAC568C5B2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3D4CB-74C0-E248-BB8D-3FD4ABA4DDC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714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08C7C-D3E5-134E-94F9-920DBCD8B650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A845C-A5A2-2540-A599-A1841A05FC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93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EAF7B-5C19-479A-B787-15F1E22E32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845C-A5A2-2540-A599-A1841A05FC8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760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1" name="Shape 8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object: GDPR vs. MyData</a:t>
            </a:r>
            <a:endParaRPr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GB">
                <a:latin typeface="Calibri" pitchFamily="-84" charset="0"/>
              </a:rPr>
              <a:t>Innovations make the differnce</a:t>
            </a:r>
          </a:p>
        </p:txBody>
      </p:sp>
      <p:sp>
        <p:nvSpPr>
          <p:cNvPr id="1392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750208-B861-AC46-83A3-014B05C054FB}" type="slidenum">
              <a:rPr lang="en-GB"/>
              <a:pPr/>
              <a:t>11</a:t>
            </a:fld>
            <a:endParaRPr lang="en-GB"/>
          </a:p>
        </p:txBody>
      </p:sp>
      <p:sp>
        <p:nvSpPr>
          <p:cNvPr id="139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dirty="0">
              <a:latin typeface="Arial" pitchFamily="-8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Innovations make the differnce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539E3-7970-8948-8855-8153528654FE}" type="slidenum">
              <a:rPr lang="en-GB"/>
              <a:pPr/>
              <a:t>13</a:t>
            </a:fld>
            <a:endParaRPr lang="en-GB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Innovations make the differnce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539E3-7970-8948-8855-8153528654FE}" type="slidenum">
              <a:rPr lang="en-GB"/>
              <a:pPr/>
              <a:t>16</a:t>
            </a:fld>
            <a:endParaRPr lang="en-GB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2" name="Notes Placeholder 2"/>
          <p:cNvSpPr>
            <a:spLocks noGrp="1"/>
          </p:cNvSpPr>
          <p:nvPr>
            <p:ph type="body" idx="1"/>
          </p:nvPr>
        </p:nvSpPr>
        <p:spPr>
          <a:xfrm>
            <a:off x="912051" y="4342940"/>
            <a:ext cx="5033901" cy="4114587"/>
          </a:xfrm>
          <a:noFill/>
          <a:ln/>
        </p:spPr>
        <p:txBody>
          <a:bodyPr lIns="88627" tIns="44314" rIns="88627" bIns="44314"/>
          <a:lstStyle/>
          <a:p>
            <a:endParaRPr lang="en-US" smtClean="0"/>
          </a:p>
        </p:txBody>
      </p:sp>
      <p:sp>
        <p:nvSpPr>
          <p:cNvPr id="291843" name="Slide Number Placeholder 3"/>
          <p:cNvSpPr txBox="1">
            <a:spLocks noGrp="1"/>
          </p:cNvSpPr>
          <p:nvPr/>
        </p:nvSpPr>
        <p:spPr bwMode="auto">
          <a:xfrm>
            <a:off x="3885792" y="8685878"/>
            <a:ext cx="2972208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27" tIns="44314" rIns="88627" bIns="44314" anchor="b"/>
          <a:lstStyle/>
          <a:p>
            <a:pPr algn="r" defTabSz="887738"/>
            <a:fld id="{C311AB76-7CEC-475C-9479-9CEB916DD6EE}" type="slidenum">
              <a:rPr lang="en-GB" sz="1200"/>
              <a:pPr algn="r" defTabSz="887738"/>
              <a:t>21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 txBox="1">
            <a:spLocks noGrp="1" noChangeArrowheads="1"/>
          </p:cNvSpPr>
          <p:nvPr/>
        </p:nvSpPr>
        <p:spPr bwMode="auto">
          <a:xfrm>
            <a:off x="3885792" y="8685878"/>
            <a:ext cx="2972208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27" tIns="44314" rIns="88627" bIns="44314" anchor="b"/>
          <a:lstStyle/>
          <a:p>
            <a:pPr algn="r" defTabSz="887738"/>
            <a:fld id="{44D0F596-B5D6-4E4A-9E1E-F2E80B2789C8}" type="slidenum">
              <a:rPr lang="en-GB" sz="1200"/>
              <a:pPr algn="r" defTabSz="887738"/>
              <a:t>22</a:t>
            </a:fld>
            <a:endParaRPr lang="en-GB" sz="1200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7" y="4342940"/>
            <a:ext cx="5487626" cy="4114587"/>
          </a:xfrm>
          <a:noFill/>
          <a:ln/>
        </p:spPr>
        <p:txBody>
          <a:bodyPr lIns="88627" tIns="44314" rIns="88627" bIns="443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xfrm>
            <a:off x="915117" y="4344359"/>
            <a:ext cx="5027769" cy="411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3013-CE3A-7542-AD01-CC59DC7253A5}" type="datetimeFigureOut">
              <a:rPr lang="fi-FI" smtClean="0"/>
              <a:pPr/>
              <a:t>08/04/19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612D-8B4B-7240-8B91-256944B7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terpriseirregulars.com/wordpress/wp-content/uploads/2010/12/information_flow_28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21"/>
            <a:ext cx="9144000" cy="686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7301" y="3410430"/>
            <a:ext cx="5051205" cy="1203714"/>
          </a:xfrm>
        </p:spPr>
        <p:txBody>
          <a:bodyPr>
            <a:normAutofit fontScale="90000"/>
          </a:bodyPr>
          <a:lstStyle/>
          <a:p>
            <a:r>
              <a:rPr lang="fi-FI" sz="4889" b="1" i="1" dirty="0" smtClean="0">
                <a:solidFill>
                  <a:srgbClr val="0000FF"/>
                </a:solidFill>
              </a:rPr>
              <a:t/>
            </a:r>
            <a:br>
              <a:rPr lang="fi-FI" sz="4889" b="1" i="1" dirty="0" smtClean="0">
                <a:solidFill>
                  <a:srgbClr val="0000FF"/>
                </a:solidFill>
              </a:rPr>
            </a:br>
            <a:r>
              <a:rPr lang="fi-FI" sz="4889" b="1" i="1" dirty="0" smtClean="0">
                <a:solidFill>
                  <a:srgbClr val="0000FF"/>
                </a:solidFill>
              </a:rPr>
              <a:t/>
            </a:r>
            <a:br>
              <a:rPr lang="fi-FI" sz="4889" b="1" i="1" dirty="0" smtClean="0">
                <a:solidFill>
                  <a:srgbClr val="0000FF"/>
                </a:solidFill>
              </a:rPr>
            </a:br>
            <a:r>
              <a:rPr lang="fi-FI" b="1" dirty="0" smtClean="0"/>
              <a:t>Data </a:t>
            </a:r>
            <a:r>
              <a:rPr lang="fi-FI" b="1" dirty="0" err="1" smtClean="0"/>
              <a:t>driven</a:t>
            </a:r>
            <a:r>
              <a:rPr lang="fi-FI" b="1" dirty="0" smtClean="0"/>
              <a:t> Real Time </a:t>
            </a:r>
            <a:r>
              <a:rPr lang="fi-FI" b="1" dirty="0" err="1">
                <a:solidFill>
                  <a:srgbClr val="FFFF00"/>
                </a:solidFill>
              </a:rPr>
              <a:t>E</a:t>
            </a:r>
            <a:r>
              <a:rPr lang="fi-FI" b="1" dirty="0" err="1" smtClean="0">
                <a:solidFill>
                  <a:srgbClr val="FFFF00"/>
                </a:solidFill>
              </a:rPr>
              <a:t>conomy</a:t>
            </a:r>
            <a:r>
              <a:rPr lang="fi-FI" sz="4800" b="1" dirty="0" smtClean="0">
                <a:solidFill>
                  <a:srgbClr val="FFFF00"/>
                </a:solidFill>
              </a:rPr>
              <a:t/>
            </a:r>
            <a:br>
              <a:rPr lang="fi-FI" sz="4800" b="1" dirty="0" smtClean="0">
                <a:solidFill>
                  <a:srgbClr val="FFFF00"/>
                </a:solidFill>
              </a:rPr>
            </a:br>
            <a:r>
              <a:rPr lang="en-US" sz="2222" dirty="0" smtClean="0"/>
              <a:t> </a:t>
            </a:r>
            <a:br>
              <a:rPr lang="en-US" sz="2222" dirty="0" smtClean="0"/>
            </a:br>
            <a:r>
              <a:rPr lang="en-US" sz="2222" b="1" dirty="0" smtClean="0"/>
              <a:t>Aalto University </a:t>
            </a:r>
            <a:br>
              <a:rPr lang="en-US" sz="2222" b="1" dirty="0" smtClean="0"/>
            </a:br>
            <a:r>
              <a:rPr lang="en-US" sz="2222" b="1" dirty="0" smtClean="0"/>
              <a:t>9.4.2019</a:t>
            </a:r>
            <a:br>
              <a:rPr lang="en-US" sz="2222" b="1" dirty="0" smtClean="0"/>
            </a:br>
            <a:r>
              <a:rPr lang="fi-FI" sz="2222" b="1" dirty="0" smtClean="0">
                <a:solidFill>
                  <a:schemeClr val="tx1"/>
                </a:solidFill>
              </a:rPr>
              <a:t>Bo Harald</a:t>
            </a:r>
            <a:r>
              <a:rPr lang="fi-FI" sz="2222" dirty="0" smtClean="0">
                <a:solidFill>
                  <a:schemeClr val="tx1"/>
                </a:solidFill>
              </a:rPr>
              <a:t/>
            </a:r>
            <a:br>
              <a:rPr lang="fi-FI" sz="2222" dirty="0" smtClean="0">
                <a:solidFill>
                  <a:schemeClr val="tx1"/>
                </a:solidFill>
              </a:rPr>
            </a:br>
            <a:r>
              <a:rPr lang="fi-FI" sz="1600" dirty="0" smtClean="0">
                <a:solidFill>
                  <a:schemeClr val="tx1"/>
                </a:solidFill>
              </a:rPr>
              <a:t/>
            </a:r>
            <a:br>
              <a:rPr lang="fi-FI" sz="1600" dirty="0" smtClean="0">
                <a:solidFill>
                  <a:schemeClr val="tx1"/>
                </a:solidFill>
              </a:rPr>
            </a:br>
            <a:r>
              <a:rPr lang="fi-FI" sz="1200" dirty="0" smtClean="0">
                <a:solidFill>
                  <a:srgbClr val="0000FF"/>
                </a:solidFill>
              </a:rPr>
              <a:t/>
            </a:r>
            <a:br>
              <a:rPr lang="fi-FI" sz="1200" dirty="0" smtClean="0">
                <a:solidFill>
                  <a:srgbClr val="0000FF"/>
                </a:solidFill>
              </a:rPr>
            </a:br>
            <a:r>
              <a:rPr lang="fi-FI" sz="3200" b="1" dirty="0" smtClean="0">
                <a:solidFill>
                  <a:srgbClr val="0000FF"/>
                </a:solidFill>
              </a:rPr>
              <a:t/>
            </a:r>
            <a:br>
              <a:rPr lang="fi-FI" sz="3200" b="1" dirty="0" smtClean="0">
                <a:solidFill>
                  <a:srgbClr val="0000FF"/>
                </a:solidFill>
              </a:rPr>
            </a:br>
            <a:endParaRPr lang="en-GB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289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/>
          <p:nvPr/>
        </p:nvSpPr>
        <p:spPr>
          <a:xfrm>
            <a:off x="1652850" y="2947867"/>
            <a:ext cx="3982500" cy="2984000"/>
          </a:xfrm>
          <a:prstGeom prst="ellipse">
            <a:avLst/>
          </a:prstGeom>
          <a:solidFill>
            <a:srgbClr val="2A3ACC">
              <a:alpha val="474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Shape 824"/>
          <p:cNvSpPr/>
          <p:nvPr/>
        </p:nvSpPr>
        <p:spPr>
          <a:xfrm>
            <a:off x="3278440" y="2947867"/>
            <a:ext cx="4087500" cy="2984000"/>
          </a:xfrm>
          <a:prstGeom prst="ellipse">
            <a:avLst/>
          </a:prstGeom>
          <a:solidFill>
            <a:srgbClr val="FF9900">
              <a:alpha val="497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Shape 825"/>
          <p:cNvSpPr txBox="1"/>
          <p:nvPr/>
        </p:nvSpPr>
        <p:spPr>
          <a:xfrm>
            <a:off x="1758149" y="4153051"/>
            <a:ext cx="2581519" cy="8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dirty="0">
                <a:solidFill>
                  <a:srgbClr val="FFFFFF"/>
                </a:solidFill>
              </a:rPr>
              <a:t>EU </a:t>
            </a:r>
            <a:r>
              <a:rPr lang="en-GB" sz="3000" b="1" dirty="0" smtClean="0">
                <a:solidFill>
                  <a:srgbClr val="FFFFFF"/>
                </a:solidFill>
              </a:rPr>
              <a:t>GDPR gives the legal right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826" name="Shape 826"/>
          <p:cNvSpPr txBox="1"/>
          <p:nvPr/>
        </p:nvSpPr>
        <p:spPr>
          <a:xfrm>
            <a:off x="5094325" y="4153051"/>
            <a:ext cx="2369100" cy="8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dirty="0" err="1" smtClean="0">
                <a:solidFill>
                  <a:srgbClr val="FFFFFF"/>
                </a:solidFill>
              </a:rPr>
              <a:t>MyData</a:t>
            </a:r>
            <a:r>
              <a:rPr lang="en-GB" sz="3000" b="1" dirty="0" smtClean="0">
                <a:solidFill>
                  <a:srgbClr val="FFFFFF"/>
                </a:solidFill>
              </a:rPr>
              <a:t> </a:t>
            </a:r>
            <a:r>
              <a:rPr lang="en-GB" sz="3000" b="1" dirty="0">
                <a:solidFill>
                  <a:srgbClr val="FFFFFF"/>
                </a:solidFill>
              </a:rPr>
              <a:t>t</a:t>
            </a:r>
            <a:r>
              <a:rPr lang="en-GB" sz="3000" b="1" dirty="0" smtClean="0">
                <a:solidFill>
                  <a:srgbClr val="FFFFFF"/>
                </a:solidFill>
              </a:rPr>
              <a:t>akes the data to the life event </a:t>
            </a:r>
            <a:endParaRPr sz="3000" b="1" dirty="0">
              <a:solidFill>
                <a:srgbClr val="FFFFFF"/>
              </a:solidFill>
            </a:endParaRPr>
          </a:p>
        </p:txBody>
      </p:sp>
      <p:cxnSp>
        <p:nvCxnSpPr>
          <p:cNvPr id="827" name="Shape 827"/>
          <p:cNvCxnSpPr>
            <a:stCxn id="823" idx="1"/>
          </p:cNvCxnSpPr>
          <p:nvPr/>
        </p:nvCxnSpPr>
        <p:spPr>
          <a:xfrm rot="10800000">
            <a:off x="1893774" y="2736063"/>
            <a:ext cx="342300" cy="6488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28" name="Shape 828"/>
          <p:cNvSpPr txBox="1"/>
          <p:nvPr/>
        </p:nvSpPr>
        <p:spPr>
          <a:xfrm>
            <a:off x="58975" y="1140667"/>
            <a:ext cx="2681100" cy="12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Strengthen, harmonise and clarify data protection</a:t>
            </a:r>
            <a:endParaRPr sz="1800" b="1" dirty="0">
              <a:solidFill>
                <a:schemeClr val="bg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829" name="Shape 829"/>
          <p:cNvSpPr txBox="1"/>
          <p:nvPr/>
        </p:nvSpPr>
        <p:spPr>
          <a:xfrm>
            <a:off x="6425250" y="1513067"/>
            <a:ext cx="2599500" cy="8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Enable new personal data based services</a:t>
            </a:r>
            <a:endParaRPr sz="1800" b="1" dirty="0">
              <a:solidFill>
                <a:schemeClr val="bg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cxnSp>
        <p:nvCxnSpPr>
          <p:cNvPr id="830" name="Shape 830"/>
          <p:cNvCxnSpPr/>
          <p:nvPr/>
        </p:nvCxnSpPr>
        <p:spPr>
          <a:xfrm rot="10800000">
            <a:off x="4463848" y="2431565"/>
            <a:ext cx="5700" cy="985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31" name="Shape 831"/>
          <p:cNvSpPr txBox="1"/>
          <p:nvPr/>
        </p:nvSpPr>
        <p:spPr>
          <a:xfrm>
            <a:off x="2780100" y="618567"/>
            <a:ext cx="3373200" cy="13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bg1"/>
                </a:solidFill>
                <a:latin typeface="Roboto Slab"/>
                <a:ea typeface="Roboto Slab"/>
                <a:cs typeface="Roboto Slab"/>
                <a:sym typeface="Roboto Slab"/>
              </a:rPr>
              <a:t>Strengthen individual rights and trust towards data handling</a:t>
            </a:r>
            <a:endParaRPr sz="1800" b="1" dirty="0">
              <a:solidFill>
                <a:schemeClr val="bg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cxnSp>
        <p:nvCxnSpPr>
          <p:cNvPr id="832" name="Shape 832"/>
          <p:cNvCxnSpPr>
            <a:stCxn id="824" idx="7"/>
          </p:cNvCxnSpPr>
          <p:nvPr/>
        </p:nvCxnSpPr>
        <p:spPr>
          <a:xfrm rot="10800000" flipH="1">
            <a:off x="6767340" y="2759263"/>
            <a:ext cx="350400" cy="625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93235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" grpId="0" animBg="1"/>
      <p:bldP spid="826" grpId="0"/>
      <p:bldP spid="828" grpId="0"/>
      <p:bldP spid="829" grpId="0"/>
      <p:bldP spid="8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84" charset="2"/>
              <a:buNone/>
            </a:pPr>
            <a:r>
              <a:rPr lang="en-GB" sz="4400" dirty="0" smtClean="0">
                <a:solidFill>
                  <a:schemeClr val="bg1"/>
                </a:solidFill>
                <a:latin typeface="Lucida Sans Unicode" pitchFamily="-84" charset="0"/>
              </a:rPr>
              <a:t>Simple insight: </a:t>
            </a:r>
          </a:p>
          <a:p>
            <a:pPr>
              <a:buFont typeface="Wingdings" pitchFamily="-84" charset="2"/>
              <a:buNone/>
            </a:pPr>
            <a:r>
              <a:rPr lang="en-GB" sz="4400" dirty="0" smtClean="0">
                <a:solidFill>
                  <a:schemeClr val="bg1"/>
                </a:solidFill>
                <a:latin typeface="Lucida Sans Unicode" pitchFamily="-84" charset="0"/>
              </a:rPr>
              <a:t>The </a:t>
            </a:r>
            <a:r>
              <a:rPr lang="en-GB" sz="4400" dirty="0">
                <a:solidFill>
                  <a:schemeClr val="bg1"/>
                </a:solidFill>
                <a:latin typeface="Lucida Sans Unicode" pitchFamily="-84" charset="0"/>
              </a:rPr>
              <a:t>only thing </a:t>
            </a:r>
            <a:r>
              <a:rPr lang="en-GB" sz="4400" i="1" u="sng" dirty="0">
                <a:solidFill>
                  <a:srgbClr val="FF0000"/>
                </a:solidFill>
                <a:latin typeface="Lucida Sans Unicode" pitchFamily="-84" charset="0"/>
              </a:rPr>
              <a:t>scarce</a:t>
            </a:r>
            <a:r>
              <a:rPr lang="en-GB" sz="4400" dirty="0">
                <a:solidFill>
                  <a:schemeClr val="bg1"/>
                </a:solidFill>
                <a:latin typeface="Lucida Sans Unicode" pitchFamily="-84" charset="0"/>
              </a:rPr>
              <a:t> in a world of abundance is </a:t>
            </a:r>
            <a:r>
              <a:rPr lang="en-GB" sz="4400" u="sng" dirty="0">
                <a:solidFill>
                  <a:schemeClr val="bg1"/>
                </a:solidFill>
                <a:latin typeface="Lucida Sans Unicode" pitchFamily="-84" charset="0"/>
              </a:rPr>
              <a:t>human </a:t>
            </a:r>
            <a:r>
              <a:rPr lang="en-GB" sz="4400" u="sng" dirty="0" smtClean="0">
                <a:solidFill>
                  <a:srgbClr val="FFFF00"/>
                </a:solidFill>
                <a:latin typeface="Lucida Sans Unicode" pitchFamily="-84" charset="0"/>
              </a:rPr>
              <a:t>attention</a:t>
            </a:r>
            <a:r>
              <a:rPr lang="en-GB" sz="4400" dirty="0" smtClean="0">
                <a:solidFill>
                  <a:schemeClr val="bg1"/>
                </a:solidFill>
                <a:latin typeface="Lucida Sans Unicode" pitchFamily="-84" charset="0"/>
              </a:rPr>
              <a:t>.</a:t>
            </a:r>
          </a:p>
          <a:p>
            <a:pPr>
              <a:buFont typeface="Wingdings" pitchFamily="-84" charset="2"/>
              <a:buNone/>
            </a:pPr>
            <a:endParaRPr lang="en-GB" dirty="0" smtClean="0">
              <a:solidFill>
                <a:schemeClr val="bg1"/>
              </a:solidFill>
              <a:latin typeface="Lucida Sans Unicode" pitchFamily="-84" charset="0"/>
            </a:endParaRPr>
          </a:p>
          <a:p>
            <a:pPr>
              <a:buFont typeface="Wingdings" pitchFamily="-84" charset="2"/>
              <a:buNone/>
            </a:pPr>
            <a:endParaRPr lang="en-GB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0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3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75733"/>
            <a:ext cx="8229600" cy="4625609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 typeface="Trebuchet MS" pitchFamily="-84" charset="0"/>
              <a:buNone/>
            </a:pPr>
            <a:endParaRPr lang="en-US" sz="4400" u="sng" dirty="0" smtClean="0">
              <a:solidFill>
                <a:srgbClr val="FFFFFF"/>
              </a:solidFill>
            </a:endParaRPr>
          </a:p>
          <a:p>
            <a:pPr eaLnBrk="1" hangingPunct="1">
              <a:buFont typeface="Trebuchet MS" pitchFamily="-84" charset="0"/>
              <a:buNone/>
            </a:pPr>
            <a:endParaRPr lang="en-US" sz="4400" u="sng" dirty="0" smtClean="0">
              <a:solidFill>
                <a:srgbClr val="FFFFFF"/>
              </a:solidFill>
            </a:endParaRPr>
          </a:p>
          <a:p>
            <a:pPr eaLnBrk="1" hangingPunct="1">
              <a:buFont typeface="Trebuchet MS" pitchFamily="-84" charset="0"/>
              <a:buNone/>
            </a:pPr>
            <a:endParaRPr lang="en-US" sz="4400" u="sng" dirty="0" smtClean="0">
              <a:solidFill>
                <a:srgbClr val="FFFFFF"/>
              </a:solidFill>
            </a:endParaRPr>
          </a:p>
          <a:p>
            <a:pPr eaLnBrk="1" hangingPunct="1">
              <a:buFont typeface="Trebuchet MS" pitchFamily="-84" charset="0"/>
              <a:buNone/>
            </a:pPr>
            <a:r>
              <a:rPr lang="en-US" sz="8000" u="sng" dirty="0" smtClean="0">
                <a:solidFill>
                  <a:srgbClr val="FFFFFF"/>
                </a:solidFill>
              </a:rPr>
              <a:t>The best</a:t>
            </a:r>
            <a:r>
              <a:rPr lang="en-US" sz="8000" dirty="0" smtClean="0">
                <a:solidFill>
                  <a:srgbClr val="FFFFFF"/>
                </a:solidFill>
              </a:rPr>
              <a:t> innovation is often </a:t>
            </a:r>
          </a:p>
          <a:p>
            <a:pPr eaLnBrk="1" hangingPunct="1">
              <a:buFont typeface="Trebuchet MS" pitchFamily="-84" charset="0"/>
              <a:buNone/>
            </a:pPr>
            <a:r>
              <a:rPr lang="en-US" sz="8000" u="sng" dirty="0" smtClean="0">
                <a:solidFill>
                  <a:srgbClr val="0033CC"/>
                </a:solidFill>
              </a:rPr>
              <a:t>Reuse</a:t>
            </a:r>
            <a:r>
              <a:rPr lang="en-US" sz="8000" dirty="0" smtClean="0">
                <a:solidFill>
                  <a:srgbClr val="0033CC"/>
                </a:solidFill>
              </a:rPr>
              <a:t> of a familiar tool </a:t>
            </a:r>
            <a:r>
              <a:rPr lang="en-US" sz="8000" dirty="0" smtClean="0"/>
              <a:t> </a:t>
            </a:r>
          </a:p>
          <a:p>
            <a:pPr eaLnBrk="1" hangingPunct="1">
              <a:buFont typeface="Trebuchet MS" pitchFamily="-84" charset="0"/>
              <a:buNone/>
            </a:pPr>
            <a:r>
              <a:rPr lang="en-US" sz="8000" dirty="0" smtClean="0">
                <a:solidFill>
                  <a:schemeClr val="accent3"/>
                </a:solidFill>
              </a:rPr>
              <a:t>For </a:t>
            </a:r>
            <a:r>
              <a:rPr lang="en-US" sz="8000" u="sng" dirty="0" smtClean="0">
                <a:solidFill>
                  <a:schemeClr val="accent3"/>
                </a:solidFill>
              </a:rPr>
              <a:t>new</a:t>
            </a:r>
            <a:r>
              <a:rPr lang="en-US" sz="8000" dirty="0" smtClean="0">
                <a:solidFill>
                  <a:schemeClr val="accent3"/>
                </a:solidFill>
              </a:rPr>
              <a:t> purposes</a:t>
            </a:r>
          </a:p>
          <a:p>
            <a:pPr eaLnBrk="1" hangingPunct="1">
              <a:buFont typeface="Trebuchet MS" pitchFamily="-84" charset="0"/>
              <a:buNone/>
            </a:pPr>
            <a:endParaRPr lang="en-US" sz="4400" dirty="0" smtClean="0">
              <a:solidFill>
                <a:schemeClr val="accent3"/>
              </a:solidFill>
            </a:endParaRPr>
          </a:p>
          <a:p>
            <a:pPr marL="381000" indent="-381000">
              <a:buFontTx/>
              <a:buChar char="o"/>
            </a:pPr>
            <a:r>
              <a:rPr lang="en-GB" sz="4400" dirty="0" smtClean="0"/>
              <a:t>"What I hear, I forget. </a:t>
            </a:r>
          </a:p>
          <a:p>
            <a:pPr marL="381000" indent="-381000">
              <a:buFont typeface="Wingdings" pitchFamily="-84" charset="2"/>
              <a:buChar char="Ø"/>
            </a:pPr>
            <a:r>
              <a:rPr lang="en-GB" sz="4400" dirty="0" smtClean="0"/>
              <a:t> What I see, I remember. </a:t>
            </a:r>
          </a:p>
          <a:p>
            <a:pPr marL="381000" indent="-381000">
              <a:buFont typeface="Wingdings" pitchFamily="-84" charset="2"/>
              <a:buChar char="ü"/>
            </a:pPr>
            <a:r>
              <a:rPr lang="en-GB" sz="4400" dirty="0" smtClean="0"/>
              <a:t> And what I do, I understand.“</a:t>
            </a:r>
          </a:p>
          <a:p>
            <a:pPr eaLnBrk="1" hangingPunct="1">
              <a:buFont typeface="Trebuchet MS" pitchFamily="-84" charset="0"/>
              <a:buNone/>
            </a:pPr>
            <a:endParaRPr lang="en-US" sz="4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79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It is all about human behaviour…</a:t>
            </a:r>
            <a:r>
              <a:rPr lang="en-GB" dirty="0" smtClean="0">
                <a:solidFill>
                  <a:srgbClr val="FFFFFF"/>
                </a:solidFill>
              </a:rPr>
              <a:t>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81000" indent="-381000">
              <a:buFontTx/>
              <a:buChar char="o"/>
            </a:pPr>
            <a:r>
              <a:rPr lang="en-GB" sz="3200" dirty="0">
                <a:solidFill>
                  <a:srgbClr val="FFFFFF"/>
                </a:solidFill>
              </a:rPr>
              <a:t>"What I hear, I forget. </a:t>
            </a:r>
          </a:p>
          <a:p>
            <a:pPr marL="381000" indent="-381000">
              <a:buFont typeface="Wingdings" pitchFamily="-84" charset="2"/>
              <a:buChar char="Ø"/>
            </a:pPr>
            <a:r>
              <a:rPr lang="en-GB" sz="3200" dirty="0">
                <a:solidFill>
                  <a:srgbClr val="FFFFFF"/>
                </a:solidFill>
              </a:rPr>
              <a:t> What I see, I remember. </a:t>
            </a:r>
          </a:p>
          <a:p>
            <a:pPr marL="381000" indent="-381000">
              <a:buFont typeface="Wingdings" pitchFamily="-84" charset="2"/>
              <a:buChar char="ü"/>
            </a:pPr>
            <a:r>
              <a:rPr lang="en-GB" sz="3200" dirty="0">
                <a:solidFill>
                  <a:srgbClr val="FFFFFF"/>
                </a:solidFill>
              </a:rPr>
              <a:t> And what I do, I understand.</a:t>
            </a:r>
            <a:r>
              <a:rPr lang="en-GB" sz="3200" dirty="0" smtClean="0">
                <a:solidFill>
                  <a:srgbClr val="FFFFFF"/>
                </a:solidFill>
              </a:rPr>
              <a:t>“</a:t>
            </a:r>
          </a:p>
          <a:p>
            <a:pPr marL="381000" indent="-381000">
              <a:buFont typeface="Wingdings" pitchFamily="-84" charset="2"/>
              <a:buChar char="ü"/>
            </a:pPr>
            <a:endParaRPr lang="en-GB" dirty="0" smtClean="0">
              <a:solidFill>
                <a:srgbClr val="FFFFFF"/>
              </a:solidFill>
            </a:endParaRPr>
          </a:p>
          <a:p>
            <a:pPr marL="381000" indent="-381000"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Learn once – use everywhere – </a:t>
            </a:r>
            <a:r>
              <a:rPr lang="en-GB" sz="1800" dirty="0" smtClean="0">
                <a:solidFill>
                  <a:srgbClr val="FFFFFF"/>
                </a:solidFill>
                <a:latin typeface="Arial" pitchFamily="-84" charset="0"/>
              </a:rPr>
              <a:t>(SMS, Bank e-id 150m times, </a:t>
            </a:r>
            <a:r>
              <a:rPr lang="en-GB" sz="1800" dirty="0" err="1" smtClean="0">
                <a:solidFill>
                  <a:srgbClr val="FFFFFF"/>
                </a:solidFill>
                <a:latin typeface="Arial" pitchFamily="-84" charset="0"/>
              </a:rPr>
              <a:t>Youtube</a:t>
            </a:r>
            <a:r>
              <a:rPr lang="en-GB" sz="1800" dirty="0" smtClean="0">
                <a:solidFill>
                  <a:srgbClr val="FFFFFF"/>
                </a:solidFill>
                <a:latin typeface="Arial" pitchFamily="-84" charset="0"/>
              </a:rPr>
              <a:t>, </a:t>
            </a:r>
            <a:r>
              <a:rPr lang="en-GB" sz="1800" dirty="0" err="1" smtClean="0">
                <a:solidFill>
                  <a:srgbClr val="FFFFFF"/>
                </a:solidFill>
                <a:latin typeface="Arial" pitchFamily="-84" charset="0"/>
              </a:rPr>
              <a:t>WhatsUp</a:t>
            </a:r>
            <a:r>
              <a:rPr lang="en-GB" sz="1800" dirty="0" smtClean="0">
                <a:solidFill>
                  <a:srgbClr val="FFFFFF"/>
                </a:solidFill>
                <a:latin typeface="Arial" pitchFamily="-84" charset="0"/>
              </a:rPr>
              <a:t>..) </a:t>
            </a:r>
          </a:p>
          <a:p>
            <a:pPr marL="381000" indent="-381000">
              <a:buFontTx/>
              <a:buChar char="-"/>
            </a:pP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Economy of </a:t>
            </a:r>
            <a:r>
              <a:rPr lang="en-GB" sz="2400" dirty="0" smtClean="0">
                <a:solidFill>
                  <a:srgbClr val="FFFF00"/>
                </a:solidFill>
                <a:latin typeface="Arial" pitchFamily="-84" charset="0"/>
              </a:rPr>
              <a:t>Repetition</a:t>
            </a: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 + </a:t>
            </a:r>
            <a:r>
              <a:rPr lang="en-GB" sz="2400" dirty="0">
                <a:solidFill>
                  <a:srgbClr val="FFFFFF"/>
                </a:solidFill>
                <a:latin typeface="Arial" pitchFamily="-84" charset="0"/>
              </a:rPr>
              <a:t>Economy of </a:t>
            </a:r>
            <a: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-84" charset="0"/>
              </a:rPr>
              <a:t>Trust</a:t>
            </a:r>
            <a:r>
              <a:rPr lang="en-GB" sz="2400" dirty="0">
                <a:solidFill>
                  <a:srgbClr val="FFFFFF"/>
                </a:solidFill>
                <a:latin typeface="Arial" pitchFamily="-84" charset="0"/>
              </a:rPr>
              <a:t> </a:t>
            </a: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+ Economy of </a:t>
            </a:r>
            <a:r>
              <a:rPr lang="en-GB" sz="2400" dirty="0" smtClean="0">
                <a:solidFill>
                  <a:srgbClr val="CCFFCC"/>
                </a:solidFill>
                <a:latin typeface="Arial" pitchFamily="-84" charset="0"/>
              </a:rPr>
              <a:t>Reuse</a:t>
            </a: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 + Economy </a:t>
            </a:r>
            <a:r>
              <a:rPr lang="en-GB" sz="2400" dirty="0">
                <a:solidFill>
                  <a:srgbClr val="FFFFFF"/>
                </a:solidFill>
                <a:latin typeface="Arial" pitchFamily="-84" charset="0"/>
              </a:rPr>
              <a:t>of </a:t>
            </a:r>
            <a:r>
              <a:rPr lang="en-GB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-84" charset="0"/>
              </a:rPr>
              <a:t>Scope</a:t>
            </a:r>
            <a:r>
              <a:rPr lang="en-GB" sz="2400" dirty="0">
                <a:solidFill>
                  <a:srgbClr val="FFFFFF"/>
                </a:solidFill>
                <a:latin typeface="Arial" pitchFamily="-84" charset="0"/>
              </a:rPr>
              <a:t> + </a:t>
            </a: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Economy of </a:t>
            </a:r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-84" charset="0"/>
              </a:rPr>
              <a:t>Scale</a:t>
            </a: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 = </a:t>
            </a:r>
            <a:r>
              <a:rPr lang="en-GB" sz="2400" dirty="0" smtClean="0">
                <a:solidFill>
                  <a:srgbClr val="FF0000"/>
                </a:solidFill>
                <a:latin typeface="Arial" pitchFamily="-84" charset="0"/>
              </a:rPr>
              <a:t>fast</a:t>
            </a:r>
            <a:r>
              <a:rPr lang="en-GB" sz="2400" dirty="0" smtClean="0">
                <a:solidFill>
                  <a:srgbClr val="FFFFFF"/>
                </a:solidFill>
                <a:latin typeface="Arial" pitchFamily="-84" charset="0"/>
              </a:rPr>
              <a:t> adoption = 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∑ €€€€€€€ !!! </a:t>
            </a:r>
            <a:endParaRPr lang="en-GB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5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341437"/>
            <a:ext cx="8675687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fi-FI" b="1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fi-FI" sz="3600" dirty="0" err="1" smtClean="0">
                <a:solidFill>
                  <a:srgbClr val="FFFF00"/>
                </a:solidFill>
              </a:rPr>
              <a:t>Simple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ideas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chemeClr val="bg1"/>
                </a:solidFill>
              </a:rPr>
              <a:t>are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easier</a:t>
            </a:r>
            <a:r>
              <a:rPr lang="fi-FI" sz="3600" dirty="0" smtClean="0">
                <a:solidFill>
                  <a:srgbClr val="FFFF00"/>
                </a:solidFill>
              </a:rPr>
              <a:t> to </a:t>
            </a:r>
            <a:r>
              <a:rPr lang="fi-FI" sz="3600" dirty="0" err="1" smtClean="0">
                <a:solidFill>
                  <a:srgbClr val="FFFF00"/>
                </a:solidFill>
              </a:rPr>
              <a:t>understand</a:t>
            </a:r>
            <a:r>
              <a:rPr lang="fi-FI" sz="36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FF"/>
                </a:solidFill>
              </a:rPr>
              <a:t>Ideas</a:t>
            </a:r>
            <a:r>
              <a:rPr lang="fi-FI" sz="3600" dirty="0" smtClean="0">
                <a:solidFill>
                  <a:srgbClr val="FFFFFF"/>
                </a:solidFill>
              </a:rPr>
              <a:t> </a:t>
            </a:r>
            <a:r>
              <a:rPr lang="fi-FI" sz="3600" dirty="0" err="1" smtClean="0">
                <a:solidFill>
                  <a:srgbClr val="FFFFFF"/>
                </a:solidFill>
              </a:rPr>
              <a:t>that</a:t>
            </a:r>
            <a:r>
              <a:rPr lang="fi-FI" sz="3600" dirty="0" smtClean="0">
                <a:solidFill>
                  <a:srgbClr val="FFFFFF"/>
                </a:solidFill>
              </a:rPr>
              <a:t> </a:t>
            </a:r>
            <a:r>
              <a:rPr lang="fi-FI" sz="3600" dirty="0" err="1" smtClean="0">
                <a:solidFill>
                  <a:srgbClr val="FFFFFF"/>
                </a:solidFill>
              </a:rPr>
              <a:t>are</a:t>
            </a:r>
            <a:r>
              <a:rPr lang="fi-FI" sz="3600" dirty="0" smtClean="0">
                <a:solidFill>
                  <a:srgbClr val="FFFFFF"/>
                </a:solidFill>
              </a:rPr>
              <a:t> </a:t>
            </a:r>
            <a:r>
              <a:rPr lang="fi-FI" sz="3600" dirty="0" err="1" smtClean="0">
                <a:solidFill>
                  <a:srgbClr val="FFFFFF"/>
                </a:solidFill>
              </a:rPr>
              <a:t>easier</a:t>
            </a:r>
            <a:r>
              <a:rPr lang="fi-FI" sz="3600" dirty="0" smtClean="0">
                <a:solidFill>
                  <a:srgbClr val="FFFFFF"/>
                </a:solidFill>
              </a:rPr>
              <a:t> to </a:t>
            </a:r>
            <a:r>
              <a:rPr lang="fi-FI" sz="3600" dirty="0" err="1" smtClean="0">
                <a:solidFill>
                  <a:srgbClr val="FFFFFF"/>
                </a:solidFill>
              </a:rPr>
              <a:t>understand</a:t>
            </a:r>
            <a:r>
              <a:rPr lang="fi-FI" sz="3600" dirty="0" smtClean="0">
                <a:solidFill>
                  <a:srgbClr val="FFFFFF"/>
                </a:solidFill>
              </a:rPr>
              <a:t> </a:t>
            </a:r>
            <a:r>
              <a:rPr lang="fi-FI" sz="3600" dirty="0" err="1" smtClean="0">
                <a:solidFill>
                  <a:srgbClr val="FFFFFF"/>
                </a:solidFill>
              </a:rPr>
              <a:t>are</a:t>
            </a:r>
            <a:r>
              <a:rPr lang="fi-FI" sz="3600" dirty="0" smtClean="0">
                <a:solidFill>
                  <a:srgbClr val="FFFFFF"/>
                </a:solidFill>
              </a:rPr>
              <a:t> </a:t>
            </a:r>
            <a:r>
              <a:rPr lang="fi-FI" sz="3600" u="sng" dirty="0" err="1" smtClean="0">
                <a:solidFill>
                  <a:srgbClr val="FFFF00"/>
                </a:solidFill>
              </a:rPr>
              <a:t>repeated</a:t>
            </a:r>
            <a:r>
              <a:rPr lang="fi-FI" sz="36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chemeClr val="bg1"/>
                </a:solidFill>
              </a:rPr>
              <a:t>Ideas</a:t>
            </a:r>
            <a:r>
              <a:rPr lang="fi-FI" sz="3600" dirty="0" smtClean="0">
                <a:solidFill>
                  <a:schemeClr val="bg1"/>
                </a:solidFill>
              </a:rPr>
              <a:t> </a:t>
            </a:r>
            <a:r>
              <a:rPr lang="fi-FI" sz="3600" dirty="0" err="1" smtClean="0">
                <a:solidFill>
                  <a:schemeClr val="bg1"/>
                </a:solidFill>
              </a:rPr>
              <a:t>that</a:t>
            </a:r>
            <a:r>
              <a:rPr lang="fi-FI" sz="3600" dirty="0" smtClean="0">
                <a:solidFill>
                  <a:schemeClr val="bg1"/>
                </a:solidFill>
              </a:rPr>
              <a:t> </a:t>
            </a:r>
            <a:r>
              <a:rPr lang="fi-FI" sz="3600" dirty="0" err="1" smtClean="0">
                <a:solidFill>
                  <a:schemeClr val="bg1"/>
                </a:solidFill>
              </a:rPr>
              <a:t>are</a:t>
            </a:r>
            <a:r>
              <a:rPr lang="fi-FI" sz="3600" dirty="0" smtClean="0">
                <a:solidFill>
                  <a:schemeClr val="bg1"/>
                </a:solidFill>
              </a:rPr>
              <a:t> </a:t>
            </a:r>
            <a:r>
              <a:rPr lang="fi-FI" sz="3600" u="sng" dirty="0" err="1" smtClean="0">
                <a:solidFill>
                  <a:schemeClr val="bg1"/>
                </a:solidFill>
              </a:rPr>
              <a:t>repeated</a:t>
            </a:r>
            <a:r>
              <a:rPr lang="fi-FI" sz="3600" dirty="0" smtClean="0">
                <a:solidFill>
                  <a:schemeClr val="bg1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change</a:t>
            </a:r>
            <a:r>
              <a:rPr lang="fi-FI" sz="3600" dirty="0" smtClean="0">
                <a:solidFill>
                  <a:srgbClr val="FFFF00"/>
                </a:solidFill>
              </a:rPr>
              <a:t> the </a:t>
            </a:r>
            <a:r>
              <a:rPr lang="fi-FI" sz="3600" dirty="0" err="1" smtClean="0">
                <a:solidFill>
                  <a:srgbClr val="FFFF00"/>
                </a:solidFill>
              </a:rPr>
              <a:t>world</a:t>
            </a:r>
            <a:r>
              <a:rPr lang="fi-FI" sz="3600" dirty="0" smtClean="0">
                <a:solidFill>
                  <a:srgbClr val="FFFF00"/>
                </a:solidFill>
              </a:rPr>
              <a:t>.</a:t>
            </a:r>
            <a:endParaRPr lang="fi-FI" sz="4400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endParaRPr lang="fi-FI" sz="3600" b="1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endParaRPr lang="fi-FI" sz="4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86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GB" sz="3600" dirty="0" smtClean="0">
                <a:solidFill>
                  <a:schemeClr val="bg1"/>
                </a:solidFill>
              </a:rPr>
              <a:t>2.4. Data – the new ”Oil” – that can be used infinitively…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Two kinds of data: </a:t>
            </a:r>
            <a:r>
              <a:rPr lang="en-GB" sz="2800" dirty="0" err="1" smtClean="0">
                <a:solidFill>
                  <a:srgbClr val="FFFF00"/>
                </a:solidFill>
              </a:rPr>
              <a:t>MyData</a:t>
            </a:r>
            <a:r>
              <a:rPr lang="en-GB" sz="2800" dirty="0" smtClean="0">
                <a:solidFill>
                  <a:schemeClr val="bg1"/>
                </a:solidFill>
              </a:rPr>
              <a:t> and </a:t>
            </a:r>
            <a:r>
              <a:rPr lang="en-GB" sz="2800" dirty="0" err="1" smtClean="0">
                <a:solidFill>
                  <a:srgbClr val="74EF24"/>
                </a:solidFill>
              </a:rPr>
              <a:t>BigData</a:t>
            </a:r>
            <a:endParaRPr lang="en-GB" sz="2800" dirty="0" smtClean="0">
              <a:solidFill>
                <a:srgbClr val="74EF24"/>
              </a:solidFill>
            </a:endParaRPr>
          </a:p>
          <a:p>
            <a:pPr marL="514350" indent="-51435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What is the combined value of My- &amp;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</a:rPr>
              <a:t>BigData</a:t>
            </a:r>
            <a:r>
              <a:rPr lang="en-GB" sz="2800" dirty="0" smtClean="0">
                <a:solidFill>
                  <a:schemeClr val="bg1"/>
                </a:solidFill>
              </a:rPr>
              <a:t>?  </a:t>
            </a:r>
            <a:r>
              <a:rPr lang="en-GB" sz="3600" dirty="0" smtClean="0">
                <a:solidFill>
                  <a:srgbClr val="FF0000"/>
                </a:solidFill>
              </a:rPr>
              <a:t>For AI</a:t>
            </a:r>
            <a:r>
              <a:rPr lang="en-GB" sz="3600" dirty="0" smtClean="0">
                <a:solidFill>
                  <a:schemeClr val="bg1"/>
                </a:solidFill>
              </a:rPr>
              <a:t>. </a:t>
            </a:r>
            <a:r>
              <a:rPr lang="en-GB" sz="2800" dirty="0" smtClean="0">
                <a:solidFill>
                  <a:schemeClr val="bg1"/>
                </a:solidFill>
              </a:rPr>
              <a:t>When it is: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bg1"/>
                </a:solidFill>
              </a:rPr>
              <a:t>Structured +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solidFill>
                  <a:schemeClr val="bg1"/>
                </a:solidFill>
              </a:rPr>
              <a:t>Standardized +</a:t>
            </a:r>
          </a:p>
          <a:p>
            <a:pPr marL="514350" indent="-514350">
              <a:buAutoNum type="arabicPeriod"/>
            </a:pPr>
            <a:r>
              <a:rPr lang="en-GB" sz="4400" u="sng" dirty="0" smtClean="0">
                <a:solidFill>
                  <a:schemeClr val="bg1"/>
                </a:solidFill>
              </a:rPr>
              <a:t>Verified</a:t>
            </a:r>
            <a:r>
              <a:rPr lang="en-GB" sz="4400" dirty="0" smtClean="0">
                <a:solidFill>
                  <a:schemeClr val="bg1"/>
                </a:solidFill>
              </a:rPr>
              <a:t> +</a:t>
            </a:r>
          </a:p>
          <a:p>
            <a:pPr marL="514350" indent="-514350">
              <a:buAutoNum type="arabicPeriod"/>
            </a:pPr>
            <a:r>
              <a:rPr lang="en-GB" sz="4800" dirty="0" smtClean="0">
                <a:solidFill>
                  <a:schemeClr val="bg1"/>
                </a:solidFill>
              </a:rPr>
              <a:t>Delivered in </a:t>
            </a:r>
            <a:r>
              <a:rPr lang="en-GB" sz="4800" dirty="0" smtClean="0">
                <a:solidFill>
                  <a:srgbClr val="D400EC"/>
                </a:solidFill>
              </a:rPr>
              <a:t>Real Time</a:t>
            </a: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258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028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RTE Big Data </a:t>
            </a:r>
            <a:r>
              <a:rPr lang="fi-FI" sz="3600" dirty="0" smtClean="0">
                <a:solidFill>
                  <a:schemeClr val="bg1"/>
                </a:solidFill>
              </a:rPr>
              <a:t>in 4 big  </a:t>
            </a:r>
            <a:r>
              <a:rPr lang="fi-FI" sz="3600" dirty="0" err="1" smtClean="0">
                <a:solidFill>
                  <a:srgbClr val="FF0000"/>
                </a:solidFill>
              </a:rPr>
              <a:t>real</a:t>
            </a:r>
            <a:r>
              <a:rPr lang="fi-FI" sz="3600" dirty="0" err="1" smtClean="0">
                <a:solidFill>
                  <a:srgbClr val="FFFF00"/>
                </a:solidFill>
              </a:rPr>
              <a:t>time</a:t>
            </a:r>
            <a:r>
              <a:rPr lang="fi-FI" sz="3600" dirty="0" smtClean="0">
                <a:solidFill>
                  <a:schemeClr val="bg1"/>
                </a:solidFill>
              </a:rPr>
              <a:t> </a:t>
            </a:r>
            <a:r>
              <a:rPr lang="fi-FI" sz="3600" dirty="0" err="1" smtClean="0">
                <a:solidFill>
                  <a:schemeClr val="bg1"/>
                </a:solidFill>
              </a:rPr>
              <a:t>screens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Pyöristetty suorakulmio 3"/>
          <p:cNvSpPr/>
          <p:nvPr/>
        </p:nvSpPr>
        <p:spPr>
          <a:xfrm>
            <a:off x="245551" y="1417638"/>
            <a:ext cx="1923877" cy="45250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fi-FI" sz="2400" b="1" u="sng" dirty="0" err="1" smtClean="0">
                <a:solidFill>
                  <a:schemeClr val="tx1"/>
                </a:solidFill>
              </a:rPr>
              <a:t>Income</a:t>
            </a:r>
            <a:endParaRPr lang="fi-FI" sz="2400" b="1" u="sng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- </a:t>
            </a:r>
            <a:r>
              <a:rPr lang="fi-FI" b="1" dirty="0" err="1" smtClean="0">
                <a:solidFill>
                  <a:schemeClr val="tx1"/>
                </a:solidFill>
              </a:rPr>
              <a:t>Salaries</a:t>
            </a:r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- Social </a:t>
            </a:r>
            <a:r>
              <a:rPr lang="fi-FI" b="1" dirty="0" err="1" smtClean="0">
                <a:solidFill>
                  <a:schemeClr val="tx1"/>
                </a:solidFill>
              </a:rPr>
              <a:t>support</a:t>
            </a:r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- </a:t>
            </a:r>
            <a:r>
              <a:rPr lang="fi-FI" b="1" dirty="0" err="1" smtClean="0">
                <a:solidFill>
                  <a:schemeClr val="tx1"/>
                </a:solidFill>
              </a:rPr>
              <a:t>Pensions</a:t>
            </a:r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- </a:t>
            </a:r>
            <a:r>
              <a:rPr lang="fi-FI" b="1" dirty="0" err="1" smtClean="0">
                <a:solidFill>
                  <a:schemeClr val="tx1"/>
                </a:solidFill>
              </a:rPr>
              <a:t>Dividends</a:t>
            </a:r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Per:</a:t>
            </a:r>
          </a:p>
          <a:p>
            <a:pPr marL="285750" indent="-285750">
              <a:buFontTx/>
              <a:buChar char="-"/>
            </a:pPr>
            <a:r>
              <a:rPr lang="fi-FI" b="1" dirty="0" err="1" smtClean="0">
                <a:solidFill>
                  <a:srgbClr val="FF0000"/>
                </a:solidFill>
              </a:rPr>
              <a:t>Sector</a:t>
            </a:r>
            <a:endParaRPr lang="fi-FI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b="1" dirty="0" err="1" smtClean="0">
                <a:solidFill>
                  <a:srgbClr val="0000FF"/>
                </a:solidFill>
              </a:rPr>
              <a:t>Region</a:t>
            </a:r>
            <a:endParaRPr lang="fi-FI" b="1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b="1" dirty="0" err="1" smtClean="0">
                <a:solidFill>
                  <a:schemeClr val="tx1"/>
                </a:solidFill>
              </a:rPr>
              <a:t>Skill</a:t>
            </a:r>
            <a:endParaRPr lang="fi-FI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b="1" dirty="0" err="1" smtClean="0">
                <a:solidFill>
                  <a:schemeClr val="tx1"/>
                </a:solidFill>
              </a:rPr>
              <a:t>Gender</a:t>
            </a:r>
            <a:endParaRPr lang="fi-FI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b="1" dirty="0" err="1" smtClean="0">
                <a:solidFill>
                  <a:schemeClr val="tx1"/>
                </a:solidFill>
              </a:rPr>
              <a:t>Age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</a:p>
          <a:p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2421868" y="1417638"/>
            <a:ext cx="1943443" cy="4525004"/>
          </a:xfrm>
          <a:prstGeom prst="roundRect">
            <a:avLst/>
          </a:prstGeom>
          <a:solidFill>
            <a:srgbClr val="C3D69B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fi-FI" sz="2400" b="1" u="sng" dirty="0" err="1" smtClean="0">
                <a:solidFill>
                  <a:schemeClr val="tx1"/>
                </a:solidFill>
              </a:rPr>
              <a:t>Spending</a:t>
            </a:r>
            <a:endParaRPr lang="fi-FI" sz="2400" b="1" u="sng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b="1" dirty="0" err="1" smtClean="0">
                <a:solidFill>
                  <a:schemeClr val="tx1"/>
                </a:solidFill>
              </a:rPr>
              <a:t>e-invoices</a:t>
            </a:r>
            <a:endParaRPr lang="fi-FI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b="1" dirty="0" err="1" smtClean="0">
                <a:solidFill>
                  <a:schemeClr val="tx1"/>
                </a:solidFill>
              </a:rPr>
              <a:t>e-receipts</a:t>
            </a:r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ln>
                <a:solidFill>
                  <a:srgbClr val="4F81BD"/>
                </a:solidFill>
              </a:ln>
              <a:solidFill>
                <a:srgbClr val="C3D69B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Per:</a:t>
            </a:r>
          </a:p>
          <a:p>
            <a:pPr>
              <a:buFontTx/>
              <a:buChar char="-"/>
            </a:pPr>
            <a:r>
              <a:rPr lang="fi-FI" b="1" dirty="0" smtClean="0">
                <a:solidFill>
                  <a:srgbClr val="FF0000"/>
                </a:solidFill>
              </a:rPr>
              <a:t>  </a:t>
            </a:r>
            <a:r>
              <a:rPr lang="fi-FI" b="1" dirty="0" err="1" smtClean="0">
                <a:solidFill>
                  <a:srgbClr val="FF0000"/>
                </a:solidFill>
              </a:rPr>
              <a:t>Sector</a:t>
            </a:r>
            <a:endParaRPr lang="fi-FI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rgbClr val="0000FF"/>
                </a:solidFill>
              </a:rPr>
              <a:t>Region</a:t>
            </a:r>
            <a:endParaRPr lang="fi-FI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Type</a:t>
            </a:r>
            <a:r>
              <a:rPr lang="fi-FI" b="1" dirty="0" smtClean="0">
                <a:solidFill>
                  <a:schemeClr val="tx1"/>
                </a:solidFill>
              </a:rPr>
              <a:t> of </a:t>
            </a:r>
            <a:r>
              <a:rPr lang="fi-FI" b="1" dirty="0" err="1" smtClean="0">
                <a:solidFill>
                  <a:schemeClr val="tx1"/>
                </a:solidFill>
              </a:rPr>
              <a:t>seller</a:t>
            </a:r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Type</a:t>
            </a:r>
            <a:r>
              <a:rPr lang="fi-FI" b="1" dirty="0" smtClean="0">
                <a:solidFill>
                  <a:schemeClr val="tx1"/>
                </a:solidFill>
              </a:rPr>
              <a:t> of </a:t>
            </a:r>
            <a:r>
              <a:rPr lang="fi-FI" b="1" dirty="0" err="1" smtClean="0">
                <a:solidFill>
                  <a:schemeClr val="tx1"/>
                </a:solidFill>
              </a:rPr>
              <a:t>buyer</a:t>
            </a:r>
            <a:endParaRPr lang="fi-FI" b="1" dirty="0" smtClean="0">
              <a:solidFill>
                <a:schemeClr val="tx1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>
            <a:off x="4608541" y="1417638"/>
            <a:ext cx="2005566" cy="45250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fi-FI" sz="2400" b="1" u="sng" dirty="0" err="1" smtClean="0">
                <a:solidFill>
                  <a:schemeClr val="tx1"/>
                </a:solidFill>
              </a:rPr>
              <a:t>Turnover</a:t>
            </a:r>
            <a:endParaRPr lang="fi-FI" sz="2400" b="1" u="sng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Based</a:t>
            </a:r>
            <a:r>
              <a:rPr lang="fi-FI" b="1" dirty="0" smtClean="0">
                <a:solidFill>
                  <a:schemeClr val="tx1"/>
                </a:solidFill>
              </a:rPr>
              <a:t> on VAT </a:t>
            </a:r>
            <a:r>
              <a:rPr lang="fi-FI" b="1" dirty="0" err="1" smtClean="0">
                <a:solidFill>
                  <a:schemeClr val="tx1"/>
                </a:solidFill>
              </a:rPr>
              <a:t>reports</a:t>
            </a:r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Per:</a:t>
            </a: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r>
              <a:rPr lang="fi-FI" b="1" dirty="0" err="1" smtClean="0">
                <a:solidFill>
                  <a:srgbClr val="FF0000"/>
                </a:solidFill>
              </a:rPr>
              <a:t>Sector</a:t>
            </a:r>
            <a:endParaRPr lang="fi-FI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rgbClr val="0000FF"/>
                </a:solidFill>
              </a:rPr>
              <a:t>Region</a:t>
            </a:r>
            <a:endParaRPr lang="fi-FI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Size</a:t>
            </a:r>
            <a:r>
              <a:rPr lang="fi-FI" b="1" dirty="0" smtClean="0">
                <a:solidFill>
                  <a:schemeClr val="tx1"/>
                </a:solidFill>
              </a:rPr>
              <a:t> of </a:t>
            </a:r>
            <a:r>
              <a:rPr lang="fi-FI" b="1" dirty="0" err="1" smtClean="0">
                <a:solidFill>
                  <a:schemeClr val="tx1"/>
                </a:solidFill>
              </a:rPr>
              <a:t>enterprise</a:t>
            </a:r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Export/Import</a:t>
            </a:r>
            <a:endParaRPr lang="fi-FI" b="1" dirty="0" smtClean="0">
              <a:solidFill>
                <a:schemeClr val="tx1"/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6885996" y="1417638"/>
            <a:ext cx="2043046" cy="45250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fi-FI" sz="2400" b="1" u="sng" dirty="0" err="1" smtClean="0">
                <a:solidFill>
                  <a:schemeClr val="tx1"/>
                </a:solidFill>
              </a:rPr>
              <a:t>Investments</a:t>
            </a:r>
            <a:endParaRPr lang="fi-FI" sz="2400" b="1" u="sng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Listed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b="1" dirty="0" err="1" smtClean="0">
                <a:solidFill>
                  <a:schemeClr val="tx1"/>
                </a:solidFill>
              </a:rPr>
              <a:t>shares</a:t>
            </a:r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Funds</a:t>
            </a:r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Unlisted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b="1" dirty="0" err="1" smtClean="0">
                <a:solidFill>
                  <a:schemeClr val="tx1"/>
                </a:solidFill>
              </a:rPr>
              <a:t>shares</a:t>
            </a:r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Real </a:t>
            </a:r>
            <a:r>
              <a:rPr lang="fi-FI" b="1" dirty="0" err="1" smtClean="0">
                <a:solidFill>
                  <a:schemeClr val="tx1"/>
                </a:solidFill>
              </a:rPr>
              <a:t>Estate</a:t>
            </a:r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Bank </a:t>
            </a:r>
            <a:r>
              <a:rPr lang="fi-FI" b="1" dirty="0" err="1" smtClean="0">
                <a:solidFill>
                  <a:schemeClr val="tx1"/>
                </a:solidFill>
              </a:rPr>
              <a:t>accounts</a:t>
            </a:r>
            <a:endParaRPr lang="fi-FI" b="1" dirty="0" smtClean="0">
              <a:solidFill>
                <a:schemeClr val="tx1"/>
              </a:solidFill>
            </a:endParaRPr>
          </a:p>
          <a:p>
            <a:r>
              <a:rPr lang="fi-FI" b="1" dirty="0" smtClean="0">
                <a:solidFill>
                  <a:schemeClr val="tx1"/>
                </a:solidFill>
              </a:rPr>
              <a:t>Per:</a:t>
            </a: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rgbClr val="FF0000"/>
                </a:solidFill>
              </a:rPr>
              <a:t>Sector</a:t>
            </a:r>
            <a:endParaRPr lang="fi-FI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rgbClr val="0000FF"/>
                </a:solidFill>
              </a:rPr>
              <a:t>Region</a:t>
            </a:r>
            <a:endParaRPr lang="fi-FI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</a:t>
            </a:r>
            <a:r>
              <a:rPr lang="fi-FI" b="1" dirty="0" err="1" smtClean="0">
                <a:solidFill>
                  <a:schemeClr val="tx1"/>
                </a:solidFill>
              </a:rPr>
              <a:t>Type</a:t>
            </a:r>
            <a:r>
              <a:rPr lang="fi-FI" b="1" dirty="0" smtClean="0">
                <a:solidFill>
                  <a:schemeClr val="tx1"/>
                </a:solidFill>
              </a:rPr>
              <a:t> of </a:t>
            </a:r>
            <a:r>
              <a:rPr lang="fi-FI" b="1" dirty="0" err="1" smtClean="0">
                <a:solidFill>
                  <a:schemeClr val="tx1"/>
                </a:solidFill>
              </a:rPr>
              <a:t>investor</a:t>
            </a:r>
            <a:endParaRPr lang="fi-FI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 smtClean="0">
                <a:solidFill>
                  <a:schemeClr val="tx1"/>
                </a:solidFill>
              </a:rPr>
              <a:t>   </a:t>
            </a:r>
            <a:r>
              <a:rPr lang="fi-FI" b="1" dirty="0" err="1" smtClean="0">
                <a:solidFill>
                  <a:schemeClr val="tx1"/>
                </a:solidFill>
              </a:rPr>
              <a:t>Tenor</a:t>
            </a:r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  <a:p>
            <a:endParaRPr lang="fi-FI" b="1" dirty="0" smtClean="0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92115" y="6429685"/>
            <a:ext cx="769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  <a:effectLst>
                  <a:glow rad="101600">
                    <a:schemeClr val="accent2">
                      <a:alpha val="75000"/>
                    </a:schemeClr>
                  </a:glow>
                </a:effectLst>
              </a:rPr>
              <a:t>https://www.finextra.com/blogposting/16304/four-big-screens</a:t>
            </a:r>
            <a:endParaRPr lang="fi-FI" dirty="0">
              <a:solidFill>
                <a:schemeClr val="bg1"/>
              </a:solidFill>
              <a:effectLst>
                <a:glow rad="101600">
                  <a:schemeClr val="accent2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721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GB" sz="3600" dirty="0">
                <a:solidFill>
                  <a:schemeClr val="bg1"/>
                </a:solidFill>
              </a:rPr>
              <a:t>3</a:t>
            </a:r>
            <a:r>
              <a:rPr lang="en-GB" sz="3600" dirty="0" smtClean="0">
                <a:solidFill>
                  <a:schemeClr val="bg1"/>
                </a:solidFill>
              </a:rPr>
              <a:t>. Five Big leaps 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sz="2800" dirty="0" smtClean="0">
                <a:solidFill>
                  <a:schemeClr val="bg1"/>
                </a:solidFill>
              </a:rPr>
              <a:t>Productivity </a:t>
            </a:r>
            <a:r>
              <a:rPr lang="fi-FI" sz="2800" dirty="0" err="1" smtClean="0">
                <a:solidFill>
                  <a:schemeClr val="bg1"/>
                </a:solidFill>
              </a:rPr>
              <a:t>leap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smtClean="0">
                <a:solidFill>
                  <a:schemeClr val="bg1"/>
                </a:solidFill>
              </a:rPr>
              <a:t>(RTE)</a:t>
            </a:r>
          </a:p>
          <a:p>
            <a:pPr marL="514350" indent="-514350">
              <a:buAutoNum type="arabicPeriod"/>
            </a:pPr>
            <a:r>
              <a:rPr lang="fi-FI" sz="2800" dirty="0" smtClean="0">
                <a:solidFill>
                  <a:schemeClr val="bg1"/>
                </a:solidFill>
              </a:rPr>
              <a:t>Service Design </a:t>
            </a:r>
            <a:r>
              <a:rPr lang="fi-FI" sz="2800" dirty="0" err="1" smtClean="0">
                <a:solidFill>
                  <a:schemeClr val="bg1"/>
                </a:solidFill>
              </a:rPr>
              <a:t>leap</a:t>
            </a:r>
            <a:r>
              <a:rPr lang="fi-FI" sz="2800" dirty="0" smtClean="0">
                <a:solidFill>
                  <a:schemeClr val="bg1"/>
                </a:solidFill>
              </a:rPr>
              <a:t> (</a:t>
            </a:r>
            <a:r>
              <a:rPr lang="fi-FI" sz="2800" dirty="0" err="1" smtClean="0">
                <a:solidFill>
                  <a:schemeClr val="bg1"/>
                </a:solidFill>
              </a:rPr>
              <a:t>GDPR/MyData</a:t>
            </a:r>
            <a:r>
              <a:rPr lang="fi-FI" sz="2800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fi-FI" sz="2800" dirty="0" smtClean="0">
                <a:solidFill>
                  <a:schemeClr val="bg1"/>
                </a:solidFill>
              </a:rPr>
              <a:t>Technology </a:t>
            </a:r>
            <a:r>
              <a:rPr lang="fi-FI" sz="2800" dirty="0" err="1" smtClean="0">
                <a:solidFill>
                  <a:schemeClr val="bg1"/>
                </a:solidFill>
              </a:rPr>
              <a:t>leap</a:t>
            </a:r>
            <a:r>
              <a:rPr lang="fi-FI" sz="2800" dirty="0" smtClean="0">
                <a:solidFill>
                  <a:schemeClr val="bg1"/>
                </a:solidFill>
              </a:rPr>
              <a:t> (DLT)</a:t>
            </a:r>
          </a:p>
          <a:p>
            <a:pPr marL="514350" indent="-514350">
              <a:buAutoNum type="arabicPeriod"/>
            </a:pPr>
            <a:r>
              <a:rPr lang="fi-FI" sz="2800" dirty="0" err="1" smtClean="0">
                <a:solidFill>
                  <a:schemeClr val="bg1"/>
                </a:solidFill>
              </a:rPr>
              <a:t>AI-leap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fi-FI" sz="2800" dirty="0" smtClean="0">
                <a:solidFill>
                  <a:schemeClr val="bg1"/>
                </a:solidFill>
              </a:rPr>
              <a:t>Single Market </a:t>
            </a:r>
            <a:r>
              <a:rPr lang="fi-FI" sz="2800" dirty="0" err="1" smtClean="0">
                <a:solidFill>
                  <a:schemeClr val="bg1"/>
                </a:solidFill>
              </a:rPr>
              <a:t>leap</a:t>
            </a:r>
            <a:r>
              <a:rPr lang="fi-FI" sz="2800" dirty="0" smtClean="0">
                <a:solidFill>
                  <a:schemeClr val="bg1"/>
                </a:solidFill>
              </a:rPr>
              <a:t> (REFIT)</a:t>
            </a:r>
          </a:p>
          <a:p>
            <a:pPr marL="514350" indent="-514350">
              <a:buAutoNum type="arabicPeriod"/>
            </a:pPr>
            <a:endParaRPr lang="fi-FI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800" dirty="0" err="1" smtClean="0">
                <a:solidFill>
                  <a:srgbClr val="FFFF00"/>
                </a:solidFill>
              </a:rPr>
              <a:t>All</a:t>
            </a:r>
            <a:r>
              <a:rPr lang="fi-FI" sz="2800" dirty="0" smtClean="0">
                <a:solidFill>
                  <a:srgbClr val="FFFF00"/>
                </a:solidFill>
              </a:rPr>
              <a:t> </a:t>
            </a:r>
            <a:r>
              <a:rPr lang="fi-FI" sz="2800" dirty="0" err="1" smtClean="0">
                <a:solidFill>
                  <a:srgbClr val="FFFF00"/>
                </a:solidFill>
              </a:rPr>
              <a:t>five</a:t>
            </a:r>
            <a:r>
              <a:rPr lang="fi-FI" sz="2800" dirty="0" smtClean="0">
                <a:solidFill>
                  <a:srgbClr val="FFFF00"/>
                </a:solidFill>
              </a:rPr>
              <a:t> </a:t>
            </a:r>
            <a:r>
              <a:rPr lang="fi-FI" sz="2800" dirty="0" err="1" smtClean="0">
                <a:solidFill>
                  <a:srgbClr val="FFFF00"/>
                </a:solidFill>
              </a:rPr>
              <a:t>support</a:t>
            </a:r>
            <a:r>
              <a:rPr lang="fi-FI" sz="2800" dirty="0" smtClean="0">
                <a:solidFill>
                  <a:srgbClr val="FFFF00"/>
                </a:solidFill>
              </a:rPr>
              <a:t> </a:t>
            </a:r>
            <a:r>
              <a:rPr lang="fi-FI" sz="2800" dirty="0" err="1" smtClean="0">
                <a:solidFill>
                  <a:srgbClr val="FFFF00"/>
                </a:solidFill>
              </a:rPr>
              <a:t>each</a:t>
            </a:r>
            <a:r>
              <a:rPr lang="fi-FI" sz="2800" dirty="0" smtClean="0">
                <a:solidFill>
                  <a:srgbClr val="FFFF00"/>
                </a:solidFill>
              </a:rPr>
              <a:t> </a:t>
            </a:r>
            <a:r>
              <a:rPr lang="fi-FI" sz="2800" dirty="0" err="1" smtClean="0">
                <a:solidFill>
                  <a:srgbClr val="FFFF00"/>
                </a:solidFill>
              </a:rPr>
              <a:t>others</a:t>
            </a:r>
            <a:r>
              <a:rPr lang="fi-FI" sz="2800" dirty="0" smtClean="0">
                <a:solidFill>
                  <a:srgbClr val="FFFF00"/>
                </a:solidFill>
              </a:rPr>
              <a:t>!</a:t>
            </a:r>
          </a:p>
          <a:p>
            <a:pPr marL="0" indent="0">
              <a:buNone/>
            </a:pPr>
            <a:endParaRPr lang="fi-FI" sz="2800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09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i-FI" sz="3600" dirty="0">
                <a:solidFill>
                  <a:schemeClr val="bg1"/>
                </a:solidFill>
              </a:rPr>
              <a:t>4</a:t>
            </a:r>
            <a:r>
              <a:rPr lang="fi-FI" sz="3600" dirty="0" smtClean="0">
                <a:solidFill>
                  <a:schemeClr val="bg1"/>
                </a:solidFill>
              </a:rPr>
              <a:t>. </a:t>
            </a:r>
            <a:r>
              <a:rPr lang="fi-FI" sz="3600" dirty="0" err="1" smtClean="0">
                <a:solidFill>
                  <a:schemeClr val="bg1"/>
                </a:solidFill>
              </a:rPr>
              <a:t>Questions</a:t>
            </a:r>
            <a:r>
              <a:rPr lang="fi-FI" sz="3600" dirty="0" smtClean="0">
                <a:solidFill>
                  <a:schemeClr val="bg1"/>
                </a:solidFill>
              </a:rPr>
              <a:t> (1/2)</a:t>
            </a:r>
            <a:endParaRPr lang="fi-FI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bg1"/>
                </a:solidFill>
              </a:rPr>
              <a:t>This will all materialize – only a question of time. How can we make it happen faster? Much faster.. Europe cannot afford to wait…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bg1"/>
                </a:solidFill>
              </a:rPr>
              <a:t>Is there any reason why invoice and receipt data should </a:t>
            </a:r>
            <a:r>
              <a:rPr lang="en-GB" sz="2800" dirty="0" smtClean="0">
                <a:solidFill>
                  <a:srgbClr val="FF0000"/>
                </a:solidFill>
              </a:rPr>
              <a:t>not be </a:t>
            </a:r>
            <a:r>
              <a:rPr lang="en-GB" sz="2800" dirty="0" smtClean="0">
                <a:solidFill>
                  <a:schemeClr val="bg1"/>
                </a:solidFill>
              </a:rPr>
              <a:t>in structured form by xx.xx.21 (with exceptions granted on specific terms) ?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solidFill>
                  <a:schemeClr val="bg1"/>
                </a:solidFill>
              </a:rPr>
              <a:t>Regulation and </a:t>
            </a:r>
            <a:r>
              <a:rPr lang="en-GB" sz="2800" dirty="0" err="1" smtClean="0">
                <a:solidFill>
                  <a:schemeClr val="bg1"/>
                </a:solidFill>
              </a:rPr>
              <a:t>mandatoryship</a:t>
            </a:r>
            <a:r>
              <a:rPr lang="en-GB" sz="2800" dirty="0" smtClean="0">
                <a:solidFill>
                  <a:schemeClr val="bg1"/>
                </a:solidFill>
              </a:rPr>
              <a:t> the ordinary cause of business in payments, trading, telecom etc. Is anybody against it in next RTE-layers  – where the benefits are massive?</a:t>
            </a: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628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i-FI" sz="3600" dirty="0">
                <a:solidFill>
                  <a:schemeClr val="bg1"/>
                </a:solidFill>
              </a:rPr>
              <a:t>4</a:t>
            </a:r>
            <a:r>
              <a:rPr lang="fi-FI" sz="3600" dirty="0" smtClean="0">
                <a:solidFill>
                  <a:schemeClr val="bg1"/>
                </a:solidFill>
              </a:rPr>
              <a:t>. </a:t>
            </a:r>
            <a:r>
              <a:rPr lang="fi-FI" sz="3600" dirty="0" err="1" smtClean="0">
                <a:solidFill>
                  <a:schemeClr val="bg1"/>
                </a:solidFill>
              </a:rPr>
              <a:t>Questions</a:t>
            </a:r>
            <a:r>
              <a:rPr lang="fi-FI" sz="3600" dirty="0" smtClean="0">
                <a:solidFill>
                  <a:schemeClr val="bg1"/>
                </a:solidFill>
              </a:rPr>
              <a:t> (2/2)</a:t>
            </a:r>
            <a:endParaRPr lang="fi-FI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4. Should the </a:t>
            </a:r>
            <a:r>
              <a:rPr lang="en-GB" sz="2800" dirty="0" smtClean="0">
                <a:solidFill>
                  <a:srgbClr val="FFFF00"/>
                </a:solidFill>
              </a:rPr>
              <a:t>infrastructure</a:t>
            </a:r>
            <a:r>
              <a:rPr lang="en-GB" sz="2800" dirty="0" smtClean="0">
                <a:solidFill>
                  <a:schemeClr val="bg1"/>
                </a:solidFill>
              </a:rPr>
              <a:t> needed (standards, rulebooks and governance) be </a:t>
            </a:r>
            <a:r>
              <a:rPr lang="en-GB" sz="2800" dirty="0" smtClean="0">
                <a:solidFill>
                  <a:srgbClr val="FFFF00"/>
                </a:solidFill>
              </a:rPr>
              <a:t>publicly financed </a:t>
            </a:r>
            <a:r>
              <a:rPr lang="en-GB" sz="2800" dirty="0" smtClean="0">
                <a:solidFill>
                  <a:schemeClr val="bg1"/>
                </a:solidFill>
              </a:rPr>
              <a:t>– like roads?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5. Can we be sure that business secrets are not in danger? Do we need GDPR for SMEs?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6. How can Tax and Statistics support European enterprises with Big Data?</a:t>
            </a: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204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i-FI" sz="3600" dirty="0" smtClean="0">
                <a:solidFill>
                  <a:schemeClr val="bg1"/>
                </a:solidFill>
              </a:rPr>
              <a:t>Agenda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i-FI" sz="2800" dirty="0" smtClean="0">
                <a:solidFill>
                  <a:schemeClr val="bg1"/>
                </a:solidFill>
              </a:rPr>
              <a:t> The Big Picture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automation</a:t>
            </a:r>
            <a:r>
              <a:rPr lang="fi-FI" sz="2800" dirty="0" smtClean="0">
                <a:solidFill>
                  <a:schemeClr val="bg1"/>
                </a:solidFill>
              </a:rPr>
              <a:t>, </a:t>
            </a:r>
            <a:r>
              <a:rPr lang="fi-FI" sz="2800" dirty="0" err="1" smtClean="0">
                <a:solidFill>
                  <a:schemeClr val="bg1"/>
                </a:solidFill>
              </a:rPr>
              <a:t>real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time</a:t>
            </a:r>
            <a:r>
              <a:rPr lang="fi-FI" sz="2800" dirty="0" smtClean="0">
                <a:solidFill>
                  <a:schemeClr val="bg1"/>
                </a:solidFill>
              </a:rPr>
              <a:t> and </a:t>
            </a:r>
            <a:r>
              <a:rPr lang="fi-FI" sz="2800" dirty="0" err="1" smtClean="0">
                <a:solidFill>
                  <a:schemeClr val="bg1"/>
                </a:solidFill>
              </a:rPr>
              <a:t>service</a:t>
            </a:r>
            <a:r>
              <a:rPr lang="fi-FI" sz="2800" dirty="0" smtClean="0">
                <a:solidFill>
                  <a:schemeClr val="bg1"/>
                </a:solidFill>
              </a:rPr>
              <a:t>  design</a:t>
            </a:r>
          </a:p>
          <a:p>
            <a:pPr marL="514350" indent="-514350">
              <a:buAutoNum type="arabicPeriod"/>
            </a:pP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Leading</a:t>
            </a:r>
            <a:r>
              <a:rPr lang="fi-FI" sz="2800" dirty="0" smtClean="0">
                <a:solidFill>
                  <a:schemeClr val="bg1"/>
                </a:solidFill>
              </a:rPr>
              <a:t> the </a:t>
            </a:r>
            <a:r>
              <a:rPr lang="fi-FI" sz="2800" dirty="0" err="1" smtClean="0">
                <a:solidFill>
                  <a:schemeClr val="bg1"/>
                </a:solidFill>
              </a:rPr>
              <a:t>way</a:t>
            </a:r>
            <a:r>
              <a:rPr lang="fi-FI" sz="28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fi-FI" sz="2400" dirty="0" smtClean="0">
                <a:solidFill>
                  <a:schemeClr val="bg1"/>
                </a:solidFill>
              </a:rPr>
              <a:t>2.1. Deep </a:t>
            </a:r>
            <a:r>
              <a:rPr lang="fi-FI" sz="2400" dirty="0" err="1" smtClean="0">
                <a:solidFill>
                  <a:schemeClr val="bg1"/>
                </a:solidFill>
              </a:rPr>
              <a:t>roots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mr-IN" sz="2400" dirty="0" smtClean="0">
                <a:solidFill>
                  <a:schemeClr val="bg1"/>
                </a:solidFill>
              </a:rPr>
              <a:t>–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connecting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customers</a:t>
            </a:r>
            <a:r>
              <a:rPr lang="fi-FI" sz="2400" dirty="0" smtClean="0">
                <a:solidFill>
                  <a:schemeClr val="bg1"/>
                </a:solidFill>
              </a:rPr>
              <a:t> with </a:t>
            </a:r>
            <a:r>
              <a:rPr lang="fi-FI" sz="2400" dirty="0" err="1" smtClean="0">
                <a:solidFill>
                  <a:schemeClr val="bg1"/>
                </a:solidFill>
              </a:rPr>
              <a:t>standardization</a:t>
            </a:r>
            <a:r>
              <a:rPr lang="fi-FI" sz="2400" dirty="0" smtClean="0">
                <a:solidFill>
                  <a:schemeClr val="bg1"/>
                </a:solidFill>
              </a:rPr>
              <a:t> &amp; 4-corner </a:t>
            </a:r>
            <a:r>
              <a:rPr lang="fi-FI" sz="2400" dirty="0" err="1" smtClean="0">
                <a:solidFill>
                  <a:schemeClr val="bg1"/>
                </a:solidFill>
              </a:rPr>
              <a:t>models</a:t>
            </a:r>
            <a:endParaRPr lang="fi-FI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400" dirty="0" smtClean="0">
                <a:solidFill>
                  <a:schemeClr val="bg1"/>
                </a:solidFill>
              </a:rPr>
              <a:t>2.2. Real Time </a:t>
            </a:r>
            <a:r>
              <a:rPr lang="fi-FI" sz="2400" dirty="0" err="1" smtClean="0">
                <a:solidFill>
                  <a:schemeClr val="bg1"/>
                </a:solidFill>
              </a:rPr>
              <a:t>Economy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program</a:t>
            </a:r>
            <a:endParaRPr lang="fi-FI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400" dirty="0" smtClean="0">
                <a:solidFill>
                  <a:schemeClr val="bg1"/>
                </a:solidFill>
              </a:rPr>
              <a:t>2.3. </a:t>
            </a:r>
            <a:r>
              <a:rPr lang="fi-FI" sz="2400" dirty="0" err="1" smtClean="0">
                <a:solidFill>
                  <a:schemeClr val="bg1"/>
                </a:solidFill>
              </a:rPr>
              <a:t>GDPR+MyData</a:t>
            </a:r>
            <a:r>
              <a:rPr lang="fi-FI" sz="2400" dirty="0" smtClean="0">
                <a:solidFill>
                  <a:schemeClr val="bg1"/>
                </a:solidFill>
              </a:rPr>
              <a:t> for life </a:t>
            </a:r>
            <a:r>
              <a:rPr lang="fi-FI" sz="2400" dirty="0" err="1" smtClean="0">
                <a:solidFill>
                  <a:schemeClr val="bg1"/>
                </a:solidFill>
              </a:rPr>
              <a:t>event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driven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service</a:t>
            </a:r>
            <a:r>
              <a:rPr lang="fi-FI" sz="2400" dirty="0" smtClean="0">
                <a:solidFill>
                  <a:schemeClr val="bg1"/>
                </a:solidFill>
              </a:rPr>
              <a:t> design</a:t>
            </a:r>
          </a:p>
          <a:p>
            <a:pPr marL="0" indent="0">
              <a:buNone/>
            </a:pPr>
            <a:r>
              <a:rPr lang="fi-FI" sz="2400" dirty="0" smtClean="0">
                <a:solidFill>
                  <a:schemeClr val="bg1"/>
                </a:solidFill>
              </a:rPr>
              <a:t>2.4. Big Data </a:t>
            </a:r>
            <a:r>
              <a:rPr lang="mr-IN" sz="2400" dirty="0" smtClean="0">
                <a:solidFill>
                  <a:schemeClr val="bg1"/>
                </a:solidFill>
              </a:rPr>
              <a:t>–</a:t>
            </a:r>
            <a:r>
              <a:rPr lang="fi-FI" sz="2400" dirty="0" smtClean="0">
                <a:solidFill>
                  <a:schemeClr val="bg1"/>
                </a:solidFill>
              </a:rPr>
              <a:t> Big </a:t>
            </a:r>
            <a:r>
              <a:rPr lang="fi-FI" sz="2400" dirty="0" err="1" smtClean="0">
                <a:solidFill>
                  <a:schemeClr val="bg1"/>
                </a:solidFill>
              </a:rPr>
              <a:t>time</a:t>
            </a:r>
            <a:endParaRPr lang="fi-FI" sz="24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3"/>
            </a:pPr>
            <a:r>
              <a:rPr lang="fi-FI" sz="2800" dirty="0" err="1" smtClean="0">
                <a:solidFill>
                  <a:schemeClr val="bg1"/>
                </a:solidFill>
              </a:rPr>
              <a:t>Five</a:t>
            </a:r>
            <a:r>
              <a:rPr lang="fi-FI" sz="2800" dirty="0" smtClean="0">
                <a:solidFill>
                  <a:schemeClr val="bg1"/>
                </a:solidFill>
              </a:rPr>
              <a:t> Big </a:t>
            </a:r>
            <a:r>
              <a:rPr lang="fi-FI" sz="2800" dirty="0" err="1" smtClean="0">
                <a:solidFill>
                  <a:schemeClr val="bg1"/>
                </a:solidFill>
              </a:rPr>
              <a:t>Leaps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800" dirty="0" smtClean="0">
                <a:solidFill>
                  <a:schemeClr val="bg1"/>
                </a:solidFill>
              </a:rPr>
              <a:t>4.   </a:t>
            </a:r>
            <a:r>
              <a:rPr lang="fi-FI" sz="2800" dirty="0" err="1" smtClean="0">
                <a:solidFill>
                  <a:schemeClr val="bg1"/>
                </a:solidFill>
              </a:rPr>
              <a:t>Questions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i-FI" sz="2800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90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341437"/>
            <a:ext cx="8675687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i-FI" sz="3600" dirty="0" err="1" smtClean="0">
                <a:solidFill>
                  <a:srgbClr val="FFFF00"/>
                </a:solidFill>
              </a:rPr>
              <a:t>Simple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ideas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are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easier</a:t>
            </a:r>
            <a:r>
              <a:rPr lang="fi-FI" sz="3600" dirty="0" smtClean="0">
                <a:solidFill>
                  <a:srgbClr val="FFFF00"/>
                </a:solidFill>
              </a:rPr>
              <a:t> to </a:t>
            </a:r>
            <a:r>
              <a:rPr lang="fi-FI" sz="3600" dirty="0" err="1" smtClean="0">
                <a:solidFill>
                  <a:srgbClr val="FFFF00"/>
                </a:solidFill>
              </a:rPr>
              <a:t>understand</a:t>
            </a:r>
            <a:r>
              <a:rPr lang="fi-FI" sz="36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Ideas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that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are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easier</a:t>
            </a:r>
            <a:r>
              <a:rPr lang="fi-FI" sz="3600" dirty="0" smtClean="0">
                <a:solidFill>
                  <a:srgbClr val="FFFF00"/>
                </a:solidFill>
              </a:rPr>
              <a:t> to </a:t>
            </a:r>
            <a:r>
              <a:rPr lang="fi-FI" sz="3600" dirty="0" err="1" smtClean="0">
                <a:solidFill>
                  <a:srgbClr val="FFFF00"/>
                </a:solidFill>
              </a:rPr>
              <a:t>understand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are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u="sng" dirty="0" err="1" smtClean="0">
                <a:solidFill>
                  <a:srgbClr val="FFFF00"/>
                </a:solidFill>
              </a:rPr>
              <a:t>repeated</a:t>
            </a:r>
            <a:r>
              <a:rPr lang="fi-FI" sz="36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Ideas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that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FF00"/>
                </a:solidFill>
              </a:rPr>
              <a:t>are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u="sng" dirty="0" err="1" smtClean="0">
                <a:solidFill>
                  <a:srgbClr val="FFFF00"/>
                </a:solidFill>
              </a:rPr>
              <a:t>repeated</a:t>
            </a:r>
            <a:r>
              <a:rPr lang="fi-FI" sz="3600" dirty="0" smtClean="0">
                <a:solidFill>
                  <a:srgbClr val="FFFF00"/>
                </a:solidFill>
              </a:rPr>
              <a:t> </a:t>
            </a:r>
            <a:r>
              <a:rPr lang="fi-FI" sz="3600" dirty="0" err="1" smtClean="0">
                <a:solidFill>
                  <a:srgbClr val="FF0000"/>
                </a:solidFill>
              </a:rPr>
              <a:t>change</a:t>
            </a:r>
            <a:r>
              <a:rPr lang="fi-FI" sz="3600" dirty="0" smtClean="0">
                <a:solidFill>
                  <a:srgbClr val="FF0000"/>
                </a:solidFill>
              </a:rPr>
              <a:t> the </a:t>
            </a:r>
            <a:r>
              <a:rPr lang="fi-FI" sz="3600" dirty="0" err="1" smtClean="0">
                <a:solidFill>
                  <a:srgbClr val="FF0000"/>
                </a:solidFill>
              </a:rPr>
              <a:t>world</a:t>
            </a:r>
            <a:r>
              <a:rPr lang="fi-FI" sz="36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fi-FI" sz="3600" dirty="0" err="1" smtClean="0">
                <a:solidFill>
                  <a:schemeClr val="bg1"/>
                </a:solidFill>
              </a:rPr>
              <a:t>See</a:t>
            </a:r>
            <a:r>
              <a:rPr lang="fi-FI" sz="3600" dirty="0" smtClean="0">
                <a:solidFill>
                  <a:schemeClr val="bg1"/>
                </a:solidFill>
              </a:rPr>
              <a:t> to the </a:t>
            </a:r>
            <a:r>
              <a:rPr lang="fi-FI" sz="3600" dirty="0" err="1" smtClean="0">
                <a:solidFill>
                  <a:schemeClr val="bg1"/>
                </a:solidFill>
              </a:rPr>
              <a:t>narrative</a:t>
            </a:r>
            <a:r>
              <a:rPr lang="fi-FI" sz="3600" dirty="0">
                <a:solidFill>
                  <a:schemeClr val="bg1"/>
                </a:solidFill>
              </a:rPr>
              <a:t>! </a:t>
            </a:r>
            <a:endParaRPr lang="fi-FI" sz="36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fi-FI" sz="3600" dirty="0" err="1" smtClean="0">
                <a:solidFill>
                  <a:schemeClr val="bg1"/>
                </a:solidFill>
              </a:rPr>
              <a:t>https</a:t>
            </a:r>
            <a:r>
              <a:rPr lang="fi-FI" sz="3600" dirty="0" err="1">
                <a:solidFill>
                  <a:schemeClr val="bg1"/>
                </a:solidFill>
              </a:rPr>
              <a:t>://greenstep.fi/artikkelit/the-time-is-now</a:t>
            </a:r>
            <a:endParaRPr lang="fi-FI" sz="44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3600" b="1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endParaRPr lang="fi-FI" sz="4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945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10806474_10152970947346654_155741720017975473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Start early – let mature – implement gradually</a:t>
            </a:r>
          </a:p>
        </p:txBody>
      </p:sp>
      <p:sp>
        <p:nvSpPr>
          <p:cNvPr id="292868" name="Line 3"/>
          <p:cNvSpPr>
            <a:spLocks noChangeShapeType="1"/>
          </p:cNvSpPr>
          <p:nvPr/>
        </p:nvSpPr>
        <p:spPr bwMode="auto">
          <a:xfrm>
            <a:off x="684213" y="3573463"/>
            <a:ext cx="7848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985092" name="Freeform 4"/>
          <p:cNvSpPr>
            <a:spLocks/>
          </p:cNvSpPr>
          <p:nvPr/>
        </p:nvSpPr>
        <p:spPr bwMode="auto">
          <a:xfrm>
            <a:off x="684213" y="2170113"/>
            <a:ext cx="3024187" cy="2686050"/>
          </a:xfrm>
          <a:custGeom>
            <a:avLst/>
            <a:gdLst>
              <a:gd name="T0" fmla="*/ 0 w 1496"/>
              <a:gd name="T1" fmla="*/ 2147483647 h 1692"/>
              <a:gd name="T2" fmla="*/ 2147483647 w 1496"/>
              <a:gd name="T3" fmla="*/ 2147483647 h 1692"/>
              <a:gd name="T4" fmla="*/ 2147483647 w 1496"/>
              <a:gd name="T5" fmla="*/ 2147483647 h 1692"/>
              <a:gd name="T6" fmla="*/ 2147483647 w 1496"/>
              <a:gd name="T7" fmla="*/ 2147483647 h 1692"/>
              <a:gd name="T8" fmla="*/ 0 60000 65536"/>
              <a:gd name="T9" fmla="*/ 0 60000 65536"/>
              <a:gd name="T10" fmla="*/ 0 60000 65536"/>
              <a:gd name="T11" fmla="*/ 0 60000 65536"/>
              <a:gd name="T12" fmla="*/ 0 w 1496"/>
              <a:gd name="T13" fmla="*/ 0 h 1692"/>
              <a:gd name="T14" fmla="*/ 1496 w 1496"/>
              <a:gd name="T15" fmla="*/ 1692 h 16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" h="1692">
                <a:moveTo>
                  <a:pt x="0" y="884"/>
                </a:moveTo>
                <a:cubicBezTo>
                  <a:pt x="60" y="442"/>
                  <a:pt x="121" y="0"/>
                  <a:pt x="181" y="113"/>
                </a:cubicBezTo>
                <a:cubicBezTo>
                  <a:pt x="241" y="226"/>
                  <a:pt x="143" y="1436"/>
                  <a:pt x="362" y="1564"/>
                </a:cubicBezTo>
                <a:cubicBezTo>
                  <a:pt x="581" y="1692"/>
                  <a:pt x="1038" y="1288"/>
                  <a:pt x="1496" y="884"/>
                </a:cubicBezTo>
              </a:path>
            </a:pathLst>
          </a:custGeom>
          <a:noFill/>
          <a:ln w="38100">
            <a:solidFill>
              <a:srgbClr val="FF99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85093" name="Freeform 5"/>
          <p:cNvSpPr>
            <a:spLocks/>
          </p:cNvSpPr>
          <p:nvPr/>
        </p:nvSpPr>
        <p:spPr bwMode="auto">
          <a:xfrm>
            <a:off x="684213" y="1628775"/>
            <a:ext cx="7704137" cy="1944688"/>
          </a:xfrm>
          <a:custGeom>
            <a:avLst/>
            <a:gdLst>
              <a:gd name="T0" fmla="*/ 0 w 4853"/>
              <a:gd name="T1" fmla="*/ 2147483647 h 1225"/>
              <a:gd name="T2" fmla="*/ 2147483647 w 4853"/>
              <a:gd name="T3" fmla="*/ 2147483647 h 1225"/>
              <a:gd name="T4" fmla="*/ 2147483647 w 4853"/>
              <a:gd name="T5" fmla="*/ 2147483647 h 1225"/>
              <a:gd name="T6" fmla="*/ 2147483647 w 4853"/>
              <a:gd name="T7" fmla="*/ 2147483647 h 1225"/>
              <a:gd name="T8" fmla="*/ 2147483647 w 4853"/>
              <a:gd name="T9" fmla="*/ 2147483647 h 1225"/>
              <a:gd name="T10" fmla="*/ 2147483647 w 4853"/>
              <a:gd name="T11" fmla="*/ 2147483647 h 1225"/>
              <a:gd name="T12" fmla="*/ 2147483647 w 4853"/>
              <a:gd name="T13" fmla="*/ 2147483647 h 1225"/>
              <a:gd name="T14" fmla="*/ 2147483647 w 4853"/>
              <a:gd name="T15" fmla="*/ 2147483647 h 1225"/>
              <a:gd name="T16" fmla="*/ 2147483647 w 4853"/>
              <a:gd name="T17" fmla="*/ 2147483647 h 1225"/>
              <a:gd name="T18" fmla="*/ 2147483647 w 4853"/>
              <a:gd name="T19" fmla="*/ 2147483647 h 1225"/>
              <a:gd name="T20" fmla="*/ 2147483647 w 4853"/>
              <a:gd name="T21" fmla="*/ 2147483647 h 1225"/>
              <a:gd name="T22" fmla="*/ 2147483647 w 4853"/>
              <a:gd name="T23" fmla="*/ 0 h 12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853"/>
              <a:gd name="T37" fmla="*/ 0 h 1225"/>
              <a:gd name="T38" fmla="*/ 4853 w 4853"/>
              <a:gd name="T39" fmla="*/ 1225 h 12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853" h="1225">
                <a:moveTo>
                  <a:pt x="0" y="1225"/>
                </a:moveTo>
                <a:cubicBezTo>
                  <a:pt x="54" y="1189"/>
                  <a:pt x="218" y="1060"/>
                  <a:pt x="322" y="1007"/>
                </a:cubicBezTo>
                <a:cubicBezTo>
                  <a:pt x="426" y="954"/>
                  <a:pt x="557" y="909"/>
                  <a:pt x="623" y="907"/>
                </a:cubicBezTo>
                <a:cubicBezTo>
                  <a:pt x="689" y="905"/>
                  <a:pt x="639" y="1000"/>
                  <a:pt x="721" y="993"/>
                </a:cubicBezTo>
                <a:cubicBezTo>
                  <a:pt x="803" y="986"/>
                  <a:pt x="989" y="914"/>
                  <a:pt x="1113" y="862"/>
                </a:cubicBezTo>
                <a:cubicBezTo>
                  <a:pt x="1237" y="810"/>
                  <a:pt x="1383" y="695"/>
                  <a:pt x="1468" y="680"/>
                </a:cubicBezTo>
                <a:cubicBezTo>
                  <a:pt x="1553" y="665"/>
                  <a:pt x="1518" y="777"/>
                  <a:pt x="1622" y="770"/>
                </a:cubicBezTo>
                <a:cubicBezTo>
                  <a:pt x="1726" y="763"/>
                  <a:pt x="1932" y="688"/>
                  <a:pt x="2092" y="635"/>
                </a:cubicBezTo>
                <a:cubicBezTo>
                  <a:pt x="2252" y="582"/>
                  <a:pt x="2471" y="469"/>
                  <a:pt x="2582" y="454"/>
                </a:cubicBezTo>
                <a:cubicBezTo>
                  <a:pt x="2693" y="439"/>
                  <a:pt x="2612" y="567"/>
                  <a:pt x="2760" y="544"/>
                </a:cubicBezTo>
                <a:cubicBezTo>
                  <a:pt x="2908" y="521"/>
                  <a:pt x="3124" y="409"/>
                  <a:pt x="3473" y="318"/>
                </a:cubicBezTo>
                <a:cubicBezTo>
                  <a:pt x="3821" y="227"/>
                  <a:pt x="4337" y="113"/>
                  <a:pt x="4853" y="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85094" name="Freeform 6"/>
          <p:cNvSpPr>
            <a:spLocks/>
          </p:cNvSpPr>
          <p:nvPr/>
        </p:nvSpPr>
        <p:spPr bwMode="auto">
          <a:xfrm>
            <a:off x="677863" y="1154113"/>
            <a:ext cx="7853362" cy="5167312"/>
          </a:xfrm>
          <a:custGeom>
            <a:avLst/>
            <a:gdLst>
              <a:gd name="T0" fmla="*/ 0 w 4947"/>
              <a:gd name="T1" fmla="*/ 2147483647 h 3255"/>
              <a:gd name="T2" fmla="*/ 2147483647 w 4947"/>
              <a:gd name="T3" fmla="*/ 2147483647 h 3255"/>
              <a:gd name="T4" fmla="*/ 2147483647 w 4947"/>
              <a:gd name="T5" fmla="*/ 2147483647 h 3255"/>
              <a:gd name="T6" fmla="*/ 2147483647 w 4947"/>
              <a:gd name="T7" fmla="*/ 2147483647 h 3255"/>
              <a:gd name="T8" fmla="*/ 2147483647 w 4947"/>
              <a:gd name="T9" fmla="*/ 2147483647 h 3255"/>
              <a:gd name="T10" fmla="*/ 2147483647 w 4947"/>
              <a:gd name="T11" fmla="*/ 2147483647 h 3255"/>
              <a:gd name="T12" fmla="*/ 2147483647 w 4947"/>
              <a:gd name="T13" fmla="*/ 2147483647 h 3255"/>
              <a:gd name="T14" fmla="*/ 2147483647 w 4947"/>
              <a:gd name="T15" fmla="*/ 2147483647 h 3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47"/>
              <a:gd name="T25" fmla="*/ 0 h 3255"/>
              <a:gd name="T26" fmla="*/ 4947 w 4947"/>
              <a:gd name="T27" fmla="*/ 3255 h 3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47" h="3255">
                <a:moveTo>
                  <a:pt x="0" y="1523"/>
                </a:moveTo>
                <a:cubicBezTo>
                  <a:pt x="275" y="1523"/>
                  <a:pt x="1331" y="1524"/>
                  <a:pt x="1653" y="1523"/>
                </a:cubicBezTo>
                <a:cubicBezTo>
                  <a:pt x="1975" y="1522"/>
                  <a:pt x="1873" y="1545"/>
                  <a:pt x="1931" y="1516"/>
                </a:cubicBezTo>
                <a:cubicBezTo>
                  <a:pt x="1989" y="1487"/>
                  <a:pt x="1915" y="1560"/>
                  <a:pt x="1999" y="1347"/>
                </a:cubicBezTo>
                <a:cubicBezTo>
                  <a:pt x="2083" y="1134"/>
                  <a:pt x="2333" y="0"/>
                  <a:pt x="2433" y="235"/>
                </a:cubicBezTo>
                <a:cubicBezTo>
                  <a:pt x="2533" y="470"/>
                  <a:pt x="2403" y="2257"/>
                  <a:pt x="2602" y="2756"/>
                </a:cubicBezTo>
                <a:cubicBezTo>
                  <a:pt x="2801" y="3255"/>
                  <a:pt x="3234" y="3206"/>
                  <a:pt x="3625" y="3230"/>
                </a:cubicBezTo>
                <a:cubicBezTo>
                  <a:pt x="4016" y="3254"/>
                  <a:pt x="4672" y="2967"/>
                  <a:pt x="4947" y="289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16013" y="3573463"/>
            <a:ext cx="2592387" cy="1177925"/>
            <a:chOff x="703" y="2251"/>
            <a:chExt cx="1633" cy="742"/>
          </a:xfrm>
        </p:grpSpPr>
        <p:sp>
          <p:nvSpPr>
            <p:cNvPr id="292880" name="Freeform 8"/>
            <p:cNvSpPr>
              <a:spLocks/>
            </p:cNvSpPr>
            <p:nvPr/>
          </p:nvSpPr>
          <p:spPr bwMode="auto">
            <a:xfrm>
              <a:off x="703" y="2251"/>
              <a:ext cx="1633" cy="742"/>
            </a:xfrm>
            <a:custGeom>
              <a:avLst/>
              <a:gdLst>
                <a:gd name="T0" fmla="*/ 0 w 1633"/>
                <a:gd name="T1" fmla="*/ 0 h 742"/>
                <a:gd name="T2" fmla="*/ 137 w 1633"/>
                <a:gd name="T3" fmla="*/ 643 h 742"/>
                <a:gd name="T4" fmla="*/ 700 w 1633"/>
                <a:gd name="T5" fmla="*/ 595 h 742"/>
                <a:gd name="T6" fmla="*/ 1633 w 1633"/>
                <a:gd name="T7" fmla="*/ 0 h 7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3"/>
                <a:gd name="T13" fmla="*/ 0 h 742"/>
                <a:gd name="T14" fmla="*/ 1633 w 1633"/>
                <a:gd name="T15" fmla="*/ 742 h 7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3" h="742">
                  <a:moveTo>
                    <a:pt x="0" y="0"/>
                  </a:moveTo>
                  <a:cubicBezTo>
                    <a:pt x="23" y="107"/>
                    <a:pt x="20" y="544"/>
                    <a:pt x="137" y="643"/>
                  </a:cubicBezTo>
                  <a:cubicBezTo>
                    <a:pt x="254" y="742"/>
                    <a:pt x="451" y="702"/>
                    <a:pt x="700" y="595"/>
                  </a:cubicBezTo>
                  <a:cubicBezTo>
                    <a:pt x="949" y="488"/>
                    <a:pt x="1439" y="124"/>
                    <a:pt x="1633" y="0"/>
                  </a:cubicBezTo>
                </a:path>
              </a:pathLst>
            </a:cu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2881" name="Text Box 9"/>
            <p:cNvSpPr txBox="1">
              <a:spLocks noChangeArrowheads="1"/>
            </p:cNvSpPr>
            <p:nvPr/>
          </p:nvSpPr>
          <p:spPr bwMode="auto">
            <a:xfrm>
              <a:off x="839" y="2432"/>
              <a:ext cx="6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 b="1"/>
                <a:t>“ICE AGE”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643438" y="3573463"/>
            <a:ext cx="3870325" cy="2736850"/>
            <a:chOff x="2925" y="2251"/>
            <a:chExt cx="2438" cy="1724"/>
          </a:xfrm>
        </p:grpSpPr>
        <p:sp>
          <p:nvSpPr>
            <p:cNvPr id="292878" name="Freeform 11"/>
            <p:cNvSpPr>
              <a:spLocks/>
            </p:cNvSpPr>
            <p:nvPr/>
          </p:nvSpPr>
          <p:spPr bwMode="auto">
            <a:xfrm>
              <a:off x="2925" y="2251"/>
              <a:ext cx="2438" cy="1724"/>
            </a:xfrm>
            <a:custGeom>
              <a:avLst/>
              <a:gdLst>
                <a:gd name="T0" fmla="*/ 0 w 2438"/>
                <a:gd name="T1" fmla="*/ 0 h 1724"/>
                <a:gd name="T2" fmla="*/ 91 w 2438"/>
                <a:gd name="T3" fmla="*/ 1171 h 1724"/>
                <a:gd name="T4" fmla="*/ 545 w 2438"/>
                <a:gd name="T5" fmla="*/ 1639 h 1724"/>
                <a:gd name="T6" fmla="*/ 1392 w 2438"/>
                <a:gd name="T7" fmla="*/ 1679 h 1724"/>
                <a:gd name="T8" fmla="*/ 2225 w 2438"/>
                <a:gd name="T9" fmla="*/ 1449 h 1724"/>
                <a:gd name="T10" fmla="*/ 2354 w 2438"/>
                <a:gd name="T11" fmla="*/ 1388 h 1724"/>
                <a:gd name="T12" fmla="*/ 2428 w 2438"/>
                <a:gd name="T13" fmla="*/ 1266 h 1724"/>
                <a:gd name="T14" fmla="*/ 2415 w 2438"/>
                <a:gd name="T15" fmla="*/ 12 h 17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38"/>
                <a:gd name="T25" fmla="*/ 0 h 1724"/>
                <a:gd name="T26" fmla="*/ 2438 w 2438"/>
                <a:gd name="T27" fmla="*/ 1724 h 17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38" h="1724">
                  <a:moveTo>
                    <a:pt x="0" y="0"/>
                  </a:moveTo>
                  <a:cubicBezTo>
                    <a:pt x="15" y="195"/>
                    <a:pt x="0" y="898"/>
                    <a:pt x="91" y="1171"/>
                  </a:cubicBezTo>
                  <a:cubicBezTo>
                    <a:pt x="182" y="1444"/>
                    <a:pt x="328" y="1554"/>
                    <a:pt x="545" y="1639"/>
                  </a:cubicBezTo>
                  <a:cubicBezTo>
                    <a:pt x="762" y="1724"/>
                    <a:pt x="1112" y="1711"/>
                    <a:pt x="1392" y="1679"/>
                  </a:cubicBezTo>
                  <a:cubicBezTo>
                    <a:pt x="1672" y="1647"/>
                    <a:pt x="2065" y="1497"/>
                    <a:pt x="2225" y="1449"/>
                  </a:cubicBezTo>
                  <a:cubicBezTo>
                    <a:pt x="2385" y="1401"/>
                    <a:pt x="2320" y="1419"/>
                    <a:pt x="2354" y="1388"/>
                  </a:cubicBezTo>
                  <a:cubicBezTo>
                    <a:pt x="2388" y="1357"/>
                    <a:pt x="2418" y="1495"/>
                    <a:pt x="2428" y="1266"/>
                  </a:cubicBezTo>
                  <a:cubicBezTo>
                    <a:pt x="2438" y="1037"/>
                    <a:pt x="2418" y="273"/>
                    <a:pt x="2415" y="12"/>
                  </a:cubicBezTo>
                </a:path>
              </a:pathLst>
            </a:cu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2879" name="Text Box 12"/>
            <p:cNvSpPr txBox="1">
              <a:spLocks noChangeArrowheads="1"/>
            </p:cNvSpPr>
            <p:nvPr/>
          </p:nvSpPr>
          <p:spPr bwMode="auto">
            <a:xfrm>
              <a:off x="3833" y="2523"/>
              <a:ext cx="6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 b="1"/>
                <a:t>“ICE AGE”</a:t>
              </a:r>
            </a:p>
          </p:txBody>
        </p:sp>
      </p:grpSp>
      <p:sp>
        <p:nvSpPr>
          <p:cNvPr id="292874" name="Line 13"/>
          <p:cNvSpPr>
            <a:spLocks noChangeShapeType="1"/>
          </p:cNvSpPr>
          <p:nvPr/>
        </p:nvSpPr>
        <p:spPr bwMode="auto">
          <a:xfrm>
            <a:off x="5940425" y="2657475"/>
            <a:ext cx="431800" cy="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292875" name="Text Box 14"/>
          <p:cNvSpPr txBox="1">
            <a:spLocks noChangeArrowheads="1"/>
          </p:cNvSpPr>
          <p:nvPr/>
        </p:nvSpPr>
        <p:spPr bwMode="auto">
          <a:xfrm>
            <a:off x="6443663" y="2492375"/>
            <a:ext cx="2631146" cy="74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“Any hype will do”</a:t>
            </a:r>
          </a:p>
          <a:p>
            <a:r>
              <a:rPr lang="en-US" sz="1400" b="1" dirty="0">
                <a:solidFill>
                  <a:srgbClr val="008000"/>
                </a:solidFill>
              </a:rPr>
              <a:t>Early start: “Explorer”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Late (</a:t>
            </a:r>
            <a:r>
              <a:rPr lang="en-US" sz="1400" b="1" dirty="0" err="1">
                <a:solidFill>
                  <a:srgbClr val="FF0000"/>
                </a:solidFill>
              </a:rPr>
              <a:t>re)start</a:t>
            </a:r>
            <a:r>
              <a:rPr lang="en-US" sz="1400" b="1" dirty="0">
                <a:solidFill>
                  <a:srgbClr val="FF0000"/>
                </a:solidFill>
              </a:rPr>
              <a:t>: “Panicky follower</a:t>
            </a:r>
            <a:r>
              <a:rPr lang="en-US" sz="1400" b="1" dirty="0"/>
              <a:t>”</a:t>
            </a:r>
          </a:p>
        </p:txBody>
      </p:sp>
      <p:sp>
        <p:nvSpPr>
          <p:cNvPr id="292876" name="Line 15"/>
          <p:cNvSpPr>
            <a:spLocks noChangeShapeType="1"/>
          </p:cNvSpPr>
          <p:nvPr/>
        </p:nvSpPr>
        <p:spPr bwMode="auto">
          <a:xfrm>
            <a:off x="5940425" y="2852738"/>
            <a:ext cx="431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292877" name="Line 16"/>
          <p:cNvSpPr>
            <a:spLocks noChangeShapeType="1"/>
          </p:cNvSpPr>
          <p:nvPr/>
        </p:nvSpPr>
        <p:spPr bwMode="auto">
          <a:xfrm>
            <a:off x="5940425" y="3068638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7419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8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8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2" grpId="0" animBg="1"/>
      <p:bldP spid="985093" grpId="0" animBg="1"/>
      <p:bldP spid="9850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854379" y="1066800"/>
            <a:ext cx="74352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i-FI" sz="3200" b="1" dirty="0">
                <a:solidFill>
                  <a:srgbClr val="FFFFFF"/>
                </a:solidFill>
              </a:rPr>
              <a:t>The </a:t>
            </a:r>
            <a:r>
              <a:rPr lang="fi-FI" sz="3200" b="1" dirty="0" smtClean="0">
                <a:solidFill>
                  <a:srgbClr val="FFFFFF"/>
                </a:solidFill>
              </a:rPr>
              <a:t>Data </a:t>
            </a:r>
            <a:r>
              <a:rPr lang="fi-FI" sz="3200" b="1" dirty="0" err="1" smtClean="0">
                <a:solidFill>
                  <a:srgbClr val="FFFFFF"/>
                </a:solidFill>
              </a:rPr>
              <a:t>driven</a:t>
            </a:r>
            <a:r>
              <a:rPr lang="fi-FI" sz="3200" b="1" dirty="0" smtClean="0">
                <a:solidFill>
                  <a:srgbClr val="FFFFFF"/>
                </a:solidFill>
              </a:rPr>
              <a:t> </a:t>
            </a:r>
            <a:r>
              <a:rPr lang="fi-FI" sz="3200" b="1" dirty="0" err="1" smtClean="0">
                <a:solidFill>
                  <a:srgbClr val="FFFFFF"/>
                </a:solidFill>
              </a:rPr>
              <a:t>future</a:t>
            </a:r>
            <a:r>
              <a:rPr lang="fi-FI" sz="3200" b="1" dirty="0" smtClean="0">
                <a:solidFill>
                  <a:srgbClr val="FFFFFF"/>
                </a:solidFill>
              </a:rPr>
              <a:t> </a:t>
            </a:r>
            <a:r>
              <a:rPr lang="fi-FI" sz="3200" b="1" dirty="0">
                <a:solidFill>
                  <a:srgbClr val="FFFFFF"/>
                </a:solidFill>
              </a:rPr>
              <a:t>is </a:t>
            </a:r>
            <a:r>
              <a:rPr lang="fi-FI" sz="3200" b="1" dirty="0" err="1">
                <a:solidFill>
                  <a:srgbClr val="FFFFFF"/>
                </a:solidFill>
              </a:rPr>
              <a:t>not</a:t>
            </a:r>
            <a:r>
              <a:rPr lang="fi-FI" sz="3200" b="1" dirty="0">
                <a:solidFill>
                  <a:srgbClr val="FFFFFF"/>
                </a:solidFill>
              </a:rPr>
              <a:t> </a:t>
            </a:r>
            <a:r>
              <a:rPr lang="fi-FI" sz="3200" b="1" dirty="0" err="1">
                <a:solidFill>
                  <a:srgbClr val="FFFFFF"/>
                </a:solidFill>
              </a:rPr>
              <a:t>planned</a:t>
            </a:r>
            <a:endParaRPr lang="fi-FI" sz="3200" b="1" dirty="0">
              <a:solidFill>
                <a:srgbClr val="FFFFFF"/>
              </a:solidFill>
            </a:endParaRPr>
          </a:p>
          <a:p>
            <a:pPr algn="ctr"/>
            <a:r>
              <a:rPr lang="fi-FI" sz="3200" b="1" dirty="0" err="1">
                <a:solidFill>
                  <a:srgbClr val="FFFFFF"/>
                </a:solidFill>
              </a:rPr>
              <a:t>nor</a:t>
            </a:r>
            <a:r>
              <a:rPr lang="fi-FI" sz="3200" b="1" dirty="0">
                <a:solidFill>
                  <a:srgbClr val="FFFFFF"/>
                </a:solidFill>
              </a:rPr>
              <a:t> </a:t>
            </a:r>
            <a:r>
              <a:rPr lang="fi-FI" sz="3200" b="1" dirty="0" err="1">
                <a:solidFill>
                  <a:srgbClr val="FFFFFF"/>
                </a:solidFill>
              </a:rPr>
              <a:t>prognosed</a:t>
            </a:r>
            <a:endParaRPr lang="en-GB" sz="3200" b="1" dirty="0">
              <a:solidFill>
                <a:srgbClr val="FFFFFF"/>
              </a:solidFill>
            </a:endParaRPr>
          </a:p>
        </p:txBody>
      </p:sp>
      <p:sp>
        <p:nvSpPr>
          <p:cNvPr id="586755" name="Rectangle 3"/>
          <p:cNvSpPr>
            <a:spLocks noChangeArrowheads="1"/>
          </p:cNvSpPr>
          <p:nvPr/>
        </p:nvSpPr>
        <p:spPr bwMode="auto">
          <a:xfrm>
            <a:off x="3545548" y="5021769"/>
            <a:ext cx="205290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sz="3200" b="1" i="1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105025" y="5736709"/>
            <a:ext cx="5045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b="1" dirty="0" smtClean="0">
                <a:solidFill>
                  <a:srgbClr val="FFFFFF"/>
                </a:solidFill>
              </a:rPr>
              <a:t>Bo.harald1@gmail.com</a:t>
            </a:r>
          </a:p>
        </p:txBody>
      </p:sp>
      <p:pic>
        <p:nvPicPr>
          <p:cNvPr id="74760" name="Picture 6" descr="bubb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88" y="2316163"/>
            <a:ext cx="5583237" cy="2678112"/>
          </a:xfrm>
          <a:prstGeom prst="rect">
            <a:avLst/>
          </a:prstGeom>
          <a:solidFill>
            <a:srgbClr val="FF00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74759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304800" y="6305550"/>
            <a:ext cx="8839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500" dirty="0" err="1" smtClean="0">
                <a:solidFill>
                  <a:srgbClr val="FFFFFF"/>
                </a:solidFill>
              </a:rPr>
              <a:t>Blogging</a:t>
            </a:r>
            <a:r>
              <a:rPr lang="fi-FI" sz="1500" dirty="0" smtClean="0">
                <a:solidFill>
                  <a:srgbClr val="FFFFFF"/>
                </a:solidFill>
              </a:rPr>
              <a:t>  on </a:t>
            </a:r>
            <a:r>
              <a:rPr lang="fi-FI" sz="1500" dirty="0" err="1" smtClean="0">
                <a:solidFill>
                  <a:srgbClr val="FFFFFF"/>
                </a:solidFill>
              </a:rPr>
              <a:t>Finextra</a:t>
            </a:r>
            <a:endParaRPr lang="fi-FI" sz="1500" dirty="0" smtClean="0">
              <a:solidFill>
                <a:srgbClr val="FFFFFF"/>
              </a:solidFill>
            </a:endParaRPr>
          </a:p>
          <a:p>
            <a:pPr eaLnBrk="1" hangingPunct="1"/>
            <a:r>
              <a:rPr lang="fi-FI" sz="1500" dirty="0" smtClean="0"/>
              <a:t>permalink.php?id=128016310610648&amp;story_fbid=357495267698791</a:t>
            </a:r>
            <a:endParaRPr lang="en-US" sz="1500" dirty="0" smtClean="0"/>
          </a:p>
        </p:txBody>
      </p:sp>
      <p:sp>
        <p:nvSpPr>
          <p:cNvPr id="9" name="Tekstiruutu 8"/>
          <p:cNvSpPr txBox="1"/>
          <p:nvPr/>
        </p:nvSpPr>
        <p:spPr>
          <a:xfrm>
            <a:off x="3221928" y="3115942"/>
            <a:ext cx="2964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err="1" smtClean="0"/>
              <a:t>It</a:t>
            </a:r>
            <a:r>
              <a:rPr lang="fi-FI" sz="4000" b="1" dirty="0" smtClean="0"/>
              <a:t> is </a:t>
            </a:r>
            <a:r>
              <a:rPr lang="fi-FI" sz="4000" b="1" dirty="0" err="1" smtClean="0"/>
              <a:t>created</a:t>
            </a:r>
            <a:r>
              <a:rPr lang="fi-FI" sz="4000" b="1" dirty="0" smtClean="0"/>
              <a:t> 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51024" y="3296433"/>
            <a:ext cx="40739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Action is All!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876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/>
      <p:bldP spid="74759" grpId="0" animBg="1"/>
      <p:bldP spid="74759" grpId="1" animBg="1"/>
      <p:bldP spid="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256604" y="2275534"/>
            <a:ext cx="1436607" cy="2368136"/>
          </a:xfrm>
          <a:prstGeom prst="rect">
            <a:avLst/>
          </a:prstGeom>
          <a:solidFill>
            <a:srgbClr val="FFB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1.Real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 Time 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Economy</a:t>
            </a: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</p:txBody>
      </p:sp>
      <p:grpSp>
        <p:nvGrpSpPr>
          <p:cNvPr id="45" name="Ryhmitä 44"/>
          <p:cNvGrpSpPr/>
          <p:nvPr/>
        </p:nvGrpSpPr>
        <p:grpSpPr>
          <a:xfrm>
            <a:off x="1693213" y="3901699"/>
            <a:ext cx="6939575" cy="2188990"/>
            <a:chOff x="1693211" y="3517912"/>
            <a:chExt cx="6939575" cy="2188990"/>
          </a:xfrm>
        </p:grpSpPr>
        <p:sp>
          <p:nvSpPr>
            <p:cNvPr id="12" name="Suorakulmio 11"/>
            <p:cNvSpPr/>
            <p:nvPr/>
          </p:nvSpPr>
          <p:spPr>
            <a:xfrm>
              <a:off x="6600900" y="3691098"/>
              <a:ext cx="2031886" cy="2015804"/>
            </a:xfrm>
            <a:prstGeom prst="rect">
              <a:avLst/>
            </a:prstGeom>
            <a:solidFill>
              <a:srgbClr val="C014E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Data for Life Event-based </a:t>
              </a:r>
            </a:p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Service Design</a:t>
              </a:r>
            </a:p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(AI driven)</a:t>
              </a:r>
            </a:p>
          </p:txBody>
        </p:sp>
        <p:grpSp>
          <p:nvGrpSpPr>
            <p:cNvPr id="43" name="Ryhmitä 42"/>
            <p:cNvGrpSpPr/>
            <p:nvPr/>
          </p:nvGrpSpPr>
          <p:grpSpPr>
            <a:xfrm>
              <a:off x="1693211" y="3517912"/>
              <a:ext cx="4907689" cy="1337425"/>
              <a:chOff x="1693211" y="3517912"/>
              <a:chExt cx="4907689" cy="1337425"/>
            </a:xfrm>
          </p:grpSpPr>
          <p:sp>
            <p:nvSpPr>
              <p:cNvPr id="15" name="Suorakulmio 14"/>
              <p:cNvSpPr/>
              <p:nvPr/>
            </p:nvSpPr>
            <p:spPr>
              <a:xfrm>
                <a:off x="3213938" y="3757284"/>
                <a:ext cx="2031886" cy="1098053"/>
              </a:xfrm>
              <a:prstGeom prst="rect">
                <a:avLst/>
              </a:prstGeom>
              <a:solidFill>
                <a:srgbClr val="39EB76"/>
              </a:solidFill>
              <a:effectLst>
                <a:outerShdw blurRad="50800" dist="38100" dir="16200000" algn="t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 smtClean="0">
                    <a:solidFill>
                      <a:schemeClr val="tx1"/>
                    </a:solidFill>
                  </a:rPr>
                  <a:t>Real Time </a:t>
                </a:r>
                <a:r>
                  <a:rPr lang="en-GB" sz="2400" b="1" dirty="0" err="1" smtClean="0">
                    <a:solidFill>
                      <a:srgbClr val="000000"/>
                    </a:solidFill>
                  </a:rPr>
                  <a:t>My</a:t>
                </a:r>
                <a:r>
                  <a:rPr lang="en-GB" sz="2400" b="1" dirty="0" err="1" smtClean="0">
                    <a:solidFill>
                      <a:srgbClr val="3F1D97"/>
                    </a:solidFill>
                  </a:rPr>
                  <a:t>Data</a:t>
                </a:r>
                <a:endParaRPr lang="en-GB" sz="2400" b="1" dirty="0" smtClean="0">
                  <a:solidFill>
                    <a:srgbClr val="3F1D97"/>
                  </a:solidFill>
                </a:endParaRPr>
              </a:p>
            </p:txBody>
          </p:sp>
          <p:cxnSp>
            <p:nvCxnSpPr>
              <p:cNvPr id="21" name="Suora nuoliyhdysviiva 20"/>
              <p:cNvCxnSpPr/>
              <p:nvPr/>
            </p:nvCxnSpPr>
            <p:spPr>
              <a:xfrm>
                <a:off x="5285501" y="4306311"/>
                <a:ext cx="1315399" cy="1588"/>
              </a:xfrm>
              <a:prstGeom prst="straightConnector1">
                <a:avLst/>
              </a:prstGeom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uora nuoliyhdysviiva 21"/>
              <p:cNvCxnSpPr>
                <a:endCxn id="15" idx="1"/>
              </p:cNvCxnSpPr>
              <p:nvPr/>
            </p:nvCxnSpPr>
            <p:spPr>
              <a:xfrm>
                <a:off x="1693211" y="3517912"/>
                <a:ext cx="1520727" cy="788399"/>
              </a:xfrm>
              <a:prstGeom prst="straightConnector1">
                <a:avLst/>
              </a:prstGeom>
              <a:ln w="762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Ryhmitä 43"/>
          <p:cNvGrpSpPr/>
          <p:nvPr/>
        </p:nvGrpSpPr>
        <p:grpSpPr>
          <a:xfrm>
            <a:off x="3211828" y="5254483"/>
            <a:ext cx="2031886" cy="1403914"/>
            <a:chOff x="3227159" y="4921485"/>
            <a:chExt cx="2031886" cy="1403914"/>
          </a:xfrm>
        </p:grpSpPr>
        <p:sp>
          <p:nvSpPr>
            <p:cNvPr id="9" name="Suorakulmio 8"/>
            <p:cNvSpPr/>
            <p:nvPr/>
          </p:nvSpPr>
          <p:spPr>
            <a:xfrm>
              <a:off x="3227159" y="5410999"/>
              <a:ext cx="2031886" cy="914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smtClean="0">
                  <a:solidFill>
                    <a:schemeClr val="tx1"/>
                  </a:solidFill>
                </a:rPr>
                <a:t>GDPR</a:t>
              </a:r>
            </a:p>
          </p:txBody>
        </p:sp>
        <p:cxnSp>
          <p:nvCxnSpPr>
            <p:cNvPr id="23" name="Suora nuoliyhdysviiva 22"/>
            <p:cNvCxnSpPr/>
            <p:nvPr/>
          </p:nvCxnSpPr>
          <p:spPr>
            <a:xfrm rot="16200000" flipV="1">
              <a:off x="3975042" y="5166240"/>
              <a:ext cx="489514" cy="3"/>
            </a:xfrm>
            <a:prstGeom prst="straightConnector1">
              <a:avLst/>
            </a:prstGeom>
            <a:ln w="762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Ryhmitä 40"/>
          <p:cNvGrpSpPr/>
          <p:nvPr/>
        </p:nvGrpSpPr>
        <p:grpSpPr>
          <a:xfrm>
            <a:off x="1693213" y="608570"/>
            <a:ext cx="6939573" cy="3167383"/>
            <a:chOff x="1693213" y="608570"/>
            <a:chExt cx="6939573" cy="3167383"/>
          </a:xfrm>
        </p:grpSpPr>
        <p:sp>
          <p:nvSpPr>
            <p:cNvPr id="11" name="Suorakulmio 10"/>
            <p:cNvSpPr/>
            <p:nvPr/>
          </p:nvSpPr>
          <p:spPr>
            <a:xfrm>
              <a:off x="3253615" y="608570"/>
              <a:ext cx="2031886" cy="1124533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Automation in Real Time</a:t>
              </a:r>
            </a:p>
          </p:txBody>
        </p:sp>
        <p:sp>
          <p:nvSpPr>
            <p:cNvPr id="14" name="Suorakulmio 13"/>
            <p:cNvSpPr/>
            <p:nvPr/>
          </p:nvSpPr>
          <p:spPr>
            <a:xfrm>
              <a:off x="6600900" y="608570"/>
              <a:ext cx="2031886" cy="3167383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 algn="ctr"/>
              <a:r>
                <a:rPr lang="en-GB" sz="2400" b="1" dirty="0" smtClean="0">
                  <a:solidFill>
                    <a:schemeClr val="tx1"/>
                  </a:solidFill>
                </a:rPr>
                <a:t>1. Huge cost </a:t>
              </a:r>
            </a:p>
            <a:p>
              <a:pPr marL="457200" indent="-457200" algn="ctr"/>
              <a:r>
                <a:rPr lang="en-GB" sz="2400" b="1" dirty="0" smtClean="0">
                  <a:solidFill>
                    <a:schemeClr val="tx1"/>
                  </a:solidFill>
                </a:rPr>
                <a:t>savings</a:t>
              </a:r>
            </a:p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2. Better productivity</a:t>
              </a:r>
            </a:p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3. Better services</a:t>
              </a:r>
            </a:p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4. Economy forecasting </a:t>
              </a:r>
            </a:p>
          </p:txBody>
        </p:sp>
        <p:cxnSp>
          <p:nvCxnSpPr>
            <p:cNvPr id="17" name="Suora nuoliyhdysviiva 16"/>
            <p:cNvCxnSpPr/>
            <p:nvPr/>
          </p:nvCxnSpPr>
          <p:spPr>
            <a:xfrm rot="5400000" flipH="1" flipV="1">
              <a:off x="1335656" y="1601160"/>
              <a:ext cx="2235839" cy="1520725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uora nuoliyhdysviiva 23"/>
            <p:cNvCxnSpPr/>
            <p:nvPr/>
          </p:nvCxnSpPr>
          <p:spPr>
            <a:xfrm>
              <a:off x="5245824" y="1245191"/>
              <a:ext cx="1355076" cy="1588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Ryhmitä 41"/>
          <p:cNvGrpSpPr/>
          <p:nvPr/>
        </p:nvGrpSpPr>
        <p:grpSpPr>
          <a:xfrm>
            <a:off x="1732890" y="2189274"/>
            <a:ext cx="4828333" cy="1328637"/>
            <a:chOff x="1732890" y="2189274"/>
            <a:chExt cx="4828333" cy="1328637"/>
          </a:xfrm>
        </p:grpSpPr>
        <p:sp>
          <p:nvSpPr>
            <p:cNvPr id="10" name="Suorakulmio 9"/>
            <p:cNvSpPr/>
            <p:nvPr/>
          </p:nvSpPr>
          <p:spPr>
            <a:xfrm>
              <a:off x="3213938" y="2189274"/>
              <a:ext cx="2031886" cy="1091717"/>
            </a:xfrm>
            <a:prstGeom prst="rect">
              <a:avLst/>
            </a:prstGeom>
            <a:solidFill>
              <a:srgbClr val="4BC9E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Real time </a:t>
              </a:r>
              <a:r>
                <a:rPr lang="en-GB" sz="2400" b="1" dirty="0" err="1" smtClean="0">
                  <a:solidFill>
                    <a:schemeClr val="tx1"/>
                  </a:solidFill>
                </a:rPr>
                <a:t>Big</a:t>
              </a:r>
              <a:r>
                <a:rPr lang="en-GB" sz="24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Data</a:t>
              </a:r>
              <a:endParaRPr lang="en-GB" sz="2400" b="1" dirty="0" smtClean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20" name="Suora nuoliyhdysviiva 19"/>
            <p:cNvCxnSpPr/>
            <p:nvPr/>
          </p:nvCxnSpPr>
          <p:spPr>
            <a:xfrm flipV="1">
              <a:off x="1732890" y="2610058"/>
              <a:ext cx="1520725" cy="907853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uora nuoliyhdysviiva 34"/>
            <p:cNvCxnSpPr/>
            <p:nvPr/>
          </p:nvCxnSpPr>
          <p:spPr>
            <a:xfrm>
              <a:off x="5245824" y="2804719"/>
              <a:ext cx="1315399" cy="1588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uora nuoliyhdysviiva 36"/>
          <p:cNvCxnSpPr/>
          <p:nvPr/>
        </p:nvCxnSpPr>
        <p:spPr>
          <a:xfrm rot="16200000" flipH="1">
            <a:off x="5160133" y="2905222"/>
            <a:ext cx="1500002" cy="1302175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reenshot 2019-02-22 at 20.19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04" y="4200168"/>
            <a:ext cx="1622562" cy="1210831"/>
          </a:xfrm>
          <a:prstGeom prst="rect">
            <a:avLst/>
          </a:prstGeom>
        </p:spPr>
      </p:pic>
      <p:cxnSp>
        <p:nvCxnSpPr>
          <p:cNvPr id="25" name="Suora nuoliyhdysviiva 22"/>
          <p:cNvCxnSpPr/>
          <p:nvPr/>
        </p:nvCxnSpPr>
        <p:spPr>
          <a:xfrm rot="16200000" flipV="1">
            <a:off x="4448343" y="5496114"/>
            <a:ext cx="489514" cy="3"/>
          </a:xfrm>
          <a:prstGeom prst="straightConnector1">
            <a:avLst/>
          </a:prstGeom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2"/>
          <p:cNvCxnSpPr/>
          <p:nvPr/>
        </p:nvCxnSpPr>
        <p:spPr>
          <a:xfrm rot="16200000" flipV="1">
            <a:off x="3440035" y="5496115"/>
            <a:ext cx="489514" cy="3"/>
          </a:xfrm>
          <a:prstGeom prst="straightConnector1">
            <a:avLst/>
          </a:prstGeom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GB" sz="3600" dirty="0" smtClean="0">
                <a:solidFill>
                  <a:schemeClr val="bg1"/>
                </a:solidFill>
              </a:rPr>
              <a:t>2.1. Leading.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Why has Finland led the </a:t>
            </a:r>
            <a:r>
              <a:rPr lang="en-GB" sz="3600" dirty="0" err="1" smtClean="0">
                <a:solidFill>
                  <a:schemeClr val="bg1"/>
                </a:solidFill>
              </a:rPr>
              <a:t>Fintech</a:t>
            </a:r>
            <a:r>
              <a:rPr lang="en-GB" sz="3600" dirty="0" smtClean="0">
                <a:solidFill>
                  <a:schemeClr val="bg1"/>
                </a:solidFill>
              </a:rPr>
              <a:t> way?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1. Mission driven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smtClean="0">
                <a:solidFill>
                  <a:schemeClr val="bg1"/>
                </a:solidFill>
              </a:rPr>
              <a:t>save costs and time for customers</a:t>
            </a:r>
          </a:p>
          <a:p>
            <a:pPr marL="514350" indent="-51435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2. Make it convenient &gt; e-invoicing</a:t>
            </a:r>
            <a:endParaRPr lang="en-GB" sz="2800" i="1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GB" sz="2800" i="1" dirty="0" smtClean="0">
                <a:solidFill>
                  <a:schemeClr val="bg1"/>
                </a:solidFill>
              </a:rPr>
              <a:t>3. </a:t>
            </a:r>
            <a:r>
              <a:rPr lang="en-GB" sz="2800" dirty="0" smtClean="0">
                <a:solidFill>
                  <a:schemeClr val="bg1"/>
                </a:solidFill>
              </a:rPr>
              <a:t>Connecting customers in new ways</a:t>
            </a:r>
          </a:p>
          <a:p>
            <a:pPr marL="514350" indent="-514350">
              <a:buNone/>
            </a:pPr>
            <a:r>
              <a:rPr lang="en-GB" sz="2800" i="1" dirty="0" smtClean="0">
                <a:solidFill>
                  <a:schemeClr val="bg1"/>
                </a:solidFill>
              </a:rPr>
              <a:t>4. </a:t>
            </a:r>
            <a:r>
              <a:rPr lang="en-GB" sz="2800" dirty="0" smtClean="0">
                <a:solidFill>
                  <a:schemeClr val="bg1"/>
                </a:solidFill>
              </a:rPr>
              <a:t>Automate entire value chain </a:t>
            </a:r>
            <a:r>
              <a:rPr lang="en-GB" sz="2400" i="1" dirty="0" smtClean="0">
                <a:solidFill>
                  <a:schemeClr val="bg1"/>
                </a:solidFill>
              </a:rPr>
              <a:t>(from orders to accounting and VAT-reporting)</a:t>
            </a:r>
          </a:p>
          <a:p>
            <a:pPr marL="514350" indent="-514350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5. Ecosystem thinking </a:t>
            </a:r>
          </a:p>
          <a:p>
            <a:pPr marL="514350" indent="-514350">
              <a:buNone/>
            </a:pPr>
            <a:endParaRPr lang="en-GB" sz="2800" i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810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GB" sz="3600" dirty="0" smtClean="0">
                <a:solidFill>
                  <a:schemeClr val="bg1"/>
                </a:solidFill>
              </a:rPr>
              <a:t>How? Deep </a:t>
            </a:r>
            <a:r>
              <a:rPr lang="en-GB" sz="3600" dirty="0" smtClean="0">
                <a:solidFill>
                  <a:srgbClr val="FFFF00"/>
                </a:solidFill>
              </a:rPr>
              <a:t>ecosystem</a:t>
            </a:r>
            <a:r>
              <a:rPr lang="en-GB" sz="3600" dirty="0" smtClean="0">
                <a:solidFill>
                  <a:schemeClr val="bg1"/>
                </a:solidFill>
              </a:rPr>
              <a:t> roots &gt; global leadership</a:t>
            </a:r>
            <a:br>
              <a:rPr lang="en-GB" sz="3600" dirty="0" smtClean="0">
                <a:solidFill>
                  <a:schemeClr val="bg1"/>
                </a:solidFill>
              </a:rPr>
            </a:b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e-banking </a:t>
            </a:r>
            <a:r>
              <a:rPr lang="en-GB" sz="2800" dirty="0" smtClean="0">
                <a:solidFill>
                  <a:schemeClr val="bg1"/>
                </a:solidFill>
              </a:rPr>
              <a:t>(1982)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e-ID</a:t>
            </a:r>
            <a:r>
              <a:rPr lang="en-GB" sz="2800" dirty="0" smtClean="0">
                <a:solidFill>
                  <a:schemeClr val="bg1"/>
                </a:solidFill>
              </a:rPr>
              <a:t> (1992)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GB" sz="2800" dirty="0" smtClean="0">
                <a:solidFill>
                  <a:schemeClr val="bg1"/>
                </a:solidFill>
              </a:rPr>
              <a:t> KYC reused 150 million times (e2019)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e-commerce payments </a:t>
            </a:r>
            <a:r>
              <a:rPr lang="en-GB" sz="2800" dirty="0" smtClean="0">
                <a:solidFill>
                  <a:schemeClr val="bg1"/>
                </a:solidFill>
              </a:rPr>
              <a:t>(1996)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e-signing 3</a:t>
            </a:r>
            <a:r>
              <a:rPr lang="en-GB" sz="2800" baseline="30000" dirty="0" smtClean="0">
                <a:solidFill>
                  <a:srgbClr val="FFFF00"/>
                </a:solidFill>
              </a:rPr>
              <a:t>rd</a:t>
            </a:r>
            <a:r>
              <a:rPr lang="en-GB" sz="2800" dirty="0" smtClean="0">
                <a:solidFill>
                  <a:srgbClr val="FFFF00"/>
                </a:solidFill>
              </a:rPr>
              <a:t> </a:t>
            </a:r>
            <a:r>
              <a:rPr lang="en-GB" sz="2800" dirty="0" smtClean="0">
                <a:solidFill>
                  <a:schemeClr val="bg1"/>
                </a:solidFill>
              </a:rPr>
              <a:t>party contracts (1998)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e-invoicing ecosystem</a:t>
            </a:r>
            <a:r>
              <a:rPr lang="en-GB" sz="2800" dirty="0" smtClean="0">
                <a:solidFill>
                  <a:schemeClr val="bg1"/>
                </a:solidFill>
              </a:rPr>
              <a:t> (1998)</a:t>
            </a:r>
            <a:r>
              <a:rPr lang="mr-IN" sz="2800" dirty="0">
                <a:solidFill>
                  <a:schemeClr val="bg1"/>
                </a:solidFill>
              </a:rPr>
              <a:t> –</a:t>
            </a:r>
            <a:r>
              <a:rPr lang="en-GB" sz="2800" dirty="0">
                <a:solidFill>
                  <a:schemeClr val="bg1"/>
                </a:solidFill>
              </a:rPr>
              <a:t> 450million (e2019</a:t>
            </a:r>
            <a:r>
              <a:rPr lang="en-GB" sz="2800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e-foreign payments (1999) 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e-salary ecosystem </a:t>
            </a:r>
            <a:r>
              <a:rPr lang="en-GB" sz="2800" dirty="0" smtClean="0">
                <a:solidFill>
                  <a:schemeClr val="bg1"/>
                </a:solidFill>
              </a:rPr>
              <a:t>(2000)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mobile banking (2000)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SEPA adoption – </a:t>
            </a:r>
            <a:r>
              <a:rPr lang="en-GB" sz="2800" dirty="0" smtClean="0">
                <a:solidFill>
                  <a:srgbClr val="FFFF00"/>
                </a:solidFill>
              </a:rPr>
              <a:t>EU-wide ecosystem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rgbClr val="FFFFFF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e-Receipts? </a:t>
            </a:r>
          </a:p>
          <a:p>
            <a:pPr marL="514350" indent="-514350">
              <a:buFontTx/>
              <a:buChar char="-"/>
            </a:pPr>
            <a:r>
              <a:rPr lang="en-GB" sz="2800" dirty="0" smtClean="0">
                <a:solidFill>
                  <a:schemeClr val="bg1"/>
                </a:solidFill>
              </a:rPr>
              <a:t>First in </a:t>
            </a:r>
            <a:r>
              <a:rPr lang="en-GB" sz="2800" dirty="0" smtClean="0">
                <a:solidFill>
                  <a:srgbClr val="FFFF00"/>
                </a:solidFill>
              </a:rPr>
              <a:t>Real Time VAT-reporting?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365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30696"/>
            <a:ext cx="8913168" cy="936104"/>
          </a:xfrm>
        </p:spPr>
        <p:txBody>
          <a:bodyPr>
            <a:noAutofit/>
          </a:bodyPr>
          <a:lstStyle/>
          <a:p>
            <a:pPr algn="ctr"/>
            <a:r>
              <a:rPr lang="fi-FI" sz="3200" dirty="0" smtClean="0">
                <a:solidFill>
                  <a:schemeClr val="bg1"/>
                </a:solidFill>
              </a:rPr>
              <a:t>2.2. Real Time </a:t>
            </a:r>
            <a:r>
              <a:rPr lang="en-GB" sz="3200" dirty="0" smtClean="0">
                <a:solidFill>
                  <a:schemeClr val="bg1"/>
                </a:solidFill>
              </a:rPr>
              <a:t>Economy</a:t>
            </a:r>
            <a:r>
              <a:rPr lang="fi-FI" sz="3200" dirty="0" smtClean="0">
                <a:solidFill>
                  <a:schemeClr val="bg1"/>
                </a:solidFill>
              </a:rPr>
              <a:t> – </a:t>
            </a:r>
            <a:r>
              <a:rPr lang="fi-FI" sz="3200" dirty="0" err="1" smtClean="0">
                <a:solidFill>
                  <a:schemeClr val="bg1"/>
                </a:solidFill>
              </a:rPr>
              <a:t>public-private</a:t>
            </a:r>
            <a:r>
              <a:rPr lang="fi-FI" sz="3200" dirty="0" smtClean="0">
                <a:solidFill>
                  <a:schemeClr val="bg1"/>
                </a:solidFill>
              </a:rPr>
              <a:t>  </a:t>
            </a:r>
            <a:r>
              <a:rPr lang="fi-FI" sz="3200" dirty="0" err="1" smtClean="0">
                <a:solidFill>
                  <a:srgbClr val="FFFF00"/>
                </a:solidFill>
              </a:rPr>
              <a:t>co</a:t>
            </a:r>
            <a:r>
              <a:rPr lang="fi-FI" sz="3200" dirty="0" err="1" smtClean="0">
                <a:solidFill>
                  <a:schemeClr val="bg1"/>
                </a:solidFill>
              </a:rPr>
              <a:t>-</a:t>
            </a:r>
            <a:r>
              <a:rPr lang="fi-FI" sz="3200" dirty="0" err="1" smtClean="0">
                <a:solidFill>
                  <a:srgbClr val="0000FF"/>
                </a:solidFill>
              </a:rPr>
              <a:t>inno</a:t>
            </a:r>
            <a:r>
              <a:rPr lang="fi-FI" sz="3200" dirty="0" err="1" smtClean="0">
                <a:solidFill>
                  <a:srgbClr val="FF0000"/>
                </a:solidFill>
              </a:rPr>
              <a:t>vation</a:t>
            </a:r>
            <a:r>
              <a:rPr lang="fi-FI" sz="3200" dirty="0" err="1" smtClean="0">
                <a:solidFill>
                  <a:schemeClr val="bg1"/>
                </a:solidFill>
              </a:rPr>
              <a:t>-program</a:t>
            </a:r>
            <a:r>
              <a:rPr lang="fi-FI" sz="3200" dirty="0" smtClean="0">
                <a:solidFill>
                  <a:schemeClr val="bg1"/>
                </a:solidFill>
              </a:rPr>
              <a:t> </a:t>
            </a:r>
            <a:r>
              <a:rPr lang="en-GB" sz="1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1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Ryhmitä 26"/>
          <p:cNvGrpSpPr/>
          <p:nvPr/>
        </p:nvGrpSpPr>
        <p:grpSpPr>
          <a:xfrm>
            <a:off x="683568" y="1041698"/>
            <a:ext cx="7992888" cy="1642560"/>
            <a:chOff x="683568" y="1041698"/>
            <a:chExt cx="7992888" cy="1642560"/>
          </a:xfrm>
        </p:grpSpPr>
        <p:sp>
          <p:nvSpPr>
            <p:cNvPr id="8" name="Rounded Rectangle 7"/>
            <p:cNvSpPr/>
            <p:nvPr/>
          </p:nvSpPr>
          <p:spPr>
            <a:xfrm>
              <a:off x="683568" y="1041698"/>
              <a:ext cx="1177899" cy="1224136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Full</a:t>
              </a:r>
            </a:p>
            <a:p>
              <a:pPr algn="ctr"/>
              <a:r>
                <a:rPr lang="en-GB" sz="1600" b="1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SEPA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767704" y="2636912"/>
              <a:ext cx="7908752" cy="1588"/>
            </a:xfrm>
            <a:prstGeom prst="straightConnector1">
              <a:avLst/>
            </a:prstGeom>
            <a:ln w="508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25636" y="2345704"/>
              <a:ext cx="1093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2006</a:t>
              </a:r>
              <a:endParaRPr lang="en-GB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24213" y="2345704"/>
              <a:ext cx="1093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2008</a:t>
              </a:r>
              <a:endParaRPr lang="en-GB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22791" y="2345704"/>
              <a:ext cx="1093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2009</a:t>
              </a:r>
              <a:endParaRPr lang="en-GB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21369" y="2345704"/>
              <a:ext cx="1093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2010</a:t>
              </a:r>
              <a:endParaRPr lang="en-GB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19946" y="2345704"/>
              <a:ext cx="1093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2012 </a:t>
              </a:r>
              <a:endParaRPr lang="en-GB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2146" y="1041698"/>
              <a:ext cx="1177899" cy="1224136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FVC</a:t>
              </a:r>
              <a:endParaRPr lang="en-GB" sz="1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80723" y="1041698"/>
              <a:ext cx="1177899" cy="1224136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FIA1</a:t>
              </a:r>
              <a:endParaRPr lang="en-GB" sz="16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479301" y="1041698"/>
              <a:ext cx="1177899" cy="1224136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FIA2</a:t>
              </a:r>
              <a:endParaRPr lang="en-GB" sz="16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077878" y="1041698"/>
              <a:ext cx="1177899" cy="122413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 defTabSz="488950">
                <a:spcAft>
                  <a:spcPts val="0"/>
                </a:spcAft>
                <a:defRPr/>
              </a:pPr>
              <a:r>
                <a:rPr lang="en-GB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SME50</a:t>
              </a:r>
              <a:endParaRPr lang="en-GB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1861467" y="1513114"/>
              <a:ext cx="420678" cy="25970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3460045" y="1513114"/>
              <a:ext cx="420678" cy="25970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5058622" y="1513114"/>
              <a:ext cx="420678" cy="259702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6657200" y="1513114"/>
              <a:ext cx="420678" cy="259702"/>
            </a:xfrm>
            <a:prstGeom prst="rightArrow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Ryhmitä 27"/>
          <p:cNvGrpSpPr/>
          <p:nvPr/>
        </p:nvGrpSpPr>
        <p:grpSpPr>
          <a:xfrm>
            <a:off x="467544" y="2924944"/>
            <a:ext cx="8568952" cy="3379387"/>
            <a:chOff x="467544" y="2924944"/>
            <a:chExt cx="8568952" cy="3379387"/>
          </a:xfrm>
        </p:grpSpPr>
        <p:sp>
          <p:nvSpPr>
            <p:cNvPr id="26" name="TextBox 25"/>
            <p:cNvSpPr txBox="1"/>
            <p:nvPr/>
          </p:nvSpPr>
          <p:spPr>
            <a:xfrm>
              <a:off x="467544" y="2924944"/>
              <a:ext cx="1512168" cy="1649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Full SEPA </a:t>
              </a:r>
            </a:p>
            <a:p>
              <a:pPr>
                <a:lnSpc>
                  <a:spcPct val="80000"/>
                </a:lnSpc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(Full Single European Payment area)</a:t>
              </a:r>
            </a:p>
            <a:p>
              <a:pPr>
                <a:lnSpc>
                  <a:spcPct val="80000"/>
                </a:lnSpc>
              </a:pPr>
              <a:endParaRPr lang="en-GB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SEPA payments 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E-invoicing</a:t>
              </a:r>
            </a:p>
            <a:p>
              <a:pPr>
                <a:lnSpc>
                  <a:spcPct val="80000"/>
                </a:lnSpc>
              </a:pPr>
              <a:endParaRPr lang="en-GB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1720" y="2924944"/>
              <a:ext cx="1440160" cy="1158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FVC</a:t>
              </a:r>
              <a:r>
                <a:rPr lang="en-GB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</a:t>
              </a:r>
            </a:p>
            <a:p>
              <a:pPr>
                <a:lnSpc>
                  <a:spcPct val="80000"/>
                </a:lnSpc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(Full Value Chain)</a:t>
              </a:r>
            </a:p>
            <a:p>
              <a:pPr>
                <a:lnSpc>
                  <a:spcPct val="80000"/>
                </a:lnSpc>
              </a:pPr>
              <a:endParaRPr lang="en-GB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lnSpc>
                  <a:spcPct val="80000"/>
                </a:lnSpc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Harmonizing from </a:t>
              </a:r>
              <a:r>
                <a:rPr lang="en-GB" sz="1400" dirty="0" err="1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</a:t>
              </a: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-order</a:t>
              </a:r>
            </a:p>
            <a:p>
              <a:pPr>
                <a:lnSpc>
                  <a:spcPct val="80000"/>
                </a:lnSpc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to </a:t>
              </a:r>
              <a:r>
                <a:rPr lang="en-GB" sz="1400" dirty="0" err="1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</a:t>
              </a: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-invoicing</a:t>
              </a:r>
              <a:endParaRPr lang="en-GB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63888" y="2924944"/>
              <a:ext cx="1728192" cy="3189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FIA 1 </a:t>
              </a:r>
            </a:p>
            <a:p>
              <a:pPr>
                <a:lnSpc>
                  <a:spcPct val="80000"/>
                </a:lnSpc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( Fully Integrated Accounting 1)</a:t>
              </a:r>
            </a:p>
            <a:p>
              <a:pPr>
                <a:lnSpc>
                  <a:spcPct val="80000"/>
                </a:lnSpc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1.1.2009-30.6.2010</a:t>
              </a:r>
            </a:p>
            <a:p>
              <a:pPr>
                <a:lnSpc>
                  <a:spcPct val="80000"/>
                </a:lnSpc>
              </a:pPr>
              <a:endParaRPr lang="en-GB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E-accounting reference 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Standard for Electronic Financial Reporting 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Global e-invoicing standard ISO20022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European e-invoicing work</a:t>
              </a:r>
            </a:p>
            <a:p>
              <a:pPr>
                <a:lnSpc>
                  <a:spcPct val="80000"/>
                </a:lnSpc>
              </a:pPr>
              <a:endParaRPr lang="en-GB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lnSpc>
                  <a:spcPct val="80000"/>
                </a:lnSpc>
              </a:pPr>
              <a:endParaRPr lang="en-GB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20072" y="2924944"/>
              <a:ext cx="1656184" cy="337938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FIA 2 </a:t>
              </a:r>
            </a:p>
            <a:p>
              <a:pPr>
                <a:lnSpc>
                  <a:spcPct val="80000"/>
                </a:lnSpc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(Fully Integrated Accounting 2) 1.8.2010-30.12.2011</a:t>
              </a:r>
            </a:p>
            <a:p>
              <a:pPr>
                <a:lnSpc>
                  <a:spcPct val="80000"/>
                </a:lnSpc>
              </a:pPr>
              <a:endParaRPr lang="en-GB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Electronic Financial Statement and XBRL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Fully Integrated Payroll (FIP): Payroll reporting codes and practices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Real-Time VAT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European e-invoicing work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FontTx/>
                <a:buChar char="-"/>
              </a:pPr>
              <a:endParaRPr lang="en-GB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48264" y="2924944"/>
              <a:ext cx="2088232" cy="3079817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GB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SME 50 </a:t>
              </a:r>
              <a:r>
                <a:rPr lang="en-GB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(’Administrative costs in half…’) </a:t>
              </a:r>
            </a:p>
            <a:p>
              <a:pPr>
                <a:lnSpc>
                  <a:spcPct val="80000"/>
                </a:lnSpc>
              </a:pPr>
              <a:r>
                <a:rPr lang="en-GB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2012-2013</a:t>
              </a:r>
            </a:p>
            <a:p>
              <a:pPr marL="228600" indent="-228600">
                <a:lnSpc>
                  <a:spcPct val="80000"/>
                </a:lnSpc>
                <a:buAutoNum type="arabicPeriod"/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AFA </a:t>
              </a:r>
              <a:r>
                <a:rPr lang="en-GB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– Automated Financial Administration</a:t>
              </a:r>
            </a:p>
            <a:p>
              <a:pPr marL="228600" indent="-228600">
                <a:lnSpc>
                  <a:spcPct val="80000"/>
                </a:lnSpc>
                <a:buAutoNum type="arabicPeriod"/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FAR </a:t>
              </a:r>
              <a:r>
                <a:rPr lang="en-GB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– Fully Automated Reporting</a:t>
              </a:r>
            </a:p>
            <a:p>
              <a:pPr marL="228600" indent="-228600">
                <a:lnSpc>
                  <a:spcPct val="80000"/>
                </a:lnSpc>
                <a:buAutoNum type="arabicPeriod"/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ERM </a:t>
              </a:r>
              <a:r>
                <a:rPr lang="en-GB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– Enterprise Risk Mitigation</a:t>
              </a:r>
            </a:p>
            <a:p>
              <a:pPr marL="228600" indent="-228600">
                <a:lnSpc>
                  <a:spcPct val="80000"/>
                </a:lnSpc>
                <a:buAutoNum type="arabicPeriod"/>
              </a:pPr>
              <a:r>
                <a:rPr lang="en-GB" sz="16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SIM </a:t>
              </a:r>
              <a:r>
                <a:rPr lang="en-GB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– Sustainability Intelligence Management </a:t>
              </a:r>
            </a:p>
          </p:txBody>
        </p:sp>
      </p:grpSp>
      <p:sp>
        <p:nvSpPr>
          <p:cNvPr id="29" name="Vaakasuora käärö 28"/>
          <p:cNvSpPr/>
          <p:nvPr/>
        </p:nvSpPr>
        <p:spPr>
          <a:xfrm>
            <a:off x="1219200" y="2819400"/>
            <a:ext cx="6705600" cy="2057400"/>
          </a:xfrm>
          <a:prstGeom prst="horizontalScroll">
            <a:avLst/>
          </a:prstGeom>
          <a:solidFill>
            <a:srgbClr val="008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err="1" smtClean="0">
                <a:solidFill>
                  <a:schemeClr val="bg1"/>
                </a:solidFill>
              </a:rPr>
              <a:t>Ecosystem</a:t>
            </a:r>
            <a:r>
              <a:rPr lang="fi-FI" sz="2400" b="1" dirty="0" smtClean="0">
                <a:solidFill>
                  <a:schemeClr val="bg1"/>
                </a:solidFill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</a:rPr>
              <a:t>work</a:t>
            </a:r>
            <a:r>
              <a:rPr lang="fi-FI" sz="24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fi-FI" sz="2400" b="1" dirty="0" smtClean="0">
                <a:solidFill>
                  <a:schemeClr val="bg1"/>
                </a:solidFill>
              </a:rPr>
              <a:t>RTE-&gt; TARU-&gt;</a:t>
            </a:r>
            <a:r>
              <a:rPr lang="fi-FI" sz="2400" b="1" dirty="0" smtClean="0">
                <a:solidFill>
                  <a:srgbClr val="FFFFFF"/>
                </a:solidFill>
              </a:rPr>
              <a:t>Taltio</a:t>
            </a:r>
            <a:r>
              <a:rPr lang="fi-FI" sz="2400" b="1" dirty="0" smtClean="0">
                <a:solidFill>
                  <a:srgbClr val="FFFF00"/>
                </a:solidFill>
              </a:rPr>
              <a:t> -&gt; RTECO</a:t>
            </a:r>
            <a:r>
              <a:rPr lang="fi-FI" sz="2400" b="1" dirty="0" smtClean="0">
                <a:solidFill>
                  <a:schemeClr val="bg1"/>
                </a:solidFill>
              </a:rPr>
              <a:t> </a:t>
            </a:r>
            <a:r>
              <a:rPr lang="fi-FI" sz="2400" b="1" dirty="0" err="1" smtClean="0">
                <a:solidFill>
                  <a:schemeClr val="bg1"/>
                </a:solidFill>
              </a:rPr>
              <a:t>programmes</a:t>
            </a:r>
            <a:endParaRPr lang="fi-FI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0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8199" y="91873"/>
            <a:ext cx="69087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Real Time Economy for Europe  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&gt;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MyData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for Europe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Why? The </a:t>
            </a:r>
            <a:r>
              <a:rPr lang="en-US" sz="2400" b="1" dirty="0" smtClean="0">
                <a:solidFill>
                  <a:srgbClr val="FF0000"/>
                </a:solidFill>
              </a:rPr>
              <a:t>Mission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927" y="922870"/>
            <a:ext cx="1556253" cy="9164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1. Lower costs and risks – esp. for SMEs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977974" y="944108"/>
            <a:ext cx="809054" cy="8808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7. Less CO2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87238" y="933210"/>
            <a:ext cx="1112110" cy="9060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2. Boost for Single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Market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95691" y="944108"/>
            <a:ext cx="1148977" cy="8951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5. Smaller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grey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economy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06454" y="944108"/>
            <a:ext cx="1124835" cy="8808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6. Lower tax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pressure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62120" y="933210"/>
            <a:ext cx="1443600" cy="9060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3. Better services by and for SMEs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66897" y="944108"/>
            <a:ext cx="1068543" cy="8951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4. Better </a:t>
            </a:r>
          </a:p>
          <a:p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b="1" dirty="0" smtClean="0">
                <a:solidFill>
                  <a:schemeClr val="tx1"/>
                </a:solidFill>
              </a:rPr>
              <a:t>inancing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8199" y="2038162"/>
            <a:ext cx="210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What? </a:t>
            </a:r>
            <a:r>
              <a:rPr lang="en-US" sz="2400" dirty="0" smtClean="0">
                <a:solidFill>
                  <a:srgbClr val="FFFF00"/>
                </a:solidFill>
              </a:rPr>
              <a:t>Targets: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8794" y="5258809"/>
            <a:ext cx="1130630" cy="960759"/>
          </a:xfrm>
          <a:prstGeom prst="rect">
            <a:avLst/>
          </a:prstGeom>
          <a:solidFill>
            <a:srgbClr val="DDE34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1. Real time payments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54408" y="5290945"/>
            <a:ext cx="960078" cy="928623"/>
          </a:xfrm>
          <a:prstGeom prst="rect">
            <a:avLst/>
          </a:prstGeom>
          <a:solidFill>
            <a:srgbClr val="DDE34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6</a:t>
            </a:r>
            <a:r>
              <a:rPr lang="en-US" b="1" dirty="0" smtClean="0">
                <a:solidFill>
                  <a:schemeClr val="tx1"/>
                </a:solidFill>
              </a:rPr>
              <a:t>. Real time e-Salary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8794" y="6336270"/>
            <a:ext cx="8759048" cy="466811"/>
          </a:xfrm>
          <a:prstGeom prst="rect">
            <a:avLst/>
          </a:prstGeom>
          <a:solidFill>
            <a:srgbClr val="DDE34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Fundaments in Nordics: e-banking, e-ID services, 4-corner ecosystems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714176" y="5280047"/>
            <a:ext cx="1093058" cy="939521"/>
          </a:xfrm>
          <a:prstGeom prst="rect">
            <a:avLst/>
          </a:prstGeom>
          <a:solidFill>
            <a:srgbClr val="DDE34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e</a:t>
            </a:r>
            <a:r>
              <a:rPr lang="en-US" b="1" dirty="0" smtClean="0">
                <a:solidFill>
                  <a:schemeClr val="tx1"/>
                </a:solidFill>
              </a:rPr>
              <a:t>-Procurement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86018" y="5280047"/>
            <a:ext cx="981678" cy="939521"/>
          </a:xfrm>
          <a:prstGeom prst="rect">
            <a:avLst/>
          </a:prstGeom>
          <a:solidFill>
            <a:srgbClr val="DDE34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. e-Address</a:t>
            </a:r>
          </a:p>
          <a:p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b="1" dirty="0" smtClean="0">
                <a:solidFill>
                  <a:schemeClr val="tx1"/>
                </a:solidFill>
              </a:rPr>
              <a:t>or all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27892" y="5269149"/>
            <a:ext cx="1471456" cy="950419"/>
          </a:xfrm>
          <a:prstGeom prst="rect">
            <a:avLst/>
          </a:prstGeom>
          <a:solidFill>
            <a:srgbClr val="39EB7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e</a:t>
            </a:r>
            <a:r>
              <a:rPr lang="en-US" b="1" dirty="0" smtClean="0">
                <a:solidFill>
                  <a:schemeClr val="tx1"/>
                </a:solidFill>
              </a:rPr>
              <a:t>-Invoicing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&amp; </a:t>
            </a:r>
            <a:r>
              <a:rPr lang="en-US" b="1" dirty="0" err="1" smtClean="0">
                <a:solidFill>
                  <a:schemeClr val="tx1"/>
                </a:solidFill>
              </a:rPr>
              <a:t>e</a:t>
            </a:r>
            <a:r>
              <a:rPr lang="en-US" b="1" dirty="0" smtClean="0">
                <a:solidFill>
                  <a:schemeClr val="tx1"/>
                </a:solidFill>
              </a:rPr>
              <a:t>- Receipts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98800" y="5280047"/>
            <a:ext cx="1617958" cy="939521"/>
          </a:xfrm>
          <a:prstGeom prst="rect">
            <a:avLst/>
          </a:prstGeom>
          <a:solidFill>
            <a:srgbClr val="DDE34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. Un-listed shares digit-</a:t>
            </a:r>
            <a:r>
              <a:rPr lang="en-US" b="1" dirty="0" err="1" smtClean="0">
                <a:solidFill>
                  <a:schemeClr val="tx1"/>
                </a:solidFill>
              </a:rPr>
              <a:t>alized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09480" y="3669749"/>
            <a:ext cx="2485080" cy="916417"/>
          </a:xfrm>
          <a:prstGeom prst="rect">
            <a:avLst/>
          </a:prstGeom>
          <a:solidFill>
            <a:srgbClr val="39EB7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Automated,  real </a:t>
            </a:r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ime, harmonized accounting and cash flow estimates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09081" y="2701979"/>
            <a:ext cx="1702487" cy="8808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Comprehensive real time asset reporting       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0846" y="2694967"/>
            <a:ext cx="1878612" cy="880805"/>
          </a:xfrm>
          <a:prstGeom prst="rect">
            <a:avLst/>
          </a:prstGeom>
          <a:solidFill>
            <a:srgbClr val="39EB7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Automated, real </a:t>
            </a:r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ime VAT and other reporting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42633" y="2697785"/>
            <a:ext cx="1608546" cy="8808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Automated risk evaluation and  financing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834635" y="3669749"/>
            <a:ext cx="1893653" cy="916417"/>
          </a:xfrm>
          <a:prstGeom prst="rect">
            <a:avLst/>
          </a:prstGeom>
          <a:solidFill>
            <a:srgbClr val="93CDD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Real time assets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(shares and real estate)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72874" y="2694967"/>
            <a:ext cx="1574832" cy="880805"/>
          </a:xfrm>
          <a:prstGeom prst="rect">
            <a:avLst/>
          </a:prstGeom>
          <a:solidFill>
            <a:srgbClr val="39EB7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Real time trans. data for forecasts   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3694" y="4739697"/>
            <a:ext cx="3992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How?  </a:t>
            </a:r>
            <a:r>
              <a:rPr lang="en-US" sz="2400" dirty="0" smtClean="0">
                <a:solidFill>
                  <a:srgbClr val="FFFF00"/>
                </a:solidFill>
              </a:rPr>
              <a:t>Central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building blocks: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864266" y="3670199"/>
            <a:ext cx="1987367" cy="916417"/>
          </a:xfrm>
          <a:prstGeom prst="rect">
            <a:avLst/>
          </a:prstGeom>
          <a:solidFill>
            <a:srgbClr val="93CDD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Real time income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register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00607" y="2672970"/>
            <a:ext cx="1392196" cy="8808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Real time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taxation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le 44"/>
          <p:cNvSpPr/>
          <p:nvPr/>
        </p:nvSpPr>
        <p:spPr>
          <a:xfrm>
            <a:off x="7987764" y="5291882"/>
            <a:ext cx="960078" cy="9276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. My-Data Pilots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61"/>
          <p:cNvSpPr/>
          <p:nvPr/>
        </p:nvSpPr>
        <p:spPr>
          <a:xfrm>
            <a:off x="6994795" y="3676356"/>
            <a:ext cx="1987367" cy="91641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Context (Life event) driven service design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1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8" grpId="1" animBg="1"/>
      <p:bldP spid="49" grpId="0" animBg="1"/>
      <p:bldP spid="50" grpId="0" animBg="1"/>
      <p:bldP spid="51" grpId="0" animBg="1"/>
      <p:bldP spid="51" grpId="1" animBg="1"/>
      <p:bldP spid="52" grpId="0" animBg="1"/>
      <p:bldP spid="52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i-FI" sz="3600" dirty="0" smtClean="0">
                <a:solidFill>
                  <a:schemeClr val="bg1"/>
                </a:solidFill>
              </a:rPr>
              <a:t>RTE </a:t>
            </a:r>
            <a:r>
              <a:rPr lang="fi-FI" sz="3600" dirty="0" err="1" smtClean="0">
                <a:solidFill>
                  <a:schemeClr val="bg1"/>
                </a:solidFill>
              </a:rPr>
              <a:t>going</a:t>
            </a:r>
            <a:r>
              <a:rPr lang="fi-FI" sz="3600" dirty="0" smtClean="0">
                <a:solidFill>
                  <a:schemeClr val="bg1"/>
                </a:solidFill>
              </a:rPr>
              <a:t> </a:t>
            </a:r>
            <a:r>
              <a:rPr lang="fi-FI" sz="3600" dirty="0" err="1" smtClean="0">
                <a:solidFill>
                  <a:schemeClr val="bg1"/>
                </a:solidFill>
              </a:rPr>
              <a:t>borderless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800" u="sng" dirty="0" err="1" smtClean="0">
                <a:solidFill>
                  <a:schemeClr val="bg1"/>
                </a:solidFill>
              </a:rPr>
              <a:t>Ministry</a:t>
            </a:r>
            <a:r>
              <a:rPr lang="fi-FI" sz="2800" u="sng" dirty="0" smtClean="0">
                <a:solidFill>
                  <a:schemeClr val="bg1"/>
                </a:solidFill>
              </a:rPr>
              <a:t> of Finance: 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smtClean="0">
                <a:solidFill>
                  <a:srgbClr val="FFFF00"/>
                </a:solidFill>
              </a:rPr>
              <a:t>Finland to </a:t>
            </a:r>
            <a:r>
              <a:rPr lang="fi-FI" sz="2800" dirty="0" err="1" smtClean="0">
                <a:solidFill>
                  <a:srgbClr val="FFFF00"/>
                </a:solidFill>
              </a:rPr>
              <a:t>become</a:t>
            </a:r>
            <a:r>
              <a:rPr lang="fi-FI" sz="2800" dirty="0" smtClean="0">
                <a:solidFill>
                  <a:srgbClr val="FFFF00"/>
                </a:solidFill>
              </a:rPr>
              <a:t> </a:t>
            </a:r>
            <a:r>
              <a:rPr lang="fi-FI" sz="2800" dirty="0" err="1" smtClean="0">
                <a:solidFill>
                  <a:srgbClr val="FFFF00"/>
                </a:solidFill>
              </a:rPr>
              <a:t>first</a:t>
            </a:r>
            <a:r>
              <a:rPr lang="fi-FI" sz="2800" dirty="0" smtClean="0">
                <a:solidFill>
                  <a:srgbClr val="FFFF00"/>
                </a:solidFill>
              </a:rPr>
              <a:t> Real Time </a:t>
            </a:r>
            <a:r>
              <a:rPr lang="fi-FI" sz="2800" dirty="0" err="1" smtClean="0">
                <a:solidFill>
                  <a:srgbClr val="FFFF00"/>
                </a:solidFill>
              </a:rPr>
              <a:t>Economy</a:t>
            </a:r>
            <a:r>
              <a:rPr lang="fi-FI" sz="2800" dirty="0" smtClean="0">
                <a:solidFill>
                  <a:srgbClr val="FFFF00"/>
                </a:solidFill>
              </a:rPr>
              <a:t> in Europe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fi-FI" sz="2800" u="sng" dirty="0" err="1" smtClean="0">
                <a:solidFill>
                  <a:schemeClr val="bg1"/>
                </a:solidFill>
              </a:rPr>
              <a:t>Tax</a:t>
            </a:r>
            <a:r>
              <a:rPr lang="fi-FI" sz="2800" u="sng" dirty="0" smtClean="0">
                <a:solidFill>
                  <a:schemeClr val="bg1"/>
                </a:solidFill>
              </a:rPr>
              <a:t>:</a:t>
            </a:r>
            <a:r>
              <a:rPr lang="fi-FI" sz="2800" dirty="0" smtClean="0">
                <a:solidFill>
                  <a:schemeClr val="bg1"/>
                </a:solidFill>
              </a:rPr>
              <a:t> Real Time VAT </a:t>
            </a:r>
            <a:r>
              <a:rPr lang="fi-FI" sz="2800" dirty="0" err="1" smtClean="0">
                <a:solidFill>
                  <a:schemeClr val="bg1"/>
                </a:solidFill>
              </a:rPr>
              <a:t>reporting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800" u="sng" dirty="0" smtClean="0">
                <a:solidFill>
                  <a:schemeClr val="bg1"/>
                </a:solidFill>
              </a:rPr>
              <a:t>EU</a:t>
            </a:r>
            <a:r>
              <a:rPr lang="fi-FI" sz="2800" dirty="0" smtClean="0">
                <a:solidFill>
                  <a:schemeClr val="bg1"/>
                </a:solidFill>
              </a:rPr>
              <a:t>: REFIT </a:t>
            </a:r>
            <a:r>
              <a:rPr lang="fi-FI" sz="2800" dirty="0" err="1" smtClean="0">
                <a:solidFill>
                  <a:schemeClr val="bg1"/>
                </a:solidFill>
              </a:rPr>
              <a:t>horizontal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program</a:t>
            </a:r>
            <a:r>
              <a:rPr lang="fi-FI" sz="2800" dirty="0" smtClean="0">
                <a:solidFill>
                  <a:schemeClr val="bg1"/>
                </a:solidFill>
              </a:rPr>
              <a:t>: </a:t>
            </a:r>
            <a:r>
              <a:rPr lang="fi-FI" sz="2800" dirty="0" smtClean="0">
                <a:solidFill>
                  <a:srgbClr val="FFFF00"/>
                </a:solidFill>
              </a:rPr>
              <a:t>Real Time </a:t>
            </a:r>
            <a:r>
              <a:rPr lang="fi-FI" sz="2800" dirty="0" err="1" smtClean="0">
                <a:solidFill>
                  <a:srgbClr val="FFFF00"/>
                </a:solidFill>
              </a:rPr>
              <a:t>Economy</a:t>
            </a:r>
            <a:r>
              <a:rPr lang="fi-FI" sz="2800" dirty="0" err="1" smtClean="0">
                <a:solidFill>
                  <a:schemeClr val="bg1"/>
                </a:solidFill>
              </a:rPr>
              <a:t>/Timmermans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800" u="sng" dirty="0" err="1" smtClean="0">
                <a:solidFill>
                  <a:schemeClr val="bg1"/>
                </a:solidFill>
              </a:rPr>
              <a:t>Nordic</a:t>
            </a:r>
            <a:r>
              <a:rPr lang="fi-FI" sz="2800" u="sng" dirty="0" smtClean="0">
                <a:solidFill>
                  <a:schemeClr val="bg1"/>
                </a:solidFill>
              </a:rPr>
              <a:t> </a:t>
            </a:r>
            <a:r>
              <a:rPr lang="fi-FI" sz="2800" u="sng" dirty="0" err="1" smtClean="0">
                <a:solidFill>
                  <a:schemeClr val="bg1"/>
                </a:solidFill>
              </a:rPr>
              <a:t>countries</a:t>
            </a:r>
            <a:r>
              <a:rPr lang="fi-FI" sz="2800" dirty="0" smtClean="0">
                <a:solidFill>
                  <a:schemeClr val="bg1"/>
                </a:solidFill>
              </a:rPr>
              <a:t>:  </a:t>
            </a:r>
            <a:r>
              <a:rPr lang="fi-FI" sz="2800" dirty="0" err="1" smtClean="0">
                <a:solidFill>
                  <a:schemeClr val="bg1"/>
                </a:solidFill>
              </a:rPr>
              <a:t>Nordic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Smart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Government</a:t>
            </a:r>
            <a:r>
              <a:rPr lang="fi-FI" sz="2800" dirty="0" smtClean="0">
                <a:solidFill>
                  <a:schemeClr val="bg1"/>
                </a:solidFill>
              </a:rPr>
              <a:t>, XBRL &gt; ASD, </a:t>
            </a:r>
            <a:r>
              <a:rPr lang="fi-FI" sz="2800" dirty="0" err="1" smtClean="0">
                <a:solidFill>
                  <a:schemeClr val="bg1"/>
                </a:solidFill>
              </a:rPr>
              <a:t>VATreporting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etc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800" u="sng" dirty="0" smtClean="0">
                <a:solidFill>
                  <a:schemeClr val="bg1"/>
                </a:solidFill>
              </a:rPr>
              <a:t>Estonia</a:t>
            </a:r>
            <a:r>
              <a:rPr lang="fi-FI" sz="2800" dirty="0" smtClean="0">
                <a:solidFill>
                  <a:schemeClr val="bg1"/>
                </a:solidFill>
              </a:rPr>
              <a:t>: </a:t>
            </a:r>
            <a:r>
              <a:rPr lang="fi-FI" sz="2800" dirty="0" err="1" smtClean="0">
                <a:solidFill>
                  <a:schemeClr val="bg1"/>
                </a:solidFill>
              </a:rPr>
              <a:t>cowork</a:t>
            </a:r>
            <a:r>
              <a:rPr lang="fi-FI" sz="2800" dirty="0" smtClean="0">
                <a:solidFill>
                  <a:schemeClr val="bg1"/>
                </a:solidFill>
              </a:rPr>
              <a:t> on </a:t>
            </a:r>
            <a:r>
              <a:rPr lang="fi-FI" sz="2800" dirty="0" err="1" smtClean="0">
                <a:solidFill>
                  <a:schemeClr val="bg1"/>
                </a:solidFill>
              </a:rPr>
              <a:t>e-receipt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etc</a:t>
            </a:r>
            <a:endParaRPr lang="fi-FI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2800" u="sng" dirty="0" err="1" smtClean="0">
                <a:solidFill>
                  <a:schemeClr val="bg1"/>
                </a:solidFill>
              </a:rPr>
              <a:t>Globally</a:t>
            </a:r>
            <a:r>
              <a:rPr lang="fi-FI" sz="2800" dirty="0" smtClean="0">
                <a:solidFill>
                  <a:schemeClr val="bg1"/>
                </a:solidFill>
              </a:rPr>
              <a:t>: </a:t>
            </a:r>
            <a:r>
              <a:rPr lang="fi-FI" sz="2800" dirty="0" err="1" smtClean="0">
                <a:solidFill>
                  <a:schemeClr val="bg1"/>
                </a:solidFill>
              </a:rPr>
              <a:t>over</a:t>
            </a:r>
            <a:r>
              <a:rPr lang="fi-FI" sz="2800" dirty="0" smtClean="0">
                <a:solidFill>
                  <a:schemeClr val="bg1"/>
                </a:solidFill>
              </a:rPr>
              <a:t> 50 </a:t>
            </a:r>
            <a:r>
              <a:rPr lang="fi-FI" sz="2800" dirty="0" err="1" smtClean="0">
                <a:solidFill>
                  <a:schemeClr val="bg1"/>
                </a:solidFill>
              </a:rPr>
              <a:t>countries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have</a:t>
            </a:r>
            <a:r>
              <a:rPr lang="fi-FI" sz="2800" dirty="0" smtClean="0">
                <a:solidFill>
                  <a:schemeClr val="bg1"/>
                </a:solidFill>
              </a:rPr>
              <a:t> made </a:t>
            </a:r>
            <a:r>
              <a:rPr lang="fi-FI" sz="2800" dirty="0" err="1" smtClean="0">
                <a:solidFill>
                  <a:schemeClr val="bg1"/>
                </a:solidFill>
              </a:rPr>
              <a:t>e-Invoicing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public-sector-mandatory</a:t>
            </a:r>
            <a:r>
              <a:rPr lang="fi-FI" sz="2800" dirty="0" smtClean="0">
                <a:solidFill>
                  <a:schemeClr val="bg1"/>
                </a:solidFill>
              </a:rPr>
              <a:t>. </a:t>
            </a:r>
            <a:r>
              <a:rPr lang="fi-FI" sz="2800" dirty="0" err="1">
                <a:solidFill>
                  <a:schemeClr val="bg1"/>
                </a:solidFill>
              </a:rPr>
              <a:t>e</a:t>
            </a:r>
            <a:r>
              <a:rPr lang="fi-FI" sz="2800" dirty="0" err="1" smtClean="0">
                <a:solidFill>
                  <a:schemeClr val="bg1"/>
                </a:solidFill>
              </a:rPr>
              <a:t>-Receipt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now</a:t>
            </a:r>
            <a:r>
              <a:rPr lang="fi-FI" sz="2800" dirty="0" smtClean="0">
                <a:solidFill>
                  <a:schemeClr val="bg1"/>
                </a:solidFill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</a:rPr>
              <a:t>rising</a:t>
            </a:r>
            <a:r>
              <a:rPr lang="fi-FI" sz="28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595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fi-FI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94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2.3. </a:t>
            </a:r>
            <a:r>
              <a:rPr lang="en-GB" dirty="0" err="1" smtClean="0">
                <a:solidFill>
                  <a:schemeClr val="bg1"/>
                </a:solidFill>
              </a:rPr>
              <a:t>MyData</a:t>
            </a:r>
            <a:r>
              <a:rPr lang="en-GB" dirty="0" smtClean="0">
                <a:solidFill>
                  <a:schemeClr val="bg1"/>
                </a:solidFill>
              </a:rPr>
              <a:t> service design 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Do Not</a:t>
            </a:r>
            <a:r>
              <a:rPr lang="en-GB" dirty="0" smtClean="0">
                <a:solidFill>
                  <a:schemeClr val="bg1"/>
                </a:solidFill>
              </a:rPr>
              <a:t> serve your customer!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Serve the customers </a:t>
            </a:r>
            <a:r>
              <a:rPr lang="en-GB" dirty="0" smtClean="0">
                <a:solidFill>
                  <a:srgbClr val="FFFF00"/>
                </a:solidFill>
              </a:rPr>
              <a:t>life event with </a:t>
            </a:r>
            <a:r>
              <a:rPr lang="en-GB" dirty="0" err="1" smtClean="0">
                <a:solidFill>
                  <a:srgbClr val="FFFF00"/>
                </a:solidFill>
              </a:rPr>
              <a:t>Mydata</a:t>
            </a:r>
            <a:r>
              <a:rPr lang="en-GB" dirty="0" smtClean="0">
                <a:solidFill>
                  <a:srgbClr val="FFFF00"/>
                </a:solidFill>
              </a:rPr>
              <a:t> and </a:t>
            </a:r>
            <a:r>
              <a:rPr lang="en-GB" dirty="0" err="1" smtClean="0">
                <a:solidFill>
                  <a:srgbClr val="FFFF00"/>
                </a:solidFill>
              </a:rPr>
              <a:t>BigData</a:t>
            </a:r>
            <a:r>
              <a:rPr lang="en-GB" dirty="0" smtClean="0">
                <a:solidFill>
                  <a:srgbClr val="FFFF00"/>
                </a:solidFill>
              </a:rPr>
              <a:t> and AI 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PSD2 model for all data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GDPR protects and empowers the citizen</a:t>
            </a:r>
          </a:p>
          <a:p>
            <a:pPr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677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Aamunkajo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24917</TotalTime>
  <Words>1455</Words>
  <Application>Microsoft Macintosh PowerPoint</Application>
  <PresentationFormat>On-screen Show (4:3)</PresentationFormat>
  <Paragraphs>337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Office-teema</vt:lpstr>
      <vt:lpstr>  Data driven Real Time Economy   Aalto University  9.4.2019 Bo Harald    </vt:lpstr>
      <vt:lpstr>Agenda</vt:lpstr>
      <vt:lpstr>PowerPoint Presentation</vt:lpstr>
      <vt:lpstr>2.1. Leading. Why has Finland led the Fintech way?</vt:lpstr>
      <vt:lpstr>How? Deep ecosystem roots &gt; global leadership </vt:lpstr>
      <vt:lpstr>2.2. Real Time Economy – public-private  co-innovation-program  </vt:lpstr>
      <vt:lpstr>PowerPoint Presentation</vt:lpstr>
      <vt:lpstr>RTE going borderless</vt:lpstr>
      <vt:lpstr>2.3. MyData service design  </vt:lpstr>
      <vt:lpstr>PowerPoint Presentation</vt:lpstr>
      <vt:lpstr>PowerPoint Presentation</vt:lpstr>
      <vt:lpstr>PowerPoint Presentation</vt:lpstr>
      <vt:lpstr>It is all about human behaviour….</vt:lpstr>
      <vt:lpstr>PowerPoint Presentation</vt:lpstr>
      <vt:lpstr>2.4. Data – the new ”Oil” – that can be used infinitively…</vt:lpstr>
      <vt:lpstr>RTE Big Data in 4 big  realtime screens</vt:lpstr>
      <vt:lpstr>3. Five Big leaps </vt:lpstr>
      <vt:lpstr>4. Questions (1/2)</vt:lpstr>
      <vt:lpstr>4. Questions (2/2)</vt:lpstr>
      <vt:lpstr>PowerPoint Presentation</vt:lpstr>
      <vt:lpstr>PowerPoint Presentation</vt:lpstr>
      <vt:lpstr>Start early – let mature – implement gradually</vt:lpstr>
      <vt:lpstr>PowerPoint Presentation</vt:lpstr>
    </vt:vector>
  </TitlesOfParts>
  <Company>Tieto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for New Financial Management Ecosystems  MMB 3.11.2015 Bo Harald   </dc:title>
  <dc:creator>Bo Harald</dc:creator>
  <cp:lastModifiedBy>Microsoft Office User</cp:lastModifiedBy>
  <cp:revision>148</cp:revision>
  <dcterms:created xsi:type="dcterms:W3CDTF">2019-03-08T10:29:48Z</dcterms:created>
  <dcterms:modified xsi:type="dcterms:W3CDTF">2019-04-08T08:23:15Z</dcterms:modified>
</cp:coreProperties>
</file>