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1" r:id="rId2"/>
  </p:sldMasterIdLst>
  <p:notesMasterIdLst>
    <p:notesMasterId r:id="rId34"/>
  </p:notesMasterIdLst>
  <p:handoutMasterIdLst>
    <p:handoutMasterId r:id="rId35"/>
  </p:handoutMasterIdLst>
  <p:sldIdLst>
    <p:sldId id="286" r:id="rId3"/>
    <p:sldId id="287" r:id="rId4"/>
    <p:sldId id="292" r:id="rId5"/>
    <p:sldId id="296" r:id="rId6"/>
    <p:sldId id="294" r:id="rId7"/>
    <p:sldId id="281" r:id="rId8"/>
    <p:sldId id="295" r:id="rId9"/>
    <p:sldId id="297" r:id="rId10"/>
    <p:sldId id="257" r:id="rId11"/>
    <p:sldId id="264" r:id="rId12"/>
    <p:sldId id="258" r:id="rId13"/>
    <p:sldId id="260" r:id="rId14"/>
    <p:sldId id="266" r:id="rId15"/>
    <p:sldId id="267" r:id="rId16"/>
    <p:sldId id="276" r:id="rId17"/>
    <p:sldId id="277" r:id="rId18"/>
    <p:sldId id="278" r:id="rId19"/>
    <p:sldId id="279" r:id="rId20"/>
    <p:sldId id="298" r:id="rId21"/>
    <p:sldId id="299" r:id="rId22"/>
    <p:sldId id="300" r:id="rId23"/>
    <p:sldId id="301" r:id="rId24"/>
    <p:sldId id="256" r:id="rId25"/>
    <p:sldId id="302" r:id="rId26"/>
    <p:sldId id="303" r:id="rId27"/>
    <p:sldId id="412" r:id="rId28"/>
    <p:sldId id="261" r:id="rId29"/>
    <p:sldId id="408" r:id="rId30"/>
    <p:sldId id="410" r:id="rId31"/>
    <p:sldId id="411" r:id="rId32"/>
    <p:sldId id="413" r:id="rId33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A53B99-066D-A645-BE1B-53799CCC63B4}">
          <p14:sldIdLst>
            <p14:sldId id="286"/>
            <p14:sldId id="287"/>
            <p14:sldId id="292"/>
            <p14:sldId id="296"/>
            <p14:sldId id="294"/>
            <p14:sldId id="281"/>
            <p14:sldId id="295"/>
            <p14:sldId id="297"/>
            <p14:sldId id="257"/>
            <p14:sldId id="264"/>
            <p14:sldId id="258"/>
            <p14:sldId id="260"/>
            <p14:sldId id="266"/>
            <p14:sldId id="267"/>
            <p14:sldId id="276"/>
            <p14:sldId id="277"/>
            <p14:sldId id="278"/>
            <p14:sldId id="279"/>
            <p14:sldId id="298"/>
            <p14:sldId id="299"/>
            <p14:sldId id="300"/>
            <p14:sldId id="301"/>
            <p14:sldId id="256"/>
            <p14:sldId id="302"/>
            <p14:sldId id="303"/>
          </p14:sldIdLst>
        </p14:section>
        <p14:section name="Default Section" id="{CFFA3366-4172-9246-90EF-6D4FC7ACE951}">
          <p14:sldIdLst>
            <p14:sldId id="412"/>
            <p14:sldId id="261"/>
            <p14:sldId id="408"/>
            <p14:sldId id="410"/>
            <p14:sldId id="411"/>
            <p14:sldId id="4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E3"/>
    <a:srgbClr val="00965E"/>
    <a:srgbClr val="FFFFFF"/>
    <a:srgbClr val="EF363B"/>
    <a:srgbClr val="EE353B"/>
    <a:srgbClr val="FF0000"/>
    <a:srgbClr val="005EB8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89747" autoAdjust="0"/>
  </p:normalViewPr>
  <p:slideViewPr>
    <p:cSldViewPr snapToGrid="0" snapToObjects="1">
      <p:cViewPr varScale="1">
        <p:scale>
          <a:sx n="140" d="100"/>
          <a:sy n="140" d="100"/>
        </p:scale>
        <p:origin x="139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A45284-F289-E947-B209-A2325D93F1A5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32D4ADE-023E-F940-9368-9AB81CCCD888}">
      <dgm:prSet phldrT="[Text]" custT="1"/>
      <dgm:spPr/>
      <dgm:t>
        <a:bodyPr/>
        <a:lstStyle/>
        <a:p>
          <a:r>
            <a:rPr lang="en-US" sz="1600" dirty="0"/>
            <a:t>Problem definition</a:t>
          </a:r>
        </a:p>
      </dgm:t>
    </dgm:pt>
    <dgm:pt modelId="{14B81E3A-213F-2841-AADF-2AAE870CD57E}" type="parTrans" cxnId="{7A1DCCDD-A0CD-8642-80EB-81C3D1B31D6D}">
      <dgm:prSet/>
      <dgm:spPr/>
      <dgm:t>
        <a:bodyPr/>
        <a:lstStyle/>
        <a:p>
          <a:endParaRPr lang="en-US"/>
        </a:p>
      </dgm:t>
    </dgm:pt>
    <dgm:pt modelId="{3A70C604-B75A-A348-B04F-B7EA3AD0DD88}" type="sibTrans" cxnId="{7A1DCCDD-A0CD-8642-80EB-81C3D1B31D6D}">
      <dgm:prSet/>
      <dgm:spPr/>
      <dgm:t>
        <a:bodyPr/>
        <a:lstStyle/>
        <a:p>
          <a:endParaRPr lang="en-US"/>
        </a:p>
      </dgm:t>
    </dgm:pt>
    <dgm:pt modelId="{99F9086B-F22B-CE4C-940D-0EAD4F83DFA7}">
      <dgm:prSet phldrT="[Text]" custT="1"/>
      <dgm:spPr/>
      <dgm:t>
        <a:bodyPr/>
        <a:lstStyle/>
        <a:p>
          <a:r>
            <a:rPr lang="en-US" sz="1600" dirty="0"/>
            <a:t>Research</a:t>
          </a:r>
        </a:p>
      </dgm:t>
    </dgm:pt>
    <dgm:pt modelId="{2B355130-A359-6143-8D74-1454AC133735}" type="parTrans" cxnId="{9B6EF165-370B-9248-9BED-5CAA7E82F63A}">
      <dgm:prSet/>
      <dgm:spPr/>
      <dgm:t>
        <a:bodyPr/>
        <a:lstStyle/>
        <a:p>
          <a:endParaRPr lang="en-US"/>
        </a:p>
      </dgm:t>
    </dgm:pt>
    <dgm:pt modelId="{F67805B2-CEF1-204D-8453-13CB874E2A47}" type="sibTrans" cxnId="{9B6EF165-370B-9248-9BED-5CAA7E82F63A}">
      <dgm:prSet/>
      <dgm:spPr/>
      <dgm:t>
        <a:bodyPr/>
        <a:lstStyle/>
        <a:p>
          <a:endParaRPr lang="en-US"/>
        </a:p>
      </dgm:t>
    </dgm:pt>
    <dgm:pt modelId="{C6A073C8-0B72-5A49-91AD-5C960DF12296}">
      <dgm:prSet phldrT="[Text]" custT="1"/>
      <dgm:spPr/>
      <dgm:t>
        <a:bodyPr/>
        <a:lstStyle/>
        <a:p>
          <a:r>
            <a:rPr lang="en-US" sz="1600" dirty="0"/>
            <a:t>Applicable findings</a:t>
          </a:r>
        </a:p>
      </dgm:t>
    </dgm:pt>
    <dgm:pt modelId="{D3D926EE-D816-2449-ACD6-378F938E5560}" type="parTrans" cxnId="{D43933AF-6D76-A540-84F4-E4A2BA2FCD05}">
      <dgm:prSet/>
      <dgm:spPr/>
      <dgm:t>
        <a:bodyPr/>
        <a:lstStyle/>
        <a:p>
          <a:endParaRPr lang="en-US"/>
        </a:p>
      </dgm:t>
    </dgm:pt>
    <dgm:pt modelId="{ED33395A-73D4-8548-A6B7-6EDC1DA5CC1A}" type="sibTrans" cxnId="{D43933AF-6D76-A540-84F4-E4A2BA2FCD05}">
      <dgm:prSet/>
      <dgm:spPr/>
      <dgm:t>
        <a:bodyPr/>
        <a:lstStyle/>
        <a:p>
          <a:endParaRPr lang="en-US"/>
        </a:p>
      </dgm:t>
    </dgm:pt>
    <dgm:pt modelId="{C2DC9767-079D-8047-BFE5-2AC9B5CA2EA1}" type="pres">
      <dgm:prSet presAssocID="{84A45284-F289-E947-B209-A2325D93F1A5}" presName="Name0" presStyleCnt="0">
        <dgm:presLayoutVars>
          <dgm:dir/>
          <dgm:resizeHandles val="exact"/>
        </dgm:presLayoutVars>
      </dgm:prSet>
      <dgm:spPr/>
    </dgm:pt>
    <dgm:pt modelId="{80B46F48-D7D6-524B-834B-0F76877C2625}" type="pres">
      <dgm:prSet presAssocID="{B32D4ADE-023E-F940-9368-9AB81CCCD888}" presName="node" presStyleLbl="node1" presStyleIdx="0" presStyleCnt="3">
        <dgm:presLayoutVars>
          <dgm:bulletEnabled val="1"/>
        </dgm:presLayoutVars>
      </dgm:prSet>
      <dgm:spPr/>
    </dgm:pt>
    <dgm:pt modelId="{FB610490-09C3-3549-BA02-53E787485FCE}" type="pres">
      <dgm:prSet presAssocID="{3A70C604-B75A-A348-B04F-B7EA3AD0DD88}" presName="sibTrans" presStyleLbl="sibTrans2D1" presStyleIdx="0" presStyleCnt="2"/>
      <dgm:spPr/>
    </dgm:pt>
    <dgm:pt modelId="{5717F51E-B0A2-054D-A5ED-236C875A9F09}" type="pres">
      <dgm:prSet presAssocID="{3A70C604-B75A-A348-B04F-B7EA3AD0DD88}" presName="connectorText" presStyleLbl="sibTrans2D1" presStyleIdx="0" presStyleCnt="2"/>
      <dgm:spPr/>
    </dgm:pt>
    <dgm:pt modelId="{5207601B-C185-FE45-BBD7-031FF8AAB9D2}" type="pres">
      <dgm:prSet presAssocID="{99F9086B-F22B-CE4C-940D-0EAD4F83DFA7}" presName="node" presStyleLbl="node1" presStyleIdx="1" presStyleCnt="3">
        <dgm:presLayoutVars>
          <dgm:bulletEnabled val="1"/>
        </dgm:presLayoutVars>
      </dgm:prSet>
      <dgm:spPr/>
    </dgm:pt>
    <dgm:pt modelId="{44C62ADF-B36F-6847-9DA6-688AA144CA96}" type="pres">
      <dgm:prSet presAssocID="{F67805B2-CEF1-204D-8453-13CB874E2A47}" presName="sibTrans" presStyleLbl="sibTrans2D1" presStyleIdx="1" presStyleCnt="2"/>
      <dgm:spPr/>
    </dgm:pt>
    <dgm:pt modelId="{C2AAFEB8-E85E-C045-89A2-30324DB6DC69}" type="pres">
      <dgm:prSet presAssocID="{F67805B2-CEF1-204D-8453-13CB874E2A47}" presName="connectorText" presStyleLbl="sibTrans2D1" presStyleIdx="1" presStyleCnt="2"/>
      <dgm:spPr/>
    </dgm:pt>
    <dgm:pt modelId="{1235FA1F-D3B6-9C4D-8805-7E03B414168F}" type="pres">
      <dgm:prSet presAssocID="{C6A073C8-0B72-5A49-91AD-5C960DF12296}" presName="node" presStyleLbl="node1" presStyleIdx="2" presStyleCnt="3">
        <dgm:presLayoutVars>
          <dgm:bulletEnabled val="1"/>
        </dgm:presLayoutVars>
      </dgm:prSet>
      <dgm:spPr/>
    </dgm:pt>
  </dgm:ptLst>
  <dgm:cxnLst>
    <dgm:cxn modelId="{8C18F123-635B-EA46-9DF6-C07C311E0348}" type="presOf" srcId="{3A70C604-B75A-A348-B04F-B7EA3AD0DD88}" destId="{FB610490-09C3-3549-BA02-53E787485FCE}" srcOrd="0" destOrd="0" presId="urn:microsoft.com/office/officeart/2005/8/layout/process1"/>
    <dgm:cxn modelId="{70EE4F49-DD4A-1645-B7D6-AE85ECF55F82}" type="presOf" srcId="{F67805B2-CEF1-204D-8453-13CB874E2A47}" destId="{C2AAFEB8-E85E-C045-89A2-30324DB6DC69}" srcOrd="1" destOrd="0" presId="urn:microsoft.com/office/officeart/2005/8/layout/process1"/>
    <dgm:cxn modelId="{5EA0EC5B-15B2-5A44-945F-7FF51AD2A74F}" type="presOf" srcId="{99F9086B-F22B-CE4C-940D-0EAD4F83DFA7}" destId="{5207601B-C185-FE45-BBD7-031FF8AAB9D2}" srcOrd="0" destOrd="0" presId="urn:microsoft.com/office/officeart/2005/8/layout/process1"/>
    <dgm:cxn modelId="{9B6EF165-370B-9248-9BED-5CAA7E82F63A}" srcId="{84A45284-F289-E947-B209-A2325D93F1A5}" destId="{99F9086B-F22B-CE4C-940D-0EAD4F83DFA7}" srcOrd="1" destOrd="0" parTransId="{2B355130-A359-6143-8D74-1454AC133735}" sibTransId="{F67805B2-CEF1-204D-8453-13CB874E2A47}"/>
    <dgm:cxn modelId="{754C2C8E-E189-3B4E-B216-59E1D354BC09}" type="presOf" srcId="{B32D4ADE-023E-F940-9368-9AB81CCCD888}" destId="{80B46F48-D7D6-524B-834B-0F76877C2625}" srcOrd="0" destOrd="0" presId="urn:microsoft.com/office/officeart/2005/8/layout/process1"/>
    <dgm:cxn modelId="{6C7B9496-4913-F04E-A4CA-22974BC430A8}" type="presOf" srcId="{3A70C604-B75A-A348-B04F-B7EA3AD0DD88}" destId="{5717F51E-B0A2-054D-A5ED-236C875A9F09}" srcOrd="1" destOrd="0" presId="urn:microsoft.com/office/officeart/2005/8/layout/process1"/>
    <dgm:cxn modelId="{D43933AF-6D76-A540-84F4-E4A2BA2FCD05}" srcId="{84A45284-F289-E947-B209-A2325D93F1A5}" destId="{C6A073C8-0B72-5A49-91AD-5C960DF12296}" srcOrd="2" destOrd="0" parTransId="{D3D926EE-D816-2449-ACD6-378F938E5560}" sibTransId="{ED33395A-73D4-8548-A6B7-6EDC1DA5CC1A}"/>
    <dgm:cxn modelId="{7A1DCCDD-A0CD-8642-80EB-81C3D1B31D6D}" srcId="{84A45284-F289-E947-B209-A2325D93F1A5}" destId="{B32D4ADE-023E-F940-9368-9AB81CCCD888}" srcOrd="0" destOrd="0" parTransId="{14B81E3A-213F-2841-AADF-2AAE870CD57E}" sibTransId="{3A70C604-B75A-A348-B04F-B7EA3AD0DD88}"/>
    <dgm:cxn modelId="{D5EAD5EF-7E12-B24F-B2CB-14F326519E90}" type="presOf" srcId="{84A45284-F289-E947-B209-A2325D93F1A5}" destId="{C2DC9767-079D-8047-BFE5-2AC9B5CA2EA1}" srcOrd="0" destOrd="0" presId="urn:microsoft.com/office/officeart/2005/8/layout/process1"/>
    <dgm:cxn modelId="{9D8E3BF5-3F91-B049-85C0-F6D0C92CC363}" type="presOf" srcId="{F67805B2-CEF1-204D-8453-13CB874E2A47}" destId="{44C62ADF-B36F-6847-9DA6-688AA144CA96}" srcOrd="0" destOrd="0" presId="urn:microsoft.com/office/officeart/2005/8/layout/process1"/>
    <dgm:cxn modelId="{F8F175FD-217F-1949-94B5-D37FE6D65A90}" type="presOf" srcId="{C6A073C8-0B72-5A49-91AD-5C960DF12296}" destId="{1235FA1F-D3B6-9C4D-8805-7E03B414168F}" srcOrd="0" destOrd="0" presId="urn:microsoft.com/office/officeart/2005/8/layout/process1"/>
    <dgm:cxn modelId="{BD1FE845-4EA5-2940-97DB-5F88F32BA787}" type="presParOf" srcId="{C2DC9767-079D-8047-BFE5-2AC9B5CA2EA1}" destId="{80B46F48-D7D6-524B-834B-0F76877C2625}" srcOrd="0" destOrd="0" presId="urn:microsoft.com/office/officeart/2005/8/layout/process1"/>
    <dgm:cxn modelId="{677E857D-2776-894B-99B8-D46D423E9839}" type="presParOf" srcId="{C2DC9767-079D-8047-BFE5-2AC9B5CA2EA1}" destId="{FB610490-09C3-3549-BA02-53E787485FCE}" srcOrd="1" destOrd="0" presId="urn:microsoft.com/office/officeart/2005/8/layout/process1"/>
    <dgm:cxn modelId="{6B0493E2-A0B9-6A4D-B157-90DB8F2DC2B2}" type="presParOf" srcId="{FB610490-09C3-3549-BA02-53E787485FCE}" destId="{5717F51E-B0A2-054D-A5ED-236C875A9F09}" srcOrd="0" destOrd="0" presId="urn:microsoft.com/office/officeart/2005/8/layout/process1"/>
    <dgm:cxn modelId="{0FD1B7C7-3A47-CA46-872A-21248E3B17C7}" type="presParOf" srcId="{C2DC9767-079D-8047-BFE5-2AC9B5CA2EA1}" destId="{5207601B-C185-FE45-BBD7-031FF8AAB9D2}" srcOrd="2" destOrd="0" presId="urn:microsoft.com/office/officeart/2005/8/layout/process1"/>
    <dgm:cxn modelId="{D4CDCFAC-DE61-1A41-8F69-DE8D30A1C84B}" type="presParOf" srcId="{C2DC9767-079D-8047-BFE5-2AC9B5CA2EA1}" destId="{44C62ADF-B36F-6847-9DA6-688AA144CA96}" srcOrd="3" destOrd="0" presId="urn:microsoft.com/office/officeart/2005/8/layout/process1"/>
    <dgm:cxn modelId="{047C1AD5-CAE5-C94C-8557-FDBB173F9B3D}" type="presParOf" srcId="{44C62ADF-B36F-6847-9DA6-688AA144CA96}" destId="{C2AAFEB8-E85E-C045-89A2-30324DB6DC69}" srcOrd="0" destOrd="0" presId="urn:microsoft.com/office/officeart/2005/8/layout/process1"/>
    <dgm:cxn modelId="{EE4DC8C1-821A-CE40-B357-09F55E2A3F71}" type="presParOf" srcId="{C2DC9767-079D-8047-BFE5-2AC9B5CA2EA1}" destId="{1235FA1F-D3B6-9C4D-8805-7E03B414168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681E71-F20A-8D40-9382-7EFCC015A859}" type="doc">
      <dgm:prSet loTypeId="urn:microsoft.com/office/officeart/2005/8/layout/chart3" loCatId="" qsTypeId="urn:microsoft.com/office/officeart/2005/8/quickstyle/simple1" qsCatId="simple" csTypeId="urn:microsoft.com/office/officeart/2005/8/colors/accent1_2" csCatId="accent1" phldr="1"/>
      <dgm:spPr/>
    </dgm:pt>
    <dgm:pt modelId="{BCB39691-FDA0-5C4B-93B0-D05D96AD9868}">
      <dgm:prSet phldrT="[Testo]" custT="1"/>
      <dgm:spPr>
        <a:solidFill>
          <a:srgbClr val="EDF1F2"/>
        </a:solidFill>
        <a:ln>
          <a:solidFill>
            <a:srgbClr val="738697"/>
          </a:solidFill>
        </a:ln>
      </dgm:spPr>
      <dgm:t>
        <a:bodyPr/>
        <a:lstStyle/>
        <a:p>
          <a:pPr algn="ctr"/>
          <a:r>
            <a:rPr lang="en-US" sz="2400" b="1" noProof="0" dirty="0">
              <a:solidFill>
                <a:schemeClr val="tx1"/>
              </a:solidFill>
            </a:rPr>
            <a:t>Creative Industries</a:t>
          </a:r>
        </a:p>
      </dgm:t>
    </dgm:pt>
    <dgm:pt modelId="{B0CD0670-D679-5F49-82CC-646FE7E87E2F}" type="parTrans" cxnId="{C168E316-92F2-BD4F-9B14-608BD1D25EF4}">
      <dgm:prSet/>
      <dgm:spPr/>
      <dgm:t>
        <a:bodyPr/>
        <a:lstStyle/>
        <a:p>
          <a:endParaRPr lang="en-US" noProof="0" dirty="0"/>
        </a:p>
      </dgm:t>
    </dgm:pt>
    <dgm:pt modelId="{CADC4022-0ECD-104B-8EBF-EB6635D2DEB3}" type="sibTrans" cxnId="{C168E316-92F2-BD4F-9B14-608BD1D25EF4}">
      <dgm:prSet/>
      <dgm:spPr/>
      <dgm:t>
        <a:bodyPr/>
        <a:lstStyle/>
        <a:p>
          <a:endParaRPr lang="en-US" noProof="0" dirty="0"/>
        </a:p>
      </dgm:t>
    </dgm:pt>
    <dgm:pt modelId="{01AFA440-0531-D648-B5E2-2ADF5AFC3992}">
      <dgm:prSet phldrT="[Testo]" custT="1"/>
      <dgm:spPr>
        <a:solidFill>
          <a:schemeClr val="tx2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algn="ctr"/>
          <a:endParaRPr lang="en-US" sz="1000" b="1" noProof="0" dirty="0">
            <a:solidFill>
              <a:schemeClr val="bg1"/>
            </a:solidFill>
          </a:endParaRPr>
        </a:p>
        <a:p>
          <a:pPr algn="ctr"/>
          <a:endParaRPr lang="en-US" sz="2300" noProof="0" dirty="0">
            <a:solidFill>
              <a:schemeClr val="bg1"/>
            </a:solidFill>
          </a:endParaRPr>
        </a:p>
      </dgm:t>
    </dgm:pt>
    <dgm:pt modelId="{E8B6A704-28D9-3C42-B35E-C9A663E1E16A}" type="parTrans" cxnId="{2860EB53-8A5E-EA45-B19B-4210B1388E67}">
      <dgm:prSet/>
      <dgm:spPr/>
      <dgm:t>
        <a:bodyPr/>
        <a:lstStyle/>
        <a:p>
          <a:endParaRPr lang="en-US" noProof="0" dirty="0"/>
        </a:p>
      </dgm:t>
    </dgm:pt>
    <dgm:pt modelId="{32E4D129-CFBB-6540-B160-EFCFB3721252}" type="sibTrans" cxnId="{2860EB53-8A5E-EA45-B19B-4210B1388E67}">
      <dgm:prSet/>
      <dgm:spPr/>
      <dgm:t>
        <a:bodyPr/>
        <a:lstStyle/>
        <a:p>
          <a:endParaRPr lang="en-US" noProof="0" dirty="0"/>
        </a:p>
      </dgm:t>
    </dgm:pt>
    <dgm:pt modelId="{8D220B04-5B73-F248-BBC0-51B875963534}">
      <dgm:prSet phldrT="[Testo]" custT="1"/>
      <dgm:spPr>
        <a:solidFill>
          <a:schemeClr val="tx2">
            <a:lumMod val="60000"/>
            <a:lumOff val="40000"/>
          </a:schemeClr>
        </a:solidFill>
        <a:ln>
          <a:solidFill>
            <a:srgbClr val="7597C5"/>
          </a:solidFill>
        </a:ln>
      </dgm:spPr>
      <dgm:t>
        <a:bodyPr/>
        <a:lstStyle/>
        <a:p>
          <a:pPr algn="ctr"/>
          <a:endParaRPr lang="en-US" sz="1800" noProof="0" dirty="0">
            <a:solidFill>
              <a:schemeClr val="bg1"/>
            </a:solidFill>
          </a:endParaRPr>
        </a:p>
      </dgm:t>
    </dgm:pt>
    <dgm:pt modelId="{3F5CE5C8-6429-B147-A66F-3FE831BF058A}" type="parTrans" cxnId="{B0FCB644-07D4-6C4D-B325-A37F3D7C7F62}">
      <dgm:prSet/>
      <dgm:spPr/>
      <dgm:t>
        <a:bodyPr/>
        <a:lstStyle/>
        <a:p>
          <a:endParaRPr lang="en-US" noProof="0" dirty="0"/>
        </a:p>
      </dgm:t>
    </dgm:pt>
    <dgm:pt modelId="{56FAC125-B8D5-DA40-8212-9113B13FDC56}" type="sibTrans" cxnId="{B0FCB644-07D4-6C4D-B325-A37F3D7C7F62}">
      <dgm:prSet/>
      <dgm:spPr/>
      <dgm:t>
        <a:bodyPr/>
        <a:lstStyle/>
        <a:p>
          <a:endParaRPr lang="en-US" noProof="0" dirty="0"/>
        </a:p>
      </dgm:t>
    </dgm:pt>
    <dgm:pt modelId="{FF05C7B1-99DF-F440-8B12-DE9016BC9E7A}" type="pres">
      <dgm:prSet presAssocID="{03681E71-F20A-8D40-9382-7EFCC015A859}" presName="compositeShape" presStyleCnt="0">
        <dgm:presLayoutVars>
          <dgm:chMax val="7"/>
          <dgm:dir/>
          <dgm:resizeHandles val="exact"/>
        </dgm:presLayoutVars>
      </dgm:prSet>
      <dgm:spPr/>
    </dgm:pt>
    <dgm:pt modelId="{77C4CAA4-A054-B548-9DB8-F28756F49298}" type="pres">
      <dgm:prSet presAssocID="{03681E71-F20A-8D40-9382-7EFCC015A859}" presName="wedge1" presStyleLbl="node1" presStyleIdx="0" presStyleCnt="3" custLinFactNeighborX="-4488" custLinFactNeighborY="816"/>
      <dgm:spPr/>
    </dgm:pt>
    <dgm:pt modelId="{92590FB0-6CC0-6E42-868D-86DA7D8C8D89}" type="pres">
      <dgm:prSet presAssocID="{03681E71-F20A-8D40-9382-7EFCC015A85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12C10C3-0527-8D4A-AB32-77570B16884B}" type="pres">
      <dgm:prSet presAssocID="{03681E71-F20A-8D40-9382-7EFCC015A859}" presName="wedge2" presStyleLbl="node1" presStyleIdx="1" presStyleCnt="3" custLinFactNeighborX="-1224" custLinFactNeighborY="-1224"/>
      <dgm:spPr/>
    </dgm:pt>
    <dgm:pt modelId="{8A8F3BB4-995E-D24D-BC3D-45DD3C083A80}" type="pres">
      <dgm:prSet presAssocID="{03681E71-F20A-8D40-9382-7EFCC015A85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BA7D0A2-4EEA-3A42-BF23-529E1C54DBF6}" type="pres">
      <dgm:prSet presAssocID="{03681E71-F20A-8D40-9382-7EFCC015A859}" presName="wedge3" presStyleLbl="node1" presStyleIdx="2" presStyleCnt="3" custLinFactNeighborX="-1224" custLinFactNeighborY="-816"/>
      <dgm:spPr/>
    </dgm:pt>
    <dgm:pt modelId="{B160362D-D5CA-AF41-8160-E5F18A482577}" type="pres">
      <dgm:prSet presAssocID="{03681E71-F20A-8D40-9382-7EFCC015A85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168E316-92F2-BD4F-9B14-608BD1D25EF4}" srcId="{03681E71-F20A-8D40-9382-7EFCC015A859}" destId="{BCB39691-FDA0-5C4B-93B0-D05D96AD9868}" srcOrd="0" destOrd="0" parTransId="{B0CD0670-D679-5F49-82CC-646FE7E87E2F}" sibTransId="{CADC4022-0ECD-104B-8EBF-EB6635D2DEB3}"/>
    <dgm:cxn modelId="{B0FCB644-07D4-6C4D-B325-A37F3D7C7F62}" srcId="{03681E71-F20A-8D40-9382-7EFCC015A859}" destId="{8D220B04-5B73-F248-BBC0-51B875963534}" srcOrd="1" destOrd="0" parTransId="{3F5CE5C8-6429-B147-A66F-3FE831BF058A}" sibTransId="{56FAC125-B8D5-DA40-8212-9113B13FDC56}"/>
    <dgm:cxn modelId="{D3649852-22CC-9B42-9A30-0681640413CE}" type="presOf" srcId="{03681E71-F20A-8D40-9382-7EFCC015A859}" destId="{FF05C7B1-99DF-F440-8B12-DE9016BC9E7A}" srcOrd="0" destOrd="0" presId="urn:microsoft.com/office/officeart/2005/8/layout/chart3"/>
    <dgm:cxn modelId="{2860EB53-8A5E-EA45-B19B-4210B1388E67}" srcId="{03681E71-F20A-8D40-9382-7EFCC015A859}" destId="{01AFA440-0531-D648-B5E2-2ADF5AFC3992}" srcOrd="2" destOrd="0" parTransId="{E8B6A704-28D9-3C42-B35E-C9A663E1E16A}" sibTransId="{32E4D129-CFBB-6540-B160-EFCFB3721252}"/>
    <dgm:cxn modelId="{9C1B1888-A586-B747-BD80-7E45F7A53C93}" type="presOf" srcId="{BCB39691-FDA0-5C4B-93B0-D05D96AD9868}" destId="{92590FB0-6CC0-6E42-868D-86DA7D8C8D89}" srcOrd="1" destOrd="0" presId="urn:microsoft.com/office/officeart/2005/8/layout/chart3"/>
    <dgm:cxn modelId="{4557D38A-8259-3949-9610-D6008D4E5C0E}" type="presOf" srcId="{BCB39691-FDA0-5C4B-93B0-D05D96AD9868}" destId="{77C4CAA4-A054-B548-9DB8-F28756F49298}" srcOrd="0" destOrd="0" presId="urn:microsoft.com/office/officeart/2005/8/layout/chart3"/>
    <dgm:cxn modelId="{BFCB25A0-6638-A44D-9448-4F7750F9D366}" type="presOf" srcId="{01AFA440-0531-D648-B5E2-2ADF5AFC3992}" destId="{B160362D-D5CA-AF41-8160-E5F18A482577}" srcOrd="1" destOrd="0" presId="urn:microsoft.com/office/officeart/2005/8/layout/chart3"/>
    <dgm:cxn modelId="{B87B17C9-DCA2-EE44-8A4B-323D46186320}" type="presOf" srcId="{8D220B04-5B73-F248-BBC0-51B875963534}" destId="{8A8F3BB4-995E-D24D-BC3D-45DD3C083A80}" srcOrd="1" destOrd="0" presId="urn:microsoft.com/office/officeart/2005/8/layout/chart3"/>
    <dgm:cxn modelId="{07D734E4-8FB1-EF46-88FC-5DFB13BEAB53}" type="presOf" srcId="{8D220B04-5B73-F248-BBC0-51B875963534}" destId="{612C10C3-0527-8D4A-AB32-77570B16884B}" srcOrd="0" destOrd="0" presId="urn:microsoft.com/office/officeart/2005/8/layout/chart3"/>
    <dgm:cxn modelId="{E2EA23F8-8387-BB4D-9F25-350BD3BDCC27}" type="presOf" srcId="{01AFA440-0531-D648-B5E2-2ADF5AFC3992}" destId="{ABA7D0A2-4EEA-3A42-BF23-529E1C54DBF6}" srcOrd="0" destOrd="0" presId="urn:microsoft.com/office/officeart/2005/8/layout/chart3"/>
    <dgm:cxn modelId="{7D550645-E771-B64F-9138-EADDEC87B46D}" type="presParOf" srcId="{FF05C7B1-99DF-F440-8B12-DE9016BC9E7A}" destId="{77C4CAA4-A054-B548-9DB8-F28756F49298}" srcOrd="0" destOrd="0" presId="urn:microsoft.com/office/officeart/2005/8/layout/chart3"/>
    <dgm:cxn modelId="{52F63CD1-AC2F-CE4A-A7FD-F68AE5579457}" type="presParOf" srcId="{FF05C7B1-99DF-F440-8B12-DE9016BC9E7A}" destId="{92590FB0-6CC0-6E42-868D-86DA7D8C8D89}" srcOrd="1" destOrd="0" presId="urn:microsoft.com/office/officeart/2005/8/layout/chart3"/>
    <dgm:cxn modelId="{61623F30-13F6-E042-82D3-05ECC4F70412}" type="presParOf" srcId="{FF05C7B1-99DF-F440-8B12-DE9016BC9E7A}" destId="{612C10C3-0527-8D4A-AB32-77570B16884B}" srcOrd="2" destOrd="0" presId="urn:microsoft.com/office/officeart/2005/8/layout/chart3"/>
    <dgm:cxn modelId="{CB98778F-DC56-B444-B959-8AC631728E51}" type="presParOf" srcId="{FF05C7B1-99DF-F440-8B12-DE9016BC9E7A}" destId="{8A8F3BB4-995E-D24D-BC3D-45DD3C083A80}" srcOrd="3" destOrd="0" presId="urn:microsoft.com/office/officeart/2005/8/layout/chart3"/>
    <dgm:cxn modelId="{E1024C72-7613-C141-A6D9-8C347C45EAD0}" type="presParOf" srcId="{FF05C7B1-99DF-F440-8B12-DE9016BC9E7A}" destId="{ABA7D0A2-4EEA-3A42-BF23-529E1C54DBF6}" srcOrd="4" destOrd="0" presId="urn:microsoft.com/office/officeart/2005/8/layout/chart3"/>
    <dgm:cxn modelId="{FB29447A-CC67-8F43-9185-3B706237E986}" type="presParOf" srcId="{FF05C7B1-99DF-F440-8B12-DE9016BC9E7A}" destId="{B160362D-D5CA-AF41-8160-E5F18A48257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46F48-D7D6-524B-834B-0F76877C2625}">
      <dsp:nvSpPr>
        <dsp:cNvPr id="0" name=""/>
        <dsp:cNvSpPr/>
      </dsp:nvSpPr>
      <dsp:spPr>
        <a:xfrm>
          <a:off x="5357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Problem definition</a:t>
          </a:r>
        </a:p>
      </dsp:txBody>
      <dsp:txXfrm>
        <a:off x="33499" y="1579724"/>
        <a:ext cx="1545106" cy="904550"/>
      </dsp:txXfrm>
    </dsp:sp>
    <dsp:sp modelId="{FB610490-09C3-3549-BA02-53E787485FCE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766887" y="1912856"/>
        <a:ext cx="237646" cy="238286"/>
      </dsp:txXfrm>
    </dsp:sp>
    <dsp:sp modelId="{5207601B-C185-FE45-BBD7-031FF8AAB9D2}">
      <dsp:nvSpPr>
        <dsp:cNvPr id="0" name=""/>
        <dsp:cNvSpPr/>
      </dsp:nvSpPr>
      <dsp:spPr>
        <a:xfrm>
          <a:off x="2247304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Research</a:t>
          </a:r>
        </a:p>
      </dsp:txBody>
      <dsp:txXfrm>
        <a:off x="2275446" y="1579724"/>
        <a:ext cx="1545106" cy="904550"/>
      </dsp:txXfrm>
    </dsp:sp>
    <dsp:sp modelId="{44C62ADF-B36F-6847-9DA6-688AA144CA96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008834" y="1912856"/>
        <a:ext cx="237646" cy="238286"/>
      </dsp:txXfrm>
    </dsp:sp>
    <dsp:sp modelId="{1235FA1F-D3B6-9C4D-8805-7E03B414168F}">
      <dsp:nvSpPr>
        <dsp:cNvPr id="0" name=""/>
        <dsp:cNvSpPr/>
      </dsp:nvSpPr>
      <dsp:spPr>
        <a:xfrm>
          <a:off x="4489251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Applicable findings</a:t>
          </a:r>
        </a:p>
      </dsp:txBody>
      <dsp:txXfrm>
        <a:off x="4517393" y="1579724"/>
        <a:ext cx="1545106" cy="904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4CAA4-A054-B548-9DB8-F28756F49298}">
      <dsp:nvSpPr>
        <dsp:cNvPr id="0" name=""/>
        <dsp:cNvSpPr/>
      </dsp:nvSpPr>
      <dsp:spPr>
        <a:xfrm>
          <a:off x="1199979" y="291426"/>
          <a:ext cx="3292321" cy="3292321"/>
        </a:xfrm>
        <a:prstGeom prst="pie">
          <a:avLst>
            <a:gd name="adj1" fmla="val 16200000"/>
            <a:gd name="adj2" fmla="val 1800000"/>
          </a:avLst>
        </a:prstGeom>
        <a:solidFill>
          <a:srgbClr val="EDF1F2"/>
        </a:solidFill>
        <a:ln w="12700" cap="flat" cmpd="sng" algn="ctr">
          <a:solidFill>
            <a:srgbClr val="7386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noProof="0" dirty="0">
              <a:solidFill>
                <a:schemeClr val="tx1"/>
              </a:solidFill>
            </a:rPr>
            <a:t>Creative Industries</a:t>
          </a:r>
        </a:p>
      </dsp:txBody>
      <dsp:txXfrm>
        <a:off x="2989983" y="898938"/>
        <a:ext cx="1117037" cy="1097440"/>
      </dsp:txXfrm>
    </dsp:sp>
    <dsp:sp modelId="{612C10C3-0527-8D4A-AB32-77570B16884B}">
      <dsp:nvSpPr>
        <dsp:cNvPr id="0" name=""/>
        <dsp:cNvSpPr/>
      </dsp:nvSpPr>
      <dsp:spPr>
        <a:xfrm>
          <a:off x="1137729" y="322249"/>
          <a:ext cx="3292321" cy="3292321"/>
        </a:xfrm>
        <a:prstGeom prst="pie">
          <a:avLst>
            <a:gd name="adj1" fmla="val 1800000"/>
            <a:gd name="adj2" fmla="val 900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rgbClr val="7597C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noProof="0" dirty="0">
            <a:solidFill>
              <a:schemeClr val="bg1"/>
            </a:solidFill>
          </a:endParaRPr>
        </a:p>
      </dsp:txBody>
      <dsp:txXfrm>
        <a:off x="2039198" y="2399547"/>
        <a:ext cx="1489383" cy="1019051"/>
      </dsp:txXfrm>
    </dsp:sp>
    <dsp:sp modelId="{ABA7D0A2-4EEA-3A42-BF23-529E1C54DBF6}">
      <dsp:nvSpPr>
        <dsp:cNvPr id="0" name=""/>
        <dsp:cNvSpPr/>
      </dsp:nvSpPr>
      <dsp:spPr>
        <a:xfrm>
          <a:off x="1137729" y="335681"/>
          <a:ext cx="3292321" cy="3292321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noProof="0" dirty="0">
            <a:solidFill>
              <a:schemeClr val="bg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noProof="0" dirty="0">
            <a:solidFill>
              <a:schemeClr val="bg1"/>
            </a:solidFill>
          </a:endParaRPr>
        </a:p>
      </dsp:txBody>
      <dsp:txXfrm>
        <a:off x="1490478" y="982387"/>
        <a:ext cx="1117037" cy="1097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9/7/22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9/7/22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3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80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2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1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Diaries, interviews, price comparisons, </a:t>
            </a:r>
            <a:endParaRPr lang="fi-FI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7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Diaries, interviews, price comparisons, </a:t>
            </a:r>
            <a:endParaRPr lang="fi-FI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7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8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 I said, I am a PhD Candidate at Bocconi University. My defense is scheduled for June 2021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2D31E-BBE4-E54F-A6B4-6165F780C5B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279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Regarding research, I have two principal fields of interest. The first one is the investigation of the effect of new technologies in different service settings. The second area is creative industries, in particular, I am interested in music industry and the factors that contribute to the success of a song. I would start with a close look to my dissertation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2D31E-BBE4-E54F-A6B4-6165F780C5B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53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00FA-8541-DC40-A879-88C97A399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63DF6-80A0-A84C-A282-D0A3CAE9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237E-21CD-FC4E-B8B5-6B1725071E97}" type="datetimeFigureOut">
              <a:rPr lang="fi-FI" smtClean="0"/>
              <a:t>7.9.2022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597DE-25E5-4041-A084-DE7F3A04F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04C54-62C0-E04C-B513-F75F203A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699A0-7084-C74D-8C73-6ED5BB72D55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3697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E32A6-5F15-5C4F-8AEB-DA23A5BD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746AF-02EB-DA4F-9035-4CF52783D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4CA56-C888-2742-BD47-D978C96C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D52C-358A-A846-A6F8-DE3153231CEF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3F3E4-8A31-244B-B356-398D72BA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47497-F6FD-734C-BD55-408AF58C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85F91-758E-A647-B089-A053B423B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7.9.2022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27147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72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4804833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17500"/>
            <a:ext cx="8085599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404731"/>
            <a:ext cx="398807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200" indent="-159300">
              <a:buFont typeface="Arial"/>
              <a:buChar char="•"/>
              <a:defRPr sz="1500">
                <a:latin typeface="Georgia"/>
              </a:defRPr>
            </a:lvl2pPr>
            <a:lvl3pPr marL="345600" indent="-172800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4000" indent="-145800">
              <a:buFont typeface="Arial"/>
              <a:buChar char="•"/>
              <a:defRPr sz="1050" baseline="0">
                <a:latin typeface="Georgia"/>
              </a:defRPr>
            </a:lvl4pPr>
            <a:lvl5pPr marL="815400" indent="-171450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404731"/>
            <a:ext cx="398807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200" indent="-159300">
              <a:buFont typeface="Arial"/>
              <a:buChar char="•"/>
              <a:defRPr sz="1500">
                <a:latin typeface="Georgia"/>
              </a:defRPr>
            </a:lvl2pPr>
            <a:lvl3pPr marL="345600" indent="-172800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4000" indent="-145800">
              <a:buFont typeface="Arial"/>
              <a:buChar char="•"/>
              <a:defRPr sz="1050" baseline="0">
                <a:latin typeface="Georgia"/>
              </a:defRPr>
            </a:lvl4pPr>
            <a:lvl5pPr marL="815400" indent="-171450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6F99-8DEE-744D-B2F1-7399A94D5902}" type="datetime1">
              <a:t>7.9.2022</a:t>
            </a:fld>
            <a:endParaRPr lang="fi-FI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1" y="4666105"/>
            <a:ext cx="2777573" cy="9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6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C49B-27FE-4741-8EFA-936BF3D7D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E4490-B2E9-B241-9185-B8E3A3406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85C5C-2A91-044F-871F-57B48705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777DC-8B65-6B4A-B752-4D96FA1E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ED2AB-871F-A344-B226-FB4650D3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535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27BA-550E-A142-88C5-AA499144E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DDF81-FC25-C041-B9DA-3D8AAA1D5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5A952-5CCF-F641-81A0-5092B34B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41323-6B9D-CD48-BB54-CCF8EA4F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4BB2-74D7-3B4A-9624-634F9C22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42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C4E7-C128-3448-B0BE-BC75BDD68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3B59F-DF75-274F-9808-6C0861092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536B-1F20-6B40-A048-5235414E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37A94-8C90-1D46-9782-4A4C5B8E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1D6C8-6A12-754F-A62D-77C067B3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FF6A-CABA-BD4D-802D-036082C2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B1C2A-E2B4-2C40-B81C-0DC4ECFB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373D1-4657-B844-9D9B-2E63A4E12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2D545-7BD4-B84C-A239-D28116F4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33D8D-87F1-5F41-8469-EE81B323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92514-66CF-2C43-AAF1-57335933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584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AD03-F032-5B49-99FC-49215E518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692D3-94F5-114B-9346-813DF17B0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37416-7DD7-7D4E-8911-D5ACCEB0A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12B7AE-3293-8549-8028-11ECAF294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7F86-6AC1-1149-B1EF-5E0137B80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6FC09-C37E-6F4D-84AC-534E57511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3CC88E-D438-C544-8DB9-B2183CF1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5FB49-7305-3547-A9BF-2891F615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557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9885-AEF1-8141-AB62-7E1221F02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EFF77-360C-3247-A2BD-2FD83DC2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A24CB-D636-D24B-BB24-D8E0EB66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8D57E-A2F5-3D4D-835C-E071C5FD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477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535C2B-31E4-F14A-A982-FA37E35F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FE779-AC0B-2044-9D43-FE03C2C9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3F51-ECAC-6E43-BC66-9D1D80B2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78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CF96-A61C-1849-9DF4-866DE7E4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77FA6-B6CD-CB41-9DA2-81028C9F1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12D6D-9F87-6C4E-9AA4-69DBDD05B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B5503-60DE-BA49-BD25-9F53E2FE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26487-BE4A-D145-8E94-ABFA72B4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DE63C-1B58-844F-A537-A2F14083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609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3317-C283-B143-8655-746896F8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A6EFF-100E-FE4B-B4D3-4AB095C60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CEB0D-BD59-F846-BD03-065470697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1241E-4507-B14C-87ED-C3F37F9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A49EB-A5F0-0F49-A3BD-2486A52B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65179-99EB-964C-9D1E-99B451EB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93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3928-2AFD-174B-A0DF-0AB02619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B720A-B0A0-FC43-868D-4F6899733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107A7-781C-A042-8CDD-68442207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9B929-E4DB-3E42-B095-560053CB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95578-64CC-FD4E-9B64-322B8968A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37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C1176-5643-144A-9B3C-7B697472C1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D7B87-A33D-2548-971B-AB3FB1004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56DED-F801-CA45-BC43-D87D3C98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6B13-2BFB-3248-A842-3F4560E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602BA-0653-FE43-9938-B687A9E7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88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9" y="3159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9" y="1379408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5322"/>
            <a:ext cx="2073704" cy="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39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7" r:id="rId23"/>
    <p:sldLayoutId id="2147483718" r:id="rId24"/>
    <p:sldLayoutId id="2147483719" r:id="rId25"/>
    <p:sldLayoutId id="2147483720" r:id="rId26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42B13-39F0-9C47-92D5-203191319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70A75-2749-5848-994B-CF3369B18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D2EC6-53A2-5D4F-A6C0-333EAF447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4FD19-0809-E040-B0E0-A065BB690576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90BA0-5433-7045-B6B4-9539620F2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BC3D3-6409-AF41-8E79-1FC8D16F9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C30E9-1443-FD41-8930-A843195620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7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lexei.gloukhovtsev@aalto.f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90A53-5D27-634E-B46F-62258A060A4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sz="1600" dirty="0"/>
              <a:t>Assistant Professor in Marketing </a:t>
            </a:r>
          </a:p>
          <a:p>
            <a:endParaRPr lang="en-US" sz="1600" dirty="0"/>
          </a:p>
          <a:p>
            <a:r>
              <a:rPr lang="en-US" sz="1600" b="0" dirty="0">
                <a:solidFill>
                  <a:srgbClr val="7030A0"/>
                </a:solidFill>
              </a:rPr>
              <a:t>Qualitative research with</a:t>
            </a:r>
            <a:r>
              <a:rPr lang="en-US" sz="1600" b="0" dirty="0"/>
              <a:t> </a:t>
            </a:r>
            <a:r>
              <a:rPr lang="en-US" sz="1600" b="0" dirty="0">
                <a:solidFill>
                  <a:srgbClr val="7030A0"/>
                </a:solidFill>
              </a:rPr>
              <a:t>social impact. </a:t>
            </a:r>
            <a:r>
              <a:rPr lang="en-US" sz="1600" b="0" dirty="0"/>
              <a:t>Research driven by substantive (as opposed to theoretical) topics with concrete implications for consumer wellbeing and quality of life. </a:t>
            </a:r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0AED2-3B7F-234F-898D-FE7DCDF1A4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Alexei Gloukhovtsev</a:t>
            </a:r>
          </a:p>
        </p:txBody>
      </p:sp>
    </p:spTree>
    <p:extLst>
      <p:ext uri="{BB962C8B-B14F-4D97-AF65-F5344CB8AC3E}">
        <p14:creationId xmlns:p14="http://schemas.microsoft.com/office/powerpoint/2010/main" val="222258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29F7-2508-A948-8D52-75551448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285751"/>
            <a:ext cx="6270146" cy="9941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Henri Weijo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022CED-9A28-BC4B-B151-72C5C59401C4}"/>
              </a:ext>
            </a:extLst>
          </p:cNvPr>
          <p:cNvSpPr txBox="1">
            <a:spLocks/>
          </p:cNvSpPr>
          <p:nvPr/>
        </p:nvSpPr>
        <p:spPr>
          <a:xfrm>
            <a:off x="414337" y="3451899"/>
            <a:ext cx="8525555" cy="179310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9594" lvl="1" indent="-548879">
              <a:buNone/>
            </a:pPr>
            <a:r>
              <a:rPr lang="en-US" sz="1125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Seregina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Anastasia and Henri A. Weijo (2017), “Play at Any Cost: How Cosplayers Produce and Sustain Their Ludic Communal Consumption Experiences,” 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Consumer Research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44(1), pp. 139–59.</a:t>
            </a:r>
          </a:p>
          <a:p>
            <a:pPr marL="559594" lvl="1" indent="-548879">
              <a:buNone/>
            </a:pP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Weijo, Henri A., Jonathan Bean, and Jukka </a:t>
            </a:r>
            <a:r>
              <a:rPr lang="en-US" sz="1125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Rintamäki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 (2019), “Brand Community Coping,” 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Business Research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94, pp. 128-136.</a:t>
            </a:r>
          </a:p>
          <a:p>
            <a:pPr marL="559594" lvl="1" indent="-548879">
              <a:buNone/>
            </a:pPr>
            <a:r>
              <a:rPr lang="en-US" sz="1125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Gollnhofer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Johanna; Henri A Weijo, John W Schouten (2019), Consumer Movements and Value Regimes: Fighting Food Waste in Germany by Building Alternative Object Pathways, 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Consumer Research, 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forthcoming</a:t>
            </a:r>
          </a:p>
          <a:p>
            <a:pPr marL="559594" lvl="1" indent="-548879">
              <a:buNone/>
            </a:pP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Weijo, Henri, Diane M. Martin, and Eric J. Arnould (2018), “Consumer Movements and Collective Creativity : The Case of Restaurant Day”, 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Consumer Research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45, (2), pp. 251–274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B19271-4CCD-A14F-8ADC-3222EF89AC0B}"/>
              </a:ext>
            </a:extLst>
          </p:cNvPr>
          <p:cNvCxnSpPr>
            <a:cxnSpLocks/>
          </p:cNvCxnSpPr>
          <p:nvPr/>
        </p:nvCxnSpPr>
        <p:spPr>
          <a:xfrm flipV="1">
            <a:off x="-66102" y="1267228"/>
            <a:ext cx="2685362" cy="1269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E712BE-D04E-4040-B79E-19EAC2E14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204" y="1395779"/>
            <a:ext cx="2155688" cy="1793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D39047-7956-4E40-9B2E-A8A279E266D1}"/>
              </a:ext>
            </a:extLst>
          </p:cNvPr>
          <p:cNvSpPr/>
          <p:nvPr/>
        </p:nvSpPr>
        <p:spPr>
          <a:xfrm>
            <a:off x="414338" y="1395778"/>
            <a:ext cx="6143625" cy="1177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Two master’s thesis-based papers currently under development for Journal of Consumer Research!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013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Gloukhovtsev</a:t>
            </a:r>
            <a:r>
              <a:rPr lang="en-US" sz="1013" dirty="0">
                <a:latin typeface="Courier New" panose="02070309020205020404" pitchFamily="49" charset="0"/>
                <a:cs typeface="Courier New" panose="02070309020205020404" pitchFamily="49" charset="0"/>
              </a:rPr>
              <a:t>, Alexei; Sari </a:t>
            </a:r>
            <a:r>
              <a:rPr lang="en-US" sz="1013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Nevanpää</a:t>
            </a:r>
            <a:r>
              <a:rPr lang="en-US" sz="1013" dirty="0">
                <a:latin typeface="Courier New" panose="02070309020205020404" pitchFamily="49" charset="0"/>
                <a:cs typeface="Courier New" panose="02070309020205020404" pitchFamily="49" charset="0"/>
              </a:rPr>
              <a:t> &amp; Henri Weijo: </a:t>
            </a:r>
            <a:r>
              <a:rPr lang="en-US" sz="1013" i="1" dirty="0">
                <a:latin typeface="Courier New" panose="02070309020205020404" pitchFamily="49" charset="0"/>
                <a:cs typeface="Courier New" panose="02070309020205020404" pitchFamily="49" charset="0"/>
              </a:rPr>
              <a:t>Collections in Use: The Charmed Lives of </a:t>
            </a:r>
            <a:r>
              <a:rPr lang="en-US" sz="1013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Moomin</a:t>
            </a:r>
            <a:r>
              <a:rPr lang="en-US" sz="1013" i="1" dirty="0">
                <a:latin typeface="Courier New" panose="02070309020205020404" pitchFamily="49" charset="0"/>
                <a:cs typeface="Courier New" panose="02070309020205020404" pitchFamily="49" charset="0"/>
              </a:rPr>
              <a:t> Mug Collectors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013" dirty="0">
                <a:latin typeface="Courier New" panose="02070309020205020404" pitchFamily="49" charset="0"/>
                <a:cs typeface="Courier New" panose="02070309020205020404" pitchFamily="49" charset="0"/>
              </a:rPr>
              <a:t>Rosenberg, Laura; </a:t>
            </a:r>
            <a:r>
              <a:rPr lang="en-US" sz="1013" dirty="0" err="1">
                <a:latin typeface="Courier New" panose="02070309020205020404" pitchFamily="49" charset="0"/>
                <a:cs typeface="Courier New" panose="02070309020205020404" pitchFamily="49" charset="0"/>
              </a:rPr>
              <a:t>Iina</a:t>
            </a:r>
            <a:r>
              <a:rPr lang="en-US" sz="1013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13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Kerkelä</a:t>
            </a:r>
            <a:r>
              <a:rPr lang="en-US" sz="1013" dirty="0">
                <a:latin typeface="Courier New" panose="02070309020205020404" pitchFamily="49" charset="0"/>
                <a:cs typeface="Courier New" panose="02070309020205020404" pitchFamily="49" charset="0"/>
              </a:rPr>
              <a:t> &amp; Henri Weijo: </a:t>
            </a:r>
            <a:r>
              <a:rPr lang="en-US" sz="1013" i="1" dirty="0">
                <a:latin typeface="Courier New" panose="02070309020205020404" pitchFamily="49" charset="0"/>
                <a:cs typeface="Courier New" panose="02070309020205020404" pitchFamily="49" charset="0"/>
              </a:rPr>
              <a:t>Access-Based Fashion: The Everyday Practice of the Rotating Wardrobe</a:t>
            </a:r>
          </a:p>
        </p:txBody>
      </p:sp>
    </p:spTree>
    <p:extLst>
      <p:ext uri="{BB962C8B-B14F-4D97-AF65-F5344CB8AC3E}">
        <p14:creationId xmlns:p14="http://schemas.microsoft.com/office/powerpoint/2010/main" val="429115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1DB2-CC09-EB43-8DDC-5B16F62B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The Weather and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86D6A-0D33-1C4B-9E43-C0D978517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654969"/>
            <a:ext cx="4261890" cy="354568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The weather is, somewhat astonishingly, absent in cultural consumer research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What is weather like? How do people talk about it? How, when, and why does it relate to consumption? What does weather enable or inhibit? What objects relate to weather?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6DE58-A55B-F94D-AC95-685C52A1BB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124" y="1654969"/>
            <a:ext cx="1590227" cy="2827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9D76F-74B0-DC49-A264-E1C18181F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848" y="1654969"/>
            <a:ext cx="1765970" cy="28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76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D27F5-2CDA-EA48-AF1D-24B5BAB7E4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7958"/>
            <a:ext cx="3348626" cy="3502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9DC5EF-0222-EA4D-B220-B606565249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626" y="467958"/>
            <a:ext cx="3029574" cy="3502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D5BE1-E46B-C340-8E1E-B9806F9432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255" y="467958"/>
            <a:ext cx="2941745" cy="35020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59AD27-4142-4648-8E8F-D5BD3F89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4" y="3970036"/>
            <a:ext cx="7904435" cy="1459214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What is happening to bookshelves in Finland?</a:t>
            </a:r>
          </a:p>
        </p:txBody>
      </p:sp>
    </p:spTree>
    <p:extLst>
      <p:ext uri="{BB962C8B-B14F-4D97-AF65-F5344CB8AC3E}">
        <p14:creationId xmlns:p14="http://schemas.microsoft.com/office/powerpoint/2010/main" val="415783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5971D8-C57F-A145-ADE6-D29A0BC8A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50"/>
            <a:ext cx="3492063" cy="261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DCE8E-944A-DA49-A8FA-B988F17FCA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3266"/>
            <a:ext cx="3492063" cy="26159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D700D6-2302-3C4D-8CF0-4C366EDA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38" y="2813267"/>
            <a:ext cx="5462752" cy="261598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What are (Collective)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Reconsumption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Rituals?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65D45-481F-4941-9AFA-65582130E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283" y="285751"/>
            <a:ext cx="4497362" cy="2527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CE7427-8964-C44B-B200-A5F7B19D3E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064" y="285751"/>
            <a:ext cx="2527517" cy="25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6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D700D6-2302-3C4D-8CF0-4C366EDA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043" y="3669938"/>
            <a:ext cx="5216416" cy="15937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What are Consumer Strategies and Practices for Digital Detox?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F04DF-6111-2240-B1F6-BCE722E784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086" y="285750"/>
            <a:ext cx="5649914" cy="3180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7602C-2408-EA4D-A4EC-000E1D7B4A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750"/>
            <a:ext cx="3488121" cy="17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5D77D-79DD-9143-A6B9-9C8E05E67C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1129"/>
            <a:ext cx="3488121" cy="34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 Anti-Heroes in Comics - Daily Superheroes - Your daily dose of  Superheroes news">
            <a:extLst>
              <a:ext uri="{FF2B5EF4-FFF2-40B4-BE49-F238E27FC236}">
                <a16:creationId xmlns:a16="http://schemas.microsoft.com/office/drawing/2014/main" id="{64231C66-E535-8E43-B466-DC18C7679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818" y="2309482"/>
            <a:ext cx="5685182" cy="315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80B526-A271-3F4A-8B59-E2614E99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5" y="2060613"/>
            <a:ext cx="3168098" cy="1593775"/>
          </a:xfrm>
        </p:spPr>
        <p:txBody>
          <a:bodyPr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What is a “Consumer Anti-Hero”?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10AD3-FEBE-404B-9165-40BFD7009E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818" y="226116"/>
            <a:ext cx="5685182" cy="21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5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isaroita Liljarannasta: Etätyö mökillä">
            <a:extLst>
              <a:ext uri="{FF2B5EF4-FFF2-40B4-BE49-F238E27FC236}">
                <a16:creationId xmlns:a16="http://schemas.microsoft.com/office/drawing/2014/main" id="{6F13CEEB-459C-FA43-90A9-C448E328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6262" y="2261152"/>
            <a:ext cx="2437571" cy="32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E2179A0-7461-DC43-A19E-8443B3FB6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6261" y="285750"/>
            <a:ext cx="5267739" cy="3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tätyöt mökillä: Tuula perusti maisemakonttorin laiturille | Meillä kotona">
            <a:extLst>
              <a:ext uri="{FF2B5EF4-FFF2-40B4-BE49-F238E27FC236}">
                <a16:creationId xmlns:a16="http://schemas.microsoft.com/office/drawing/2014/main" id="{CA4A3130-AECE-7540-A7B6-D841792E8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833" y="3455033"/>
            <a:ext cx="2830168" cy="19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8D66F07-9F88-C045-9491-3F4EA934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5" y="2060613"/>
            <a:ext cx="3302276" cy="1593775"/>
          </a:xfrm>
        </p:spPr>
        <p:txBody>
          <a:bodyPr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The Post-COVID-19 Home Office?</a:t>
            </a:r>
          </a:p>
        </p:txBody>
      </p:sp>
    </p:spTree>
    <p:extLst>
      <p:ext uri="{BB962C8B-B14F-4D97-AF65-F5344CB8AC3E}">
        <p14:creationId xmlns:p14="http://schemas.microsoft.com/office/powerpoint/2010/main" val="367353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F502F-8629-A743-88AF-F5A7F0F114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295" y="838198"/>
            <a:ext cx="2838766" cy="4040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E2AA6-D026-354B-AC10-F98737537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808" y="838198"/>
            <a:ext cx="2675837" cy="40386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1395D8-7A7B-8B44-8FA9-46794B44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" y="897006"/>
            <a:ext cx="3235390" cy="1960494"/>
          </a:xfrm>
        </p:spPr>
        <p:txBody>
          <a:bodyPr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Consumer Coping with “Bullshit Jobs”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CFCEEB-3417-574E-BD7D-D6488E911628}"/>
              </a:ext>
            </a:extLst>
          </p:cNvPr>
          <p:cNvSpPr txBox="1">
            <a:spLocks/>
          </p:cNvSpPr>
          <p:nvPr/>
        </p:nvSpPr>
        <p:spPr>
          <a:xfrm>
            <a:off x="178904" y="2916308"/>
            <a:ext cx="3235391" cy="19604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Courier New" panose="02070309020205020404" pitchFamily="49" charset="0"/>
                <a:cs typeface="Courier New" panose="02070309020205020404" pitchFamily="49" charset="0"/>
              </a:rPr>
              <a:t>Bullshit Creativity in Marketing</a:t>
            </a:r>
          </a:p>
        </p:txBody>
      </p:sp>
    </p:spTree>
    <p:extLst>
      <p:ext uri="{BB962C8B-B14F-4D97-AF65-F5344CB8AC3E}">
        <p14:creationId xmlns:p14="http://schemas.microsoft.com/office/powerpoint/2010/main" val="2058357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koiranäyttely Archives - Page 2 of 2 - Kuono.fi">
            <a:extLst>
              <a:ext uri="{FF2B5EF4-FFF2-40B4-BE49-F238E27FC236}">
                <a16:creationId xmlns:a16="http://schemas.microsoft.com/office/drawing/2014/main" id="{A4415156-09E8-ED4C-B0DD-B3EB332BB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613" y="2917135"/>
            <a:ext cx="4546664" cy="25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ogs of Instagram: 11 Famous Dogs You Should Follow">
            <a:extLst>
              <a:ext uri="{FF2B5EF4-FFF2-40B4-BE49-F238E27FC236}">
                <a16:creationId xmlns:a16="http://schemas.microsoft.com/office/drawing/2014/main" id="{B6219869-0C99-8042-933D-32E3C7735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983" y="2917135"/>
            <a:ext cx="4678018" cy="255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usti ja Mirri - Kauppakeskus Ruoholahti">
            <a:extLst>
              <a:ext uri="{FF2B5EF4-FFF2-40B4-BE49-F238E27FC236}">
                <a16:creationId xmlns:a16="http://schemas.microsoft.com/office/drawing/2014/main" id="{D5128C31-742D-4C44-AACE-2257D04FD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5983" y="285749"/>
            <a:ext cx="4678018" cy="26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83DDC4-5A1E-F347-BE97-E883A58B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99" y="452851"/>
            <a:ext cx="4156794" cy="2297182"/>
          </a:xfrm>
        </p:spPr>
        <p:txBody>
          <a:bodyPr>
            <a:no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“Dogs as Consumers”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“Dogs and the Consumption of Aristocracy”</a:t>
            </a:r>
          </a:p>
        </p:txBody>
      </p:sp>
    </p:spTree>
    <p:extLst>
      <p:ext uri="{BB962C8B-B14F-4D97-AF65-F5344CB8AC3E}">
        <p14:creationId xmlns:p14="http://schemas.microsoft.com/office/powerpoint/2010/main" val="615649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3ECCFC-B1FE-6B43-89AC-DF514E9E99F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ANASTASIA NANNI</a:t>
            </a:r>
          </a:p>
        </p:txBody>
      </p:sp>
    </p:spTree>
    <p:extLst>
      <p:ext uri="{BB962C8B-B14F-4D97-AF65-F5344CB8AC3E}">
        <p14:creationId xmlns:p14="http://schemas.microsoft.com/office/powerpoint/2010/main" val="179077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3413B4-1FD4-5B42-9B01-672698F996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T</a:t>
            </a:r>
            <a:r>
              <a:rPr lang="en-US" dirty="0"/>
              <a:t>h</a:t>
            </a:r>
            <a:r>
              <a:rPr lang="en-FI" dirty="0"/>
              <a:t>eme for 2022-23: Social justice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5F67E-153F-844C-9FF2-788EB05BB99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FI" sz="1600" dirty="0"/>
              <a:t>Social justice and inequality </a:t>
            </a:r>
            <a:r>
              <a:rPr lang="en-US" sz="1600" dirty="0"/>
              <a:t>in service provision and consumption</a:t>
            </a:r>
            <a:endParaRPr lang="en-FI" sz="1600" dirty="0"/>
          </a:p>
          <a:p>
            <a:endParaRPr lang="en-FI" sz="1600" dirty="0"/>
          </a:p>
          <a:p>
            <a:r>
              <a:rPr lang="en-FI" sz="1600" b="0" dirty="0"/>
              <a:t>In everyday service encounters and consumption contexts, inequality can be present along many dimensions including </a:t>
            </a:r>
            <a:r>
              <a:rPr lang="en-US" sz="1600" b="0" dirty="0"/>
              <a:t>g</a:t>
            </a:r>
            <a:r>
              <a:rPr lang="en-FI" sz="1600" b="0" dirty="0"/>
              <a:t>ender, </a:t>
            </a:r>
            <a:r>
              <a:rPr lang="en-US" sz="1600" b="0" dirty="0"/>
              <a:t>r</a:t>
            </a:r>
            <a:r>
              <a:rPr lang="en-FI" sz="1600" b="0" dirty="0"/>
              <a:t>ace, ethnicity, sexual orientation, socio-economic background, religion, or geographic origin.</a:t>
            </a:r>
          </a:p>
          <a:p>
            <a:endParaRPr lang="en-FI" sz="1600" b="0" dirty="0"/>
          </a:p>
          <a:p>
            <a:r>
              <a:rPr lang="en-FI" sz="1600" b="0" dirty="0"/>
              <a:t>I</a:t>
            </a:r>
            <a:r>
              <a:rPr lang="en-US" sz="1600" b="0" dirty="0"/>
              <a:t>n</a:t>
            </a:r>
            <a:r>
              <a:rPr lang="en-FI" sz="1600" b="0" dirty="0"/>
              <a:t>justice may result from outright descrimination or stem from structural inequality embedded into institutions and service systems – “the way things are done”.</a:t>
            </a:r>
          </a:p>
        </p:txBody>
      </p:sp>
    </p:spTree>
    <p:extLst>
      <p:ext uri="{BB962C8B-B14F-4D97-AF65-F5344CB8AC3E}">
        <p14:creationId xmlns:p14="http://schemas.microsoft.com/office/powerpoint/2010/main" val="754673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1CD97EAE-4765-5044-972C-381D520B2D73}"/>
              </a:ext>
            </a:extLst>
          </p:cNvPr>
          <p:cNvCxnSpPr>
            <a:cxnSpLocks/>
          </p:cNvCxnSpPr>
          <p:nvPr/>
        </p:nvCxnSpPr>
        <p:spPr>
          <a:xfrm>
            <a:off x="4572000" y="4093762"/>
            <a:ext cx="0" cy="1335488"/>
          </a:xfrm>
          <a:prstGeom prst="line">
            <a:avLst/>
          </a:prstGeom>
          <a:ln w="41275" cap="rnd">
            <a:solidFill>
              <a:schemeClr val="tx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620ACFB-D781-3E4C-A8E7-0DEE6D1A5265}"/>
              </a:ext>
            </a:extLst>
          </p:cNvPr>
          <p:cNvSpPr txBox="1"/>
          <p:nvPr/>
        </p:nvSpPr>
        <p:spPr>
          <a:xfrm>
            <a:off x="337458" y="732065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Anastasia </a:t>
            </a:r>
            <a:r>
              <a:rPr lang="en-US" sz="3600" b="1" dirty="0" err="1">
                <a:latin typeface="+mj-lt"/>
              </a:rPr>
              <a:t>Nanni</a:t>
            </a:r>
            <a:endParaRPr lang="en-US" sz="3600" b="1" dirty="0"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36ABF9-0514-171B-220D-2AF9B452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52" y="1499898"/>
            <a:ext cx="1728872" cy="17288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A6C509-ED90-F179-40CC-36EDA9B8F382}"/>
              </a:ext>
            </a:extLst>
          </p:cNvPr>
          <p:cNvSpPr txBox="1"/>
          <p:nvPr/>
        </p:nvSpPr>
        <p:spPr>
          <a:xfrm>
            <a:off x="3889249" y="3329970"/>
            <a:ext cx="1475084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013" dirty="0"/>
              <a:t>Assistant Professor </a:t>
            </a:r>
          </a:p>
          <a:p>
            <a:pPr algn="ctr"/>
            <a:r>
              <a:rPr lang="it-IT" sz="1013" dirty="0"/>
              <a:t>Marketing Department</a:t>
            </a:r>
          </a:p>
        </p:txBody>
      </p:sp>
      <p:pic>
        <p:nvPicPr>
          <p:cNvPr id="1030" name="Picture 6" descr="Italy in the Eurovision Song Contest - Wikipedia">
            <a:extLst>
              <a:ext uri="{FF2B5EF4-FFF2-40B4-BE49-F238E27FC236}">
                <a16:creationId xmlns:a16="http://schemas.microsoft.com/office/drawing/2014/main" id="{E5173A5A-43D1-7B2B-22EB-5EE6893E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01" y="1723688"/>
            <a:ext cx="1259195" cy="8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F6168D44-92BA-92CE-E3EC-DC88ED5140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743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013"/>
          </a:p>
        </p:txBody>
      </p:sp>
      <p:sp>
        <p:nvSpPr>
          <p:cNvPr id="5" name="AutoShape 12">
            <a:extLst>
              <a:ext uri="{FF2B5EF4-FFF2-40B4-BE49-F238E27FC236}">
                <a16:creationId xmlns:a16="http://schemas.microsoft.com/office/drawing/2014/main" id="{CE83A54B-06ED-04A8-AAF2-38C85FA78C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8575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013"/>
          </a:p>
        </p:txBody>
      </p:sp>
      <p:pic>
        <p:nvPicPr>
          <p:cNvPr id="8" name="Immagine 7" descr="Immagine che contiene acqua, esterni, persona, arancia&#10;&#10;Descrizione generata automaticamente">
            <a:extLst>
              <a:ext uri="{FF2B5EF4-FFF2-40B4-BE49-F238E27FC236}">
                <a16:creationId xmlns:a16="http://schemas.microsoft.com/office/drawing/2014/main" id="{C3AC3309-90C5-932F-9F75-E6114E1EE4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86" t="15724" r="8911" b="2952"/>
          <a:stretch/>
        </p:blipFill>
        <p:spPr>
          <a:xfrm>
            <a:off x="6387380" y="2116807"/>
            <a:ext cx="1649625" cy="1646764"/>
          </a:xfrm>
          <a:prstGeom prst="ellipse">
            <a:avLst/>
          </a:prstGeom>
        </p:spPr>
      </p:pic>
      <p:pic>
        <p:nvPicPr>
          <p:cNvPr id="1038" name="Picture 14" descr="Postdoctoral Research Fellow to Conduct Research on Health Inequalities -  Bocconi University, Milano | EURAXESS">
            <a:extLst>
              <a:ext uri="{FF2B5EF4-FFF2-40B4-BE49-F238E27FC236}">
                <a16:creationId xmlns:a16="http://schemas.microsoft.com/office/drawing/2014/main" id="{B8EA9507-55D7-ECD6-3BE0-FB154CE1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82" y="3572344"/>
            <a:ext cx="2052767" cy="10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8E5ACE8-67FD-434D-AE7A-0075673F1801}"/>
              </a:ext>
            </a:extLst>
          </p:cNvPr>
          <p:cNvCxnSpPr>
            <a:cxnSpLocks/>
          </p:cNvCxnSpPr>
          <p:nvPr/>
        </p:nvCxnSpPr>
        <p:spPr>
          <a:xfrm>
            <a:off x="4572000" y="285753"/>
            <a:ext cx="0" cy="576940"/>
          </a:xfrm>
          <a:prstGeom prst="line">
            <a:avLst/>
          </a:prstGeom>
          <a:ln w="41275" cap="rnd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2D54C3-8374-0943-B563-10F94082A3E4}"/>
              </a:ext>
            </a:extLst>
          </p:cNvPr>
          <p:cNvSpPr txBox="1"/>
          <p:nvPr/>
        </p:nvSpPr>
        <p:spPr>
          <a:xfrm>
            <a:off x="3399184" y="893229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Main topics</a:t>
            </a:r>
          </a:p>
        </p:txBody>
      </p:sp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83A5A2CB-9177-2542-89B4-BD71252411D4}"/>
              </a:ext>
            </a:extLst>
          </p:cNvPr>
          <p:cNvGraphicFramePr/>
          <p:nvPr/>
        </p:nvGraphicFramePr>
        <p:xfrm>
          <a:off x="1662955" y="1351559"/>
          <a:ext cx="5818088" cy="391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DA0A83-FC6D-DEAC-D5EC-DDA02020B82A}"/>
              </a:ext>
            </a:extLst>
          </p:cNvPr>
          <p:cNvSpPr txBox="1"/>
          <p:nvPr/>
        </p:nvSpPr>
        <p:spPr>
          <a:xfrm>
            <a:off x="2718536" y="2947759"/>
            <a:ext cx="1886670" cy="986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Technology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in service</a:t>
            </a:r>
          </a:p>
          <a:p>
            <a:pPr algn="ctr"/>
            <a:endParaRPr lang="it-IT" sz="1013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A0E9FC-2BB1-73E1-6A73-6C1B9712958E}"/>
              </a:ext>
            </a:extLst>
          </p:cNvPr>
          <p:cNvSpPr txBox="1"/>
          <p:nvPr/>
        </p:nvSpPr>
        <p:spPr>
          <a:xfrm>
            <a:off x="228288" y="1670004"/>
            <a:ext cx="3170895" cy="2586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ARTIFICIAL INTELLIGENCE</a:t>
            </a:r>
          </a:p>
          <a:p>
            <a:r>
              <a:rPr lang="en-US" sz="1013" dirty="0"/>
              <a:t>How companies can exploit AI to: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Get to know better their customers?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Improve customer experience 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Increase the revenues?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Improve the society (e.g., more sustainable)?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13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13" dirty="0"/>
          </a:p>
          <a:p>
            <a:r>
              <a:rPr lang="en-US" sz="1013" dirty="0"/>
              <a:t>DOWNSIDES OF IMPLEMENTING AI</a:t>
            </a:r>
          </a:p>
          <a:p>
            <a:r>
              <a:rPr lang="en-US" sz="1013" dirty="0"/>
              <a:t>Are there some downside in </a:t>
            </a:r>
          </a:p>
          <a:p>
            <a:r>
              <a:rPr lang="en-US" sz="1013" dirty="0"/>
              <a:t>technologies?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When do consumers feel threatened </a:t>
            </a:r>
          </a:p>
          <a:p>
            <a:r>
              <a:rPr lang="en-US" sz="1013" dirty="0"/>
              <a:t>      by technology?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Are companies losing the human touch?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13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13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84DC8A-6E1A-AEEB-BAC7-6A56FE5B2BA4}"/>
              </a:ext>
            </a:extLst>
          </p:cNvPr>
          <p:cNvSpPr txBox="1"/>
          <p:nvPr/>
        </p:nvSpPr>
        <p:spPr>
          <a:xfrm>
            <a:off x="6199690" y="1793571"/>
            <a:ext cx="2944310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MUSIC INDUSTRY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What makes a song successful (e.g., feat vs. non-feat., genre, past popularity)?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 dirty="0"/>
              <a:t>What are customers’ perceptions about artistic creative process? </a:t>
            </a:r>
          </a:p>
          <a:p>
            <a:endParaRPr lang="en-US" sz="1013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13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F52A604-629F-B8AD-3CF3-E21BF9A21E9F}"/>
              </a:ext>
            </a:extLst>
          </p:cNvPr>
          <p:cNvSpPr txBox="1"/>
          <p:nvPr/>
        </p:nvSpPr>
        <p:spPr>
          <a:xfrm>
            <a:off x="7114633" y="3332671"/>
            <a:ext cx="111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Methods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2701F4B-B8BD-F089-6712-4F98C7B01E67}"/>
              </a:ext>
            </a:extLst>
          </p:cNvPr>
          <p:cNvSpPr txBox="1"/>
          <p:nvPr/>
        </p:nvSpPr>
        <p:spPr>
          <a:xfrm>
            <a:off x="6329358" y="3686423"/>
            <a:ext cx="2286523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/>
              <a:t>Experiments: field and online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13"/>
              <a:t>Qualitative/Quantitative methods</a:t>
            </a:r>
          </a:p>
        </p:txBody>
      </p:sp>
    </p:spTree>
    <p:extLst>
      <p:ext uri="{BB962C8B-B14F-4D97-AF65-F5344CB8AC3E}">
        <p14:creationId xmlns:p14="http://schemas.microsoft.com/office/powerpoint/2010/main" val="28197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813305-02F6-BC4B-8E84-300C7857339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ILONA MIKKONEN</a:t>
            </a:r>
          </a:p>
        </p:txBody>
      </p:sp>
    </p:spTree>
    <p:extLst>
      <p:ext uri="{BB962C8B-B14F-4D97-AF65-F5344CB8AC3E}">
        <p14:creationId xmlns:p14="http://schemas.microsoft.com/office/powerpoint/2010/main" val="1640191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576163"/>
          </a:xfrm>
        </p:spPr>
        <p:txBody>
          <a:bodyPr/>
          <a:lstStyle/>
          <a:p>
            <a:r>
              <a:rPr lang="en-US" sz="3200" dirty="0"/>
              <a:t>Ilona Mikkonen, DSc. (PhD)</a:t>
            </a:r>
            <a:endParaRPr lang="fi-FI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8313" y="841276"/>
            <a:ext cx="5039791" cy="4032448"/>
          </a:xfrm>
        </p:spPr>
        <p:txBody>
          <a:bodyPr/>
          <a:lstStyle/>
          <a:p>
            <a:r>
              <a:rPr lang="en-US" sz="2000" dirty="0"/>
              <a:t>Research interests, very </a:t>
            </a:r>
            <a:r>
              <a:rPr lang="en-US" sz="2000" dirty="0">
                <a:solidFill>
                  <a:srgbClr val="FF0000"/>
                </a:solidFill>
              </a:rPr>
              <a:t>broadly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Consumer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Consumption and gender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Deviance and “dark” issues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Within the broader frame of </a:t>
            </a:r>
            <a:r>
              <a:rPr lang="en-US" sz="1600" dirty="0">
                <a:solidFill>
                  <a:srgbClr val="FF0000"/>
                </a:solidFill>
              </a:rPr>
              <a:t>Consumer Culture Theory (CCT)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FF0000"/>
                </a:solidFill>
              </a:rPr>
              <a:t>Transformative Consumer Research (TCR)</a:t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800" dirty="0"/>
              <a:t>Methods typically used</a:t>
            </a:r>
          </a:p>
          <a:p>
            <a:r>
              <a:rPr lang="en-US" sz="1600" dirty="0"/>
              <a:t>- Mostly some form of discourse analysis on naturally occurring data (discussion forums, books, advertising etc.) </a:t>
            </a:r>
          </a:p>
          <a:p>
            <a:pPr marL="342900" indent="-342900">
              <a:buFontTx/>
              <a:buChar char="-"/>
            </a:pPr>
            <a:endParaRPr lang="fi-F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72" y="265113"/>
            <a:ext cx="2736304" cy="2736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12F07-16A9-43B7-828D-C379BD1790EA}"/>
              </a:ext>
            </a:extLst>
          </p:cNvPr>
          <p:cNvSpPr txBox="1"/>
          <p:nvPr/>
        </p:nvSpPr>
        <p:spPr>
          <a:xfrm>
            <a:off x="5796136" y="3649588"/>
            <a:ext cx="237565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/>
              <a:t>But any qualitative</a:t>
            </a:r>
            <a:br>
              <a:rPr lang="en-US" sz="2000" b="1" dirty="0"/>
            </a:br>
            <a:r>
              <a:rPr lang="en-US" sz="2000" b="1" dirty="0"/>
              <a:t>project is welcome!</a:t>
            </a:r>
            <a:endParaRPr lang="fi-FI" sz="2000" b="1" dirty="0"/>
          </a:p>
        </p:txBody>
      </p:sp>
    </p:spTree>
    <p:extLst>
      <p:ext uri="{BB962C8B-B14F-4D97-AF65-F5344CB8AC3E}">
        <p14:creationId xmlns:p14="http://schemas.microsoft.com/office/powerpoint/2010/main" val="30463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C50D-BF50-403A-BE14-EB2A3D7A2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331932"/>
            <a:ext cx="4896094" cy="2389663"/>
          </a:xfrm>
        </p:spPr>
        <p:txBody>
          <a:bodyPr/>
          <a:lstStyle/>
          <a:p>
            <a:r>
              <a:rPr lang="en-US" dirty="0"/>
              <a:t>Tentative topic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Onlyfans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content creator/consumer relationship in erotic consumption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B8980-A8D2-44F1-95EB-755146B6410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283B6F99-8DEE-744D-B2F1-7399A94D5902}" type="datetime1">
              <a:rPr lang="fi-FI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7.9.2022</a:t>
            </a:fld>
            <a:endParaRPr lang="fi-FI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8BB56-61F5-4D20-8E4B-F7850AC6AA0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t>Laitoksen nimi</a:t>
            </a:r>
            <a:endParaRPr lang="fi-FI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B79F1-97A0-4AFB-9A9F-C4D956483FB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BFB6B250-F217-B84A-8E10-659CA258BA50}" type="slidenum">
              <a:rPr lang="fi-FI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fi-FI" dirty="0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3E7366-24C1-4438-A1FA-A70B9163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656112"/>
            <a:ext cx="2320162" cy="36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02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223E4-F23E-004A-82C9-FA71EDE35FA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KUSHAGRA BHATNAGAR</a:t>
            </a:r>
          </a:p>
        </p:txBody>
      </p:sp>
    </p:spTree>
    <p:extLst>
      <p:ext uri="{BB962C8B-B14F-4D97-AF65-F5344CB8AC3E}">
        <p14:creationId xmlns:p14="http://schemas.microsoft.com/office/powerpoint/2010/main" val="298567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041C29-CBCC-FC45-B765-A3A8FA9DB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FI" dirty="0"/>
              <a:t>It’s easier to imagine the end of the world than to imagine the end of marketing.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212EB94-054E-D247-BC29-9960BA36F4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56209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909B71-AAED-4AA8-BD76-BA9E2EE4240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/>
              <a:t>About the </a:t>
            </a:r>
            <a:r>
              <a:rPr lang="fi-FI" dirty="0" err="1"/>
              <a:t>instructor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21D8B2-3BE0-4F5C-98E9-8F9E357844B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sz="2000" b="0" dirty="0"/>
              <a:t>Born in New Delhi, India</a:t>
            </a:r>
          </a:p>
          <a:p>
            <a:r>
              <a:rPr lang="en-GB" sz="2000" b="0" dirty="0"/>
              <a:t>Bachelors in Computer Science</a:t>
            </a:r>
          </a:p>
          <a:p>
            <a:r>
              <a:rPr lang="en-GB" sz="2000" b="0" dirty="0"/>
              <a:t>MBA (Triple Accredited)</a:t>
            </a:r>
          </a:p>
          <a:p>
            <a:r>
              <a:rPr lang="en-GB" sz="2000" b="0" dirty="0"/>
              <a:t>Professional experience across Investment Banking, Advertising, Marketing Consulting</a:t>
            </a:r>
          </a:p>
          <a:p>
            <a:r>
              <a:rPr lang="en-GB" sz="2000" b="0" dirty="0"/>
              <a:t>Co-founder – Brand consulting firm (2011-2015)</a:t>
            </a:r>
          </a:p>
          <a:p>
            <a:r>
              <a:rPr lang="en-GB" sz="2000" b="0" dirty="0"/>
              <a:t>PhD, Aalto University School of Business (2015 - 2020)</a:t>
            </a:r>
          </a:p>
          <a:p>
            <a:r>
              <a:rPr lang="en-GB" sz="2000" b="0" dirty="0"/>
              <a:t>Assistant Professor (2020 – current)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44634-296E-466A-B0DF-45603C9A3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98" y="285751"/>
            <a:ext cx="1604202" cy="21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22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DCFE-C4D8-5B43-8B7B-DA3E14FC4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Marketing Research interesting?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67D4-44AF-3941-AD27-E4AFCC0F2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Brands and marketing implicated in everyday stories of status, identity, nationality, class</a:t>
            </a:r>
          </a:p>
          <a:p>
            <a:r>
              <a:rPr lang="en-GB" sz="1800" dirty="0"/>
              <a:t>Can’t live with them – can’t live without them</a:t>
            </a:r>
          </a:p>
          <a:p>
            <a:r>
              <a:rPr lang="en-GB" sz="1800" dirty="0"/>
              <a:t>Closest thing to real magic</a:t>
            </a:r>
          </a:p>
          <a:p>
            <a:pPr lvl="1"/>
            <a:r>
              <a:rPr lang="en-GB" sz="1650" dirty="0"/>
              <a:t>A suspension of disbelief (like in the movies)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84768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DCFE-C4D8-5B43-8B7B-DA3E14FC4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Qualitative Methodologies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67D4-44AF-3941-AD27-E4AFCC0F2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Working with pictures and words, instead of numbers</a:t>
            </a:r>
          </a:p>
          <a:p>
            <a:r>
              <a:rPr lang="en-GB" sz="1800" dirty="0"/>
              <a:t>Deep engagement with Empirical material / data</a:t>
            </a:r>
          </a:p>
          <a:p>
            <a:endParaRPr lang="en-GB" sz="1800" dirty="0"/>
          </a:p>
          <a:p>
            <a:r>
              <a:rPr lang="en-GB" sz="1800" dirty="0"/>
              <a:t> Approach Marketing/Consumption from a more socio-cultural lens</a:t>
            </a:r>
          </a:p>
          <a:p>
            <a:pPr lvl="1"/>
            <a:r>
              <a:rPr lang="en-GB" sz="1500" dirty="0"/>
              <a:t>Not about individual choice and preference</a:t>
            </a:r>
          </a:p>
          <a:p>
            <a:pPr lvl="1"/>
            <a:r>
              <a:rPr lang="en-GB" sz="1500" dirty="0"/>
              <a:t>But what shapes it</a:t>
            </a:r>
          </a:p>
          <a:p>
            <a:pPr lvl="1"/>
            <a:endParaRPr lang="en-GB" sz="15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4202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F2ADDC-5A0B-8144-A32E-08088A460D1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The template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9C164-B6D6-8344-9164-F87D332BDE8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3" y="2016985"/>
            <a:ext cx="8492897" cy="3388289"/>
          </a:xfrm>
        </p:spPr>
        <p:txBody>
          <a:bodyPr/>
          <a:lstStyle/>
          <a:p>
            <a:r>
              <a:rPr lang="en-US" sz="1600" b="0" dirty="0"/>
              <a:t>Re-examine a </a:t>
            </a:r>
            <a:r>
              <a:rPr lang="en-US" sz="1600" b="0" dirty="0">
                <a:solidFill>
                  <a:srgbClr val="7030A0"/>
                </a:solidFill>
              </a:rPr>
              <a:t>substantive domain in marketing/consumer literature </a:t>
            </a:r>
            <a:r>
              <a:rPr lang="en-US" sz="1600" b="0" dirty="0"/>
              <a:t>from a </a:t>
            </a:r>
            <a:r>
              <a:rPr lang="en-US" sz="1600" b="0" dirty="0">
                <a:solidFill>
                  <a:srgbClr val="00965E"/>
                </a:solidFill>
              </a:rPr>
              <a:t>social justice</a:t>
            </a:r>
            <a:r>
              <a:rPr lang="en-US" sz="1600" b="0" dirty="0"/>
              <a:t> angle.</a:t>
            </a:r>
          </a:p>
          <a:p>
            <a:endParaRPr lang="en-US" sz="1600" b="0" dirty="0"/>
          </a:p>
          <a:p>
            <a:endParaRPr lang="en-FI" sz="16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03819-E4CF-D341-9AB6-A331716D788A}"/>
              </a:ext>
            </a:extLst>
          </p:cNvPr>
          <p:cNvSpPr/>
          <p:nvPr/>
        </p:nvSpPr>
        <p:spPr>
          <a:xfrm>
            <a:off x="1530627" y="2649004"/>
            <a:ext cx="3388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Digital marketing</a:t>
            </a:r>
          </a:p>
          <a:p>
            <a:r>
              <a:rPr lang="en-US" sz="1600" dirty="0">
                <a:solidFill>
                  <a:srgbClr val="7030A0"/>
                </a:solidFill>
              </a:rPr>
              <a:t>Healthcare services</a:t>
            </a:r>
          </a:p>
          <a:p>
            <a:r>
              <a:rPr lang="en-US" sz="1600" dirty="0">
                <a:solidFill>
                  <a:srgbClr val="7030A0"/>
                </a:solidFill>
              </a:rPr>
              <a:t>Sustainable consumption </a:t>
            </a:r>
          </a:p>
          <a:p>
            <a:r>
              <a:rPr lang="en-US" sz="1600" dirty="0">
                <a:solidFill>
                  <a:srgbClr val="7030A0"/>
                </a:solidFill>
              </a:rPr>
              <a:t>Retail experience</a:t>
            </a:r>
          </a:p>
          <a:p>
            <a:r>
              <a:rPr lang="en-US" sz="1600" dirty="0">
                <a:solidFill>
                  <a:srgbClr val="FF26E3"/>
                </a:solidFill>
              </a:rPr>
              <a:t>Business &amp; Marketing education</a:t>
            </a:r>
          </a:p>
          <a:p>
            <a:r>
              <a:rPr lang="en-US" sz="1600" dirty="0">
                <a:solidFill>
                  <a:srgbClr val="7030A0"/>
                </a:solidFill>
              </a:rPr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4E2EE-F3CD-954B-B781-6321477524CA}"/>
              </a:ext>
            </a:extLst>
          </p:cNvPr>
          <p:cNvSpPr/>
          <p:nvPr/>
        </p:nvSpPr>
        <p:spPr>
          <a:xfrm>
            <a:off x="6921610" y="2649004"/>
            <a:ext cx="228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965E"/>
                </a:solidFill>
              </a:rPr>
              <a:t>Gender</a:t>
            </a:r>
          </a:p>
          <a:p>
            <a:r>
              <a:rPr lang="en-US" sz="1600" dirty="0">
                <a:solidFill>
                  <a:srgbClr val="00965E"/>
                </a:solidFill>
              </a:rPr>
              <a:t>Race</a:t>
            </a:r>
          </a:p>
          <a:p>
            <a:r>
              <a:rPr lang="en-US" sz="1600" dirty="0">
                <a:solidFill>
                  <a:srgbClr val="00965E"/>
                </a:solidFill>
              </a:rPr>
              <a:t>Ethnicity</a:t>
            </a:r>
          </a:p>
          <a:p>
            <a:r>
              <a:rPr lang="en-US" sz="1600" dirty="0">
                <a:solidFill>
                  <a:srgbClr val="00965E"/>
                </a:solidFill>
              </a:rPr>
              <a:t>Income</a:t>
            </a:r>
          </a:p>
          <a:p>
            <a:r>
              <a:rPr lang="en-US" sz="1600" dirty="0">
                <a:solidFill>
                  <a:srgbClr val="00965E"/>
                </a:solidFill>
              </a:rPr>
              <a:t>Age</a:t>
            </a:r>
          </a:p>
          <a:p>
            <a:r>
              <a:rPr lang="en-US" sz="1600" dirty="0">
                <a:solidFill>
                  <a:srgbClr val="00965E"/>
                </a:solidFill>
              </a:rPr>
              <a:t>Geographical location</a:t>
            </a:r>
          </a:p>
          <a:p>
            <a:r>
              <a:rPr lang="en-US" sz="1600" dirty="0">
                <a:solidFill>
                  <a:srgbClr val="00965E"/>
                </a:solidFill>
              </a:rPr>
              <a:t>…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A176355-7BB8-1040-91D5-CF93DA405778}"/>
              </a:ext>
            </a:extLst>
          </p:cNvPr>
          <p:cNvSpPr/>
          <p:nvPr/>
        </p:nvSpPr>
        <p:spPr>
          <a:xfrm rot="10800000">
            <a:off x="2331721" y="2354806"/>
            <a:ext cx="230588" cy="294198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CAC3BAA-4A5F-C642-AFE8-5F701EFB139B}"/>
              </a:ext>
            </a:extLst>
          </p:cNvPr>
          <p:cNvSpPr/>
          <p:nvPr/>
        </p:nvSpPr>
        <p:spPr>
          <a:xfrm rot="10800000">
            <a:off x="7382784" y="2354806"/>
            <a:ext cx="230588" cy="294198"/>
          </a:xfrm>
          <a:prstGeom prst="downArrow">
            <a:avLst/>
          </a:prstGeom>
          <a:solidFill>
            <a:srgbClr val="00965E"/>
          </a:solidFill>
          <a:ln>
            <a:solidFill>
              <a:srgbClr val="009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8357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4D76-E7AF-7041-9D49-6D56E655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Preferred Research Contexts and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3EFFF-1EFD-874D-A6E1-8EB0A779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Ethnographies: Understanding less-discovered “small worlds”</a:t>
            </a:r>
          </a:p>
          <a:p>
            <a:pPr lvl="1"/>
            <a:r>
              <a:rPr lang="en-GB" dirty="0"/>
              <a:t>E.g. South-Asian immigrants in Finland</a:t>
            </a:r>
          </a:p>
          <a:p>
            <a:pPr lvl="1"/>
            <a:r>
              <a:rPr lang="en-GB" dirty="0"/>
              <a:t>The world of Investment bankers </a:t>
            </a:r>
          </a:p>
          <a:p>
            <a:endParaRPr lang="en-GB" dirty="0"/>
          </a:p>
          <a:p>
            <a:r>
              <a:rPr lang="en-GB" dirty="0"/>
              <a:t>Interactions</a:t>
            </a:r>
          </a:p>
          <a:p>
            <a:pPr lvl="1"/>
            <a:r>
              <a:rPr lang="en-GB" dirty="0"/>
              <a:t>Creating followership on social media</a:t>
            </a:r>
          </a:p>
          <a:p>
            <a:pPr lvl="1"/>
            <a:r>
              <a:rPr lang="en-GB" dirty="0"/>
              <a:t>Crafting expertise through new styles of interaction</a:t>
            </a:r>
          </a:p>
          <a:p>
            <a:endParaRPr lang="en-GB" dirty="0"/>
          </a:p>
          <a:p>
            <a:r>
              <a:rPr lang="en-GB" dirty="0"/>
              <a:t>Media Discourses</a:t>
            </a:r>
          </a:p>
          <a:p>
            <a:pPr lvl="1"/>
            <a:r>
              <a:rPr lang="en-GB" dirty="0"/>
              <a:t>Future of Advertising in the review economy</a:t>
            </a:r>
          </a:p>
          <a:p>
            <a:pPr lvl="1"/>
            <a:r>
              <a:rPr lang="en-GB" dirty="0"/>
              <a:t>The construction of a national myth</a:t>
            </a:r>
          </a:p>
        </p:txBody>
      </p:sp>
    </p:spTree>
    <p:extLst>
      <p:ext uri="{BB962C8B-B14F-4D97-AF65-F5344CB8AC3E}">
        <p14:creationId xmlns:p14="http://schemas.microsoft.com/office/powerpoint/2010/main" val="55786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5E90E-99FD-EF42-B75D-3FD822BF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Projects 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D65B2-691F-0044-95B8-734A584AF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organizations “do” secrecy</a:t>
            </a:r>
          </a:p>
          <a:p>
            <a:r>
              <a:rPr lang="en-US" dirty="0"/>
              <a:t>How do consumers make sense of financial products</a:t>
            </a:r>
          </a:p>
          <a:p>
            <a:r>
              <a:rPr lang="en-US" dirty="0"/>
              <a:t>How do merged companies create organizational identification</a:t>
            </a:r>
          </a:p>
          <a:p>
            <a:r>
              <a:rPr lang="en-US" dirty="0"/>
              <a:t>How do individuals craft personal brands on professional social networks</a:t>
            </a:r>
          </a:p>
          <a:p>
            <a:r>
              <a:rPr lang="en-US" dirty="0"/>
              <a:t>Why do Finnish women struggle to participate in the financial </a:t>
            </a:r>
            <a:r>
              <a:rPr lang="en-US"/>
              <a:t>investment market</a:t>
            </a:r>
          </a:p>
        </p:txBody>
      </p:sp>
    </p:spTree>
    <p:extLst>
      <p:ext uri="{BB962C8B-B14F-4D97-AF65-F5344CB8AC3E}">
        <p14:creationId xmlns:p14="http://schemas.microsoft.com/office/powerpoint/2010/main" val="256882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90A53-5D27-634E-B46F-62258A060A4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sz="1600" b="0" dirty="0"/>
          </a:p>
          <a:p>
            <a:r>
              <a:rPr lang="en-US" sz="1600" b="0" dirty="0"/>
              <a:t>Addressing social problems through research by engaging with study participants throughout the research process:</a:t>
            </a:r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endParaRPr lang="en-US" sz="1600" b="0" dirty="0"/>
          </a:p>
          <a:p>
            <a:r>
              <a:rPr lang="en-US" sz="1600" b="0" dirty="0"/>
              <a:t>This approach is particularly suitable if you already work with a non-profit or do volunteer work.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0AED2-3B7F-234F-898D-FE7DCDF1A4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Alexei Gloukhovtsev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B84556E-072E-6C4D-995B-AF2244A0C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509302"/>
              </p:ext>
            </p:extLst>
          </p:nvPr>
        </p:nvGraphicFramePr>
        <p:xfrm>
          <a:off x="1490801" y="122590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227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application&#10;&#10;Description automatically generated">
            <a:extLst>
              <a:ext uri="{FF2B5EF4-FFF2-40B4-BE49-F238E27FC236}">
                <a16:creationId xmlns:a16="http://schemas.microsoft.com/office/drawing/2014/main" id="{01E2FF5E-7161-4442-9E6E-53C74E038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79" y="958775"/>
            <a:ext cx="2870521" cy="2157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43FA0-F708-EC45-A7AD-5146AAAEFDE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sz="3200" dirty="0"/>
              <a:t>How can we make higher education more inclusive?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9676A-6CFD-514D-A873-A65847AFB37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89936" y="1743055"/>
            <a:ext cx="3657031" cy="3388289"/>
          </a:xfrm>
        </p:spPr>
        <p:txBody>
          <a:bodyPr/>
          <a:lstStyle/>
          <a:p>
            <a:r>
              <a:rPr lang="en-US" sz="1600" b="0" dirty="0"/>
              <a:t>Free education that is accessible to all is an important principle in Finland. </a:t>
            </a:r>
          </a:p>
          <a:p>
            <a:endParaRPr lang="en-US" sz="1600" b="0" dirty="0"/>
          </a:p>
          <a:p>
            <a:r>
              <a:rPr lang="en-US" sz="1600" b="0" dirty="0"/>
              <a:t>In practice, free education is more accessible to some than to others.</a:t>
            </a:r>
          </a:p>
          <a:p>
            <a:endParaRPr lang="en-US" sz="1600" b="0" dirty="0"/>
          </a:p>
          <a:p>
            <a:r>
              <a:rPr lang="en-US" sz="1600" b="0" dirty="0"/>
              <a:t>Thesis topic:</a:t>
            </a:r>
          </a:p>
          <a:p>
            <a:r>
              <a:rPr lang="en-US" sz="1600" b="0" i="1" dirty="0">
                <a:solidFill>
                  <a:srgbClr val="7030A0"/>
                </a:solidFill>
              </a:rPr>
              <a:t>What is the experience of “non-traditional students” at Aalto BIZ?</a:t>
            </a:r>
          </a:p>
          <a:p>
            <a:r>
              <a:rPr lang="en-US" sz="1600" b="0" i="1" dirty="0">
                <a:solidFill>
                  <a:srgbClr val="7030A0"/>
                </a:solidFill>
              </a:rPr>
              <a:t>What barriers do they face?</a:t>
            </a:r>
          </a:p>
          <a:p>
            <a:endParaRPr lang="en-US" sz="1600" b="0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A58350B-EF3A-6D41-8926-5F6DF6003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172" y="1946515"/>
            <a:ext cx="3807735" cy="1608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D8BC7A-252D-234C-985E-2AA0EAF238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053" b="-4642"/>
          <a:stretch/>
        </p:blipFill>
        <p:spPr>
          <a:xfrm>
            <a:off x="6487236" y="2488202"/>
            <a:ext cx="2612621" cy="2657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9D172DA-42C9-EC40-8452-1794316D38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5097"/>
          <a:stretch/>
        </p:blipFill>
        <p:spPr>
          <a:xfrm>
            <a:off x="5197035" y="3721509"/>
            <a:ext cx="1820239" cy="17775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3381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43FA0-F708-EC45-A7AD-5146AAAEFDE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sz="3200" dirty="0"/>
              <a:t>The gendering of degree programs at Aalto BIZ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0EF2F-AF2F-E64C-BAB3-6DEE59EE459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87339" y="1681893"/>
            <a:ext cx="2466494" cy="3262458"/>
          </a:xfrm>
        </p:spPr>
        <p:txBody>
          <a:bodyPr/>
          <a:lstStyle/>
          <a:p>
            <a:pPr marL="0" indent="0">
              <a:buNone/>
            </a:pPr>
            <a:r>
              <a:rPr lang="en-US" sz="1200" b="0" i="1" dirty="0"/>
              <a:t>“Why are there so few guys in marketing?”</a:t>
            </a:r>
          </a:p>
          <a:p>
            <a:pPr marL="0" indent="0">
              <a:buNone/>
            </a:pPr>
            <a:r>
              <a:rPr lang="en-US" sz="1200" b="0" i="1" dirty="0"/>
              <a:t>- “Because guys want to get paid.”</a:t>
            </a:r>
          </a:p>
          <a:p>
            <a:pPr>
              <a:buFontTx/>
              <a:buChar char="-"/>
            </a:pPr>
            <a:endParaRPr lang="en-US" sz="1200" b="0" i="1" dirty="0"/>
          </a:p>
          <a:p>
            <a:pPr marL="0" indent="0">
              <a:buNone/>
            </a:pPr>
            <a:r>
              <a:rPr lang="en-US" sz="1200" b="0" i="1" dirty="0"/>
              <a:t>“What is required to get into Aalto’s master’s program in marketing?”</a:t>
            </a:r>
          </a:p>
          <a:p>
            <a:pPr marL="0" indent="0">
              <a:buNone/>
            </a:pPr>
            <a:r>
              <a:rPr lang="en-US" sz="1200" b="0" i="1" dirty="0"/>
              <a:t>- “You have to be a dumb girl”</a:t>
            </a:r>
          </a:p>
          <a:p>
            <a:pPr>
              <a:buFontTx/>
              <a:buChar char="-"/>
            </a:pPr>
            <a:endParaRPr lang="en-US" sz="1200" b="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44F0F-722E-8644-A9E6-88BD6A2C0EF2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171659" y="1681893"/>
            <a:ext cx="4618339" cy="3262458"/>
          </a:xfrm>
        </p:spPr>
        <p:txBody>
          <a:bodyPr/>
          <a:lstStyle/>
          <a:p>
            <a:pPr marL="0" indent="0">
              <a:buNone/>
            </a:pPr>
            <a:r>
              <a:rPr lang="en-FI" sz="1600" b="0" dirty="0"/>
              <a:t>Possible thesis topics:</a:t>
            </a:r>
          </a:p>
          <a:p>
            <a:pPr marL="0" indent="0">
              <a:buNone/>
            </a:pPr>
            <a:r>
              <a:rPr lang="en-FI" sz="1600" b="0" dirty="0">
                <a:solidFill>
                  <a:srgbClr val="7030A0"/>
                </a:solidFill>
              </a:rPr>
              <a:t>What is the experience of students who break the stereotype of a particular major? </a:t>
            </a:r>
          </a:p>
          <a:p>
            <a:pPr marL="0" indent="0">
              <a:buNone/>
            </a:pPr>
            <a:endParaRPr lang="en-FI" sz="1600" b="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FI" sz="1600" b="0" dirty="0">
                <a:solidFill>
                  <a:srgbClr val="7030A0"/>
                </a:solidFill>
              </a:rPr>
              <a:t>How can we increase the proportion of underrepresented student minorities in Aalto degree programs?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F9476-C367-3F4A-B662-344F73601388}"/>
              </a:ext>
            </a:extLst>
          </p:cNvPr>
          <p:cNvSpPr txBox="1"/>
          <p:nvPr/>
        </p:nvSpPr>
        <p:spPr>
          <a:xfrm>
            <a:off x="227025" y="3653505"/>
            <a:ext cx="333598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Anu </a:t>
            </a:r>
            <a:r>
              <a:rPr lang="en-US" sz="800" dirty="0" err="1"/>
              <a:t>Rantama</a:t>
            </a:r>
            <a:r>
              <a:rPr lang="en-US" sz="800" dirty="0"/>
              <a:t> (2021). “Stupid girls of Marketing: The gendered discourses building the reputation of the marketing major in Aalto University School of Business”. </a:t>
            </a:r>
          </a:p>
          <a:p>
            <a:endParaRPr lang="en-US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9451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F2ADDC-5A0B-8144-A32E-08088A460D1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FI" dirty="0"/>
              <a:t>[your idea here]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9C164-B6D6-8344-9164-F87D332BDE8A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2" y="1326586"/>
            <a:ext cx="8492897" cy="3388289"/>
          </a:xfrm>
        </p:spPr>
        <p:txBody>
          <a:bodyPr/>
          <a:lstStyle/>
          <a:p>
            <a:r>
              <a:rPr lang="en-US" sz="1600" b="0" dirty="0"/>
              <a:t>Re-examine a </a:t>
            </a:r>
            <a:r>
              <a:rPr lang="en-US" sz="1600" b="0" dirty="0">
                <a:solidFill>
                  <a:srgbClr val="7030A0"/>
                </a:solidFill>
              </a:rPr>
              <a:t>substantive domain in marketing/consumer literature </a:t>
            </a:r>
            <a:r>
              <a:rPr lang="en-US" sz="1600" b="0" dirty="0"/>
              <a:t>from a </a:t>
            </a:r>
            <a:r>
              <a:rPr lang="en-US" sz="1600" b="0" dirty="0">
                <a:solidFill>
                  <a:srgbClr val="00965E"/>
                </a:solidFill>
              </a:rPr>
              <a:t>social justice</a:t>
            </a:r>
            <a:r>
              <a:rPr lang="en-US" sz="1600" b="0" dirty="0"/>
              <a:t> angle.</a:t>
            </a:r>
          </a:p>
          <a:p>
            <a:endParaRPr lang="en-US" sz="1600" b="0" dirty="0"/>
          </a:p>
          <a:p>
            <a:endParaRPr lang="en-FI" sz="1600" b="0" dirty="0"/>
          </a:p>
          <a:p>
            <a:endParaRPr lang="en-FI" sz="1600" b="0" dirty="0"/>
          </a:p>
          <a:p>
            <a:endParaRPr lang="en-FI" sz="1600" b="0" dirty="0"/>
          </a:p>
          <a:p>
            <a:endParaRPr lang="en-FI" sz="1600" b="0" dirty="0"/>
          </a:p>
          <a:p>
            <a:endParaRPr lang="en-FI" sz="1600" b="0" dirty="0"/>
          </a:p>
          <a:p>
            <a:endParaRPr lang="en-FI" sz="1600" b="0" dirty="0"/>
          </a:p>
          <a:p>
            <a:r>
              <a:rPr lang="en-FI" sz="1600" b="0" dirty="0"/>
              <a:t>Feel free to discuss your ideas prior to submitting a formal statement of interest. Please drop me a line at </a:t>
            </a:r>
            <a:r>
              <a:rPr lang="en-FI" sz="1600" b="0" dirty="0">
                <a:hlinkClick r:id="rId3"/>
              </a:rPr>
              <a:t>alexei.gloukhovtsev@aalto.fi</a:t>
            </a:r>
            <a:r>
              <a:rPr lang="en-FI" sz="1600" b="0" dirty="0"/>
              <a:t>.</a:t>
            </a:r>
          </a:p>
          <a:p>
            <a:endParaRPr lang="en-FI" sz="1600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03819-E4CF-D341-9AB6-A331716D788A}"/>
              </a:ext>
            </a:extLst>
          </p:cNvPr>
          <p:cNvSpPr/>
          <p:nvPr/>
        </p:nvSpPr>
        <p:spPr>
          <a:xfrm>
            <a:off x="1530627" y="2012396"/>
            <a:ext cx="3388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Digital marketing</a:t>
            </a:r>
          </a:p>
          <a:p>
            <a:r>
              <a:rPr lang="en-US" sz="1600" dirty="0">
                <a:solidFill>
                  <a:srgbClr val="7030A0"/>
                </a:solidFill>
              </a:rPr>
              <a:t>Healthcare services</a:t>
            </a:r>
          </a:p>
          <a:p>
            <a:r>
              <a:rPr lang="en-US" sz="1600" dirty="0">
                <a:solidFill>
                  <a:srgbClr val="7030A0"/>
                </a:solidFill>
              </a:rPr>
              <a:t>Sustainable consumption </a:t>
            </a:r>
          </a:p>
          <a:p>
            <a:r>
              <a:rPr lang="en-US" sz="1600" dirty="0">
                <a:solidFill>
                  <a:srgbClr val="7030A0"/>
                </a:solidFill>
              </a:rPr>
              <a:t>Retail experience</a:t>
            </a:r>
          </a:p>
          <a:p>
            <a:r>
              <a:rPr lang="en-US" sz="1600" dirty="0">
                <a:solidFill>
                  <a:srgbClr val="FF26E3"/>
                </a:solidFill>
              </a:rPr>
              <a:t>Business &amp; Marketing education</a:t>
            </a:r>
          </a:p>
          <a:p>
            <a:r>
              <a:rPr lang="en-US" sz="1600" dirty="0">
                <a:solidFill>
                  <a:srgbClr val="7030A0"/>
                </a:solidFill>
              </a:rPr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4E2EE-F3CD-954B-B781-6321477524CA}"/>
              </a:ext>
            </a:extLst>
          </p:cNvPr>
          <p:cNvSpPr/>
          <p:nvPr/>
        </p:nvSpPr>
        <p:spPr>
          <a:xfrm>
            <a:off x="6921610" y="2012396"/>
            <a:ext cx="228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965E"/>
                </a:solidFill>
              </a:rPr>
              <a:t>Gender</a:t>
            </a:r>
          </a:p>
          <a:p>
            <a:r>
              <a:rPr lang="en-US" sz="1600" dirty="0">
                <a:solidFill>
                  <a:srgbClr val="00965E"/>
                </a:solidFill>
              </a:rPr>
              <a:t>Race</a:t>
            </a:r>
          </a:p>
          <a:p>
            <a:r>
              <a:rPr lang="en-US" sz="1600" dirty="0">
                <a:solidFill>
                  <a:srgbClr val="00965E"/>
                </a:solidFill>
              </a:rPr>
              <a:t>Ethnicity</a:t>
            </a:r>
          </a:p>
          <a:p>
            <a:r>
              <a:rPr lang="en-US" sz="1600" dirty="0">
                <a:solidFill>
                  <a:srgbClr val="00965E"/>
                </a:solidFill>
              </a:rPr>
              <a:t>Income</a:t>
            </a:r>
          </a:p>
          <a:p>
            <a:r>
              <a:rPr lang="en-US" sz="1600" dirty="0">
                <a:solidFill>
                  <a:srgbClr val="00965E"/>
                </a:solidFill>
              </a:rPr>
              <a:t>Age</a:t>
            </a:r>
          </a:p>
          <a:p>
            <a:r>
              <a:rPr lang="en-US" sz="1600" dirty="0">
                <a:solidFill>
                  <a:srgbClr val="00965E"/>
                </a:solidFill>
              </a:rPr>
              <a:t>Geographical location</a:t>
            </a:r>
          </a:p>
          <a:p>
            <a:r>
              <a:rPr lang="en-US" sz="1600" dirty="0">
                <a:solidFill>
                  <a:srgbClr val="00965E"/>
                </a:solidFill>
              </a:rPr>
              <a:t>…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A176355-7BB8-1040-91D5-CF93DA405778}"/>
              </a:ext>
            </a:extLst>
          </p:cNvPr>
          <p:cNvSpPr/>
          <p:nvPr/>
        </p:nvSpPr>
        <p:spPr>
          <a:xfrm rot="10800000">
            <a:off x="2331721" y="1718198"/>
            <a:ext cx="230588" cy="294198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CAC3BAA-4A5F-C642-AFE8-5F701EFB139B}"/>
              </a:ext>
            </a:extLst>
          </p:cNvPr>
          <p:cNvSpPr/>
          <p:nvPr/>
        </p:nvSpPr>
        <p:spPr>
          <a:xfrm rot="10800000">
            <a:off x="7382784" y="1718198"/>
            <a:ext cx="230588" cy="294198"/>
          </a:xfrm>
          <a:prstGeom prst="downArrow">
            <a:avLst/>
          </a:prstGeom>
          <a:solidFill>
            <a:srgbClr val="00965E"/>
          </a:solidFill>
          <a:ln>
            <a:solidFill>
              <a:srgbClr val="009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036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8E439-01EB-544D-A5CD-5A79752ED7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HENRI WEIJO</a:t>
            </a:r>
          </a:p>
        </p:txBody>
      </p:sp>
    </p:spTree>
    <p:extLst>
      <p:ext uri="{BB962C8B-B14F-4D97-AF65-F5344CB8AC3E}">
        <p14:creationId xmlns:p14="http://schemas.microsoft.com/office/powerpoint/2010/main" val="702335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29F7-2508-A948-8D52-75551448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285751"/>
            <a:ext cx="6270146" cy="9941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Henri Weijo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022CED-9A28-BC4B-B151-72C5C59401C4}"/>
              </a:ext>
            </a:extLst>
          </p:cNvPr>
          <p:cNvSpPr txBox="1">
            <a:spLocks/>
          </p:cNvSpPr>
          <p:nvPr/>
        </p:nvSpPr>
        <p:spPr>
          <a:xfrm>
            <a:off x="414337" y="3451899"/>
            <a:ext cx="8525555" cy="179310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9594" lvl="1" indent="-548879">
              <a:buNone/>
            </a:pPr>
            <a:r>
              <a:rPr lang="en-US" sz="1125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Seregina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Anastasia and Henri A. Weijo (2017), “Play at Any Cost: How Cosplayers Produce and Sustain Their Ludic Communal Consumption Experiences,” 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Consumer Research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44(1), pp. 139–59.</a:t>
            </a:r>
          </a:p>
          <a:p>
            <a:pPr marL="559594" lvl="1" indent="-548879">
              <a:buNone/>
            </a:pP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Weijo, Henri A., Jonathan Bean, and Jukka </a:t>
            </a:r>
            <a:r>
              <a:rPr lang="en-US" sz="1125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Rintamäki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 (2019), “Brand Community Coping,” 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Business Research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94, pp. 128-136.</a:t>
            </a:r>
          </a:p>
          <a:p>
            <a:pPr marL="559594" lvl="1" indent="-548879">
              <a:buNone/>
            </a:pPr>
            <a:r>
              <a:rPr lang="en-US" sz="1125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Gollnhofer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Johanna; Henri A Weijo, John W Schouten (2019), Consumer Movements and Value Regimes: Fighting Food Waste in Germany by Building Alternative Object Pathways, 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Consumer Research, 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forthcoming</a:t>
            </a:r>
          </a:p>
          <a:p>
            <a:pPr marL="559594" lvl="1" indent="-548879">
              <a:buNone/>
            </a:pP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Weijo, Henri, Diane M. Martin, and Eric J. Arnould (2018), “Consumer Movements and Collective Creativity : The Case of Restaurant Day”, </a:t>
            </a:r>
            <a:r>
              <a:rPr lang="en-US" sz="1125" i="1" dirty="0">
                <a:latin typeface="Courier New" panose="02070309020205020404" pitchFamily="49" charset="0"/>
                <a:cs typeface="Courier New" panose="02070309020205020404" pitchFamily="49" charset="0"/>
              </a:rPr>
              <a:t>Journal of Consumer Research</a:t>
            </a:r>
            <a:r>
              <a:rPr lang="en-US" sz="1125" dirty="0">
                <a:latin typeface="Courier New" panose="02070309020205020404" pitchFamily="49" charset="0"/>
                <a:cs typeface="Courier New" panose="02070309020205020404" pitchFamily="49" charset="0"/>
              </a:rPr>
              <a:t>, 45, (2), pp. 251–274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B19271-4CCD-A14F-8ADC-3222EF89AC0B}"/>
              </a:ext>
            </a:extLst>
          </p:cNvPr>
          <p:cNvCxnSpPr>
            <a:cxnSpLocks/>
          </p:cNvCxnSpPr>
          <p:nvPr/>
        </p:nvCxnSpPr>
        <p:spPr>
          <a:xfrm flipV="1">
            <a:off x="-66102" y="1267228"/>
            <a:ext cx="2685362" cy="1269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E712BE-D04E-4040-B79E-19EAC2E14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4204" y="1395779"/>
            <a:ext cx="2155688" cy="1793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D39047-7956-4E40-9B2E-A8A279E266D1}"/>
              </a:ext>
            </a:extLst>
          </p:cNvPr>
          <p:cNvSpPr/>
          <p:nvPr/>
        </p:nvSpPr>
        <p:spPr>
          <a:xfrm>
            <a:off x="414338" y="1395779"/>
            <a:ext cx="6566127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>
                <a:latin typeface="Courier New" panose="02070309020205020404" pitchFamily="49" charset="0"/>
                <a:cs typeface="Courier New" panose="02070309020205020404" pitchFamily="49" charset="0"/>
              </a:rPr>
              <a:t>Associate professor in marketing (2017-)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>
                <a:latin typeface="Courier New" panose="02070309020205020404" pitchFamily="49" charset="0"/>
                <a:cs typeface="Courier New" panose="02070309020205020404" pitchFamily="49" charset="0"/>
              </a:rPr>
              <a:t>Mostly qualitative methods (interviews, ethnography, </a:t>
            </a:r>
            <a:r>
              <a:rPr lang="en-US" sz="165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netnography</a:t>
            </a:r>
            <a:r>
              <a:rPr lang="en-US" sz="1650" dirty="0">
                <a:latin typeface="Courier New" panose="02070309020205020404" pitchFamily="49" charset="0"/>
                <a:cs typeface="Courier New" panose="02070309020205020404" pitchFamily="49" charset="0"/>
              </a:rPr>
              <a:t>…)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>
                <a:latin typeface="Courier New" panose="02070309020205020404" pitchFamily="49" charset="0"/>
                <a:cs typeface="Courier New" panose="02070309020205020404" pitchFamily="49" charset="0"/>
              </a:rPr>
              <a:t>Consumer culture researcher: consumption collectives, creativity, value and value creation, exchange practices, political consumption, circular economies, branding…</a:t>
            </a:r>
          </a:p>
        </p:txBody>
      </p:sp>
    </p:spTree>
    <p:extLst>
      <p:ext uri="{BB962C8B-B14F-4D97-AF65-F5344CB8AC3E}">
        <p14:creationId xmlns:p14="http://schemas.microsoft.com/office/powerpoint/2010/main" val="4050205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5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10_EN.potx" id="{7C017439-5F38-4F72-9DDA-0E4E091206CF}" vid="{7F772D11-0CFD-4DE9-8EF1-3AB8060ADA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5759</TotalTime>
  <Words>1533</Words>
  <Application>Microsoft Macintosh PowerPoint</Application>
  <PresentationFormat>On-screen Show (16:10)</PresentationFormat>
  <Paragraphs>205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</vt:lpstr>
      <vt:lpstr>Calibri</vt:lpstr>
      <vt:lpstr>Calibri Light</vt:lpstr>
      <vt:lpstr>Courier New</vt:lpstr>
      <vt:lpstr>Georgia</vt:lpstr>
      <vt:lpstr>Lucida Grande</vt:lpstr>
      <vt:lpstr>Office-teema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Henri Weijo</vt:lpstr>
      <vt:lpstr>Henri Weijo</vt:lpstr>
      <vt:lpstr>The Weather and Consumption</vt:lpstr>
      <vt:lpstr>What is happening to bookshelves in Finland?</vt:lpstr>
      <vt:lpstr>What are (Collective) Reconsumption Rituals?</vt:lpstr>
      <vt:lpstr>What are Consumer Strategies and Practices for Digital Detox?</vt:lpstr>
      <vt:lpstr>What is a “Consumer Anti-Hero”?</vt:lpstr>
      <vt:lpstr>The Post-COVID-19 Home Office?</vt:lpstr>
      <vt:lpstr>Consumer Coping with “Bullshit Jobs”</vt:lpstr>
      <vt:lpstr>“Dogs as Consumers” OR  “Dogs and the Consumption of Aristocracy”</vt:lpstr>
      <vt:lpstr>PowerPoint Presentation</vt:lpstr>
      <vt:lpstr>PowerPoint Presentation</vt:lpstr>
      <vt:lpstr>PowerPoint Presentation</vt:lpstr>
      <vt:lpstr>PowerPoint Presentation</vt:lpstr>
      <vt:lpstr>Ilona Mikkonen, DSc. (PhD)</vt:lpstr>
      <vt:lpstr>Tentative topic  Onlyfans   content creator/consumer relationship in erotic consumption</vt:lpstr>
      <vt:lpstr>PowerPoint Presentation</vt:lpstr>
      <vt:lpstr>It’s easier to imagine the end of the world than to imagine the end of marketing.</vt:lpstr>
      <vt:lpstr>PowerPoint Presentation</vt:lpstr>
      <vt:lpstr>Why is Marketing Research interesting?</vt:lpstr>
      <vt:lpstr>Qualitative Methodologies</vt:lpstr>
      <vt:lpstr>Preferred Research Contexts and Examples</vt:lpstr>
      <vt:lpstr>Past Projects Supervised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Gloukhovtsev Alexei</dc:creator>
  <cp:lastModifiedBy>Bhatnagar Kushagra</cp:lastModifiedBy>
  <cp:revision>978</cp:revision>
  <cp:lastPrinted>2019-09-11T08:59:12Z</cp:lastPrinted>
  <dcterms:created xsi:type="dcterms:W3CDTF">2019-09-08T06:45:06Z</dcterms:created>
  <dcterms:modified xsi:type="dcterms:W3CDTF">2022-09-07T13:33:26Z</dcterms:modified>
</cp:coreProperties>
</file>