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  <p:sldMasterId id="2147483715" r:id="rId5"/>
  </p:sldMasterIdLst>
  <p:notesMasterIdLst>
    <p:notesMasterId r:id="rId27"/>
  </p:notesMasterIdLst>
  <p:handoutMasterIdLst>
    <p:handoutMasterId r:id="rId28"/>
  </p:handoutMasterIdLst>
  <p:sldIdLst>
    <p:sldId id="257" r:id="rId6"/>
    <p:sldId id="262" r:id="rId7"/>
    <p:sldId id="399" r:id="rId8"/>
    <p:sldId id="400" r:id="rId9"/>
    <p:sldId id="404" r:id="rId10"/>
    <p:sldId id="408" r:id="rId11"/>
    <p:sldId id="401" r:id="rId12"/>
    <p:sldId id="398" r:id="rId13"/>
    <p:sldId id="406" r:id="rId14"/>
    <p:sldId id="256" r:id="rId15"/>
    <p:sldId id="391" r:id="rId16"/>
    <p:sldId id="402" r:id="rId17"/>
    <p:sldId id="409" r:id="rId18"/>
    <p:sldId id="403" r:id="rId19"/>
    <p:sldId id="267" r:id="rId20"/>
    <p:sldId id="407" r:id="rId21"/>
    <p:sldId id="293" r:id="rId22"/>
    <p:sldId id="294" r:id="rId23"/>
    <p:sldId id="410" r:id="rId24"/>
    <p:sldId id="273" r:id="rId25"/>
    <p:sldId id="274" r:id="rId26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FF99"/>
    <a:srgbClr val="FFCD00"/>
    <a:srgbClr val="EF363B"/>
    <a:srgbClr val="00965E"/>
    <a:srgbClr val="EE353B"/>
    <a:srgbClr val="FF0000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0094" autoAdjust="0"/>
  </p:normalViewPr>
  <p:slideViewPr>
    <p:cSldViewPr snapToGrid="0" snapToObjects="1">
      <p:cViewPr varScale="1">
        <p:scale>
          <a:sx n="93" d="100"/>
          <a:sy n="93" d="100"/>
        </p:scale>
        <p:origin x="54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1807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148164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621799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516070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9973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516081"/>
            <a:ext cx="2167128" cy="3457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4851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96473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22" name="Kuva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42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15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45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88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74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41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40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2" name="Kuva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44703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25" name="Kuva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399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1" y="3238454"/>
            <a:ext cx="353308" cy="353308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34" y="3238454"/>
            <a:ext cx="353308" cy="353308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16" y="3238454"/>
            <a:ext cx="353308" cy="353308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99" y="3238454"/>
            <a:ext cx="353308" cy="353308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082" y="3238454"/>
            <a:ext cx="353308" cy="35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66" y="3238347"/>
            <a:ext cx="406943" cy="342930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485B-0632-4999-A9FC-EA2F8C80AE7A}" type="datetime1">
              <a:rPr lang="fi-FI" smtClean="0"/>
              <a:t>1.11.2023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47380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6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89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59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87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473801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78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485B-0632-4999-A9FC-EA2F8C80AE7A}" type="datetime1">
              <a:rPr lang="fi-FI" smtClean="0"/>
              <a:t>1.11.2023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47380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5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9122A-127F-4D39-BC6D-628F9CF773C0}" type="datetime1">
              <a:rPr lang="fi-FI" smtClean="0"/>
              <a:t>1.11.2023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47380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17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93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34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2433703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53" y="1517578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24" r:id="rId23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4E3E40-6782-4632-99C7-B6D90B262F4A}" type="datetime1">
              <a:rPr lang="fi-FI" smtClean="0"/>
              <a:t>1.11.2023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102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4388" y="90577"/>
            <a:ext cx="6977062" cy="638194"/>
          </a:xfrm>
        </p:spPr>
        <p:txBody>
          <a:bodyPr/>
          <a:lstStyle/>
          <a:p>
            <a:pPr algn="ctr"/>
            <a:r>
              <a:rPr lang="en-US" dirty="0"/>
              <a:t>Course Practicalities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265641" y="961692"/>
            <a:ext cx="4511260" cy="390769"/>
          </a:xfrm>
        </p:spPr>
        <p:txBody>
          <a:bodyPr/>
          <a:lstStyle/>
          <a:p>
            <a:pPr algn="ctr"/>
            <a:r>
              <a:rPr lang="en-US" sz="2400" dirty="0"/>
              <a:t>AAE-E3120 Circular Economy for Energy Storage</a:t>
            </a:r>
            <a:endParaRPr lang="fi-FI" sz="24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>
          <a:xfrm>
            <a:off x="791681" y="2973540"/>
            <a:ext cx="3924697" cy="2224622"/>
          </a:xfrm>
        </p:spPr>
        <p:txBody>
          <a:bodyPr/>
          <a:lstStyle/>
          <a:p>
            <a:pPr rtl="0"/>
            <a:r>
              <a:rPr lang="en-US" sz="1400" dirty="0"/>
              <a:t>Neha Garg (Responsible Teacher)</a:t>
            </a:r>
          </a:p>
          <a:p>
            <a:pPr rtl="0"/>
            <a:r>
              <a:rPr lang="en-US" sz="1400" dirty="0"/>
              <a:t>Annukka Santasalo-Aarnio (Responsible Professor)</a:t>
            </a:r>
          </a:p>
          <a:p>
            <a:pPr rtl="0"/>
            <a:r>
              <a:rPr lang="en-US" sz="1400" dirty="0"/>
              <a:t>Simon Jech (Responsible teaching assistant)</a:t>
            </a:r>
          </a:p>
          <a:p>
            <a:pPr rtl="0"/>
            <a:r>
              <a:rPr lang="en-US" sz="1400" dirty="0"/>
              <a:t>Arjun Muralidharan (Teaching assistant)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52560B2-D858-407A-8880-EB99269F9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63" y="1073682"/>
            <a:ext cx="3924696" cy="332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EFC746-0BDE-BBB1-D33F-D7794732BEA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25551" y="497829"/>
            <a:ext cx="8492897" cy="1110638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Energy return on Energy stored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4A062-63EF-9DB4-C921-BB0319AA540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854299"/>
            <a:ext cx="8492897" cy="27223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Calculate how much energy we need for the storage raw materials </a:t>
            </a:r>
          </a:p>
          <a:p>
            <a:r>
              <a:rPr lang="en-US" b="0" dirty="0"/>
              <a:t>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Get an idea how much energy we need</a:t>
            </a:r>
          </a:p>
          <a:p>
            <a:pPr lvl="1" indent="0">
              <a:buNone/>
            </a:pPr>
            <a:r>
              <a:rPr lang="en-US" dirty="0"/>
              <a:t>How does it compare with the stored energy over storage lifetime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Understand the potential energy intensity of raw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information will be provided during poster session 1</a:t>
            </a:r>
          </a:p>
          <a:p>
            <a:pPr marL="342900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16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46CCBCE9-52AC-49EB-8A8F-7C4E2891D3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576797"/>
            <a:ext cx="4284662" cy="418620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Group tasks</a:t>
            </a:r>
          </a:p>
        </p:txBody>
      </p:sp>
    </p:spTree>
    <p:extLst>
      <p:ext uri="{BB962C8B-B14F-4D97-AF65-F5344CB8AC3E}">
        <p14:creationId xmlns:p14="http://schemas.microsoft.com/office/powerpoint/2010/main" val="36011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B491AC-23A9-45AE-B261-4402BE544DC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Group tasks: Posters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00651-8ECC-4CE9-A039-4CD83E6F537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58750" y="1395663"/>
            <a:ext cx="2251408" cy="3563261"/>
          </a:xfrm>
        </p:spPr>
        <p:txBody>
          <a:bodyPr/>
          <a:lstStyle/>
          <a:p>
            <a:pPr algn="ctr"/>
            <a:r>
              <a:rPr lang="en-US" b="0" dirty="0"/>
              <a:t>Group selects </a:t>
            </a:r>
          </a:p>
          <a:p>
            <a:pPr algn="ctr"/>
            <a:r>
              <a:rPr lang="en-US" b="0" dirty="0"/>
              <a:t>an application – </a:t>
            </a:r>
          </a:p>
          <a:p>
            <a:pPr algn="ctr"/>
            <a:r>
              <a:rPr lang="en-US" b="0" dirty="0"/>
              <a:t>where they apply the knowledge from the modules</a:t>
            </a:r>
            <a:endParaRPr lang="en-GB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088C8-B69D-DE0B-DD9E-6FE8D43E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296" y="1177393"/>
            <a:ext cx="5302954" cy="39721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90662F-AD70-3B45-512C-38BF7CFBE700}"/>
              </a:ext>
            </a:extLst>
          </p:cNvPr>
          <p:cNvSpPr/>
          <p:nvPr/>
        </p:nvSpPr>
        <p:spPr>
          <a:xfrm>
            <a:off x="4413871" y="1863177"/>
            <a:ext cx="501888" cy="3698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35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B491AC-23A9-45AE-B261-4402BE544DC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Group tasks: Posters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AE25467B-C74E-4821-B822-93AAE04D3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834401"/>
              </p:ext>
            </p:extLst>
          </p:nvPr>
        </p:nvGraphicFramePr>
        <p:xfrm>
          <a:off x="546344" y="1127579"/>
          <a:ext cx="7483875" cy="341004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52719">
                  <a:extLst>
                    <a:ext uri="{9D8B030D-6E8A-4147-A177-3AD203B41FA5}">
                      <a16:colId xmlns:a16="http://schemas.microsoft.com/office/drawing/2014/main" val="3676130199"/>
                    </a:ext>
                  </a:extLst>
                </a:gridCol>
                <a:gridCol w="1508522">
                  <a:extLst>
                    <a:ext uri="{9D8B030D-6E8A-4147-A177-3AD203B41FA5}">
                      <a16:colId xmlns:a16="http://schemas.microsoft.com/office/drawing/2014/main" val="3684616013"/>
                    </a:ext>
                  </a:extLst>
                </a:gridCol>
                <a:gridCol w="4922634">
                  <a:extLst>
                    <a:ext uri="{9D8B030D-6E8A-4147-A177-3AD203B41FA5}">
                      <a16:colId xmlns:a16="http://schemas.microsoft.com/office/drawing/2014/main" val="4202351161"/>
                    </a:ext>
                  </a:extLst>
                </a:gridCol>
              </a:tblGrid>
              <a:tr h="441296"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Poster instructions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4526"/>
                  </a:ext>
                </a:extLst>
              </a:tr>
              <a:tr h="843298">
                <a:tc>
                  <a:txBody>
                    <a:bodyPr/>
                    <a:lstStyle/>
                    <a:p>
                      <a:r>
                        <a:rPr lang="en-US" dirty="0"/>
                        <a:t>Poster1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 and state-of-art Materials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1 )What is the application and how does it work?</a:t>
                      </a:r>
                    </a:p>
                    <a:p>
                      <a:endParaRPr lang="en-US" sz="13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What are the state-of-materials used in this application?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495780"/>
                  </a:ext>
                </a:extLst>
              </a:tr>
              <a:tr h="1211051">
                <a:tc>
                  <a:txBody>
                    <a:bodyPr/>
                    <a:lstStyle/>
                    <a:p>
                      <a:r>
                        <a:rPr lang="en-US" dirty="0"/>
                        <a:t>Poster 2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material solutions 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the current material innovations on your application? </a:t>
                      </a:r>
                    </a:p>
                    <a:p>
                      <a:pPr marL="342900" marR="0" lvl="0" indent="-34290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endParaRPr lang="en-US" sz="13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the most relevant durability issues in your application?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048458"/>
                  </a:ext>
                </a:extLst>
              </a:tr>
              <a:tr h="843298">
                <a:tc>
                  <a:txBody>
                    <a:bodyPr/>
                    <a:lstStyle/>
                    <a:p>
                      <a:r>
                        <a:rPr lang="en-US" dirty="0"/>
                        <a:t>Poster 3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material availability and l</a:t>
                      </a:r>
                      <a:r>
                        <a:rPr lang="en-US" sz="135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ife</a:t>
                      </a:r>
                      <a:r>
                        <a:rPr lang="en-US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cycle assessment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the material availability for your applications? 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whole value chain of your application (i.e. LCA )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139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17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E97108-B9DF-4EE5-AFE3-A9CD2E11417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Final Project: Eco-Design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4131C-691B-41C2-93D3-915AEC1ADA3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2" y="1247502"/>
            <a:ext cx="8492897" cy="3388289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Make an innovation presentation of Eco-Design for your energy storage application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(No written report,  only PowerPoint slides)</a:t>
            </a:r>
          </a:p>
          <a:p>
            <a:pPr algn="ctr"/>
            <a:r>
              <a:rPr lang="en-US" b="0" dirty="0"/>
              <a:t>(More information will be provided during poster session 2)</a:t>
            </a:r>
          </a:p>
          <a:p>
            <a:pPr algn="ctr"/>
            <a:endParaRPr lang="en-US" b="0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454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46CCBCE9-52AC-49EB-8A8F-7C4E2891D3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576797"/>
            <a:ext cx="4218160" cy="418620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Group 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46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F6105B-FD11-F2CE-E88E-2956428FD03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Team division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6A1281-3436-4897-BD65-B1A41CFE4196}"/>
              </a:ext>
            </a:extLst>
          </p:cNvPr>
          <p:cNvSpPr/>
          <p:nvPr/>
        </p:nvSpPr>
        <p:spPr>
          <a:xfrm>
            <a:off x="2626322" y="2135367"/>
            <a:ext cx="2619446" cy="18591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861434-4933-3251-EF45-F0C12DBEB9CD}"/>
              </a:ext>
            </a:extLst>
          </p:cNvPr>
          <p:cNvSpPr/>
          <p:nvPr/>
        </p:nvSpPr>
        <p:spPr>
          <a:xfrm>
            <a:off x="5424523" y="1443788"/>
            <a:ext cx="1694734" cy="6915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Chemical engineering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49EFC8-FFF2-C161-E9F3-89598FC70876}"/>
              </a:ext>
            </a:extLst>
          </p:cNvPr>
          <p:cNvSpPr/>
          <p:nvPr/>
        </p:nvSpPr>
        <p:spPr>
          <a:xfrm>
            <a:off x="5520777" y="4214491"/>
            <a:ext cx="1815049" cy="6915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All other background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7AFEDD-2EE9-3D89-9F1D-2B247273DA98}"/>
              </a:ext>
            </a:extLst>
          </p:cNvPr>
          <p:cNvSpPr/>
          <p:nvPr/>
        </p:nvSpPr>
        <p:spPr>
          <a:xfrm>
            <a:off x="747198" y="4214491"/>
            <a:ext cx="1694734" cy="6915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Energy engineering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9EDBDE-5FA0-7806-7ABB-59278E342B4C}"/>
              </a:ext>
            </a:extLst>
          </p:cNvPr>
          <p:cNvSpPr/>
          <p:nvPr/>
        </p:nvSpPr>
        <p:spPr>
          <a:xfrm>
            <a:off x="732207" y="1443788"/>
            <a:ext cx="1694734" cy="6915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Material expertise</a:t>
            </a:r>
          </a:p>
        </p:txBody>
      </p:sp>
    </p:spTree>
    <p:extLst>
      <p:ext uri="{BB962C8B-B14F-4D97-AF65-F5344CB8AC3E}">
        <p14:creationId xmlns:p14="http://schemas.microsoft.com/office/powerpoint/2010/main" val="526346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051720" y="1642043"/>
            <a:ext cx="4608512" cy="15841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Warm up exercise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8468" y="2057860"/>
            <a:ext cx="343501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Prepare a mind map for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Energy Storage Technologies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489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5980" y="85734"/>
            <a:ext cx="6283922" cy="571855"/>
          </a:xfrm>
        </p:spPr>
        <p:txBody>
          <a:bodyPr/>
          <a:lstStyle/>
          <a:p>
            <a:r>
              <a:rPr lang="en-US" dirty="0"/>
              <a:t>Example mind map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" name="Ellipsi 1">
            <a:extLst>
              <a:ext uri="{FF2B5EF4-FFF2-40B4-BE49-F238E27FC236}">
                <a16:creationId xmlns:a16="http://schemas.microsoft.com/office/drawing/2014/main" id="{F112EF94-B6F1-407B-9CB5-F182CBA695CC}"/>
              </a:ext>
            </a:extLst>
          </p:cNvPr>
          <p:cNvSpPr/>
          <p:nvPr/>
        </p:nvSpPr>
        <p:spPr>
          <a:xfrm>
            <a:off x="2627784" y="2497460"/>
            <a:ext cx="2516616" cy="13681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kstiruutu 16">
            <a:extLst>
              <a:ext uri="{FF2B5EF4-FFF2-40B4-BE49-F238E27FC236}">
                <a16:creationId xmlns:a16="http://schemas.microsoft.com/office/drawing/2014/main" id="{AD5C1B36-B4BA-452F-9850-AB31E5726559}"/>
              </a:ext>
            </a:extLst>
          </p:cNvPr>
          <p:cNvSpPr txBox="1"/>
          <p:nvPr/>
        </p:nvSpPr>
        <p:spPr>
          <a:xfrm>
            <a:off x="2637417" y="2713188"/>
            <a:ext cx="2516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Energy Storage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Applications</a:t>
            </a:r>
          </a:p>
        </p:txBody>
      </p:sp>
      <p:sp>
        <p:nvSpPr>
          <p:cNvPr id="12" name="Ellipsi 2">
            <a:extLst>
              <a:ext uri="{FF2B5EF4-FFF2-40B4-BE49-F238E27FC236}">
                <a16:creationId xmlns:a16="http://schemas.microsoft.com/office/drawing/2014/main" id="{69E25D5C-50DC-4F05-B711-BC952B929B5B}"/>
              </a:ext>
            </a:extLst>
          </p:cNvPr>
          <p:cNvSpPr/>
          <p:nvPr/>
        </p:nvSpPr>
        <p:spPr>
          <a:xfrm>
            <a:off x="5696661" y="3310193"/>
            <a:ext cx="1482554" cy="9164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kstiruutu 17">
            <a:extLst>
              <a:ext uri="{FF2B5EF4-FFF2-40B4-BE49-F238E27FC236}">
                <a16:creationId xmlns:a16="http://schemas.microsoft.com/office/drawing/2014/main" id="{E6D7B1B9-4F3D-4FBC-A53F-46A6430A16C4}"/>
              </a:ext>
            </a:extLst>
          </p:cNvPr>
          <p:cNvSpPr txBox="1"/>
          <p:nvPr/>
        </p:nvSpPr>
        <p:spPr>
          <a:xfrm>
            <a:off x="5742382" y="3444406"/>
            <a:ext cx="1482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Thermal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4" name="Ellipsi 18">
            <a:extLst>
              <a:ext uri="{FF2B5EF4-FFF2-40B4-BE49-F238E27FC236}">
                <a16:creationId xmlns:a16="http://schemas.microsoft.com/office/drawing/2014/main" id="{C2574F24-5D17-4CB9-B853-410EF8B4B1BE}"/>
              </a:ext>
            </a:extLst>
          </p:cNvPr>
          <p:cNvSpPr/>
          <p:nvPr/>
        </p:nvSpPr>
        <p:spPr>
          <a:xfrm>
            <a:off x="1210111" y="3652130"/>
            <a:ext cx="1482554" cy="9164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kstiruutu 19">
            <a:extLst>
              <a:ext uri="{FF2B5EF4-FFF2-40B4-BE49-F238E27FC236}">
                <a16:creationId xmlns:a16="http://schemas.microsoft.com/office/drawing/2014/main" id="{34631069-AAB3-4273-9221-CBB177FD8B16}"/>
              </a:ext>
            </a:extLst>
          </p:cNvPr>
          <p:cNvSpPr txBox="1"/>
          <p:nvPr/>
        </p:nvSpPr>
        <p:spPr>
          <a:xfrm>
            <a:off x="1201421" y="3915295"/>
            <a:ext cx="1482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Chemical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8480A01-C620-B8EB-C649-861A1139D17F}"/>
              </a:ext>
            </a:extLst>
          </p:cNvPr>
          <p:cNvGrpSpPr/>
          <p:nvPr/>
        </p:nvGrpSpPr>
        <p:grpSpPr>
          <a:xfrm>
            <a:off x="1060848" y="1642777"/>
            <a:ext cx="1482556" cy="916464"/>
            <a:chOff x="1060848" y="1642777"/>
            <a:chExt cx="1482556" cy="916464"/>
          </a:xfrm>
        </p:grpSpPr>
        <p:sp>
          <p:nvSpPr>
            <p:cNvPr id="17" name="Ellipsi 20">
              <a:extLst>
                <a:ext uri="{FF2B5EF4-FFF2-40B4-BE49-F238E27FC236}">
                  <a16:creationId xmlns:a16="http://schemas.microsoft.com/office/drawing/2014/main" id="{5BFB9971-F81D-46A2-9D13-9AD4CF2AD900}"/>
                </a:ext>
              </a:extLst>
            </p:cNvPr>
            <p:cNvSpPr/>
            <p:nvPr/>
          </p:nvSpPr>
          <p:spPr>
            <a:xfrm>
              <a:off x="1060849" y="1642777"/>
              <a:ext cx="1482554" cy="916464"/>
            </a:xfrm>
            <a:prstGeom prst="ellipse">
              <a:avLst/>
            </a:prstGeom>
            <a:solidFill>
              <a:srgbClr val="E54747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kstiruutu 21">
              <a:extLst>
                <a:ext uri="{FF2B5EF4-FFF2-40B4-BE49-F238E27FC236}">
                  <a16:creationId xmlns:a16="http://schemas.microsoft.com/office/drawing/2014/main" id="{30217D86-8835-4D46-B1DB-39A7CE1B2F32}"/>
                </a:ext>
              </a:extLst>
            </p:cNvPr>
            <p:cNvSpPr txBox="1"/>
            <p:nvPr/>
          </p:nvSpPr>
          <p:spPr>
            <a:xfrm>
              <a:off x="1060848" y="1884458"/>
              <a:ext cx="14825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Mechanical</a:t>
              </a:r>
              <a:endPara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4189774-BF4A-527A-95C8-8F5B162672C6}"/>
              </a:ext>
            </a:extLst>
          </p:cNvPr>
          <p:cNvGrpSpPr/>
          <p:nvPr/>
        </p:nvGrpSpPr>
        <p:grpSpPr>
          <a:xfrm>
            <a:off x="5490170" y="1891697"/>
            <a:ext cx="1815966" cy="916464"/>
            <a:chOff x="5490170" y="1891697"/>
            <a:chExt cx="1815966" cy="916464"/>
          </a:xfrm>
        </p:grpSpPr>
        <p:sp>
          <p:nvSpPr>
            <p:cNvPr id="20" name="Ellipsi 22">
              <a:extLst>
                <a:ext uri="{FF2B5EF4-FFF2-40B4-BE49-F238E27FC236}">
                  <a16:creationId xmlns:a16="http://schemas.microsoft.com/office/drawing/2014/main" id="{173A769B-D45F-4D55-A448-9A85A0333C06}"/>
                </a:ext>
              </a:extLst>
            </p:cNvPr>
            <p:cNvSpPr/>
            <p:nvPr/>
          </p:nvSpPr>
          <p:spPr>
            <a:xfrm>
              <a:off x="5609369" y="1891697"/>
              <a:ext cx="1482554" cy="916464"/>
            </a:xfrm>
            <a:prstGeom prst="ellipse">
              <a:avLst/>
            </a:prstGeom>
            <a:solidFill>
              <a:srgbClr val="4F93F7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ekstiruutu 23">
              <a:extLst>
                <a:ext uri="{FF2B5EF4-FFF2-40B4-BE49-F238E27FC236}">
                  <a16:creationId xmlns:a16="http://schemas.microsoft.com/office/drawing/2014/main" id="{50D169D8-4801-4C8A-9DA6-BFD9FE3225EC}"/>
                </a:ext>
              </a:extLst>
            </p:cNvPr>
            <p:cNvSpPr txBox="1"/>
            <p:nvPr/>
          </p:nvSpPr>
          <p:spPr>
            <a:xfrm>
              <a:off x="5490170" y="2107831"/>
              <a:ext cx="18159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Electrical</a:t>
              </a: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/</a:t>
              </a:r>
              <a:r>
                <a:rPr kumimoji="0" lang="fi-FI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Electro-chemical</a:t>
              </a:r>
              <a:endPara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F2E4D0C-1030-AB42-4DAC-7BD6A123231F}"/>
              </a:ext>
            </a:extLst>
          </p:cNvPr>
          <p:cNvGrpSpPr/>
          <p:nvPr/>
        </p:nvGrpSpPr>
        <p:grpSpPr>
          <a:xfrm>
            <a:off x="122138" y="703240"/>
            <a:ext cx="1444465" cy="913664"/>
            <a:chOff x="122138" y="703240"/>
            <a:chExt cx="1444465" cy="913664"/>
          </a:xfrm>
        </p:grpSpPr>
        <p:sp>
          <p:nvSpPr>
            <p:cNvPr id="22" name="Suorakulmio 4">
              <a:extLst>
                <a:ext uri="{FF2B5EF4-FFF2-40B4-BE49-F238E27FC236}">
                  <a16:creationId xmlns:a16="http://schemas.microsoft.com/office/drawing/2014/main" id="{134D6E04-1326-4CE1-9B6B-544C73EFB1A5}"/>
                </a:ext>
              </a:extLst>
            </p:cNvPr>
            <p:cNvSpPr/>
            <p:nvPr/>
          </p:nvSpPr>
          <p:spPr>
            <a:xfrm>
              <a:off x="187356" y="752131"/>
              <a:ext cx="1314030" cy="864773"/>
            </a:xfrm>
            <a:prstGeom prst="rect">
              <a:avLst/>
            </a:prstGeom>
            <a:solidFill>
              <a:srgbClr val="E547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Tekstiruutu 26">
              <a:extLst>
                <a:ext uri="{FF2B5EF4-FFF2-40B4-BE49-F238E27FC236}">
                  <a16:creationId xmlns:a16="http://schemas.microsoft.com/office/drawing/2014/main" id="{D174CED5-9708-44CE-A428-FEAE4EEEDBC6}"/>
                </a:ext>
              </a:extLst>
            </p:cNvPr>
            <p:cNvSpPr txBox="1"/>
            <p:nvPr/>
          </p:nvSpPr>
          <p:spPr>
            <a:xfrm>
              <a:off x="122138" y="703240"/>
              <a:ext cx="14444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Pumped</a:t>
              </a: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 </a:t>
              </a:r>
              <a:r>
                <a:rPr kumimoji="0" lang="fi-FI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Hydroelectric</a:t>
              </a: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Storage (PHS)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AC2C9DC-4A6A-992C-8DCE-941F02D23E4A}"/>
              </a:ext>
            </a:extLst>
          </p:cNvPr>
          <p:cNvGrpSpPr/>
          <p:nvPr/>
        </p:nvGrpSpPr>
        <p:grpSpPr>
          <a:xfrm>
            <a:off x="2681189" y="785907"/>
            <a:ext cx="1672895" cy="881893"/>
            <a:chOff x="2681189" y="785907"/>
            <a:chExt cx="1672895" cy="881893"/>
          </a:xfrm>
        </p:grpSpPr>
        <p:sp>
          <p:nvSpPr>
            <p:cNvPr id="23" name="Suorakulmio 24">
              <a:extLst>
                <a:ext uri="{FF2B5EF4-FFF2-40B4-BE49-F238E27FC236}">
                  <a16:creationId xmlns:a16="http://schemas.microsoft.com/office/drawing/2014/main" id="{9121C489-74AE-4DF6-8DE8-CAD6D355C3E1}"/>
                </a:ext>
              </a:extLst>
            </p:cNvPr>
            <p:cNvSpPr/>
            <p:nvPr/>
          </p:nvSpPr>
          <p:spPr>
            <a:xfrm>
              <a:off x="2725198" y="806127"/>
              <a:ext cx="1628886" cy="861673"/>
            </a:xfrm>
            <a:prstGeom prst="rect">
              <a:avLst/>
            </a:prstGeom>
            <a:solidFill>
              <a:srgbClr val="E547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Tekstiruutu 27">
              <a:extLst>
                <a:ext uri="{FF2B5EF4-FFF2-40B4-BE49-F238E27FC236}">
                  <a16:creationId xmlns:a16="http://schemas.microsoft.com/office/drawing/2014/main" id="{14BB01D6-E4E6-4FE9-B414-A73D03B3019F}"/>
                </a:ext>
              </a:extLst>
            </p:cNvPr>
            <p:cNvSpPr txBox="1"/>
            <p:nvPr/>
          </p:nvSpPr>
          <p:spPr>
            <a:xfrm>
              <a:off x="2681189" y="785907"/>
              <a:ext cx="1661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Compressed</a:t>
              </a: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 Air Energy Storage (CAES)</a:t>
              </a:r>
            </a:p>
          </p:txBody>
        </p:sp>
      </p:grpSp>
      <p:sp>
        <p:nvSpPr>
          <p:cNvPr id="26" name="Suorakulmio 30">
            <a:extLst>
              <a:ext uri="{FF2B5EF4-FFF2-40B4-BE49-F238E27FC236}">
                <a16:creationId xmlns:a16="http://schemas.microsoft.com/office/drawing/2014/main" id="{659AFCB2-0A37-4C33-B5F3-03C1E210FB33}"/>
              </a:ext>
            </a:extLst>
          </p:cNvPr>
          <p:cNvSpPr/>
          <p:nvPr/>
        </p:nvSpPr>
        <p:spPr>
          <a:xfrm>
            <a:off x="243494" y="2650655"/>
            <a:ext cx="1088992" cy="360274"/>
          </a:xfrm>
          <a:prstGeom prst="rect">
            <a:avLst/>
          </a:prstGeom>
          <a:solidFill>
            <a:srgbClr val="E547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kstiruutu 31">
            <a:extLst>
              <a:ext uri="{FF2B5EF4-FFF2-40B4-BE49-F238E27FC236}">
                <a16:creationId xmlns:a16="http://schemas.microsoft.com/office/drawing/2014/main" id="{3CF403A6-37E1-4CBB-BBFB-F83FE96C66B8}"/>
              </a:ext>
            </a:extLst>
          </p:cNvPr>
          <p:cNvSpPr txBox="1"/>
          <p:nvPr/>
        </p:nvSpPr>
        <p:spPr>
          <a:xfrm>
            <a:off x="243338" y="2644922"/>
            <a:ext cx="1034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Flywheels</a:t>
            </a:r>
          </a:p>
        </p:txBody>
      </p:sp>
      <p:sp>
        <p:nvSpPr>
          <p:cNvPr id="28" name="Suorakulmio 5">
            <a:extLst>
              <a:ext uri="{FF2B5EF4-FFF2-40B4-BE49-F238E27FC236}">
                <a16:creationId xmlns:a16="http://schemas.microsoft.com/office/drawing/2014/main" id="{2DDF25F1-FC9F-4C30-9455-8AFAF92C032E}"/>
              </a:ext>
            </a:extLst>
          </p:cNvPr>
          <p:cNvSpPr/>
          <p:nvPr/>
        </p:nvSpPr>
        <p:spPr>
          <a:xfrm>
            <a:off x="4432921" y="1530030"/>
            <a:ext cx="1058613" cy="435499"/>
          </a:xfrm>
          <a:prstGeom prst="rect">
            <a:avLst/>
          </a:prstGeom>
          <a:solidFill>
            <a:srgbClr val="4784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Suorakulmio 35">
            <a:extLst>
              <a:ext uri="{FF2B5EF4-FFF2-40B4-BE49-F238E27FC236}">
                <a16:creationId xmlns:a16="http://schemas.microsoft.com/office/drawing/2014/main" id="{F8CB96F0-20EE-4F18-B3B5-CB604A3BC5E2}"/>
              </a:ext>
            </a:extLst>
          </p:cNvPr>
          <p:cNvSpPr/>
          <p:nvPr/>
        </p:nvSpPr>
        <p:spPr>
          <a:xfrm>
            <a:off x="7334905" y="1137379"/>
            <a:ext cx="1706758" cy="933216"/>
          </a:xfrm>
          <a:prstGeom prst="rect">
            <a:avLst/>
          </a:prstGeom>
          <a:solidFill>
            <a:srgbClr val="4784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Suorakulmio 38">
            <a:extLst>
              <a:ext uri="{FF2B5EF4-FFF2-40B4-BE49-F238E27FC236}">
                <a16:creationId xmlns:a16="http://schemas.microsoft.com/office/drawing/2014/main" id="{07551583-6F25-4092-9603-02B74F6BBB63}"/>
              </a:ext>
            </a:extLst>
          </p:cNvPr>
          <p:cNvSpPr/>
          <p:nvPr/>
        </p:nvSpPr>
        <p:spPr>
          <a:xfrm>
            <a:off x="6011615" y="988534"/>
            <a:ext cx="1060382" cy="476640"/>
          </a:xfrm>
          <a:prstGeom prst="rect">
            <a:avLst/>
          </a:prstGeom>
          <a:solidFill>
            <a:srgbClr val="4784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kstiruutu 40">
            <a:extLst>
              <a:ext uri="{FF2B5EF4-FFF2-40B4-BE49-F238E27FC236}">
                <a16:creationId xmlns:a16="http://schemas.microsoft.com/office/drawing/2014/main" id="{032EA4CF-4A88-42DE-BB39-EA70007F28A7}"/>
              </a:ext>
            </a:extLst>
          </p:cNvPr>
          <p:cNvSpPr txBox="1"/>
          <p:nvPr/>
        </p:nvSpPr>
        <p:spPr>
          <a:xfrm>
            <a:off x="4456423" y="1598504"/>
            <a:ext cx="1011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Batteries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32" name="Tekstiruutu 37">
            <a:extLst>
              <a:ext uri="{FF2B5EF4-FFF2-40B4-BE49-F238E27FC236}">
                <a16:creationId xmlns:a16="http://schemas.microsoft.com/office/drawing/2014/main" id="{17D5B837-D274-4F3C-8B12-D23C973B82B0}"/>
              </a:ext>
            </a:extLst>
          </p:cNvPr>
          <p:cNvSpPr txBox="1"/>
          <p:nvPr/>
        </p:nvSpPr>
        <p:spPr>
          <a:xfrm>
            <a:off x="5883161" y="883327"/>
            <a:ext cx="1284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Flow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Batteries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33" name="Tekstiruutu 41">
            <a:extLst>
              <a:ext uri="{FF2B5EF4-FFF2-40B4-BE49-F238E27FC236}">
                <a16:creationId xmlns:a16="http://schemas.microsoft.com/office/drawing/2014/main" id="{C35FE4A3-AD78-47D5-9654-200A7F2ADE4C}"/>
              </a:ext>
            </a:extLst>
          </p:cNvPr>
          <p:cNvSpPr txBox="1"/>
          <p:nvPr/>
        </p:nvSpPr>
        <p:spPr>
          <a:xfrm>
            <a:off x="7334906" y="1146874"/>
            <a:ext cx="164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Superconducting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Magnetic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Energy Storage (SMES)</a:t>
            </a:r>
          </a:p>
        </p:txBody>
      </p:sp>
      <p:sp>
        <p:nvSpPr>
          <p:cNvPr id="34" name="Suorakulmio 42">
            <a:extLst>
              <a:ext uri="{FF2B5EF4-FFF2-40B4-BE49-F238E27FC236}">
                <a16:creationId xmlns:a16="http://schemas.microsoft.com/office/drawing/2014/main" id="{624C5482-ED55-4407-8575-1610D8598125}"/>
              </a:ext>
            </a:extLst>
          </p:cNvPr>
          <p:cNvSpPr/>
          <p:nvPr/>
        </p:nvSpPr>
        <p:spPr>
          <a:xfrm>
            <a:off x="7524328" y="2299011"/>
            <a:ext cx="1565569" cy="509149"/>
          </a:xfrm>
          <a:prstGeom prst="rect">
            <a:avLst/>
          </a:prstGeom>
          <a:solidFill>
            <a:srgbClr val="4784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kstiruutu 43">
            <a:extLst>
              <a:ext uri="{FF2B5EF4-FFF2-40B4-BE49-F238E27FC236}">
                <a16:creationId xmlns:a16="http://schemas.microsoft.com/office/drawing/2014/main" id="{AA2E73FF-935D-43D9-8705-39CA4808F33D}"/>
              </a:ext>
            </a:extLst>
          </p:cNvPr>
          <p:cNvSpPr txBox="1"/>
          <p:nvPr/>
        </p:nvSpPr>
        <p:spPr>
          <a:xfrm>
            <a:off x="7437693" y="2253967"/>
            <a:ext cx="1639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Supercapacitors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047640A-C5E7-8F95-0FFC-CC62DE9159AE}"/>
              </a:ext>
            </a:extLst>
          </p:cNvPr>
          <p:cNvGrpSpPr/>
          <p:nvPr/>
        </p:nvGrpSpPr>
        <p:grpSpPr>
          <a:xfrm>
            <a:off x="2641993" y="4437641"/>
            <a:ext cx="1833757" cy="380034"/>
            <a:chOff x="2340050" y="4521456"/>
            <a:chExt cx="1833757" cy="380034"/>
          </a:xfrm>
        </p:grpSpPr>
        <p:sp>
          <p:nvSpPr>
            <p:cNvPr id="37" name="Suorakulmio 46">
              <a:extLst>
                <a:ext uri="{FF2B5EF4-FFF2-40B4-BE49-F238E27FC236}">
                  <a16:creationId xmlns:a16="http://schemas.microsoft.com/office/drawing/2014/main" id="{798443E4-827B-4BD3-8356-E9CDA2FD2D2D}"/>
                </a:ext>
              </a:extLst>
            </p:cNvPr>
            <p:cNvSpPr/>
            <p:nvPr/>
          </p:nvSpPr>
          <p:spPr>
            <a:xfrm>
              <a:off x="2728655" y="4521456"/>
              <a:ext cx="1281972" cy="3800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Tekstiruutu 48">
              <a:extLst>
                <a:ext uri="{FF2B5EF4-FFF2-40B4-BE49-F238E27FC236}">
                  <a16:creationId xmlns:a16="http://schemas.microsoft.com/office/drawing/2014/main" id="{36622627-9F5B-4DF4-BD27-D19E427E43E6}"/>
                </a:ext>
              </a:extLst>
            </p:cNvPr>
            <p:cNvSpPr txBox="1"/>
            <p:nvPr/>
          </p:nvSpPr>
          <p:spPr>
            <a:xfrm>
              <a:off x="2340050" y="4530097"/>
              <a:ext cx="18337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Fuel</a:t>
              </a: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 </a:t>
              </a:r>
              <a:r>
                <a:rPr kumimoji="0" lang="fi-FI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Cells</a:t>
              </a:r>
              <a:endPara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Suorakulmio 64">
            <a:extLst>
              <a:ext uri="{FF2B5EF4-FFF2-40B4-BE49-F238E27FC236}">
                <a16:creationId xmlns:a16="http://schemas.microsoft.com/office/drawing/2014/main" id="{B2B3D663-CE42-446F-9C55-41FDCEE308CB}"/>
              </a:ext>
            </a:extLst>
          </p:cNvPr>
          <p:cNvSpPr/>
          <p:nvPr/>
        </p:nvSpPr>
        <p:spPr>
          <a:xfrm>
            <a:off x="7437692" y="3261026"/>
            <a:ext cx="1384637" cy="79714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kstiruutu 65">
            <a:extLst>
              <a:ext uri="{FF2B5EF4-FFF2-40B4-BE49-F238E27FC236}">
                <a16:creationId xmlns:a16="http://schemas.microsoft.com/office/drawing/2014/main" id="{AA23D274-6F9B-44D6-8C75-5B22314A0665}"/>
              </a:ext>
            </a:extLst>
          </p:cNvPr>
          <p:cNvSpPr txBox="1"/>
          <p:nvPr/>
        </p:nvSpPr>
        <p:spPr>
          <a:xfrm>
            <a:off x="7524328" y="3173207"/>
            <a:ext cx="1332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Latent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Heat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Energy Storage</a:t>
            </a:r>
          </a:p>
        </p:txBody>
      </p:sp>
      <p:sp>
        <p:nvSpPr>
          <p:cNvPr id="41" name="Suorakulmio 68">
            <a:extLst>
              <a:ext uri="{FF2B5EF4-FFF2-40B4-BE49-F238E27FC236}">
                <a16:creationId xmlns:a16="http://schemas.microsoft.com/office/drawing/2014/main" id="{4BE17697-530A-4152-B911-91E2C28AE189}"/>
              </a:ext>
            </a:extLst>
          </p:cNvPr>
          <p:cNvSpPr/>
          <p:nvPr/>
        </p:nvSpPr>
        <p:spPr>
          <a:xfrm>
            <a:off x="7662712" y="4407707"/>
            <a:ext cx="1352793" cy="79612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kstiruutu 69">
            <a:extLst>
              <a:ext uri="{FF2B5EF4-FFF2-40B4-BE49-F238E27FC236}">
                <a16:creationId xmlns:a16="http://schemas.microsoft.com/office/drawing/2014/main" id="{B9134180-48CF-41E6-8181-67B784E66AB3}"/>
              </a:ext>
            </a:extLst>
          </p:cNvPr>
          <p:cNvSpPr txBox="1"/>
          <p:nvPr/>
        </p:nvSpPr>
        <p:spPr>
          <a:xfrm>
            <a:off x="7638646" y="4438980"/>
            <a:ext cx="1451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Sensible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Heat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Energy Storage</a:t>
            </a:r>
          </a:p>
        </p:txBody>
      </p:sp>
      <p:sp>
        <p:nvSpPr>
          <p:cNvPr id="43" name="Suorakulmio 70">
            <a:extLst>
              <a:ext uri="{FF2B5EF4-FFF2-40B4-BE49-F238E27FC236}">
                <a16:creationId xmlns:a16="http://schemas.microsoft.com/office/drawing/2014/main" id="{2B7E3D40-AA6A-448F-BE8F-46CA217B3A23}"/>
              </a:ext>
            </a:extLst>
          </p:cNvPr>
          <p:cNvSpPr/>
          <p:nvPr/>
        </p:nvSpPr>
        <p:spPr>
          <a:xfrm>
            <a:off x="4781913" y="4483199"/>
            <a:ext cx="1399656" cy="63780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kstiruutu 71">
            <a:extLst>
              <a:ext uri="{FF2B5EF4-FFF2-40B4-BE49-F238E27FC236}">
                <a16:creationId xmlns:a16="http://schemas.microsoft.com/office/drawing/2014/main" id="{C24E9295-E9E1-47ED-AF60-EDFCE822CDEB}"/>
              </a:ext>
            </a:extLst>
          </p:cNvPr>
          <p:cNvSpPr txBox="1"/>
          <p:nvPr/>
        </p:nvSpPr>
        <p:spPr>
          <a:xfrm>
            <a:off x="4730318" y="4508269"/>
            <a:ext cx="1451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Termochemical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Energy Storage</a:t>
            </a:r>
          </a:p>
        </p:txBody>
      </p:sp>
      <p:cxnSp>
        <p:nvCxnSpPr>
          <p:cNvPr id="45" name="Suora yhdysviiva 7">
            <a:extLst>
              <a:ext uri="{FF2B5EF4-FFF2-40B4-BE49-F238E27FC236}">
                <a16:creationId xmlns:a16="http://schemas.microsoft.com/office/drawing/2014/main" id="{0136D0C8-AF6D-46AE-9D13-68485AF213F5}"/>
              </a:ext>
            </a:extLst>
          </p:cNvPr>
          <p:cNvCxnSpPr>
            <a:stCxn id="10" idx="1"/>
            <a:endCxn id="17" idx="5"/>
          </p:cNvCxnSpPr>
          <p:nvPr/>
        </p:nvCxnSpPr>
        <p:spPr>
          <a:xfrm flipH="1" flipV="1">
            <a:off x="2326288" y="2425028"/>
            <a:ext cx="670046" cy="2727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uora yhdysviiva 72">
            <a:extLst>
              <a:ext uri="{FF2B5EF4-FFF2-40B4-BE49-F238E27FC236}">
                <a16:creationId xmlns:a16="http://schemas.microsoft.com/office/drawing/2014/main" id="{BF08757E-3F9D-4934-9627-CCB904373967}"/>
              </a:ext>
            </a:extLst>
          </p:cNvPr>
          <p:cNvCxnSpPr>
            <a:stCxn id="17" idx="7"/>
            <a:endCxn id="23" idx="2"/>
          </p:cNvCxnSpPr>
          <p:nvPr/>
        </p:nvCxnSpPr>
        <p:spPr>
          <a:xfrm flipV="1">
            <a:off x="2326288" y="1667800"/>
            <a:ext cx="1213353" cy="109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uora yhdysviiva 78">
            <a:extLst>
              <a:ext uri="{FF2B5EF4-FFF2-40B4-BE49-F238E27FC236}">
                <a16:creationId xmlns:a16="http://schemas.microsoft.com/office/drawing/2014/main" id="{1CED2214-0D7C-4BC6-A015-C514297B5E5E}"/>
              </a:ext>
            </a:extLst>
          </p:cNvPr>
          <p:cNvCxnSpPr>
            <a:stCxn id="10" idx="3"/>
            <a:endCxn id="14" idx="7"/>
          </p:cNvCxnSpPr>
          <p:nvPr/>
        </p:nvCxnSpPr>
        <p:spPr>
          <a:xfrm flipH="1">
            <a:off x="2475550" y="3665251"/>
            <a:ext cx="520784" cy="1210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uora yhdysviiva 85">
            <a:extLst>
              <a:ext uri="{FF2B5EF4-FFF2-40B4-BE49-F238E27FC236}">
                <a16:creationId xmlns:a16="http://schemas.microsoft.com/office/drawing/2014/main" id="{D2A84843-CDFA-4220-9FA6-35137D6410AA}"/>
              </a:ext>
            </a:extLst>
          </p:cNvPr>
          <p:cNvCxnSpPr>
            <a:cxnSpLocks/>
            <a:stCxn id="10" idx="5"/>
            <a:endCxn id="12" idx="2"/>
          </p:cNvCxnSpPr>
          <p:nvPr/>
        </p:nvCxnSpPr>
        <p:spPr>
          <a:xfrm>
            <a:off x="4775850" y="3665251"/>
            <a:ext cx="920811" cy="103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uora yhdysviiva 91">
            <a:extLst>
              <a:ext uri="{FF2B5EF4-FFF2-40B4-BE49-F238E27FC236}">
                <a16:creationId xmlns:a16="http://schemas.microsoft.com/office/drawing/2014/main" id="{38942EC1-6E52-40EE-BAA1-98C744FD170C}"/>
              </a:ext>
            </a:extLst>
          </p:cNvPr>
          <p:cNvCxnSpPr>
            <a:cxnSpLocks/>
          </p:cNvCxnSpPr>
          <p:nvPr/>
        </p:nvCxnSpPr>
        <p:spPr>
          <a:xfrm>
            <a:off x="6821701" y="4191760"/>
            <a:ext cx="841011" cy="4045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uora yhdysviiva 93">
            <a:extLst>
              <a:ext uri="{FF2B5EF4-FFF2-40B4-BE49-F238E27FC236}">
                <a16:creationId xmlns:a16="http://schemas.microsoft.com/office/drawing/2014/main" id="{50F80314-1B3A-4E4B-8653-B0C83DEE9777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7191493" y="3588706"/>
            <a:ext cx="332835" cy="631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uora yhdysviiva 110">
            <a:extLst>
              <a:ext uri="{FF2B5EF4-FFF2-40B4-BE49-F238E27FC236}">
                <a16:creationId xmlns:a16="http://schemas.microsoft.com/office/drawing/2014/main" id="{BCA9003D-222B-43C5-A4E5-033B706BF546}"/>
              </a:ext>
            </a:extLst>
          </p:cNvPr>
          <p:cNvCxnSpPr>
            <a:cxnSpLocks/>
            <a:stCxn id="17" idx="1"/>
            <a:endCxn id="22" idx="2"/>
          </p:cNvCxnSpPr>
          <p:nvPr/>
        </p:nvCxnSpPr>
        <p:spPr>
          <a:xfrm flipH="1" flipV="1">
            <a:off x="844371" y="1616904"/>
            <a:ext cx="433593" cy="160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uora yhdysviiva 114">
            <a:extLst>
              <a:ext uri="{FF2B5EF4-FFF2-40B4-BE49-F238E27FC236}">
                <a16:creationId xmlns:a16="http://schemas.microsoft.com/office/drawing/2014/main" id="{868227E4-8C00-4C38-8F9C-04BEE0B8534F}"/>
              </a:ext>
            </a:extLst>
          </p:cNvPr>
          <p:cNvCxnSpPr>
            <a:stCxn id="31" idx="3"/>
            <a:endCxn id="20" idx="1"/>
          </p:cNvCxnSpPr>
          <p:nvPr/>
        </p:nvCxnSpPr>
        <p:spPr>
          <a:xfrm>
            <a:off x="5468030" y="1767781"/>
            <a:ext cx="358454" cy="2581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uora yhdysviiva 116">
            <a:extLst>
              <a:ext uri="{FF2B5EF4-FFF2-40B4-BE49-F238E27FC236}">
                <a16:creationId xmlns:a16="http://schemas.microsoft.com/office/drawing/2014/main" id="{F40EC5AD-26AF-4E1C-831D-0DCC940D6F81}"/>
              </a:ext>
            </a:extLst>
          </p:cNvPr>
          <p:cNvCxnSpPr>
            <a:stCxn id="20" idx="0"/>
            <a:endCxn id="32" idx="2"/>
          </p:cNvCxnSpPr>
          <p:nvPr/>
        </p:nvCxnSpPr>
        <p:spPr>
          <a:xfrm flipV="1">
            <a:off x="6350646" y="1468102"/>
            <a:ext cx="174585" cy="4235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uora yhdysviiva 120">
            <a:extLst>
              <a:ext uri="{FF2B5EF4-FFF2-40B4-BE49-F238E27FC236}">
                <a16:creationId xmlns:a16="http://schemas.microsoft.com/office/drawing/2014/main" id="{AE8CD5AE-DE00-4279-B619-B9B9A819AFC2}"/>
              </a:ext>
            </a:extLst>
          </p:cNvPr>
          <p:cNvCxnSpPr>
            <a:cxnSpLocks/>
          </p:cNvCxnSpPr>
          <p:nvPr/>
        </p:nvCxnSpPr>
        <p:spPr>
          <a:xfrm>
            <a:off x="7041275" y="2466122"/>
            <a:ext cx="483053" cy="713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uora yhdysviiva 128">
            <a:extLst>
              <a:ext uri="{FF2B5EF4-FFF2-40B4-BE49-F238E27FC236}">
                <a16:creationId xmlns:a16="http://schemas.microsoft.com/office/drawing/2014/main" id="{B4F473F1-4791-4EC1-A8BC-B7432ED15A80}"/>
              </a:ext>
            </a:extLst>
          </p:cNvPr>
          <p:cNvCxnSpPr>
            <a:stCxn id="10" idx="7"/>
            <a:endCxn id="20" idx="3"/>
          </p:cNvCxnSpPr>
          <p:nvPr/>
        </p:nvCxnSpPr>
        <p:spPr>
          <a:xfrm flipV="1">
            <a:off x="4775850" y="2673948"/>
            <a:ext cx="1050634" cy="238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uora yhdysviiva 133">
            <a:extLst>
              <a:ext uri="{FF2B5EF4-FFF2-40B4-BE49-F238E27FC236}">
                <a16:creationId xmlns:a16="http://schemas.microsoft.com/office/drawing/2014/main" id="{BA259B97-CAE9-47B8-B2B9-5AF1235E477B}"/>
              </a:ext>
            </a:extLst>
          </p:cNvPr>
          <p:cNvCxnSpPr>
            <a:cxnSpLocks/>
            <a:stCxn id="12" idx="3"/>
            <a:endCxn id="43" idx="0"/>
          </p:cNvCxnSpPr>
          <p:nvPr/>
        </p:nvCxnSpPr>
        <p:spPr>
          <a:xfrm flipH="1">
            <a:off x="5481741" y="4092444"/>
            <a:ext cx="432035" cy="3907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uora yhdysviiva 140">
            <a:extLst>
              <a:ext uri="{FF2B5EF4-FFF2-40B4-BE49-F238E27FC236}">
                <a16:creationId xmlns:a16="http://schemas.microsoft.com/office/drawing/2014/main" id="{7E509C17-2D77-4D86-8B9A-25C830A4446A}"/>
              </a:ext>
            </a:extLst>
          </p:cNvPr>
          <p:cNvCxnSpPr>
            <a:cxnSpLocks/>
          </p:cNvCxnSpPr>
          <p:nvPr/>
        </p:nvCxnSpPr>
        <p:spPr>
          <a:xfrm>
            <a:off x="2683977" y="4210408"/>
            <a:ext cx="334343" cy="4326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uora yhdysviiva 144">
            <a:extLst>
              <a:ext uri="{FF2B5EF4-FFF2-40B4-BE49-F238E27FC236}">
                <a16:creationId xmlns:a16="http://schemas.microsoft.com/office/drawing/2014/main" id="{13DFB8FC-91C1-435E-BA2B-3D8639F322E1}"/>
              </a:ext>
            </a:extLst>
          </p:cNvPr>
          <p:cNvCxnSpPr/>
          <p:nvPr/>
        </p:nvCxnSpPr>
        <p:spPr>
          <a:xfrm flipH="1">
            <a:off x="565679" y="4056020"/>
            <a:ext cx="674166" cy="201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uora yhdysviiva 146">
            <a:extLst>
              <a:ext uri="{FF2B5EF4-FFF2-40B4-BE49-F238E27FC236}">
                <a16:creationId xmlns:a16="http://schemas.microsoft.com/office/drawing/2014/main" id="{5A2D1243-D16A-48D8-8FA2-6687B3FE9EFE}"/>
              </a:ext>
            </a:extLst>
          </p:cNvPr>
          <p:cNvCxnSpPr/>
          <p:nvPr/>
        </p:nvCxnSpPr>
        <p:spPr>
          <a:xfrm flipH="1">
            <a:off x="685800" y="2262527"/>
            <a:ext cx="473006" cy="388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uora yhdysviiva 148">
            <a:extLst>
              <a:ext uri="{FF2B5EF4-FFF2-40B4-BE49-F238E27FC236}">
                <a16:creationId xmlns:a16="http://schemas.microsoft.com/office/drawing/2014/main" id="{D0D4D921-EF8A-4376-A632-A9846F93C1B6}"/>
              </a:ext>
            </a:extLst>
          </p:cNvPr>
          <p:cNvCxnSpPr>
            <a:stCxn id="20" idx="7"/>
            <a:endCxn id="33" idx="1"/>
          </p:cNvCxnSpPr>
          <p:nvPr/>
        </p:nvCxnSpPr>
        <p:spPr>
          <a:xfrm flipV="1">
            <a:off x="6874808" y="1562373"/>
            <a:ext cx="460098" cy="4635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A0FD1A3-0047-429D-32EB-EEFEC6BC4E54}"/>
              </a:ext>
            </a:extLst>
          </p:cNvPr>
          <p:cNvGrpSpPr/>
          <p:nvPr/>
        </p:nvGrpSpPr>
        <p:grpSpPr>
          <a:xfrm>
            <a:off x="-330971" y="4295906"/>
            <a:ext cx="1833757" cy="380034"/>
            <a:chOff x="-330971" y="4295906"/>
            <a:chExt cx="1833757" cy="380034"/>
          </a:xfrm>
        </p:grpSpPr>
        <p:sp>
          <p:nvSpPr>
            <p:cNvPr id="62" name="Suorakulmio 46">
              <a:extLst>
                <a:ext uri="{FF2B5EF4-FFF2-40B4-BE49-F238E27FC236}">
                  <a16:creationId xmlns:a16="http://schemas.microsoft.com/office/drawing/2014/main" id="{798443E4-827B-4BD3-8356-E9CDA2FD2D2D}"/>
                </a:ext>
              </a:extLst>
            </p:cNvPr>
            <p:cNvSpPr/>
            <p:nvPr/>
          </p:nvSpPr>
          <p:spPr>
            <a:xfrm>
              <a:off x="57634" y="4295906"/>
              <a:ext cx="1281972" cy="3800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Tekstiruutu 48">
              <a:extLst>
                <a:ext uri="{FF2B5EF4-FFF2-40B4-BE49-F238E27FC236}">
                  <a16:creationId xmlns:a16="http://schemas.microsoft.com/office/drawing/2014/main" id="{36622627-9F5B-4DF4-BD27-D19E427E43E6}"/>
                </a:ext>
              </a:extLst>
            </p:cNvPr>
            <p:cNvSpPr txBox="1"/>
            <p:nvPr/>
          </p:nvSpPr>
          <p:spPr>
            <a:xfrm>
              <a:off x="-330971" y="4304547"/>
              <a:ext cx="18337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Electrolyser</a:t>
              </a:r>
              <a:endPara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8555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85015F-B199-743B-2475-AF7D63A61AA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Group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38A0B-3049-5250-4165-79D08DC0501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1163355"/>
            <a:ext cx="8492897" cy="3731779"/>
          </a:xfrm>
        </p:spPr>
        <p:txBody>
          <a:bodyPr/>
          <a:lstStyle/>
          <a:p>
            <a:r>
              <a:rPr lang="en-GB" b="0" dirty="0"/>
              <a:t>Choose 4 different storage technologies from the different storage types (you can make a preference order)</a:t>
            </a:r>
          </a:p>
          <a:p>
            <a:r>
              <a:rPr lang="en-GB" dirty="0"/>
              <a:t>1. Mechanical</a:t>
            </a:r>
          </a:p>
          <a:p>
            <a:r>
              <a:rPr lang="en-GB" dirty="0"/>
              <a:t>2. Electrical/Electrochemical</a:t>
            </a:r>
          </a:p>
          <a:p>
            <a:r>
              <a:rPr lang="en-GB" dirty="0"/>
              <a:t>3. Thermal</a:t>
            </a:r>
          </a:p>
          <a:p>
            <a:r>
              <a:rPr lang="en-GB" dirty="0"/>
              <a:t>4. Chemical</a:t>
            </a:r>
          </a:p>
          <a:p>
            <a:endParaRPr lang="en-GB" dirty="0"/>
          </a:p>
          <a:p>
            <a:pPr algn="ctr"/>
            <a:r>
              <a:rPr lang="en-GB" dirty="0"/>
              <a:t>Provide for the information in </a:t>
            </a:r>
            <a:r>
              <a:rPr lang="en-GB" dirty="0">
                <a:solidFill>
                  <a:srgbClr val="FF0000"/>
                </a:solidFill>
              </a:rPr>
              <a:t>MyCourses</a:t>
            </a:r>
          </a:p>
          <a:p>
            <a:pPr algn="ctr"/>
            <a:r>
              <a:rPr lang="en-GB" dirty="0"/>
              <a:t>Latest by Fri 27</a:t>
            </a:r>
            <a:r>
              <a:rPr lang="en-GB" baseline="30000" dirty="0"/>
              <a:t>th</a:t>
            </a:r>
            <a:r>
              <a:rPr lang="en-GB" dirty="0"/>
              <a:t> at 12 pm</a:t>
            </a:r>
          </a:p>
        </p:txBody>
      </p:sp>
    </p:spTree>
    <p:extLst>
      <p:ext uri="{BB962C8B-B14F-4D97-AF65-F5344CB8AC3E}">
        <p14:creationId xmlns:p14="http://schemas.microsoft.com/office/powerpoint/2010/main" val="403990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EEE088-D522-4EEC-99B9-D3F06D87F12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Learning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B0C5D-8A64-4ECE-AC6B-D98F2B34F0F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</a:t>
            </a:r>
            <a:r>
              <a:rPr lang="en-US" b="0" dirty="0"/>
              <a:t>circular economy concepts and the role of energy in recycling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Recognize </a:t>
            </a:r>
            <a:r>
              <a:rPr lang="en-US" b="0" dirty="0"/>
              <a:t>the material choice effect to degradation mechanisms of the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 </a:t>
            </a:r>
            <a:r>
              <a:rPr lang="en-US" b="0" dirty="0"/>
              <a:t>new design for recycling approach for energy storage application and justify with scientific argumentation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7688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B0C5D-8A64-4ECE-AC6B-D98F2B34F0F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731863"/>
            <a:ext cx="8492897" cy="3388289"/>
          </a:xfrm>
        </p:spPr>
        <p:txBody>
          <a:bodyPr/>
          <a:lstStyle/>
          <a:p>
            <a:r>
              <a:rPr lang="fi-FI" b="0" dirty="0"/>
              <a:t>At this course, </a:t>
            </a:r>
            <a:r>
              <a:rPr lang="fi-FI" b="0" dirty="0" err="1"/>
              <a:t>we</a:t>
            </a:r>
            <a:r>
              <a:rPr lang="fi-FI" b="0" dirty="0"/>
              <a:t> </a:t>
            </a:r>
            <a:r>
              <a:rPr lang="fi-FI" b="0" dirty="0" err="1"/>
              <a:t>do</a:t>
            </a:r>
            <a:r>
              <a:rPr lang="fi-FI" b="0" dirty="0"/>
              <a:t> not go </a:t>
            </a:r>
            <a:r>
              <a:rPr lang="fi-FI" b="0" dirty="0" err="1"/>
              <a:t>through</a:t>
            </a:r>
            <a:r>
              <a:rPr lang="fi-FI" b="0" dirty="0"/>
              <a:t> </a:t>
            </a:r>
            <a:r>
              <a:rPr lang="fi-FI" dirty="0"/>
              <a:t>Energy Storage Systems, </a:t>
            </a:r>
            <a:r>
              <a:rPr lang="fi-FI" b="0" dirty="0" err="1"/>
              <a:t>therefore</a:t>
            </a:r>
            <a:r>
              <a:rPr lang="fi-FI" b="0" dirty="0"/>
              <a:t> </a:t>
            </a:r>
            <a:r>
              <a:rPr lang="fi-FI" b="0" dirty="0" err="1"/>
              <a:t>you</a:t>
            </a:r>
            <a:r>
              <a:rPr lang="fi-FI" b="0" dirty="0"/>
              <a:t> </a:t>
            </a:r>
            <a:r>
              <a:rPr lang="fi-FI" b="0" dirty="0" err="1"/>
              <a:t>can</a:t>
            </a:r>
            <a:r>
              <a:rPr lang="fi-FI" b="0" dirty="0"/>
              <a:t> </a:t>
            </a:r>
            <a:r>
              <a:rPr lang="fi-FI" b="0" dirty="0" err="1"/>
              <a:t>start</a:t>
            </a:r>
            <a:r>
              <a:rPr lang="fi-FI" b="0" dirty="0"/>
              <a:t> </a:t>
            </a:r>
            <a:r>
              <a:rPr lang="fi-FI" b="0" dirty="0" err="1"/>
              <a:t>with</a:t>
            </a:r>
            <a:r>
              <a:rPr lang="fi-FI" b="0" dirty="0"/>
              <a:t> :</a:t>
            </a:r>
          </a:p>
          <a:p>
            <a:endParaRPr lang="fi-FI" dirty="0"/>
          </a:p>
          <a:p>
            <a:r>
              <a:rPr lang="fi-FI" dirty="0"/>
              <a:t>A0 Module:</a:t>
            </a:r>
          </a:p>
          <a:p>
            <a:pPr marL="457200" indent="-457200">
              <a:buAutoNum type="arabicParenR"/>
            </a:pPr>
            <a:r>
              <a:rPr lang="fi-FI" b="0" dirty="0"/>
              <a:t>A.R. </a:t>
            </a:r>
            <a:r>
              <a:rPr lang="fi-FI" b="0" dirty="0" err="1"/>
              <a:t>Dehghani-Sanij</a:t>
            </a:r>
            <a:r>
              <a:rPr lang="fi-FI" b="0" dirty="0"/>
              <a:t> </a:t>
            </a:r>
            <a:r>
              <a:rPr lang="fi-FI" b="0" i="1" dirty="0"/>
              <a:t>et al.</a:t>
            </a:r>
            <a:r>
              <a:rPr lang="fi-FI" b="0" dirty="0"/>
              <a:t> </a:t>
            </a:r>
            <a:r>
              <a:rPr lang="en-US" dirty="0"/>
              <a:t>Study of energy storage systems and environmental challenges of batteries, </a:t>
            </a:r>
            <a:r>
              <a:rPr lang="en-US" b="0" dirty="0"/>
              <a:t>Renewable and Sustainable Energy Reviews 104 (2019) 192–208 (</a:t>
            </a:r>
            <a:r>
              <a:rPr lang="en-US" b="0" dirty="0">
                <a:solidFill>
                  <a:srgbClr val="FF0000"/>
                </a:solidFill>
              </a:rPr>
              <a:t>MyCourses</a:t>
            </a:r>
            <a:r>
              <a:rPr lang="en-US" b="0" dirty="0"/>
              <a:t>)</a:t>
            </a:r>
          </a:p>
          <a:p>
            <a:pPr marL="457200" indent="-457200">
              <a:buAutoNum type="arabicParenR"/>
            </a:pPr>
            <a:r>
              <a:rPr lang="fi-FI" b="0" dirty="0"/>
              <a:t>Look at </a:t>
            </a:r>
            <a:r>
              <a:rPr lang="fi-FI" b="0" dirty="0" err="1"/>
              <a:t>the</a:t>
            </a:r>
            <a:r>
              <a:rPr lang="fi-FI" b="0" dirty="0"/>
              <a:t> video </a:t>
            </a:r>
            <a:r>
              <a:rPr lang="en-GB" b="0" dirty="0"/>
              <a:t>module</a:t>
            </a:r>
            <a:r>
              <a:rPr lang="fi-FI" b="0" dirty="0"/>
              <a:t> ”</a:t>
            </a:r>
            <a:r>
              <a:rPr lang="fi-FI" b="0" dirty="0">
                <a:solidFill>
                  <a:srgbClr val="FF0000"/>
                </a:solidFill>
              </a:rPr>
              <a:t>A0</a:t>
            </a:r>
            <a:r>
              <a:rPr lang="fi-FI" b="0" dirty="0"/>
              <a:t> </a:t>
            </a:r>
            <a:r>
              <a:rPr lang="fi-FI" b="0" dirty="0">
                <a:solidFill>
                  <a:srgbClr val="FF0000"/>
                </a:solidFill>
              </a:rPr>
              <a:t>Energy Storage Systems</a:t>
            </a:r>
            <a:r>
              <a:rPr lang="fi-FI" b="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5030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46CCBCE9-52AC-49EB-8A8F-7C4E2891D3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576797"/>
            <a:ext cx="8492138" cy="4186208"/>
          </a:xfrm>
        </p:spPr>
        <p:txBody>
          <a:bodyPr/>
          <a:lstStyle/>
          <a:p>
            <a:pPr algn="ctr"/>
            <a:r>
              <a:rPr lang="en-US" dirty="0"/>
              <a:t>Welcome to the course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We will meet at poster session 1</a:t>
            </a:r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If you decide not to participate, please contact the course staff</a:t>
            </a:r>
          </a:p>
        </p:txBody>
      </p:sp>
    </p:spTree>
    <p:extLst>
      <p:ext uri="{BB962C8B-B14F-4D97-AF65-F5344CB8AC3E}">
        <p14:creationId xmlns:p14="http://schemas.microsoft.com/office/powerpoint/2010/main" val="270198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F42B1B-2096-400F-B43E-76F8D987879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Module Based Learning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8422B-AF9D-4F91-BF74-B14A1B01CE8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1159866"/>
            <a:ext cx="4502069" cy="478406"/>
          </a:xfrm>
        </p:spPr>
        <p:txBody>
          <a:bodyPr/>
          <a:lstStyle/>
          <a:p>
            <a:r>
              <a:rPr lang="en-US" dirty="0"/>
              <a:t>The course has 3 Modules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022CF-736C-42E9-BEF5-C970B17A48C8}"/>
              </a:ext>
            </a:extLst>
          </p:cNvPr>
          <p:cNvSpPr txBox="1"/>
          <p:nvPr/>
        </p:nvSpPr>
        <p:spPr>
          <a:xfrm>
            <a:off x="392515" y="1733521"/>
            <a:ext cx="3956848" cy="92333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Module A - Circular Economy and Recycling concept</a:t>
            </a: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8684B9-FE2F-4B3B-8E67-A495A3848B37}"/>
              </a:ext>
            </a:extLst>
          </p:cNvPr>
          <p:cNvSpPr txBox="1"/>
          <p:nvPr/>
        </p:nvSpPr>
        <p:spPr>
          <a:xfrm>
            <a:off x="392515" y="2752100"/>
            <a:ext cx="3956848" cy="715581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Module B – New Material Solutions</a:t>
            </a: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0800D-3351-4AB9-A51C-DB7AF3A2809F}"/>
              </a:ext>
            </a:extLst>
          </p:cNvPr>
          <p:cNvSpPr txBox="1"/>
          <p:nvPr/>
        </p:nvSpPr>
        <p:spPr>
          <a:xfrm>
            <a:off x="392515" y="3639552"/>
            <a:ext cx="3956848" cy="715581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Module C – Eco-design</a:t>
            </a:r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1A1C3-5F06-4467-8245-A432ADDE5E7D}"/>
              </a:ext>
            </a:extLst>
          </p:cNvPr>
          <p:cNvSpPr txBox="1"/>
          <p:nvPr/>
        </p:nvSpPr>
        <p:spPr>
          <a:xfrm>
            <a:off x="3461074" y="4854970"/>
            <a:ext cx="5029200" cy="3000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Timetable for modules and contact sessions at MyCourses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92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F42B1B-2096-400F-B43E-76F8D987879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Module Based Learning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8422B-AF9D-4F91-BF74-B14A1B01CE8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1563762"/>
            <a:ext cx="8147312" cy="407142"/>
          </a:xfrm>
        </p:spPr>
        <p:txBody>
          <a:bodyPr/>
          <a:lstStyle/>
          <a:p>
            <a:r>
              <a:rPr lang="en-US" dirty="0"/>
              <a:t>Each Module has the same tasks </a:t>
            </a:r>
            <a:r>
              <a:rPr lang="en-US" b="0" dirty="0"/>
              <a:t>(duration around 2 weeks)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5ACFA7-B967-472D-B6F9-3B6219E10BE0}"/>
              </a:ext>
            </a:extLst>
          </p:cNvPr>
          <p:cNvSpPr txBox="1"/>
          <p:nvPr/>
        </p:nvSpPr>
        <p:spPr>
          <a:xfrm>
            <a:off x="292353" y="2218038"/>
            <a:ext cx="3457923" cy="5078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2-3 </a:t>
            </a:r>
            <a:r>
              <a:rPr lang="en-US" b="1" dirty="0"/>
              <a:t>Video Module </a:t>
            </a:r>
            <a:r>
              <a:rPr lang="en-US" dirty="0"/>
              <a:t>Lectures </a:t>
            </a:r>
          </a:p>
          <a:p>
            <a:pPr algn="ctr"/>
            <a:r>
              <a:rPr lang="en-US" dirty="0"/>
              <a:t>(available in the beginning of the module)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B7373-1161-40FD-B664-C557DBDDAD31}"/>
              </a:ext>
            </a:extLst>
          </p:cNvPr>
          <p:cNvSpPr txBox="1"/>
          <p:nvPr/>
        </p:nvSpPr>
        <p:spPr>
          <a:xfrm>
            <a:off x="292353" y="2888566"/>
            <a:ext cx="3457923" cy="5078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Find </a:t>
            </a:r>
            <a:r>
              <a:rPr lang="en-US" b="1" dirty="0"/>
              <a:t>individual reading material </a:t>
            </a:r>
            <a:r>
              <a:rPr lang="en-US" dirty="0"/>
              <a:t>related to your application and topic of the module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43400-9753-48E7-A050-8D79B525A052}"/>
              </a:ext>
            </a:extLst>
          </p:cNvPr>
          <p:cNvSpPr txBox="1"/>
          <p:nvPr/>
        </p:nvSpPr>
        <p:spPr>
          <a:xfrm>
            <a:off x="292353" y="3490181"/>
            <a:ext cx="3457923" cy="5078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Personal task </a:t>
            </a:r>
            <a:r>
              <a:rPr lang="en-US" dirty="0"/>
              <a:t>(Lecture journal) where you reflect the videos and readings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A4767-FA5B-46E6-94B7-F242F326FB8A}"/>
              </a:ext>
            </a:extLst>
          </p:cNvPr>
          <p:cNvSpPr txBox="1"/>
          <p:nvPr/>
        </p:nvSpPr>
        <p:spPr>
          <a:xfrm>
            <a:off x="292352" y="4065624"/>
            <a:ext cx="345792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Group task </a:t>
            </a:r>
            <a:r>
              <a:rPr lang="en-US" dirty="0"/>
              <a:t>(Poster preparation) you meet with your group (in person/online) reflect your learning from the module and prepare a poster of your application point of view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6AC2C6-788A-4113-9A42-E3FA789C6C06}"/>
              </a:ext>
            </a:extLst>
          </p:cNvPr>
          <p:cNvSpPr txBox="1"/>
          <p:nvPr/>
        </p:nvSpPr>
        <p:spPr>
          <a:xfrm>
            <a:off x="4701746" y="3000028"/>
            <a:ext cx="3624649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Contact Session</a:t>
            </a:r>
            <a:r>
              <a:rPr lang="en-US" dirty="0"/>
              <a:t> (end of module):</a:t>
            </a:r>
          </a:p>
          <a:p>
            <a:pPr algn="ctr"/>
            <a:r>
              <a:rPr lang="en-US" dirty="0"/>
              <a:t>Where group present and discuss posters, teaching staff address the questions posted</a:t>
            </a:r>
          </a:p>
          <a:p>
            <a:pPr algn="ctr"/>
            <a:r>
              <a:rPr lang="en-US" dirty="0"/>
              <a:t>Possibility to ask/elaborate any questions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40C0F5-5A74-4278-BA70-6310F09B05D0}"/>
              </a:ext>
            </a:extLst>
          </p:cNvPr>
          <p:cNvSpPr txBox="1"/>
          <p:nvPr/>
        </p:nvSpPr>
        <p:spPr>
          <a:xfrm>
            <a:off x="5177481" y="4053267"/>
            <a:ext cx="2835876" cy="5078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Online, dates will be provided at the front page of MyCourses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87DEFD-7667-43D4-90CA-208228472233}"/>
              </a:ext>
            </a:extLst>
          </p:cNvPr>
          <p:cNvSpPr txBox="1"/>
          <p:nvPr/>
        </p:nvSpPr>
        <p:spPr>
          <a:xfrm>
            <a:off x="5177481" y="4550359"/>
            <a:ext cx="2835876" cy="715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Mandatory attendance at the contact sessions </a:t>
            </a:r>
          </a:p>
          <a:p>
            <a:pPr algn="ctr"/>
            <a:r>
              <a:rPr lang="en-US" dirty="0"/>
              <a:t>(or replacing assignment)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64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63378F-5FA9-4D0B-91F2-7F785D33D0B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Course tasks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F9C23-45D2-4982-B79A-05C6C876C5C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1143001"/>
            <a:ext cx="8492897" cy="3809050"/>
          </a:xfrm>
        </p:spPr>
        <p:txBody>
          <a:bodyPr/>
          <a:lstStyle/>
          <a:p>
            <a:r>
              <a:rPr lang="en-GB" sz="1600" dirty="0"/>
              <a:t>Personal Tasks (85 p.)</a:t>
            </a:r>
          </a:p>
          <a:p>
            <a:pPr marL="342900" indent="-342900">
              <a:buFontTx/>
              <a:buChar char="-"/>
            </a:pPr>
            <a:r>
              <a:rPr lang="en-GB" sz="1600" b="0" dirty="0"/>
              <a:t>Lecture Journals (3 x 20 p.)					60 p.</a:t>
            </a:r>
          </a:p>
          <a:p>
            <a:pPr marL="342900" indent="-342900">
              <a:buFontTx/>
              <a:buChar char="-"/>
            </a:pPr>
            <a:r>
              <a:rPr lang="en-GB" sz="1600" b="0" dirty="0"/>
              <a:t>Energy return on energy stored      				20 p.</a:t>
            </a:r>
          </a:p>
          <a:p>
            <a:pPr marL="342900" indent="-342900">
              <a:buFontTx/>
              <a:buChar char="-"/>
            </a:pPr>
            <a:r>
              <a:rPr lang="en-GB" sz="1600" b="0" dirty="0"/>
              <a:t>Webropol Feedback  						5 p.</a:t>
            </a:r>
          </a:p>
          <a:p>
            <a:r>
              <a:rPr lang="en-GB" sz="1600" dirty="0"/>
              <a:t>Group tasks (65 p.)</a:t>
            </a:r>
          </a:p>
          <a:p>
            <a:pPr marL="342900" indent="-342900">
              <a:buFontTx/>
              <a:buChar char="-"/>
            </a:pPr>
            <a:r>
              <a:rPr lang="en-GB" sz="1600" b="0" dirty="0"/>
              <a:t>Posters (3 x 10 p.)							30 p.</a:t>
            </a:r>
          </a:p>
          <a:p>
            <a:pPr marL="342900" indent="-342900">
              <a:buFontTx/>
              <a:buChar char="-"/>
            </a:pPr>
            <a:r>
              <a:rPr lang="en-GB" sz="1600" b="0" dirty="0"/>
              <a:t>Final project – Eco-design 					35 p.</a:t>
            </a:r>
          </a:p>
          <a:p>
            <a:endParaRPr lang="en-GB" sz="1600" dirty="0"/>
          </a:p>
          <a:p>
            <a:r>
              <a:rPr lang="en-GB" sz="1600" dirty="0"/>
              <a:t>In Total								150 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779658-9105-4083-83F9-885AB3062B7C}"/>
              </a:ext>
            </a:extLst>
          </p:cNvPr>
          <p:cNvSpPr txBox="1"/>
          <p:nvPr/>
        </p:nvSpPr>
        <p:spPr>
          <a:xfrm>
            <a:off x="3954162" y="5060092"/>
            <a:ext cx="4639962" cy="3000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 will require min. 90 points to pass the course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46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5F0180-CE15-4292-C613-573FBA98D93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Poster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161B7-ADF4-9BA0-22F5-49918ECF83F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1563762"/>
            <a:ext cx="7077849" cy="1475072"/>
          </a:xfrm>
        </p:spPr>
        <p:txBody>
          <a:bodyPr/>
          <a:lstStyle/>
          <a:p>
            <a:r>
              <a:rPr lang="en-GB" dirty="0"/>
              <a:t>Friday 03.11.2023 (13.00-16.00)</a:t>
            </a:r>
          </a:p>
          <a:p>
            <a:r>
              <a:rPr lang="en-GB" dirty="0"/>
              <a:t>Friday 17.11.2023   (13.15-16.00)</a:t>
            </a:r>
          </a:p>
          <a:p>
            <a:r>
              <a:rPr lang="en-GB" dirty="0"/>
              <a:t>Friday 01.12.2023   (13.15- 16.00)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43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46CCBCE9-52AC-49EB-8A8F-7C4E2891D3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576797"/>
            <a:ext cx="4218160" cy="418620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Personal tasks</a:t>
            </a:r>
          </a:p>
        </p:txBody>
      </p:sp>
    </p:spTree>
    <p:extLst>
      <p:ext uri="{BB962C8B-B14F-4D97-AF65-F5344CB8AC3E}">
        <p14:creationId xmlns:p14="http://schemas.microsoft.com/office/powerpoint/2010/main" val="343675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56B611-8800-4971-9500-2036B7D9F2A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Questions at video modules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C1FA7-ACC0-490F-943C-B0B69033683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4" y="1563761"/>
            <a:ext cx="3897984" cy="3388289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b="0" dirty="0"/>
              <a:t>The blue boxes have questions, when appear at video lecture, please pause the video and write short notes to your journal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D64D7-D693-43E8-9E71-B95FB01DA56B}"/>
              </a:ext>
            </a:extLst>
          </p:cNvPr>
          <p:cNvSpPr txBox="1"/>
          <p:nvPr/>
        </p:nvSpPr>
        <p:spPr>
          <a:xfrm>
            <a:off x="5287618" y="1685677"/>
            <a:ext cx="2727296" cy="153118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Reflect to your </a:t>
            </a:r>
          </a:p>
          <a:p>
            <a:pPr algn="ctr"/>
            <a:r>
              <a:rPr lang="en-US" sz="1600" b="1" dirty="0"/>
              <a:t>lecture journal</a:t>
            </a:r>
          </a:p>
          <a:p>
            <a:endParaRPr lang="en-US" dirty="0"/>
          </a:p>
          <a:p>
            <a:r>
              <a:rPr lang="en-US" sz="1600" dirty="0"/>
              <a:t>What do you think…</a:t>
            </a:r>
          </a:p>
          <a:p>
            <a:endParaRPr lang="en-US" sz="1600" dirty="0"/>
          </a:p>
          <a:p>
            <a:r>
              <a:rPr lang="en-US" sz="1600" dirty="0"/>
              <a:t>On your opinion…</a:t>
            </a:r>
            <a:endParaRPr lang="en-GB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E7EEC4-C15C-44CD-95E3-913455B2E018}"/>
              </a:ext>
            </a:extLst>
          </p:cNvPr>
          <p:cNvGrpSpPr>
            <a:grpSpLocks/>
          </p:cNvGrpSpPr>
          <p:nvPr/>
        </p:nvGrpSpPr>
        <p:grpSpPr bwMode="auto">
          <a:xfrm>
            <a:off x="4659465" y="3604896"/>
            <a:ext cx="3743745" cy="1259418"/>
            <a:chOff x="5724128" y="3789040"/>
            <a:chExt cx="2736304" cy="1512168"/>
          </a:xfrm>
          <a:solidFill>
            <a:srgbClr val="92D050"/>
          </a:solidFill>
        </p:grpSpPr>
        <p:sp>
          <p:nvSpPr>
            <p:cNvPr id="6" name="Rounded Rectangular Callout 4">
              <a:extLst>
                <a:ext uri="{FF2B5EF4-FFF2-40B4-BE49-F238E27FC236}">
                  <a16:creationId xmlns:a16="http://schemas.microsoft.com/office/drawing/2014/main" id="{79E35EF2-F1E6-42E9-BF4A-5F5B34084647}"/>
                </a:ext>
              </a:extLst>
            </p:cNvPr>
            <p:cNvSpPr/>
            <p:nvPr/>
          </p:nvSpPr>
          <p:spPr bwMode="auto">
            <a:xfrm>
              <a:off x="5724128" y="3789040"/>
              <a:ext cx="2736304" cy="1512168"/>
            </a:xfrm>
            <a:prstGeom prst="wedgeRoundRectCallou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125">
                <a:latin typeface="Arial" charset="0"/>
              </a:endParaRP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1F51428D-FA0C-488A-B188-D140FE25C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153" y="3874078"/>
              <a:ext cx="2376264" cy="12194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altLang="en-US" sz="1500" dirty="0"/>
                <a:t>These are questions that you can think during your learning journey, but you do NOT need to address these on your journal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710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7C6728-10A6-4B18-AFD0-66F9C6224683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Lecture Journals</a:t>
            </a:r>
            <a:endParaRPr lang="LID4096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C8702-4FC3-49BA-A12D-F8A63B06067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2" y="1106905"/>
            <a:ext cx="8492897" cy="3465095"/>
          </a:xfrm>
        </p:spPr>
        <p:txBody>
          <a:bodyPr/>
          <a:lstStyle/>
          <a:p>
            <a:pPr marL="723885" lvl="1" indent="-342900">
              <a:defRPr/>
            </a:pPr>
            <a:r>
              <a:rPr lang="en-GB" sz="1600" dirty="0"/>
              <a:t>There is a </a:t>
            </a:r>
            <a:r>
              <a:rPr lang="en-GB" sz="1600" dirty="0">
                <a:solidFill>
                  <a:srgbClr val="00B050"/>
                </a:solidFill>
              </a:rPr>
              <a:t>lecture journal template </a:t>
            </a:r>
            <a:r>
              <a:rPr lang="en-GB" sz="1600" dirty="0"/>
              <a:t>(please use that) – </a:t>
            </a:r>
            <a:r>
              <a:rPr lang="en-GB" sz="1600" dirty="0">
                <a:solidFill>
                  <a:srgbClr val="FF0000"/>
                </a:solidFill>
              </a:rPr>
              <a:t>MyCourses</a:t>
            </a:r>
          </a:p>
          <a:p>
            <a:pPr marL="723885" lvl="1" indent="-342900">
              <a:defRPr/>
            </a:pPr>
            <a:r>
              <a:rPr lang="en-GB" sz="1600" dirty="0"/>
              <a:t>Lecture journals are your personal reflective work:</a:t>
            </a:r>
          </a:p>
          <a:p>
            <a:pPr marL="380985" lvl="1" indent="0">
              <a:buNone/>
              <a:defRPr/>
            </a:pPr>
            <a:r>
              <a:rPr lang="en-GB" sz="1400" dirty="0"/>
              <a:t>       </a:t>
            </a:r>
            <a:r>
              <a:rPr lang="en-GB" sz="1600" dirty="0"/>
              <a:t>Each Lecture Journal markings</a:t>
            </a:r>
            <a:r>
              <a:rPr lang="en-GB" sz="1400" dirty="0"/>
              <a:t>:</a:t>
            </a:r>
          </a:p>
          <a:p>
            <a:pPr marL="380985" lvl="1" indent="0">
              <a:buNone/>
              <a:defRPr/>
            </a:pPr>
            <a:endParaRPr lang="en-GB" sz="1400" dirty="0"/>
          </a:p>
          <a:p>
            <a:pPr marL="666735" lvl="1" indent="-285750">
              <a:buFont typeface="Wingdings" panose="05000000000000000000" pitchFamily="2" charset="2"/>
              <a:buChar char="q"/>
              <a:defRPr/>
            </a:pPr>
            <a:r>
              <a:rPr lang="en-GB" sz="1400" dirty="0"/>
              <a:t>  </a:t>
            </a:r>
            <a:r>
              <a:rPr lang="en-GB" sz="1800" dirty="0"/>
              <a:t>Three video lectures                    (3*5p)</a:t>
            </a:r>
          </a:p>
          <a:p>
            <a:pPr marL="666735" lvl="1" indent="-285750">
              <a:buFont typeface="Wingdings" panose="05000000000000000000" pitchFamily="2" charset="2"/>
              <a:buChar char="q"/>
              <a:defRPr/>
            </a:pPr>
            <a:r>
              <a:rPr lang="en-GB" sz="1800" dirty="0"/>
              <a:t>  Journal paper review                   (3p)</a:t>
            </a:r>
          </a:p>
          <a:p>
            <a:pPr marL="666735" lvl="1" indent="-285750">
              <a:buFont typeface="Wingdings" panose="05000000000000000000" pitchFamily="2" charset="2"/>
              <a:buChar char="q"/>
              <a:defRPr/>
            </a:pPr>
            <a:r>
              <a:rPr lang="en-GB" sz="1800" dirty="0"/>
              <a:t>  Conclusions from the module      (2p)</a:t>
            </a:r>
          </a:p>
          <a:p>
            <a:pPr marL="557179" lvl="2" indent="0">
              <a:buNone/>
              <a:defRPr/>
            </a:pPr>
            <a:endParaRPr lang="en-GB" dirty="0"/>
          </a:p>
          <a:p>
            <a:pPr marL="900079" lvl="2" indent="-342900">
              <a:defRPr/>
            </a:pPr>
            <a:r>
              <a:rPr lang="en-GB" dirty="0"/>
              <a:t>If you have further questions from the module, please put them at </a:t>
            </a:r>
            <a:r>
              <a:rPr lang="en-GB" dirty="0">
                <a:solidFill>
                  <a:srgbClr val="00B050"/>
                </a:solidFill>
              </a:rPr>
              <a:t>“Questions for the Module” </a:t>
            </a:r>
            <a:r>
              <a:rPr lang="en-GB" dirty="0"/>
              <a:t>– at the end of each journal assignment (that can be about the videos/reading material) -</a:t>
            </a:r>
            <a:endParaRPr lang="en-GB" sz="1600" dirty="0"/>
          </a:p>
          <a:p>
            <a:pPr marL="971489" lvl="1" indent="-342900">
              <a:defRPr/>
            </a:pPr>
            <a:endParaRPr lang="en-GB" sz="1600" dirty="0"/>
          </a:p>
          <a:p>
            <a:pPr marL="1085789" lvl="1" indent="-457200">
              <a:buFont typeface="+mj-lt"/>
              <a:buAutoNum type="arabicPeriod"/>
              <a:defRPr/>
            </a:pPr>
            <a:endParaRPr lang="en-GB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4902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0">
      <a:dk1>
        <a:sysClr val="windowText" lastClr="000000"/>
      </a:dk1>
      <a:lt1>
        <a:sysClr val="window" lastClr="FFFFFF"/>
      </a:lt1>
      <a:dk2>
        <a:srgbClr val="BB16A3"/>
      </a:dk2>
      <a:lt2>
        <a:srgbClr val="D673C8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ENG_1610_EN.potx" id="{9639D5B8-18F0-4BC0-94F1-01CC797AE68B}" vid="{7E8E788C-F476-47D6-B495-2030361E40A4}"/>
    </a:ext>
  </a:extLst>
</a:theme>
</file>

<file path=ppt/theme/theme2.xml><?xml version="1.0" encoding="utf-8"?>
<a:theme xmlns:a="http://schemas.openxmlformats.org/drawingml/2006/main" name="Aalto University">
  <a:themeElements>
    <a:clrScheme name="Aalto-insinoori">
      <a:dk1>
        <a:sysClr val="windowText" lastClr="000000"/>
      </a:dk1>
      <a:lt1>
        <a:sysClr val="window" lastClr="FFFFFF"/>
      </a:lt1>
      <a:dk2>
        <a:srgbClr val="BB16A3"/>
      </a:dk2>
      <a:lt2>
        <a:srgbClr val="8C857B"/>
      </a:lt2>
      <a:accent1>
        <a:srgbClr val="BB16A3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8" id="{F090D9CF-0B34-A14F-81B7-791659CBF6C7}" vid="{D2C882FB-5402-CD41-A994-560010D47E3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806558FD14D4CB3045CDCE075A393" ma:contentTypeVersion="3" ma:contentTypeDescription="Create a new document." ma:contentTypeScope="" ma:versionID="b93cdbac0d5b7155923978f2079c3b28">
  <xsd:schema xmlns:xsd="http://www.w3.org/2001/XMLSchema" xmlns:xs="http://www.w3.org/2001/XMLSchema" xmlns:p="http://schemas.microsoft.com/office/2006/metadata/properties" xmlns:ns2="72b76f8d-f55f-4fac-9ace-93c2b4705b1d" targetNamespace="http://schemas.microsoft.com/office/2006/metadata/properties" ma:root="true" ma:fieldsID="39a35bdd164a07db85348888e41c4cc8" ns2:_="">
    <xsd:import namespace="72b76f8d-f55f-4fac-9ace-93c2b4705b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b76f8d-f55f-4fac-9ace-93c2b4705b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EE5D12-0B81-4A54-8902-EE22A6290E5C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07F1681-E8B0-4963-BE61-5ED63B21A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b76f8d-f55f-4fac-9ace-93c2b4705b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6D69A9-EFBB-4BDD-AC65-8B7483B750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940</Words>
  <Application>Microsoft Office PowerPoint</Application>
  <PresentationFormat>On-screen Show (16:10)</PresentationFormat>
  <Paragraphs>166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Wingdings</vt:lpstr>
      <vt:lpstr>Georgia</vt:lpstr>
      <vt:lpstr>Lucida Grande</vt:lpstr>
      <vt:lpstr>arial</vt:lpstr>
      <vt:lpstr>Times New Roman</vt:lpstr>
      <vt:lpstr>arial</vt:lpstr>
      <vt:lpstr>Calibri</vt:lpstr>
      <vt:lpstr>Courier New</vt:lpstr>
      <vt:lpstr>Office-teema</vt:lpstr>
      <vt:lpstr>Aalto University</vt:lpstr>
      <vt:lpstr>Course Practicalities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Warm up exercise</vt:lpstr>
      <vt:lpstr>Example mind map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Carriers</dc:title>
  <dc:creator>Santasalo-Aarnio Annukka</dc:creator>
  <cp:lastModifiedBy>Garg Neha</cp:lastModifiedBy>
  <cp:revision>33</cp:revision>
  <dcterms:created xsi:type="dcterms:W3CDTF">2020-06-23T09:18:36Z</dcterms:created>
  <dcterms:modified xsi:type="dcterms:W3CDTF">2023-11-01T08:04:11Z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0x01010093F806558FD14D4CB3045CDCE075A393</vt:lpwstr>
  </property>
</Properties>
</file>