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7" r:id="rId9"/>
    <p:sldId id="261" r:id="rId10"/>
    <p:sldId id="268" r:id="rId11"/>
    <p:sldId id="262" r:id="rId12"/>
    <p:sldId id="264" r:id="rId13"/>
    <p:sldId id="263" r:id="rId14"/>
    <p:sldId id="269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96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D32FF-09FA-4E59-B004-F06631F58A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702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C5490-5094-4761-AAE6-FA2BD5EEB6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059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F3CC5-76DD-409E-BA2E-480F97AD38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657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E3151-0EB4-4278-850C-6D88C19A64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38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AAE3A-7C73-4C66-80D6-C378F69B36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20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33A93-BEC2-4746-A1BC-1B3A6F76CE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231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9062F-2ADD-44F2-AF0C-E4823C229A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99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BACE3-01E4-42AE-9B7D-94ACFFEE1A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22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04FD-31EB-4C4C-8D60-FB00E0F3BE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364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B08FD-8889-4AAE-B406-3BF1E3E44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611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562C0-C2B9-4AF5-B37B-4BFA530781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08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smtClean="0"/>
              <a:t>Click to edit Master text styles</a:t>
            </a:r>
          </a:p>
          <a:p>
            <a:pPr lvl="1"/>
            <a:r>
              <a:rPr lang="en-GB" altLang="fi-FI" smtClean="0"/>
              <a:t>Second level</a:t>
            </a:r>
          </a:p>
          <a:p>
            <a:pPr lvl="2"/>
            <a:r>
              <a:rPr lang="en-GB" altLang="fi-FI" smtClean="0"/>
              <a:t>Third level</a:t>
            </a:r>
          </a:p>
          <a:p>
            <a:pPr lvl="3"/>
            <a:r>
              <a:rPr lang="en-GB" altLang="fi-FI" smtClean="0"/>
              <a:t>Fourth level</a:t>
            </a:r>
          </a:p>
          <a:p>
            <a:pPr lvl="4"/>
            <a:r>
              <a:rPr lang="en-GB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2D79DDE-8CD9-42A0-9C22-2B62E16897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Muutamia uskomuksia patenteista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Panu Kuosmanen</a:t>
            </a:r>
          </a:p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Aalto-yliopisto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 smtClean="0"/>
              <a:t>Uskomus 4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en-US" smtClean="0"/>
              <a:t>Patenttivirasto on erehtymätön eikä tee virheitä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Uskomus 5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Patentteja on vaikea saada ja niiden tutkimusprosessi on huolellinen</a:t>
            </a:r>
          </a:p>
          <a:p>
            <a:pPr lvl="1" eaLnBrk="1" hangingPunct="1"/>
            <a:r>
              <a:rPr lang="fi-FI" altLang="fi-FI" smtClean="0">
                <a:latin typeface="Arial Unicode MS" panose="020B0604020202020204" pitchFamily="34" charset="-128"/>
              </a:rPr>
              <a:t>Uskotaan, että kerran myönnetty patentti on pitävä ja se on myönnetty oikein perustein</a:t>
            </a:r>
          </a:p>
          <a:p>
            <a:pPr lvl="1" eaLnBrk="1" hangingPunct="1"/>
            <a:r>
              <a:rPr lang="fi-FI" altLang="fi-FI" smtClean="0">
                <a:latin typeface="Arial Unicode MS" panose="020B0604020202020204" pitchFamily="34" charset="-128"/>
              </a:rPr>
              <a:t>Näin ei läheskään aina ole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mtClean="0"/>
              <a:t>Uskomus 6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smtClean="0"/>
              <a:t>”Toimialamme on sellainen, että patenttisuojaa ei tarvita tai patentti ei suojaa mitään”</a:t>
            </a:r>
          </a:p>
          <a:p>
            <a:pPr lvl="1"/>
            <a:r>
              <a:rPr lang="fi-FI" altLang="fi-FI" smtClean="0"/>
              <a:t>Microsoft ei suojannut juuri mitään ennen vuotta 1990, 2000-luvulla siitä on tullut merkittävä hakija USA:ssa (ja muualla)</a:t>
            </a:r>
          </a:p>
          <a:p>
            <a:pPr lvl="1"/>
            <a:r>
              <a:rPr lang="fi-FI" altLang="fi-FI" smtClean="0"/>
              <a:t>Google, joka ei suojannut juuri mitään ennen vuotta 2000, osti Motorolan nimenomaan patenttisalkun takia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cs typeface="Arial" panose="020B0604020202020204" pitchFamily="34" charset="0"/>
              </a:rPr>
              <a:t>Matkapuhelinkiistat</a:t>
            </a:r>
          </a:p>
        </p:txBody>
      </p:sp>
      <p:pic>
        <p:nvPicPr>
          <p:cNvPr id="14339" name="Picture 2" descr="http://media.economist.com/sites/default/files/images/images-magazine/2010/10/23/wb/20101023_wbc9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44675"/>
            <a:ext cx="276225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Älykäs</a:t>
            </a:r>
            <a:r>
              <a:rPr lang="en-US" dirty="0" smtClean="0"/>
              <a:t> </a:t>
            </a:r>
            <a:r>
              <a:rPr lang="en-US" dirty="0" err="1" smtClean="0"/>
              <a:t>liikenne</a:t>
            </a:r>
            <a:r>
              <a:rPr lang="en-US" dirty="0" smtClean="0"/>
              <a:t> (ja </a:t>
            </a:r>
            <a:r>
              <a:rPr lang="en-US" dirty="0" err="1" smtClean="0"/>
              <a:t>tulevaisuuden</a:t>
            </a:r>
            <a:r>
              <a:rPr lang="en-US" dirty="0" smtClean="0"/>
              <a:t> </a:t>
            </a:r>
            <a:r>
              <a:rPr lang="en-US" dirty="0" err="1" smtClean="0"/>
              <a:t>kiistat</a:t>
            </a:r>
            <a:r>
              <a:rPr lang="en-US" dirty="0" smtClean="0"/>
              <a:t>?)</a:t>
            </a:r>
            <a:endParaRPr lang="fi-FI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28" y="1833032"/>
            <a:ext cx="7020272" cy="457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7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Uskomus 1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Kenen tahansa satunnaisesti valitun henkilön asiantuntemus patenttiasioissa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 smtClean="0"/>
              <a:t>Todellisuus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i-FI" altLang="fi-FI" smtClean="0">
                <a:latin typeface="Arial Unicode MS" panose="020B0604020202020204" pitchFamily="34" charset="-128"/>
              </a:rPr>
              <a:t>Miten keksintö on ilmaistu patenttivaatimuksissa?</a:t>
            </a:r>
          </a:p>
          <a:p>
            <a:pPr lvl="1" eaLnBrk="1" hangingPunct="1"/>
            <a:r>
              <a:rPr lang="fi-FI" altLang="fi-FI" smtClean="0">
                <a:latin typeface="Arial Unicode MS" panose="020B0604020202020204" pitchFamily="34" charset="-128"/>
              </a:rPr>
              <a:t>Patentin kiertäminen täysin laillista, mutta ymmärtääkö ”kuka tahansa” sen</a:t>
            </a:r>
          </a:p>
          <a:p>
            <a:pPr lvl="1" eaLnBrk="1" hangingPunct="1"/>
            <a:r>
              <a:rPr lang="fi-FI" altLang="fi-FI" smtClean="0">
                <a:latin typeface="Arial Unicode MS" panose="020B0604020202020204" pitchFamily="34" charset="-128"/>
              </a:rPr>
              <a:t>Uudelleensuunnittelu ja kehitystyö lähes kaiken teknisen kehityksen pohjana</a:t>
            </a:r>
            <a:endParaRPr lang="en-GB" altLang="fi-FI" smtClean="0"/>
          </a:p>
          <a:p>
            <a:pPr marL="0" indent="0">
              <a:buFontTx/>
              <a:buNone/>
            </a:pPr>
            <a:endParaRPr lang="fi-FI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Kysymykset 1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fi-FI" altLang="fi-FI" smtClean="0">
                <a:latin typeface="Arial Unicode MS" panose="020B0604020202020204" pitchFamily="34" charset="-128"/>
              </a:rPr>
              <a:t>Onko tämä ”kenen tahansa” mielestä laitonta toimintaa?</a:t>
            </a:r>
          </a:p>
          <a:p>
            <a:pPr lvl="1" eaLnBrk="1" hangingPunct="1"/>
            <a:r>
              <a:rPr lang="fi-FI" altLang="fi-FI" smtClean="0">
                <a:latin typeface="Arial Unicode MS" panose="020B0604020202020204" pitchFamily="34" charset="-128"/>
              </a:rPr>
              <a:t>Toisen patenttia/keksintöä ei saisi käyttää oman kehitystyön pohjana – oikein vai väärin?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772400" cy="1143000"/>
          </a:xfrm>
        </p:spPr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Uskomus 2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Kunnioitus keksijöitä kohtaan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 smtClean="0"/>
              <a:t>Kysymykset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i-FI" altLang="fi-FI" sz="2400" smtClean="0">
                <a:latin typeface="Arial Unicode MS" panose="020B0604020202020204" pitchFamily="34" charset="-128"/>
              </a:rPr>
              <a:t>Iso yritys ”varastaa vilpillisesti” keksinnön yksityiseltä keksijältä</a:t>
            </a:r>
          </a:p>
          <a:p>
            <a:pPr lvl="1" eaLnBrk="1" hangingPunct="1"/>
            <a:r>
              <a:rPr lang="fi-FI" altLang="fi-FI" sz="2400" smtClean="0">
                <a:latin typeface="Arial Unicode MS" panose="020B0604020202020204" pitchFamily="34" charset="-128"/>
              </a:rPr>
              <a:t>”Kuka tahansa” kunnioittaa enemmän kantajan patentin omistajaa, vaikka tämä olisi suuryritys tai jopa ns. patenttipeikko</a:t>
            </a:r>
            <a:endParaRPr lang="en-GB" altLang="fi-FI" sz="2400" smtClean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Uskomus 3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Suuri yritys valehtelee, varastaa ja petkuttaa saadakseen kilpailuetua</a:t>
            </a:r>
          </a:p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Pieni yritys tai yksityinen keksijä ei koskaan tee näin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 smtClean="0"/>
              <a:t>Todellisuus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i-FI" altLang="fi-FI" smtClean="0">
                <a:latin typeface="Arial Unicode MS" panose="020B0604020202020204" pitchFamily="34" charset="-128"/>
              </a:rPr>
              <a:t>Kantajalla on todistustaakka osoittaa, että hänen patenttiaan on loukattu, mutta juryn jäsen (”kuka tahansa”) siirtää helposti loukkaamattomuuden osoittamisen vastaajalle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Uskomus 4</a:t>
            </a:r>
            <a:endParaRPr lang="en-GB" altLang="fi-FI" smtClean="0">
              <a:latin typeface="Arial Unicode MS" panose="020B0604020202020204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>
                <a:latin typeface="Arial Unicode MS" panose="020B0604020202020204" pitchFamily="34" charset="-128"/>
              </a:rPr>
              <a:t>Juryn jäsenillä (”kuka tahansa”) on suuri kunnioitus ja luottamus patenttivirastoa ja –järjestelmää kohtaan</a:t>
            </a:r>
          </a:p>
          <a:p>
            <a:pPr eaLnBrk="1" hangingPunct="1">
              <a:buFontTx/>
              <a:buNone/>
            </a:pPr>
            <a:endParaRPr lang="en-GB" altLang="fi-FI" smtClean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262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Unicode MS</vt:lpstr>
      <vt:lpstr>Times New Roman</vt:lpstr>
      <vt:lpstr>Default Design</vt:lpstr>
      <vt:lpstr>Muutamia uskomuksia patenteista</vt:lpstr>
      <vt:lpstr>Uskomus 1</vt:lpstr>
      <vt:lpstr>Todellisuus</vt:lpstr>
      <vt:lpstr>Kysymykset 1</vt:lpstr>
      <vt:lpstr>Uskomus 2</vt:lpstr>
      <vt:lpstr>Kysymykset</vt:lpstr>
      <vt:lpstr>Uskomus 3</vt:lpstr>
      <vt:lpstr>Todellisuus</vt:lpstr>
      <vt:lpstr>Uskomus 4</vt:lpstr>
      <vt:lpstr>Uskomus 4</vt:lpstr>
      <vt:lpstr>Uskomus 5</vt:lpstr>
      <vt:lpstr>Uskomus 6</vt:lpstr>
      <vt:lpstr>Matkapuhelinkiistat</vt:lpstr>
      <vt:lpstr>Älykäs liikenne (ja tulevaisuuden kiistat?)</vt:lpstr>
    </vt:vector>
  </TitlesOfParts>
  <Company>Outotec Oyj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Muutamia uskomuksia patenteista</dc:title>
  <dc:creator>Outotec Oyj</dc:creator>
  <cp:lastModifiedBy>Kuosmanen Panu</cp:lastModifiedBy>
  <cp:revision>9</cp:revision>
  <dcterms:created xsi:type="dcterms:W3CDTF">2010-03-17T13:11:58Z</dcterms:created>
  <dcterms:modified xsi:type="dcterms:W3CDTF">2019-03-06T13:30:43Z</dcterms:modified>
</cp:coreProperties>
</file>