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91CC4-B393-4D63-8580-837A47BF94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FCA0E9-EB89-49B9-B198-B31DD897D2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C2963-DBD5-40F1-A05E-B0AE7DAF4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B038-05E1-4F4D-9AB7-E07052FAE291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700ED-D96F-4736-85DA-7D7A6DCD5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88D388-D5E8-428A-BF77-8AE3690D9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F05F-1711-4055-B0AE-3D8C74885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9031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03424-385B-4FA6-9932-BC849F402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9CF265-D4BF-46E3-800D-82C073BF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2BFF0-8113-4099-B41C-4C54A5EC1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B038-05E1-4F4D-9AB7-E07052FAE291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586F8-4F90-4995-873E-AA6D7E7D6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5D881-03CA-4472-BDEE-A5C14E2D3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F05F-1711-4055-B0AE-3D8C74885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58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527057-C9E3-46B1-A5DB-82DBD0960D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A98C2-6474-4F49-986F-D5207FA404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84E2D1-617A-4BA8-820D-90A65C352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B038-05E1-4F4D-9AB7-E07052FAE291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3EB64A-E13D-498C-A0BB-60B133CA9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1A5DE-0D83-4AF1-9D33-02694243E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F05F-1711-4055-B0AE-3D8C74885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5692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03C82-3183-4998-A4BB-9B0B870C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D9BA0-58C1-41B3-BB24-26F7F4D8C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84F43-05C5-46A6-9077-6827834AD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B038-05E1-4F4D-9AB7-E07052FAE291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9FC0F-26AB-4C6C-BA9C-C18E30189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76EDCA-067C-42A6-A672-7A3D70AAC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F05F-1711-4055-B0AE-3D8C74885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8404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8DA45-739E-4FC1-9F32-709478E30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E5F180-28BB-4C86-AEFE-49129BC34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96DC6-E71C-4538-972B-41721BF2F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B038-05E1-4F4D-9AB7-E07052FAE291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22481-0ABF-4E7A-9932-9336DD896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BFDB7-85A5-4B4D-A4FB-BD681F998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F05F-1711-4055-B0AE-3D8C74885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7252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93C5A-1DFA-4B35-AF5D-1198AEBF93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7C7F3-70F4-4C66-A68B-CC3FEBB29B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425517-B956-499E-824E-6C2A1FA212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0DD79A-A271-45B0-BC5D-B56D3CABA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B038-05E1-4F4D-9AB7-E07052FAE291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6BB0B1-B38E-4AAB-8C9F-7B0CF5CA9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49E40D-5519-4091-B0A3-CDB281CE3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F05F-1711-4055-B0AE-3D8C74885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4579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4B236-040B-4066-93E3-D82232591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35331-9BD0-4FE1-89B9-24E29FB23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112375-D008-4046-BEDE-5C285EC2AF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C4275D-D3BE-41DC-ACE0-AF9F6A7798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957F47-B71A-4B80-B375-92F35FB9B8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3226CC-DD43-4631-B9AE-4C63B3114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B038-05E1-4F4D-9AB7-E07052FAE291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5EA7B4-661A-4DCF-BB60-8974D75EF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D69DEE-248D-43DE-A44E-5BD32C7E5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F05F-1711-4055-B0AE-3D8C74885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8527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73774-F704-495E-9BF1-820459CF0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32C2CC-8FE6-4821-AF3F-9DEE03370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B038-05E1-4F4D-9AB7-E07052FAE291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B13300-A774-4C63-8260-33F3B001B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5A31D-646B-40FE-8CFC-EC558EAA2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F05F-1711-4055-B0AE-3D8C74885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9280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40A382-D9B0-4B59-AE32-CBA7FC5B4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B038-05E1-4F4D-9AB7-E07052FAE291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027D26-3B11-4B12-A3CB-4042FF3EE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748BB-7CEE-42A3-8F68-1228B5CFE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F05F-1711-4055-B0AE-3D8C74885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0131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A04AC-81B6-4DD4-AC98-07428B9D7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006B7-A065-4A14-82DB-45AB148B0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541AA3-2E2B-4A5C-917E-1A382601F9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F658F6-4AEE-4F16-AC2C-C19D30A13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B038-05E1-4F4D-9AB7-E07052FAE291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D769BC-AD87-4A88-B213-B1A4FCEAD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346FB6-5933-4529-A9FB-66F23E052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F05F-1711-4055-B0AE-3D8C74885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791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4560C-6322-44A7-A1CC-B1FC64EBD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D36D48-5990-4E84-B2F2-55CB3A062E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0C4797-01EA-4FB0-A227-48B8AB56DF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CF1D1D-9DF8-42C5-BAD9-DA2DBF7B5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FB038-05E1-4F4D-9AB7-E07052FAE291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D79FAA-1920-47A3-A8D2-4F4F3AD5F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3F6E96-E4CA-4520-BBE7-F789DC11D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7F05F-1711-4055-B0AE-3D8C74885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14684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034882-E156-403D-8BDA-288C70BDE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12E1AB-0ACE-448A-AF84-D47AE8EF1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956D0-8E09-481A-B638-4DEDFE8164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FB038-05E1-4F4D-9AB7-E07052FAE291}" type="datetimeFigureOut">
              <a:rPr lang="fi-FI" smtClean="0"/>
              <a:t>16.1.2023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5A65F-C817-4020-B46D-1D6483B9C2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179068-561B-4973-ABDD-834D00AA5D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7F05F-1711-4055-B0AE-3D8C748852C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40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B083AAE-2D4D-49F9-9696-DEE628794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-228600"/>
            <a:ext cx="10515600" cy="1325563"/>
          </a:xfrm>
        </p:spPr>
        <p:txBody>
          <a:bodyPr/>
          <a:lstStyle/>
          <a:p>
            <a:r>
              <a:rPr lang="fi-FI" dirty="0"/>
              <a:t>Group 1-4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339D15F-C848-45DF-9E97-EA2D02774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375531"/>
              </p:ext>
            </p:extLst>
          </p:nvPr>
        </p:nvGraphicFramePr>
        <p:xfrm>
          <a:off x="6324600" y="941207"/>
          <a:ext cx="5697181" cy="276385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843158">
                  <a:extLst>
                    <a:ext uri="{9D8B030D-6E8A-4147-A177-3AD203B41FA5}">
                      <a16:colId xmlns:a16="http://schemas.microsoft.com/office/drawing/2014/main" val="4094166523"/>
                    </a:ext>
                  </a:extLst>
                </a:gridCol>
                <a:gridCol w="1536725">
                  <a:extLst>
                    <a:ext uri="{9D8B030D-6E8A-4147-A177-3AD203B41FA5}">
                      <a16:colId xmlns:a16="http://schemas.microsoft.com/office/drawing/2014/main" val="432979517"/>
                    </a:ext>
                  </a:extLst>
                </a:gridCol>
                <a:gridCol w="1645519">
                  <a:extLst>
                    <a:ext uri="{9D8B030D-6E8A-4147-A177-3AD203B41FA5}">
                      <a16:colId xmlns:a16="http://schemas.microsoft.com/office/drawing/2014/main" val="1189923078"/>
                    </a:ext>
                  </a:extLst>
                </a:gridCol>
                <a:gridCol w="856757">
                  <a:extLst>
                    <a:ext uri="{9D8B030D-6E8A-4147-A177-3AD203B41FA5}">
                      <a16:colId xmlns:a16="http://schemas.microsoft.com/office/drawing/2014/main" val="3091024623"/>
                    </a:ext>
                  </a:extLst>
                </a:gridCol>
                <a:gridCol w="815022">
                  <a:extLst>
                    <a:ext uri="{9D8B030D-6E8A-4147-A177-3AD203B41FA5}">
                      <a16:colId xmlns:a16="http://schemas.microsoft.com/office/drawing/2014/main" val="1684056410"/>
                    </a:ext>
                  </a:extLst>
                </a:gridCol>
              </a:tblGrid>
              <a:tr h="371793"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u="none" strike="noStrike">
                          <a:effectLst/>
                        </a:rPr>
                        <a:t>Last Name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u="none" strike="noStrike" dirty="0" err="1">
                          <a:effectLst/>
                        </a:rPr>
                        <a:t>First</a:t>
                      </a:r>
                      <a:r>
                        <a:rPr lang="fi-FI" sz="1400" u="none" strike="noStrike" dirty="0">
                          <a:effectLst/>
                        </a:rPr>
                        <a:t> </a:t>
                      </a:r>
                      <a:r>
                        <a:rPr lang="fi-FI" sz="1400" u="none" strike="noStrike" dirty="0" err="1">
                          <a:effectLst/>
                        </a:rPr>
                        <a:t>Name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u="none" strike="noStrike" dirty="0" err="1">
                          <a:effectLst/>
                        </a:rPr>
                        <a:t>Email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u="none" strike="noStrike">
                          <a:effectLst/>
                        </a:rPr>
                        <a:t>Group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u="none" strike="noStrike" dirty="0">
                          <a:effectLst/>
                        </a:rPr>
                        <a:t>Group </a:t>
                      </a:r>
                      <a:r>
                        <a:rPr lang="fi-FI" sz="1400" u="none" strike="noStrike" dirty="0" err="1">
                          <a:effectLst/>
                        </a:rPr>
                        <a:t>role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35813617"/>
                  </a:ext>
                </a:extLst>
              </a:tr>
              <a:tr h="408407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Laine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 dirty="0">
                          <a:effectLst/>
                        </a:rPr>
                        <a:t>Iida Maria Alexandra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iida.laine@aalto.fi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>
                          <a:effectLst/>
                        </a:rPr>
                        <a:t>2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Leader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03264649"/>
                  </a:ext>
                </a:extLst>
              </a:tr>
              <a:tr h="408407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Niemi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Juho Ville Johannes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juho.niemi@aalto.fi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>
                          <a:effectLst/>
                        </a:rPr>
                        <a:t>2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74019421"/>
                  </a:ext>
                </a:extLst>
              </a:tr>
              <a:tr h="408407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 dirty="0" err="1">
                          <a:effectLst/>
                        </a:rPr>
                        <a:t>Tan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Wen Rong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wenrong.tan@aalto.fi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>
                          <a:effectLst/>
                        </a:rPr>
                        <a:t>2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41655548"/>
                  </a:ext>
                </a:extLst>
              </a:tr>
              <a:tr h="74358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Rasoulian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 err="1">
                          <a:effectLst/>
                        </a:rPr>
                        <a:t>Homayoun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 dirty="0">
                          <a:effectLst/>
                        </a:rPr>
                        <a:t>homayoun.rasoulian@aalto.fi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>
                          <a:effectLst/>
                        </a:rPr>
                        <a:t>2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15014948"/>
                  </a:ext>
                </a:extLst>
              </a:tr>
              <a:tr h="423257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Lahtinen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Rami Artturi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rami.lahtinen@aalto.fi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>
                          <a:effectLst/>
                        </a:rPr>
                        <a:t>2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0219739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6EA1ED02-6EFB-4ADB-99BC-0DB854EF2B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456869"/>
              </p:ext>
            </p:extLst>
          </p:nvPr>
        </p:nvGraphicFramePr>
        <p:xfrm>
          <a:off x="184150" y="3866621"/>
          <a:ext cx="5911849" cy="2838979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876877">
                  <a:extLst>
                    <a:ext uri="{9D8B030D-6E8A-4147-A177-3AD203B41FA5}">
                      <a16:colId xmlns:a16="http://schemas.microsoft.com/office/drawing/2014/main" val="3093213844"/>
                    </a:ext>
                  </a:extLst>
                </a:gridCol>
                <a:gridCol w="1598179">
                  <a:extLst>
                    <a:ext uri="{9D8B030D-6E8A-4147-A177-3AD203B41FA5}">
                      <a16:colId xmlns:a16="http://schemas.microsoft.com/office/drawing/2014/main" val="895521904"/>
                    </a:ext>
                  </a:extLst>
                </a:gridCol>
                <a:gridCol w="1711325">
                  <a:extLst>
                    <a:ext uri="{9D8B030D-6E8A-4147-A177-3AD203B41FA5}">
                      <a16:colId xmlns:a16="http://schemas.microsoft.com/office/drawing/2014/main" val="562134376"/>
                    </a:ext>
                  </a:extLst>
                </a:gridCol>
                <a:gridCol w="891020">
                  <a:extLst>
                    <a:ext uri="{9D8B030D-6E8A-4147-A177-3AD203B41FA5}">
                      <a16:colId xmlns:a16="http://schemas.microsoft.com/office/drawing/2014/main" val="274639110"/>
                    </a:ext>
                  </a:extLst>
                </a:gridCol>
                <a:gridCol w="834448">
                  <a:extLst>
                    <a:ext uri="{9D8B030D-6E8A-4147-A177-3AD203B41FA5}">
                      <a16:colId xmlns:a16="http://schemas.microsoft.com/office/drawing/2014/main" val="581535166"/>
                    </a:ext>
                  </a:extLst>
                </a:gridCol>
              </a:tblGrid>
              <a:tr h="420899"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Last Name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First Name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Email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Group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Group role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08413806"/>
                  </a:ext>
                </a:extLst>
              </a:tr>
              <a:tr h="42089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Bennani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Mariam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mariam.bennani@aalto.fi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Leader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462382661"/>
                  </a:ext>
                </a:extLst>
              </a:tr>
              <a:tr h="42089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Tong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Amanda Mun Yee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amanda.tong@aalto.fi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97057892"/>
                  </a:ext>
                </a:extLst>
              </a:tr>
              <a:tr h="42089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Covaliov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Elizaveta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elizaveta.covaliov@aalto.fi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47491888"/>
                  </a:ext>
                </a:extLst>
              </a:tr>
              <a:tr h="4005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Salah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Aisha Adam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aisha.salah@aalto.fi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74247700"/>
                  </a:ext>
                </a:extLst>
              </a:tr>
              <a:tr h="42089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Rantanen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Anton Emil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anton.rantanen@aalto.fi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39615591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3CF7019-EFC0-4410-BF73-6A46B6BAA4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247013"/>
              </p:ext>
            </p:extLst>
          </p:nvPr>
        </p:nvGraphicFramePr>
        <p:xfrm>
          <a:off x="6324600" y="3866620"/>
          <a:ext cx="5308600" cy="28389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7400">
                  <a:extLst>
                    <a:ext uri="{9D8B030D-6E8A-4147-A177-3AD203B41FA5}">
                      <a16:colId xmlns:a16="http://schemas.microsoft.com/office/drawing/2014/main" val="3162315021"/>
                    </a:ext>
                  </a:extLst>
                </a:gridCol>
                <a:gridCol w="1435100">
                  <a:extLst>
                    <a:ext uri="{9D8B030D-6E8A-4147-A177-3AD203B41FA5}">
                      <a16:colId xmlns:a16="http://schemas.microsoft.com/office/drawing/2014/main" val="1967497253"/>
                    </a:ext>
                  </a:extLst>
                </a:gridCol>
                <a:gridCol w="1536700">
                  <a:extLst>
                    <a:ext uri="{9D8B030D-6E8A-4147-A177-3AD203B41FA5}">
                      <a16:colId xmlns:a16="http://schemas.microsoft.com/office/drawing/2014/main" val="901345304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1562569699"/>
                    </a:ext>
                  </a:extLst>
                </a:gridCol>
                <a:gridCol w="749300">
                  <a:extLst>
                    <a:ext uri="{9D8B030D-6E8A-4147-A177-3AD203B41FA5}">
                      <a16:colId xmlns:a16="http://schemas.microsoft.com/office/drawing/2014/main" val="4194006405"/>
                    </a:ext>
                  </a:extLst>
                </a:gridCol>
              </a:tblGrid>
              <a:tr h="526328"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Last Name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First Name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Email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Group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Group role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3281747"/>
                  </a:ext>
                </a:extLst>
              </a:tr>
              <a:tr h="578163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Lee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Xin Jun Tom Ryan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ryan.lee@aalto.fi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Leader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16437688"/>
                  </a:ext>
                </a:extLst>
              </a:tr>
              <a:tr h="578163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Chng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Damien Lai Soon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damien.chng@aalto.fi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051660692"/>
                  </a:ext>
                </a:extLst>
              </a:tr>
              <a:tr h="578163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Rapala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Rasmus Carl-Walter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rasmus.rapala@aalto.fi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94421475"/>
                  </a:ext>
                </a:extLst>
              </a:tr>
              <a:tr h="578163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Kito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Shun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shun.kito@aalto.fi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600" u="none" strike="noStrike" dirty="0">
                          <a:effectLst/>
                        </a:rPr>
                        <a:t>4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218570406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E514AC2-F5B4-4535-9CC0-DE5F9BC644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802588"/>
              </p:ext>
            </p:extLst>
          </p:nvPr>
        </p:nvGraphicFramePr>
        <p:xfrm>
          <a:off x="170218" y="860424"/>
          <a:ext cx="5911849" cy="29168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6877">
                  <a:extLst>
                    <a:ext uri="{9D8B030D-6E8A-4147-A177-3AD203B41FA5}">
                      <a16:colId xmlns:a16="http://schemas.microsoft.com/office/drawing/2014/main" val="3267912738"/>
                    </a:ext>
                  </a:extLst>
                </a:gridCol>
                <a:gridCol w="1598179">
                  <a:extLst>
                    <a:ext uri="{9D8B030D-6E8A-4147-A177-3AD203B41FA5}">
                      <a16:colId xmlns:a16="http://schemas.microsoft.com/office/drawing/2014/main" val="3966642733"/>
                    </a:ext>
                  </a:extLst>
                </a:gridCol>
                <a:gridCol w="1711325">
                  <a:extLst>
                    <a:ext uri="{9D8B030D-6E8A-4147-A177-3AD203B41FA5}">
                      <a16:colId xmlns:a16="http://schemas.microsoft.com/office/drawing/2014/main" val="4226523083"/>
                    </a:ext>
                  </a:extLst>
                </a:gridCol>
                <a:gridCol w="891020">
                  <a:extLst>
                    <a:ext uri="{9D8B030D-6E8A-4147-A177-3AD203B41FA5}">
                      <a16:colId xmlns:a16="http://schemas.microsoft.com/office/drawing/2014/main" val="893632593"/>
                    </a:ext>
                  </a:extLst>
                </a:gridCol>
                <a:gridCol w="834448">
                  <a:extLst>
                    <a:ext uri="{9D8B030D-6E8A-4147-A177-3AD203B41FA5}">
                      <a16:colId xmlns:a16="http://schemas.microsoft.com/office/drawing/2014/main" val="2471173134"/>
                    </a:ext>
                  </a:extLst>
                </a:gridCol>
              </a:tblGrid>
              <a:tr h="383548"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u="none" strike="noStrike">
                          <a:effectLst/>
                        </a:rPr>
                        <a:t>Last Name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u="none" strike="noStrike">
                          <a:effectLst/>
                        </a:rPr>
                        <a:t>First Name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u="none" strike="noStrike">
                          <a:effectLst/>
                        </a:rPr>
                        <a:t>Email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u="none" strike="noStrike">
                          <a:effectLst/>
                        </a:rPr>
                        <a:t>Group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400" u="none" strike="noStrike">
                          <a:effectLst/>
                        </a:rPr>
                        <a:t>Group role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87276260"/>
                  </a:ext>
                </a:extLst>
              </a:tr>
              <a:tr h="42132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Lehtilä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Antti Olavi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antti.lehtila@aalto.fi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>
                          <a:effectLst/>
                        </a:rPr>
                        <a:t>1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03816910"/>
                  </a:ext>
                </a:extLst>
              </a:tr>
              <a:tr h="42132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Wenczel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Kata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kata.wenczel@aalto.fi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>
                          <a:effectLst/>
                        </a:rPr>
                        <a:t>1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Leader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00486637"/>
                  </a:ext>
                </a:extLst>
              </a:tr>
              <a:tr h="42132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Beije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Kevin Jeroen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kevin.beije@aalto.fi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>
                          <a:effectLst/>
                        </a:rPr>
                        <a:t>1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14829519"/>
                  </a:ext>
                </a:extLst>
              </a:tr>
              <a:tr h="42132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de Geus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Tivonna Francina Maria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tivonna.degeus@aalto.fi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>
                          <a:effectLst/>
                        </a:rPr>
                        <a:t>1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87993148"/>
                  </a:ext>
                </a:extLst>
              </a:tr>
              <a:tr h="42132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Gallo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Alice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alice.gallo@aalto.fi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>
                          <a:effectLst/>
                        </a:rPr>
                        <a:t>1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68943379"/>
                  </a:ext>
                </a:extLst>
              </a:tr>
              <a:tr h="42132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Collina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Linda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>
                          <a:effectLst/>
                        </a:rPr>
                        <a:t>linda.collina@aalto.fi</a:t>
                      </a:r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u="none" strike="noStrike" dirty="0">
                          <a:effectLst/>
                        </a:rPr>
                        <a:t>1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9837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5852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3A8C1-3DC6-427D-ADE9-302C8D367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350" y="-373063"/>
            <a:ext cx="10515600" cy="1325563"/>
          </a:xfrm>
        </p:spPr>
        <p:txBody>
          <a:bodyPr/>
          <a:lstStyle/>
          <a:p>
            <a:r>
              <a:rPr lang="fi-FI" dirty="0"/>
              <a:t>Group 5-8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D621DD3-7503-48F4-9239-1B0B3F0CB7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531617"/>
              </p:ext>
            </p:extLst>
          </p:nvPr>
        </p:nvGraphicFramePr>
        <p:xfrm>
          <a:off x="292100" y="600075"/>
          <a:ext cx="5803900" cy="2926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0866">
                  <a:extLst>
                    <a:ext uri="{9D8B030D-6E8A-4147-A177-3AD203B41FA5}">
                      <a16:colId xmlns:a16="http://schemas.microsoft.com/office/drawing/2014/main" val="1413519614"/>
                    </a:ext>
                  </a:extLst>
                </a:gridCol>
                <a:gridCol w="1568997">
                  <a:extLst>
                    <a:ext uri="{9D8B030D-6E8A-4147-A177-3AD203B41FA5}">
                      <a16:colId xmlns:a16="http://schemas.microsoft.com/office/drawing/2014/main" val="2531993494"/>
                    </a:ext>
                  </a:extLst>
                </a:gridCol>
                <a:gridCol w="1680076">
                  <a:extLst>
                    <a:ext uri="{9D8B030D-6E8A-4147-A177-3AD203B41FA5}">
                      <a16:colId xmlns:a16="http://schemas.microsoft.com/office/drawing/2014/main" val="4120314110"/>
                    </a:ext>
                  </a:extLst>
                </a:gridCol>
                <a:gridCol w="874750">
                  <a:extLst>
                    <a:ext uri="{9D8B030D-6E8A-4147-A177-3AD203B41FA5}">
                      <a16:colId xmlns:a16="http://schemas.microsoft.com/office/drawing/2014/main" val="2066644384"/>
                    </a:ext>
                  </a:extLst>
                </a:gridCol>
                <a:gridCol w="819211">
                  <a:extLst>
                    <a:ext uri="{9D8B030D-6E8A-4147-A177-3AD203B41FA5}">
                      <a16:colId xmlns:a16="http://schemas.microsoft.com/office/drawing/2014/main" val="2224947372"/>
                    </a:ext>
                  </a:extLst>
                </a:gridCol>
              </a:tblGrid>
              <a:tr h="505028"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Last Name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First Name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Email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 dirty="0">
                          <a:effectLst/>
                        </a:rPr>
                        <a:t>Group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Group role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18637202"/>
                  </a:ext>
                </a:extLst>
              </a:tr>
              <a:tr h="43998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Štípek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Petr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petr.stipek@aalto.fi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5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Leader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091815"/>
                  </a:ext>
                </a:extLst>
              </a:tr>
              <a:tr h="50502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Crochet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Céleste Marie Estelle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celeste.crochet@aalto.fi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5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25288138"/>
                  </a:ext>
                </a:extLst>
              </a:tr>
              <a:tr h="43998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Leivo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Joona Mikael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joona.leivo@aalto.fi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5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7321177"/>
                  </a:ext>
                </a:extLst>
              </a:tr>
              <a:tr h="53102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Himanka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Katariina Maria Klaudia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katariina.himanka@aalto.fi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5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27207541"/>
                  </a:ext>
                </a:extLst>
              </a:tr>
              <a:tr h="50502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Numminen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Kristo Antti Sakari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kristo.numminen@aalto.fi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5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7240917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83A9392-F3CC-4171-837B-B7783FDE9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031975"/>
              </p:ext>
            </p:extLst>
          </p:nvPr>
        </p:nvGraphicFramePr>
        <p:xfrm>
          <a:off x="6257289" y="600075"/>
          <a:ext cx="5712460" cy="292608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847303">
                  <a:extLst>
                    <a:ext uri="{9D8B030D-6E8A-4147-A177-3AD203B41FA5}">
                      <a16:colId xmlns:a16="http://schemas.microsoft.com/office/drawing/2014/main" val="1836564442"/>
                    </a:ext>
                  </a:extLst>
                </a:gridCol>
                <a:gridCol w="1544277">
                  <a:extLst>
                    <a:ext uri="{9D8B030D-6E8A-4147-A177-3AD203B41FA5}">
                      <a16:colId xmlns:a16="http://schemas.microsoft.com/office/drawing/2014/main" val="417448778"/>
                    </a:ext>
                  </a:extLst>
                </a:gridCol>
                <a:gridCol w="1653607">
                  <a:extLst>
                    <a:ext uri="{9D8B030D-6E8A-4147-A177-3AD203B41FA5}">
                      <a16:colId xmlns:a16="http://schemas.microsoft.com/office/drawing/2014/main" val="4041108742"/>
                    </a:ext>
                  </a:extLst>
                </a:gridCol>
                <a:gridCol w="860969">
                  <a:extLst>
                    <a:ext uri="{9D8B030D-6E8A-4147-A177-3AD203B41FA5}">
                      <a16:colId xmlns:a16="http://schemas.microsoft.com/office/drawing/2014/main" val="3986539647"/>
                    </a:ext>
                  </a:extLst>
                </a:gridCol>
                <a:gridCol w="806304">
                  <a:extLst>
                    <a:ext uri="{9D8B030D-6E8A-4147-A177-3AD203B41FA5}">
                      <a16:colId xmlns:a16="http://schemas.microsoft.com/office/drawing/2014/main" val="815928730"/>
                    </a:ext>
                  </a:extLst>
                </a:gridCol>
              </a:tblGrid>
              <a:tr h="470928"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Last Name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First Name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Email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 dirty="0">
                          <a:effectLst/>
                        </a:rPr>
                        <a:t>Group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Group role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25100348"/>
                  </a:ext>
                </a:extLst>
              </a:tr>
              <a:tr h="47092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Wong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Samantha Jing Ting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samantha.wong@aalto.fi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6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Leader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06331392"/>
                  </a:ext>
                </a:extLst>
              </a:tr>
              <a:tr h="47092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Mayne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Tobias Paul Weber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tobias.mayne@aalto.fi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6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65995831"/>
                  </a:ext>
                </a:extLst>
              </a:tr>
              <a:tr h="47092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Reiniluoto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Aaro Oskari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aaro.reiniluoto@aalto.fi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6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92451991"/>
                  </a:ext>
                </a:extLst>
              </a:tr>
              <a:tr h="47092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Laitala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Markus Esko Valtteri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markus.laitala@aalto.fi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6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01877883"/>
                  </a:ext>
                </a:extLst>
              </a:tr>
              <a:tr h="470928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Pitkänen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Riikka Maria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riikka.m.pitkanen@aalto.fi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6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88541637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EC92261-EF93-41B1-B107-65DC8C7A92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840638"/>
              </p:ext>
            </p:extLst>
          </p:nvPr>
        </p:nvGraphicFramePr>
        <p:xfrm>
          <a:off x="292100" y="3638550"/>
          <a:ext cx="5803900" cy="316992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860866">
                  <a:extLst>
                    <a:ext uri="{9D8B030D-6E8A-4147-A177-3AD203B41FA5}">
                      <a16:colId xmlns:a16="http://schemas.microsoft.com/office/drawing/2014/main" val="1774424478"/>
                    </a:ext>
                  </a:extLst>
                </a:gridCol>
                <a:gridCol w="1568997">
                  <a:extLst>
                    <a:ext uri="{9D8B030D-6E8A-4147-A177-3AD203B41FA5}">
                      <a16:colId xmlns:a16="http://schemas.microsoft.com/office/drawing/2014/main" val="4101644593"/>
                    </a:ext>
                  </a:extLst>
                </a:gridCol>
                <a:gridCol w="1680076">
                  <a:extLst>
                    <a:ext uri="{9D8B030D-6E8A-4147-A177-3AD203B41FA5}">
                      <a16:colId xmlns:a16="http://schemas.microsoft.com/office/drawing/2014/main" val="1027655283"/>
                    </a:ext>
                  </a:extLst>
                </a:gridCol>
                <a:gridCol w="874750">
                  <a:extLst>
                    <a:ext uri="{9D8B030D-6E8A-4147-A177-3AD203B41FA5}">
                      <a16:colId xmlns:a16="http://schemas.microsoft.com/office/drawing/2014/main" val="883680039"/>
                    </a:ext>
                  </a:extLst>
                </a:gridCol>
                <a:gridCol w="819211">
                  <a:extLst>
                    <a:ext uri="{9D8B030D-6E8A-4147-A177-3AD203B41FA5}">
                      <a16:colId xmlns:a16="http://schemas.microsoft.com/office/drawing/2014/main" val="2178299902"/>
                    </a:ext>
                  </a:extLst>
                </a:gridCol>
              </a:tblGrid>
              <a:tr h="450166"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Last Name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 dirty="0" err="1">
                          <a:effectLst/>
                        </a:rPr>
                        <a:t>First</a:t>
                      </a:r>
                      <a:r>
                        <a:rPr lang="fi-FI" sz="1600" u="none" strike="noStrike" dirty="0">
                          <a:effectLst/>
                        </a:rPr>
                        <a:t> </a:t>
                      </a:r>
                      <a:r>
                        <a:rPr lang="fi-FI" sz="1600" u="none" strike="noStrike" dirty="0" err="1">
                          <a:effectLst/>
                        </a:rPr>
                        <a:t>Name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Email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Group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Group role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848276"/>
                  </a:ext>
                </a:extLst>
              </a:tr>
              <a:tr h="67524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Dos Santos Anastácio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Ana Catarina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catarina.dossantosanastacio@aalto.fi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 err="1">
                          <a:effectLst/>
                        </a:rPr>
                        <a:t>Leader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8823384"/>
                  </a:ext>
                </a:extLst>
              </a:tr>
              <a:tr h="450166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Wongtangton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Kan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kan.wongtangton@aalto.fi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89934500"/>
                  </a:ext>
                </a:extLst>
              </a:tr>
              <a:tr h="450166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Terttunen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Inka Pauliina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inka.terttunen@aalto.fi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39565188"/>
                  </a:ext>
                </a:extLst>
              </a:tr>
              <a:tr h="450166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Viljasaari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Marikki Susanna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marikki.viljasaari@aalto.fi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66128548"/>
                  </a:ext>
                </a:extLst>
              </a:tr>
              <a:tr h="450166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Antona García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Pablo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pablo.antonagarcia@aalto.fi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7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8727302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B08211E-F116-4512-A64E-AD50972576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030048"/>
              </p:ext>
            </p:extLst>
          </p:nvPr>
        </p:nvGraphicFramePr>
        <p:xfrm>
          <a:off x="6257289" y="3638549"/>
          <a:ext cx="5712460" cy="3150872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847303">
                  <a:extLst>
                    <a:ext uri="{9D8B030D-6E8A-4147-A177-3AD203B41FA5}">
                      <a16:colId xmlns:a16="http://schemas.microsoft.com/office/drawing/2014/main" val="1729753206"/>
                    </a:ext>
                  </a:extLst>
                </a:gridCol>
                <a:gridCol w="1544277">
                  <a:extLst>
                    <a:ext uri="{9D8B030D-6E8A-4147-A177-3AD203B41FA5}">
                      <a16:colId xmlns:a16="http://schemas.microsoft.com/office/drawing/2014/main" val="2146865225"/>
                    </a:ext>
                  </a:extLst>
                </a:gridCol>
                <a:gridCol w="1653607">
                  <a:extLst>
                    <a:ext uri="{9D8B030D-6E8A-4147-A177-3AD203B41FA5}">
                      <a16:colId xmlns:a16="http://schemas.microsoft.com/office/drawing/2014/main" val="2087414499"/>
                    </a:ext>
                  </a:extLst>
                </a:gridCol>
                <a:gridCol w="860969">
                  <a:extLst>
                    <a:ext uri="{9D8B030D-6E8A-4147-A177-3AD203B41FA5}">
                      <a16:colId xmlns:a16="http://schemas.microsoft.com/office/drawing/2014/main" val="2816661673"/>
                    </a:ext>
                  </a:extLst>
                </a:gridCol>
                <a:gridCol w="806304">
                  <a:extLst>
                    <a:ext uri="{9D8B030D-6E8A-4147-A177-3AD203B41FA5}">
                      <a16:colId xmlns:a16="http://schemas.microsoft.com/office/drawing/2014/main" val="1829238033"/>
                    </a:ext>
                  </a:extLst>
                </a:gridCol>
              </a:tblGrid>
              <a:tr h="517121"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 dirty="0" err="1">
                          <a:effectLst/>
                        </a:rPr>
                        <a:t>Last</a:t>
                      </a:r>
                      <a:r>
                        <a:rPr lang="fi-FI" sz="1600" u="none" strike="noStrike" dirty="0">
                          <a:effectLst/>
                        </a:rPr>
                        <a:t> </a:t>
                      </a:r>
                      <a:r>
                        <a:rPr lang="fi-FI" sz="1600" u="none" strike="noStrike" dirty="0" err="1">
                          <a:effectLst/>
                        </a:rPr>
                        <a:t>Name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First Name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 dirty="0" err="1">
                          <a:effectLst/>
                        </a:rPr>
                        <a:t>Email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Group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Group role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54042825"/>
                  </a:ext>
                </a:extLst>
              </a:tr>
              <a:tr h="762221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Jutimitta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Korntaratana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korntaratana.jutimitta@aalto.fi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8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Leader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64497885"/>
                  </a:ext>
                </a:extLst>
              </a:tr>
              <a:tr h="41864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Tan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Mandy Yu Ien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mandy.tan@aalto.fi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8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2872435"/>
                  </a:ext>
                </a:extLst>
              </a:tr>
              <a:tr h="517121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Broman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Nicolas Aleksanteri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nicolas.broman@aalto.fi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8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3393303"/>
                  </a:ext>
                </a:extLst>
              </a:tr>
              <a:tr h="517121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Raninen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Eemeli Joonas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eemeli.raninen@aalto.fi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8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2208193"/>
                  </a:ext>
                </a:extLst>
              </a:tr>
              <a:tr h="41864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Lim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Tsu Oon Joshua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joshua.lim@aalto.fi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8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1294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72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CF4F5-8A94-4D29-B355-9B8C8CA52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Group 9 and 10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9E81AD8-BA4F-47F0-BDEE-E96CF23C83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585351"/>
              </p:ext>
            </p:extLst>
          </p:nvPr>
        </p:nvGraphicFramePr>
        <p:xfrm>
          <a:off x="107949" y="1792288"/>
          <a:ext cx="5734050" cy="31102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0505">
                  <a:extLst>
                    <a:ext uri="{9D8B030D-6E8A-4147-A177-3AD203B41FA5}">
                      <a16:colId xmlns:a16="http://schemas.microsoft.com/office/drawing/2014/main" val="1750122314"/>
                    </a:ext>
                  </a:extLst>
                </a:gridCol>
                <a:gridCol w="1550114">
                  <a:extLst>
                    <a:ext uri="{9D8B030D-6E8A-4147-A177-3AD203B41FA5}">
                      <a16:colId xmlns:a16="http://schemas.microsoft.com/office/drawing/2014/main" val="498070582"/>
                    </a:ext>
                  </a:extLst>
                </a:gridCol>
                <a:gridCol w="1659856">
                  <a:extLst>
                    <a:ext uri="{9D8B030D-6E8A-4147-A177-3AD203B41FA5}">
                      <a16:colId xmlns:a16="http://schemas.microsoft.com/office/drawing/2014/main" val="813195950"/>
                    </a:ext>
                  </a:extLst>
                </a:gridCol>
                <a:gridCol w="864223">
                  <a:extLst>
                    <a:ext uri="{9D8B030D-6E8A-4147-A177-3AD203B41FA5}">
                      <a16:colId xmlns:a16="http://schemas.microsoft.com/office/drawing/2014/main" val="1742909523"/>
                    </a:ext>
                  </a:extLst>
                </a:gridCol>
                <a:gridCol w="809352">
                  <a:extLst>
                    <a:ext uri="{9D8B030D-6E8A-4147-A177-3AD203B41FA5}">
                      <a16:colId xmlns:a16="http://schemas.microsoft.com/office/drawing/2014/main" val="4143476686"/>
                    </a:ext>
                  </a:extLst>
                </a:gridCol>
              </a:tblGrid>
              <a:tr h="554801"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Last Name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First Name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Email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Group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Group role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29926782"/>
                  </a:ext>
                </a:extLst>
              </a:tr>
              <a:tr h="4455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Lim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Rachel Sheryin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rachel.lim@aalto.fi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9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Leader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48592784"/>
                  </a:ext>
                </a:extLst>
              </a:tr>
              <a:tr h="445514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Wang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Luke En Guang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luke.wang@aalto.fi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9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89204271"/>
                  </a:ext>
                </a:extLst>
              </a:tr>
              <a:tr h="554801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Wallace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Roy Joseph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roy.wallace@aalto.fi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9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90613837"/>
                  </a:ext>
                </a:extLst>
              </a:tr>
              <a:tr h="554801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Bacha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Darman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darman.bacha@aalto.fi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9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03109324"/>
                  </a:ext>
                </a:extLst>
              </a:tr>
              <a:tr h="554801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Bourdon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Lucie Marie Martine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lucie.bourdon@aalto.fi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9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4221824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4A7AE78-C632-45D2-BA88-DACE0A4DEA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891257"/>
              </p:ext>
            </p:extLst>
          </p:nvPr>
        </p:nvGraphicFramePr>
        <p:xfrm>
          <a:off x="6350003" y="1806120"/>
          <a:ext cx="5631177" cy="309640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835246">
                  <a:extLst>
                    <a:ext uri="{9D8B030D-6E8A-4147-A177-3AD203B41FA5}">
                      <a16:colId xmlns:a16="http://schemas.microsoft.com/office/drawing/2014/main" val="1550912918"/>
                    </a:ext>
                  </a:extLst>
                </a:gridCol>
                <a:gridCol w="1522304">
                  <a:extLst>
                    <a:ext uri="{9D8B030D-6E8A-4147-A177-3AD203B41FA5}">
                      <a16:colId xmlns:a16="http://schemas.microsoft.com/office/drawing/2014/main" val="2863792333"/>
                    </a:ext>
                  </a:extLst>
                </a:gridCol>
                <a:gridCol w="1630078">
                  <a:extLst>
                    <a:ext uri="{9D8B030D-6E8A-4147-A177-3AD203B41FA5}">
                      <a16:colId xmlns:a16="http://schemas.microsoft.com/office/drawing/2014/main" val="428586666"/>
                    </a:ext>
                  </a:extLst>
                </a:gridCol>
                <a:gridCol w="848718">
                  <a:extLst>
                    <a:ext uri="{9D8B030D-6E8A-4147-A177-3AD203B41FA5}">
                      <a16:colId xmlns:a16="http://schemas.microsoft.com/office/drawing/2014/main" val="3430193048"/>
                    </a:ext>
                  </a:extLst>
                </a:gridCol>
                <a:gridCol w="794831">
                  <a:extLst>
                    <a:ext uri="{9D8B030D-6E8A-4147-A177-3AD203B41FA5}">
                      <a16:colId xmlns:a16="http://schemas.microsoft.com/office/drawing/2014/main" val="4211178759"/>
                    </a:ext>
                  </a:extLst>
                </a:gridCol>
              </a:tblGrid>
              <a:tr h="369755"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Last Name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First Name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Email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Group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600" u="none" strike="noStrike">
                          <a:effectLst/>
                        </a:rPr>
                        <a:t>Group role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65833108"/>
                  </a:ext>
                </a:extLst>
              </a:tr>
              <a:tr h="40617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Sinivuori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Maari Pauliina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maari.sinivuori@aalto.fi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10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Leader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704884540"/>
                  </a:ext>
                </a:extLst>
              </a:tr>
              <a:tr h="73951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Martínez Herrera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Carlos Alberto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carlos.martinezherrera@aalto.fi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10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441472475"/>
                  </a:ext>
                </a:extLst>
              </a:tr>
              <a:tr h="40617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Caré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Manon Claude Marie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manon.care@aalto.fi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10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28485527"/>
                  </a:ext>
                </a:extLst>
              </a:tr>
              <a:tr h="40617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Pitkänen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Heikki Vilhelm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ville.pitkanen@iki.fi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10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41927773"/>
                  </a:ext>
                </a:extLst>
              </a:tr>
              <a:tr h="40617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Kotamäki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Sampsa Petteri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>
                          <a:effectLst/>
                        </a:rPr>
                        <a:t>sampsa.kotamaki@aalto.fi</a:t>
                      </a:r>
                      <a:endParaRPr lang="fi-FI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10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23338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46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661</Words>
  <Application>Microsoft Office PowerPoint</Application>
  <PresentationFormat>Widescreen</PresentationFormat>
  <Paragraphs>263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Group 1-4</vt:lpstr>
      <vt:lpstr>Group 5-8</vt:lpstr>
      <vt:lpstr>Group 9 and 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1-4</dc:title>
  <dc:creator>Xu Xiaoshi</dc:creator>
  <cp:lastModifiedBy>Kilpeläinen Viola</cp:lastModifiedBy>
  <cp:revision>3</cp:revision>
  <dcterms:created xsi:type="dcterms:W3CDTF">2023-01-16T09:10:52Z</dcterms:created>
  <dcterms:modified xsi:type="dcterms:W3CDTF">2023-01-16T13:17:12Z</dcterms:modified>
</cp:coreProperties>
</file>