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4769" r:id="rId2"/>
  </p:sldMasterIdLst>
  <p:notesMasterIdLst>
    <p:notesMasterId r:id="rId36"/>
  </p:notesMasterIdLst>
  <p:handoutMasterIdLst>
    <p:handoutMasterId r:id="rId37"/>
  </p:handoutMasterIdLst>
  <p:sldIdLst>
    <p:sldId id="546" r:id="rId3"/>
    <p:sldId id="511" r:id="rId4"/>
    <p:sldId id="623" r:id="rId5"/>
    <p:sldId id="330" r:id="rId6"/>
    <p:sldId id="622" r:id="rId7"/>
    <p:sldId id="470" r:id="rId8"/>
    <p:sldId id="620" r:id="rId9"/>
    <p:sldId id="264" r:id="rId10"/>
    <p:sldId id="284" r:id="rId11"/>
    <p:sldId id="332" r:id="rId12"/>
    <p:sldId id="621" r:id="rId13"/>
    <p:sldId id="618" r:id="rId14"/>
    <p:sldId id="619" r:id="rId15"/>
    <p:sldId id="664" r:id="rId16"/>
    <p:sldId id="665" r:id="rId17"/>
    <p:sldId id="666" r:id="rId18"/>
    <p:sldId id="667" r:id="rId19"/>
    <p:sldId id="668" r:id="rId20"/>
    <p:sldId id="674" r:id="rId21"/>
    <p:sldId id="675" r:id="rId22"/>
    <p:sldId id="676" r:id="rId23"/>
    <p:sldId id="677" r:id="rId24"/>
    <p:sldId id="679" r:id="rId25"/>
    <p:sldId id="681" r:id="rId26"/>
    <p:sldId id="682" r:id="rId27"/>
    <p:sldId id="683" r:id="rId28"/>
    <p:sldId id="684" r:id="rId29"/>
    <p:sldId id="685" r:id="rId30"/>
    <p:sldId id="686" r:id="rId31"/>
    <p:sldId id="687" r:id="rId32"/>
    <p:sldId id="688" r:id="rId33"/>
    <p:sldId id="689" r:id="rId34"/>
    <p:sldId id="691" r:id="rId3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4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FF33CC"/>
    <a:srgbClr val="EF3340"/>
    <a:srgbClr val="FFCD00"/>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1" autoAdjust="0"/>
    <p:restoredTop sz="80567" autoAdjust="0"/>
  </p:normalViewPr>
  <p:slideViewPr>
    <p:cSldViewPr snapToGrid="0" snapToObjects="1">
      <p:cViewPr varScale="1">
        <p:scale>
          <a:sx n="54" d="100"/>
          <a:sy n="54" d="100"/>
        </p:scale>
        <p:origin x="1644" y="40"/>
      </p:cViewPr>
      <p:guideLst>
        <p:guide orient="horz"/>
        <p:guide pos="436"/>
      </p:guideLst>
    </p:cSldViewPr>
  </p:slideViewPr>
  <p:outlineViewPr>
    <p:cViewPr>
      <p:scale>
        <a:sx n="33" d="100"/>
        <a:sy n="33" d="100"/>
      </p:scale>
      <p:origin x="0" y="-3192"/>
    </p:cViewPr>
  </p:outlineViewPr>
  <p:notesTextViewPr>
    <p:cViewPr>
      <p:scale>
        <a:sx n="3" d="2"/>
        <a:sy n="3" d="2"/>
      </p:scale>
      <p:origin x="0" y="0"/>
    </p:cViewPr>
  </p:notesTextViewPr>
  <p:sorterViewPr>
    <p:cViewPr>
      <p:scale>
        <a:sx n="184" d="100"/>
        <a:sy n="184" d="100"/>
      </p:scale>
      <p:origin x="0" y="0"/>
    </p:cViewPr>
  </p:sorterViewPr>
  <p:notesViewPr>
    <p:cSldViewPr snapToGrid="0" snapToObjects="1">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3/20/2024</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81337A6-C487-9645-B543-6BBD05A1D191}" type="slidenum">
              <a:rPr lang="fi-FI"/>
              <a:pPr>
                <a:defRPr/>
              </a:pPr>
              <a:t>‹#›</a:t>
            </a:fld>
            <a:endParaRPr lang="fi-FI"/>
          </a:p>
        </p:txBody>
      </p:sp>
    </p:spTree>
    <p:extLst>
      <p:ext uri="{BB962C8B-B14F-4D97-AF65-F5344CB8AC3E}">
        <p14:creationId xmlns:p14="http://schemas.microsoft.com/office/powerpoint/2010/main" val="3824539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FE7B0BA-8FA8-3A4A-9820-CF1299A8B616}" type="datetime1">
              <a:rPr lang="fi-FI"/>
              <a:pPr>
                <a:defRPr/>
              </a:pPr>
              <a:t>20.3.2024</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66A5FF2-0573-2649-A39A-26FA52E05379}" type="slidenum">
              <a:rPr lang="fi-FI"/>
              <a:pPr>
                <a:defRPr/>
              </a:pPr>
              <a:t>‹#›</a:t>
            </a:fld>
            <a:endParaRPr lang="fi-FI"/>
          </a:p>
        </p:txBody>
      </p:sp>
    </p:spTree>
    <p:extLst>
      <p:ext uri="{BB962C8B-B14F-4D97-AF65-F5344CB8AC3E}">
        <p14:creationId xmlns:p14="http://schemas.microsoft.com/office/powerpoint/2010/main" val="3097291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3990" indent="-286150" eaLnBrk="0" hangingPunct="0">
              <a:defRPr>
                <a:solidFill>
                  <a:schemeClr val="tx1"/>
                </a:solidFill>
                <a:latin typeface="Arial" pitchFamily="34" charset="0"/>
              </a:defRPr>
            </a:lvl2pPr>
            <a:lvl3pPr marL="1144600" indent="-228920" eaLnBrk="0" hangingPunct="0">
              <a:defRPr>
                <a:solidFill>
                  <a:schemeClr val="tx1"/>
                </a:solidFill>
                <a:latin typeface="Arial" pitchFamily="34" charset="0"/>
              </a:defRPr>
            </a:lvl3pPr>
            <a:lvl4pPr marL="1602440" indent="-228920" eaLnBrk="0" hangingPunct="0">
              <a:defRPr>
                <a:solidFill>
                  <a:schemeClr val="tx1"/>
                </a:solidFill>
                <a:latin typeface="Arial" pitchFamily="34" charset="0"/>
              </a:defRPr>
            </a:lvl4pPr>
            <a:lvl5pPr marL="2060280" indent="-228920" eaLnBrk="0" hangingPunct="0">
              <a:defRPr>
                <a:solidFill>
                  <a:schemeClr val="tx1"/>
                </a:solidFill>
                <a:latin typeface="Arial" pitchFamily="34" charset="0"/>
              </a:defRPr>
            </a:lvl5pPr>
            <a:lvl6pPr marL="2518120" indent="-228920" eaLnBrk="0" fontAlgn="base" hangingPunct="0">
              <a:spcBef>
                <a:spcPct val="0"/>
              </a:spcBef>
              <a:spcAft>
                <a:spcPct val="0"/>
              </a:spcAft>
              <a:defRPr>
                <a:solidFill>
                  <a:schemeClr val="tx1"/>
                </a:solidFill>
                <a:latin typeface="Arial" pitchFamily="34" charset="0"/>
              </a:defRPr>
            </a:lvl6pPr>
            <a:lvl7pPr marL="2975961" indent="-228920" eaLnBrk="0" fontAlgn="base" hangingPunct="0">
              <a:spcBef>
                <a:spcPct val="0"/>
              </a:spcBef>
              <a:spcAft>
                <a:spcPct val="0"/>
              </a:spcAft>
              <a:defRPr>
                <a:solidFill>
                  <a:schemeClr val="tx1"/>
                </a:solidFill>
                <a:latin typeface="Arial" pitchFamily="34" charset="0"/>
              </a:defRPr>
            </a:lvl7pPr>
            <a:lvl8pPr marL="3433801" indent="-228920" eaLnBrk="0" fontAlgn="base" hangingPunct="0">
              <a:spcBef>
                <a:spcPct val="0"/>
              </a:spcBef>
              <a:spcAft>
                <a:spcPct val="0"/>
              </a:spcAft>
              <a:defRPr>
                <a:solidFill>
                  <a:schemeClr val="tx1"/>
                </a:solidFill>
                <a:latin typeface="Arial" pitchFamily="34" charset="0"/>
              </a:defRPr>
            </a:lvl8pPr>
            <a:lvl9pPr marL="3891641" indent="-228920" eaLnBrk="0" fontAlgn="base" hangingPunct="0">
              <a:spcBef>
                <a:spcPct val="0"/>
              </a:spcBef>
              <a:spcAft>
                <a:spcPct val="0"/>
              </a:spcAft>
              <a:defRPr>
                <a:solidFill>
                  <a:schemeClr val="tx1"/>
                </a:solidFill>
                <a:latin typeface="Arial" pitchFamily="34" charset="0"/>
              </a:defRPr>
            </a:lvl9pPr>
          </a:lstStyle>
          <a:p>
            <a:pPr eaLnBrk="1" hangingPunct="1"/>
            <a:fld id="{A65D5571-AB8F-4A1F-8EA5-86A1EC0D98F4}" type="slidenum">
              <a:rPr lang="en-US" smtClean="0"/>
              <a:pPr eaLnBrk="1" hangingPunct="1"/>
              <a:t>9</a:t>
            </a:fld>
            <a:endParaRPr lang="en-US"/>
          </a:p>
        </p:txBody>
      </p:sp>
      <p:sp>
        <p:nvSpPr>
          <p:cNvPr id="112643" name="Text Box 2"/>
          <p:cNvSpPr txBox="1">
            <a:spLocks noChangeArrowheads="1"/>
          </p:cNvSpPr>
          <p:nvPr/>
        </p:nvSpPr>
        <p:spPr bwMode="auto">
          <a:xfrm>
            <a:off x="1135329" y="745491"/>
            <a:ext cx="4534955" cy="3727447"/>
          </a:xfrm>
          <a:prstGeom prst="rect">
            <a:avLst/>
          </a:prstGeom>
          <a:solidFill>
            <a:srgbClr val="FFFFFF"/>
          </a:solidFill>
          <a:ln w="9360">
            <a:solidFill>
              <a:srgbClr val="000000"/>
            </a:solidFill>
            <a:miter lim="800000"/>
            <a:headEnd/>
            <a:tailEnd/>
          </a:ln>
        </p:spPr>
        <p:txBody>
          <a:bodyPr wrap="none" lIns="92319" tIns="46160" rIns="92319" bIns="4616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i-FI"/>
          </a:p>
        </p:txBody>
      </p:sp>
      <p:sp>
        <p:nvSpPr>
          <p:cNvPr id="112644" name="Rectangle 3"/>
          <p:cNvSpPr>
            <a:spLocks noGrp="1" noChangeArrowheads="1"/>
          </p:cNvSpPr>
          <p:nvPr>
            <p:ph type="body"/>
          </p:nvPr>
        </p:nvSpPr>
        <p:spPr>
          <a:xfrm>
            <a:off x="680561" y="4722494"/>
            <a:ext cx="5433360" cy="446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3071" eaLnBrk="1" hangingPunct="1"/>
            <a:endParaRPr lang="fi-FI">
              <a:latin typeface="Arial" pitchFamily="34" charset="0"/>
            </a:endParaRPr>
          </a:p>
        </p:txBody>
      </p:sp>
    </p:spTree>
    <p:extLst>
      <p:ext uri="{BB962C8B-B14F-4D97-AF65-F5344CB8AC3E}">
        <p14:creationId xmlns:p14="http://schemas.microsoft.com/office/powerpoint/2010/main" val="2247281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n kuvan paikkamerkki 1"/>
          <p:cNvSpPr>
            <a:spLocks noGrp="1" noRot="1" noChangeAspect="1" noTextEdit="1"/>
          </p:cNvSpPr>
          <p:nvPr>
            <p:ph type="sldImg"/>
          </p:nvPr>
        </p:nvSpPr>
        <p:spPr>
          <a:ln/>
        </p:spPr>
      </p:sp>
      <p:sp>
        <p:nvSpPr>
          <p:cNvPr id="46083"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en-US">
              <a:latin typeface="Arial" panose="020B0604020202020204" pitchFamily="34" charset="0"/>
            </a:endParaRPr>
          </a:p>
        </p:txBody>
      </p:sp>
      <p:sp>
        <p:nvSpPr>
          <p:cNvPr id="46084" name="Dian numeron paikkamerkki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36600" indent="-282575">
              <a:spcBef>
                <a:spcPct val="30000"/>
              </a:spcBef>
              <a:defRPr sz="1200">
                <a:solidFill>
                  <a:schemeClr val="tx1"/>
                </a:solidFill>
                <a:latin typeface="Arial" panose="020B0604020202020204" pitchFamily="34" charset="0"/>
              </a:defRPr>
            </a:lvl2pPr>
            <a:lvl3pPr marL="1135063" indent="-227013">
              <a:spcBef>
                <a:spcPct val="30000"/>
              </a:spcBef>
              <a:defRPr sz="1200">
                <a:solidFill>
                  <a:schemeClr val="tx1"/>
                </a:solidFill>
                <a:latin typeface="Arial" panose="020B0604020202020204" pitchFamily="34" charset="0"/>
              </a:defRPr>
            </a:lvl3pPr>
            <a:lvl4pPr marL="1589088" indent="-227013">
              <a:spcBef>
                <a:spcPct val="30000"/>
              </a:spcBef>
              <a:defRPr sz="1200">
                <a:solidFill>
                  <a:schemeClr val="tx1"/>
                </a:solidFill>
                <a:latin typeface="Arial" panose="020B0604020202020204" pitchFamily="34" charset="0"/>
              </a:defRPr>
            </a:lvl4pPr>
            <a:lvl5pPr marL="2043113" indent="-227013">
              <a:spcBef>
                <a:spcPct val="30000"/>
              </a:spcBef>
              <a:defRPr sz="1200">
                <a:solidFill>
                  <a:schemeClr val="tx1"/>
                </a:solidFill>
                <a:latin typeface="Arial" panose="020B0604020202020204" pitchFamily="34" charset="0"/>
              </a:defRPr>
            </a:lvl5pPr>
            <a:lvl6pPr marL="2500313" indent="-227013" eaLnBrk="0" fontAlgn="base" hangingPunct="0">
              <a:spcBef>
                <a:spcPct val="30000"/>
              </a:spcBef>
              <a:spcAft>
                <a:spcPct val="0"/>
              </a:spcAft>
              <a:defRPr sz="1200">
                <a:solidFill>
                  <a:schemeClr val="tx1"/>
                </a:solidFill>
                <a:latin typeface="Arial" panose="020B0604020202020204" pitchFamily="34" charset="0"/>
              </a:defRPr>
            </a:lvl6pPr>
            <a:lvl7pPr marL="2957513" indent="-227013" eaLnBrk="0" fontAlgn="base" hangingPunct="0">
              <a:spcBef>
                <a:spcPct val="30000"/>
              </a:spcBef>
              <a:spcAft>
                <a:spcPct val="0"/>
              </a:spcAft>
              <a:defRPr sz="1200">
                <a:solidFill>
                  <a:schemeClr val="tx1"/>
                </a:solidFill>
                <a:latin typeface="Arial" panose="020B0604020202020204" pitchFamily="34" charset="0"/>
              </a:defRPr>
            </a:lvl7pPr>
            <a:lvl8pPr marL="3414713" indent="-227013" eaLnBrk="0" fontAlgn="base" hangingPunct="0">
              <a:spcBef>
                <a:spcPct val="30000"/>
              </a:spcBef>
              <a:spcAft>
                <a:spcPct val="0"/>
              </a:spcAft>
              <a:defRPr sz="1200">
                <a:solidFill>
                  <a:schemeClr val="tx1"/>
                </a:solidFill>
                <a:latin typeface="Arial" panose="020B0604020202020204" pitchFamily="34" charset="0"/>
              </a:defRPr>
            </a:lvl8pPr>
            <a:lvl9pPr marL="3871913" indent="-2270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FF4562-AD23-4DBF-9EC0-02AA63A9D8FE}" type="slidenum">
              <a:rPr lang="en-US" altLang="en-US" smtClean="0"/>
              <a:pPr>
                <a:spcBef>
                  <a:spcPct val="0"/>
                </a:spcBef>
              </a:pPr>
              <a:t>24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ian kuvan paikkamerkki 1"/>
          <p:cNvSpPr>
            <a:spLocks noGrp="1" noRot="1" noChangeAspect="1" noTextEdit="1"/>
          </p:cNvSpPr>
          <p:nvPr>
            <p:ph type="sldImg"/>
          </p:nvPr>
        </p:nvSpPr>
        <p:spPr>
          <a:ln/>
        </p:spPr>
      </p:sp>
      <p:sp>
        <p:nvSpPr>
          <p:cNvPr id="48131"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en-US">
              <a:latin typeface="Arial" panose="020B0604020202020204" pitchFamily="34" charset="0"/>
            </a:endParaRPr>
          </a:p>
        </p:txBody>
      </p:sp>
      <p:sp>
        <p:nvSpPr>
          <p:cNvPr id="48132" name="Dian numeron paikkamerkki 3"/>
          <p:cNvSpPr txBox="1">
            <a:spLocks noGrp="1"/>
          </p:cNvSpPr>
          <p:nvPr/>
        </p:nvSpPr>
        <p:spPr bwMode="auto">
          <a:xfrm>
            <a:off x="3817938" y="9378950"/>
            <a:ext cx="292258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36" tIns="45418" rIns="90836" bIns="45418"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6A0D430E-0469-44DB-90E1-EA398E9F265B}" type="slidenum">
              <a:rPr lang="en-US" altLang="en-US"/>
              <a:pPr algn="r" eaLnBrk="1" hangingPunct="1">
                <a:spcBef>
                  <a:spcPct val="0"/>
                </a:spcBef>
              </a:pPr>
              <a:t>25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n kuvan paikkamerkki 1"/>
          <p:cNvSpPr>
            <a:spLocks noGrp="1" noRot="1" noChangeAspect="1" noTextEdit="1"/>
          </p:cNvSpPr>
          <p:nvPr>
            <p:ph type="sldImg"/>
          </p:nvPr>
        </p:nvSpPr>
        <p:spPr>
          <a:ln/>
        </p:spPr>
      </p:sp>
      <p:sp>
        <p:nvSpPr>
          <p:cNvPr id="50179"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en-US">
              <a:latin typeface="Arial" panose="020B0604020202020204" pitchFamily="34" charset="0"/>
            </a:endParaRPr>
          </a:p>
        </p:txBody>
      </p:sp>
      <p:sp>
        <p:nvSpPr>
          <p:cNvPr id="50180" name="Dian numeron paikkamerkki 3"/>
          <p:cNvSpPr txBox="1">
            <a:spLocks noGrp="1"/>
          </p:cNvSpPr>
          <p:nvPr/>
        </p:nvSpPr>
        <p:spPr bwMode="auto">
          <a:xfrm>
            <a:off x="3817938" y="9378950"/>
            <a:ext cx="292258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36" tIns="45418" rIns="90836" bIns="45418"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2FD3AE0A-7273-4EC2-BDDC-2654402033FF}" type="slidenum">
              <a:rPr lang="en-US" altLang="en-US"/>
              <a:pPr algn="r" eaLnBrk="1" hangingPunct="1">
                <a:spcBef>
                  <a:spcPct val="0"/>
                </a:spcBef>
              </a:pPr>
              <a:t>26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3990" indent="-286150" eaLnBrk="0" hangingPunct="0">
              <a:defRPr>
                <a:solidFill>
                  <a:schemeClr val="tx1"/>
                </a:solidFill>
                <a:latin typeface="Arial" pitchFamily="34" charset="0"/>
              </a:defRPr>
            </a:lvl2pPr>
            <a:lvl3pPr marL="1144600" indent="-228920" eaLnBrk="0" hangingPunct="0">
              <a:defRPr>
                <a:solidFill>
                  <a:schemeClr val="tx1"/>
                </a:solidFill>
                <a:latin typeface="Arial" pitchFamily="34" charset="0"/>
              </a:defRPr>
            </a:lvl3pPr>
            <a:lvl4pPr marL="1602440" indent="-228920" eaLnBrk="0" hangingPunct="0">
              <a:defRPr>
                <a:solidFill>
                  <a:schemeClr val="tx1"/>
                </a:solidFill>
                <a:latin typeface="Arial" pitchFamily="34" charset="0"/>
              </a:defRPr>
            </a:lvl4pPr>
            <a:lvl5pPr marL="2060280" indent="-228920" eaLnBrk="0" hangingPunct="0">
              <a:defRPr>
                <a:solidFill>
                  <a:schemeClr val="tx1"/>
                </a:solidFill>
                <a:latin typeface="Arial" pitchFamily="34" charset="0"/>
              </a:defRPr>
            </a:lvl5pPr>
            <a:lvl6pPr marL="2518120" indent="-228920" eaLnBrk="0" fontAlgn="base" hangingPunct="0">
              <a:spcBef>
                <a:spcPct val="0"/>
              </a:spcBef>
              <a:spcAft>
                <a:spcPct val="0"/>
              </a:spcAft>
              <a:defRPr>
                <a:solidFill>
                  <a:schemeClr val="tx1"/>
                </a:solidFill>
                <a:latin typeface="Arial" pitchFamily="34" charset="0"/>
              </a:defRPr>
            </a:lvl6pPr>
            <a:lvl7pPr marL="2975961" indent="-228920" eaLnBrk="0" fontAlgn="base" hangingPunct="0">
              <a:spcBef>
                <a:spcPct val="0"/>
              </a:spcBef>
              <a:spcAft>
                <a:spcPct val="0"/>
              </a:spcAft>
              <a:defRPr>
                <a:solidFill>
                  <a:schemeClr val="tx1"/>
                </a:solidFill>
                <a:latin typeface="Arial" pitchFamily="34" charset="0"/>
              </a:defRPr>
            </a:lvl7pPr>
            <a:lvl8pPr marL="3433801" indent="-228920" eaLnBrk="0" fontAlgn="base" hangingPunct="0">
              <a:spcBef>
                <a:spcPct val="0"/>
              </a:spcBef>
              <a:spcAft>
                <a:spcPct val="0"/>
              </a:spcAft>
              <a:defRPr>
                <a:solidFill>
                  <a:schemeClr val="tx1"/>
                </a:solidFill>
                <a:latin typeface="Arial" pitchFamily="34" charset="0"/>
              </a:defRPr>
            </a:lvl8pPr>
            <a:lvl9pPr marL="3891641" indent="-228920" eaLnBrk="0" fontAlgn="base" hangingPunct="0">
              <a:spcBef>
                <a:spcPct val="0"/>
              </a:spcBef>
              <a:spcAft>
                <a:spcPct val="0"/>
              </a:spcAft>
              <a:defRPr>
                <a:solidFill>
                  <a:schemeClr val="tx1"/>
                </a:solidFill>
                <a:latin typeface="Arial" pitchFamily="34" charset="0"/>
              </a:defRPr>
            </a:lvl9pPr>
          </a:lstStyle>
          <a:p>
            <a:pPr eaLnBrk="1" hangingPunct="1"/>
            <a:fld id="{8CBED6DA-9B2C-44B8-A79A-CB75518966AD}" type="slidenum">
              <a:rPr lang="en-US" smtClean="0"/>
              <a:pPr eaLnBrk="1" hangingPunct="1"/>
              <a:t>10</a:t>
            </a:fld>
            <a:endParaRPr lang="en-US"/>
          </a:p>
        </p:txBody>
      </p:sp>
      <p:sp>
        <p:nvSpPr>
          <p:cNvPr id="113667" name="Text Box 2"/>
          <p:cNvSpPr txBox="1">
            <a:spLocks noChangeArrowheads="1"/>
          </p:cNvSpPr>
          <p:nvPr/>
        </p:nvSpPr>
        <p:spPr bwMode="auto">
          <a:xfrm>
            <a:off x="1135329" y="745491"/>
            <a:ext cx="4534955" cy="3727447"/>
          </a:xfrm>
          <a:prstGeom prst="rect">
            <a:avLst/>
          </a:prstGeom>
          <a:solidFill>
            <a:srgbClr val="FFFFFF"/>
          </a:solidFill>
          <a:ln w="9360">
            <a:solidFill>
              <a:srgbClr val="000000"/>
            </a:solidFill>
            <a:miter lim="800000"/>
            <a:headEnd/>
            <a:tailEnd/>
          </a:ln>
        </p:spPr>
        <p:txBody>
          <a:bodyPr wrap="none" lIns="92319" tIns="46160" rIns="92319" bIns="4616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i-FI"/>
          </a:p>
        </p:txBody>
      </p:sp>
      <p:sp>
        <p:nvSpPr>
          <p:cNvPr id="113668" name="Rectangle 3"/>
          <p:cNvSpPr>
            <a:spLocks noGrp="1" noChangeArrowheads="1"/>
          </p:cNvSpPr>
          <p:nvPr>
            <p:ph type="body"/>
          </p:nvPr>
        </p:nvSpPr>
        <p:spPr>
          <a:xfrm>
            <a:off x="680561" y="4722494"/>
            <a:ext cx="5433360" cy="446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3071" eaLnBrk="1" hangingPunct="1"/>
            <a:endParaRPr lang="fi-FI">
              <a:latin typeface="Arial" pitchFamily="34" charset="0"/>
            </a:endParaRPr>
          </a:p>
        </p:txBody>
      </p:sp>
    </p:spTree>
    <p:extLst>
      <p:ext uri="{BB962C8B-B14F-4D97-AF65-F5344CB8AC3E}">
        <p14:creationId xmlns:p14="http://schemas.microsoft.com/office/powerpoint/2010/main" val="15003663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66A5FF2-0573-2649-A39A-26FA52E05379}" type="slidenum">
              <a:rPr lang="fi-FI" smtClean="0"/>
              <a:pPr>
                <a:defRPr/>
              </a:pPr>
              <a:t>33</a:t>
            </a:fld>
            <a:endParaRPr lang="fi-FI"/>
          </a:p>
        </p:txBody>
      </p:sp>
    </p:spTree>
    <p:extLst>
      <p:ext uri="{BB962C8B-B14F-4D97-AF65-F5344CB8AC3E}">
        <p14:creationId xmlns:p14="http://schemas.microsoft.com/office/powerpoint/2010/main" val="1874784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854395" y="9444988"/>
            <a:ext cx="2949629" cy="497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9" tIns="46160" rIns="92319" bIns="46160"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fontAlgn="base" hangingPunct="1">
              <a:spcBef>
                <a:spcPct val="0"/>
              </a:spcBef>
              <a:spcAft>
                <a:spcPct val="0"/>
              </a:spcAft>
            </a:pPr>
            <a:fld id="{777A78A3-3153-4AC8-8669-5815EF54AFE7}" type="slidenum">
              <a:rPr lang="en-US" sz="1200">
                <a:solidFill>
                  <a:srgbClr val="000000"/>
                </a:solidFill>
              </a:rPr>
              <a:pPr algn="r" eaLnBrk="1" fontAlgn="base" hangingPunct="1">
                <a:spcBef>
                  <a:spcPct val="0"/>
                </a:spcBef>
                <a:spcAft>
                  <a:spcPct val="0"/>
                </a:spcAft>
              </a:pPr>
              <a:t>12</a:t>
            </a:fld>
            <a:endParaRPr lang="en-US" sz="1200">
              <a:solidFill>
                <a:srgbClr val="000000"/>
              </a:solidFill>
            </a:endParaRPr>
          </a:p>
        </p:txBody>
      </p:sp>
      <p:sp>
        <p:nvSpPr>
          <p:cNvPr id="116739" name="Text Box 2"/>
          <p:cNvSpPr txBox="1">
            <a:spLocks noChangeArrowheads="1"/>
          </p:cNvSpPr>
          <p:nvPr/>
        </p:nvSpPr>
        <p:spPr bwMode="auto">
          <a:xfrm>
            <a:off x="1135329" y="745491"/>
            <a:ext cx="4534955" cy="3727447"/>
          </a:xfrm>
          <a:prstGeom prst="rect">
            <a:avLst/>
          </a:prstGeom>
          <a:solidFill>
            <a:srgbClr val="FFFFFF"/>
          </a:solidFill>
          <a:ln w="9360">
            <a:solidFill>
              <a:srgbClr val="000000"/>
            </a:solidFill>
            <a:miter lim="800000"/>
            <a:headEnd/>
            <a:tailEnd/>
          </a:ln>
        </p:spPr>
        <p:txBody>
          <a:bodyPr wrap="none" lIns="92319" tIns="46160" rIns="92319" bIns="4616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fi-FI">
              <a:solidFill>
                <a:srgbClr val="000000"/>
              </a:solidFill>
            </a:endParaRPr>
          </a:p>
        </p:txBody>
      </p:sp>
      <p:sp>
        <p:nvSpPr>
          <p:cNvPr id="116740" name="Rectangle 3"/>
          <p:cNvSpPr>
            <a:spLocks noGrp="1" noChangeArrowheads="1"/>
          </p:cNvSpPr>
          <p:nvPr>
            <p:ph type="body"/>
          </p:nvPr>
        </p:nvSpPr>
        <p:spPr>
          <a:xfrm>
            <a:off x="680561" y="4722494"/>
            <a:ext cx="5433360" cy="446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3071" eaLnBrk="1" hangingPunct="1"/>
            <a:endParaRPr lang="fi-FI">
              <a:latin typeface="Arial" pitchFamily="34" charset="0"/>
            </a:endParaRPr>
          </a:p>
        </p:txBody>
      </p:sp>
    </p:spTree>
    <p:extLst>
      <p:ext uri="{BB962C8B-B14F-4D97-AF65-F5344CB8AC3E}">
        <p14:creationId xmlns:p14="http://schemas.microsoft.com/office/powerpoint/2010/main" val="3536439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854395" y="9444988"/>
            <a:ext cx="2949629" cy="497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9" tIns="46160" rIns="92319" bIns="46160"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fontAlgn="base" hangingPunct="1">
              <a:spcBef>
                <a:spcPct val="0"/>
              </a:spcBef>
              <a:spcAft>
                <a:spcPct val="0"/>
              </a:spcAft>
            </a:pPr>
            <a:fld id="{777A78A3-3153-4AC8-8669-5815EF54AFE7}" type="slidenum">
              <a:rPr lang="en-US" sz="1200">
                <a:solidFill>
                  <a:srgbClr val="000000"/>
                </a:solidFill>
              </a:rPr>
              <a:pPr algn="r" eaLnBrk="1" fontAlgn="base" hangingPunct="1">
                <a:spcBef>
                  <a:spcPct val="0"/>
                </a:spcBef>
                <a:spcAft>
                  <a:spcPct val="0"/>
                </a:spcAft>
              </a:pPr>
              <a:t>13</a:t>
            </a:fld>
            <a:endParaRPr lang="en-US" sz="1200">
              <a:solidFill>
                <a:srgbClr val="000000"/>
              </a:solidFill>
            </a:endParaRPr>
          </a:p>
        </p:txBody>
      </p:sp>
      <p:sp>
        <p:nvSpPr>
          <p:cNvPr id="116739" name="Text Box 2"/>
          <p:cNvSpPr txBox="1">
            <a:spLocks noChangeArrowheads="1"/>
          </p:cNvSpPr>
          <p:nvPr/>
        </p:nvSpPr>
        <p:spPr bwMode="auto">
          <a:xfrm>
            <a:off x="1135329" y="745491"/>
            <a:ext cx="4534955" cy="3727447"/>
          </a:xfrm>
          <a:prstGeom prst="rect">
            <a:avLst/>
          </a:prstGeom>
          <a:solidFill>
            <a:srgbClr val="FFFFFF"/>
          </a:solidFill>
          <a:ln w="9360">
            <a:solidFill>
              <a:srgbClr val="000000"/>
            </a:solidFill>
            <a:miter lim="800000"/>
            <a:headEnd/>
            <a:tailEnd/>
          </a:ln>
        </p:spPr>
        <p:txBody>
          <a:bodyPr wrap="none" lIns="92319" tIns="46160" rIns="92319" bIns="4616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fi-FI">
              <a:solidFill>
                <a:srgbClr val="000000"/>
              </a:solidFill>
            </a:endParaRPr>
          </a:p>
        </p:txBody>
      </p:sp>
      <p:sp>
        <p:nvSpPr>
          <p:cNvPr id="116740" name="Rectangle 3"/>
          <p:cNvSpPr>
            <a:spLocks noGrp="1" noChangeArrowheads="1"/>
          </p:cNvSpPr>
          <p:nvPr>
            <p:ph type="body"/>
          </p:nvPr>
        </p:nvSpPr>
        <p:spPr>
          <a:xfrm>
            <a:off x="680561" y="4722494"/>
            <a:ext cx="5433360" cy="446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3071" eaLnBrk="1" hangingPunct="1"/>
            <a:endParaRPr lang="fi-FI" dirty="0">
              <a:latin typeface="Arial" pitchFamily="34" charset="0"/>
            </a:endParaRPr>
          </a:p>
        </p:txBody>
      </p:sp>
    </p:spTree>
    <p:extLst>
      <p:ext uri="{BB962C8B-B14F-4D97-AF65-F5344CB8AC3E}">
        <p14:creationId xmlns:p14="http://schemas.microsoft.com/office/powerpoint/2010/main" val="3027695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Blue">
    <p:bg>
      <p:bgPr>
        <a:solidFill>
          <a:schemeClr val="accent3"/>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6"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80" cy="2049795"/>
          </a:xfrm>
          <a:prstGeom prst="rect">
            <a:avLst/>
          </a:prstGeom>
        </p:spPr>
      </p:pic>
    </p:spTree>
    <p:extLst>
      <p:ext uri="{BB962C8B-B14F-4D97-AF65-F5344CB8AC3E}">
        <p14:creationId xmlns:p14="http://schemas.microsoft.com/office/powerpoint/2010/main" val="407110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Blue Image">
    <p:spTree>
      <p:nvGrpSpPr>
        <p:cNvPr id="1" name=""/>
        <p:cNvGrpSpPr/>
        <p:nvPr/>
      </p:nvGrpSpPr>
      <p:grpSpPr>
        <a:xfrm>
          <a:off x="0" y="0"/>
          <a:ext cx="0" cy="0"/>
          <a:chOff x="0" y="0"/>
          <a:chExt cx="0" cy="0"/>
        </a:xfrm>
      </p:grpSpPr>
      <p:sp>
        <p:nvSpPr>
          <p:cNvPr id="1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3"/>
                </a:solidFill>
              </a:defRPr>
            </a:lvl1pPr>
          </a:lstStyle>
          <a:p>
            <a:r>
              <a:rPr lang="en-US"/>
              <a:t>Click to edit Master title style</a:t>
            </a:r>
            <a:endParaRPr lang="en-US" dirty="0"/>
          </a:p>
        </p:txBody>
      </p:sp>
      <p:sp>
        <p:nvSpPr>
          <p:cNvPr id="1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393504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Red Im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5"/>
                </a:solidFill>
              </a:defRPr>
            </a:lvl1pPr>
          </a:lstStyle>
          <a:p>
            <a:r>
              <a:rPr lang="en-US"/>
              <a:t>Click to edit Master title style</a:t>
            </a:r>
            <a:endParaRPr lang="en-US" dirty="0"/>
          </a:p>
        </p:txBody>
      </p:sp>
      <p:sp>
        <p:nvSpPr>
          <p:cNvPr id="8"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1418845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Yellow Image">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1"/>
                </a:solidFill>
              </a:defRPr>
            </a:lvl1pPr>
          </a:lstStyle>
          <a:p>
            <a:r>
              <a:rPr lang="en-US"/>
              <a:t>Click to edit Master title style</a:t>
            </a:r>
            <a:endParaRPr lang="en-US" dirty="0"/>
          </a:p>
        </p:txBody>
      </p:sp>
      <p:sp>
        <p:nvSpPr>
          <p:cNvPr id="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191656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chemeClr val="accent3"/>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615" y="5634638"/>
            <a:ext cx="2449209" cy="1115564"/>
          </a:xfrm>
          <a:prstGeom prst="rect">
            <a:avLst/>
          </a:prstGeom>
        </p:spPr>
      </p:pic>
    </p:spTree>
    <p:extLst>
      <p:ext uri="{BB962C8B-B14F-4D97-AF65-F5344CB8AC3E}">
        <p14:creationId xmlns:p14="http://schemas.microsoft.com/office/powerpoint/2010/main" val="18368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Red">
    <p:bg>
      <p:bgPr>
        <a:solidFill>
          <a:schemeClr val="accent5"/>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298" y="5634638"/>
            <a:ext cx="2382106" cy="1115564"/>
          </a:xfrm>
          <a:prstGeom prst="rect">
            <a:avLst/>
          </a:prstGeom>
        </p:spPr>
      </p:pic>
    </p:spTree>
    <p:extLst>
      <p:ext uri="{BB962C8B-B14F-4D97-AF65-F5344CB8AC3E}">
        <p14:creationId xmlns:p14="http://schemas.microsoft.com/office/powerpoint/2010/main" val="159814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Yellow">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232" y="5659053"/>
            <a:ext cx="2382106" cy="1066734"/>
          </a:xfrm>
          <a:prstGeom prst="rect">
            <a:avLst/>
          </a:prstGeom>
        </p:spPr>
      </p:pic>
    </p:spTree>
    <p:extLst>
      <p:ext uri="{BB962C8B-B14F-4D97-AF65-F5344CB8AC3E}">
        <p14:creationId xmlns:p14="http://schemas.microsoft.com/office/powerpoint/2010/main" val="3668316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Blue">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0"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Date Placeholder 12"/>
          <p:cNvSpPr>
            <a:spLocks noGrp="1"/>
          </p:cNvSpPr>
          <p:nvPr>
            <p:ph type="dt" sz="half" idx="15"/>
          </p:nvPr>
        </p:nvSpPr>
        <p:spPr/>
        <p:txBody>
          <a:bodyPr/>
          <a:lstStyle>
            <a:lvl1pPr>
              <a:defRPr/>
            </a:lvl1pPr>
          </a:lstStyle>
          <a:p>
            <a:pPr>
              <a:defRPr/>
            </a:pPr>
            <a:fld id="{E0A7D511-EF24-F248-BEA4-1AD370F38D7A}" type="datetime1">
              <a:rPr lang="fi-FI"/>
              <a:pPr>
                <a:defRPr/>
              </a:pPr>
              <a:t>20.3.2024</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615" y="5634638"/>
            <a:ext cx="2449208" cy="1115564"/>
          </a:xfrm>
          <a:prstGeom prst="rect">
            <a:avLst/>
          </a:prstGeom>
        </p:spPr>
      </p:pic>
    </p:spTree>
    <p:extLst>
      <p:ext uri="{BB962C8B-B14F-4D97-AF65-F5344CB8AC3E}">
        <p14:creationId xmlns:p14="http://schemas.microsoft.com/office/powerpoint/2010/main" val="3810708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Red">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Date Placeholder 7"/>
          <p:cNvSpPr>
            <a:spLocks noGrp="1"/>
          </p:cNvSpPr>
          <p:nvPr>
            <p:ph type="dt" sz="half" idx="15"/>
          </p:nvPr>
        </p:nvSpPr>
        <p:spPr/>
        <p:txBody>
          <a:bodyPr/>
          <a:lstStyle>
            <a:lvl1pPr>
              <a:defRPr/>
            </a:lvl1pPr>
          </a:lstStyle>
          <a:p>
            <a:pPr>
              <a:defRPr/>
            </a:pPr>
            <a:fld id="{06D910DB-C0F0-1A41-AB6F-AB5EC7730884}" type="datetime1">
              <a:rPr lang="fi-FI"/>
              <a:pPr>
                <a:defRPr/>
              </a:pPr>
              <a:t>20.3.2024</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pPr>
                <a:defRPr/>
              </a:pPr>
              <a:t>‹#›</a:t>
            </a:fld>
            <a:endParaRPr lang="fi-FI"/>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298" y="5634638"/>
            <a:ext cx="2382106" cy="1115563"/>
          </a:xfrm>
          <a:prstGeom prst="rect">
            <a:avLst/>
          </a:prstGeom>
        </p:spPr>
      </p:pic>
    </p:spTree>
    <p:extLst>
      <p:ext uri="{BB962C8B-B14F-4D97-AF65-F5344CB8AC3E}">
        <p14:creationId xmlns:p14="http://schemas.microsoft.com/office/powerpoint/2010/main" val="3822815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Yellow">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Date Placeholder 7"/>
          <p:cNvSpPr>
            <a:spLocks noGrp="1"/>
          </p:cNvSpPr>
          <p:nvPr>
            <p:ph type="dt" sz="half" idx="15"/>
          </p:nvPr>
        </p:nvSpPr>
        <p:spPr/>
        <p:txBody>
          <a:bodyPr/>
          <a:lstStyle>
            <a:lvl1pPr>
              <a:defRPr/>
            </a:lvl1pPr>
          </a:lstStyle>
          <a:p>
            <a:pPr>
              <a:defRPr/>
            </a:pPr>
            <a:fld id="{3815D0FA-D02A-0640-99E9-F9BA78C58440}" type="datetime1">
              <a:rPr lang="fi-FI"/>
              <a:pPr>
                <a:defRPr/>
              </a:pPr>
              <a:t>20.3.2024</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pPr>
                <a:defRPr/>
              </a:pPr>
              <a:t>‹#›</a:t>
            </a:fld>
            <a:endParaRPr lang="fi-FI"/>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2765" y="5659053"/>
            <a:ext cx="2382105" cy="1066734"/>
          </a:xfrm>
          <a:prstGeom prst="rect">
            <a:avLst/>
          </a:prstGeom>
        </p:spPr>
      </p:pic>
    </p:spTree>
    <p:extLst>
      <p:ext uri="{BB962C8B-B14F-4D97-AF65-F5344CB8AC3E}">
        <p14:creationId xmlns:p14="http://schemas.microsoft.com/office/powerpoint/2010/main" val="640142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 Blue">
    <p:spTree>
      <p:nvGrpSpPr>
        <p:cNvPr id="1" name=""/>
        <p:cNvGrpSpPr/>
        <p:nvPr/>
      </p:nvGrpSpPr>
      <p:grpSpPr>
        <a:xfrm>
          <a:off x="0" y="0"/>
          <a:ext cx="0" cy="0"/>
          <a:chOff x="0" y="0"/>
          <a:chExt cx="0" cy="0"/>
        </a:xfrm>
      </p:grpSpPr>
      <p:cxnSp>
        <p:nvCxnSpPr>
          <p:cNvPr id="6" name="Straight Connector 5"/>
          <p:cNvCxnSpPr/>
          <p:nvPr userDrawn="1"/>
        </p:nvCxnSpPr>
        <p:spPr>
          <a:xfrm>
            <a:off x="539750" y="5765800"/>
            <a:ext cx="8085138"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0"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10"/>
          <p:cNvSpPr>
            <a:spLocks noGrp="1"/>
          </p:cNvSpPr>
          <p:nvPr>
            <p:ph type="dt" sz="half" idx="19"/>
          </p:nvPr>
        </p:nvSpPr>
        <p:spPr/>
        <p:txBody>
          <a:bodyPr/>
          <a:lstStyle>
            <a:lvl1pPr>
              <a:defRPr/>
            </a:lvl1pPr>
          </a:lstStyle>
          <a:p>
            <a:pPr>
              <a:defRPr/>
            </a:pPr>
            <a:fld id="{A649A5E8-EE9D-CB41-8F80-274DF3CEAEDA}" type="datetime1">
              <a:rPr lang="fi-FI"/>
              <a:pPr>
                <a:defRPr/>
              </a:pPr>
              <a:t>20.3.2024</a:t>
            </a:fld>
            <a:endParaRPr lang="fi-FI"/>
          </a:p>
        </p:txBody>
      </p:sp>
      <p:sp>
        <p:nvSpPr>
          <p:cNvPr id="8" name="Footer Placeholder 11"/>
          <p:cNvSpPr>
            <a:spLocks noGrp="1"/>
          </p:cNvSpPr>
          <p:nvPr>
            <p:ph type="ftr" sz="quarter" idx="20"/>
          </p:nvPr>
        </p:nvSpPr>
        <p:spPr/>
        <p:txBody>
          <a:bodyPr/>
          <a:lstStyle>
            <a:lvl1pPr>
              <a:defRPr/>
            </a:lvl1pPr>
          </a:lstStyle>
          <a:p>
            <a:pPr>
              <a:defRPr/>
            </a:pP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615" y="5634638"/>
            <a:ext cx="2449208" cy="1115564"/>
          </a:xfrm>
          <a:prstGeom prst="rect">
            <a:avLst/>
          </a:prstGeom>
        </p:spPr>
      </p:pic>
    </p:spTree>
    <p:extLst>
      <p:ext uri="{BB962C8B-B14F-4D97-AF65-F5344CB8AC3E}">
        <p14:creationId xmlns:p14="http://schemas.microsoft.com/office/powerpoint/2010/main" val="282008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Red">
    <p:bg>
      <p:bgPr>
        <a:solidFill>
          <a:schemeClr val="accent5"/>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5"/>
          </a:xfrm>
          <a:prstGeom prst="rect">
            <a:avLst/>
          </a:prstGeom>
        </p:spPr>
      </p:pic>
    </p:spTree>
    <p:extLst>
      <p:ext uri="{BB962C8B-B14F-4D97-AF65-F5344CB8AC3E}">
        <p14:creationId xmlns:p14="http://schemas.microsoft.com/office/powerpoint/2010/main" val="2719399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 Red">
    <p:spTree>
      <p:nvGrpSpPr>
        <p:cNvPr id="1" name=""/>
        <p:cNvGrpSpPr/>
        <p:nvPr/>
      </p:nvGrpSpPr>
      <p:grpSpPr>
        <a:xfrm>
          <a:off x="0" y="0"/>
          <a:ext cx="0" cy="0"/>
          <a:chOff x="0" y="0"/>
          <a:chExt cx="0" cy="0"/>
        </a:xfrm>
      </p:grpSpPr>
      <p:cxnSp>
        <p:nvCxnSpPr>
          <p:cNvPr id="6" name="Straight Connector 5"/>
          <p:cNvCxnSpPr/>
          <p:nvPr userDrawn="1"/>
        </p:nvCxnSpPr>
        <p:spPr>
          <a:xfrm>
            <a:off x="539750" y="5765800"/>
            <a:ext cx="8085138" cy="0"/>
          </a:xfrm>
          <a:prstGeom prst="line">
            <a:avLst/>
          </a:prstGeom>
          <a:ln w="127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2"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5"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14"/>
          <p:cNvSpPr>
            <a:spLocks noGrp="1"/>
          </p:cNvSpPr>
          <p:nvPr>
            <p:ph type="dt" sz="half" idx="19"/>
          </p:nvPr>
        </p:nvSpPr>
        <p:spPr/>
        <p:txBody>
          <a:bodyPr/>
          <a:lstStyle>
            <a:lvl1pPr>
              <a:defRPr/>
            </a:lvl1pPr>
          </a:lstStyle>
          <a:p>
            <a:pPr>
              <a:defRPr/>
            </a:pPr>
            <a:fld id="{1F64257C-E009-394F-997B-9AE811492EDD}" type="datetime1">
              <a:rPr lang="fi-FI"/>
              <a:pPr>
                <a:defRPr/>
              </a:pPr>
              <a:t>20.3.2024</a:t>
            </a:fld>
            <a:endParaRPr lang="fi-FI"/>
          </a:p>
        </p:txBody>
      </p:sp>
      <p:sp>
        <p:nvSpPr>
          <p:cNvPr id="8" name="Footer Placeholder 15"/>
          <p:cNvSpPr>
            <a:spLocks noGrp="1"/>
          </p:cNvSpPr>
          <p:nvPr>
            <p:ph type="ftr" sz="quarter" idx="20"/>
          </p:nvPr>
        </p:nvSpPr>
        <p:spPr/>
        <p:txBody>
          <a:bodyPr/>
          <a:lstStyle>
            <a:lvl1pPr>
              <a:defRPr/>
            </a:lvl1pPr>
          </a:lstStyle>
          <a:p>
            <a:pPr>
              <a:defRPr/>
            </a:pPr>
            <a:endParaRPr lang="fi-FI"/>
          </a:p>
        </p:txBody>
      </p:sp>
      <p:sp>
        <p:nvSpPr>
          <p:cNvPr id="9" name="Slide Number Placeholder 16"/>
          <p:cNvSpPr>
            <a:spLocks noGrp="1"/>
          </p:cNvSpPr>
          <p:nvPr>
            <p:ph type="sldNum" sz="quarter" idx="21"/>
          </p:nvPr>
        </p:nvSpPr>
        <p:spPr/>
        <p:txBody>
          <a:bodyPr/>
          <a:lstStyle>
            <a:lvl1pPr>
              <a:defRPr/>
            </a:lvl1pPr>
          </a:lstStyle>
          <a:p>
            <a:pPr>
              <a:defRPr/>
            </a:pPr>
            <a:fld id="{B545180D-9F57-224F-AD9B-D6C47196F0CD}" type="slidenum">
              <a:rPr lang="fi-FI"/>
              <a:pPr>
                <a:defRPr/>
              </a:pPr>
              <a:t>‹#›</a:t>
            </a:fld>
            <a:endParaRPr lang="fi-FI"/>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298" y="5634638"/>
            <a:ext cx="2382106" cy="1115563"/>
          </a:xfrm>
          <a:prstGeom prst="rect">
            <a:avLst/>
          </a:prstGeom>
        </p:spPr>
      </p:pic>
    </p:spTree>
    <p:extLst>
      <p:ext uri="{BB962C8B-B14F-4D97-AF65-F5344CB8AC3E}">
        <p14:creationId xmlns:p14="http://schemas.microsoft.com/office/powerpoint/2010/main" val="38387522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l Yellow">
    <p:spTree>
      <p:nvGrpSpPr>
        <p:cNvPr id="1" name=""/>
        <p:cNvGrpSpPr/>
        <p:nvPr/>
      </p:nvGrpSpPr>
      <p:grpSpPr>
        <a:xfrm>
          <a:off x="0" y="0"/>
          <a:ext cx="0" cy="0"/>
          <a:chOff x="0" y="0"/>
          <a:chExt cx="0" cy="0"/>
        </a:xfrm>
      </p:grpSpPr>
      <p:cxnSp>
        <p:nvCxnSpPr>
          <p:cNvPr id="6" name="Straight Connector 5"/>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2"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2"/>
          <p:cNvSpPr>
            <a:spLocks noGrp="1"/>
          </p:cNvSpPr>
          <p:nvPr>
            <p:ph type="dt" sz="half" idx="19"/>
          </p:nvPr>
        </p:nvSpPr>
        <p:spPr/>
        <p:txBody>
          <a:bodyPr/>
          <a:lstStyle>
            <a:lvl1pPr>
              <a:defRPr/>
            </a:lvl1pPr>
          </a:lstStyle>
          <a:p>
            <a:pPr>
              <a:defRPr/>
            </a:pPr>
            <a:fld id="{4EE44533-59DD-8944-8B96-95FFBA80E20B}" type="datetime1">
              <a:rPr lang="fi-FI"/>
              <a:pPr>
                <a:defRPr/>
              </a:pPr>
              <a:t>20.3.2024</a:t>
            </a:fld>
            <a:endParaRPr lang="fi-FI"/>
          </a:p>
        </p:txBody>
      </p:sp>
      <p:sp>
        <p:nvSpPr>
          <p:cNvPr id="8" name="Footer Placeholder 3"/>
          <p:cNvSpPr>
            <a:spLocks noGrp="1"/>
          </p:cNvSpPr>
          <p:nvPr>
            <p:ph type="ftr" sz="quarter" idx="20"/>
          </p:nvPr>
        </p:nvSpPr>
        <p:spPr/>
        <p:txBody>
          <a:bodyPr/>
          <a:lstStyle>
            <a:lvl1pPr>
              <a:defRPr/>
            </a:lvl1pPr>
          </a:lstStyle>
          <a:p>
            <a:pPr>
              <a:defRPr/>
            </a:pPr>
            <a:endParaRPr lang="fi-FI"/>
          </a:p>
        </p:txBody>
      </p:sp>
      <p:sp>
        <p:nvSpPr>
          <p:cNvPr id="9" name="Slide Number Placeholder 13"/>
          <p:cNvSpPr>
            <a:spLocks noGrp="1"/>
          </p:cNvSpPr>
          <p:nvPr>
            <p:ph type="sldNum" sz="quarter" idx="21"/>
          </p:nvPr>
        </p:nvSpPr>
        <p:spPr/>
        <p:txBody>
          <a:bodyPr/>
          <a:lstStyle>
            <a:lvl1pPr>
              <a:defRPr/>
            </a:lvl1pPr>
          </a:lstStyle>
          <a:p>
            <a:pPr>
              <a:defRPr/>
            </a:pPr>
            <a:fld id="{E265D404-ADF5-A94E-82B6-70B84D261D76}" type="slidenum">
              <a:rPr lang="fi-FI"/>
              <a:pPr>
                <a:defRPr/>
              </a:pPr>
              <a:t>‹#›</a:t>
            </a:fld>
            <a:endParaRPr lang="fi-FI"/>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2765" y="5659053"/>
            <a:ext cx="2382105" cy="1066734"/>
          </a:xfrm>
          <a:prstGeom prst="rect">
            <a:avLst/>
          </a:prstGeom>
        </p:spPr>
      </p:pic>
    </p:spTree>
    <p:extLst>
      <p:ext uri="{BB962C8B-B14F-4D97-AF65-F5344CB8AC3E}">
        <p14:creationId xmlns:p14="http://schemas.microsoft.com/office/powerpoint/2010/main" val="4141971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6D269405-03D7-4805-B3A5-3A134E8EC0CE}" type="slidenum">
              <a:rPr lang="en-US"/>
              <a:pPr>
                <a:defRPr/>
              </a:pPr>
              <a:t>‹#›</a:t>
            </a:fld>
            <a:endParaRPr lang="en-US"/>
          </a:p>
        </p:txBody>
      </p:sp>
    </p:spTree>
    <p:extLst>
      <p:ext uri="{BB962C8B-B14F-4D97-AF65-F5344CB8AC3E}">
        <p14:creationId xmlns:p14="http://schemas.microsoft.com/office/powerpoint/2010/main" val="41720293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E85A3210-E6F0-4901-AA4D-B4F5B2EFAE92}" type="slidenum">
              <a:rPr lang="en-US"/>
              <a:pPr>
                <a:defRPr/>
              </a:pPr>
              <a:t>‹#›</a:t>
            </a:fld>
            <a:endParaRPr lang="en-US"/>
          </a:p>
        </p:txBody>
      </p:sp>
    </p:spTree>
    <p:extLst>
      <p:ext uri="{BB962C8B-B14F-4D97-AF65-F5344CB8AC3E}">
        <p14:creationId xmlns:p14="http://schemas.microsoft.com/office/powerpoint/2010/main" val="4138555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lide Green">
    <p:spTree>
      <p:nvGrpSpPr>
        <p:cNvPr id="1" name=""/>
        <p:cNvGrpSpPr/>
        <p:nvPr/>
      </p:nvGrpSpPr>
      <p:grpSpPr>
        <a:xfrm>
          <a:off x="0" y="0"/>
          <a:ext cx="0" cy="0"/>
          <a:chOff x="0" y="0"/>
          <a:chExt cx="0" cy="0"/>
        </a:xfrm>
      </p:grpSpPr>
      <p:sp>
        <p:nvSpPr>
          <p:cNvPr id="9" name="Rectangle 8"/>
          <p:cNvSpPr/>
          <p:nvPr userDrawn="1"/>
        </p:nvSpPr>
        <p:spPr>
          <a:xfrm>
            <a:off x="406400" y="1712913"/>
            <a:ext cx="8326438" cy="3921125"/>
          </a:xfrm>
          <a:prstGeom prst="rect">
            <a:avLst/>
          </a:prstGeom>
          <a:solidFill>
            <a:srgbClr val="009B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fi-FI" altLang="en-US">
              <a:solidFill>
                <a:srgbClr val="FFFFFF"/>
              </a:solidFill>
            </a:endParaRPr>
          </a:p>
        </p:txBody>
      </p:sp>
      <p:pic>
        <p:nvPicPr>
          <p:cNvPr id="11" name="Picture 7" descr="aalto_fin.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endParaRPr lang="fi-FI" noProof="0"/>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fi-FI" noProof="0"/>
          </a:p>
        </p:txBody>
      </p:sp>
      <p:sp>
        <p:nvSpPr>
          <p:cNvPr id="10" name="Text Placeholder 9"/>
          <p:cNvSpPr>
            <a:spLocks noGrp="1"/>
          </p:cNvSpPr>
          <p:nvPr>
            <p:ph type="body" sz="quarter" idx="11"/>
          </p:nvPr>
        </p:nvSpPr>
        <p:spPr>
          <a:xfrm>
            <a:off x="5144400" y="5961600"/>
            <a:ext cx="1962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lIns="0" tIns="0" rIns="0" bIns="0"/>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lIns="0" tIns="0" rIns="0" bIns="0"/>
          <a:lstStyle>
            <a:lvl1pPr>
              <a:defRPr sz="1200">
                <a:solidFill>
                  <a:schemeClr val="bg2"/>
                </a:solidFill>
              </a:defRPr>
            </a:lvl1pPr>
          </a:lstStyle>
          <a:p>
            <a:pPr>
              <a:defRPr/>
            </a:pPr>
            <a:fld id="{6DC4FE33-40A5-4A15-91A2-7FE6E24E74DB}" type="datetime1">
              <a:rPr lang="en-US" altLang="en-US"/>
              <a:pPr>
                <a:defRPr/>
              </a:pPr>
              <a:t>3/20/2024</a:t>
            </a:fld>
            <a:endParaRPr lang="fi-FI" altLang="en-US"/>
          </a:p>
        </p:txBody>
      </p:sp>
    </p:spTree>
    <p:extLst>
      <p:ext uri="{BB962C8B-B14F-4D97-AF65-F5344CB8AC3E}">
        <p14:creationId xmlns:p14="http://schemas.microsoft.com/office/powerpoint/2010/main" val="14822745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Otsikko, teksti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p>
            <a:r>
              <a:rPr lang="fi-FI"/>
              <a:t>Muokkaa perustyyl. napsautt.</a:t>
            </a:r>
          </a:p>
        </p:txBody>
      </p:sp>
      <p:sp>
        <p:nvSpPr>
          <p:cNvPr id="3" name="Tekstin paikkamerkki 2"/>
          <p:cNvSpPr>
            <a:spLocks noGrp="1"/>
          </p:cNvSpPr>
          <p:nvPr>
            <p:ph type="body" sz="half" idx="1"/>
          </p:nvPr>
        </p:nvSpPr>
        <p:spPr>
          <a:xfrm>
            <a:off x="457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EBF33D6-5F98-4003-9663-6DC771BCA95C}" type="slidenum">
              <a:rPr lang="en-US" altLang="en-US"/>
              <a:pPr>
                <a:defRPr/>
              </a:pPr>
              <a:t>‹#›</a:t>
            </a:fld>
            <a:endParaRPr lang="en-US" altLang="en-US"/>
          </a:p>
        </p:txBody>
      </p:sp>
    </p:spTree>
    <p:extLst>
      <p:ext uri="{BB962C8B-B14F-4D97-AF65-F5344CB8AC3E}">
        <p14:creationId xmlns:p14="http://schemas.microsoft.com/office/powerpoint/2010/main" val="20248364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fi-FI" noProof="0"/>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fi-FI" noProof="0"/>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6" name="Date Placeholder 3"/>
          <p:cNvSpPr>
            <a:spLocks noGrp="1"/>
          </p:cNvSpPr>
          <p:nvPr>
            <p:ph type="dt" sz="half" idx="15"/>
          </p:nvPr>
        </p:nvSpPr>
        <p:spPr/>
        <p:txBody>
          <a:bodyPr/>
          <a:lstStyle>
            <a:lvl1pPr eaLnBrk="0" hangingPunct="0">
              <a:defRPr/>
            </a:lvl1pPr>
          </a:lstStyle>
          <a:p>
            <a:pPr>
              <a:defRPr/>
            </a:pPr>
            <a:fld id="{C8FE32BE-FD45-403E-8FDD-3501C04EE4D2}" type="datetime1">
              <a:rPr lang="en-US" altLang="en-US"/>
              <a:pPr>
                <a:defRPr/>
              </a:pPr>
              <a:t>3/20/2024</a:t>
            </a:fld>
            <a:endParaRPr lang="fi-FI" altLang="en-US"/>
          </a:p>
        </p:txBody>
      </p:sp>
      <p:sp>
        <p:nvSpPr>
          <p:cNvPr id="7" name="Footer Placeholder 4"/>
          <p:cNvSpPr>
            <a:spLocks noGrp="1"/>
          </p:cNvSpPr>
          <p:nvPr>
            <p:ph type="ftr" sz="quarter" idx="16"/>
          </p:nvPr>
        </p:nvSpPr>
        <p:spPr/>
        <p:txBody>
          <a:bodyPr/>
          <a:lstStyle>
            <a:lvl1pPr eaLnBrk="0" hangingPunct="0">
              <a:defRPr/>
            </a:lvl1pPr>
          </a:lstStyle>
          <a:p>
            <a:pPr>
              <a:defRPr/>
            </a:pPr>
            <a:endParaRPr lang="fi-FI" altLang="en-US"/>
          </a:p>
        </p:txBody>
      </p:sp>
      <p:sp>
        <p:nvSpPr>
          <p:cNvPr id="8" name="Slide Number Placeholder 5"/>
          <p:cNvSpPr>
            <a:spLocks noGrp="1"/>
          </p:cNvSpPr>
          <p:nvPr>
            <p:ph type="sldNum" sz="quarter" idx="17"/>
          </p:nvPr>
        </p:nvSpPr>
        <p:spPr/>
        <p:txBody>
          <a:bodyPr/>
          <a:lstStyle>
            <a:lvl1pPr eaLnBrk="0" hangingPunct="0">
              <a:defRPr/>
            </a:lvl1pPr>
          </a:lstStyle>
          <a:p>
            <a:pPr>
              <a:defRPr/>
            </a:pPr>
            <a:fld id="{6AD879F2-8E6D-425A-9AE0-3448A0482299}" type="slidenum">
              <a:rPr lang="fi-FI" altLang="en-US"/>
              <a:pPr>
                <a:defRPr/>
              </a:pPr>
              <a:t>‹#›</a:t>
            </a:fld>
            <a:endParaRPr lang="fi-FI" altLang="en-US"/>
          </a:p>
        </p:txBody>
      </p:sp>
    </p:spTree>
    <p:extLst>
      <p:ext uri="{BB962C8B-B14F-4D97-AF65-F5344CB8AC3E}">
        <p14:creationId xmlns:p14="http://schemas.microsoft.com/office/powerpoint/2010/main" val="17725518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ver Blue">
    <p:bg>
      <p:bgPr>
        <a:solidFill>
          <a:srgbClr val="005EB8"/>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4" y="1700808"/>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6"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12077018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ver Red">
    <p:bg>
      <p:bgPr>
        <a:solidFill>
          <a:srgbClr val="EF334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0808"/>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755814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ver Yellow">
    <p:bg>
      <p:bgPr>
        <a:solidFill>
          <a:srgbClr val="FFCD0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0808"/>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347375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Yellow">
    <p:bg>
      <p:bgPr>
        <a:solidFill>
          <a:schemeClr val="accent1"/>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5"/>
          </a:xfrm>
          <a:prstGeom prst="rect">
            <a:avLst/>
          </a:prstGeom>
        </p:spPr>
      </p:pic>
    </p:spTree>
    <p:extLst>
      <p:ext uri="{BB962C8B-B14F-4D97-AF65-F5344CB8AC3E}">
        <p14:creationId xmlns:p14="http://schemas.microsoft.com/office/powerpoint/2010/main" val="37432187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4" y="1701163"/>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10"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13195312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with BG image 2">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1163"/>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1619110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with BG image 3">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1163"/>
            <a:ext cx="8207375" cy="35424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22370015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Blue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rgbClr val="005EB8"/>
                </a:solidFill>
              </a:defRPr>
            </a:lvl1pPr>
          </a:lstStyle>
          <a:p>
            <a:r>
              <a:rPr lang="en-US"/>
              <a:t>Click to edit Master title style</a:t>
            </a:r>
            <a:endParaRPr lang="en-US" dirty="0"/>
          </a:p>
        </p:txBody>
      </p:sp>
      <p:sp>
        <p:nvSpPr>
          <p:cNvPr id="17" name="Subtitle 2"/>
          <p:cNvSpPr>
            <a:spLocks noGrp="1"/>
          </p:cNvSpPr>
          <p:nvPr>
            <p:ph type="subTitle" idx="1"/>
          </p:nvPr>
        </p:nvSpPr>
        <p:spPr>
          <a:xfrm>
            <a:off x="468314" y="5315698"/>
            <a:ext cx="5388448"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2884269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ver Red Text">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rgbClr val="EF3340"/>
                </a:solidFill>
              </a:defRPr>
            </a:lvl1pPr>
          </a:lstStyle>
          <a:p>
            <a:r>
              <a:rPr lang="en-US"/>
              <a:t>Click to edit Master title style</a:t>
            </a:r>
            <a:endParaRPr lang="en-US" dirty="0"/>
          </a:p>
        </p:txBody>
      </p:sp>
      <p:sp>
        <p:nvSpPr>
          <p:cNvPr id="6" name="Subtitle 2"/>
          <p:cNvSpPr>
            <a:spLocks noGrp="1"/>
          </p:cNvSpPr>
          <p:nvPr>
            <p:ph type="subTitle" idx="1"/>
          </p:nvPr>
        </p:nvSpPr>
        <p:spPr>
          <a:xfrm>
            <a:off x="468315" y="5315698"/>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23539007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ver Yellow Text">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rgbClr val="FFCD00"/>
                </a:solidFill>
              </a:defRPr>
            </a:lvl1pPr>
          </a:lstStyle>
          <a:p>
            <a:r>
              <a:rPr lang="en-US"/>
              <a:t>Click to edit Master title style</a:t>
            </a:r>
            <a:endParaRPr lang="en-US" dirty="0"/>
          </a:p>
        </p:txBody>
      </p:sp>
      <p:sp>
        <p:nvSpPr>
          <p:cNvPr id="6" name="Subtitle 2"/>
          <p:cNvSpPr>
            <a:spLocks noGrp="1"/>
          </p:cNvSpPr>
          <p:nvPr>
            <p:ph type="subTitle" idx="1"/>
          </p:nvPr>
        </p:nvSpPr>
        <p:spPr>
          <a:xfrm>
            <a:off x="468314" y="5315698"/>
            <a:ext cx="5388448"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33429339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ver Blue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4" y="1989288"/>
            <a:ext cx="3319477" cy="3232900"/>
          </a:xfrm>
          <a:prstGeom prst="rect">
            <a:avLst/>
          </a:prstGeom>
        </p:spPr>
        <p:txBody>
          <a:bodyPr lIns="0" tIns="0" rIns="0" bIns="0" anchor="t">
            <a:noAutofit/>
          </a:bodyPr>
          <a:lstStyle>
            <a:lvl1pPr algn="l">
              <a:lnSpc>
                <a:spcPct val="80000"/>
              </a:lnSpc>
              <a:defRPr sz="6000" b="1" spc="-200">
                <a:solidFill>
                  <a:srgbClr val="005EB8"/>
                </a:solidFill>
              </a:defRPr>
            </a:lvl1pPr>
          </a:lstStyle>
          <a:p>
            <a:r>
              <a:rPr lang="en-US"/>
              <a:t>Click to edit Master title style</a:t>
            </a:r>
            <a:endParaRPr lang="en-US" dirty="0"/>
          </a:p>
        </p:txBody>
      </p:sp>
      <p:sp>
        <p:nvSpPr>
          <p:cNvPr id="17" name="Subtitle 2"/>
          <p:cNvSpPr>
            <a:spLocks noGrp="1"/>
          </p:cNvSpPr>
          <p:nvPr>
            <p:ph type="subTitle" idx="1"/>
          </p:nvPr>
        </p:nvSpPr>
        <p:spPr>
          <a:xfrm>
            <a:off x="468314" y="5438088"/>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pic>
        <p:nvPicPr>
          <p:cNvPr id="7"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1745232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ver Red Im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sp>
        <p:nvSpPr>
          <p:cNvPr id="6" name="Title 1"/>
          <p:cNvSpPr>
            <a:spLocks noGrp="1"/>
          </p:cNvSpPr>
          <p:nvPr>
            <p:ph type="ctrTitle"/>
          </p:nvPr>
        </p:nvSpPr>
        <p:spPr>
          <a:xfrm>
            <a:off x="468314" y="1989288"/>
            <a:ext cx="3319477" cy="3232900"/>
          </a:xfrm>
          <a:prstGeom prst="rect">
            <a:avLst/>
          </a:prstGeom>
        </p:spPr>
        <p:txBody>
          <a:bodyPr lIns="0" tIns="0" rIns="0" bIns="0" anchor="t">
            <a:noAutofit/>
          </a:bodyPr>
          <a:lstStyle>
            <a:lvl1pPr algn="l">
              <a:lnSpc>
                <a:spcPct val="80000"/>
              </a:lnSpc>
              <a:defRPr sz="6000" b="1" spc="-200">
                <a:solidFill>
                  <a:srgbClr val="EF3340"/>
                </a:solidFill>
              </a:defRPr>
            </a:lvl1pPr>
          </a:lstStyle>
          <a:p>
            <a:r>
              <a:rPr lang="en-US"/>
              <a:t>Click to edit Master title style</a:t>
            </a:r>
            <a:endParaRPr lang="en-US" dirty="0"/>
          </a:p>
        </p:txBody>
      </p:sp>
      <p:sp>
        <p:nvSpPr>
          <p:cNvPr id="8" name="Subtitle 2"/>
          <p:cNvSpPr>
            <a:spLocks noGrp="1"/>
          </p:cNvSpPr>
          <p:nvPr>
            <p:ph type="subTitle" idx="1"/>
          </p:nvPr>
        </p:nvSpPr>
        <p:spPr>
          <a:xfrm>
            <a:off x="468314" y="5438088"/>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16147583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ver Yellow Image">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en-US" noProof="0"/>
              <a:t>Click icon to add picture</a:t>
            </a:r>
            <a:endParaRPr lang="fi-FI" noProof="0"/>
          </a:p>
        </p:txBody>
      </p:sp>
      <p:sp>
        <p:nvSpPr>
          <p:cNvPr id="6" name="Title 1"/>
          <p:cNvSpPr>
            <a:spLocks noGrp="1"/>
          </p:cNvSpPr>
          <p:nvPr>
            <p:ph type="ctrTitle"/>
          </p:nvPr>
        </p:nvSpPr>
        <p:spPr>
          <a:xfrm>
            <a:off x="468314" y="1960037"/>
            <a:ext cx="3319477" cy="3232900"/>
          </a:xfrm>
          <a:prstGeom prst="rect">
            <a:avLst/>
          </a:prstGeom>
        </p:spPr>
        <p:txBody>
          <a:bodyPr lIns="0" tIns="0" rIns="0" bIns="0" anchor="t">
            <a:noAutofit/>
          </a:bodyPr>
          <a:lstStyle>
            <a:lvl1pPr algn="l">
              <a:lnSpc>
                <a:spcPct val="80000"/>
              </a:lnSpc>
              <a:defRPr sz="6000" b="1" spc="-200">
                <a:solidFill>
                  <a:srgbClr val="FFCD00"/>
                </a:solidFill>
              </a:defRPr>
            </a:lvl1pPr>
          </a:lstStyle>
          <a:p>
            <a:r>
              <a:rPr lang="en-US"/>
              <a:t>Click to edit Master title style</a:t>
            </a:r>
            <a:endParaRPr lang="en-US" dirty="0"/>
          </a:p>
        </p:txBody>
      </p:sp>
      <p:sp>
        <p:nvSpPr>
          <p:cNvPr id="7" name="Subtitle 2"/>
          <p:cNvSpPr>
            <a:spLocks noGrp="1"/>
          </p:cNvSpPr>
          <p:nvPr>
            <p:ph type="subTitle" idx="1"/>
          </p:nvPr>
        </p:nvSpPr>
        <p:spPr>
          <a:xfrm>
            <a:off x="468314" y="5408837"/>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1" y="0"/>
            <a:ext cx="1654175" cy="1819276"/>
          </a:xfrm>
          <a:prstGeom prst="rect">
            <a:avLst/>
          </a:prstGeom>
        </p:spPr>
      </p:pic>
    </p:spTree>
    <p:extLst>
      <p:ext uri="{BB962C8B-B14F-4D97-AF65-F5344CB8AC3E}">
        <p14:creationId xmlns:p14="http://schemas.microsoft.com/office/powerpoint/2010/main" val="42656788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rgbClr val="005EB8"/>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cxnSp>
        <p:nvCxnSpPr>
          <p:cNvPr id="7"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13788" cy="1157516"/>
          </a:xfrm>
          <a:prstGeom prst="rect">
            <a:avLst/>
          </a:prstGeom>
        </p:spPr>
      </p:pic>
    </p:spTree>
    <p:extLst>
      <p:ext uri="{BB962C8B-B14F-4D97-AF65-F5344CB8AC3E}">
        <p14:creationId xmlns:p14="http://schemas.microsoft.com/office/powerpoint/2010/main" val="231454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10"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80" cy="2049795"/>
          </a:xfrm>
          <a:prstGeom prst="rect">
            <a:avLst/>
          </a:prstGeom>
        </p:spPr>
      </p:pic>
    </p:spTree>
    <p:extLst>
      <p:ext uri="{BB962C8B-B14F-4D97-AF65-F5344CB8AC3E}">
        <p14:creationId xmlns:p14="http://schemas.microsoft.com/office/powerpoint/2010/main" val="18658278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ivider Red">
    <p:bg>
      <p:bgPr>
        <a:solidFill>
          <a:srgbClr val="EF334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cxnSp>
        <p:nvCxnSpPr>
          <p:cNvPr id="8"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055876" cy="1157516"/>
          </a:xfrm>
          <a:prstGeom prst="rect">
            <a:avLst/>
          </a:prstGeom>
        </p:spPr>
      </p:pic>
    </p:spTree>
    <p:extLst>
      <p:ext uri="{BB962C8B-B14F-4D97-AF65-F5344CB8AC3E}">
        <p14:creationId xmlns:p14="http://schemas.microsoft.com/office/powerpoint/2010/main" val="41522042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ivider Yellow">
    <p:bg>
      <p:bgPr>
        <a:solidFill>
          <a:srgbClr val="FFCD0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cxnSp>
        <p:nvCxnSpPr>
          <p:cNvPr id="8"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46364" cy="1157516"/>
          </a:xfrm>
          <a:prstGeom prst="rect">
            <a:avLst/>
          </a:prstGeom>
        </p:spPr>
      </p:pic>
    </p:spTree>
    <p:extLst>
      <p:ext uri="{BB962C8B-B14F-4D97-AF65-F5344CB8AC3E}">
        <p14:creationId xmlns:p14="http://schemas.microsoft.com/office/powerpoint/2010/main" val="24529741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Blue">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0" name="Content Placeholder 10"/>
          <p:cNvSpPr>
            <a:spLocks noGrp="1"/>
          </p:cNvSpPr>
          <p:nvPr>
            <p:ph sz="quarter" idx="14"/>
          </p:nvPr>
        </p:nvSpPr>
        <p:spPr>
          <a:xfrm>
            <a:off x="468314" y="1527989"/>
            <a:ext cx="8207374" cy="3989244"/>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solidFill>
                  <a:prstClr val="black">
                    <a:tint val="75000"/>
                  </a:prstClr>
                </a:solidFill>
              </a:rPr>
              <a:pPr>
                <a:defRPr/>
              </a:pPr>
              <a:t>20.3.2024</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468314" y="5847608"/>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13788" cy="1157516"/>
          </a:xfrm>
          <a:prstGeom prst="rect">
            <a:avLst/>
          </a:prstGeom>
        </p:spPr>
      </p:pic>
    </p:spTree>
    <p:extLst>
      <p:ext uri="{BB962C8B-B14F-4D97-AF65-F5344CB8AC3E}">
        <p14:creationId xmlns:p14="http://schemas.microsoft.com/office/powerpoint/2010/main" val="40226944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Red">
    <p:spTree>
      <p:nvGrpSpPr>
        <p:cNvPr id="1" name=""/>
        <p:cNvGrpSpPr/>
        <p:nvPr/>
      </p:nvGrpSpPr>
      <p:grpSpPr>
        <a:xfrm>
          <a:off x="0" y="0"/>
          <a:ext cx="0" cy="0"/>
          <a:chOff x="0" y="0"/>
          <a:chExt cx="0" cy="0"/>
        </a:xfrm>
      </p:grpSpPr>
      <p:sp>
        <p:nvSpPr>
          <p:cNvPr id="10"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D8C36687-CBD3-415D-8421-2B5EAA963EBF}" type="datetime1">
              <a:rPr lang="fi-FI" smtClean="0">
                <a:solidFill>
                  <a:prstClr val="black">
                    <a:tint val="75000"/>
                  </a:prstClr>
                </a:solidFill>
              </a:rPr>
              <a:pPr>
                <a:defRPr/>
              </a:pPr>
              <a:t>20.3.2024</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solidFill>
                  <a:prstClr val="black">
                    <a:tint val="75000"/>
                  </a:prstClr>
                </a:solidFill>
              </a:rPr>
              <a:pPr>
                <a:defRPr/>
              </a:pPr>
              <a:t>‹#›</a:t>
            </a:fld>
            <a:endParaRPr lang="fi-FI">
              <a:solidFill>
                <a:prstClr val="black">
                  <a:tint val="75000"/>
                </a:prstClr>
              </a:solidFill>
            </a:endParaRPr>
          </a:p>
        </p:txBody>
      </p:sp>
      <p:cxnSp>
        <p:nvCxnSpPr>
          <p:cNvPr id="34" name="Straight Connector 4"/>
          <p:cNvCxnSpPr/>
          <p:nvPr userDrawn="1"/>
        </p:nvCxnSpPr>
        <p:spPr>
          <a:xfrm>
            <a:off x="468314" y="5847608"/>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055876" cy="1157516"/>
          </a:xfrm>
          <a:prstGeom prst="rect">
            <a:avLst/>
          </a:prstGeom>
        </p:spPr>
      </p:pic>
    </p:spTree>
    <p:extLst>
      <p:ext uri="{BB962C8B-B14F-4D97-AF65-F5344CB8AC3E}">
        <p14:creationId xmlns:p14="http://schemas.microsoft.com/office/powerpoint/2010/main" val="14115435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Yellow">
    <p:spTree>
      <p:nvGrpSpPr>
        <p:cNvPr id="1" name=""/>
        <p:cNvGrpSpPr/>
        <p:nvPr/>
      </p:nvGrpSpPr>
      <p:grpSpPr>
        <a:xfrm>
          <a:off x="0" y="0"/>
          <a:ext cx="0" cy="0"/>
          <a:chOff x="0" y="0"/>
          <a:chExt cx="0" cy="0"/>
        </a:xfrm>
      </p:grpSpPr>
      <p:sp>
        <p:nvSpPr>
          <p:cNvPr id="9"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7F3C5285-7526-43D5-81FF-B1103F667C54}" type="datetime1">
              <a:rPr lang="fi-FI" smtClean="0">
                <a:solidFill>
                  <a:prstClr val="black">
                    <a:tint val="75000"/>
                  </a:prstClr>
                </a:solidFill>
              </a:rPr>
              <a:pPr>
                <a:defRPr/>
              </a:pPr>
              <a:t>20.3.2024</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solidFill>
                  <a:prstClr val="black">
                    <a:tint val="75000"/>
                  </a:prstClr>
                </a:solidFill>
              </a:rPr>
              <a:pPr>
                <a:defRPr/>
              </a:pPr>
              <a:t>‹#›</a:t>
            </a:fld>
            <a:endParaRPr lang="fi-FI">
              <a:solidFill>
                <a:prstClr val="black">
                  <a:tint val="75000"/>
                </a:prstClr>
              </a:solidFill>
            </a:endParaRPr>
          </a:p>
        </p:txBody>
      </p:sp>
      <p:cxnSp>
        <p:nvCxnSpPr>
          <p:cNvPr id="10" name="Straight Connector 4"/>
          <p:cNvCxnSpPr/>
          <p:nvPr userDrawn="1"/>
        </p:nvCxnSpPr>
        <p:spPr>
          <a:xfrm>
            <a:off x="468314" y="5847608"/>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46364" cy="1157516"/>
          </a:xfrm>
          <a:prstGeom prst="rect">
            <a:avLst/>
          </a:prstGeom>
        </p:spPr>
      </p:pic>
    </p:spTree>
    <p:extLst>
      <p:ext uri="{BB962C8B-B14F-4D97-AF65-F5344CB8AC3E}">
        <p14:creationId xmlns:p14="http://schemas.microsoft.com/office/powerpoint/2010/main" val="24281640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l Blue">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463309"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0" name="Content Placeholder 10"/>
          <p:cNvSpPr>
            <a:spLocks noGrp="1"/>
          </p:cNvSpPr>
          <p:nvPr>
            <p:ph sz="quarter" idx="18"/>
          </p:nvPr>
        </p:nvSpPr>
        <p:spPr>
          <a:xfrm>
            <a:off x="4687610"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10"/>
          <p:cNvSpPr>
            <a:spLocks noGrp="1"/>
          </p:cNvSpPr>
          <p:nvPr>
            <p:ph type="dt" sz="half" idx="19"/>
          </p:nvPr>
        </p:nvSpPr>
        <p:spPr/>
        <p:txBody>
          <a:bodyPr/>
          <a:lstStyle>
            <a:lvl1pPr>
              <a:defRPr/>
            </a:lvl1pPr>
          </a:lstStyle>
          <a:p>
            <a:pPr>
              <a:defRPr/>
            </a:pPr>
            <a:fld id="{686F12C3-4421-43A0-8844-8188FCFDF52F}" type="datetime1">
              <a:rPr lang="fi-FI" smtClean="0">
                <a:solidFill>
                  <a:prstClr val="black">
                    <a:tint val="75000"/>
                  </a:prstClr>
                </a:solidFill>
              </a:rPr>
              <a:pPr>
                <a:defRPr/>
              </a:pPr>
              <a:t>20.3.2024</a:t>
            </a:fld>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endParaRPr lang="fi-FI">
              <a:solidFill>
                <a:prstClr val="black">
                  <a:tint val="75000"/>
                </a:prstClr>
              </a:solidFill>
            </a:endParaRP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4"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13788" cy="1157516"/>
          </a:xfrm>
          <a:prstGeom prst="rect">
            <a:avLst/>
          </a:prstGeom>
        </p:spPr>
      </p:pic>
    </p:spTree>
    <p:extLst>
      <p:ext uri="{BB962C8B-B14F-4D97-AF65-F5344CB8AC3E}">
        <p14:creationId xmlns:p14="http://schemas.microsoft.com/office/powerpoint/2010/main" val="36201039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wo Col Red">
    <p:spTree>
      <p:nvGrpSpPr>
        <p:cNvPr id="1" name=""/>
        <p:cNvGrpSpPr/>
        <p:nvPr/>
      </p:nvGrpSpPr>
      <p:grpSpPr>
        <a:xfrm>
          <a:off x="0" y="0"/>
          <a:ext cx="0" cy="0"/>
          <a:chOff x="0" y="0"/>
          <a:chExt cx="0" cy="0"/>
        </a:xfrm>
      </p:grpSpPr>
      <p:sp>
        <p:nvSpPr>
          <p:cNvPr id="11"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2" name="Content Placeholder 10"/>
          <p:cNvSpPr>
            <a:spLocks noGrp="1"/>
          </p:cNvSpPr>
          <p:nvPr>
            <p:ph sz="quarter" idx="14"/>
          </p:nvPr>
        </p:nvSpPr>
        <p:spPr>
          <a:xfrm>
            <a:off x="468314" y="1513934"/>
            <a:ext cx="3988079" cy="4003974"/>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5" name="Content Placeholder 10"/>
          <p:cNvSpPr>
            <a:spLocks noGrp="1"/>
          </p:cNvSpPr>
          <p:nvPr>
            <p:ph sz="quarter" idx="18"/>
          </p:nvPr>
        </p:nvSpPr>
        <p:spPr>
          <a:xfrm>
            <a:off x="4687610" y="1513259"/>
            <a:ext cx="3988079" cy="4003974"/>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14"/>
          <p:cNvSpPr>
            <a:spLocks noGrp="1"/>
          </p:cNvSpPr>
          <p:nvPr>
            <p:ph type="dt" sz="half" idx="19"/>
          </p:nvPr>
        </p:nvSpPr>
        <p:spPr/>
        <p:txBody>
          <a:bodyPr/>
          <a:lstStyle>
            <a:lvl1pPr>
              <a:defRPr/>
            </a:lvl1pPr>
          </a:lstStyle>
          <a:p>
            <a:pPr>
              <a:defRPr/>
            </a:pPr>
            <a:fld id="{250F29C9-51F7-4E61-B7C7-5CEFA78BD6B3}" type="datetime1">
              <a:rPr lang="fi-FI" smtClean="0">
                <a:solidFill>
                  <a:prstClr val="black">
                    <a:tint val="75000"/>
                  </a:prstClr>
                </a:solidFill>
              </a:rPr>
              <a:pPr>
                <a:defRPr/>
              </a:pPr>
              <a:t>20.3.2024</a:t>
            </a:fld>
            <a:endParaRPr lang="fi-FI">
              <a:solidFill>
                <a:prstClr val="black">
                  <a:tint val="75000"/>
                </a:prstClr>
              </a:solidFill>
            </a:endParaRPr>
          </a:p>
        </p:txBody>
      </p:sp>
      <p:sp>
        <p:nvSpPr>
          <p:cNvPr id="8" name="Footer Placeholder 15"/>
          <p:cNvSpPr>
            <a:spLocks noGrp="1"/>
          </p:cNvSpPr>
          <p:nvPr>
            <p:ph type="ftr" sz="quarter" idx="20"/>
          </p:nvPr>
        </p:nvSpPr>
        <p:spPr/>
        <p:txBody>
          <a:bodyPr/>
          <a:lstStyle>
            <a:lvl1pPr>
              <a:defRPr/>
            </a:lvl1pPr>
          </a:lstStyle>
          <a:p>
            <a:pPr>
              <a:defRPr/>
            </a:pPr>
            <a:endParaRPr lang="fi-FI">
              <a:solidFill>
                <a:prstClr val="black">
                  <a:tint val="75000"/>
                </a:prstClr>
              </a:solidFill>
            </a:endParaRPr>
          </a:p>
        </p:txBody>
      </p:sp>
      <p:sp>
        <p:nvSpPr>
          <p:cNvPr id="9" name="Slide Number Placeholder 16"/>
          <p:cNvSpPr>
            <a:spLocks noGrp="1"/>
          </p:cNvSpPr>
          <p:nvPr>
            <p:ph type="sldNum" sz="quarter" idx="21"/>
          </p:nvPr>
        </p:nvSpPr>
        <p:spPr/>
        <p:txBody>
          <a:bodyPr/>
          <a:lstStyle>
            <a:lvl1pPr>
              <a:defRPr/>
            </a:lvl1pPr>
          </a:lstStyle>
          <a:p>
            <a:pPr>
              <a:defRPr/>
            </a:pPr>
            <a:fld id="{B545180D-9F57-224F-AD9B-D6C47196F0CD}"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4"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055876" cy="1157516"/>
          </a:xfrm>
          <a:prstGeom prst="rect">
            <a:avLst/>
          </a:prstGeom>
        </p:spPr>
      </p:pic>
    </p:spTree>
    <p:extLst>
      <p:ext uri="{BB962C8B-B14F-4D97-AF65-F5344CB8AC3E}">
        <p14:creationId xmlns:p14="http://schemas.microsoft.com/office/powerpoint/2010/main" val="34387241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Col Yellow">
    <p:spTree>
      <p:nvGrpSpPr>
        <p:cNvPr id="1" name=""/>
        <p:cNvGrpSpPr/>
        <p:nvPr/>
      </p:nvGrpSpPr>
      <p:grpSpPr>
        <a:xfrm>
          <a:off x="0" y="0"/>
          <a:ext cx="0" cy="0"/>
          <a:chOff x="0" y="0"/>
          <a:chExt cx="0" cy="0"/>
        </a:xfrm>
      </p:grpSpPr>
      <p:sp>
        <p:nvSpPr>
          <p:cNvPr id="10"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a:t>Click to edit Master title style</a:t>
            </a:r>
            <a:endParaRPr lang="en-US" dirty="0"/>
          </a:p>
        </p:txBody>
      </p:sp>
      <p:sp>
        <p:nvSpPr>
          <p:cNvPr id="11" name="Content Placeholder 10"/>
          <p:cNvSpPr>
            <a:spLocks noGrp="1"/>
          </p:cNvSpPr>
          <p:nvPr>
            <p:ph sz="quarter" idx="14"/>
          </p:nvPr>
        </p:nvSpPr>
        <p:spPr>
          <a:xfrm>
            <a:off x="468314"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2"/>
          <p:cNvSpPr>
            <a:spLocks noGrp="1"/>
          </p:cNvSpPr>
          <p:nvPr>
            <p:ph type="dt" sz="half" idx="19"/>
          </p:nvPr>
        </p:nvSpPr>
        <p:spPr/>
        <p:txBody>
          <a:bodyPr/>
          <a:lstStyle>
            <a:lvl1pPr>
              <a:defRPr/>
            </a:lvl1pPr>
          </a:lstStyle>
          <a:p>
            <a:pPr>
              <a:defRPr/>
            </a:pPr>
            <a:fld id="{42FBD0ED-27AA-4BEE-8827-0A59147D95E5}" type="datetime1">
              <a:rPr lang="fi-FI" smtClean="0">
                <a:solidFill>
                  <a:prstClr val="black">
                    <a:tint val="75000"/>
                  </a:prstClr>
                </a:solidFill>
              </a:rPr>
              <a:pPr>
                <a:defRPr/>
              </a:pPr>
              <a:t>20.3.2024</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E265D404-ADF5-A94E-82B6-70B84D261D76}"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10"/>
          <p:cNvSpPr>
            <a:spLocks noGrp="1"/>
          </p:cNvSpPr>
          <p:nvPr>
            <p:ph sz="quarter" idx="18"/>
          </p:nvPr>
        </p:nvSpPr>
        <p:spPr>
          <a:xfrm>
            <a:off x="4687610"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5654881"/>
            <a:ext cx="2146364" cy="1157516"/>
          </a:xfrm>
          <a:prstGeom prst="rect">
            <a:avLst/>
          </a:prstGeom>
        </p:spPr>
      </p:pic>
    </p:spTree>
    <p:extLst>
      <p:ext uri="{BB962C8B-B14F-4D97-AF65-F5344CB8AC3E}">
        <p14:creationId xmlns:p14="http://schemas.microsoft.com/office/powerpoint/2010/main" val="114549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5"/>
          </a:xfrm>
          <a:prstGeom prst="rect">
            <a:avLst/>
          </a:prstGeom>
        </p:spPr>
      </p:pic>
    </p:spTree>
    <p:extLst>
      <p:ext uri="{BB962C8B-B14F-4D97-AF65-F5344CB8AC3E}">
        <p14:creationId xmlns:p14="http://schemas.microsoft.com/office/powerpoint/2010/main" val="118822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a:t>Click to edit Master title style</a:t>
            </a:r>
            <a:endParaRPr lang="en-US" dirty="0"/>
          </a:p>
        </p:txBody>
      </p:sp>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5"/>
          </a:xfrm>
          <a:prstGeom prst="rect">
            <a:avLst/>
          </a:prstGeom>
        </p:spPr>
      </p:pic>
    </p:spTree>
    <p:extLst>
      <p:ext uri="{BB962C8B-B14F-4D97-AF65-F5344CB8AC3E}">
        <p14:creationId xmlns:p14="http://schemas.microsoft.com/office/powerpoint/2010/main" val="59530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Blue Text">
    <p:spTree>
      <p:nvGrpSpPr>
        <p:cNvPr id="1" name=""/>
        <p:cNvGrpSpPr/>
        <p:nvPr/>
      </p:nvGrpSpPr>
      <p:grpSpPr>
        <a:xfrm>
          <a:off x="0" y="0"/>
          <a:ext cx="0" cy="0"/>
          <a:chOff x="0" y="0"/>
          <a:chExt cx="0" cy="0"/>
        </a:xfrm>
      </p:grpSpPr>
      <p:sp>
        <p:nvSpPr>
          <p:cNvPr id="16"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3"/>
                </a:solidFill>
              </a:defRPr>
            </a:lvl1pPr>
          </a:lstStyle>
          <a:p>
            <a:r>
              <a:rPr lang="en-US"/>
              <a:t>Click to edit Master title style</a:t>
            </a:r>
            <a:endParaRPr lang="en-US" dirty="0"/>
          </a:p>
        </p:txBody>
      </p:sp>
      <p:sp>
        <p:nvSpPr>
          <p:cNvPr id="17"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112927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Red Text">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5"/>
                </a:solidFill>
              </a:defRPr>
            </a:lvl1pPr>
          </a:lstStyle>
          <a:p>
            <a:r>
              <a:rPr lang="en-US"/>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418646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Yellow Text">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1"/>
                </a:solidFill>
              </a:defRPr>
            </a:lvl1pPr>
          </a:lstStyle>
          <a:p>
            <a:r>
              <a:rPr lang="en-US"/>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7" y="36603"/>
            <a:ext cx="2238479" cy="2049794"/>
          </a:xfrm>
          <a:prstGeom prst="rect">
            <a:avLst/>
          </a:prstGeom>
        </p:spPr>
      </p:pic>
    </p:spTree>
    <p:extLst>
      <p:ext uri="{BB962C8B-B14F-4D97-AF65-F5344CB8AC3E}">
        <p14:creationId xmlns:p14="http://schemas.microsoft.com/office/powerpoint/2010/main" val="47604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4E6C4FC2-043E-0E44-BD9B-2431B69F8AA0}" type="datetime1">
              <a:rPr lang="fi-FI"/>
              <a:pPr>
                <a:defRPr/>
              </a:pPr>
              <a:t>20.3.2024</a:t>
            </a:fld>
            <a:endParaRPr lang="fi-FI"/>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 id="2147484758" r:id="rId12"/>
    <p:sldLayoutId id="2147484759" r:id="rId13"/>
    <p:sldLayoutId id="2147484760" r:id="rId14"/>
    <p:sldLayoutId id="2147484761" r:id="rId15"/>
    <p:sldLayoutId id="2147484762" r:id="rId16"/>
    <p:sldLayoutId id="2147484763" r:id="rId17"/>
    <p:sldLayoutId id="2147484764" r:id="rId18"/>
    <p:sldLayoutId id="2147484765" r:id="rId19"/>
    <p:sldLayoutId id="2147484766" r:id="rId20"/>
    <p:sldLayoutId id="2147484767" r:id="rId21"/>
    <p:sldLayoutId id="2147484768" r:id="rId22"/>
    <p:sldLayoutId id="2147484791" r:id="rId23"/>
    <p:sldLayoutId id="2147484792" r:id="rId24"/>
    <p:sldLayoutId id="2147484793" r:id="rId25"/>
    <p:sldLayoutId id="2147484794" r:id="rId26"/>
  </p:sldLayoutIdLst>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6021288"/>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solidFill>
                <a:prstClr val="black">
                  <a:tint val="75000"/>
                </a:prstClr>
              </a:solidFill>
            </a:endParaRPr>
          </a:p>
        </p:txBody>
      </p:sp>
      <p:sp>
        <p:nvSpPr>
          <p:cNvPr id="8" name="Date Placeholder 7"/>
          <p:cNvSpPr>
            <a:spLocks noGrp="1"/>
          </p:cNvSpPr>
          <p:nvPr>
            <p:ph type="dt" sz="half" idx="2"/>
          </p:nvPr>
        </p:nvSpPr>
        <p:spPr>
          <a:xfrm>
            <a:off x="5056956" y="6180039"/>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ED520173-7D7F-4FBC-A781-33E654CAA422}" type="datetime1">
              <a:rPr lang="fi-FI" smtClean="0">
                <a:solidFill>
                  <a:prstClr val="black">
                    <a:tint val="75000"/>
                  </a:prstClr>
                </a:solidFill>
              </a:rPr>
              <a:pPr>
                <a:defRPr/>
              </a:pPr>
              <a:t>20.3.2024</a:t>
            </a:fld>
            <a:endParaRPr lang="fi-FI">
              <a:solidFill>
                <a:prstClr val="black">
                  <a:tint val="75000"/>
                </a:prstClr>
              </a:solidFill>
            </a:endParaRPr>
          </a:p>
        </p:txBody>
      </p:sp>
      <p:sp>
        <p:nvSpPr>
          <p:cNvPr id="9" name="Slide Number Placeholder 8"/>
          <p:cNvSpPr>
            <a:spLocks noGrp="1"/>
          </p:cNvSpPr>
          <p:nvPr>
            <p:ph type="sldNum" sz="quarter" idx="4"/>
          </p:nvPr>
        </p:nvSpPr>
        <p:spPr>
          <a:xfrm>
            <a:off x="5056956" y="6365777"/>
            <a:ext cx="3619500" cy="161926"/>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solidFill>
                  <a:prstClr val="black">
                    <a:tint val="75000"/>
                  </a:prstClr>
                </a:solidFill>
              </a:rPr>
              <a:pPr>
                <a:defRPr/>
              </a:pPr>
              <a:t>‹#›</a:t>
            </a:fld>
            <a:endParaRPr lang="fi-FI">
              <a:solidFill>
                <a:prstClr val="black">
                  <a:tint val="75000"/>
                </a:prstClr>
              </a:solidFill>
            </a:endParaRPr>
          </a:p>
        </p:txBody>
      </p:sp>
    </p:spTree>
    <p:extLst>
      <p:ext uri="{BB962C8B-B14F-4D97-AF65-F5344CB8AC3E}">
        <p14:creationId xmlns:p14="http://schemas.microsoft.com/office/powerpoint/2010/main" val="504069931"/>
      </p:ext>
    </p:extLst>
  </p:cSld>
  <p:clrMap bg1="lt1" tx1="dk1" bg2="lt2" tx2="dk2" accent1="accent1" accent2="accent2" accent3="accent3" accent4="accent4" accent5="accent5" accent6="accent6" hlink="hlink" folHlink="folHlink"/>
  <p:sldLayoutIdLst>
    <p:sldLayoutId id="2147484770" r:id="rId1"/>
    <p:sldLayoutId id="2147484771" r:id="rId2"/>
    <p:sldLayoutId id="2147484772" r:id="rId3"/>
    <p:sldLayoutId id="2147484773" r:id="rId4"/>
    <p:sldLayoutId id="2147484774" r:id="rId5"/>
    <p:sldLayoutId id="2147484775" r:id="rId6"/>
    <p:sldLayoutId id="2147484776" r:id="rId7"/>
    <p:sldLayoutId id="2147484777" r:id="rId8"/>
    <p:sldLayoutId id="2147484778" r:id="rId9"/>
    <p:sldLayoutId id="2147484779" r:id="rId10"/>
    <p:sldLayoutId id="2147484780" r:id="rId11"/>
    <p:sldLayoutId id="2147484781" r:id="rId12"/>
    <p:sldLayoutId id="2147484782" r:id="rId13"/>
    <p:sldLayoutId id="2147484783" r:id="rId14"/>
    <p:sldLayoutId id="2147484784" r:id="rId15"/>
    <p:sldLayoutId id="2147484785" r:id="rId16"/>
    <p:sldLayoutId id="2147484786" r:id="rId17"/>
    <p:sldLayoutId id="2147484787" r:id="rId18"/>
    <p:sldLayoutId id="2147484788" r:id="rId19"/>
    <p:sldLayoutId id="2147484789" r:id="rId20"/>
    <p:sldLayoutId id="2147484790" r:id="rId21"/>
  </p:sldLayoutIdLst>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08" y="1912265"/>
            <a:ext cx="7975385" cy="3304503"/>
          </a:xfrm>
        </p:spPr>
        <p:txBody>
          <a:bodyPr/>
          <a:lstStyle/>
          <a:p>
            <a:r>
              <a:rPr lang="en-US" sz="4800" noProof="0" dirty="0"/>
              <a:t>Task 5.1</a:t>
            </a:r>
            <a:br>
              <a:rPr lang="en-US" sz="4800" dirty="0"/>
            </a:br>
            <a:r>
              <a:rPr lang="en-US" sz="4800" dirty="0"/>
              <a:t> </a:t>
            </a:r>
            <a:endParaRPr lang="en-US" sz="4800" noProof="0" dirty="0"/>
          </a:p>
        </p:txBody>
      </p:sp>
    </p:spTree>
    <p:extLst>
      <p:ext uri="{BB962C8B-B14F-4D97-AF65-F5344CB8AC3E}">
        <p14:creationId xmlns:p14="http://schemas.microsoft.com/office/powerpoint/2010/main" val="65498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8A2545F-52C8-4168-9368-DDB581F2CA43}" type="slidenum">
              <a:rPr lang="en-US" smtClean="0"/>
              <a:pPr eaLnBrk="1" hangingPunct="1"/>
              <a:t>10</a:t>
            </a:fld>
            <a:endParaRPr lang="en-US"/>
          </a:p>
        </p:txBody>
      </p:sp>
      <p:sp>
        <p:nvSpPr>
          <p:cNvPr id="16387" name="Rectangle 2"/>
          <p:cNvSpPr>
            <a:spLocks noGrp="1" noChangeArrowheads="1"/>
          </p:cNvSpPr>
          <p:nvPr>
            <p:ph type="title"/>
          </p:nvPr>
        </p:nvSpPr>
        <p:spPr>
          <a:xfrm>
            <a:off x="1371600" y="319088"/>
            <a:ext cx="7313613" cy="595312"/>
          </a:xfrm>
        </p:spPr>
        <p:txBody>
          <a:bodyPr lIns="0" tIns="0" rIns="0" bIns="0"/>
          <a:lstStyle/>
          <a:p>
            <a:pPr algn="l" defTabSz="449263" eaLnBrk="1" hangingPunct="1">
              <a:buClr>
                <a:srgbClr val="CC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noProof="0" dirty="0">
                <a:solidFill>
                  <a:srgbClr val="CC0000"/>
                </a:solidFill>
              </a:rPr>
              <a:t>Task 5-4</a:t>
            </a:r>
          </a:p>
        </p:txBody>
      </p:sp>
      <p:sp>
        <p:nvSpPr>
          <p:cNvPr id="16388" name="Rectangle 3"/>
          <p:cNvSpPr>
            <a:spLocks noGrp="1" noChangeArrowheads="1"/>
          </p:cNvSpPr>
          <p:nvPr>
            <p:ph type="body" idx="1"/>
          </p:nvPr>
        </p:nvSpPr>
        <p:spPr>
          <a:xfrm>
            <a:off x="611188" y="1143000"/>
            <a:ext cx="7993062" cy="557213"/>
          </a:xfrm>
        </p:spPr>
        <p:txBody>
          <a:bodyPr lIns="0" tIns="0" rIns="0" bIns="0"/>
          <a:lstStyle/>
          <a:p>
            <a:pPr marL="0" indent="0" defTabSz="449263" eaLnBrk="1" hangingPunct="1">
              <a:lnSpc>
                <a:spcPct val="80000"/>
              </a:lnSpc>
              <a:buFontTx/>
              <a:buNone/>
              <a:tabLst>
                <a:tab pos="115888" algn="l"/>
                <a:tab pos="565150" algn="l"/>
                <a:tab pos="1014413" algn="l"/>
                <a:tab pos="1463675" algn="l"/>
                <a:tab pos="1912938" algn="l"/>
                <a:tab pos="2362200" algn="l"/>
                <a:tab pos="2811463" algn="l"/>
                <a:tab pos="3260725" algn="l"/>
                <a:tab pos="3709988" algn="l"/>
                <a:tab pos="4159250" algn="l"/>
                <a:tab pos="4608513" algn="l"/>
                <a:tab pos="5057775" algn="l"/>
                <a:tab pos="5507038" algn="l"/>
                <a:tab pos="5956300" algn="l"/>
                <a:tab pos="6405563" algn="l"/>
                <a:tab pos="6854825" algn="l"/>
                <a:tab pos="7304088" algn="l"/>
                <a:tab pos="7753350" algn="l"/>
                <a:tab pos="8202613" algn="l"/>
                <a:tab pos="8651875" algn="l"/>
                <a:tab pos="8686800" algn="l"/>
              </a:tabLst>
            </a:pPr>
            <a:r>
              <a:rPr lang="en-US" sz="2000" noProof="0" dirty="0"/>
              <a:t>Take a look at the excerpts taken from extended definitions. </a:t>
            </a:r>
          </a:p>
          <a:p>
            <a:pPr marL="0" indent="0" defTabSz="449263" eaLnBrk="1" hangingPunct="1">
              <a:lnSpc>
                <a:spcPct val="80000"/>
              </a:lnSpc>
              <a:buFontTx/>
              <a:buNone/>
              <a:tabLst>
                <a:tab pos="115888" algn="l"/>
                <a:tab pos="565150" algn="l"/>
                <a:tab pos="1014413" algn="l"/>
                <a:tab pos="1463675" algn="l"/>
                <a:tab pos="1912938" algn="l"/>
                <a:tab pos="2362200" algn="l"/>
                <a:tab pos="2811463" algn="l"/>
                <a:tab pos="3260725" algn="l"/>
                <a:tab pos="3709988" algn="l"/>
                <a:tab pos="4159250" algn="l"/>
                <a:tab pos="4608513" algn="l"/>
                <a:tab pos="5057775" algn="l"/>
                <a:tab pos="5507038" algn="l"/>
                <a:tab pos="5956300" algn="l"/>
                <a:tab pos="6405563" algn="l"/>
                <a:tab pos="6854825" algn="l"/>
                <a:tab pos="7304088" algn="l"/>
                <a:tab pos="7753350" algn="l"/>
                <a:tab pos="8202613" algn="l"/>
                <a:tab pos="8651875" algn="l"/>
                <a:tab pos="8686800" algn="l"/>
              </a:tabLst>
            </a:pPr>
            <a:r>
              <a:rPr lang="en-US" sz="2000" noProof="0" dirty="0"/>
              <a:t>Which </a:t>
            </a:r>
            <a:r>
              <a:rPr lang="en-US" sz="2000" noProof="0" dirty="0">
                <a:solidFill>
                  <a:srgbClr val="CC0000"/>
                </a:solidFill>
                <a:latin typeface="Arial Black" pitchFamily="34" charset="0"/>
              </a:rPr>
              <a:t>method of amplification (1-8)</a:t>
            </a:r>
            <a:r>
              <a:rPr lang="en-US" sz="2000" noProof="0" dirty="0"/>
              <a:t> has been used in each?</a:t>
            </a:r>
            <a:endParaRPr lang="en-US" sz="1600" noProof="0" dirty="0"/>
          </a:p>
        </p:txBody>
      </p:sp>
      <p:pic>
        <p:nvPicPr>
          <p:cNvPr id="1638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6390" name="Text Box 5"/>
          <p:cNvSpPr txBox="1">
            <a:spLocks noChangeArrowheads="1"/>
          </p:cNvSpPr>
          <p:nvPr/>
        </p:nvSpPr>
        <p:spPr bwMode="auto">
          <a:xfrm>
            <a:off x="323850" y="2060575"/>
            <a:ext cx="8424863"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marL="342900" indent="-3429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buClr>
                <a:srgbClr val="000000"/>
              </a:buClr>
              <a:buSzPct val="100000"/>
              <a:buFont typeface="Arial" pitchFamily="34" charset="0"/>
              <a:buAutoNum type="alphaUcPeriod" startAt="4"/>
            </a:pPr>
            <a:r>
              <a:rPr lang="fi-FI" b="1">
                <a:solidFill>
                  <a:srgbClr val="280099"/>
                </a:solidFill>
              </a:rPr>
              <a:t> </a:t>
            </a:r>
            <a:r>
              <a:rPr lang="en-US" b="1"/>
              <a:t>Fuel cells</a:t>
            </a:r>
            <a:r>
              <a:rPr lang="en-US"/>
              <a:t> differ from electrochemical cell batteries in that they consume reactant, which must be replenished, whereas batteries store electrical energy chemically in a closed system. Additionally, while the electrodes within a battery react and change as a battery is charged or discharged, a fuel cell's electrodes are catalytic and relatively stable. </a:t>
            </a:r>
          </a:p>
          <a:p>
            <a:pPr eaLnBrk="1" hangingPunct="1">
              <a:spcBef>
                <a:spcPct val="65000"/>
              </a:spcBef>
              <a:buClr>
                <a:srgbClr val="000000"/>
              </a:buClr>
              <a:buSzPct val="100000"/>
              <a:buFont typeface="Arial" pitchFamily="34" charset="0"/>
              <a:buAutoNum type="alphaUcPeriod" startAt="4"/>
            </a:pPr>
            <a:r>
              <a:rPr lang="en-US"/>
              <a:t>A </a:t>
            </a:r>
            <a:r>
              <a:rPr lang="en-US" b="1"/>
              <a:t>lighter</a:t>
            </a:r>
            <a:r>
              <a:rPr lang="en-US"/>
              <a:t> is a portable device used to create a flame. It consists of a metal or plastic container filled with lighter fluid (usually naphtha or liquid butane under pressure), as well as a means of ignition and some provision for extinguishing the flame, by depriving it of either air or fuel. </a:t>
            </a:r>
            <a:endParaRPr lang="fi-FI"/>
          </a:p>
          <a:p>
            <a:pPr eaLnBrk="1" hangingPunct="1">
              <a:spcBef>
                <a:spcPct val="65000"/>
              </a:spcBef>
              <a:buClr>
                <a:srgbClr val="000000"/>
              </a:buClr>
              <a:buSzPct val="100000"/>
              <a:buFont typeface="Arial" pitchFamily="34" charset="0"/>
              <a:buAutoNum type="alphaUcPeriod" startAt="4"/>
            </a:pPr>
            <a:r>
              <a:rPr lang="en-US" b="1"/>
              <a:t>LEDs </a:t>
            </a:r>
            <a:r>
              <a:rPr lang="en-US"/>
              <a:t>are widely used as indicator lights on electronic devices and increasingly in higher power applications such as flashlights and area lighting. In addition to lighting, interesting applications include using UV-LEDs for sterilization of water and disinfection of devices,[4] and as a grow light to enhance photosynthesis in plants.[5] </a:t>
            </a:r>
            <a:endParaRPr lang="fi-FI"/>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08" y="1912265"/>
            <a:ext cx="7975385" cy="3304503"/>
          </a:xfrm>
        </p:spPr>
        <p:txBody>
          <a:bodyPr/>
          <a:lstStyle/>
          <a:p>
            <a:r>
              <a:rPr lang="en-US" sz="4800" noProof="0" dirty="0"/>
              <a:t>Task 5.5</a:t>
            </a:r>
            <a:br>
              <a:rPr lang="en-US" sz="4800" dirty="0"/>
            </a:br>
            <a:r>
              <a:rPr lang="en-US" sz="4800" dirty="0"/>
              <a:t> </a:t>
            </a:r>
            <a:endParaRPr lang="en-US" sz="4800" noProof="0" dirty="0"/>
          </a:p>
        </p:txBody>
      </p:sp>
    </p:spTree>
    <p:extLst>
      <p:ext uri="{BB962C8B-B14F-4D97-AF65-F5344CB8AC3E}">
        <p14:creationId xmlns:p14="http://schemas.microsoft.com/office/powerpoint/2010/main" val="503694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331640" y="296569"/>
            <a:ext cx="7417072" cy="1099137"/>
          </a:xfrm>
          <a:prstGeom prst="rect">
            <a:avLst/>
          </a:prstGeom>
        </p:spPr>
        <p:txBody>
          <a:bodyPr lIns="0" tIns="0" rIns="0" bIns="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defTabSz="449263" eaLnBrk="1" hangingPunct="1">
              <a:buClr>
                <a:srgbClr val="CC0000"/>
              </a:buCl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i-FI" sz="2800" b="1" kern="0" dirty="0">
                <a:solidFill>
                  <a:srgbClr val="CC0000"/>
                </a:solidFill>
              </a:rPr>
              <a:t>Task 5-5  </a:t>
            </a:r>
            <a:r>
              <a:rPr lang="fi-FI" sz="2800" b="1" dirty="0">
                <a:solidFill>
                  <a:srgbClr val="000099"/>
                </a:solidFill>
              </a:rPr>
              <a:t>Extended </a:t>
            </a:r>
            <a:r>
              <a:rPr lang="fi-FI" sz="2800" b="1" dirty="0" err="1">
                <a:solidFill>
                  <a:srgbClr val="000099"/>
                </a:solidFill>
              </a:rPr>
              <a:t>definitions</a:t>
            </a:r>
            <a:br>
              <a:rPr lang="fi-FI" sz="2800" b="1" kern="0" dirty="0">
                <a:solidFill>
                  <a:srgbClr val="CC0000"/>
                </a:solidFill>
              </a:rPr>
            </a:br>
            <a:r>
              <a:rPr lang="fi-FI" sz="2000" kern="0" dirty="0" err="1"/>
              <a:t>Which</a:t>
            </a:r>
            <a:r>
              <a:rPr lang="fi-FI" sz="2000" kern="0" dirty="0"/>
              <a:t> </a:t>
            </a:r>
            <a:r>
              <a:rPr lang="fi-FI" sz="2000" i="1" kern="0" dirty="0" err="1"/>
              <a:t>amplification</a:t>
            </a:r>
            <a:r>
              <a:rPr lang="fi-FI" sz="2000" kern="0" dirty="0"/>
              <a:t> </a:t>
            </a:r>
            <a:r>
              <a:rPr lang="fi-FI" sz="2000" kern="0" dirty="0" err="1"/>
              <a:t>methods</a:t>
            </a:r>
            <a:r>
              <a:rPr lang="fi-FI" sz="2000" kern="0" dirty="0"/>
              <a:t> </a:t>
            </a:r>
            <a:r>
              <a:rPr lang="fi-FI" sz="2000" kern="0" dirty="0" err="1"/>
              <a:t>have</a:t>
            </a:r>
            <a:r>
              <a:rPr lang="fi-FI" sz="2000" kern="0" dirty="0"/>
              <a:t> </a:t>
            </a:r>
            <a:r>
              <a:rPr lang="fi-FI" sz="2000" kern="0" dirty="0" err="1"/>
              <a:t>been</a:t>
            </a:r>
            <a:r>
              <a:rPr lang="fi-FI" sz="2000" kern="0" dirty="0"/>
              <a:t> </a:t>
            </a:r>
            <a:r>
              <a:rPr lang="fi-FI" sz="2000" kern="0" dirty="0" err="1"/>
              <a:t>used</a:t>
            </a:r>
            <a:r>
              <a:rPr lang="fi-FI" sz="2000" kern="0" dirty="0"/>
              <a:t> in </a:t>
            </a:r>
            <a:r>
              <a:rPr lang="fi-FI" sz="2000" kern="0" dirty="0" err="1"/>
              <a:t>this</a:t>
            </a:r>
            <a:r>
              <a:rPr lang="fi-FI" sz="2000" kern="0" dirty="0"/>
              <a:t> </a:t>
            </a:r>
            <a:r>
              <a:rPr lang="fi-FI" sz="2000" kern="0" dirty="0" err="1"/>
              <a:t>extended</a:t>
            </a:r>
            <a:r>
              <a:rPr lang="fi-FI" sz="2000" kern="0" dirty="0"/>
              <a:t> definition? </a:t>
            </a:r>
            <a:r>
              <a:rPr lang="fi-FI" sz="2000" kern="0" dirty="0" err="1"/>
              <a:t>Which</a:t>
            </a:r>
            <a:r>
              <a:rPr lang="fi-FI" sz="2000" kern="0" dirty="0"/>
              <a:t> </a:t>
            </a:r>
            <a:r>
              <a:rPr lang="fi-FI" sz="2000" kern="0" dirty="0" err="1"/>
              <a:t>sentence</a:t>
            </a:r>
            <a:r>
              <a:rPr lang="fi-FI" sz="2000" kern="0" dirty="0"/>
              <a:t> </a:t>
            </a:r>
            <a:r>
              <a:rPr lang="fi-FI" sz="2000" kern="0" dirty="0" err="1"/>
              <a:t>provides</a:t>
            </a:r>
            <a:r>
              <a:rPr lang="fi-FI" sz="2000" kern="0" dirty="0"/>
              <a:t> </a:t>
            </a:r>
            <a:r>
              <a:rPr lang="fi-FI" sz="2000" kern="0" dirty="0" err="1"/>
              <a:t>the</a:t>
            </a:r>
            <a:r>
              <a:rPr lang="fi-FI" sz="2000" kern="0" dirty="0"/>
              <a:t> </a:t>
            </a:r>
            <a:r>
              <a:rPr lang="fi-FI" sz="2000" kern="0" dirty="0" err="1"/>
              <a:t>sentence</a:t>
            </a:r>
            <a:r>
              <a:rPr lang="fi-FI" sz="2000" kern="0" dirty="0"/>
              <a:t> definition? </a:t>
            </a: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3"/>
          <p:cNvSpPr txBox="1">
            <a:spLocks noChangeArrowheads="1"/>
          </p:cNvSpPr>
          <p:nvPr/>
        </p:nvSpPr>
        <p:spPr bwMode="auto">
          <a:xfrm>
            <a:off x="407611" y="1622153"/>
            <a:ext cx="6747041" cy="5235847"/>
          </a:xfrm>
          <a:prstGeom prst="rect">
            <a:avLst/>
          </a:prstGeom>
          <a:solidFill>
            <a:schemeClr val="bg1"/>
          </a:solidFill>
          <a:ln>
            <a:noFill/>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50000"/>
              </a:lnSpc>
              <a:buNone/>
            </a:pPr>
            <a:r>
              <a:rPr lang="en-GB" sz="1600" baseline="30000" dirty="0"/>
              <a:t>1 </a:t>
            </a:r>
            <a:r>
              <a:rPr lang="en-GB" sz="1600" dirty="0"/>
              <a:t>A 3D scanner is a device that analyses a real-world object or environment to collect data on its shape and possibly its appearance (e.g. colour) which can be used to construct digital three-dimensional models. </a:t>
            </a:r>
            <a:r>
              <a:rPr lang="en-GB" sz="1600" baseline="30000" dirty="0"/>
              <a:t>2 </a:t>
            </a:r>
            <a:r>
              <a:rPr lang="en-GB" sz="1600" dirty="0"/>
              <a:t>Many different technologies can be used to build these 3D-scanning devices; however, each technology comes with its own limitations, advantages and costs.</a:t>
            </a:r>
          </a:p>
          <a:p>
            <a:pPr marL="0" indent="0">
              <a:lnSpc>
                <a:spcPct val="150000"/>
              </a:lnSpc>
              <a:buNone/>
            </a:pPr>
            <a:r>
              <a:rPr lang="en-GB" sz="1600" dirty="0"/>
              <a:t>3 Many limitations in the kind of objects that can be digitised are still present; for example, optical technologies encounter many difficulties with shiny, mirroring or transparent objects. </a:t>
            </a:r>
            <a:r>
              <a:rPr lang="en-GB" sz="1600" baseline="30000" dirty="0"/>
              <a:t>4 </a:t>
            </a:r>
            <a:r>
              <a:rPr lang="en-GB" sz="1600" dirty="0"/>
              <a:t>The collected 3D data is useful for a wide variety of applications. </a:t>
            </a:r>
            <a:r>
              <a:rPr lang="en-GB" sz="1600" baseline="30000" dirty="0"/>
              <a:t>5 </a:t>
            </a:r>
            <a:r>
              <a:rPr lang="en-GB" sz="1600" dirty="0"/>
              <a:t>These devices are used extensively by the entertainment industry in the production of movies and video games. </a:t>
            </a:r>
          </a:p>
          <a:p>
            <a:pPr marL="0" indent="0">
              <a:lnSpc>
                <a:spcPct val="150000"/>
              </a:lnSpc>
              <a:buNone/>
            </a:pPr>
            <a:r>
              <a:rPr lang="en-GB" sz="1600" baseline="30000" dirty="0"/>
              <a:t>6 </a:t>
            </a:r>
            <a:r>
              <a:rPr lang="en-GB" sz="1600" dirty="0"/>
              <a:t>Other common applications of this technology include industrial design, orthotics and prosthetics, reverse engineering and prototyping, quality control/inspection and documentation of cultural artefacts. </a:t>
            </a:r>
            <a:endParaRPr lang="en-GB" sz="1600" kern="0" dirty="0">
              <a:solidFill>
                <a:srgbClr val="FF0000"/>
              </a:solidFill>
            </a:endParaRPr>
          </a:p>
        </p:txBody>
      </p:sp>
      <p:sp>
        <p:nvSpPr>
          <p:cNvPr id="15" name="Rectangle 3"/>
          <p:cNvSpPr txBox="1">
            <a:spLocks noChangeArrowheads="1"/>
          </p:cNvSpPr>
          <p:nvPr/>
        </p:nvSpPr>
        <p:spPr bwMode="auto">
          <a:xfrm>
            <a:off x="407611" y="1618458"/>
            <a:ext cx="6747041" cy="5235847"/>
          </a:xfrm>
          <a:prstGeom prst="rect">
            <a:avLst/>
          </a:prstGeom>
          <a:solidFill>
            <a:schemeClr val="bg1"/>
          </a:solidFill>
          <a:ln>
            <a:noFill/>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50000"/>
              </a:lnSpc>
              <a:buNone/>
            </a:pPr>
            <a:r>
              <a:rPr lang="en-GB" sz="1600" baseline="30000" dirty="0">
                <a:solidFill>
                  <a:srgbClr val="FF0000"/>
                </a:solidFill>
              </a:rPr>
              <a:t>1 </a:t>
            </a:r>
            <a:r>
              <a:rPr lang="en-GB" sz="1600" dirty="0">
                <a:solidFill>
                  <a:srgbClr val="FF0000"/>
                </a:solidFill>
              </a:rPr>
              <a:t>A 3D scanner is a device that analyses a real-world object or environment to collect data on its shape and possibly its appearance (e.g. colour) which can be used to construct digital three-dimensional models</a:t>
            </a:r>
            <a:r>
              <a:rPr lang="en-GB" sz="1600" dirty="0"/>
              <a:t>. </a:t>
            </a:r>
            <a:r>
              <a:rPr lang="en-GB" sz="1600" baseline="30000" dirty="0"/>
              <a:t>2 </a:t>
            </a:r>
            <a:r>
              <a:rPr lang="en-GB" sz="1600" dirty="0"/>
              <a:t>Many different technologies can be used to build these 3D-scanning devices; however, each technology comes with its own limitations, advantages and costs.</a:t>
            </a:r>
          </a:p>
          <a:p>
            <a:pPr marL="0" indent="0">
              <a:lnSpc>
                <a:spcPct val="150000"/>
              </a:lnSpc>
              <a:buNone/>
            </a:pPr>
            <a:r>
              <a:rPr lang="en-GB" sz="1600" dirty="0"/>
              <a:t>3 Many limitations in the kind of objects that can be digitised are still present; for example, optical technologies encounter many difficulties with shiny, mirroring or transparent objects. </a:t>
            </a:r>
            <a:r>
              <a:rPr lang="en-GB" sz="1600" baseline="30000" dirty="0"/>
              <a:t>4 </a:t>
            </a:r>
            <a:r>
              <a:rPr lang="en-GB" sz="1600" dirty="0"/>
              <a:t>The collected 3D data is useful for a wide variety of applications. </a:t>
            </a:r>
            <a:r>
              <a:rPr lang="en-GB" sz="1600" baseline="30000" dirty="0"/>
              <a:t>5 </a:t>
            </a:r>
            <a:r>
              <a:rPr lang="en-GB" sz="1600" dirty="0"/>
              <a:t>These devices are used extensively by the entertainment industry in the production of movies and video games. </a:t>
            </a:r>
          </a:p>
          <a:p>
            <a:pPr marL="0" indent="0">
              <a:lnSpc>
                <a:spcPct val="150000"/>
              </a:lnSpc>
              <a:buNone/>
            </a:pPr>
            <a:r>
              <a:rPr lang="en-GB" sz="1600" baseline="30000" dirty="0"/>
              <a:t>6 </a:t>
            </a:r>
            <a:r>
              <a:rPr lang="en-GB" sz="1600" dirty="0"/>
              <a:t>Other common applications of this technology include industrial design, orthotics and prosthetics, reverse engineering and prototyping, quality control/inspection and documentation of cultural artefacts. </a:t>
            </a:r>
            <a:endParaRPr lang="en-GB" sz="1600" kern="0" dirty="0">
              <a:solidFill>
                <a:srgbClr val="FF0000"/>
              </a:solidFill>
            </a:endParaRPr>
          </a:p>
        </p:txBody>
      </p:sp>
    </p:spTree>
    <p:extLst>
      <p:ext uri="{BB962C8B-B14F-4D97-AF65-F5344CB8AC3E}">
        <p14:creationId xmlns:p14="http://schemas.microsoft.com/office/powerpoint/2010/main" val="6522678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331640" y="237270"/>
            <a:ext cx="7417072" cy="1099137"/>
          </a:xfrm>
          <a:prstGeom prst="rect">
            <a:avLst/>
          </a:prstGeom>
        </p:spPr>
        <p:txBody>
          <a:bodyPr lIns="0" tIns="0" rIns="0" bIns="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defTabSz="449263" eaLnBrk="1" hangingPunct="1">
              <a:buClr>
                <a:srgbClr val="CC0000"/>
              </a:buCl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i-FI" sz="2800" b="1" kern="0" dirty="0">
                <a:solidFill>
                  <a:srgbClr val="CC0000"/>
                </a:solidFill>
              </a:rPr>
              <a:t>Task 5-5  </a:t>
            </a:r>
            <a:r>
              <a:rPr lang="fi-FI" sz="2800" b="1" dirty="0">
                <a:solidFill>
                  <a:srgbClr val="000099"/>
                </a:solidFill>
              </a:rPr>
              <a:t>Extended </a:t>
            </a:r>
            <a:r>
              <a:rPr lang="fi-FI" sz="2800" b="1" dirty="0" err="1">
                <a:solidFill>
                  <a:srgbClr val="000099"/>
                </a:solidFill>
              </a:rPr>
              <a:t>definitions</a:t>
            </a:r>
            <a:br>
              <a:rPr lang="fi-FI" sz="2800" b="1" kern="0" dirty="0">
                <a:solidFill>
                  <a:srgbClr val="CC0000"/>
                </a:solidFill>
              </a:rPr>
            </a:br>
            <a:r>
              <a:rPr lang="fi-FI" sz="2000" kern="0" dirty="0" err="1"/>
              <a:t>Which</a:t>
            </a:r>
            <a:r>
              <a:rPr lang="fi-FI" sz="2000" kern="0" dirty="0"/>
              <a:t> </a:t>
            </a:r>
            <a:r>
              <a:rPr lang="fi-FI" sz="2000" i="1" kern="0" dirty="0" err="1"/>
              <a:t>amplification</a:t>
            </a:r>
            <a:r>
              <a:rPr lang="fi-FI" sz="2000" kern="0" dirty="0"/>
              <a:t> </a:t>
            </a:r>
            <a:r>
              <a:rPr lang="fi-FI" sz="2000" kern="0" dirty="0" err="1"/>
              <a:t>methods</a:t>
            </a:r>
            <a:r>
              <a:rPr lang="fi-FI" sz="2000" kern="0" dirty="0"/>
              <a:t> </a:t>
            </a:r>
            <a:r>
              <a:rPr lang="fi-FI" sz="2000" kern="0" dirty="0" err="1"/>
              <a:t>have</a:t>
            </a:r>
            <a:r>
              <a:rPr lang="fi-FI" sz="2000" kern="0" dirty="0"/>
              <a:t> </a:t>
            </a:r>
            <a:r>
              <a:rPr lang="fi-FI" sz="2000" kern="0" dirty="0" err="1"/>
              <a:t>been</a:t>
            </a:r>
            <a:r>
              <a:rPr lang="fi-FI" sz="2000" kern="0" dirty="0"/>
              <a:t> </a:t>
            </a:r>
            <a:r>
              <a:rPr lang="fi-FI" sz="2000" kern="0" dirty="0" err="1"/>
              <a:t>used</a:t>
            </a:r>
            <a:r>
              <a:rPr lang="fi-FI" sz="2000" kern="0" dirty="0"/>
              <a:t> in </a:t>
            </a:r>
            <a:r>
              <a:rPr lang="fi-FI" sz="2000" kern="0" dirty="0" err="1"/>
              <a:t>this</a:t>
            </a:r>
            <a:r>
              <a:rPr lang="fi-FI" sz="2000" kern="0" dirty="0"/>
              <a:t> </a:t>
            </a:r>
            <a:r>
              <a:rPr lang="fi-FI" sz="2000" kern="0" dirty="0" err="1"/>
              <a:t>extended</a:t>
            </a:r>
            <a:r>
              <a:rPr lang="fi-FI" sz="2000" kern="0" dirty="0"/>
              <a:t> definition? </a:t>
            </a:r>
            <a:r>
              <a:rPr lang="fi-FI" sz="2000" kern="0" dirty="0" err="1"/>
              <a:t>Which</a:t>
            </a:r>
            <a:r>
              <a:rPr lang="fi-FI" sz="2000" kern="0" dirty="0"/>
              <a:t> </a:t>
            </a:r>
            <a:r>
              <a:rPr lang="fi-FI" sz="2000" kern="0" dirty="0" err="1"/>
              <a:t>sentence</a:t>
            </a:r>
            <a:r>
              <a:rPr lang="fi-FI" sz="2000" kern="0" dirty="0"/>
              <a:t> </a:t>
            </a:r>
            <a:r>
              <a:rPr lang="fi-FI" sz="2000" kern="0" dirty="0" err="1"/>
              <a:t>provides</a:t>
            </a:r>
            <a:r>
              <a:rPr lang="fi-FI" sz="2000" kern="0" dirty="0"/>
              <a:t> </a:t>
            </a:r>
            <a:r>
              <a:rPr lang="fi-FI" sz="2000" kern="0" dirty="0" err="1"/>
              <a:t>the</a:t>
            </a:r>
            <a:r>
              <a:rPr lang="fi-FI" sz="2000" kern="0" dirty="0"/>
              <a:t> </a:t>
            </a:r>
            <a:r>
              <a:rPr lang="fi-FI" sz="2000" kern="0" dirty="0" err="1"/>
              <a:t>sentence</a:t>
            </a:r>
            <a:r>
              <a:rPr lang="fi-FI" sz="2000" kern="0" dirty="0"/>
              <a:t> definition? </a:t>
            </a: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 name="Rectangle 3"/>
          <p:cNvSpPr txBox="1">
            <a:spLocks noChangeArrowheads="1"/>
          </p:cNvSpPr>
          <p:nvPr/>
        </p:nvSpPr>
        <p:spPr bwMode="auto">
          <a:xfrm>
            <a:off x="95003" y="1631991"/>
            <a:ext cx="9048998" cy="5125069"/>
          </a:xfrm>
          <a:prstGeom prst="rect">
            <a:avLst/>
          </a:prstGeom>
          <a:solidFill>
            <a:schemeClr val="bg1"/>
          </a:solidFill>
          <a:ln>
            <a:noFill/>
          </a:ln>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50000"/>
              </a:lnSpc>
              <a:buFontTx/>
              <a:buNone/>
            </a:pPr>
            <a:r>
              <a:rPr lang="en-US" sz="1800" kern="0" dirty="0"/>
              <a:t>7 The purpose of a 3D scanner is usually to create a point cloud of geometric samples on the surface of the subject. 8 These points can then be used to extrapolate the shape of the subject (a process called reconstruction). 9 If </a:t>
            </a:r>
            <a:r>
              <a:rPr lang="en-US" sz="1800" kern="0" dirty="0" err="1"/>
              <a:t>colour</a:t>
            </a:r>
            <a:r>
              <a:rPr lang="en-US" sz="1800" kern="0" dirty="0"/>
              <a:t> information is collected at each point, it is also possible to determine the </a:t>
            </a:r>
            <a:r>
              <a:rPr lang="en-US" sz="1800" kern="0" dirty="0" err="1"/>
              <a:t>colours</a:t>
            </a:r>
            <a:r>
              <a:rPr lang="en-US" sz="1800" kern="0" dirty="0"/>
              <a:t> on the surface of the subject . 10 3D scanners share several traits with cameras. </a:t>
            </a:r>
          </a:p>
          <a:p>
            <a:pPr marL="0" indent="0">
              <a:lnSpc>
                <a:spcPct val="150000"/>
              </a:lnSpc>
              <a:buFontTx/>
              <a:buNone/>
            </a:pPr>
            <a:r>
              <a:rPr lang="en-US" sz="1800" kern="0" dirty="0"/>
              <a:t>11 Similarly to cameras, they have a cone-like field of view, and they can only collect information about surfaces that are not obscured. 12 While a camera collects </a:t>
            </a:r>
            <a:r>
              <a:rPr lang="en-US" sz="1800" kern="0" dirty="0" err="1"/>
              <a:t>colour</a:t>
            </a:r>
            <a:r>
              <a:rPr lang="en-US" sz="1800" kern="0" dirty="0"/>
              <a:t> information about surfaces within its field of view, a 3D scanner collects distance information about surfaces within its field of view.  13 The "picture" produced by a 3D scanner describes the distance to a surface at each point in the picture. 14 This allows the three dimensional position of each point in the picture to be identified</a:t>
            </a:r>
            <a:r>
              <a:rPr lang="en-US" sz="1800" kern="0" dirty="0">
                <a:solidFill>
                  <a:srgbClr val="990033"/>
                </a:solidFill>
              </a:rPr>
              <a:t>.</a:t>
            </a:r>
          </a:p>
        </p:txBody>
      </p:sp>
    </p:spTree>
    <p:extLst>
      <p:ext uri="{BB962C8B-B14F-4D97-AF65-F5344CB8AC3E}">
        <p14:creationId xmlns:p14="http://schemas.microsoft.com/office/powerpoint/2010/main" val="18275951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31800" y="1741488"/>
            <a:ext cx="8207375" cy="1331912"/>
          </a:xfrm>
        </p:spPr>
        <p:txBody>
          <a:bodyPr/>
          <a:lstStyle/>
          <a:p>
            <a:r>
              <a:rPr lang="en-US" altLang="en-US" sz="4400" b="1" noProof="0" dirty="0"/>
              <a:t>Communicating technology</a:t>
            </a:r>
            <a:br>
              <a:rPr lang="en-US" altLang="en-US" sz="4400" b="1" noProof="0" dirty="0"/>
            </a:br>
            <a:endParaRPr lang="en-US" altLang="en-US" b="1" noProof="0" dirty="0"/>
          </a:p>
        </p:txBody>
      </p:sp>
      <p:sp>
        <p:nvSpPr>
          <p:cNvPr id="5123" name="Subtitle 2"/>
          <p:cNvSpPr>
            <a:spLocks noGrp="1"/>
          </p:cNvSpPr>
          <p:nvPr>
            <p:ph type="subTitle" idx="1"/>
          </p:nvPr>
        </p:nvSpPr>
        <p:spPr>
          <a:xfrm>
            <a:off x="431800" y="3159125"/>
            <a:ext cx="8532813" cy="2341563"/>
          </a:xfrm>
        </p:spPr>
        <p:txBody>
          <a:bodyPr/>
          <a:lstStyle/>
          <a:p>
            <a:pPr marL="457200" indent="-457200">
              <a:buFontTx/>
              <a:buChar char="•"/>
              <a:defRPr/>
            </a:pPr>
            <a:r>
              <a:rPr lang="en-US" altLang="en-US" b="1" noProof="0" dirty="0">
                <a:solidFill>
                  <a:schemeClr val="accent2"/>
                </a:solidFill>
              </a:rPr>
              <a:t>Paragraphs and topic sentences</a:t>
            </a:r>
          </a:p>
          <a:p>
            <a:pPr>
              <a:defRPr/>
            </a:pPr>
            <a:endParaRPr lang="en-US" altLang="en-US" b="1" noProof="0" dirty="0">
              <a:solidFill>
                <a:schemeClr val="accent2"/>
              </a:solidFill>
              <a:latin typeface="Arial Black" panose="020B0A04020102020204" pitchFamily="34" charset="0"/>
            </a:endParaRPr>
          </a:p>
          <a:p>
            <a:pPr>
              <a:defRPr/>
            </a:pPr>
            <a:br>
              <a:rPr lang="en-US" altLang="en-US" b="1" noProof="0" dirty="0">
                <a:solidFill>
                  <a:schemeClr val="accent2"/>
                </a:solidFill>
              </a:rPr>
            </a:br>
            <a:r>
              <a:rPr lang="en-US" altLang="en-US" b="1" noProof="0" dirty="0">
                <a:solidFill>
                  <a:schemeClr val="accent2"/>
                </a:solidFill>
              </a:rPr>
              <a:t> </a:t>
            </a:r>
            <a:r>
              <a:rPr lang="en-US" altLang="en-US" noProof="0" dirty="0">
                <a:solidFill>
                  <a:schemeClr val="accent2"/>
                </a:solidFill>
                <a:latin typeface="Arial Black" panose="020B0A04020102020204" pitchFamily="34" charset="0"/>
              </a:rPr>
              <a:t>         </a:t>
            </a:r>
            <a:br>
              <a:rPr lang="en-US" altLang="en-US" noProof="0" dirty="0">
                <a:solidFill>
                  <a:schemeClr val="accent2"/>
                </a:solidFill>
                <a:latin typeface="Arial Black" panose="020B0A04020102020204" pitchFamily="34" charset="0"/>
              </a:rPr>
            </a:br>
            <a:br>
              <a:rPr lang="en-US" altLang="en-US" noProof="0" dirty="0">
                <a:solidFill>
                  <a:schemeClr val="accent2"/>
                </a:solidFill>
                <a:latin typeface="Arial Black" panose="020B0A04020102020204" pitchFamily="34" charset="0"/>
              </a:rPr>
            </a:br>
            <a:r>
              <a:rPr lang="en-US" altLang="en-US" noProof="0" dirty="0">
                <a:solidFill>
                  <a:schemeClr val="accent2"/>
                </a:solidFill>
                <a:latin typeface="Arial Black" panose="020B0A04020102020204" pitchFamily="34" charset="0"/>
              </a:rPr>
              <a:t>   </a:t>
            </a:r>
            <a:br>
              <a:rPr lang="en-US" altLang="en-US" noProof="0" dirty="0">
                <a:solidFill>
                  <a:schemeClr val="accent2"/>
                </a:solidFill>
                <a:latin typeface="Arial Black" panose="020B0A04020102020204" pitchFamily="34" charset="0"/>
              </a:rPr>
            </a:br>
            <a:endParaRPr lang="en-US" altLang="en-US" noProof="0" dirty="0">
              <a:solidFill>
                <a:schemeClr val="accent2"/>
              </a:solidFill>
              <a:latin typeface="Arial Black" panose="020B0A04020102020204" pitchFamily="34" charset="0"/>
            </a:endParaRPr>
          </a:p>
          <a:p>
            <a:pPr marL="457200" indent="-457200">
              <a:defRPr/>
            </a:pPr>
            <a:endParaRPr lang="en-US" altLang="en-US" noProof="0" dirty="0">
              <a:solidFill>
                <a:schemeClr val="accent2"/>
              </a:solidFill>
              <a:latin typeface="Arial Black" panose="020B0A04020102020204" pitchFamily="34" charset="0"/>
            </a:endParaRPr>
          </a:p>
          <a:p>
            <a:pPr marL="457200" indent="-457200">
              <a:defRPr/>
            </a:pPr>
            <a:br>
              <a:rPr lang="en-US" altLang="en-US" noProof="0" dirty="0">
                <a:solidFill>
                  <a:schemeClr val="accent2"/>
                </a:solidFill>
                <a:latin typeface="Arial Black" panose="020B0A04020102020204" pitchFamily="34" charset="0"/>
              </a:rPr>
            </a:br>
            <a:br>
              <a:rPr lang="en-US" altLang="en-US" sz="1600" noProof="0" dirty="0">
                <a:solidFill>
                  <a:schemeClr val="accent2"/>
                </a:solidFill>
                <a:latin typeface="Arial Black" panose="020B0A04020102020204" pitchFamily="34" charset="0"/>
              </a:rPr>
            </a:br>
            <a:endParaRPr lang="en-US" altLang="en-US" noProof="0" dirty="0"/>
          </a:p>
        </p:txBody>
      </p:sp>
      <p:sp>
        <p:nvSpPr>
          <p:cNvPr id="13318" name="Text Placeholder 3"/>
          <p:cNvSpPr>
            <a:spLocks noGrp="1"/>
          </p:cNvSpPr>
          <p:nvPr>
            <p:ph type="body" sz="quarter" idx="13"/>
          </p:nvPr>
        </p:nvSpPr>
        <p:spPr>
          <a:xfrm>
            <a:off x="4284663" y="6059488"/>
            <a:ext cx="4387850" cy="382587"/>
          </a:xfrm>
        </p:spPr>
        <p:txBody>
          <a:bodyPr/>
          <a:lstStyle/>
          <a:p>
            <a:pPr>
              <a:spcBef>
                <a:spcPct val="0"/>
              </a:spcBef>
            </a:pPr>
            <a:r>
              <a:rPr lang="en-US" altLang="en-US" sz="1800" noProof="0" dirty="0"/>
              <a:t>LC-1114 Communicating technology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6-2:</a:t>
            </a:r>
            <a:endParaRPr lang="en-US" altLang="en-US" sz="3200" b="1" noProof="0" dirty="0">
              <a:solidFill>
                <a:srgbClr val="CC0000"/>
              </a:solidFill>
              <a:ea typeface="MS PGothic" panose="020B0600070205080204" pitchFamily="34" charset="-128"/>
            </a:endParaRPr>
          </a:p>
        </p:txBody>
      </p:sp>
      <p:sp>
        <p:nvSpPr>
          <p:cNvPr id="14339" name="Text Box 3"/>
          <p:cNvSpPr txBox="1">
            <a:spLocks noChangeArrowheads="1"/>
          </p:cNvSpPr>
          <p:nvPr/>
        </p:nvSpPr>
        <p:spPr bwMode="auto">
          <a:xfrm>
            <a:off x="468313" y="981075"/>
            <a:ext cx="86756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
                <a:schemeClr val="accent2"/>
              </a:buClr>
              <a:buFontTx/>
              <a:buNone/>
            </a:pPr>
            <a:r>
              <a:rPr lang="en-US" altLang="en-US" sz="2000">
                <a:solidFill>
                  <a:srgbClr val="000099"/>
                </a:solidFill>
              </a:rPr>
              <a:t>This paragraph is far too long. How many paragraphs would you divide this text into? Where are the natural places to make the breaks?</a:t>
            </a:r>
            <a:r>
              <a:rPr lang="en-US" altLang="en-US" sz="1800"/>
              <a:t> </a:t>
            </a:r>
            <a:r>
              <a:rPr lang="en-US" altLang="en-US" sz="2400">
                <a:solidFill>
                  <a:srgbClr val="000099"/>
                </a:solidFill>
              </a:rPr>
              <a:t> </a:t>
            </a:r>
            <a:endParaRPr lang="en-GB" altLang="en-US" sz="2400">
              <a:solidFill>
                <a:srgbClr val="000099"/>
              </a:solidFill>
            </a:endParaRPr>
          </a:p>
        </p:txBody>
      </p:sp>
      <p:pic>
        <p:nvPicPr>
          <p:cNvPr id="14340" name="Picture 4"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5"/>
          <p:cNvSpPr>
            <a:spLocks noChangeArrowheads="1"/>
          </p:cNvSpPr>
          <p:nvPr/>
        </p:nvSpPr>
        <p:spPr bwMode="auto">
          <a:xfrm>
            <a:off x="539750" y="1916113"/>
            <a:ext cx="80645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aseline="30000" dirty="0">
                <a:solidFill>
                  <a:srgbClr val="CC0000"/>
                </a:solidFill>
                <a:latin typeface="Arial Black" panose="020B0A04020102020204" pitchFamily="34" charset="0"/>
                <a:cs typeface="Times New Roman" panose="02020603050405020304" pitchFamily="18" charset="0"/>
              </a:rPr>
              <a:t>1</a:t>
            </a:r>
            <a:r>
              <a:rPr lang="en-US" altLang="en-US" sz="1800" dirty="0"/>
              <a:t>Wind energy technology has become a mature renewable electricity generating technology. </a:t>
            </a:r>
            <a:r>
              <a:rPr lang="en-GB" altLang="en-US" sz="2000" baseline="30000" dirty="0">
                <a:solidFill>
                  <a:srgbClr val="CC0000"/>
                </a:solidFill>
                <a:latin typeface="Arial Black" panose="020B0A04020102020204" pitchFamily="34" charset="0"/>
                <a:cs typeface="Times New Roman" panose="02020603050405020304" pitchFamily="18" charset="0"/>
              </a:rPr>
              <a:t>2</a:t>
            </a:r>
            <a:r>
              <a:rPr lang="en-US" altLang="en-US" sz="1800" dirty="0"/>
              <a:t>Today, more than 74,000 MW of wind capacity was/were installed worldwide by the end of 2007. </a:t>
            </a:r>
            <a:r>
              <a:rPr lang="en-GB" altLang="en-US" sz="2000" baseline="30000" dirty="0">
                <a:solidFill>
                  <a:srgbClr val="CC0000"/>
                </a:solidFill>
                <a:latin typeface="Arial Black" panose="020B0A04020102020204" pitchFamily="34" charset="0"/>
                <a:cs typeface="Times New Roman" panose="02020603050405020304" pitchFamily="18" charset="0"/>
              </a:rPr>
              <a:t>3</a:t>
            </a:r>
            <a:r>
              <a:rPr lang="en-US" altLang="en-US" sz="1800" dirty="0"/>
              <a:t>A substantial portion of this capacity has been in commercial operation for more than a decade. </a:t>
            </a:r>
            <a:r>
              <a:rPr lang="en-GB" altLang="en-US" sz="2000" baseline="30000" dirty="0">
                <a:solidFill>
                  <a:srgbClr val="CC0000"/>
                </a:solidFill>
                <a:latin typeface="Arial Black" panose="020B0A04020102020204" pitchFamily="34" charset="0"/>
                <a:cs typeface="Times New Roman" panose="02020603050405020304" pitchFamily="18" charset="0"/>
              </a:rPr>
              <a:t>4</a:t>
            </a:r>
            <a:r>
              <a:rPr lang="en-US" altLang="en-US" sz="1800" dirty="0"/>
              <a:t>During this time, manufacturers have gained considerable experience in wind turbine maintenance and are now designing a new generation of wind turbines with a clear focus on maintenance. </a:t>
            </a:r>
            <a:r>
              <a:rPr lang="en-GB" altLang="en-US" sz="2000" baseline="30000" dirty="0">
                <a:solidFill>
                  <a:srgbClr val="CC0000"/>
                </a:solidFill>
                <a:latin typeface="Arial Black" panose="020B0A04020102020204" pitchFamily="34" charset="0"/>
                <a:cs typeface="Times New Roman" panose="02020603050405020304" pitchFamily="18" charset="0"/>
              </a:rPr>
              <a:t>5</a:t>
            </a:r>
            <a:r>
              <a:rPr lang="en-US" altLang="en-US" sz="1800" dirty="0"/>
              <a:t>Low maintenance costs help make wind energy economically competitive with other energy sources. </a:t>
            </a:r>
            <a:r>
              <a:rPr lang="en-GB" altLang="en-US" sz="2000" baseline="30000" dirty="0">
                <a:solidFill>
                  <a:srgbClr val="CC0000"/>
                </a:solidFill>
                <a:latin typeface="Arial Black" panose="020B0A04020102020204" pitchFamily="34" charset="0"/>
                <a:cs typeface="Times New Roman" panose="02020603050405020304" pitchFamily="18" charset="0"/>
              </a:rPr>
              <a:t>6</a:t>
            </a:r>
            <a:r>
              <a:rPr lang="en-US" altLang="en-US" sz="1800" dirty="0"/>
              <a:t>Wind turbine maintenance costs are typically less than maintenance costs for conventional forms of electricity generation. </a:t>
            </a:r>
            <a:r>
              <a:rPr lang="en-GB" altLang="en-US" sz="2000" baseline="30000" dirty="0">
                <a:solidFill>
                  <a:srgbClr val="CC0000"/>
                </a:solidFill>
                <a:latin typeface="Arial Black" panose="020B0A04020102020204" pitchFamily="34" charset="0"/>
                <a:cs typeface="Times New Roman" panose="02020603050405020304" pitchFamily="18" charset="0"/>
              </a:rPr>
              <a:t>7</a:t>
            </a:r>
            <a:r>
              <a:rPr lang="en-US" altLang="en-US" sz="1800" dirty="0"/>
              <a:t>Scheduled wind turbine maintenance is usually completed twice a year, resulting in about 12 to 18 hours of downtime for each maintenance event. </a:t>
            </a:r>
            <a:r>
              <a:rPr lang="en-GB" altLang="en-US" sz="2000" baseline="30000" dirty="0">
                <a:solidFill>
                  <a:srgbClr val="CC0000"/>
                </a:solidFill>
                <a:latin typeface="Arial Black" panose="020B0A04020102020204" pitchFamily="34" charset="0"/>
                <a:cs typeface="Times New Roman" panose="02020603050405020304" pitchFamily="18" charset="0"/>
              </a:rPr>
              <a:t>8</a:t>
            </a:r>
            <a:r>
              <a:rPr lang="en-US" altLang="en-US" sz="1800" dirty="0"/>
              <a:t>Generally, only a few turbines in a facility are down at any one time for maintenance activities. </a:t>
            </a:r>
            <a:r>
              <a:rPr lang="en-GB" altLang="en-US" sz="2000" baseline="30000" dirty="0">
                <a:solidFill>
                  <a:srgbClr val="CC0000"/>
                </a:solidFill>
                <a:latin typeface="Arial Black" panose="020B0A04020102020204" pitchFamily="34" charset="0"/>
                <a:cs typeface="Times New Roman" panose="02020603050405020304" pitchFamily="18" charset="0"/>
              </a:rPr>
              <a:t>9</a:t>
            </a:r>
            <a:r>
              <a:rPr lang="en-US" altLang="en-US" sz="1800" dirty="0"/>
              <a:t>The only time the entire facility is brought off-line is for substation maintenance, which usually lasts for only about 12 hours and occurs twice a year during low production periods.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6-2:</a:t>
            </a:r>
            <a:endParaRPr lang="en-US" altLang="en-US" sz="3200" b="1" noProof="0" dirty="0">
              <a:solidFill>
                <a:srgbClr val="CC0000"/>
              </a:solidFill>
              <a:ea typeface="MS PGothic" panose="020B0600070205080204" pitchFamily="34" charset="-128"/>
            </a:endParaRPr>
          </a:p>
        </p:txBody>
      </p:sp>
      <p:pic>
        <p:nvPicPr>
          <p:cNvPr id="16387" name="Picture 4"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5"/>
          <p:cNvSpPr>
            <a:spLocks noChangeArrowheads="1"/>
          </p:cNvSpPr>
          <p:nvPr/>
        </p:nvSpPr>
        <p:spPr bwMode="auto">
          <a:xfrm>
            <a:off x="539750" y="1196975"/>
            <a:ext cx="80645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000" baseline="30000" dirty="0">
                <a:solidFill>
                  <a:srgbClr val="CC0000"/>
                </a:solidFill>
                <a:latin typeface="Arial Black" panose="020B0A04020102020204" pitchFamily="34" charset="0"/>
                <a:cs typeface="Times New Roman" panose="02020603050405020304" pitchFamily="18" charset="0"/>
              </a:rPr>
              <a:t>9</a:t>
            </a:r>
            <a:r>
              <a:rPr lang="en-US" altLang="en-US" sz="1800" dirty="0"/>
              <a:t>The only time the entire facility is brought off-line is for substation maintenance, which usually lasts for only about 12 hours and occurs twice a year during low production periods. </a:t>
            </a:r>
            <a:r>
              <a:rPr lang="en-GB" altLang="en-US" sz="2000" baseline="30000" dirty="0">
                <a:solidFill>
                  <a:srgbClr val="CC0000"/>
                </a:solidFill>
                <a:latin typeface="Arial Black" panose="020B0A04020102020204" pitchFamily="34" charset="0"/>
                <a:cs typeface="Times New Roman" panose="02020603050405020304" pitchFamily="18" charset="0"/>
              </a:rPr>
              <a:t>10</a:t>
            </a:r>
            <a:r>
              <a:rPr lang="en-US" altLang="en-US" sz="1800" dirty="0"/>
              <a:t>Generator</a:t>
            </a:r>
            <a:r>
              <a:rPr lang="en-US" altLang="en-US" sz="1800" b="1" dirty="0"/>
              <a:t> </a:t>
            </a:r>
            <a:r>
              <a:rPr lang="en-US" altLang="en-US" sz="1800" dirty="0"/>
              <a:t>and</a:t>
            </a:r>
            <a:r>
              <a:rPr lang="en-US" altLang="en-US" sz="1800" b="1" dirty="0"/>
              <a:t> </a:t>
            </a:r>
            <a:r>
              <a:rPr lang="en-US" altLang="en-US" sz="1800" dirty="0"/>
              <a:t>gearbox rebuilds</a:t>
            </a:r>
            <a:r>
              <a:rPr lang="en-US" altLang="en-US" sz="1800" b="1" dirty="0"/>
              <a:t> </a:t>
            </a:r>
            <a:r>
              <a:rPr lang="en-US" altLang="en-US" sz="1800" dirty="0"/>
              <a:t>are wind facilities’ two most costly maintenance items. </a:t>
            </a:r>
            <a:r>
              <a:rPr lang="en-GB" altLang="en-US" sz="2000" baseline="30000" dirty="0">
                <a:solidFill>
                  <a:srgbClr val="CC0000"/>
                </a:solidFill>
                <a:latin typeface="Arial Black" panose="020B0A04020102020204" pitchFamily="34" charset="0"/>
                <a:cs typeface="Times New Roman" panose="02020603050405020304" pitchFamily="18" charset="0"/>
              </a:rPr>
              <a:t>11</a:t>
            </a:r>
            <a:r>
              <a:rPr lang="en-US" altLang="en-US" sz="1800" dirty="0"/>
              <a:t>Not only are the replacement components expensive but major expense is also associated with obtaining and mobilizing the large crane needed to repair these components. </a:t>
            </a:r>
            <a:r>
              <a:rPr lang="en-GB" altLang="en-US" sz="2000" baseline="30000" dirty="0">
                <a:solidFill>
                  <a:srgbClr val="CC0000"/>
                </a:solidFill>
                <a:latin typeface="Arial Black" panose="020B0A04020102020204" pitchFamily="34" charset="0"/>
                <a:cs typeface="Times New Roman" panose="02020603050405020304" pitchFamily="18" charset="0"/>
              </a:rPr>
              <a:t>12</a:t>
            </a:r>
            <a:r>
              <a:rPr lang="en-US" altLang="en-US" sz="1800" dirty="0"/>
              <a:t>Moreover, the actual crane costs and in/out costs, a long lead time to get the crane to the site and set up is common, resulting in longer than planned down time and additional lost revenue. </a:t>
            </a:r>
            <a:r>
              <a:rPr lang="en-GB" altLang="en-US" sz="2000" baseline="30000" dirty="0">
                <a:solidFill>
                  <a:srgbClr val="CC0000"/>
                </a:solidFill>
                <a:latin typeface="Arial Black" panose="020B0A04020102020204" pitchFamily="34" charset="0"/>
                <a:cs typeface="Times New Roman" panose="02020603050405020304" pitchFamily="18" charset="0"/>
              </a:rPr>
              <a:t>13</a:t>
            </a:r>
            <a:r>
              <a:rPr lang="en-US" altLang="en-US" sz="1800" dirty="0"/>
              <a:t>To improve generator performance, manufacturers are improving wind turbines’ electrical architecture. </a:t>
            </a:r>
            <a:r>
              <a:rPr lang="en-GB" altLang="en-US" sz="2000" baseline="30000" dirty="0">
                <a:solidFill>
                  <a:srgbClr val="CC0000"/>
                </a:solidFill>
                <a:latin typeface="Arial Black" panose="020B0A04020102020204" pitchFamily="34" charset="0"/>
                <a:cs typeface="Times New Roman" panose="02020603050405020304" pitchFamily="18" charset="0"/>
              </a:rPr>
              <a:t>14</a:t>
            </a:r>
            <a:r>
              <a:rPr lang="en-US" altLang="en-US" sz="1800" dirty="0"/>
              <a:t>Larger turbines (greater than 1 MW) have typically used variable speed constant frequency (VSCF) technology to produce 60 Hz output from the wind turbine’s variable input speed. </a:t>
            </a:r>
            <a:r>
              <a:rPr lang="en-GB" altLang="en-US" sz="2000" baseline="30000" dirty="0">
                <a:solidFill>
                  <a:srgbClr val="CC0000"/>
                </a:solidFill>
                <a:latin typeface="Arial Black" panose="020B0A04020102020204" pitchFamily="34" charset="0"/>
                <a:cs typeface="Times New Roman" panose="02020603050405020304" pitchFamily="18" charset="0"/>
              </a:rPr>
              <a:t>15</a:t>
            </a:r>
            <a:r>
              <a:rPr lang="en-US" altLang="en-US" sz="1800" dirty="0"/>
              <a:t>This technology was developed in the 1990s and is limited by the solid state switches used at that time. </a:t>
            </a:r>
            <a:r>
              <a:rPr lang="en-GB" altLang="en-US" sz="2000" baseline="30000" dirty="0">
                <a:solidFill>
                  <a:srgbClr val="CC0000"/>
                </a:solidFill>
                <a:latin typeface="Arial Black" panose="020B0A04020102020204" pitchFamily="34" charset="0"/>
                <a:cs typeface="Times New Roman" panose="02020603050405020304" pitchFamily="18" charset="0"/>
              </a:rPr>
              <a:t>16</a:t>
            </a:r>
            <a:r>
              <a:rPr lang="en-US" altLang="en-US" sz="1800" dirty="0"/>
              <a:t>However, one unintended consequence of this technology is the production of a stray current in the generator rotor. </a:t>
            </a:r>
            <a:r>
              <a:rPr lang="en-GB" altLang="en-US" sz="2000" baseline="30000" dirty="0">
                <a:solidFill>
                  <a:srgbClr val="CC0000"/>
                </a:solidFill>
                <a:latin typeface="Arial Black" panose="020B0A04020102020204" pitchFamily="34" charset="0"/>
                <a:cs typeface="Times New Roman" panose="02020603050405020304" pitchFamily="18" charset="0"/>
              </a:rPr>
              <a:t>17</a:t>
            </a:r>
            <a:r>
              <a:rPr lang="en-US" altLang="en-US" sz="1800" dirty="0"/>
              <a:t>This stray current follows the path to ground and, in doing so, arcs across the generator bearings, causing the generator to fail.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6-2:</a:t>
            </a:r>
            <a:endParaRPr lang="en-US" altLang="en-US" sz="3200" b="1" noProof="0" dirty="0">
              <a:solidFill>
                <a:srgbClr val="CC0000"/>
              </a:solidFill>
              <a:ea typeface="MS PGothic" panose="020B0600070205080204" pitchFamily="34" charset="-128"/>
            </a:endParaRPr>
          </a:p>
        </p:txBody>
      </p:sp>
      <p:pic>
        <p:nvPicPr>
          <p:cNvPr id="18435"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4"/>
          <p:cNvSpPr>
            <a:spLocks noChangeArrowheads="1"/>
          </p:cNvSpPr>
          <p:nvPr/>
        </p:nvSpPr>
        <p:spPr bwMode="auto">
          <a:xfrm>
            <a:off x="539750" y="1196975"/>
            <a:ext cx="8064500" cy="531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000" baseline="30000" dirty="0">
                <a:latin typeface="+mj-lt"/>
                <a:cs typeface="Times New Roman" panose="02020603050405020304" pitchFamily="18" charset="0"/>
              </a:rPr>
              <a:t>18</a:t>
            </a:r>
            <a:r>
              <a:rPr lang="en-US" altLang="en-US" sz="1800" dirty="0">
                <a:latin typeface="+mj-lt"/>
              </a:rPr>
              <a:t>To</a:t>
            </a:r>
            <a:r>
              <a:rPr lang="en-US" altLang="en-US" sz="1800" b="1" dirty="0">
                <a:latin typeface="+mj-lt"/>
              </a:rPr>
              <a:t> </a:t>
            </a:r>
            <a:r>
              <a:rPr lang="en-US" altLang="en-US" sz="1800" dirty="0">
                <a:latin typeface="+mj-lt"/>
              </a:rPr>
              <a:t>address this problem, turbine manufacturers are currently working</a:t>
            </a:r>
            <a:r>
              <a:rPr lang="en-US" altLang="en-US" sz="1800" b="1" dirty="0">
                <a:latin typeface="+mj-lt"/>
              </a:rPr>
              <a:t> </a:t>
            </a:r>
            <a:r>
              <a:rPr lang="en-US" altLang="en-US" sz="1800" dirty="0">
                <a:latin typeface="+mj-lt"/>
              </a:rPr>
              <a:t>to develop less complex VSCF systems</a:t>
            </a:r>
            <a:r>
              <a:rPr lang="en-US" altLang="en-US" sz="1800" dirty="0">
                <a:solidFill>
                  <a:schemeClr val="accent2"/>
                </a:solidFill>
                <a:latin typeface="+mj-lt"/>
              </a:rPr>
              <a:t>.</a:t>
            </a:r>
            <a:r>
              <a:rPr lang="en-US" altLang="en-US" sz="1800" dirty="0">
                <a:latin typeface="+mj-lt"/>
              </a:rPr>
              <a:t> </a:t>
            </a:r>
            <a:r>
              <a:rPr lang="en-GB" altLang="en-US" sz="2000" baseline="30000" dirty="0">
                <a:solidFill>
                  <a:srgbClr val="CC0000"/>
                </a:solidFill>
                <a:latin typeface="Arial Black" panose="020B0A04020102020204" pitchFamily="34" charset="0"/>
                <a:cs typeface="Times New Roman" panose="02020603050405020304" pitchFamily="18" charset="0"/>
              </a:rPr>
              <a:t>19</a:t>
            </a:r>
            <a:r>
              <a:rPr lang="en-US" altLang="en-US" sz="1800" dirty="0"/>
              <a:t>Some manufacturers of new turbines are using permanent magnet generators that eliminate current in the rotor, thus eliminating arcing damage. </a:t>
            </a:r>
            <a:r>
              <a:rPr lang="en-GB" altLang="en-US" sz="2000" baseline="30000" dirty="0">
                <a:solidFill>
                  <a:srgbClr val="CC0000"/>
                </a:solidFill>
                <a:latin typeface="Arial Black" panose="020B0A04020102020204" pitchFamily="34" charset="0"/>
                <a:cs typeface="Times New Roman" panose="02020603050405020304" pitchFamily="18" charset="0"/>
              </a:rPr>
              <a:t>20</a:t>
            </a:r>
            <a:r>
              <a:rPr lang="en-US" altLang="en-US" sz="1800" dirty="0"/>
              <a:t>These new simpler controller/converter designs use today’s solid state technology, which is much improved over the solid state technology of the 1990s. </a:t>
            </a:r>
            <a:r>
              <a:rPr lang="en-GB" altLang="en-US" sz="2000" baseline="30000" dirty="0">
                <a:solidFill>
                  <a:srgbClr val="CC0000"/>
                </a:solidFill>
                <a:latin typeface="Arial Black" panose="020B0A04020102020204" pitchFamily="34" charset="0"/>
                <a:cs typeface="Times New Roman" panose="02020603050405020304" pitchFamily="18" charset="0"/>
              </a:rPr>
              <a:t>21</a:t>
            </a:r>
            <a:r>
              <a:rPr lang="en-US" altLang="en-US" sz="1800" dirty="0"/>
              <a:t>In addition, these controllers/converters contain fewer parts to maintain and/or fail, making the design simpler and more reliable. </a:t>
            </a:r>
            <a:r>
              <a:rPr lang="en-GB" altLang="en-US" sz="2000" baseline="30000" dirty="0">
                <a:solidFill>
                  <a:srgbClr val="CC0000"/>
                </a:solidFill>
                <a:latin typeface="Arial Black" panose="020B0A04020102020204" pitchFamily="34" charset="0"/>
                <a:cs typeface="Times New Roman" panose="02020603050405020304" pitchFamily="18" charset="0"/>
              </a:rPr>
              <a:t>22</a:t>
            </a:r>
            <a:r>
              <a:rPr lang="en-US" altLang="en-US" sz="1800" dirty="0"/>
              <a:t>As wind turbines have increased in size, gearbox reliability has suffered more than any other maintenance area. </a:t>
            </a:r>
            <a:r>
              <a:rPr lang="en-GB" altLang="en-US" sz="2000" baseline="30000" dirty="0">
                <a:solidFill>
                  <a:srgbClr val="CC0000"/>
                </a:solidFill>
                <a:latin typeface="Arial Black" panose="020B0A04020102020204" pitchFamily="34" charset="0"/>
                <a:cs typeface="Times New Roman" panose="02020603050405020304" pitchFamily="18" charset="0"/>
              </a:rPr>
              <a:t>23</a:t>
            </a:r>
            <a:r>
              <a:rPr lang="en-US" altLang="en-US" sz="1800" dirty="0"/>
              <a:t>Wind turbines are one of the most demanding applications for gearboxes due to variable loads that are extremely difficult to predict. </a:t>
            </a:r>
            <a:r>
              <a:rPr lang="en-GB" altLang="en-US" sz="2000" baseline="30000" dirty="0">
                <a:solidFill>
                  <a:srgbClr val="CC0000"/>
                </a:solidFill>
                <a:latin typeface="Arial Black" panose="020B0A04020102020204" pitchFamily="34" charset="0"/>
                <a:cs typeface="Times New Roman" panose="02020603050405020304" pitchFamily="18" charset="0"/>
              </a:rPr>
              <a:t>24</a:t>
            </a:r>
            <a:r>
              <a:rPr lang="en-US" altLang="en-US" sz="1800" dirty="0"/>
              <a:t>The larger blades common on larger machines result in massive torque through the three-stage gearbox typically used in these large turbines. </a:t>
            </a:r>
            <a:r>
              <a:rPr lang="en-GB" altLang="en-US" sz="2000" baseline="30000" dirty="0">
                <a:solidFill>
                  <a:srgbClr val="CC0000"/>
                </a:solidFill>
                <a:latin typeface="Arial Black" panose="020B0A04020102020204" pitchFamily="34" charset="0"/>
                <a:cs typeface="Times New Roman" panose="02020603050405020304" pitchFamily="18" charset="0"/>
              </a:rPr>
              <a:t>25</a:t>
            </a:r>
            <a:r>
              <a:rPr lang="en-US" altLang="en-US" sz="1800" dirty="0"/>
              <a:t>In an attempt to meet the increased torque requirement, manufacturers have developed huge, costly ring gears and bearings. </a:t>
            </a:r>
            <a:r>
              <a:rPr lang="en-GB" altLang="en-US" sz="2000" baseline="30000" dirty="0">
                <a:solidFill>
                  <a:srgbClr val="CC0000"/>
                </a:solidFill>
                <a:latin typeface="Arial Black" panose="020B0A04020102020204" pitchFamily="34" charset="0"/>
                <a:cs typeface="Times New Roman" panose="02020603050405020304" pitchFamily="18" charset="0"/>
              </a:rPr>
              <a:t>26</a:t>
            </a:r>
            <a:r>
              <a:rPr lang="en-US" altLang="en-US" sz="1800" dirty="0"/>
              <a:t>When these components fail (often due to torque-related stress), replacement components are expensive, as well as difficult and time consuming to replace. </a:t>
            </a:r>
            <a:r>
              <a:rPr lang="en-GB" altLang="en-US" sz="2000" baseline="30000" dirty="0">
                <a:solidFill>
                  <a:srgbClr val="CC0000"/>
                </a:solidFill>
                <a:latin typeface="Arial Black" panose="020B0A04020102020204" pitchFamily="34" charset="0"/>
                <a:cs typeface="Times New Roman" panose="02020603050405020304" pitchFamily="18" charset="0"/>
              </a:rPr>
              <a:t>27</a:t>
            </a:r>
            <a:r>
              <a:rPr lang="en-US" altLang="en-US" sz="1800" dirty="0"/>
              <a:t>Because these components are heavy, replacement almost always requires a crane, resulting in not only lead time delay but lost production revenue as well.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6-2:</a:t>
            </a:r>
            <a:endParaRPr lang="en-US" altLang="en-US" sz="3200" b="1" noProof="0" dirty="0">
              <a:solidFill>
                <a:srgbClr val="CC0000"/>
              </a:solidFill>
              <a:ea typeface="MS PGothic" panose="020B0600070205080204" pitchFamily="34" charset="-128"/>
            </a:endParaRPr>
          </a:p>
        </p:txBody>
      </p:sp>
      <p:pic>
        <p:nvPicPr>
          <p:cNvPr id="20483"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4"/>
          <p:cNvSpPr>
            <a:spLocks noChangeArrowheads="1"/>
          </p:cNvSpPr>
          <p:nvPr/>
        </p:nvSpPr>
        <p:spPr bwMode="auto">
          <a:xfrm>
            <a:off x="539750" y="1196975"/>
            <a:ext cx="80645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000" baseline="30000" dirty="0">
                <a:solidFill>
                  <a:srgbClr val="CC0000"/>
                </a:solidFill>
                <a:latin typeface="Arial Black" panose="020B0A04020102020204" pitchFamily="34" charset="0"/>
                <a:cs typeface="Times New Roman" panose="02020603050405020304" pitchFamily="18" charset="0"/>
              </a:rPr>
              <a:t>25</a:t>
            </a:r>
            <a:r>
              <a:rPr lang="en-US" altLang="en-US" sz="1800" dirty="0">
                <a:latin typeface="+mj-lt"/>
              </a:rPr>
              <a:t>In an attempt to meet the increased torque requirement, manufacturers have developed huge, costly ring gears and bearings</a:t>
            </a:r>
            <a:r>
              <a:rPr lang="en-US" altLang="en-US" sz="1800" dirty="0">
                <a:solidFill>
                  <a:schemeClr val="accent2"/>
                </a:solidFill>
                <a:latin typeface="Arial Black" panose="020B0A04020102020204" pitchFamily="34" charset="0"/>
              </a:rPr>
              <a:t>.</a:t>
            </a:r>
            <a:r>
              <a:rPr lang="en-US" altLang="en-US" sz="1800" dirty="0"/>
              <a:t> </a:t>
            </a:r>
            <a:r>
              <a:rPr lang="en-GB" altLang="en-US" sz="2000" baseline="30000" dirty="0">
                <a:solidFill>
                  <a:srgbClr val="CC0000"/>
                </a:solidFill>
                <a:latin typeface="Arial Black" panose="020B0A04020102020204" pitchFamily="34" charset="0"/>
                <a:cs typeface="Times New Roman" panose="02020603050405020304" pitchFamily="18" charset="0"/>
              </a:rPr>
              <a:t>26</a:t>
            </a:r>
            <a:r>
              <a:rPr lang="en-US" altLang="en-US" sz="1800" dirty="0"/>
              <a:t>When these components fail (often due to torque-related stress), replacement components are expensive, as well as difficult and time consuming to replace. </a:t>
            </a:r>
            <a:r>
              <a:rPr lang="en-GB" altLang="en-US" sz="2000" baseline="30000" dirty="0">
                <a:solidFill>
                  <a:srgbClr val="CC0000"/>
                </a:solidFill>
                <a:latin typeface="Arial Black" panose="020B0A04020102020204" pitchFamily="34" charset="0"/>
                <a:cs typeface="Times New Roman" panose="02020603050405020304" pitchFamily="18" charset="0"/>
              </a:rPr>
              <a:t>27</a:t>
            </a:r>
            <a:r>
              <a:rPr lang="en-US" altLang="en-US" sz="1800" dirty="0"/>
              <a:t>Because these components are heavy, replacement almost always requires a crane, resulting in not only lead time delay but lost production revenue as well. </a:t>
            </a:r>
            <a:r>
              <a:rPr lang="en-GB" altLang="en-US" sz="2000" baseline="30000" dirty="0">
                <a:solidFill>
                  <a:srgbClr val="CC0000"/>
                </a:solidFill>
                <a:latin typeface="Arial Black" panose="020B0A04020102020204" pitchFamily="34" charset="0"/>
                <a:cs typeface="Times New Roman" panose="02020603050405020304" pitchFamily="18" charset="0"/>
              </a:rPr>
              <a:t>28</a:t>
            </a:r>
            <a:r>
              <a:rPr lang="en-US" altLang="en-US" sz="1800" dirty="0"/>
              <a:t>To</a:t>
            </a:r>
            <a:r>
              <a:rPr lang="en-US" altLang="en-US" sz="1800" b="1" dirty="0"/>
              <a:t> </a:t>
            </a:r>
            <a:r>
              <a:rPr lang="en-US" altLang="en-US" sz="1800" dirty="0"/>
              <a:t>mitigate the problems associated with large turbine gearboxes, manufacturers are working on various gearbox improvements. </a:t>
            </a:r>
            <a:r>
              <a:rPr lang="en-GB" altLang="en-US" sz="2000" baseline="30000" dirty="0">
                <a:solidFill>
                  <a:srgbClr val="CC0000"/>
                </a:solidFill>
                <a:latin typeface="Arial Black" panose="020B0A04020102020204" pitchFamily="34" charset="0"/>
                <a:cs typeface="Times New Roman" panose="02020603050405020304" pitchFamily="18" charset="0"/>
              </a:rPr>
              <a:t>29</a:t>
            </a:r>
            <a:r>
              <a:rPr lang="en-US" altLang="en-US" sz="1800" dirty="0"/>
              <a:t>A distributed load path gearbox has recently been introduced that uses multiple generators and a multiple path, distributed gearbox to split the load. </a:t>
            </a:r>
            <a:r>
              <a:rPr lang="en-GB" altLang="en-US" sz="2000" baseline="30000" dirty="0">
                <a:solidFill>
                  <a:srgbClr val="CC0000"/>
                </a:solidFill>
                <a:latin typeface="Arial Black" panose="020B0A04020102020204" pitchFamily="34" charset="0"/>
                <a:cs typeface="Times New Roman" panose="02020603050405020304" pitchFamily="18" charset="0"/>
              </a:rPr>
              <a:t>30</a:t>
            </a:r>
            <a:r>
              <a:rPr lang="en-US" altLang="en-US" sz="1800" dirty="0"/>
              <a:t>This split load path reduces strain on gears and simplifies the design. </a:t>
            </a:r>
            <a:r>
              <a:rPr lang="en-GB" altLang="en-US" sz="2000" baseline="30000" dirty="0">
                <a:solidFill>
                  <a:srgbClr val="CC0000"/>
                </a:solidFill>
                <a:latin typeface="Arial Black" panose="020B0A04020102020204" pitchFamily="34" charset="0"/>
                <a:cs typeface="Times New Roman" panose="02020603050405020304" pitchFamily="18" charset="0"/>
              </a:rPr>
              <a:t>31</a:t>
            </a:r>
            <a:r>
              <a:rPr lang="en-US" altLang="en-US" sz="1800" dirty="0"/>
              <a:t>Because the design uses multiple smaller generators, it potentially allows generator replacement without the lead time delay and cost of the external crane.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4" descr="magnifying_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Text Box 5"/>
          <p:cNvSpPr txBox="1">
            <a:spLocks noChangeArrowheads="1"/>
          </p:cNvSpPr>
          <p:nvPr/>
        </p:nvSpPr>
        <p:spPr bwMode="auto">
          <a:xfrm>
            <a:off x="1476375" y="473075"/>
            <a:ext cx="66246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b="1">
                <a:solidFill>
                  <a:srgbClr val="FF0000"/>
                </a:solidFill>
              </a:rPr>
              <a:t>How to form a topic sentence?</a:t>
            </a:r>
            <a:endParaRPr lang="en-US" altLang="en-US">
              <a:solidFill>
                <a:srgbClr val="FF0000"/>
              </a:solidFill>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F30D6C2A-5282-464D-A911-D61EDCDDE4C6}" type="slidenum">
              <a:rPr lang="en-US" altLang="en-US" sz="1400" smtClean="0">
                <a:solidFill>
                  <a:srgbClr val="000000"/>
                </a:solidFill>
              </a:rPr>
              <a:pPr eaLnBrk="1" hangingPunct="1">
                <a:spcBef>
                  <a:spcPct val="0"/>
                </a:spcBef>
                <a:buFontTx/>
                <a:buNone/>
              </a:pPr>
              <a:t>2</a:t>
            </a:fld>
            <a:endParaRPr lang="en-US" altLang="en-US" sz="1400">
              <a:solidFill>
                <a:srgbClr val="000000"/>
              </a:solidFill>
            </a:endParaRPr>
          </a:p>
        </p:txBody>
      </p:sp>
      <p:sp>
        <p:nvSpPr>
          <p:cNvPr id="65539" name="Rectangle 2"/>
          <p:cNvSpPr>
            <a:spLocks noGrp="1" noChangeArrowheads="1"/>
          </p:cNvSpPr>
          <p:nvPr>
            <p:ph type="title"/>
          </p:nvPr>
        </p:nvSpPr>
        <p:spPr>
          <a:xfrm>
            <a:off x="1619250" y="188913"/>
            <a:ext cx="7078663" cy="561975"/>
          </a:xfrm>
        </p:spPr>
        <p:txBody>
          <a:bodyPr/>
          <a:lstStyle/>
          <a:p>
            <a:pPr algn="l" eaLnBrk="1" hangingPunct="1"/>
            <a:r>
              <a:rPr lang="en-US" altLang="en-US" sz="3200" b="1" noProof="0" dirty="0">
                <a:solidFill>
                  <a:srgbClr val="CC0000"/>
                </a:solidFill>
              </a:rPr>
              <a:t>Task 5-1</a:t>
            </a:r>
          </a:p>
        </p:txBody>
      </p:sp>
      <p:sp>
        <p:nvSpPr>
          <p:cNvPr id="65540" name="Text Box 4"/>
          <p:cNvSpPr txBox="1">
            <a:spLocks noChangeArrowheads="1"/>
          </p:cNvSpPr>
          <p:nvPr/>
        </p:nvSpPr>
        <p:spPr bwMode="auto">
          <a:xfrm>
            <a:off x="1619250" y="4292600"/>
            <a:ext cx="70564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fi-FI" altLang="en-US" sz="1800">
              <a:solidFill>
                <a:srgbClr val="000000"/>
              </a:solidFill>
            </a:endParaRPr>
          </a:p>
        </p:txBody>
      </p:sp>
      <p:pic>
        <p:nvPicPr>
          <p:cNvPr id="65541" name="Picture 10" descr="Magnifyingglas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188913"/>
            <a:ext cx="1008062" cy="1008062"/>
          </a:xfrm>
        </p:spPr>
      </p:pic>
      <p:sp>
        <p:nvSpPr>
          <p:cNvPr id="65542" name="Rectangle 12"/>
          <p:cNvSpPr>
            <a:spLocks noChangeArrowheads="1"/>
          </p:cNvSpPr>
          <p:nvPr/>
        </p:nvSpPr>
        <p:spPr bwMode="auto">
          <a:xfrm>
            <a:off x="1331913" y="765175"/>
            <a:ext cx="742791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2800" b="1">
              <a:solidFill>
                <a:srgbClr val="CC0000"/>
              </a:solidFill>
              <a:ea typeface="ＭＳ Ｐゴシック" panose="020B0600070205080204" pitchFamily="34" charset="-128"/>
            </a:endParaRPr>
          </a:p>
        </p:txBody>
      </p:sp>
      <p:sp>
        <p:nvSpPr>
          <p:cNvPr id="65543" name="Text Box 13"/>
          <p:cNvSpPr txBox="1">
            <a:spLocks noChangeArrowheads="1"/>
          </p:cNvSpPr>
          <p:nvPr/>
        </p:nvSpPr>
        <p:spPr bwMode="auto">
          <a:xfrm>
            <a:off x="323850" y="1700213"/>
            <a:ext cx="882015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rabicPeriod"/>
            </a:pPr>
            <a:r>
              <a:rPr lang="en-US" altLang="en-US" sz="2000" dirty="0">
                <a:solidFill>
                  <a:srgbClr val="000000"/>
                </a:solidFill>
              </a:rPr>
              <a:t>The Mars mission was originally funded to last 90 sols and to end last April.</a:t>
            </a:r>
            <a:br>
              <a:rPr lang="en-US" altLang="en-US" sz="2000" dirty="0">
                <a:solidFill>
                  <a:srgbClr val="000000"/>
                </a:solidFill>
              </a:rPr>
            </a:br>
            <a:endParaRPr lang="en-US" altLang="en-US" sz="2000" dirty="0">
              <a:solidFill>
                <a:srgbClr val="000000"/>
              </a:solidFill>
            </a:endParaRPr>
          </a:p>
          <a:p>
            <a:pPr eaLnBrk="1" hangingPunct="1">
              <a:spcBef>
                <a:spcPct val="0"/>
              </a:spcBef>
              <a:buFontTx/>
              <a:buAutoNum type="arabicPeriod"/>
            </a:pPr>
            <a:r>
              <a:rPr lang="en-US" altLang="en-US" sz="2000" dirty="0">
                <a:solidFill>
                  <a:srgbClr val="000000"/>
                </a:solidFill>
              </a:rPr>
              <a:t>The MSL</a:t>
            </a:r>
            <a:r>
              <a:rPr lang="en-US" altLang="en-US" sz="2000" b="1" dirty="0">
                <a:solidFill>
                  <a:srgbClr val="000000"/>
                </a:solidFill>
              </a:rPr>
              <a:t> </a:t>
            </a:r>
            <a:r>
              <a:rPr lang="en-US" altLang="en-US" sz="2000" dirty="0">
                <a:solidFill>
                  <a:srgbClr val="000000"/>
                </a:solidFill>
              </a:rPr>
              <a:t>is scheduled to be launched on September 15, 2009. </a:t>
            </a:r>
            <a:br>
              <a:rPr lang="en-US" altLang="en-US" sz="2000" dirty="0">
                <a:solidFill>
                  <a:srgbClr val="000000"/>
                </a:solidFill>
              </a:rPr>
            </a:br>
            <a:endParaRPr lang="en-US" altLang="en-US" sz="2000" dirty="0">
              <a:solidFill>
                <a:srgbClr val="000000"/>
              </a:solidFill>
            </a:endParaRPr>
          </a:p>
          <a:p>
            <a:pPr eaLnBrk="1" hangingPunct="1">
              <a:spcBef>
                <a:spcPct val="0"/>
              </a:spcBef>
              <a:buFontTx/>
              <a:buAutoNum type="arabicPeriod"/>
            </a:pPr>
            <a:r>
              <a:rPr lang="en-US" altLang="en-US" sz="2000" dirty="0">
                <a:solidFill>
                  <a:srgbClr val="000000"/>
                </a:solidFill>
              </a:rPr>
              <a:t>The rover can perform all planned operations under solar panel power alone. </a:t>
            </a:r>
            <a:br>
              <a:rPr lang="en-US" altLang="en-US" sz="2000" dirty="0">
                <a:solidFill>
                  <a:srgbClr val="000000"/>
                </a:solidFill>
              </a:rPr>
            </a:br>
            <a:endParaRPr lang="en-US" altLang="en-US" sz="2000" dirty="0">
              <a:solidFill>
                <a:srgbClr val="000000"/>
              </a:solidFill>
            </a:endParaRPr>
          </a:p>
          <a:p>
            <a:pPr eaLnBrk="1" hangingPunct="1">
              <a:spcBef>
                <a:spcPct val="0"/>
              </a:spcBef>
              <a:buFontTx/>
              <a:buAutoNum type="arabicPeriod"/>
            </a:pPr>
            <a:r>
              <a:rPr lang="fi-FI" altLang="en-US" sz="2000" dirty="0" err="1">
                <a:solidFill>
                  <a:srgbClr val="000000"/>
                </a:solidFill>
              </a:rPr>
              <a:t>The</a:t>
            </a:r>
            <a:r>
              <a:rPr lang="fi-FI" altLang="en-US" sz="2000" dirty="0">
                <a:solidFill>
                  <a:srgbClr val="000000"/>
                </a:solidFill>
              </a:rPr>
              <a:t> Mars </a:t>
            </a:r>
            <a:r>
              <a:rPr lang="fi-FI" altLang="en-US" sz="2000" dirty="0" err="1">
                <a:solidFill>
                  <a:srgbClr val="000000"/>
                </a:solidFill>
              </a:rPr>
              <a:t>rover</a:t>
            </a:r>
            <a:r>
              <a:rPr lang="fi-FI" altLang="en-US" sz="2000" dirty="0">
                <a:solidFill>
                  <a:srgbClr val="000000"/>
                </a:solidFill>
              </a:rPr>
              <a:t> </a:t>
            </a:r>
            <a:r>
              <a:rPr lang="en-US" altLang="en-US" sz="2000" dirty="0">
                <a:solidFill>
                  <a:srgbClr val="000000"/>
                </a:solidFill>
              </a:rPr>
              <a:t>will</a:t>
            </a:r>
            <a:r>
              <a:rPr lang="fi-FI" altLang="en-US" sz="2000" dirty="0">
                <a:solidFill>
                  <a:srgbClr val="000000"/>
                </a:solidFill>
              </a:rPr>
              <a:t> </a:t>
            </a:r>
            <a:r>
              <a:rPr lang="fi-FI" altLang="en-US" sz="2000" dirty="0" err="1">
                <a:solidFill>
                  <a:srgbClr val="000000"/>
                </a:solidFill>
              </a:rPr>
              <a:t>seek</a:t>
            </a:r>
            <a:r>
              <a:rPr lang="fi-FI" altLang="en-US" sz="2000" dirty="0">
                <a:solidFill>
                  <a:srgbClr val="000000"/>
                </a:solidFill>
              </a:rPr>
              <a:t> </a:t>
            </a:r>
            <a:r>
              <a:rPr lang="fi-FI" altLang="en-US" sz="2000" dirty="0" err="1">
                <a:solidFill>
                  <a:srgbClr val="000000"/>
                </a:solidFill>
              </a:rPr>
              <a:t>samples</a:t>
            </a:r>
            <a:r>
              <a:rPr lang="fi-FI" altLang="en-US" sz="2000" dirty="0">
                <a:solidFill>
                  <a:srgbClr val="000000"/>
                </a:solidFill>
              </a:rPr>
              <a:t> </a:t>
            </a:r>
            <a:r>
              <a:rPr lang="en-US" altLang="en-US" sz="2000" dirty="0">
                <a:solidFill>
                  <a:srgbClr val="000000"/>
                </a:solidFill>
              </a:rPr>
              <a:t>that have minerals deposited by water-related processes.</a:t>
            </a:r>
          </a:p>
          <a:p>
            <a:pPr eaLnBrk="1" hangingPunct="1">
              <a:spcBef>
                <a:spcPct val="0"/>
              </a:spcBef>
              <a:buFontTx/>
              <a:buAutoNum type="arabicPeriod"/>
            </a:pPr>
            <a:endParaRPr lang="en-US" altLang="en-US" sz="2000" dirty="0">
              <a:solidFill>
                <a:srgbClr val="000000"/>
              </a:solidFill>
            </a:endParaRPr>
          </a:p>
          <a:p>
            <a:pPr eaLnBrk="1" hangingPunct="1">
              <a:spcBef>
                <a:spcPct val="0"/>
              </a:spcBef>
              <a:buFontTx/>
              <a:buAutoNum type="arabicPeriod"/>
            </a:pPr>
            <a:r>
              <a:rPr lang="en-US" altLang="en-US" sz="2000" dirty="0">
                <a:solidFill>
                  <a:srgbClr val="000000"/>
                </a:solidFill>
              </a:rPr>
              <a:t>The space mission will </a:t>
            </a:r>
            <a:r>
              <a:rPr lang="fi-FI" altLang="en-US" sz="2000" dirty="0" err="1">
                <a:solidFill>
                  <a:srgbClr val="000000"/>
                </a:solidFill>
              </a:rPr>
              <a:t>carry</a:t>
            </a:r>
            <a:r>
              <a:rPr lang="en-US" altLang="en-US" sz="2000" dirty="0">
                <a:solidFill>
                  <a:srgbClr val="000000"/>
                </a:solidFill>
              </a:rPr>
              <a:t> more advanced scientific instruments than any other mission ever sent to Mars. </a:t>
            </a:r>
          </a:p>
        </p:txBody>
      </p:sp>
      <p:sp>
        <p:nvSpPr>
          <p:cNvPr id="65544" name="Text Box 14"/>
          <p:cNvSpPr txBox="1">
            <a:spLocks noChangeArrowheads="1"/>
          </p:cNvSpPr>
          <p:nvPr/>
        </p:nvSpPr>
        <p:spPr bwMode="auto">
          <a:xfrm>
            <a:off x="384175" y="765175"/>
            <a:ext cx="83645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b="1" dirty="0">
                <a:solidFill>
                  <a:srgbClr val="000000"/>
                </a:solidFill>
              </a:rPr>
              <a:t>Each of these sentences has an element of information which is vague for most readers. Identify and underline the terms that need explaining.</a:t>
            </a:r>
            <a:r>
              <a:rPr lang="en-GB" altLang="en-US" sz="1800" dirty="0">
                <a:solidFill>
                  <a:srgbClr val="000000"/>
                </a:solidFill>
              </a:rPr>
              <a:t> </a:t>
            </a:r>
            <a:endParaRPr lang="en-US" altLang="en-US" sz="1800" dirty="0">
              <a:solidFill>
                <a:srgbClr val="000000"/>
              </a:solidFill>
            </a:endParaRPr>
          </a:p>
        </p:txBody>
      </p:sp>
    </p:spTree>
    <p:extLst>
      <p:ext uri="{BB962C8B-B14F-4D97-AF65-F5344CB8AC3E}">
        <p14:creationId xmlns:p14="http://schemas.microsoft.com/office/powerpoint/2010/main" val="3902610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magnifying_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ext Box 5"/>
          <p:cNvSpPr txBox="1">
            <a:spLocks noChangeArrowheads="1"/>
          </p:cNvSpPr>
          <p:nvPr/>
        </p:nvSpPr>
        <p:spPr bwMode="auto">
          <a:xfrm>
            <a:off x="539750" y="1052513"/>
            <a:ext cx="6624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b="1" dirty="0">
                <a:solidFill>
                  <a:schemeClr val="accent2"/>
                </a:solidFill>
              </a:rPr>
              <a:t> New topic</a:t>
            </a:r>
            <a:endParaRPr lang="en-US" altLang="en-US" dirty="0">
              <a:latin typeface="Times New Roman" panose="02020603050405020304" pitchFamily="18" charset="0"/>
            </a:endParaRPr>
          </a:p>
        </p:txBody>
      </p:sp>
      <p:sp>
        <p:nvSpPr>
          <p:cNvPr id="32772" name="Text Box 7"/>
          <p:cNvSpPr txBox="1">
            <a:spLocks noChangeArrowheads="1"/>
          </p:cNvSpPr>
          <p:nvPr/>
        </p:nvSpPr>
        <p:spPr bwMode="auto">
          <a:xfrm>
            <a:off x="755650" y="1844675"/>
            <a:ext cx="8064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fi-FI" altLang="en-US" sz="1800"/>
          </a:p>
        </p:txBody>
      </p:sp>
      <p:sp>
        <p:nvSpPr>
          <p:cNvPr id="32773" name="Text Box 9"/>
          <p:cNvSpPr txBox="1">
            <a:spLocks noChangeArrowheads="1"/>
          </p:cNvSpPr>
          <p:nvPr/>
        </p:nvSpPr>
        <p:spPr bwMode="auto">
          <a:xfrm>
            <a:off x="428625" y="1989138"/>
            <a:ext cx="8715375"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i-FI" altLang="en-US" sz="2000" baseline="30000"/>
              <a:t>1</a:t>
            </a:r>
            <a:r>
              <a:rPr lang="fi-FI" altLang="en-US" sz="2000"/>
              <a:t>The Finnish higher education system consists of universities and polytechnics. </a:t>
            </a:r>
            <a:r>
              <a:rPr lang="fi-FI" altLang="en-US" sz="2000" baseline="30000"/>
              <a:t>2</a:t>
            </a:r>
            <a:r>
              <a:rPr lang="fi-FI" altLang="en-US" sz="2000"/>
              <a:t>The universities stress the connection between research and teaching. </a:t>
            </a:r>
            <a:r>
              <a:rPr lang="fi-FI" altLang="en-US" sz="2000" baseline="30000"/>
              <a:t>3</a:t>
            </a:r>
            <a:r>
              <a:rPr lang="fi-FI" altLang="en-US" sz="2000"/>
              <a:t>The basic purpose of the universities is to carry out scientific research and to provide teaching in related subjects. </a:t>
            </a:r>
            <a:r>
              <a:rPr lang="fi-FI" altLang="en-US" sz="2000" baseline="30000"/>
              <a:t>4</a:t>
            </a:r>
            <a:r>
              <a:rPr lang="fi-FI" altLang="en-US" sz="2000"/>
              <a:t>Students at universities may take a lower (Bachelor’s) or higher (Master’s) academic degree, as well as academic further education, consisting of licentiate and doctoral degrees. </a:t>
            </a:r>
            <a:r>
              <a:rPr lang="fi-FI" altLang="en-US" sz="2000" baseline="30000"/>
              <a:t>5</a:t>
            </a:r>
            <a:r>
              <a:rPr lang="fi-FI" altLang="en-US" sz="2000"/>
              <a:t>Universities also arrange further education and open university teaching. </a:t>
            </a:r>
            <a:r>
              <a:rPr lang="fi-FI" altLang="en-US" sz="2000" baseline="30000"/>
              <a:t>6</a:t>
            </a:r>
            <a:r>
              <a:rPr lang="fi-FI" altLang="en-US" sz="2000"/>
              <a:t>In contrast, polytechnics emphasize a connection with working life, and the degrees offered are higher education degrees with a professional emphasis. </a:t>
            </a:r>
            <a:r>
              <a:rPr lang="fi-FI" altLang="en-US" sz="2000" baseline="30000"/>
              <a:t>7</a:t>
            </a:r>
            <a:r>
              <a:rPr lang="fi-FI" altLang="en-US" sz="2000"/>
              <a:t>Located throughout Finland, universities and polytechnics aim to ensure that all prospective students have equal opportunities for study, regardless of where they live.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descr="magnifying_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ext Box 5"/>
          <p:cNvSpPr txBox="1">
            <a:spLocks noChangeArrowheads="1"/>
          </p:cNvSpPr>
          <p:nvPr/>
        </p:nvSpPr>
        <p:spPr bwMode="auto">
          <a:xfrm>
            <a:off x="539750" y="1052513"/>
            <a:ext cx="6624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b="1">
                <a:solidFill>
                  <a:schemeClr val="accent2"/>
                </a:solidFill>
              </a:rPr>
              <a:t> New topic</a:t>
            </a:r>
            <a:endParaRPr lang="en-US" altLang="en-US">
              <a:latin typeface="Times New Roman" panose="02020603050405020304" pitchFamily="18" charset="0"/>
            </a:endParaRPr>
          </a:p>
        </p:txBody>
      </p:sp>
      <p:sp>
        <p:nvSpPr>
          <p:cNvPr id="34820" name="Text Box 7"/>
          <p:cNvSpPr txBox="1">
            <a:spLocks noChangeArrowheads="1"/>
          </p:cNvSpPr>
          <p:nvPr/>
        </p:nvSpPr>
        <p:spPr bwMode="auto">
          <a:xfrm>
            <a:off x="755650" y="1844675"/>
            <a:ext cx="8064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fi-FI" altLang="en-US" sz="1800"/>
          </a:p>
        </p:txBody>
      </p:sp>
      <p:sp>
        <p:nvSpPr>
          <p:cNvPr id="34821" name="Text Box 9"/>
          <p:cNvSpPr txBox="1">
            <a:spLocks noChangeArrowheads="1"/>
          </p:cNvSpPr>
          <p:nvPr/>
        </p:nvSpPr>
        <p:spPr bwMode="auto">
          <a:xfrm>
            <a:off x="428625" y="1989138"/>
            <a:ext cx="8715375"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i-FI" altLang="en-US" sz="2400" b="1" baseline="30000"/>
              <a:t>1</a:t>
            </a:r>
            <a:r>
              <a:rPr lang="fi-FI" altLang="en-US" sz="2400" b="1"/>
              <a:t>The Finnish higher education system consists of universities and polytechnics. </a:t>
            </a:r>
            <a:r>
              <a:rPr lang="fi-FI" altLang="en-US" sz="2000" baseline="30000"/>
              <a:t>2</a:t>
            </a:r>
            <a:r>
              <a:rPr lang="fi-FI" altLang="en-US" sz="2000"/>
              <a:t>The universities stress the connection between research and teaching. </a:t>
            </a:r>
            <a:r>
              <a:rPr lang="fi-FI" altLang="en-US" sz="2000" baseline="30000"/>
              <a:t>3</a:t>
            </a:r>
            <a:r>
              <a:rPr lang="fi-FI" altLang="en-US" sz="2000"/>
              <a:t>The basic purpose of the universities is to carry out scientific research and to provide teaching in related subjects. </a:t>
            </a:r>
            <a:r>
              <a:rPr lang="fi-FI" altLang="en-US" sz="2000" baseline="30000"/>
              <a:t>4</a:t>
            </a:r>
            <a:r>
              <a:rPr lang="fi-FI" altLang="en-US" sz="2000"/>
              <a:t>Students at universities may take a lower (Bachelor’s) or higher (Master’s) academic degree, as well as academic further education, consisting of licentiate and doctoral degrees. </a:t>
            </a:r>
            <a:r>
              <a:rPr lang="fi-FI" altLang="en-US" sz="2000" baseline="30000"/>
              <a:t>5</a:t>
            </a:r>
            <a:r>
              <a:rPr lang="fi-FI" altLang="en-US" sz="2000"/>
              <a:t>Universities also arrange further education and open university teaching. </a:t>
            </a:r>
            <a:r>
              <a:rPr lang="fi-FI" altLang="en-US" sz="2000" baseline="30000"/>
              <a:t>6</a:t>
            </a:r>
            <a:r>
              <a:rPr lang="fi-FI" altLang="en-US" sz="2000"/>
              <a:t>In contrast, polytechnics emphasize a connection with working life, and the degrees offered are higher education degrees with a professional emphasis. </a:t>
            </a:r>
            <a:r>
              <a:rPr lang="fi-FI" altLang="en-US" sz="2000" baseline="30000"/>
              <a:t>7</a:t>
            </a:r>
            <a:r>
              <a:rPr lang="fi-FI" altLang="en-US" sz="2000"/>
              <a:t>Located throughout Finland, universities and polytechnics aim to ensure that all prospective students have equal opportunities for study, regardless of where they live.</a:t>
            </a:r>
          </a:p>
        </p:txBody>
      </p:sp>
      <p:sp>
        <p:nvSpPr>
          <p:cNvPr id="34822" name="Rectangle 2"/>
          <p:cNvSpPr txBox="1">
            <a:spLocks noChangeArrowheads="1"/>
          </p:cNvSpPr>
          <p:nvPr/>
        </p:nvSpPr>
        <p:spPr bwMode="auto">
          <a:xfrm>
            <a:off x="4140200" y="203200"/>
            <a:ext cx="4392613"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b="1">
                <a:solidFill>
                  <a:srgbClr val="990000"/>
                </a:solidFill>
              </a:rPr>
              <a:t>TOPIC SENTENCES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magnifying_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5"/>
          <p:cNvSpPr txBox="1">
            <a:spLocks noChangeArrowheads="1"/>
          </p:cNvSpPr>
          <p:nvPr/>
        </p:nvSpPr>
        <p:spPr bwMode="auto">
          <a:xfrm>
            <a:off x="539750" y="1052513"/>
            <a:ext cx="6624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b="1">
                <a:solidFill>
                  <a:schemeClr val="accent2"/>
                </a:solidFill>
              </a:rPr>
              <a:t> New topic</a:t>
            </a:r>
            <a:endParaRPr lang="en-US" altLang="en-US">
              <a:latin typeface="Times New Roman" panose="02020603050405020304" pitchFamily="18" charset="0"/>
            </a:endParaRPr>
          </a:p>
        </p:txBody>
      </p:sp>
      <p:sp>
        <p:nvSpPr>
          <p:cNvPr id="36868" name="Text Box 7"/>
          <p:cNvSpPr txBox="1">
            <a:spLocks noChangeArrowheads="1"/>
          </p:cNvSpPr>
          <p:nvPr/>
        </p:nvSpPr>
        <p:spPr bwMode="auto">
          <a:xfrm>
            <a:off x="755650" y="1844675"/>
            <a:ext cx="8064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fi-FI" altLang="en-US" sz="1800"/>
          </a:p>
        </p:txBody>
      </p:sp>
      <p:sp>
        <p:nvSpPr>
          <p:cNvPr id="36869" name="Text Box 9"/>
          <p:cNvSpPr txBox="1">
            <a:spLocks noChangeArrowheads="1"/>
          </p:cNvSpPr>
          <p:nvPr/>
        </p:nvSpPr>
        <p:spPr bwMode="auto">
          <a:xfrm>
            <a:off x="419100" y="2027238"/>
            <a:ext cx="8715375"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i-FI" altLang="en-US" sz="2400" baseline="30000" dirty="0">
                <a:solidFill>
                  <a:srgbClr val="A50021"/>
                </a:solidFill>
                <a:latin typeface="Arial Black" panose="020B0A04020102020204" pitchFamily="34" charset="0"/>
              </a:rPr>
              <a:t>1</a:t>
            </a:r>
            <a:r>
              <a:rPr lang="fi-FI" altLang="en-US" sz="2400" dirty="0">
                <a:solidFill>
                  <a:srgbClr val="FF0000"/>
                </a:solidFill>
                <a:latin typeface="Arial Black" panose="020B0A04020102020204" pitchFamily="34" charset="0"/>
              </a:rPr>
              <a:t>The </a:t>
            </a:r>
            <a:r>
              <a:rPr lang="fi-FI" altLang="en-US" sz="2400" dirty="0" err="1">
                <a:solidFill>
                  <a:srgbClr val="FF0000"/>
                </a:solidFill>
                <a:latin typeface="Arial Black" panose="020B0A04020102020204" pitchFamily="34" charset="0"/>
              </a:rPr>
              <a:t>Finnish</a:t>
            </a:r>
            <a:r>
              <a:rPr lang="fi-FI" altLang="en-US" sz="2400" dirty="0">
                <a:solidFill>
                  <a:srgbClr val="FF0000"/>
                </a:solidFill>
                <a:latin typeface="Arial Black" panose="020B0A04020102020204" pitchFamily="34" charset="0"/>
              </a:rPr>
              <a:t> </a:t>
            </a:r>
            <a:r>
              <a:rPr lang="fi-FI" altLang="en-US" sz="2400" dirty="0" err="1">
                <a:solidFill>
                  <a:srgbClr val="FF0000"/>
                </a:solidFill>
                <a:latin typeface="Arial Black" panose="020B0A04020102020204" pitchFamily="34" charset="0"/>
              </a:rPr>
              <a:t>higher</a:t>
            </a:r>
            <a:r>
              <a:rPr lang="fi-FI" altLang="en-US" sz="2400" dirty="0">
                <a:solidFill>
                  <a:srgbClr val="FF0000"/>
                </a:solidFill>
                <a:latin typeface="Arial Black" panose="020B0A04020102020204" pitchFamily="34" charset="0"/>
              </a:rPr>
              <a:t> </a:t>
            </a:r>
            <a:r>
              <a:rPr lang="fi-FI" altLang="en-US" sz="2400" dirty="0" err="1">
                <a:solidFill>
                  <a:srgbClr val="FF0000"/>
                </a:solidFill>
                <a:latin typeface="Arial Black" panose="020B0A04020102020204" pitchFamily="34" charset="0"/>
              </a:rPr>
              <a:t>education</a:t>
            </a:r>
            <a:r>
              <a:rPr lang="fi-FI" altLang="en-US" sz="2400" dirty="0">
                <a:solidFill>
                  <a:srgbClr val="FF0000"/>
                </a:solidFill>
                <a:latin typeface="Arial Black" panose="020B0A04020102020204" pitchFamily="34" charset="0"/>
              </a:rPr>
              <a:t> </a:t>
            </a:r>
            <a:r>
              <a:rPr lang="fi-FI" altLang="en-US" sz="2400" dirty="0" err="1">
                <a:solidFill>
                  <a:srgbClr val="FF0000"/>
                </a:solidFill>
                <a:latin typeface="Arial Black" panose="020B0A04020102020204" pitchFamily="34" charset="0"/>
              </a:rPr>
              <a:t>system</a:t>
            </a:r>
            <a:r>
              <a:rPr lang="fi-FI" altLang="en-US" sz="2400" b="1" dirty="0"/>
              <a:t> </a:t>
            </a:r>
            <a:r>
              <a:rPr lang="fi-FI" altLang="en-US" sz="2400" b="1" dirty="0" err="1"/>
              <a:t>consists</a:t>
            </a:r>
            <a:r>
              <a:rPr lang="fi-FI" altLang="en-US" sz="2400" b="1" dirty="0"/>
              <a:t> of </a:t>
            </a:r>
            <a:r>
              <a:rPr lang="fi-FI" altLang="en-US" sz="2400" u="sng" dirty="0" err="1">
                <a:solidFill>
                  <a:srgbClr val="008000"/>
                </a:solidFill>
                <a:latin typeface="Arial Black" panose="020B0A04020102020204" pitchFamily="34" charset="0"/>
              </a:rPr>
              <a:t>universities</a:t>
            </a:r>
            <a:r>
              <a:rPr lang="fi-FI" altLang="en-US" sz="2400" dirty="0"/>
              <a:t> </a:t>
            </a:r>
            <a:r>
              <a:rPr lang="fi-FI" altLang="en-US" sz="2400" b="1" dirty="0"/>
              <a:t>and</a:t>
            </a:r>
            <a:r>
              <a:rPr lang="fi-FI" altLang="en-US" sz="2400" dirty="0"/>
              <a:t> </a:t>
            </a:r>
            <a:r>
              <a:rPr lang="fi-FI" altLang="en-US" sz="2400" u="sng" dirty="0" err="1">
                <a:solidFill>
                  <a:schemeClr val="accent2"/>
                </a:solidFill>
                <a:latin typeface="Arial Black" panose="020B0A04020102020204" pitchFamily="34" charset="0"/>
              </a:rPr>
              <a:t>universities</a:t>
            </a:r>
            <a:r>
              <a:rPr lang="fi-FI" altLang="en-US" sz="2400" u="sng" dirty="0">
                <a:solidFill>
                  <a:schemeClr val="accent2"/>
                </a:solidFill>
                <a:latin typeface="Arial Black" panose="020B0A04020102020204" pitchFamily="34" charset="0"/>
              </a:rPr>
              <a:t> of </a:t>
            </a:r>
            <a:r>
              <a:rPr lang="fi-FI" altLang="en-US" sz="2400" u="sng" dirty="0" err="1">
                <a:solidFill>
                  <a:schemeClr val="accent2"/>
                </a:solidFill>
                <a:latin typeface="Arial Black" panose="020B0A04020102020204" pitchFamily="34" charset="0"/>
              </a:rPr>
              <a:t>applied</a:t>
            </a:r>
            <a:r>
              <a:rPr lang="fi-FI" altLang="en-US" sz="2400" u="sng" dirty="0">
                <a:solidFill>
                  <a:schemeClr val="accent2"/>
                </a:solidFill>
                <a:latin typeface="Arial Black" panose="020B0A04020102020204" pitchFamily="34" charset="0"/>
              </a:rPr>
              <a:t> </a:t>
            </a:r>
            <a:r>
              <a:rPr lang="fi-FI" altLang="en-US" sz="2400" u="sng" dirty="0" err="1">
                <a:solidFill>
                  <a:schemeClr val="accent2"/>
                </a:solidFill>
                <a:latin typeface="Arial Black" panose="020B0A04020102020204" pitchFamily="34" charset="0"/>
              </a:rPr>
              <a:t>sciences</a:t>
            </a:r>
            <a:r>
              <a:rPr lang="fi-FI" altLang="en-US" sz="2400" u="sng" dirty="0">
                <a:solidFill>
                  <a:schemeClr val="accent2"/>
                </a:solidFill>
                <a:latin typeface="Arial Black" panose="020B0A04020102020204" pitchFamily="34" charset="0"/>
              </a:rPr>
              <a:t>.</a:t>
            </a:r>
            <a:r>
              <a:rPr lang="fi-FI" altLang="en-US" sz="2400" dirty="0"/>
              <a:t>. </a:t>
            </a:r>
            <a:r>
              <a:rPr lang="fi-FI" altLang="en-US" sz="2000" baseline="30000" dirty="0">
                <a:solidFill>
                  <a:srgbClr val="A50021"/>
                </a:solidFill>
                <a:latin typeface="Arial Black" panose="020B0A04020102020204" pitchFamily="34" charset="0"/>
              </a:rPr>
              <a:t>2</a:t>
            </a:r>
            <a:r>
              <a:rPr lang="fi-FI" altLang="en-US" sz="2000" dirty="0"/>
              <a:t>The </a:t>
            </a:r>
            <a:r>
              <a:rPr lang="fi-FI" altLang="en-US" sz="2000" dirty="0" err="1"/>
              <a:t>universities</a:t>
            </a:r>
            <a:r>
              <a:rPr lang="fi-FI" altLang="en-US" sz="2000" dirty="0"/>
              <a:t> </a:t>
            </a:r>
            <a:r>
              <a:rPr lang="fi-FI" altLang="en-US" sz="2000" dirty="0" err="1"/>
              <a:t>stress</a:t>
            </a:r>
            <a:r>
              <a:rPr lang="fi-FI" altLang="en-US" sz="2000" dirty="0"/>
              <a:t> </a:t>
            </a:r>
            <a:r>
              <a:rPr lang="fi-FI" altLang="en-US" sz="2000" dirty="0" err="1"/>
              <a:t>the</a:t>
            </a:r>
            <a:r>
              <a:rPr lang="fi-FI" altLang="en-US" sz="2000" dirty="0"/>
              <a:t> </a:t>
            </a:r>
            <a:r>
              <a:rPr lang="fi-FI" altLang="en-US" sz="2000" dirty="0" err="1"/>
              <a:t>connection</a:t>
            </a:r>
            <a:r>
              <a:rPr lang="fi-FI" altLang="en-US" sz="2000" dirty="0"/>
              <a:t> </a:t>
            </a:r>
            <a:r>
              <a:rPr lang="fi-FI" altLang="en-US" sz="2000" dirty="0" err="1"/>
              <a:t>between</a:t>
            </a:r>
            <a:r>
              <a:rPr lang="fi-FI" altLang="en-US" sz="2000" dirty="0"/>
              <a:t> </a:t>
            </a:r>
            <a:r>
              <a:rPr lang="fi-FI" altLang="en-US" sz="2000" dirty="0" err="1"/>
              <a:t>research</a:t>
            </a:r>
            <a:r>
              <a:rPr lang="fi-FI" altLang="en-US" sz="2000" dirty="0"/>
              <a:t> and </a:t>
            </a:r>
            <a:r>
              <a:rPr lang="fi-FI" altLang="en-US" sz="2000" dirty="0" err="1"/>
              <a:t>teaching</a:t>
            </a:r>
            <a:r>
              <a:rPr lang="fi-FI" altLang="en-US" sz="2000" dirty="0"/>
              <a:t>. </a:t>
            </a:r>
            <a:r>
              <a:rPr lang="fi-FI" altLang="en-US" sz="2000" baseline="30000" dirty="0"/>
              <a:t>3</a:t>
            </a:r>
            <a:r>
              <a:rPr lang="fi-FI" altLang="en-US" sz="2000" dirty="0"/>
              <a:t>The </a:t>
            </a:r>
            <a:r>
              <a:rPr lang="fi-FI" altLang="en-US" sz="2000" dirty="0" err="1"/>
              <a:t>basic</a:t>
            </a:r>
            <a:r>
              <a:rPr lang="fi-FI" altLang="en-US" sz="2000" dirty="0"/>
              <a:t> </a:t>
            </a:r>
            <a:r>
              <a:rPr lang="fi-FI" altLang="en-US" sz="2000" dirty="0" err="1"/>
              <a:t>purpose</a:t>
            </a:r>
            <a:r>
              <a:rPr lang="fi-FI" altLang="en-US" sz="2000" dirty="0"/>
              <a:t> of </a:t>
            </a:r>
            <a:r>
              <a:rPr lang="fi-FI" altLang="en-US" sz="2000" dirty="0" err="1"/>
              <a:t>the</a:t>
            </a:r>
            <a:r>
              <a:rPr lang="fi-FI" altLang="en-US" sz="2000" dirty="0"/>
              <a:t> </a:t>
            </a:r>
            <a:r>
              <a:rPr lang="fi-FI" altLang="en-US" sz="2000" dirty="0" err="1"/>
              <a:t>universities</a:t>
            </a:r>
            <a:r>
              <a:rPr lang="fi-FI" altLang="en-US" sz="2000" dirty="0"/>
              <a:t> is to </a:t>
            </a:r>
            <a:r>
              <a:rPr lang="fi-FI" altLang="en-US" sz="2000" dirty="0" err="1"/>
              <a:t>carry</a:t>
            </a:r>
            <a:r>
              <a:rPr lang="fi-FI" altLang="en-US" sz="2000" dirty="0"/>
              <a:t> out </a:t>
            </a:r>
            <a:r>
              <a:rPr lang="fi-FI" altLang="en-US" sz="2000" dirty="0" err="1"/>
              <a:t>scientific</a:t>
            </a:r>
            <a:r>
              <a:rPr lang="fi-FI" altLang="en-US" sz="2000" dirty="0"/>
              <a:t> </a:t>
            </a:r>
            <a:r>
              <a:rPr lang="fi-FI" altLang="en-US" sz="2000" dirty="0" err="1"/>
              <a:t>research</a:t>
            </a:r>
            <a:r>
              <a:rPr lang="fi-FI" altLang="en-US" sz="2000" dirty="0"/>
              <a:t> and to </a:t>
            </a:r>
            <a:r>
              <a:rPr lang="fi-FI" altLang="en-US" sz="2000" dirty="0" err="1"/>
              <a:t>provide</a:t>
            </a:r>
            <a:r>
              <a:rPr lang="fi-FI" altLang="en-US" sz="2000" dirty="0"/>
              <a:t> </a:t>
            </a:r>
            <a:r>
              <a:rPr lang="fi-FI" altLang="en-US" sz="2000" dirty="0" err="1"/>
              <a:t>teaching</a:t>
            </a:r>
            <a:r>
              <a:rPr lang="fi-FI" altLang="en-US" sz="2000" dirty="0"/>
              <a:t> in </a:t>
            </a:r>
            <a:r>
              <a:rPr lang="fi-FI" altLang="en-US" sz="2000" dirty="0" err="1"/>
              <a:t>related</a:t>
            </a:r>
            <a:r>
              <a:rPr lang="fi-FI" altLang="en-US" sz="2000" dirty="0"/>
              <a:t> </a:t>
            </a:r>
            <a:r>
              <a:rPr lang="fi-FI" altLang="en-US" sz="2000" dirty="0" err="1"/>
              <a:t>subjects</a:t>
            </a:r>
            <a:r>
              <a:rPr lang="fi-FI" altLang="en-US" sz="2000" dirty="0"/>
              <a:t>. </a:t>
            </a:r>
            <a:r>
              <a:rPr lang="fi-FI" altLang="en-US" sz="2000" baseline="30000" dirty="0"/>
              <a:t>4</a:t>
            </a:r>
            <a:r>
              <a:rPr lang="fi-FI" altLang="en-US" sz="2000" dirty="0"/>
              <a:t>Students at </a:t>
            </a:r>
            <a:r>
              <a:rPr lang="fi-FI" altLang="en-US" sz="2000" dirty="0" err="1"/>
              <a:t>universities</a:t>
            </a:r>
            <a:r>
              <a:rPr lang="fi-FI" altLang="en-US" sz="2000" dirty="0"/>
              <a:t> </a:t>
            </a:r>
            <a:r>
              <a:rPr lang="fi-FI" altLang="en-US" sz="2000" dirty="0" err="1"/>
              <a:t>may</a:t>
            </a:r>
            <a:r>
              <a:rPr lang="fi-FI" altLang="en-US" sz="2000" dirty="0"/>
              <a:t> </a:t>
            </a:r>
            <a:r>
              <a:rPr lang="fi-FI" altLang="en-US" sz="2000" dirty="0" err="1"/>
              <a:t>take</a:t>
            </a:r>
            <a:r>
              <a:rPr lang="fi-FI" altLang="en-US" sz="2000" dirty="0"/>
              <a:t> a </a:t>
            </a:r>
            <a:r>
              <a:rPr lang="fi-FI" altLang="en-US" sz="2000" dirty="0" err="1"/>
              <a:t>lower</a:t>
            </a:r>
            <a:r>
              <a:rPr lang="fi-FI" altLang="en-US" sz="2000" dirty="0"/>
              <a:t> (</a:t>
            </a:r>
            <a:r>
              <a:rPr lang="fi-FI" altLang="en-US" sz="2000" dirty="0" err="1"/>
              <a:t>Bachelor’s</a:t>
            </a:r>
            <a:r>
              <a:rPr lang="fi-FI" altLang="en-US" sz="2000" dirty="0"/>
              <a:t>) </a:t>
            </a:r>
            <a:r>
              <a:rPr lang="fi-FI" altLang="en-US" sz="2000" dirty="0" err="1"/>
              <a:t>or</a:t>
            </a:r>
            <a:r>
              <a:rPr lang="fi-FI" altLang="en-US" sz="2000" dirty="0"/>
              <a:t> </a:t>
            </a:r>
            <a:r>
              <a:rPr lang="fi-FI" altLang="en-US" sz="2000" dirty="0" err="1"/>
              <a:t>higher</a:t>
            </a:r>
            <a:r>
              <a:rPr lang="fi-FI" altLang="en-US" sz="2000" dirty="0"/>
              <a:t> (</a:t>
            </a:r>
            <a:r>
              <a:rPr lang="fi-FI" altLang="en-US" sz="2000" dirty="0" err="1"/>
              <a:t>Master’s</a:t>
            </a:r>
            <a:r>
              <a:rPr lang="fi-FI" altLang="en-US" sz="2000" dirty="0"/>
              <a:t>) </a:t>
            </a:r>
            <a:r>
              <a:rPr lang="fi-FI" altLang="en-US" sz="2000" dirty="0" err="1"/>
              <a:t>academic</a:t>
            </a:r>
            <a:r>
              <a:rPr lang="fi-FI" altLang="en-US" sz="2000" dirty="0"/>
              <a:t> </a:t>
            </a:r>
            <a:r>
              <a:rPr lang="fi-FI" altLang="en-US" sz="2000" dirty="0" err="1"/>
              <a:t>degree</a:t>
            </a:r>
            <a:r>
              <a:rPr lang="fi-FI" altLang="en-US" sz="2000" dirty="0"/>
              <a:t>, as </a:t>
            </a:r>
            <a:r>
              <a:rPr lang="fi-FI" altLang="en-US" sz="2000" dirty="0" err="1"/>
              <a:t>well</a:t>
            </a:r>
            <a:r>
              <a:rPr lang="fi-FI" altLang="en-US" sz="2000" dirty="0"/>
              <a:t> as </a:t>
            </a:r>
            <a:r>
              <a:rPr lang="fi-FI" altLang="en-US" sz="2000" dirty="0" err="1"/>
              <a:t>academic</a:t>
            </a:r>
            <a:r>
              <a:rPr lang="fi-FI" altLang="en-US" sz="2000" dirty="0"/>
              <a:t> </a:t>
            </a:r>
            <a:r>
              <a:rPr lang="fi-FI" altLang="en-US" sz="2000" dirty="0" err="1"/>
              <a:t>further</a:t>
            </a:r>
            <a:r>
              <a:rPr lang="fi-FI" altLang="en-US" sz="2000" dirty="0"/>
              <a:t> </a:t>
            </a:r>
            <a:r>
              <a:rPr lang="fi-FI" altLang="en-US" sz="2000" dirty="0" err="1"/>
              <a:t>education</a:t>
            </a:r>
            <a:r>
              <a:rPr lang="fi-FI" altLang="en-US" sz="2000" dirty="0"/>
              <a:t>, </a:t>
            </a:r>
            <a:r>
              <a:rPr lang="fi-FI" altLang="en-US" sz="2000" dirty="0" err="1"/>
              <a:t>consisting</a:t>
            </a:r>
            <a:r>
              <a:rPr lang="fi-FI" altLang="en-US" sz="2000" dirty="0"/>
              <a:t> of </a:t>
            </a:r>
            <a:r>
              <a:rPr lang="fi-FI" altLang="en-US" sz="2000" dirty="0" err="1"/>
              <a:t>licentiate</a:t>
            </a:r>
            <a:r>
              <a:rPr lang="fi-FI" altLang="en-US" sz="2000" dirty="0"/>
              <a:t> and </a:t>
            </a:r>
            <a:r>
              <a:rPr lang="fi-FI" altLang="en-US" sz="2000" dirty="0" err="1"/>
              <a:t>doctoral</a:t>
            </a:r>
            <a:r>
              <a:rPr lang="fi-FI" altLang="en-US" sz="2000" dirty="0"/>
              <a:t> </a:t>
            </a:r>
            <a:r>
              <a:rPr lang="fi-FI" altLang="en-US" sz="2000" dirty="0" err="1"/>
              <a:t>degrees</a:t>
            </a:r>
            <a:r>
              <a:rPr lang="fi-FI" altLang="en-US" sz="2000" dirty="0"/>
              <a:t>. </a:t>
            </a:r>
            <a:r>
              <a:rPr lang="fi-FI" altLang="en-US" sz="2000" baseline="30000" dirty="0"/>
              <a:t>5</a:t>
            </a:r>
            <a:r>
              <a:rPr lang="fi-FI" altLang="en-US" sz="2000" dirty="0"/>
              <a:t>Universities </a:t>
            </a:r>
            <a:r>
              <a:rPr lang="fi-FI" altLang="en-US" sz="2000" dirty="0" err="1"/>
              <a:t>also</a:t>
            </a:r>
            <a:r>
              <a:rPr lang="fi-FI" altLang="en-US" sz="2000" dirty="0"/>
              <a:t> </a:t>
            </a:r>
            <a:r>
              <a:rPr lang="fi-FI" altLang="en-US" sz="2000" dirty="0" err="1"/>
              <a:t>arrange</a:t>
            </a:r>
            <a:r>
              <a:rPr lang="fi-FI" altLang="en-US" sz="2000" dirty="0"/>
              <a:t> </a:t>
            </a:r>
            <a:r>
              <a:rPr lang="fi-FI" altLang="en-US" sz="2000" dirty="0" err="1"/>
              <a:t>further</a:t>
            </a:r>
            <a:r>
              <a:rPr lang="fi-FI" altLang="en-US" sz="2000" dirty="0"/>
              <a:t> </a:t>
            </a:r>
            <a:r>
              <a:rPr lang="fi-FI" altLang="en-US" sz="2000" dirty="0" err="1"/>
              <a:t>education</a:t>
            </a:r>
            <a:r>
              <a:rPr lang="fi-FI" altLang="en-US" sz="2000" dirty="0"/>
              <a:t> and open </a:t>
            </a:r>
            <a:r>
              <a:rPr lang="fi-FI" altLang="en-US" sz="2000" dirty="0" err="1"/>
              <a:t>university</a:t>
            </a:r>
            <a:r>
              <a:rPr lang="fi-FI" altLang="en-US" sz="2000" dirty="0"/>
              <a:t> </a:t>
            </a:r>
            <a:r>
              <a:rPr lang="fi-FI" altLang="en-US" sz="2000" dirty="0" err="1"/>
              <a:t>teaching</a:t>
            </a:r>
            <a:r>
              <a:rPr lang="fi-FI" altLang="en-US" sz="2000" dirty="0"/>
              <a:t>. </a:t>
            </a:r>
            <a:r>
              <a:rPr lang="fi-FI" altLang="en-US" sz="2000" baseline="30000" dirty="0"/>
              <a:t>6</a:t>
            </a:r>
            <a:r>
              <a:rPr lang="fi-FI" altLang="en-US" sz="2000" dirty="0"/>
              <a:t>In </a:t>
            </a:r>
            <a:r>
              <a:rPr lang="fi-FI" altLang="en-US" sz="2000" dirty="0" err="1"/>
              <a:t>contrast</a:t>
            </a:r>
            <a:r>
              <a:rPr lang="fi-FI" altLang="en-US" sz="2000" dirty="0"/>
              <a:t>, </a:t>
            </a:r>
            <a:r>
              <a:rPr lang="fi-FI" altLang="en-US" sz="2000" dirty="0" err="1"/>
              <a:t>univiersities</a:t>
            </a:r>
            <a:r>
              <a:rPr lang="fi-FI" altLang="en-US" sz="2000" dirty="0"/>
              <a:t> of </a:t>
            </a:r>
            <a:r>
              <a:rPr lang="fi-FI" altLang="en-US" sz="2000" dirty="0" err="1"/>
              <a:t>applied</a:t>
            </a:r>
            <a:r>
              <a:rPr lang="fi-FI" altLang="en-US" sz="2000" dirty="0"/>
              <a:t> </a:t>
            </a:r>
            <a:r>
              <a:rPr lang="fi-FI" altLang="en-US" sz="2000" dirty="0" err="1"/>
              <a:t>sciences</a:t>
            </a:r>
            <a:r>
              <a:rPr lang="fi-FI" altLang="en-US" sz="2000" dirty="0"/>
              <a:t> </a:t>
            </a:r>
            <a:r>
              <a:rPr lang="fi-FI" altLang="en-US" sz="2000" dirty="0" err="1"/>
              <a:t>emphasize</a:t>
            </a:r>
            <a:r>
              <a:rPr lang="fi-FI" altLang="en-US" sz="2000" dirty="0"/>
              <a:t> a </a:t>
            </a:r>
            <a:r>
              <a:rPr lang="fi-FI" altLang="en-US" sz="2000" dirty="0" err="1"/>
              <a:t>connection</a:t>
            </a:r>
            <a:r>
              <a:rPr lang="fi-FI" altLang="en-US" sz="2000" dirty="0"/>
              <a:t> </a:t>
            </a:r>
            <a:r>
              <a:rPr lang="fi-FI" altLang="en-US" sz="2000" dirty="0" err="1"/>
              <a:t>with</a:t>
            </a:r>
            <a:r>
              <a:rPr lang="fi-FI" altLang="en-US" sz="2000" dirty="0"/>
              <a:t> </a:t>
            </a:r>
            <a:r>
              <a:rPr lang="fi-FI" altLang="en-US" sz="2000" dirty="0" err="1"/>
              <a:t>working</a:t>
            </a:r>
            <a:r>
              <a:rPr lang="fi-FI" altLang="en-US" sz="2000" dirty="0"/>
              <a:t> life, and </a:t>
            </a:r>
            <a:r>
              <a:rPr lang="fi-FI" altLang="en-US" sz="2000" dirty="0" err="1"/>
              <a:t>the</a:t>
            </a:r>
            <a:r>
              <a:rPr lang="fi-FI" altLang="en-US" sz="2000" dirty="0"/>
              <a:t> </a:t>
            </a:r>
            <a:r>
              <a:rPr lang="fi-FI" altLang="en-US" sz="2000" dirty="0" err="1"/>
              <a:t>degrees</a:t>
            </a:r>
            <a:r>
              <a:rPr lang="fi-FI" altLang="en-US" sz="2000" dirty="0"/>
              <a:t> </a:t>
            </a:r>
            <a:r>
              <a:rPr lang="fi-FI" altLang="en-US" sz="2000" dirty="0" err="1"/>
              <a:t>offered</a:t>
            </a:r>
            <a:r>
              <a:rPr lang="fi-FI" altLang="en-US" sz="2000" dirty="0"/>
              <a:t> </a:t>
            </a:r>
            <a:r>
              <a:rPr lang="fi-FI" altLang="en-US" sz="2000" dirty="0" err="1"/>
              <a:t>are</a:t>
            </a:r>
            <a:r>
              <a:rPr lang="fi-FI" altLang="en-US" sz="2000" dirty="0"/>
              <a:t> </a:t>
            </a:r>
            <a:r>
              <a:rPr lang="fi-FI" altLang="en-US" sz="2000" dirty="0" err="1"/>
              <a:t>higher</a:t>
            </a:r>
            <a:r>
              <a:rPr lang="fi-FI" altLang="en-US" sz="2000" dirty="0"/>
              <a:t> </a:t>
            </a:r>
            <a:r>
              <a:rPr lang="fi-FI" altLang="en-US" sz="2000" dirty="0" err="1"/>
              <a:t>education</a:t>
            </a:r>
            <a:r>
              <a:rPr lang="fi-FI" altLang="en-US" sz="2000" dirty="0"/>
              <a:t> </a:t>
            </a:r>
            <a:r>
              <a:rPr lang="fi-FI" altLang="en-US" sz="2000" dirty="0" err="1"/>
              <a:t>degrees</a:t>
            </a:r>
            <a:r>
              <a:rPr lang="fi-FI" altLang="en-US" sz="2000" dirty="0"/>
              <a:t> </a:t>
            </a:r>
            <a:r>
              <a:rPr lang="fi-FI" altLang="en-US" sz="2000" dirty="0" err="1"/>
              <a:t>with</a:t>
            </a:r>
            <a:r>
              <a:rPr lang="fi-FI" altLang="en-US" sz="2000" dirty="0"/>
              <a:t> a </a:t>
            </a:r>
            <a:r>
              <a:rPr lang="fi-FI" altLang="en-US" sz="2000" dirty="0" err="1"/>
              <a:t>professional</a:t>
            </a:r>
            <a:r>
              <a:rPr lang="fi-FI" altLang="en-US" sz="2000" dirty="0"/>
              <a:t> </a:t>
            </a:r>
            <a:r>
              <a:rPr lang="fi-FI" altLang="en-US" sz="2000" dirty="0" err="1"/>
              <a:t>emphasis</a:t>
            </a:r>
            <a:r>
              <a:rPr lang="fi-FI" altLang="en-US" sz="2000" dirty="0"/>
              <a:t>. </a:t>
            </a:r>
            <a:r>
              <a:rPr lang="fi-FI" altLang="en-US" sz="2000" baseline="30000" dirty="0"/>
              <a:t>7</a:t>
            </a:r>
            <a:r>
              <a:rPr lang="fi-FI" altLang="en-US" sz="2000" dirty="0"/>
              <a:t>Located </a:t>
            </a:r>
            <a:r>
              <a:rPr lang="fi-FI" altLang="en-US" sz="2000" dirty="0" err="1"/>
              <a:t>throughout</a:t>
            </a:r>
            <a:r>
              <a:rPr lang="fi-FI" altLang="en-US" sz="2000" dirty="0"/>
              <a:t> Finland, </a:t>
            </a:r>
            <a:r>
              <a:rPr lang="fi-FI" altLang="en-US" sz="2000" dirty="0" err="1"/>
              <a:t>universities</a:t>
            </a:r>
            <a:r>
              <a:rPr lang="fi-FI" altLang="en-US" sz="2000" dirty="0"/>
              <a:t> and </a:t>
            </a:r>
            <a:r>
              <a:rPr lang="fi-FI" altLang="en-US" sz="2000" dirty="0" err="1"/>
              <a:t>universities</a:t>
            </a:r>
            <a:r>
              <a:rPr lang="fi-FI" altLang="en-US" sz="2000" dirty="0"/>
              <a:t> of </a:t>
            </a:r>
            <a:r>
              <a:rPr lang="fi-FI" altLang="en-US" sz="2000" dirty="0" err="1"/>
              <a:t>applied</a:t>
            </a:r>
            <a:r>
              <a:rPr lang="fi-FI" altLang="en-US" sz="2000" dirty="0"/>
              <a:t> </a:t>
            </a:r>
            <a:r>
              <a:rPr lang="fi-FI" altLang="en-US" sz="2000" dirty="0" err="1"/>
              <a:t>sciences</a:t>
            </a:r>
            <a:r>
              <a:rPr lang="fi-FI" altLang="en-US" sz="2000" dirty="0"/>
              <a:t> </a:t>
            </a:r>
            <a:r>
              <a:rPr lang="fi-FI" altLang="en-US" sz="2000" dirty="0" err="1"/>
              <a:t>aim</a:t>
            </a:r>
            <a:r>
              <a:rPr lang="fi-FI" altLang="en-US" sz="2000" dirty="0"/>
              <a:t> to </a:t>
            </a:r>
            <a:r>
              <a:rPr lang="fi-FI" altLang="en-US" sz="2000" dirty="0" err="1"/>
              <a:t>ensure</a:t>
            </a:r>
            <a:r>
              <a:rPr lang="fi-FI" altLang="en-US" sz="2000" dirty="0"/>
              <a:t> </a:t>
            </a:r>
            <a:r>
              <a:rPr lang="fi-FI" altLang="en-US" sz="2000" dirty="0" err="1"/>
              <a:t>that</a:t>
            </a:r>
            <a:r>
              <a:rPr lang="fi-FI" altLang="en-US" sz="2000" dirty="0"/>
              <a:t> </a:t>
            </a:r>
            <a:r>
              <a:rPr lang="fi-FI" altLang="en-US" sz="2000" dirty="0" err="1"/>
              <a:t>all</a:t>
            </a:r>
            <a:r>
              <a:rPr lang="fi-FI" altLang="en-US" sz="2000" dirty="0"/>
              <a:t> </a:t>
            </a:r>
            <a:r>
              <a:rPr lang="fi-FI" altLang="en-US" sz="2000" dirty="0" err="1"/>
              <a:t>prospective</a:t>
            </a:r>
            <a:r>
              <a:rPr lang="fi-FI" altLang="en-US" sz="2000" dirty="0"/>
              <a:t> </a:t>
            </a:r>
            <a:r>
              <a:rPr lang="fi-FI" altLang="en-US" sz="2000" dirty="0" err="1"/>
              <a:t>students</a:t>
            </a:r>
            <a:r>
              <a:rPr lang="fi-FI" altLang="en-US" sz="2000" dirty="0"/>
              <a:t> </a:t>
            </a:r>
            <a:r>
              <a:rPr lang="fi-FI" altLang="en-US" sz="2000" dirty="0" err="1"/>
              <a:t>have</a:t>
            </a:r>
            <a:r>
              <a:rPr lang="fi-FI" altLang="en-US" sz="2000" dirty="0"/>
              <a:t> </a:t>
            </a:r>
            <a:r>
              <a:rPr lang="fi-FI" altLang="en-US" sz="2000" dirty="0" err="1"/>
              <a:t>equal</a:t>
            </a:r>
            <a:r>
              <a:rPr lang="fi-FI" altLang="en-US" sz="2000" dirty="0"/>
              <a:t> </a:t>
            </a:r>
            <a:r>
              <a:rPr lang="fi-FI" altLang="en-US" sz="2000" dirty="0" err="1"/>
              <a:t>opportunities</a:t>
            </a:r>
            <a:r>
              <a:rPr lang="fi-FI" altLang="en-US" sz="2000" dirty="0"/>
              <a:t> for </a:t>
            </a:r>
            <a:r>
              <a:rPr lang="fi-FI" altLang="en-US" sz="2000" dirty="0" err="1"/>
              <a:t>study</a:t>
            </a:r>
            <a:r>
              <a:rPr lang="fi-FI" altLang="en-US" sz="2000" dirty="0"/>
              <a:t>, </a:t>
            </a:r>
            <a:r>
              <a:rPr lang="fi-FI" altLang="en-US" sz="2000" dirty="0" err="1"/>
              <a:t>regardless</a:t>
            </a:r>
            <a:r>
              <a:rPr lang="fi-FI" altLang="en-US" sz="2000" dirty="0"/>
              <a:t> of </a:t>
            </a:r>
            <a:r>
              <a:rPr lang="fi-FI" altLang="en-US" sz="2000" dirty="0" err="1"/>
              <a:t>where</a:t>
            </a:r>
            <a:r>
              <a:rPr lang="fi-FI" altLang="en-US" sz="2000" dirty="0"/>
              <a:t> </a:t>
            </a:r>
            <a:r>
              <a:rPr lang="fi-FI" altLang="en-US" sz="2000" dirty="0" err="1"/>
              <a:t>they</a:t>
            </a:r>
            <a:r>
              <a:rPr lang="fi-FI" altLang="en-US" sz="2000" dirty="0"/>
              <a:t> live.</a:t>
            </a:r>
          </a:p>
        </p:txBody>
      </p:sp>
      <p:sp>
        <p:nvSpPr>
          <p:cNvPr id="36870" name="Rectangle 2"/>
          <p:cNvSpPr>
            <a:spLocks noGrp="1" noChangeArrowheads="1"/>
          </p:cNvSpPr>
          <p:nvPr>
            <p:ph type="title"/>
          </p:nvPr>
        </p:nvSpPr>
        <p:spPr>
          <a:xfrm>
            <a:off x="1403350" y="274638"/>
            <a:ext cx="6697663" cy="706437"/>
          </a:xfrm>
        </p:spPr>
        <p:txBody>
          <a:bodyPr/>
          <a:lstStyle/>
          <a:p>
            <a:pPr algn="l" eaLnBrk="1" hangingPunct="1"/>
            <a:r>
              <a:rPr lang="en-US" altLang="en-US" sz="3200" b="1" noProof="0" dirty="0">
                <a:solidFill>
                  <a:srgbClr val="990000"/>
                </a:solidFill>
              </a:rPr>
              <a:t>TOPIC SENTENCES </a:t>
            </a:r>
            <a:r>
              <a:rPr lang="en-US" altLang="en-US" sz="3600" b="1" noProof="0" dirty="0">
                <a:solidFill>
                  <a:srgbClr val="990000"/>
                </a:solidFill>
              </a:rPr>
              <a:t>(pp. 39-42)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descr="magnifying_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Text Box 5"/>
          <p:cNvSpPr txBox="1">
            <a:spLocks noChangeArrowheads="1"/>
          </p:cNvSpPr>
          <p:nvPr/>
        </p:nvSpPr>
        <p:spPr bwMode="auto">
          <a:xfrm>
            <a:off x="539750" y="1052513"/>
            <a:ext cx="6624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b="1">
                <a:solidFill>
                  <a:schemeClr val="accent2"/>
                </a:solidFill>
              </a:rPr>
              <a:t> New topic</a:t>
            </a:r>
            <a:endParaRPr lang="en-US" altLang="en-US">
              <a:latin typeface="Times New Roman" panose="02020603050405020304" pitchFamily="18" charset="0"/>
            </a:endParaRPr>
          </a:p>
        </p:txBody>
      </p:sp>
      <p:sp>
        <p:nvSpPr>
          <p:cNvPr id="40964" name="Text Box 7"/>
          <p:cNvSpPr txBox="1">
            <a:spLocks noChangeArrowheads="1"/>
          </p:cNvSpPr>
          <p:nvPr/>
        </p:nvSpPr>
        <p:spPr bwMode="auto">
          <a:xfrm>
            <a:off x="754063" y="1574800"/>
            <a:ext cx="8064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fi-FI" altLang="en-US" sz="1800"/>
          </a:p>
        </p:txBody>
      </p:sp>
      <p:sp>
        <p:nvSpPr>
          <p:cNvPr id="40965" name="Text Box 9"/>
          <p:cNvSpPr txBox="1">
            <a:spLocks noChangeArrowheads="1"/>
          </p:cNvSpPr>
          <p:nvPr/>
        </p:nvSpPr>
        <p:spPr bwMode="auto">
          <a:xfrm>
            <a:off x="468313" y="1774825"/>
            <a:ext cx="8715375"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i-FI" altLang="en-US" sz="2400" baseline="30000" dirty="0">
                <a:latin typeface="+mj-lt"/>
              </a:rPr>
              <a:t>1</a:t>
            </a:r>
            <a:r>
              <a:rPr lang="fi-FI" altLang="en-US" sz="2400" dirty="0">
                <a:latin typeface="+mj-lt"/>
              </a:rPr>
              <a:t>The </a:t>
            </a:r>
            <a:r>
              <a:rPr lang="fi-FI" altLang="en-US" sz="2400" dirty="0" err="1">
                <a:latin typeface="+mj-lt"/>
              </a:rPr>
              <a:t>Finnish</a:t>
            </a:r>
            <a:r>
              <a:rPr lang="fi-FI" altLang="en-US" sz="2400" dirty="0">
                <a:latin typeface="+mj-lt"/>
              </a:rPr>
              <a:t> </a:t>
            </a:r>
            <a:r>
              <a:rPr lang="fi-FI" altLang="en-US" sz="2400" dirty="0" err="1">
                <a:latin typeface="+mj-lt"/>
              </a:rPr>
              <a:t>higher</a:t>
            </a:r>
            <a:r>
              <a:rPr lang="fi-FI" altLang="en-US" sz="2400" dirty="0">
                <a:latin typeface="+mj-lt"/>
              </a:rPr>
              <a:t> </a:t>
            </a:r>
            <a:r>
              <a:rPr lang="fi-FI" altLang="en-US" sz="2400" dirty="0" err="1">
                <a:latin typeface="+mj-lt"/>
              </a:rPr>
              <a:t>education</a:t>
            </a:r>
            <a:r>
              <a:rPr lang="fi-FI" altLang="en-US" sz="2400" dirty="0">
                <a:latin typeface="+mj-lt"/>
              </a:rPr>
              <a:t> </a:t>
            </a:r>
            <a:r>
              <a:rPr lang="fi-FI" altLang="en-US" sz="2400" dirty="0" err="1">
                <a:latin typeface="+mj-lt"/>
              </a:rPr>
              <a:t>system</a:t>
            </a:r>
            <a:r>
              <a:rPr lang="fi-FI" altLang="en-US" sz="2400" dirty="0">
                <a:latin typeface="+mj-lt"/>
              </a:rPr>
              <a:t> </a:t>
            </a:r>
            <a:r>
              <a:rPr lang="fi-FI" altLang="en-US" sz="2400" dirty="0" err="1">
                <a:latin typeface="+mj-lt"/>
              </a:rPr>
              <a:t>consists</a:t>
            </a:r>
            <a:r>
              <a:rPr lang="fi-FI" altLang="en-US" sz="2400" dirty="0">
                <a:latin typeface="+mj-lt"/>
              </a:rPr>
              <a:t> of </a:t>
            </a:r>
            <a:r>
              <a:rPr lang="fi-FI" altLang="en-US" sz="2400" dirty="0" err="1">
                <a:latin typeface="+mj-lt"/>
              </a:rPr>
              <a:t>universities</a:t>
            </a:r>
            <a:r>
              <a:rPr lang="fi-FI" altLang="en-US" sz="2400" dirty="0">
                <a:latin typeface="+mj-lt"/>
              </a:rPr>
              <a:t> and </a:t>
            </a:r>
            <a:r>
              <a:rPr lang="fi-FI" altLang="en-US" sz="2400" dirty="0" err="1">
                <a:latin typeface="+mj-lt"/>
              </a:rPr>
              <a:t>universities</a:t>
            </a:r>
            <a:r>
              <a:rPr lang="fi-FI" altLang="en-US" sz="2400" dirty="0">
                <a:latin typeface="+mj-lt"/>
              </a:rPr>
              <a:t> of </a:t>
            </a:r>
            <a:r>
              <a:rPr lang="fi-FI" altLang="en-US" sz="2400" dirty="0" err="1">
                <a:latin typeface="+mj-lt"/>
              </a:rPr>
              <a:t>applied</a:t>
            </a:r>
            <a:r>
              <a:rPr lang="fi-FI" altLang="en-US" sz="2400" dirty="0">
                <a:latin typeface="+mj-lt"/>
              </a:rPr>
              <a:t> </a:t>
            </a:r>
            <a:r>
              <a:rPr lang="fi-FI" altLang="en-US" sz="2400" dirty="0" err="1">
                <a:latin typeface="+mj-lt"/>
              </a:rPr>
              <a:t>sciences</a:t>
            </a:r>
            <a:r>
              <a:rPr lang="fi-FI" altLang="en-US" sz="2400" dirty="0">
                <a:latin typeface="+mj-lt"/>
              </a:rPr>
              <a:t>. </a:t>
            </a:r>
            <a:r>
              <a:rPr lang="fi-FI" altLang="en-US" sz="2000" baseline="30000" dirty="0">
                <a:latin typeface="+mj-lt"/>
              </a:rPr>
              <a:t>2</a:t>
            </a:r>
            <a:r>
              <a:rPr lang="fi-FI" altLang="en-US" sz="2000" dirty="0">
                <a:latin typeface="+mj-lt"/>
              </a:rPr>
              <a:t>The </a:t>
            </a:r>
            <a:r>
              <a:rPr lang="fi-FI" altLang="en-US" sz="2000" dirty="0" err="1">
                <a:latin typeface="+mj-lt"/>
              </a:rPr>
              <a:t>universities</a:t>
            </a:r>
            <a:r>
              <a:rPr lang="fi-FI" altLang="en-US" sz="2000" dirty="0">
                <a:latin typeface="+mj-lt"/>
              </a:rPr>
              <a:t> </a:t>
            </a:r>
            <a:r>
              <a:rPr lang="fi-FI" altLang="en-US" sz="2000" dirty="0" err="1">
                <a:latin typeface="+mj-lt"/>
              </a:rPr>
              <a:t>stress</a:t>
            </a:r>
            <a:r>
              <a:rPr lang="fi-FI" altLang="en-US" sz="2000" dirty="0">
                <a:latin typeface="+mj-lt"/>
              </a:rPr>
              <a:t> </a:t>
            </a:r>
            <a:r>
              <a:rPr lang="fi-FI" altLang="en-US" sz="2000" dirty="0" err="1">
                <a:latin typeface="+mj-lt"/>
              </a:rPr>
              <a:t>the</a:t>
            </a:r>
            <a:r>
              <a:rPr lang="fi-FI" altLang="en-US" sz="2000" dirty="0">
                <a:latin typeface="+mj-lt"/>
              </a:rPr>
              <a:t> </a:t>
            </a:r>
            <a:r>
              <a:rPr lang="fi-FI" altLang="en-US" sz="2000" dirty="0" err="1">
                <a:latin typeface="+mj-lt"/>
              </a:rPr>
              <a:t>connection</a:t>
            </a:r>
            <a:r>
              <a:rPr lang="fi-FI" altLang="en-US" sz="2000" dirty="0">
                <a:latin typeface="+mj-lt"/>
              </a:rPr>
              <a:t> </a:t>
            </a:r>
            <a:r>
              <a:rPr lang="fi-FI" altLang="en-US" sz="2000" dirty="0" err="1">
                <a:latin typeface="+mj-lt"/>
              </a:rPr>
              <a:t>between</a:t>
            </a:r>
            <a:r>
              <a:rPr lang="fi-FI" altLang="en-US" sz="2000" dirty="0">
                <a:latin typeface="+mj-lt"/>
              </a:rPr>
              <a:t> </a:t>
            </a:r>
            <a:r>
              <a:rPr lang="fi-FI" altLang="en-US" sz="2000" dirty="0" err="1">
                <a:latin typeface="+mj-lt"/>
              </a:rPr>
              <a:t>research</a:t>
            </a:r>
            <a:r>
              <a:rPr lang="fi-FI" altLang="en-US" sz="2000" dirty="0">
                <a:latin typeface="+mj-lt"/>
              </a:rPr>
              <a:t> and </a:t>
            </a:r>
            <a:r>
              <a:rPr lang="fi-FI" altLang="en-US" sz="2000" dirty="0" err="1">
                <a:latin typeface="+mj-lt"/>
              </a:rPr>
              <a:t>teaching</a:t>
            </a:r>
            <a:r>
              <a:rPr lang="fi-FI" altLang="en-US" sz="2000" dirty="0">
                <a:latin typeface="+mj-lt"/>
              </a:rPr>
              <a:t>. </a:t>
            </a:r>
            <a:r>
              <a:rPr lang="fi-FI" altLang="en-US" sz="2000" baseline="30000" dirty="0">
                <a:latin typeface="+mj-lt"/>
              </a:rPr>
              <a:t>3</a:t>
            </a:r>
            <a:r>
              <a:rPr lang="fi-FI" altLang="en-US" sz="2000" dirty="0">
                <a:latin typeface="+mj-lt"/>
              </a:rPr>
              <a:t>The </a:t>
            </a:r>
            <a:r>
              <a:rPr lang="fi-FI" altLang="en-US" sz="2000" dirty="0" err="1">
                <a:latin typeface="+mj-lt"/>
              </a:rPr>
              <a:t>basic</a:t>
            </a:r>
            <a:r>
              <a:rPr lang="fi-FI" altLang="en-US" sz="2000" dirty="0">
                <a:latin typeface="+mj-lt"/>
              </a:rPr>
              <a:t> </a:t>
            </a:r>
            <a:r>
              <a:rPr lang="fi-FI" altLang="en-US" sz="2000" dirty="0" err="1">
                <a:latin typeface="+mj-lt"/>
              </a:rPr>
              <a:t>purpose</a:t>
            </a:r>
            <a:r>
              <a:rPr lang="fi-FI" altLang="en-US" sz="2000" dirty="0">
                <a:latin typeface="+mj-lt"/>
              </a:rPr>
              <a:t> of </a:t>
            </a:r>
            <a:r>
              <a:rPr lang="fi-FI" altLang="en-US" sz="2000" dirty="0" err="1">
                <a:latin typeface="+mj-lt"/>
              </a:rPr>
              <a:t>the</a:t>
            </a:r>
            <a:r>
              <a:rPr lang="fi-FI" altLang="en-US" sz="2000" dirty="0">
                <a:latin typeface="+mj-lt"/>
              </a:rPr>
              <a:t> </a:t>
            </a:r>
            <a:r>
              <a:rPr lang="fi-FI" altLang="en-US" sz="2000" dirty="0" err="1">
                <a:latin typeface="+mj-lt"/>
              </a:rPr>
              <a:t>universities</a:t>
            </a:r>
            <a:r>
              <a:rPr lang="fi-FI" altLang="en-US" sz="2000" dirty="0">
                <a:latin typeface="+mj-lt"/>
              </a:rPr>
              <a:t> is to </a:t>
            </a:r>
            <a:r>
              <a:rPr lang="fi-FI" altLang="en-US" sz="2000" dirty="0" err="1">
                <a:latin typeface="+mj-lt"/>
              </a:rPr>
              <a:t>carry</a:t>
            </a:r>
            <a:r>
              <a:rPr lang="fi-FI" altLang="en-US" sz="2000" dirty="0">
                <a:latin typeface="+mj-lt"/>
              </a:rPr>
              <a:t> out </a:t>
            </a:r>
            <a:r>
              <a:rPr lang="fi-FI" altLang="en-US" sz="2000" dirty="0" err="1">
                <a:latin typeface="+mj-lt"/>
              </a:rPr>
              <a:t>scientific</a:t>
            </a:r>
            <a:r>
              <a:rPr lang="fi-FI" altLang="en-US" sz="2000" dirty="0">
                <a:latin typeface="+mj-lt"/>
              </a:rPr>
              <a:t> </a:t>
            </a:r>
            <a:r>
              <a:rPr lang="fi-FI" altLang="en-US" sz="2000" dirty="0" err="1">
                <a:latin typeface="+mj-lt"/>
              </a:rPr>
              <a:t>research</a:t>
            </a:r>
            <a:r>
              <a:rPr lang="fi-FI" altLang="en-US" sz="2000" dirty="0">
                <a:latin typeface="+mj-lt"/>
              </a:rPr>
              <a:t> and to </a:t>
            </a:r>
            <a:r>
              <a:rPr lang="fi-FI" altLang="en-US" sz="2000" dirty="0" err="1">
                <a:latin typeface="+mj-lt"/>
              </a:rPr>
              <a:t>provide</a:t>
            </a:r>
            <a:r>
              <a:rPr lang="fi-FI" altLang="en-US" sz="2000" dirty="0">
                <a:latin typeface="+mj-lt"/>
              </a:rPr>
              <a:t> </a:t>
            </a:r>
            <a:r>
              <a:rPr lang="fi-FI" altLang="en-US" sz="2000" dirty="0" err="1">
                <a:latin typeface="+mj-lt"/>
              </a:rPr>
              <a:t>teaching</a:t>
            </a:r>
            <a:r>
              <a:rPr lang="fi-FI" altLang="en-US" sz="2000" dirty="0">
                <a:latin typeface="+mj-lt"/>
              </a:rPr>
              <a:t> in </a:t>
            </a:r>
            <a:r>
              <a:rPr lang="fi-FI" altLang="en-US" sz="2000" dirty="0" err="1">
                <a:latin typeface="+mj-lt"/>
              </a:rPr>
              <a:t>related</a:t>
            </a:r>
            <a:r>
              <a:rPr lang="fi-FI" altLang="en-US" sz="2000" dirty="0">
                <a:latin typeface="+mj-lt"/>
              </a:rPr>
              <a:t> </a:t>
            </a:r>
            <a:r>
              <a:rPr lang="fi-FI" altLang="en-US" sz="2000" dirty="0" err="1">
                <a:latin typeface="+mj-lt"/>
              </a:rPr>
              <a:t>subjects</a:t>
            </a:r>
            <a:r>
              <a:rPr lang="fi-FI" altLang="en-US" sz="2000" dirty="0">
                <a:latin typeface="+mj-lt"/>
              </a:rPr>
              <a:t>. </a:t>
            </a:r>
            <a:r>
              <a:rPr lang="fi-FI" altLang="en-US" sz="2000" baseline="30000" dirty="0">
                <a:latin typeface="+mj-lt"/>
              </a:rPr>
              <a:t>4</a:t>
            </a:r>
            <a:r>
              <a:rPr lang="fi-FI" altLang="en-US" sz="2000" dirty="0">
                <a:latin typeface="+mj-lt"/>
              </a:rPr>
              <a:t>Students at </a:t>
            </a:r>
            <a:r>
              <a:rPr lang="fi-FI" altLang="en-US" sz="2000" dirty="0" err="1">
                <a:latin typeface="+mj-lt"/>
              </a:rPr>
              <a:t>universities</a:t>
            </a:r>
            <a:r>
              <a:rPr lang="fi-FI" altLang="en-US" sz="2000" dirty="0">
                <a:latin typeface="+mj-lt"/>
              </a:rPr>
              <a:t> </a:t>
            </a:r>
            <a:r>
              <a:rPr lang="fi-FI" altLang="en-US" sz="2000" dirty="0" err="1">
                <a:latin typeface="+mj-lt"/>
              </a:rPr>
              <a:t>may</a:t>
            </a:r>
            <a:r>
              <a:rPr lang="fi-FI" altLang="en-US" sz="2000" dirty="0">
                <a:latin typeface="+mj-lt"/>
              </a:rPr>
              <a:t> </a:t>
            </a:r>
            <a:r>
              <a:rPr lang="fi-FI" altLang="en-US" sz="2000" dirty="0" err="1">
                <a:latin typeface="+mj-lt"/>
              </a:rPr>
              <a:t>take</a:t>
            </a:r>
            <a:r>
              <a:rPr lang="fi-FI" altLang="en-US" sz="2000" dirty="0">
                <a:latin typeface="+mj-lt"/>
              </a:rPr>
              <a:t> a </a:t>
            </a:r>
            <a:r>
              <a:rPr lang="fi-FI" altLang="en-US" sz="2000" dirty="0" err="1">
                <a:latin typeface="+mj-lt"/>
              </a:rPr>
              <a:t>lower</a:t>
            </a:r>
            <a:r>
              <a:rPr lang="fi-FI" altLang="en-US" sz="2000" dirty="0">
                <a:latin typeface="+mj-lt"/>
              </a:rPr>
              <a:t> (</a:t>
            </a:r>
            <a:r>
              <a:rPr lang="fi-FI" altLang="en-US" sz="2000" dirty="0" err="1">
                <a:latin typeface="+mj-lt"/>
              </a:rPr>
              <a:t>Bachelor’s</a:t>
            </a:r>
            <a:r>
              <a:rPr lang="fi-FI" altLang="en-US" sz="2000" dirty="0">
                <a:latin typeface="+mj-lt"/>
              </a:rPr>
              <a:t>) </a:t>
            </a:r>
            <a:r>
              <a:rPr lang="fi-FI" altLang="en-US" sz="2000" dirty="0" err="1">
                <a:latin typeface="+mj-lt"/>
              </a:rPr>
              <a:t>or</a:t>
            </a:r>
            <a:r>
              <a:rPr lang="fi-FI" altLang="en-US" sz="2000" dirty="0">
                <a:latin typeface="+mj-lt"/>
              </a:rPr>
              <a:t> </a:t>
            </a:r>
            <a:r>
              <a:rPr lang="fi-FI" altLang="en-US" sz="2000" dirty="0" err="1">
                <a:latin typeface="+mj-lt"/>
              </a:rPr>
              <a:t>higher</a:t>
            </a:r>
            <a:r>
              <a:rPr lang="fi-FI" altLang="en-US" sz="2000" dirty="0">
                <a:latin typeface="+mj-lt"/>
              </a:rPr>
              <a:t> (</a:t>
            </a:r>
            <a:r>
              <a:rPr lang="fi-FI" altLang="en-US" sz="2000" dirty="0" err="1">
                <a:latin typeface="+mj-lt"/>
              </a:rPr>
              <a:t>Master’s</a:t>
            </a:r>
            <a:r>
              <a:rPr lang="fi-FI" altLang="en-US" sz="2000" dirty="0">
                <a:latin typeface="+mj-lt"/>
              </a:rPr>
              <a:t>) </a:t>
            </a:r>
            <a:r>
              <a:rPr lang="fi-FI" altLang="en-US" sz="2000" dirty="0" err="1">
                <a:latin typeface="+mj-lt"/>
              </a:rPr>
              <a:t>academic</a:t>
            </a:r>
            <a:r>
              <a:rPr lang="fi-FI" altLang="en-US" sz="2000" dirty="0">
                <a:latin typeface="+mj-lt"/>
              </a:rPr>
              <a:t> </a:t>
            </a:r>
            <a:r>
              <a:rPr lang="fi-FI" altLang="en-US" sz="2000" dirty="0" err="1">
                <a:latin typeface="+mj-lt"/>
              </a:rPr>
              <a:t>degree</a:t>
            </a:r>
            <a:r>
              <a:rPr lang="fi-FI" altLang="en-US" sz="2000" dirty="0">
                <a:latin typeface="+mj-lt"/>
              </a:rPr>
              <a:t>, as </a:t>
            </a:r>
            <a:r>
              <a:rPr lang="fi-FI" altLang="en-US" sz="2000" dirty="0" err="1">
                <a:latin typeface="+mj-lt"/>
              </a:rPr>
              <a:t>well</a:t>
            </a:r>
            <a:r>
              <a:rPr lang="fi-FI" altLang="en-US" sz="2000" dirty="0">
                <a:latin typeface="+mj-lt"/>
              </a:rPr>
              <a:t> as </a:t>
            </a:r>
            <a:r>
              <a:rPr lang="fi-FI" altLang="en-US" sz="2000" dirty="0" err="1">
                <a:latin typeface="+mj-lt"/>
              </a:rPr>
              <a:t>academic</a:t>
            </a:r>
            <a:r>
              <a:rPr lang="fi-FI" altLang="en-US" sz="2000" dirty="0">
                <a:latin typeface="+mj-lt"/>
              </a:rPr>
              <a:t> </a:t>
            </a:r>
            <a:r>
              <a:rPr lang="fi-FI" altLang="en-US" sz="2000" dirty="0" err="1">
                <a:latin typeface="+mj-lt"/>
              </a:rPr>
              <a:t>further</a:t>
            </a:r>
            <a:r>
              <a:rPr lang="fi-FI" altLang="en-US" sz="2000" dirty="0">
                <a:latin typeface="+mj-lt"/>
              </a:rPr>
              <a:t> </a:t>
            </a:r>
            <a:r>
              <a:rPr lang="fi-FI" altLang="en-US" sz="2000" dirty="0" err="1">
                <a:latin typeface="+mj-lt"/>
              </a:rPr>
              <a:t>education</a:t>
            </a:r>
            <a:r>
              <a:rPr lang="fi-FI" altLang="en-US" sz="2000" dirty="0">
                <a:latin typeface="+mj-lt"/>
              </a:rPr>
              <a:t>, </a:t>
            </a:r>
            <a:r>
              <a:rPr lang="fi-FI" altLang="en-US" sz="2000" dirty="0" err="1">
                <a:latin typeface="+mj-lt"/>
              </a:rPr>
              <a:t>consisting</a:t>
            </a:r>
            <a:r>
              <a:rPr lang="fi-FI" altLang="en-US" sz="2000" dirty="0">
                <a:latin typeface="+mj-lt"/>
              </a:rPr>
              <a:t> of </a:t>
            </a:r>
            <a:r>
              <a:rPr lang="fi-FI" altLang="en-US" sz="2000" dirty="0" err="1">
                <a:latin typeface="+mj-lt"/>
              </a:rPr>
              <a:t>licentiate</a:t>
            </a:r>
            <a:r>
              <a:rPr lang="fi-FI" altLang="en-US" sz="2000" dirty="0">
                <a:latin typeface="+mj-lt"/>
              </a:rPr>
              <a:t> and </a:t>
            </a:r>
            <a:r>
              <a:rPr lang="fi-FI" altLang="en-US" sz="2000" dirty="0" err="1">
                <a:latin typeface="+mj-lt"/>
              </a:rPr>
              <a:t>doctoral</a:t>
            </a:r>
            <a:r>
              <a:rPr lang="fi-FI" altLang="en-US" sz="2000" dirty="0">
                <a:latin typeface="+mj-lt"/>
              </a:rPr>
              <a:t> </a:t>
            </a:r>
            <a:r>
              <a:rPr lang="fi-FI" altLang="en-US" sz="2000" dirty="0" err="1">
                <a:latin typeface="+mj-lt"/>
              </a:rPr>
              <a:t>degrees</a:t>
            </a:r>
            <a:r>
              <a:rPr lang="fi-FI" altLang="en-US" sz="2000" dirty="0">
                <a:latin typeface="+mj-lt"/>
              </a:rPr>
              <a:t>. </a:t>
            </a:r>
            <a:r>
              <a:rPr lang="fi-FI" altLang="en-US" sz="2000" baseline="30000" dirty="0">
                <a:latin typeface="+mj-lt"/>
              </a:rPr>
              <a:t>5</a:t>
            </a:r>
            <a:r>
              <a:rPr lang="fi-FI" altLang="en-US" sz="2000" dirty="0">
                <a:latin typeface="+mj-lt"/>
              </a:rPr>
              <a:t>Universities </a:t>
            </a:r>
            <a:r>
              <a:rPr lang="fi-FI" altLang="en-US" sz="2000" dirty="0" err="1">
                <a:latin typeface="+mj-lt"/>
              </a:rPr>
              <a:t>also</a:t>
            </a:r>
            <a:r>
              <a:rPr lang="fi-FI" altLang="en-US" sz="2000" dirty="0">
                <a:latin typeface="+mj-lt"/>
              </a:rPr>
              <a:t> </a:t>
            </a:r>
            <a:r>
              <a:rPr lang="fi-FI" altLang="en-US" sz="2000" dirty="0" err="1">
                <a:latin typeface="+mj-lt"/>
              </a:rPr>
              <a:t>arrange</a:t>
            </a:r>
            <a:r>
              <a:rPr lang="fi-FI" altLang="en-US" sz="2000" dirty="0">
                <a:latin typeface="+mj-lt"/>
              </a:rPr>
              <a:t> </a:t>
            </a:r>
            <a:r>
              <a:rPr lang="fi-FI" altLang="en-US" sz="2000" dirty="0" err="1">
                <a:latin typeface="+mj-lt"/>
              </a:rPr>
              <a:t>further</a:t>
            </a:r>
            <a:r>
              <a:rPr lang="fi-FI" altLang="en-US" sz="2000" dirty="0">
                <a:latin typeface="+mj-lt"/>
              </a:rPr>
              <a:t> </a:t>
            </a:r>
            <a:r>
              <a:rPr lang="fi-FI" altLang="en-US" sz="2000" dirty="0" err="1">
                <a:latin typeface="+mj-lt"/>
              </a:rPr>
              <a:t>education</a:t>
            </a:r>
            <a:r>
              <a:rPr lang="fi-FI" altLang="en-US" sz="2000" dirty="0">
                <a:latin typeface="+mj-lt"/>
              </a:rPr>
              <a:t> and open </a:t>
            </a:r>
            <a:r>
              <a:rPr lang="fi-FI" altLang="en-US" sz="2000" dirty="0" err="1">
                <a:latin typeface="+mj-lt"/>
              </a:rPr>
              <a:t>university</a:t>
            </a:r>
            <a:r>
              <a:rPr lang="fi-FI" altLang="en-US" sz="2000" dirty="0">
                <a:latin typeface="+mj-lt"/>
              </a:rPr>
              <a:t> </a:t>
            </a:r>
            <a:r>
              <a:rPr lang="fi-FI" altLang="en-US" sz="2000" dirty="0" err="1">
                <a:latin typeface="+mj-lt"/>
              </a:rPr>
              <a:t>teaching</a:t>
            </a:r>
            <a:r>
              <a:rPr lang="fi-FI" altLang="en-US" sz="2000" dirty="0">
                <a:latin typeface="+mj-lt"/>
              </a:rPr>
              <a:t>. </a:t>
            </a:r>
            <a:r>
              <a:rPr lang="fi-FI" altLang="en-US" sz="2000" baseline="30000" dirty="0">
                <a:latin typeface="+mj-lt"/>
              </a:rPr>
              <a:t>6</a:t>
            </a:r>
            <a:r>
              <a:rPr lang="fi-FI" altLang="en-US" sz="2000" dirty="0">
                <a:latin typeface="+mj-lt"/>
              </a:rPr>
              <a:t>In </a:t>
            </a:r>
            <a:r>
              <a:rPr lang="fi-FI" altLang="en-US" sz="2000" dirty="0" err="1">
                <a:latin typeface="+mj-lt"/>
              </a:rPr>
              <a:t>contrast</a:t>
            </a:r>
            <a:r>
              <a:rPr lang="fi-FI" altLang="en-US" sz="2000" dirty="0">
                <a:latin typeface="+mj-lt"/>
              </a:rPr>
              <a:t>, </a:t>
            </a:r>
            <a:r>
              <a:rPr lang="fi-FI" altLang="en-US" sz="2000" dirty="0" err="1">
                <a:latin typeface="+mj-lt"/>
              </a:rPr>
              <a:t>universities</a:t>
            </a:r>
            <a:r>
              <a:rPr lang="fi-FI" altLang="en-US" sz="2000" dirty="0">
                <a:latin typeface="+mj-lt"/>
              </a:rPr>
              <a:t> of </a:t>
            </a:r>
            <a:r>
              <a:rPr lang="fi-FI" altLang="en-US" sz="2000" dirty="0" err="1">
                <a:latin typeface="+mj-lt"/>
              </a:rPr>
              <a:t>applied</a:t>
            </a:r>
            <a:r>
              <a:rPr lang="fi-FI" altLang="en-US" sz="2000" dirty="0">
                <a:latin typeface="+mj-lt"/>
              </a:rPr>
              <a:t> </a:t>
            </a:r>
            <a:r>
              <a:rPr lang="fi-FI" altLang="en-US" sz="2000" dirty="0" err="1">
                <a:latin typeface="+mj-lt"/>
              </a:rPr>
              <a:t>sciences</a:t>
            </a:r>
            <a:r>
              <a:rPr lang="fi-FI" altLang="en-US" sz="2000" dirty="0">
                <a:latin typeface="+mj-lt"/>
              </a:rPr>
              <a:t> </a:t>
            </a:r>
            <a:r>
              <a:rPr lang="fi-FI" altLang="en-US" sz="2000" dirty="0" err="1">
                <a:latin typeface="+mj-lt"/>
              </a:rPr>
              <a:t>emphasize</a:t>
            </a:r>
            <a:r>
              <a:rPr lang="fi-FI" altLang="en-US" sz="2000" dirty="0">
                <a:latin typeface="+mj-lt"/>
              </a:rPr>
              <a:t> a </a:t>
            </a:r>
            <a:r>
              <a:rPr lang="fi-FI" altLang="en-US" sz="2000" dirty="0" err="1">
                <a:latin typeface="+mj-lt"/>
              </a:rPr>
              <a:t>connection</a:t>
            </a:r>
            <a:r>
              <a:rPr lang="fi-FI" altLang="en-US" sz="2000" dirty="0">
                <a:latin typeface="+mj-lt"/>
              </a:rPr>
              <a:t> </a:t>
            </a:r>
            <a:r>
              <a:rPr lang="fi-FI" altLang="en-US" sz="2000" dirty="0" err="1">
                <a:latin typeface="+mj-lt"/>
              </a:rPr>
              <a:t>with</a:t>
            </a:r>
            <a:r>
              <a:rPr lang="fi-FI" altLang="en-US" sz="2000" dirty="0">
                <a:latin typeface="+mj-lt"/>
              </a:rPr>
              <a:t> </a:t>
            </a:r>
            <a:r>
              <a:rPr lang="fi-FI" altLang="en-US" sz="2000" dirty="0" err="1">
                <a:latin typeface="+mj-lt"/>
              </a:rPr>
              <a:t>working</a:t>
            </a:r>
            <a:r>
              <a:rPr lang="fi-FI" altLang="en-US" sz="2000" dirty="0">
                <a:latin typeface="+mj-lt"/>
              </a:rPr>
              <a:t> life, and </a:t>
            </a:r>
            <a:r>
              <a:rPr lang="fi-FI" altLang="en-US" sz="2000" dirty="0" err="1">
                <a:latin typeface="+mj-lt"/>
              </a:rPr>
              <a:t>the</a:t>
            </a:r>
            <a:r>
              <a:rPr lang="fi-FI" altLang="en-US" sz="2000" dirty="0">
                <a:latin typeface="+mj-lt"/>
              </a:rPr>
              <a:t> </a:t>
            </a:r>
            <a:r>
              <a:rPr lang="fi-FI" altLang="en-US" sz="2000" dirty="0" err="1">
                <a:latin typeface="+mj-lt"/>
              </a:rPr>
              <a:t>degrees</a:t>
            </a:r>
            <a:r>
              <a:rPr lang="fi-FI" altLang="en-US" sz="2000" dirty="0">
                <a:latin typeface="+mj-lt"/>
              </a:rPr>
              <a:t> </a:t>
            </a:r>
            <a:r>
              <a:rPr lang="fi-FI" altLang="en-US" sz="2000" dirty="0" err="1">
                <a:latin typeface="+mj-lt"/>
              </a:rPr>
              <a:t>offered</a:t>
            </a:r>
            <a:r>
              <a:rPr lang="fi-FI" altLang="en-US" sz="2000" dirty="0">
                <a:latin typeface="+mj-lt"/>
              </a:rPr>
              <a:t> </a:t>
            </a:r>
            <a:r>
              <a:rPr lang="fi-FI" altLang="en-US" sz="2000" dirty="0" err="1">
                <a:latin typeface="+mj-lt"/>
              </a:rPr>
              <a:t>are</a:t>
            </a:r>
            <a:r>
              <a:rPr lang="fi-FI" altLang="en-US" sz="2000" dirty="0">
                <a:latin typeface="+mj-lt"/>
              </a:rPr>
              <a:t> </a:t>
            </a:r>
            <a:r>
              <a:rPr lang="fi-FI" altLang="en-US" sz="2000" dirty="0" err="1">
                <a:latin typeface="+mj-lt"/>
              </a:rPr>
              <a:t>higher</a:t>
            </a:r>
            <a:r>
              <a:rPr lang="fi-FI" altLang="en-US" sz="2000" dirty="0">
                <a:latin typeface="+mj-lt"/>
              </a:rPr>
              <a:t> </a:t>
            </a:r>
            <a:r>
              <a:rPr lang="fi-FI" altLang="en-US" sz="2000" dirty="0" err="1">
                <a:latin typeface="+mj-lt"/>
              </a:rPr>
              <a:t>education</a:t>
            </a:r>
            <a:r>
              <a:rPr lang="fi-FI" altLang="en-US" sz="2000" dirty="0">
                <a:latin typeface="+mj-lt"/>
              </a:rPr>
              <a:t> </a:t>
            </a:r>
            <a:r>
              <a:rPr lang="fi-FI" altLang="en-US" sz="2000" dirty="0" err="1">
                <a:latin typeface="+mj-lt"/>
              </a:rPr>
              <a:t>degrees</a:t>
            </a:r>
            <a:r>
              <a:rPr lang="fi-FI" altLang="en-US" sz="2000" dirty="0">
                <a:latin typeface="+mj-lt"/>
              </a:rPr>
              <a:t> </a:t>
            </a:r>
            <a:r>
              <a:rPr lang="fi-FI" altLang="en-US" sz="2000" dirty="0" err="1">
                <a:latin typeface="+mj-lt"/>
              </a:rPr>
              <a:t>with</a:t>
            </a:r>
            <a:r>
              <a:rPr lang="fi-FI" altLang="en-US" sz="2000" dirty="0">
                <a:latin typeface="+mj-lt"/>
              </a:rPr>
              <a:t> a </a:t>
            </a:r>
            <a:r>
              <a:rPr lang="fi-FI" altLang="en-US" sz="2000" dirty="0" err="1">
                <a:latin typeface="+mj-lt"/>
              </a:rPr>
              <a:t>professional</a:t>
            </a:r>
            <a:r>
              <a:rPr lang="fi-FI" altLang="en-US" sz="2000" dirty="0">
                <a:latin typeface="+mj-lt"/>
              </a:rPr>
              <a:t> </a:t>
            </a:r>
            <a:r>
              <a:rPr lang="fi-FI" altLang="en-US" sz="2000" dirty="0" err="1">
                <a:latin typeface="+mj-lt"/>
              </a:rPr>
              <a:t>emphasis</a:t>
            </a:r>
            <a:r>
              <a:rPr lang="fi-FI" altLang="en-US" sz="2000" dirty="0">
                <a:latin typeface="+mj-lt"/>
              </a:rPr>
              <a:t>. </a:t>
            </a:r>
            <a:r>
              <a:rPr lang="fi-FI" altLang="en-US" sz="2000" baseline="30000" dirty="0">
                <a:latin typeface="+mj-lt"/>
              </a:rPr>
              <a:t>7</a:t>
            </a:r>
            <a:r>
              <a:rPr lang="fi-FI" altLang="en-US" sz="2000" dirty="0">
                <a:latin typeface="+mj-lt"/>
              </a:rPr>
              <a:t>Located </a:t>
            </a:r>
            <a:r>
              <a:rPr lang="fi-FI" altLang="en-US" sz="2000" dirty="0" err="1">
                <a:latin typeface="+mj-lt"/>
              </a:rPr>
              <a:t>throughout</a:t>
            </a:r>
            <a:r>
              <a:rPr lang="fi-FI" altLang="en-US" sz="2000" dirty="0">
                <a:latin typeface="+mj-lt"/>
              </a:rPr>
              <a:t> Finland, </a:t>
            </a:r>
            <a:r>
              <a:rPr lang="fi-FI" altLang="en-US" sz="2000" dirty="0" err="1">
                <a:latin typeface="+mj-lt"/>
              </a:rPr>
              <a:t>universities</a:t>
            </a:r>
            <a:r>
              <a:rPr lang="fi-FI" altLang="en-US" sz="2000" dirty="0">
                <a:latin typeface="+mj-lt"/>
              </a:rPr>
              <a:t> and </a:t>
            </a:r>
            <a:r>
              <a:rPr lang="fi-FI" altLang="en-US" sz="2000" dirty="0" err="1">
                <a:latin typeface="+mj-lt"/>
              </a:rPr>
              <a:t>universities</a:t>
            </a:r>
            <a:r>
              <a:rPr lang="fi-FI" altLang="en-US" sz="2000" dirty="0">
                <a:latin typeface="+mj-lt"/>
              </a:rPr>
              <a:t> of </a:t>
            </a:r>
            <a:r>
              <a:rPr lang="fi-FI" altLang="en-US" sz="2000" dirty="0" err="1">
                <a:latin typeface="+mj-lt"/>
              </a:rPr>
              <a:t>applied</a:t>
            </a:r>
            <a:r>
              <a:rPr lang="fi-FI" altLang="en-US" sz="2000" dirty="0">
                <a:latin typeface="+mj-lt"/>
              </a:rPr>
              <a:t> </a:t>
            </a:r>
            <a:r>
              <a:rPr lang="fi-FI" altLang="en-US" sz="2000" dirty="0" err="1">
                <a:latin typeface="+mj-lt"/>
              </a:rPr>
              <a:t>sciences</a:t>
            </a:r>
            <a:r>
              <a:rPr lang="fi-FI" altLang="en-US" sz="2000" dirty="0">
                <a:latin typeface="+mj-lt"/>
              </a:rPr>
              <a:t> </a:t>
            </a:r>
            <a:r>
              <a:rPr lang="fi-FI" altLang="en-US" sz="2000" dirty="0" err="1">
                <a:latin typeface="+mj-lt"/>
              </a:rPr>
              <a:t>aim</a:t>
            </a:r>
            <a:r>
              <a:rPr lang="fi-FI" altLang="en-US" sz="2000" dirty="0">
                <a:latin typeface="+mj-lt"/>
              </a:rPr>
              <a:t> to </a:t>
            </a:r>
            <a:r>
              <a:rPr lang="fi-FI" altLang="en-US" sz="2000" dirty="0" err="1">
                <a:latin typeface="+mj-lt"/>
              </a:rPr>
              <a:t>ensure</a:t>
            </a:r>
            <a:r>
              <a:rPr lang="fi-FI" altLang="en-US" sz="2000" dirty="0">
                <a:latin typeface="+mj-lt"/>
              </a:rPr>
              <a:t> </a:t>
            </a:r>
            <a:r>
              <a:rPr lang="fi-FI" altLang="en-US" sz="2000" dirty="0" err="1">
                <a:latin typeface="+mj-lt"/>
              </a:rPr>
              <a:t>that</a:t>
            </a:r>
            <a:r>
              <a:rPr lang="fi-FI" altLang="en-US" sz="2000" dirty="0">
                <a:latin typeface="+mj-lt"/>
              </a:rPr>
              <a:t> </a:t>
            </a:r>
            <a:r>
              <a:rPr lang="fi-FI" altLang="en-US" sz="2000" dirty="0" err="1">
                <a:latin typeface="+mj-lt"/>
              </a:rPr>
              <a:t>all</a:t>
            </a:r>
            <a:r>
              <a:rPr lang="fi-FI" altLang="en-US" sz="2000" dirty="0">
                <a:latin typeface="+mj-lt"/>
              </a:rPr>
              <a:t> </a:t>
            </a:r>
            <a:r>
              <a:rPr lang="fi-FI" altLang="en-US" sz="2000" dirty="0" err="1">
                <a:latin typeface="+mj-lt"/>
              </a:rPr>
              <a:t>prospective</a:t>
            </a:r>
            <a:r>
              <a:rPr lang="fi-FI" altLang="en-US" sz="2000" dirty="0">
                <a:latin typeface="+mj-lt"/>
              </a:rPr>
              <a:t> </a:t>
            </a:r>
            <a:r>
              <a:rPr lang="fi-FI" altLang="en-US" sz="2000" dirty="0" err="1">
                <a:latin typeface="+mj-lt"/>
              </a:rPr>
              <a:t>students</a:t>
            </a:r>
            <a:r>
              <a:rPr lang="fi-FI" altLang="en-US" sz="2000" dirty="0">
                <a:latin typeface="+mj-lt"/>
              </a:rPr>
              <a:t> </a:t>
            </a:r>
            <a:r>
              <a:rPr lang="fi-FI" altLang="en-US" sz="2000" dirty="0" err="1">
                <a:latin typeface="+mj-lt"/>
              </a:rPr>
              <a:t>have</a:t>
            </a:r>
            <a:r>
              <a:rPr lang="fi-FI" altLang="en-US" sz="2000" dirty="0">
                <a:latin typeface="+mj-lt"/>
              </a:rPr>
              <a:t> </a:t>
            </a:r>
            <a:r>
              <a:rPr lang="fi-FI" altLang="en-US" sz="2000" dirty="0" err="1">
                <a:latin typeface="+mj-lt"/>
              </a:rPr>
              <a:t>equal</a:t>
            </a:r>
            <a:r>
              <a:rPr lang="fi-FI" altLang="en-US" sz="2000" dirty="0">
                <a:latin typeface="+mj-lt"/>
              </a:rPr>
              <a:t> </a:t>
            </a:r>
            <a:r>
              <a:rPr lang="fi-FI" altLang="en-US" sz="2000" dirty="0" err="1">
                <a:latin typeface="+mj-lt"/>
              </a:rPr>
              <a:t>opportunities</a:t>
            </a:r>
            <a:r>
              <a:rPr lang="fi-FI" altLang="en-US" sz="2000" dirty="0">
                <a:latin typeface="+mj-lt"/>
              </a:rPr>
              <a:t> for </a:t>
            </a:r>
            <a:r>
              <a:rPr lang="fi-FI" altLang="en-US" sz="2000" dirty="0" err="1">
                <a:latin typeface="+mj-lt"/>
              </a:rPr>
              <a:t>study</a:t>
            </a:r>
            <a:r>
              <a:rPr lang="fi-FI" altLang="en-US" sz="2000" dirty="0">
                <a:latin typeface="+mj-lt"/>
              </a:rPr>
              <a:t>, </a:t>
            </a:r>
            <a:r>
              <a:rPr lang="fi-FI" altLang="en-US" sz="2000" dirty="0" err="1">
                <a:latin typeface="+mj-lt"/>
              </a:rPr>
              <a:t>regardless</a:t>
            </a:r>
            <a:r>
              <a:rPr lang="fi-FI" altLang="en-US" sz="2000" dirty="0">
                <a:latin typeface="+mj-lt"/>
              </a:rPr>
              <a:t> of </a:t>
            </a:r>
            <a:r>
              <a:rPr lang="fi-FI" altLang="en-US" sz="2000" dirty="0" err="1">
                <a:latin typeface="+mj-lt"/>
              </a:rPr>
              <a:t>where</a:t>
            </a:r>
            <a:r>
              <a:rPr lang="fi-FI" altLang="en-US" sz="2000" dirty="0">
                <a:latin typeface="+mj-lt"/>
              </a:rPr>
              <a:t> </a:t>
            </a:r>
            <a:r>
              <a:rPr lang="fi-FI" altLang="en-US" sz="2000" dirty="0" err="1">
                <a:latin typeface="+mj-lt"/>
              </a:rPr>
              <a:t>they</a:t>
            </a:r>
            <a:r>
              <a:rPr lang="fi-FI" altLang="en-US" sz="2000" dirty="0">
                <a:latin typeface="+mj-lt"/>
              </a:rPr>
              <a:t> live.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sz="half" idx="1"/>
          </p:nvPr>
        </p:nvSpPr>
        <p:spPr>
          <a:xfrm>
            <a:off x="971550" y="1196975"/>
            <a:ext cx="8172450" cy="2044700"/>
          </a:xfrm>
        </p:spPr>
        <p:txBody>
          <a:bodyPr/>
          <a:lstStyle/>
          <a:p>
            <a:pPr marL="609600" indent="-520700" eaLnBrk="1" hangingPunct="1">
              <a:buFontTx/>
              <a:buAutoNum type="alphaLcParenR"/>
            </a:pPr>
            <a:r>
              <a:rPr lang="en-US" altLang="en-US" sz="1800" noProof="0" dirty="0"/>
              <a:t>The causes of workplace injuries have dramatically increased..</a:t>
            </a:r>
          </a:p>
          <a:p>
            <a:pPr marL="609600" indent="-520700" eaLnBrk="1" hangingPunct="1">
              <a:buFontTx/>
              <a:buAutoNum type="alphaLcParenR"/>
            </a:pPr>
            <a:r>
              <a:rPr lang="en-US" altLang="en-US" sz="1800" noProof="0" dirty="0"/>
              <a:t>Workplace injuries can frequently be attributed to a number of causes. </a:t>
            </a:r>
          </a:p>
          <a:p>
            <a:pPr marL="609600" indent="-520700" eaLnBrk="1" hangingPunct="1">
              <a:buFontTx/>
              <a:buAutoNum type="alphaLcParenR"/>
            </a:pPr>
            <a:r>
              <a:rPr lang="en-US" altLang="en-US" sz="1800" noProof="0" dirty="0"/>
              <a:t>A major cause of workplace injury is lifting or carrying heavy objects.</a:t>
            </a:r>
          </a:p>
          <a:p>
            <a:pPr marL="609600" indent="-520700" eaLnBrk="1" hangingPunct="1">
              <a:buFontTx/>
              <a:buAutoNum type="alphaLcParenR"/>
            </a:pPr>
            <a:r>
              <a:rPr lang="en-US" altLang="en-US" sz="1800" noProof="0" dirty="0"/>
              <a:t>The workplace can be a dangerous place.</a:t>
            </a:r>
          </a:p>
          <a:p>
            <a:pPr marL="609600" indent="-520700" eaLnBrk="1" hangingPunct="1">
              <a:buFontTx/>
              <a:buAutoNum type="alphaLcParenR"/>
            </a:pPr>
            <a:r>
              <a:rPr lang="en-US" altLang="en-US" sz="1800" noProof="0" dirty="0"/>
              <a:t>Studies have found things influencing injuries in the workplace.</a:t>
            </a:r>
            <a:endParaRPr lang="en-US" altLang="en-US" sz="2800" noProof="0" dirty="0"/>
          </a:p>
        </p:txBody>
      </p:sp>
      <p:pic>
        <p:nvPicPr>
          <p:cNvPr id="45059" name="Picture 4" descr="mynot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95288" y="260350"/>
            <a:ext cx="711200" cy="684213"/>
          </a:xfrm>
        </p:spPr>
      </p:pic>
      <p:sp>
        <p:nvSpPr>
          <p:cNvPr id="45060" name="Text Box 6"/>
          <p:cNvSpPr txBox="1">
            <a:spLocks noChangeArrowheads="1"/>
          </p:cNvSpPr>
          <p:nvPr/>
        </p:nvSpPr>
        <p:spPr bwMode="auto">
          <a:xfrm>
            <a:off x="1476375" y="3500438"/>
            <a:ext cx="7200900"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000" baseline="30000">
                <a:solidFill>
                  <a:srgbClr val="CC0000"/>
                </a:solidFill>
                <a:latin typeface="Arial Black" panose="020B0A04020102020204" pitchFamily="34" charset="0"/>
                <a:cs typeface="Times New Roman" panose="02020603050405020304" pitchFamily="18" charset="0"/>
              </a:rPr>
              <a:t>1</a:t>
            </a:r>
            <a:r>
              <a:rPr lang="fi-FI" altLang="en-US" sz="1800"/>
              <a:t> Lifting or carrying heavy and awkward objects has been shown to account for one-third of all injuries requiring sick leave of three days or more. </a:t>
            </a:r>
            <a:r>
              <a:rPr lang="fi-FI" altLang="en-US" sz="2000" baseline="30000">
                <a:solidFill>
                  <a:srgbClr val="CC0000"/>
                </a:solidFill>
                <a:latin typeface="Arial Black" panose="020B0A04020102020204" pitchFamily="34" charset="0"/>
                <a:cs typeface="Times New Roman" panose="02020603050405020304" pitchFamily="18" charset="0"/>
              </a:rPr>
              <a:t>2</a:t>
            </a:r>
            <a:r>
              <a:rPr lang="fi-FI" altLang="en-US" sz="1800"/>
              <a:t> The second most common cause of injuries results from being struck by</a:t>
            </a:r>
            <a:r>
              <a:rPr lang="fi-FI" altLang="en-US" sz="1800" b="1"/>
              <a:t> </a:t>
            </a:r>
            <a:r>
              <a:rPr lang="fi-FI" altLang="en-US" sz="1800"/>
              <a:t>falling objects or hit by moving vehicles. </a:t>
            </a:r>
            <a:r>
              <a:rPr lang="fi-FI" altLang="en-US" sz="2000" baseline="30000">
                <a:solidFill>
                  <a:srgbClr val="CC0000"/>
                </a:solidFill>
                <a:latin typeface="Arial Black" panose="020B0A04020102020204" pitchFamily="34" charset="0"/>
                <a:cs typeface="Times New Roman" panose="02020603050405020304" pitchFamily="18" charset="0"/>
              </a:rPr>
              <a:t>3</a:t>
            </a:r>
            <a:r>
              <a:rPr lang="fi-FI" altLang="en-US" sz="1800"/>
              <a:t>Another</a:t>
            </a:r>
            <a:r>
              <a:rPr lang="fi-FI" altLang="en-US" sz="1800" b="1"/>
              <a:t> </a:t>
            </a:r>
            <a:r>
              <a:rPr lang="fi-FI" altLang="en-US" sz="1800"/>
              <a:t>cause typically involves slipping or tripping due to either poor housekeeping or failure to promptly clear up spillages. </a:t>
            </a:r>
            <a:r>
              <a:rPr lang="fi-FI" altLang="en-US" sz="2000" baseline="30000">
                <a:solidFill>
                  <a:srgbClr val="CC0000"/>
                </a:solidFill>
                <a:latin typeface="Arial Black" panose="020B0A04020102020204" pitchFamily="34" charset="0"/>
                <a:cs typeface="Times New Roman" panose="02020603050405020304" pitchFamily="18" charset="0"/>
              </a:rPr>
              <a:t>4</a:t>
            </a:r>
            <a:r>
              <a:rPr lang="fi-FI" altLang="en-US" sz="1800"/>
              <a:t> Most studies show that</a:t>
            </a:r>
            <a:r>
              <a:rPr lang="fi-FI" altLang="en-US" sz="1800" b="1"/>
              <a:t> </a:t>
            </a:r>
            <a:r>
              <a:rPr lang="fi-FI" altLang="en-US" sz="1800"/>
              <a:t>the greatest number of fatalities over the last decade</a:t>
            </a:r>
            <a:r>
              <a:rPr lang="fi-FI" altLang="en-US" sz="1800" b="1"/>
              <a:t> </a:t>
            </a:r>
            <a:r>
              <a:rPr lang="fi-FI" altLang="en-US" sz="1800"/>
              <a:t>have been due to contact with a harmful substance</a:t>
            </a:r>
            <a:r>
              <a:rPr lang="fi-FI" altLang="en-US" sz="1800" b="1"/>
              <a:t>. </a:t>
            </a:r>
            <a:r>
              <a:rPr lang="fi-FI" altLang="en-US" sz="2000" baseline="30000">
                <a:solidFill>
                  <a:srgbClr val="CC0000"/>
                </a:solidFill>
                <a:latin typeface="Arial Black" panose="020B0A04020102020204" pitchFamily="34" charset="0"/>
                <a:cs typeface="Times New Roman" panose="02020603050405020304" pitchFamily="18" charset="0"/>
              </a:rPr>
              <a:t>5</a:t>
            </a:r>
            <a:r>
              <a:rPr lang="fi-FI" altLang="en-US" sz="1800"/>
              <a:t> Finally, falls from a height, such as</a:t>
            </a:r>
            <a:r>
              <a:rPr lang="fi-FI" altLang="en-US" sz="1800" b="1"/>
              <a:t> </a:t>
            </a:r>
            <a:r>
              <a:rPr lang="fi-FI" altLang="en-US" sz="1800"/>
              <a:t>from a ladder or elevated walkways has been shown to be the cause of serious injuries, especially in construction engineering.</a:t>
            </a:r>
            <a:r>
              <a:rPr lang="en-US" altLang="en-US" sz="1800"/>
              <a:t> </a:t>
            </a:r>
          </a:p>
        </p:txBody>
      </p:sp>
      <p:sp>
        <p:nvSpPr>
          <p:cNvPr id="84999" name="Rectangle 7"/>
          <p:cNvSpPr>
            <a:spLocks noChangeArrowheads="1"/>
          </p:cNvSpPr>
          <p:nvPr/>
        </p:nvSpPr>
        <p:spPr bwMode="auto">
          <a:xfrm>
            <a:off x="971550" y="1214438"/>
            <a:ext cx="8172450" cy="2044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520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AutoNum type="alphaLcParenR"/>
            </a:pPr>
            <a:r>
              <a:rPr lang="fi-FI" altLang="en-US" sz="1800" dirty="0" err="1"/>
              <a:t>The</a:t>
            </a:r>
            <a:r>
              <a:rPr lang="fi-FI" altLang="en-US" sz="1800" dirty="0"/>
              <a:t> </a:t>
            </a:r>
            <a:r>
              <a:rPr lang="fi-FI" altLang="en-US" sz="1800" dirty="0" err="1"/>
              <a:t>causes</a:t>
            </a:r>
            <a:r>
              <a:rPr lang="fi-FI" altLang="en-US" sz="1800" dirty="0"/>
              <a:t> of </a:t>
            </a:r>
            <a:r>
              <a:rPr lang="fi-FI" altLang="en-US" sz="1800" dirty="0" err="1"/>
              <a:t>workplace</a:t>
            </a:r>
            <a:r>
              <a:rPr lang="fi-FI" altLang="en-US" sz="1800" dirty="0"/>
              <a:t> </a:t>
            </a:r>
            <a:r>
              <a:rPr lang="fi-FI" altLang="en-US" sz="1800" dirty="0" err="1"/>
              <a:t>injuries</a:t>
            </a:r>
            <a:r>
              <a:rPr lang="fi-FI" altLang="en-US" sz="1800" dirty="0"/>
              <a:t> </a:t>
            </a:r>
            <a:r>
              <a:rPr lang="fi-FI" altLang="en-US" sz="1800" dirty="0" err="1"/>
              <a:t>have</a:t>
            </a:r>
            <a:r>
              <a:rPr lang="fi-FI" altLang="en-US" sz="1800" dirty="0"/>
              <a:t> </a:t>
            </a:r>
            <a:r>
              <a:rPr lang="fi-FI" altLang="en-US" sz="1800" dirty="0" err="1"/>
              <a:t>dramatically</a:t>
            </a:r>
            <a:r>
              <a:rPr lang="fi-FI" altLang="en-US" sz="1800" dirty="0"/>
              <a:t> </a:t>
            </a:r>
            <a:r>
              <a:rPr lang="fi-FI" altLang="en-US" sz="1800" dirty="0" err="1"/>
              <a:t>increased</a:t>
            </a:r>
            <a:r>
              <a:rPr lang="fi-FI" altLang="en-US" sz="1800" dirty="0"/>
              <a:t>..</a:t>
            </a:r>
          </a:p>
          <a:p>
            <a:pPr eaLnBrk="1" hangingPunct="1">
              <a:buFontTx/>
              <a:buAutoNum type="alphaLcParenR"/>
            </a:pPr>
            <a:r>
              <a:rPr lang="fi-FI" altLang="en-US" sz="1800" dirty="0" err="1">
                <a:solidFill>
                  <a:schemeClr val="accent2"/>
                </a:solidFill>
                <a:latin typeface="Arial Black" panose="020B0A04020102020204" pitchFamily="34" charset="0"/>
              </a:rPr>
              <a:t>Workplace</a:t>
            </a:r>
            <a:r>
              <a:rPr lang="fi-FI" altLang="en-US" sz="1800" dirty="0">
                <a:solidFill>
                  <a:schemeClr val="accent2"/>
                </a:solidFill>
                <a:latin typeface="Arial Black" panose="020B0A04020102020204" pitchFamily="34" charset="0"/>
              </a:rPr>
              <a:t> </a:t>
            </a:r>
            <a:r>
              <a:rPr lang="fi-FI" altLang="en-US" sz="1800" dirty="0" err="1">
                <a:solidFill>
                  <a:schemeClr val="accent2"/>
                </a:solidFill>
                <a:latin typeface="Arial Black" panose="020B0A04020102020204" pitchFamily="34" charset="0"/>
              </a:rPr>
              <a:t>injuries</a:t>
            </a:r>
            <a:r>
              <a:rPr lang="fi-FI" altLang="en-US" sz="1800" dirty="0">
                <a:solidFill>
                  <a:schemeClr val="accent2"/>
                </a:solidFill>
                <a:latin typeface="Arial Black" panose="020B0A04020102020204" pitchFamily="34" charset="0"/>
              </a:rPr>
              <a:t> </a:t>
            </a:r>
            <a:r>
              <a:rPr lang="fi-FI" altLang="en-US" sz="1800" dirty="0" err="1">
                <a:solidFill>
                  <a:schemeClr val="accent2"/>
                </a:solidFill>
                <a:latin typeface="Arial Black" panose="020B0A04020102020204" pitchFamily="34" charset="0"/>
              </a:rPr>
              <a:t>can</a:t>
            </a:r>
            <a:r>
              <a:rPr lang="fi-FI" altLang="en-US" sz="1800" dirty="0">
                <a:solidFill>
                  <a:schemeClr val="accent2"/>
                </a:solidFill>
                <a:latin typeface="Arial Black" panose="020B0A04020102020204" pitchFamily="34" charset="0"/>
              </a:rPr>
              <a:t> </a:t>
            </a:r>
            <a:r>
              <a:rPr lang="fi-FI" altLang="en-US" sz="1800" dirty="0" err="1">
                <a:solidFill>
                  <a:schemeClr val="accent2"/>
                </a:solidFill>
                <a:latin typeface="Arial Black" panose="020B0A04020102020204" pitchFamily="34" charset="0"/>
              </a:rPr>
              <a:t>frequently</a:t>
            </a:r>
            <a:r>
              <a:rPr lang="fi-FI" altLang="en-US" sz="1800" dirty="0">
                <a:solidFill>
                  <a:schemeClr val="accent2"/>
                </a:solidFill>
                <a:latin typeface="Arial Black" panose="020B0A04020102020204" pitchFamily="34" charset="0"/>
              </a:rPr>
              <a:t> </a:t>
            </a:r>
            <a:r>
              <a:rPr lang="fi-FI" altLang="en-US" sz="1800" dirty="0" err="1">
                <a:solidFill>
                  <a:schemeClr val="accent2"/>
                </a:solidFill>
                <a:latin typeface="Arial Black" panose="020B0A04020102020204" pitchFamily="34" charset="0"/>
              </a:rPr>
              <a:t>be</a:t>
            </a:r>
            <a:r>
              <a:rPr lang="fi-FI" altLang="en-US" sz="1800" dirty="0">
                <a:solidFill>
                  <a:schemeClr val="accent2"/>
                </a:solidFill>
                <a:latin typeface="Arial Black" panose="020B0A04020102020204" pitchFamily="34" charset="0"/>
              </a:rPr>
              <a:t> </a:t>
            </a:r>
            <a:r>
              <a:rPr lang="fi-FI" altLang="en-US" sz="1800" dirty="0" err="1">
                <a:solidFill>
                  <a:schemeClr val="accent2"/>
                </a:solidFill>
                <a:latin typeface="Arial Black" panose="020B0A04020102020204" pitchFamily="34" charset="0"/>
              </a:rPr>
              <a:t>attributed</a:t>
            </a:r>
            <a:r>
              <a:rPr lang="fi-FI" altLang="en-US" sz="1800" dirty="0">
                <a:solidFill>
                  <a:schemeClr val="accent2"/>
                </a:solidFill>
                <a:latin typeface="Arial Black" panose="020B0A04020102020204" pitchFamily="34" charset="0"/>
              </a:rPr>
              <a:t> to a </a:t>
            </a:r>
            <a:r>
              <a:rPr lang="fi-FI" altLang="en-US" sz="1800" dirty="0" err="1">
                <a:solidFill>
                  <a:schemeClr val="accent2"/>
                </a:solidFill>
                <a:latin typeface="Arial Black" panose="020B0A04020102020204" pitchFamily="34" charset="0"/>
              </a:rPr>
              <a:t>number</a:t>
            </a:r>
            <a:r>
              <a:rPr lang="fi-FI" altLang="en-US" sz="1800" dirty="0">
                <a:solidFill>
                  <a:schemeClr val="accent2"/>
                </a:solidFill>
                <a:latin typeface="Arial Black" panose="020B0A04020102020204" pitchFamily="34" charset="0"/>
              </a:rPr>
              <a:t> of </a:t>
            </a:r>
            <a:r>
              <a:rPr lang="fi-FI" altLang="en-US" sz="1800" dirty="0" err="1">
                <a:solidFill>
                  <a:schemeClr val="accent2"/>
                </a:solidFill>
                <a:latin typeface="Arial Black" panose="020B0A04020102020204" pitchFamily="34" charset="0"/>
              </a:rPr>
              <a:t>causes</a:t>
            </a:r>
            <a:r>
              <a:rPr lang="fi-FI" altLang="en-US" sz="1800" dirty="0">
                <a:solidFill>
                  <a:schemeClr val="accent2"/>
                </a:solidFill>
              </a:rPr>
              <a:t>.</a:t>
            </a:r>
            <a:r>
              <a:rPr lang="fi-FI" altLang="en-US" sz="1800" dirty="0"/>
              <a:t> </a:t>
            </a:r>
          </a:p>
          <a:p>
            <a:pPr eaLnBrk="1" hangingPunct="1">
              <a:buFontTx/>
              <a:buAutoNum type="alphaLcParenR"/>
            </a:pPr>
            <a:r>
              <a:rPr lang="fi-FI" altLang="en-US" sz="1800" dirty="0"/>
              <a:t>A </a:t>
            </a:r>
            <a:r>
              <a:rPr lang="fi-FI" altLang="en-US" sz="1800" dirty="0" err="1"/>
              <a:t>major</a:t>
            </a:r>
            <a:r>
              <a:rPr lang="fi-FI" altLang="en-US" sz="1800" dirty="0"/>
              <a:t> </a:t>
            </a:r>
            <a:r>
              <a:rPr lang="fi-FI" altLang="en-US" sz="1800" dirty="0" err="1"/>
              <a:t>cause</a:t>
            </a:r>
            <a:r>
              <a:rPr lang="fi-FI" altLang="en-US" sz="1800" dirty="0"/>
              <a:t> of </a:t>
            </a:r>
            <a:r>
              <a:rPr lang="fi-FI" altLang="en-US" sz="1800" dirty="0" err="1"/>
              <a:t>workplace</a:t>
            </a:r>
            <a:r>
              <a:rPr lang="fi-FI" altLang="en-US" sz="1800" dirty="0"/>
              <a:t> </a:t>
            </a:r>
            <a:r>
              <a:rPr lang="fi-FI" altLang="en-US" sz="1800" dirty="0" err="1"/>
              <a:t>injury</a:t>
            </a:r>
            <a:r>
              <a:rPr lang="fi-FI" altLang="en-US" sz="1800" dirty="0"/>
              <a:t> is </a:t>
            </a:r>
            <a:r>
              <a:rPr lang="fi-FI" altLang="en-US" sz="1800" dirty="0" err="1"/>
              <a:t>lifting</a:t>
            </a:r>
            <a:r>
              <a:rPr lang="fi-FI" altLang="en-US" sz="1800" dirty="0"/>
              <a:t> </a:t>
            </a:r>
            <a:r>
              <a:rPr lang="fi-FI" altLang="en-US" sz="1800" dirty="0" err="1"/>
              <a:t>or</a:t>
            </a:r>
            <a:r>
              <a:rPr lang="fi-FI" altLang="en-US" sz="1800" dirty="0"/>
              <a:t> </a:t>
            </a:r>
            <a:r>
              <a:rPr lang="fi-FI" altLang="en-US" sz="1800" dirty="0" err="1"/>
              <a:t>carrying</a:t>
            </a:r>
            <a:r>
              <a:rPr lang="fi-FI" altLang="en-US" sz="1800" dirty="0"/>
              <a:t> heavy </a:t>
            </a:r>
            <a:r>
              <a:rPr lang="fi-FI" altLang="en-US" sz="1800" dirty="0" err="1"/>
              <a:t>objects</a:t>
            </a:r>
            <a:r>
              <a:rPr lang="fi-FI" altLang="en-US" sz="1800" dirty="0"/>
              <a:t>.</a:t>
            </a:r>
          </a:p>
          <a:p>
            <a:pPr eaLnBrk="1" hangingPunct="1">
              <a:buFontTx/>
              <a:buAutoNum type="alphaLcParenR"/>
            </a:pPr>
            <a:r>
              <a:rPr lang="fi-FI" altLang="en-US" sz="1800" dirty="0" err="1"/>
              <a:t>The</a:t>
            </a:r>
            <a:r>
              <a:rPr lang="fi-FI" altLang="en-US" sz="1800" dirty="0"/>
              <a:t> </a:t>
            </a:r>
            <a:r>
              <a:rPr lang="fi-FI" altLang="en-US" sz="1800" dirty="0" err="1"/>
              <a:t>workplace</a:t>
            </a:r>
            <a:r>
              <a:rPr lang="fi-FI" altLang="en-US" sz="1800" dirty="0"/>
              <a:t> </a:t>
            </a:r>
            <a:r>
              <a:rPr lang="fi-FI" altLang="en-US" sz="1800" dirty="0" err="1"/>
              <a:t>can</a:t>
            </a:r>
            <a:r>
              <a:rPr lang="fi-FI" altLang="en-US" sz="1800" dirty="0"/>
              <a:t> </a:t>
            </a:r>
            <a:r>
              <a:rPr lang="fi-FI" altLang="en-US" sz="1800" dirty="0" err="1"/>
              <a:t>be</a:t>
            </a:r>
            <a:r>
              <a:rPr lang="fi-FI" altLang="en-US" sz="1800" dirty="0"/>
              <a:t> a </a:t>
            </a:r>
            <a:r>
              <a:rPr lang="fi-FI" altLang="en-US" sz="1800" dirty="0" err="1"/>
              <a:t>dangerous</a:t>
            </a:r>
            <a:r>
              <a:rPr lang="fi-FI" altLang="en-US" sz="1800" dirty="0"/>
              <a:t> </a:t>
            </a:r>
            <a:r>
              <a:rPr lang="fi-FI" altLang="en-US" sz="1800" dirty="0" err="1"/>
              <a:t>place</a:t>
            </a:r>
            <a:r>
              <a:rPr lang="fi-FI" altLang="en-US" sz="1800" dirty="0"/>
              <a:t>.</a:t>
            </a:r>
          </a:p>
          <a:p>
            <a:pPr eaLnBrk="1" hangingPunct="1">
              <a:buFontTx/>
              <a:buAutoNum type="alphaLcParenR"/>
            </a:pPr>
            <a:r>
              <a:rPr lang="fi-FI" altLang="en-US" sz="1800" dirty="0" err="1"/>
              <a:t>Studies</a:t>
            </a:r>
            <a:r>
              <a:rPr lang="fi-FI" altLang="en-US" sz="1800" dirty="0"/>
              <a:t> </a:t>
            </a:r>
            <a:r>
              <a:rPr lang="fi-FI" altLang="en-US" sz="1800" dirty="0" err="1"/>
              <a:t>have</a:t>
            </a:r>
            <a:r>
              <a:rPr lang="fi-FI" altLang="en-US" sz="1800" dirty="0"/>
              <a:t> </a:t>
            </a:r>
            <a:r>
              <a:rPr lang="fi-FI" altLang="en-US" sz="1800" dirty="0" err="1"/>
              <a:t>found</a:t>
            </a:r>
            <a:r>
              <a:rPr lang="fi-FI" altLang="en-US" sz="1800" dirty="0"/>
              <a:t> </a:t>
            </a:r>
            <a:r>
              <a:rPr lang="fi-FI" altLang="en-US" sz="1800" dirty="0" err="1"/>
              <a:t>things</a:t>
            </a:r>
            <a:r>
              <a:rPr lang="fi-FI" altLang="en-US" sz="1800" dirty="0"/>
              <a:t> </a:t>
            </a:r>
            <a:r>
              <a:rPr lang="fi-FI" altLang="en-US" sz="1800" dirty="0" err="1"/>
              <a:t>influencing</a:t>
            </a:r>
            <a:r>
              <a:rPr lang="fi-FI" altLang="en-US" sz="1800" dirty="0"/>
              <a:t> </a:t>
            </a:r>
            <a:r>
              <a:rPr lang="fi-FI" altLang="en-US" sz="1800" dirty="0" err="1"/>
              <a:t>injuries</a:t>
            </a:r>
            <a:r>
              <a:rPr lang="fi-FI" altLang="en-US" sz="1800" dirty="0"/>
              <a:t> in </a:t>
            </a:r>
            <a:r>
              <a:rPr lang="fi-FI" altLang="en-US" sz="1800" dirty="0" err="1"/>
              <a:t>the</a:t>
            </a:r>
            <a:r>
              <a:rPr lang="fi-FI" altLang="en-US" sz="1800" dirty="0"/>
              <a:t> </a:t>
            </a:r>
            <a:r>
              <a:rPr lang="fi-FI" altLang="en-US" sz="1800" dirty="0" err="1"/>
              <a:t>workplace</a:t>
            </a:r>
            <a:endParaRPr lang="en-US" altLang="en-US" sz="2800" dirty="0"/>
          </a:p>
        </p:txBody>
      </p:sp>
      <p:sp>
        <p:nvSpPr>
          <p:cNvPr id="85000" name="Oval 8"/>
          <p:cNvSpPr>
            <a:spLocks noChangeArrowheads="1"/>
          </p:cNvSpPr>
          <p:nvPr/>
        </p:nvSpPr>
        <p:spPr bwMode="auto">
          <a:xfrm>
            <a:off x="2916238" y="1773238"/>
            <a:ext cx="1150937" cy="431800"/>
          </a:xfrm>
          <a:prstGeom prst="ellipse">
            <a:avLst/>
          </a:prstGeom>
          <a:noFill/>
          <a:ln w="28575">
            <a:solidFill>
              <a:srgbClr val="A5002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i-FI" altLang="en-US" sz="1800"/>
          </a:p>
        </p:txBody>
      </p:sp>
      <p:sp>
        <p:nvSpPr>
          <p:cNvPr id="45063" name="Text Box 9"/>
          <p:cNvSpPr txBox="1">
            <a:spLocks noChangeArrowheads="1"/>
          </p:cNvSpPr>
          <p:nvPr/>
        </p:nvSpPr>
        <p:spPr bwMode="auto">
          <a:xfrm>
            <a:off x="1476375" y="3500438"/>
            <a:ext cx="7200900" cy="31130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000" baseline="30000">
                <a:cs typeface="Times New Roman" panose="02020603050405020304" pitchFamily="18" charset="0"/>
              </a:rPr>
              <a:t>1</a:t>
            </a:r>
            <a:r>
              <a:rPr lang="fi-FI" altLang="en-US" sz="1800"/>
              <a:t> Lifting or carrying heavy and awkward objects has been shown to account for one-third of all injuries requiring sick leave of three days or more. </a:t>
            </a:r>
            <a:r>
              <a:rPr lang="fi-FI" altLang="en-US" sz="2000" baseline="30000">
                <a:cs typeface="Times New Roman" panose="02020603050405020304" pitchFamily="18" charset="0"/>
              </a:rPr>
              <a:t>2</a:t>
            </a:r>
            <a:r>
              <a:rPr lang="fi-FI" altLang="en-US" sz="1800"/>
              <a:t> The second most common cause of injuries results from being struck by</a:t>
            </a:r>
            <a:r>
              <a:rPr lang="fi-FI" altLang="en-US" sz="1800" b="1"/>
              <a:t> </a:t>
            </a:r>
            <a:r>
              <a:rPr lang="fi-FI" altLang="en-US" sz="1800"/>
              <a:t>falling objects or hit by moving vehicles. </a:t>
            </a:r>
            <a:r>
              <a:rPr lang="fi-FI" altLang="en-US" sz="2000" baseline="30000">
                <a:cs typeface="Times New Roman" panose="02020603050405020304" pitchFamily="18" charset="0"/>
              </a:rPr>
              <a:t>3</a:t>
            </a:r>
            <a:r>
              <a:rPr lang="fi-FI" altLang="en-US" sz="1800"/>
              <a:t>Another cause typically involves slipping or tripping due to either poor housekeeping or failure to promptly clear up spillages. </a:t>
            </a:r>
            <a:r>
              <a:rPr lang="fi-FI" altLang="en-US" sz="2000" baseline="30000">
                <a:cs typeface="Times New Roman" panose="02020603050405020304" pitchFamily="18" charset="0"/>
              </a:rPr>
              <a:t>4</a:t>
            </a:r>
            <a:r>
              <a:rPr lang="fi-FI" altLang="en-US" sz="1800"/>
              <a:t> Most studies show that</a:t>
            </a:r>
            <a:r>
              <a:rPr lang="fi-FI" altLang="en-US" sz="1800" b="1"/>
              <a:t> </a:t>
            </a:r>
            <a:r>
              <a:rPr lang="fi-FI" altLang="en-US" sz="1800"/>
              <a:t>the greatest number of fatalities over the last decade</a:t>
            </a:r>
            <a:r>
              <a:rPr lang="fi-FI" altLang="en-US" sz="1800" b="1"/>
              <a:t> </a:t>
            </a:r>
            <a:r>
              <a:rPr lang="fi-FI" altLang="en-US" sz="1800"/>
              <a:t>have been due to contact with a harmful substance</a:t>
            </a:r>
            <a:r>
              <a:rPr lang="fi-FI" altLang="en-US" sz="1800" b="1"/>
              <a:t>. </a:t>
            </a:r>
            <a:r>
              <a:rPr lang="fi-FI" altLang="en-US" sz="2000" baseline="30000">
                <a:cs typeface="Times New Roman" panose="02020603050405020304" pitchFamily="18" charset="0"/>
              </a:rPr>
              <a:t>5</a:t>
            </a:r>
            <a:r>
              <a:rPr lang="fi-FI" altLang="en-US" sz="1800"/>
              <a:t> Finally, falls from a height, such as</a:t>
            </a:r>
            <a:r>
              <a:rPr lang="fi-FI" altLang="en-US" sz="1800" b="1"/>
              <a:t> </a:t>
            </a:r>
            <a:r>
              <a:rPr lang="fi-FI" altLang="en-US" sz="1800"/>
              <a:t>from a ladder or elevated walkways has been shown to be the cause of serious injuries, especially in construction engineering.</a:t>
            </a:r>
            <a:r>
              <a:rPr lang="en-US" altLang="en-US" sz="1800"/>
              <a:t> </a:t>
            </a:r>
          </a:p>
        </p:txBody>
      </p:sp>
      <p:sp>
        <p:nvSpPr>
          <p:cNvPr id="45064"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6-3</a:t>
            </a:r>
            <a:br>
              <a:rPr lang="en-US" altLang="en-US" sz="3200" b="1" noProof="0" dirty="0">
                <a:solidFill>
                  <a:srgbClr val="CC0000"/>
                </a:solidFill>
              </a:rPr>
            </a:br>
            <a:r>
              <a:rPr lang="en-US" altLang="en-US" sz="3200" b="1" noProof="0" dirty="0">
                <a:solidFill>
                  <a:srgbClr val="CC0000"/>
                </a:solidFill>
              </a:rPr>
              <a:t>CLAIM</a:t>
            </a:r>
            <a:r>
              <a:rPr lang="en-US" altLang="en-US" sz="3200" noProof="0" dirty="0"/>
              <a:t> </a:t>
            </a:r>
            <a:endParaRPr lang="en-US" altLang="en-US" sz="2000" b="1" noProof="0" dirty="0">
              <a:solidFill>
                <a:srgbClr val="CC0000"/>
              </a:solidFill>
              <a:ea typeface="MS PGothic" panose="020B0600070205080204" pitchFamily="34" charset="-128"/>
            </a:endParaRPr>
          </a:p>
        </p:txBody>
      </p:sp>
      <p:sp>
        <p:nvSpPr>
          <p:cNvPr id="45065" name="Tekstikehys 13"/>
          <p:cNvSpPr txBox="1">
            <a:spLocks noChangeArrowheads="1"/>
          </p:cNvSpPr>
          <p:nvPr/>
        </p:nvSpPr>
        <p:spPr bwMode="auto">
          <a:xfrm>
            <a:off x="3071813" y="357188"/>
            <a:ext cx="5857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chemeClr val="tx2"/>
                </a:solidFill>
              </a:rPr>
              <a:t>Select the topic sentence that best controls the body of each paragraph below.</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50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9" grpId="0" animBg="1"/>
      <p:bldP spid="8500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descr="mynotes"/>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395288" y="260350"/>
            <a:ext cx="711200" cy="684213"/>
          </a:xfrm>
        </p:spPr>
      </p:pic>
      <p:sp>
        <p:nvSpPr>
          <p:cNvPr id="47107" name="Text Box 6"/>
          <p:cNvSpPr txBox="1">
            <a:spLocks noChangeArrowheads="1"/>
          </p:cNvSpPr>
          <p:nvPr/>
        </p:nvSpPr>
        <p:spPr bwMode="auto">
          <a:xfrm>
            <a:off x="1476375" y="3500438"/>
            <a:ext cx="7200900"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000" baseline="30000">
                <a:solidFill>
                  <a:srgbClr val="CC0000"/>
                </a:solidFill>
                <a:latin typeface="Arial Black" panose="020B0A04020102020204" pitchFamily="34" charset="0"/>
                <a:cs typeface="Times New Roman" panose="02020603050405020304" pitchFamily="18" charset="0"/>
              </a:rPr>
              <a:t>1</a:t>
            </a:r>
            <a:r>
              <a:rPr lang="fi-FI" altLang="en-US" sz="1800"/>
              <a:t> Lifting or carrying heavy and awkward objects has been shown to account for one-third of all injuries requiring sick leave of three days or more. </a:t>
            </a:r>
            <a:r>
              <a:rPr lang="fi-FI" altLang="en-US" sz="2000" baseline="30000">
                <a:solidFill>
                  <a:srgbClr val="CC0000"/>
                </a:solidFill>
                <a:latin typeface="Arial Black" panose="020B0A04020102020204" pitchFamily="34" charset="0"/>
                <a:cs typeface="Times New Roman" panose="02020603050405020304" pitchFamily="18" charset="0"/>
              </a:rPr>
              <a:t>2</a:t>
            </a:r>
            <a:r>
              <a:rPr lang="fi-FI" altLang="en-US" sz="1800"/>
              <a:t> The second most common cause of injuries results from being struck by</a:t>
            </a:r>
            <a:r>
              <a:rPr lang="fi-FI" altLang="en-US" sz="1800" b="1"/>
              <a:t> </a:t>
            </a:r>
            <a:r>
              <a:rPr lang="fi-FI" altLang="en-US" sz="1800"/>
              <a:t>falling objects or hit by moving vehicles. </a:t>
            </a:r>
            <a:r>
              <a:rPr lang="fi-FI" altLang="en-US" sz="2000" baseline="30000">
                <a:solidFill>
                  <a:srgbClr val="CC0000"/>
                </a:solidFill>
                <a:latin typeface="Arial Black" panose="020B0A04020102020204" pitchFamily="34" charset="0"/>
                <a:cs typeface="Times New Roman" panose="02020603050405020304" pitchFamily="18" charset="0"/>
              </a:rPr>
              <a:t>3</a:t>
            </a:r>
            <a:r>
              <a:rPr lang="fi-FI" altLang="en-US" sz="1800"/>
              <a:t>Another</a:t>
            </a:r>
            <a:r>
              <a:rPr lang="fi-FI" altLang="en-US" sz="1800" b="1"/>
              <a:t> </a:t>
            </a:r>
            <a:r>
              <a:rPr lang="fi-FI" altLang="en-US" sz="1800"/>
              <a:t>cause typically involves slipping or tripping due to either poor housekeeping or failure to promptly clear up spillages. </a:t>
            </a:r>
            <a:r>
              <a:rPr lang="fi-FI" altLang="en-US" sz="2000" baseline="30000">
                <a:solidFill>
                  <a:srgbClr val="CC0000"/>
                </a:solidFill>
                <a:latin typeface="Arial Black" panose="020B0A04020102020204" pitchFamily="34" charset="0"/>
                <a:cs typeface="Times New Roman" panose="02020603050405020304" pitchFamily="18" charset="0"/>
              </a:rPr>
              <a:t>4</a:t>
            </a:r>
            <a:r>
              <a:rPr lang="fi-FI" altLang="en-US" sz="1800"/>
              <a:t> Most studies show that</a:t>
            </a:r>
            <a:r>
              <a:rPr lang="fi-FI" altLang="en-US" sz="1800" b="1"/>
              <a:t> </a:t>
            </a:r>
            <a:r>
              <a:rPr lang="fi-FI" altLang="en-US" sz="1800"/>
              <a:t>the greatest number of fatalities over the last decade</a:t>
            </a:r>
            <a:r>
              <a:rPr lang="fi-FI" altLang="en-US" sz="1800" b="1"/>
              <a:t> </a:t>
            </a:r>
            <a:r>
              <a:rPr lang="fi-FI" altLang="en-US" sz="1800"/>
              <a:t>have been due to contact with a harmful substance</a:t>
            </a:r>
            <a:r>
              <a:rPr lang="fi-FI" altLang="en-US" sz="1800" b="1"/>
              <a:t>. </a:t>
            </a:r>
            <a:r>
              <a:rPr lang="fi-FI" altLang="en-US" sz="2000" baseline="30000">
                <a:solidFill>
                  <a:srgbClr val="CC0000"/>
                </a:solidFill>
                <a:latin typeface="Arial Black" panose="020B0A04020102020204" pitchFamily="34" charset="0"/>
                <a:cs typeface="Times New Roman" panose="02020603050405020304" pitchFamily="18" charset="0"/>
              </a:rPr>
              <a:t>5</a:t>
            </a:r>
            <a:r>
              <a:rPr lang="fi-FI" altLang="en-US" sz="1800"/>
              <a:t> Finally, falls from a height, such as</a:t>
            </a:r>
            <a:r>
              <a:rPr lang="fi-FI" altLang="en-US" sz="1800" b="1"/>
              <a:t> </a:t>
            </a:r>
            <a:r>
              <a:rPr lang="fi-FI" altLang="en-US" sz="1800"/>
              <a:t>from a ladder or elevated walkways has been shown to be the cause of serious injuries, especially in construction engineering.</a:t>
            </a:r>
            <a:r>
              <a:rPr lang="en-US" altLang="en-US" sz="1800"/>
              <a:t> </a:t>
            </a:r>
          </a:p>
        </p:txBody>
      </p:sp>
      <p:sp>
        <p:nvSpPr>
          <p:cNvPr id="47108" name="Rectangle 7"/>
          <p:cNvSpPr>
            <a:spLocks noChangeArrowheads="1"/>
          </p:cNvSpPr>
          <p:nvPr/>
        </p:nvSpPr>
        <p:spPr bwMode="auto">
          <a:xfrm>
            <a:off x="971550" y="1196975"/>
            <a:ext cx="8172450" cy="2044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520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AutoNum type="alphaLcParenR"/>
            </a:pPr>
            <a:r>
              <a:rPr lang="fi-FI" altLang="en-US" sz="1800"/>
              <a:t>The causes of workplace injuries have dramatically increased..</a:t>
            </a:r>
          </a:p>
          <a:p>
            <a:pPr eaLnBrk="1" hangingPunct="1">
              <a:buFontTx/>
              <a:buAutoNum type="alphaLcParenR"/>
            </a:pPr>
            <a:r>
              <a:rPr lang="fi-FI" altLang="en-US" sz="1800">
                <a:solidFill>
                  <a:schemeClr val="accent2"/>
                </a:solidFill>
                <a:latin typeface="Arial Black" panose="020B0A04020102020204" pitchFamily="34" charset="0"/>
              </a:rPr>
              <a:t>Workplace injuries can frequently be attributed to a </a:t>
            </a:r>
            <a:r>
              <a:rPr lang="fi-FI" altLang="en-US" sz="1800">
                <a:solidFill>
                  <a:srgbClr val="000099"/>
                </a:solidFill>
                <a:latin typeface="Arial Black" panose="020B0A04020102020204" pitchFamily="34" charset="0"/>
              </a:rPr>
              <a:t>number of </a:t>
            </a:r>
            <a:r>
              <a:rPr lang="fi-FI" altLang="en-US" sz="1800">
                <a:solidFill>
                  <a:schemeClr val="accent2"/>
                </a:solidFill>
                <a:latin typeface="Arial Black" panose="020B0A04020102020204" pitchFamily="34" charset="0"/>
              </a:rPr>
              <a:t>causes</a:t>
            </a:r>
            <a:r>
              <a:rPr lang="fi-FI" altLang="en-US" sz="1800">
                <a:solidFill>
                  <a:schemeClr val="accent2"/>
                </a:solidFill>
              </a:rPr>
              <a:t>.</a:t>
            </a:r>
            <a:r>
              <a:rPr lang="fi-FI" altLang="en-US" sz="1800"/>
              <a:t> </a:t>
            </a:r>
          </a:p>
          <a:p>
            <a:pPr eaLnBrk="1" hangingPunct="1">
              <a:buFontTx/>
              <a:buAutoNum type="alphaLcParenR"/>
            </a:pPr>
            <a:r>
              <a:rPr lang="fi-FI" altLang="en-US" sz="1800"/>
              <a:t>A major cause of workplace injury is lifting or carrying heavy objects.</a:t>
            </a:r>
          </a:p>
          <a:p>
            <a:pPr eaLnBrk="1" hangingPunct="1">
              <a:buFontTx/>
              <a:buAutoNum type="alphaLcParenR"/>
            </a:pPr>
            <a:r>
              <a:rPr lang="fi-FI" altLang="en-US" sz="1800"/>
              <a:t>The workplace can be a dangerous place.</a:t>
            </a:r>
          </a:p>
          <a:p>
            <a:pPr eaLnBrk="1" hangingPunct="1">
              <a:buFontTx/>
              <a:buAutoNum type="alphaLcParenR"/>
            </a:pPr>
            <a:r>
              <a:rPr lang="fi-FI" altLang="en-US" sz="1800"/>
              <a:t>Studies have found things influencing injuries in the workplace</a:t>
            </a:r>
            <a:endParaRPr lang="en-US" altLang="en-US" sz="2800"/>
          </a:p>
        </p:txBody>
      </p:sp>
      <p:sp>
        <p:nvSpPr>
          <p:cNvPr id="47109" name="Text Box 9"/>
          <p:cNvSpPr txBox="1">
            <a:spLocks noChangeArrowheads="1"/>
          </p:cNvSpPr>
          <p:nvPr/>
        </p:nvSpPr>
        <p:spPr bwMode="auto">
          <a:xfrm>
            <a:off x="1476375" y="3500438"/>
            <a:ext cx="7200900" cy="31130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000" baseline="30000">
                <a:cs typeface="Times New Roman" panose="02020603050405020304" pitchFamily="18" charset="0"/>
              </a:rPr>
              <a:t>1</a:t>
            </a:r>
            <a:r>
              <a:rPr lang="fi-FI" altLang="en-US" sz="1800"/>
              <a:t> Lifting or carrying heavy and awkward objects has been shown to </a:t>
            </a:r>
            <a:r>
              <a:rPr lang="fi-FI" altLang="en-US" sz="1800" u="sng">
                <a:solidFill>
                  <a:srgbClr val="CC0000"/>
                </a:solidFill>
                <a:latin typeface="Arial Black" panose="020B0A04020102020204" pitchFamily="34" charset="0"/>
              </a:rPr>
              <a:t>account for</a:t>
            </a:r>
            <a:r>
              <a:rPr lang="fi-FI" altLang="en-US" sz="1800"/>
              <a:t> one-third of all injuries requiring sick leave of three days or more. </a:t>
            </a:r>
            <a:r>
              <a:rPr lang="fi-FI" altLang="en-US" sz="2000" baseline="30000">
                <a:solidFill>
                  <a:srgbClr val="CC0000"/>
                </a:solidFill>
                <a:latin typeface="Arial Black" panose="020B0A04020102020204" pitchFamily="34" charset="0"/>
                <a:cs typeface="Times New Roman" panose="02020603050405020304" pitchFamily="18" charset="0"/>
              </a:rPr>
              <a:t>2</a:t>
            </a:r>
            <a:r>
              <a:rPr lang="fi-FI" altLang="en-US" sz="1800"/>
              <a:t> The </a:t>
            </a:r>
            <a:r>
              <a:rPr lang="fi-FI" altLang="en-US" sz="1800">
                <a:solidFill>
                  <a:srgbClr val="CC0000"/>
                </a:solidFill>
                <a:latin typeface="Arial Black" panose="020B0A04020102020204" pitchFamily="34" charset="0"/>
              </a:rPr>
              <a:t>second most common</a:t>
            </a:r>
            <a:r>
              <a:rPr lang="fi-FI" altLang="en-US" sz="1800" u="sng">
                <a:solidFill>
                  <a:srgbClr val="CC0000"/>
                </a:solidFill>
                <a:latin typeface="Arial Black" panose="020B0A04020102020204" pitchFamily="34" charset="0"/>
              </a:rPr>
              <a:t> cause</a:t>
            </a:r>
            <a:r>
              <a:rPr lang="fi-FI" altLang="en-US" sz="1800">
                <a:solidFill>
                  <a:srgbClr val="CC0000"/>
                </a:solidFill>
              </a:rPr>
              <a:t> </a:t>
            </a:r>
            <a:r>
              <a:rPr lang="fi-FI" altLang="en-US" sz="1800">
                <a:solidFill>
                  <a:srgbClr val="CC0000"/>
                </a:solidFill>
                <a:latin typeface="Arial Black" panose="020B0A04020102020204" pitchFamily="34" charset="0"/>
              </a:rPr>
              <a:t>of injuries</a:t>
            </a:r>
            <a:r>
              <a:rPr lang="fi-FI" altLang="en-US" sz="1800"/>
              <a:t> results from being struck by</a:t>
            </a:r>
            <a:r>
              <a:rPr lang="fi-FI" altLang="en-US" sz="1800" b="1"/>
              <a:t> </a:t>
            </a:r>
            <a:r>
              <a:rPr lang="fi-FI" altLang="en-US" sz="1800"/>
              <a:t>falling objects or hit by moving vehicles. </a:t>
            </a:r>
            <a:r>
              <a:rPr lang="fi-FI" altLang="en-US" sz="2000" baseline="30000">
                <a:solidFill>
                  <a:srgbClr val="CC0000"/>
                </a:solidFill>
                <a:latin typeface="Arial Black" panose="020B0A04020102020204" pitchFamily="34" charset="0"/>
                <a:cs typeface="Times New Roman" panose="02020603050405020304" pitchFamily="18" charset="0"/>
              </a:rPr>
              <a:t>3</a:t>
            </a:r>
            <a:r>
              <a:rPr lang="fi-FI" altLang="en-US" sz="1800">
                <a:solidFill>
                  <a:srgbClr val="CC0000"/>
                </a:solidFill>
                <a:latin typeface="Arial Black" panose="020B0A04020102020204" pitchFamily="34" charset="0"/>
              </a:rPr>
              <a:t>Another </a:t>
            </a:r>
            <a:r>
              <a:rPr lang="fi-FI" altLang="en-US" sz="1800" u="sng">
                <a:solidFill>
                  <a:srgbClr val="CC0000"/>
                </a:solidFill>
                <a:latin typeface="Arial Black" panose="020B0A04020102020204" pitchFamily="34" charset="0"/>
              </a:rPr>
              <a:t>cause</a:t>
            </a:r>
            <a:r>
              <a:rPr lang="fi-FI" altLang="en-US" sz="1800"/>
              <a:t> typically involves slipping or tripping due to either poor housekeeping or failure to promptly clear up spillages. </a:t>
            </a:r>
            <a:r>
              <a:rPr lang="fi-FI" altLang="en-US" sz="2000" baseline="30000">
                <a:solidFill>
                  <a:srgbClr val="CC0000"/>
                </a:solidFill>
                <a:latin typeface="Arial Black" panose="020B0A04020102020204" pitchFamily="34" charset="0"/>
                <a:cs typeface="Times New Roman" panose="02020603050405020304" pitchFamily="18" charset="0"/>
              </a:rPr>
              <a:t>4</a:t>
            </a:r>
            <a:r>
              <a:rPr lang="fi-FI" altLang="en-US" sz="1800"/>
              <a:t> Most studies show that</a:t>
            </a:r>
            <a:r>
              <a:rPr lang="fi-FI" altLang="en-US" sz="1800" b="1"/>
              <a:t> </a:t>
            </a:r>
            <a:r>
              <a:rPr lang="fi-FI" altLang="en-US" sz="1800"/>
              <a:t>the greatest number of fatalities over the last decade</a:t>
            </a:r>
            <a:r>
              <a:rPr lang="fi-FI" altLang="en-US" sz="1800" b="1"/>
              <a:t> </a:t>
            </a:r>
            <a:r>
              <a:rPr lang="fi-FI" altLang="en-US" sz="1800"/>
              <a:t>have been </a:t>
            </a:r>
            <a:r>
              <a:rPr lang="fi-FI" altLang="en-US" sz="1800" u="sng">
                <a:solidFill>
                  <a:srgbClr val="CC0000"/>
                </a:solidFill>
                <a:latin typeface="Arial Black" panose="020B0A04020102020204" pitchFamily="34" charset="0"/>
              </a:rPr>
              <a:t>due to</a:t>
            </a:r>
            <a:r>
              <a:rPr lang="fi-FI" altLang="en-US" sz="1800"/>
              <a:t> contact with a harmful substance</a:t>
            </a:r>
            <a:r>
              <a:rPr lang="fi-FI" altLang="en-US" sz="1800" b="1"/>
              <a:t>. </a:t>
            </a:r>
            <a:r>
              <a:rPr lang="fi-FI" altLang="en-US" sz="2000" baseline="30000">
                <a:solidFill>
                  <a:srgbClr val="CC0000"/>
                </a:solidFill>
                <a:latin typeface="Arial Black" panose="020B0A04020102020204" pitchFamily="34" charset="0"/>
                <a:cs typeface="Times New Roman" panose="02020603050405020304" pitchFamily="18" charset="0"/>
              </a:rPr>
              <a:t>5</a:t>
            </a:r>
            <a:r>
              <a:rPr lang="fi-FI" altLang="en-US" sz="1800"/>
              <a:t> Finally, falls from a height, such as</a:t>
            </a:r>
            <a:r>
              <a:rPr lang="fi-FI" altLang="en-US" sz="1800" b="1"/>
              <a:t> </a:t>
            </a:r>
            <a:r>
              <a:rPr lang="fi-FI" altLang="en-US" sz="1800"/>
              <a:t>from a ladder or elevated walkways has been shown to </a:t>
            </a:r>
            <a:r>
              <a:rPr lang="fi-FI" altLang="en-US" sz="1800">
                <a:solidFill>
                  <a:srgbClr val="CC0000"/>
                </a:solidFill>
                <a:latin typeface="Arial Black" panose="020B0A04020102020204" pitchFamily="34" charset="0"/>
              </a:rPr>
              <a:t>be the </a:t>
            </a:r>
            <a:r>
              <a:rPr lang="fi-FI" altLang="en-US" sz="1800" u="sng">
                <a:solidFill>
                  <a:srgbClr val="CC0000"/>
                </a:solidFill>
                <a:latin typeface="Arial Black" panose="020B0A04020102020204" pitchFamily="34" charset="0"/>
              </a:rPr>
              <a:t>cause of</a:t>
            </a:r>
            <a:r>
              <a:rPr lang="fi-FI" altLang="en-US" sz="1800"/>
              <a:t> serious injuries, especially in construction engineering.</a:t>
            </a:r>
            <a:r>
              <a:rPr lang="en-US" altLang="en-US" sz="1800"/>
              <a:t> </a:t>
            </a:r>
          </a:p>
        </p:txBody>
      </p:sp>
      <p:sp>
        <p:nvSpPr>
          <p:cNvPr id="47111" name="Tekstikehys 13"/>
          <p:cNvSpPr txBox="1">
            <a:spLocks noChangeArrowheads="1"/>
          </p:cNvSpPr>
          <p:nvPr/>
        </p:nvSpPr>
        <p:spPr bwMode="auto">
          <a:xfrm>
            <a:off x="3071813" y="357188"/>
            <a:ext cx="5857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chemeClr val="tx2"/>
                </a:solidFill>
              </a:rPr>
              <a:t>Select the topic sentence that best controls the body of each paragraph below.</a:t>
            </a:r>
            <a:endParaRPr lang="en-US" altLang="en-US" sz="2000"/>
          </a:p>
        </p:txBody>
      </p:sp>
      <p:sp>
        <p:nvSpPr>
          <p:cNvPr id="47112" name="Oval 8"/>
          <p:cNvSpPr>
            <a:spLocks noChangeArrowheads="1"/>
          </p:cNvSpPr>
          <p:nvPr/>
        </p:nvSpPr>
        <p:spPr bwMode="auto">
          <a:xfrm>
            <a:off x="2916238" y="1773238"/>
            <a:ext cx="1150937" cy="431800"/>
          </a:xfrm>
          <a:prstGeom prst="ellipse">
            <a:avLst/>
          </a:prstGeom>
          <a:noFill/>
          <a:ln w="28575">
            <a:solidFill>
              <a:srgbClr val="A5002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i-FI" alt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4" descr="mynotes"/>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395288" y="260350"/>
            <a:ext cx="711200" cy="684213"/>
          </a:xfrm>
        </p:spPr>
      </p:pic>
      <p:sp>
        <p:nvSpPr>
          <p:cNvPr id="49155" name="Text Box 6"/>
          <p:cNvSpPr txBox="1">
            <a:spLocks noChangeArrowheads="1"/>
          </p:cNvSpPr>
          <p:nvPr/>
        </p:nvSpPr>
        <p:spPr bwMode="auto">
          <a:xfrm>
            <a:off x="1476375" y="3500438"/>
            <a:ext cx="7200900"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000" baseline="30000" dirty="0">
                <a:solidFill>
                  <a:srgbClr val="CC0000"/>
                </a:solidFill>
                <a:latin typeface="Arial Black" panose="020B0A04020102020204" pitchFamily="34" charset="0"/>
                <a:cs typeface="Times New Roman" panose="02020603050405020304" pitchFamily="18" charset="0"/>
              </a:rPr>
              <a:t>1</a:t>
            </a:r>
            <a:r>
              <a:rPr lang="fi-FI" altLang="en-US" sz="1800" dirty="0"/>
              <a:t> </a:t>
            </a:r>
            <a:r>
              <a:rPr lang="fi-FI" altLang="en-US" sz="1800" dirty="0" err="1"/>
              <a:t>Lifting</a:t>
            </a:r>
            <a:r>
              <a:rPr lang="fi-FI" altLang="en-US" sz="1800" dirty="0"/>
              <a:t> </a:t>
            </a:r>
            <a:r>
              <a:rPr lang="fi-FI" altLang="en-US" sz="1800" dirty="0" err="1"/>
              <a:t>or</a:t>
            </a:r>
            <a:r>
              <a:rPr lang="fi-FI" altLang="en-US" sz="1800" dirty="0"/>
              <a:t> </a:t>
            </a:r>
            <a:r>
              <a:rPr lang="fi-FI" altLang="en-US" sz="1800" dirty="0" err="1"/>
              <a:t>carrying</a:t>
            </a:r>
            <a:r>
              <a:rPr lang="fi-FI" altLang="en-US" sz="1800" dirty="0"/>
              <a:t> heavy and </a:t>
            </a:r>
            <a:r>
              <a:rPr lang="fi-FI" altLang="en-US" sz="1800" dirty="0" err="1"/>
              <a:t>awkward</a:t>
            </a:r>
            <a:r>
              <a:rPr lang="fi-FI" altLang="en-US" sz="1800" dirty="0"/>
              <a:t> </a:t>
            </a:r>
            <a:r>
              <a:rPr lang="fi-FI" altLang="en-US" sz="1800" dirty="0" err="1"/>
              <a:t>objects</a:t>
            </a:r>
            <a:r>
              <a:rPr lang="fi-FI" altLang="en-US" sz="1800" dirty="0"/>
              <a:t> </a:t>
            </a:r>
            <a:r>
              <a:rPr lang="fi-FI" altLang="en-US" sz="1800" dirty="0" err="1"/>
              <a:t>has</a:t>
            </a:r>
            <a:r>
              <a:rPr lang="fi-FI" altLang="en-US" sz="1800" dirty="0"/>
              <a:t> </a:t>
            </a:r>
            <a:r>
              <a:rPr lang="fi-FI" altLang="en-US" sz="1800" dirty="0" err="1"/>
              <a:t>been</a:t>
            </a:r>
            <a:r>
              <a:rPr lang="fi-FI" altLang="en-US" sz="1800" dirty="0"/>
              <a:t> </a:t>
            </a:r>
            <a:r>
              <a:rPr lang="fi-FI" altLang="en-US" sz="1800" dirty="0" err="1"/>
              <a:t>shown</a:t>
            </a:r>
            <a:r>
              <a:rPr lang="fi-FI" altLang="en-US" sz="1800" dirty="0"/>
              <a:t> to </a:t>
            </a:r>
            <a:r>
              <a:rPr lang="fi-FI" altLang="en-US" sz="1800" dirty="0" err="1"/>
              <a:t>account</a:t>
            </a:r>
            <a:r>
              <a:rPr lang="fi-FI" altLang="en-US" sz="1800" dirty="0"/>
              <a:t> for </a:t>
            </a:r>
            <a:r>
              <a:rPr lang="fi-FI" altLang="en-US" sz="1800" dirty="0" err="1"/>
              <a:t>one-third</a:t>
            </a:r>
            <a:r>
              <a:rPr lang="fi-FI" altLang="en-US" sz="1800" dirty="0"/>
              <a:t> of </a:t>
            </a:r>
            <a:r>
              <a:rPr lang="fi-FI" altLang="en-US" sz="1800" dirty="0" err="1"/>
              <a:t>all</a:t>
            </a:r>
            <a:r>
              <a:rPr lang="fi-FI" altLang="en-US" sz="1800" dirty="0"/>
              <a:t> </a:t>
            </a:r>
            <a:r>
              <a:rPr lang="fi-FI" altLang="en-US" sz="1800" dirty="0" err="1"/>
              <a:t>injuries</a:t>
            </a:r>
            <a:r>
              <a:rPr lang="fi-FI" altLang="en-US" sz="1800" dirty="0"/>
              <a:t> </a:t>
            </a:r>
            <a:r>
              <a:rPr lang="fi-FI" altLang="en-US" sz="1800" dirty="0" err="1"/>
              <a:t>requiring</a:t>
            </a:r>
            <a:r>
              <a:rPr lang="fi-FI" altLang="en-US" sz="1800" dirty="0"/>
              <a:t> </a:t>
            </a:r>
            <a:r>
              <a:rPr lang="fi-FI" altLang="en-US" sz="1800" dirty="0" err="1"/>
              <a:t>sick</a:t>
            </a:r>
            <a:r>
              <a:rPr lang="fi-FI" altLang="en-US" sz="1800" dirty="0"/>
              <a:t> </a:t>
            </a:r>
            <a:r>
              <a:rPr lang="fi-FI" altLang="en-US" sz="1800" dirty="0" err="1"/>
              <a:t>leave</a:t>
            </a:r>
            <a:r>
              <a:rPr lang="fi-FI" altLang="en-US" sz="1800" dirty="0"/>
              <a:t> of </a:t>
            </a:r>
            <a:r>
              <a:rPr lang="fi-FI" altLang="en-US" sz="1800" dirty="0" err="1"/>
              <a:t>three</a:t>
            </a:r>
            <a:r>
              <a:rPr lang="fi-FI" altLang="en-US" sz="1800" dirty="0"/>
              <a:t> </a:t>
            </a:r>
            <a:r>
              <a:rPr lang="fi-FI" altLang="en-US" sz="1800" dirty="0" err="1"/>
              <a:t>days</a:t>
            </a:r>
            <a:r>
              <a:rPr lang="fi-FI" altLang="en-US" sz="1800" dirty="0"/>
              <a:t> </a:t>
            </a:r>
            <a:r>
              <a:rPr lang="fi-FI" altLang="en-US" sz="1800" dirty="0" err="1"/>
              <a:t>or</a:t>
            </a:r>
            <a:r>
              <a:rPr lang="fi-FI" altLang="en-US" sz="1800" dirty="0"/>
              <a:t> </a:t>
            </a:r>
            <a:r>
              <a:rPr lang="fi-FI" altLang="en-US" sz="1800" dirty="0" err="1"/>
              <a:t>more</a:t>
            </a:r>
            <a:r>
              <a:rPr lang="fi-FI" altLang="en-US" sz="1800" dirty="0"/>
              <a:t>. </a:t>
            </a:r>
            <a:r>
              <a:rPr lang="fi-FI" altLang="en-US" sz="2000" baseline="30000" dirty="0">
                <a:solidFill>
                  <a:srgbClr val="CC0000"/>
                </a:solidFill>
                <a:latin typeface="Arial Black" panose="020B0A04020102020204" pitchFamily="34" charset="0"/>
                <a:cs typeface="Times New Roman" panose="02020603050405020304" pitchFamily="18" charset="0"/>
              </a:rPr>
              <a:t>2</a:t>
            </a:r>
            <a:r>
              <a:rPr lang="fi-FI" altLang="en-US" sz="1800" dirty="0"/>
              <a:t> </a:t>
            </a:r>
            <a:r>
              <a:rPr lang="fi-FI" altLang="en-US" sz="1800" dirty="0" err="1"/>
              <a:t>The</a:t>
            </a:r>
            <a:r>
              <a:rPr lang="fi-FI" altLang="en-US" sz="1800" dirty="0"/>
              <a:t> </a:t>
            </a:r>
            <a:r>
              <a:rPr lang="fi-FI" altLang="en-US" sz="1800" dirty="0" err="1"/>
              <a:t>second</a:t>
            </a:r>
            <a:r>
              <a:rPr lang="fi-FI" altLang="en-US" sz="1800" dirty="0"/>
              <a:t> </a:t>
            </a:r>
            <a:r>
              <a:rPr lang="fi-FI" altLang="en-US" sz="1800" dirty="0" err="1"/>
              <a:t>most</a:t>
            </a:r>
            <a:r>
              <a:rPr lang="fi-FI" altLang="en-US" sz="1800" dirty="0"/>
              <a:t> </a:t>
            </a:r>
            <a:r>
              <a:rPr lang="fi-FI" altLang="en-US" sz="1800" dirty="0" err="1"/>
              <a:t>common</a:t>
            </a:r>
            <a:r>
              <a:rPr lang="fi-FI" altLang="en-US" sz="1800" dirty="0"/>
              <a:t> </a:t>
            </a:r>
            <a:r>
              <a:rPr lang="fi-FI" altLang="en-US" sz="1800" dirty="0" err="1"/>
              <a:t>cause</a:t>
            </a:r>
            <a:r>
              <a:rPr lang="fi-FI" altLang="en-US" sz="1800" dirty="0"/>
              <a:t> of </a:t>
            </a:r>
            <a:r>
              <a:rPr lang="fi-FI" altLang="en-US" sz="1800" dirty="0" err="1"/>
              <a:t>injuries</a:t>
            </a:r>
            <a:r>
              <a:rPr lang="fi-FI" altLang="en-US" sz="1800" dirty="0"/>
              <a:t> </a:t>
            </a:r>
            <a:r>
              <a:rPr lang="fi-FI" altLang="en-US" sz="1800" dirty="0" err="1"/>
              <a:t>results</a:t>
            </a:r>
            <a:r>
              <a:rPr lang="fi-FI" altLang="en-US" sz="1800" dirty="0"/>
              <a:t> </a:t>
            </a:r>
            <a:r>
              <a:rPr lang="fi-FI" altLang="en-US" sz="1800" dirty="0" err="1"/>
              <a:t>from</a:t>
            </a:r>
            <a:r>
              <a:rPr lang="fi-FI" altLang="en-US" sz="1800" dirty="0"/>
              <a:t> </a:t>
            </a:r>
            <a:r>
              <a:rPr lang="fi-FI" altLang="en-US" sz="1800" dirty="0" err="1"/>
              <a:t>being</a:t>
            </a:r>
            <a:r>
              <a:rPr lang="fi-FI" altLang="en-US" sz="1800" dirty="0"/>
              <a:t> </a:t>
            </a:r>
            <a:r>
              <a:rPr lang="fi-FI" altLang="en-US" sz="1800" dirty="0" err="1"/>
              <a:t>struck</a:t>
            </a:r>
            <a:r>
              <a:rPr lang="fi-FI" altLang="en-US" sz="1800" dirty="0"/>
              <a:t> </a:t>
            </a:r>
            <a:r>
              <a:rPr lang="fi-FI" altLang="en-US" sz="1800" dirty="0" err="1"/>
              <a:t>by</a:t>
            </a:r>
            <a:r>
              <a:rPr lang="fi-FI" altLang="en-US" sz="1800" b="1" dirty="0"/>
              <a:t> </a:t>
            </a:r>
            <a:r>
              <a:rPr lang="fi-FI" altLang="en-US" sz="1800" dirty="0" err="1"/>
              <a:t>falling</a:t>
            </a:r>
            <a:r>
              <a:rPr lang="fi-FI" altLang="en-US" sz="1800" dirty="0"/>
              <a:t> </a:t>
            </a:r>
            <a:r>
              <a:rPr lang="fi-FI" altLang="en-US" sz="1800" dirty="0" err="1"/>
              <a:t>objects</a:t>
            </a:r>
            <a:r>
              <a:rPr lang="fi-FI" altLang="en-US" sz="1800" dirty="0"/>
              <a:t> </a:t>
            </a:r>
            <a:r>
              <a:rPr lang="fi-FI" altLang="en-US" sz="1800" dirty="0" err="1"/>
              <a:t>or</a:t>
            </a:r>
            <a:r>
              <a:rPr lang="fi-FI" altLang="en-US" sz="1800" dirty="0"/>
              <a:t> </a:t>
            </a:r>
            <a:r>
              <a:rPr lang="fi-FI" altLang="en-US" sz="1800" dirty="0" err="1"/>
              <a:t>hit</a:t>
            </a:r>
            <a:r>
              <a:rPr lang="fi-FI" altLang="en-US" sz="1800" dirty="0"/>
              <a:t> </a:t>
            </a:r>
            <a:r>
              <a:rPr lang="fi-FI" altLang="en-US" sz="1800" dirty="0" err="1"/>
              <a:t>by</a:t>
            </a:r>
            <a:r>
              <a:rPr lang="fi-FI" altLang="en-US" sz="1800" dirty="0"/>
              <a:t> </a:t>
            </a:r>
            <a:r>
              <a:rPr lang="fi-FI" altLang="en-US" sz="1800" dirty="0" err="1"/>
              <a:t>moving</a:t>
            </a:r>
            <a:r>
              <a:rPr lang="fi-FI" altLang="en-US" sz="1800" dirty="0"/>
              <a:t> </a:t>
            </a:r>
            <a:r>
              <a:rPr lang="fi-FI" altLang="en-US" sz="1800" dirty="0" err="1"/>
              <a:t>vehicles</a:t>
            </a:r>
            <a:r>
              <a:rPr lang="fi-FI" altLang="en-US" sz="1800" dirty="0"/>
              <a:t>. </a:t>
            </a:r>
            <a:r>
              <a:rPr lang="fi-FI" altLang="en-US" sz="2000" baseline="30000" dirty="0">
                <a:solidFill>
                  <a:srgbClr val="CC0000"/>
                </a:solidFill>
                <a:latin typeface="Arial Black" panose="020B0A04020102020204" pitchFamily="34" charset="0"/>
                <a:cs typeface="Times New Roman" panose="02020603050405020304" pitchFamily="18" charset="0"/>
              </a:rPr>
              <a:t>3</a:t>
            </a:r>
            <a:r>
              <a:rPr lang="fi-FI" altLang="en-US" sz="1800" dirty="0"/>
              <a:t>Another</a:t>
            </a:r>
            <a:r>
              <a:rPr lang="fi-FI" altLang="en-US" sz="1800" b="1" dirty="0"/>
              <a:t> </a:t>
            </a:r>
            <a:r>
              <a:rPr lang="fi-FI" altLang="en-US" sz="1800" dirty="0" err="1"/>
              <a:t>cause</a:t>
            </a:r>
            <a:r>
              <a:rPr lang="fi-FI" altLang="en-US" sz="1800" dirty="0"/>
              <a:t> </a:t>
            </a:r>
            <a:r>
              <a:rPr lang="fi-FI" altLang="en-US" sz="1800" dirty="0" err="1"/>
              <a:t>typically</a:t>
            </a:r>
            <a:r>
              <a:rPr lang="fi-FI" altLang="en-US" sz="1800" dirty="0"/>
              <a:t> </a:t>
            </a:r>
            <a:r>
              <a:rPr lang="fi-FI" altLang="en-US" sz="1800" dirty="0" err="1"/>
              <a:t>involves</a:t>
            </a:r>
            <a:r>
              <a:rPr lang="fi-FI" altLang="en-US" sz="1800" dirty="0"/>
              <a:t> </a:t>
            </a:r>
            <a:r>
              <a:rPr lang="fi-FI" altLang="en-US" sz="1800" dirty="0" err="1"/>
              <a:t>slipping</a:t>
            </a:r>
            <a:r>
              <a:rPr lang="fi-FI" altLang="en-US" sz="1800" dirty="0"/>
              <a:t> </a:t>
            </a:r>
            <a:r>
              <a:rPr lang="fi-FI" altLang="en-US" sz="1800" dirty="0" err="1"/>
              <a:t>or</a:t>
            </a:r>
            <a:r>
              <a:rPr lang="fi-FI" altLang="en-US" sz="1800" dirty="0"/>
              <a:t> </a:t>
            </a:r>
            <a:r>
              <a:rPr lang="fi-FI" altLang="en-US" sz="1800" dirty="0" err="1"/>
              <a:t>tripping</a:t>
            </a:r>
            <a:r>
              <a:rPr lang="fi-FI" altLang="en-US" sz="1800" dirty="0"/>
              <a:t> </a:t>
            </a:r>
            <a:r>
              <a:rPr lang="fi-FI" altLang="en-US" sz="1800" dirty="0" err="1"/>
              <a:t>due</a:t>
            </a:r>
            <a:r>
              <a:rPr lang="fi-FI" altLang="en-US" sz="1800" dirty="0"/>
              <a:t> to </a:t>
            </a:r>
            <a:r>
              <a:rPr lang="fi-FI" altLang="en-US" sz="1800" dirty="0" err="1"/>
              <a:t>either</a:t>
            </a:r>
            <a:r>
              <a:rPr lang="fi-FI" altLang="en-US" sz="1800" dirty="0"/>
              <a:t> </a:t>
            </a:r>
            <a:r>
              <a:rPr lang="fi-FI" altLang="en-US" sz="1800" dirty="0" err="1"/>
              <a:t>poor</a:t>
            </a:r>
            <a:r>
              <a:rPr lang="fi-FI" altLang="en-US" sz="1800" dirty="0"/>
              <a:t> </a:t>
            </a:r>
            <a:r>
              <a:rPr lang="fi-FI" altLang="en-US" sz="1800" dirty="0" err="1"/>
              <a:t>housekeeping</a:t>
            </a:r>
            <a:r>
              <a:rPr lang="fi-FI" altLang="en-US" sz="1800" dirty="0"/>
              <a:t> </a:t>
            </a:r>
            <a:r>
              <a:rPr lang="fi-FI" altLang="en-US" sz="1800" dirty="0" err="1"/>
              <a:t>or</a:t>
            </a:r>
            <a:r>
              <a:rPr lang="fi-FI" altLang="en-US" sz="1800" dirty="0"/>
              <a:t> </a:t>
            </a:r>
            <a:r>
              <a:rPr lang="fi-FI" altLang="en-US" sz="1800" dirty="0" err="1"/>
              <a:t>failure</a:t>
            </a:r>
            <a:r>
              <a:rPr lang="fi-FI" altLang="en-US" sz="1800" dirty="0"/>
              <a:t> to </a:t>
            </a:r>
            <a:r>
              <a:rPr lang="fi-FI" altLang="en-US" sz="1800" dirty="0" err="1"/>
              <a:t>promptly</a:t>
            </a:r>
            <a:r>
              <a:rPr lang="fi-FI" altLang="en-US" sz="1800" dirty="0"/>
              <a:t> </a:t>
            </a:r>
            <a:r>
              <a:rPr lang="fi-FI" altLang="en-US" sz="1800" dirty="0" err="1"/>
              <a:t>clear</a:t>
            </a:r>
            <a:r>
              <a:rPr lang="fi-FI" altLang="en-US" sz="1800" dirty="0"/>
              <a:t> </a:t>
            </a:r>
            <a:r>
              <a:rPr lang="fi-FI" altLang="en-US" sz="1800" dirty="0" err="1"/>
              <a:t>up</a:t>
            </a:r>
            <a:r>
              <a:rPr lang="fi-FI" altLang="en-US" sz="1800" dirty="0"/>
              <a:t> </a:t>
            </a:r>
            <a:r>
              <a:rPr lang="fi-FI" altLang="en-US" sz="1800" dirty="0" err="1"/>
              <a:t>spillages</a:t>
            </a:r>
            <a:r>
              <a:rPr lang="fi-FI" altLang="en-US" sz="1800" dirty="0"/>
              <a:t>. </a:t>
            </a:r>
            <a:r>
              <a:rPr lang="fi-FI" altLang="en-US" sz="2000" baseline="30000" dirty="0">
                <a:solidFill>
                  <a:srgbClr val="CC0000"/>
                </a:solidFill>
                <a:latin typeface="Arial Black" panose="020B0A04020102020204" pitchFamily="34" charset="0"/>
                <a:cs typeface="Times New Roman" panose="02020603050405020304" pitchFamily="18" charset="0"/>
              </a:rPr>
              <a:t>4</a:t>
            </a:r>
            <a:r>
              <a:rPr lang="fi-FI" altLang="en-US" sz="1800" dirty="0"/>
              <a:t> </a:t>
            </a:r>
            <a:r>
              <a:rPr lang="fi-FI" altLang="en-US" sz="1800" dirty="0" err="1"/>
              <a:t>Most</a:t>
            </a:r>
            <a:r>
              <a:rPr lang="fi-FI" altLang="en-US" sz="1800" dirty="0"/>
              <a:t> </a:t>
            </a:r>
            <a:r>
              <a:rPr lang="fi-FI" altLang="en-US" sz="1800" dirty="0" err="1"/>
              <a:t>studies</a:t>
            </a:r>
            <a:r>
              <a:rPr lang="fi-FI" altLang="en-US" sz="1800" dirty="0"/>
              <a:t> show </a:t>
            </a:r>
            <a:r>
              <a:rPr lang="fi-FI" altLang="en-US" sz="1800" dirty="0" err="1"/>
              <a:t>that</a:t>
            </a:r>
            <a:r>
              <a:rPr lang="fi-FI" altLang="en-US" sz="1800" b="1" dirty="0"/>
              <a:t> </a:t>
            </a:r>
            <a:r>
              <a:rPr lang="fi-FI" altLang="en-US" sz="1800" dirty="0" err="1"/>
              <a:t>the</a:t>
            </a:r>
            <a:r>
              <a:rPr lang="fi-FI" altLang="en-US" sz="1800" dirty="0"/>
              <a:t> </a:t>
            </a:r>
            <a:r>
              <a:rPr lang="fi-FI" altLang="en-US" sz="1800" dirty="0" err="1"/>
              <a:t>greatest</a:t>
            </a:r>
            <a:r>
              <a:rPr lang="fi-FI" altLang="en-US" sz="1800" dirty="0"/>
              <a:t> </a:t>
            </a:r>
            <a:r>
              <a:rPr lang="fi-FI" altLang="en-US" sz="1800" dirty="0" err="1"/>
              <a:t>number</a:t>
            </a:r>
            <a:r>
              <a:rPr lang="fi-FI" altLang="en-US" sz="1800" dirty="0"/>
              <a:t> of </a:t>
            </a:r>
            <a:r>
              <a:rPr lang="fi-FI" altLang="en-US" sz="1800" dirty="0" err="1"/>
              <a:t>fatalities</a:t>
            </a:r>
            <a:r>
              <a:rPr lang="fi-FI" altLang="en-US" sz="1800" dirty="0"/>
              <a:t> </a:t>
            </a:r>
            <a:r>
              <a:rPr lang="fi-FI" altLang="en-US" sz="1800" dirty="0" err="1"/>
              <a:t>over</a:t>
            </a:r>
            <a:r>
              <a:rPr lang="fi-FI" altLang="en-US" sz="1800" dirty="0"/>
              <a:t> </a:t>
            </a:r>
            <a:r>
              <a:rPr lang="fi-FI" altLang="en-US" sz="1800" dirty="0" err="1"/>
              <a:t>the</a:t>
            </a:r>
            <a:r>
              <a:rPr lang="fi-FI" altLang="en-US" sz="1800" dirty="0"/>
              <a:t> </a:t>
            </a:r>
            <a:r>
              <a:rPr lang="fi-FI" altLang="en-US" sz="1800" dirty="0" err="1"/>
              <a:t>last</a:t>
            </a:r>
            <a:r>
              <a:rPr lang="fi-FI" altLang="en-US" sz="1800" dirty="0"/>
              <a:t> </a:t>
            </a:r>
            <a:r>
              <a:rPr lang="fi-FI" altLang="en-US" sz="1800" dirty="0" err="1"/>
              <a:t>decade</a:t>
            </a:r>
            <a:r>
              <a:rPr lang="fi-FI" altLang="en-US" sz="1800" b="1" dirty="0"/>
              <a:t> </a:t>
            </a:r>
            <a:r>
              <a:rPr lang="fi-FI" altLang="en-US" sz="1800" dirty="0" err="1"/>
              <a:t>have</a:t>
            </a:r>
            <a:r>
              <a:rPr lang="fi-FI" altLang="en-US" sz="1800" dirty="0"/>
              <a:t> </a:t>
            </a:r>
            <a:r>
              <a:rPr lang="fi-FI" altLang="en-US" sz="1800" dirty="0" err="1"/>
              <a:t>been</a:t>
            </a:r>
            <a:r>
              <a:rPr lang="fi-FI" altLang="en-US" sz="1800" dirty="0"/>
              <a:t> </a:t>
            </a:r>
            <a:r>
              <a:rPr lang="fi-FI" altLang="en-US" sz="1800" dirty="0" err="1"/>
              <a:t>due</a:t>
            </a:r>
            <a:r>
              <a:rPr lang="fi-FI" altLang="en-US" sz="1800" dirty="0"/>
              <a:t> to </a:t>
            </a:r>
            <a:r>
              <a:rPr lang="fi-FI" altLang="en-US" sz="1800" dirty="0" err="1"/>
              <a:t>contact</a:t>
            </a:r>
            <a:r>
              <a:rPr lang="fi-FI" altLang="en-US" sz="1800" dirty="0"/>
              <a:t> </a:t>
            </a:r>
            <a:r>
              <a:rPr lang="fi-FI" altLang="en-US" sz="1800" dirty="0" err="1"/>
              <a:t>with</a:t>
            </a:r>
            <a:r>
              <a:rPr lang="fi-FI" altLang="en-US" sz="1800" dirty="0"/>
              <a:t> a </a:t>
            </a:r>
            <a:r>
              <a:rPr lang="fi-FI" altLang="en-US" sz="1800" dirty="0" err="1"/>
              <a:t>harmful</a:t>
            </a:r>
            <a:r>
              <a:rPr lang="fi-FI" altLang="en-US" sz="1800" dirty="0"/>
              <a:t> </a:t>
            </a:r>
            <a:r>
              <a:rPr lang="fi-FI" altLang="en-US" sz="1800" dirty="0" err="1"/>
              <a:t>substance</a:t>
            </a:r>
            <a:r>
              <a:rPr lang="fi-FI" altLang="en-US" sz="1800" b="1" dirty="0"/>
              <a:t>. </a:t>
            </a:r>
            <a:r>
              <a:rPr lang="fi-FI" altLang="en-US" sz="2000" baseline="30000" dirty="0">
                <a:solidFill>
                  <a:srgbClr val="CC0000"/>
                </a:solidFill>
                <a:latin typeface="Arial Black" panose="020B0A04020102020204" pitchFamily="34" charset="0"/>
                <a:cs typeface="Times New Roman" panose="02020603050405020304" pitchFamily="18" charset="0"/>
              </a:rPr>
              <a:t>5</a:t>
            </a:r>
            <a:r>
              <a:rPr lang="fi-FI" altLang="en-US" sz="1800" dirty="0"/>
              <a:t> </a:t>
            </a:r>
            <a:r>
              <a:rPr lang="fi-FI" altLang="en-US" sz="1800" dirty="0" err="1"/>
              <a:t>Finally</a:t>
            </a:r>
            <a:r>
              <a:rPr lang="fi-FI" altLang="en-US" sz="1800" dirty="0"/>
              <a:t>, </a:t>
            </a:r>
            <a:r>
              <a:rPr lang="fi-FI" altLang="en-US" sz="1800" dirty="0" err="1"/>
              <a:t>falls</a:t>
            </a:r>
            <a:r>
              <a:rPr lang="fi-FI" altLang="en-US" sz="1800" dirty="0"/>
              <a:t> </a:t>
            </a:r>
            <a:r>
              <a:rPr lang="fi-FI" altLang="en-US" sz="1800" dirty="0" err="1"/>
              <a:t>from</a:t>
            </a:r>
            <a:r>
              <a:rPr lang="fi-FI" altLang="en-US" sz="1800" dirty="0"/>
              <a:t> a </a:t>
            </a:r>
            <a:r>
              <a:rPr lang="fi-FI" altLang="en-US" sz="1800" dirty="0" err="1"/>
              <a:t>height</a:t>
            </a:r>
            <a:r>
              <a:rPr lang="fi-FI" altLang="en-US" sz="1800" dirty="0"/>
              <a:t>, </a:t>
            </a:r>
            <a:r>
              <a:rPr lang="fi-FI" altLang="en-US" sz="1800" dirty="0" err="1"/>
              <a:t>such</a:t>
            </a:r>
            <a:r>
              <a:rPr lang="fi-FI" altLang="en-US" sz="1800" dirty="0"/>
              <a:t> as</a:t>
            </a:r>
            <a:r>
              <a:rPr lang="fi-FI" altLang="en-US" sz="1800" b="1" dirty="0"/>
              <a:t> </a:t>
            </a:r>
            <a:r>
              <a:rPr lang="fi-FI" altLang="en-US" sz="1800" dirty="0" err="1"/>
              <a:t>from</a:t>
            </a:r>
            <a:r>
              <a:rPr lang="fi-FI" altLang="en-US" sz="1800" dirty="0"/>
              <a:t> a </a:t>
            </a:r>
            <a:r>
              <a:rPr lang="fi-FI" altLang="en-US" sz="1800" dirty="0" err="1"/>
              <a:t>ladder</a:t>
            </a:r>
            <a:r>
              <a:rPr lang="fi-FI" altLang="en-US" sz="1800" dirty="0"/>
              <a:t> </a:t>
            </a:r>
            <a:r>
              <a:rPr lang="fi-FI" altLang="en-US" sz="1800" dirty="0" err="1"/>
              <a:t>or</a:t>
            </a:r>
            <a:r>
              <a:rPr lang="fi-FI" altLang="en-US" sz="1800" dirty="0"/>
              <a:t> </a:t>
            </a:r>
            <a:r>
              <a:rPr lang="fi-FI" altLang="en-US" sz="1800" dirty="0" err="1"/>
              <a:t>elevated</a:t>
            </a:r>
            <a:r>
              <a:rPr lang="fi-FI" altLang="en-US" sz="1800" dirty="0"/>
              <a:t> </a:t>
            </a:r>
            <a:r>
              <a:rPr lang="fi-FI" altLang="en-US" sz="1800" dirty="0" err="1"/>
              <a:t>walkways</a:t>
            </a:r>
            <a:r>
              <a:rPr lang="fi-FI" altLang="en-US" sz="1800" dirty="0"/>
              <a:t> </a:t>
            </a:r>
            <a:r>
              <a:rPr lang="fi-FI" altLang="en-US" sz="1800" dirty="0" err="1"/>
              <a:t>has</a:t>
            </a:r>
            <a:r>
              <a:rPr lang="fi-FI" altLang="en-US" sz="1800" dirty="0"/>
              <a:t> </a:t>
            </a:r>
            <a:r>
              <a:rPr lang="fi-FI" altLang="en-US" sz="1800" dirty="0" err="1"/>
              <a:t>been</a:t>
            </a:r>
            <a:r>
              <a:rPr lang="fi-FI" altLang="en-US" sz="1800" dirty="0"/>
              <a:t> </a:t>
            </a:r>
            <a:r>
              <a:rPr lang="fi-FI" altLang="en-US" sz="1800" dirty="0" err="1"/>
              <a:t>shown</a:t>
            </a:r>
            <a:r>
              <a:rPr lang="fi-FI" altLang="en-US" sz="1800" dirty="0"/>
              <a:t> to </a:t>
            </a:r>
            <a:r>
              <a:rPr lang="fi-FI" altLang="en-US" sz="1800" dirty="0" err="1"/>
              <a:t>be</a:t>
            </a:r>
            <a:r>
              <a:rPr lang="fi-FI" altLang="en-US" sz="1800" dirty="0"/>
              <a:t> </a:t>
            </a:r>
            <a:r>
              <a:rPr lang="fi-FI" altLang="en-US" sz="1800" dirty="0" err="1"/>
              <a:t>the</a:t>
            </a:r>
            <a:r>
              <a:rPr lang="fi-FI" altLang="en-US" sz="1800" dirty="0"/>
              <a:t> </a:t>
            </a:r>
            <a:r>
              <a:rPr lang="fi-FI" altLang="en-US" sz="1800" dirty="0" err="1"/>
              <a:t>cause</a:t>
            </a:r>
            <a:r>
              <a:rPr lang="fi-FI" altLang="en-US" sz="1800" dirty="0"/>
              <a:t> of </a:t>
            </a:r>
            <a:r>
              <a:rPr lang="fi-FI" altLang="en-US" sz="1800" dirty="0" err="1"/>
              <a:t>serious</a:t>
            </a:r>
            <a:r>
              <a:rPr lang="fi-FI" altLang="en-US" sz="1800" dirty="0"/>
              <a:t> </a:t>
            </a:r>
            <a:r>
              <a:rPr lang="fi-FI" altLang="en-US" sz="1800" dirty="0" err="1"/>
              <a:t>injuries</a:t>
            </a:r>
            <a:r>
              <a:rPr lang="fi-FI" altLang="en-US" sz="1800" dirty="0"/>
              <a:t>, </a:t>
            </a:r>
            <a:r>
              <a:rPr lang="fi-FI" altLang="en-US" sz="1800" dirty="0" err="1"/>
              <a:t>especially</a:t>
            </a:r>
            <a:r>
              <a:rPr lang="fi-FI" altLang="en-US" sz="1800" dirty="0"/>
              <a:t> in </a:t>
            </a:r>
            <a:r>
              <a:rPr lang="fi-FI" altLang="en-US" sz="1800" dirty="0" err="1"/>
              <a:t>construction</a:t>
            </a:r>
            <a:r>
              <a:rPr lang="fi-FI" altLang="en-US" sz="1800" dirty="0"/>
              <a:t> engineering.</a:t>
            </a:r>
            <a:r>
              <a:rPr lang="en-US" altLang="en-US" sz="1800" dirty="0"/>
              <a:t> </a:t>
            </a:r>
          </a:p>
        </p:txBody>
      </p:sp>
      <p:sp>
        <p:nvSpPr>
          <p:cNvPr id="49156" name="Rectangle 7"/>
          <p:cNvSpPr>
            <a:spLocks noChangeArrowheads="1"/>
          </p:cNvSpPr>
          <p:nvPr/>
        </p:nvSpPr>
        <p:spPr bwMode="auto">
          <a:xfrm>
            <a:off x="755650" y="1341438"/>
            <a:ext cx="8172450" cy="2044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520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AutoNum type="alphaLcParenR"/>
            </a:pPr>
            <a:r>
              <a:rPr lang="fi-FI" altLang="en-US" sz="1800" dirty="0" err="1">
                <a:latin typeface="+mj-lt"/>
              </a:rPr>
              <a:t>The</a:t>
            </a:r>
            <a:r>
              <a:rPr lang="fi-FI" altLang="en-US" sz="1800" dirty="0">
                <a:latin typeface="+mj-lt"/>
              </a:rPr>
              <a:t> </a:t>
            </a:r>
            <a:r>
              <a:rPr lang="fi-FI" altLang="en-US" sz="1800" dirty="0" err="1">
                <a:latin typeface="+mj-lt"/>
              </a:rPr>
              <a:t>causes</a:t>
            </a:r>
            <a:r>
              <a:rPr lang="fi-FI" altLang="en-US" sz="1800" dirty="0">
                <a:latin typeface="+mj-lt"/>
              </a:rPr>
              <a:t> of </a:t>
            </a:r>
            <a:r>
              <a:rPr lang="fi-FI" altLang="en-US" sz="1800" dirty="0" err="1">
                <a:latin typeface="+mj-lt"/>
              </a:rPr>
              <a:t>workplace</a:t>
            </a:r>
            <a:r>
              <a:rPr lang="fi-FI" altLang="en-US" sz="1800" dirty="0">
                <a:latin typeface="+mj-lt"/>
              </a:rPr>
              <a:t> </a:t>
            </a:r>
            <a:r>
              <a:rPr lang="fi-FI" altLang="en-US" sz="1800" dirty="0" err="1">
                <a:latin typeface="+mj-lt"/>
              </a:rPr>
              <a:t>injuries</a:t>
            </a:r>
            <a:r>
              <a:rPr lang="fi-FI" altLang="en-US" sz="1800" dirty="0">
                <a:latin typeface="+mj-lt"/>
              </a:rPr>
              <a:t> </a:t>
            </a:r>
            <a:r>
              <a:rPr lang="fi-FI" altLang="en-US" sz="1800" dirty="0" err="1">
                <a:latin typeface="+mj-lt"/>
              </a:rPr>
              <a:t>have</a:t>
            </a:r>
            <a:r>
              <a:rPr lang="fi-FI" altLang="en-US" sz="1800" dirty="0">
                <a:latin typeface="+mj-lt"/>
              </a:rPr>
              <a:t> </a:t>
            </a:r>
            <a:r>
              <a:rPr lang="fi-FI" altLang="en-US" sz="1800" dirty="0" err="1">
                <a:latin typeface="+mj-lt"/>
              </a:rPr>
              <a:t>dramatically</a:t>
            </a:r>
            <a:r>
              <a:rPr lang="fi-FI" altLang="en-US" sz="1800" dirty="0">
                <a:latin typeface="+mj-lt"/>
              </a:rPr>
              <a:t> </a:t>
            </a:r>
            <a:r>
              <a:rPr lang="fi-FI" altLang="en-US" sz="1800" dirty="0" err="1">
                <a:latin typeface="+mj-lt"/>
              </a:rPr>
              <a:t>increased</a:t>
            </a:r>
            <a:r>
              <a:rPr lang="fi-FI" altLang="en-US" sz="1800" dirty="0">
                <a:latin typeface="+mj-lt"/>
              </a:rPr>
              <a:t>..</a:t>
            </a:r>
          </a:p>
          <a:p>
            <a:pPr eaLnBrk="1" hangingPunct="1">
              <a:buFontTx/>
              <a:buAutoNum type="alphaLcParenR"/>
            </a:pPr>
            <a:r>
              <a:rPr lang="fi-FI" altLang="en-US" sz="1800" dirty="0" err="1">
                <a:latin typeface="+mj-lt"/>
              </a:rPr>
              <a:t>Workplace</a:t>
            </a:r>
            <a:r>
              <a:rPr lang="fi-FI" altLang="en-US" sz="1800" dirty="0">
                <a:latin typeface="+mj-lt"/>
              </a:rPr>
              <a:t> </a:t>
            </a:r>
            <a:r>
              <a:rPr lang="fi-FI" altLang="en-US" sz="1800" dirty="0" err="1">
                <a:latin typeface="+mj-lt"/>
              </a:rPr>
              <a:t>injuries</a:t>
            </a:r>
            <a:r>
              <a:rPr lang="fi-FI" altLang="en-US" sz="1800" dirty="0">
                <a:latin typeface="+mj-lt"/>
              </a:rPr>
              <a:t> </a:t>
            </a:r>
            <a:r>
              <a:rPr lang="fi-FI" altLang="en-US" sz="1800" dirty="0" err="1">
                <a:latin typeface="+mj-lt"/>
              </a:rPr>
              <a:t>can</a:t>
            </a:r>
            <a:r>
              <a:rPr lang="fi-FI" altLang="en-US" sz="1800" dirty="0">
                <a:latin typeface="+mj-lt"/>
              </a:rPr>
              <a:t> </a:t>
            </a:r>
            <a:r>
              <a:rPr lang="fi-FI" altLang="en-US" sz="1800" dirty="0" err="1">
                <a:latin typeface="+mj-lt"/>
              </a:rPr>
              <a:t>frequently</a:t>
            </a:r>
            <a:r>
              <a:rPr lang="fi-FI" altLang="en-US" sz="1800" dirty="0">
                <a:latin typeface="+mj-lt"/>
              </a:rPr>
              <a:t> </a:t>
            </a:r>
            <a:r>
              <a:rPr lang="fi-FI" altLang="en-US" sz="1800" dirty="0" err="1">
                <a:latin typeface="+mj-lt"/>
              </a:rPr>
              <a:t>be</a:t>
            </a:r>
            <a:r>
              <a:rPr lang="fi-FI" altLang="en-US" sz="1800" dirty="0">
                <a:latin typeface="+mj-lt"/>
              </a:rPr>
              <a:t> </a:t>
            </a:r>
            <a:r>
              <a:rPr lang="fi-FI" altLang="en-US" sz="1800" dirty="0" err="1">
                <a:latin typeface="+mj-lt"/>
              </a:rPr>
              <a:t>attributed</a:t>
            </a:r>
            <a:r>
              <a:rPr lang="fi-FI" altLang="en-US" sz="1800" dirty="0">
                <a:latin typeface="+mj-lt"/>
              </a:rPr>
              <a:t> to a </a:t>
            </a:r>
            <a:r>
              <a:rPr lang="fi-FI" altLang="en-US" sz="1800" dirty="0" err="1">
                <a:latin typeface="+mj-lt"/>
              </a:rPr>
              <a:t>number</a:t>
            </a:r>
            <a:r>
              <a:rPr lang="fi-FI" altLang="en-US" sz="1800" dirty="0">
                <a:latin typeface="+mj-lt"/>
              </a:rPr>
              <a:t> of </a:t>
            </a:r>
            <a:r>
              <a:rPr lang="fi-FI" altLang="en-US" sz="1800" dirty="0" err="1">
                <a:latin typeface="+mj-lt"/>
              </a:rPr>
              <a:t>causes</a:t>
            </a:r>
            <a:r>
              <a:rPr lang="fi-FI" altLang="en-US" sz="1800" dirty="0">
                <a:latin typeface="+mj-lt"/>
              </a:rPr>
              <a:t>. </a:t>
            </a:r>
          </a:p>
          <a:p>
            <a:pPr eaLnBrk="1" hangingPunct="1">
              <a:buFontTx/>
              <a:buAutoNum type="alphaLcParenR"/>
            </a:pPr>
            <a:r>
              <a:rPr lang="fi-FI" altLang="en-US" sz="1800" dirty="0">
                <a:latin typeface="+mj-lt"/>
              </a:rPr>
              <a:t>A </a:t>
            </a:r>
            <a:r>
              <a:rPr lang="fi-FI" altLang="en-US" sz="1800" dirty="0" err="1">
                <a:latin typeface="+mj-lt"/>
              </a:rPr>
              <a:t>major</a:t>
            </a:r>
            <a:r>
              <a:rPr lang="fi-FI" altLang="en-US" sz="1800" dirty="0">
                <a:latin typeface="+mj-lt"/>
              </a:rPr>
              <a:t> </a:t>
            </a:r>
            <a:r>
              <a:rPr lang="fi-FI" altLang="en-US" sz="1800" dirty="0" err="1">
                <a:latin typeface="+mj-lt"/>
              </a:rPr>
              <a:t>cause</a:t>
            </a:r>
            <a:r>
              <a:rPr lang="fi-FI" altLang="en-US" sz="1800" dirty="0">
                <a:latin typeface="+mj-lt"/>
              </a:rPr>
              <a:t> of </a:t>
            </a:r>
            <a:r>
              <a:rPr lang="fi-FI" altLang="en-US" sz="1800" dirty="0" err="1">
                <a:latin typeface="+mj-lt"/>
              </a:rPr>
              <a:t>workplace</a:t>
            </a:r>
            <a:r>
              <a:rPr lang="fi-FI" altLang="en-US" sz="1800" dirty="0">
                <a:latin typeface="+mj-lt"/>
              </a:rPr>
              <a:t> </a:t>
            </a:r>
            <a:r>
              <a:rPr lang="fi-FI" altLang="en-US" sz="1800" dirty="0" err="1">
                <a:latin typeface="+mj-lt"/>
              </a:rPr>
              <a:t>injury</a:t>
            </a:r>
            <a:r>
              <a:rPr lang="fi-FI" altLang="en-US" sz="1800" dirty="0">
                <a:latin typeface="+mj-lt"/>
              </a:rPr>
              <a:t> is </a:t>
            </a:r>
            <a:r>
              <a:rPr lang="fi-FI" altLang="en-US" sz="1800" dirty="0" err="1">
                <a:latin typeface="+mj-lt"/>
              </a:rPr>
              <a:t>lifting</a:t>
            </a:r>
            <a:r>
              <a:rPr lang="fi-FI" altLang="en-US" sz="1800" dirty="0">
                <a:latin typeface="+mj-lt"/>
              </a:rPr>
              <a:t> </a:t>
            </a:r>
            <a:r>
              <a:rPr lang="fi-FI" altLang="en-US" sz="1800" dirty="0" err="1">
                <a:latin typeface="+mj-lt"/>
              </a:rPr>
              <a:t>or</a:t>
            </a:r>
            <a:r>
              <a:rPr lang="fi-FI" altLang="en-US" sz="1800" dirty="0">
                <a:latin typeface="+mj-lt"/>
              </a:rPr>
              <a:t> </a:t>
            </a:r>
            <a:r>
              <a:rPr lang="fi-FI" altLang="en-US" sz="1800" dirty="0" err="1">
                <a:latin typeface="+mj-lt"/>
              </a:rPr>
              <a:t>carrying</a:t>
            </a:r>
            <a:r>
              <a:rPr lang="fi-FI" altLang="en-US" sz="1800" dirty="0">
                <a:latin typeface="+mj-lt"/>
              </a:rPr>
              <a:t> heavy </a:t>
            </a:r>
            <a:r>
              <a:rPr lang="fi-FI" altLang="en-US" sz="1800" dirty="0" err="1">
                <a:latin typeface="+mj-lt"/>
              </a:rPr>
              <a:t>objects</a:t>
            </a:r>
            <a:r>
              <a:rPr lang="fi-FI" altLang="en-US" sz="1800" dirty="0">
                <a:latin typeface="+mj-lt"/>
              </a:rPr>
              <a:t>.</a:t>
            </a:r>
          </a:p>
          <a:p>
            <a:pPr eaLnBrk="1" hangingPunct="1">
              <a:buFontTx/>
              <a:buAutoNum type="alphaLcParenR"/>
            </a:pPr>
            <a:r>
              <a:rPr lang="fi-FI" altLang="en-US" sz="1800" dirty="0" err="1">
                <a:latin typeface="+mj-lt"/>
              </a:rPr>
              <a:t>The</a:t>
            </a:r>
            <a:r>
              <a:rPr lang="fi-FI" altLang="en-US" sz="1800" dirty="0">
                <a:latin typeface="+mj-lt"/>
              </a:rPr>
              <a:t> </a:t>
            </a:r>
            <a:r>
              <a:rPr lang="fi-FI" altLang="en-US" sz="1800" dirty="0" err="1">
                <a:latin typeface="+mj-lt"/>
              </a:rPr>
              <a:t>workplace</a:t>
            </a:r>
            <a:r>
              <a:rPr lang="fi-FI" altLang="en-US" sz="1800" dirty="0">
                <a:latin typeface="+mj-lt"/>
              </a:rPr>
              <a:t> </a:t>
            </a:r>
            <a:r>
              <a:rPr lang="fi-FI" altLang="en-US" sz="1800" dirty="0" err="1">
                <a:latin typeface="+mj-lt"/>
              </a:rPr>
              <a:t>can</a:t>
            </a:r>
            <a:r>
              <a:rPr lang="fi-FI" altLang="en-US" sz="1800" dirty="0">
                <a:latin typeface="+mj-lt"/>
              </a:rPr>
              <a:t> </a:t>
            </a:r>
            <a:r>
              <a:rPr lang="fi-FI" altLang="en-US" sz="1800" dirty="0" err="1">
                <a:latin typeface="+mj-lt"/>
              </a:rPr>
              <a:t>be</a:t>
            </a:r>
            <a:r>
              <a:rPr lang="fi-FI" altLang="en-US" sz="1800" dirty="0">
                <a:latin typeface="+mj-lt"/>
              </a:rPr>
              <a:t> a </a:t>
            </a:r>
            <a:r>
              <a:rPr lang="fi-FI" altLang="en-US" sz="1800" dirty="0" err="1">
                <a:latin typeface="+mj-lt"/>
              </a:rPr>
              <a:t>dangerous</a:t>
            </a:r>
            <a:r>
              <a:rPr lang="fi-FI" altLang="en-US" sz="1800" dirty="0">
                <a:latin typeface="+mj-lt"/>
              </a:rPr>
              <a:t> </a:t>
            </a:r>
            <a:r>
              <a:rPr lang="fi-FI" altLang="en-US" sz="1800" dirty="0" err="1">
                <a:latin typeface="+mj-lt"/>
              </a:rPr>
              <a:t>place</a:t>
            </a:r>
            <a:r>
              <a:rPr lang="fi-FI" altLang="en-US" sz="1800" dirty="0">
                <a:latin typeface="+mj-lt"/>
              </a:rPr>
              <a:t>.</a:t>
            </a:r>
          </a:p>
          <a:p>
            <a:pPr eaLnBrk="1" hangingPunct="1">
              <a:buFontTx/>
              <a:buAutoNum type="alphaLcParenR"/>
            </a:pPr>
            <a:r>
              <a:rPr lang="fi-FI" altLang="en-US" sz="1800" dirty="0" err="1">
                <a:latin typeface="+mj-lt"/>
              </a:rPr>
              <a:t>Studies</a:t>
            </a:r>
            <a:r>
              <a:rPr lang="fi-FI" altLang="en-US" sz="1800" dirty="0">
                <a:latin typeface="+mj-lt"/>
              </a:rPr>
              <a:t> </a:t>
            </a:r>
            <a:r>
              <a:rPr lang="fi-FI" altLang="en-US" sz="1800" dirty="0" err="1">
                <a:latin typeface="+mj-lt"/>
              </a:rPr>
              <a:t>have</a:t>
            </a:r>
            <a:r>
              <a:rPr lang="fi-FI" altLang="en-US" sz="1800" dirty="0">
                <a:latin typeface="+mj-lt"/>
              </a:rPr>
              <a:t> </a:t>
            </a:r>
            <a:r>
              <a:rPr lang="fi-FI" altLang="en-US" sz="1800" dirty="0" err="1">
                <a:latin typeface="+mj-lt"/>
              </a:rPr>
              <a:t>found</a:t>
            </a:r>
            <a:r>
              <a:rPr lang="fi-FI" altLang="en-US" sz="1800" dirty="0">
                <a:latin typeface="+mj-lt"/>
              </a:rPr>
              <a:t> </a:t>
            </a:r>
            <a:r>
              <a:rPr lang="fi-FI" altLang="en-US" sz="1800" dirty="0" err="1">
                <a:latin typeface="+mj-lt"/>
              </a:rPr>
              <a:t>things</a:t>
            </a:r>
            <a:r>
              <a:rPr lang="fi-FI" altLang="en-US" sz="1800" dirty="0">
                <a:latin typeface="+mj-lt"/>
              </a:rPr>
              <a:t> </a:t>
            </a:r>
            <a:r>
              <a:rPr lang="fi-FI" altLang="en-US" sz="1800" dirty="0" err="1">
                <a:latin typeface="+mj-lt"/>
              </a:rPr>
              <a:t>influencing</a:t>
            </a:r>
            <a:r>
              <a:rPr lang="fi-FI" altLang="en-US" sz="1800" dirty="0">
                <a:latin typeface="+mj-lt"/>
              </a:rPr>
              <a:t> </a:t>
            </a:r>
            <a:r>
              <a:rPr lang="fi-FI" altLang="en-US" sz="1800" dirty="0" err="1">
                <a:latin typeface="+mj-lt"/>
              </a:rPr>
              <a:t>injuries</a:t>
            </a:r>
            <a:r>
              <a:rPr lang="fi-FI" altLang="en-US" sz="1800" dirty="0">
                <a:latin typeface="+mj-lt"/>
              </a:rPr>
              <a:t> in </a:t>
            </a:r>
            <a:r>
              <a:rPr lang="fi-FI" altLang="en-US" sz="1800" dirty="0" err="1">
                <a:latin typeface="+mj-lt"/>
              </a:rPr>
              <a:t>the</a:t>
            </a:r>
            <a:r>
              <a:rPr lang="fi-FI" altLang="en-US" sz="1800" dirty="0">
                <a:latin typeface="+mj-lt"/>
              </a:rPr>
              <a:t> </a:t>
            </a:r>
            <a:r>
              <a:rPr lang="fi-FI" altLang="en-US" sz="1800" dirty="0" err="1">
                <a:latin typeface="+mj-lt"/>
              </a:rPr>
              <a:t>workplace</a:t>
            </a:r>
            <a:endParaRPr lang="en-US" altLang="en-US" sz="2800" dirty="0">
              <a:latin typeface="+mj-lt"/>
            </a:endParaRPr>
          </a:p>
        </p:txBody>
      </p:sp>
      <p:sp>
        <p:nvSpPr>
          <p:cNvPr id="49159" name="Tekstikehys 13"/>
          <p:cNvSpPr txBox="1">
            <a:spLocks noChangeArrowheads="1"/>
          </p:cNvSpPr>
          <p:nvPr/>
        </p:nvSpPr>
        <p:spPr bwMode="auto">
          <a:xfrm>
            <a:off x="3071813" y="357188"/>
            <a:ext cx="5857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chemeClr val="tx2"/>
                </a:solidFill>
              </a:rPr>
              <a:t>Select the topic sentence that best controls the body of the paragraph.</a:t>
            </a:r>
            <a:endParaRPr lang="en-US" alt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endParaRPr lang="en-US" altLang="en-US" b="1" i="1" noProof="0" dirty="0">
              <a:solidFill>
                <a:srgbClr val="006600"/>
              </a:solidFill>
            </a:endParaRPr>
          </a:p>
        </p:txBody>
      </p:sp>
      <p:sp>
        <p:nvSpPr>
          <p:cNvPr id="3" name="Content Placeholder 2"/>
          <p:cNvSpPr>
            <a:spLocks noGrp="1"/>
          </p:cNvSpPr>
          <p:nvPr>
            <p:ph idx="1"/>
          </p:nvPr>
        </p:nvSpPr>
        <p:spPr>
          <a:xfrm>
            <a:off x="1042988" y="1196975"/>
            <a:ext cx="7643812" cy="4929188"/>
          </a:xfrm>
        </p:spPr>
        <p:txBody>
          <a:bodyPr/>
          <a:lstStyle/>
          <a:p>
            <a:pPr marL="0" indent="0">
              <a:buFontTx/>
              <a:buNone/>
              <a:defRPr/>
            </a:pPr>
            <a:endParaRPr lang="en-US" noProof="0" dirty="0"/>
          </a:p>
          <a:p>
            <a:pPr>
              <a:buFontTx/>
              <a:buChar char="-"/>
              <a:defRPr/>
            </a:pPr>
            <a:r>
              <a:rPr lang="en-US" noProof="0" dirty="0"/>
              <a:t>Addition and cause-effect</a:t>
            </a:r>
          </a:p>
          <a:p>
            <a:pPr>
              <a:buFontTx/>
              <a:buChar char="-"/>
              <a:defRPr/>
            </a:pPr>
            <a:r>
              <a:rPr lang="en-US" noProof="0" dirty="0"/>
              <a:t>Enumeration</a:t>
            </a:r>
          </a:p>
          <a:p>
            <a:pPr>
              <a:buFontTx/>
              <a:buChar char="-"/>
              <a:defRPr/>
            </a:pPr>
            <a:r>
              <a:rPr lang="en-US" noProof="0" dirty="0"/>
              <a:t>Comparison and contrast</a:t>
            </a:r>
          </a:p>
          <a:p>
            <a:pPr marL="0" indent="0">
              <a:buFontTx/>
              <a:buNone/>
              <a:defRPr/>
            </a:pPr>
            <a:endParaRPr lang="en-US" noProof="0" dirty="0"/>
          </a:p>
        </p:txBody>
      </p:sp>
      <p:sp>
        <p:nvSpPr>
          <p:cNvPr id="2" name="Rectangle 1">
            <a:extLst>
              <a:ext uri="{FF2B5EF4-FFF2-40B4-BE49-F238E27FC236}">
                <a16:creationId xmlns:a16="http://schemas.microsoft.com/office/drawing/2014/main" id="{659CFBF3-90E4-4E2E-B409-1D92B9B9D191}"/>
              </a:ext>
            </a:extLst>
          </p:cNvPr>
          <p:cNvSpPr/>
          <p:nvPr/>
        </p:nvSpPr>
        <p:spPr>
          <a:xfrm>
            <a:off x="3281775" y="455097"/>
            <a:ext cx="2672526" cy="369332"/>
          </a:xfrm>
          <a:prstGeom prst="rect">
            <a:avLst/>
          </a:prstGeom>
        </p:spPr>
        <p:txBody>
          <a:bodyPr wrap="none">
            <a:spAutoFit/>
          </a:bodyPr>
          <a:lstStyle/>
          <a:p>
            <a:r>
              <a:rPr lang="en-US" altLang="en-US" b="1" dirty="0">
                <a:solidFill>
                  <a:srgbClr val="006600"/>
                </a:solidFill>
              </a:rPr>
              <a:t>See also </a:t>
            </a:r>
            <a:r>
              <a:rPr lang="en-US" altLang="en-US" b="1" i="1" dirty="0">
                <a:solidFill>
                  <a:srgbClr val="006600"/>
                </a:solidFill>
              </a:rPr>
              <a:t>Language aid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6-4:</a:t>
            </a:r>
            <a:endParaRPr lang="en-US" altLang="en-US" sz="3200" b="1" noProof="0" dirty="0">
              <a:solidFill>
                <a:srgbClr val="CC0000"/>
              </a:solidFill>
              <a:ea typeface="MS PGothic" panose="020B0600070205080204" pitchFamily="34" charset="-128"/>
            </a:endParaRPr>
          </a:p>
        </p:txBody>
      </p:sp>
      <p:pic>
        <p:nvPicPr>
          <p:cNvPr id="52227"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Text Box 4"/>
          <p:cNvSpPr txBox="1">
            <a:spLocks noChangeArrowheads="1"/>
          </p:cNvSpPr>
          <p:nvPr/>
        </p:nvSpPr>
        <p:spPr bwMode="auto">
          <a:xfrm>
            <a:off x="323850" y="1700213"/>
            <a:ext cx="6492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800">
                <a:latin typeface="Arial Black" panose="020B0A04020102020204" pitchFamily="34" charset="0"/>
              </a:rPr>
              <a:t>A</a:t>
            </a:r>
            <a:endParaRPr lang="en-US" altLang="en-US" sz="2800">
              <a:latin typeface="Arial Black" panose="020B0A04020102020204" pitchFamily="34" charset="0"/>
            </a:endParaRPr>
          </a:p>
        </p:txBody>
      </p:sp>
      <p:sp>
        <p:nvSpPr>
          <p:cNvPr id="52229" name="Rectangle 5"/>
          <p:cNvSpPr>
            <a:spLocks noChangeArrowheads="1"/>
          </p:cNvSpPr>
          <p:nvPr/>
        </p:nvSpPr>
        <p:spPr bwMode="auto">
          <a:xfrm>
            <a:off x="949326" y="2139950"/>
            <a:ext cx="772795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90488" indent="206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aseline="30000" dirty="0">
                <a:solidFill>
                  <a:srgbClr val="CC0000"/>
                </a:solidFill>
                <a:latin typeface="Arial Black" panose="020B0A04020102020204" pitchFamily="34" charset="0"/>
                <a:cs typeface="Times New Roman" panose="02020603050405020304" pitchFamily="18" charset="0"/>
              </a:rPr>
              <a:t>2</a:t>
            </a:r>
            <a:r>
              <a:rPr lang="en-US" altLang="en-US" sz="2400" dirty="0"/>
              <a:t>Everyone knows about the presence of caffeine in coffee and tea, but it may not be generally known that caffeine is present in cola drinks. </a:t>
            </a:r>
            <a:r>
              <a:rPr lang="fi-FI" altLang="en-US" sz="2400" baseline="30000" dirty="0">
                <a:solidFill>
                  <a:srgbClr val="CC0000"/>
                </a:solidFill>
                <a:latin typeface="Arial Black" panose="020B0A04020102020204" pitchFamily="34" charset="0"/>
                <a:cs typeface="Times New Roman" panose="02020603050405020304" pitchFamily="18" charset="0"/>
              </a:rPr>
              <a:t>3</a:t>
            </a:r>
            <a:r>
              <a:rPr lang="en-US" altLang="en-US" sz="2400" dirty="0"/>
              <a:t>Products made with cocoa, like hot chocolate and chocolate bars, include this stimulant too, although its presence is not readily evident to us. </a:t>
            </a:r>
            <a:r>
              <a:rPr lang="fi-FI" altLang="en-US" sz="2400" baseline="30000" dirty="0">
                <a:solidFill>
                  <a:srgbClr val="CC0000"/>
                </a:solidFill>
                <a:latin typeface="Arial Black" panose="020B0A04020102020204" pitchFamily="34" charset="0"/>
                <a:cs typeface="Times New Roman" panose="02020603050405020304" pitchFamily="18" charset="0"/>
              </a:rPr>
              <a:t>4</a:t>
            </a:r>
            <a:r>
              <a:rPr lang="en-US" altLang="en-US" sz="2400" dirty="0"/>
              <a:t>Prescription and nonprescription drugs used for headaches and migraines are another hidden source of caffeine. </a:t>
            </a:r>
            <a:r>
              <a:rPr lang="fi-FI" altLang="en-US" sz="2400" baseline="30000" dirty="0">
                <a:solidFill>
                  <a:srgbClr val="CC0000"/>
                </a:solidFill>
                <a:latin typeface="Arial Black" panose="020B0A04020102020204" pitchFamily="34" charset="0"/>
                <a:cs typeface="Times New Roman" panose="02020603050405020304" pitchFamily="18" charset="0"/>
              </a:rPr>
              <a:t>5</a:t>
            </a:r>
            <a:r>
              <a:rPr lang="en-US" altLang="en-US" sz="2400" dirty="0"/>
              <a:t>Since consuming caffeine in excess is harmful, it is important to be aware of the products that contain it</a:t>
            </a:r>
            <a:r>
              <a:rPr lang="fi-FI" altLang="en-US" sz="2400" dirty="0"/>
              <a:t>.</a:t>
            </a:r>
            <a:r>
              <a:rPr lang="en-US" altLang="en-US" sz="2400" dirty="0"/>
              <a:t> </a:t>
            </a:r>
            <a:endParaRPr lang="fi-FI" altLang="en-US" sz="24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en-US" altLang="en-US" sz="2000" dirty="0"/>
          </a:p>
        </p:txBody>
      </p:sp>
      <p:sp>
        <p:nvSpPr>
          <p:cNvPr id="52231" name="Text Box 7"/>
          <p:cNvSpPr txBox="1">
            <a:spLocks noChangeArrowheads="1"/>
          </p:cNvSpPr>
          <p:nvPr/>
        </p:nvSpPr>
        <p:spPr bwMode="auto">
          <a:xfrm>
            <a:off x="971550" y="1114425"/>
            <a:ext cx="74882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chemeClr val="accent2"/>
                </a:solidFill>
              </a:rPr>
              <a:t>Provide a </a:t>
            </a:r>
            <a:r>
              <a:rPr lang="en-US" altLang="en-US" sz="1800">
                <a:solidFill>
                  <a:schemeClr val="accent2"/>
                </a:solidFill>
                <a:latin typeface="Arial Black" panose="020B0A04020102020204" pitchFamily="34" charset="0"/>
              </a:rPr>
              <a:t>topic statement</a:t>
            </a:r>
            <a:r>
              <a:rPr lang="en-US" altLang="en-US" sz="1800">
                <a:solidFill>
                  <a:schemeClr val="accent2"/>
                </a:solidFill>
              </a:rPr>
              <a:t> for paragraphs A and B.</a:t>
            </a:r>
            <a:r>
              <a:rPr lang="en-US" altLang="en-US" sz="18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6-4:</a:t>
            </a:r>
            <a:endParaRPr lang="en-US" altLang="en-US" sz="3200" b="1" noProof="0" dirty="0">
              <a:solidFill>
                <a:srgbClr val="CC0000"/>
              </a:solidFill>
              <a:ea typeface="MS PGothic" panose="020B0600070205080204" pitchFamily="34" charset="-128"/>
            </a:endParaRPr>
          </a:p>
        </p:txBody>
      </p:sp>
      <p:pic>
        <p:nvPicPr>
          <p:cNvPr id="54275"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6" name="Text Box 4"/>
          <p:cNvSpPr txBox="1">
            <a:spLocks noChangeArrowheads="1"/>
          </p:cNvSpPr>
          <p:nvPr/>
        </p:nvSpPr>
        <p:spPr bwMode="auto">
          <a:xfrm>
            <a:off x="323850" y="1700213"/>
            <a:ext cx="6492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800">
                <a:latin typeface="Arial Black" panose="020B0A04020102020204" pitchFamily="34" charset="0"/>
              </a:rPr>
              <a:t>A</a:t>
            </a:r>
            <a:endParaRPr lang="en-US" altLang="en-US" sz="2800">
              <a:latin typeface="Arial Black" panose="020B0A04020102020204" pitchFamily="34" charset="0"/>
            </a:endParaRPr>
          </a:p>
        </p:txBody>
      </p:sp>
      <p:sp>
        <p:nvSpPr>
          <p:cNvPr id="54277" name="Rectangle 5"/>
          <p:cNvSpPr>
            <a:spLocks noChangeArrowheads="1"/>
          </p:cNvSpPr>
          <p:nvPr/>
        </p:nvSpPr>
        <p:spPr bwMode="auto">
          <a:xfrm>
            <a:off x="971550" y="2139950"/>
            <a:ext cx="7705725" cy="41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206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aseline="30000">
                <a:solidFill>
                  <a:srgbClr val="CC0000"/>
                </a:solidFill>
                <a:latin typeface="Arial Black" panose="020B0A04020102020204" pitchFamily="34" charset="0"/>
                <a:cs typeface="Times New Roman" panose="02020603050405020304" pitchFamily="18" charset="0"/>
              </a:rPr>
              <a:t>2</a:t>
            </a:r>
            <a:r>
              <a:rPr lang="en-US" altLang="en-US" sz="1800"/>
              <a:t>Everyone knows about the presence of caffeine in coffee and tea, but it may not be generally known that caffeine is present in cola drinks. </a:t>
            </a:r>
            <a:r>
              <a:rPr lang="fi-FI" altLang="en-US" sz="2000" baseline="30000">
                <a:solidFill>
                  <a:srgbClr val="CC0000"/>
                </a:solidFill>
                <a:latin typeface="Arial Black" panose="020B0A04020102020204" pitchFamily="34" charset="0"/>
                <a:cs typeface="Times New Roman" panose="02020603050405020304" pitchFamily="18" charset="0"/>
              </a:rPr>
              <a:t>3</a:t>
            </a:r>
            <a:r>
              <a:rPr lang="en-US" altLang="en-US" sz="1800"/>
              <a:t>Products made with cocoa, like hot chocolate and chocolate bars, include this stimulant too, although its presence is not readily evident to us. </a:t>
            </a:r>
            <a:r>
              <a:rPr lang="fi-FI" altLang="en-US" sz="2000" baseline="30000">
                <a:solidFill>
                  <a:srgbClr val="CC0000"/>
                </a:solidFill>
                <a:latin typeface="Arial Black" panose="020B0A04020102020204" pitchFamily="34" charset="0"/>
                <a:cs typeface="Times New Roman" panose="02020603050405020304" pitchFamily="18" charset="0"/>
              </a:rPr>
              <a:t>4</a:t>
            </a:r>
            <a:r>
              <a:rPr lang="en-US" altLang="en-US" sz="1800"/>
              <a:t>Prescription and nonprescription drugs used for headaches and migraines are another hidden source of caffeine. </a:t>
            </a:r>
            <a:r>
              <a:rPr lang="fi-FI" altLang="en-US" sz="2000" baseline="30000">
                <a:solidFill>
                  <a:srgbClr val="CC0000"/>
                </a:solidFill>
                <a:latin typeface="Arial Black" panose="020B0A04020102020204" pitchFamily="34" charset="0"/>
                <a:cs typeface="Times New Roman" panose="02020603050405020304" pitchFamily="18" charset="0"/>
              </a:rPr>
              <a:t>5</a:t>
            </a:r>
            <a:r>
              <a:rPr lang="en-US" altLang="en-US" sz="1800" b="1"/>
              <a:t>Since consuming caffeine in excess is harmful, it is important to be aware of the products that contain it</a:t>
            </a:r>
            <a:r>
              <a:rPr lang="fi-FI" altLang="en-US" sz="2000" b="1"/>
              <a:t>.</a:t>
            </a:r>
            <a:r>
              <a:rPr lang="en-US" altLang="en-US" sz="2000" b="1"/>
              <a:t> </a:t>
            </a:r>
            <a:endParaRPr lang="fi-FI" altLang="en-US" sz="2000" b="1"/>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en-US" altLang="en-US" sz="2000"/>
          </a:p>
        </p:txBody>
      </p:sp>
      <p:sp>
        <p:nvSpPr>
          <p:cNvPr id="54279" name="Text Box 7"/>
          <p:cNvSpPr txBox="1">
            <a:spLocks noChangeArrowheads="1"/>
          </p:cNvSpPr>
          <p:nvPr/>
        </p:nvSpPr>
        <p:spPr bwMode="auto">
          <a:xfrm>
            <a:off x="971550" y="1114425"/>
            <a:ext cx="74882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chemeClr val="accent2"/>
                </a:solidFill>
              </a:rPr>
              <a:t>Provide a </a:t>
            </a:r>
            <a:r>
              <a:rPr lang="en-US" altLang="en-US" sz="1800">
                <a:solidFill>
                  <a:schemeClr val="accent2"/>
                </a:solidFill>
                <a:latin typeface="Arial Black" panose="020B0A04020102020204" pitchFamily="34" charset="0"/>
              </a:rPr>
              <a:t>topic statement</a:t>
            </a:r>
            <a:r>
              <a:rPr lang="en-US" altLang="en-US" sz="1800">
                <a:solidFill>
                  <a:schemeClr val="accent2"/>
                </a:solidFill>
              </a:rPr>
              <a:t> for paragraphs A and B.</a:t>
            </a:r>
            <a:r>
              <a:rPr lang="en-US"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08" y="1912265"/>
            <a:ext cx="7975385" cy="3304503"/>
          </a:xfrm>
        </p:spPr>
        <p:txBody>
          <a:bodyPr/>
          <a:lstStyle/>
          <a:p>
            <a:r>
              <a:rPr lang="en-US" sz="4800" noProof="0" dirty="0"/>
              <a:t>Task 5.2</a:t>
            </a:r>
            <a:br>
              <a:rPr lang="en-US" sz="4800" dirty="0"/>
            </a:br>
            <a:r>
              <a:rPr lang="en-US" sz="4800" dirty="0"/>
              <a:t> </a:t>
            </a:r>
            <a:endParaRPr lang="en-US" sz="4800" noProof="0" dirty="0"/>
          </a:p>
        </p:txBody>
      </p:sp>
    </p:spTree>
    <p:extLst>
      <p:ext uri="{BB962C8B-B14F-4D97-AF65-F5344CB8AC3E}">
        <p14:creationId xmlns:p14="http://schemas.microsoft.com/office/powerpoint/2010/main" val="89617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6-4:</a:t>
            </a:r>
            <a:endParaRPr lang="en-US" altLang="en-US" sz="3200" b="1" noProof="0" dirty="0">
              <a:solidFill>
                <a:srgbClr val="CC0000"/>
              </a:solidFill>
              <a:ea typeface="MS PGothic" panose="020B0600070205080204" pitchFamily="34" charset="-128"/>
            </a:endParaRPr>
          </a:p>
        </p:txBody>
      </p:sp>
      <p:pic>
        <p:nvPicPr>
          <p:cNvPr id="56323"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Text Box 4"/>
          <p:cNvSpPr txBox="1">
            <a:spLocks noChangeArrowheads="1"/>
          </p:cNvSpPr>
          <p:nvPr/>
        </p:nvSpPr>
        <p:spPr bwMode="auto">
          <a:xfrm>
            <a:off x="468313" y="1196975"/>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800">
                <a:latin typeface="Arial Black" panose="020B0A04020102020204" pitchFamily="34" charset="0"/>
              </a:rPr>
              <a:t>B</a:t>
            </a:r>
            <a:endParaRPr lang="en-US" altLang="en-US" sz="2800">
              <a:latin typeface="Arial Black" panose="020B0A04020102020204" pitchFamily="34" charset="0"/>
            </a:endParaRPr>
          </a:p>
        </p:txBody>
      </p:sp>
      <p:sp>
        <p:nvSpPr>
          <p:cNvPr id="56325" name="Rectangle 5"/>
          <p:cNvSpPr>
            <a:spLocks noChangeArrowheads="1"/>
          </p:cNvSpPr>
          <p:nvPr/>
        </p:nvSpPr>
        <p:spPr bwMode="auto">
          <a:xfrm>
            <a:off x="900113" y="1628775"/>
            <a:ext cx="770572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206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aseline="30000">
                <a:solidFill>
                  <a:srgbClr val="CC0000"/>
                </a:solidFill>
                <a:latin typeface="Arial Black" panose="020B0A04020102020204" pitchFamily="34" charset="0"/>
                <a:cs typeface="Times New Roman" panose="02020603050405020304" pitchFamily="18" charset="0"/>
              </a:rPr>
              <a:t>2</a:t>
            </a:r>
            <a:r>
              <a:rPr lang="fi-FI" altLang="en-US" sz="2000"/>
              <a:t>All of the heat that comes out as exhaust or goes into the radiator is wasted energy. </a:t>
            </a:r>
            <a:r>
              <a:rPr lang="fi-FI" altLang="en-US" sz="2000" baseline="30000">
                <a:solidFill>
                  <a:srgbClr val="CC0000"/>
                </a:solidFill>
                <a:latin typeface="Arial Black" panose="020B0A04020102020204" pitchFamily="34" charset="0"/>
                <a:cs typeface="Times New Roman" panose="02020603050405020304" pitchFamily="18" charset="0"/>
              </a:rPr>
              <a:t>3</a:t>
            </a:r>
            <a:r>
              <a:rPr lang="fi-FI" altLang="en-US" sz="2000"/>
              <a:t>The engine also uses a lot of energy turning the various pumps, fans and generators that keep it going. </a:t>
            </a:r>
            <a:r>
              <a:rPr lang="fi-FI" altLang="en-US" sz="2000" baseline="30000">
                <a:solidFill>
                  <a:srgbClr val="CC0000"/>
                </a:solidFill>
                <a:latin typeface="Arial Black" panose="020B0A04020102020204" pitchFamily="34" charset="0"/>
                <a:cs typeface="Times New Roman" panose="02020603050405020304" pitchFamily="18" charset="0"/>
              </a:rPr>
              <a:t>4</a:t>
            </a:r>
            <a:r>
              <a:rPr lang="fi-FI" altLang="en-US" sz="2000"/>
              <a:t>Thus, the overall efficiency of an automotive gas engine is about 20 percent. </a:t>
            </a:r>
            <a:r>
              <a:rPr lang="fi-FI" altLang="en-US" sz="2000" baseline="30000">
                <a:solidFill>
                  <a:srgbClr val="CC0000"/>
                </a:solidFill>
                <a:latin typeface="Arial Black" panose="020B0A04020102020204" pitchFamily="34" charset="0"/>
                <a:cs typeface="Times New Roman" panose="02020603050405020304" pitchFamily="18" charset="0"/>
              </a:rPr>
              <a:t>5</a:t>
            </a:r>
            <a:r>
              <a:rPr lang="fi-FI" altLang="en-US" sz="2000"/>
              <a:t>That is, only about 20 percent of the thermal-energy content of the gasoline is converted into mechanical work</a:t>
            </a:r>
            <a:r>
              <a:rPr lang="en-US" altLang="en-US" sz="2000"/>
              <a:t>. </a:t>
            </a:r>
            <a:endParaRPr lang="fi-FI" altLang="en-US" sz="2000"/>
          </a:p>
          <a:p>
            <a:pPr>
              <a:spcBef>
                <a:spcPct val="0"/>
              </a:spcBef>
              <a:buFontTx/>
              <a:buNone/>
            </a:pPr>
            <a:endParaRPr lang="fi-FI" altLang="en-US" sz="2000" b="1"/>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fi-FI" altLang="en-US" sz="2000"/>
          </a:p>
          <a:p>
            <a:pPr>
              <a:spcBef>
                <a:spcPct val="0"/>
              </a:spcBef>
              <a:buFontTx/>
              <a:buNone/>
            </a:pPr>
            <a:endParaRPr lang="en-US" altLang="en-US"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6-4:</a:t>
            </a:r>
            <a:endParaRPr lang="en-US" altLang="en-US" sz="3200" b="1" noProof="0" dirty="0">
              <a:solidFill>
                <a:srgbClr val="CC0000"/>
              </a:solidFill>
              <a:ea typeface="MS PGothic" panose="020B0600070205080204" pitchFamily="34" charset="-128"/>
            </a:endParaRPr>
          </a:p>
        </p:txBody>
      </p:sp>
      <p:pic>
        <p:nvPicPr>
          <p:cNvPr id="58371"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2" name="Text Box 4"/>
          <p:cNvSpPr txBox="1">
            <a:spLocks noChangeArrowheads="1"/>
          </p:cNvSpPr>
          <p:nvPr/>
        </p:nvSpPr>
        <p:spPr bwMode="auto">
          <a:xfrm>
            <a:off x="468313" y="1196975"/>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800">
                <a:latin typeface="Arial Black" panose="020B0A04020102020204" pitchFamily="34" charset="0"/>
              </a:rPr>
              <a:t>B</a:t>
            </a:r>
            <a:endParaRPr lang="en-US" altLang="en-US" sz="2800">
              <a:latin typeface="Arial Black" panose="020B0A04020102020204" pitchFamily="34" charset="0"/>
            </a:endParaRPr>
          </a:p>
        </p:txBody>
      </p:sp>
      <p:sp>
        <p:nvSpPr>
          <p:cNvPr id="58373" name="Rectangle 5"/>
          <p:cNvSpPr>
            <a:spLocks noChangeArrowheads="1"/>
          </p:cNvSpPr>
          <p:nvPr/>
        </p:nvSpPr>
        <p:spPr bwMode="auto">
          <a:xfrm>
            <a:off x="900113" y="1628775"/>
            <a:ext cx="77057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206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aseline="30000" dirty="0">
                <a:solidFill>
                  <a:srgbClr val="CC0000"/>
                </a:solidFill>
                <a:latin typeface="Arial Black" panose="020B0A04020102020204" pitchFamily="34" charset="0"/>
                <a:cs typeface="Times New Roman" panose="02020603050405020304" pitchFamily="18" charset="0"/>
              </a:rPr>
              <a:t>2</a:t>
            </a:r>
            <a:r>
              <a:rPr lang="fi-FI" altLang="en-US" sz="2000" dirty="0" err="1"/>
              <a:t>All</a:t>
            </a:r>
            <a:r>
              <a:rPr lang="fi-FI" altLang="en-US" sz="2000" dirty="0"/>
              <a:t> of </a:t>
            </a:r>
            <a:r>
              <a:rPr lang="fi-FI" altLang="en-US" sz="2000" dirty="0" err="1"/>
              <a:t>the</a:t>
            </a:r>
            <a:r>
              <a:rPr lang="fi-FI" altLang="en-US" sz="2000" dirty="0"/>
              <a:t> </a:t>
            </a:r>
            <a:r>
              <a:rPr lang="fi-FI" altLang="en-US" sz="2000" dirty="0" err="1"/>
              <a:t>heat</a:t>
            </a:r>
            <a:r>
              <a:rPr lang="fi-FI" altLang="en-US" sz="2000" dirty="0"/>
              <a:t> </a:t>
            </a:r>
            <a:r>
              <a:rPr lang="fi-FI" altLang="en-US" sz="2000" dirty="0" err="1"/>
              <a:t>that</a:t>
            </a:r>
            <a:r>
              <a:rPr lang="fi-FI" altLang="en-US" sz="2000" dirty="0"/>
              <a:t> </a:t>
            </a:r>
            <a:r>
              <a:rPr lang="fi-FI" altLang="en-US" sz="2000" dirty="0" err="1"/>
              <a:t>comes</a:t>
            </a:r>
            <a:r>
              <a:rPr lang="fi-FI" altLang="en-US" sz="2000" dirty="0"/>
              <a:t> out as </a:t>
            </a:r>
            <a:r>
              <a:rPr lang="fi-FI" altLang="en-US" sz="2000" dirty="0" err="1"/>
              <a:t>exhaust</a:t>
            </a:r>
            <a:r>
              <a:rPr lang="fi-FI" altLang="en-US" sz="2000" dirty="0"/>
              <a:t> </a:t>
            </a:r>
            <a:r>
              <a:rPr lang="fi-FI" altLang="en-US" sz="2000" dirty="0" err="1"/>
              <a:t>or</a:t>
            </a:r>
            <a:r>
              <a:rPr lang="fi-FI" altLang="en-US" sz="2000" dirty="0"/>
              <a:t> </a:t>
            </a:r>
            <a:r>
              <a:rPr lang="fi-FI" altLang="en-US" sz="2000" dirty="0" err="1"/>
              <a:t>goes</a:t>
            </a:r>
            <a:r>
              <a:rPr lang="fi-FI" altLang="en-US" sz="2000" dirty="0"/>
              <a:t> into </a:t>
            </a:r>
            <a:r>
              <a:rPr lang="fi-FI" altLang="en-US" sz="2000" dirty="0" err="1"/>
              <a:t>the</a:t>
            </a:r>
            <a:r>
              <a:rPr lang="fi-FI" altLang="en-US" sz="2000" dirty="0"/>
              <a:t> </a:t>
            </a:r>
            <a:r>
              <a:rPr lang="fi-FI" altLang="en-US" sz="2000" dirty="0" err="1"/>
              <a:t>radiator</a:t>
            </a:r>
            <a:r>
              <a:rPr lang="fi-FI" altLang="en-US" sz="2000" dirty="0"/>
              <a:t> is </a:t>
            </a:r>
            <a:r>
              <a:rPr lang="fi-FI" altLang="en-US" sz="2000" dirty="0" err="1"/>
              <a:t>wasted</a:t>
            </a:r>
            <a:r>
              <a:rPr lang="fi-FI" altLang="en-US" sz="2000" dirty="0"/>
              <a:t> </a:t>
            </a:r>
            <a:r>
              <a:rPr lang="fi-FI" altLang="en-US" sz="2000" dirty="0" err="1"/>
              <a:t>energy</a:t>
            </a:r>
            <a:r>
              <a:rPr lang="fi-FI" altLang="en-US" sz="2000" dirty="0"/>
              <a:t>. </a:t>
            </a:r>
            <a:r>
              <a:rPr lang="fi-FI" altLang="en-US" sz="2000" baseline="30000" dirty="0">
                <a:solidFill>
                  <a:srgbClr val="CC0000"/>
                </a:solidFill>
                <a:latin typeface="Arial Black" panose="020B0A04020102020204" pitchFamily="34" charset="0"/>
                <a:cs typeface="Times New Roman" panose="02020603050405020304" pitchFamily="18" charset="0"/>
              </a:rPr>
              <a:t>3</a:t>
            </a:r>
            <a:r>
              <a:rPr lang="fi-FI" altLang="en-US" sz="2000" dirty="0"/>
              <a:t>The </a:t>
            </a:r>
            <a:r>
              <a:rPr lang="fi-FI" altLang="en-US" sz="2000" dirty="0" err="1"/>
              <a:t>engine</a:t>
            </a:r>
            <a:r>
              <a:rPr lang="fi-FI" altLang="en-US" sz="2000" dirty="0"/>
              <a:t> </a:t>
            </a:r>
            <a:r>
              <a:rPr lang="fi-FI" altLang="en-US" sz="2000" dirty="0" err="1"/>
              <a:t>also</a:t>
            </a:r>
            <a:r>
              <a:rPr lang="fi-FI" altLang="en-US" sz="2000" dirty="0"/>
              <a:t> </a:t>
            </a:r>
            <a:r>
              <a:rPr lang="fi-FI" altLang="en-US" sz="2000" dirty="0" err="1"/>
              <a:t>uses</a:t>
            </a:r>
            <a:r>
              <a:rPr lang="fi-FI" altLang="en-US" sz="2000" dirty="0"/>
              <a:t> a </a:t>
            </a:r>
            <a:r>
              <a:rPr lang="fi-FI" altLang="en-US" sz="2000" dirty="0" err="1"/>
              <a:t>lot</a:t>
            </a:r>
            <a:r>
              <a:rPr lang="fi-FI" altLang="en-US" sz="2000" dirty="0"/>
              <a:t> of </a:t>
            </a:r>
            <a:r>
              <a:rPr lang="fi-FI" altLang="en-US" sz="2000" dirty="0" err="1"/>
              <a:t>energy</a:t>
            </a:r>
            <a:r>
              <a:rPr lang="fi-FI" altLang="en-US" sz="2000" dirty="0"/>
              <a:t> </a:t>
            </a:r>
            <a:r>
              <a:rPr lang="fi-FI" altLang="en-US" sz="2000" dirty="0" err="1"/>
              <a:t>turning</a:t>
            </a:r>
            <a:r>
              <a:rPr lang="fi-FI" altLang="en-US" sz="2000" dirty="0"/>
              <a:t> </a:t>
            </a:r>
            <a:r>
              <a:rPr lang="fi-FI" altLang="en-US" sz="2000" dirty="0" err="1">
                <a:latin typeface="+mj-lt"/>
              </a:rPr>
              <a:t>the</a:t>
            </a:r>
            <a:r>
              <a:rPr lang="fi-FI" altLang="en-US" sz="2000" dirty="0">
                <a:latin typeface="+mj-lt"/>
              </a:rPr>
              <a:t> </a:t>
            </a:r>
            <a:r>
              <a:rPr lang="fi-FI" altLang="en-US" sz="2000" dirty="0" err="1">
                <a:latin typeface="+mj-lt"/>
              </a:rPr>
              <a:t>various</a:t>
            </a:r>
            <a:r>
              <a:rPr lang="fi-FI" altLang="en-US" sz="2000" dirty="0">
                <a:latin typeface="+mj-lt"/>
              </a:rPr>
              <a:t> </a:t>
            </a:r>
            <a:r>
              <a:rPr lang="fi-FI" altLang="en-US" sz="2000" dirty="0" err="1">
                <a:latin typeface="+mj-lt"/>
              </a:rPr>
              <a:t>pumps</a:t>
            </a:r>
            <a:r>
              <a:rPr lang="fi-FI" altLang="en-US" sz="2000" dirty="0">
                <a:latin typeface="+mj-lt"/>
              </a:rPr>
              <a:t>, </a:t>
            </a:r>
            <a:r>
              <a:rPr lang="fi-FI" altLang="en-US" sz="2000" dirty="0" err="1">
                <a:latin typeface="+mj-lt"/>
              </a:rPr>
              <a:t>fans</a:t>
            </a:r>
            <a:r>
              <a:rPr lang="fi-FI" altLang="en-US" sz="2000" dirty="0">
                <a:latin typeface="+mj-lt"/>
              </a:rPr>
              <a:t> and </a:t>
            </a:r>
            <a:r>
              <a:rPr lang="fi-FI" altLang="en-US" sz="2000" dirty="0" err="1">
                <a:latin typeface="+mj-lt"/>
              </a:rPr>
              <a:t>generators</a:t>
            </a:r>
            <a:r>
              <a:rPr lang="fi-FI" altLang="en-US" sz="2000" dirty="0">
                <a:latin typeface="+mj-lt"/>
              </a:rPr>
              <a:t> </a:t>
            </a:r>
            <a:r>
              <a:rPr lang="fi-FI" altLang="en-US" sz="2000" dirty="0" err="1">
                <a:latin typeface="+mj-lt"/>
              </a:rPr>
              <a:t>that</a:t>
            </a:r>
            <a:r>
              <a:rPr lang="fi-FI" altLang="en-US" sz="2000" dirty="0">
                <a:latin typeface="+mj-lt"/>
              </a:rPr>
              <a:t> </a:t>
            </a:r>
            <a:r>
              <a:rPr lang="fi-FI" altLang="en-US" sz="2000" dirty="0" err="1">
                <a:latin typeface="+mj-lt"/>
              </a:rPr>
              <a:t>keep</a:t>
            </a:r>
            <a:r>
              <a:rPr lang="fi-FI" altLang="en-US" sz="2000" dirty="0">
                <a:latin typeface="+mj-lt"/>
              </a:rPr>
              <a:t> it </a:t>
            </a:r>
            <a:r>
              <a:rPr lang="fi-FI" altLang="en-US" sz="2000" dirty="0" err="1">
                <a:latin typeface="+mj-lt"/>
              </a:rPr>
              <a:t>going</a:t>
            </a:r>
            <a:r>
              <a:rPr lang="fi-FI" altLang="en-US" sz="2000" dirty="0">
                <a:latin typeface="+mj-lt"/>
              </a:rPr>
              <a:t>. </a:t>
            </a:r>
            <a:r>
              <a:rPr lang="fi-FI" altLang="en-US" sz="2000" baseline="30000" dirty="0">
                <a:solidFill>
                  <a:srgbClr val="CC0000"/>
                </a:solidFill>
                <a:latin typeface="+mj-lt"/>
                <a:cs typeface="Times New Roman" panose="02020603050405020304" pitchFamily="18" charset="0"/>
              </a:rPr>
              <a:t>4</a:t>
            </a:r>
            <a:r>
              <a:rPr lang="fi-FI" altLang="en-US" sz="2000" dirty="0">
                <a:latin typeface="+mj-lt"/>
              </a:rPr>
              <a:t>Thus, </a:t>
            </a:r>
            <a:r>
              <a:rPr lang="fi-FI" altLang="en-US" sz="2000" dirty="0" err="1">
                <a:latin typeface="+mj-lt"/>
              </a:rPr>
              <a:t>the</a:t>
            </a:r>
            <a:r>
              <a:rPr lang="fi-FI" altLang="en-US" sz="2000" dirty="0">
                <a:latin typeface="+mj-lt"/>
              </a:rPr>
              <a:t> </a:t>
            </a:r>
            <a:r>
              <a:rPr lang="fi-FI" altLang="en-US" sz="2000" dirty="0" err="1">
                <a:latin typeface="+mj-lt"/>
              </a:rPr>
              <a:t>overall</a:t>
            </a:r>
            <a:r>
              <a:rPr lang="fi-FI" altLang="en-US" sz="2000" dirty="0">
                <a:latin typeface="+mj-lt"/>
              </a:rPr>
              <a:t> </a:t>
            </a:r>
            <a:r>
              <a:rPr lang="fi-FI" altLang="en-US" sz="2000" dirty="0" err="1">
                <a:latin typeface="+mj-lt"/>
              </a:rPr>
              <a:t>efficiency</a:t>
            </a:r>
            <a:r>
              <a:rPr lang="fi-FI" altLang="en-US" sz="2000" dirty="0">
                <a:latin typeface="+mj-lt"/>
              </a:rPr>
              <a:t> of an </a:t>
            </a:r>
            <a:r>
              <a:rPr lang="fi-FI" altLang="en-US" sz="2000" dirty="0" err="1">
                <a:latin typeface="+mj-lt"/>
              </a:rPr>
              <a:t>automotive</a:t>
            </a:r>
            <a:r>
              <a:rPr lang="fi-FI" altLang="en-US" sz="2000" dirty="0">
                <a:latin typeface="+mj-lt"/>
              </a:rPr>
              <a:t> </a:t>
            </a:r>
            <a:r>
              <a:rPr lang="fi-FI" altLang="en-US" sz="2000" dirty="0" err="1">
                <a:latin typeface="+mj-lt"/>
              </a:rPr>
              <a:t>gas</a:t>
            </a:r>
            <a:r>
              <a:rPr lang="fi-FI" altLang="en-US" sz="2000" dirty="0">
                <a:latin typeface="+mj-lt"/>
              </a:rPr>
              <a:t> </a:t>
            </a:r>
            <a:r>
              <a:rPr lang="fi-FI" altLang="en-US" sz="2000" dirty="0" err="1">
                <a:latin typeface="+mj-lt"/>
              </a:rPr>
              <a:t>engine</a:t>
            </a:r>
            <a:r>
              <a:rPr lang="fi-FI" altLang="en-US" sz="2000" dirty="0">
                <a:latin typeface="+mj-lt"/>
              </a:rPr>
              <a:t> is </a:t>
            </a:r>
            <a:r>
              <a:rPr lang="fi-FI" altLang="en-US" sz="2000" dirty="0" err="1">
                <a:latin typeface="+mj-lt"/>
              </a:rPr>
              <a:t>about</a:t>
            </a:r>
            <a:r>
              <a:rPr lang="fi-FI" altLang="en-US" sz="2000" dirty="0">
                <a:latin typeface="+mj-lt"/>
              </a:rPr>
              <a:t> 20 </a:t>
            </a:r>
            <a:r>
              <a:rPr lang="fi-FI" altLang="en-US" sz="2000" dirty="0" err="1">
                <a:latin typeface="+mj-lt"/>
              </a:rPr>
              <a:t>percent</a:t>
            </a:r>
            <a:r>
              <a:rPr lang="fi-FI" altLang="en-US" sz="2000" dirty="0">
                <a:latin typeface="+mj-lt"/>
              </a:rPr>
              <a:t>. </a:t>
            </a:r>
            <a:r>
              <a:rPr lang="fi-FI" altLang="en-US" sz="2000" baseline="30000" dirty="0">
                <a:solidFill>
                  <a:srgbClr val="CC0000"/>
                </a:solidFill>
                <a:latin typeface="+mj-lt"/>
                <a:cs typeface="Times New Roman" panose="02020603050405020304" pitchFamily="18" charset="0"/>
              </a:rPr>
              <a:t>5</a:t>
            </a:r>
            <a:r>
              <a:rPr lang="fi-FI" altLang="en-US" sz="2000" dirty="0">
                <a:latin typeface="+mj-lt"/>
              </a:rPr>
              <a:t>That is, </a:t>
            </a:r>
            <a:r>
              <a:rPr lang="fi-FI" altLang="en-US" sz="2000" dirty="0" err="1">
                <a:latin typeface="+mj-lt"/>
              </a:rPr>
              <a:t>only</a:t>
            </a:r>
            <a:r>
              <a:rPr lang="fi-FI" altLang="en-US" sz="2000" dirty="0">
                <a:latin typeface="+mj-lt"/>
              </a:rPr>
              <a:t> </a:t>
            </a:r>
            <a:r>
              <a:rPr lang="fi-FI" altLang="en-US" sz="2000" dirty="0" err="1">
                <a:latin typeface="+mj-lt"/>
              </a:rPr>
              <a:t>about</a:t>
            </a:r>
            <a:r>
              <a:rPr lang="fi-FI" altLang="en-US" sz="2000" dirty="0">
                <a:latin typeface="+mj-lt"/>
              </a:rPr>
              <a:t> 20 </a:t>
            </a:r>
            <a:r>
              <a:rPr lang="fi-FI" altLang="en-US" sz="2000" dirty="0" err="1">
                <a:latin typeface="+mj-lt"/>
              </a:rPr>
              <a:t>percent</a:t>
            </a:r>
            <a:r>
              <a:rPr lang="fi-FI" altLang="en-US" sz="2000" dirty="0">
                <a:latin typeface="+mj-lt"/>
              </a:rPr>
              <a:t> of </a:t>
            </a:r>
            <a:r>
              <a:rPr lang="fi-FI" altLang="en-US" sz="2000" dirty="0" err="1">
                <a:latin typeface="+mj-lt"/>
              </a:rPr>
              <a:t>the</a:t>
            </a:r>
            <a:r>
              <a:rPr lang="fi-FI" altLang="en-US" sz="2000" dirty="0">
                <a:latin typeface="+mj-lt"/>
              </a:rPr>
              <a:t> </a:t>
            </a:r>
            <a:r>
              <a:rPr lang="fi-FI" altLang="en-US" sz="2000" dirty="0" err="1">
                <a:latin typeface="+mj-lt"/>
              </a:rPr>
              <a:t>thermal-energy</a:t>
            </a:r>
            <a:r>
              <a:rPr lang="fi-FI" altLang="en-US" sz="2000" dirty="0">
                <a:latin typeface="+mj-lt"/>
              </a:rPr>
              <a:t> </a:t>
            </a:r>
            <a:r>
              <a:rPr lang="fi-FI" altLang="en-US" sz="2000" dirty="0" err="1">
                <a:latin typeface="+mj-lt"/>
              </a:rPr>
              <a:t>content</a:t>
            </a:r>
            <a:r>
              <a:rPr lang="fi-FI" altLang="en-US" sz="2000" dirty="0">
                <a:latin typeface="+mj-lt"/>
              </a:rPr>
              <a:t> of </a:t>
            </a:r>
            <a:r>
              <a:rPr lang="fi-FI" altLang="en-US" sz="2000" dirty="0" err="1">
                <a:latin typeface="+mj-lt"/>
              </a:rPr>
              <a:t>the</a:t>
            </a:r>
            <a:r>
              <a:rPr lang="fi-FI" altLang="en-US" sz="2000" dirty="0">
                <a:latin typeface="+mj-lt"/>
              </a:rPr>
              <a:t> </a:t>
            </a:r>
            <a:r>
              <a:rPr lang="fi-FI" altLang="en-US" sz="2000" dirty="0" err="1">
                <a:latin typeface="+mj-lt"/>
              </a:rPr>
              <a:t>gasoline</a:t>
            </a:r>
            <a:r>
              <a:rPr lang="fi-FI" altLang="en-US" sz="2000" dirty="0">
                <a:latin typeface="+mj-lt"/>
              </a:rPr>
              <a:t> is </a:t>
            </a:r>
            <a:r>
              <a:rPr lang="fi-FI" altLang="en-US" sz="2000" dirty="0" err="1">
                <a:latin typeface="+mj-lt"/>
              </a:rPr>
              <a:t>converted</a:t>
            </a:r>
            <a:r>
              <a:rPr lang="fi-FI" altLang="en-US" sz="2000" dirty="0">
                <a:latin typeface="+mj-lt"/>
              </a:rPr>
              <a:t> into </a:t>
            </a:r>
            <a:r>
              <a:rPr lang="fi-FI" altLang="en-US" sz="2000" dirty="0" err="1">
                <a:latin typeface="+mj-lt"/>
              </a:rPr>
              <a:t>mechanical</a:t>
            </a:r>
            <a:r>
              <a:rPr lang="fi-FI" altLang="en-US" sz="2000" dirty="0">
                <a:latin typeface="+mj-lt"/>
              </a:rPr>
              <a:t> </a:t>
            </a:r>
            <a:r>
              <a:rPr lang="fi-FI" altLang="en-US" sz="2000" dirty="0" err="1">
                <a:latin typeface="+mj-lt"/>
              </a:rPr>
              <a:t>work</a:t>
            </a:r>
            <a:r>
              <a:rPr lang="en-US" altLang="en-US" sz="2000" dirty="0">
                <a:latin typeface="+mj-lt"/>
              </a:rPr>
              <a:t>. </a:t>
            </a:r>
            <a:endParaRPr lang="fi-FI" altLang="en-US" sz="2000" dirty="0">
              <a:latin typeface="+mj-lt"/>
            </a:endParaRPr>
          </a:p>
          <a:p>
            <a:pPr>
              <a:spcBef>
                <a:spcPct val="0"/>
              </a:spcBef>
              <a:buFontTx/>
              <a:buNone/>
            </a:pPr>
            <a:endParaRPr lang="fi-FI" altLang="en-US" sz="2000" b="1"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en-US" alt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258888" y="304800"/>
            <a:ext cx="7427912" cy="609600"/>
          </a:xfrm>
        </p:spPr>
        <p:txBody>
          <a:bodyPr/>
          <a:lstStyle/>
          <a:p>
            <a:pPr algn="l" eaLnBrk="1" hangingPunct="1"/>
            <a:r>
              <a:rPr lang="en-US" altLang="en-US" sz="3200" b="1" noProof="0" dirty="0">
                <a:solidFill>
                  <a:srgbClr val="CC0000"/>
                </a:solidFill>
              </a:rPr>
              <a:t>Task 6-4:</a:t>
            </a:r>
            <a:endParaRPr lang="en-US" altLang="en-US" sz="3200" b="1" noProof="0" dirty="0">
              <a:solidFill>
                <a:srgbClr val="CC0000"/>
              </a:solidFill>
              <a:ea typeface="MS PGothic" panose="020B0600070205080204" pitchFamily="34" charset="-128"/>
            </a:endParaRPr>
          </a:p>
        </p:txBody>
      </p:sp>
      <p:pic>
        <p:nvPicPr>
          <p:cNvPr id="60419" name="Picture 3" descr="myn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0" name="Text Box 4"/>
          <p:cNvSpPr txBox="1">
            <a:spLocks noChangeArrowheads="1"/>
          </p:cNvSpPr>
          <p:nvPr/>
        </p:nvSpPr>
        <p:spPr bwMode="auto">
          <a:xfrm>
            <a:off x="468313" y="1196975"/>
            <a:ext cx="64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i-FI" altLang="en-US" sz="2800">
                <a:latin typeface="Arial Black" panose="020B0A04020102020204" pitchFamily="34" charset="0"/>
              </a:rPr>
              <a:t>C</a:t>
            </a:r>
            <a:endParaRPr lang="en-US" altLang="en-US" sz="2800">
              <a:latin typeface="Arial Black" panose="020B0A04020102020204" pitchFamily="34" charset="0"/>
            </a:endParaRPr>
          </a:p>
        </p:txBody>
      </p:sp>
      <p:sp>
        <p:nvSpPr>
          <p:cNvPr id="60421" name="Rectangle 5"/>
          <p:cNvSpPr>
            <a:spLocks noChangeArrowheads="1"/>
          </p:cNvSpPr>
          <p:nvPr/>
        </p:nvSpPr>
        <p:spPr bwMode="auto">
          <a:xfrm>
            <a:off x="981075" y="1618755"/>
            <a:ext cx="7705725"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206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aseline="30000" dirty="0">
                <a:solidFill>
                  <a:srgbClr val="CC0000"/>
                </a:solidFill>
                <a:latin typeface="Arial Black" panose="020B0A04020102020204" pitchFamily="34" charset="0"/>
                <a:cs typeface="Times New Roman" panose="02020603050405020304" pitchFamily="18" charset="0"/>
              </a:rPr>
              <a:t>2</a:t>
            </a:r>
            <a:r>
              <a:rPr lang="en-US" altLang="en-US" sz="2400" dirty="0"/>
              <a:t>For example, geography is needed for an understanding of economics because natural resources and transportation affect production and distribution of goods. </a:t>
            </a:r>
            <a:r>
              <a:rPr lang="fi-FI" altLang="en-US" sz="2400" baseline="30000" dirty="0">
                <a:solidFill>
                  <a:srgbClr val="CC0000"/>
                </a:solidFill>
                <a:latin typeface="Arial Black" panose="020B0A04020102020204" pitchFamily="34" charset="0"/>
                <a:cs typeface="Times New Roman" panose="02020603050405020304" pitchFamily="18" charset="0"/>
              </a:rPr>
              <a:t>3</a:t>
            </a:r>
            <a:r>
              <a:rPr lang="en-US" altLang="en-US" sz="2400" dirty="0"/>
              <a:t>Changes in engineering affect economics. </a:t>
            </a:r>
            <a:r>
              <a:rPr lang="fi-FI" altLang="en-US" sz="2400" baseline="30000" dirty="0">
                <a:solidFill>
                  <a:srgbClr val="CC0000"/>
                </a:solidFill>
                <a:latin typeface="Arial Black" panose="020B0A04020102020204" pitchFamily="34" charset="0"/>
                <a:cs typeface="Times New Roman" panose="02020603050405020304" pitchFamily="18" charset="0"/>
              </a:rPr>
              <a:t>4</a:t>
            </a:r>
            <a:r>
              <a:rPr lang="en-US" altLang="en-US" sz="2400" dirty="0"/>
              <a:t>Psychology is also related because it can help the economist understand why some people want some products and not others. </a:t>
            </a:r>
            <a:r>
              <a:rPr lang="fi-FI" altLang="en-US" sz="2400" baseline="30000" dirty="0">
                <a:solidFill>
                  <a:srgbClr val="CC0000"/>
                </a:solidFill>
                <a:latin typeface="Arial Black" panose="020B0A04020102020204" pitchFamily="34" charset="0"/>
                <a:cs typeface="Times New Roman" panose="02020603050405020304" pitchFamily="18" charset="0"/>
              </a:rPr>
              <a:t>5</a:t>
            </a:r>
            <a:r>
              <a:rPr lang="en-US" altLang="en-US" sz="2400" dirty="0"/>
              <a:t>Because it is necessary to calculate averages and trends, mathematics is important to economics. </a:t>
            </a:r>
            <a:r>
              <a:rPr lang="fi-FI" altLang="en-US" sz="2400" baseline="30000" dirty="0">
                <a:solidFill>
                  <a:srgbClr val="CC0000"/>
                </a:solidFill>
                <a:latin typeface="Arial Black" panose="020B0A04020102020204" pitchFamily="34" charset="0"/>
                <a:cs typeface="Times New Roman" panose="02020603050405020304" pitchFamily="18" charset="0"/>
              </a:rPr>
              <a:t>6</a:t>
            </a:r>
            <a:r>
              <a:rPr lang="en-US" altLang="en-US" sz="2400" dirty="0"/>
              <a:t>Finally, the language and the writing method used may help or hinder trade. </a:t>
            </a:r>
            <a:r>
              <a:rPr lang="fi-FI" altLang="en-US" sz="2400" baseline="30000" dirty="0">
                <a:solidFill>
                  <a:srgbClr val="CC0000"/>
                </a:solidFill>
                <a:latin typeface="Arial Black" panose="020B0A04020102020204" pitchFamily="34" charset="0"/>
                <a:cs typeface="Times New Roman" panose="02020603050405020304" pitchFamily="18" charset="0"/>
              </a:rPr>
              <a:t>7</a:t>
            </a:r>
            <a:r>
              <a:rPr lang="en-US" altLang="en-US" sz="2400" dirty="0"/>
              <a:t>Excelling in economics requires knowledge of numerous other disciplines. </a:t>
            </a:r>
            <a:endParaRPr lang="fi-FI" altLang="en-US" sz="24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fi-FI" altLang="en-US" sz="2000" dirty="0"/>
          </a:p>
          <a:p>
            <a:pPr>
              <a:spcBef>
                <a:spcPct val="0"/>
              </a:spcBef>
              <a:buFontTx/>
              <a:buNone/>
            </a:pPr>
            <a:endParaRPr lang="en-US" alt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250825" y="219075"/>
            <a:ext cx="8229600" cy="1143000"/>
          </a:xfrm>
        </p:spPr>
        <p:txBody>
          <a:bodyPr/>
          <a:lstStyle/>
          <a:p>
            <a:r>
              <a:rPr lang="en-US" altLang="en-US" noProof="0" dirty="0">
                <a:solidFill>
                  <a:srgbClr val="333399"/>
                </a:solidFill>
                <a:latin typeface="Arial Black" panose="020B0A04020102020204" pitchFamily="34" charset="0"/>
              </a:rPr>
              <a:t>HOMEWORK</a:t>
            </a:r>
            <a:endParaRPr lang="en-US" altLang="en-US" sz="4000" noProof="0" dirty="0">
              <a:solidFill>
                <a:srgbClr val="000099"/>
              </a:solidFill>
              <a:latin typeface="Arial Black" panose="020B0A04020102020204" pitchFamily="34" charset="0"/>
            </a:endParaRPr>
          </a:p>
        </p:txBody>
      </p:sp>
      <p:sp>
        <p:nvSpPr>
          <p:cNvPr id="64515" name="Content Placeholder 2"/>
          <p:cNvSpPr>
            <a:spLocks noGrp="1"/>
          </p:cNvSpPr>
          <p:nvPr>
            <p:ph idx="1"/>
          </p:nvPr>
        </p:nvSpPr>
        <p:spPr>
          <a:xfrm>
            <a:off x="539750" y="1052513"/>
            <a:ext cx="8353425" cy="4525962"/>
          </a:xfrm>
        </p:spPr>
        <p:txBody>
          <a:bodyPr/>
          <a:lstStyle/>
          <a:p>
            <a:pPr marL="0" indent="0">
              <a:buFontTx/>
              <a:buNone/>
            </a:pPr>
            <a:r>
              <a:rPr lang="en-US" altLang="en-US" noProof="0" dirty="0"/>
              <a:t>                              </a:t>
            </a:r>
            <a:r>
              <a:rPr lang="en-US" altLang="en-US" sz="2800" noProof="0" dirty="0"/>
              <a:t>                  </a:t>
            </a:r>
            <a:br>
              <a:rPr lang="en-US" altLang="en-US" sz="2800" noProof="0" dirty="0"/>
            </a:br>
            <a:r>
              <a:rPr lang="en-US" altLang="en-US" sz="2800" noProof="0" dirty="0"/>
              <a:t>              </a:t>
            </a:r>
            <a:r>
              <a:rPr lang="en-US" altLang="en-US" sz="2800" b="1" noProof="0" dirty="0"/>
              <a:t>1)  Test yourself (rel. pronouns)</a:t>
            </a:r>
          </a:p>
          <a:p>
            <a:pPr marL="0" indent="0">
              <a:buFontTx/>
              <a:buNone/>
            </a:pPr>
            <a:r>
              <a:rPr lang="en-US" altLang="en-US" sz="2800" b="1" noProof="0" dirty="0"/>
              <a:t>              2)  Online modules 1 &amp; 2</a:t>
            </a:r>
          </a:p>
          <a:p>
            <a:pPr marL="0" indent="0">
              <a:buFontTx/>
              <a:buNone/>
            </a:pPr>
            <a:r>
              <a:rPr lang="en-US" altLang="en-US" sz="2800" b="1" noProof="0" dirty="0"/>
              <a:t>              3)  A3a </a:t>
            </a:r>
            <a:r>
              <a:rPr lang="en-US" altLang="en-US" sz="2800" b="1" dirty="0"/>
              <a:t>before next</a:t>
            </a:r>
            <a:r>
              <a:rPr lang="en-US" altLang="en-US" sz="2800" b="1" noProof="0" dirty="0"/>
              <a:t> class and submit</a:t>
            </a:r>
            <a:br>
              <a:rPr lang="en-US" altLang="en-US" sz="2800" b="1" noProof="0" dirty="0"/>
            </a:br>
            <a:r>
              <a:rPr lang="en-US" altLang="en-US" sz="2800" b="1" noProof="0" dirty="0"/>
              <a:t>                   to </a:t>
            </a:r>
            <a:r>
              <a:rPr lang="en-US" altLang="en-US" sz="2800" b="1" noProof="0" dirty="0" err="1"/>
              <a:t>TurnItIn</a:t>
            </a:r>
            <a:r>
              <a:rPr lang="en-US" altLang="en-US" sz="2800" b="1" noProof="0" dirty="0"/>
              <a:t> for originality check and 		then peer review </a:t>
            </a:r>
            <a:r>
              <a:rPr lang="en-US" altLang="en-US" sz="2800" b="1" noProof="0"/>
              <a:t>next lesson.</a:t>
            </a:r>
            <a:br>
              <a:rPr lang="en-US" altLang="en-US" sz="2800" b="1" noProof="0" dirty="0"/>
            </a:br>
            <a:br>
              <a:rPr lang="en-US" altLang="en-US" sz="2800" noProof="0" dirty="0"/>
            </a:br>
            <a:r>
              <a:rPr lang="en-US" altLang="en-US" sz="2800" noProof="0" dirty="0"/>
              <a:t>                                    </a:t>
            </a:r>
            <a:br>
              <a:rPr lang="en-US" altLang="en-US" sz="2800" noProof="0" dirty="0"/>
            </a:br>
            <a:r>
              <a:rPr lang="en-US" altLang="en-US" sz="2800" noProof="0" dirty="0"/>
              <a:t>                                    </a:t>
            </a:r>
            <a:br>
              <a:rPr lang="en-US" altLang="en-US" sz="2800" noProof="0" dirty="0"/>
            </a:br>
            <a:r>
              <a:rPr lang="en-US" altLang="en-US" sz="2800" noProof="0" dirty="0"/>
              <a:t>                                 </a:t>
            </a:r>
            <a:br>
              <a:rPr lang="en-US" altLang="en-US" sz="2800" noProof="0" dirty="0"/>
            </a:br>
            <a:r>
              <a:rPr lang="en-US" altLang="en-US" sz="2800" noProof="0" dirty="0"/>
              <a:t>                                                            </a:t>
            </a:r>
            <a:br>
              <a:rPr lang="en-US" altLang="en-US" sz="2800" noProof="0" dirty="0"/>
            </a:br>
            <a:r>
              <a:rPr lang="en-US" altLang="en-US" sz="2800" noProof="0" dirty="0"/>
              <a:t>                               </a:t>
            </a:r>
            <a:endParaRPr lang="en-US" altLang="en-US" noProof="0" dirty="0"/>
          </a:p>
          <a:p>
            <a:pPr marL="0" indent="0">
              <a:buFontTx/>
              <a:buNone/>
            </a:pPr>
            <a:endParaRPr lang="en-US" altLang="en-US" noProof="0" dirty="0"/>
          </a:p>
        </p:txBody>
      </p:sp>
      <p:sp>
        <p:nvSpPr>
          <p:cNvPr id="64516" name="Text Placeholder 3"/>
          <p:cNvSpPr>
            <a:spLocks noGrp="1"/>
          </p:cNvSpPr>
          <p:nvPr>
            <p:ph type="body" sz="quarter" idx="13"/>
          </p:nvPr>
        </p:nvSpPr>
        <p:spPr>
          <a:xfrm>
            <a:off x="2916238" y="6237288"/>
            <a:ext cx="5648325" cy="381000"/>
          </a:xfrm>
        </p:spPr>
        <p:txBody>
          <a:bodyPr/>
          <a:lstStyle/>
          <a:p>
            <a:pPr>
              <a:spcBef>
                <a:spcPct val="0"/>
              </a:spcBef>
            </a:pPr>
            <a:r>
              <a:rPr lang="en-US" altLang="en-US" sz="1800" noProof="0" dirty="0"/>
              <a:t>LC-1114 Communicating technology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A07561A-937B-42EC-87BE-036B95393AD8}" type="slidenum">
              <a:rPr lang="en-US" smtClean="0"/>
              <a:pPr eaLnBrk="1" hangingPunct="1"/>
              <a:t>4</a:t>
            </a:fld>
            <a:endParaRPr lang="en-US"/>
          </a:p>
        </p:txBody>
      </p:sp>
      <p:sp>
        <p:nvSpPr>
          <p:cNvPr id="4099" name="Rectangle 3"/>
          <p:cNvSpPr>
            <a:spLocks noGrp="1" noChangeArrowheads="1"/>
          </p:cNvSpPr>
          <p:nvPr>
            <p:ph type="body" idx="1"/>
          </p:nvPr>
        </p:nvSpPr>
        <p:spPr>
          <a:xfrm>
            <a:off x="755650" y="2276475"/>
            <a:ext cx="8388350" cy="4581525"/>
          </a:xfrm>
        </p:spPr>
        <p:txBody>
          <a:bodyPr/>
          <a:lstStyle/>
          <a:p>
            <a:pPr marL="609600" indent="-609600" eaLnBrk="1" hangingPunct="1">
              <a:buFontTx/>
              <a:buAutoNum type="alphaLcParenR"/>
            </a:pPr>
            <a:r>
              <a:rPr lang="en-US" sz="2000" noProof="0" dirty="0"/>
              <a:t>An mp3 player is used when playing mp3 files.</a:t>
            </a:r>
          </a:p>
          <a:p>
            <a:pPr marL="609600" indent="-609600" eaLnBrk="1" hangingPunct="1">
              <a:buFontTx/>
              <a:buAutoNum type="alphaLcParenR"/>
            </a:pPr>
            <a:r>
              <a:rPr lang="en-US" sz="2000" noProof="0" dirty="0"/>
              <a:t>A media player is used to store, transfer, and play back digital media. </a:t>
            </a:r>
          </a:p>
          <a:p>
            <a:pPr marL="609600" indent="-609600" eaLnBrk="1" hangingPunct="1">
              <a:buFontTx/>
              <a:buAutoNum type="alphaLcParenR"/>
            </a:pPr>
            <a:r>
              <a:rPr lang="en-US" sz="2000" noProof="0" dirty="0"/>
              <a:t>A media player is a device which can be used to store, transfer, and play back digital media, such as mp3 files and various video clips. </a:t>
            </a:r>
          </a:p>
          <a:p>
            <a:pPr marL="609600" indent="-609600" eaLnBrk="1" hangingPunct="1">
              <a:buFontTx/>
              <a:buAutoNum type="alphaLcParenR"/>
            </a:pPr>
            <a:r>
              <a:rPr lang="en-US" sz="2000" noProof="0" dirty="0"/>
              <a:t>A media player is an electronic device. It can be used to store, transfer, and play back digital media. For example, it can be used to play mp3 files and various video clips. </a:t>
            </a:r>
          </a:p>
          <a:p>
            <a:pPr marL="609600" indent="-609600" eaLnBrk="1" hangingPunct="1">
              <a:buFontTx/>
              <a:buAutoNum type="alphaLcParenR"/>
            </a:pPr>
            <a:r>
              <a:rPr lang="en-US" sz="2000" noProof="0" dirty="0"/>
              <a:t>The media player is the device that can be used in storing, transferring, and playing back digital media, such as mp3 files and various video clips. </a:t>
            </a:r>
          </a:p>
        </p:txBody>
      </p:sp>
      <p:sp>
        <p:nvSpPr>
          <p:cNvPr id="4100" name="Rectangle 4"/>
          <p:cNvSpPr>
            <a:spLocks noGrp="1" noChangeArrowheads="1"/>
          </p:cNvSpPr>
          <p:nvPr>
            <p:ph type="title"/>
          </p:nvPr>
        </p:nvSpPr>
        <p:spPr>
          <a:xfrm>
            <a:off x="1403350" y="404813"/>
            <a:ext cx="7078663" cy="561975"/>
          </a:xfrm>
        </p:spPr>
        <p:txBody>
          <a:bodyPr/>
          <a:lstStyle/>
          <a:p>
            <a:pPr algn="l" eaLnBrk="1" hangingPunct="1"/>
            <a:r>
              <a:rPr lang="en-US" sz="3200" b="1" noProof="0" dirty="0">
                <a:solidFill>
                  <a:srgbClr val="CC0000"/>
                </a:solidFill>
              </a:rPr>
              <a:t>Task 5-2:</a:t>
            </a:r>
          </a:p>
        </p:txBody>
      </p:sp>
      <p:pic>
        <p:nvPicPr>
          <p:cNvPr id="4101" name="Picture 5" descr="Magnifying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88913"/>
            <a:ext cx="1008062"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7"/>
          <p:cNvSpPr txBox="1">
            <a:spLocks noChangeArrowheads="1"/>
          </p:cNvSpPr>
          <p:nvPr/>
        </p:nvSpPr>
        <p:spPr bwMode="auto">
          <a:xfrm>
            <a:off x="755650" y="1268413"/>
            <a:ext cx="77041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t>Which one of these definitions is the most effective? </a:t>
            </a:r>
            <a:br>
              <a:rPr lang="en-US" b="1"/>
            </a:br>
            <a:r>
              <a:rPr lang="en-US" b="1"/>
              <a:t>What makes the others less effective?</a:t>
            </a:r>
            <a:r>
              <a:rPr lang="en-US"/>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08" y="1912265"/>
            <a:ext cx="7975385" cy="3304503"/>
          </a:xfrm>
        </p:spPr>
        <p:txBody>
          <a:bodyPr/>
          <a:lstStyle/>
          <a:p>
            <a:r>
              <a:rPr lang="en-US" sz="4800" noProof="0" dirty="0"/>
              <a:t>Task 5.3</a:t>
            </a:r>
            <a:br>
              <a:rPr lang="en-US" sz="4800" dirty="0"/>
            </a:br>
            <a:r>
              <a:rPr lang="en-US" sz="4800" dirty="0"/>
              <a:t> </a:t>
            </a:r>
            <a:endParaRPr lang="en-US" sz="4800" noProof="0" dirty="0"/>
          </a:p>
        </p:txBody>
      </p:sp>
    </p:spTree>
    <p:extLst>
      <p:ext uri="{BB962C8B-B14F-4D97-AF65-F5344CB8AC3E}">
        <p14:creationId xmlns:p14="http://schemas.microsoft.com/office/powerpoint/2010/main" val="34198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608A4E-101E-4F78-A7BE-0EE8953F9147}" type="slidenum">
              <a:rPr lang="en-US"/>
              <a:pPr eaLnBrk="1" hangingPunct="1"/>
              <a:t>6</a:t>
            </a:fld>
            <a:endParaRPr lang="en-US"/>
          </a:p>
        </p:txBody>
      </p:sp>
      <p:sp>
        <p:nvSpPr>
          <p:cNvPr id="13315" name="Text Box 3"/>
          <p:cNvSpPr txBox="1">
            <a:spLocks noChangeArrowheads="1"/>
          </p:cNvSpPr>
          <p:nvPr/>
        </p:nvSpPr>
        <p:spPr bwMode="auto">
          <a:xfrm>
            <a:off x="685800" y="1287463"/>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GB" sz="2400"/>
          </a:p>
        </p:txBody>
      </p:sp>
      <p:sp>
        <p:nvSpPr>
          <p:cNvPr id="13316" name="Text Box 5"/>
          <p:cNvSpPr txBox="1">
            <a:spLocks noChangeArrowheads="1"/>
          </p:cNvSpPr>
          <p:nvPr/>
        </p:nvSpPr>
        <p:spPr bwMode="auto">
          <a:xfrm>
            <a:off x="4716463" y="1125538"/>
            <a:ext cx="17287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fi-FI"/>
          </a:p>
        </p:txBody>
      </p:sp>
      <p:sp>
        <p:nvSpPr>
          <p:cNvPr id="13317" name="Rectangle 13"/>
          <p:cNvSpPr>
            <a:spLocks noChangeArrowheads="1"/>
          </p:cNvSpPr>
          <p:nvPr/>
        </p:nvSpPr>
        <p:spPr bwMode="auto">
          <a:xfrm>
            <a:off x="1116013" y="333375"/>
            <a:ext cx="74279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fi-FI" sz="3200" b="1" dirty="0">
                <a:solidFill>
                  <a:srgbClr val="CC0000"/>
                </a:solidFill>
              </a:rPr>
              <a:t>Task 5-3:</a:t>
            </a:r>
            <a:endParaRPr lang="en-GB" sz="3200" b="1" dirty="0">
              <a:solidFill>
                <a:srgbClr val="CC0000"/>
              </a:solidFill>
              <a:ea typeface="ＭＳ Ｐゴシック" pitchFamily="34" charset="-128"/>
            </a:endParaRPr>
          </a:p>
        </p:txBody>
      </p:sp>
      <p:pic>
        <p:nvPicPr>
          <p:cNvPr id="13318" name="Picture 17" descr="myno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60350"/>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Text Box 19"/>
          <p:cNvSpPr txBox="1">
            <a:spLocks noChangeArrowheads="1"/>
          </p:cNvSpPr>
          <p:nvPr/>
        </p:nvSpPr>
        <p:spPr bwMode="auto">
          <a:xfrm>
            <a:off x="1116013" y="4581525"/>
            <a:ext cx="6911975"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p>
          <a:p>
            <a:pPr eaLnBrk="1" hangingPunct="1"/>
            <a:endParaRPr lang="en-GB"/>
          </a:p>
          <a:p>
            <a:pPr eaLnBrk="1" hangingPunct="1"/>
            <a:endParaRPr lang="en-US"/>
          </a:p>
          <a:p>
            <a:pPr eaLnBrk="1" hangingPunct="1"/>
            <a:r>
              <a:rPr lang="en-US"/>
              <a:t> </a:t>
            </a:r>
            <a:endParaRPr lang="fi-FI"/>
          </a:p>
          <a:p>
            <a:pPr eaLnBrk="1" hangingPunct="1"/>
            <a:endParaRPr lang="en-US"/>
          </a:p>
        </p:txBody>
      </p:sp>
      <p:sp>
        <p:nvSpPr>
          <p:cNvPr id="13321" name="Text Box 21"/>
          <p:cNvSpPr txBox="1">
            <a:spLocks noChangeArrowheads="1"/>
          </p:cNvSpPr>
          <p:nvPr/>
        </p:nvSpPr>
        <p:spPr bwMode="auto">
          <a:xfrm>
            <a:off x="395287" y="940948"/>
            <a:ext cx="842486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dirty="0"/>
              <a:t>The </a:t>
            </a:r>
            <a:r>
              <a:rPr lang="en-US" dirty="0">
                <a:solidFill>
                  <a:schemeClr val="accent2"/>
                </a:solidFill>
                <a:latin typeface="Arial Black" pitchFamily="34" charset="0"/>
              </a:rPr>
              <a:t>terms</a:t>
            </a:r>
            <a:r>
              <a:rPr lang="en-US" b="1" dirty="0"/>
              <a:t> </a:t>
            </a:r>
            <a:r>
              <a:rPr lang="en-US" dirty="0"/>
              <a:t>and the </a:t>
            </a:r>
            <a:r>
              <a:rPr lang="en-US" dirty="0">
                <a:solidFill>
                  <a:schemeClr val="accent2"/>
                </a:solidFill>
                <a:latin typeface="Arial Black" pitchFamily="34" charset="0"/>
              </a:rPr>
              <a:t>characteristics</a:t>
            </a:r>
            <a:r>
              <a:rPr lang="en-US" dirty="0"/>
              <a:t> are given in the following sentence definitions. Add the missing </a:t>
            </a:r>
            <a:r>
              <a:rPr lang="en-US" sz="2000" dirty="0" err="1">
                <a:solidFill>
                  <a:srgbClr val="CC0000"/>
                </a:solidFill>
                <a:latin typeface="Arial Black" pitchFamily="34" charset="0"/>
              </a:rPr>
              <a:t>superordinates</a:t>
            </a:r>
            <a:r>
              <a:rPr lang="en-US" dirty="0"/>
              <a:t> to describe the class of things these objects/concepts belong to. </a:t>
            </a:r>
          </a:p>
        </p:txBody>
      </p:sp>
      <p:sp>
        <p:nvSpPr>
          <p:cNvPr id="33814" name="Text Box 22"/>
          <p:cNvSpPr txBox="1">
            <a:spLocks noChangeArrowheads="1"/>
          </p:cNvSpPr>
          <p:nvPr/>
        </p:nvSpPr>
        <p:spPr bwMode="auto">
          <a:xfrm>
            <a:off x="510381" y="2894909"/>
            <a:ext cx="8278618" cy="30654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rabicPeriod"/>
            </a:pPr>
            <a:r>
              <a:rPr lang="en-US" sz="2000" dirty="0"/>
              <a:t>A machine is any </a:t>
            </a:r>
            <a:r>
              <a:rPr lang="en-US" sz="2000" u="sng" dirty="0">
                <a:solidFill>
                  <a:srgbClr val="CC0000"/>
                </a:solidFill>
                <a:latin typeface="Arial Black" pitchFamily="34" charset="0"/>
              </a:rPr>
              <a:t>_______</a:t>
            </a:r>
            <a:r>
              <a:rPr lang="en-US" sz="2000" dirty="0"/>
              <a:t> that uses energy to perform some activity. </a:t>
            </a:r>
          </a:p>
          <a:p>
            <a:pPr eaLnBrk="1" hangingPunct="1">
              <a:spcBef>
                <a:spcPct val="80000"/>
              </a:spcBef>
              <a:buFontTx/>
              <a:buAutoNum type="arabicPeriod"/>
            </a:pPr>
            <a:r>
              <a:rPr lang="en-GB" sz="2000" dirty="0"/>
              <a:t>Water distillation</a:t>
            </a:r>
            <a:r>
              <a:rPr lang="en-GB" sz="2000" i="1" dirty="0"/>
              <a:t> </a:t>
            </a:r>
            <a:r>
              <a:rPr lang="en-GB" sz="2000" dirty="0"/>
              <a:t>is</a:t>
            </a:r>
            <a:r>
              <a:rPr lang="en-GB" sz="2000" i="1" dirty="0"/>
              <a:t> </a:t>
            </a:r>
            <a:r>
              <a:rPr lang="en-US" sz="2000" u="sng" dirty="0">
                <a:solidFill>
                  <a:srgbClr val="CC0000"/>
                </a:solidFill>
                <a:latin typeface="Arial Black" pitchFamily="34" charset="0"/>
              </a:rPr>
              <a:t>_________</a:t>
            </a:r>
            <a:r>
              <a:rPr lang="en-US" dirty="0"/>
              <a:t> </a:t>
            </a:r>
            <a:r>
              <a:rPr lang="en-GB" sz="2000" dirty="0"/>
              <a:t>in which volatile gases are removed in a degasification chamber.</a:t>
            </a:r>
          </a:p>
          <a:p>
            <a:pPr eaLnBrk="1" hangingPunct="1">
              <a:spcBef>
                <a:spcPct val="80000"/>
              </a:spcBef>
              <a:buFontTx/>
              <a:buAutoNum type="arabicPeriod"/>
            </a:pPr>
            <a:r>
              <a:rPr lang="en-GB" sz="2000" dirty="0"/>
              <a:t>Body mass index (BMI) is </a:t>
            </a:r>
            <a:r>
              <a:rPr lang="en-US" sz="2000" u="sng" dirty="0">
                <a:solidFill>
                  <a:srgbClr val="CC0000"/>
                </a:solidFill>
                <a:latin typeface="Arial Black" pitchFamily="34" charset="0"/>
              </a:rPr>
              <a:t>_________</a:t>
            </a:r>
            <a:r>
              <a:rPr lang="en-US" dirty="0"/>
              <a:t> </a:t>
            </a:r>
            <a:r>
              <a:rPr lang="en-GB" sz="2000" dirty="0"/>
              <a:t>of body fat based on height and weight that applies to both adult men and women.</a:t>
            </a:r>
          </a:p>
          <a:p>
            <a:pPr eaLnBrk="1" hangingPunct="1">
              <a:spcBef>
                <a:spcPct val="80000"/>
              </a:spcBef>
              <a:buFontTx/>
              <a:buAutoNum type="arabicPeriod"/>
            </a:pPr>
            <a:r>
              <a:rPr lang="en-US" sz="2000" dirty="0"/>
              <a:t>Methane is a chemical </a:t>
            </a:r>
            <a:r>
              <a:rPr lang="en-US" sz="2000" u="sng" dirty="0">
                <a:solidFill>
                  <a:srgbClr val="CC0000"/>
                </a:solidFill>
                <a:latin typeface="Arial Black" pitchFamily="34" charset="0"/>
              </a:rPr>
              <a:t>_________</a:t>
            </a:r>
            <a:r>
              <a:rPr lang="en-US" dirty="0"/>
              <a:t> </a:t>
            </a:r>
            <a:r>
              <a:rPr lang="en-US" sz="2000" dirty="0"/>
              <a:t>with the molecular formula CH4.</a:t>
            </a:r>
          </a:p>
          <a:p>
            <a:pPr eaLnBrk="1" hangingPunct="1">
              <a:spcBef>
                <a:spcPct val="80000"/>
              </a:spcBef>
            </a:pPr>
            <a:endParaRPr lang="en-US" sz="1400" dirty="0"/>
          </a:p>
        </p:txBody>
      </p:sp>
      <p:graphicFrame>
        <p:nvGraphicFramePr>
          <p:cNvPr id="2" name="Table 1"/>
          <p:cNvGraphicFramePr>
            <a:graphicFrameLocks noGrp="1"/>
          </p:cNvGraphicFramePr>
          <p:nvPr/>
        </p:nvGraphicFramePr>
        <p:xfrm>
          <a:off x="952243" y="1972373"/>
          <a:ext cx="7688411" cy="736547"/>
        </p:xfrm>
        <a:graphic>
          <a:graphicData uri="http://schemas.openxmlformats.org/drawingml/2006/table">
            <a:tbl>
              <a:tblPr firstRow="1" firstCol="1" lastRow="1" lastCol="1" bandRow="1" bandCol="1">
                <a:tableStyleId>{5C22544A-7EE6-4342-B048-85BDC9FD1C3A}</a:tableStyleId>
              </a:tblPr>
              <a:tblGrid>
                <a:gridCol w="3538789">
                  <a:extLst>
                    <a:ext uri="{9D8B030D-6E8A-4147-A177-3AD203B41FA5}">
                      <a16:colId xmlns:a16="http://schemas.microsoft.com/office/drawing/2014/main" val="912669606"/>
                    </a:ext>
                  </a:extLst>
                </a:gridCol>
                <a:gridCol w="1343063">
                  <a:extLst>
                    <a:ext uri="{9D8B030D-6E8A-4147-A177-3AD203B41FA5}">
                      <a16:colId xmlns:a16="http://schemas.microsoft.com/office/drawing/2014/main" val="630633492"/>
                    </a:ext>
                  </a:extLst>
                </a:gridCol>
                <a:gridCol w="1342100">
                  <a:extLst>
                    <a:ext uri="{9D8B030D-6E8A-4147-A177-3AD203B41FA5}">
                      <a16:colId xmlns:a16="http://schemas.microsoft.com/office/drawing/2014/main" val="834986968"/>
                    </a:ext>
                  </a:extLst>
                </a:gridCol>
                <a:gridCol w="1464459">
                  <a:extLst>
                    <a:ext uri="{9D8B030D-6E8A-4147-A177-3AD203B41FA5}">
                      <a16:colId xmlns:a16="http://schemas.microsoft.com/office/drawing/2014/main" val="1378676242"/>
                    </a:ext>
                  </a:extLst>
                </a:gridCol>
              </a:tblGrid>
              <a:tr h="736547">
                <a:tc>
                  <a:txBody>
                    <a:bodyPr/>
                    <a:lstStyle/>
                    <a:p>
                      <a:pPr algn="l">
                        <a:lnSpc>
                          <a:spcPct val="150000"/>
                        </a:lnSpc>
                        <a:spcAft>
                          <a:spcPts val="0"/>
                        </a:spcAft>
                      </a:pPr>
                      <a:r>
                        <a:rPr lang="en-GB" sz="1400" kern="50" dirty="0">
                          <a:solidFill>
                            <a:srgbClr val="000099"/>
                          </a:solidFill>
                          <a:effectLst/>
                        </a:rPr>
                        <a:t>   approach           compound     </a:t>
                      </a:r>
                      <a:r>
                        <a:rPr lang="en-GB" sz="1400" kern="50" baseline="0" dirty="0">
                          <a:solidFill>
                            <a:srgbClr val="000099"/>
                          </a:solidFill>
                          <a:effectLst/>
                        </a:rPr>
                        <a:t>    </a:t>
                      </a:r>
                      <a:r>
                        <a:rPr lang="en-GB" sz="1400" kern="50" dirty="0">
                          <a:solidFill>
                            <a:srgbClr val="000099"/>
                          </a:solidFill>
                          <a:effectLst/>
                        </a:rPr>
                        <a:t>field</a:t>
                      </a:r>
                      <a:br>
                        <a:rPr lang="en-GB" sz="1400" kern="50" dirty="0">
                          <a:solidFill>
                            <a:srgbClr val="000099"/>
                          </a:solidFill>
                          <a:effectLst/>
                        </a:rPr>
                      </a:br>
                      <a:r>
                        <a:rPr lang="en-GB" sz="1400" kern="50" dirty="0">
                          <a:solidFill>
                            <a:srgbClr val="000099"/>
                          </a:solidFill>
                          <a:effectLst/>
                        </a:rPr>
                        <a:t>   component        device                </a:t>
                      </a:r>
                      <a:r>
                        <a:rPr lang="fi-FI" sz="1400" kern="50" dirty="0" err="1">
                          <a:solidFill>
                            <a:srgbClr val="000099"/>
                          </a:solidFill>
                          <a:effectLst/>
                        </a:rPr>
                        <a:t>tool</a:t>
                      </a:r>
                      <a:r>
                        <a:rPr lang="fi-FI" sz="1400" kern="50" dirty="0">
                          <a:solidFill>
                            <a:srgbClr val="000099"/>
                          </a:solidFill>
                          <a:effectLst/>
                        </a:rPr>
                        <a:t> </a:t>
                      </a:r>
                      <a:r>
                        <a:rPr lang="en-GB" sz="1400" kern="50" dirty="0">
                          <a:solidFill>
                            <a:srgbClr val="000099"/>
                          </a:solidFill>
                          <a:effectLst/>
                        </a:rPr>
                        <a:t>                                      </a:t>
                      </a:r>
                      <a:endParaRPr lang="en-GB" sz="1400" kern="50" dirty="0">
                        <a:solidFill>
                          <a:srgbClr val="000099"/>
                        </a:solidFill>
                        <a:effectLst/>
                        <a:latin typeface="Times New Roman" panose="02020603050405020304" pitchFamily="18" charset="0"/>
                        <a:ea typeface="DejaVu Sans"/>
                        <a:cs typeface="Sendnya"/>
                      </a:endParaRPr>
                    </a:p>
                  </a:txBody>
                  <a:tcPr marL="68580" marR="68580" marT="0" marB="0"/>
                </a:tc>
                <a:tc>
                  <a:txBody>
                    <a:bodyPr/>
                    <a:lstStyle/>
                    <a:p>
                      <a:pPr algn="l">
                        <a:lnSpc>
                          <a:spcPct val="150000"/>
                        </a:lnSpc>
                        <a:spcAft>
                          <a:spcPts val="0"/>
                        </a:spcAft>
                      </a:pPr>
                      <a:r>
                        <a:rPr lang="en-GB" sz="1400" kern="50">
                          <a:solidFill>
                            <a:srgbClr val="000099"/>
                          </a:solidFill>
                          <a:effectLst/>
                        </a:rPr>
                        <a:t>mechanism </a:t>
                      </a:r>
                    </a:p>
                    <a:p>
                      <a:pPr algn="l">
                        <a:lnSpc>
                          <a:spcPct val="150000"/>
                        </a:lnSpc>
                        <a:spcAft>
                          <a:spcPts val="0"/>
                        </a:spcAft>
                      </a:pPr>
                      <a:r>
                        <a:rPr lang="en-GB" sz="1400" kern="50">
                          <a:solidFill>
                            <a:srgbClr val="000099"/>
                          </a:solidFill>
                          <a:effectLst/>
                        </a:rPr>
                        <a:t>method</a:t>
                      </a:r>
                      <a:endParaRPr lang="en-GB" sz="1400" kern="50">
                        <a:solidFill>
                          <a:srgbClr val="000099"/>
                        </a:solidFill>
                        <a:effectLst/>
                        <a:latin typeface="Times New Roman" panose="02020603050405020304" pitchFamily="18" charset="0"/>
                        <a:ea typeface="DejaVu Sans"/>
                        <a:cs typeface="Sendnya"/>
                      </a:endParaRPr>
                    </a:p>
                  </a:txBody>
                  <a:tcPr marL="68580" marR="68580" marT="0" marB="0"/>
                </a:tc>
                <a:tc>
                  <a:txBody>
                    <a:bodyPr/>
                    <a:lstStyle/>
                    <a:p>
                      <a:pPr algn="l">
                        <a:lnSpc>
                          <a:spcPct val="150000"/>
                        </a:lnSpc>
                        <a:spcAft>
                          <a:spcPts val="0"/>
                        </a:spcAft>
                      </a:pPr>
                      <a:r>
                        <a:rPr lang="fi-FI" sz="1400" kern="50" dirty="0">
                          <a:solidFill>
                            <a:srgbClr val="000099"/>
                          </a:solidFill>
                          <a:effectLst/>
                        </a:rPr>
                        <a:t> </a:t>
                      </a:r>
                      <a:r>
                        <a:rPr lang="fi-FI" sz="1400" kern="50" dirty="0" err="1">
                          <a:solidFill>
                            <a:srgbClr val="000099"/>
                          </a:solidFill>
                          <a:effectLst/>
                        </a:rPr>
                        <a:t>procedure</a:t>
                      </a:r>
                      <a:endParaRPr lang="en-GB" sz="1400" kern="50" dirty="0">
                        <a:solidFill>
                          <a:srgbClr val="000099"/>
                        </a:solidFill>
                        <a:effectLst/>
                      </a:endParaRPr>
                    </a:p>
                    <a:p>
                      <a:pPr algn="l">
                        <a:lnSpc>
                          <a:spcPct val="150000"/>
                        </a:lnSpc>
                        <a:spcAft>
                          <a:spcPts val="0"/>
                        </a:spcAft>
                      </a:pPr>
                      <a:r>
                        <a:rPr lang="fi-FI" sz="1400" kern="50" dirty="0">
                          <a:solidFill>
                            <a:srgbClr val="000099"/>
                          </a:solidFill>
                          <a:effectLst/>
                        </a:rPr>
                        <a:t> </a:t>
                      </a:r>
                      <a:r>
                        <a:rPr lang="en-GB" sz="1400" kern="50" dirty="0">
                          <a:solidFill>
                            <a:srgbClr val="000099"/>
                          </a:solidFill>
                          <a:effectLst/>
                        </a:rPr>
                        <a:t>process</a:t>
                      </a:r>
                      <a:endParaRPr lang="en-GB" sz="1400" kern="50" dirty="0">
                        <a:solidFill>
                          <a:srgbClr val="000099"/>
                        </a:solidFill>
                        <a:effectLst/>
                        <a:latin typeface="Times New Roman" panose="02020603050405020304" pitchFamily="18" charset="0"/>
                        <a:ea typeface="DejaVu Sans"/>
                        <a:cs typeface="Sendnya"/>
                      </a:endParaRPr>
                    </a:p>
                  </a:txBody>
                  <a:tcPr marL="68580" marR="68580" marT="0" marB="0"/>
                </a:tc>
                <a:tc>
                  <a:txBody>
                    <a:bodyPr/>
                    <a:lstStyle/>
                    <a:p>
                      <a:pPr algn="l">
                        <a:lnSpc>
                          <a:spcPct val="150000"/>
                        </a:lnSpc>
                        <a:spcAft>
                          <a:spcPts val="0"/>
                        </a:spcAft>
                      </a:pPr>
                      <a:r>
                        <a:rPr lang="fi-FI" sz="1400" kern="50" dirty="0" err="1">
                          <a:solidFill>
                            <a:srgbClr val="000099"/>
                          </a:solidFill>
                          <a:effectLst/>
                        </a:rPr>
                        <a:t>technology</a:t>
                      </a:r>
                      <a:endParaRPr lang="en-GB" sz="1400" kern="50" dirty="0">
                        <a:solidFill>
                          <a:srgbClr val="000099"/>
                        </a:solidFill>
                        <a:effectLst/>
                      </a:endParaRPr>
                    </a:p>
                    <a:p>
                      <a:pPr algn="l">
                        <a:lnSpc>
                          <a:spcPct val="150000"/>
                        </a:lnSpc>
                        <a:spcAft>
                          <a:spcPts val="0"/>
                        </a:spcAft>
                      </a:pPr>
                      <a:r>
                        <a:rPr lang="en-GB" sz="1400" kern="50" dirty="0">
                          <a:solidFill>
                            <a:srgbClr val="000099"/>
                          </a:solidFill>
                          <a:effectLst/>
                        </a:rPr>
                        <a:t>measure</a:t>
                      </a:r>
                      <a:endParaRPr lang="en-GB" sz="1400" kern="50" dirty="0">
                        <a:solidFill>
                          <a:srgbClr val="000099"/>
                        </a:solidFill>
                        <a:effectLst/>
                        <a:latin typeface="Times New Roman" panose="02020603050405020304" pitchFamily="18" charset="0"/>
                        <a:ea typeface="DejaVu Sans"/>
                        <a:cs typeface="Sendnya"/>
                      </a:endParaRPr>
                    </a:p>
                  </a:txBody>
                  <a:tcPr marL="68580" marR="68580" marT="0" marB="0"/>
                </a:tc>
                <a:extLst>
                  <a:ext uri="{0D108BD9-81ED-4DB2-BD59-A6C34878D82A}">
                    <a16:rowId xmlns:a16="http://schemas.microsoft.com/office/drawing/2014/main" val="2886539031"/>
                  </a:ext>
                </a:extLst>
              </a:tr>
            </a:tbl>
          </a:graphicData>
        </a:graphic>
      </p:graphicFrame>
    </p:spTree>
    <p:extLst>
      <p:ext uri="{BB962C8B-B14F-4D97-AF65-F5344CB8AC3E}">
        <p14:creationId xmlns:p14="http://schemas.microsoft.com/office/powerpoint/2010/main" val="1141486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814"/>
                                        </p:tgtEl>
                                        <p:attrNameLst>
                                          <p:attrName>style.visibility</p:attrName>
                                        </p:attrNameLst>
                                      </p:cBhvr>
                                      <p:to>
                                        <p:strVal val="visible"/>
                                      </p:to>
                                    </p:set>
                                    <p:animEffect transition="in" filter="blinds(horizontal)">
                                      <p:cBhvr>
                                        <p:cTn id="7" dur="500"/>
                                        <p:tgtEl>
                                          <p:spTgt spid="338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08" y="1912265"/>
            <a:ext cx="7975385" cy="3304503"/>
          </a:xfrm>
        </p:spPr>
        <p:txBody>
          <a:bodyPr/>
          <a:lstStyle/>
          <a:p>
            <a:r>
              <a:rPr lang="en-US" sz="4800" noProof="0" dirty="0"/>
              <a:t>Task 5.4</a:t>
            </a:r>
            <a:br>
              <a:rPr lang="en-US" sz="4800" dirty="0"/>
            </a:br>
            <a:r>
              <a:rPr lang="en-US" sz="4800" dirty="0"/>
              <a:t> </a:t>
            </a:r>
            <a:endParaRPr lang="en-US" sz="4800" noProof="0" dirty="0"/>
          </a:p>
        </p:txBody>
      </p:sp>
    </p:spTree>
    <p:extLst>
      <p:ext uri="{BB962C8B-B14F-4D97-AF65-F5344CB8AC3E}">
        <p14:creationId xmlns:p14="http://schemas.microsoft.com/office/powerpoint/2010/main" val="176636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028EA02-5429-4E03-BD59-64E0D59E8CEE}" type="slidenum">
              <a:rPr lang="en-US" smtClean="0"/>
              <a:pPr eaLnBrk="1" hangingPunct="1"/>
              <a:t>8</a:t>
            </a:fld>
            <a:endParaRPr lang="en-US"/>
          </a:p>
        </p:txBody>
      </p:sp>
      <p:sp>
        <p:nvSpPr>
          <p:cNvPr id="14339" name="Rectangle 2"/>
          <p:cNvSpPr>
            <a:spLocks noGrp="1" noChangeArrowheads="1"/>
          </p:cNvSpPr>
          <p:nvPr>
            <p:ph type="title"/>
          </p:nvPr>
        </p:nvSpPr>
        <p:spPr>
          <a:xfrm>
            <a:off x="250825" y="404813"/>
            <a:ext cx="8001000" cy="609600"/>
          </a:xfrm>
        </p:spPr>
        <p:txBody>
          <a:bodyPr/>
          <a:lstStyle/>
          <a:p>
            <a:pPr algn="l" eaLnBrk="1" hangingPunct="1"/>
            <a:r>
              <a:rPr lang="en-US" altLang="ja-JP" sz="3200" b="1" noProof="0" dirty="0">
                <a:solidFill>
                  <a:srgbClr val="000099"/>
                </a:solidFill>
                <a:ea typeface="ＭＳ Ｐゴシック" pitchFamily="34" charset="-128"/>
              </a:rPr>
              <a:t>3. Extended definitions</a:t>
            </a:r>
            <a:endParaRPr lang="en-US" sz="3200" b="1" noProof="0" dirty="0">
              <a:solidFill>
                <a:srgbClr val="000099"/>
              </a:solidFill>
              <a:cs typeface="Times New Roman" pitchFamily="18" charset="0"/>
            </a:endParaRPr>
          </a:p>
        </p:txBody>
      </p:sp>
      <p:sp>
        <p:nvSpPr>
          <p:cNvPr id="18436" name="Text Box 3"/>
          <p:cNvSpPr txBox="1">
            <a:spLocks noChangeArrowheads="1"/>
          </p:cNvSpPr>
          <p:nvPr/>
        </p:nvSpPr>
        <p:spPr bwMode="auto">
          <a:xfrm>
            <a:off x="684213" y="984250"/>
            <a:ext cx="7991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2400" b="1" dirty="0">
                <a:solidFill>
                  <a:srgbClr val="CC0000"/>
                </a:solidFill>
                <a:latin typeface="+mn-lt"/>
              </a:rPr>
              <a:t>Eight methods for amplifying an extended definition</a:t>
            </a:r>
            <a:r>
              <a:rPr lang="fi-FI" sz="2400" b="1" dirty="0">
                <a:solidFill>
                  <a:srgbClr val="CC0000"/>
                </a:solidFill>
                <a:latin typeface="+mn-lt"/>
              </a:rPr>
              <a:t>:</a:t>
            </a:r>
            <a:endParaRPr lang="en-GB" sz="2400" b="1" dirty="0">
              <a:solidFill>
                <a:srgbClr val="CC0000"/>
              </a:solidFill>
              <a:latin typeface="+mn-lt"/>
            </a:endParaRPr>
          </a:p>
        </p:txBody>
      </p:sp>
      <p:sp>
        <p:nvSpPr>
          <p:cNvPr id="13316" name="Text Box 4"/>
          <p:cNvSpPr txBox="1">
            <a:spLocks noChangeArrowheads="1"/>
          </p:cNvSpPr>
          <p:nvPr/>
        </p:nvSpPr>
        <p:spPr bwMode="auto">
          <a:xfrm>
            <a:off x="398463" y="1916113"/>
            <a:ext cx="87487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6575" indent="-457200" defTabSz="482600" eaLnBrk="0" hangingPunct="0">
              <a:tabLst>
                <a:tab pos="4308475" algn="l"/>
              </a:tabLst>
              <a:defRPr>
                <a:solidFill>
                  <a:schemeClr val="tx1"/>
                </a:solidFill>
                <a:latin typeface="Arial" pitchFamily="34" charset="0"/>
              </a:defRPr>
            </a:lvl1pPr>
            <a:lvl2pPr marL="742950" indent="-285750" defTabSz="482600" eaLnBrk="0" hangingPunct="0">
              <a:tabLst>
                <a:tab pos="4308475" algn="l"/>
              </a:tabLst>
              <a:defRPr>
                <a:solidFill>
                  <a:schemeClr val="tx1"/>
                </a:solidFill>
                <a:latin typeface="Arial" pitchFamily="34" charset="0"/>
              </a:defRPr>
            </a:lvl2pPr>
            <a:lvl3pPr marL="1143000" indent="-228600" defTabSz="482600" eaLnBrk="0" hangingPunct="0">
              <a:tabLst>
                <a:tab pos="4308475" algn="l"/>
              </a:tabLst>
              <a:defRPr>
                <a:solidFill>
                  <a:schemeClr val="tx1"/>
                </a:solidFill>
                <a:latin typeface="Arial" pitchFamily="34" charset="0"/>
              </a:defRPr>
            </a:lvl3pPr>
            <a:lvl4pPr marL="1600200" indent="-228600" defTabSz="482600" eaLnBrk="0" hangingPunct="0">
              <a:tabLst>
                <a:tab pos="4308475" algn="l"/>
              </a:tabLst>
              <a:defRPr>
                <a:solidFill>
                  <a:schemeClr val="tx1"/>
                </a:solidFill>
                <a:latin typeface="Arial" pitchFamily="34" charset="0"/>
              </a:defRPr>
            </a:lvl4pPr>
            <a:lvl5pPr marL="2057400" indent="-228600" defTabSz="482600" eaLnBrk="0" hangingPunct="0">
              <a:tabLst>
                <a:tab pos="4308475" algn="l"/>
              </a:tabLst>
              <a:defRPr>
                <a:solidFill>
                  <a:schemeClr val="tx1"/>
                </a:solidFill>
                <a:latin typeface="Arial" pitchFamily="34" charset="0"/>
              </a:defRPr>
            </a:lvl5pPr>
            <a:lvl6pPr marL="2514600" indent="-228600" defTabSz="482600" eaLnBrk="0" fontAlgn="base" hangingPunct="0">
              <a:spcBef>
                <a:spcPct val="0"/>
              </a:spcBef>
              <a:spcAft>
                <a:spcPct val="0"/>
              </a:spcAft>
              <a:tabLst>
                <a:tab pos="4308475" algn="l"/>
              </a:tabLst>
              <a:defRPr>
                <a:solidFill>
                  <a:schemeClr val="tx1"/>
                </a:solidFill>
                <a:latin typeface="Arial" pitchFamily="34" charset="0"/>
              </a:defRPr>
            </a:lvl6pPr>
            <a:lvl7pPr marL="2971800" indent="-228600" defTabSz="482600" eaLnBrk="0" fontAlgn="base" hangingPunct="0">
              <a:spcBef>
                <a:spcPct val="0"/>
              </a:spcBef>
              <a:spcAft>
                <a:spcPct val="0"/>
              </a:spcAft>
              <a:tabLst>
                <a:tab pos="4308475" algn="l"/>
              </a:tabLst>
              <a:defRPr>
                <a:solidFill>
                  <a:schemeClr val="tx1"/>
                </a:solidFill>
                <a:latin typeface="Arial" pitchFamily="34" charset="0"/>
              </a:defRPr>
            </a:lvl7pPr>
            <a:lvl8pPr marL="3429000" indent="-228600" defTabSz="482600" eaLnBrk="0" fontAlgn="base" hangingPunct="0">
              <a:spcBef>
                <a:spcPct val="0"/>
              </a:spcBef>
              <a:spcAft>
                <a:spcPct val="0"/>
              </a:spcAft>
              <a:tabLst>
                <a:tab pos="4308475" algn="l"/>
              </a:tabLst>
              <a:defRPr>
                <a:solidFill>
                  <a:schemeClr val="tx1"/>
                </a:solidFill>
                <a:latin typeface="Arial" pitchFamily="34" charset="0"/>
              </a:defRPr>
            </a:lvl8pPr>
            <a:lvl9pPr marL="3886200" indent="-228600" defTabSz="482600" eaLnBrk="0" fontAlgn="base" hangingPunct="0">
              <a:spcBef>
                <a:spcPct val="0"/>
              </a:spcBef>
              <a:spcAft>
                <a:spcPct val="0"/>
              </a:spcAft>
              <a:tabLst>
                <a:tab pos="4308475" algn="l"/>
              </a:tabLst>
              <a:defRPr>
                <a:solidFill>
                  <a:schemeClr val="tx1"/>
                </a:solidFill>
                <a:latin typeface="Arial" pitchFamily="34" charset="0"/>
              </a:defRPr>
            </a:lvl9pPr>
          </a:lstStyle>
          <a:p>
            <a:pPr eaLnBrk="1" hangingPunct="1">
              <a:buFontTx/>
              <a:buAutoNum type="arabicPeriod"/>
            </a:pPr>
            <a:r>
              <a:rPr lang="en-US" sz="2000" b="1">
                <a:solidFill>
                  <a:schemeClr val="accent2"/>
                </a:solidFill>
              </a:rPr>
              <a:t>Analysis of parts 	</a:t>
            </a:r>
            <a:r>
              <a:rPr lang="en-US"/>
              <a:t>	</a:t>
            </a:r>
            <a:r>
              <a:rPr lang="en-US" sz="2000" i="1"/>
              <a:t>(What are its parts? classes? types?)</a:t>
            </a:r>
          </a:p>
          <a:p>
            <a:pPr eaLnBrk="1" hangingPunct="1">
              <a:buFontTx/>
              <a:buAutoNum type="arabicPeriod"/>
            </a:pPr>
            <a:r>
              <a:rPr lang="en-US" sz="2000" b="1">
                <a:solidFill>
                  <a:schemeClr val="accent2"/>
                </a:solidFill>
              </a:rPr>
              <a:t>Operating principles</a:t>
            </a:r>
            <a:r>
              <a:rPr lang="en-US" sz="2000"/>
              <a:t> 	(</a:t>
            </a:r>
            <a:r>
              <a:rPr lang="en-US" sz="2000" i="1"/>
              <a:t>How does it work?)</a:t>
            </a:r>
          </a:p>
          <a:p>
            <a:pPr eaLnBrk="1" hangingPunct="1">
              <a:buFontTx/>
              <a:buAutoNum type="arabicPeriod"/>
            </a:pPr>
            <a:r>
              <a:rPr lang="en-US" sz="2000" b="1">
                <a:solidFill>
                  <a:schemeClr val="accent2"/>
                </a:solidFill>
              </a:rPr>
              <a:t>Applications / </a:t>
            </a:r>
            <a:r>
              <a:rPr lang="fi-FI" sz="2000" b="1">
                <a:solidFill>
                  <a:schemeClr val="accent2"/>
                </a:solidFill>
              </a:rPr>
              <a:t>Examples</a:t>
            </a:r>
            <a:r>
              <a:rPr lang="en-US"/>
              <a:t> 	</a:t>
            </a:r>
            <a:r>
              <a:rPr lang="en-US" sz="2000" i="1"/>
              <a:t>(How is it used or applied?)</a:t>
            </a:r>
            <a:endParaRPr lang="en-US" sz="2000"/>
          </a:p>
        </p:txBody>
      </p:sp>
      <p:sp>
        <p:nvSpPr>
          <p:cNvPr id="13318" name="Text Box 6"/>
          <p:cNvSpPr txBox="1">
            <a:spLocks noChangeArrowheads="1"/>
          </p:cNvSpPr>
          <p:nvPr/>
        </p:nvSpPr>
        <p:spPr bwMode="auto">
          <a:xfrm>
            <a:off x="398463" y="2997200"/>
            <a:ext cx="900112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6575" indent="-457200" defTabSz="482600" eaLnBrk="0" hangingPunct="0">
              <a:tabLst>
                <a:tab pos="4308475" algn="l"/>
              </a:tabLst>
              <a:defRPr>
                <a:solidFill>
                  <a:schemeClr val="tx1"/>
                </a:solidFill>
                <a:latin typeface="Arial" pitchFamily="34" charset="0"/>
              </a:defRPr>
            </a:lvl1pPr>
            <a:lvl2pPr marL="742950" indent="-285750" defTabSz="482600" eaLnBrk="0" hangingPunct="0">
              <a:tabLst>
                <a:tab pos="4308475" algn="l"/>
              </a:tabLst>
              <a:defRPr>
                <a:solidFill>
                  <a:schemeClr val="tx1"/>
                </a:solidFill>
                <a:latin typeface="Arial" pitchFamily="34" charset="0"/>
              </a:defRPr>
            </a:lvl2pPr>
            <a:lvl3pPr marL="1143000" indent="-228600" defTabSz="482600" eaLnBrk="0" hangingPunct="0">
              <a:tabLst>
                <a:tab pos="4308475" algn="l"/>
              </a:tabLst>
              <a:defRPr>
                <a:solidFill>
                  <a:schemeClr val="tx1"/>
                </a:solidFill>
                <a:latin typeface="Arial" pitchFamily="34" charset="0"/>
              </a:defRPr>
            </a:lvl3pPr>
            <a:lvl4pPr marL="1600200" indent="-228600" defTabSz="482600" eaLnBrk="0" hangingPunct="0">
              <a:tabLst>
                <a:tab pos="4308475" algn="l"/>
              </a:tabLst>
              <a:defRPr>
                <a:solidFill>
                  <a:schemeClr val="tx1"/>
                </a:solidFill>
                <a:latin typeface="Arial" pitchFamily="34" charset="0"/>
              </a:defRPr>
            </a:lvl4pPr>
            <a:lvl5pPr marL="2057400" indent="-228600" defTabSz="482600" eaLnBrk="0" hangingPunct="0">
              <a:tabLst>
                <a:tab pos="4308475" algn="l"/>
              </a:tabLst>
              <a:defRPr>
                <a:solidFill>
                  <a:schemeClr val="tx1"/>
                </a:solidFill>
                <a:latin typeface="Arial" pitchFamily="34" charset="0"/>
              </a:defRPr>
            </a:lvl5pPr>
            <a:lvl6pPr marL="2514600" indent="-228600" defTabSz="482600" eaLnBrk="0" fontAlgn="base" hangingPunct="0">
              <a:spcBef>
                <a:spcPct val="0"/>
              </a:spcBef>
              <a:spcAft>
                <a:spcPct val="0"/>
              </a:spcAft>
              <a:tabLst>
                <a:tab pos="4308475" algn="l"/>
              </a:tabLst>
              <a:defRPr>
                <a:solidFill>
                  <a:schemeClr val="tx1"/>
                </a:solidFill>
                <a:latin typeface="Arial" pitchFamily="34" charset="0"/>
              </a:defRPr>
            </a:lvl6pPr>
            <a:lvl7pPr marL="2971800" indent="-228600" defTabSz="482600" eaLnBrk="0" fontAlgn="base" hangingPunct="0">
              <a:spcBef>
                <a:spcPct val="0"/>
              </a:spcBef>
              <a:spcAft>
                <a:spcPct val="0"/>
              </a:spcAft>
              <a:tabLst>
                <a:tab pos="4308475" algn="l"/>
              </a:tabLst>
              <a:defRPr>
                <a:solidFill>
                  <a:schemeClr val="tx1"/>
                </a:solidFill>
                <a:latin typeface="Arial" pitchFamily="34" charset="0"/>
              </a:defRPr>
            </a:lvl7pPr>
            <a:lvl8pPr marL="3429000" indent="-228600" defTabSz="482600" eaLnBrk="0" fontAlgn="base" hangingPunct="0">
              <a:spcBef>
                <a:spcPct val="0"/>
              </a:spcBef>
              <a:spcAft>
                <a:spcPct val="0"/>
              </a:spcAft>
              <a:tabLst>
                <a:tab pos="4308475" algn="l"/>
              </a:tabLst>
              <a:defRPr>
                <a:solidFill>
                  <a:schemeClr val="tx1"/>
                </a:solidFill>
                <a:latin typeface="Arial" pitchFamily="34" charset="0"/>
              </a:defRPr>
            </a:lvl8pPr>
            <a:lvl9pPr marL="3886200" indent="-228600" defTabSz="482600" eaLnBrk="0" fontAlgn="base" hangingPunct="0">
              <a:spcBef>
                <a:spcPct val="0"/>
              </a:spcBef>
              <a:spcAft>
                <a:spcPct val="0"/>
              </a:spcAft>
              <a:tabLst>
                <a:tab pos="4308475" algn="l"/>
              </a:tabLst>
              <a:defRPr>
                <a:solidFill>
                  <a:schemeClr val="tx1"/>
                </a:solidFill>
                <a:latin typeface="Arial" pitchFamily="34" charset="0"/>
              </a:defRPr>
            </a:lvl9pPr>
          </a:lstStyle>
          <a:p>
            <a:pPr eaLnBrk="1" hangingPunct="1">
              <a:buFontTx/>
              <a:buAutoNum type="arabicPeriod" startAt="4"/>
            </a:pPr>
            <a:r>
              <a:rPr lang="fi-FI" sz="2000" b="1">
                <a:solidFill>
                  <a:schemeClr val="accent2"/>
                </a:solidFill>
              </a:rPr>
              <a:t>Analogy/ </a:t>
            </a:r>
            <a:r>
              <a:rPr lang="en-US" sz="2000" b="1">
                <a:solidFill>
                  <a:schemeClr val="accent2"/>
                </a:solidFill>
              </a:rPr>
              <a:t>Comparison</a:t>
            </a:r>
            <a:r>
              <a:rPr lang="fi-FI"/>
              <a:t>	</a:t>
            </a:r>
            <a:r>
              <a:rPr lang="fi-FI" sz="2000" i="1"/>
              <a:t>(Is it similar to something familiar?)</a:t>
            </a:r>
            <a:endParaRPr lang="en-US" sz="2000" i="1"/>
          </a:p>
          <a:p>
            <a:pPr eaLnBrk="1" hangingPunct="1">
              <a:buFontTx/>
              <a:buAutoNum type="arabicPeriod" startAt="4"/>
            </a:pPr>
            <a:r>
              <a:rPr lang="en-US" sz="2000" b="1">
                <a:solidFill>
                  <a:schemeClr val="accent2"/>
                </a:solidFill>
              </a:rPr>
              <a:t>History</a:t>
            </a:r>
            <a:r>
              <a:rPr lang="en-US"/>
              <a:t> 	</a:t>
            </a:r>
            <a:r>
              <a:rPr lang="en-US" sz="2000" i="1"/>
              <a:t>(What is its origin? Who developed it?)</a:t>
            </a:r>
          </a:p>
          <a:p>
            <a:pPr eaLnBrk="1" hangingPunct="1">
              <a:buFontTx/>
              <a:buAutoNum type="arabicPeriod" startAt="4"/>
            </a:pPr>
            <a:r>
              <a:rPr lang="fi-FI" sz="2000" b="1">
                <a:solidFill>
                  <a:schemeClr val="accent2"/>
                </a:solidFill>
              </a:rPr>
              <a:t>Advantages/ problems	</a:t>
            </a:r>
            <a:endParaRPr lang="en-US" i="1"/>
          </a:p>
          <a:p>
            <a:pPr eaLnBrk="1" hangingPunct="1">
              <a:buFontTx/>
              <a:buAutoNum type="arabicPeriod" startAt="4"/>
            </a:pPr>
            <a:r>
              <a:rPr lang="en-US" sz="2000" b="1">
                <a:solidFill>
                  <a:schemeClr val="accent2"/>
                </a:solidFill>
              </a:rPr>
              <a:t>Requirements</a:t>
            </a:r>
            <a:r>
              <a:rPr lang="en-US" sz="2000"/>
              <a:t> 		(</a:t>
            </a:r>
            <a:r>
              <a:rPr lang="en-US" sz="2000" i="1"/>
              <a:t>What is needed to make it work?)</a:t>
            </a:r>
            <a:endParaRPr lang="en-US" sz="2000"/>
          </a:p>
          <a:p>
            <a:pPr eaLnBrk="1" hangingPunct="1">
              <a:buFontTx/>
              <a:buAutoNum type="arabicPeriod" startAt="4"/>
            </a:pPr>
            <a:r>
              <a:rPr lang="en-US" sz="2000" b="1">
                <a:solidFill>
                  <a:schemeClr val="accent2"/>
                </a:solidFill>
              </a:rPr>
              <a:t>Physical appearance/ features</a:t>
            </a:r>
            <a:r>
              <a:rPr lang="en-US"/>
              <a:t> 	</a:t>
            </a:r>
            <a:r>
              <a:rPr lang="en-US" sz="2000" i="1"/>
              <a:t>(What does it look like? What are its 	characteristic features?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blinds(horizontal)">
                                      <p:cBhvr>
                                        <p:cTn id="7" dur="500"/>
                                        <p:tgtEl>
                                          <p:spTgt spid="1331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316">
                                            <p:txEl>
                                              <p:pRg st="1" end="1"/>
                                            </p:txEl>
                                          </p:spTgt>
                                        </p:tgtEl>
                                        <p:attrNameLst>
                                          <p:attrName>style.visibility</p:attrName>
                                        </p:attrNameLst>
                                      </p:cBhvr>
                                      <p:to>
                                        <p:strVal val="visible"/>
                                      </p:to>
                                    </p:set>
                                    <p:animEffect transition="in" filter="blinds(horizontal)">
                                      <p:cBhvr>
                                        <p:cTn id="10" dur="500"/>
                                        <p:tgtEl>
                                          <p:spTgt spid="1331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3316">
                                            <p:txEl>
                                              <p:pRg st="2" end="2"/>
                                            </p:txEl>
                                          </p:spTgt>
                                        </p:tgtEl>
                                        <p:attrNameLst>
                                          <p:attrName>style.visibility</p:attrName>
                                        </p:attrNameLst>
                                      </p:cBhvr>
                                      <p:to>
                                        <p:strVal val="visible"/>
                                      </p:to>
                                    </p:set>
                                    <p:animEffect transition="in" filter="blinds(horizontal)">
                                      <p:cBhvr>
                                        <p:cTn id="13" dur="500"/>
                                        <p:tgtEl>
                                          <p:spTgt spid="13316">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13318">
                                            <p:txEl>
                                              <p:pRg st="0" end="0"/>
                                            </p:txEl>
                                          </p:spTgt>
                                        </p:tgtEl>
                                        <p:attrNameLst>
                                          <p:attrName>style.visibility</p:attrName>
                                        </p:attrNameLst>
                                      </p:cBhvr>
                                      <p:to>
                                        <p:strVal val="visible"/>
                                      </p:to>
                                    </p:set>
                                    <p:animEffect transition="in" filter="blinds(horizontal)">
                                      <p:cBhvr>
                                        <p:cTn id="18" dur="500"/>
                                        <p:tgtEl>
                                          <p:spTgt spid="13318">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13318">
                                            <p:txEl>
                                              <p:pRg st="1" end="1"/>
                                            </p:txEl>
                                          </p:spTgt>
                                        </p:tgtEl>
                                        <p:attrNameLst>
                                          <p:attrName>style.visibility</p:attrName>
                                        </p:attrNameLst>
                                      </p:cBhvr>
                                      <p:to>
                                        <p:strVal val="visible"/>
                                      </p:to>
                                    </p:set>
                                    <p:animEffect transition="in" filter="blinds(horizontal)">
                                      <p:cBhvr>
                                        <p:cTn id="23" dur="500"/>
                                        <p:tgtEl>
                                          <p:spTgt spid="13318">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13318">
                                            <p:txEl>
                                              <p:pRg st="2" end="2"/>
                                            </p:txEl>
                                          </p:spTgt>
                                        </p:tgtEl>
                                        <p:attrNameLst>
                                          <p:attrName>style.visibility</p:attrName>
                                        </p:attrNameLst>
                                      </p:cBhvr>
                                      <p:to>
                                        <p:strVal val="visible"/>
                                      </p:to>
                                    </p:set>
                                    <p:animEffect transition="in" filter="blinds(horizontal)">
                                      <p:cBhvr>
                                        <p:cTn id="28" dur="500"/>
                                        <p:tgtEl>
                                          <p:spTgt spid="13318">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13318">
                                            <p:txEl>
                                              <p:pRg st="3" end="3"/>
                                            </p:txEl>
                                          </p:spTgt>
                                        </p:tgtEl>
                                        <p:attrNameLst>
                                          <p:attrName>style.visibility</p:attrName>
                                        </p:attrNameLst>
                                      </p:cBhvr>
                                      <p:to>
                                        <p:strVal val="visible"/>
                                      </p:to>
                                    </p:set>
                                    <p:animEffect transition="in" filter="blinds(horizontal)">
                                      <p:cBhvr>
                                        <p:cTn id="33" dur="500"/>
                                        <p:tgtEl>
                                          <p:spTgt spid="13318">
                                            <p:txEl>
                                              <p:pRg st="3" end="3"/>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13318">
                                            <p:txEl>
                                              <p:pRg st="4" end="4"/>
                                            </p:txEl>
                                          </p:spTgt>
                                        </p:tgtEl>
                                        <p:attrNameLst>
                                          <p:attrName>style.visibility</p:attrName>
                                        </p:attrNameLst>
                                      </p:cBhvr>
                                      <p:to>
                                        <p:strVal val="visible"/>
                                      </p:to>
                                    </p:set>
                                    <p:animEffect transition="in" filter="blinds(horizontal)">
                                      <p:cBhvr>
                                        <p:cTn id="38" dur="500"/>
                                        <p:tgtEl>
                                          <p:spTgt spid="133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xfrm>
            <a:off x="6553200" y="6265863"/>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FB6C085-F7A3-44D5-AFE0-C678EAD520E6}" type="slidenum">
              <a:rPr lang="en-US" smtClean="0"/>
              <a:pPr eaLnBrk="1" hangingPunct="1"/>
              <a:t>9</a:t>
            </a:fld>
            <a:endParaRPr lang="en-US"/>
          </a:p>
        </p:txBody>
      </p:sp>
      <p:sp>
        <p:nvSpPr>
          <p:cNvPr id="15363" name="Rectangle 2"/>
          <p:cNvSpPr>
            <a:spLocks noGrp="1" noChangeArrowheads="1"/>
          </p:cNvSpPr>
          <p:nvPr>
            <p:ph type="title"/>
          </p:nvPr>
        </p:nvSpPr>
        <p:spPr>
          <a:xfrm>
            <a:off x="1371600" y="319088"/>
            <a:ext cx="7313613" cy="595312"/>
          </a:xfrm>
        </p:spPr>
        <p:txBody>
          <a:bodyPr lIns="0" tIns="0" rIns="0" bIns="0"/>
          <a:lstStyle/>
          <a:p>
            <a:pPr algn="l" defTabSz="449263" eaLnBrk="1" hangingPunct="1">
              <a:buClr>
                <a:srgbClr val="CC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noProof="0" dirty="0">
                <a:solidFill>
                  <a:srgbClr val="CC0000"/>
                </a:solidFill>
              </a:rPr>
              <a:t>Task 5-4  </a:t>
            </a:r>
            <a:r>
              <a:rPr lang="en-US" sz="3200" b="1" noProof="0" dirty="0">
                <a:solidFill>
                  <a:srgbClr val="000099"/>
                </a:solidFill>
              </a:rPr>
              <a:t>Extended definitions</a:t>
            </a:r>
          </a:p>
        </p:txBody>
      </p:sp>
      <p:sp>
        <p:nvSpPr>
          <p:cNvPr id="15364" name="Rectangle 3"/>
          <p:cNvSpPr>
            <a:spLocks noGrp="1" noChangeArrowheads="1"/>
          </p:cNvSpPr>
          <p:nvPr>
            <p:ph type="body" idx="1"/>
          </p:nvPr>
        </p:nvSpPr>
        <p:spPr>
          <a:xfrm>
            <a:off x="611188" y="1143000"/>
            <a:ext cx="7993062" cy="557213"/>
          </a:xfrm>
        </p:spPr>
        <p:txBody>
          <a:bodyPr lIns="0" tIns="0" rIns="0" bIns="0"/>
          <a:lstStyle/>
          <a:p>
            <a:pPr marL="0" indent="0" defTabSz="449263" eaLnBrk="1" hangingPunct="1">
              <a:lnSpc>
                <a:spcPct val="80000"/>
              </a:lnSpc>
              <a:buFontTx/>
              <a:buNone/>
              <a:tabLst>
                <a:tab pos="115888" algn="l"/>
                <a:tab pos="565150" algn="l"/>
                <a:tab pos="1014413" algn="l"/>
                <a:tab pos="1463675" algn="l"/>
                <a:tab pos="1912938" algn="l"/>
                <a:tab pos="2362200" algn="l"/>
                <a:tab pos="2811463" algn="l"/>
                <a:tab pos="3260725" algn="l"/>
                <a:tab pos="3709988" algn="l"/>
                <a:tab pos="4159250" algn="l"/>
                <a:tab pos="4608513" algn="l"/>
                <a:tab pos="5057775" algn="l"/>
                <a:tab pos="5507038" algn="l"/>
                <a:tab pos="5956300" algn="l"/>
                <a:tab pos="6405563" algn="l"/>
                <a:tab pos="6854825" algn="l"/>
                <a:tab pos="7304088" algn="l"/>
                <a:tab pos="7753350" algn="l"/>
                <a:tab pos="8202613" algn="l"/>
                <a:tab pos="8651875" algn="l"/>
                <a:tab pos="8686800" algn="l"/>
              </a:tabLst>
            </a:pPr>
            <a:r>
              <a:rPr lang="en-US" sz="2000" noProof="0" dirty="0"/>
              <a:t>Take a look at the excerpts taken from extended definitions. </a:t>
            </a:r>
          </a:p>
          <a:p>
            <a:pPr marL="0" indent="0" defTabSz="449263" eaLnBrk="1" hangingPunct="1">
              <a:lnSpc>
                <a:spcPct val="80000"/>
              </a:lnSpc>
              <a:buFontTx/>
              <a:buNone/>
              <a:tabLst>
                <a:tab pos="115888" algn="l"/>
                <a:tab pos="565150" algn="l"/>
                <a:tab pos="1014413" algn="l"/>
                <a:tab pos="1463675" algn="l"/>
                <a:tab pos="1912938" algn="l"/>
                <a:tab pos="2362200" algn="l"/>
                <a:tab pos="2811463" algn="l"/>
                <a:tab pos="3260725" algn="l"/>
                <a:tab pos="3709988" algn="l"/>
                <a:tab pos="4159250" algn="l"/>
                <a:tab pos="4608513" algn="l"/>
                <a:tab pos="5057775" algn="l"/>
                <a:tab pos="5507038" algn="l"/>
                <a:tab pos="5956300" algn="l"/>
                <a:tab pos="6405563" algn="l"/>
                <a:tab pos="6854825" algn="l"/>
                <a:tab pos="7304088" algn="l"/>
                <a:tab pos="7753350" algn="l"/>
                <a:tab pos="8202613" algn="l"/>
                <a:tab pos="8651875" algn="l"/>
                <a:tab pos="8686800" algn="l"/>
              </a:tabLst>
            </a:pPr>
            <a:r>
              <a:rPr lang="en-US" sz="2000" noProof="0" dirty="0"/>
              <a:t>Which </a:t>
            </a:r>
            <a:r>
              <a:rPr lang="en-US" sz="2000" noProof="0" dirty="0">
                <a:solidFill>
                  <a:srgbClr val="CC0000"/>
                </a:solidFill>
                <a:latin typeface="Arial Black" pitchFamily="34" charset="0"/>
              </a:rPr>
              <a:t>method of amplification (1-8)</a:t>
            </a:r>
            <a:r>
              <a:rPr lang="en-US" sz="2000" noProof="0" dirty="0"/>
              <a:t> has been used in each?</a:t>
            </a:r>
            <a:endParaRPr lang="en-US" sz="1600" noProof="0" dirty="0"/>
          </a:p>
        </p:txBody>
      </p:sp>
      <p:pic>
        <p:nvPicPr>
          <p:cNvPr id="1536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33375"/>
            <a:ext cx="6858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6" name="Text Box 5"/>
          <p:cNvSpPr txBox="1">
            <a:spLocks noChangeArrowheads="1"/>
          </p:cNvSpPr>
          <p:nvPr/>
        </p:nvSpPr>
        <p:spPr bwMode="auto">
          <a:xfrm>
            <a:off x="323850" y="2060575"/>
            <a:ext cx="8424863"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marL="342900" indent="-3429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buClr>
                <a:srgbClr val="000000"/>
              </a:buClr>
              <a:buSzPct val="100000"/>
              <a:buFont typeface="Arial" pitchFamily="34" charset="0"/>
              <a:buAutoNum type="alphaUcPeriod"/>
            </a:pPr>
            <a:r>
              <a:rPr lang="fi-FI" sz="2200" b="1" dirty="0">
                <a:solidFill>
                  <a:srgbClr val="280099"/>
                </a:solidFill>
              </a:rPr>
              <a:t> </a:t>
            </a:r>
            <a:r>
              <a:rPr lang="en-US" dirty="0"/>
              <a:t>The term </a:t>
            </a:r>
            <a:r>
              <a:rPr lang="en-US" b="1" dirty="0"/>
              <a:t>RADAR </a:t>
            </a:r>
            <a:r>
              <a:rPr lang="en-US" dirty="0"/>
              <a:t>was coined in 1941 as an acronym for Radio Detection and Ranging. The term has since entered the English language as a standard word, </a:t>
            </a:r>
            <a:r>
              <a:rPr lang="en-US" i="1" dirty="0"/>
              <a:t>radar</a:t>
            </a:r>
            <a:r>
              <a:rPr lang="en-US" dirty="0"/>
              <a:t>, losing the capitalization. Radar was originally called RDF (Radio Direction Finder) in the United Kingdom. </a:t>
            </a:r>
          </a:p>
          <a:p>
            <a:pPr eaLnBrk="1" hangingPunct="1">
              <a:spcBef>
                <a:spcPct val="65000"/>
              </a:spcBef>
              <a:buClr>
                <a:srgbClr val="000000"/>
              </a:buClr>
              <a:buSzPct val="100000"/>
              <a:buFont typeface="Arial" pitchFamily="34" charset="0"/>
              <a:buAutoNum type="alphaUcPeriod"/>
            </a:pPr>
            <a:r>
              <a:rPr lang="fi-FI" sz="2200" b="1" dirty="0">
                <a:solidFill>
                  <a:srgbClr val="280099"/>
                </a:solidFill>
              </a:rPr>
              <a:t> </a:t>
            </a:r>
            <a:r>
              <a:rPr lang="en-US" dirty="0"/>
              <a:t>The technique of </a:t>
            </a:r>
            <a:r>
              <a:rPr lang="en-US" b="1" dirty="0"/>
              <a:t>holography </a:t>
            </a:r>
            <a:r>
              <a:rPr lang="en-US" dirty="0"/>
              <a:t>can also be used to optically store, retrieve, and process information. While holography is commonly used to display static 3-D pictures, it is not yet possible to generate arbitrary scenes by a holographic volumetric display. </a:t>
            </a:r>
            <a:endParaRPr lang="fi-FI" dirty="0"/>
          </a:p>
          <a:p>
            <a:pPr eaLnBrk="1" hangingPunct="1">
              <a:spcBef>
                <a:spcPct val="65000"/>
              </a:spcBef>
              <a:buClr>
                <a:srgbClr val="000000"/>
              </a:buClr>
              <a:buSzPct val="100000"/>
              <a:buFont typeface="Arial" pitchFamily="34" charset="0"/>
              <a:buAutoNum type="alphaUcPeriod"/>
            </a:pPr>
            <a:r>
              <a:rPr lang="fi-FI" sz="2200" b="1" dirty="0">
                <a:solidFill>
                  <a:srgbClr val="280099"/>
                </a:solidFill>
              </a:rPr>
              <a:t> </a:t>
            </a:r>
            <a:r>
              <a:rPr lang="en-US" b="1" dirty="0"/>
              <a:t>A fuel cell </a:t>
            </a:r>
            <a:r>
              <a:rPr lang="en-US" dirty="0"/>
              <a:t>is an electrochemical conversion device. It produces electricity from fuel (on the anode side) and an oxidant (on the cathode side), which react in the presence of an electrolyte. The reactants flow into the cell, and the reaction products flow out of it, while the electrolyte remains within it. Fuel cells can operate virtually continuously as long as the necessary flows are maintained. </a:t>
            </a:r>
            <a:r>
              <a:rPr lang="fi-FI" sz="2200" b="1" dirty="0">
                <a:solidFill>
                  <a:srgbClr val="280099"/>
                </a:solidFill>
              </a:rPr>
              <a:t> </a:t>
            </a:r>
          </a:p>
        </p:txBody>
      </p:sp>
    </p:spTree>
  </p:cSld>
  <p:clrMapOvr>
    <a:masterClrMapping/>
  </p:clrMapOvr>
  <p:transition spd="med"/>
</p:sld>
</file>

<file path=ppt/theme/theme1.xml><?xml version="1.0" encoding="utf-8"?>
<a:theme xmlns:a="http://schemas.openxmlformats.org/drawingml/2006/main" name="AALTO_EN">
  <a:themeElements>
    <a:clrScheme name="Aalto Yliopisto">
      <a:dk1>
        <a:sysClr val="windowText" lastClr="000000"/>
      </a:dk1>
      <a:lt1>
        <a:sysClr val="window" lastClr="FFFFFF"/>
      </a:lt1>
      <a:dk2>
        <a:srgbClr val="1F497D"/>
      </a:dk2>
      <a:lt2>
        <a:srgbClr val="928B81"/>
      </a:lt2>
      <a:accent1>
        <a:srgbClr val="FFCD00"/>
      </a:accent1>
      <a:accent2>
        <a:srgbClr val="009B3A"/>
      </a:accent2>
      <a:accent3>
        <a:srgbClr val="005EB8"/>
      </a:accent3>
      <a:accent4>
        <a:srgbClr val="6639B7"/>
      </a:accent4>
      <a:accent5>
        <a:srgbClr val="EF3340"/>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2.xml><?xml version="1.0" encoding="utf-8"?>
<a:theme xmlns:a="http://schemas.openxmlformats.org/drawingml/2006/main" name="1_Aalto University">
  <a:themeElements>
    <a:clrScheme name="Aalto-yliopisto">
      <a:dk1>
        <a:sysClr val="windowText" lastClr="000000"/>
      </a:dk1>
      <a:lt1>
        <a:sysClr val="window" lastClr="FFFFFF"/>
      </a:lt1>
      <a:dk2>
        <a:srgbClr val="005EB8"/>
      </a:dk2>
      <a:lt2>
        <a:srgbClr val="8C857B"/>
      </a:lt2>
      <a:accent1>
        <a:srgbClr val="FFCD00"/>
      </a:accent1>
      <a:accent2>
        <a:srgbClr val="EF3340"/>
      </a:accent2>
      <a:accent3>
        <a:srgbClr val="005EB8"/>
      </a:accent3>
      <a:accent4>
        <a:srgbClr val="8C857B"/>
      </a:accent4>
      <a:accent5>
        <a:srgbClr val="7D55C7"/>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Presentation1" id="{5DFF5384-7925-49C9-826D-99D946B8D539}" vid="{3183760B-E33B-4B04-9A52-658182C5CAD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5090</TotalTime>
  <Words>4329</Words>
  <Application>Microsoft Office PowerPoint</Application>
  <PresentationFormat>On-screen Show (4:3)</PresentationFormat>
  <Paragraphs>186</Paragraphs>
  <Slides>33</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33</vt:i4>
      </vt:variant>
    </vt:vector>
  </HeadingPairs>
  <TitlesOfParts>
    <vt:vector size="43" baseType="lpstr">
      <vt:lpstr>Arial</vt:lpstr>
      <vt:lpstr>Arial Black</vt:lpstr>
      <vt:lpstr>Calibri</vt:lpstr>
      <vt:lpstr>Courier New</vt:lpstr>
      <vt:lpstr>Georgia</vt:lpstr>
      <vt:lpstr>Lucida Grande</vt:lpstr>
      <vt:lpstr>Symbol</vt:lpstr>
      <vt:lpstr>Times New Roman</vt:lpstr>
      <vt:lpstr>AALTO_EN</vt:lpstr>
      <vt:lpstr>1_Aalto University</vt:lpstr>
      <vt:lpstr>Task 5.1  </vt:lpstr>
      <vt:lpstr>Task 5-1</vt:lpstr>
      <vt:lpstr>Task 5.2  </vt:lpstr>
      <vt:lpstr>Task 5-2:</vt:lpstr>
      <vt:lpstr>Task 5.3  </vt:lpstr>
      <vt:lpstr>PowerPoint Presentation</vt:lpstr>
      <vt:lpstr>Task 5.4  </vt:lpstr>
      <vt:lpstr>3. Extended definitions</vt:lpstr>
      <vt:lpstr>Task 5-4  Extended definitions</vt:lpstr>
      <vt:lpstr>Task 5-4</vt:lpstr>
      <vt:lpstr>Task 5.5  </vt:lpstr>
      <vt:lpstr>PowerPoint Presentation</vt:lpstr>
      <vt:lpstr>PowerPoint Presentation</vt:lpstr>
      <vt:lpstr>Communicating technology </vt:lpstr>
      <vt:lpstr>Task 6-2:</vt:lpstr>
      <vt:lpstr>Task 6-2:</vt:lpstr>
      <vt:lpstr>Task 6-2:</vt:lpstr>
      <vt:lpstr>Task 6-2:</vt:lpstr>
      <vt:lpstr>PowerPoint Presentation</vt:lpstr>
      <vt:lpstr>PowerPoint Presentation</vt:lpstr>
      <vt:lpstr>PowerPoint Presentation</vt:lpstr>
      <vt:lpstr>TOPIC SENTENCES (pp. 39-42)</vt:lpstr>
      <vt:lpstr>PowerPoint Presentation</vt:lpstr>
      <vt:lpstr>Task 6-3 CLAIM </vt:lpstr>
      <vt:lpstr>PowerPoint Presentation</vt:lpstr>
      <vt:lpstr>PowerPoint Presentation</vt:lpstr>
      <vt:lpstr>PowerPoint Presentation</vt:lpstr>
      <vt:lpstr>Task 6-4:</vt:lpstr>
      <vt:lpstr>Task 6-4:</vt:lpstr>
      <vt:lpstr>Task 6-4:</vt:lpstr>
      <vt:lpstr>Task 6-4:</vt:lpstr>
      <vt:lpstr>Task 6-4:</vt:lpstr>
      <vt:lpstr>HOMEWORK</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02086 Writing Inspirations, Spring 2014</dc:title>
  <dc:creator>Hakala Hanna</dc:creator>
  <cp:lastModifiedBy>Halpin Malachy</cp:lastModifiedBy>
  <cp:revision>223</cp:revision>
  <cp:lastPrinted>2012-10-17T07:14:15Z</cp:lastPrinted>
  <dcterms:created xsi:type="dcterms:W3CDTF">2013-12-18T13:14:14Z</dcterms:created>
  <dcterms:modified xsi:type="dcterms:W3CDTF">2024-03-20T10:27:55Z</dcterms:modified>
</cp:coreProperties>
</file>