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3" r:id="rId3"/>
    <p:sldId id="334" r:id="rId4"/>
    <p:sldId id="336" r:id="rId5"/>
    <p:sldId id="335" r:id="rId6"/>
    <p:sldId id="342" r:id="rId7"/>
    <p:sldId id="354" r:id="rId8"/>
    <p:sldId id="339" r:id="rId9"/>
    <p:sldId id="340" r:id="rId10"/>
    <p:sldId id="312" r:id="rId11"/>
    <p:sldId id="323" r:id="rId12"/>
    <p:sldId id="324" r:id="rId13"/>
    <p:sldId id="325" r:id="rId14"/>
    <p:sldId id="329" r:id="rId15"/>
    <p:sldId id="311" r:id="rId16"/>
    <p:sldId id="313" r:id="rId17"/>
    <p:sldId id="315" r:id="rId18"/>
    <p:sldId id="328" r:id="rId19"/>
    <p:sldId id="317" r:id="rId20"/>
    <p:sldId id="350" r:id="rId21"/>
    <p:sldId id="353" r:id="rId22"/>
    <p:sldId id="356" r:id="rId23"/>
    <p:sldId id="349" r:id="rId24"/>
    <p:sldId id="355" r:id="rId25"/>
    <p:sldId id="330" r:id="rId26"/>
    <p:sldId id="318" r:id="rId27"/>
    <p:sldId id="319" r:id="rId28"/>
    <p:sldId id="345" r:id="rId29"/>
    <p:sldId id="346" r:id="rId30"/>
    <p:sldId id="351" r:id="rId31"/>
    <p:sldId id="352" r:id="rId32"/>
    <p:sldId id="322" r:id="rId33"/>
    <p:sldId id="332" r:id="rId34"/>
    <p:sldId id="298" r:id="rId35"/>
    <p:sldId id="299" r:id="rId36"/>
    <p:sldId id="348" r:id="rId37"/>
    <p:sldId id="316" r:id="rId38"/>
    <p:sldId id="301" r:id="rId39"/>
    <p:sldId id="302" r:id="rId40"/>
    <p:sldId id="303" r:id="rId41"/>
    <p:sldId id="304" r:id="rId42"/>
    <p:sldId id="305" r:id="rId43"/>
    <p:sldId id="306" r:id="rId44"/>
    <p:sldId id="258" r:id="rId45"/>
    <p:sldId id="307" r:id="rId46"/>
    <p:sldId id="331" r:id="rId47"/>
    <p:sldId id="278" r:id="rId48"/>
    <p:sldId id="279" r:id="rId49"/>
    <p:sldId id="280" r:id="rId50"/>
    <p:sldId id="281" r:id="rId51"/>
    <p:sldId id="282" r:id="rId52"/>
    <p:sldId id="296" r:id="rId53"/>
    <p:sldId id="285" r:id="rId54"/>
    <p:sldId id="286" r:id="rId55"/>
    <p:sldId id="287" r:id="rId56"/>
    <p:sldId id="288" r:id="rId57"/>
    <p:sldId id="29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68" autoAdjust="0"/>
    <p:restoredTop sz="94660"/>
  </p:normalViewPr>
  <p:slideViewPr>
    <p:cSldViewPr snapToGrid="0">
      <p:cViewPr varScale="1">
        <p:scale>
          <a:sx n="86" d="100"/>
          <a:sy n="86" d="100"/>
        </p:scale>
        <p:origin x="8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dyaes1\Google%20Drive\emerging_mark_course2017\Lecture%205\resourceRent.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edyaes1\Google%20Drive\emerging_mark_course2017\Lecture%205\resourceRent.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edyaes1\Google%20Drive\emerging_mark_course2017\Lecture%205\resourceRent.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edyaes1\Google%20Drive\emerging_mark_course2017\Lecture%205\resourceRent.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edyaes1\Google%20Drive\emerging_mark_course2017\Lecture%205\resourceRent.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 natural resources rent, % of GDP, average over</a:t>
            </a:r>
            <a:r>
              <a:rPr lang="en-US" baseline="0" dirty="0"/>
              <a:t> countries in </a:t>
            </a:r>
            <a:r>
              <a:rPr lang="en-US" dirty="0"/>
              <a:t>1992/95-2015</a:t>
            </a:r>
          </a:p>
        </c:rich>
      </c:tx>
      <c:overlay val="0"/>
      <c:spPr>
        <a:noFill/>
        <a:ln>
          <a:noFill/>
        </a:ln>
        <a:effectLst/>
      </c:spPr>
    </c:title>
    <c:autoTitleDeleted val="0"/>
    <c:plotArea>
      <c:layout/>
      <c:barChart>
        <c:barDir val="col"/>
        <c:grouping val="clustered"/>
        <c:varyColors val="0"/>
        <c:ser>
          <c:idx val="0"/>
          <c:order val="0"/>
          <c:tx>
            <c:strRef>
              <c:f>Sheet6!$G$10</c:f>
              <c:strCache>
                <c:ptCount val="1"/>
                <c:pt idx="0">
                  <c:v>Total natural resources rent, % of GDP, 1992/95-2015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5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Sheet6!$F$11:$F$14</c:f>
              <c:strCache>
                <c:ptCount val="4"/>
                <c:pt idx="0">
                  <c:v>Advanced emerging economies</c:v>
                </c:pt>
                <c:pt idx="1">
                  <c:v>Secondary emerging economies</c:v>
                </c:pt>
                <c:pt idx="2">
                  <c:v>Frontier emerging economies</c:v>
                </c:pt>
                <c:pt idx="3">
                  <c:v>Advanced economies</c:v>
                </c:pt>
              </c:strCache>
            </c:strRef>
          </c:cat>
          <c:val>
            <c:numRef>
              <c:f>Sheet6!$G$11:$G$14</c:f>
              <c:numCache>
                <c:formatCode>0</c:formatCode>
                <c:ptCount val="4"/>
                <c:pt idx="0">
                  <c:v>2.6847580313713144</c:v>
                </c:pt>
                <c:pt idx="1">
                  <c:v>8.6391310894596813</c:v>
                </c:pt>
                <c:pt idx="2">
                  <c:v>4.8062602548272109</c:v>
                </c:pt>
                <c:pt idx="3">
                  <c:v>1.1220273620225707</c:v>
                </c:pt>
              </c:numCache>
            </c:numRef>
          </c:val>
          <c:extLst>
            <c:ext xmlns:c16="http://schemas.microsoft.com/office/drawing/2014/chart" uri="{C3380CC4-5D6E-409C-BE32-E72D297353CC}">
              <c16:uniqueId val="{00000000-DDE0-45BA-BC46-D696BAFD0D3A}"/>
            </c:ext>
          </c:extLst>
        </c:ser>
        <c:dLbls>
          <c:showLegendKey val="0"/>
          <c:showVal val="0"/>
          <c:showCatName val="0"/>
          <c:showSerName val="0"/>
          <c:showPercent val="0"/>
          <c:showBubbleSize val="0"/>
        </c:dLbls>
        <c:gapWidth val="219"/>
        <c:overlap val="-27"/>
        <c:axId val="150048880"/>
        <c:axId val="150049272"/>
      </c:barChart>
      <c:catAx>
        <c:axId val="15004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LID4096"/>
          </a:p>
        </c:txPr>
        <c:crossAx val="150049272"/>
        <c:crosses val="autoZero"/>
        <c:auto val="1"/>
        <c:lblAlgn val="ctr"/>
        <c:lblOffset val="100"/>
        <c:noMultiLvlLbl val="0"/>
      </c:catAx>
      <c:valAx>
        <c:axId val="150049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0048880"/>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LID4096"/>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aseline="0"/>
              <a:t>Advanced emerging markets</a:t>
            </a:r>
          </a:p>
        </c:rich>
      </c:tx>
      <c:overlay val="0"/>
      <c:spPr>
        <a:noFill/>
        <a:ln>
          <a:noFill/>
        </a:ln>
        <a:effectLst/>
      </c:spPr>
    </c:title>
    <c:autoTitleDeleted val="0"/>
    <c:plotArea>
      <c:layout>
        <c:manualLayout>
          <c:layoutTarget val="inner"/>
          <c:xMode val="edge"/>
          <c:yMode val="edge"/>
          <c:x val="2.9271886875826915E-2"/>
          <c:y val="0.1276605142879996"/>
          <c:w val="0.95900488434019404"/>
          <c:h val="0.72778614450339951"/>
        </c:manualLayout>
      </c:layout>
      <c:barChart>
        <c:barDir val="col"/>
        <c:grouping val="clustered"/>
        <c:varyColors val="0"/>
        <c:ser>
          <c:idx val="0"/>
          <c:order val="0"/>
          <c:tx>
            <c:strRef>
              <c:f>'aem (2)'!$B$1</c:f>
              <c:strCache>
                <c:ptCount val="1"/>
                <c:pt idx="0">
                  <c:v>1993</c:v>
                </c:pt>
              </c:strCache>
            </c:strRef>
          </c:tx>
          <c:spPr>
            <a:solidFill>
              <a:schemeClr val="accent1"/>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(2)'!$B$2:$B$6</c:f>
              <c:numCache>
                <c:formatCode>General</c:formatCode>
                <c:ptCount val="5"/>
                <c:pt idx="0">
                  <c:v>1.8516668025227501</c:v>
                </c:pt>
                <c:pt idx="1">
                  <c:v>1.99161090629925</c:v>
                </c:pt>
                <c:pt idx="2">
                  <c:v>16.153332189929198</c:v>
                </c:pt>
                <c:pt idx="3">
                  <c:v>0.526051645359918</c:v>
                </c:pt>
                <c:pt idx="4">
                  <c:v>3.3751713050711198</c:v>
                </c:pt>
              </c:numCache>
            </c:numRef>
          </c:val>
          <c:extLst>
            <c:ext xmlns:c16="http://schemas.microsoft.com/office/drawing/2014/chart" uri="{C3380CC4-5D6E-409C-BE32-E72D297353CC}">
              <c16:uniqueId val="{00000000-2835-4FE6-AE22-DEED2FD26373}"/>
            </c:ext>
          </c:extLst>
        </c:ser>
        <c:ser>
          <c:idx val="1"/>
          <c:order val="1"/>
          <c:tx>
            <c:strRef>
              <c:f>'aem (2)'!$C$1</c:f>
              <c:strCache>
                <c:ptCount val="1"/>
                <c:pt idx="0">
                  <c:v>1994</c:v>
                </c:pt>
              </c:strCache>
            </c:strRef>
          </c:tx>
          <c:spPr>
            <a:solidFill>
              <a:schemeClr val="accent2"/>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(2)'!$C$2:$C$6</c:f>
              <c:numCache>
                <c:formatCode>General</c:formatCode>
                <c:ptCount val="5"/>
                <c:pt idx="0">
                  <c:v>1.3513959640064099</c:v>
                </c:pt>
                <c:pt idx="1">
                  <c:v>1.78283652788974</c:v>
                </c:pt>
                <c:pt idx="2">
                  <c:v>14.219974949381101</c:v>
                </c:pt>
                <c:pt idx="3">
                  <c:v>0.520080660760873</c:v>
                </c:pt>
                <c:pt idx="4">
                  <c:v>3.8522880107622899</c:v>
                </c:pt>
              </c:numCache>
            </c:numRef>
          </c:val>
          <c:extLst>
            <c:ext xmlns:c16="http://schemas.microsoft.com/office/drawing/2014/chart" uri="{C3380CC4-5D6E-409C-BE32-E72D297353CC}">
              <c16:uniqueId val="{00000001-2835-4FE6-AE22-DEED2FD26373}"/>
            </c:ext>
          </c:extLst>
        </c:ser>
        <c:ser>
          <c:idx val="2"/>
          <c:order val="2"/>
          <c:tx>
            <c:strRef>
              <c:f>'aem (2)'!$D$1</c:f>
              <c:strCache>
                <c:ptCount val="1"/>
                <c:pt idx="0">
                  <c:v>1995</c:v>
                </c:pt>
              </c:strCache>
            </c:strRef>
          </c:tx>
          <c:spPr>
            <a:solidFill>
              <a:schemeClr val="accent3"/>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(2)'!$D$2:$D$6</c:f>
              <c:numCache>
                <c:formatCode>General</c:formatCode>
                <c:ptCount val="5"/>
                <c:pt idx="0">
                  <c:v>1.18545145726015</c:v>
                </c:pt>
                <c:pt idx="1">
                  <c:v>3.1040118098381302</c:v>
                </c:pt>
                <c:pt idx="2">
                  <c:v>12.833705277809999</c:v>
                </c:pt>
                <c:pt idx="3">
                  <c:v>0.56222082502857396</c:v>
                </c:pt>
                <c:pt idx="4">
                  <c:v>4.03581907697835</c:v>
                </c:pt>
              </c:numCache>
            </c:numRef>
          </c:val>
          <c:extLst>
            <c:ext xmlns:c16="http://schemas.microsoft.com/office/drawing/2014/chart" uri="{C3380CC4-5D6E-409C-BE32-E72D297353CC}">
              <c16:uniqueId val="{00000002-2835-4FE6-AE22-DEED2FD26373}"/>
            </c:ext>
          </c:extLst>
        </c:ser>
        <c:ser>
          <c:idx val="3"/>
          <c:order val="3"/>
          <c:tx>
            <c:strRef>
              <c:f>'aem (2)'!$E$1</c:f>
              <c:strCache>
                <c:ptCount val="1"/>
                <c:pt idx="0">
                  <c:v>1996</c:v>
                </c:pt>
              </c:strCache>
            </c:strRef>
          </c:tx>
          <c:spPr>
            <a:solidFill>
              <a:schemeClr val="accent4"/>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(2)'!$E$2:$E$6</c:f>
              <c:numCache>
                <c:formatCode>General</c:formatCode>
                <c:ptCount val="5"/>
                <c:pt idx="0">
                  <c:v>1.19522773773757</c:v>
                </c:pt>
                <c:pt idx="1">
                  <c:v>3.5949684285985901</c:v>
                </c:pt>
                <c:pt idx="2">
                  <c:v>11.210728156837501</c:v>
                </c:pt>
                <c:pt idx="3">
                  <c:v>0.57834929927404899</c:v>
                </c:pt>
                <c:pt idx="4">
                  <c:v>3.9974115979544198</c:v>
                </c:pt>
              </c:numCache>
            </c:numRef>
          </c:val>
          <c:extLst>
            <c:ext xmlns:c16="http://schemas.microsoft.com/office/drawing/2014/chart" uri="{C3380CC4-5D6E-409C-BE32-E72D297353CC}">
              <c16:uniqueId val="{00000003-2835-4FE6-AE22-DEED2FD26373}"/>
            </c:ext>
          </c:extLst>
        </c:ser>
        <c:ser>
          <c:idx val="4"/>
          <c:order val="4"/>
          <c:tx>
            <c:strRef>
              <c:f>'aem (2)'!$F$1</c:f>
              <c:strCache>
                <c:ptCount val="1"/>
                <c:pt idx="0">
                  <c:v>1997</c:v>
                </c:pt>
              </c:strCache>
            </c:strRef>
          </c:tx>
          <c:spPr>
            <a:solidFill>
              <a:schemeClr val="accent5"/>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(2)'!$F$2:$F$6</c:f>
              <c:numCache>
                <c:formatCode>General</c:formatCode>
                <c:ptCount val="5"/>
                <c:pt idx="0">
                  <c:v>1.1340189199449699</c:v>
                </c:pt>
                <c:pt idx="1">
                  <c:v>2.7661958133562199</c:v>
                </c:pt>
                <c:pt idx="2">
                  <c:v>9.3350651197005501</c:v>
                </c:pt>
                <c:pt idx="3">
                  <c:v>0.65620584789792002</c:v>
                </c:pt>
                <c:pt idx="4">
                  <c:v>3.1436956544995098</c:v>
                </c:pt>
              </c:numCache>
            </c:numRef>
          </c:val>
          <c:extLst>
            <c:ext xmlns:c16="http://schemas.microsoft.com/office/drawing/2014/chart" uri="{C3380CC4-5D6E-409C-BE32-E72D297353CC}">
              <c16:uniqueId val="{00000004-2835-4FE6-AE22-DEED2FD26373}"/>
            </c:ext>
          </c:extLst>
        </c:ser>
        <c:ser>
          <c:idx val="5"/>
          <c:order val="5"/>
          <c:tx>
            <c:strRef>
              <c:f>'aem (2)'!$G$1</c:f>
              <c:strCache>
                <c:ptCount val="1"/>
                <c:pt idx="0">
                  <c:v>1998</c:v>
                </c:pt>
              </c:strCache>
            </c:strRef>
          </c:tx>
          <c:spPr>
            <a:solidFill>
              <a:schemeClr val="accent6"/>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(2)'!$G$2:$G$6</c:f>
              <c:numCache>
                <c:formatCode>General</c:formatCode>
                <c:ptCount val="5"/>
                <c:pt idx="0">
                  <c:v>1.1358239812722299</c:v>
                </c:pt>
                <c:pt idx="1">
                  <c:v>1.24246243390407</c:v>
                </c:pt>
                <c:pt idx="2">
                  <c:v>8.2585136539413408</c:v>
                </c:pt>
                <c:pt idx="3">
                  <c:v>0.587617659031203</c:v>
                </c:pt>
                <c:pt idx="4">
                  <c:v>2.84070845867994</c:v>
                </c:pt>
              </c:numCache>
            </c:numRef>
          </c:val>
          <c:extLst>
            <c:ext xmlns:c16="http://schemas.microsoft.com/office/drawing/2014/chart" uri="{C3380CC4-5D6E-409C-BE32-E72D297353CC}">
              <c16:uniqueId val="{00000005-2835-4FE6-AE22-DEED2FD26373}"/>
            </c:ext>
          </c:extLst>
        </c:ser>
        <c:ser>
          <c:idx val="6"/>
          <c:order val="6"/>
          <c:tx>
            <c:strRef>
              <c:f>'aem (2)'!$H$1</c:f>
              <c:strCache>
                <c:ptCount val="1"/>
                <c:pt idx="0">
                  <c:v>1999</c:v>
                </c:pt>
              </c:strCache>
            </c:strRef>
          </c:tx>
          <c:spPr>
            <a:solidFill>
              <a:schemeClr val="accent1">
                <a:lumMod val="6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(2)'!$H$2:$H$6</c:f>
              <c:numCache>
                <c:formatCode>General</c:formatCode>
                <c:ptCount val="5"/>
                <c:pt idx="0">
                  <c:v>1.8947419508612999</c:v>
                </c:pt>
                <c:pt idx="1">
                  <c:v>1.95147670533933</c:v>
                </c:pt>
                <c:pt idx="2">
                  <c:v>8.08215113384734</c:v>
                </c:pt>
                <c:pt idx="3">
                  <c:v>0.526977856673844</c:v>
                </c:pt>
                <c:pt idx="4">
                  <c:v>2.1544188370329298</c:v>
                </c:pt>
              </c:numCache>
            </c:numRef>
          </c:val>
          <c:extLst>
            <c:ext xmlns:c16="http://schemas.microsoft.com/office/drawing/2014/chart" uri="{C3380CC4-5D6E-409C-BE32-E72D297353CC}">
              <c16:uniqueId val="{00000006-2835-4FE6-AE22-DEED2FD26373}"/>
            </c:ext>
          </c:extLst>
        </c:ser>
        <c:ser>
          <c:idx val="7"/>
          <c:order val="7"/>
          <c:tx>
            <c:strRef>
              <c:f>'aem (2)'!$I$1</c:f>
              <c:strCache>
                <c:ptCount val="1"/>
                <c:pt idx="0">
                  <c:v>2000</c:v>
                </c:pt>
              </c:strCache>
            </c:strRef>
          </c:tx>
          <c:spPr>
            <a:solidFill>
              <a:schemeClr val="accent2">
                <a:lumMod val="6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(2)'!$I$2:$I$6</c:f>
              <c:numCache>
                <c:formatCode>General</c:formatCode>
                <c:ptCount val="5"/>
                <c:pt idx="0">
                  <c:v>2.4523353402612398</c:v>
                </c:pt>
                <c:pt idx="1">
                  <c:v>3.2831633888193199</c:v>
                </c:pt>
                <c:pt idx="2">
                  <c:v>9.7952081867224994</c:v>
                </c:pt>
                <c:pt idx="3">
                  <c:v>1.22099076305344</c:v>
                </c:pt>
                <c:pt idx="4">
                  <c:v>2.8889124884286299</c:v>
                </c:pt>
              </c:numCache>
            </c:numRef>
          </c:val>
          <c:extLst>
            <c:ext xmlns:c16="http://schemas.microsoft.com/office/drawing/2014/chart" uri="{C3380CC4-5D6E-409C-BE32-E72D297353CC}">
              <c16:uniqueId val="{00000007-2835-4FE6-AE22-DEED2FD26373}"/>
            </c:ext>
          </c:extLst>
        </c:ser>
        <c:ser>
          <c:idx val="8"/>
          <c:order val="8"/>
          <c:tx>
            <c:strRef>
              <c:f>'aem (2)'!$J$1</c:f>
              <c:strCache>
                <c:ptCount val="1"/>
                <c:pt idx="0">
                  <c:v>2001</c:v>
                </c:pt>
              </c:strCache>
            </c:strRef>
          </c:tx>
          <c:spPr>
            <a:solidFill>
              <a:schemeClr val="accent3">
                <a:lumMod val="6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(2)'!$J$2:$J$6</c:f>
              <c:numCache>
                <c:formatCode>General</c:formatCode>
                <c:ptCount val="5"/>
                <c:pt idx="0">
                  <c:v>2.4733920260733901</c:v>
                </c:pt>
                <c:pt idx="1">
                  <c:v>2.3122750505404799</c:v>
                </c:pt>
                <c:pt idx="2">
                  <c:v>8.2869828638694205</c:v>
                </c:pt>
                <c:pt idx="3">
                  <c:v>1.21785459632619</c:v>
                </c:pt>
                <c:pt idx="4">
                  <c:v>4.4439589429112996</c:v>
                </c:pt>
              </c:numCache>
            </c:numRef>
          </c:val>
          <c:extLst>
            <c:ext xmlns:c16="http://schemas.microsoft.com/office/drawing/2014/chart" uri="{C3380CC4-5D6E-409C-BE32-E72D297353CC}">
              <c16:uniqueId val="{00000008-2835-4FE6-AE22-DEED2FD26373}"/>
            </c:ext>
          </c:extLst>
        </c:ser>
        <c:ser>
          <c:idx val="9"/>
          <c:order val="9"/>
          <c:tx>
            <c:strRef>
              <c:f>'aem (2)'!$K$1</c:f>
              <c:strCache>
                <c:ptCount val="1"/>
                <c:pt idx="0">
                  <c:v>2002</c:v>
                </c:pt>
              </c:strCache>
            </c:strRef>
          </c:tx>
          <c:spPr>
            <a:solidFill>
              <a:schemeClr val="accent4">
                <a:lumMod val="6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(2)'!$K$2:$K$6</c:f>
              <c:numCache>
                <c:formatCode>General</c:formatCode>
                <c:ptCount val="5"/>
                <c:pt idx="0">
                  <c:v>3.1295684972850299</c:v>
                </c:pt>
                <c:pt idx="1">
                  <c:v>2.4619704301491199</c:v>
                </c:pt>
                <c:pt idx="2">
                  <c:v>7.9542518240377103</c:v>
                </c:pt>
                <c:pt idx="3">
                  <c:v>1.16535468842349</c:v>
                </c:pt>
                <c:pt idx="4">
                  <c:v>4.0793910039160703</c:v>
                </c:pt>
              </c:numCache>
            </c:numRef>
          </c:val>
          <c:extLst>
            <c:ext xmlns:c16="http://schemas.microsoft.com/office/drawing/2014/chart" uri="{C3380CC4-5D6E-409C-BE32-E72D297353CC}">
              <c16:uniqueId val="{00000009-2835-4FE6-AE22-DEED2FD26373}"/>
            </c:ext>
          </c:extLst>
        </c:ser>
        <c:ser>
          <c:idx val="10"/>
          <c:order val="10"/>
          <c:tx>
            <c:strRef>
              <c:f>'aem (2)'!$L$1</c:f>
              <c:strCache>
                <c:ptCount val="1"/>
                <c:pt idx="0">
                  <c:v>2003</c:v>
                </c:pt>
              </c:strCache>
            </c:strRef>
          </c:tx>
          <c:spPr>
            <a:solidFill>
              <a:schemeClr val="accent5">
                <a:lumMod val="6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(2)'!$L$2:$L$6</c:f>
              <c:numCache>
                <c:formatCode>General</c:formatCode>
                <c:ptCount val="5"/>
                <c:pt idx="0">
                  <c:v>3.4740205616755899</c:v>
                </c:pt>
                <c:pt idx="1">
                  <c:v>3.26438112746203</c:v>
                </c:pt>
                <c:pt idx="2">
                  <c:v>9.9450753409627595</c:v>
                </c:pt>
                <c:pt idx="3">
                  <c:v>1.6175126366286701</c:v>
                </c:pt>
                <c:pt idx="4">
                  <c:v>3.6271434403493701</c:v>
                </c:pt>
              </c:numCache>
            </c:numRef>
          </c:val>
          <c:extLst>
            <c:ext xmlns:c16="http://schemas.microsoft.com/office/drawing/2014/chart" uri="{C3380CC4-5D6E-409C-BE32-E72D297353CC}">
              <c16:uniqueId val="{0000000A-2835-4FE6-AE22-DEED2FD26373}"/>
            </c:ext>
          </c:extLst>
        </c:ser>
        <c:ser>
          <c:idx val="11"/>
          <c:order val="11"/>
          <c:tx>
            <c:strRef>
              <c:f>'aem (2)'!$M$1</c:f>
              <c:strCache>
                <c:ptCount val="1"/>
                <c:pt idx="0">
                  <c:v>2004</c:v>
                </c:pt>
              </c:strCache>
            </c:strRef>
          </c:tx>
          <c:spPr>
            <a:solidFill>
              <a:schemeClr val="accent6">
                <a:lumMod val="6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(2)'!$M$2:$M$6</c:f>
              <c:numCache>
                <c:formatCode>General</c:formatCode>
                <c:ptCount val="5"/>
                <c:pt idx="0">
                  <c:v>3.6988230148282102</c:v>
                </c:pt>
                <c:pt idx="1">
                  <c:v>4.2057800776473098</c:v>
                </c:pt>
                <c:pt idx="2">
                  <c:v>9.1662784631415199</c:v>
                </c:pt>
                <c:pt idx="3">
                  <c:v>1.6654252743183</c:v>
                </c:pt>
                <c:pt idx="4">
                  <c:v>5.4272936877513098</c:v>
                </c:pt>
              </c:numCache>
            </c:numRef>
          </c:val>
          <c:extLst>
            <c:ext xmlns:c16="http://schemas.microsoft.com/office/drawing/2014/chart" uri="{C3380CC4-5D6E-409C-BE32-E72D297353CC}">
              <c16:uniqueId val="{0000000B-2835-4FE6-AE22-DEED2FD26373}"/>
            </c:ext>
          </c:extLst>
        </c:ser>
        <c:ser>
          <c:idx val="12"/>
          <c:order val="12"/>
          <c:tx>
            <c:strRef>
              <c:f>'aem (2)'!$N$1</c:f>
              <c:strCache>
                <c:ptCount val="1"/>
                <c:pt idx="0">
                  <c:v>2005</c:v>
                </c:pt>
              </c:strCache>
            </c:strRef>
          </c:tx>
          <c:spPr>
            <a:solidFill>
              <a:schemeClr val="accent1">
                <a:lumMod val="80000"/>
                <a:lumOff val="2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(2)'!$N$2:$N$6</c:f>
              <c:numCache>
                <c:formatCode>General</c:formatCode>
                <c:ptCount val="5"/>
                <c:pt idx="0">
                  <c:v>4.7512596672713601</c:v>
                </c:pt>
                <c:pt idx="1">
                  <c:v>5.6925194388426403</c:v>
                </c:pt>
                <c:pt idx="2">
                  <c:v>11.279354941946499</c:v>
                </c:pt>
                <c:pt idx="3">
                  <c:v>2.17094807252621</c:v>
                </c:pt>
                <c:pt idx="4">
                  <c:v>4.7848670838971898</c:v>
                </c:pt>
              </c:numCache>
            </c:numRef>
          </c:val>
          <c:extLst>
            <c:ext xmlns:c16="http://schemas.microsoft.com/office/drawing/2014/chart" uri="{C3380CC4-5D6E-409C-BE32-E72D297353CC}">
              <c16:uniqueId val="{0000000C-2835-4FE6-AE22-DEED2FD26373}"/>
            </c:ext>
          </c:extLst>
        </c:ser>
        <c:ser>
          <c:idx val="13"/>
          <c:order val="13"/>
          <c:tx>
            <c:strRef>
              <c:f>'aem (2)'!$O$1</c:f>
              <c:strCache>
                <c:ptCount val="1"/>
                <c:pt idx="0">
                  <c:v>2006</c:v>
                </c:pt>
              </c:strCache>
            </c:strRef>
          </c:tx>
          <c:spPr>
            <a:solidFill>
              <a:schemeClr val="accent2">
                <a:lumMod val="80000"/>
                <a:lumOff val="2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(2)'!$O$2:$O$6</c:f>
              <c:numCache>
                <c:formatCode>General</c:formatCode>
                <c:ptCount val="5"/>
                <c:pt idx="0">
                  <c:v>4.8897153132289599</c:v>
                </c:pt>
                <c:pt idx="1">
                  <c:v>6.1101897016428497</c:v>
                </c:pt>
                <c:pt idx="2">
                  <c:v>12.246228336666499</c:v>
                </c:pt>
                <c:pt idx="3">
                  <c:v>2.49083016555619</c:v>
                </c:pt>
                <c:pt idx="4">
                  <c:v>5.6421778533186204</c:v>
                </c:pt>
              </c:numCache>
            </c:numRef>
          </c:val>
          <c:extLst>
            <c:ext xmlns:c16="http://schemas.microsoft.com/office/drawing/2014/chart" uri="{C3380CC4-5D6E-409C-BE32-E72D297353CC}">
              <c16:uniqueId val="{0000000D-2835-4FE6-AE22-DEED2FD26373}"/>
            </c:ext>
          </c:extLst>
        </c:ser>
        <c:ser>
          <c:idx val="14"/>
          <c:order val="14"/>
          <c:tx>
            <c:strRef>
              <c:f>'aem (2)'!$P$1</c:f>
              <c:strCache>
                <c:ptCount val="1"/>
                <c:pt idx="0">
                  <c:v>2007</c:v>
                </c:pt>
              </c:strCache>
            </c:strRef>
          </c:tx>
          <c:spPr>
            <a:solidFill>
              <a:schemeClr val="accent3">
                <a:lumMod val="80000"/>
                <a:lumOff val="2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(2)'!$P$2:$P$6</c:f>
              <c:numCache>
                <c:formatCode>General</c:formatCode>
                <c:ptCount val="5"/>
                <c:pt idx="0">
                  <c:v>5.61674035167837</c:v>
                </c:pt>
                <c:pt idx="1">
                  <c:v>5.57991233190078</c:v>
                </c:pt>
                <c:pt idx="2">
                  <c:v>11.393340075752301</c:v>
                </c:pt>
                <c:pt idx="3">
                  <c:v>2.44320022620128</c:v>
                </c:pt>
                <c:pt idx="4">
                  <c:v>7.0510550391495901</c:v>
                </c:pt>
              </c:numCache>
            </c:numRef>
          </c:val>
          <c:extLst>
            <c:ext xmlns:c16="http://schemas.microsoft.com/office/drawing/2014/chart" uri="{C3380CC4-5D6E-409C-BE32-E72D297353CC}">
              <c16:uniqueId val="{0000000E-2835-4FE6-AE22-DEED2FD26373}"/>
            </c:ext>
          </c:extLst>
        </c:ser>
        <c:ser>
          <c:idx val="15"/>
          <c:order val="15"/>
          <c:tx>
            <c:strRef>
              <c:f>'aem (2)'!$Q$1</c:f>
              <c:strCache>
                <c:ptCount val="1"/>
                <c:pt idx="0">
                  <c:v>2008</c:v>
                </c:pt>
              </c:strCache>
            </c:strRef>
          </c:tx>
          <c:spPr>
            <a:solidFill>
              <a:schemeClr val="accent4">
                <a:lumMod val="80000"/>
                <a:lumOff val="20000"/>
              </a:schemeClr>
            </a:solidFill>
            <a:ln>
              <a:noFill/>
            </a:ln>
            <a:effectLst/>
          </c:spPr>
          <c:invertIfNegative val="0"/>
          <c:dLbls>
            <c:dLbl>
              <c:idx val="0"/>
              <c:tx>
                <c:rich>
                  <a:bodyPr/>
                  <a:lstStyle/>
                  <a:p>
                    <a:r>
                      <a:rPr lang="en-US"/>
                      <a:t>2008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2835-4FE6-AE22-DEED2FD26373}"/>
                </c:ext>
              </c:extLst>
            </c:dLbl>
            <c:dLbl>
              <c:idx val="1"/>
              <c:tx>
                <c:rich>
                  <a:bodyPr/>
                  <a:lstStyle/>
                  <a:p>
                    <a:r>
                      <a:rPr lang="en-US"/>
                      <a:t>2008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2835-4FE6-AE22-DEED2FD26373}"/>
                </c:ext>
              </c:extLst>
            </c:dLbl>
            <c:dLbl>
              <c:idx val="2"/>
              <c:tx>
                <c:rich>
                  <a:bodyPr/>
                  <a:lstStyle/>
                  <a:p>
                    <a:r>
                      <a:rPr lang="en-US"/>
                      <a:t>2008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2835-4FE6-AE22-DEED2FD26373}"/>
                </c:ext>
              </c:extLst>
            </c:dLbl>
            <c:dLbl>
              <c:idx val="3"/>
              <c:tx>
                <c:rich>
                  <a:bodyPr/>
                  <a:lstStyle/>
                  <a:p>
                    <a:r>
                      <a:rPr lang="en-US"/>
                      <a:t>2008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2835-4FE6-AE22-DEED2FD26373}"/>
                </c:ext>
              </c:extLst>
            </c:dLbl>
            <c:dLbl>
              <c:idx val="4"/>
              <c:tx>
                <c:rich>
                  <a:bodyPr/>
                  <a:lstStyle/>
                  <a:p>
                    <a:r>
                      <a:rPr lang="en-US" dirty="0"/>
                      <a:t>2008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2835-4FE6-AE22-DEED2FD2637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'aem (2)'!$A$2:$A$6</c:f>
              <c:strCache>
                <c:ptCount val="5"/>
                <c:pt idx="0">
                  <c:v>Brazil</c:v>
                </c:pt>
                <c:pt idx="1">
                  <c:v>Mexico</c:v>
                </c:pt>
                <c:pt idx="2">
                  <c:v>Malaysia</c:v>
                </c:pt>
                <c:pt idx="3">
                  <c:v>Thailand</c:v>
                </c:pt>
                <c:pt idx="4">
                  <c:v>South Africa</c:v>
                </c:pt>
              </c:strCache>
            </c:strRef>
          </c:cat>
          <c:val>
            <c:numRef>
              <c:f>'aem (2)'!$Q$2:$Q$6</c:f>
              <c:numCache>
                <c:formatCode>General</c:formatCode>
                <c:ptCount val="5"/>
                <c:pt idx="0">
                  <c:v>6.0753387589786598</c:v>
                </c:pt>
                <c:pt idx="1">
                  <c:v>6.5699432806424296</c:v>
                </c:pt>
                <c:pt idx="2">
                  <c:v>12.285952887063299</c:v>
                </c:pt>
                <c:pt idx="3">
                  <c:v>3.3249112275587498</c:v>
                </c:pt>
                <c:pt idx="4">
                  <c:v>12.8709510113086</c:v>
                </c:pt>
              </c:numCache>
            </c:numRef>
          </c:val>
          <c:extLst>
            <c:ext xmlns:c16="http://schemas.microsoft.com/office/drawing/2014/chart" uri="{C3380CC4-5D6E-409C-BE32-E72D297353CC}">
              <c16:uniqueId val="{00000014-2835-4FE6-AE22-DEED2FD26373}"/>
            </c:ext>
          </c:extLst>
        </c:ser>
        <c:ser>
          <c:idx val="16"/>
          <c:order val="16"/>
          <c:tx>
            <c:strRef>
              <c:f>'aem (2)'!$R$1</c:f>
              <c:strCache>
                <c:ptCount val="1"/>
                <c:pt idx="0">
                  <c:v>2009</c:v>
                </c:pt>
              </c:strCache>
            </c:strRef>
          </c:tx>
          <c:spPr>
            <a:solidFill>
              <a:schemeClr val="accent5">
                <a:lumMod val="80000"/>
                <a:lumOff val="2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(2)'!$R$2:$R$6</c:f>
              <c:numCache>
                <c:formatCode>General</c:formatCode>
                <c:ptCount val="5"/>
                <c:pt idx="0">
                  <c:v>3.0709377832387199</c:v>
                </c:pt>
                <c:pt idx="1">
                  <c:v>3.7826219719777998</c:v>
                </c:pt>
                <c:pt idx="2">
                  <c:v>8.4809980831829908</c:v>
                </c:pt>
                <c:pt idx="3">
                  <c:v>2.0979144168027899</c:v>
                </c:pt>
                <c:pt idx="4">
                  <c:v>5.9470055518778002</c:v>
                </c:pt>
              </c:numCache>
            </c:numRef>
          </c:val>
          <c:extLst>
            <c:ext xmlns:c16="http://schemas.microsoft.com/office/drawing/2014/chart" uri="{C3380CC4-5D6E-409C-BE32-E72D297353CC}">
              <c16:uniqueId val="{00000015-2835-4FE6-AE22-DEED2FD26373}"/>
            </c:ext>
          </c:extLst>
        </c:ser>
        <c:ser>
          <c:idx val="17"/>
          <c:order val="17"/>
          <c:tx>
            <c:strRef>
              <c:f>'aem (2)'!$S$1</c:f>
              <c:strCache>
                <c:ptCount val="1"/>
                <c:pt idx="0">
                  <c:v>2010</c:v>
                </c:pt>
              </c:strCache>
            </c:strRef>
          </c:tx>
          <c:spPr>
            <a:solidFill>
              <a:schemeClr val="accent6">
                <a:lumMod val="80000"/>
                <a:lumOff val="2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(2)'!$S$2:$S$6</c:f>
              <c:numCache>
                <c:formatCode>General</c:formatCode>
                <c:ptCount val="5"/>
                <c:pt idx="0">
                  <c:v>4.4512232203038096</c:v>
                </c:pt>
                <c:pt idx="1">
                  <c:v>4.8546809510873397</c:v>
                </c:pt>
                <c:pt idx="2">
                  <c:v>8.3820404219367095</c:v>
                </c:pt>
                <c:pt idx="3">
                  <c:v>2.2924773955294899</c:v>
                </c:pt>
                <c:pt idx="4">
                  <c:v>7.6631335673374599</c:v>
                </c:pt>
              </c:numCache>
            </c:numRef>
          </c:val>
          <c:extLst>
            <c:ext xmlns:c16="http://schemas.microsoft.com/office/drawing/2014/chart" uri="{C3380CC4-5D6E-409C-BE32-E72D297353CC}">
              <c16:uniqueId val="{00000016-2835-4FE6-AE22-DEED2FD26373}"/>
            </c:ext>
          </c:extLst>
        </c:ser>
        <c:ser>
          <c:idx val="18"/>
          <c:order val="18"/>
          <c:tx>
            <c:strRef>
              <c:f>'aem (2)'!$T$1</c:f>
              <c:strCache>
                <c:ptCount val="1"/>
                <c:pt idx="0">
                  <c:v>2011</c:v>
                </c:pt>
              </c:strCache>
            </c:strRef>
          </c:tx>
          <c:spPr>
            <a:solidFill>
              <a:schemeClr val="accent1">
                <a:lumMod val="80000"/>
              </a:schemeClr>
            </a:solidFill>
            <a:ln>
              <a:noFill/>
            </a:ln>
            <a:effectLst/>
          </c:spPr>
          <c:invertIfNegative val="0"/>
          <c:dLbls>
            <c:dLbl>
              <c:idx val="0"/>
              <c:tx>
                <c:rich>
                  <a:bodyPr/>
                  <a:lstStyle/>
                  <a:p>
                    <a:r>
                      <a:rPr lang="en-US"/>
                      <a:t>2011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2835-4FE6-AE22-DEED2FD26373}"/>
                </c:ext>
              </c:extLst>
            </c:dLbl>
            <c:dLbl>
              <c:idx val="1"/>
              <c:tx>
                <c:rich>
                  <a:bodyPr/>
                  <a:lstStyle/>
                  <a:p>
                    <a:r>
                      <a:rPr lang="en-US"/>
                      <a:t>2011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2835-4FE6-AE22-DEED2FD26373}"/>
                </c:ext>
              </c:extLst>
            </c:dLbl>
            <c:dLbl>
              <c:idx val="2"/>
              <c:tx>
                <c:rich>
                  <a:bodyPr/>
                  <a:lstStyle/>
                  <a:p>
                    <a:r>
                      <a:rPr lang="en-US"/>
                      <a:t>2011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2835-4FE6-AE22-DEED2FD26373}"/>
                </c:ext>
              </c:extLst>
            </c:dLbl>
            <c:dLbl>
              <c:idx val="3"/>
              <c:tx>
                <c:rich>
                  <a:bodyPr/>
                  <a:lstStyle/>
                  <a:p>
                    <a:r>
                      <a:rPr lang="en-US"/>
                      <a:t>2011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2835-4FE6-AE22-DEED2FD26373}"/>
                </c:ext>
              </c:extLst>
            </c:dLbl>
            <c:dLbl>
              <c:idx val="4"/>
              <c:tx>
                <c:rich>
                  <a:bodyPr/>
                  <a:lstStyle/>
                  <a:p>
                    <a:r>
                      <a:rPr lang="en-US"/>
                      <a:t>2011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2835-4FE6-AE22-DEED2FD2637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'aem (2)'!$A$2:$A$6</c:f>
              <c:strCache>
                <c:ptCount val="5"/>
                <c:pt idx="0">
                  <c:v>Brazil</c:v>
                </c:pt>
                <c:pt idx="1">
                  <c:v>Mexico</c:v>
                </c:pt>
                <c:pt idx="2">
                  <c:v>Malaysia</c:v>
                </c:pt>
                <c:pt idx="3">
                  <c:v>Thailand</c:v>
                </c:pt>
                <c:pt idx="4">
                  <c:v>South Africa</c:v>
                </c:pt>
              </c:strCache>
            </c:strRef>
          </c:cat>
          <c:val>
            <c:numRef>
              <c:f>'aem (2)'!$T$2:$T$6</c:f>
              <c:numCache>
                <c:formatCode>General</c:formatCode>
                <c:ptCount val="5"/>
                <c:pt idx="0">
                  <c:v>5.0326977925399401</c:v>
                </c:pt>
                <c:pt idx="1">
                  <c:v>6.9185903546635297</c:v>
                </c:pt>
                <c:pt idx="2">
                  <c:v>9.0633556348435604</c:v>
                </c:pt>
                <c:pt idx="3">
                  <c:v>2.8455290488006302</c:v>
                </c:pt>
                <c:pt idx="4">
                  <c:v>8.6603323344973102</c:v>
                </c:pt>
              </c:numCache>
            </c:numRef>
          </c:val>
          <c:extLst>
            <c:ext xmlns:c16="http://schemas.microsoft.com/office/drawing/2014/chart" uri="{C3380CC4-5D6E-409C-BE32-E72D297353CC}">
              <c16:uniqueId val="{0000001C-2835-4FE6-AE22-DEED2FD26373}"/>
            </c:ext>
          </c:extLst>
        </c:ser>
        <c:ser>
          <c:idx val="19"/>
          <c:order val="19"/>
          <c:tx>
            <c:strRef>
              <c:f>'aem (2)'!$U$1</c:f>
              <c:strCache>
                <c:ptCount val="1"/>
                <c:pt idx="0">
                  <c:v>2012</c:v>
                </c:pt>
              </c:strCache>
            </c:strRef>
          </c:tx>
          <c:spPr>
            <a:solidFill>
              <a:schemeClr val="accent2">
                <a:lumMod val="8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(2)'!$U$2:$U$6</c:f>
              <c:numCache>
                <c:formatCode>General</c:formatCode>
                <c:ptCount val="5"/>
                <c:pt idx="0">
                  <c:v>4.6290096420054301</c:v>
                </c:pt>
                <c:pt idx="1">
                  <c:v>6.6141353421720899</c:v>
                </c:pt>
                <c:pt idx="2">
                  <c:v>8.6667445058884294</c:v>
                </c:pt>
                <c:pt idx="3">
                  <c:v>2.7770983546410202</c:v>
                </c:pt>
                <c:pt idx="4">
                  <c:v>7.1891794071613999</c:v>
                </c:pt>
              </c:numCache>
            </c:numRef>
          </c:val>
          <c:extLst>
            <c:ext xmlns:c16="http://schemas.microsoft.com/office/drawing/2014/chart" uri="{C3380CC4-5D6E-409C-BE32-E72D297353CC}">
              <c16:uniqueId val="{0000001D-2835-4FE6-AE22-DEED2FD26373}"/>
            </c:ext>
          </c:extLst>
        </c:ser>
        <c:ser>
          <c:idx val="20"/>
          <c:order val="20"/>
          <c:tx>
            <c:strRef>
              <c:f>'aem (2)'!$V$1</c:f>
              <c:strCache>
                <c:ptCount val="1"/>
                <c:pt idx="0">
                  <c:v>2013</c:v>
                </c:pt>
              </c:strCache>
            </c:strRef>
          </c:tx>
          <c:spPr>
            <a:solidFill>
              <a:schemeClr val="accent3">
                <a:lumMod val="8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(2)'!$V$2:$V$6</c:f>
              <c:numCache>
                <c:formatCode>General</c:formatCode>
                <c:ptCount val="5"/>
                <c:pt idx="0">
                  <c:v>4.4989325964918896</c:v>
                </c:pt>
                <c:pt idx="1">
                  <c:v>5.7800698345129904</c:v>
                </c:pt>
                <c:pt idx="2">
                  <c:v>7.8297390090476302</c:v>
                </c:pt>
                <c:pt idx="3">
                  <c:v>2.4004694594991398</c:v>
                </c:pt>
                <c:pt idx="4">
                  <c:v>6.8733252728956602</c:v>
                </c:pt>
              </c:numCache>
            </c:numRef>
          </c:val>
          <c:extLst>
            <c:ext xmlns:c16="http://schemas.microsoft.com/office/drawing/2014/chart" uri="{C3380CC4-5D6E-409C-BE32-E72D297353CC}">
              <c16:uniqueId val="{0000001E-2835-4FE6-AE22-DEED2FD26373}"/>
            </c:ext>
          </c:extLst>
        </c:ser>
        <c:ser>
          <c:idx val="21"/>
          <c:order val="21"/>
          <c:tx>
            <c:strRef>
              <c:f>'aem (2)'!$W$1</c:f>
              <c:strCache>
                <c:ptCount val="1"/>
                <c:pt idx="0">
                  <c:v>2014</c:v>
                </c:pt>
              </c:strCache>
            </c:strRef>
          </c:tx>
          <c:spPr>
            <a:solidFill>
              <a:schemeClr val="accent4">
                <a:lumMod val="8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(2)'!$W$2:$W$6</c:f>
              <c:numCache>
                <c:formatCode>General</c:formatCode>
                <c:ptCount val="5"/>
                <c:pt idx="0">
                  <c:v>4.1044748392016697</c:v>
                </c:pt>
                <c:pt idx="1">
                  <c:v>4.8616904412731401</c:v>
                </c:pt>
                <c:pt idx="2">
                  <c:v>7.2342981806644504</c:v>
                </c:pt>
                <c:pt idx="3">
                  <c:v>2.2601401523387898</c:v>
                </c:pt>
                <c:pt idx="4">
                  <c:v>5.7151084816807396</c:v>
                </c:pt>
              </c:numCache>
            </c:numRef>
          </c:val>
          <c:extLst>
            <c:ext xmlns:c16="http://schemas.microsoft.com/office/drawing/2014/chart" uri="{C3380CC4-5D6E-409C-BE32-E72D297353CC}">
              <c16:uniqueId val="{0000001F-2835-4FE6-AE22-DEED2FD26373}"/>
            </c:ext>
          </c:extLst>
        </c:ser>
        <c:ser>
          <c:idx val="22"/>
          <c:order val="22"/>
          <c:tx>
            <c:strRef>
              <c:f>'aem (2)'!$X$1</c:f>
              <c:strCache>
                <c:ptCount val="1"/>
                <c:pt idx="0">
                  <c:v>2015</c:v>
                </c:pt>
              </c:strCache>
            </c:strRef>
          </c:tx>
          <c:spPr>
            <a:solidFill>
              <a:schemeClr val="accent5">
                <a:lumMod val="8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(2)'!$X$2:$X$6</c:f>
              <c:numCache>
                <c:formatCode>General</c:formatCode>
                <c:ptCount val="5"/>
                <c:pt idx="0">
                  <c:v>2.9568177652327701</c:v>
                </c:pt>
                <c:pt idx="1">
                  <c:v>2.26483496921619</c:v>
                </c:pt>
                <c:pt idx="2">
                  <c:v>4.8401879046086096</c:v>
                </c:pt>
                <c:pt idx="3">
                  <c:v>1.2473396105200001</c:v>
                </c:pt>
                <c:pt idx="4">
                  <c:v>4.1997329147134499</c:v>
                </c:pt>
              </c:numCache>
            </c:numRef>
          </c:val>
          <c:extLst>
            <c:ext xmlns:c16="http://schemas.microsoft.com/office/drawing/2014/chart" uri="{C3380CC4-5D6E-409C-BE32-E72D297353CC}">
              <c16:uniqueId val="{00000020-2835-4FE6-AE22-DEED2FD26373}"/>
            </c:ext>
          </c:extLst>
        </c:ser>
        <c:dLbls>
          <c:showLegendKey val="0"/>
          <c:showVal val="0"/>
          <c:showCatName val="0"/>
          <c:showSerName val="0"/>
          <c:showPercent val="0"/>
          <c:showBubbleSize val="0"/>
        </c:dLbls>
        <c:gapWidth val="219"/>
        <c:overlap val="-27"/>
        <c:axId val="150050448"/>
        <c:axId val="150050840"/>
      </c:barChart>
      <c:catAx>
        <c:axId val="15005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LID4096"/>
          </a:p>
        </c:txPr>
        <c:crossAx val="150050840"/>
        <c:crosses val="autoZero"/>
        <c:auto val="1"/>
        <c:lblAlgn val="ctr"/>
        <c:lblOffset val="100"/>
        <c:noMultiLvlLbl val="0"/>
      </c:catAx>
      <c:valAx>
        <c:axId val="150050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0050448"/>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LID4096"/>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aseline="0"/>
              <a:t>Secondary emerging economies</a:t>
            </a:r>
          </a:p>
        </c:rich>
      </c:tx>
      <c:overlay val="0"/>
      <c:spPr>
        <a:noFill/>
        <a:ln>
          <a:noFill/>
        </a:ln>
        <a:effectLst/>
      </c:spPr>
    </c:title>
    <c:autoTitleDeleted val="0"/>
    <c:plotArea>
      <c:layout/>
      <c:barChart>
        <c:barDir val="col"/>
        <c:grouping val="clustered"/>
        <c:varyColors val="0"/>
        <c:ser>
          <c:idx val="0"/>
          <c:order val="0"/>
          <c:tx>
            <c:strRef>
              <c:f>'sem (2)'!$B$1</c:f>
              <c:strCache>
                <c:ptCount val="1"/>
                <c:pt idx="0">
                  <c:v>1992</c:v>
                </c:pt>
              </c:strCache>
            </c:strRef>
          </c:tx>
          <c:spPr>
            <a:solidFill>
              <a:schemeClr val="accent1"/>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(2)'!$B$2:$B$13</c:f>
              <c:numCache>
                <c:formatCode>General</c:formatCode>
                <c:ptCount val="12"/>
                <c:pt idx="0">
                  <c:v>20.4608354153767</c:v>
                </c:pt>
                <c:pt idx="1">
                  <c:v>7.7972994863014096</c:v>
                </c:pt>
                <c:pt idx="2">
                  <c:v>4.6142352040327097</c:v>
                </c:pt>
                <c:pt idx="3">
                  <c:v>3.49420789633671</c:v>
                </c:pt>
                <c:pt idx="4">
                  <c:v>10.532241734055299</c:v>
                </c:pt>
                <c:pt idx="5">
                  <c:v>7.38432206744013</c:v>
                </c:pt>
                <c:pt idx="6">
                  <c:v>2.6388789873523399</c:v>
                </c:pt>
                <c:pt idx="7">
                  <c:v>1.0501308748887399</c:v>
                </c:pt>
                <c:pt idx="8">
                  <c:v>2.20513108562043</c:v>
                </c:pt>
                <c:pt idx="9">
                  <c:v>1.23420048261911</c:v>
                </c:pt>
                <c:pt idx="10">
                  <c:v>25.8714691682375</c:v>
                </c:pt>
                <c:pt idx="11">
                  <c:v>8.1924573380088805</c:v>
                </c:pt>
              </c:numCache>
            </c:numRef>
          </c:val>
          <c:extLst>
            <c:ext xmlns:c16="http://schemas.microsoft.com/office/drawing/2014/chart" uri="{C3380CC4-5D6E-409C-BE32-E72D297353CC}">
              <c16:uniqueId val="{00000000-40EA-4CB6-81E4-30B4236B0076}"/>
            </c:ext>
          </c:extLst>
        </c:ser>
        <c:ser>
          <c:idx val="1"/>
          <c:order val="1"/>
          <c:tx>
            <c:strRef>
              <c:f>'sem (2)'!$C$1</c:f>
              <c:strCache>
                <c:ptCount val="1"/>
                <c:pt idx="0">
                  <c:v>1993</c:v>
                </c:pt>
              </c:strCache>
            </c:strRef>
          </c:tx>
          <c:spPr>
            <a:solidFill>
              <a:schemeClr val="accent2"/>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(2)'!$C$2:$C$13</c:f>
              <c:numCache>
                <c:formatCode>General</c:formatCode>
                <c:ptCount val="12"/>
                <c:pt idx="0">
                  <c:v>17.525225473568899</c:v>
                </c:pt>
                <c:pt idx="1">
                  <c:v>6.0709742354349299</c:v>
                </c:pt>
                <c:pt idx="2">
                  <c:v>3.7802402540152502</c:v>
                </c:pt>
                <c:pt idx="3">
                  <c:v>2.9099664046316902</c:v>
                </c:pt>
                <c:pt idx="4">
                  <c:v>9.0816597980100493</c:v>
                </c:pt>
                <c:pt idx="5">
                  <c:v>5.7676392850282099</c:v>
                </c:pt>
                <c:pt idx="6">
                  <c:v>2.3403391752935798</c:v>
                </c:pt>
                <c:pt idx="7">
                  <c:v>0.95797438794601297</c:v>
                </c:pt>
                <c:pt idx="8">
                  <c:v>1.62003076543543</c:v>
                </c:pt>
                <c:pt idx="9">
                  <c:v>0.95701062542976401</c:v>
                </c:pt>
                <c:pt idx="10">
                  <c:v>25.246414024388098</c:v>
                </c:pt>
                <c:pt idx="11">
                  <c:v>7.7927797492367699</c:v>
                </c:pt>
              </c:numCache>
            </c:numRef>
          </c:val>
          <c:extLst>
            <c:ext xmlns:c16="http://schemas.microsoft.com/office/drawing/2014/chart" uri="{C3380CC4-5D6E-409C-BE32-E72D297353CC}">
              <c16:uniqueId val="{00000001-40EA-4CB6-81E4-30B4236B0076}"/>
            </c:ext>
          </c:extLst>
        </c:ser>
        <c:ser>
          <c:idx val="2"/>
          <c:order val="2"/>
          <c:tx>
            <c:strRef>
              <c:f>'sem (2)'!$D$1</c:f>
              <c:strCache>
                <c:ptCount val="1"/>
                <c:pt idx="0">
                  <c:v>1994</c:v>
                </c:pt>
              </c:strCache>
            </c:strRef>
          </c:tx>
          <c:spPr>
            <a:solidFill>
              <a:schemeClr val="accent3"/>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(2)'!$D$2:$D$13</c:f>
              <c:numCache>
                <c:formatCode>General</c:formatCode>
                <c:ptCount val="12"/>
                <c:pt idx="0">
                  <c:v>14.2021305481932</c:v>
                </c:pt>
                <c:pt idx="1">
                  <c:v>7.1427797701876896</c:v>
                </c:pt>
                <c:pt idx="2">
                  <c:v>2.8651377752118798</c:v>
                </c:pt>
                <c:pt idx="3">
                  <c:v>1.8694879009895</c:v>
                </c:pt>
                <c:pt idx="4">
                  <c:v>7.17669711901467</c:v>
                </c:pt>
                <c:pt idx="5">
                  <c:v>5.2908052656136597</c:v>
                </c:pt>
                <c:pt idx="6">
                  <c:v>2.0283882970675</c:v>
                </c:pt>
                <c:pt idx="7">
                  <c:v>0.85416676141233605</c:v>
                </c:pt>
                <c:pt idx="8">
                  <c:v>1.6591566862379601</c:v>
                </c:pt>
                <c:pt idx="9">
                  <c:v>0.94482879214098803</c:v>
                </c:pt>
                <c:pt idx="10">
                  <c:v>21.019547335276702</c:v>
                </c:pt>
                <c:pt idx="11">
                  <c:v>7.1679215962666403</c:v>
                </c:pt>
              </c:numCache>
            </c:numRef>
          </c:val>
          <c:extLst>
            <c:ext xmlns:c16="http://schemas.microsoft.com/office/drawing/2014/chart" uri="{C3380CC4-5D6E-409C-BE32-E72D297353CC}">
              <c16:uniqueId val="{00000002-40EA-4CB6-81E4-30B4236B0076}"/>
            </c:ext>
          </c:extLst>
        </c:ser>
        <c:ser>
          <c:idx val="3"/>
          <c:order val="3"/>
          <c:tx>
            <c:strRef>
              <c:f>'sem (2)'!$E$1</c:f>
              <c:strCache>
                <c:ptCount val="1"/>
                <c:pt idx="0">
                  <c:v>1995</c:v>
                </c:pt>
              </c:strCache>
            </c:strRef>
          </c:tx>
          <c:spPr>
            <a:solidFill>
              <a:schemeClr val="accent4"/>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(2)'!$E$2:$E$13</c:f>
              <c:numCache>
                <c:formatCode>General</c:formatCode>
                <c:ptCount val="12"/>
                <c:pt idx="0">
                  <c:v>14.042519155513601</c:v>
                </c:pt>
                <c:pt idx="1">
                  <c:v>8.2405921022473105</c:v>
                </c:pt>
                <c:pt idx="2">
                  <c:v>2.8074872427789401</c:v>
                </c:pt>
                <c:pt idx="3">
                  <c:v>2.3888159229139498</c:v>
                </c:pt>
                <c:pt idx="4">
                  <c:v>7.0014894468100097</c:v>
                </c:pt>
                <c:pt idx="5">
                  <c:v>5.4753767141293501</c:v>
                </c:pt>
                <c:pt idx="6">
                  <c:v>2.47015485394863</c:v>
                </c:pt>
                <c:pt idx="7">
                  <c:v>0.89022732881956301</c:v>
                </c:pt>
                <c:pt idx="8">
                  <c:v>1.94740584221385</c:v>
                </c:pt>
                <c:pt idx="9">
                  <c:v>1.1364514405725099</c:v>
                </c:pt>
                <c:pt idx="10">
                  <c:v>21.349155730048299</c:v>
                </c:pt>
                <c:pt idx="11">
                  <c:v>7.9561584948443604</c:v>
                </c:pt>
              </c:numCache>
            </c:numRef>
          </c:val>
          <c:extLst>
            <c:ext xmlns:c16="http://schemas.microsoft.com/office/drawing/2014/chart" uri="{C3380CC4-5D6E-409C-BE32-E72D297353CC}">
              <c16:uniqueId val="{00000003-40EA-4CB6-81E4-30B4236B0076}"/>
            </c:ext>
          </c:extLst>
        </c:ser>
        <c:ser>
          <c:idx val="4"/>
          <c:order val="4"/>
          <c:tx>
            <c:strRef>
              <c:f>'sem (2)'!$F$1</c:f>
              <c:strCache>
                <c:ptCount val="1"/>
                <c:pt idx="0">
                  <c:v>1996</c:v>
                </c:pt>
              </c:strCache>
            </c:strRef>
          </c:tx>
          <c:spPr>
            <a:solidFill>
              <a:schemeClr val="accent5"/>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(2)'!$F$2:$F$13</c:f>
              <c:numCache>
                <c:formatCode>General</c:formatCode>
                <c:ptCount val="12"/>
                <c:pt idx="0">
                  <c:v>17.121734957284801</c:v>
                </c:pt>
                <c:pt idx="1">
                  <c:v>6.7510714325749399</c:v>
                </c:pt>
                <c:pt idx="2">
                  <c:v>2.6937018078267001</c:v>
                </c:pt>
                <c:pt idx="3">
                  <c:v>3.0922197255720398</c:v>
                </c:pt>
                <c:pt idx="4">
                  <c:v>7.74781642497293</c:v>
                </c:pt>
                <c:pt idx="5">
                  <c:v>5.4917991241072999</c:v>
                </c:pt>
                <c:pt idx="6">
                  <c:v>2.4027264599367002</c:v>
                </c:pt>
                <c:pt idx="7">
                  <c:v>1.1355078477085701</c:v>
                </c:pt>
                <c:pt idx="8">
                  <c:v>1.6732608798733399</c:v>
                </c:pt>
                <c:pt idx="9">
                  <c:v>0.88343632278949502</c:v>
                </c:pt>
                <c:pt idx="10">
                  <c:v>25.0345320479029</c:v>
                </c:pt>
                <c:pt idx="11">
                  <c:v>9.8989201811463605</c:v>
                </c:pt>
              </c:numCache>
            </c:numRef>
          </c:val>
          <c:extLst>
            <c:ext xmlns:c16="http://schemas.microsoft.com/office/drawing/2014/chart" uri="{C3380CC4-5D6E-409C-BE32-E72D297353CC}">
              <c16:uniqueId val="{00000004-40EA-4CB6-81E4-30B4236B0076}"/>
            </c:ext>
          </c:extLst>
        </c:ser>
        <c:ser>
          <c:idx val="5"/>
          <c:order val="5"/>
          <c:tx>
            <c:strRef>
              <c:f>'sem (2)'!$G$1</c:f>
              <c:strCache>
                <c:ptCount val="1"/>
                <c:pt idx="0">
                  <c:v>1997</c:v>
                </c:pt>
              </c:strCache>
            </c:strRef>
          </c:tx>
          <c:spPr>
            <a:solidFill>
              <a:schemeClr val="accent6"/>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(2)'!$G$2:$G$13</c:f>
              <c:numCache>
                <c:formatCode>General</c:formatCode>
                <c:ptCount val="12"/>
                <c:pt idx="0">
                  <c:v>14.4482556266589</c:v>
                </c:pt>
                <c:pt idx="1">
                  <c:v>6.7160306889799699</c:v>
                </c:pt>
                <c:pt idx="2">
                  <c:v>2.13610515663555</c:v>
                </c:pt>
                <c:pt idx="3">
                  <c:v>2.5281406055706399</c:v>
                </c:pt>
                <c:pt idx="4">
                  <c:v>5.8465790056315203</c:v>
                </c:pt>
                <c:pt idx="5">
                  <c:v>5.0360417621896296</c:v>
                </c:pt>
                <c:pt idx="6">
                  <c:v>2.1610815532243102</c:v>
                </c:pt>
                <c:pt idx="7">
                  <c:v>1.0745793589677199</c:v>
                </c:pt>
                <c:pt idx="8">
                  <c:v>1.79026847619393</c:v>
                </c:pt>
                <c:pt idx="9">
                  <c:v>0.71800892246813997</c:v>
                </c:pt>
                <c:pt idx="10">
                  <c:v>25.300182361739001</c:v>
                </c:pt>
                <c:pt idx="11">
                  <c:v>8.2506259892310005</c:v>
                </c:pt>
              </c:numCache>
            </c:numRef>
          </c:val>
          <c:extLst>
            <c:ext xmlns:c16="http://schemas.microsoft.com/office/drawing/2014/chart" uri="{C3380CC4-5D6E-409C-BE32-E72D297353CC}">
              <c16:uniqueId val="{00000005-40EA-4CB6-81E4-30B4236B0076}"/>
            </c:ext>
          </c:extLst>
        </c:ser>
        <c:ser>
          <c:idx val="6"/>
          <c:order val="6"/>
          <c:tx>
            <c:strRef>
              <c:f>'sem (2)'!$H$1</c:f>
              <c:strCache>
                <c:ptCount val="1"/>
                <c:pt idx="0">
                  <c:v>1998</c:v>
                </c:pt>
              </c:strCache>
            </c:strRef>
          </c:tx>
          <c:spPr>
            <a:solidFill>
              <a:schemeClr val="accent1">
                <a:lumMod val="6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(2)'!$H$2:$H$13</c:f>
              <c:numCache>
                <c:formatCode>General</c:formatCode>
                <c:ptCount val="12"/>
                <c:pt idx="0">
                  <c:v>8.3812729267530006</c:v>
                </c:pt>
                <c:pt idx="1">
                  <c:v>4.9148459013432504</c:v>
                </c:pt>
                <c:pt idx="2">
                  <c:v>1.3092997315472501</c:v>
                </c:pt>
                <c:pt idx="3">
                  <c:v>1.4110809927997301</c:v>
                </c:pt>
                <c:pt idx="4">
                  <c:v>3.2666678627153001</c:v>
                </c:pt>
                <c:pt idx="5">
                  <c:v>7.27637958208825</c:v>
                </c:pt>
                <c:pt idx="6">
                  <c:v>1.7140398840484901</c:v>
                </c:pt>
                <c:pt idx="7">
                  <c:v>0.63477994266488902</c:v>
                </c:pt>
                <c:pt idx="8">
                  <c:v>0.69544042536053297</c:v>
                </c:pt>
                <c:pt idx="9">
                  <c:v>0.63332533487670395</c:v>
                </c:pt>
                <c:pt idx="10">
                  <c:v>18.026777391505</c:v>
                </c:pt>
                <c:pt idx="11">
                  <c:v>4.5608813738403402</c:v>
                </c:pt>
              </c:numCache>
            </c:numRef>
          </c:val>
          <c:extLst>
            <c:ext xmlns:c16="http://schemas.microsoft.com/office/drawing/2014/chart" uri="{C3380CC4-5D6E-409C-BE32-E72D297353CC}">
              <c16:uniqueId val="{00000006-40EA-4CB6-81E4-30B4236B0076}"/>
            </c:ext>
          </c:extLst>
        </c:ser>
        <c:ser>
          <c:idx val="7"/>
          <c:order val="7"/>
          <c:tx>
            <c:strRef>
              <c:f>'sem (2)'!$I$1</c:f>
              <c:strCache>
                <c:ptCount val="1"/>
                <c:pt idx="0">
                  <c:v>1999</c:v>
                </c:pt>
              </c:strCache>
            </c:strRef>
          </c:tx>
          <c:spPr>
            <a:solidFill>
              <a:schemeClr val="accent2">
                <a:lumMod val="6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(2)'!$I$2:$I$13</c:f>
              <c:numCache>
                <c:formatCode>General</c:formatCode>
                <c:ptCount val="12"/>
                <c:pt idx="0">
                  <c:v>11.1271404621535</c:v>
                </c:pt>
                <c:pt idx="1">
                  <c:v>5.83907925652065</c:v>
                </c:pt>
                <c:pt idx="2">
                  <c:v>1.4283302338591</c:v>
                </c:pt>
                <c:pt idx="3">
                  <c:v>3.40071334594154</c:v>
                </c:pt>
                <c:pt idx="4">
                  <c:v>4.5896460495533997</c:v>
                </c:pt>
                <c:pt idx="5">
                  <c:v>6.1978076171305903</c:v>
                </c:pt>
                <c:pt idx="6">
                  <c:v>1.7201883574742201</c:v>
                </c:pt>
                <c:pt idx="7">
                  <c:v>0.845257965252041</c:v>
                </c:pt>
                <c:pt idx="8">
                  <c:v>1.08502321986647</c:v>
                </c:pt>
                <c:pt idx="9">
                  <c:v>0.41280079413562798</c:v>
                </c:pt>
                <c:pt idx="10">
                  <c:v>23.972119354069701</c:v>
                </c:pt>
                <c:pt idx="11">
                  <c:v>11.513883166008</c:v>
                </c:pt>
              </c:numCache>
            </c:numRef>
          </c:val>
          <c:extLst>
            <c:ext xmlns:c16="http://schemas.microsoft.com/office/drawing/2014/chart" uri="{C3380CC4-5D6E-409C-BE32-E72D297353CC}">
              <c16:uniqueId val="{00000007-40EA-4CB6-81E4-30B4236B0076}"/>
            </c:ext>
          </c:extLst>
        </c:ser>
        <c:ser>
          <c:idx val="8"/>
          <c:order val="8"/>
          <c:tx>
            <c:strRef>
              <c:f>'sem (2)'!$J$1</c:f>
              <c:strCache>
                <c:ptCount val="1"/>
                <c:pt idx="0">
                  <c:v>2000</c:v>
                </c:pt>
              </c:strCache>
            </c:strRef>
          </c:tx>
          <c:spPr>
            <a:solidFill>
              <a:schemeClr val="accent3">
                <a:lumMod val="6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(2)'!$J$2:$J$13</c:f>
              <c:numCache>
                <c:formatCode>General</c:formatCode>
                <c:ptCount val="12"/>
                <c:pt idx="0">
                  <c:v>18.580379417143298</c:v>
                </c:pt>
                <c:pt idx="1">
                  <c:v>6.9423948442789598</c:v>
                </c:pt>
                <c:pt idx="2">
                  <c:v>2.4656108792684401</c:v>
                </c:pt>
                <c:pt idx="3">
                  <c:v>5.0808487207733801</c:v>
                </c:pt>
                <c:pt idx="4">
                  <c:v>6.2990800370785198</c:v>
                </c:pt>
                <c:pt idx="5">
                  <c:v>9.2501886729021194</c:v>
                </c:pt>
                <c:pt idx="6">
                  <c:v>2.4765520583914502</c:v>
                </c:pt>
                <c:pt idx="7">
                  <c:v>1.6210775241098501</c:v>
                </c:pt>
                <c:pt idx="8">
                  <c:v>1.8992744168823601</c:v>
                </c:pt>
                <c:pt idx="9">
                  <c:v>0.51803205959426202</c:v>
                </c:pt>
                <c:pt idx="10">
                  <c:v>32.387523445943998</c:v>
                </c:pt>
                <c:pt idx="11">
                  <c:v>21.751832251191299</c:v>
                </c:pt>
              </c:numCache>
            </c:numRef>
          </c:val>
          <c:extLst>
            <c:ext xmlns:c16="http://schemas.microsoft.com/office/drawing/2014/chart" uri="{C3380CC4-5D6E-409C-BE32-E72D297353CC}">
              <c16:uniqueId val="{00000008-40EA-4CB6-81E4-30B4236B0076}"/>
            </c:ext>
          </c:extLst>
        </c:ser>
        <c:ser>
          <c:idx val="9"/>
          <c:order val="9"/>
          <c:tx>
            <c:strRef>
              <c:f>'sem (2)'!$K$1</c:f>
              <c:strCache>
                <c:ptCount val="1"/>
                <c:pt idx="0">
                  <c:v>2001</c:v>
                </c:pt>
              </c:strCache>
            </c:strRef>
          </c:tx>
          <c:spPr>
            <a:solidFill>
              <a:schemeClr val="accent4">
                <a:lumMod val="6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(2)'!$K$2:$K$13</c:f>
              <c:numCache>
                <c:formatCode>General</c:formatCode>
                <c:ptCount val="12"/>
                <c:pt idx="0">
                  <c:v>14.1458117322871</c:v>
                </c:pt>
                <c:pt idx="1">
                  <c:v>6.5133110355967103</c:v>
                </c:pt>
                <c:pt idx="2">
                  <c:v>2.4526049462319999</c:v>
                </c:pt>
                <c:pt idx="3">
                  <c:v>3.3179779346140399</c:v>
                </c:pt>
                <c:pt idx="4">
                  <c:v>5.3403752282355201</c:v>
                </c:pt>
                <c:pt idx="5">
                  <c:v>7.6482869892494296</c:v>
                </c:pt>
                <c:pt idx="6">
                  <c:v>2.5467793044789202</c:v>
                </c:pt>
                <c:pt idx="7">
                  <c:v>1.6821564886521101</c:v>
                </c:pt>
                <c:pt idx="8">
                  <c:v>1.1869986172781</c:v>
                </c:pt>
                <c:pt idx="9">
                  <c:v>0.51608666852159402</c:v>
                </c:pt>
                <c:pt idx="10">
                  <c:v>28.4768174225457</c:v>
                </c:pt>
                <c:pt idx="11">
                  <c:v>19.549998571455699</c:v>
                </c:pt>
              </c:numCache>
            </c:numRef>
          </c:val>
          <c:extLst>
            <c:ext xmlns:c16="http://schemas.microsoft.com/office/drawing/2014/chart" uri="{C3380CC4-5D6E-409C-BE32-E72D297353CC}">
              <c16:uniqueId val="{00000009-40EA-4CB6-81E4-30B4236B0076}"/>
            </c:ext>
          </c:extLst>
        </c:ser>
        <c:ser>
          <c:idx val="10"/>
          <c:order val="10"/>
          <c:tx>
            <c:strRef>
              <c:f>'sem (2)'!$L$1</c:f>
              <c:strCache>
                <c:ptCount val="1"/>
                <c:pt idx="0">
                  <c:v>2002</c:v>
                </c:pt>
              </c:strCache>
            </c:strRef>
          </c:tx>
          <c:spPr>
            <a:solidFill>
              <a:schemeClr val="accent5">
                <a:lumMod val="6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(2)'!$L$2:$L$13</c:f>
              <c:numCache>
                <c:formatCode>General</c:formatCode>
                <c:ptCount val="12"/>
                <c:pt idx="0">
                  <c:v>12.7600524295976</c:v>
                </c:pt>
                <c:pt idx="1">
                  <c:v>6.5870078853378304</c:v>
                </c:pt>
                <c:pt idx="2">
                  <c:v>1.7915077335816101</c:v>
                </c:pt>
                <c:pt idx="3">
                  <c:v>3.4101491413855598</c:v>
                </c:pt>
                <c:pt idx="4">
                  <c:v>6.0061989690106499</c:v>
                </c:pt>
                <c:pt idx="5">
                  <c:v>6.2004895316583104</c:v>
                </c:pt>
                <c:pt idx="6">
                  <c:v>2.3119784661987799</c:v>
                </c:pt>
                <c:pt idx="7">
                  <c:v>1.5918540363920399</c:v>
                </c:pt>
                <c:pt idx="8">
                  <c:v>1.19230484520941</c:v>
                </c:pt>
                <c:pt idx="9">
                  <c:v>0.71421877921580301</c:v>
                </c:pt>
                <c:pt idx="10">
                  <c:v>27.178603307540701</c:v>
                </c:pt>
                <c:pt idx="11">
                  <c:v>16.840705182921798</c:v>
                </c:pt>
              </c:numCache>
            </c:numRef>
          </c:val>
          <c:extLst>
            <c:ext xmlns:c16="http://schemas.microsoft.com/office/drawing/2014/chart" uri="{C3380CC4-5D6E-409C-BE32-E72D297353CC}">
              <c16:uniqueId val="{0000000A-40EA-4CB6-81E4-30B4236B0076}"/>
            </c:ext>
          </c:extLst>
        </c:ser>
        <c:ser>
          <c:idx val="11"/>
          <c:order val="11"/>
          <c:tx>
            <c:strRef>
              <c:f>'sem (2)'!$M$1</c:f>
              <c:strCache>
                <c:ptCount val="1"/>
                <c:pt idx="0">
                  <c:v>2003</c:v>
                </c:pt>
              </c:strCache>
            </c:strRef>
          </c:tx>
          <c:spPr>
            <a:solidFill>
              <a:schemeClr val="accent6">
                <a:lumMod val="6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(2)'!$M$2:$M$13</c:f>
              <c:numCache>
                <c:formatCode>General</c:formatCode>
                <c:ptCount val="12"/>
                <c:pt idx="0">
                  <c:v>15.651760306092701</c:v>
                </c:pt>
                <c:pt idx="1">
                  <c:v>7.4106272275259499</c:v>
                </c:pt>
                <c:pt idx="2">
                  <c:v>1.9764962592686599</c:v>
                </c:pt>
                <c:pt idx="3">
                  <c:v>4.1956368543915401</c:v>
                </c:pt>
                <c:pt idx="4">
                  <c:v>7.8070967129207904</c:v>
                </c:pt>
                <c:pt idx="5">
                  <c:v>5.9522044508633201</c:v>
                </c:pt>
                <c:pt idx="6">
                  <c:v>2.3058268183591899</c:v>
                </c:pt>
                <c:pt idx="7">
                  <c:v>1.5801444449372599</c:v>
                </c:pt>
                <c:pt idx="8">
                  <c:v>1.4902817715188601</c:v>
                </c:pt>
                <c:pt idx="9">
                  <c:v>0.95876803743509198</c:v>
                </c:pt>
                <c:pt idx="10">
                  <c:v>25.798167533270099</c:v>
                </c:pt>
                <c:pt idx="11">
                  <c:v>17.113749827665</c:v>
                </c:pt>
              </c:numCache>
            </c:numRef>
          </c:val>
          <c:extLst>
            <c:ext xmlns:c16="http://schemas.microsoft.com/office/drawing/2014/chart" uri="{C3380CC4-5D6E-409C-BE32-E72D297353CC}">
              <c16:uniqueId val="{0000000B-40EA-4CB6-81E4-30B4236B0076}"/>
            </c:ext>
          </c:extLst>
        </c:ser>
        <c:ser>
          <c:idx val="12"/>
          <c:order val="12"/>
          <c:tx>
            <c:strRef>
              <c:f>'sem (2)'!$N$1</c:f>
              <c:strCache>
                <c:ptCount val="1"/>
                <c:pt idx="0">
                  <c:v>2004</c:v>
                </c:pt>
              </c:strCache>
            </c:strRef>
          </c:tx>
          <c:spPr>
            <a:solidFill>
              <a:schemeClr val="accent1">
                <a:lumMod val="80000"/>
                <a:lumOff val="2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(2)'!$N$2:$N$13</c:f>
              <c:numCache>
                <c:formatCode>General</c:formatCode>
                <c:ptCount val="12"/>
                <c:pt idx="0">
                  <c:v>18.5326968870164</c:v>
                </c:pt>
                <c:pt idx="1">
                  <c:v>11.9014993395808</c:v>
                </c:pt>
                <c:pt idx="2">
                  <c:v>4.6427951524814697</c:v>
                </c:pt>
                <c:pt idx="3">
                  <c:v>5.6718909338337502</c:v>
                </c:pt>
                <c:pt idx="4">
                  <c:v>10.2451561677463</c:v>
                </c:pt>
                <c:pt idx="5">
                  <c:v>7.8689103209356999</c:v>
                </c:pt>
                <c:pt idx="6">
                  <c:v>3.2397217966403198</c:v>
                </c:pt>
                <c:pt idx="7">
                  <c:v>1.8713620542625</c:v>
                </c:pt>
                <c:pt idx="8">
                  <c:v>3.5493117739681601</c:v>
                </c:pt>
                <c:pt idx="9">
                  <c:v>1.0306485546447099</c:v>
                </c:pt>
                <c:pt idx="10">
                  <c:v>29.2388707637759</c:v>
                </c:pt>
                <c:pt idx="11">
                  <c:v>16.6453728466259</c:v>
                </c:pt>
              </c:numCache>
            </c:numRef>
          </c:val>
          <c:extLst>
            <c:ext xmlns:c16="http://schemas.microsoft.com/office/drawing/2014/chart" uri="{C3380CC4-5D6E-409C-BE32-E72D297353CC}">
              <c16:uniqueId val="{0000000C-40EA-4CB6-81E4-30B4236B0076}"/>
            </c:ext>
          </c:extLst>
        </c:ser>
        <c:ser>
          <c:idx val="13"/>
          <c:order val="13"/>
          <c:tx>
            <c:strRef>
              <c:f>'sem (2)'!$O$1</c:f>
              <c:strCache>
                <c:ptCount val="1"/>
                <c:pt idx="0">
                  <c:v>2005</c:v>
                </c:pt>
              </c:strCache>
            </c:strRef>
          </c:tx>
          <c:spPr>
            <a:solidFill>
              <a:schemeClr val="accent2">
                <a:lumMod val="80000"/>
                <a:lumOff val="2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(2)'!$O$2:$O$13</c:f>
              <c:numCache>
                <c:formatCode>General</c:formatCode>
                <c:ptCount val="12"/>
                <c:pt idx="0">
                  <c:v>21.945345776276199</c:v>
                </c:pt>
                <c:pt idx="1">
                  <c:v>13.173858939455</c:v>
                </c:pt>
                <c:pt idx="2">
                  <c:v>5.0858418413288904</c:v>
                </c:pt>
                <c:pt idx="3">
                  <c:v>6.09577225370065</c:v>
                </c:pt>
                <c:pt idx="4">
                  <c:v>13.9110352754213</c:v>
                </c:pt>
                <c:pt idx="5">
                  <c:v>9.3272467321672394</c:v>
                </c:pt>
                <c:pt idx="6">
                  <c:v>3.7097008973689598</c:v>
                </c:pt>
                <c:pt idx="7">
                  <c:v>2.68057078327293</c:v>
                </c:pt>
                <c:pt idx="8">
                  <c:v>5.6728334654031602</c:v>
                </c:pt>
                <c:pt idx="9">
                  <c:v>1.14412659190148</c:v>
                </c:pt>
                <c:pt idx="10">
                  <c:v>32.492862775808298</c:v>
                </c:pt>
                <c:pt idx="11">
                  <c:v>19.400810774678899</c:v>
                </c:pt>
              </c:numCache>
            </c:numRef>
          </c:val>
          <c:extLst>
            <c:ext xmlns:c16="http://schemas.microsoft.com/office/drawing/2014/chart" uri="{C3380CC4-5D6E-409C-BE32-E72D297353CC}">
              <c16:uniqueId val="{0000000D-40EA-4CB6-81E4-30B4236B0076}"/>
            </c:ext>
          </c:extLst>
        </c:ser>
        <c:ser>
          <c:idx val="14"/>
          <c:order val="14"/>
          <c:tx>
            <c:strRef>
              <c:f>'sem (2)'!$P$1</c:f>
              <c:strCache>
                <c:ptCount val="1"/>
                <c:pt idx="0">
                  <c:v>2006</c:v>
                </c:pt>
              </c:strCache>
            </c:strRef>
          </c:tx>
          <c:spPr>
            <a:solidFill>
              <a:schemeClr val="accent3">
                <a:lumMod val="80000"/>
                <a:lumOff val="2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(2)'!$P$2:$P$13</c:f>
              <c:numCache>
                <c:formatCode>General</c:formatCode>
                <c:ptCount val="12"/>
                <c:pt idx="0">
                  <c:v>24.212899766365702</c:v>
                </c:pt>
                <c:pt idx="1">
                  <c:v>21.440345770711001</c:v>
                </c:pt>
                <c:pt idx="2">
                  <c:v>5.5291801613684299</c:v>
                </c:pt>
                <c:pt idx="3">
                  <c:v>7.01990704607939</c:v>
                </c:pt>
                <c:pt idx="4">
                  <c:v>14.200775862413</c:v>
                </c:pt>
                <c:pt idx="5">
                  <c:v>9.3135655238080695</c:v>
                </c:pt>
                <c:pt idx="6">
                  <c:v>4.1885410335065396</c:v>
                </c:pt>
                <c:pt idx="7">
                  <c:v>3.0113727962888199</c:v>
                </c:pt>
                <c:pt idx="8">
                  <c:v>12.683522865814</c:v>
                </c:pt>
                <c:pt idx="9">
                  <c:v>2.0578570701952699</c:v>
                </c:pt>
                <c:pt idx="10">
                  <c:v>30.907007565284001</c:v>
                </c:pt>
                <c:pt idx="11">
                  <c:v>19.4634090508297</c:v>
                </c:pt>
              </c:numCache>
            </c:numRef>
          </c:val>
          <c:extLst>
            <c:ext xmlns:c16="http://schemas.microsoft.com/office/drawing/2014/chart" uri="{C3380CC4-5D6E-409C-BE32-E72D297353CC}">
              <c16:uniqueId val="{0000000E-40EA-4CB6-81E4-30B4236B0076}"/>
            </c:ext>
          </c:extLst>
        </c:ser>
        <c:ser>
          <c:idx val="15"/>
          <c:order val="15"/>
          <c:tx>
            <c:strRef>
              <c:f>'sem (2)'!$Q$1</c:f>
              <c:strCache>
                <c:ptCount val="1"/>
                <c:pt idx="0">
                  <c:v>2007</c:v>
                </c:pt>
              </c:strCache>
            </c:strRef>
          </c:tx>
          <c:spPr>
            <a:solidFill>
              <a:schemeClr val="accent4">
                <a:lumMod val="80000"/>
                <a:lumOff val="2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(2)'!$Q$2:$Q$13</c:f>
              <c:numCache>
                <c:formatCode>General</c:formatCode>
                <c:ptCount val="12"/>
                <c:pt idx="0">
                  <c:v>22.057177704416699</c:v>
                </c:pt>
                <c:pt idx="1">
                  <c:v>21.420635335925802</c:v>
                </c:pt>
                <c:pt idx="2">
                  <c:v>6.2899183713556504</c:v>
                </c:pt>
                <c:pt idx="3">
                  <c:v>6.3552890887181999</c:v>
                </c:pt>
                <c:pt idx="4">
                  <c:v>12.9873457594953</c:v>
                </c:pt>
                <c:pt idx="5">
                  <c:v>9.8170295271789403</c:v>
                </c:pt>
                <c:pt idx="6">
                  <c:v>4.8759891969539702</c:v>
                </c:pt>
                <c:pt idx="7">
                  <c:v>2.7808380319375301</c:v>
                </c:pt>
                <c:pt idx="8">
                  <c:v>13.5010295902955</c:v>
                </c:pt>
                <c:pt idx="9">
                  <c:v>4.3444439789198199</c:v>
                </c:pt>
                <c:pt idx="10">
                  <c:v>25.462348303809001</c:v>
                </c:pt>
                <c:pt idx="11">
                  <c:v>16.332299320314402</c:v>
                </c:pt>
              </c:numCache>
            </c:numRef>
          </c:val>
          <c:extLst>
            <c:ext xmlns:c16="http://schemas.microsoft.com/office/drawing/2014/chart" uri="{C3380CC4-5D6E-409C-BE32-E72D297353CC}">
              <c16:uniqueId val="{0000000F-40EA-4CB6-81E4-30B4236B0076}"/>
            </c:ext>
          </c:extLst>
        </c:ser>
        <c:ser>
          <c:idx val="16"/>
          <c:order val="16"/>
          <c:tx>
            <c:strRef>
              <c:f>'sem (2)'!$R$1</c:f>
              <c:strCache>
                <c:ptCount val="1"/>
                <c:pt idx="0">
                  <c:v>2008</c:v>
                </c:pt>
              </c:strCache>
            </c:strRef>
          </c:tx>
          <c:spPr>
            <a:solidFill>
              <a:schemeClr val="accent5">
                <a:lumMod val="80000"/>
                <a:lumOff val="2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(2)'!$R$2:$R$13</c:f>
              <c:numCache>
                <c:formatCode>General</c:formatCode>
                <c:ptCount val="12"/>
                <c:pt idx="0">
                  <c:v>25.155269403309301</c:v>
                </c:pt>
                <c:pt idx="1">
                  <c:v>19.589743072146099</c:v>
                </c:pt>
                <c:pt idx="2">
                  <c:v>9.8172371280861395</c:v>
                </c:pt>
                <c:pt idx="3">
                  <c:v>8.3589546379641995</c:v>
                </c:pt>
                <c:pt idx="4">
                  <c:v>15.7485423489642</c:v>
                </c:pt>
                <c:pt idx="5">
                  <c:v>11.135847868708501</c:v>
                </c:pt>
                <c:pt idx="6">
                  <c:v>7.5211904504338403</c:v>
                </c:pt>
                <c:pt idx="7">
                  <c:v>2.97238729389005</c:v>
                </c:pt>
                <c:pt idx="8">
                  <c:v>11.320808502286001</c:v>
                </c:pt>
                <c:pt idx="9">
                  <c:v>2.0848142185939902</c:v>
                </c:pt>
                <c:pt idx="10">
                  <c:v>25.894468213898499</c:v>
                </c:pt>
                <c:pt idx="11">
                  <c:v>18.0823705390623</c:v>
                </c:pt>
              </c:numCache>
            </c:numRef>
          </c:val>
          <c:extLst>
            <c:ext xmlns:c16="http://schemas.microsoft.com/office/drawing/2014/chart" uri="{C3380CC4-5D6E-409C-BE32-E72D297353CC}">
              <c16:uniqueId val="{00000010-40EA-4CB6-81E4-30B4236B0076}"/>
            </c:ext>
          </c:extLst>
        </c:ser>
        <c:ser>
          <c:idx val="17"/>
          <c:order val="17"/>
          <c:tx>
            <c:strRef>
              <c:f>'sem (2)'!$S$1</c:f>
              <c:strCache>
                <c:ptCount val="1"/>
                <c:pt idx="0">
                  <c:v>2009</c:v>
                </c:pt>
              </c:strCache>
            </c:strRef>
          </c:tx>
          <c:spPr>
            <a:solidFill>
              <a:schemeClr val="accent6">
                <a:lumMod val="80000"/>
                <a:lumOff val="2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(2)'!$S$2:$S$13</c:f>
              <c:numCache>
                <c:formatCode>General</c:formatCode>
                <c:ptCount val="12"/>
                <c:pt idx="0">
                  <c:v>16.792992369495</c:v>
                </c:pt>
                <c:pt idx="1">
                  <c:v>14.7389784336844</c:v>
                </c:pt>
                <c:pt idx="2">
                  <c:v>3.7337133815693799</c:v>
                </c:pt>
                <c:pt idx="3">
                  <c:v>4.3700256983702097</c:v>
                </c:pt>
                <c:pt idx="4">
                  <c:v>8.2136182823115202</c:v>
                </c:pt>
                <c:pt idx="5">
                  <c:v>6.1490544309028099</c:v>
                </c:pt>
                <c:pt idx="6">
                  <c:v>3.5816951060920501</c:v>
                </c:pt>
                <c:pt idx="7">
                  <c:v>1.79639554776439</c:v>
                </c:pt>
                <c:pt idx="8">
                  <c:v>8.1580227043858606</c:v>
                </c:pt>
                <c:pt idx="9">
                  <c:v>2.0924461796257199</c:v>
                </c:pt>
                <c:pt idx="10">
                  <c:v>17.820242823803898</c:v>
                </c:pt>
                <c:pt idx="11">
                  <c:v>14.1663110651061</c:v>
                </c:pt>
              </c:numCache>
            </c:numRef>
          </c:val>
          <c:extLst>
            <c:ext xmlns:c16="http://schemas.microsoft.com/office/drawing/2014/chart" uri="{C3380CC4-5D6E-409C-BE32-E72D297353CC}">
              <c16:uniqueId val="{00000011-40EA-4CB6-81E4-30B4236B0076}"/>
            </c:ext>
          </c:extLst>
        </c:ser>
        <c:ser>
          <c:idx val="18"/>
          <c:order val="18"/>
          <c:tx>
            <c:strRef>
              <c:f>'sem (2)'!$T$1</c:f>
              <c:strCache>
                <c:ptCount val="1"/>
                <c:pt idx="0">
                  <c:v>2010</c:v>
                </c:pt>
              </c:strCache>
            </c:strRef>
          </c:tx>
          <c:spPr>
            <a:solidFill>
              <a:schemeClr val="accent1">
                <a:lumMod val="8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(2)'!$T$2:$T$13</c:f>
              <c:numCache>
                <c:formatCode>General</c:formatCode>
                <c:ptCount val="12"/>
                <c:pt idx="0">
                  <c:v>20.8352445753649</c:v>
                </c:pt>
                <c:pt idx="1">
                  <c:v>18.186184435128901</c:v>
                </c:pt>
                <c:pt idx="2">
                  <c:v>6.2389737688392701</c:v>
                </c:pt>
                <c:pt idx="3">
                  <c:v>6.2661399402470099</c:v>
                </c:pt>
                <c:pt idx="4">
                  <c:v>8.7000076037805094</c:v>
                </c:pt>
                <c:pt idx="5">
                  <c:v>6.7574224562032903</c:v>
                </c:pt>
                <c:pt idx="6">
                  <c:v>4.6532411675237704</c:v>
                </c:pt>
                <c:pt idx="7">
                  <c:v>2.1598268133430798</c:v>
                </c:pt>
                <c:pt idx="8">
                  <c:v>11.1018860775945</c:v>
                </c:pt>
                <c:pt idx="9">
                  <c:v>2.8989719866643102</c:v>
                </c:pt>
                <c:pt idx="10">
                  <c:v>17.892863702257898</c:v>
                </c:pt>
                <c:pt idx="11">
                  <c:v>13.901352724751</c:v>
                </c:pt>
              </c:numCache>
            </c:numRef>
          </c:val>
          <c:extLst>
            <c:ext xmlns:c16="http://schemas.microsoft.com/office/drawing/2014/chart" uri="{C3380CC4-5D6E-409C-BE32-E72D297353CC}">
              <c16:uniqueId val="{00000012-40EA-4CB6-81E4-30B4236B0076}"/>
            </c:ext>
          </c:extLst>
        </c:ser>
        <c:ser>
          <c:idx val="19"/>
          <c:order val="19"/>
          <c:tx>
            <c:strRef>
              <c:f>'sem (2)'!$U$1</c:f>
              <c:strCache>
                <c:ptCount val="1"/>
                <c:pt idx="0">
                  <c:v>2011</c:v>
                </c:pt>
              </c:strCache>
            </c:strRef>
          </c:tx>
          <c:spPr>
            <a:solidFill>
              <a:schemeClr val="accent2">
                <a:lumMod val="8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(2)'!$U$2:$U$13</c:f>
              <c:numCache>
                <c:formatCode>General</c:formatCode>
                <c:ptCount val="12"/>
                <c:pt idx="0">
                  <c:v>25.855336431112399</c:v>
                </c:pt>
                <c:pt idx="1">
                  <c:v>18.706174805335799</c:v>
                </c:pt>
                <c:pt idx="2">
                  <c:v>7.7900810254369803</c:v>
                </c:pt>
                <c:pt idx="3">
                  <c:v>9.2764931950095892</c:v>
                </c:pt>
                <c:pt idx="4">
                  <c:v>12.0443679883186</c:v>
                </c:pt>
                <c:pt idx="5">
                  <c:v>8.4404308160110801</c:v>
                </c:pt>
                <c:pt idx="6">
                  <c:v>5.2004523099667201</c:v>
                </c:pt>
                <c:pt idx="7">
                  <c:v>2.6121575315631098</c:v>
                </c:pt>
                <c:pt idx="8">
                  <c:v>13.1764549881036</c:v>
                </c:pt>
                <c:pt idx="9">
                  <c:v>4.0066494070802801</c:v>
                </c:pt>
                <c:pt idx="10">
                  <c:v>21.150311989558102</c:v>
                </c:pt>
                <c:pt idx="11">
                  <c:v>16.1628808398508</c:v>
                </c:pt>
              </c:numCache>
            </c:numRef>
          </c:val>
          <c:extLst>
            <c:ext xmlns:c16="http://schemas.microsoft.com/office/drawing/2014/chart" uri="{C3380CC4-5D6E-409C-BE32-E72D297353CC}">
              <c16:uniqueId val="{00000013-40EA-4CB6-81E4-30B4236B0076}"/>
            </c:ext>
          </c:extLst>
        </c:ser>
        <c:ser>
          <c:idx val="20"/>
          <c:order val="20"/>
          <c:tx>
            <c:strRef>
              <c:f>'sem (2)'!$V$1</c:f>
              <c:strCache>
                <c:ptCount val="1"/>
                <c:pt idx="0">
                  <c:v>2012</c:v>
                </c:pt>
              </c:strCache>
            </c:strRef>
          </c:tx>
          <c:spPr>
            <a:solidFill>
              <a:schemeClr val="accent3">
                <a:lumMod val="8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(2)'!$V$2:$V$13</c:f>
              <c:numCache>
                <c:formatCode>General</c:formatCode>
                <c:ptCount val="12"/>
                <c:pt idx="0">
                  <c:v>26.170973436759699</c:v>
                </c:pt>
                <c:pt idx="1">
                  <c:v>16.533455869337701</c:v>
                </c:pt>
                <c:pt idx="2">
                  <c:v>4.9632742330488204</c:v>
                </c:pt>
                <c:pt idx="3">
                  <c:v>7.9715439082144899</c:v>
                </c:pt>
                <c:pt idx="4">
                  <c:v>10.8316258253674</c:v>
                </c:pt>
                <c:pt idx="5">
                  <c:v>6.4562988682898004</c:v>
                </c:pt>
                <c:pt idx="6">
                  <c:v>4.0356021401507798</c:v>
                </c:pt>
                <c:pt idx="7">
                  <c:v>2.5391612985641299</c:v>
                </c:pt>
                <c:pt idx="8">
                  <c:v>11.042933910770101</c:v>
                </c:pt>
                <c:pt idx="9">
                  <c:v>2.5684860847430899</c:v>
                </c:pt>
                <c:pt idx="10">
                  <c:v>21.4434755755432</c:v>
                </c:pt>
                <c:pt idx="11">
                  <c:v>15.5854433286923</c:v>
                </c:pt>
              </c:numCache>
            </c:numRef>
          </c:val>
          <c:extLst>
            <c:ext xmlns:c16="http://schemas.microsoft.com/office/drawing/2014/chart" uri="{C3380CC4-5D6E-409C-BE32-E72D297353CC}">
              <c16:uniqueId val="{00000014-40EA-4CB6-81E4-30B4236B0076}"/>
            </c:ext>
          </c:extLst>
        </c:ser>
        <c:ser>
          <c:idx val="21"/>
          <c:order val="21"/>
          <c:tx>
            <c:strRef>
              <c:f>'sem (2)'!$W$1</c:f>
              <c:strCache>
                <c:ptCount val="1"/>
                <c:pt idx="0">
                  <c:v>2013</c:v>
                </c:pt>
              </c:strCache>
            </c:strRef>
          </c:tx>
          <c:spPr>
            <a:solidFill>
              <a:schemeClr val="accent4">
                <a:lumMod val="8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(2)'!$W$2:$W$13</c:f>
              <c:numCache>
                <c:formatCode>General</c:formatCode>
                <c:ptCount val="12"/>
                <c:pt idx="0">
                  <c:v>25.339856409204899</c:v>
                </c:pt>
                <c:pt idx="1">
                  <c:v>15.2677021209209</c:v>
                </c:pt>
                <c:pt idx="2">
                  <c:v>4.0574351081099902</c:v>
                </c:pt>
                <c:pt idx="3">
                  <c:v>7.0572526351686298</c:v>
                </c:pt>
                <c:pt idx="4">
                  <c:v>9.4612071157582491</c:v>
                </c:pt>
                <c:pt idx="5">
                  <c:v>5.6527249512092501</c:v>
                </c:pt>
                <c:pt idx="6">
                  <c:v>3.6732390211579902</c:v>
                </c:pt>
                <c:pt idx="7">
                  <c:v>2.1773539112232401</c:v>
                </c:pt>
                <c:pt idx="8">
                  <c:v>9.1629911402858006</c:v>
                </c:pt>
                <c:pt idx="9">
                  <c:v>2.0102574362088301</c:v>
                </c:pt>
                <c:pt idx="10">
                  <c:v>20.419275947407701</c:v>
                </c:pt>
                <c:pt idx="11">
                  <c:v>13.7633297685393</c:v>
                </c:pt>
              </c:numCache>
            </c:numRef>
          </c:val>
          <c:extLst>
            <c:ext xmlns:c16="http://schemas.microsoft.com/office/drawing/2014/chart" uri="{C3380CC4-5D6E-409C-BE32-E72D297353CC}">
              <c16:uniqueId val="{00000015-40EA-4CB6-81E4-30B4236B0076}"/>
            </c:ext>
          </c:extLst>
        </c:ser>
        <c:ser>
          <c:idx val="22"/>
          <c:order val="22"/>
          <c:tx>
            <c:strRef>
              <c:f>'sem (2)'!$X$1</c:f>
              <c:strCache>
                <c:ptCount val="1"/>
                <c:pt idx="0">
                  <c:v>2014</c:v>
                </c:pt>
              </c:strCache>
            </c:strRef>
          </c:tx>
          <c:spPr>
            <a:solidFill>
              <a:schemeClr val="accent5">
                <a:lumMod val="8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(2)'!$X$2:$X$13</c:f>
              <c:numCache>
                <c:formatCode>General</c:formatCode>
                <c:ptCount val="12"/>
                <c:pt idx="0">
                  <c:v>22.481960281038301</c:v>
                </c:pt>
                <c:pt idx="1">
                  <c:v>14.924144583455901</c:v>
                </c:pt>
                <c:pt idx="2">
                  <c:v>2.8976646528706498</c:v>
                </c:pt>
                <c:pt idx="3">
                  <c:v>6.4363331630653402</c:v>
                </c:pt>
                <c:pt idx="4">
                  <c:v>7.9797935198849101</c:v>
                </c:pt>
                <c:pt idx="5">
                  <c:v>4.4363777135014999</c:v>
                </c:pt>
                <c:pt idx="6">
                  <c:v>2.7395699447821502</c:v>
                </c:pt>
                <c:pt idx="7">
                  <c:v>1.9172140151380499</c:v>
                </c:pt>
                <c:pt idx="8">
                  <c:v>8.1222192893979592</c:v>
                </c:pt>
                <c:pt idx="9">
                  <c:v>2.8843193410658601</c:v>
                </c:pt>
                <c:pt idx="10">
                  <c:v>17.370488252210102</c:v>
                </c:pt>
                <c:pt idx="11">
                  <c:v>13.4665410509336</c:v>
                </c:pt>
              </c:numCache>
            </c:numRef>
          </c:val>
          <c:extLst>
            <c:ext xmlns:c16="http://schemas.microsoft.com/office/drawing/2014/chart" uri="{C3380CC4-5D6E-409C-BE32-E72D297353CC}">
              <c16:uniqueId val="{00000016-40EA-4CB6-81E4-30B4236B0076}"/>
            </c:ext>
          </c:extLst>
        </c:ser>
        <c:ser>
          <c:idx val="23"/>
          <c:order val="23"/>
          <c:tx>
            <c:strRef>
              <c:f>'sem (2)'!$Y$1</c:f>
              <c:strCache>
                <c:ptCount val="1"/>
                <c:pt idx="0">
                  <c:v>2015</c:v>
                </c:pt>
              </c:strCache>
            </c:strRef>
          </c:tx>
          <c:spPr>
            <a:solidFill>
              <a:schemeClr val="accent6">
                <a:lumMod val="8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(2)'!$Y$2:$Y$13</c:f>
              <c:numCache>
                <c:formatCode>General</c:formatCode>
                <c:ptCount val="12"/>
                <c:pt idx="0">
                  <c:v>11.9493237615068</c:v>
                </c:pt>
                <c:pt idx="1">
                  <c:v>12.1958770529842</c:v>
                </c:pt>
                <c:pt idx="2">
                  <c:v>1.28280680692139</c:v>
                </c:pt>
                <c:pt idx="3">
                  <c:v>3.5786077652475998</c:v>
                </c:pt>
                <c:pt idx="4">
                  <c:v>3.8502841838128998</c:v>
                </c:pt>
                <c:pt idx="5">
                  <c:v>2.32436301398806</c:v>
                </c:pt>
                <c:pt idx="6">
                  <c:v>1.8710176306919699</c:v>
                </c:pt>
                <c:pt idx="7">
                  <c:v>1.2182891752819001</c:v>
                </c:pt>
                <c:pt idx="8">
                  <c:v>6.2913853262124002</c:v>
                </c:pt>
                <c:pt idx="9">
                  <c:v>1.6373659147319199</c:v>
                </c:pt>
                <c:pt idx="10">
                  <c:v>11.291538081912501</c:v>
                </c:pt>
                <c:pt idx="11">
                  <c:v>10.279577748457299</c:v>
                </c:pt>
              </c:numCache>
            </c:numRef>
          </c:val>
          <c:extLst>
            <c:ext xmlns:c16="http://schemas.microsoft.com/office/drawing/2014/chart" uri="{C3380CC4-5D6E-409C-BE32-E72D297353CC}">
              <c16:uniqueId val="{00000017-40EA-4CB6-81E4-30B4236B0076}"/>
            </c:ext>
          </c:extLst>
        </c:ser>
        <c:dLbls>
          <c:showLegendKey val="0"/>
          <c:showVal val="0"/>
          <c:showCatName val="0"/>
          <c:showSerName val="0"/>
          <c:showPercent val="0"/>
          <c:showBubbleSize val="0"/>
        </c:dLbls>
        <c:gapWidth val="219"/>
        <c:overlap val="-27"/>
        <c:axId val="150052016"/>
        <c:axId val="150052408"/>
      </c:barChart>
      <c:catAx>
        <c:axId val="15005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0052408"/>
        <c:crosses val="autoZero"/>
        <c:auto val="1"/>
        <c:lblAlgn val="ctr"/>
        <c:lblOffset val="100"/>
        <c:noMultiLvlLbl val="0"/>
      </c:catAx>
      <c:valAx>
        <c:axId val="150052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0052016"/>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LID4096"/>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aseline="0"/>
              <a:t>Frontier emerging markets</a:t>
            </a:r>
          </a:p>
        </c:rich>
      </c:tx>
      <c:overlay val="0"/>
      <c:spPr>
        <a:noFill/>
        <a:ln>
          <a:noFill/>
        </a:ln>
        <a:effectLst/>
      </c:spPr>
    </c:title>
    <c:autoTitleDeleted val="0"/>
    <c:plotArea>
      <c:layout/>
      <c:barChart>
        <c:barDir val="col"/>
        <c:grouping val="clustered"/>
        <c:varyColors val="0"/>
        <c:ser>
          <c:idx val="0"/>
          <c:order val="0"/>
          <c:tx>
            <c:strRef>
              <c:f>'fem (3)'!$B$1</c:f>
              <c:strCache>
                <c:ptCount val="1"/>
                <c:pt idx="0">
                  <c:v>1995</c:v>
                </c:pt>
              </c:strCache>
            </c:strRef>
          </c:tx>
          <c:spPr>
            <a:solidFill>
              <a:schemeClr val="accent1"/>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(3)'!$B$2:$B$10</c:f>
              <c:numCache>
                <c:formatCode>General</c:formatCode>
                <c:ptCount val="9"/>
                <c:pt idx="0">
                  <c:v>3.8642576398694</c:v>
                </c:pt>
                <c:pt idx="1">
                  <c:v>1.3251436778435599</c:v>
                </c:pt>
                <c:pt idx="2">
                  <c:v>5.0828436411492204</c:v>
                </c:pt>
                <c:pt idx="3">
                  <c:v>12.3446210570871</c:v>
                </c:pt>
                <c:pt idx="4">
                  <c:v>7.2856776062690001</c:v>
                </c:pt>
                <c:pt idx="5">
                  <c:v>35.532558546646499</c:v>
                </c:pt>
                <c:pt idx="6">
                  <c:v>26.945599781639501</c:v>
                </c:pt>
                <c:pt idx="7">
                  <c:v>2.3097102231814599</c:v>
                </c:pt>
                <c:pt idx="8">
                  <c:v>6.8978327938743096</c:v>
                </c:pt>
              </c:numCache>
            </c:numRef>
          </c:val>
          <c:extLst>
            <c:ext xmlns:c16="http://schemas.microsoft.com/office/drawing/2014/chart" uri="{C3380CC4-5D6E-409C-BE32-E72D297353CC}">
              <c16:uniqueId val="{00000000-CF18-4111-BF18-E4F5EF8296FA}"/>
            </c:ext>
          </c:extLst>
        </c:ser>
        <c:ser>
          <c:idx val="1"/>
          <c:order val="1"/>
          <c:tx>
            <c:strRef>
              <c:f>'fem (3)'!$C$1</c:f>
              <c:strCache>
                <c:ptCount val="1"/>
                <c:pt idx="0">
                  <c:v>1996</c:v>
                </c:pt>
              </c:strCache>
            </c:strRef>
          </c:tx>
          <c:spPr>
            <a:solidFill>
              <a:schemeClr val="accent2"/>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(3)'!$C$2:$C$10</c:f>
              <c:numCache>
                <c:formatCode>General</c:formatCode>
                <c:ptCount val="9"/>
                <c:pt idx="0">
                  <c:v>4.6800398470402396</c:v>
                </c:pt>
                <c:pt idx="1">
                  <c:v>0.97009508846810799</c:v>
                </c:pt>
                <c:pt idx="2">
                  <c:v>4.6973861284099199</c:v>
                </c:pt>
                <c:pt idx="3">
                  <c:v>11.852346589727301</c:v>
                </c:pt>
                <c:pt idx="4">
                  <c:v>5.4853573964774203</c:v>
                </c:pt>
                <c:pt idx="5">
                  <c:v>37.518550421991797</c:v>
                </c:pt>
                <c:pt idx="6">
                  <c:v>32.8227665792392</c:v>
                </c:pt>
                <c:pt idx="7">
                  <c:v>2.6986994165658902</c:v>
                </c:pt>
                <c:pt idx="8">
                  <c:v>6.9087170321442501</c:v>
                </c:pt>
              </c:numCache>
            </c:numRef>
          </c:val>
          <c:extLst>
            <c:ext xmlns:c16="http://schemas.microsoft.com/office/drawing/2014/chart" uri="{C3380CC4-5D6E-409C-BE32-E72D297353CC}">
              <c16:uniqueId val="{00000001-CF18-4111-BF18-E4F5EF8296FA}"/>
            </c:ext>
          </c:extLst>
        </c:ser>
        <c:ser>
          <c:idx val="2"/>
          <c:order val="2"/>
          <c:tx>
            <c:strRef>
              <c:f>'fem (3)'!$D$1</c:f>
              <c:strCache>
                <c:ptCount val="1"/>
                <c:pt idx="0">
                  <c:v>1997</c:v>
                </c:pt>
              </c:strCache>
            </c:strRef>
          </c:tx>
          <c:spPr>
            <a:solidFill>
              <a:schemeClr val="accent3"/>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(3)'!$D$2:$D$10</c:f>
              <c:numCache>
                <c:formatCode>General</c:formatCode>
                <c:ptCount val="9"/>
                <c:pt idx="0">
                  <c:v>4.4318323578973304</c:v>
                </c:pt>
                <c:pt idx="1">
                  <c:v>0.87131271035398405</c:v>
                </c:pt>
                <c:pt idx="2">
                  <c:v>4.3132591586724596</c:v>
                </c:pt>
                <c:pt idx="3">
                  <c:v>10.5739525039938</c:v>
                </c:pt>
                <c:pt idx="4">
                  <c:v>4.7260591817392097</c:v>
                </c:pt>
                <c:pt idx="5">
                  <c:v>34.469394425505001</c:v>
                </c:pt>
                <c:pt idx="6">
                  <c:v>28.618648319237199</c:v>
                </c:pt>
                <c:pt idx="7">
                  <c:v>2.1439412447717601</c:v>
                </c:pt>
                <c:pt idx="8">
                  <c:v>5.8619981591739503</c:v>
                </c:pt>
              </c:numCache>
            </c:numRef>
          </c:val>
          <c:extLst>
            <c:ext xmlns:c16="http://schemas.microsoft.com/office/drawing/2014/chart" uri="{C3380CC4-5D6E-409C-BE32-E72D297353CC}">
              <c16:uniqueId val="{00000002-CF18-4111-BF18-E4F5EF8296FA}"/>
            </c:ext>
          </c:extLst>
        </c:ser>
        <c:ser>
          <c:idx val="3"/>
          <c:order val="3"/>
          <c:tx>
            <c:strRef>
              <c:f>'fem (3)'!$E$1</c:f>
              <c:strCache>
                <c:ptCount val="1"/>
                <c:pt idx="0">
                  <c:v>1998</c:v>
                </c:pt>
              </c:strCache>
            </c:strRef>
          </c:tx>
          <c:spPr>
            <a:solidFill>
              <a:schemeClr val="accent4"/>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(3)'!$E$2:$E$10</c:f>
              <c:numCache>
                <c:formatCode>General</c:formatCode>
                <c:ptCount val="9"/>
                <c:pt idx="0">
                  <c:v>2.7609455609584601</c:v>
                </c:pt>
                <c:pt idx="1">
                  <c:v>0.66457863317159405</c:v>
                </c:pt>
                <c:pt idx="2">
                  <c:v>3.7951319072897198</c:v>
                </c:pt>
                <c:pt idx="3">
                  <c:v>10.2399556237705</c:v>
                </c:pt>
                <c:pt idx="4">
                  <c:v>4.5283238543367803</c:v>
                </c:pt>
                <c:pt idx="5">
                  <c:v>20.899262886990499</c:v>
                </c:pt>
                <c:pt idx="6">
                  <c:v>18.193690323230499</c:v>
                </c:pt>
                <c:pt idx="7">
                  <c:v>1.32091735601726</c:v>
                </c:pt>
                <c:pt idx="8">
                  <c:v>4.2031695954372204</c:v>
                </c:pt>
              </c:numCache>
            </c:numRef>
          </c:val>
          <c:extLst>
            <c:ext xmlns:c16="http://schemas.microsoft.com/office/drawing/2014/chart" uri="{C3380CC4-5D6E-409C-BE32-E72D297353CC}">
              <c16:uniqueId val="{00000003-CF18-4111-BF18-E4F5EF8296FA}"/>
            </c:ext>
          </c:extLst>
        </c:ser>
        <c:ser>
          <c:idx val="4"/>
          <c:order val="4"/>
          <c:tx>
            <c:strRef>
              <c:f>'fem (3)'!$F$1</c:f>
              <c:strCache>
                <c:ptCount val="1"/>
                <c:pt idx="0">
                  <c:v>1999</c:v>
                </c:pt>
              </c:strCache>
            </c:strRef>
          </c:tx>
          <c:spPr>
            <a:solidFill>
              <a:schemeClr val="accent5"/>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(3)'!$F$2:$F$10</c:f>
              <c:numCache>
                <c:formatCode>General</c:formatCode>
                <c:ptCount val="9"/>
                <c:pt idx="0">
                  <c:v>3.2279131978412998</c:v>
                </c:pt>
                <c:pt idx="1">
                  <c:v>0.41901513412576502</c:v>
                </c:pt>
                <c:pt idx="2">
                  <c:v>3.3357922729632099</c:v>
                </c:pt>
                <c:pt idx="3">
                  <c:v>6.3033664145334303</c:v>
                </c:pt>
                <c:pt idx="4">
                  <c:v>3.2583630555636001</c:v>
                </c:pt>
                <c:pt idx="5">
                  <c:v>27.010201920751701</c:v>
                </c:pt>
                <c:pt idx="6">
                  <c:v>27.5997708050899</c:v>
                </c:pt>
                <c:pt idx="7">
                  <c:v>1.9030772961420399</c:v>
                </c:pt>
                <c:pt idx="8">
                  <c:v>5.2147867628247901</c:v>
                </c:pt>
              </c:numCache>
            </c:numRef>
          </c:val>
          <c:extLst>
            <c:ext xmlns:c16="http://schemas.microsoft.com/office/drawing/2014/chart" uri="{C3380CC4-5D6E-409C-BE32-E72D297353CC}">
              <c16:uniqueId val="{00000004-CF18-4111-BF18-E4F5EF8296FA}"/>
            </c:ext>
          </c:extLst>
        </c:ser>
        <c:ser>
          <c:idx val="5"/>
          <c:order val="5"/>
          <c:tx>
            <c:strRef>
              <c:f>'fem (3)'!$G$1</c:f>
              <c:strCache>
                <c:ptCount val="1"/>
                <c:pt idx="0">
                  <c:v>2000</c:v>
                </c:pt>
              </c:strCache>
            </c:strRef>
          </c:tx>
          <c:spPr>
            <a:solidFill>
              <a:schemeClr val="accent6"/>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(3)'!$G$2:$G$10</c:f>
              <c:numCache>
                <c:formatCode>General</c:formatCode>
                <c:ptCount val="9"/>
                <c:pt idx="0">
                  <c:v>4.3897213543883504</c:v>
                </c:pt>
                <c:pt idx="1">
                  <c:v>1.4446482824889899</c:v>
                </c:pt>
                <c:pt idx="2">
                  <c:v>4.2861331141766303</c:v>
                </c:pt>
                <c:pt idx="3">
                  <c:v>9.8296517126937903</c:v>
                </c:pt>
                <c:pt idx="4">
                  <c:v>3.2927781663878499</c:v>
                </c:pt>
                <c:pt idx="5">
                  <c:v>38.119025518771799</c:v>
                </c:pt>
                <c:pt idx="6">
                  <c:v>42.624042044792702</c:v>
                </c:pt>
                <c:pt idx="7">
                  <c:v>3.2905328149767299</c:v>
                </c:pt>
                <c:pt idx="8">
                  <c:v>8.3949414751124092</c:v>
                </c:pt>
              </c:numCache>
            </c:numRef>
          </c:val>
          <c:extLst>
            <c:ext xmlns:c16="http://schemas.microsoft.com/office/drawing/2014/chart" uri="{C3380CC4-5D6E-409C-BE32-E72D297353CC}">
              <c16:uniqueId val="{00000005-CF18-4111-BF18-E4F5EF8296FA}"/>
            </c:ext>
          </c:extLst>
        </c:ser>
        <c:ser>
          <c:idx val="6"/>
          <c:order val="6"/>
          <c:tx>
            <c:strRef>
              <c:f>'fem (3)'!$H$1</c:f>
              <c:strCache>
                <c:ptCount val="1"/>
                <c:pt idx="0">
                  <c:v>2001</c:v>
                </c:pt>
              </c:strCache>
            </c:strRef>
          </c:tx>
          <c:spPr>
            <a:solidFill>
              <a:schemeClr val="accent1">
                <a:lumMod val="6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(3)'!$H$2:$H$10</c:f>
              <c:numCache>
                <c:formatCode>General</c:formatCode>
                <c:ptCount val="9"/>
                <c:pt idx="0">
                  <c:v>4.27856385101542</c:v>
                </c:pt>
                <c:pt idx="1">
                  <c:v>0.575085961036087</c:v>
                </c:pt>
                <c:pt idx="2">
                  <c:v>3.28592451430577</c:v>
                </c:pt>
                <c:pt idx="3">
                  <c:v>9.4990307149187494</c:v>
                </c:pt>
                <c:pt idx="4">
                  <c:v>3.1076442068129202</c:v>
                </c:pt>
                <c:pt idx="5">
                  <c:v>31.459624304684201</c:v>
                </c:pt>
                <c:pt idx="6">
                  <c:v>35.303941906921501</c:v>
                </c:pt>
                <c:pt idx="7">
                  <c:v>2.4916530183698899</c:v>
                </c:pt>
                <c:pt idx="8">
                  <c:v>6.5463872374202996</c:v>
                </c:pt>
              </c:numCache>
            </c:numRef>
          </c:val>
          <c:extLst>
            <c:ext xmlns:c16="http://schemas.microsoft.com/office/drawing/2014/chart" uri="{C3380CC4-5D6E-409C-BE32-E72D297353CC}">
              <c16:uniqueId val="{00000006-CF18-4111-BF18-E4F5EF8296FA}"/>
            </c:ext>
          </c:extLst>
        </c:ser>
        <c:ser>
          <c:idx val="7"/>
          <c:order val="7"/>
          <c:tx>
            <c:strRef>
              <c:f>'fem (3)'!$I$1</c:f>
              <c:strCache>
                <c:ptCount val="1"/>
                <c:pt idx="0">
                  <c:v>2002</c:v>
                </c:pt>
              </c:strCache>
            </c:strRef>
          </c:tx>
          <c:spPr>
            <a:solidFill>
              <a:schemeClr val="accent2">
                <a:lumMod val="6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(3)'!$I$2:$I$10</c:f>
              <c:numCache>
                <c:formatCode>General</c:formatCode>
                <c:ptCount val="9"/>
                <c:pt idx="0">
                  <c:v>3.8167396517966599</c:v>
                </c:pt>
                <c:pt idx="1">
                  <c:v>0.547710437782848</c:v>
                </c:pt>
                <c:pt idx="2">
                  <c:v>3.45277612898757</c:v>
                </c:pt>
                <c:pt idx="3">
                  <c:v>10.7145524853513</c:v>
                </c:pt>
                <c:pt idx="4">
                  <c:v>3.7071345859066702</c:v>
                </c:pt>
                <c:pt idx="5">
                  <c:v>21.901511809738299</c:v>
                </c:pt>
                <c:pt idx="6">
                  <c:v>32.734295438440398</c:v>
                </c:pt>
                <c:pt idx="7">
                  <c:v>2.4750960637622099</c:v>
                </c:pt>
                <c:pt idx="8">
                  <c:v>6.1349835386906202</c:v>
                </c:pt>
              </c:numCache>
            </c:numRef>
          </c:val>
          <c:extLst>
            <c:ext xmlns:c16="http://schemas.microsoft.com/office/drawing/2014/chart" uri="{C3380CC4-5D6E-409C-BE32-E72D297353CC}">
              <c16:uniqueId val="{00000007-CF18-4111-BF18-E4F5EF8296FA}"/>
            </c:ext>
          </c:extLst>
        </c:ser>
        <c:ser>
          <c:idx val="8"/>
          <c:order val="8"/>
          <c:tx>
            <c:strRef>
              <c:f>'fem (3)'!$J$1</c:f>
              <c:strCache>
                <c:ptCount val="1"/>
                <c:pt idx="0">
                  <c:v>2003</c:v>
                </c:pt>
              </c:strCache>
            </c:strRef>
          </c:tx>
          <c:spPr>
            <a:solidFill>
              <a:schemeClr val="accent3">
                <a:lumMod val="6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(3)'!$J$2:$J$10</c:f>
              <c:numCache>
                <c:formatCode>General</c:formatCode>
                <c:ptCount val="9"/>
                <c:pt idx="0">
                  <c:v>4.10193165080572</c:v>
                </c:pt>
                <c:pt idx="1">
                  <c:v>1.6196809111883701</c:v>
                </c:pt>
                <c:pt idx="2">
                  <c:v>3.6139383021961602</c:v>
                </c:pt>
                <c:pt idx="3">
                  <c:v>15.716408849014201</c:v>
                </c:pt>
                <c:pt idx="4">
                  <c:v>5.09371895911843</c:v>
                </c:pt>
                <c:pt idx="5">
                  <c:v>23.559152517394399</c:v>
                </c:pt>
                <c:pt idx="6">
                  <c:v>33.269753346323803</c:v>
                </c:pt>
                <c:pt idx="7">
                  <c:v>2.2802195924251798</c:v>
                </c:pt>
                <c:pt idx="8">
                  <c:v>6.51938542886184</c:v>
                </c:pt>
              </c:numCache>
            </c:numRef>
          </c:val>
          <c:extLst>
            <c:ext xmlns:c16="http://schemas.microsoft.com/office/drawing/2014/chart" uri="{C3380CC4-5D6E-409C-BE32-E72D297353CC}">
              <c16:uniqueId val="{00000008-CF18-4111-BF18-E4F5EF8296FA}"/>
            </c:ext>
          </c:extLst>
        </c:ser>
        <c:ser>
          <c:idx val="9"/>
          <c:order val="9"/>
          <c:tx>
            <c:strRef>
              <c:f>'fem (3)'!$K$1</c:f>
              <c:strCache>
                <c:ptCount val="1"/>
                <c:pt idx="0">
                  <c:v>2004</c:v>
                </c:pt>
              </c:strCache>
            </c:strRef>
          </c:tx>
          <c:spPr>
            <a:solidFill>
              <a:schemeClr val="accent4">
                <a:lumMod val="6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(3)'!$K$2:$K$10</c:f>
              <c:numCache>
                <c:formatCode>General</c:formatCode>
                <c:ptCount val="9"/>
                <c:pt idx="0">
                  <c:v>4.1588250631901102</c:v>
                </c:pt>
                <c:pt idx="1">
                  <c:v>3.3153727145955401</c:v>
                </c:pt>
                <c:pt idx="2">
                  <c:v>3.5975321561725799</c:v>
                </c:pt>
                <c:pt idx="3">
                  <c:v>12.8778958152031</c:v>
                </c:pt>
                <c:pt idx="4">
                  <c:v>4.1309558025651096</c:v>
                </c:pt>
                <c:pt idx="5">
                  <c:v>27.849613060441801</c:v>
                </c:pt>
                <c:pt idx="6">
                  <c:v>37.212395340459302</c:v>
                </c:pt>
                <c:pt idx="7">
                  <c:v>2.7823173063499</c:v>
                </c:pt>
                <c:pt idx="8">
                  <c:v>9.7774784125679997</c:v>
                </c:pt>
              </c:numCache>
            </c:numRef>
          </c:val>
          <c:extLst>
            <c:ext xmlns:c16="http://schemas.microsoft.com/office/drawing/2014/chart" uri="{C3380CC4-5D6E-409C-BE32-E72D297353CC}">
              <c16:uniqueId val="{00000009-CF18-4111-BF18-E4F5EF8296FA}"/>
            </c:ext>
          </c:extLst>
        </c:ser>
        <c:ser>
          <c:idx val="10"/>
          <c:order val="10"/>
          <c:tx>
            <c:strRef>
              <c:f>'fem (3)'!$L$1</c:f>
              <c:strCache>
                <c:ptCount val="1"/>
                <c:pt idx="0">
                  <c:v>2005</c:v>
                </c:pt>
              </c:strCache>
            </c:strRef>
          </c:tx>
          <c:spPr>
            <a:solidFill>
              <a:schemeClr val="accent5">
                <a:lumMod val="6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(3)'!$L$2:$L$10</c:f>
              <c:numCache>
                <c:formatCode>General</c:formatCode>
                <c:ptCount val="9"/>
                <c:pt idx="0">
                  <c:v>5.6830442451768803</c:v>
                </c:pt>
                <c:pt idx="1">
                  <c:v>3.8229654078675801</c:v>
                </c:pt>
                <c:pt idx="2">
                  <c:v>5.4738338502961703</c:v>
                </c:pt>
                <c:pt idx="3">
                  <c:v>11.577328137802599</c:v>
                </c:pt>
                <c:pt idx="4">
                  <c:v>4.0415750729787101</c:v>
                </c:pt>
                <c:pt idx="5">
                  <c:v>32.884291960482699</c:v>
                </c:pt>
                <c:pt idx="6">
                  <c:v>44.7110915083924</c:v>
                </c:pt>
                <c:pt idx="7">
                  <c:v>4.1291454820789797</c:v>
                </c:pt>
                <c:pt idx="8">
                  <c:v>10.946935305327701</c:v>
                </c:pt>
              </c:numCache>
            </c:numRef>
          </c:val>
          <c:extLst>
            <c:ext xmlns:c16="http://schemas.microsoft.com/office/drawing/2014/chart" uri="{C3380CC4-5D6E-409C-BE32-E72D297353CC}">
              <c16:uniqueId val="{0000000A-CF18-4111-BF18-E4F5EF8296FA}"/>
            </c:ext>
          </c:extLst>
        </c:ser>
        <c:ser>
          <c:idx val="11"/>
          <c:order val="11"/>
          <c:tx>
            <c:strRef>
              <c:f>'fem (3)'!$M$1</c:f>
              <c:strCache>
                <c:ptCount val="1"/>
                <c:pt idx="0">
                  <c:v>2006</c:v>
                </c:pt>
              </c:strCache>
            </c:strRef>
          </c:tx>
          <c:spPr>
            <a:solidFill>
              <a:schemeClr val="accent6">
                <a:lumMod val="6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(3)'!$M$2:$M$10</c:f>
              <c:numCache>
                <c:formatCode>General</c:formatCode>
                <c:ptCount val="9"/>
                <c:pt idx="0">
                  <c:v>6.20882414781794</c:v>
                </c:pt>
                <c:pt idx="1">
                  <c:v>7.9871852871767803</c:v>
                </c:pt>
                <c:pt idx="2">
                  <c:v>8.0485059520301707</c:v>
                </c:pt>
                <c:pt idx="3">
                  <c:v>7.9819381101806499</c:v>
                </c:pt>
                <c:pt idx="4">
                  <c:v>2.9546881748046401</c:v>
                </c:pt>
                <c:pt idx="5">
                  <c:v>29.034796808665</c:v>
                </c:pt>
                <c:pt idx="6">
                  <c:v>43.4260433007261</c:v>
                </c:pt>
                <c:pt idx="7">
                  <c:v>4.50893914437418</c:v>
                </c:pt>
                <c:pt idx="8">
                  <c:v>10.636737983549599</c:v>
                </c:pt>
              </c:numCache>
            </c:numRef>
          </c:val>
          <c:extLst>
            <c:ext xmlns:c16="http://schemas.microsoft.com/office/drawing/2014/chart" uri="{C3380CC4-5D6E-409C-BE32-E72D297353CC}">
              <c16:uniqueId val="{0000000B-CF18-4111-BF18-E4F5EF8296FA}"/>
            </c:ext>
          </c:extLst>
        </c:ser>
        <c:ser>
          <c:idx val="12"/>
          <c:order val="12"/>
          <c:tx>
            <c:strRef>
              <c:f>'fem (3)'!$N$1</c:f>
              <c:strCache>
                <c:ptCount val="1"/>
                <c:pt idx="0">
                  <c:v>2007</c:v>
                </c:pt>
              </c:strCache>
            </c:strRef>
          </c:tx>
          <c:spPr>
            <a:solidFill>
              <a:schemeClr val="accent1">
                <a:lumMod val="80000"/>
                <a:lumOff val="2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(3)'!$N$2:$N$10</c:f>
              <c:numCache>
                <c:formatCode>General</c:formatCode>
                <c:ptCount val="9"/>
                <c:pt idx="0">
                  <c:v>5.8896907122758897</c:v>
                </c:pt>
                <c:pt idx="1">
                  <c:v>9.2722707080068698</c:v>
                </c:pt>
                <c:pt idx="2">
                  <c:v>7.1543845618241999</c:v>
                </c:pt>
                <c:pt idx="3">
                  <c:v>9.4700418293083999</c:v>
                </c:pt>
                <c:pt idx="4">
                  <c:v>3.6752488716257998</c:v>
                </c:pt>
                <c:pt idx="5">
                  <c:v>28.057129924399799</c:v>
                </c:pt>
                <c:pt idx="6">
                  <c:v>39.914821417533602</c:v>
                </c:pt>
                <c:pt idx="7">
                  <c:v>6.0525571819427597</c:v>
                </c:pt>
                <c:pt idx="8">
                  <c:v>10.123653611175801</c:v>
                </c:pt>
              </c:numCache>
            </c:numRef>
          </c:val>
          <c:extLst>
            <c:ext xmlns:c16="http://schemas.microsoft.com/office/drawing/2014/chart" uri="{C3380CC4-5D6E-409C-BE32-E72D297353CC}">
              <c16:uniqueId val="{0000000C-CF18-4111-BF18-E4F5EF8296FA}"/>
            </c:ext>
          </c:extLst>
        </c:ser>
        <c:ser>
          <c:idx val="13"/>
          <c:order val="13"/>
          <c:tx>
            <c:strRef>
              <c:f>'fem (3)'!$O$1</c:f>
              <c:strCache>
                <c:ptCount val="1"/>
                <c:pt idx="0">
                  <c:v>2008</c:v>
                </c:pt>
              </c:strCache>
            </c:strRef>
          </c:tx>
          <c:spPr>
            <a:solidFill>
              <a:schemeClr val="accent2">
                <a:lumMod val="80000"/>
                <a:lumOff val="2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(3)'!$O$2:$O$10</c:f>
              <c:numCache>
                <c:formatCode>General</c:formatCode>
                <c:ptCount val="9"/>
                <c:pt idx="0">
                  <c:v>6.7388986231299297</c:v>
                </c:pt>
                <c:pt idx="1">
                  <c:v>6.0419788898095996</c:v>
                </c:pt>
                <c:pt idx="2">
                  <c:v>8.0947042334600106</c:v>
                </c:pt>
                <c:pt idx="3">
                  <c:v>10.6386735845552</c:v>
                </c:pt>
                <c:pt idx="4">
                  <c:v>3.6459616036599298</c:v>
                </c:pt>
                <c:pt idx="5">
                  <c:v>29.1387249413816</c:v>
                </c:pt>
                <c:pt idx="6">
                  <c:v>39.671154922377497</c:v>
                </c:pt>
                <c:pt idx="7">
                  <c:v>11.1755535255973</c:v>
                </c:pt>
                <c:pt idx="8">
                  <c:v>12.5344483263124</c:v>
                </c:pt>
              </c:numCache>
            </c:numRef>
          </c:val>
          <c:extLst>
            <c:ext xmlns:c16="http://schemas.microsoft.com/office/drawing/2014/chart" uri="{C3380CC4-5D6E-409C-BE32-E72D297353CC}">
              <c16:uniqueId val="{0000000D-CF18-4111-BF18-E4F5EF8296FA}"/>
            </c:ext>
          </c:extLst>
        </c:ser>
        <c:ser>
          <c:idx val="14"/>
          <c:order val="14"/>
          <c:tx>
            <c:strRef>
              <c:f>'fem (3)'!$P$1</c:f>
              <c:strCache>
                <c:ptCount val="1"/>
                <c:pt idx="0">
                  <c:v>2009</c:v>
                </c:pt>
              </c:strCache>
            </c:strRef>
          </c:tx>
          <c:spPr>
            <a:solidFill>
              <a:schemeClr val="accent3">
                <a:lumMod val="80000"/>
                <a:lumOff val="2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(3)'!$P$2:$P$10</c:f>
              <c:numCache>
                <c:formatCode>General</c:formatCode>
                <c:ptCount val="9"/>
                <c:pt idx="0">
                  <c:v>5.3251391295428796</c:v>
                </c:pt>
                <c:pt idx="1">
                  <c:v>11.4539083499133</c:v>
                </c:pt>
                <c:pt idx="2">
                  <c:v>5.5405089801844101</c:v>
                </c:pt>
                <c:pt idx="3">
                  <c:v>12.757213599663899</c:v>
                </c:pt>
                <c:pt idx="4">
                  <c:v>3.7414284364011299</c:v>
                </c:pt>
                <c:pt idx="5">
                  <c:v>18.304613596491802</c:v>
                </c:pt>
                <c:pt idx="6">
                  <c:v>31.938431109311399</c:v>
                </c:pt>
                <c:pt idx="7">
                  <c:v>4.8284827042219103</c:v>
                </c:pt>
                <c:pt idx="8">
                  <c:v>6.0378680992927398</c:v>
                </c:pt>
              </c:numCache>
            </c:numRef>
          </c:val>
          <c:extLst>
            <c:ext xmlns:c16="http://schemas.microsoft.com/office/drawing/2014/chart" uri="{C3380CC4-5D6E-409C-BE32-E72D297353CC}">
              <c16:uniqueId val="{0000000E-CF18-4111-BF18-E4F5EF8296FA}"/>
            </c:ext>
          </c:extLst>
        </c:ser>
        <c:ser>
          <c:idx val="15"/>
          <c:order val="15"/>
          <c:tx>
            <c:strRef>
              <c:f>'fem (3)'!$Q$1</c:f>
              <c:strCache>
                <c:ptCount val="1"/>
                <c:pt idx="0">
                  <c:v>2010</c:v>
                </c:pt>
              </c:strCache>
            </c:strRef>
          </c:tx>
          <c:spPr>
            <a:solidFill>
              <a:schemeClr val="accent4">
                <a:lumMod val="80000"/>
                <a:lumOff val="2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(3)'!$Q$2:$Q$10</c:f>
              <c:numCache>
                <c:formatCode>General</c:formatCode>
                <c:ptCount val="9"/>
                <c:pt idx="0">
                  <c:v>4.8321164513900401</c:v>
                </c:pt>
                <c:pt idx="1">
                  <c:v>4.9364672710981896</c:v>
                </c:pt>
                <c:pt idx="2">
                  <c:v>6.4358063333429998</c:v>
                </c:pt>
                <c:pt idx="3">
                  <c:v>12.452691494685901</c:v>
                </c:pt>
                <c:pt idx="4">
                  <c:v>3.10298088331619</c:v>
                </c:pt>
                <c:pt idx="5">
                  <c:v>13.7980332540833</c:v>
                </c:pt>
                <c:pt idx="6">
                  <c:v>37.197569559292901</c:v>
                </c:pt>
                <c:pt idx="7">
                  <c:v>5.9018469690159598</c:v>
                </c:pt>
                <c:pt idx="8">
                  <c:v>8.1433106878803798</c:v>
                </c:pt>
              </c:numCache>
            </c:numRef>
          </c:val>
          <c:extLst>
            <c:ext xmlns:c16="http://schemas.microsoft.com/office/drawing/2014/chart" uri="{C3380CC4-5D6E-409C-BE32-E72D297353CC}">
              <c16:uniqueId val="{0000000F-CF18-4111-BF18-E4F5EF8296FA}"/>
            </c:ext>
          </c:extLst>
        </c:ser>
        <c:ser>
          <c:idx val="16"/>
          <c:order val="16"/>
          <c:tx>
            <c:strRef>
              <c:f>'fem (3)'!$R$1</c:f>
              <c:strCache>
                <c:ptCount val="1"/>
                <c:pt idx="0">
                  <c:v>2011</c:v>
                </c:pt>
              </c:strCache>
            </c:strRef>
          </c:tx>
          <c:spPr>
            <a:solidFill>
              <a:schemeClr val="accent5">
                <a:lumMod val="80000"/>
                <a:lumOff val="2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(3)'!$R$2:$R$10</c:f>
              <c:numCache>
                <c:formatCode>General</c:formatCode>
                <c:ptCount val="9"/>
                <c:pt idx="0">
                  <c:v>7.6442691457231602</c:v>
                </c:pt>
                <c:pt idx="1">
                  <c:v>3.5685192166067399</c:v>
                </c:pt>
                <c:pt idx="2">
                  <c:v>8.8145006104504606</c:v>
                </c:pt>
                <c:pt idx="3">
                  <c:v>18.1131656014235</c:v>
                </c:pt>
                <c:pt idx="4">
                  <c:v>3.3213473936023501</c:v>
                </c:pt>
                <c:pt idx="5">
                  <c:v>18.679760794833602</c:v>
                </c:pt>
                <c:pt idx="6">
                  <c:v>48.576020556099301</c:v>
                </c:pt>
                <c:pt idx="7">
                  <c:v>6.5577273175947699</c:v>
                </c:pt>
                <c:pt idx="8">
                  <c:v>10.427165761958699</c:v>
                </c:pt>
              </c:numCache>
            </c:numRef>
          </c:val>
          <c:extLst>
            <c:ext xmlns:c16="http://schemas.microsoft.com/office/drawing/2014/chart" uri="{C3380CC4-5D6E-409C-BE32-E72D297353CC}">
              <c16:uniqueId val="{00000010-CF18-4111-BF18-E4F5EF8296FA}"/>
            </c:ext>
          </c:extLst>
        </c:ser>
        <c:ser>
          <c:idx val="17"/>
          <c:order val="17"/>
          <c:tx>
            <c:strRef>
              <c:f>'fem (3)'!$S$1</c:f>
              <c:strCache>
                <c:ptCount val="1"/>
                <c:pt idx="0">
                  <c:v>2012</c:v>
                </c:pt>
              </c:strCache>
            </c:strRef>
          </c:tx>
          <c:spPr>
            <a:solidFill>
              <a:schemeClr val="accent6">
                <a:lumMod val="80000"/>
                <a:lumOff val="2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(3)'!$S$2:$S$10</c:f>
              <c:numCache>
                <c:formatCode>General</c:formatCode>
                <c:ptCount val="9"/>
                <c:pt idx="0">
                  <c:v>8.7071497974769496</c:v>
                </c:pt>
                <c:pt idx="1">
                  <c:v>3.6288654286852999</c:v>
                </c:pt>
                <c:pt idx="2">
                  <c:v>8.3845012868828892</c:v>
                </c:pt>
                <c:pt idx="3">
                  <c:v>20.001879586838601</c:v>
                </c:pt>
                <c:pt idx="4">
                  <c:v>3.37902842609983</c:v>
                </c:pt>
                <c:pt idx="5">
                  <c:v>16.467677339061201</c:v>
                </c:pt>
                <c:pt idx="6">
                  <c:v>45.766474469486703</c:v>
                </c:pt>
                <c:pt idx="7">
                  <c:v>6.8800510897473197</c:v>
                </c:pt>
                <c:pt idx="8">
                  <c:v>8.1312378384895094</c:v>
                </c:pt>
              </c:numCache>
            </c:numRef>
          </c:val>
          <c:extLst>
            <c:ext xmlns:c16="http://schemas.microsoft.com/office/drawing/2014/chart" uri="{C3380CC4-5D6E-409C-BE32-E72D297353CC}">
              <c16:uniqueId val="{00000011-CF18-4111-BF18-E4F5EF8296FA}"/>
            </c:ext>
          </c:extLst>
        </c:ser>
        <c:ser>
          <c:idx val="18"/>
          <c:order val="18"/>
          <c:tx>
            <c:strRef>
              <c:f>'fem (3)'!$T$1</c:f>
              <c:strCache>
                <c:ptCount val="1"/>
                <c:pt idx="0">
                  <c:v>2013</c:v>
                </c:pt>
              </c:strCache>
            </c:strRef>
          </c:tx>
          <c:spPr>
            <a:solidFill>
              <a:schemeClr val="accent1">
                <a:lumMod val="8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(3)'!$T$2:$T$10</c:f>
              <c:numCache>
                <c:formatCode>General</c:formatCode>
                <c:ptCount val="9"/>
                <c:pt idx="0">
                  <c:v>8.5931077564071892</c:v>
                </c:pt>
                <c:pt idx="1">
                  <c:v>3.6840582501725998</c:v>
                </c:pt>
                <c:pt idx="2">
                  <c:v>6.6179665177264901</c:v>
                </c:pt>
                <c:pt idx="3">
                  <c:v>17.3396767412606</c:v>
                </c:pt>
                <c:pt idx="4">
                  <c:v>3.0188869914171801</c:v>
                </c:pt>
                <c:pt idx="5">
                  <c:v>12.785638111578599</c:v>
                </c:pt>
                <c:pt idx="6">
                  <c:v>43.975386417956202</c:v>
                </c:pt>
                <c:pt idx="7">
                  <c:v>5.87349348817399</c:v>
                </c:pt>
                <c:pt idx="8">
                  <c:v>6.6227437674186804</c:v>
                </c:pt>
              </c:numCache>
            </c:numRef>
          </c:val>
          <c:extLst>
            <c:ext xmlns:c16="http://schemas.microsoft.com/office/drawing/2014/chart" uri="{C3380CC4-5D6E-409C-BE32-E72D297353CC}">
              <c16:uniqueId val="{00000012-CF18-4111-BF18-E4F5EF8296FA}"/>
            </c:ext>
          </c:extLst>
        </c:ser>
        <c:ser>
          <c:idx val="19"/>
          <c:order val="19"/>
          <c:tx>
            <c:strRef>
              <c:f>'fem (3)'!$U$1</c:f>
              <c:strCache>
                <c:ptCount val="1"/>
                <c:pt idx="0">
                  <c:v>2014</c:v>
                </c:pt>
              </c:strCache>
            </c:strRef>
          </c:tx>
          <c:spPr>
            <a:solidFill>
              <a:schemeClr val="accent2">
                <a:lumMod val="8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(3)'!$U$2:$U$10</c:f>
              <c:numCache>
                <c:formatCode>General</c:formatCode>
                <c:ptCount val="9"/>
                <c:pt idx="0">
                  <c:v>8.1921404389781092</c:v>
                </c:pt>
                <c:pt idx="1">
                  <c:v>3.57960480331506</c:v>
                </c:pt>
                <c:pt idx="2">
                  <c:v>5.5441165367071799</c:v>
                </c:pt>
                <c:pt idx="3">
                  <c:v>19.5370123208248</c:v>
                </c:pt>
                <c:pt idx="4">
                  <c:v>2.7244936605847698</c:v>
                </c:pt>
                <c:pt idx="5">
                  <c:v>10.0416111694605</c:v>
                </c:pt>
                <c:pt idx="6">
                  <c:v>38.673615676466703</c:v>
                </c:pt>
                <c:pt idx="7">
                  <c:v>4.7141140690041796</c:v>
                </c:pt>
                <c:pt idx="8">
                  <c:v>5.6562375983498203</c:v>
                </c:pt>
              </c:numCache>
            </c:numRef>
          </c:val>
          <c:extLst>
            <c:ext xmlns:c16="http://schemas.microsoft.com/office/drawing/2014/chart" uri="{C3380CC4-5D6E-409C-BE32-E72D297353CC}">
              <c16:uniqueId val="{00000013-CF18-4111-BF18-E4F5EF8296FA}"/>
            </c:ext>
          </c:extLst>
        </c:ser>
        <c:ser>
          <c:idx val="20"/>
          <c:order val="20"/>
          <c:tx>
            <c:strRef>
              <c:f>'fem (3)'!$V$1</c:f>
              <c:strCache>
                <c:ptCount val="1"/>
                <c:pt idx="0">
                  <c:v>2015</c:v>
                </c:pt>
              </c:strCache>
            </c:strRef>
          </c:tx>
          <c:spPr>
            <a:solidFill>
              <a:schemeClr val="accent3">
                <a:lumMod val="8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(3)'!$V$2:$V$10</c:f>
              <c:numCache>
                <c:formatCode>General</c:formatCode>
                <c:ptCount val="9"/>
                <c:pt idx="0">
                  <c:v>4.9478124125181697</c:v>
                </c:pt>
                <c:pt idx="1">
                  <c:v>2.7115947289501801</c:v>
                </c:pt>
                <c:pt idx="2">
                  <c:v>5.4831075929983601</c:v>
                </c:pt>
                <c:pt idx="3">
                  <c:v>17.087589508462798</c:v>
                </c:pt>
                <c:pt idx="4">
                  <c:v>3.2912251559813499</c:v>
                </c:pt>
                <c:pt idx="5">
                  <c:v>4.7132161823285896</c:v>
                </c:pt>
                <c:pt idx="6">
                  <c:v>22.930793844612499</c:v>
                </c:pt>
                <c:pt idx="7">
                  <c:v>3.0278915790305301</c:v>
                </c:pt>
                <c:pt idx="8">
                  <c:v>2.5564544117409902</c:v>
                </c:pt>
              </c:numCache>
            </c:numRef>
          </c:val>
          <c:extLst>
            <c:ext xmlns:c16="http://schemas.microsoft.com/office/drawing/2014/chart" uri="{C3380CC4-5D6E-409C-BE32-E72D297353CC}">
              <c16:uniqueId val="{00000014-CF18-4111-BF18-E4F5EF8296FA}"/>
            </c:ext>
          </c:extLst>
        </c:ser>
        <c:dLbls>
          <c:showLegendKey val="0"/>
          <c:showVal val="0"/>
          <c:showCatName val="0"/>
          <c:showSerName val="0"/>
          <c:showPercent val="0"/>
          <c:showBubbleSize val="0"/>
        </c:dLbls>
        <c:gapWidth val="219"/>
        <c:overlap val="-27"/>
        <c:axId val="152474736"/>
        <c:axId val="152475128"/>
      </c:barChart>
      <c:catAx>
        <c:axId val="15247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475128"/>
        <c:crosses val="autoZero"/>
        <c:auto val="1"/>
        <c:lblAlgn val="ctr"/>
        <c:lblOffset val="100"/>
        <c:noMultiLvlLbl val="0"/>
      </c:catAx>
      <c:valAx>
        <c:axId val="152475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474736"/>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LID4096"/>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aseline="0"/>
              <a:t>Advanced markets</a:t>
            </a:r>
          </a:p>
        </c:rich>
      </c:tx>
      <c:overlay val="0"/>
      <c:spPr>
        <a:noFill/>
        <a:ln>
          <a:noFill/>
        </a:ln>
        <a:effectLst/>
      </c:spPr>
    </c:title>
    <c:autoTitleDeleted val="0"/>
    <c:plotArea>
      <c:layout/>
      <c:barChart>
        <c:barDir val="col"/>
        <c:grouping val="clustered"/>
        <c:varyColors val="0"/>
        <c:ser>
          <c:idx val="0"/>
          <c:order val="0"/>
          <c:tx>
            <c:strRef>
              <c:f>'adv (2)'!$B$1</c:f>
              <c:strCache>
                <c:ptCount val="1"/>
                <c:pt idx="0">
                  <c:v>1993</c:v>
                </c:pt>
              </c:strCache>
            </c:strRef>
          </c:tx>
          <c:spPr>
            <a:solidFill>
              <a:schemeClr val="accent1"/>
            </a:solidFill>
            <a:ln>
              <a:noFill/>
            </a:ln>
            <a:effectLst/>
          </c:spPr>
          <c:invertIfNegative val="0"/>
          <c:cat>
            <c:strRef>
              <c:f>'adv (2)'!$A$2:$A$4</c:f>
              <c:strCache>
                <c:ptCount val="3"/>
                <c:pt idx="0">
                  <c:v>Australia</c:v>
                </c:pt>
                <c:pt idx="1">
                  <c:v>Canada</c:v>
                </c:pt>
                <c:pt idx="2">
                  <c:v>Norway</c:v>
                </c:pt>
              </c:strCache>
            </c:strRef>
          </c:cat>
          <c:val>
            <c:numRef>
              <c:f>'adv (2)'!$B$2:$B$4</c:f>
              <c:numCache>
                <c:formatCode>General</c:formatCode>
                <c:ptCount val="3"/>
                <c:pt idx="0">
                  <c:v>2.0028381165364202</c:v>
                </c:pt>
                <c:pt idx="1">
                  <c:v>2.8139801274307201</c:v>
                </c:pt>
                <c:pt idx="2">
                  <c:v>5.2107703121090898</c:v>
                </c:pt>
              </c:numCache>
            </c:numRef>
          </c:val>
          <c:extLst>
            <c:ext xmlns:c16="http://schemas.microsoft.com/office/drawing/2014/chart" uri="{C3380CC4-5D6E-409C-BE32-E72D297353CC}">
              <c16:uniqueId val="{00000000-3032-4731-9EBA-17D1617C2832}"/>
            </c:ext>
          </c:extLst>
        </c:ser>
        <c:ser>
          <c:idx val="1"/>
          <c:order val="1"/>
          <c:tx>
            <c:strRef>
              <c:f>'adv (2)'!$C$1</c:f>
              <c:strCache>
                <c:ptCount val="1"/>
                <c:pt idx="0">
                  <c:v>1994</c:v>
                </c:pt>
              </c:strCache>
            </c:strRef>
          </c:tx>
          <c:spPr>
            <a:solidFill>
              <a:schemeClr val="accent2"/>
            </a:solidFill>
            <a:ln>
              <a:noFill/>
            </a:ln>
            <a:effectLst/>
          </c:spPr>
          <c:invertIfNegative val="0"/>
          <c:cat>
            <c:strRef>
              <c:f>'adv (2)'!$A$2:$A$4</c:f>
              <c:strCache>
                <c:ptCount val="3"/>
                <c:pt idx="0">
                  <c:v>Australia</c:v>
                </c:pt>
                <c:pt idx="1">
                  <c:v>Canada</c:v>
                </c:pt>
                <c:pt idx="2">
                  <c:v>Norway</c:v>
                </c:pt>
              </c:strCache>
            </c:strRef>
          </c:cat>
          <c:val>
            <c:numRef>
              <c:f>'adv (2)'!$C$2:$C$4</c:f>
              <c:numCache>
                <c:formatCode>General</c:formatCode>
                <c:ptCount val="3"/>
                <c:pt idx="0">
                  <c:v>1.87977044120668</c:v>
                </c:pt>
                <c:pt idx="1">
                  <c:v>2.6116672714893099</c:v>
                </c:pt>
                <c:pt idx="2">
                  <c:v>5.0148594454378701</c:v>
                </c:pt>
              </c:numCache>
            </c:numRef>
          </c:val>
          <c:extLst>
            <c:ext xmlns:c16="http://schemas.microsoft.com/office/drawing/2014/chart" uri="{C3380CC4-5D6E-409C-BE32-E72D297353CC}">
              <c16:uniqueId val="{00000001-3032-4731-9EBA-17D1617C2832}"/>
            </c:ext>
          </c:extLst>
        </c:ser>
        <c:ser>
          <c:idx val="2"/>
          <c:order val="2"/>
          <c:tx>
            <c:strRef>
              <c:f>'adv (2)'!$D$1</c:f>
              <c:strCache>
                <c:ptCount val="1"/>
                <c:pt idx="0">
                  <c:v>1995</c:v>
                </c:pt>
              </c:strCache>
            </c:strRef>
          </c:tx>
          <c:spPr>
            <a:solidFill>
              <a:schemeClr val="accent3"/>
            </a:solidFill>
            <a:ln>
              <a:noFill/>
            </a:ln>
            <a:effectLst/>
          </c:spPr>
          <c:invertIfNegative val="0"/>
          <c:cat>
            <c:strRef>
              <c:f>'adv (2)'!$A$2:$A$4</c:f>
              <c:strCache>
                <c:ptCount val="3"/>
                <c:pt idx="0">
                  <c:v>Australia</c:v>
                </c:pt>
                <c:pt idx="1">
                  <c:v>Canada</c:v>
                </c:pt>
                <c:pt idx="2">
                  <c:v>Norway</c:v>
                </c:pt>
              </c:strCache>
            </c:strRef>
          </c:cat>
          <c:val>
            <c:numRef>
              <c:f>'adv (2)'!$D$2:$D$4</c:f>
              <c:numCache>
                <c:formatCode>General</c:formatCode>
                <c:ptCount val="3"/>
                <c:pt idx="0">
                  <c:v>1.86137726067373</c:v>
                </c:pt>
                <c:pt idx="1">
                  <c:v>2.6295077247503702</c:v>
                </c:pt>
                <c:pt idx="2">
                  <c:v>4.9667232591907302</c:v>
                </c:pt>
              </c:numCache>
            </c:numRef>
          </c:val>
          <c:extLst>
            <c:ext xmlns:c16="http://schemas.microsoft.com/office/drawing/2014/chart" uri="{C3380CC4-5D6E-409C-BE32-E72D297353CC}">
              <c16:uniqueId val="{00000002-3032-4731-9EBA-17D1617C2832}"/>
            </c:ext>
          </c:extLst>
        </c:ser>
        <c:ser>
          <c:idx val="3"/>
          <c:order val="3"/>
          <c:tx>
            <c:strRef>
              <c:f>'adv (2)'!$E$1</c:f>
              <c:strCache>
                <c:ptCount val="1"/>
                <c:pt idx="0">
                  <c:v>1996</c:v>
                </c:pt>
              </c:strCache>
            </c:strRef>
          </c:tx>
          <c:spPr>
            <a:solidFill>
              <a:schemeClr val="accent4"/>
            </a:solidFill>
            <a:ln>
              <a:noFill/>
            </a:ln>
            <a:effectLst/>
          </c:spPr>
          <c:invertIfNegative val="0"/>
          <c:cat>
            <c:strRef>
              <c:f>'adv (2)'!$A$2:$A$4</c:f>
              <c:strCache>
                <c:ptCount val="3"/>
                <c:pt idx="0">
                  <c:v>Australia</c:v>
                </c:pt>
                <c:pt idx="1">
                  <c:v>Canada</c:v>
                </c:pt>
                <c:pt idx="2">
                  <c:v>Norway</c:v>
                </c:pt>
              </c:strCache>
            </c:strRef>
          </c:cat>
          <c:val>
            <c:numRef>
              <c:f>'adv (2)'!$E$2:$E$4</c:f>
              <c:numCache>
                <c:formatCode>General</c:formatCode>
                <c:ptCount val="3"/>
                <c:pt idx="0">
                  <c:v>1.84173153684924</c:v>
                </c:pt>
                <c:pt idx="1">
                  <c:v>3.4328126397729899</c:v>
                </c:pt>
                <c:pt idx="2">
                  <c:v>7.1405926051746897</c:v>
                </c:pt>
              </c:numCache>
            </c:numRef>
          </c:val>
          <c:extLst>
            <c:ext xmlns:c16="http://schemas.microsoft.com/office/drawing/2014/chart" uri="{C3380CC4-5D6E-409C-BE32-E72D297353CC}">
              <c16:uniqueId val="{00000003-3032-4731-9EBA-17D1617C2832}"/>
            </c:ext>
          </c:extLst>
        </c:ser>
        <c:ser>
          <c:idx val="4"/>
          <c:order val="4"/>
          <c:tx>
            <c:strRef>
              <c:f>'adv (2)'!$F$1</c:f>
              <c:strCache>
                <c:ptCount val="1"/>
                <c:pt idx="0">
                  <c:v>1997</c:v>
                </c:pt>
              </c:strCache>
            </c:strRef>
          </c:tx>
          <c:spPr>
            <a:solidFill>
              <a:schemeClr val="accent5"/>
            </a:solidFill>
            <a:ln>
              <a:noFill/>
            </a:ln>
            <a:effectLst/>
          </c:spPr>
          <c:invertIfNegative val="0"/>
          <c:cat>
            <c:strRef>
              <c:f>'adv (2)'!$A$2:$A$4</c:f>
              <c:strCache>
                <c:ptCount val="3"/>
                <c:pt idx="0">
                  <c:v>Australia</c:v>
                </c:pt>
                <c:pt idx="1">
                  <c:v>Canada</c:v>
                </c:pt>
                <c:pt idx="2">
                  <c:v>Norway</c:v>
                </c:pt>
              </c:strCache>
            </c:strRef>
          </c:cat>
          <c:val>
            <c:numRef>
              <c:f>'adv (2)'!$F$2:$F$4</c:f>
              <c:numCache>
                <c:formatCode>General</c:formatCode>
                <c:ptCount val="3"/>
                <c:pt idx="0">
                  <c:v>1.6083468603648801</c:v>
                </c:pt>
                <c:pt idx="1">
                  <c:v>2.8457433993720902</c:v>
                </c:pt>
                <c:pt idx="2">
                  <c:v>5.9009183019575699</c:v>
                </c:pt>
              </c:numCache>
            </c:numRef>
          </c:val>
          <c:extLst>
            <c:ext xmlns:c16="http://schemas.microsoft.com/office/drawing/2014/chart" uri="{C3380CC4-5D6E-409C-BE32-E72D297353CC}">
              <c16:uniqueId val="{00000004-3032-4731-9EBA-17D1617C2832}"/>
            </c:ext>
          </c:extLst>
        </c:ser>
        <c:ser>
          <c:idx val="5"/>
          <c:order val="5"/>
          <c:tx>
            <c:strRef>
              <c:f>'adv (2)'!$G$1</c:f>
              <c:strCache>
                <c:ptCount val="1"/>
                <c:pt idx="0">
                  <c:v>1998</c:v>
                </c:pt>
              </c:strCache>
            </c:strRef>
          </c:tx>
          <c:spPr>
            <a:solidFill>
              <a:schemeClr val="accent6"/>
            </a:solidFill>
            <a:ln>
              <a:noFill/>
            </a:ln>
            <a:effectLst/>
          </c:spPr>
          <c:invertIfNegative val="0"/>
          <c:cat>
            <c:strRef>
              <c:f>'adv (2)'!$A$2:$A$4</c:f>
              <c:strCache>
                <c:ptCount val="3"/>
                <c:pt idx="0">
                  <c:v>Australia</c:v>
                </c:pt>
                <c:pt idx="1">
                  <c:v>Canada</c:v>
                </c:pt>
                <c:pt idx="2">
                  <c:v>Norway</c:v>
                </c:pt>
              </c:strCache>
            </c:strRef>
          </c:cat>
          <c:val>
            <c:numRef>
              <c:f>'adv (2)'!$G$2:$G$4</c:f>
              <c:numCache>
                <c:formatCode>General</c:formatCode>
                <c:ptCount val="3"/>
                <c:pt idx="0">
                  <c:v>1.70974978565181</c:v>
                </c:pt>
                <c:pt idx="1">
                  <c:v>1.7606746418786601</c:v>
                </c:pt>
                <c:pt idx="2">
                  <c:v>1.5111060949200501</c:v>
                </c:pt>
              </c:numCache>
            </c:numRef>
          </c:val>
          <c:extLst>
            <c:ext xmlns:c16="http://schemas.microsoft.com/office/drawing/2014/chart" uri="{C3380CC4-5D6E-409C-BE32-E72D297353CC}">
              <c16:uniqueId val="{00000005-3032-4731-9EBA-17D1617C2832}"/>
            </c:ext>
          </c:extLst>
        </c:ser>
        <c:ser>
          <c:idx val="6"/>
          <c:order val="6"/>
          <c:tx>
            <c:strRef>
              <c:f>'adv (2)'!$H$1</c:f>
              <c:strCache>
                <c:ptCount val="1"/>
                <c:pt idx="0">
                  <c:v>1999</c:v>
                </c:pt>
              </c:strCache>
            </c:strRef>
          </c:tx>
          <c:spPr>
            <a:solidFill>
              <a:schemeClr val="accent1">
                <a:lumMod val="60000"/>
              </a:schemeClr>
            </a:solidFill>
            <a:ln>
              <a:noFill/>
            </a:ln>
            <a:effectLst/>
          </c:spPr>
          <c:invertIfNegative val="0"/>
          <c:cat>
            <c:strRef>
              <c:f>'adv (2)'!$A$2:$A$4</c:f>
              <c:strCache>
                <c:ptCount val="3"/>
                <c:pt idx="0">
                  <c:v>Australia</c:v>
                </c:pt>
                <c:pt idx="1">
                  <c:v>Canada</c:v>
                </c:pt>
                <c:pt idx="2">
                  <c:v>Norway</c:v>
                </c:pt>
              </c:strCache>
            </c:strRef>
          </c:cat>
          <c:val>
            <c:numRef>
              <c:f>'adv (2)'!$H$2:$H$4</c:f>
              <c:numCache>
                <c:formatCode>General</c:formatCode>
                <c:ptCount val="3"/>
                <c:pt idx="0">
                  <c:v>1.63004706328045</c:v>
                </c:pt>
                <c:pt idx="1">
                  <c:v>2.47518856196726</c:v>
                </c:pt>
                <c:pt idx="2">
                  <c:v>4.7802808049397898</c:v>
                </c:pt>
              </c:numCache>
            </c:numRef>
          </c:val>
          <c:extLst>
            <c:ext xmlns:c16="http://schemas.microsoft.com/office/drawing/2014/chart" uri="{C3380CC4-5D6E-409C-BE32-E72D297353CC}">
              <c16:uniqueId val="{00000006-3032-4731-9EBA-17D1617C2832}"/>
            </c:ext>
          </c:extLst>
        </c:ser>
        <c:ser>
          <c:idx val="7"/>
          <c:order val="7"/>
          <c:tx>
            <c:strRef>
              <c:f>'adv (2)'!$I$1</c:f>
              <c:strCache>
                <c:ptCount val="1"/>
                <c:pt idx="0">
                  <c:v>2000</c:v>
                </c:pt>
              </c:strCache>
            </c:strRef>
          </c:tx>
          <c:spPr>
            <a:solidFill>
              <a:schemeClr val="accent2">
                <a:lumMod val="60000"/>
              </a:schemeClr>
            </a:solidFill>
            <a:ln>
              <a:noFill/>
            </a:ln>
            <a:effectLst/>
          </c:spPr>
          <c:invertIfNegative val="0"/>
          <c:cat>
            <c:strRef>
              <c:f>'adv (2)'!$A$2:$A$4</c:f>
              <c:strCache>
                <c:ptCount val="3"/>
                <c:pt idx="0">
                  <c:v>Australia</c:v>
                </c:pt>
                <c:pt idx="1">
                  <c:v>Canada</c:v>
                </c:pt>
                <c:pt idx="2">
                  <c:v>Norway</c:v>
                </c:pt>
              </c:strCache>
            </c:strRef>
          </c:cat>
          <c:val>
            <c:numRef>
              <c:f>'adv (2)'!$I$2:$I$4</c:f>
              <c:numCache>
                <c:formatCode>General</c:formatCode>
                <c:ptCount val="3"/>
                <c:pt idx="0">
                  <c:v>2.6425703006230901</c:v>
                </c:pt>
                <c:pt idx="1">
                  <c:v>4.5419360227934398</c:v>
                </c:pt>
                <c:pt idx="2">
                  <c:v>11.4999778056167</c:v>
                </c:pt>
              </c:numCache>
            </c:numRef>
          </c:val>
          <c:extLst>
            <c:ext xmlns:c16="http://schemas.microsoft.com/office/drawing/2014/chart" uri="{C3380CC4-5D6E-409C-BE32-E72D297353CC}">
              <c16:uniqueId val="{00000007-3032-4731-9EBA-17D1617C2832}"/>
            </c:ext>
          </c:extLst>
        </c:ser>
        <c:ser>
          <c:idx val="8"/>
          <c:order val="8"/>
          <c:tx>
            <c:strRef>
              <c:f>'adv (2)'!$J$1</c:f>
              <c:strCache>
                <c:ptCount val="1"/>
                <c:pt idx="0">
                  <c:v>2001</c:v>
                </c:pt>
              </c:strCache>
            </c:strRef>
          </c:tx>
          <c:spPr>
            <a:solidFill>
              <a:schemeClr val="accent3">
                <a:lumMod val="60000"/>
              </a:schemeClr>
            </a:solidFill>
            <a:ln>
              <a:noFill/>
            </a:ln>
            <a:effectLst/>
          </c:spPr>
          <c:invertIfNegative val="0"/>
          <c:cat>
            <c:strRef>
              <c:f>'adv (2)'!$A$2:$A$4</c:f>
              <c:strCache>
                <c:ptCount val="3"/>
                <c:pt idx="0">
                  <c:v>Australia</c:v>
                </c:pt>
                <c:pt idx="1">
                  <c:v>Canada</c:v>
                </c:pt>
                <c:pt idx="2">
                  <c:v>Norway</c:v>
                </c:pt>
              </c:strCache>
            </c:strRef>
          </c:cat>
          <c:val>
            <c:numRef>
              <c:f>'adv (2)'!$J$2:$J$4</c:f>
              <c:numCache>
                <c:formatCode>General</c:formatCode>
                <c:ptCount val="3"/>
                <c:pt idx="0">
                  <c:v>3.0993550966344898</c:v>
                </c:pt>
                <c:pt idx="1">
                  <c:v>4.0065048331796298</c:v>
                </c:pt>
                <c:pt idx="2">
                  <c:v>9.40262085002494</c:v>
                </c:pt>
              </c:numCache>
            </c:numRef>
          </c:val>
          <c:extLst>
            <c:ext xmlns:c16="http://schemas.microsoft.com/office/drawing/2014/chart" uri="{C3380CC4-5D6E-409C-BE32-E72D297353CC}">
              <c16:uniqueId val="{00000008-3032-4731-9EBA-17D1617C2832}"/>
            </c:ext>
          </c:extLst>
        </c:ser>
        <c:ser>
          <c:idx val="9"/>
          <c:order val="9"/>
          <c:tx>
            <c:strRef>
              <c:f>'adv (2)'!$K$1</c:f>
              <c:strCache>
                <c:ptCount val="1"/>
                <c:pt idx="0">
                  <c:v>2002</c:v>
                </c:pt>
              </c:strCache>
            </c:strRef>
          </c:tx>
          <c:spPr>
            <a:solidFill>
              <a:schemeClr val="accent4">
                <a:lumMod val="60000"/>
              </a:schemeClr>
            </a:solidFill>
            <a:ln>
              <a:noFill/>
            </a:ln>
            <a:effectLst/>
          </c:spPr>
          <c:invertIfNegative val="0"/>
          <c:cat>
            <c:strRef>
              <c:f>'adv (2)'!$A$2:$A$4</c:f>
              <c:strCache>
                <c:ptCount val="3"/>
                <c:pt idx="0">
                  <c:v>Australia</c:v>
                </c:pt>
                <c:pt idx="1">
                  <c:v>Canada</c:v>
                </c:pt>
                <c:pt idx="2">
                  <c:v>Norway</c:v>
                </c:pt>
              </c:strCache>
            </c:strRef>
          </c:cat>
          <c:val>
            <c:numRef>
              <c:f>'adv (2)'!$K$2:$K$4</c:f>
              <c:numCache>
                <c:formatCode>General</c:formatCode>
                <c:ptCount val="3"/>
                <c:pt idx="0">
                  <c:v>2.90060299546015</c:v>
                </c:pt>
                <c:pt idx="1">
                  <c:v>2.99957622710691</c:v>
                </c:pt>
                <c:pt idx="2">
                  <c:v>8.5155985614651701</c:v>
                </c:pt>
              </c:numCache>
            </c:numRef>
          </c:val>
          <c:extLst>
            <c:ext xmlns:c16="http://schemas.microsoft.com/office/drawing/2014/chart" uri="{C3380CC4-5D6E-409C-BE32-E72D297353CC}">
              <c16:uniqueId val="{00000009-3032-4731-9EBA-17D1617C2832}"/>
            </c:ext>
          </c:extLst>
        </c:ser>
        <c:ser>
          <c:idx val="10"/>
          <c:order val="10"/>
          <c:tx>
            <c:strRef>
              <c:f>'adv (2)'!$L$1</c:f>
              <c:strCache>
                <c:ptCount val="1"/>
                <c:pt idx="0">
                  <c:v>2003</c:v>
                </c:pt>
              </c:strCache>
            </c:strRef>
          </c:tx>
          <c:spPr>
            <a:solidFill>
              <a:schemeClr val="accent5">
                <a:lumMod val="60000"/>
              </a:schemeClr>
            </a:solidFill>
            <a:ln>
              <a:noFill/>
            </a:ln>
            <a:effectLst/>
          </c:spPr>
          <c:invertIfNegative val="0"/>
          <c:cat>
            <c:strRef>
              <c:f>'adv (2)'!$A$2:$A$4</c:f>
              <c:strCache>
                <c:ptCount val="3"/>
                <c:pt idx="0">
                  <c:v>Australia</c:v>
                </c:pt>
                <c:pt idx="1">
                  <c:v>Canada</c:v>
                </c:pt>
                <c:pt idx="2">
                  <c:v>Norway</c:v>
                </c:pt>
              </c:strCache>
            </c:strRef>
          </c:cat>
          <c:val>
            <c:numRef>
              <c:f>'adv (2)'!$L$2:$L$4</c:f>
              <c:numCache>
                <c:formatCode>General</c:formatCode>
                <c:ptCount val="3"/>
                <c:pt idx="0">
                  <c:v>2.8401171283181901</c:v>
                </c:pt>
                <c:pt idx="1">
                  <c:v>3.4023841639911199</c:v>
                </c:pt>
                <c:pt idx="2">
                  <c:v>8.5105239824314491</c:v>
                </c:pt>
              </c:numCache>
            </c:numRef>
          </c:val>
          <c:extLst>
            <c:ext xmlns:c16="http://schemas.microsoft.com/office/drawing/2014/chart" uri="{C3380CC4-5D6E-409C-BE32-E72D297353CC}">
              <c16:uniqueId val="{0000000A-3032-4731-9EBA-17D1617C2832}"/>
            </c:ext>
          </c:extLst>
        </c:ser>
        <c:ser>
          <c:idx val="11"/>
          <c:order val="11"/>
          <c:tx>
            <c:strRef>
              <c:f>'adv (2)'!$M$1</c:f>
              <c:strCache>
                <c:ptCount val="1"/>
                <c:pt idx="0">
                  <c:v>2004</c:v>
                </c:pt>
              </c:strCache>
            </c:strRef>
          </c:tx>
          <c:spPr>
            <a:solidFill>
              <a:schemeClr val="accent6">
                <a:lumMod val="60000"/>
              </a:schemeClr>
            </a:solidFill>
            <a:ln>
              <a:noFill/>
            </a:ln>
            <a:effectLst/>
          </c:spPr>
          <c:invertIfNegative val="0"/>
          <c:cat>
            <c:strRef>
              <c:f>'adv (2)'!$A$2:$A$4</c:f>
              <c:strCache>
                <c:ptCount val="3"/>
                <c:pt idx="0">
                  <c:v>Australia</c:v>
                </c:pt>
                <c:pt idx="1">
                  <c:v>Canada</c:v>
                </c:pt>
                <c:pt idx="2">
                  <c:v>Norway</c:v>
                </c:pt>
              </c:strCache>
            </c:strRef>
          </c:cat>
          <c:val>
            <c:numRef>
              <c:f>'adv (2)'!$M$2:$M$4</c:f>
              <c:numCache>
                <c:formatCode>General</c:formatCode>
                <c:ptCount val="3"/>
                <c:pt idx="0">
                  <c:v>3.75726691581393</c:v>
                </c:pt>
                <c:pt idx="1">
                  <c:v>4.8628166396909496</c:v>
                </c:pt>
                <c:pt idx="2">
                  <c:v>9.5088983031587606</c:v>
                </c:pt>
              </c:numCache>
            </c:numRef>
          </c:val>
          <c:extLst>
            <c:ext xmlns:c16="http://schemas.microsoft.com/office/drawing/2014/chart" uri="{C3380CC4-5D6E-409C-BE32-E72D297353CC}">
              <c16:uniqueId val="{0000000B-3032-4731-9EBA-17D1617C2832}"/>
            </c:ext>
          </c:extLst>
        </c:ser>
        <c:ser>
          <c:idx val="12"/>
          <c:order val="12"/>
          <c:tx>
            <c:strRef>
              <c:f>'adv (2)'!$N$1</c:f>
              <c:strCache>
                <c:ptCount val="1"/>
                <c:pt idx="0">
                  <c:v>2005</c:v>
                </c:pt>
              </c:strCache>
            </c:strRef>
          </c:tx>
          <c:spPr>
            <a:solidFill>
              <a:schemeClr val="accent1">
                <a:lumMod val="80000"/>
                <a:lumOff val="20000"/>
              </a:schemeClr>
            </a:solidFill>
            <a:ln>
              <a:noFill/>
            </a:ln>
            <a:effectLst/>
          </c:spPr>
          <c:invertIfNegative val="0"/>
          <c:cat>
            <c:strRef>
              <c:f>'adv (2)'!$A$2:$A$4</c:f>
              <c:strCache>
                <c:ptCount val="3"/>
                <c:pt idx="0">
                  <c:v>Australia</c:v>
                </c:pt>
                <c:pt idx="1">
                  <c:v>Canada</c:v>
                </c:pt>
                <c:pt idx="2">
                  <c:v>Norway</c:v>
                </c:pt>
              </c:strCache>
            </c:strRef>
          </c:cat>
          <c:val>
            <c:numRef>
              <c:f>'adv (2)'!$N$2:$N$4</c:f>
              <c:numCache>
                <c:formatCode>General</c:formatCode>
                <c:ptCount val="3"/>
                <c:pt idx="0">
                  <c:v>5.2121819116892896</c:v>
                </c:pt>
                <c:pt idx="1">
                  <c:v>5.0027115422208999</c:v>
                </c:pt>
                <c:pt idx="2">
                  <c:v>11.348849191707901</c:v>
                </c:pt>
              </c:numCache>
            </c:numRef>
          </c:val>
          <c:extLst>
            <c:ext xmlns:c16="http://schemas.microsoft.com/office/drawing/2014/chart" uri="{C3380CC4-5D6E-409C-BE32-E72D297353CC}">
              <c16:uniqueId val="{0000000C-3032-4731-9EBA-17D1617C2832}"/>
            </c:ext>
          </c:extLst>
        </c:ser>
        <c:ser>
          <c:idx val="13"/>
          <c:order val="13"/>
          <c:tx>
            <c:strRef>
              <c:f>'adv (2)'!$O$1</c:f>
              <c:strCache>
                <c:ptCount val="1"/>
                <c:pt idx="0">
                  <c:v>2006</c:v>
                </c:pt>
              </c:strCache>
            </c:strRef>
          </c:tx>
          <c:spPr>
            <a:solidFill>
              <a:schemeClr val="accent2">
                <a:lumMod val="80000"/>
                <a:lumOff val="20000"/>
              </a:schemeClr>
            </a:solidFill>
            <a:ln>
              <a:noFill/>
            </a:ln>
            <a:effectLst/>
          </c:spPr>
          <c:invertIfNegative val="0"/>
          <c:cat>
            <c:strRef>
              <c:f>'adv (2)'!$A$2:$A$4</c:f>
              <c:strCache>
                <c:ptCount val="3"/>
                <c:pt idx="0">
                  <c:v>Australia</c:v>
                </c:pt>
                <c:pt idx="1">
                  <c:v>Canada</c:v>
                </c:pt>
                <c:pt idx="2">
                  <c:v>Norway</c:v>
                </c:pt>
              </c:strCache>
            </c:strRef>
          </c:cat>
          <c:val>
            <c:numRef>
              <c:f>'adv (2)'!$O$2:$O$4</c:f>
              <c:numCache>
                <c:formatCode>General</c:formatCode>
                <c:ptCount val="3"/>
                <c:pt idx="0">
                  <c:v>6.4023372929023301</c:v>
                </c:pt>
                <c:pt idx="1">
                  <c:v>4.8248498146651402</c:v>
                </c:pt>
                <c:pt idx="2">
                  <c:v>11.734993580211301</c:v>
                </c:pt>
              </c:numCache>
            </c:numRef>
          </c:val>
          <c:extLst>
            <c:ext xmlns:c16="http://schemas.microsoft.com/office/drawing/2014/chart" uri="{C3380CC4-5D6E-409C-BE32-E72D297353CC}">
              <c16:uniqueId val="{0000000D-3032-4731-9EBA-17D1617C2832}"/>
            </c:ext>
          </c:extLst>
        </c:ser>
        <c:ser>
          <c:idx val="14"/>
          <c:order val="14"/>
          <c:tx>
            <c:strRef>
              <c:f>'adv (2)'!$P$1</c:f>
              <c:strCache>
                <c:ptCount val="1"/>
                <c:pt idx="0">
                  <c:v>2007</c:v>
                </c:pt>
              </c:strCache>
            </c:strRef>
          </c:tx>
          <c:spPr>
            <a:solidFill>
              <a:schemeClr val="accent3">
                <a:lumMod val="80000"/>
                <a:lumOff val="20000"/>
              </a:schemeClr>
            </a:solidFill>
            <a:ln>
              <a:noFill/>
            </a:ln>
            <a:effectLst/>
          </c:spPr>
          <c:invertIfNegative val="0"/>
          <c:cat>
            <c:strRef>
              <c:f>'adv (2)'!$A$2:$A$4</c:f>
              <c:strCache>
                <c:ptCount val="3"/>
                <c:pt idx="0">
                  <c:v>Australia</c:v>
                </c:pt>
                <c:pt idx="1">
                  <c:v>Canada</c:v>
                </c:pt>
                <c:pt idx="2">
                  <c:v>Norway</c:v>
                </c:pt>
              </c:strCache>
            </c:strRef>
          </c:cat>
          <c:val>
            <c:numRef>
              <c:f>'adv (2)'!$P$2:$P$4</c:f>
              <c:numCache>
                <c:formatCode>General</c:formatCode>
                <c:ptCount val="3"/>
                <c:pt idx="0">
                  <c:v>8.2206458747782598</c:v>
                </c:pt>
                <c:pt idx="1">
                  <c:v>4.5054171969195203</c:v>
                </c:pt>
                <c:pt idx="2">
                  <c:v>9.7940948892182398</c:v>
                </c:pt>
              </c:numCache>
            </c:numRef>
          </c:val>
          <c:extLst>
            <c:ext xmlns:c16="http://schemas.microsoft.com/office/drawing/2014/chart" uri="{C3380CC4-5D6E-409C-BE32-E72D297353CC}">
              <c16:uniqueId val="{0000000E-3032-4731-9EBA-17D1617C2832}"/>
            </c:ext>
          </c:extLst>
        </c:ser>
        <c:ser>
          <c:idx val="15"/>
          <c:order val="15"/>
          <c:tx>
            <c:strRef>
              <c:f>'adv (2)'!$Q$1</c:f>
              <c:strCache>
                <c:ptCount val="1"/>
                <c:pt idx="0">
                  <c:v>2008</c:v>
                </c:pt>
              </c:strCache>
            </c:strRef>
          </c:tx>
          <c:spPr>
            <a:solidFill>
              <a:schemeClr val="accent4">
                <a:lumMod val="80000"/>
                <a:lumOff val="20000"/>
              </a:schemeClr>
            </a:solidFill>
            <a:ln>
              <a:noFill/>
            </a:ln>
            <a:effectLst/>
          </c:spPr>
          <c:invertIfNegative val="0"/>
          <c:cat>
            <c:strRef>
              <c:f>'adv (2)'!$A$2:$A$4</c:f>
              <c:strCache>
                <c:ptCount val="3"/>
                <c:pt idx="0">
                  <c:v>Australia</c:v>
                </c:pt>
                <c:pt idx="1">
                  <c:v>Canada</c:v>
                </c:pt>
                <c:pt idx="2">
                  <c:v>Norway</c:v>
                </c:pt>
              </c:strCache>
            </c:strRef>
          </c:cat>
          <c:val>
            <c:numRef>
              <c:f>'adv (2)'!$Q$2:$Q$4</c:f>
              <c:numCache>
                <c:formatCode>General</c:formatCode>
                <c:ptCount val="3"/>
                <c:pt idx="0">
                  <c:v>10.249564043005799</c:v>
                </c:pt>
                <c:pt idx="1">
                  <c:v>5.8006728255764903</c:v>
                </c:pt>
                <c:pt idx="2">
                  <c:v>11.7335320244723</c:v>
                </c:pt>
              </c:numCache>
            </c:numRef>
          </c:val>
          <c:extLst>
            <c:ext xmlns:c16="http://schemas.microsoft.com/office/drawing/2014/chart" uri="{C3380CC4-5D6E-409C-BE32-E72D297353CC}">
              <c16:uniqueId val="{0000000F-3032-4731-9EBA-17D1617C2832}"/>
            </c:ext>
          </c:extLst>
        </c:ser>
        <c:ser>
          <c:idx val="16"/>
          <c:order val="16"/>
          <c:tx>
            <c:strRef>
              <c:f>'adv (2)'!$R$1</c:f>
              <c:strCache>
                <c:ptCount val="1"/>
                <c:pt idx="0">
                  <c:v>2009</c:v>
                </c:pt>
              </c:strCache>
            </c:strRef>
          </c:tx>
          <c:spPr>
            <a:solidFill>
              <a:schemeClr val="accent5">
                <a:lumMod val="80000"/>
                <a:lumOff val="20000"/>
              </a:schemeClr>
            </a:solidFill>
            <a:ln>
              <a:noFill/>
            </a:ln>
            <a:effectLst/>
          </c:spPr>
          <c:invertIfNegative val="0"/>
          <c:cat>
            <c:strRef>
              <c:f>'adv (2)'!$A$2:$A$4</c:f>
              <c:strCache>
                <c:ptCount val="3"/>
                <c:pt idx="0">
                  <c:v>Australia</c:v>
                </c:pt>
                <c:pt idx="1">
                  <c:v>Canada</c:v>
                </c:pt>
                <c:pt idx="2">
                  <c:v>Norway</c:v>
                </c:pt>
              </c:strCache>
            </c:strRef>
          </c:cat>
          <c:val>
            <c:numRef>
              <c:f>'adv (2)'!$R$2:$R$4</c:f>
              <c:numCache>
                <c:formatCode>General</c:formatCode>
                <c:ptCount val="3"/>
                <c:pt idx="0">
                  <c:v>6.4688423218100901</c:v>
                </c:pt>
                <c:pt idx="1">
                  <c:v>2.34977227103697</c:v>
                </c:pt>
                <c:pt idx="2">
                  <c:v>8.1393211176608897</c:v>
                </c:pt>
              </c:numCache>
            </c:numRef>
          </c:val>
          <c:extLst>
            <c:ext xmlns:c16="http://schemas.microsoft.com/office/drawing/2014/chart" uri="{C3380CC4-5D6E-409C-BE32-E72D297353CC}">
              <c16:uniqueId val="{00000010-3032-4731-9EBA-17D1617C2832}"/>
            </c:ext>
          </c:extLst>
        </c:ser>
        <c:ser>
          <c:idx val="17"/>
          <c:order val="17"/>
          <c:tx>
            <c:strRef>
              <c:f>'adv (2)'!$S$1</c:f>
              <c:strCache>
                <c:ptCount val="1"/>
                <c:pt idx="0">
                  <c:v>2010</c:v>
                </c:pt>
              </c:strCache>
            </c:strRef>
          </c:tx>
          <c:spPr>
            <a:solidFill>
              <a:schemeClr val="accent6">
                <a:lumMod val="80000"/>
                <a:lumOff val="20000"/>
              </a:schemeClr>
            </a:solidFill>
            <a:ln>
              <a:noFill/>
            </a:ln>
            <a:effectLst/>
          </c:spPr>
          <c:invertIfNegative val="0"/>
          <c:cat>
            <c:strRef>
              <c:f>'adv (2)'!$A$2:$A$4</c:f>
              <c:strCache>
                <c:ptCount val="3"/>
                <c:pt idx="0">
                  <c:v>Australia</c:v>
                </c:pt>
                <c:pt idx="1">
                  <c:v>Canada</c:v>
                </c:pt>
                <c:pt idx="2">
                  <c:v>Norway</c:v>
                </c:pt>
              </c:strCache>
            </c:strRef>
          </c:cat>
          <c:val>
            <c:numRef>
              <c:f>'adv (2)'!$S$2:$S$4</c:f>
              <c:numCache>
                <c:formatCode>General</c:formatCode>
                <c:ptCount val="3"/>
                <c:pt idx="0">
                  <c:v>9.5709818329774006</c:v>
                </c:pt>
                <c:pt idx="1">
                  <c:v>2.7608544271817999</c:v>
                </c:pt>
                <c:pt idx="2">
                  <c:v>7.6869547840774102</c:v>
                </c:pt>
              </c:numCache>
            </c:numRef>
          </c:val>
          <c:extLst>
            <c:ext xmlns:c16="http://schemas.microsoft.com/office/drawing/2014/chart" uri="{C3380CC4-5D6E-409C-BE32-E72D297353CC}">
              <c16:uniqueId val="{00000011-3032-4731-9EBA-17D1617C2832}"/>
            </c:ext>
          </c:extLst>
        </c:ser>
        <c:ser>
          <c:idx val="18"/>
          <c:order val="18"/>
          <c:tx>
            <c:strRef>
              <c:f>'adv (2)'!$T$1</c:f>
              <c:strCache>
                <c:ptCount val="1"/>
                <c:pt idx="0">
                  <c:v>2011</c:v>
                </c:pt>
              </c:strCache>
            </c:strRef>
          </c:tx>
          <c:spPr>
            <a:solidFill>
              <a:schemeClr val="accent1">
                <a:lumMod val="80000"/>
              </a:schemeClr>
            </a:solidFill>
            <a:ln>
              <a:noFill/>
            </a:ln>
            <a:effectLst/>
          </c:spPr>
          <c:invertIfNegative val="0"/>
          <c:cat>
            <c:strRef>
              <c:f>'adv (2)'!$A$2:$A$4</c:f>
              <c:strCache>
                <c:ptCount val="3"/>
                <c:pt idx="0">
                  <c:v>Australia</c:v>
                </c:pt>
                <c:pt idx="1">
                  <c:v>Canada</c:v>
                </c:pt>
                <c:pt idx="2">
                  <c:v>Norway</c:v>
                </c:pt>
              </c:strCache>
            </c:strRef>
          </c:cat>
          <c:val>
            <c:numRef>
              <c:f>'adv (2)'!$T$2:$T$4</c:f>
              <c:numCache>
                <c:formatCode>General</c:formatCode>
                <c:ptCount val="3"/>
                <c:pt idx="0">
                  <c:v>10.549957327409899</c:v>
                </c:pt>
                <c:pt idx="1">
                  <c:v>3.2024672008347101</c:v>
                </c:pt>
                <c:pt idx="2">
                  <c:v>9.7641222934787102</c:v>
                </c:pt>
              </c:numCache>
            </c:numRef>
          </c:val>
          <c:extLst>
            <c:ext xmlns:c16="http://schemas.microsoft.com/office/drawing/2014/chart" uri="{C3380CC4-5D6E-409C-BE32-E72D297353CC}">
              <c16:uniqueId val="{00000012-3032-4731-9EBA-17D1617C2832}"/>
            </c:ext>
          </c:extLst>
        </c:ser>
        <c:ser>
          <c:idx val="19"/>
          <c:order val="19"/>
          <c:tx>
            <c:strRef>
              <c:f>'adv (2)'!$U$1</c:f>
              <c:strCache>
                <c:ptCount val="1"/>
                <c:pt idx="0">
                  <c:v>2012</c:v>
                </c:pt>
              </c:strCache>
            </c:strRef>
          </c:tx>
          <c:spPr>
            <a:solidFill>
              <a:schemeClr val="accent2">
                <a:lumMod val="80000"/>
              </a:schemeClr>
            </a:solidFill>
            <a:ln>
              <a:noFill/>
            </a:ln>
            <a:effectLst/>
          </c:spPr>
          <c:invertIfNegative val="0"/>
          <c:cat>
            <c:strRef>
              <c:f>'adv (2)'!$A$2:$A$4</c:f>
              <c:strCache>
                <c:ptCount val="3"/>
                <c:pt idx="0">
                  <c:v>Australia</c:v>
                </c:pt>
                <c:pt idx="1">
                  <c:v>Canada</c:v>
                </c:pt>
                <c:pt idx="2">
                  <c:v>Norway</c:v>
                </c:pt>
              </c:strCache>
            </c:strRef>
          </c:cat>
          <c:val>
            <c:numRef>
              <c:f>'adv (2)'!$U$2:$U$4</c:f>
              <c:numCache>
                <c:formatCode>General</c:formatCode>
                <c:ptCount val="3"/>
                <c:pt idx="0">
                  <c:v>7.7610028247237297</c:v>
                </c:pt>
                <c:pt idx="1">
                  <c:v>2.4074054218341399</c:v>
                </c:pt>
                <c:pt idx="2">
                  <c:v>9.7689316868356002</c:v>
                </c:pt>
              </c:numCache>
            </c:numRef>
          </c:val>
          <c:extLst>
            <c:ext xmlns:c16="http://schemas.microsoft.com/office/drawing/2014/chart" uri="{C3380CC4-5D6E-409C-BE32-E72D297353CC}">
              <c16:uniqueId val="{00000013-3032-4731-9EBA-17D1617C2832}"/>
            </c:ext>
          </c:extLst>
        </c:ser>
        <c:ser>
          <c:idx val="20"/>
          <c:order val="20"/>
          <c:tx>
            <c:strRef>
              <c:f>'adv (2)'!$V$1</c:f>
              <c:strCache>
                <c:ptCount val="1"/>
                <c:pt idx="0">
                  <c:v>2013</c:v>
                </c:pt>
              </c:strCache>
            </c:strRef>
          </c:tx>
          <c:spPr>
            <a:solidFill>
              <a:schemeClr val="accent3">
                <a:lumMod val="80000"/>
              </a:schemeClr>
            </a:solidFill>
            <a:ln>
              <a:noFill/>
            </a:ln>
            <a:effectLst/>
          </c:spPr>
          <c:invertIfNegative val="0"/>
          <c:cat>
            <c:strRef>
              <c:f>'adv (2)'!$A$2:$A$4</c:f>
              <c:strCache>
                <c:ptCount val="3"/>
                <c:pt idx="0">
                  <c:v>Australia</c:v>
                </c:pt>
                <c:pt idx="1">
                  <c:v>Canada</c:v>
                </c:pt>
                <c:pt idx="2">
                  <c:v>Norway</c:v>
                </c:pt>
              </c:strCache>
            </c:strRef>
          </c:cat>
          <c:val>
            <c:numRef>
              <c:f>'adv (2)'!$V$2:$V$4</c:f>
              <c:numCache>
                <c:formatCode>General</c:formatCode>
                <c:ptCount val="3"/>
                <c:pt idx="0">
                  <c:v>8.2826852057666898</c:v>
                </c:pt>
                <c:pt idx="1">
                  <c:v>2.5555637192129801</c:v>
                </c:pt>
                <c:pt idx="2">
                  <c:v>8.3608036339676293</c:v>
                </c:pt>
              </c:numCache>
            </c:numRef>
          </c:val>
          <c:extLst>
            <c:ext xmlns:c16="http://schemas.microsoft.com/office/drawing/2014/chart" uri="{C3380CC4-5D6E-409C-BE32-E72D297353CC}">
              <c16:uniqueId val="{00000014-3032-4731-9EBA-17D1617C2832}"/>
            </c:ext>
          </c:extLst>
        </c:ser>
        <c:ser>
          <c:idx val="21"/>
          <c:order val="21"/>
          <c:tx>
            <c:strRef>
              <c:f>'adv (2)'!$W$1</c:f>
              <c:strCache>
                <c:ptCount val="1"/>
                <c:pt idx="0">
                  <c:v>2014</c:v>
                </c:pt>
              </c:strCache>
            </c:strRef>
          </c:tx>
          <c:spPr>
            <a:solidFill>
              <a:schemeClr val="accent4">
                <a:lumMod val="80000"/>
              </a:schemeClr>
            </a:solidFill>
            <a:ln>
              <a:noFill/>
            </a:ln>
            <a:effectLst/>
          </c:spPr>
          <c:invertIfNegative val="0"/>
          <c:cat>
            <c:strRef>
              <c:f>'adv (2)'!$A$2:$A$4</c:f>
              <c:strCache>
                <c:ptCount val="3"/>
                <c:pt idx="0">
                  <c:v>Australia</c:v>
                </c:pt>
                <c:pt idx="1">
                  <c:v>Canada</c:v>
                </c:pt>
                <c:pt idx="2">
                  <c:v>Norway</c:v>
                </c:pt>
              </c:strCache>
            </c:strRef>
          </c:cat>
          <c:val>
            <c:numRef>
              <c:f>'adv (2)'!$W$2:$W$4</c:f>
              <c:numCache>
                <c:formatCode>General</c:formatCode>
                <c:ptCount val="3"/>
                <c:pt idx="0">
                  <c:v>7.3022883296288201</c:v>
                </c:pt>
                <c:pt idx="1">
                  <c:v>2.5074021056809701</c:v>
                </c:pt>
                <c:pt idx="2">
                  <c:v>8.1695045423266599</c:v>
                </c:pt>
              </c:numCache>
            </c:numRef>
          </c:val>
          <c:extLst>
            <c:ext xmlns:c16="http://schemas.microsoft.com/office/drawing/2014/chart" uri="{C3380CC4-5D6E-409C-BE32-E72D297353CC}">
              <c16:uniqueId val="{00000015-3032-4731-9EBA-17D1617C2832}"/>
            </c:ext>
          </c:extLst>
        </c:ser>
        <c:ser>
          <c:idx val="22"/>
          <c:order val="22"/>
          <c:tx>
            <c:strRef>
              <c:f>'adv (2)'!$X$1</c:f>
              <c:strCache>
                <c:ptCount val="1"/>
                <c:pt idx="0">
                  <c:v>2015</c:v>
                </c:pt>
              </c:strCache>
            </c:strRef>
          </c:tx>
          <c:spPr>
            <a:solidFill>
              <a:schemeClr val="accent5">
                <a:lumMod val="80000"/>
              </a:schemeClr>
            </a:solidFill>
            <a:ln>
              <a:noFill/>
            </a:ln>
            <a:effectLst/>
          </c:spPr>
          <c:invertIfNegative val="0"/>
          <c:cat>
            <c:strRef>
              <c:f>'adv (2)'!$A$2:$A$4</c:f>
              <c:strCache>
                <c:ptCount val="3"/>
                <c:pt idx="0">
                  <c:v>Australia</c:v>
                </c:pt>
                <c:pt idx="1">
                  <c:v>Canada</c:v>
                </c:pt>
                <c:pt idx="2">
                  <c:v>Norway</c:v>
                </c:pt>
              </c:strCache>
            </c:strRef>
          </c:cat>
          <c:val>
            <c:numRef>
              <c:f>'adv (2)'!$X$2:$X$4</c:f>
              <c:numCache>
                <c:formatCode>General</c:formatCode>
                <c:ptCount val="3"/>
                <c:pt idx="0">
                  <c:v>4.8026954564479603</c:v>
                </c:pt>
                <c:pt idx="1">
                  <c:v>0.88902559806771597</c:v>
                </c:pt>
                <c:pt idx="2">
                  <c:v>5.3962324590090898</c:v>
                </c:pt>
              </c:numCache>
            </c:numRef>
          </c:val>
          <c:extLst>
            <c:ext xmlns:c16="http://schemas.microsoft.com/office/drawing/2014/chart" uri="{C3380CC4-5D6E-409C-BE32-E72D297353CC}">
              <c16:uniqueId val="{00000016-3032-4731-9EBA-17D1617C2832}"/>
            </c:ext>
          </c:extLst>
        </c:ser>
        <c:dLbls>
          <c:showLegendKey val="0"/>
          <c:showVal val="0"/>
          <c:showCatName val="0"/>
          <c:showSerName val="0"/>
          <c:showPercent val="0"/>
          <c:showBubbleSize val="0"/>
        </c:dLbls>
        <c:gapWidth val="219"/>
        <c:overlap val="-27"/>
        <c:axId val="153099368"/>
        <c:axId val="153099760"/>
      </c:barChart>
      <c:catAx>
        <c:axId val="153099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099760"/>
        <c:crosses val="autoZero"/>
        <c:auto val="1"/>
        <c:lblAlgn val="ctr"/>
        <c:lblOffset val="100"/>
        <c:noMultiLvlLbl val="0"/>
      </c:catAx>
      <c:valAx>
        <c:axId val="153099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099368"/>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LID4096"/>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691ABB-46A1-405A-866E-25F42836D823}"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412122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691ABB-46A1-405A-866E-25F42836D823}"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220765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691ABB-46A1-405A-866E-25F42836D823}"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9346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691ABB-46A1-405A-866E-25F42836D823}"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339029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691ABB-46A1-405A-866E-25F42836D823}"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725451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691ABB-46A1-405A-866E-25F42836D823}"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332513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691ABB-46A1-405A-866E-25F42836D823}"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2270535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691ABB-46A1-405A-866E-25F42836D823}"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350532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91ABB-46A1-405A-866E-25F42836D823}"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144149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691ABB-46A1-405A-866E-25F42836D823}"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395487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691ABB-46A1-405A-866E-25F42836D823}"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94985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91ABB-46A1-405A-866E-25F42836D823}" type="datetimeFigureOut">
              <a:rPr lang="en-US" smtClean="0"/>
              <a:t>1/26/2021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0C3E6-CE64-45ED-A198-ECEB539A79E6}" type="slidenum">
              <a:rPr lang="en-US" smtClean="0"/>
              <a:t>‹#›</a:t>
            </a:fld>
            <a:endParaRPr lang="en-US"/>
          </a:p>
        </p:txBody>
      </p:sp>
    </p:spTree>
    <p:extLst>
      <p:ext uri="{BB962C8B-B14F-4D97-AF65-F5344CB8AC3E}">
        <p14:creationId xmlns:p14="http://schemas.microsoft.com/office/powerpoint/2010/main" val="4262291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nGZn_pGT_PM"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eO_AAWxiITY"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CUXsVNI1X4Y" TargetMode="External"/></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64614" y="1783959"/>
            <a:ext cx="4087306" cy="2889114"/>
          </a:xfrm>
        </p:spPr>
        <p:txBody>
          <a:bodyPr anchor="b">
            <a:normAutofit/>
          </a:bodyPr>
          <a:lstStyle/>
          <a:p>
            <a:pPr algn="l"/>
            <a:r>
              <a:rPr lang="en-US" sz="3800">
                <a:latin typeface="Times New Roman" panose="02020603050405020304" pitchFamily="18" charset="0"/>
                <a:cs typeface="Times New Roman" panose="02020603050405020304" pitchFamily="18" charset="0"/>
              </a:rPr>
              <a:t>Commodities and emerging markets. The resource curse and Dutch desease.</a:t>
            </a:r>
          </a:p>
        </p:txBody>
      </p:sp>
      <p:sp>
        <p:nvSpPr>
          <p:cNvPr id="3" name="Subtitle 2"/>
          <p:cNvSpPr>
            <a:spLocks noGrp="1"/>
          </p:cNvSpPr>
          <p:nvPr>
            <p:ph type="subTitle" idx="1"/>
          </p:nvPr>
        </p:nvSpPr>
        <p:spPr>
          <a:xfrm>
            <a:off x="7464612" y="4750893"/>
            <a:ext cx="4087305" cy="1147863"/>
          </a:xfrm>
        </p:spPr>
        <p:txBody>
          <a:bodyPr anchor="t">
            <a:normAutofit/>
          </a:bodyPr>
          <a:lstStyle/>
          <a:p>
            <a:pPr algn="l"/>
            <a:r>
              <a:rPr lang="fi-FI" sz="2000">
                <a:latin typeface="Times New Roman" panose="02020603050405020304" pitchFamily="18" charset="0"/>
                <a:cs typeface="Times New Roman" panose="02020603050405020304" pitchFamily="18" charset="0"/>
              </a:rPr>
              <a:t>Svetlana Ledyaeva</a:t>
            </a:r>
          </a:p>
          <a:p>
            <a:pPr algn="l"/>
            <a:r>
              <a:rPr lang="fi-FI" sz="2000">
                <a:latin typeface="Times New Roman" panose="02020603050405020304" pitchFamily="18" charset="0"/>
                <a:cs typeface="Times New Roman" panose="02020603050405020304" pitchFamily="18" charset="0"/>
              </a:rPr>
              <a:t>Aalto BIZ</a:t>
            </a:r>
            <a:endParaRPr lang="en-US" sz="2000">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31FF94E9-43F3-4EBE-B4AB-DFD2E08A8AE5}"/>
              </a:ext>
            </a:extLst>
          </p:cNvPr>
          <p:cNvPicPr>
            <a:picLocks noChangeAspect="1"/>
          </p:cNvPicPr>
          <p:nvPr/>
        </p:nvPicPr>
        <p:blipFill rotWithShape="1">
          <a:blip r:embed="rId2"/>
          <a:srcRect r="587"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8683823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Natural resources curse</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72862" y="1508166"/>
            <a:ext cx="11310152" cy="5114576"/>
          </a:xfrm>
        </p:spPr>
        <p:txBody>
          <a:bodyPr>
            <a:normAutofit lnSpcReduction="10000"/>
          </a:bodyPr>
          <a:lstStyle/>
          <a:p>
            <a:pPr marL="0" indent="0">
              <a:buNone/>
            </a:pPr>
            <a:r>
              <a:rPr lang="en-US" sz="3500" dirty="0">
                <a:solidFill>
                  <a:srgbClr val="FF0000"/>
                </a:solidFill>
                <a:highlight>
                  <a:srgbClr val="FFFF00"/>
                </a:highlight>
                <a:latin typeface="Times New Roman" panose="02020603050405020304" pitchFamily="18" charset="0"/>
                <a:cs typeface="Times New Roman" panose="02020603050405020304" pitchFamily="18" charset="0"/>
              </a:rPr>
              <a:t>The term resource curse encompasses the significant social, economic and political  challenges that are unique to countries rich in oil, gas and minerals.</a:t>
            </a:r>
          </a:p>
          <a:p>
            <a:pPr marL="0" indent="0">
              <a:buNone/>
            </a:pPr>
            <a:endParaRPr lang="en-US" sz="3500" dirty="0">
              <a:latin typeface="Times New Roman" panose="02020603050405020304" pitchFamily="18" charset="0"/>
              <a:cs typeface="Times New Roman" panose="02020603050405020304" pitchFamily="18" charset="0"/>
            </a:endParaRPr>
          </a:p>
          <a:p>
            <a:pPr marL="0" indent="0">
              <a:buNone/>
            </a:pPr>
            <a:r>
              <a:rPr lang="en-US" sz="3500" dirty="0">
                <a:latin typeface="Times New Roman" panose="02020603050405020304" pitchFamily="18" charset="0"/>
                <a:cs typeface="Times New Roman" panose="02020603050405020304" pitchFamily="18" charset="0"/>
              </a:rPr>
              <a:t>Many oil-, gas- and mineral-rich countries have failed to reach their full potential as a result of their natural resource wealth. </a:t>
            </a:r>
          </a:p>
          <a:p>
            <a:pPr marL="0" indent="0">
              <a:buNone/>
            </a:pPr>
            <a:endParaRPr lang="en-US" sz="3500" dirty="0">
              <a:latin typeface="Times New Roman" panose="02020603050405020304" pitchFamily="18" charset="0"/>
              <a:cs typeface="Times New Roman" panose="02020603050405020304" pitchFamily="18" charset="0"/>
            </a:endParaRPr>
          </a:p>
          <a:p>
            <a:pPr marL="0" indent="0">
              <a:buNone/>
            </a:pPr>
            <a:r>
              <a:rPr lang="en-US" sz="3500" dirty="0">
                <a:latin typeface="Times New Roman" panose="02020603050405020304" pitchFamily="18" charset="0"/>
                <a:cs typeface="Times New Roman" panose="02020603050405020304" pitchFamily="18" charset="0"/>
              </a:rPr>
              <a:t>In general, they are also more authoritarian, more prone to conflict, and less economically stable than countries without these resources.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fi-FI" dirty="0"/>
          </a:p>
        </p:txBody>
      </p:sp>
    </p:spTree>
    <p:extLst>
      <p:ext uri="{BB962C8B-B14F-4D97-AF65-F5344CB8AC3E}">
        <p14:creationId xmlns:p14="http://schemas.microsoft.com/office/powerpoint/2010/main" val="645609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Resource </a:t>
            </a:r>
            <a:r>
              <a:rPr lang="fi-FI" b="1" dirty="0" err="1">
                <a:latin typeface="Times New Roman" panose="02020603050405020304" pitchFamily="18" charset="0"/>
                <a:cs typeface="Times New Roman" panose="02020603050405020304" pitchFamily="18" charset="0"/>
              </a:rPr>
              <a:t>curse</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economies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7452" y="1367161"/>
            <a:ext cx="11576482" cy="5125714"/>
          </a:xfrm>
        </p:spPr>
        <p:txBody>
          <a:bodyPr>
            <a:noAutofit/>
          </a:bodyPr>
          <a:lstStyle/>
          <a:p>
            <a:pPr marL="0" indent="0" algn="just">
              <a:buNone/>
            </a:pPr>
            <a:r>
              <a:rPr lang="en-US" sz="3700" dirty="0">
                <a:latin typeface="Times New Roman" panose="02020603050405020304" pitchFamily="18" charset="0"/>
                <a:cs typeface="Times New Roman" panose="02020603050405020304" pitchFamily="18" charset="0"/>
              </a:rPr>
              <a:t>The worst development outcomes - measured in poverty, inequality, and deprivation - are often found in those countries with the greatest natural resource endowments.</a:t>
            </a:r>
          </a:p>
          <a:p>
            <a:pPr marL="0" indent="0" algn="just">
              <a:buNone/>
            </a:pPr>
            <a:endParaRPr lang="en-US" sz="3700" dirty="0">
              <a:latin typeface="Times New Roman" panose="02020603050405020304" pitchFamily="18" charset="0"/>
              <a:cs typeface="Times New Roman" panose="02020603050405020304" pitchFamily="18" charset="0"/>
            </a:endParaRPr>
          </a:p>
          <a:p>
            <a:pPr marL="0" indent="0" algn="just">
              <a:buNone/>
            </a:pPr>
            <a:r>
              <a:rPr lang="en-US" sz="3700" dirty="0">
                <a:latin typeface="Times New Roman" panose="02020603050405020304" pitchFamily="18" charset="0"/>
                <a:cs typeface="Times New Roman" panose="02020603050405020304" pitchFamily="18" charset="0"/>
              </a:rPr>
              <a:t>"</a:t>
            </a:r>
            <a:r>
              <a:rPr lang="en-US" sz="37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are twenty-three countries in the world that derive at least 60 percent of their exports from oil and gas and not a single one is a real democracy</a:t>
            </a:r>
            <a:r>
              <a:rPr lang="en-US" sz="3700" dirty="0">
                <a:latin typeface="Times New Roman" panose="02020603050405020304" pitchFamily="18" charset="0"/>
                <a:cs typeface="Times New Roman" panose="02020603050405020304" pitchFamily="18" charset="0"/>
              </a:rPr>
              <a:t>," </a:t>
            </a:r>
            <a:r>
              <a:rPr lang="en-US" sz="3700" b="1" i="1" dirty="0">
                <a:latin typeface="Times New Roman" panose="02020603050405020304" pitchFamily="18" charset="0"/>
                <a:cs typeface="Times New Roman" panose="02020603050405020304" pitchFamily="18" charset="0"/>
              </a:rPr>
              <a:t>observes Larry Diamond of Stanford University.  </a:t>
            </a:r>
          </a:p>
        </p:txBody>
      </p:sp>
    </p:spTree>
    <p:extLst>
      <p:ext uri="{BB962C8B-B14F-4D97-AF65-F5344CB8AC3E}">
        <p14:creationId xmlns:p14="http://schemas.microsoft.com/office/powerpoint/2010/main" val="502663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Mineral resources and economic development</a:t>
            </a:r>
          </a:p>
        </p:txBody>
      </p:sp>
      <p:sp>
        <p:nvSpPr>
          <p:cNvPr id="3" name="Content Placeholder 2"/>
          <p:cNvSpPr>
            <a:spLocks noGrp="1"/>
          </p:cNvSpPr>
          <p:nvPr>
            <p:ph idx="1"/>
          </p:nvPr>
        </p:nvSpPr>
        <p:spPr/>
        <p:txBody>
          <a:bodyPr/>
          <a:lstStyle/>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African countries (Angola, Nigeria, Sudan</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rich</a:t>
            </a:r>
            <a:r>
              <a:rPr lang="fi-FI" sz="3200" dirty="0">
                <a:latin typeface="Times New Roman" panose="02020603050405020304" pitchFamily="18" charset="0"/>
                <a:cs typeface="Times New Roman" panose="02020603050405020304" pitchFamily="18" charset="0"/>
              </a:rPr>
              <a:t> in </a:t>
            </a:r>
            <a:r>
              <a:rPr lang="fi-FI" sz="3200" dirty="0" err="1">
                <a:latin typeface="Times New Roman" panose="02020603050405020304" pitchFamily="18" charset="0"/>
                <a:cs typeface="Times New Roman" panose="02020603050405020304" pitchFamily="18" charset="0"/>
              </a:rPr>
              <a:t>resources</a:t>
            </a:r>
            <a:r>
              <a:rPr lang="fi-FI" sz="3200" dirty="0">
                <a:latin typeface="Times New Roman" panose="02020603050405020304" pitchFamily="18" charset="0"/>
                <a:cs typeface="Times New Roman" panose="02020603050405020304" pitchFamily="18" charset="0"/>
              </a:rPr>
              <a:t> </a:t>
            </a:r>
            <a:r>
              <a:rPr lang="fi-FI" sz="3200" dirty="0">
                <a:latin typeface="Times New Roman" panose="02020603050405020304" pitchFamily="18" charset="0"/>
                <a:cs typeface="Times New Roman" panose="02020603050405020304" pitchFamily="18" charset="0"/>
                <a:sym typeface="Wingdings" panose="05000000000000000000" pitchFamily="2" charset="2"/>
              </a:rPr>
              <a:t></a:t>
            </a:r>
            <a:r>
              <a:rPr lang="en-US" sz="3200" dirty="0">
                <a:latin typeface="Times New Roman" panose="02020603050405020304" pitchFamily="18" charset="0"/>
                <a:cs typeface="Times New Roman" panose="02020603050405020304" pitchFamily="18" charset="0"/>
                <a:sym typeface="Wingdings" panose="05000000000000000000" pitchFamily="2" charset="2"/>
              </a:rPr>
              <a:t>L</a:t>
            </a:r>
            <a:r>
              <a:rPr lang="en-US" sz="3200" dirty="0">
                <a:latin typeface="Times New Roman" panose="02020603050405020304" pitchFamily="18" charset="0"/>
                <a:cs typeface="Times New Roman" panose="02020603050405020304" pitchFamily="18" charset="0"/>
              </a:rPr>
              <a:t>ow per capita income and low quality of life.</a:t>
            </a:r>
          </a:p>
          <a:p>
            <a:pPr marL="0" indent="0" algn="just">
              <a:buNone/>
            </a:pPr>
            <a:endParaRPr lang="fi-FI"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East Asian economies Japan, Korea, Taiwan, Singapore and Hong Kong have achieved western-level standards of living despite being rocky islands (or peninsulas) with virtually no exportable natural resources.</a:t>
            </a:r>
          </a:p>
          <a:p>
            <a:pPr marL="0" indent="0">
              <a:buNone/>
            </a:pPr>
            <a:endParaRPr lang="en-US" sz="2000" dirty="0"/>
          </a:p>
          <a:p>
            <a:pPr marL="0" indent="0">
              <a:buNone/>
            </a:pPr>
            <a:endParaRPr lang="fi-FI" dirty="0"/>
          </a:p>
          <a:p>
            <a:pPr marL="0" indent="0">
              <a:buNone/>
            </a:pPr>
            <a:endParaRPr lang="en-US" dirty="0"/>
          </a:p>
        </p:txBody>
      </p:sp>
    </p:spTree>
    <p:extLst>
      <p:ext uri="{BB962C8B-B14F-4D97-AF65-F5344CB8AC3E}">
        <p14:creationId xmlns:p14="http://schemas.microsoft.com/office/powerpoint/2010/main" val="3791299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90350"/>
          </a:xfrm>
        </p:spPr>
        <p:txBody>
          <a:bodyPr/>
          <a:lstStyle/>
          <a:p>
            <a:r>
              <a:rPr lang="fi-FI" b="1" dirty="0" err="1">
                <a:latin typeface="Times New Roman" panose="02020603050405020304" pitchFamily="18" charset="0"/>
                <a:cs typeface="Times New Roman" panose="02020603050405020304" pitchFamily="18" charset="0"/>
              </a:rPr>
              <a:t>Explanations</a:t>
            </a:r>
            <a:r>
              <a:rPr lang="fi-FI" b="1" dirty="0">
                <a:latin typeface="Times New Roman" panose="02020603050405020304" pitchFamily="18" charset="0"/>
                <a:cs typeface="Times New Roman" panose="02020603050405020304" pitchFamily="18" charset="0"/>
              </a:rPr>
              <a:t> for </a:t>
            </a:r>
            <a:r>
              <a:rPr lang="fi-FI" b="1" dirty="0" err="1">
                <a:latin typeface="Times New Roman" panose="02020603050405020304" pitchFamily="18" charset="0"/>
                <a:cs typeface="Times New Roman" panose="02020603050405020304" pitchFamily="18" charset="0"/>
              </a:rPr>
              <a:t>resource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curse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Numerous</a:t>
            </a:r>
            <a:r>
              <a:rPr lang="fi-FI"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44758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Possible Channels of the Natural Resource Curse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1841" y="1518082"/>
            <a:ext cx="11585359" cy="4974793"/>
          </a:xfrm>
        </p:spPr>
        <p:txBody>
          <a:bodyPr>
            <a:normAutofit fontScale="92500" lnSpcReduction="20000"/>
          </a:bodyPr>
          <a:lstStyle/>
          <a:p>
            <a:pPr marL="0" indent="0">
              <a:buNone/>
            </a:pPr>
            <a:r>
              <a:rPr lang="en-US" sz="2600" dirty="0">
                <a:highlight>
                  <a:srgbClr val="FFFF00"/>
                </a:highlight>
                <a:latin typeface="Times New Roman" panose="02020603050405020304" pitchFamily="18" charset="0"/>
                <a:cs typeface="Times New Roman" panose="02020603050405020304" pitchFamily="18" charset="0"/>
              </a:rPr>
              <a:t>It is not that countries with oil wealth will necessarily achieve worse performance than those without. </a:t>
            </a:r>
          </a:p>
          <a:p>
            <a:pPr marL="0" indent="0">
              <a:buNone/>
            </a:pPr>
            <a:r>
              <a:rPr lang="en-US" sz="2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Norway </a:t>
            </a:r>
            <a:r>
              <a:rPr lang="en-US" sz="2600" dirty="0">
                <a:latin typeface="Times New Roman" panose="02020603050405020304" pitchFamily="18" charset="0"/>
                <a:cs typeface="Times New Roman" panose="02020603050405020304" pitchFamily="18" charset="0"/>
              </a:rPr>
              <a:t>                                          versus            </a:t>
            </a:r>
            <a:r>
              <a:rPr lang="en-US" sz="2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Nigeria</a:t>
            </a:r>
          </a:p>
          <a:p>
            <a:pPr marL="0" indent="0">
              <a:buNone/>
            </a:pPr>
            <a:r>
              <a:rPr lang="en-US" sz="2600" b="1" i="1" dirty="0">
                <a:latin typeface="Times New Roman" panose="02020603050405020304" pitchFamily="18" charset="0"/>
                <a:cs typeface="Times New Roman" panose="02020603050405020304" pitchFamily="18" charset="0"/>
              </a:rPr>
              <a:t>Oil production per capita, barrel/day/million people</a:t>
            </a:r>
          </a:p>
          <a:p>
            <a:pPr marL="0" indent="0">
              <a:buNone/>
            </a:pPr>
            <a:r>
              <a:rPr lang="en-US" sz="2200" dirty="0"/>
              <a:t> </a:t>
            </a:r>
            <a:r>
              <a:rPr lang="en-FI" sz="2400" b="1" dirty="0">
                <a:solidFill>
                  <a:srgbClr val="FF0000"/>
                </a:solidFill>
                <a:effectLst>
                  <a:outerShdw blurRad="38100" dist="38100" dir="2700000" algn="tl">
                    <a:srgbClr val="000000">
                      <a:alpha val="43137"/>
                    </a:srgbClr>
                  </a:outerShdw>
                </a:effectLst>
              </a:rPr>
              <a:t>313,661</a:t>
            </a:r>
            <a:r>
              <a:rPr lang="en-US" sz="2400" b="1" dirty="0">
                <a:solidFill>
                  <a:srgbClr val="FF0000"/>
                </a:solidFill>
                <a:effectLst>
                  <a:outerShdw blurRad="38100" dist="38100" dir="2700000" algn="tl">
                    <a:srgbClr val="000000">
                      <a:alpha val="43137"/>
                    </a:srgbClr>
                  </a:outerShdw>
                </a:effectLst>
              </a:rPr>
              <a:t>                                                                               </a:t>
            </a:r>
            <a:r>
              <a:rPr lang="en-FI" sz="2400" b="1" dirty="0">
                <a:solidFill>
                  <a:srgbClr val="FF0000"/>
                </a:solidFill>
                <a:effectLst>
                  <a:outerShdw blurRad="38100" dist="38100" dir="2700000" algn="tl">
                    <a:srgbClr val="000000">
                      <a:alpha val="43137"/>
                    </a:srgbClr>
                  </a:outerShdw>
                </a:effectLst>
              </a:rPr>
              <a:t>10,752</a:t>
            </a:r>
            <a:endParaRPr lang="en-US" sz="2400" b="1" dirty="0">
              <a:solidFill>
                <a:srgbClr val="FF0000"/>
              </a:solidFill>
              <a:effectLst>
                <a:outerShdw blurRad="38100" dist="38100" dir="2700000" algn="tl">
                  <a:srgbClr val="000000">
                    <a:alpha val="43137"/>
                  </a:srgbClr>
                </a:outerShdw>
              </a:effectLst>
            </a:endParaRPr>
          </a:p>
          <a:p>
            <a:pPr marL="0" indent="0">
              <a:buNone/>
            </a:pPr>
            <a:endParaRPr lang="en-US" sz="2400" b="1" i="1" dirty="0"/>
          </a:p>
          <a:p>
            <a:pPr marL="0" indent="0">
              <a:buNone/>
            </a:pPr>
            <a:r>
              <a:rPr lang="en-US" sz="2400" b="1" i="1" dirty="0"/>
              <a:t>GDP per capita in 2019 </a:t>
            </a:r>
          </a:p>
          <a:p>
            <a:pPr marL="0" indent="0">
              <a:buNone/>
            </a:pPr>
            <a:endParaRPr lang="en-US" sz="2400" b="1" i="1" dirty="0"/>
          </a:p>
          <a:p>
            <a:pPr marL="0" indent="0">
              <a:buNone/>
            </a:pPr>
            <a:r>
              <a:rPr lang="en-FI" sz="2400" b="1" dirty="0">
                <a:solidFill>
                  <a:srgbClr val="FF0000"/>
                </a:solidFill>
                <a:effectLst>
                  <a:outerShdw blurRad="38100" dist="38100" dir="2700000" algn="tl">
                    <a:srgbClr val="000000">
                      <a:alpha val="43137"/>
                    </a:srgbClr>
                  </a:outerShdw>
                </a:effectLst>
              </a:rPr>
              <a:t>$75</a:t>
            </a:r>
            <a:r>
              <a:rPr lang="en-US" sz="2400" b="1" dirty="0">
                <a:solidFill>
                  <a:srgbClr val="FF0000"/>
                </a:solidFill>
                <a:effectLst>
                  <a:outerShdw blurRad="38100" dist="38100" dir="2700000" algn="tl">
                    <a:srgbClr val="000000">
                      <a:alpha val="43137"/>
                    </a:srgbClr>
                  </a:outerShdw>
                </a:effectLst>
              </a:rPr>
              <a:t> </a:t>
            </a:r>
            <a:r>
              <a:rPr lang="en-FI" sz="2400" b="1" dirty="0">
                <a:solidFill>
                  <a:srgbClr val="FF0000"/>
                </a:solidFill>
                <a:effectLst>
                  <a:outerShdw blurRad="38100" dist="38100" dir="2700000" algn="tl">
                    <a:srgbClr val="000000">
                      <a:alpha val="43137"/>
                    </a:srgbClr>
                  </a:outerShdw>
                </a:effectLst>
              </a:rPr>
              <a:t>420</a:t>
            </a:r>
            <a:r>
              <a:rPr lang="en-US" sz="2400" b="1" i="1" dirty="0">
                <a:solidFill>
                  <a:srgbClr val="FF0000"/>
                </a:solidFill>
                <a:effectLst>
                  <a:outerShdw blurRad="38100" dist="38100" dir="2700000" algn="tl">
                    <a:srgbClr val="000000">
                      <a:alpha val="43137"/>
                    </a:srgbClr>
                  </a:outerShdw>
                </a:effectLst>
              </a:rPr>
              <a:t>                                                                                 </a:t>
            </a:r>
            <a:r>
              <a:rPr lang="en-FI" sz="2400" b="1" dirty="0">
                <a:solidFill>
                  <a:srgbClr val="FF0000"/>
                </a:solidFill>
                <a:effectLst>
                  <a:outerShdw blurRad="38100" dist="38100" dir="2700000" algn="tl">
                    <a:srgbClr val="000000">
                      <a:alpha val="43137"/>
                    </a:srgbClr>
                  </a:outerShdw>
                </a:effectLst>
              </a:rPr>
              <a:t>$2</a:t>
            </a:r>
            <a:r>
              <a:rPr lang="en-US" sz="2400" b="1" dirty="0">
                <a:solidFill>
                  <a:srgbClr val="FF0000"/>
                </a:solidFill>
                <a:effectLst>
                  <a:outerShdw blurRad="38100" dist="38100" dir="2700000" algn="tl">
                    <a:srgbClr val="000000">
                      <a:alpha val="43137"/>
                    </a:srgbClr>
                  </a:outerShdw>
                </a:effectLst>
              </a:rPr>
              <a:t> </a:t>
            </a:r>
            <a:r>
              <a:rPr lang="en-FI" sz="2400" b="1" dirty="0">
                <a:solidFill>
                  <a:srgbClr val="FF0000"/>
                </a:solidFill>
                <a:effectLst>
                  <a:outerShdw blurRad="38100" dist="38100" dir="2700000" algn="tl">
                    <a:srgbClr val="000000">
                      <a:alpha val="43137"/>
                    </a:srgbClr>
                  </a:outerShdw>
                </a:effectLst>
              </a:rPr>
              <a:t>230</a:t>
            </a:r>
            <a:r>
              <a:rPr lang="en-US" sz="2400" b="1" dirty="0">
                <a:solidFill>
                  <a:srgbClr val="FF0000"/>
                </a:solidFill>
                <a:effectLst>
                  <a:outerShdw blurRad="38100" dist="38100" dir="2700000" algn="tl">
                    <a:srgbClr val="000000">
                      <a:alpha val="43137"/>
                    </a:srgbClr>
                  </a:outerShdw>
                </a:effectLst>
              </a:rPr>
              <a:t>                                   </a:t>
            </a:r>
          </a:p>
          <a:p>
            <a:pPr marL="0" indent="0">
              <a:buNone/>
            </a:pPr>
            <a:endParaRPr lang="en-US" sz="2400" b="1" i="1" dirty="0"/>
          </a:p>
          <a:p>
            <a:pPr marL="0" indent="0">
              <a:buNone/>
            </a:pPr>
            <a:r>
              <a:rPr lang="en-US" sz="2400" b="1" i="1" dirty="0"/>
              <a:t>Global competitiveness ranking in 2019</a:t>
            </a:r>
          </a:p>
          <a:p>
            <a:pPr marL="0" indent="0">
              <a:buNone/>
            </a:pPr>
            <a:endParaRPr lang="en-US" sz="2400" b="1" i="1" dirty="0"/>
          </a:p>
          <a:p>
            <a:pPr marL="0" indent="0">
              <a:buNone/>
            </a:pPr>
            <a:r>
              <a:rPr lang="en-US" sz="2400" b="1" dirty="0">
                <a:solidFill>
                  <a:srgbClr val="FF0000"/>
                </a:solidFill>
                <a:effectLst>
                  <a:outerShdw blurRad="38100" dist="38100" dir="2700000" algn="tl">
                    <a:srgbClr val="000000">
                      <a:alpha val="43137"/>
                    </a:srgbClr>
                  </a:outerShdw>
                </a:effectLst>
              </a:rPr>
              <a:t>17                                                                                           116               </a:t>
            </a:r>
          </a:p>
          <a:p>
            <a:pPr marL="0" indent="0">
              <a:buNone/>
            </a:pPr>
            <a:endParaRPr lang="en-US" sz="2200" b="1" i="1" dirty="0"/>
          </a:p>
        </p:txBody>
      </p:sp>
    </p:spTree>
    <p:extLst>
      <p:ext uri="{BB962C8B-B14F-4D97-AF65-F5344CB8AC3E}">
        <p14:creationId xmlns:p14="http://schemas.microsoft.com/office/powerpoint/2010/main" val="1545293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dirty="0">
                <a:latin typeface="Times New Roman" panose="02020603050405020304" pitchFamily="18" charset="0"/>
                <a:cs typeface="Times New Roman" panose="02020603050405020304" pitchFamily="18" charset="0"/>
              </a:rPr>
              <a:t>Democracy:</a:t>
            </a:r>
            <a:r>
              <a:rPr lang="en-US" dirty="0"/>
              <a:t> </a:t>
            </a:r>
            <a:r>
              <a:rPr lang="en-US" b="1" dirty="0">
                <a:latin typeface="Times New Roman" panose="02020603050405020304" pitchFamily="18" charset="0"/>
                <a:cs typeface="Times New Roman" panose="02020603050405020304" pitchFamily="18" charset="0"/>
              </a:rPr>
              <a:t>Oversight incentives in resource-rich and resource-poor countries</a:t>
            </a:r>
            <a:br>
              <a:rPr lang="en-US" dirty="0">
                <a:latin typeface="Times New Roman" panose="02020603050405020304" pitchFamily="18" charset="0"/>
                <a:cs typeface="Times New Roman" panose="02020603050405020304" pitchFamily="18" charset="0"/>
              </a:rPr>
            </a:br>
            <a:endParaRPr lang="fi-FI"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104405" y="1825625"/>
            <a:ext cx="9981211" cy="4351338"/>
          </a:xfrm>
          <a:prstGeom prst="rect">
            <a:avLst/>
          </a:prstGeom>
        </p:spPr>
      </p:pic>
    </p:spTree>
    <p:extLst>
      <p:ext uri="{BB962C8B-B14F-4D97-AF65-F5344CB8AC3E}">
        <p14:creationId xmlns:p14="http://schemas.microsoft.com/office/powerpoint/2010/main" val="1045925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Conflict</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05017"/>
            <a:ext cx="10515600" cy="4871946"/>
          </a:xfrm>
        </p:spPr>
        <p:txBody>
          <a:bodyPr/>
          <a:lstStyle/>
          <a:p>
            <a:pPr marL="0" indent="0" algn="just">
              <a:buNone/>
            </a:pPr>
            <a:r>
              <a:rPr lang="en-US" sz="3600" dirty="0">
                <a:latin typeface="Times New Roman" panose="02020603050405020304" pitchFamily="18" charset="0"/>
                <a:cs typeface="Times New Roman" panose="02020603050405020304" pitchFamily="18" charset="0"/>
              </a:rPr>
              <a:t>Natural resources can, and often do provoke and sustain internal conflicts as different groups fight for control of the resources or use natural resources to finance their fighting.</a:t>
            </a:r>
          </a:p>
          <a:p>
            <a:pPr marL="0" indent="0" algn="just">
              <a:buNone/>
            </a:pPr>
            <a:endParaRPr lang="fi-FI" sz="3600" dirty="0">
              <a:latin typeface="Times New Roman" panose="02020603050405020304" pitchFamily="18" charset="0"/>
              <a:cs typeface="Times New Roman" panose="02020603050405020304" pitchFamily="18" charset="0"/>
            </a:endParaRPr>
          </a:p>
          <a:p>
            <a:pPr marL="0" indent="0" algn="just">
              <a:buNone/>
            </a:pPr>
            <a:r>
              <a:rPr lang="en-US" sz="3600" dirty="0">
                <a:latin typeface="Times New Roman" panose="02020603050405020304" pitchFamily="18" charset="0"/>
                <a:cs typeface="Times New Roman" panose="02020603050405020304" pitchFamily="18" charset="0"/>
              </a:rPr>
              <a:t>The tendency of oil-rich states to provoke or be targets of international conflict, has been observed in some cases, such as with Iraq’s invasion of Iran and Kuwait. </a:t>
            </a:r>
          </a:p>
          <a:p>
            <a:pPr marL="0" indent="0">
              <a:buNone/>
            </a:pPr>
            <a:endParaRPr lang="fi-FI" dirty="0"/>
          </a:p>
        </p:txBody>
      </p:sp>
    </p:spTree>
    <p:extLst>
      <p:ext uri="{BB962C8B-B14F-4D97-AF65-F5344CB8AC3E}">
        <p14:creationId xmlns:p14="http://schemas.microsoft.com/office/powerpoint/2010/main" val="95667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Weaker</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institutional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development</a:t>
            </a:r>
            <a:br>
              <a:rPr lang="fi-FI" dirty="0"/>
            </a:br>
            <a:endParaRPr lang="fi-FI" dirty="0"/>
          </a:p>
        </p:txBody>
      </p:sp>
      <p:sp>
        <p:nvSpPr>
          <p:cNvPr id="3" name="Content Placeholder 2"/>
          <p:cNvSpPr>
            <a:spLocks noGrp="1"/>
          </p:cNvSpPr>
          <p:nvPr>
            <p:ph idx="1"/>
          </p:nvPr>
        </p:nvSpPr>
        <p:spPr>
          <a:xfrm>
            <a:off x="391885" y="1189608"/>
            <a:ext cx="11376561" cy="4987355"/>
          </a:xfrm>
        </p:spPr>
        <p:txBody>
          <a:bodyPr>
            <a:normAutofit/>
          </a:bodyPr>
          <a:lstStyle/>
          <a:p>
            <a:pPr marL="0" indent="0">
              <a:buNone/>
            </a:pPr>
            <a:r>
              <a:rPr lang="en-US" sz="3600" dirty="0">
                <a:latin typeface="Times New Roman" panose="02020603050405020304" pitchFamily="18" charset="0"/>
                <a:cs typeface="Times New Roman" panose="02020603050405020304" pitchFamily="18" charset="0"/>
              </a:rPr>
              <a:t>Institutions can be weaker in resource-rich countries because it is easy for elites to capture or take large sums of cash.</a:t>
            </a:r>
          </a:p>
          <a:p>
            <a:pPr marL="0" indent="0">
              <a:buNone/>
            </a:pPr>
            <a:r>
              <a:rPr lang="en-US" sz="3600" dirty="0">
                <a:latin typeface="Times New Roman" panose="02020603050405020304" pitchFamily="18" charset="0"/>
                <a:cs typeface="Times New Roman" panose="02020603050405020304" pitchFamily="18" charset="0"/>
              </a:rPr>
              <a:t> </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Rent-seeking and rent-seizing </a:t>
            </a:r>
            <a:r>
              <a:rPr lang="en-US" sz="3600" dirty="0">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endParaRPr lang="en-US" sz="36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endParaRPr lang="en-US" sz="36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sz="3600" dirty="0">
                <a:latin typeface="Times New Roman" panose="02020603050405020304" pitchFamily="18" charset="0"/>
                <a:cs typeface="Times New Roman" panose="02020603050405020304" pitchFamily="18" charset="0"/>
                <a:sym typeface="Wingdings" panose="05000000000000000000" pitchFamily="2" charset="2"/>
              </a:rPr>
              <a:t>Corruption and week institutions. </a:t>
            </a:r>
            <a:endParaRPr lang="en-US" sz="3600"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fi-FI" dirty="0"/>
          </a:p>
        </p:txBody>
      </p:sp>
    </p:spTree>
    <p:extLst>
      <p:ext uri="{BB962C8B-B14F-4D97-AF65-F5344CB8AC3E}">
        <p14:creationId xmlns:p14="http://schemas.microsoft.com/office/powerpoint/2010/main" val="1691970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05" y="365126"/>
            <a:ext cx="11354541" cy="788972"/>
          </a:xfrm>
        </p:spPr>
        <p:txBody>
          <a:bodyPr>
            <a:normAutofit/>
          </a:bodyPr>
          <a:lstStyle/>
          <a:p>
            <a:r>
              <a:rPr lang="en-US" b="1" dirty="0">
                <a:latin typeface="Times New Roman" panose="02020603050405020304" pitchFamily="18" charset="0"/>
                <a:cs typeface="Times New Roman" panose="02020603050405020304" pitchFamily="18" charset="0"/>
              </a:rPr>
              <a:t>The quality of institutions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35005" y="1526959"/>
            <a:ext cx="11540971" cy="4965916"/>
          </a:xfrm>
        </p:spPr>
        <p:txBody>
          <a:bodyPr>
            <a:normAutofit lnSpcReduction="10000"/>
          </a:bodyPr>
          <a:lstStyle/>
          <a:p>
            <a:pPr marL="0" indent="0" algn="just">
              <a:buNone/>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prominent trend in economic thinking: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quality of institutions</a:t>
            </a:r>
            <a:r>
              <a:rPr lang="en-US" sz="2400" dirty="0">
                <a:latin typeface="Times New Roman" panose="02020603050405020304" pitchFamily="18" charset="0"/>
                <a:cs typeface="Times New Roman" panose="02020603050405020304" pitchFamily="18" charset="0"/>
              </a:rPr>
              <a:t> is the deep fundamental factor that determines which countries experience good performance and which do not.</a:t>
            </a:r>
          </a:p>
          <a:p>
            <a:pPr marL="0" indent="0" algn="just">
              <a:buNone/>
            </a:pPr>
            <a:r>
              <a:rPr lang="fi-FI" sz="2400" b="1" dirty="0">
                <a:solidFill>
                  <a:srgbClr val="FF0000"/>
                </a:solidFill>
                <a:highlight>
                  <a:srgbClr val="FFFF00"/>
                </a:highlight>
                <a:latin typeface="Times New Roman" panose="02020603050405020304" pitchFamily="18" charset="0"/>
                <a:cs typeface="Times New Roman" panose="02020603050405020304" pitchFamily="18" charset="0"/>
              </a:rPr>
              <a:t>On </a:t>
            </a:r>
            <a:r>
              <a:rPr lang="fi-FI" sz="2400" b="1" dirty="0" err="1">
                <a:solidFill>
                  <a:srgbClr val="FF0000"/>
                </a:solidFill>
                <a:highlight>
                  <a:srgbClr val="FFFF00"/>
                </a:highlight>
                <a:latin typeface="Times New Roman" panose="02020603050405020304" pitchFamily="18" charset="0"/>
                <a:cs typeface="Times New Roman" panose="02020603050405020304" pitchFamily="18" charset="0"/>
              </a:rPr>
              <a:t>one</a:t>
            </a:r>
            <a:r>
              <a:rPr lang="fi-FI" sz="24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fi-FI" sz="2400" b="1" dirty="0" err="1">
                <a:solidFill>
                  <a:srgbClr val="FF0000"/>
                </a:solidFill>
                <a:highlight>
                  <a:srgbClr val="FFFF00"/>
                </a:highlight>
                <a:latin typeface="Times New Roman" panose="02020603050405020304" pitchFamily="18" charset="0"/>
                <a:cs typeface="Times New Roman" panose="02020603050405020304" pitchFamily="18" charset="0"/>
              </a:rPr>
              <a:t>hand</a:t>
            </a:r>
            <a:r>
              <a:rPr lang="fi-FI" sz="2400" b="1" dirty="0">
                <a:solidFill>
                  <a:srgbClr val="FF0000"/>
                </a:solidFill>
                <a:highlight>
                  <a:srgbClr val="FFFF00"/>
                </a:highlight>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In high-rent countries the natural resources elicit a political contest to capture ownership.</a:t>
            </a:r>
          </a:p>
          <a:p>
            <a:pPr marL="0" indent="0" algn="just">
              <a:buNone/>
            </a:pPr>
            <a:r>
              <a:rPr lang="en-US" sz="2400" b="1" dirty="0">
                <a:latin typeface="Times New Roman" panose="02020603050405020304" pitchFamily="18" charset="0"/>
                <a:cs typeface="Times New Roman" panose="02020603050405020304" pitchFamily="18" charset="0"/>
              </a:rPr>
              <a:t>In low-rent countries the government must motivate people to create wealth: </a:t>
            </a:r>
          </a:p>
          <a:p>
            <a:pPr marL="0" indent="0" algn="just">
              <a:buNone/>
            </a:pP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by pursuing comparative advantage, promoting equality, and fostering 	civil society.</a:t>
            </a:r>
          </a:p>
          <a:p>
            <a:pPr marL="0" indent="0" algn="just">
              <a:buNone/>
            </a:pPr>
            <a:r>
              <a:rPr lang="fi-FI" sz="2400" b="1" dirty="0">
                <a:solidFill>
                  <a:srgbClr val="FF0000"/>
                </a:solidFill>
                <a:highlight>
                  <a:srgbClr val="FFFF00"/>
                </a:highlight>
                <a:latin typeface="Times New Roman" panose="02020603050405020304" pitchFamily="18" charset="0"/>
                <a:cs typeface="Times New Roman" panose="02020603050405020304" pitchFamily="18" charset="0"/>
              </a:rPr>
              <a:t>On </a:t>
            </a:r>
            <a:r>
              <a:rPr lang="fi-FI" sz="2400" b="1" dirty="0" err="1">
                <a:solidFill>
                  <a:srgbClr val="FF0000"/>
                </a:solidFill>
                <a:highlight>
                  <a:srgbClr val="FFFF00"/>
                </a:highlight>
                <a:latin typeface="Times New Roman" panose="02020603050405020304" pitchFamily="18" charset="0"/>
                <a:cs typeface="Times New Roman" panose="02020603050405020304" pitchFamily="18" charset="0"/>
              </a:rPr>
              <a:t>other</a:t>
            </a:r>
            <a:r>
              <a:rPr lang="fi-FI" sz="24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fi-FI" sz="2400" b="1" dirty="0" err="1">
                <a:solidFill>
                  <a:srgbClr val="FF0000"/>
                </a:solidFill>
                <a:highlight>
                  <a:srgbClr val="FFFF00"/>
                </a:highlight>
                <a:latin typeface="Times New Roman" panose="02020603050405020304" pitchFamily="18" charset="0"/>
                <a:cs typeface="Times New Roman" panose="02020603050405020304" pitchFamily="18" charset="0"/>
              </a:rPr>
              <a:t>hand</a:t>
            </a:r>
            <a:r>
              <a:rPr lang="fi-FI" sz="2400" b="1" dirty="0">
                <a:solidFill>
                  <a:srgbClr val="FF0000"/>
                </a:solidFill>
                <a:highlight>
                  <a:srgbClr val="FFFF00"/>
                </a:highlight>
                <a:latin typeface="Times New Roman" panose="02020603050405020304" pitchFamily="18" charset="0"/>
                <a:cs typeface="Times New Roman" panose="02020603050405020304" pitchFamily="18" charset="0"/>
              </a:rPr>
              <a:t>: </a:t>
            </a:r>
          </a:p>
          <a:p>
            <a:pPr marL="0" indent="0" algn="just">
              <a:buNone/>
            </a:pPr>
            <a:r>
              <a:rPr lang="en-US" sz="2400" dirty="0">
                <a:highlight>
                  <a:srgbClr val="FFFF00"/>
                </a:highlight>
                <a:latin typeface="Times New Roman" panose="02020603050405020304" pitchFamily="18" charset="0"/>
                <a:cs typeface="Times New Roman" panose="02020603050405020304" pitchFamily="18" charset="0"/>
              </a:rPr>
              <a:t>The important question is whether the country already has good institutions at the time that oil/other resources is discovered, in which case it is more likely to be put to use for the national welfare instead of the welfare of an elite.</a:t>
            </a:r>
          </a:p>
          <a:p>
            <a:pPr marL="0" indent="0" algn="just">
              <a:buNone/>
            </a:pPr>
            <a:endParaRPr lang="en-US" sz="2000" dirty="0"/>
          </a:p>
          <a:p>
            <a:pPr marL="0" indent="0" algn="just">
              <a:buNone/>
            </a:pPr>
            <a:endParaRPr lang="fi-FI" sz="2000" dirty="0"/>
          </a:p>
          <a:p>
            <a:pPr marL="0" indent="0" algn="just">
              <a:buNone/>
            </a:pPr>
            <a:endParaRPr lang="en-US" sz="2000" dirty="0"/>
          </a:p>
          <a:p>
            <a:pPr marL="0" indent="0" algn="just">
              <a:buNone/>
            </a:pPr>
            <a:endParaRPr lang="en-US" sz="2500" dirty="0"/>
          </a:p>
          <a:p>
            <a:pPr marL="0" indent="0">
              <a:buNone/>
            </a:pPr>
            <a:endParaRPr lang="en-US" dirty="0"/>
          </a:p>
        </p:txBody>
      </p:sp>
    </p:spTree>
    <p:extLst>
      <p:ext uri="{BB962C8B-B14F-4D97-AF65-F5344CB8AC3E}">
        <p14:creationId xmlns:p14="http://schemas.microsoft.com/office/powerpoint/2010/main" val="521164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5" y="365125"/>
            <a:ext cx="11275621" cy="697717"/>
          </a:xfrm>
        </p:spPr>
        <p:txBody>
          <a:bodyPr>
            <a:normAutofit/>
          </a:bodyPr>
          <a:lstStyle/>
          <a:p>
            <a:pPr algn="just"/>
            <a:r>
              <a:rPr lang="en-US" sz="2800" b="1" dirty="0">
                <a:latin typeface="Times New Roman" panose="02020603050405020304" pitchFamily="18" charset="0"/>
                <a:cs typeface="Times New Roman" panose="02020603050405020304" pitchFamily="18" charset="0"/>
              </a:rPr>
              <a:t>Price arguments 1</a:t>
            </a:r>
            <a:endParaRPr lang="en-US" sz="2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72496" y="953037"/>
            <a:ext cx="11477501" cy="5539838"/>
          </a:xfrm>
        </p:spPr>
        <p:txBody>
          <a:bodyPr>
            <a:normAutofit fontScale="92500"/>
          </a:bodyPr>
          <a:lstStyle/>
          <a:p>
            <a:pPr marL="0" indent="0">
              <a:buNone/>
            </a:pPr>
            <a:endParaRPr lang="en-US" sz="2400" i="1" dirty="0">
              <a:latin typeface="Times New Roman" panose="02020603050405020304" pitchFamily="18" charset="0"/>
              <a:cs typeface="Times New Roman" panose="02020603050405020304" pitchFamily="18" charset="0"/>
            </a:endParaRPr>
          </a:p>
          <a:p>
            <a:pPr marL="0" indent="0">
              <a:buNone/>
            </a:pPr>
            <a:r>
              <a:rPr lang="en-US" sz="3000" i="1" dirty="0">
                <a:latin typeface="Times New Roman" panose="02020603050405020304" pitchFamily="18" charset="0"/>
                <a:cs typeface="Times New Roman" panose="02020603050405020304" pitchFamily="18" charset="0"/>
              </a:rPr>
              <a:t>Prices of commodities/resources could be subject to secular decline on world markets.</a:t>
            </a: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b="1" i="1" dirty="0">
                <a:latin typeface="Times New Roman" panose="02020603050405020304" pitchFamily="18" charset="0"/>
                <a:cs typeface="Times New Roman" panose="02020603050405020304" pitchFamily="18" charset="0"/>
              </a:rPr>
              <a:t>The hypothesis suggested Paul </a:t>
            </a:r>
            <a:r>
              <a:rPr lang="en-US" sz="3000" b="1" i="1" dirty="0" err="1">
                <a:latin typeface="Times New Roman" panose="02020603050405020304" pitchFamily="18" charset="0"/>
                <a:cs typeface="Times New Roman" panose="02020603050405020304" pitchFamily="18" charset="0"/>
              </a:rPr>
              <a:t>Prebisch</a:t>
            </a:r>
            <a:r>
              <a:rPr lang="en-US" sz="3000" b="1" i="1" dirty="0">
                <a:latin typeface="Times New Roman" panose="02020603050405020304" pitchFamily="18" charset="0"/>
                <a:cs typeface="Times New Roman" panose="02020603050405020304" pitchFamily="18" charset="0"/>
              </a:rPr>
              <a:t> (1950) and Hans Singer (1950), “structuralist school”: </a:t>
            </a:r>
            <a:r>
              <a:rPr lang="en-US" sz="3000" b="1" i="1" dirty="0">
                <a:highlight>
                  <a:srgbClr val="FFFF00"/>
                </a:highlight>
                <a:latin typeface="Times New Roman" panose="02020603050405020304" pitchFamily="18" charset="0"/>
                <a:cs typeface="Times New Roman" panose="02020603050405020304" pitchFamily="18" charset="0"/>
              </a:rPr>
              <a:t>T</a:t>
            </a:r>
            <a:r>
              <a:rPr lang="en-US" sz="3000" dirty="0">
                <a:highlight>
                  <a:srgbClr val="FFFF00"/>
                </a:highlight>
                <a:latin typeface="Times New Roman" panose="02020603050405020304" pitchFamily="18" charset="0"/>
                <a:cs typeface="Times New Roman" panose="02020603050405020304" pitchFamily="18" charset="0"/>
              </a:rPr>
              <a:t>he prices of mineral and agricultural products follow a downward trajectory in the long run, relative to the prices of manufactures and other products, to be called the “structuralist school”. </a:t>
            </a: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r>
              <a:rPr lang="en-US" sz="3000" dirty="0">
                <a:latin typeface="Times New Roman" panose="02020603050405020304" pitchFamily="18" charset="0"/>
                <a:cs typeface="Times New Roman" panose="02020603050405020304" pitchFamily="18" charset="0"/>
              </a:rPr>
              <a:t>The theoretical reasoning was that world demand for primary products is inelastic with respect to world income. That is, for every one percent increase in income, the demand for raw materials increases by less than one percent. </a:t>
            </a:r>
            <a:endParaRPr lang="fi-FI" sz="30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1883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9597"/>
          </a:xfrm>
        </p:spPr>
        <p:txBody>
          <a:bodyPr>
            <a:normAutofit/>
          </a:bodyPr>
          <a:lstStyle/>
          <a:p>
            <a:r>
              <a:rPr lang="en-US" sz="4000" b="1" dirty="0">
                <a:latin typeface="Times New Roman" panose="02020603050405020304" pitchFamily="18" charset="0"/>
                <a:cs typeface="Times New Roman" panose="02020603050405020304" pitchFamily="18" charset="0"/>
              </a:rPr>
              <a:t>Commodities</a:t>
            </a:r>
            <a:endParaRPr lang="fi-FI"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85135" y="1002890"/>
            <a:ext cx="11769213" cy="5653549"/>
          </a:xfrm>
        </p:spPr>
        <p:txBody>
          <a:bodyPr>
            <a:normAutofit fontScale="92500"/>
          </a:bodyPr>
          <a:lstStyle/>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6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Substitutability:</a:t>
            </a:r>
            <a:r>
              <a:rPr lang="en-US" sz="2600" dirty="0">
                <a:latin typeface="Times New Roman" panose="02020603050405020304" pitchFamily="18" charset="0"/>
                <a:cs typeface="Times New Roman" panose="02020603050405020304" pitchFamily="18" charset="0"/>
              </a:rPr>
              <a:t> A </a:t>
            </a:r>
            <a:r>
              <a:rPr lang="en-US" sz="2600" b="1" dirty="0">
                <a:latin typeface="Times New Roman" panose="02020603050405020304" pitchFamily="18" charset="0"/>
                <a:cs typeface="Times New Roman" panose="02020603050405020304" pitchFamily="18" charset="0"/>
              </a:rPr>
              <a:t>commodity</a:t>
            </a:r>
            <a:r>
              <a:rPr lang="en-US" sz="2600" dirty="0">
                <a:latin typeface="Times New Roman" panose="02020603050405020304" pitchFamily="18" charset="0"/>
                <a:cs typeface="Times New Roman" panose="02020603050405020304" pitchFamily="18" charset="0"/>
              </a:rPr>
              <a:t> is an economic good or service that has full or substantial substitutability: that is, the market treats instances of the good as equivalent or nearly so with no regard to who produced them.</a:t>
            </a:r>
          </a:p>
          <a:p>
            <a:pPr marL="0" indent="0" algn="just">
              <a:buNone/>
            </a:pPr>
            <a:endParaRPr lang="en-US" sz="2600" dirty="0">
              <a:latin typeface="Times New Roman" panose="02020603050405020304" pitchFamily="18" charset="0"/>
              <a:cs typeface="Times New Roman" panose="02020603050405020304" pitchFamily="18" charset="0"/>
            </a:endParaRPr>
          </a:p>
          <a:p>
            <a:pPr marL="0" indent="0" algn="just">
              <a:buNone/>
            </a:pPr>
            <a:r>
              <a:rPr lang="en-US" sz="26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Price factor: </a:t>
            </a:r>
            <a:r>
              <a:rPr lang="en-US" sz="2600" dirty="0">
                <a:latin typeface="Times New Roman" panose="02020603050405020304" pitchFamily="18" charset="0"/>
                <a:cs typeface="Times New Roman" panose="02020603050405020304" pitchFamily="18" charset="0"/>
              </a:rPr>
              <a:t>A good or service whose wide availability typically leads to smaller profit margins and diminishes the importance of factors (such as brand name) other than price. </a:t>
            </a:r>
          </a:p>
          <a:p>
            <a:pPr marL="0" indent="0" algn="just">
              <a:buNone/>
            </a:pP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The price of a commodity good is typically determined as a function of its market as a whole: well-established physical commodities have actively traded spot and derivative markets. </a:t>
            </a:r>
          </a:p>
          <a:p>
            <a:pPr marL="0" indent="0" algn="just">
              <a:buNone/>
            </a:pP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Most commodities are raw materials, basic resources, or agricultural products, such as iron ore, sugar, or rice.</a:t>
            </a:r>
            <a:endParaRPr lang="fi-FI"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2962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4D6-5283-483C-8E76-3F3D1423BFD8}"/>
              </a:ext>
            </a:extLst>
          </p:cNvPr>
          <p:cNvSpPr>
            <a:spLocks noGrp="1"/>
          </p:cNvSpPr>
          <p:nvPr>
            <p:ph type="title"/>
          </p:nvPr>
        </p:nvSpPr>
        <p:spPr>
          <a:xfrm>
            <a:off x="838200" y="365126"/>
            <a:ext cx="10515600" cy="957648"/>
          </a:xfrm>
        </p:spPr>
        <p:txBody>
          <a:bodyPr>
            <a:normAutofit/>
          </a:bodyPr>
          <a:lstStyle/>
          <a:p>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of </a:t>
            </a:r>
            <a:r>
              <a:rPr lang="fi-FI"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Prebisch–Singer </a:t>
            </a:r>
            <a:r>
              <a:rPr lang="fi-FI"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hypothesis</a:t>
            </a:r>
            <a:endParaRPr lang="LID4096"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D48C18E-0AE0-42B5-8F38-F3F9E30D551C}"/>
              </a:ext>
            </a:extLst>
          </p:cNvPr>
          <p:cNvSpPr>
            <a:spLocks noGrp="1"/>
          </p:cNvSpPr>
          <p:nvPr>
            <p:ph idx="1"/>
          </p:nvPr>
        </p:nvSpPr>
        <p:spPr>
          <a:xfrm>
            <a:off x="337351" y="1322774"/>
            <a:ext cx="11354540" cy="5104659"/>
          </a:xfrm>
        </p:spPr>
        <p:txBody>
          <a:bodyPr/>
          <a:lstStyle/>
          <a:p>
            <a:pPr marL="0" indent="0">
              <a:buNone/>
            </a:pPr>
            <a:r>
              <a:rPr lang="en-US" sz="3000" dirty="0">
                <a:latin typeface="Times New Roman" panose="02020603050405020304" pitchFamily="18" charset="0"/>
                <a:cs typeface="Times New Roman" panose="02020603050405020304" pitchFamily="18" charset="0"/>
              </a:rPr>
              <a:t>Yamada and Yoon, 2014, When </a:t>
            </a:r>
            <a:r>
              <a:rPr lang="en-US" sz="3000" dirty="0" err="1">
                <a:latin typeface="Times New Roman" panose="02020603050405020304" pitchFamily="18" charset="0"/>
                <a:cs typeface="Times New Roman" panose="02020603050405020304" pitchFamily="18" charset="0"/>
              </a:rPr>
              <a:t>Grilli</a:t>
            </a:r>
            <a:r>
              <a:rPr lang="en-US" sz="3000" dirty="0">
                <a:latin typeface="Times New Roman" panose="02020603050405020304" pitchFamily="18" charset="0"/>
                <a:cs typeface="Times New Roman" panose="02020603050405020304" pitchFamily="18" charset="0"/>
              </a:rPr>
              <a:t> and Yang meet </a:t>
            </a:r>
            <a:r>
              <a:rPr lang="en-US" sz="3000" dirty="0" err="1">
                <a:latin typeface="Times New Roman" panose="02020603050405020304" pitchFamily="18" charset="0"/>
                <a:cs typeface="Times New Roman" panose="02020603050405020304" pitchFamily="18" charset="0"/>
              </a:rPr>
              <a:t>Prebisch</a:t>
            </a:r>
            <a:r>
              <a:rPr lang="en-US" sz="3000" dirty="0">
                <a:latin typeface="Times New Roman" panose="02020603050405020304" pitchFamily="18" charset="0"/>
                <a:cs typeface="Times New Roman" panose="02020603050405020304" pitchFamily="18" charset="0"/>
              </a:rPr>
              <a:t> and Singer: Piecewise linear trends in primary commodity prices</a:t>
            </a: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r>
              <a:rPr lang="en-US" sz="3000" dirty="0">
                <a:latin typeface="Times New Roman" panose="02020603050405020304" pitchFamily="18" charset="0"/>
                <a:cs typeface="Times New Roman" panose="02020603050405020304" pitchFamily="18" charset="0"/>
              </a:rPr>
              <a:t>Published in Journal of International Money and Finance</a:t>
            </a: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r>
              <a:rPr lang="en-US" sz="3000" dirty="0">
                <a:highlight>
                  <a:srgbClr val="FFFF00"/>
                </a:highlight>
                <a:latin typeface="Times New Roman" panose="02020603050405020304" pitchFamily="18" charset="0"/>
                <a:cs typeface="Times New Roman" panose="02020603050405020304" pitchFamily="18" charset="0"/>
              </a:rPr>
              <a:t>They find that the </a:t>
            </a:r>
            <a:r>
              <a:rPr lang="en-US" sz="3000" dirty="0" err="1">
                <a:highlight>
                  <a:srgbClr val="FFFF00"/>
                </a:highlight>
                <a:latin typeface="Times New Roman" panose="02020603050405020304" pitchFamily="18" charset="0"/>
                <a:cs typeface="Times New Roman" panose="02020603050405020304" pitchFamily="18" charset="0"/>
              </a:rPr>
              <a:t>Prebisch</a:t>
            </a:r>
            <a:r>
              <a:rPr lang="en-US" sz="3000" dirty="0">
                <a:highlight>
                  <a:srgbClr val="FFFF00"/>
                </a:highlight>
                <a:latin typeface="Times New Roman" panose="02020603050405020304" pitchFamily="18" charset="0"/>
                <a:cs typeface="Times New Roman" panose="02020603050405020304" pitchFamily="18" charset="0"/>
              </a:rPr>
              <a:t>–Singer hypothesis holds sometimes, but not always. </a:t>
            </a:r>
          </a:p>
          <a:p>
            <a:pPr marL="0" indent="0">
              <a:buNone/>
            </a:pPr>
            <a:endParaRPr lang="en-US" dirty="0"/>
          </a:p>
          <a:p>
            <a:pPr marL="0" indent="0">
              <a:buNone/>
            </a:pPr>
            <a:endParaRPr lang="en-US" b="1" dirty="0"/>
          </a:p>
          <a:p>
            <a:pPr marL="0" indent="0">
              <a:buNone/>
            </a:pPr>
            <a:endParaRPr lang="LID4096" dirty="0"/>
          </a:p>
        </p:txBody>
      </p:sp>
      <p:sp>
        <p:nvSpPr>
          <p:cNvPr id="4" name="Arrow: Down 3">
            <a:extLst>
              <a:ext uri="{FF2B5EF4-FFF2-40B4-BE49-F238E27FC236}">
                <a16:creationId xmlns:a16="http://schemas.microsoft.com/office/drawing/2014/main" id="{39CFCCE7-B99A-42F5-8F08-087945199414}"/>
              </a:ext>
            </a:extLst>
          </p:cNvPr>
          <p:cNvSpPr/>
          <p:nvPr/>
        </p:nvSpPr>
        <p:spPr>
          <a:xfrm>
            <a:off x="4571999" y="4802820"/>
            <a:ext cx="497150" cy="11008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554664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1A24A0-0D3F-4C73-9F22-E53804F8AE45}"/>
              </a:ext>
            </a:extLst>
          </p:cNvPr>
          <p:cNvPicPr>
            <a:picLocks noChangeAspect="1"/>
          </p:cNvPicPr>
          <p:nvPr/>
        </p:nvPicPr>
        <p:blipFill>
          <a:blip r:embed="rId2"/>
          <a:stretch>
            <a:fillRect/>
          </a:stretch>
        </p:blipFill>
        <p:spPr>
          <a:xfrm>
            <a:off x="629265" y="0"/>
            <a:ext cx="11238270" cy="6116715"/>
          </a:xfrm>
          <a:prstGeom prst="rect">
            <a:avLst/>
          </a:prstGeom>
        </p:spPr>
      </p:pic>
      <p:pic>
        <p:nvPicPr>
          <p:cNvPr id="3" name="Picture 2">
            <a:extLst>
              <a:ext uri="{FF2B5EF4-FFF2-40B4-BE49-F238E27FC236}">
                <a16:creationId xmlns:a16="http://schemas.microsoft.com/office/drawing/2014/main" id="{120ABDA0-B2C1-48CF-89B6-AC9A63B183A5}"/>
              </a:ext>
            </a:extLst>
          </p:cNvPr>
          <p:cNvPicPr>
            <a:picLocks noChangeAspect="1"/>
          </p:cNvPicPr>
          <p:nvPr/>
        </p:nvPicPr>
        <p:blipFill>
          <a:blip r:embed="rId3"/>
          <a:stretch>
            <a:fillRect/>
          </a:stretch>
        </p:blipFill>
        <p:spPr>
          <a:xfrm>
            <a:off x="1755837" y="6229210"/>
            <a:ext cx="8018478" cy="542925"/>
          </a:xfrm>
          <a:prstGeom prst="rect">
            <a:avLst/>
          </a:prstGeom>
        </p:spPr>
      </p:pic>
    </p:spTree>
    <p:extLst>
      <p:ext uri="{BB962C8B-B14F-4D97-AF65-F5344CB8AC3E}">
        <p14:creationId xmlns:p14="http://schemas.microsoft.com/office/powerpoint/2010/main" val="1864155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A3ED-565B-446F-94B8-7E58245A1F57}"/>
              </a:ext>
            </a:extLst>
          </p:cNvPr>
          <p:cNvSpPr>
            <a:spLocks noGrp="1"/>
          </p:cNvSpPr>
          <p:nvPr>
            <p:ph type="title"/>
          </p:nvPr>
        </p:nvSpPr>
        <p:spPr/>
        <p:txBody>
          <a:bodyPr/>
          <a:lstStyle/>
          <a:p>
            <a:r>
              <a:rPr lang="fi-FI"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Prebisch</a:t>
            </a:r>
            <a:r>
              <a:rPr lang="fi-FI"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–Singer </a:t>
            </a:r>
            <a:r>
              <a:rPr lang="fi-FI"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hypothesis</a:t>
            </a:r>
            <a:r>
              <a:rPr lang="fi-FI"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fi-FI"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Advice</a:t>
            </a:r>
            <a:r>
              <a:rPr lang="fi-FI"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for </a:t>
            </a:r>
            <a:r>
              <a:rPr lang="fi-FI"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developing</a:t>
            </a:r>
            <a:r>
              <a:rPr lang="fi-FI"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t>
            </a:r>
            <a:r>
              <a:rPr lang="fi-FI"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emerging</a:t>
            </a:r>
            <a:r>
              <a:rPr lang="fi-FI"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fi-FI"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countries</a:t>
            </a:r>
            <a:r>
              <a:rPr lang="fi-FI"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t>
            </a:r>
            <a:endParaRPr lang="LID4096" dirty="0"/>
          </a:p>
        </p:txBody>
      </p:sp>
      <p:sp>
        <p:nvSpPr>
          <p:cNvPr id="3" name="Content Placeholder 2">
            <a:extLst>
              <a:ext uri="{FF2B5EF4-FFF2-40B4-BE49-F238E27FC236}">
                <a16:creationId xmlns:a16="http://schemas.microsoft.com/office/drawing/2014/main" id="{7C4825D5-AB1B-415A-81E2-D93ABD183360}"/>
              </a:ext>
            </a:extLst>
          </p:cNvPr>
          <p:cNvSpPr>
            <a:spLocks noGrp="1"/>
          </p:cNvSpPr>
          <p:nvPr>
            <p:ph idx="1"/>
          </p:nvPr>
        </p:nvSpPr>
        <p:spPr/>
        <p:txBody>
          <a:bodyPr/>
          <a:lstStyle/>
          <a:p>
            <a:pPr marL="0" indent="0">
              <a:buNone/>
            </a:pPr>
            <a:r>
              <a:rPr lang="en-US" dirty="0"/>
              <a:t>To allow their domestic manufacturing sector to develop behind protective walls, </a:t>
            </a:r>
          </a:p>
          <a:p>
            <a:pPr marL="0" indent="0">
              <a:buNone/>
            </a:pPr>
            <a:endParaRPr lang="en-US" b="1" dirty="0">
              <a:solidFill>
                <a:srgbClr val="FF0000"/>
              </a:solidFill>
              <a:effectLst>
                <a:outerShdw blurRad="38100" dist="38100" dir="2700000" algn="tl">
                  <a:srgbClr val="000000">
                    <a:alpha val="43137"/>
                  </a:srgbClr>
                </a:outerShdw>
              </a:effectLst>
              <a:highlight>
                <a:srgbClr val="FFFF00"/>
              </a:highlight>
            </a:endParaRPr>
          </a:p>
          <a:p>
            <a:pPr marL="0" indent="0">
              <a:buNone/>
            </a:pPr>
            <a:r>
              <a:rPr lang="en-US" b="1" dirty="0">
                <a:solidFill>
                  <a:srgbClr val="FF0000"/>
                </a:solidFill>
                <a:effectLst>
                  <a:outerShdw blurRad="38100" dist="38100" dir="2700000" algn="tl">
                    <a:srgbClr val="000000">
                      <a:alpha val="43137"/>
                    </a:srgbClr>
                  </a:outerShdw>
                </a:effectLst>
                <a:highlight>
                  <a:srgbClr val="FFFF00"/>
                </a:highlight>
              </a:rPr>
              <a:t>rather than exploiting their traditional comparative advantage in natural resources </a:t>
            </a:r>
            <a:r>
              <a:rPr lang="en-US" dirty="0"/>
              <a:t>as the classic theories of free trade would have it.</a:t>
            </a:r>
          </a:p>
          <a:p>
            <a:pPr marL="0" indent="0">
              <a:buNone/>
            </a:pPr>
            <a:endParaRPr lang="en-US" dirty="0"/>
          </a:p>
          <a:p>
            <a:pPr marL="0" indent="0">
              <a:buNone/>
            </a:pPr>
            <a:r>
              <a:rPr lang="en-US" dirty="0">
                <a:sym typeface="Wingdings" panose="05000000000000000000" pitchFamily="2" charset="2"/>
              </a:rPr>
              <a:t> </a:t>
            </a:r>
            <a:r>
              <a:rPr lang="en-US" b="1" dirty="0">
                <a:solidFill>
                  <a:srgbClr val="FF0000"/>
                </a:solidFill>
                <a:effectLst>
                  <a:outerShdw blurRad="38100" dist="38100" dir="2700000" algn="tl">
                    <a:srgbClr val="000000">
                      <a:alpha val="43137"/>
                    </a:srgbClr>
                  </a:outerShdw>
                </a:effectLst>
                <a:highlight>
                  <a:srgbClr val="FFFF00"/>
                </a:highlight>
              </a:rPr>
              <a:t>“Import substitution industrialization” policy!</a:t>
            </a:r>
            <a:endParaRPr lang="LID4096" b="1" dirty="0">
              <a:solidFill>
                <a:srgbClr val="FF0000"/>
              </a:solidFill>
              <a:effectLst>
                <a:outerShdw blurRad="38100" dist="38100" dir="2700000" algn="tl">
                  <a:srgbClr val="000000">
                    <a:alpha val="43137"/>
                  </a:srgbClr>
                </a:outerShdw>
              </a:effectLst>
              <a:highlight>
                <a:srgbClr val="FFFF00"/>
              </a:highlight>
            </a:endParaRPr>
          </a:p>
        </p:txBody>
      </p:sp>
    </p:spTree>
    <p:extLst>
      <p:ext uri="{BB962C8B-B14F-4D97-AF65-F5344CB8AC3E}">
        <p14:creationId xmlns:p14="http://schemas.microsoft.com/office/powerpoint/2010/main" val="1980340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01159-D6B7-477B-B43C-5336C7592DBE}"/>
              </a:ext>
            </a:extLst>
          </p:cNvPr>
          <p:cNvSpPr>
            <a:spLocks noGrp="1"/>
          </p:cNvSpPr>
          <p:nvPr>
            <p:ph type="title"/>
          </p:nvPr>
        </p:nvSpPr>
        <p:spPr>
          <a:xfrm>
            <a:off x="838200" y="365126"/>
            <a:ext cx="10515600" cy="575908"/>
          </a:xfrm>
        </p:spPr>
        <p:txBody>
          <a:bodyPr>
            <a:normAutofit fontScale="90000"/>
          </a:bodyPr>
          <a:lstStyle/>
          <a:p>
            <a:r>
              <a:rPr lang="en-US" b="1" dirty="0">
                <a:latin typeface="Times New Roman" panose="02020603050405020304" pitchFamily="18" charset="0"/>
                <a:cs typeface="Times New Roman" panose="02020603050405020304" pitchFamily="18" charset="0"/>
              </a:rPr>
              <a:t>Price arguments 2</a:t>
            </a:r>
            <a:endParaRPr lang="LID4096" dirty="0"/>
          </a:p>
        </p:txBody>
      </p:sp>
      <p:sp>
        <p:nvSpPr>
          <p:cNvPr id="3" name="Content Placeholder 2">
            <a:extLst>
              <a:ext uri="{FF2B5EF4-FFF2-40B4-BE49-F238E27FC236}">
                <a16:creationId xmlns:a16="http://schemas.microsoft.com/office/drawing/2014/main" id="{D12E7D95-0C61-4476-8D97-CC857A741782}"/>
              </a:ext>
            </a:extLst>
          </p:cNvPr>
          <p:cNvSpPr>
            <a:spLocks noGrp="1"/>
          </p:cNvSpPr>
          <p:nvPr>
            <p:ph idx="1"/>
          </p:nvPr>
        </p:nvSpPr>
        <p:spPr>
          <a:xfrm>
            <a:off x="381740" y="1269506"/>
            <a:ext cx="11354540" cy="5223367"/>
          </a:xfrm>
        </p:spPr>
        <p:txBody>
          <a:bodyPr>
            <a:normAutofit fontScale="92500" lnSpcReduction="20000"/>
          </a:bodyPr>
          <a:lstStyle/>
          <a:p>
            <a:pPr marL="0" indent="0">
              <a:buNone/>
            </a:pPr>
            <a:r>
              <a:rPr lang="en-US" sz="2900" i="1" dirty="0">
                <a:latin typeface="Times New Roman" panose="02020603050405020304" pitchFamily="18" charset="0"/>
                <a:cs typeface="Times New Roman" panose="02020603050405020304" pitchFamily="18" charset="0"/>
              </a:rPr>
              <a:t>There also exist persuasive theoretical arguments that we should expect prices of oil and other minerals to experience upward trends in the long run.</a:t>
            </a:r>
          </a:p>
          <a:p>
            <a:pPr marL="0" indent="0">
              <a:buNone/>
            </a:pPr>
            <a:endParaRPr lang="en-US" sz="2900" dirty="0">
              <a:latin typeface="Times New Roman" panose="02020603050405020304" pitchFamily="18" charset="0"/>
              <a:cs typeface="Times New Roman" panose="02020603050405020304" pitchFamily="18" charset="0"/>
            </a:endParaRPr>
          </a:p>
          <a:p>
            <a:pPr marL="0" indent="0">
              <a:buNone/>
            </a:pPr>
            <a:r>
              <a:rPr lang="en-US" sz="29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Demand grows with population, supply is fixed; what could be clearer in economics than the prediction that price will rise?</a:t>
            </a:r>
          </a:p>
          <a:p>
            <a:pPr marL="0" indent="0">
              <a:buNone/>
            </a:pPr>
            <a:endParaRPr lang="en-US" sz="29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a:p>
            <a:pPr marL="0" indent="0">
              <a:buNone/>
            </a:pPr>
            <a:r>
              <a:rPr lang="en-US" sz="2900" dirty="0" err="1">
                <a:highlight>
                  <a:srgbClr val="FFFF00"/>
                </a:highlight>
                <a:latin typeface="Times New Roman" panose="02020603050405020304" pitchFamily="18" charset="0"/>
                <a:cs typeface="Times New Roman" panose="02020603050405020304" pitchFamily="18" charset="0"/>
              </a:rPr>
              <a:t>Hotelling</a:t>
            </a:r>
            <a:r>
              <a:rPr lang="en-US" sz="2900" dirty="0">
                <a:highlight>
                  <a:srgbClr val="FFFF00"/>
                </a:highlight>
                <a:latin typeface="Times New Roman" panose="02020603050405020304" pitchFamily="18" charset="0"/>
                <a:cs typeface="Times New Roman" panose="02020603050405020304" pitchFamily="18" charset="0"/>
              </a:rPr>
              <a:t> (1931) deduced from these assumptions the important theoretical principle that the price of oil in the long run should rise at a rate equal to the interest rate.</a:t>
            </a:r>
          </a:p>
          <a:p>
            <a:pPr marL="0" indent="0">
              <a:buNone/>
            </a:pPr>
            <a:endParaRPr lang="en-US" sz="2900" b="1" i="1" dirty="0">
              <a:latin typeface="Times New Roman" panose="02020603050405020304" pitchFamily="18" charset="0"/>
              <a:cs typeface="Times New Roman" panose="02020603050405020304" pitchFamily="18" charset="0"/>
            </a:endParaRPr>
          </a:p>
          <a:p>
            <a:pPr marL="0" indent="0" algn="just">
              <a:buNone/>
            </a:pPr>
            <a:r>
              <a:rPr lang="en-US" sz="29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Empirical evidence: </a:t>
            </a:r>
            <a:r>
              <a:rPr lang="en-US" sz="2900" dirty="0">
                <a:latin typeface="Times New Roman" panose="02020603050405020304" pitchFamily="18" charset="0"/>
                <a:cs typeface="Times New Roman" panose="02020603050405020304" pitchFamily="18" charset="0"/>
              </a:rPr>
              <a:t>Terms of trade for commodity producers had a slight upward trend from 1870 to World War I, a downward trend in the inter-war period, upward in the 1970s, downward in the 1980s and 1990s, and upward in the first decade of the 21</a:t>
            </a:r>
            <a:r>
              <a:rPr lang="en-US" sz="2900" baseline="30000" dirty="0">
                <a:latin typeface="Times New Roman" panose="02020603050405020304" pitchFamily="18" charset="0"/>
                <a:cs typeface="Times New Roman" panose="02020603050405020304" pitchFamily="18" charset="0"/>
              </a:rPr>
              <a:t>st</a:t>
            </a:r>
            <a:r>
              <a:rPr lang="en-US" sz="2900" dirty="0">
                <a:latin typeface="Times New Roman" panose="02020603050405020304" pitchFamily="18" charset="0"/>
                <a:cs typeface="Times New Roman" panose="02020603050405020304" pitchFamily="18" charset="0"/>
              </a:rPr>
              <a:t> century. </a:t>
            </a:r>
            <a:endParaRPr lang="en-US" sz="29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a:p>
            <a:pPr marL="0" indent="0">
              <a:buNone/>
            </a:pPr>
            <a:endParaRPr lang="LID4096" dirty="0"/>
          </a:p>
        </p:txBody>
      </p:sp>
    </p:spTree>
    <p:extLst>
      <p:ext uri="{BB962C8B-B14F-4D97-AF65-F5344CB8AC3E}">
        <p14:creationId xmlns:p14="http://schemas.microsoft.com/office/powerpoint/2010/main" val="3004856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00E982-03DD-42EE-9233-63A8419A35B0}"/>
              </a:ext>
            </a:extLst>
          </p:cNvPr>
          <p:cNvPicPr>
            <a:picLocks noChangeAspect="1"/>
          </p:cNvPicPr>
          <p:nvPr/>
        </p:nvPicPr>
        <p:blipFill>
          <a:blip r:embed="rId2"/>
          <a:stretch>
            <a:fillRect/>
          </a:stretch>
        </p:blipFill>
        <p:spPr>
          <a:xfrm>
            <a:off x="133165" y="106532"/>
            <a:ext cx="12162408" cy="6751468"/>
          </a:xfrm>
          <a:prstGeom prst="rect">
            <a:avLst/>
          </a:prstGeom>
        </p:spPr>
      </p:pic>
    </p:spTree>
    <p:extLst>
      <p:ext uri="{BB962C8B-B14F-4D97-AF65-F5344CB8AC3E}">
        <p14:creationId xmlns:p14="http://schemas.microsoft.com/office/powerpoint/2010/main" val="3914595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uvahaun tulos haulle long-term trend of oil price 300 yea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017" y="190005"/>
            <a:ext cx="10984677" cy="6359237"/>
          </a:xfrm>
          <a:prstGeom prst="rect">
            <a:avLst/>
          </a:prstGeom>
          <a:noFill/>
          <a:ln>
            <a:noFill/>
          </a:ln>
        </p:spPr>
      </p:pic>
    </p:spTree>
    <p:extLst>
      <p:ext uri="{BB962C8B-B14F-4D97-AF65-F5344CB8AC3E}">
        <p14:creationId xmlns:p14="http://schemas.microsoft.com/office/powerpoint/2010/main" val="1335489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Medium-term Volatility of Commodity Prices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72862" y="1690688"/>
            <a:ext cx="11354540" cy="5029708"/>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The price of oil does not follow a smooth path, whether upward or downward.</a:t>
            </a:r>
          </a:p>
          <a:p>
            <a:pPr marL="0" indent="0">
              <a:buNone/>
            </a:pPr>
            <a:endParaRPr lang="fi-FI"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Even prices of other mineral and agricultural commodity prices are far more volatile than prices of most manufactured products or services.</a:t>
            </a:r>
          </a:p>
          <a:p>
            <a:pPr marL="0" indent="0">
              <a:buNone/>
            </a:pPr>
            <a:endParaRPr lang="fi-FI" sz="3200" dirty="0">
              <a:latin typeface="Times New Roman" panose="02020603050405020304" pitchFamily="18" charset="0"/>
              <a:cs typeface="Times New Roman" panose="02020603050405020304" pitchFamily="18" charset="0"/>
            </a:endParaRPr>
          </a:p>
          <a:p>
            <a:pPr marL="0" indent="0">
              <a:buNone/>
            </a:pPr>
            <a:r>
              <a:rPr lang="fi-FI" sz="3200" dirty="0">
                <a:latin typeface="Times New Roman" panose="02020603050405020304" pitchFamily="18" charset="0"/>
                <a:cs typeface="Times New Roman" panose="02020603050405020304" pitchFamily="18" charset="0"/>
              </a:rPr>
              <a:t>In general </a:t>
            </a:r>
            <a:r>
              <a:rPr lang="fi-FI" sz="3200" dirty="0" err="1">
                <a:latin typeface="Times New Roman" panose="02020603050405020304" pitchFamily="18" charset="0"/>
                <a:cs typeface="Times New Roman" panose="02020603050405020304" pitchFamily="18" charset="0"/>
              </a:rPr>
              <a:t>commodity</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price</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volatility</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has</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negative</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impact</a:t>
            </a:r>
            <a:r>
              <a:rPr lang="fi-FI" sz="3200" dirty="0">
                <a:latin typeface="Times New Roman" panose="02020603050405020304" pitchFamily="18" charset="0"/>
                <a:cs typeface="Times New Roman" panose="02020603050405020304" pitchFamily="18" charset="0"/>
              </a:rPr>
              <a:t> on </a:t>
            </a:r>
            <a:r>
              <a:rPr lang="fi-FI" sz="3200" dirty="0" err="1">
                <a:latin typeface="Times New Roman" panose="02020603050405020304" pitchFamily="18" charset="0"/>
                <a:cs typeface="Times New Roman" panose="02020603050405020304" pitchFamily="18" charset="0"/>
              </a:rPr>
              <a:t>economic</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growth</a:t>
            </a:r>
            <a:r>
              <a:rPr lang="fi-FI"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1033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Some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graphs</a:t>
            </a:r>
            <a:r>
              <a:rPr lang="fi-FI" b="1" dirty="0">
                <a:latin typeface="Times New Roman" panose="02020603050405020304" pitchFamily="18" charset="0"/>
                <a:cs typeface="Times New Roman" panose="02020603050405020304" pitchFamily="18" charset="0"/>
              </a:rPr>
              <a:t> on </a:t>
            </a:r>
            <a:r>
              <a:rPr lang="fi-FI" b="1" dirty="0" err="1">
                <a:latin typeface="Times New Roman" panose="02020603050405020304" pitchFamily="18" charset="0"/>
                <a:cs typeface="Times New Roman" panose="02020603050405020304" pitchFamily="18" charset="0"/>
              </a:rPr>
              <a:t>price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volatility</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commodity</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versus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others</a:t>
            </a:r>
            <a:endParaRPr lang="en-US" b="1" dirty="0">
              <a:latin typeface="Times New Roman" panose="02020603050405020304" pitchFamily="18" charset="0"/>
              <a:cs typeface="Times New Roman" panose="02020603050405020304" pitchFamily="18" charset="0"/>
            </a:endParaRPr>
          </a:p>
        </p:txBody>
      </p:sp>
      <p:pic>
        <p:nvPicPr>
          <p:cNvPr id="1026" name="Picture 2" descr="chart1: Taken as a wh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61" y="1690686"/>
            <a:ext cx="5029199" cy="48021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uvahaun tulos haulle price volatility commodity versus manufactur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67351" y="1690687"/>
            <a:ext cx="5480462" cy="48021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88F59E1-AAD9-4529-8FC2-BFFF02C50834}"/>
              </a:ext>
            </a:extLst>
          </p:cNvPr>
          <p:cNvSpPr/>
          <p:nvPr/>
        </p:nvSpPr>
        <p:spPr>
          <a:xfrm>
            <a:off x="8771138" y="177553"/>
            <a:ext cx="3080551" cy="1420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t>Third channel – commodity price volatility!</a:t>
            </a:r>
            <a:endParaRPr lang="LID4096" sz="2500" dirty="0"/>
          </a:p>
        </p:txBody>
      </p:sp>
    </p:spTree>
    <p:extLst>
      <p:ext uri="{BB962C8B-B14F-4D97-AF65-F5344CB8AC3E}">
        <p14:creationId xmlns:p14="http://schemas.microsoft.com/office/powerpoint/2010/main" val="2033001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sym typeface="Wingdings" panose="05000000000000000000" pitchFamily="2" charset="2"/>
              </a:rPr>
              <a:t>Volatile</a:t>
            </a:r>
            <a:r>
              <a:rPr lang="fi-FI" b="1" dirty="0">
                <a:latin typeface="Times New Roman" panose="02020603050405020304" pitchFamily="18" charset="0"/>
                <a:cs typeface="Times New Roman" panose="02020603050405020304" pitchFamily="18" charset="0"/>
                <a:sym typeface="Wingdings" panose="05000000000000000000" pitchFamily="2" charset="2"/>
              </a:rPr>
              <a:t> </a:t>
            </a:r>
            <a:r>
              <a:rPr lang="fi-FI" b="1" dirty="0" err="1">
                <a:latin typeface="Times New Roman" panose="02020603050405020304" pitchFamily="18" charset="0"/>
                <a:cs typeface="Times New Roman" panose="02020603050405020304" pitchFamily="18" charset="0"/>
                <a:sym typeface="Wingdings" panose="05000000000000000000" pitchFamily="2" charset="2"/>
              </a:rPr>
              <a:t>prices</a:t>
            </a:r>
            <a:r>
              <a:rPr lang="fi-FI" b="1" dirty="0">
                <a:latin typeface="Times New Roman" panose="02020603050405020304" pitchFamily="18" charset="0"/>
                <a:cs typeface="Times New Roman" panose="02020603050405020304" pitchFamily="18" charset="0"/>
                <a:sym typeface="Wingdings" panose="05000000000000000000" pitchFamily="2" charset="2"/>
              </a:rPr>
              <a:t> </a:t>
            </a:r>
            <a:r>
              <a:rPr lang="fi-FI" b="1" dirty="0" err="1">
                <a:latin typeface="Times New Roman" panose="02020603050405020304" pitchFamily="18" charset="0"/>
                <a:cs typeface="Times New Roman" panose="02020603050405020304" pitchFamily="18" charset="0"/>
              </a:rPr>
              <a:t>Inefficient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spending</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borrowing</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The amount that governments collect in resource revenues can change drastically from year to year because of changes in commodities prices and production.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Several studies have shown that it is very difficult to effectively spend fluctuating and unpredictable revenues.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solidFill>
                  <a:srgbClr val="FF0000"/>
                </a:solidFill>
                <a:latin typeface="Times New Roman" panose="02020603050405020304" pitchFamily="18" charset="0"/>
                <a:cs typeface="Times New Roman" panose="02020603050405020304" pitchFamily="18" charset="0"/>
              </a:rPr>
              <a:t>However! Emerging markets try to solve this issue!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solidFill>
                  <a:srgbClr val="FF0000"/>
                </a:solidFill>
                <a:highlight>
                  <a:srgbClr val="FFFF00"/>
                </a:highlight>
                <a:latin typeface="Times New Roman" panose="02020603050405020304" pitchFamily="18" charset="0"/>
                <a:cs typeface="Times New Roman" panose="02020603050405020304" pitchFamily="18" charset="0"/>
              </a:rPr>
              <a:t>Successful example: </a:t>
            </a:r>
            <a:r>
              <a:rPr lang="en-US" b="1" dirty="0">
                <a:solidFill>
                  <a:srgbClr val="FF0000"/>
                </a:solidFill>
                <a:highlight>
                  <a:srgbClr val="FFFF00"/>
                </a:highlight>
                <a:latin typeface="Times New Roman" panose="02020603050405020304" pitchFamily="18" charset="0"/>
                <a:cs typeface="Times New Roman" panose="02020603050405020304" pitchFamily="18" charset="0"/>
              </a:rPr>
              <a:t>Stabilization fund of the Russian Federation</a:t>
            </a:r>
            <a:endParaRPr lang="en-US" dirty="0">
              <a:solidFill>
                <a:srgbClr val="FF0000"/>
              </a:solidFill>
              <a:highlight>
                <a:srgbClr val="FFFF00"/>
              </a:highlight>
              <a:latin typeface="Times New Roman" panose="02020603050405020304" pitchFamily="18" charset="0"/>
              <a:cs typeface="Times New Roman" panose="02020603050405020304" pitchFamily="18" charset="0"/>
            </a:endParaRPr>
          </a:p>
          <a:p>
            <a:pPr marL="0" indent="0">
              <a:buNone/>
            </a:pPr>
            <a:endParaRPr lang="fi-FI" dirty="0"/>
          </a:p>
        </p:txBody>
      </p:sp>
    </p:spTree>
    <p:extLst>
      <p:ext uri="{BB962C8B-B14F-4D97-AF65-F5344CB8AC3E}">
        <p14:creationId xmlns:p14="http://schemas.microsoft.com/office/powerpoint/2010/main" val="237607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Stabilization fund of Russia</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7553" y="1296140"/>
            <a:ext cx="11816179" cy="5362111"/>
          </a:xfrm>
        </p:spPr>
        <p:txBody>
          <a:bodyPr>
            <a:normAutofit/>
          </a:bodyPr>
          <a:lstStyle/>
          <a:p>
            <a:pPr marL="0" indent="0" algn="just">
              <a:buNone/>
            </a:pPr>
            <a:r>
              <a:rPr lang="en-US" sz="2500" dirty="0">
                <a:latin typeface="Times New Roman" panose="02020603050405020304" pitchFamily="18" charset="0"/>
                <a:cs typeface="Times New Roman" panose="02020603050405020304" pitchFamily="18" charset="0"/>
              </a:rPr>
              <a:t>The Stabilization fund of the Russian Federation ("the Fund") was established on January 1, 2004 to balance the federal budget at the time  when oil price falls below a cut-off price. In 2008 it was divided into Reserve fund and National Wealth Fund. </a:t>
            </a:r>
          </a:p>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25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When oil price is high – Fund accumulates excessive oil export revenues; when the price is low – the fund is used to finance federal budget deficit, etc. </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buNone/>
            </a:pPr>
            <a:r>
              <a:rPr lang="en-US" sz="2500" dirty="0">
                <a:latin typeface="Times New Roman" panose="02020603050405020304" pitchFamily="18" charset="0"/>
                <a:cs typeface="Times New Roman" panose="02020603050405020304" pitchFamily="18" charset="0"/>
              </a:rPr>
              <a:t>Due to crisis in Russia, by 01.01.2018, the Reserve fund was spent off </a:t>
            </a:r>
            <a:r>
              <a:rPr lang="fi-FI" sz="2500" dirty="0">
                <a:latin typeface="Times New Roman" panose="02020603050405020304" pitchFamily="18" charset="0"/>
                <a:cs typeface="Times New Roman" panose="02020603050405020304" pitchFamily="18" charset="0"/>
              </a:rPr>
              <a:t>(On 01.02.2008 it </a:t>
            </a:r>
            <a:r>
              <a:rPr lang="fi-FI" sz="2500" dirty="0" err="1">
                <a:latin typeface="Times New Roman" panose="02020603050405020304" pitchFamily="18" charset="0"/>
                <a:cs typeface="Times New Roman" panose="02020603050405020304" pitchFamily="18" charset="0"/>
              </a:rPr>
              <a:t>was</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equal</a:t>
            </a:r>
            <a:r>
              <a:rPr lang="fi-FI" sz="2500" dirty="0">
                <a:latin typeface="Times New Roman" panose="02020603050405020304" pitchFamily="18" charset="0"/>
                <a:cs typeface="Times New Roman" panose="02020603050405020304" pitchFamily="18" charset="0"/>
              </a:rPr>
              <a:t> to 125.19 </a:t>
            </a:r>
            <a:r>
              <a:rPr lang="fi-FI" sz="2500" dirty="0" err="1">
                <a:latin typeface="Times New Roman" panose="02020603050405020304" pitchFamily="18" charset="0"/>
                <a:cs typeface="Times New Roman" panose="02020603050405020304" pitchFamily="18" charset="0"/>
              </a:rPr>
              <a:t>billion</a:t>
            </a:r>
            <a:r>
              <a:rPr lang="fi-FI" sz="2500" dirty="0">
                <a:latin typeface="Times New Roman" panose="02020603050405020304" pitchFamily="18" charset="0"/>
                <a:cs typeface="Times New Roman" panose="02020603050405020304" pitchFamily="18" charset="0"/>
              </a:rPr>
              <a:t> USD). </a:t>
            </a:r>
          </a:p>
          <a:p>
            <a:pPr marL="0" indent="0">
              <a:buNone/>
            </a:pPr>
            <a:endParaRPr lang="en-US" sz="2500" dirty="0">
              <a:latin typeface="Times New Roman" panose="02020603050405020304" pitchFamily="18" charset="0"/>
              <a:cs typeface="Times New Roman" panose="02020603050405020304" pitchFamily="18" charset="0"/>
            </a:endParaRPr>
          </a:p>
          <a:p>
            <a:pPr marL="0" indent="0">
              <a:buNone/>
            </a:pPr>
            <a:r>
              <a:rPr lang="en-US" sz="2500" dirty="0">
                <a:latin typeface="Times New Roman" panose="02020603050405020304" pitchFamily="18" charset="0"/>
                <a:cs typeface="Times New Roman" panose="02020603050405020304" pitchFamily="18" charset="0"/>
              </a:rPr>
              <a:t>Now National Wealth Fund is being used for further expenses (75.59 billion USD on 01.11.2018).</a:t>
            </a:r>
            <a:endParaRPr lang="fi-FI" sz="2500" dirty="0">
              <a:latin typeface="Times New Roman" panose="02020603050405020304" pitchFamily="18" charset="0"/>
              <a:cs typeface="Times New Roman" panose="02020603050405020304" pitchFamily="18" charset="0"/>
            </a:endParaRPr>
          </a:p>
          <a:p>
            <a:pPr marL="0" indent="0">
              <a:buNone/>
            </a:pPr>
            <a:endParaRPr lang="fi-FI"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7095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dirty="0"/>
          </a:p>
        </p:txBody>
      </p:sp>
      <p:pic>
        <p:nvPicPr>
          <p:cNvPr id="4" name="nGZn_pGT_PM"/>
          <p:cNvPicPr>
            <a:picLocks noGrp="1" noRot="1" noChangeAspect="1"/>
          </p:cNvPicPr>
          <p:nvPr>
            <p:ph idx="1"/>
            <a:videoFile r:link="rId1"/>
          </p:nvPr>
        </p:nvPicPr>
        <p:blipFill>
          <a:blip r:embed="rId3"/>
          <a:stretch>
            <a:fillRect/>
          </a:stretch>
        </p:blipFill>
        <p:spPr>
          <a:xfrm>
            <a:off x="587829" y="207818"/>
            <a:ext cx="11150929" cy="6335486"/>
          </a:xfrm>
          <a:prstGeom prst="rect">
            <a:avLst/>
          </a:prstGeom>
        </p:spPr>
      </p:pic>
    </p:spTree>
    <p:extLst>
      <p:ext uri="{BB962C8B-B14F-4D97-AF65-F5344CB8AC3E}">
        <p14:creationId xmlns:p14="http://schemas.microsoft.com/office/powerpoint/2010/main" val="1606655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2525D5-0730-4546-A5B0-81D30D47D851}"/>
              </a:ext>
            </a:extLst>
          </p:cNvPr>
          <p:cNvPicPr>
            <a:picLocks noChangeAspect="1"/>
          </p:cNvPicPr>
          <p:nvPr/>
        </p:nvPicPr>
        <p:blipFill>
          <a:blip r:embed="rId2"/>
          <a:stretch>
            <a:fillRect/>
          </a:stretch>
        </p:blipFill>
        <p:spPr>
          <a:xfrm>
            <a:off x="233362" y="233362"/>
            <a:ext cx="11725275" cy="6391275"/>
          </a:xfrm>
          <a:prstGeom prst="rect">
            <a:avLst/>
          </a:prstGeom>
        </p:spPr>
      </p:pic>
    </p:spTree>
    <p:extLst>
      <p:ext uri="{BB962C8B-B14F-4D97-AF65-F5344CB8AC3E}">
        <p14:creationId xmlns:p14="http://schemas.microsoft.com/office/powerpoint/2010/main" val="2186349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A38C1A-2F29-47E6-86A5-80CBB00B8652}"/>
              </a:ext>
            </a:extLst>
          </p:cNvPr>
          <p:cNvPicPr>
            <a:picLocks noChangeAspect="1"/>
          </p:cNvPicPr>
          <p:nvPr/>
        </p:nvPicPr>
        <p:blipFill>
          <a:blip r:embed="rId2"/>
          <a:stretch>
            <a:fillRect/>
          </a:stretch>
        </p:blipFill>
        <p:spPr>
          <a:xfrm>
            <a:off x="429643" y="200025"/>
            <a:ext cx="10782300" cy="6457950"/>
          </a:xfrm>
          <a:prstGeom prst="rect">
            <a:avLst/>
          </a:prstGeom>
        </p:spPr>
      </p:pic>
      <p:sp>
        <p:nvSpPr>
          <p:cNvPr id="4" name="Rectangle 3">
            <a:extLst>
              <a:ext uri="{FF2B5EF4-FFF2-40B4-BE49-F238E27FC236}">
                <a16:creationId xmlns:a16="http://schemas.microsoft.com/office/drawing/2014/main" id="{FE5400DB-0E8B-43C2-9D7B-B39E290E8624}"/>
              </a:ext>
            </a:extLst>
          </p:cNvPr>
          <p:cNvSpPr/>
          <p:nvPr/>
        </p:nvSpPr>
        <p:spPr>
          <a:xfrm>
            <a:off x="6454066" y="159798"/>
            <a:ext cx="461639" cy="39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last</a:t>
            </a:r>
            <a:endParaRPr lang="LID4096" sz="1500" dirty="0"/>
          </a:p>
        </p:txBody>
      </p:sp>
    </p:spTree>
    <p:extLst>
      <p:ext uri="{BB962C8B-B14F-4D97-AF65-F5344CB8AC3E}">
        <p14:creationId xmlns:p14="http://schemas.microsoft.com/office/powerpoint/2010/main" val="804434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Political resource course (</a:t>
            </a:r>
            <a:r>
              <a:rPr lang="en-US" sz="4000" b="1" dirty="0" err="1">
                <a:latin typeface="Times New Roman" panose="02020603050405020304" pitchFamily="18" charset="0"/>
                <a:cs typeface="Times New Roman" panose="02020603050405020304" pitchFamily="18" charset="0"/>
              </a:rPr>
              <a:t>Brollo</a:t>
            </a:r>
            <a:r>
              <a:rPr lang="en-US" sz="4000" b="1" dirty="0">
                <a:latin typeface="Times New Roman" panose="02020603050405020304" pitchFamily="18" charset="0"/>
                <a:cs typeface="Times New Roman" panose="02020603050405020304" pitchFamily="18" charset="0"/>
              </a:rPr>
              <a:t> et al. 2013, American Economic Review</a:t>
            </a:r>
            <a:r>
              <a:rPr lang="fi-FI" sz="4000" b="1"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3600" dirty="0">
                <a:latin typeface="Times New Roman" panose="02020603050405020304" pitchFamily="18" charset="0"/>
                <a:cs typeface="Times New Roman" panose="02020603050405020304" pitchFamily="18" charset="0"/>
              </a:rPr>
              <a:t>This paper studies the effect of additional government revenues on political corruption and on the quality of politicians, both with theory and data (data is for Brazil).</a:t>
            </a:r>
          </a:p>
          <a:p>
            <a:pPr marL="0" indent="0" algn="just">
              <a:buNone/>
            </a:pPr>
            <a:endParaRPr lang="fi-FI" sz="3600" dirty="0">
              <a:latin typeface="Times New Roman" panose="02020603050405020304" pitchFamily="18" charset="0"/>
              <a:cs typeface="Times New Roman" panose="02020603050405020304" pitchFamily="18" charset="0"/>
            </a:endParaRPr>
          </a:p>
          <a:p>
            <a:pPr marL="0" indent="0" algn="just">
              <a:buNone/>
            </a:pPr>
            <a:r>
              <a:rPr lang="en-US" sz="3600" dirty="0">
                <a:latin typeface="Times New Roman" panose="02020603050405020304" pitchFamily="18" charset="0"/>
                <a:cs typeface="Times New Roman" panose="02020603050405020304" pitchFamily="18" charset="0"/>
              </a:rPr>
              <a:t>The empirical evidence shows that larger transfers increase observed corruption and reduce the average education of candidates for mayor.</a:t>
            </a:r>
          </a:p>
        </p:txBody>
      </p:sp>
    </p:spTree>
    <p:extLst>
      <p:ext uri="{BB962C8B-B14F-4D97-AF65-F5344CB8AC3E}">
        <p14:creationId xmlns:p14="http://schemas.microsoft.com/office/powerpoint/2010/main" val="3317502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pic>
        <p:nvPicPr>
          <p:cNvPr id="4" name="eO_AAWxiITY"/>
          <p:cNvPicPr>
            <a:picLocks noGrp="1" noRot="1" noChangeAspect="1"/>
          </p:cNvPicPr>
          <p:nvPr>
            <p:ph idx="1"/>
            <a:videoFile r:link="rId1"/>
          </p:nvPr>
        </p:nvPicPr>
        <p:blipFill>
          <a:blip r:embed="rId3"/>
          <a:stretch>
            <a:fillRect/>
          </a:stretch>
        </p:blipFill>
        <p:spPr>
          <a:xfrm>
            <a:off x="403761" y="317014"/>
            <a:ext cx="10950039" cy="6109855"/>
          </a:xfrm>
          <a:prstGeom prst="rect">
            <a:avLst/>
          </a:prstGeom>
        </p:spPr>
      </p:pic>
    </p:spTree>
    <p:extLst>
      <p:ext uri="{BB962C8B-B14F-4D97-AF65-F5344CB8AC3E}">
        <p14:creationId xmlns:p14="http://schemas.microsoft.com/office/powerpoint/2010/main" val="414256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Times New Roman" panose="02020603050405020304" pitchFamily="18" charset="0"/>
                <a:cs typeface="Times New Roman" panose="02020603050405020304" pitchFamily="18" charset="0"/>
              </a:rPr>
              <a:t>Dutch disease: History and definition</a:t>
            </a:r>
            <a:br>
              <a:rPr lang="en-GB" sz="4000"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7149" y="1377538"/>
            <a:ext cx="11194741" cy="5183060"/>
          </a:xfrm>
        </p:spPr>
        <p:txBody>
          <a:bodyPr>
            <a:normAutofit lnSpcReduction="10000"/>
          </a:bodyPr>
          <a:lstStyle/>
          <a:p>
            <a:pPr marL="0" indent="0" algn="just">
              <a:buNone/>
            </a:pPr>
            <a:r>
              <a:rPr lang="en-GB" sz="3200" dirty="0">
                <a:latin typeface="Times New Roman" panose="02020603050405020304" pitchFamily="18" charset="0"/>
                <a:cs typeface="Times New Roman" panose="02020603050405020304" pitchFamily="18" charset="0"/>
              </a:rPr>
              <a:t>Is the apparent relationship between the increase in exploitation of natural resources and a decline in the manufacturing sector (or agriculture).</a:t>
            </a:r>
          </a:p>
          <a:p>
            <a:pPr marL="0" indent="0" algn="just">
              <a:buNone/>
            </a:pPr>
            <a:endParaRPr lang="en-GB" sz="3200" dirty="0">
              <a:latin typeface="Times New Roman" panose="02020603050405020304" pitchFamily="18" charset="0"/>
              <a:cs typeface="Times New Roman" panose="02020603050405020304" pitchFamily="18" charset="0"/>
            </a:endParaRPr>
          </a:p>
          <a:p>
            <a:pPr marL="0" indent="0" algn="just">
              <a:buNone/>
            </a:pPr>
            <a:r>
              <a:rPr lang="en-GB" sz="3200" dirty="0">
                <a:latin typeface="Times New Roman" panose="02020603050405020304" pitchFamily="18" charset="0"/>
                <a:cs typeface="Times New Roman" panose="02020603050405020304" pitchFamily="18" charset="0"/>
              </a:rPr>
              <a:t>The term was coined in 1977 by </a:t>
            </a:r>
            <a:r>
              <a:rPr lang="en-GB" sz="3200" b="1" i="1" dirty="0">
                <a:latin typeface="Times New Roman" panose="02020603050405020304" pitchFamily="18" charset="0"/>
                <a:cs typeface="Times New Roman" panose="02020603050405020304" pitchFamily="18" charset="0"/>
              </a:rPr>
              <a:t>The Economist</a:t>
            </a:r>
            <a:r>
              <a:rPr lang="en-GB" sz="3200" dirty="0">
                <a:latin typeface="Times New Roman" panose="02020603050405020304" pitchFamily="18" charset="0"/>
                <a:cs typeface="Times New Roman" panose="02020603050405020304" pitchFamily="18" charset="0"/>
              </a:rPr>
              <a:t> :</a:t>
            </a:r>
          </a:p>
          <a:p>
            <a:pPr marL="0" indent="0" algn="just">
              <a:buNone/>
            </a:pPr>
            <a:endParaRPr lang="en-GB" sz="3200" dirty="0">
              <a:latin typeface="Times New Roman" panose="02020603050405020304" pitchFamily="18" charset="0"/>
              <a:cs typeface="Times New Roman" panose="02020603050405020304" pitchFamily="18" charset="0"/>
            </a:endParaRPr>
          </a:p>
          <a:p>
            <a:pPr marL="0" indent="0" algn="just">
              <a:buNone/>
            </a:pPr>
            <a:r>
              <a:rPr lang="en-GB" sz="3200" dirty="0">
                <a:latin typeface="Times New Roman" panose="02020603050405020304" pitchFamily="18" charset="0"/>
                <a:cs typeface="Times New Roman" panose="02020603050405020304" pitchFamily="18" charset="0"/>
              </a:rPr>
              <a:t>The decline of the manufacturing sector in the Netherlands after the discovery of a large natural gas field in 1959.</a:t>
            </a:r>
          </a:p>
          <a:p>
            <a:pPr marL="0" indent="0" algn="just">
              <a:buNone/>
            </a:pPr>
            <a:endParaRPr lang="en-GB" sz="3200" dirty="0">
              <a:latin typeface="Times New Roman" panose="02020603050405020304" pitchFamily="18" charset="0"/>
              <a:cs typeface="Times New Roman" panose="02020603050405020304" pitchFamily="18" charset="0"/>
            </a:endParaRPr>
          </a:p>
          <a:p>
            <a:pPr marL="0" indent="0" algn="just">
              <a:buNone/>
            </a:pPr>
            <a:r>
              <a:rPr lang="en-GB"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Bad institutions: </a:t>
            </a:r>
            <a:r>
              <a:rPr lang="en-GB" sz="3200" dirty="0">
                <a:latin typeface="Times New Roman" panose="02020603050405020304" pitchFamily="18" charset="0"/>
                <a:cs typeface="Times New Roman" panose="02020603050405020304" pitchFamily="18" charset="0"/>
              </a:rPr>
              <a:t>prerequisite for </a:t>
            </a:r>
            <a:r>
              <a:rPr lang="en-GB" sz="3200" b="1" i="1" dirty="0">
                <a:latin typeface="Times New Roman" panose="02020603050405020304" pitchFamily="18" charset="0"/>
                <a:cs typeface="Times New Roman" panose="02020603050405020304" pitchFamily="18" charset="0"/>
              </a:rPr>
              <a:t>Dutch disease</a:t>
            </a:r>
            <a:r>
              <a:rPr lang="en-GB" sz="3200" dirty="0">
                <a:latin typeface="Times New Roman" panose="02020603050405020304" pitchFamily="18" charset="0"/>
                <a:cs typeface="Times New Roman" panose="02020603050405020304" pitchFamily="18" charset="0"/>
              </a:rPr>
              <a:t>. </a:t>
            </a:r>
          </a:p>
          <a:p>
            <a:pPr marL="0" indent="0" algn="just">
              <a:buNone/>
            </a:pPr>
            <a:endParaRPr lang="en-GB" sz="2500" dirty="0"/>
          </a:p>
        </p:txBody>
      </p:sp>
    </p:spTree>
    <p:extLst>
      <p:ext uri="{BB962C8B-B14F-4D97-AF65-F5344CB8AC3E}">
        <p14:creationId xmlns:p14="http://schemas.microsoft.com/office/powerpoint/2010/main" val="1655543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Times New Roman" panose="02020603050405020304" pitchFamily="18" charset="0"/>
                <a:cs typeface="Times New Roman" panose="02020603050405020304" pitchFamily="18" charset="0"/>
              </a:rPr>
              <a:t>Dutch disease vs.</a:t>
            </a:r>
            <a:r>
              <a:rPr lang="en-GB"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resource curse </a:t>
            </a:r>
            <a:br>
              <a:rPr lang="en-GB"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are often used interchangeable,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fi-FI" dirty="0" err="1">
                <a:solidFill>
                  <a:srgbClr val="FF0000"/>
                </a:solidFill>
                <a:latin typeface="Times New Roman" panose="02020603050405020304" pitchFamily="18" charset="0"/>
                <a:cs typeface="Times New Roman" panose="02020603050405020304" pitchFamily="18" charset="0"/>
              </a:rPr>
              <a:t>But</a:t>
            </a:r>
            <a:r>
              <a:rPr lang="fi-FI"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Resource curse </a:t>
            </a:r>
            <a:r>
              <a:rPr lang="en-US" dirty="0">
                <a:latin typeface="Times New Roman" panose="02020603050405020304" pitchFamily="18" charset="0"/>
                <a:cs typeface="Times New Roman" panose="02020603050405020304" pitchFamily="18" charset="0"/>
              </a:rPr>
              <a:t>refers to the political and social consequences of country`s high dependence on resources` export.</a:t>
            </a:r>
          </a:p>
          <a:p>
            <a:pPr marL="0" indent="0">
              <a:buNone/>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Dutch disease </a:t>
            </a:r>
            <a:r>
              <a:rPr lang="en-US" dirty="0">
                <a:latin typeface="Times New Roman" panose="02020603050405020304" pitchFamily="18" charset="0"/>
                <a:cs typeface="Times New Roman" panose="02020603050405020304" pitchFamily="18" charset="0"/>
              </a:rPr>
              <a:t>refers only to the effects of the resulting currency appreciation and changes in the cost of factors of production.</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113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normAutofit fontScale="90000"/>
          </a:bodyPr>
          <a:lstStyle/>
          <a:p>
            <a:r>
              <a:rPr lang="en-GB" sz="3400" b="1" dirty="0">
                <a:latin typeface="Times New Roman" panose="02020603050405020304" pitchFamily="18" charset="0"/>
                <a:cs typeface="Times New Roman" panose="02020603050405020304" pitchFamily="18" charset="0"/>
              </a:rPr>
              <a:t>Dutch disease – theoretical model</a:t>
            </a:r>
            <a:br>
              <a:rPr lang="en-GB" sz="3400" b="1" dirty="0">
                <a:latin typeface="Times New Roman" panose="02020603050405020304" pitchFamily="18" charset="0"/>
                <a:cs typeface="Times New Roman" panose="02020603050405020304" pitchFamily="18" charset="0"/>
              </a:rPr>
            </a:br>
            <a:r>
              <a:rPr lang="en-GB" sz="2700" dirty="0">
                <a:latin typeface="Times New Roman" panose="02020603050405020304" pitchFamily="18" charset="0"/>
                <a:cs typeface="Times New Roman" panose="02020603050405020304" pitchFamily="18" charset="0"/>
              </a:rPr>
              <a:t>(Bruno and Sachs (1982); Corden and Neary (1982))</a:t>
            </a:r>
          </a:p>
        </p:txBody>
      </p:sp>
      <p:sp>
        <p:nvSpPr>
          <p:cNvPr id="4" name="Content Placeholder 3"/>
          <p:cNvSpPr>
            <a:spLocks noGrp="1"/>
          </p:cNvSpPr>
          <p:nvPr>
            <p:ph idx="1"/>
          </p:nvPr>
        </p:nvSpPr>
        <p:spPr>
          <a:xfrm>
            <a:off x="1991544" y="2098578"/>
            <a:ext cx="2026568" cy="682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en-GB" sz="1800" dirty="0"/>
              <a:t>Tradable resource (oil)  sector</a:t>
            </a:r>
          </a:p>
        </p:txBody>
      </p:sp>
      <p:sp>
        <p:nvSpPr>
          <p:cNvPr id="5" name="Rectangle 4"/>
          <p:cNvSpPr/>
          <p:nvPr/>
        </p:nvSpPr>
        <p:spPr>
          <a:xfrm>
            <a:off x="4655840" y="2098576"/>
            <a:ext cx="2520280" cy="6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Tradable (manufacturing) sector</a:t>
            </a:r>
          </a:p>
        </p:txBody>
      </p:sp>
      <p:sp>
        <p:nvSpPr>
          <p:cNvPr id="6" name="Rectangle 5"/>
          <p:cNvSpPr/>
          <p:nvPr/>
        </p:nvSpPr>
        <p:spPr>
          <a:xfrm>
            <a:off x="7608168" y="2098576"/>
            <a:ext cx="2232248" cy="6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Non-traded sector (services)</a:t>
            </a:r>
          </a:p>
        </p:txBody>
      </p:sp>
      <p:sp>
        <p:nvSpPr>
          <p:cNvPr id="12" name="Curved Down Arrow 11"/>
          <p:cNvSpPr/>
          <p:nvPr/>
        </p:nvSpPr>
        <p:spPr>
          <a:xfrm>
            <a:off x="6168008" y="1700808"/>
            <a:ext cx="2304256" cy="3977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p:cNvSpPr/>
          <p:nvPr/>
        </p:nvSpPr>
        <p:spPr>
          <a:xfrm>
            <a:off x="6096000" y="1268760"/>
            <a:ext cx="2664296" cy="3600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accent1"/>
                </a:solidFill>
              </a:rPr>
              <a:t>Spending effect</a:t>
            </a:r>
            <a:endParaRPr lang="en-GB" b="1" dirty="0">
              <a:solidFill>
                <a:schemeClr val="accent1"/>
              </a:solidFill>
            </a:endParaRPr>
          </a:p>
        </p:txBody>
      </p:sp>
      <p:sp>
        <p:nvSpPr>
          <p:cNvPr id="20" name="Rectangle 19"/>
          <p:cNvSpPr/>
          <p:nvPr/>
        </p:nvSpPr>
        <p:spPr>
          <a:xfrm>
            <a:off x="2999656" y="3086612"/>
            <a:ext cx="2448272"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294192" y="2852936"/>
            <a:ext cx="14401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Up Arrow 23"/>
          <p:cNvSpPr/>
          <p:nvPr/>
        </p:nvSpPr>
        <p:spPr>
          <a:xfrm>
            <a:off x="2939022" y="2870588"/>
            <a:ext cx="72008"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4418010" y="3212976"/>
            <a:ext cx="2880320"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accent1"/>
                </a:solidFill>
              </a:rPr>
              <a:t>The resource movement effect</a:t>
            </a:r>
            <a:endParaRPr lang="en-GB" b="1" dirty="0">
              <a:solidFill>
                <a:schemeClr val="accent1"/>
              </a:solidFill>
            </a:endParaRPr>
          </a:p>
        </p:txBody>
      </p:sp>
      <p:sp>
        <p:nvSpPr>
          <p:cNvPr id="27" name="Rectangle 26"/>
          <p:cNvSpPr/>
          <p:nvPr/>
        </p:nvSpPr>
        <p:spPr>
          <a:xfrm>
            <a:off x="475013" y="4149080"/>
            <a:ext cx="11139055" cy="2520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b="1" dirty="0">
                <a:solidFill>
                  <a:schemeClr val="tx1"/>
                </a:solidFill>
                <a:latin typeface="Times New Roman" panose="02020603050405020304" pitchFamily="18" charset="0"/>
                <a:cs typeface="Times New Roman" panose="02020603050405020304" pitchFamily="18" charset="0"/>
              </a:rPr>
              <a:t>What happens when world oil price goes up?</a:t>
            </a:r>
          </a:p>
          <a:p>
            <a:pPr algn="just"/>
            <a:endParaRPr lang="en-GB"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endParaRPr lang="en-GB"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AutoNum type="arabicPeriod"/>
            </a:pPr>
            <a:r>
              <a:rPr lang="fi-FI" b="1" dirty="0">
                <a:solidFill>
                  <a:schemeClr val="tx1"/>
                </a:solidFill>
                <a:latin typeface="Times New Roman" panose="02020603050405020304" pitchFamily="18" charset="0"/>
                <a:cs typeface="Times New Roman" panose="02020603050405020304" pitchFamily="18" charset="0"/>
              </a:rPr>
              <a:t>The spending effect</a:t>
            </a:r>
            <a:r>
              <a:rPr lang="fi-FI" dirty="0">
                <a:solidFill>
                  <a:schemeClr val="tx1"/>
                </a:solidFill>
                <a:latin typeface="Times New Roman" panose="02020603050405020304" pitchFamily="18" charset="0"/>
                <a:cs typeface="Times New Roman" panose="02020603050405020304" pitchFamily="18" charset="0"/>
              </a:rPr>
              <a:t>;</a:t>
            </a:r>
          </a:p>
          <a:p>
            <a:pPr marL="342900" indent="-342900" algn="just">
              <a:buAutoNum type="arabicPeriod"/>
            </a:pPr>
            <a:endParaRPr lang="fi-FI" dirty="0">
              <a:solidFill>
                <a:schemeClr val="tx1"/>
              </a:solidFill>
              <a:latin typeface="Times New Roman" panose="02020603050405020304" pitchFamily="18" charset="0"/>
              <a:cs typeface="Times New Roman" panose="02020603050405020304" pitchFamily="18" charset="0"/>
            </a:endParaRPr>
          </a:p>
          <a:p>
            <a:pPr marL="342900" indent="-342900" algn="just">
              <a:buAutoNum type="arabicPeriod"/>
            </a:pPr>
            <a:r>
              <a:rPr lang="en-GB" b="1" dirty="0">
                <a:solidFill>
                  <a:schemeClr val="tx1"/>
                </a:solidFill>
                <a:latin typeface="Times New Roman" panose="02020603050405020304" pitchFamily="18" charset="0"/>
                <a:cs typeface="Times New Roman" panose="02020603050405020304" pitchFamily="18" charset="0"/>
              </a:rPr>
              <a:t>The resource movement effect. </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8503790" y="2870588"/>
            <a:ext cx="112490" cy="284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5447928" y="3068960"/>
            <a:ext cx="3055862" cy="8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0829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Dutch</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disease</a:t>
            </a:r>
            <a:r>
              <a:rPr lang="fi-FI" b="1" dirty="0">
                <a:latin typeface="Times New Roman" panose="02020603050405020304" pitchFamily="18" charset="0"/>
                <a:cs typeface="Times New Roman" panose="02020603050405020304" pitchFamily="18" charset="0"/>
              </a:rPr>
              <a:t>: General </a:t>
            </a:r>
            <a:r>
              <a:rPr lang="fi-FI" b="1" dirty="0" err="1">
                <a:latin typeface="Times New Roman" panose="02020603050405020304" pitchFamily="18" charset="0"/>
                <a:cs typeface="Times New Roman" panose="02020603050405020304" pitchFamily="18" charset="0"/>
              </a:rPr>
              <a:t>concept</a:t>
            </a:r>
            <a:endParaRPr lang="fi-FI"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546264" y="1460665"/>
            <a:ext cx="11032177" cy="5029200"/>
          </a:xfrm>
          <a:prstGeom prst="rect">
            <a:avLst/>
          </a:prstGeom>
        </p:spPr>
      </p:pic>
    </p:spTree>
    <p:extLst>
      <p:ext uri="{BB962C8B-B14F-4D97-AF65-F5344CB8AC3E}">
        <p14:creationId xmlns:p14="http://schemas.microsoft.com/office/powerpoint/2010/main" val="2251971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Times New Roman" panose="02020603050405020304" pitchFamily="18" charset="0"/>
                <a:cs typeface="Times New Roman" panose="02020603050405020304" pitchFamily="18" charset="0"/>
              </a:rPr>
              <a:t>Dutch disease - outcome</a:t>
            </a:r>
            <a:br>
              <a:rPr lang="en-GB"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GB" b="1" dirty="0">
              <a:latin typeface="Times New Roman" panose="02020603050405020304" pitchFamily="18" charset="0"/>
              <a:cs typeface="Times New Roman" panose="02020603050405020304" pitchFamily="18" charset="0"/>
            </a:endParaRPr>
          </a:p>
          <a:p>
            <a:pPr marL="0" indent="0">
              <a:buNone/>
            </a:pPr>
            <a:r>
              <a:rPr lang="en-GB" b="1" dirty="0">
                <a:latin typeface="Times New Roman" panose="02020603050405020304" pitchFamily="18" charset="0"/>
                <a:cs typeface="Times New Roman" panose="02020603050405020304" pitchFamily="18" charset="0"/>
              </a:rPr>
              <a:t>A result: </a:t>
            </a:r>
          </a:p>
          <a:p>
            <a:pPr marL="0" indent="0">
              <a:buNone/>
            </a:pP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A fall in the output share of non-natural resource tradables (manufacturing sector) relative to non-</a:t>
            </a:r>
            <a:r>
              <a:rPr lang="en-GB" dirty="0" err="1">
                <a:latin typeface="Times New Roman" panose="02020603050405020304" pitchFamily="18" charset="0"/>
                <a:cs typeface="Times New Roman" panose="02020603050405020304" pitchFamily="18" charset="0"/>
              </a:rPr>
              <a:t>tradables</a:t>
            </a:r>
            <a:r>
              <a:rPr lang="en-GB" dirty="0">
                <a:latin typeface="Times New Roman" panose="02020603050405020304" pitchFamily="18" charset="0"/>
                <a:cs typeface="Times New Roman" panose="02020603050405020304" pitchFamily="18" charset="0"/>
              </a:rPr>
              <a:t> (mostly service sector) and resource </a:t>
            </a:r>
            <a:r>
              <a:rPr lang="en-GB" dirty="0" err="1">
                <a:latin typeface="Times New Roman" panose="02020603050405020304" pitchFamily="18" charset="0"/>
                <a:cs typeface="Times New Roman" panose="02020603050405020304" pitchFamily="18" charset="0"/>
              </a:rPr>
              <a:t>tradables</a:t>
            </a:r>
            <a:r>
              <a:rPr lang="en-GB" dirty="0">
                <a:latin typeface="Times New Roman" panose="02020603050405020304" pitchFamily="18" charset="0"/>
                <a:cs typeface="Times New Roman" panose="02020603050405020304" pitchFamily="18" charset="0"/>
              </a:rPr>
              <a:t> (e.g. oil industry).  </a:t>
            </a:r>
          </a:p>
          <a:p>
            <a:pPr marL="0" indent="0">
              <a:buNone/>
            </a:pPr>
            <a:endParaRPr lang="en-GB" dirty="0"/>
          </a:p>
        </p:txBody>
      </p:sp>
    </p:spTree>
    <p:extLst>
      <p:ext uri="{BB962C8B-B14F-4D97-AF65-F5344CB8AC3E}">
        <p14:creationId xmlns:p14="http://schemas.microsoft.com/office/powerpoint/2010/main" val="2441073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Times New Roman" panose="02020603050405020304" pitchFamily="18" charset="0"/>
                <a:cs typeface="Times New Roman" panose="02020603050405020304" pitchFamily="18" charset="0"/>
              </a:rPr>
              <a:t>Is there any empirical evidence of Dutch Disease? </a:t>
            </a:r>
          </a:p>
        </p:txBody>
      </p:sp>
      <p:sp>
        <p:nvSpPr>
          <p:cNvPr id="3" name="Content Placeholder 2"/>
          <p:cNvSpPr>
            <a:spLocks noGrp="1"/>
          </p:cNvSpPr>
          <p:nvPr>
            <p:ph idx="1"/>
          </p:nvPr>
        </p:nvSpPr>
        <p:spPr/>
        <p:txBody>
          <a:bodyPr>
            <a:normAutofit/>
          </a:bodyPr>
          <a:lstStyle/>
          <a:p>
            <a:pPr marL="0" indent="0" algn="just">
              <a:buNone/>
            </a:pPr>
            <a:r>
              <a:rPr lang="en-GB" sz="2000" dirty="0">
                <a:latin typeface="Times New Roman" panose="02020603050405020304" pitchFamily="18" charset="0"/>
                <a:cs typeface="Times New Roman" panose="02020603050405020304" pitchFamily="18" charset="0"/>
              </a:rPr>
              <a:t>Relatively robust evidence that terms of trade increases cause real exchange rate appreciation in natural-resource-rich countries (for example </a:t>
            </a:r>
            <a:r>
              <a:rPr lang="en-GB" sz="2000" dirty="0" err="1">
                <a:latin typeface="Times New Roman" panose="02020603050405020304" pitchFamily="18" charset="0"/>
                <a:cs typeface="Times New Roman" panose="02020603050405020304" pitchFamily="18" charset="0"/>
              </a:rPr>
              <a:t>Spatafora</a:t>
            </a:r>
            <a:r>
              <a:rPr lang="en-GB" sz="2000" dirty="0">
                <a:latin typeface="Times New Roman" panose="02020603050405020304" pitchFamily="18" charset="0"/>
                <a:cs typeface="Times New Roman" panose="02020603050405020304" pitchFamily="18" charset="0"/>
              </a:rPr>
              <a:t> and Warner 1995). </a:t>
            </a:r>
            <a:r>
              <a:rPr lang="en-GB" sz="2000" dirty="0">
                <a:latin typeface="Times New Roman" panose="02020603050405020304" pitchFamily="18" charset="0"/>
                <a:cs typeface="Times New Roman" panose="02020603050405020304" pitchFamily="18" charset="0"/>
                <a:sym typeface="Wingdings" panose="05000000000000000000" pitchFamily="2" charset="2"/>
              </a:rPr>
              <a:t> </a:t>
            </a:r>
            <a:r>
              <a:rPr lang="en-GB" sz="2000" dirty="0">
                <a:solidFill>
                  <a:srgbClr val="FF0000"/>
                </a:solidFill>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local currency appreciation</a:t>
            </a:r>
            <a:r>
              <a:rPr lang="en-GB" sz="2000" dirty="0">
                <a:latin typeface="Times New Roman" panose="02020603050405020304" pitchFamily="18" charset="0"/>
                <a:cs typeface="Times New Roman" panose="02020603050405020304" pitchFamily="18" charset="0"/>
                <a:sym typeface="Wingdings" panose="05000000000000000000" pitchFamily="2" charset="2"/>
              </a:rPr>
              <a:t> hurts domestic manufacturing sector (particularly export-oriented)!</a:t>
            </a:r>
            <a:endParaRPr lang="en-GB" sz="2000" dirty="0">
              <a:latin typeface="Times New Roman" panose="02020603050405020304" pitchFamily="18" charset="0"/>
              <a:cs typeface="Times New Roman" panose="02020603050405020304" pitchFamily="18" charset="0"/>
            </a:endParaRPr>
          </a:p>
          <a:p>
            <a:pPr marL="0" indent="0" algn="just">
              <a:buNone/>
            </a:pPr>
            <a:endParaRPr lang="en-GB" sz="2000" dirty="0">
              <a:latin typeface="Times New Roman" panose="02020603050405020304" pitchFamily="18" charset="0"/>
              <a:cs typeface="Times New Roman" panose="02020603050405020304" pitchFamily="18" charset="0"/>
            </a:endParaRPr>
          </a:p>
        </p:txBody>
      </p:sp>
      <p:pic>
        <p:nvPicPr>
          <p:cNvPr id="4" name="Picture 3" descr="http://www.voxeu.org/sites/default/files/image/Vostrokfig1.png"/>
          <p:cNvPicPr/>
          <p:nvPr/>
        </p:nvPicPr>
        <p:blipFill>
          <a:blip r:embed="rId2">
            <a:extLst>
              <a:ext uri="{28A0092B-C50C-407E-A947-70E740481C1C}">
                <a14:useLocalDpi xmlns:a14="http://schemas.microsoft.com/office/drawing/2010/main" val="0"/>
              </a:ext>
            </a:extLst>
          </a:blip>
          <a:srcRect/>
          <a:stretch>
            <a:fillRect/>
          </a:stretch>
        </p:blipFill>
        <p:spPr bwMode="auto">
          <a:xfrm>
            <a:off x="2567608" y="2858610"/>
            <a:ext cx="6480720" cy="3306694"/>
          </a:xfrm>
          <a:prstGeom prst="rect">
            <a:avLst/>
          </a:prstGeom>
          <a:noFill/>
          <a:ln>
            <a:noFill/>
          </a:ln>
        </p:spPr>
      </p:pic>
      <p:sp>
        <p:nvSpPr>
          <p:cNvPr id="5" name="Rectangle 4"/>
          <p:cNvSpPr/>
          <p:nvPr/>
        </p:nvSpPr>
        <p:spPr>
          <a:xfrm>
            <a:off x="2207568" y="6219124"/>
            <a:ext cx="7848872" cy="338554"/>
          </a:xfrm>
          <a:prstGeom prst="rect">
            <a:avLst/>
          </a:prstGeom>
        </p:spPr>
        <p:txBody>
          <a:bodyPr wrap="square">
            <a:spAutoFit/>
          </a:bodyPr>
          <a:lstStyle/>
          <a:p>
            <a:r>
              <a:rPr lang="en-GB" sz="1600" dirty="0" err="1"/>
              <a:t>Vostroknutova</a:t>
            </a:r>
            <a:r>
              <a:rPr lang="en-GB" sz="1600" dirty="0"/>
              <a:t>, </a:t>
            </a:r>
            <a:r>
              <a:rPr lang="en-GB" sz="1600" dirty="0" err="1"/>
              <a:t>Brahmbhatt</a:t>
            </a:r>
            <a:r>
              <a:rPr lang="en-GB" sz="1600" dirty="0"/>
              <a:t>, </a:t>
            </a:r>
            <a:r>
              <a:rPr lang="en-GB" sz="1600" dirty="0" err="1"/>
              <a:t>Canuto</a:t>
            </a:r>
            <a:r>
              <a:rPr lang="en-GB" sz="1600" dirty="0"/>
              <a:t>, </a:t>
            </a:r>
            <a:r>
              <a:rPr lang="en-GB" sz="1600" dirty="0" err="1"/>
              <a:t>VoxEU</a:t>
            </a:r>
            <a:r>
              <a:rPr lang="en-GB" sz="1600" dirty="0"/>
              <a:t> 2010. </a:t>
            </a:r>
          </a:p>
        </p:txBody>
      </p:sp>
    </p:spTree>
    <p:extLst>
      <p:ext uri="{BB962C8B-B14F-4D97-AF65-F5344CB8AC3E}">
        <p14:creationId xmlns:p14="http://schemas.microsoft.com/office/powerpoint/2010/main" val="1802790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145"/>
            <a:ext cx="10515600" cy="541538"/>
          </a:xfrm>
        </p:spPr>
        <p:txBody>
          <a:bodyPr>
            <a:normAutofit fontScale="90000"/>
          </a:bodyPr>
          <a:lstStyle/>
          <a:p>
            <a:r>
              <a:rPr lang="en-US" sz="3500" b="1" dirty="0">
                <a:latin typeface="Times New Roman" panose="02020603050405020304" pitchFamily="18" charset="0"/>
                <a:cs typeface="Times New Roman" panose="02020603050405020304" pitchFamily="18" charset="0"/>
              </a:rPr>
              <a:t>Main commodities</a:t>
            </a:r>
            <a:endParaRPr lang="fi-FI" sz="35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1139296"/>
              </p:ext>
            </p:extLst>
          </p:nvPr>
        </p:nvGraphicFramePr>
        <p:xfrm>
          <a:off x="382386" y="603684"/>
          <a:ext cx="11700125" cy="5932354"/>
        </p:xfrm>
        <a:graphic>
          <a:graphicData uri="http://schemas.openxmlformats.org/drawingml/2006/table">
            <a:tbl>
              <a:tblPr>
                <a:tableStyleId>{5C22544A-7EE6-4342-B048-85BDC9FD1C3A}</a:tableStyleId>
              </a:tblPr>
              <a:tblGrid>
                <a:gridCol w="3216744">
                  <a:extLst>
                    <a:ext uri="{9D8B030D-6E8A-4147-A177-3AD203B41FA5}">
                      <a16:colId xmlns:a16="http://schemas.microsoft.com/office/drawing/2014/main" val="1164679797"/>
                    </a:ext>
                  </a:extLst>
                </a:gridCol>
                <a:gridCol w="2428325">
                  <a:extLst>
                    <a:ext uri="{9D8B030D-6E8A-4147-A177-3AD203B41FA5}">
                      <a16:colId xmlns:a16="http://schemas.microsoft.com/office/drawing/2014/main" val="3258999521"/>
                    </a:ext>
                  </a:extLst>
                </a:gridCol>
                <a:gridCol w="1513764">
                  <a:extLst>
                    <a:ext uri="{9D8B030D-6E8A-4147-A177-3AD203B41FA5}">
                      <a16:colId xmlns:a16="http://schemas.microsoft.com/office/drawing/2014/main" val="1043381934"/>
                    </a:ext>
                  </a:extLst>
                </a:gridCol>
                <a:gridCol w="1513764">
                  <a:extLst>
                    <a:ext uri="{9D8B030D-6E8A-4147-A177-3AD203B41FA5}">
                      <a16:colId xmlns:a16="http://schemas.microsoft.com/office/drawing/2014/main" val="1491551406"/>
                    </a:ext>
                  </a:extLst>
                </a:gridCol>
                <a:gridCol w="1513764">
                  <a:extLst>
                    <a:ext uri="{9D8B030D-6E8A-4147-A177-3AD203B41FA5}">
                      <a16:colId xmlns:a16="http://schemas.microsoft.com/office/drawing/2014/main" val="3981569276"/>
                    </a:ext>
                  </a:extLst>
                </a:gridCol>
                <a:gridCol w="1513764">
                  <a:extLst>
                    <a:ext uri="{9D8B030D-6E8A-4147-A177-3AD203B41FA5}">
                      <a16:colId xmlns:a16="http://schemas.microsoft.com/office/drawing/2014/main" val="95038327"/>
                    </a:ext>
                  </a:extLst>
                </a:gridCol>
              </a:tblGrid>
              <a:tr h="617763">
                <a:tc>
                  <a:txBody>
                    <a:bodyPr/>
                    <a:lstStyle/>
                    <a:p>
                      <a:pPr algn="l" fontAlgn="b"/>
                      <a:r>
                        <a:rPr lang="fi-FI" sz="20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Grains</a:t>
                      </a:r>
                      <a:r>
                        <a:rPr lang="fi-FI" sz="20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food and </a:t>
                      </a:r>
                      <a:r>
                        <a:rPr lang="fi-FI" sz="20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fiber</a:t>
                      </a:r>
                      <a:endParaRPr lang="fi-FI" sz="20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314" marR="9314" marT="9314" marB="0" anchor="b"/>
                </a:tc>
                <a:tc>
                  <a:txBody>
                    <a:bodyPr/>
                    <a:lstStyle/>
                    <a:p>
                      <a:pPr algn="l" fontAlgn="b"/>
                      <a:r>
                        <a:rPr lang="fi-FI" sz="20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Livestock</a:t>
                      </a:r>
                      <a:r>
                        <a:rPr lang="fi-FI" sz="20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fi-FI" sz="20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meat</a:t>
                      </a:r>
                      <a:endParaRPr lang="fi-FI" sz="20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314" marR="9314" marT="9314" marB="0" anchor="b"/>
                </a:tc>
                <a:tc>
                  <a:txBody>
                    <a:bodyPr/>
                    <a:lstStyle/>
                    <a:p>
                      <a:pPr algn="l" fontAlgn="b"/>
                      <a:r>
                        <a:rPr lang="fi-FI" sz="20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Energy</a:t>
                      </a:r>
                      <a:endParaRPr lang="fi-FI" sz="20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314" marR="9314" marT="9314" marB="0" anchor="b"/>
                </a:tc>
                <a:tc>
                  <a:txBody>
                    <a:bodyPr/>
                    <a:lstStyle/>
                    <a:p>
                      <a:pPr algn="l" fontAlgn="b"/>
                      <a:r>
                        <a:rPr lang="fi-FI" sz="20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Industrial </a:t>
                      </a:r>
                      <a:r>
                        <a:rPr lang="fi-FI" sz="20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metals</a:t>
                      </a:r>
                      <a:endParaRPr lang="fi-FI" sz="20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314" marR="9314" marT="9314" marB="0" anchor="b"/>
                </a:tc>
                <a:tc>
                  <a:txBody>
                    <a:bodyPr/>
                    <a:lstStyle/>
                    <a:p>
                      <a:pPr algn="l" fontAlgn="b"/>
                      <a:r>
                        <a:rPr lang="fi-FI" sz="20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Precious</a:t>
                      </a:r>
                      <a:r>
                        <a:rPr lang="fi-FI" sz="20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0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metals</a:t>
                      </a:r>
                      <a:endParaRPr lang="fi-FI" sz="20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314" marR="9314" marT="9314" marB="0" anchor="b"/>
                </a:tc>
                <a:tc>
                  <a:txBody>
                    <a:bodyPr/>
                    <a:lstStyle/>
                    <a:p>
                      <a:pPr algn="l" fontAlgn="b"/>
                      <a:r>
                        <a:rPr lang="fi-FI" sz="20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Other</a:t>
                      </a:r>
                      <a:endParaRPr lang="fi-FI" sz="20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314" marR="9314" marT="9314" marB="0" anchor="b"/>
                </a:tc>
                <a:extLst>
                  <a:ext uri="{0D108BD9-81ED-4DB2-BD59-A6C34878D82A}">
                    <a16:rowId xmlns:a16="http://schemas.microsoft.com/office/drawing/2014/main" val="887175620"/>
                  </a:ext>
                </a:extLst>
              </a:tr>
              <a:tr h="426464">
                <a:tc>
                  <a:txBody>
                    <a:bodyPr/>
                    <a:lstStyle/>
                    <a:p>
                      <a:pPr algn="l" fontAlgn="b"/>
                      <a:r>
                        <a:rPr lang="fi-FI" sz="1600" u="none" strike="noStrike" dirty="0">
                          <a:effectLst/>
                        </a:rPr>
                        <a:t>Corn</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a:effectLst/>
                        </a:rPr>
                        <a:t>Lean </a:t>
                      </a:r>
                      <a:r>
                        <a:rPr lang="fi-FI" sz="1600" u="none" strike="noStrike" dirty="0" err="1">
                          <a:effectLst/>
                        </a:rPr>
                        <a:t>Hogs</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a:effectLst/>
                        </a:rPr>
                        <a:t>WTI </a:t>
                      </a:r>
                      <a:r>
                        <a:rPr lang="fi-FI" sz="1600" u="none" strike="noStrike" dirty="0" err="1">
                          <a:effectLst/>
                        </a:rPr>
                        <a:t>crude</a:t>
                      </a:r>
                      <a:r>
                        <a:rPr lang="fi-FI" sz="1600" u="none" strike="noStrike" dirty="0">
                          <a:effectLst/>
                        </a:rPr>
                        <a:t> </a:t>
                      </a:r>
                      <a:r>
                        <a:rPr lang="fi-FI" sz="1600" u="none" strike="noStrike" dirty="0" err="1">
                          <a:effectLst/>
                        </a:rPr>
                        <a:t>oil</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err="1">
                          <a:effectLst/>
                        </a:rPr>
                        <a:t>Copper</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a:effectLst/>
                        </a:rPr>
                        <a:t>Gold</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err="1">
                          <a:effectLst/>
                        </a:rPr>
                        <a:t>Amber</a:t>
                      </a:r>
                      <a:endParaRPr lang="fi-FI" sz="1600" b="0" i="0" u="none" strike="noStrike" dirty="0">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1475096129"/>
                  </a:ext>
                </a:extLst>
              </a:tr>
              <a:tr h="426464">
                <a:tc>
                  <a:txBody>
                    <a:bodyPr/>
                    <a:lstStyle/>
                    <a:p>
                      <a:pPr algn="l" fontAlgn="b"/>
                      <a:r>
                        <a:rPr lang="fi-FI" sz="1600" u="none" strike="noStrike" dirty="0" err="1">
                          <a:effectLst/>
                        </a:rPr>
                        <a:t>Oats</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a:effectLst/>
                        </a:rPr>
                        <a:t>Live </a:t>
                      </a:r>
                      <a:r>
                        <a:rPr lang="fi-FI" sz="1600" u="none" strike="noStrike" dirty="0" err="1">
                          <a:effectLst/>
                        </a:rPr>
                        <a:t>cattle</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a:effectLst/>
                        </a:rPr>
                        <a:t>Brent </a:t>
                      </a:r>
                      <a:r>
                        <a:rPr lang="fi-FI" sz="1600" u="none" strike="noStrike" dirty="0" err="1">
                          <a:effectLst/>
                        </a:rPr>
                        <a:t>crude</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a:effectLst/>
                        </a:rPr>
                        <a:t>Lead </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a:effectLst/>
                        </a:rPr>
                        <a:t>Platinum</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a:effectLst/>
                        </a:rPr>
                        <a:t>Palm Oil</a:t>
                      </a:r>
                      <a:endParaRPr lang="fi-FI" sz="16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2325162483"/>
                  </a:ext>
                </a:extLst>
              </a:tr>
              <a:tr h="256290">
                <a:tc>
                  <a:txBody>
                    <a:bodyPr/>
                    <a:lstStyle/>
                    <a:p>
                      <a:pPr algn="l" fontAlgn="b"/>
                      <a:r>
                        <a:rPr lang="fi-FI" sz="1600" u="none" strike="noStrike" dirty="0">
                          <a:effectLst/>
                        </a:rPr>
                        <a:t>Rice</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a:effectLst/>
                        </a:rPr>
                        <a:t>Feeder cattle</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err="1">
                          <a:effectLst/>
                        </a:rPr>
                        <a:t>Ethanol</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a:effectLst/>
                        </a:rPr>
                        <a:t>Zinc</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a:effectLst/>
                        </a:rPr>
                        <a:t>Palladium</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a:effectLst/>
                        </a:rPr>
                        <a:t>Rubber</a:t>
                      </a:r>
                      <a:endParaRPr lang="fi-FI" sz="16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1851456957"/>
                  </a:ext>
                </a:extLst>
              </a:tr>
              <a:tr h="426464">
                <a:tc>
                  <a:txBody>
                    <a:bodyPr/>
                    <a:lstStyle/>
                    <a:p>
                      <a:pPr algn="l" fontAlgn="b"/>
                      <a:r>
                        <a:rPr lang="fi-FI" sz="1600" u="none" strike="noStrike" dirty="0" err="1">
                          <a:effectLst/>
                        </a:rPr>
                        <a:t>Soybeans</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a:effectLst/>
                        </a:rPr>
                        <a:t>Natural </a:t>
                      </a:r>
                      <a:r>
                        <a:rPr lang="fi-FI" sz="1600" u="none" strike="noStrike" dirty="0" err="1">
                          <a:effectLst/>
                        </a:rPr>
                        <a:t>gas</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err="1">
                          <a:effectLst/>
                        </a:rPr>
                        <a:t>Tin</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a:effectLst/>
                        </a:rPr>
                        <a:t>Silver</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a:effectLst/>
                        </a:rPr>
                        <a:t>Wool</a:t>
                      </a:r>
                      <a:endParaRPr lang="fi-FI" sz="16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2392475674"/>
                  </a:ext>
                </a:extLst>
              </a:tr>
              <a:tr h="426464">
                <a:tc>
                  <a:txBody>
                    <a:bodyPr/>
                    <a:lstStyle/>
                    <a:p>
                      <a:pPr algn="l" fontAlgn="b"/>
                      <a:r>
                        <a:rPr lang="fi-FI" sz="1600" u="none" strike="noStrike">
                          <a:effectLst/>
                        </a:rPr>
                        <a:t>Rapeseed</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err="1">
                          <a:effectLst/>
                        </a:rPr>
                        <a:t>Heating</a:t>
                      </a:r>
                      <a:r>
                        <a:rPr lang="fi-FI" sz="1600" u="none" strike="noStrike" dirty="0">
                          <a:effectLst/>
                        </a:rPr>
                        <a:t> </a:t>
                      </a:r>
                      <a:r>
                        <a:rPr lang="fi-FI" sz="1600" u="none" strike="noStrike" dirty="0" err="1">
                          <a:effectLst/>
                        </a:rPr>
                        <a:t>oil</a:t>
                      </a:r>
                      <a:endParaRPr lang="fi-FI" sz="1600" b="0" i="0" u="none" strike="noStrike" dirty="0">
                        <a:solidFill>
                          <a:srgbClr val="000000"/>
                        </a:solidFill>
                        <a:effectLst/>
                        <a:latin typeface="Calibri" panose="020F0502020204030204" pitchFamily="34" charset="0"/>
                      </a:endParaRPr>
                    </a:p>
                  </a:txBody>
                  <a:tcPr marL="9314" marR="9314" marT="9314" marB="0" anchor="b"/>
                </a:tc>
                <a:tc gridSpan="2">
                  <a:txBody>
                    <a:bodyPr/>
                    <a:lstStyle/>
                    <a:p>
                      <a:pPr algn="l" fontAlgn="b"/>
                      <a:r>
                        <a:rPr lang="fi-FI" sz="1600" u="none" strike="noStrike" dirty="0">
                          <a:effectLst/>
                        </a:rPr>
                        <a:t>Aluminium</a:t>
                      </a:r>
                      <a:endParaRPr lang="fi-FI" sz="1600" b="0" i="0" u="none" strike="noStrike" dirty="0">
                        <a:solidFill>
                          <a:srgbClr val="000000"/>
                        </a:solidFill>
                        <a:effectLst/>
                        <a:latin typeface="Calibri" panose="020F0502020204030204" pitchFamily="34" charset="0"/>
                      </a:endParaRPr>
                    </a:p>
                  </a:txBody>
                  <a:tcPr marL="9314" marR="9314" marT="9314" marB="0" anchor="b"/>
                </a:tc>
                <a:tc hMerge="1">
                  <a:txBody>
                    <a:bodyPr/>
                    <a:lstStyle/>
                    <a:p>
                      <a:endParaRPr lang="fi-FI"/>
                    </a:p>
                  </a:txBody>
                  <a:tcPr/>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1914814148"/>
                  </a:ext>
                </a:extLst>
              </a:tr>
              <a:tr h="496070">
                <a:tc>
                  <a:txBody>
                    <a:bodyPr/>
                    <a:lstStyle/>
                    <a:p>
                      <a:pPr algn="l" fontAlgn="b"/>
                      <a:r>
                        <a:rPr lang="fi-FI" sz="1600" u="none" strike="noStrike">
                          <a:effectLst/>
                        </a:rPr>
                        <a:t>Soybean meal</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a:effectLst/>
                        </a:rPr>
                        <a:t>Gulf </a:t>
                      </a:r>
                      <a:r>
                        <a:rPr lang="fi-FI" sz="1600" u="none" strike="noStrike" dirty="0" err="1">
                          <a:effectLst/>
                        </a:rPr>
                        <a:t>Coast</a:t>
                      </a:r>
                      <a:r>
                        <a:rPr lang="fi-FI" sz="1600" u="none" strike="noStrike" dirty="0">
                          <a:effectLst/>
                        </a:rPr>
                        <a:t> </a:t>
                      </a:r>
                      <a:r>
                        <a:rPr lang="fi-FI" sz="1600" u="none" strike="noStrike" dirty="0" err="1">
                          <a:effectLst/>
                        </a:rPr>
                        <a:t>Gasoline</a:t>
                      </a:r>
                      <a:endParaRPr lang="fi-FI" sz="1600" b="0" i="0" u="none" strike="noStrike" dirty="0">
                        <a:solidFill>
                          <a:srgbClr val="000000"/>
                        </a:solidFill>
                        <a:effectLst/>
                        <a:latin typeface="Calibri" panose="020F0502020204030204" pitchFamily="34" charset="0"/>
                      </a:endParaRPr>
                    </a:p>
                  </a:txBody>
                  <a:tcPr marL="9314" marR="9314" marT="9314" marB="0" anchor="b"/>
                </a:tc>
                <a:tc gridSpan="2">
                  <a:txBody>
                    <a:bodyPr/>
                    <a:lstStyle/>
                    <a:p>
                      <a:pPr algn="l" fontAlgn="b"/>
                      <a:r>
                        <a:rPr lang="fi-FI" sz="1600" u="none" strike="noStrike" dirty="0" err="1">
                          <a:effectLst/>
                        </a:rPr>
                        <a:t>Alumunium</a:t>
                      </a:r>
                      <a:r>
                        <a:rPr lang="fi-FI" sz="1600" u="none" strike="noStrike" dirty="0">
                          <a:effectLst/>
                        </a:rPr>
                        <a:t> </a:t>
                      </a:r>
                      <a:r>
                        <a:rPr lang="fi-FI" sz="1600" u="none" strike="noStrike" dirty="0" err="1">
                          <a:effectLst/>
                        </a:rPr>
                        <a:t>Alloy</a:t>
                      </a:r>
                      <a:endParaRPr lang="fi-FI" sz="1600" b="0" i="0" u="none" strike="noStrike" dirty="0">
                        <a:solidFill>
                          <a:srgbClr val="000000"/>
                        </a:solidFill>
                        <a:effectLst/>
                        <a:latin typeface="Calibri" panose="020F0502020204030204" pitchFamily="34" charset="0"/>
                      </a:endParaRPr>
                    </a:p>
                  </a:txBody>
                  <a:tcPr marL="9314" marR="9314" marT="9314" marB="0" anchor="b"/>
                </a:tc>
                <a:tc hMerge="1">
                  <a:txBody>
                    <a:bodyPr/>
                    <a:lstStyle/>
                    <a:p>
                      <a:endParaRPr lang="fi-FI"/>
                    </a:p>
                  </a:txBody>
                  <a:tcPr/>
                </a:tc>
                <a:tc>
                  <a:txBody>
                    <a:bodyPr/>
                    <a:lstStyle/>
                    <a:p>
                      <a:pPr algn="l" fontAlgn="b"/>
                      <a:endParaRPr lang="fi-FI" sz="1600" b="0" i="0" u="none" strike="noStrike" dirty="0">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3735302400"/>
                  </a:ext>
                </a:extLst>
              </a:tr>
              <a:tr h="426464">
                <a:tc>
                  <a:txBody>
                    <a:bodyPr/>
                    <a:lstStyle/>
                    <a:p>
                      <a:pPr algn="l" fontAlgn="b"/>
                      <a:r>
                        <a:rPr lang="fi-FI" sz="1600" u="none" strike="noStrike">
                          <a:effectLst/>
                        </a:rPr>
                        <a:t>Soybean oil</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a:effectLst/>
                        </a:rPr>
                        <a:t>RBOB </a:t>
                      </a:r>
                      <a:r>
                        <a:rPr lang="fi-FI" sz="1600" u="none" strike="noStrike" dirty="0" err="1">
                          <a:effectLst/>
                        </a:rPr>
                        <a:t>Gasoline</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a:effectLst/>
                        </a:rPr>
                        <a:t>Nickel</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2023969089"/>
                  </a:ext>
                </a:extLst>
              </a:tr>
              <a:tr h="256290">
                <a:tc>
                  <a:txBody>
                    <a:bodyPr/>
                    <a:lstStyle/>
                    <a:p>
                      <a:pPr algn="l" fontAlgn="b"/>
                      <a:r>
                        <a:rPr lang="fi-FI" sz="1600" u="none" strike="noStrike">
                          <a:effectLst/>
                        </a:rPr>
                        <a:t>Wheat</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err="1">
                          <a:effectLst/>
                        </a:rPr>
                        <a:t>Propane</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err="1">
                          <a:effectLst/>
                        </a:rPr>
                        <a:t>Cobalt</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3404757518"/>
                  </a:ext>
                </a:extLst>
              </a:tr>
              <a:tr h="633806">
                <a:tc>
                  <a:txBody>
                    <a:bodyPr/>
                    <a:lstStyle/>
                    <a:p>
                      <a:pPr algn="l" fontAlgn="b"/>
                      <a:r>
                        <a:rPr lang="fi-FI" sz="1600" u="none" strike="noStrike">
                          <a:effectLst/>
                        </a:rPr>
                        <a:t>Milk</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a:effectLst/>
                        </a:rPr>
                        <a:t>Purified Terephthalic Acid</a:t>
                      </a:r>
                      <a:endParaRPr lang="fi-FI" sz="1600" b="0" i="0" u="none" strike="noStrike">
                        <a:solidFill>
                          <a:srgbClr val="000000"/>
                        </a:solidFill>
                        <a:effectLst/>
                        <a:latin typeface="Calibri" panose="020F0502020204030204" pitchFamily="34" charset="0"/>
                      </a:endParaRPr>
                    </a:p>
                  </a:txBody>
                  <a:tcPr marL="9314" marR="9314" marT="9314" marB="0" anchor="b"/>
                </a:tc>
                <a:tc gridSpan="2">
                  <a:txBody>
                    <a:bodyPr/>
                    <a:lstStyle/>
                    <a:p>
                      <a:pPr algn="l" fontAlgn="b"/>
                      <a:r>
                        <a:rPr lang="fi-FI" sz="1600" u="none" strike="noStrike" dirty="0" err="1">
                          <a:effectLst/>
                        </a:rPr>
                        <a:t>Molybdenum</a:t>
                      </a:r>
                      <a:endParaRPr lang="fi-FI" sz="1600" b="0" i="0" u="none" strike="noStrike" dirty="0">
                        <a:solidFill>
                          <a:srgbClr val="000000"/>
                        </a:solidFill>
                        <a:effectLst/>
                        <a:latin typeface="Calibri" panose="020F0502020204030204" pitchFamily="34" charset="0"/>
                      </a:endParaRPr>
                    </a:p>
                  </a:txBody>
                  <a:tcPr marL="9314" marR="9314" marT="9314" marB="0" anchor="b"/>
                </a:tc>
                <a:tc hMerge="1">
                  <a:txBody>
                    <a:bodyPr/>
                    <a:lstStyle/>
                    <a:p>
                      <a:endParaRPr lang="fi-FI"/>
                    </a:p>
                  </a:txBody>
                  <a:tcPr/>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380227890"/>
                  </a:ext>
                </a:extLst>
              </a:tr>
              <a:tr h="256290">
                <a:tc>
                  <a:txBody>
                    <a:bodyPr/>
                    <a:lstStyle/>
                    <a:p>
                      <a:pPr algn="l" fontAlgn="b"/>
                      <a:r>
                        <a:rPr lang="fi-FI" sz="1600" u="none" strike="noStrike">
                          <a:effectLst/>
                        </a:rPr>
                        <a:t>Cocoa</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gridSpan="2">
                  <a:txBody>
                    <a:bodyPr/>
                    <a:lstStyle/>
                    <a:p>
                      <a:pPr algn="l" fontAlgn="b"/>
                      <a:r>
                        <a:rPr lang="fi-FI" sz="1600" u="none" strike="noStrike" dirty="0" err="1">
                          <a:effectLst/>
                        </a:rPr>
                        <a:t>Recycled</a:t>
                      </a:r>
                      <a:r>
                        <a:rPr lang="fi-FI" sz="1600" u="none" strike="noStrike" dirty="0">
                          <a:effectLst/>
                        </a:rPr>
                        <a:t> </a:t>
                      </a:r>
                      <a:r>
                        <a:rPr lang="fi-FI" sz="1600" u="none" strike="noStrike" dirty="0" err="1">
                          <a:effectLst/>
                        </a:rPr>
                        <a:t>steel</a:t>
                      </a:r>
                      <a:endParaRPr lang="fi-FI" sz="1600" b="0" i="0" u="none" strike="noStrike" dirty="0">
                        <a:solidFill>
                          <a:srgbClr val="000000"/>
                        </a:solidFill>
                        <a:effectLst/>
                        <a:latin typeface="Calibri" panose="020F0502020204030204" pitchFamily="34" charset="0"/>
                      </a:endParaRPr>
                    </a:p>
                  </a:txBody>
                  <a:tcPr marL="9314" marR="9314" marT="9314" marB="0" anchor="b"/>
                </a:tc>
                <a:tc hMerge="1">
                  <a:txBody>
                    <a:bodyPr/>
                    <a:lstStyle/>
                    <a:p>
                      <a:endParaRPr lang="fi-FI"/>
                    </a:p>
                  </a:txBody>
                  <a:tcPr/>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309322692"/>
                  </a:ext>
                </a:extLst>
              </a:tr>
              <a:tr h="256290">
                <a:tc>
                  <a:txBody>
                    <a:bodyPr/>
                    <a:lstStyle/>
                    <a:p>
                      <a:pPr algn="l" fontAlgn="b"/>
                      <a:r>
                        <a:rPr lang="fi-FI" sz="1600" u="none" strike="noStrike">
                          <a:effectLst/>
                        </a:rPr>
                        <a:t>Coffee</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1535466033"/>
                  </a:ext>
                </a:extLst>
              </a:tr>
              <a:tr h="256290">
                <a:tc>
                  <a:txBody>
                    <a:bodyPr/>
                    <a:lstStyle/>
                    <a:p>
                      <a:pPr algn="l" fontAlgn="b"/>
                      <a:r>
                        <a:rPr lang="fi-FI" sz="1600" u="none" strike="noStrike" dirty="0">
                          <a:effectLst/>
                        </a:rPr>
                        <a:t>Cotton</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2990533632"/>
                  </a:ext>
                </a:extLst>
              </a:tr>
              <a:tr h="256290">
                <a:tc>
                  <a:txBody>
                    <a:bodyPr/>
                    <a:lstStyle/>
                    <a:p>
                      <a:pPr algn="l" fontAlgn="b"/>
                      <a:r>
                        <a:rPr lang="fi-FI" sz="1600" u="none" strike="noStrike">
                          <a:effectLst/>
                        </a:rPr>
                        <a:t>Sugar</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1907086665"/>
                  </a:ext>
                </a:extLst>
              </a:tr>
              <a:tr h="256290">
                <a:tc gridSpan="2">
                  <a:txBody>
                    <a:bodyPr/>
                    <a:lstStyle/>
                    <a:p>
                      <a:pPr algn="l" fontAlgn="b"/>
                      <a:r>
                        <a:rPr lang="fi-FI" sz="1600" u="none" strike="noStrike">
                          <a:effectLst/>
                        </a:rPr>
                        <a:t>Frozen concentrate orange juice</a:t>
                      </a:r>
                      <a:endParaRPr lang="fi-FI" sz="1600" b="0" i="0" u="none" strike="noStrike">
                        <a:solidFill>
                          <a:srgbClr val="000000"/>
                        </a:solidFill>
                        <a:effectLst/>
                        <a:latin typeface="Calibri" panose="020F0502020204030204" pitchFamily="34" charset="0"/>
                      </a:endParaRPr>
                    </a:p>
                  </a:txBody>
                  <a:tcPr marL="9314" marR="9314" marT="9314" marB="0" anchor="b"/>
                </a:tc>
                <a:tc hMerge="1">
                  <a:txBody>
                    <a:bodyPr/>
                    <a:lstStyle/>
                    <a:p>
                      <a:endParaRPr lang="fi-FI"/>
                    </a:p>
                  </a:txBody>
                  <a:tcPr/>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1485826952"/>
                  </a:ext>
                </a:extLst>
              </a:tr>
              <a:tr h="256290">
                <a:tc>
                  <a:txBody>
                    <a:bodyPr/>
                    <a:lstStyle/>
                    <a:p>
                      <a:pPr algn="l" fontAlgn="b"/>
                      <a:r>
                        <a:rPr lang="fi-FI" sz="1600" u="none" strike="noStrike">
                          <a:effectLst/>
                        </a:rPr>
                        <a:t>Adzuki bean</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dirty="0">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1082408203"/>
                  </a:ext>
                </a:extLst>
              </a:tr>
            </a:tbl>
          </a:graphicData>
        </a:graphic>
      </p:graphicFrame>
    </p:spTree>
    <p:extLst>
      <p:ext uri="{BB962C8B-B14F-4D97-AF65-F5344CB8AC3E}">
        <p14:creationId xmlns:p14="http://schemas.microsoft.com/office/powerpoint/2010/main" val="946686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Times New Roman" panose="02020603050405020304" pitchFamily="18" charset="0"/>
                <a:cs typeface="Times New Roman" panose="02020603050405020304" pitchFamily="18" charset="0"/>
              </a:rPr>
              <a:t>Is there any empirical evidence of Dutch Disease? </a:t>
            </a:r>
          </a:p>
        </p:txBody>
      </p:sp>
      <p:sp>
        <p:nvSpPr>
          <p:cNvPr id="3" name="Content Placeholder 2"/>
          <p:cNvSpPr>
            <a:spLocks noGrp="1"/>
          </p:cNvSpPr>
          <p:nvPr>
            <p:ph idx="1"/>
          </p:nvPr>
        </p:nvSpPr>
        <p:spPr>
          <a:xfrm>
            <a:off x="275207" y="1825625"/>
            <a:ext cx="11532093" cy="4667250"/>
          </a:xfrm>
        </p:spPr>
        <p:txBody>
          <a:bodyPr>
            <a:normAutofit/>
          </a:bodyPr>
          <a:lstStyle/>
          <a:p>
            <a:pPr marL="0" indent="0" algn="just">
              <a:buNone/>
            </a:pPr>
            <a:r>
              <a:rPr lang="en-GB" sz="2900" dirty="0">
                <a:latin typeface="Times New Roman" panose="02020603050405020304" pitchFamily="18" charset="0"/>
                <a:cs typeface="Times New Roman" panose="02020603050405020304" pitchFamily="18" charset="0"/>
              </a:rPr>
              <a:t>The shrinking of the manufacturing sector in response to terms of trade: mixed evidence (</a:t>
            </a:r>
            <a:r>
              <a:rPr lang="en-GB" sz="2900" i="1" dirty="0">
                <a:solidFill>
                  <a:schemeClr val="tx2"/>
                </a:solidFill>
                <a:latin typeface="Times New Roman" panose="02020603050405020304" pitchFamily="18" charset="0"/>
                <a:cs typeface="Times New Roman" panose="02020603050405020304" pitchFamily="18" charset="0"/>
              </a:rPr>
              <a:t>Sala-</a:t>
            </a:r>
            <a:r>
              <a:rPr lang="en-GB" sz="2900" i="1" dirty="0" err="1">
                <a:solidFill>
                  <a:schemeClr val="tx2"/>
                </a:solidFill>
                <a:latin typeface="Times New Roman" panose="02020603050405020304" pitchFamily="18" charset="0"/>
                <a:cs typeface="Times New Roman" panose="02020603050405020304" pitchFamily="18" charset="0"/>
              </a:rPr>
              <a:t>i</a:t>
            </a:r>
            <a:r>
              <a:rPr lang="en-GB" sz="2900" i="1" dirty="0">
                <a:solidFill>
                  <a:schemeClr val="tx2"/>
                </a:solidFill>
                <a:latin typeface="Times New Roman" panose="02020603050405020304" pitchFamily="18" charset="0"/>
                <a:cs typeface="Times New Roman" panose="02020603050405020304" pitchFamily="18" charset="0"/>
              </a:rPr>
              <a:t>-Martin and Subramanian 2003</a:t>
            </a:r>
            <a:r>
              <a:rPr lang="en-GB" sz="2900" dirty="0">
                <a:latin typeface="Times New Roman" panose="02020603050405020304" pitchFamily="18" charset="0"/>
                <a:cs typeface="Times New Roman" panose="02020603050405020304" pitchFamily="18" charset="0"/>
              </a:rPr>
              <a:t>).</a:t>
            </a:r>
          </a:p>
          <a:p>
            <a:pPr marL="0" indent="0" algn="just">
              <a:buNone/>
            </a:pPr>
            <a:endParaRPr lang="fi-FI" sz="2900" dirty="0">
              <a:latin typeface="Times New Roman" panose="02020603050405020304" pitchFamily="18" charset="0"/>
              <a:cs typeface="Times New Roman" panose="02020603050405020304" pitchFamily="18" charset="0"/>
            </a:endParaRPr>
          </a:p>
          <a:p>
            <a:pPr marL="0" indent="0" algn="just">
              <a:buNone/>
            </a:pPr>
            <a:r>
              <a:rPr lang="en-GB" sz="2900" dirty="0">
                <a:latin typeface="Times New Roman" panose="02020603050405020304" pitchFamily="18" charset="0"/>
                <a:cs typeface="Times New Roman" panose="02020603050405020304" pitchFamily="18" charset="0"/>
              </a:rPr>
              <a:t>Ismail (2010) finds strong evidence for Dutch Disease effects, with a 10% increase in an oil windfall/income associated with a 3.4% fall in value added across manufacturing sectors. </a:t>
            </a:r>
          </a:p>
          <a:p>
            <a:pPr marL="0" indent="0" algn="just">
              <a:buNone/>
            </a:pPr>
            <a:endParaRPr lang="fi-FI" sz="2900" dirty="0">
              <a:latin typeface="Times New Roman" panose="02020603050405020304" pitchFamily="18" charset="0"/>
              <a:cs typeface="Times New Roman" panose="02020603050405020304" pitchFamily="18" charset="0"/>
            </a:endParaRPr>
          </a:p>
          <a:p>
            <a:pPr marL="0" indent="0" algn="just">
              <a:buNone/>
            </a:pPr>
            <a:r>
              <a:rPr lang="en-GB" sz="2900" dirty="0">
                <a:latin typeface="Times New Roman" panose="02020603050405020304" pitchFamily="18" charset="0"/>
                <a:cs typeface="Times New Roman" panose="02020603050405020304" pitchFamily="18" charset="0"/>
              </a:rPr>
              <a:t>On average in resource rich countries the tradables sector (manufacturing plus agriculture) is around 15% of GDP lower than the norm (</a:t>
            </a:r>
            <a:r>
              <a:rPr lang="en-GB" sz="2900" i="1" dirty="0" err="1">
                <a:solidFill>
                  <a:schemeClr val="tx2"/>
                </a:solidFill>
                <a:latin typeface="Times New Roman" panose="02020603050405020304" pitchFamily="18" charset="0"/>
                <a:cs typeface="Times New Roman" panose="02020603050405020304" pitchFamily="18" charset="0"/>
              </a:rPr>
              <a:t>Vostroknutova</a:t>
            </a:r>
            <a:r>
              <a:rPr lang="en-GB" sz="2900" i="1" dirty="0">
                <a:solidFill>
                  <a:schemeClr val="tx2"/>
                </a:solidFill>
                <a:latin typeface="Times New Roman" panose="02020603050405020304" pitchFamily="18" charset="0"/>
                <a:cs typeface="Times New Roman" panose="02020603050405020304" pitchFamily="18" charset="0"/>
              </a:rPr>
              <a:t>, </a:t>
            </a:r>
            <a:r>
              <a:rPr lang="en-GB" sz="2900" i="1" dirty="0" err="1">
                <a:solidFill>
                  <a:schemeClr val="tx2"/>
                </a:solidFill>
                <a:latin typeface="Times New Roman" panose="02020603050405020304" pitchFamily="18" charset="0"/>
                <a:cs typeface="Times New Roman" panose="02020603050405020304" pitchFamily="18" charset="0"/>
              </a:rPr>
              <a:t>Brahmbhatt</a:t>
            </a:r>
            <a:r>
              <a:rPr lang="en-GB" sz="2900" i="1" dirty="0">
                <a:solidFill>
                  <a:schemeClr val="tx2"/>
                </a:solidFill>
                <a:latin typeface="Times New Roman" panose="02020603050405020304" pitchFamily="18" charset="0"/>
                <a:cs typeface="Times New Roman" panose="02020603050405020304" pitchFamily="18" charset="0"/>
              </a:rPr>
              <a:t>, </a:t>
            </a:r>
            <a:r>
              <a:rPr lang="en-GB" sz="2900" i="1" dirty="0" err="1">
                <a:solidFill>
                  <a:schemeClr val="tx2"/>
                </a:solidFill>
                <a:latin typeface="Times New Roman" panose="02020603050405020304" pitchFamily="18" charset="0"/>
                <a:cs typeface="Times New Roman" panose="02020603050405020304" pitchFamily="18" charset="0"/>
              </a:rPr>
              <a:t>Canuto</a:t>
            </a:r>
            <a:r>
              <a:rPr lang="en-GB" sz="2900" i="1" dirty="0">
                <a:solidFill>
                  <a:schemeClr val="tx2"/>
                </a:solidFill>
                <a:latin typeface="Times New Roman" panose="02020603050405020304" pitchFamily="18" charset="0"/>
                <a:cs typeface="Times New Roman" panose="02020603050405020304" pitchFamily="18" charset="0"/>
              </a:rPr>
              <a:t>, </a:t>
            </a:r>
            <a:r>
              <a:rPr lang="en-GB" sz="2900" i="1" dirty="0" err="1">
                <a:solidFill>
                  <a:schemeClr val="tx2"/>
                </a:solidFill>
                <a:latin typeface="Times New Roman" panose="02020603050405020304" pitchFamily="18" charset="0"/>
                <a:cs typeface="Times New Roman" panose="02020603050405020304" pitchFamily="18" charset="0"/>
              </a:rPr>
              <a:t>VoxEU</a:t>
            </a:r>
            <a:r>
              <a:rPr lang="en-GB" sz="2900" i="1" dirty="0">
                <a:solidFill>
                  <a:schemeClr val="tx2"/>
                </a:solidFill>
                <a:latin typeface="Times New Roman" panose="02020603050405020304" pitchFamily="18" charset="0"/>
                <a:cs typeface="Times New Roman" panose="02020603050405020304" pitchFamily="18" charset="0"/>
              </a:rPr>
              <a:t> 2010</a:t>
            </a:r>
            <a:r>
              <a:rPr lang="en-GB" sz="2900" dirty="0">
                <a:latin typeface="Times New Roman" panose="02020603050405020304" pitchFamily="18" charset="0"/>
                <a:cs typeface="Times New Roman" panose="02020603050405020304" pitchFamily="18" charset="0"/>
              </a:rPr>
              <a:t>). </a:t>
            </a:r>
          </a:p>
          <a:p>
            <a:pPr marL="0" indent="0">
              <a:buNone/>
            </a:pPr>
            <a:endParaRPr lang="en-GB" sz="2200" dirty="0"/>
          </a:p>
        </p:txBody>
      </p:sp>
    </p:spTree>
    <p:extLst>
      <p:ext uri="{BB962C8B-B14F-4D97-AF65-F5344CB8AC3E}">
        <p14:creationId xmlns:p14="http://schemas.microsoft.com/office/powerpoint/2010/main" val="688921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dirty="0"/>
            </a:br>
            <a:r>
              <a:rPr lang="en-GB" b="1" dirty="0">
                <a:latin typeface="Times New Roman" panose="02020603050405020304" pitchFamily="18" charset="0"/>
                <a:cs typeface="Times New Roman" panose="02020603050405020304" pitchFamily="18" charset="0"/>
              </a:rPr>
              <a:t>Dutch Disease is good or bad for growth? </a:t>
            </a:r>
            <a:br>
              <a:rPr lang="en-GB" dirty="0">
                <a:solidFill>
                  <a:schemeClr val="accent1">
                    <a:lumMod val="75000"/>
                  </a:schemeClr>
                </a:solidFill>
                <a:effectLst>
                  <a:outerShdw blurRad="38100" dist="38100" dir="2700000" algn="tl">
                    <a:srgbClr val="000000">
                      <a:alpha val="43137"/>
                    </a:srgbClr>
                  </a:outerShdw>
                </a:effectLst>
              </a:rPr>
            </a:br>
            <a:endParaRPr lang="en-GB"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37501"/>
            <a:ext cx="10515600" cy="4351338"/>
          </a:xfrm>
        </p:spPr>
        <p:txBody>
          <a:bodyPr>
            <a:normAutofit/>
          </a:bodyPr>
          <a:lstStyle/>
          <a:p>
            <a:pPr marL="0" indent="0">
              <a:buNone/>
            </a:pPr>
            <a:r>
              <a:rPr lang="fi-FI"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Positive: </a:t>
            </a:r>
          </a:p>
          <a:p>
            <a:pPr marL="0" indent="0" algn="just">
              <a:spcAft>
                <a:spcPts val="600"/>
              </a:spcAft>
              <a:buNone/>
            </a:pPr>
            <a:r>
              <a:rPr lang="en-GB" sz="2400" dirty="0">
                <a:latin typeface="Times New Roman" panose="02020603050405020304" pitchFamily="18" charset="0"/>
                <a:cs typeface="Times New Roman" panose="02020603050405020304" pitchFamily="18" charset="0"/>
              </a:rPr>
              <a:t>-higher incomes and allowing more consumption of both non-tradables and tradables;</a:t>
            </a:r>
          </a:p>
          <a:p>
            <a:pPr marL="0" indent="0" algn="just">
              <a:spcAft>
                <a:spcPts val="600"/>
              </a:spcAft>
              <a:buNone/>
            </a:pPr>
            <a:r>
              <a:rPr lang="fi-FI" sz="24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increased resources for investment in public goods. </a:t>
            </a:r>
            <a:endParaRPr lang="fi-FI" sz="2400" dirty="0">
              <a:latin typeface="Times New Roman" panose="02020603050405020304" pitchFamily="18" charset="0"/>
              <a:cs typeface="Times New Roman" panose="02020603050405020304" pitchFamily="18" charset="0"/>
            </a:endParaRPr>
          </a:p>
          <a:p>
            <a:pPr marL="0" indent="0" algn="just">
              <a:spcAft>
                <a:spcPts val="600"/>
              </a:spcAft>
              <a:buNone/>
            </a:pPr>
            <a:r>
              <a:rPr lang="fi-FI" sz="24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Negative: </a:t>
            </a:r>
            <a:r>
              <a:rPr lang="fi-FI"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a:t>
            </a:r>
            <a:r>
              <a:rPr lang="fi-FI" sz="24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Manufacturing </a:t>
            </a:r>
          </a:p>
          <a:p>
            <a:pPr marL="0" indent="0" algn="just">
              <a:spcAft>
                <a:spcPts val="600"/>
              </a:spcAft>
              <a:buNone/>
            </a:pPr>
            <a:r>
              <a:rPr lang="en-GB" sz="2400" dirty="0">
                <a:latin typeface="Times New Roman" panose="02020603050405020304" pitchFamily="18" charset="0"/>
                <a:cs typeface="Times New Roman" panose="02020603050405020304" pitchFamily="18" charset="0"/>
              </a:rPr>
              <a:t>-possess specific long-term, growth-enhancing qualities: positive technological spillovers, learning by doing effects, or increasing returns to scale in production.</a:t>
            </a:r>
          </a:p>
          <a:p>
            <a:pPr marL="0" indent="0" algn="just">
              <a:spcAft>
                <a:spcPts val="600"/>
              </a:spcAft>
              <a:buNone/>
            </a:pPr>
            <a:r>
              <a:rPr lang="en-GB" sz="2400" dirty="0">
                <a:latin typeface="Times New Roman" panose="02020603050405020304" pitchFamily="18" charset="0"/>
                <a:cs typeface="Times New Roman" panose="02020603050405020304" pitchFamily="18" charset="0"/>
              </a:rPr>
              <a:t>-more labour intensive than natural resource industries: implications for employment.</a:t>
            </a:r>
          </a:p>
          <a:p>
            <a:pPr marL="0" indent="0" algn="just">
              <a:spcAft>
                <a:spcPts val="600"/>
              </a:spcAft>
              <a:buNone/>
            </a:pPr>
            <a:endParaRPr lang="fi-FI" sz="2400" dirty="0"/>
          </a:p>
          <a:p>
            <a:pPr marL="0" indent="0" algn="just">
              <a:spcAft>
                <a:spcPts val="600"/>
              </a:spcAft>
              <a:buNone/>
            </a:pPr>
            <a:endParaRPr lang="fi-FI" sz="2400" dirty="0"/>
          </a:p>
          <a:p>
            <a:pPr marL="0" indent="0" algn="just">
              <a:spcAft>
                <a:spcPts val="600"/>
              </a:spcAft>
              <a:buNone/>
            </a:pPr>
            <a:endParaRPr lang="fi-FI" sz="2400" dirty="0"/>
          </a:p>
        </p:txBody>
      </p:sp>
    </p:spTree>
    <p:extLst>
      <p:ext uri="{BB962C8B-B14F-4D97-AF65-F5344CB8AC3E}">
        <p14:creationId xmlns:p14="http://schemas.microsoft.com/office/powerpoint/2010/main" val="3912972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Dutch</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disease</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growth</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29304"/>
            <a:ext cx="10515600" cy="5228947"/>
          </a:xfrm>
        </p:spPr>
        <p:txBody>
          <a:bodyPr>
            <a:normAutofit fontScale="92500" lnSpcReduction="20000"/>
          </a:bodyPr>
          <a:lstStyle/>
          <a:p>
            <a:pPr marL="0" indent="0" algn="just">
              <a:buNone/>
            </a:pPr>
            <a:endParaRPr lang="fi-FI" sz="2000" dirty="0"/>
          </a:p>
          <a:p>
            <a:pPr marL="0" indent="0" algn="just">
              <a:buNone/>
            </a:pPr>
            <a:r>
              <a:rPr lang="fi-FI" dirty="0" err="1">
                <a:latin typeface="Times New Roman" panose="02020603050405020304" pitchFamily="18" charset="0"/>
                <a:cs typeface="Times New Roman" panose="02020603050405020304" pitchFamily="18" charset="0"/>
              </a:rPr>
              <a:t>The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effect</a:t>
            </a:r>
            <a:r>
              <a:rPr lang="fi-FI" dirty="0">
                <a:latin typeface="Times New Roman" panose="02020603050405020304" pitchFamily="18" charset="0"/>
                <a:cs typeface="Times New Roman" panose="02020603050405020304" pitchFamily="18" charset="0"/>
              </a:rPr>
              <a:t> for </a:t>
            </a:r>
            <a:r>
              <a:rPr lang="fi-FI" dirty="0" err="1">
                <a:latin typeface="Times New Roman" panose="02020603050405020304" pitchFamily="18" charset="0"/>
                <a:cs typeface="Times New Roman" panose="02020603050405020304" pitchFamily="18" charset="0"/>
              </a:rPr>
              <a:t>economic</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growth</a:t>
            </a:r>
            <a:r>
              <a:rPr lang="fi-FI" dirty="0">
                <a:latin typeface="Times New Roman" panose="02020603050405020304" pitchFamily="18" charset="0"/>
                <a:cs typeface="Times New Roman" panose="02020603050405020304" pitchFamily="18" charset="0"/>
              </a:rPr>
              <a:t> is </a:t>
            </a:r>
            <a:r>
              <a:rPr lang="fi-FI" dirty="0" err="1">
                <a:latin typeface="Times New Roman" panose="02020603050405020304" pitchFamily="18" charset="0"/>
                <a:cs typeface="Times New Roman" panose="02020603050405020304" pitchFamily="18" charset="0"/>
              </a:rPr>
              <a:t>inconlslusive</a:t>
            </a:r>
            <a:r>
              <a:rPr lang="fi-FI" dirty="0">
                <a:latin typeface="Times New Roman" panose="02020603050405020304" pitchFamily="18" charset="0"/>
                <a:cs typeface="Times New Roman" panose="02020603050405020304" pitchFamily="18" charset="0"/>
              </a:rPr>
              <a:t>. </a:t>
            </a:r>
            <a:r>
              <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Negative: </a:t>
            </a:r>
            <a:r>
              <a:rPr lang="fi-FI"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bad</a:t>
            </a:r>
            <a:r>
              <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institutions</a:t>
            </a:r>
            <a:r>
              <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Shocks that trigger foreign exchange inflows (such as natural resource booms, surges in foreign aid, remittances, or capital inflows) appreciate the real exchange rate, generate factor reallocation, and reduce manufacturing output and net exports.</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Real exchange rate misalignment due to overvaluation, and higher volatility of the real exchange rate</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rPr>
              <a:t> lower growth.</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There is actually no evidence in the literature that Dutch disease reduces overall economic growth. </a:t>
            </a:r>
          </a:p>
          <a:p>
            <a:pPr marL="0" indent="0" algn="just">
              <a:buNone/>
            </a:pPr>
            <a:endParaRPr lang="en-US" sz="2000" i="1" dirty="0"/>
          </a:p>
          <a:p>
            <a:pPr marL="0" indent="0" algn="just">
              <a:buNone/>
            </a:pPr>
            <a:r>
              <a:rPr lang="fi-FI" sz="2000" dirty="0"/>
              <a:t> </a:t>
            </a:r>
            <a:endParaRPr lang="en-GB" sz="2000" dirty="0"/>
          </a:p>
          <a:p>
            <a:pPr marL="0" indent="0">
              <a:buNone/>
            </a:pPr>
            <a:endParaRPr lang="en-US" dirty="0"/>
          </a:p>
        </p:txBody>
      </p:sp>
    </p:spTree>
    <p:extLst>
      <p:ext uri="{BB962C8B-B14F-4D97-AF65-F5344CB8AC3E}">
        <p14:creationId xmlns:p14="http://schemas.microsoft.com/office/powerpoint/2010/main" val="2033270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Dutch Disease (DD) and growth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7553" y="1367160"/>
            <a:ext cx="11833934" cy="5344357"/>
          </a:xfrm>
        </p:spPr>
        <p:txBody>
          <a:bodyPr>
            <a:noAutofit/>
          </a:bodyPr>
          <a:lstStyle/>
          <a:p>
            <a:pPr marL="0" indent="0" algn="just">
              <a:buNone/>
            </a:pPr>
            <a:r>
              <a:rPr lang="en-US" sz="3000" dirty="0">
                <a:latin typeface="Times New Roman" panose="02020603050405020304" pitchFamily="18" charset="0"/>
                <a:cs typeface="Times New Roman" panose="02020603050405020304" pitchFamily="18" charset="0"/>
              </a:rPr>
              <a:t>Motivated by </a:t>
            </a:r>
            <a:r>
              <a:rPr lang="en-US" sz="30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the experiences of China and other East-Asian countries</a:t>
            </a:r>
            <a:r>
              <a:rPr lang="en-US" sz="3000" dirty="0">
                <a:latin typeface="Times New Roman" panose="02020603050405020304" pitchFamily="18" charset="0"/>
                <a:cs typeface="Times New Roman" panose="02020603050405020304" pitchFamily="18" charset="0"/>
              </a:rPr>
              <a:t>, a new literature based on the export-led growth strategy states that maintaining an undervalued or “competitive” real exchange rate may foster economic growth—where the operative channel is the size of the (manufacturing) tradable sector. In this view</a:t>
            </a:r>
            <a:r>
              <a:rPr lang="en-US" sz="30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while real exchange rate overvaluations hurt growth, </a:t>
            </a:r>
            <a:r>
              <a:rPr lang="en-US" sz="3000" b="1" dirty="0" err="1">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undervaluations</a:t>
            </a:r>
            <a:r>
              <a:rPr lang="en-US" sz="30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foster it. </a:t>
            </a: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However, to show that DD reduces growth needs a strong assumption: that the manufacturing tradable sector is somehow “special.” Mostly, it has been assumed the existence of learning by doing or other types of externalities in this sector to obtain theoretical models linking DD with lower growth.</a:t>
            </a:r>
          </a:p>
        </p:txBody>
      </p:sp>
    </p:spTree>
    <p:extLst>
      <p:ext uri="{BB962C8B-B14F-4D97-AF65-F5344CB8AC3E}">
        <p14:creationId xmlns:p14="http://schemas.microsoft.com/office/powerpoint/2010/main" val="3830161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Natural </a:t>
            </a:r>
            <a:r>
              <a:rPr lang="fi-FI" b="1" dirty="0" err="1">
                <a:latin typeface="Times New Roman" panose="02020603050405020304" pitchFamily="18" charset="0"/>
                <a:cs typeface="Times New Roman" panose="02020603050405020304" pitchFamily="18" charset="0"/>
              </a:rPr>
              <a:t>resources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abundance</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growth</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401288" y="1825625"/>
            <a:ext cx="9227128" cy="4351338"/>
          </a:xfrm>
          <a:prstGeom prst="rect">
            <a:avLst/>
          </a:prstGeom>
        </p:spPr>
      </p:pic>
      <p:sp>
        <p:nvSpPr>
          <p:cNvPr id="5" name="Rectangle 4"/>
          <p:cNvSpPr/>
          <p:nvPr/>
        </p:nvSpPr>
        <p:spPr>
          <a:xfrm>
            <a:off x="3889169" y="5159829"/>
            <a:ext cx="4221678" cy="25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Exports of primary products as a fraction of GDP</a:t>
            </a:r>
          </a:p>
        </p:txBody>
      </p:sp>
      <p:sp>
        <p:nvSpPr>
          <p:cNvPr id="6" name="Rectangle 5"/>
          <p:cNvSpPr/>
          <p:nvPr/>
        </p:nvSpPr>
        <p:spPr>
          <a:xfrm>
            <a:off x="1721922" y="2915392"/>
            <a:ext cx="332509" cy="153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i-FI" sz="1200" dirty="0" err="1"/>
              <a:t>Economic</a:t>
            </a:r>
            <a:r>
              <a:rPr lang="fi-FI" sz="1200" dirty="0"/>
              <a:t> </a:t>
            </a:r>
            <a:r>
              <a:rPr lang="fi-FI" sz="1200" dirty="0" err="1"/>
              <a:t>growth</a:t>
            </a:r>
            <a:endParaRPr lang="en-US" sz="1200" dirty="0"/>
          </a:p>
        </p:txBody>
      </p:sp>
    </p:spTree>
    <p:extLst>
      <p:ext uri="{BB962C8B-B14F-4D97-AF65-F5344CB8AC3E}">
        <p14:creationId xmlns:p14="http://schemas.microsoft.com/office/powerpoint/2010/main" val="205753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Dutch Disease: Summary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2761" y="1340528"/>
            <a:ext cx="11248008" cy="5308847"/>
          </a:xfrm>
        </p:spPr>
        <p:txBody>
          <a:bodyPr>
            <a:normAutofit/>
          </a:bodyPr>
          <a:lstStyle/>
          <a:p>
            <a:pPr marL="0" indent="0">
              <a:buNone/>
            </a:pPr>
            <a:r>
              <a:rPr lang="en-US" sz="2700" dirty="0">
                <a:latin typeface="Times New Roman" panose="02020603050405020304" pitchFamily="18" charset="0"/>
                <a:cs typeface="Times New Roman" panose="02020603050405020304" pitchFamily="18" charset="0"/>
              </a:rPr>
              <a:t>Upward swing in the world price of the export commodity/discovery of large resources deposits causes:</a:t>
            </a:r>
          </a:p>
          <a:p>
            <a:pPr marL="0" indent="0">
              <a:buNone/>
            </a:pPr>
            <a:endParaRPr lang="fi-FI" sz="2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large real appreciation in the currency.</a:t>
            </a:r>
          </a:p>
          <a:p>
            <a:r>
              <a:rPr lang="en-US" sz="2400" dirty="0">
                <a:latin typeface="Times New Roman" panose="02020603050405020304" pitchFamily="18" charset="0"/>
                <a:cs typeface="Times New Roman" panose="02020603050405020304" pitchFamily="18" charset="0"/>
              </a:rPr>
              <a:t>an increase in spending (especially by the government).</a:t>
            </a:r>
          </a:p>
          <a:p>
            <a:r>
              <a:rPr lang="en-US" sz="2400" dirty="0">
                <a:latin typeface="Times New Roman" panose="02020603050405020304" pitchFamily="18" charset="0"/>
                <a:cs typeface="Times New Roman" panose="02020603050405020304" pitchFamily="18" charset="0"/>
              </a:rPr>
              <a:t>an increase in the price of non</a:t>
            </a:r>
            <a:r>
              <a:rPr lang="fi-FI"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traded goods (goods and services such as housing that are not internationally traded), relative to traded goods (manufactures and other internationally traded goods other than the export commodity).</a:t>
            </a:r>
          </a:p>
          <a:p>
            <a:r>
              <a:rPr lang="en-US" sz="2400" dirty="0">
                <a:latin typeface="Times New Roman" panose="02020603050405020304" pitchFamily="18" charset="0"/>
                <a:cs typeface="Times New Roman" panose="02020603050405020304" pitchFamily="18" charset="0"/>
              </a:rPr>
              <a:t>resultant shift of labor and land out of non-export-commodity traded goods.</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When crowded-out non-commodity tradable goods are in the manufacturing sector, the feared effect is deindustrialization.</a:t>
            </a:r>
          </a:p>
          <a:p>
            <a:pPr marL="0" indent="0">
              <a:buNone/>
            </a:pPr>
            <a:endParaRPr lang="en-US" sz="2200" dirty="0"/>
          </a:p>
          <a:p>
            <a:pPr marL="0" indent="0">
              <a:buNone/>
            </a:pPr>
            <a:endParaRPr lang="en-US" dirty="0"/>
          </a:p>
        </p:txBody>
      </p:sp>
    </p:spTree>
    <p:extLst>
      <p:ext uri="{BB962C8B-B14F-4D97-AF65-F5344CB8AC3E}">
        <p14:creationId xmlns:p14="http://schemas.microsoft.com/office/powerpoint/2010/main" val="486676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pic>
        <p:nvPicPr>
          <p:cNvPr id="4" name="CUXsVNI1X4Y"/>
          <p:cNvPicPr>
            <a:picLocks noGrp="1" noRot="1" noChangeAspect="1"/>
          </p:cNvPicPr>
          <p:nvPr>
            <p:ph idx="1"/>
            <a:videoFile r:link="rId1"/>
          </p:nvPr>
        </p:nvPicPr>
        <p:blipFill>
          <a:blip r:embed="rId3"/>
          <a:stretch>
            <a:fillRect/>
          </a:stretch>
        </p:blipFill>
        <p:spPr>
          <a:xfrm>
            <a:off x="368135" y="243444"/>
            <a:ext cx="11424062" cy="6246421"/>
          </a:xfrm>
          <a:prstGeom prst="rect">
            <a:avLst/>
          </a:prstGeom>
        </p:spPr>
      </p:pic>
    </p:spTree>
    <p:extLst>
      <p:ext uri="{BB962C8B-B14F-4D97-AF65-F5344CB8AC3E}">
        <p14:creationId xmlns:p14="http://schemas.microsoft.com/office/powerpoint/2010/main" val="1859572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Dependence</a:t>
            </a:r>
            <a:r>
              <a:rPr lang="fi-FI" b="1" dirty="0">
                <a:latin typeface="Times New Roman" panose="02020603050405020304" pitchFamily="18" charset="0"/>
                <a:cs typeface="Times New Roman" panose="02020603050405020304" pitchFamily="18" charset="0"/>
              </a:rPr>
              <a:t> of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on </a:t>
            </a:r>
            <a:r>
              <a:rPr lang="fi-FI" b="1" dirty="0" err="1">
                <a:latin typeface="Times New Roman" panose="02020603050405020304" pitchFamily="18" charset="0"/>
                <a:cs typeface="Times New Roman" panose="02020603050405020304" pitchFamily="18" charset="0"/>
              </a:rPr>
              <a:t>resources</a:t>
            </a:r>
            <a:endParaRPr lang="en-US"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7651507"/>
              </p:ext>
            </p:extLst>
          </p:nvPr>
        </p:nvGraphicFramePr>
        <p:xfrm>
          <a:off x="838200" y="1632857"/>
          <a:ext cx="10515600" cy="45441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0894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Total </a:t>
            </a:r>
            <a:r>
              <a:rPr lang="fi-FI" b="1" dirty="0" err="1">
                <a:latin typeface="Times New Roman" panose="02020603050405020304" pitchFamily="18" charset="0"/>
                <a:cs typeface="Times New Roman" panose="02020603050405020304" pitchFamily="18" charset="0"/>
              </a:rPr>
              <a:t>natural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resources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rent</a:t>
            </a:r>
            <a:r>
              <a:rPr lang="fi-FI" b="1" dirty="0">
                <a:latin typeface="Times New Roman" panose="02020603050405020304" pitchFamily="18" charset="0"/>
                <a:cs typeface="Times New Roman" panose="02020603050405020304" pitchFamily="18" charset="0"/>
              </a:rPr>
              <a:t>, % of GDP (</a:t>
            </a:r>
            <a:r>
              <a:rPr lang="fi-FI" b="1" dirty="0" err="1">
                <a:latin typeface="Times New Roman" panose="02020603050405020304" pitchFamily="18" charset="0"/>
                <a:cs typeface="Times New Roman" panose="02020603050405020304" pitchFamily="18" charset="0"/>
              </a:rPr>
              <a:t>threshold</a:t>
            </a:r>
            <a:r>
              <a:rPr lang="fi-FI"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181031"/>
              </p:ext>
            </p:extLst>
          </p:nvPr>
        </p:nvGraphicFramePr>
        <p:xfrm>
          <a:off x="520607" y="1601869"/>
          <a:ext cx="10833193" cy="5025861"/>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a:off x="2493818" y="4180114"/>
            <a:ext cx="742208" cy="653143"/>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738861" y="4180114"/>
            <a:ext cx="427165" cy="81237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347404" y="3110295"/>
            <a:ext cx="1047889" cy="138828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590020" y="4833257"/>
            <a:ext cx="607376" cy="452909"/>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0558984" y="3023527"/>
            <a:ext cx="720841" cy="147505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276597" y="4498581"/>
            <a:ext cx="807522" cy="910629"/>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526971" y="4376057"/>
            <a:ext cx="659081" cy="831273"/>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213268" y="2416629"/>
            <a:ext cx="350322" cy="138347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670468" y="3176649"/>
            <a:ext cx="534389" cy="581891"/>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395293" y="5070764"/>
            <a:ext cx="1000562" cy="635330"/>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334005" y="4750130"/>
            <a:ext cx="380011" cy="36219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9767455" y="3562597"/>
            <a:ext cx="575953" cy="1429894"/>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6150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Total </a:t>
            </a:r>
            <a:r>
              <a:rPr lang="fi-FI" b="1" dirty="0" err="1">
                <a:latin typeface="Times New Roman" panose="02020603050405020304" pitchFamily="18" charset="0"/>
                <a:cs typeface="Times New Roman" panose="02020603050405020304" pitchFamily="18" charset="0"/>
              </a:rPr>
              <a:t>natural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resources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rent</a:t>
            </a:r>
            <a:r>
              <a:rPr lang="fi-FI" b="1" dirty="0">
                <a:latin typeface="Times New Roman" panose="02020603050405020304" pitchFamily="18" charset="0"/>
                <a:cs typeface="Times New Roman" panose="02020603050405020304" pitchFamily="18" charset="0"/>
              </a:rPr>
              <a:t>, % of GDP</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175317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a:xfrm>
            <a:off x="1894114" y="3152899"/>
            <a:ext cx="160317" cy="115784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523506" y="3426031"/>
            <a:ext cx="445325" cy="84908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60718" y="4469001"/>
            <a:ext cx="267194" cy="65908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34494" y="4476997"/>
            <a:ext cx="178129" cy="57595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12327" y="4007922"/>
            <a:ext cx="237507" cy="77783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07974" y="4364182"/>
            <a:ext cx="302821" cy="71845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62997" y="4655127"/>
            <a:ext cx="273133" cy="53439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552706" y="5082639"/>
            <a:ext cx="320634" cy="16031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449294" y="4138551"/>
            <a:ext cx="409698" cy="64720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9975273" y="2452255"/>
            <a:ext cx="409698" cy="138347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735294" y="3426031"/>
            <a:ext cx="504701" cy="77783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250878" y="4969823"/>
            <a:ext cx="320634" cy="273133"/>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214750" y="3426031"/>
            <a:ext cx="160187" cy="409699"/>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414984" y="3030201"/>
            <a:ext cx="246955" cy="694144"/>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129150" y="4578674"/>
            <a:ext cx="113466" cy="207082"/>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262639" y="3657600"/>
            <a:ext cx="146838" cy="1054564"/>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968831" y="4969823"/>
            <a:ext cx="141464" cy="21969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157016" y="4655127"/>
            <a:ext cx="113466" cy="397824"/>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843467" y="4578674"/>
            <a:ext cx="380635" cy="527715"/>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601375" y="4462153"/>
            <a:ext cx="153522" cy="39188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776304" y="4138551"/>
            <a:ext cx="154380" cy="659990"/>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405567" y="4764974"/>
            <a:ext cx="250552" cy="477982"/>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280614" y="5106389"/>
            <a:ext cx="212716" cy="206475"/>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8246286" y="4289051"/>
            <a:ext cx="33372" cy="817338"/>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8988450" y="5106389"/>
            <a:ext cx="206829" cy="206475"/>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10572767" y="3504088"/>
            <a:ext cx="93749" cy="958065"/>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5484729" y="4396839"/>
            <a:ext cx="276535" cy="388917"/>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779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4180"/>
          </a:xfrm>
        </p:spPr>
        <p:txBody>
          <a:bodyPr>
            <a:noAutofit/>
          </a:bodyPr>
          <a:lstStyle/>
          <a:p>
            <a:r>
              <a:rPr lang="en-US" sz="2000" b="1" dirty="0">
                <a:latin typeface="Times New Roman" panose="02020603050405020304" pitchFamily="18" charset="0"/>
                <a:cs typeface="Times New Roman" panose="02020603050405020304" pitchFamily="18" charset="0"/>
              </a:rPr>
              <a:t>Performance of each emerging market in 2016 </a:t>
            </a:r>
            <a:r>
              <a:rPr lang="en-US" sz="2000" b="1" dirty="0">
                <a:solidFill>
                  <a:srgbClr val="FF0000"/>
                </a:solidFill>
                <a:highlight>
                  <a:srgbClr val="FFFF00"/>
                </a:highlight>
                <a:latin typeface="Times New Roman" panose="02020603050405020304" pitchFamily="18" charset="0"/>
                <a:cs typeface="Times New Roman" panose="02020603050405020304" pitchFamily="18" charset="0"/>
              </a:rPr>
              <a:t>(when commodities have experienced their most significant rally since the end of 2011)</a:t>
            </a:r>
            <a:r>
              <a:rPr lang="en-US" sz="2000" b="1" dirty="0">
                <a:latin typeface="Times New Roman" panose="02020603050405020304" pitchFamily="18" charset="0"/>
                <a:cs typeface="Times New Roman" panose="02020603050405020304" pitchFamily="18" charset="0"/>
              </a:rPr>
              <a:t> and their correlations to gold, silver, oil and the Bloomberg Commodity Index</a:t>
            </a:r>
            <a:endParaRPr lang="fi-FI" sz="2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681644" y="1546166"/>
            <a:ext cx="10906297" cy="5145579"/>
          </a:xfrm>
          <a:prstGeom prst="rect">
            <a:avLst/>
          </a:prstGeom>
        </p:spPr>
      </p:pic>
      <p:sp>
        <p:nvSpPr>
          <p:cNvPr id="3" name="Rectangle 2"/>
          <p:cNvSpPr/>
          <p:nvPr/>
        </p:nvSpPr>
        <p:spPr>
          <a:xfrm>
            <a:off x="2394065" y="1346662"/>
            <a:ext cx="1795550" cy="199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YTD</a:t>
            </a:r>
            <a:r>
              <a:rPr lang="fi-FI" dirty="0"/>
              <a:t>-</a:t>
            </a:r>
            <a:r>
              <a:rPr lang="en-US" dirty="0"/>
              <a:t>year to date</a:t>
            </a:r>
            <a:endParaRPr lang="fi-FI" dirty="0"/>
          </a:p>
        </p:txBody>
      </p:sp>
    </p:spTree>
    <p:extLst>
      <p:ext uri="{BB962C8B-B14F-4D97-AF65-F5344CB8AC3E}">
        <p14:creationId xmlns:p14="http://schemas.microsoft.com/office/powerpoint/2010/main" val="2475663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Total </a:t>
            </a:r>
            <a:r>
              <a:rPr lang="fi-FI" b="1" dirty="0" err="1">
                <a:latin typeface="Times New Roman" panose="02020603050405020304" pitchFamily="18" charset="0"/>
                <a:cs typeface="Times New Roman" panose="02020603050405020304" pitchFamily="18" charset="0"/>
              </a:rPr>
              <a:t>natural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resources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rent</a:t>
            </a:r>
            <a:r>
              <a:rPr lang="fi-FI" b="1" dirty="0">
                <a:latin typeface="Times New Roman" panose="02020603050405020304" pitchFamily="18" charset="0"/>
                <a:cs typeface="Times New Roman" panose="02020603050405020304" pitchFamily="18" charset="0"/>
              </a:rPr>
              <a:t>, % of GDP (</a:t>
            </a:r>
            <a:r>
              <a:rPr lang="fi-FI" b="1" dirty="0" err="1">
                <a:latin typeface="Times New Roman" panose="02020603050405020304" pitchFamily="18" charset="0"/>
                <a:cs typeface="Times New Roman" panose="02020603050405020304" pitchFamily="18" charset="0"/>
              </a:rPr>
              <a:t>threshold</a:t>
            </a:r>
            <a:r>
              <a:rPr lang="fi-FI" b="1" dirty="0">
                <a:latin typeface="Times New Roman" panose="02020603050405020304" pitchFamily="18" charset="0"/>
                <a:cs typeface="Times New Roman" panose="02020603050405020304" pitchFamily="18" charset="0"/>
              </a:rPr>
              <a:t> 3%)</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602823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a:xfrm flipV="1">
            <a:off x="1421658" y="5166026"/>
            <a:ext cx="513933" cy="166862"/>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062406" y="5019188"/>
            <a:ext cx="220257" cy="22025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636409" y="4885699"/>
            <a:ext cx="307025" cy="560654"/>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211580" y="5019188"/>
            <a:ext cx="293675" cy="22025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837810" y="5019188"/>
            <a:ext cx="206908" cy="313700"/>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505255" y="4792257"/>
            <a:ext cx="226932" cy="18021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785582" y="4632070"/>
            <a:ext cx="180211" cy="340397"/>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025863" y="4612047"/>
            <a:ext cx="146838" cy="36042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219422" y="4378441"/>
            <a:ext cx="186885" cy="507258"/>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466377" y="4451860"/>
            <a:ext cx="193559" cy="273652"/>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505255" y="4178207"/>
            <a:ext cx="901052" cy="614050"/>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26680" y="5166026"/>
            <a:ext cx="206908" cy="166862"/>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133822" y="5239445"/>
            <a:ext cx="473886" cy="93443"/>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114966" y="3343901"/>
            <a:ext cx="727516" cy="182212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802435" y="2990155"/>
            <a:ext cx="894377" cy="914401"/>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856999" y="2990155"/>
            <a:ext cx="166861" cy="133489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9043883" y="4885699"/>
            <a:ext cx="627399" cy="560654"/>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9724677" y="4885699"/>
            <a:ext cx="400468" cy="50058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10098447" y="4725512"/>
            <a:ext cx="700817" cy="513933"/>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0879358" y="4725512"/>
            <a:ext cx="387118" cy="60737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043550" y="4885699"/>
            <a:ext cx="327049" cy="56065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3295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Total </a:t>
            </a:r>
            <a:r>
              <a:rPr lang="fi-FI" b="1" dirty="0" err="1">
                <a:latin typeface="Times New Roman" panose="02020603050405020304" pitchFamily="18" charset="0"/>
                <a:cs typeface="Times New Roman" panose="02020603050405020304" pitchFamily="18" charset="0"/>
              </a:rPr>
              <a:t>natural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resources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rent</a:t>
            </a:r>
            <a:r>
              <a:rPr lang="fi-FI" b="1" dirty="0">
                <a:latin typeface="Times New Roman" panose="02020603050405020304" pitchFamily="18" charset="0"/>
                <a:cs typeface="Times New Roman" panose="02020603050405020304" pitchFamily="18" charset="0"/>
              </a:rPr>
              <a:t>, % of GDP (</a:t>
            </a:r>
            <a:r>
              <a:rPr lang="fi-FI" b="1" dirty="0" err="1">
                <a:latin typeface="Times New Roman" panose="02020603050405020304" pitchFamily="18" charset="0"/>
                <a:cs typeface="Times New Roman" panose="02020603050405020304" pitchFamily="18" charset="0"/>
              </a:rPr>
              <a:t>threshold</a:t>
            </a:r>
            <a:r>
              <a:rPr lang="fi-FI" b="1" dirty="0">
                <a:latin typeface="Times New Roman" panose="02020603050405020304" pitchFamily="18" charset="0"/>
                <a:cs typeface="Times New Roman" panose="02020603050405020304" pitchFamily="18" charset="0"/>
              </a:rPr>
              <a:t> 3%)</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339193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a:xfrm flipV="1">
            <a:off x="2089104" y="2849991"/>
            <a:ext cx="1588519" cy="2129151"/>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791089" y="2783247"/>
            <a:ext cx="700818" cy="1528449"/>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339562" y="3877857"/>
            <a:ext cx="1475054" cy="994493"/>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168362" y="4705489"/>
            <a:ext cx="654096" cy="59402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998330" y="2683130"/>
            <a:ext cx="1281495" cy="147505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995994" y="2910061"/>
            <a:ext cx="1768730" cy="1401635"/>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2051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702" y="201880"/>
            <a:ext cx="10515600" cy="1025670"/>
          </a:xfrm>
        </p:spPr>
        <p:txBody>
          <a:bodyPr/>
          <a:lstStyle/>
          <a:p>
            <a:r>
              <a:rPr lang="en-US" b="1" dirty="0">
                <a:latin typeface="Times New Roman" panose="02020603050405020304" pitchFamily="18" charset="0"/>
                <a:cs typeface="Times New Roman" panose="02020603050405020304" pitchFamily="18" charset="0"/>
              </a:rPr>
              <a:t>Commodity prices</a:t>
            </a:r>
          </a:p>
        </p:txBody>
      </p:sp>
      <p:pic>
        <p:nvPicPr>
          <p:cNvPr id="5" name="Content Placeholder 4"/>
          <p:cNvPicPr>
            <a:picLocks noGrp="1" noChangeAspect="1"/>
          </p:cNvPicPr>
          <p:nvPr>
            <p:ph idx="1"/>
          </p:nvPr>
        </p:nvPicPr>
        <p:blipFill>
          <a:blip r:embed="rId2"/>
          <a:stretch>
            <a:fillRect/>
          </a:stretch>
        </p:blipFill>
        <p:spPr>
          <a:xfrm>
            <a:off x="224443" y="930608"/>
            <a:ext cx="5386648" cy="4988054"/>
          </a:xfrm>
          <a:prstGeom prst="rect">
            <a:avLst/>
          </a:prstGeom>
        </p:spPr>
      </p:pic>
      <p:pic>
        <p:nvPicPr>
          <p:cNvPr id="6" name="Picture 5"/>
          <p:cNvPicPr>
            <a:picLocks noChangeAspect="1"/>
          </p:cNvPicPr>
          <p:nvPr/>
        </p:nvPicPr>
        <p:blipFill>
          <a:blip r:embed="rId3"/>
          <a:stretch>
            <a:fillRect/>
          </a:stretch>
        </p:blipFill>
        <p:spPr>
          <a:xfrm>
            <a:off x="6272350" y="1227550"/>
            <a:ext cx="5623955" cy="4691112"/>
          </a:xfrm>
          <a:prstGeom prst="rect">
            <a:avLst/>
          </a:prstGeom>
        </p:spPr>
      </p:pic>
    </p:spTree>
    <p:extLst>
      <p:ext uri="{BB962C8B-B14F-4D97-AF65-F5344CB8AC3E}">
        <p14:creationId xmlns:p14="http://schemas.microsoft.com/office/powerpoint/2010/main" val="940329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Global </a:t>
            </a:r>
            <a:r>
              <a:rPr lang="fi-FI" b="1" dirty="0" err="1">
                <a:latin typeface="Times New Roman" panose="02020603050405020304" pitchFamily="18" charset="0"/>
                <a:cs typeface="Times New Roman" panose="02020603050405020304" pitchFamily="18" charset="0"/>
              </a:rPr>
              <a:t>growth</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versus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commodity</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prices</a:t>
            </a:r>
            <a:r>
              <a:rPr lang="fi-FI" b="1" dirty="0">
                <a:latin typeface="Times New Roman" panose="02020603050405020304" pitchFamily="18" charset="0"/>
                <a:cs typeface="Times New Roman" panose="02020603050405020304" pitchFamily="18" charset="0"/>
              </a:rPr>
              <a:t> </a:t>
            </a:r>
            <a:br>
              <a:rPr lang="fi-FI" b="1" dirty="0">
                <a:latin typeface="Times New Roman" panose="02020603050405020304" pitchFamily="18" charset="0"/>
                <a:cs typeface="Times New Roman" panose="02020603050405020304" pitchFamily="18" charset="0"/>
              </a:rPr>
            </a:br>
            <a:r>
              <a:rPr lang="fi-FI" sz="2500" dirty="0">
                <a:latin typeface="Times New Roman" panose="02020603050405020304" pitchFamily="18" charset="0"/>
                <a:cs typeface="Times New Roman" panose="02020603050405020304" pitchFamily="18" charset="0"/>
              </a:rPr>
              <a:t>(de </a:t>
            </a:r>
            <a:r>
              <a:rPr lang="fi-FI" sz="2500" dirty="0" err="1">
                <a:latin typeface="Times New Roman" panose="02020603050405020304" pitchFamily="18" charset="0"/>
                <a:cs typeface="Times New Roman" panose="02020603050405020304" pitchFamily="18" charset="0"/>
              </a:rPr>
              <a:t>Souza</a:t>
            </a:r>
            <a:r>
              <a:rPr lang="fi-FI" sz="2500" dirty="0">
                <a:latin typeface="Times New Roman" panose="02020603050405020304" pitchFamily="18" charset="0"/>
                <a:cs typeface="Times New Roman" panose="02020603050405020304" pitchFamily="18" charset="0"/>
              </a:rPr>
              <a:t> VOX 2013) </a:t>
            </a:r>
            <a:endParaRPr lang="en-US" sz="25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736270" y="1567543"/>
            <a:ext cx="10836234" cy="4952009"/>
          </a:xfrm>
          <a:prstGeom prst="rect">
            <a:avLst/>
          </a:prstGeom>
        </p:spPr>
      </p:pic>
    </p:spTree>
    <p:extLst>
      <p:ext uri="{BB962C8B-B14F-4D97-AF65-F5344CB8AC3E}">
        <p14:creationId xmlns:p14="http://schemas.microsoft.com/office/powerpoint/2010/main" val="2386815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Global </a:t>
            </a:r>
            <a:r>
              <a:rPr lang="fi-FI" b="1" dirty="0" err="1">
                <a:latin typeface="Times New Roman" panose="02020603050405020304" pitchFamily="18" charset="0"/>
                <a:cs typeface="Times New Roman" panose="02020603050405020304" pitchFamily="18" charset="0"/>
              </a:rPr>
              <a:t>growth</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commodity</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prices</a:t>
            </a:r>
            <a:r>
              <a:rPr lang="fi-FI" b="1" dirty="0">
                <a:latin typeface="Times New Roman" panose="02020603050405020304" pitchFamily="18" charset="0"/>
                <a:cs typeface="Times New Roman" panose="02020603050405020304" pitchFamily="18" charset="0"/>
              </a:rPr>
              <a:t> </a:t>
            </a:r>
            <a:br>
              <a:rPr lang="fi-FI" b="1" dirty="0">
                <a:latin typeface="Times New Roman" panose="02020603050405020304" pitchFamily="18" charset="0"/>
                <a:cs typeface="Times New Roman" panose="02020603050405020304" pitchFamily="18" charset="0"/>
              </a:rPr>
            </a:br>
            <a:r>
              <a:rPr lang="fi-FI" sz="1500" dirty="0">
                <a:latin typeface="Times New Roman" panose="02020603050405020304" pitchFamily="18" charset="0"/>
                <a:cs typeface="Times New Roman" panose="02020603050405020304" pitchFamily="18" charset="0"/>
              </a:rPr>
              <a:t>(de </a:t>
            </a:r>
            <a:r>
              <a:rPr lang="fi-FI" sz="1500" dirty="0" err="1">
                <a:latin typeface="Times New Roman" panose="02020603050405020304" pitchFamily="18" charset="0"/>
                <a:cs typeface="Times New Roman" panose="02020603050405020304" pitchFamily="18" charset="0"/>
              </a:rPr>
              <a:t>Souza</a:t>
            </a:r>
            <a:r>
              <a:rPr lang="fi-FI" sz="1500" dirty="0">
                <a:latin typeface="Times New Roman" panose="02020603050405020304" pitchFamily="18" charset="0"/>
                <a:cs typeface="Times New Roman" panose="02020603050405020304" pitchFamily="18" charset="0"/>
              </a:rPr>
              <a:t> VOX 2013) </a:t>
            </a:r>
            <a:endParaRPr lang="en-US" sz="1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63983" y="1793289"/>
            <a:ext cx="11700769" cy="4838330"/>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The most traumatic commodity price shocks can be found in the 1970s. The cumulative increases in global energy prices observed in 1973-1974 and 1979-1980 reached, respectively, around 200% and 100%.</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rPr>
              <a:t>significant negative changes in global economic growth </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 negative correlation present during the 1970s to the mid-1980s seem to have changed after that period. Commodity price spikes have not been associated with similar growth slowdowns. If anything, the relationship would seem to be even slightly positive since the mid-1980s.</a:t>
            </a:r>
          </a:p>
        </p:txBody>
      </p:sp>
      <p:sp>
        <p:nvSpPr>
          <p:cNvPr id="4" name="Down Arrow 3"/>
          <p:cNvSpPr/>
          <p:nvPr/>
        </p:nvSpPr>
        <p:spPr>
          <a:xfrm>
            <a:off x="8911393" y="3746347"/>
            <a:ext cx="534390" cy="9322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5425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b="1" dirty="0">
                <a:latin typeface="Times New Roman" panose="02020603050405020304" pitchFamily="18" charset="0"/>
                <a:cs typeface="Times New Roman" panose="02020603050405020304" pitchFamily="18" charset="0"/>
              </a:rPr>
              <a:t>A rolling five-year correlation window between growth and commodity prices for the period 1970-2011 </a:t>
            </a:r>
            <a:r>
              <a:rPr lang="fi-FI" sz="3200" dirty="0">
                <a:latin typeface="Times New Roman" panose="02020603050405020304" pitchFamily="18" charset="0"/>
                <a:cs typeface="Times New Roman" panose="02020603050405020304" pitchFamily="18" charset="0"/>
              </a:rPr>
              <a:t>(de </a:t>
            </a:r>
            <a:r>
              <a:rPr lang="fi-FI" sz="3200" dirty="0" err="1">
                <a:latin typeface="Times New Roman" panose="02020603050405020304" pitchFamily="18" charset="0"/>
                <a:cs typeface="Times New Roman" panose="02020603050405020304" pitchFamily="18" charset="0"/>
              </a:rPr>
              <a:t>Souza</a:t>
            </a:r>
            <a:r>
              <a:rPr lang="fi-FI" sz="3200" dirty="0">
                <a:latin typeface="Times New Roman" panose="02020603050405020304" pitchFamily="18" charset="0"/>
                <a:cs typeface="Times New Roman" panose="02020603050405020304" pitchFamily="18" charset="0"/>
              </a:rPr>
              <a:t> VOX 2013) </a:t>
            </a:r>
            <a:endParaRPr lang="en-US" sz="3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0" y="1555668"/>
            <a:ext cx="6151417" cy="4322051"/>
          </a:xfrm>
          <a:prstGeom prst="rect">
            <a:avLst/>
          </a:prstGeom>
        </p:spPr>
      </p:pic>
      <p:pic>
        <p:nvPicPr>
          <p:cNvPr id="5" name="Picture 4"/>
          <p:cNvPicPr>
            <a:picLocks noChangeAspect="1"/>
          </p:cNvPicPr>
          <p:nvPr/>
        </p:nvPicPr>
        <p:blipFill>
          <a:blip r:embed="rId3"/>
          <a:stretch>
            <a:fillRect/>
          </a:stretch>
        </p:blipFill>
        <p:spPr>
          <a:xfrm>
            <a:off x="5919849" y="1509712"/>
            <a:ext cx="6272150" cy="4267633"/>
          </a:xfrm>
          <a:prstGeom prst="rect">
            <a:avLst/>
          </a:prstGeom>
        </p:spPr>
      </p:pic>
    </p:spTree>
    <p:extLst>
      <p:ext uri="{BB962C8B-B14F-4D97-AF65-F5344CB8AC3E}">
        <p14:creationId xmlns:p14="http://schemas.microsoft.com/office/powerpoint/2010/main" val="22714306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Correlations between GDP growth and energy prices changes </a:t>
            </a:r>
            <a:r>
              <a:rPr lang="fi-FI" sz="2800" dirty="0">
                <a:latin typeface="Times New Roman" panose="02020603050405020304" pitchFamily="18" charset="0"/>
                <a:cs typeface="Times New Roman" panose="02020603050405020304" pitchFamily="18" charset="0"/>
              </a:rPr>
              <a:t>(de </a:t>
            </a:r>
            <a:r>
              <a:rPr lang="fi-FI" sz="2800" dirty="0" err="1">
                <a:latin typeface="Times New Roman" panose="02020603050405020304" pitchFamily="18" charset="0"/>
                <a:cs typeface="Times New Roman" panose="02020603050405020304" pitchFamily="18" charset="0"/>
              </a:rPr>
              <a:t>Souza</a:t>
            </a:r>
            <a:r>
              <a:rPr lang="fi-FI" sz="2800" dirty="0">
                <a:latin typeface="Times New Roman" panose="02020603050405020304" pitchFamily="18" charset="0"/>
                <a:cs typeface="Times New Roman" panose="02020603050405020304" pitchFamily="18" charset="0"/>
              </a:rPr>
              <a:t> VOX 2013) </a:t>
            </a:r>
            <a:endParaRPr lang="en-US" sz="28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623456" y="1690689"/>
            <a:ext cx="5676404" cy="4239418"/>
          </a:xfrm>
          <a:prstGeom prst="rect">
            <a:avLst/>
          </a:prstGeom>
        </p:spPr>
      </p:pic>
      <p:pic>
        <p:nvPicPr>
          <p:cNvPr id="5" name="Picture 4"/>
          <p:cNvPicPr>
            <a:picLocks noChangeAspect="1"/>
          </p:cNvPicPr>
          <p:nvPr/>
        </p:nvPicPr>
        <p:blipFill>
          <a:blip r:embed="rId3"/>
          <a:stretch>
            <a:fillRect/>
          </a:stretch>
        </p:blipFill>
        <p:spPr>
          <a:xfrm>
            <a:off x="5719949" y="1690688"/>
            <a:ext cx="6472051" cy="4559816"/>
          </a:xfrm>
          <a:prstGeom prst="rect">
            <a:avLst/>
          </a:prstGeom>
        </p:spPr>
      </p:pic>
    </p:spTree>
    <p:extLst>
      <p:ext uri="{BB962C8B-B14F-4D97-AF65-F5344CB8AC3E}">
        <p14:creationId xmlns:p14="http://schemas.microsoft.com/office/powerpoint/2010/main" val="33783404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Conclusions</a:t>
            </a:r>
            <a:r>
              <a:rPr lang="fi-FI" dirty="0"/>
              <a:t> </a:t>
            </a:r>
            <a:r>
              <a:rPr lang="fi-FI" sz="2000" dirty="0">
                <a:latin typeface="Times New Roman" panose="02020603050405020304" pitchFamily="18" charset="0"/>
                <a:cs typeface="Times New Roman" panose="02020603050405020304" pitchFamily="18" charset="0"/>
              </a:rPr>
              <a:t>(de </a:t>
            </a:r>
            <a:r>
              <a:rPr lang="fi-FI" sz="2000" dirty="0" err="1">
                <a:latin typeface="Times New Roman" panose="02020603050405020304" pitchFamily="18" charset="0"/>
                <a:cs typeface="Times New Roman" panose="02020603050405020304" pitchFamily="18" charset="0"/>
              </a:rPr>
              <a:t>Souza</a:t>
            </a:r>
            <a:r>
              <a:rPr lang="fi-FI" sz="2000" dirty="0">
                <a:latin typeface="Times New Roman" panose="02020603050405020304" pitchFamily="18" charset="0"/>
                <a:cs typeface="Times New Roman" panose="02020603050405020304" pitchFamily="18" charset="0"/>
              </a:rPr>
              <a:t> VOX 2013) </a:t>
            </a:r>
            <a:endParaRPr lang="en-US" sz="2000" dirty="0"/>
          </a:p>
        </p:txBody>
      </p:sp>
      <p:sp>
        <p:nvSpPr>
          <p:cNvPr id="3" name="Content Placeholder 2"/>
          <p:cNvSpPr>
            <a:spLocks noGrp="1"/>
          </p:cNvSpPr>
          <p:nvPr>
            <p:ph idx="1"/>
          </p:nvPr>
        </p:nvSpPr>
        <p:spPr>
          <a:xfrm>
            <a:off x="417249" y="1411550"/>
            <a:ext cx="11274641" cy="5264458"/>
          </a:xfrm>
        </p:spPr>
        <p:txBody>
          <a:bodyPr>
            <a:noAutofit/>
          </a:bodyPr>
          <a:lstStyle/>
          <a:p>
            <a:pPr marL="0" indent="0" algn="just">
              <a:buNone/>
            </a:pPr>
            <a:r>
              <a:rPr lang="en-US" sz="3000" dirty="0">
                <a:latin typeface="Times New Roman" panose="02020603050405020304" pitchFamily="18" charset="0"/>
                <a:cs typeface="Times New Roman" panose="02020603050405020304" pitchFamily="18" charset="0"/>
              </a:rPr>
              <a:t>The global economy is more resilient (albeit certainly not immune) to commodity-price shocks than normally thought.</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This is a conclusion that holds true for both developed and developing regions, and also broadly among different developing regions.</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Reasons could be the greater commodity efficiency since the 1970s, or more robust policy frameworks and responses, such as greater central bank independence and inflation-fighting capacities (Bernanke et al, 1997), floating exchange rates, or sovereign wealth funds and fiscal rules.</a:t>
            </a:r>
          </a:p>
        </p:txBody>
      </p:sp>
    </p:spTree>
    <p:extLst>
      <p:ext uri="{BB962C8B-B14F-4D97-AF65-F5344CB8AC3E}">
        <p14:creationId xmlns:p14="http://schemas.microsoft.com/office/powerpoint/2010/main" val="2070194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9151"/>
          </a:xfrm>
        </p:spPr>
        <p:txBody>
          <a:bodyPr>
            <a:normAutofit/>
          </a:bodyPr>
          <a:lstStyle/>
          <a:p>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correlation of EM equities to commodity prices</a:t>
            </a:r>
            <a:endParaRPr lang="fi-FI"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689956" y="1122218"/>
            <a:ext cx="10663844" cy="5320145"/>
          </a:xfrm>
          <a:prstGeom prst="rect">
            <a:avLst/>
          </a:prstGeom>
        </p:spPr>
      </p:pic>
    </p:spTree>
    <p:extLst>
      <p:ext uri="{BB962C8B-B14F-4D97-AF65-F5344CB8AC3E}">
        <p14:creationId xmlns:p14="http://schemas.microsoft.com/office/powerpoint/2010/main" val="2084158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6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Chart, line chart&#10;&#10;Description automatically generated">
            <a:extLst>
              <a:ext uri="{FF2B5EF4-FFF2-40B4-BE49-F238E27FC236}">
                <a16:creationId xmlns:a16="http://schemas.microsoft.com/office/drawing/2014/main" id="{52918F84-9AC4-437B-AB67-571F6E927090}"/>
              </a:ext>
            </a:extLst>
          </p:cNvPr>
          <p:cNvPicPr>
            <a:picLocks noChangeAspect="1"/>
          </p:cNvPicPr>
          <p:nvPr/>
        </p:nvPicPr>
        <p:blipFill>
          <a:blip r:embed="rId2"/>
          <a:stretch>
            <a:fillRect/>
          </a:stretch>
        </p:blipFill>
        <p:spPr>
          <a:xfrm>
            <a:off x="643467" y="1370669"/>
            <a:ext cx="10905066" cy="4116662"/>
          </a:xfrm>
          <a:prstGeom prst="rect">
            <a:avLst/>
          </a:prstGeom>
        </p:spPr>
      </p:pic>
    </p:spTree>
    <p:extLst>
      <p:ext uri="{BB962C8B-B14F-4D97-AF65-F5344CB8AC3E}">
        <p14:creationId xmlns:p14="http://schemas.microsoft.com/office/powerpoint/2010/main" val="20632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PERCEPTION</a:t>
            </a:r>
            <a:br>
              <a:rPr lang="en-US"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07363"/>
            <a:ext cx="10515600" cy="4969600"/>
          </a:xfrm>
        </p:spPr>
        <p:txBody>
          <a:bodyPr>
            <a:noAutofit/>
          </a:bodyPr>
          <a:lstStyle/>
          <a:p>
            <a:pPr marL="0" indent="0">
              <a:buNone/>
            </a:pPr>
            <a:r>
              <a:rPr lang="en-US" sz="2600" dirty="0">
                <a:latin typeface="Times New Roman" panose="02020603050405020304" pitchFamily="18" charset="0"/>
                <a:cs typeface="Times New Roman" panose="02020603050405020304" pitchFamily="18" charset="0"/>
              </a:rPr>
              <a:t>The relative performance of emerging markets is linked to the performance of commodities, </a:t>
            </a:r>
            <a:r>
              <a:rPr lang="en-US" sz="2600" dirty="0">
                <a:latin typeface="Times New Roman" panose="02020603050405020304" pitchFamily="18" charset="0"/>
                <a:cs typeface="Times New Roman" panose="02020603050405020304" pitchFamily="18" charset="0"/>
                <a:sym typeface="Wingdings" panose="05000000000000000000" pitchFamily="2" charset="2"/>
              </a:rPr>
              <a:t></a:t>
            </a:r>
            <a:r>
              <a:rPr lang="en-US" sz="2600" dirty="0">
                <a:latin typeface="Times New Roman" panose="02020603050405020304" pitchFamily="18" charset="0"/>
                <a:cs typeface="Times New Roman" panose="02020603050405020304" pitchFamily="18" charset="0"/>
              </a:rPr>
              <a:t> “betting” on emerging markets might be similar to “betting” on commodities. </a:t>
            </a:r>
          </a:p>
          <a:p>
            <a:pPr marL="0" indent="0">
              <a:buNone/>
            </a:pPr>
            <a:endParaRPr lang="en-US" sz="26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Indeed, some of the big oil exporters are based in emerging markets, like the Arabian Gulf countries, Russia, Venezuela, Nigeria, Libya, Mexico, etc. </a:t>
            </a:r>
          </a:p>
          <a:p>
            <a:pPr marL="0" indent="0">
              <a:buNone/>
            </a:pPr>
            <a:endParaRPr lang="en-US" sz="26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Also, some of the big exporters of industrial metals, grain, etc. are Brazil, South Africa, Russia, Argentina, etc. </a:t>
            </a:r>
          </a:p>
          <a:p>
            <a:pPr marL="0" indent="0">
              <a:buNone/>
            </a:pPr>
            <a:endParaRPr lang="en-US" sz="26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Simultaneously, developed markets are the consumers of all of those commodities. </a:t>
            </a:r>
          </a:p>
        </p:txBody>
      </p:sp>
    </p:spTree>
    <p:extLst>
      <p:ext uri="{BB962C8B-B14F-4D97-AF65-F5344CB8AC3E}">
        <p14:creationId xmlns:p14="http://schemas.microsoft.com/office/powerpoint/2010/main" val="318753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REALITY</a:t>
            </a:r>
            <a:br>
              <a:rPr lang="en-US" b="1" dirty="0"/>
            </a:br>
            <a:endParaRPr lang="en-US" dirty="0"/>
          </a:p>
        </p:txBody>
      </p:sp>
      <p:sp>
        <p:nvSpPr>
          <p:cNvPr id="3" name="Content Placeholder 2"/>
          <p:cNvSpPr>
            <a:spLocks noGrp="1"/>
          </p:cNvSpPr>
          <p:nvPr>
            <p:ph idx="1"/>
          </p:nvPr>
        </p:nvSpPr>
        <p:spPr>
          <a:xfrm>
            <a:off x="490693" y="902526"/>
            <a:ext cx="11325486" cy="5590349"/>
          </a:xfrm>
        </p:spPr>
        <p:txBody>
          <a:bodyPr>
            <a:normAutofit/>
          </a:bodyPr>
          <a:lstStyle/>
          <a:p>
            <a:pPr marL="0" indent="0">
              <a:buNone/>
            </a:pP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true for all emerging markets! China is the biggest exception!</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74711" y="1846555"/>
            <a:ext cx="5078000" cy="4108919"/>
          </a:xfrm>
          <a:prstGeom prst="rect">
            <a:avLst/>
          </a:prstGeom>
        </p:spPr>
      </p:pic>
      <p:pic>
        <p:nvPicPr>
          <p:cNvPr id="5" name="Picture 4"/>
          <p:cNvPicPr>
            <a:picLocks noChangeAspect="1"/>
          </p:cNvPicPr>
          <p:nvPr/>
        </p:nvPicPr>
        <p:blipFill>
          <a:blip r:embed="rId3"/>
          <a:stretch>
            <a:fillRect/>
          </a:stretch>
        </p:blipFill>
        <p:spPr>
          <a:xfrm>
            <a:off x="5852711" y="1535838"/>
            <a:ext cx="5848596" cy="4641126"/>
          </a:xfrm>
          <a:prstGeom prst="rect">
            <a:avLst/>
          </a:prstGeom>
        </p:spPr>
      </p:pic>
    </p:spTree>
    <p:extLst>
      <p:ext uri="{BB962C8B-B14F-4D97-AF65-F5344CB8AC3E}">
        <p14:creationId xmlns:p14="http://schemas.microsoft.com/office/powerpoint/2010/main" val="1534488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TotalTime>
  <Words>2724</Words>
  <Application>Microsoft Office PowerPoint</Application>
  <PresentationFormat>Widescreen</PresentationFormat>
  <Paragraphs>303</Paragraphs>
  <Slides>57</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Calibri Light</vt:lpstr>
      <vt:lpstr>Times New Roman</vt:lpstr>
      <vt:lpstr>Office Theme</vt:lpstr>
      <vt:lpstr>Commodities and emerging markets. The resource curse and Dutch desease.</vt:lpstr>
      <vt:lpstr>Commodities</vt:lpstr>
      <vt:lpstr>PowerPoint Presentation</vt:lpstr>
      <vt:lpstr>Main commodities</vt:lpstr>
      <vt:lpstr>Performance of each emerging market in 2016 (when commodities have experienced their most significant rally since the end of 2011) and their correlations to gold, silver, oil and the Bloomberg Commodity Index</vt:lpstr>
      <vt:lpstr>The correlation of EM equities to commodity prices</vt:lpstr>
      <vt:lpstr>PowerPoint Presentation</vt:lpstr>
      <vt:lpstr>PERCEPTION </vt:lpstr>
      <vt:lpstr>REALITY </vt:lpstr>
      <vt:lpstr>Natural resources curse</vt:lpstr>
      <vt:lpstr>Resource curse in Emerging economies</vt:lpstr>
      <vt:lpstr>Mineral resources and economic development</vt:lpstr>
      <vt:lpstr>Explanations for resource curse? Numerous!</vt:lpstr>
      <vt:lpstr>Possible Channels of the Natural Resource Curse</vt:lpstr>
      <vt:lpstr> Democracy: Oversight incentives in resource-rich and resource-poor countries </vt:lpstr>
      <vt:lpstr>Conflict</vt:lpstr>
      <vt:lpstr>Weaker institutional development </vt:lpstr>
      <vt:lpstr>The quality of institutions</vt:lpstr>
      <vt:lpstr>Price arguments 1</vt:lpstr>
      <vt:lpstr>Test of Prebisch–Singer hypothesis</vt:lpstr>
      <vt:lpstr>PowerPoint Presentation</vt:lpstr>
      <vt:lpstr>Prebisch–Singer hypothesis  Advice for developing/emerging countries!</vt:lpstr>
      <vt:lpstr>Price arguments 2</vt:lpstr>
      <vt:lpstr>PowerPoint Presentation</vt:lpstr>
      <vt:lpstr>PowerPoint Presentation</vt:lpstr>
      <vt:lpstr>Medium-term Volatility of Commodity Prices</vt:lpstr>
      <vt:lpstr>Some graphs on price volatility: commodity versus others</vt:lpstr>
      <vt:lpstr>Volatile prices Inefficient spending and borrowing</vt:lpstr>
      <vt:lpstr>Stabilization fund of Russia</vt:lpstr>
      <vt:lpstr>PowerPoint Presentation</vt:lpstr>
      <vt:lpstr>PowerPoint Presentation</vt:lpstr>
      <vt:lpstr>Political resource course (Brollo et al. 2013, American Economic Review)</vt:lpstr>
      <vt:lpstr>PowerPoint Presentation</vt:lpstr>
      <vt:lpstr>Dutch disease: History and definition </vt:lpstr>
      <vt:lpstr>Dutch disease vs. resource curse  </vt:lpstr>
      <vt:lpstr>Dutch disease – theoretical model (Bruno and Sachs (1982); Corden and Neary (1982))</vt:lpstr>
      <vt:lpstr>Dutch disease: General concept</vt:lpstr>
      <vt:lpstr>Dutch disease - outcome </vt:lpstr>
      <vt:lpstr>Is there any empirical evidence of Dutch Disease? </vt:lpstr>
      <vt:lpstr>Is there any empirical evidence of Dutch Disease? </vt:lpstr>
      <vt:lpstr> Dutch Disease is good or bad for growth?  </vt:lpstr>
      <vt:lpstr>Dutch disease and growth</vt:lpstr>
      <vt:lpstr>The Dutch Disease (DD) and growth </vt:lpstr>
      <vt:lpstr>Natural resources abundance and growth</vt:lpstr>
      <vt:lpstr>The Dutch Disease: Summary </vt:lpstr>
      <vt:lpstr>PowerPoint Presentation</vt:lpstr>
      <vt:lpstr>Dependence of emerging markets on resources</vt:lpstr>
      <vt:lpstr>Total natural resources rent, % of GDP (threshold 2%)</vt:lpstr>
      <vt:lpstr>Total natural resources rent, % of GDP</vt:lpstr>
      <vt:lpstr>Total natural resources rent, % of GDP (threshold 3%)</vt:lpstr>
      <vt:lpstr>Total natural resources rent, % of GDP (threshold 3%)</vt:lpstr>
      <vt:lpstr>Commodity prices</vt:lpstr>
      <vt:lpstr>Global growth versus commodity prices  (de Souza VOX 2013) </vt:lpstr>
      <vt:lpstr>Global growth and commodity prices  (de Souza VOX 2013) </vt:lpstr>
      <vt:lpstr>A rolling five-year correlation window between growth and commodity prices for the period 1970-2011 (de Souza VOX 2013) </vt:lpstr>
      <vt:lpstr>Correlations between GDP growth and energy prices changes (de Souza VOX 2013) </vt:lpstr>
      <vt:lpstr>Conclusions (de Souza VOX 2013)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Commodities and emerging markets. The resource curse and Dutch desease.</dc:title>
  <dc:creator>Ledyaeva Svetlana</dc:creator>
  <cp:lastModifiedBy>Ledyaeva Svetlana</cp:lastModifiedBy>
  <cp:revision>38</cp:revision>
  <dcterms:created xsi:type="dcterms:W3CDTF">2021-01-25T07:53:01Z</dcterms:created>
  <dcterms:modified xsi:type="dcterms:W3CDTF">2021-01-26T12:41:34Z</dcterms:modified>
</cp:coreProperties>
</file>