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8" r:id="rId2"/>
    <p:sldMasterId id="2147483734" r:id="rId3"/>
  </p:sldMasterIdLst>
  <p:notesMasterIdLst>
    <p:notesMasterId r:id="rId30"/>
  </p:notesMasterIdLst>
  <p:handoutMasterIdLst>
    <p:handoutMasterId r:id="rId31"/>
  </p:handoutMasterIdLst>
  <p:sldIdLst>
    <p:sldId id="812" r:id="rId4"/>
    <p:sldId id="263" r:id="rId5"/>
    <p:sldId id="266" r:id="rId6"/>
    <p:sldId id="258" r:id="rId7"/>
    <p:sldId id="260" r:id="rId8"/>
    <p:sldId id="286" r:id="rId9"/>
    <p:sldId id="296" r:id="rId10"/>
    <p:sldId id="281" r:id="rId11"/>
    <p:sldId id="294" r:id="rId12"/>
    <p:sldId id="295" r:id="rId13"/>
    <p:sldId id="257" r:id="rId14"/>
    <p:sldId id="267" r:id="rId15"/>
    <p:sldId id="256" r:id="rId16"/>
    <p:sldId id="813" r:id="rId17"/>
    <p:sldId id="291" r:id="rId18"/>
    <p:sldId id="292" r:id="rId19"/>
    <p:sldId id="808" r:id="rId20"/>
    <p:sldId id="809" r:id="rId21"/>
    <p:sldId id="811" r:id="rId22"/>
    <p:sldId id="810" r:id="rId23"/>
    <p:sldId id="303" r:id="rId24"/>
    <p:sldId id="412" r:id="rId25"/>
    <p:sldId id="408" r:id="rId26"/>
    <p:sldId id="410" r:id="rId27"/>
    <p:sldId id="411" r:id="rId28"/>
    <p:sldId id="413" r:id="rId29"/>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E3"/>
    <a:srgbClr val="00965E"/>
    <a:srgbClr val="FFFFFF"/>
    <a:srgbClr val="EF363B"/>
    <a:srgbClr val="EE353B"/>
    <a:srgbClr val="FF0000"/>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autoAdjust="0"/>
    <p:restoredTop sz="89660" autoAdjust="0"/>
  </p:normalViewPr>
  <p:slideViewPr>
    <p:cSldViewPr snapToGrid="0" snapToObjects="1">
      <p:cViewPr varScale="1">
        <p:scale>
          <a:sx n="137" d="100"/>
          <a:sy n="137" d="100"/>
        </p:scale>
        <p:origin x="1360"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681E71-F20A-8D40-9382-7EFCC015A859}" type="doc">
      <dgm:prSet loTypeId="urn:microsoft.com/office/officeart/2005/8/layout/chart3" loCatId="" qsTypeId="urn:microsoft.com/office/officeart/2005/8/quickstyle/simple1" qsCatId="simple" csTypeId="urn:microsoft.com/office/officeart/2005/8/colors/accent1_2" csCatId="accent1" phldr="1"/>
      <dgm:spPr/>
    </dgm:pt>
    <dgm:pt modelId="{BCB39691-FDA0-5C4B-93B0-D05D96AD9868}">
      <dgm:prSet phldrT="[Testo]" custT="1"/>
      <dgm:spPr>
        <a:solidFill>
          <a:srgbClr val="EDF1F2"/>
        </a:solidFill>
        <a:ln>
          <a:solidFill>
            <a:srgbClr val="738697"/>
          </a:solidFill>
        </a:ln>
      </dgm:spPr>
      <dgm:t>
        <a:bodyPr/>
        <a:lstStyle/>
        <a:p>
          <a:pPr algn="ctr"/>
          <a:r>
            <a:rPr lang="en-US" sz="2400" b="1" noProof="0" dirty="0">
              <a:solidFill>
                <a:schemeClr val="tx1"/>
              </a:solidFill>
            </a:rPr>
            <a:t>Creative Industries</a:t>
          </a:r>
        </a:p>
      </dgm:t>
    </dgm:pt>
    <dgm:pt modelId="{B0CD0670-D679-5F49-82CC-646FE7E87E2F}" type="parTrans" cxnId="{C168E316-92F2-BD4F-9B14-608BD1D25EF4}">
      <dgm:prSet/>
      <dgm:spPr/>
      <dgm:t>
        <a:bodyPr/>
        <a:lstStyle/>
        <a:p>
          <a:endParaRPr lang="en-US" noProof="0" dirty="0"/>
        </a:p>
      </dgm:t>
    </dgm:pt>
    <dgm:pt modelId="{CADC4022-0ECD-104B-8EBF-EB6635D2DEB3}" type="sibTrans" cxnId="{C168E316-92F2-BD4F-9B14-608BD1D25EF4}">
      <dgm:prSet/>
      <dgm:spPr/>
      <dgm:t>
        <a:bodyPr/>
        <a:lstStyle/>
        <a:p>
          <a:endParaRPr lang="en-US" noProof="0" dirty="0"/>
        </a:p>
      </dgm:t>
    </dgm:pt>
    <dgm:pt modelId="{01AFA440-0531-D648-B5E2-2ADF5AFC3992}">
      <dgm:prSet phldrT="[Testo]" custT="1"/>
      <dgm:spPr>
        <a:solidFill>
          <a:schemeClr val="tx2">
            <a:lumMod val="60000"/>
            <a:lumOff val="40000"/>
          </a:schemeClr>
        </a:solidFill>
        <a:ln>
          <a:noFill/>
        </a:ln>
      </dgm:spPr>
      <dgm:t>
        <a:bodyPr/>
        <a:lstStyle/>
        <a:p>
          <a:pPr algn="ctr"/>
          <a:endParaRPr lang="en-US" sz="1000" b="1" noProof="0" dirty="0">
            <a:solidFill>
              <a:schemeClr val="bg1"/>
            </a:solidFill>
          </a:endParaRPr>
        </a:p>
        <a:p>
          <a:pPr algn="ctr"/>
          <a:endParaRPr lang="en-US" sz="2300" noProof="0" dirty="0">
            <a:solidFill>
              <a:schemeClr val="bg1"/>
            </a:solidFill>
          </a:endParaRPr>
        </a:p>
      </dgm:t>
    </dgm:pt>
    <dgm:pt modelId="{E8B6A704-28D9-3C42-B35E-C9A663E1E16A}" type="parTrans" cxnId="{2860EB53-8A5E-EA45-B19B-4210B1388E67}">
      <dgm:prSet/>
      <dgm:spPr/>
      <dgm:t>
        <a:bodyPr/>
        <a:lstStyle/>
        <a:p>
          <a:endParaRPr lang="en-US" noProof="0" dirty="0"/>
        </a:p>
      </dgm:t>
    </dgm:pt>
    <dgm:pt modelId="{32E4D129-CFBB-6540-B160-EFCFB3721252}" type="sibTrans" cxnId="{2860EB53-8A5E-EA45-B19B-4210B1388E67}">
      <dgm:prSet/>
      <dgm:spPr/>
      <dgm:t>
        <a:bodyPr/>
        <a:lstStyle/>
        <a:p>
          <a:endParaRPr lang="en-US" noProof="0" dirty="0"/>
        </a:p>
      </dgm:t>
    </dgm:pt>
    <dgm:pt modelId="{8D220B04-5B73-F248-BBC0-51B875963534}">
      <dgm:prSet phldrT="[Testo]" custT="1"/>
      <dgm:spPr>
        <a:solidFill>
          <a:schemeClr val="tx2">
            <a:lumMod val="60000"/>
            <a:lumOff val="40000"/>
          </a:schemeClr>
        </a:solidFill>
        <a:ln>
          <a:solidFill>
            <a:srgbClr val="7597C5"/>
          </a:solidFill>
        </a:ln>
      </dgm:spPr>
      <dgm:t>
        <a:bodyPr/>
        <a:lstStyle/>
        <a:p>
          <a:pPr algn="ctr"/>
          <a:endParaRPr lang="en-US" sz="1800" noProof="0" dirty="0">
            <a:solidFill>
              <a:schemeClr val="bg1"/>
            </a:solidFill>
          </a:endParaRPr>
        </a:p>
      </dgm:t>
    </dgm:pt>
    <dgm:pt modelId="{3F5CE5C8-6429-B147-A66F-3FE831BF058A}" type="parTrans" cxnId="{B0FCB644-07D4-6C4D-B325-A37F3D7C7F62}">
      <dgm:prSet/>
      <dgm:spPr/>
      <dgm:t>
        <a:bodyPr/>
        <a:lstStyle/>
        <a:p>
          <a:endParaRPr lang="en-US" noProof="0" dirty="0"/>
        </a:p>
      </dgm:t>
    </dgm:pt>
    <dgm:pt modelId="{56FAC125-B8D5-DA40-8212-9113B13FDC56}" type="sibTrans" cxnId="{B0FCB644-07D4-6C4D-B325-A37F3D7C7F62}">
      <dgm:prSet/>
      <dgm:spPr/>
      <dgm:t>
        <a:bodyPr/>
        <a:lstStyle/>
        <a:p>
          <a:endParaRPr lang="en-US" noProof="0" dirty="0"/>
        </a:p>
      </dgm:t>
    </dgm:pt>
    <dgm:pt modelId="{FF05C7B1-99DF-F440-8B12-DE9016BC9E7A}" type="pres">
      <dgm:prSet presAssocID="{03681E71-F20A-8D40-9382-7EFCC015A859}" presName="compositeShape" presStyleCnt="0">
        <dgm:presLayoutVars>
          <dgm:chMax val="7"/>
          <dgm:dir/>
          <dgm:resizeHandles val="exact"/>
        </dgm:presLayoutVars>
      </dgm:prSet>
      <dgm:spPr/>
    </dgm:pt>
    <dgm:pt modelId="{77C4CAA4-A054-B548-9DB8-F28756F49298}" type="pres">
      <dgm:prSet presAssocID="{03681E71-F20A-8D40-9382-7EFCC015A859}" presName="wedge1" presStyleLbl="node1" presStyleIdx="0" presStyleCnt="3" custLinFactNeighborX="-4488" custLinFactNeighborY="816"/>
      <dgm:spPr/>
    </dgm:pt>
    <dgm:pt modelId="{92590FB0-6CC0-6E42-868D-86DA7D8C8D89}" type="pres">
      <dgm:prSet presAssocID="{03681E71-F20A-8D40-9382-7EFCC015A859}" presName="wedge1Tx" presStyleLbl="node1" presStyleIdx="0" presStyleCnt="3">
        <dgm:presLayoutVars>
          <dgm:chMax val="0"/>
          <dgm:chPref val="0"/>
          <dgm:bulletEnabled val="1"/>
        </dgm:presLayoutVars>
      </dgm:prSet>
      <dgm:spPr/>
    </dgm:pt>
    <dgm:pt modelId="{612C10C3-0527-8D4A-AB32-77570B16884B}" type="pres">
      <dgm:prSet presAssocID="{03681E71-F20A-8D40-9382-7EFCC015A859}" presName="wedge2" presStyleLbl="node1" presStyleIdx="1" presStyleCnt="3" custLinFactNeighborX="-1224" custLinFactNeighborY="-1224"/>
      <dgm:spPr/>
    </dgm:pt>
    <dgm:pt modelId="{8A8F3BB4-995E-D24D-BC3D-45DD3C083A80}" type="pres">
      <dgm:prSet presAssocID="{03681E71-F20A-8D40-9382-7EFCC015A859}" presName="wedge2Tx" presStyleLbl="node1" presStyleIdx="1" presStyleCnt="3">
        <dgm:presLayoutVars>
          <dgm:chMax val="0"/>
          <dgm:chPref val="0"/>
          <dgm:bulletEnabled val="1"/>
        </dgm:presLayoutVars>
      </dgm:prSet>
      <dgm:spPr/>
    </dgm:pt>
    <dgm:pt modelId="{ABA7D0A2-4EEA-3A42-BF23-529E1C54DBF6}" type="pres">
      <dgm:prSet presAssocID="{03681E71-F20A-8D40-9382-7EFCC015A859}" presName="wedge3" presStyleLbl="node1" presStyleIdx="2" presStyleCnt="3" custLinFactNeighborX="-1224" custLinFactNeighborY="-816"/>
      <dgm:spPr/>
    </dgm:pt>
    <dgm:pt modelId="{B160362D-D5CA-AF41-8160-E5F18A482577}" type="pres">
      <dgm:prSet presAssocID="{03681E71-F20A-8D40-9382-7EFCC015A859}" presName="wedge3Tx" presStyleLbl="node1" presStyleIdx="2" presStyleCnt="3">
        <dgm:presLayoutVars>
          <dgm:chMax val="0"/>
          <dgm:chPref val="0"/>
          <dgm:bulletEnabled val="1"/>
        </dgm:presLayoutVars>
      </dgm:prSet>
      <dgm:spPr/>
    </dgm:pt>
  </dgm:ptLst>
  <dgm:cxnLst>
    <dgm:cxn modelId="{C168E316-92F2-BD4F-9B14-608BD1D25EF4}" srcId="{03681E71-F20A-8D40-9382-7EFCC015A859}" destId="{BCB39691-FDA0-5C4B-93B0-D05D96AD9868}" srcOrd="0" destOrd="0" parTransId="{B0CD0670-D679-5F49-82CC-646FE7E87E2F}" sibTransId="{CADC4022-0ECD-104B-8EBF-EB6635D2DEB3}"/>
    <dgm:cxn modelId="{B0FCB644-07D4-6C4D-B325-A37F3D7C7F62}" srcId="{03681E71-F20A-8D40-9382-7EFCC015A859}" destId="{8D220B04-5B73-F248-BBC0-51B875963534}" srcOrd="1" destOrd="0" parTransId="{3F5CE5C8-6429-B147-A66F-3FE831BF058A}" sibTransId="{56FAC125-B8D5-DA40-8212-9113B13FDC56}"/>
    <dgm:cxn modelId="{D3649852-22CC-9B42-9A30-0681640413CE}" type="presOf" srcId="{03681E71-F20A-8D40-9382-7EFCC015A859}" destId="{FF05C7B1-99DF-F440-8B12-DE9016BC9E7A}" srcOrd="0" destOrd="0" presId="urn:microsoft.com/office/officeart/2005/8/layout/chart3"/>
    <dgm:cxn modelId="{2860EB53-8A5E-EA45-B19B-4210B1388E67}" srcId="{03681E71-F20A-8D40-9382-7EFCC015A859}" destId="{01AFA440-0531-D648-B5E2-2ADF5AFC3992}" srcOrd="2" destOrd="0" parTransId="{E8B6A704-28D9-3C42-B35E-C9A663E1E16A}" sibTransId="{32E4D129-CFBB-6540-B160-EFCFB3721252}"/>
    <dgm:cxn modelId="{9C1B1888-A586-B747-BD80-7E45F7A53C93}" type="presOf" srcId="{BCB39691-FDA0-5C4B-93B0-D05D96AD9868}" destId="{92590FB0-6CC0-6E42-868D-86DA7D8C8D89}" srcOrd="1" destOrd="0" presId="urn:microsoft.com/office/officeart/2005/8/layout/chart3"/>
    <dgm:cxn modelId="{4557D38A-8259-3949-9610-D6008D4E5C0E}" type="presOf" srcId="{BCB39691-FDA0-5C4B-93B0-D05D96AD9868}" destId="{77C4CAA4-A054-B548-9DB8-F28756F49298}" srcOrd="0" destOrd="0" presId="urn:microsoft.com/office/officeart/2005/8/layout/chart3"/>
    <dgm:cxn modelId="{BFCB25A0-6638-A44D-9448-4F7750F9D366}" type="presOf" srcId="{01AFA440-0531-D648-B5E2-2ADF5AFC3992}" destId="{B160362D-D5CA-AF41-8160-E5F18A482577}" srcOrd="1" destOrd="0" presId="urn:microsoft.com/office/officeart/2005/8/layout/chart3"/>
    <dgm:cxn modelId="{B87B17C9-DCA2-EE44-8A4B-323D46186320}" type="presOf" srcId="{8D220B04-5B73-F248-BBC0-51B875963534}" destId="{8A8F3BB4-995E-D24D-BC3D-45DD3C083A80}" srcOrd="1" destOrd="0" presId="urn:microsoft.com/office/officeart/2005/8/layout/chart3"/>
    <dgm:cxn modelId="{07D734E4-8FB1-EF46-88FC-5DFB13BEAB53}" type="presOf" srcId="{8D220B04-5B73-F248-BBC0-51B875963534}" destId="{612C10C3-0527-8D4A-AB32-77570B16884B}" srcOrd="0" destOrd="0" presId="urn:microsoft.com/office/officeart/2005/8/layout/chart3"/>
    <dgm:cxn modelId="{E2EA23F8-8387-BB4D-9F25-350BD3BDCC27}" type="presOf" srcId="{01AFA440-0531-D648-B5E2-2ADF5AFC3992}" destId="{ABA7D0A2-4EEA-3A42-BF23-529E1C54DBF6}" srcOrd="0" destOrd="0" presId="urn:microsoft.com/office/officeart/2005/8/layout/chart3"/>
    <dgm:cxn modelId="{7D550645-E771-B64F-9138-EADDEC87B46D}" type="presParOf" srcId="{FF05C7B1-99DF-F440-8B12-DE9016BC9E7A}" destId="{77C4CAA4-A054-B548-9DB8-F28756F49298}" srcOrd="0" destOrd="0" presId="urn:microsoft.com/office/officeart/2005/8/layout/chart3"/>
    <dgm:cxn modelId="{52F63CD1-AC2F-CE4A-A7FD-F68AE5579457}" type="presParOf" srcId="{FF05C7B1-99DF-F440-8B12-DE9016BC9E7A}" destId="{92590FB0-6CC0-6E42-868D-86DA7D8C8D89}" srcOrd="1" destOrd="0" presId="urn:microsoft.com/office/officeart/2005/8/layout/chart3"/>
    <dgm:cxn modelId="{61623F30-13F6-E042-82D3-05ECC4F70412}" type="presParOf" srcId="{FF05C7B1-99DF-F440-8B12-DE9016BC9E7A}" destId="{612C10C3-0527-8D4A-AB32-77570B16884B}" srcOrd="2" destOrd="0" presId="urn:microsoft.com/office/officeart/2005/8/layout/chart3"/>
    <dgm:cxn modelId="{CB98778F-DC56-B444-B959-8AC631728E51}" type="presParOf" srcId="{FF05C7B1-99DF-F440-8B12-DE9016BC9E7A}" destId="{8A8F3BB4-995E-D24D-BC3D-45DD3C083A80}" srcOrd="3" destOrd="0" presId="urn:microsoft.com/office/officeart/2005/8/layout/chart3"/>
    <dgm:cxn modelId="{E1024C72-7613-C141-A6D9-8C347C45EAD0}" type="presParOf" srcId="{FF05C7B1-99DF-F440-8B12-DE9016BC9E7A}" destId="{ABA7D0A2-4EEA-3A42-BF23-529E1C54DBF6}" srcOrd="4" destOrd="0" presId="urn:microsoft.com/office/officeart/2005/8/layout/chart3"/>
    <dgm:cxn modelId="{FB29447A-CC67-8F43-9185-3B706237E986}" type="presParOf" srcId="{FF05C7B1-99DF-F440-8B12-DE9016BC9E7A}" destId="{B160362D-D5CA-AF41-8160-E5F18A482577}"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4CAA4-A054-B548-9DB8-F28756F49298}">
      <dsp:nvSpPr>
        <dsp:cNvPr id="0" name=""/>
        <dsp:cNvSpPr/>
      </dsp:nvSpPr>
      <dsp:spPr>
        <a:xfrm>
          <a:off x="1199979" y="291426"/>
          <a:ext cx="3292321" cy="3292321"/>
        </a:xfrm>
        <a:prstGeom prst="pie">
          <a:avLst>
            <a:gd name="adj1" fmla="val 16200000"/>
            <a:gd name="adj2" fmla="val 1800000"/>
          </a:avLst>
        </a:prstGeom>
        <a:solidFill>
          <a:srgbClr val="EDF1F2"/>
        </a:solidFill>
        <a:ln w="12700" cap="flat" cmpd="sng" algn="ctr">
          <a:solidFill>
            <a:srgbClr val="73869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solidFill>
                <a:schemeClr val="tx1"/>
              </a:solidFill>
            </a:rPr>
            <a:t>Creative Industries</a:t>
          </a:r>
        </a:p>
      </dsp:txBody>
      <dsp:txXfrm>
        <a:off x="2989983" y="898938"/>
        <a:ext cx="1117037" cy="1097440"/>
      </dsp:txXfrm>
    </dsp:sp>
    <dsp:sp modelId="{612C10C3-0527-8D4A-AB32-77570B16884B}">
      <dsp:nvSpPr>
        <dsp:cNvPr id="0" name=""/>
        <dsp:cNvSpPr/>
      </dsp:nvSpPr>
      <dsp:spPr>
        <a:xfrm>
          <a:off x="1137729" y="322249"/>
          <a:ext cx="3292321" cy="3292321"/>
        </a:xfrm>
        <a:prstGeom prst="pie">
          <a:avLst>
            <a:gd name="adj1" fmla="val 1800000"/>
            <a:gd name="adj2" fmla="val 9000000"/>
          </a:avLst>
        </a:prstGeom>
        <a:solidFill>
          <a:schemeClr val="tx2">
            <a:lumMod val="60000"/>
            <a:lumOff val="40000"/>
          </a:schemeClr>
        </a:solidFill>
        <a:ln w="12700" cap="flat" cmpd="sng" algn="ctr">
          <a:solidFill>
            <a:srgbClr val="7597C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noProof="0" dirty="0">
            <a:solidFill>
              <a:schemeClr val="bg1"/>
            </a:solidFill>
          </a:endParaRPr>
        </a:p>
      </dsp:txBody>
      <dsp:txXfrm>
        <a:off x="2039198" y="2399547"/>
        <a:ext cx="1489383" cy="1019051"/>
      </dsp:txXfrm>
    </dsp:sp>
    <dsp:sp modelId="{ABA7D0A2-4EEA-3A42-BF23-529E1C54DBF6}">
      <dsp:nvSpPr>
        <dsp:cNvPr id="0" name=""/>
        <dsp:cNvSpPr/>
      </dsp:nvSpPr>
      <dsp:spPr>
        <a:xfrm>
          <a:off x="1137729" y="335681"/>
          <a:ext cx="3292321" cy="3292321"/>
        </a:xfrm>
        <a:prstGeom prst="pie">
          <a:avLst>
            <a:gd name="adj1" fmla="val 9000000"/>
            <a:gd name="adj2" fmla="val 16200000"/>
          </a:avLst>
        </a:prstGeom>
        <a:solidFill>
          <a:schemeClr val="tx2">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b="1" kern="1200" noProof="0" dirty="0">
            <a:solidFill>
              <a:schemeClr val="bg1"/>
            </a:solidFill>
          </a:endParaRPr>
        </a:p>
        <a:p>
          <a:pPr marL="0" lvl="0" indent="0" algn="ctr" defTabSz="444500">
            <a:lnSpc>
              <a:spcPct val="90000"/>
            </a:lnSpc>
            <a:spcBef>
              <a:spcPct val="0"/>
            </a:spcBef>
            <a:spcAft>
              <a:spcPct val="35000"/>
            </a:spcAft>
            <a:buNone/>
          </a:pPr>
          <a:endParaRPr lang="en-US" sz="2300" kern="1200" noProof="0" dirty="0">
            <a:solidFill>
              <a:schemeClr val="bg1"/>
            </a:solidFill>
          </a:endParaRPr>
        </a:p>
      </dsp:txBody>
      <dsp:txXfrm>
        <a:off x="1490478" y="982387"/>
        <a:ext cx="1117037" cy="1097440"/>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9/6/23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9/6/23</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5ACBD09D-508D-E941-9560-5B9938797889}" type="slidenum">
              <a:rPr lang="en-FI" smtClean="0"/>
              <a:t>5</a:t>
            </a:fld>
            <a:endParaRPr lang="en-FI"/>
          </a:p>
        </p:txBody>
      </p:sp>
    </p:spTree>
    <p:extLst>
      <p:ext uri="{BB962C8B-B14F-4D97-AF65-F5344CB8AC3E}">
        <p14:creationId xmlns:p14="http://schemas.microsoft.com/office/powerpoint/2010/main" val="3913777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6</a:t>
            </a:fld>
            <a:endParaRPr lang="en-US"/>
          </a:p>
        </p:txBody>
      </p:sp>
    </p:spTree>
    <p:extLst>
      <p:ext uri="{BB962C8B-B14F-4D97-AF65-F5344CB8AC3E}">
        <p14:creationId xmlns:p14="http://schemas.microsoft.com/office/powerpoint/2010/main" val="2428134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7</a:t>
            </a:fld>
            <a:endParaRPr lang="en-US"/>
          </a:p>
        </p:txBody>
      </p:sp>
    </p:spTree>
    <p:extLst>
      <p:ext uri="{BB962C8B-B14F-4D97-AF65-F5344CB8AC3E}">
        <p14:creationId xmlns:p14="http://schemas.microsoft.com/office/powerpoint/2010/main" val="3288319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8</a:t>
            </a:fld>
            <a:endParaRPr lang="en-US"/>
          </a:p>
        </p:txBody>
      </p:sp>
    </p:spTree>
    <p:extLst>
      <p:ext uri="{BB962C8B-B14F-4D97-AF65-F5344CB8AC3E}">
        <p14:creationId xmlns:p14="http://schemas.microsoft.com/office/powerpoint/2010/main" val="170907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9</a:t>
            </a:fld>
            <a:endParaRPr lang="en-US"/>
          </a:p>
        </p:txBody>
      </p:sp>
    </p:spTree>
    <p:extLst>
      <p:ext uri="{BB962C8B-B14F-4D97-AF65-F5344CB8AC3E}">
        <p14:creationId xmlns:p14="http://schemas.microsoft.com/office/powerpoint/2010/main" val="3502147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DF164E42-DED0-9246-9B1B-B67105F62D49}" type="slidenum">
              <a:rPr lang="en-US" smtClean="0"/>
              <a:t>10</a:t>
            </a:fld>
            <a:endParaRPr lang="en-US"/>
          </a:p>
        </p:txBody>
      </p:sp>
    </p:spTree>
    <p:extLst>
      <p:ext uri="{BB962C8B-B14F-4D97-AF65-F5344CB8AC3E}">
        <p14:creationId xmlns:p14="http://schemas.microsoft.com/office/powerpoint/2010/main" val="2956298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As I said, I am a PhD Candidate at Bocconi University. My defense is scheduled for June 2021</a:t>
            </a:r>
          </a:p>
        </p:txBody>
      </p:sp>
      <p:sp>
        <p:nvSpPr>
          <p:cNvPr id="4" name="Segnaposto numero diapositiva 3"/>
          <p:cNvSpPr>
            <a:spLocks noGrp="1"/>
          </p:cNvSpPr>
          <p:nvPr>
            <p:ph type="sldNum" sz="quarter" idx="5"/>
          </p:nvPr>
        </p:nvSpPr>
        <p:spPr/>
        <p:txBody>
          <a:bodyPr/>
          <a:lstStyle/>
          <a:p>
            <a:fld id="{4BF2D31E-BBE4-E54F-A6B4-6165F780C5BB}" type="slidenum">
              <a:rPr lang="it-IT" smtClean="0"/>
              <a:t>11</a:t>
            </a:fld>
            <a:endParaRPr lang="it-IT"/>
          </a:p>
        </p:txBody>
      </p:sp>
    </p:spTree>
    <p:extLst>
      <p:ext uri="{BB962C8B-B14F-4D97-AF65-F5344CB8AC3E}">
        <p14:creationId xmlns:p14="http://schemas.microsoft.com/office/powerpoint/2010/main" val="3307279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Regarding research, I have two principal fields of interest. The first one is the investigation of the effect of new technologies in different service settings. The second area is creative industries, in particular, I am interested in music industry and the factors that contribute to the success of a song. I would start with a close look to my dissertation </a:t>
            </a:r>
          </a:p>
        </p:txBody>
      </p:sp>
      <p:sp>
        <p:nvSpPr>
          <p:cNvPr id="4" name="Segnaposto numero diapositiva 3"/>
          <p:cNvSpPr>
            <a:spLocks noGrp="1"/>
          </p:cNvSpPr>
          <p:nvPr>
            <p:ph type="sldNum" sz="quarter" idx="5"/>
          </p:nvPr>
        </p:nvSpPr>
        <p:spPr/>
        <p:txBody>
          <a:bodyPr/>
          <a:lstStyle/>
          <a:p>
            <a:fld id="{4BF2D31E-BBE4-E54F-A6B4-6165F780C5BB}" type="slidenum">
              <a:rPr lang="it-IT" smtClean="0"/>
              <a:t>12</a:t>
            </a:fld>
            <a:endParaRPr lang="it-IT"/>
          </a:p>
        </p:txBody>
      </p:sp>
    </p:spTree>
    <p:extLst>
      <p:ext uri="{BB962C8B-B14F-4D97-AF65-F5344CB8AC3E}">
        <p14:creationId xmlns:p14="http://schemas.microsoft.com/office/powerpoint/2010/main" val="15115399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3" name="Kuva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cSld>
  <p:clrMapOvr>
    <a:masterClrMapping/>
  </p:clrMapOvr>
  <p:extLst>
    <p:ext uri="{DCECCB84-F9BA-43D5-87BE-67443E8EF086}">
      <p15:sldGuideLst xmlns:p15="http://schemas.microsoft.com/office/powerpoint/2012/main">
        <p15:guide id="1" orient="horz" pos="3287" userDrawn="1">
          <p15:clr>
            <a:srgbClr val="FBAE40"/>
          </p15:clr>
        </p15:guide>
        <p15:guide id="2" pos="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516081"/>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20" name="Kuva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19" name="Kuva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16450" y="0"/>
            <a:ext cx="916044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15" name="Kuva 1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940" y="4006210"/>
            <a:ext cx="1886823"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17" name="Kuva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16" name="Kuva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15:guide id="1" orient="horz" pos="32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4" name="Kuva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900FA-8541-DC40-A879-88C97A399476}"/>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10063DF6-80A0-A84C-A282-D0A3CAE9D8F6}"/>
              </a:ext>
            </a:extLst>
          </p:cNvPr>
          <p:cNvSpPr>
            <a:spLocks noGrp="1"/>
          </p:cNvSpPr>
          <p:nvPr>
            <p:ph type="dt" sz="half" idx="10"/>
          </p:nvPr>
        </p:nvSpPr>
        <p:spPr/>
        <p:txBody>
          <a:bodyPr/>
          <a:lstStyle/>
          <a:p>
            <a:fld id="{7022237E-21CD-FC4E-B8B5-6B1725071E97}" type="datetimeFigureOut">
              <a:rPr lang="fi-FI" smtClean="0"/>
              <a:t>6.9.2023</a:t>
            </a:fld>
            <a:endParaRPr lang="fi-FI"/>
          </a:p>
        </p:txBody>
      </p:sp>
      <p:sp>
        <p:nvSpPr>
          <p:cNvPr id="4" name="Footer Placeholder 3">
            <a:extLst>
              <a:ext uri="{FF2B5EF4-FFF2-40B4-BE49-F238E27FC236}">
                <a16:creationId xmlns:a16="http://schemas.microsoft.com/office/drawing/2014/main" id="{C4B597DE-25E5-4041-A084-DE7F3A04F28B}"/>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6F604C54-62C0-E04C-B513-F75F203A6782}"/>
              </a:ext>
            </a:extLst>
          </p:cNvPr>
          <p:cNvSpPr>
            <a:spLocks noGrp="1"/>
          </p:cNvSpPr>
          <p:nvPr>
            <p:ph type="sldNum" sz="quarter" idx="12"/>
          </p:nvPr>
        </p:nvSpPr>
        <p:spPr/>
        <p:txBody>
          <a:bodyPr/>
          <a:lstStyle/>
          <a:p>
            <a:fld id="{85F699A0-7084-C74D-8C73-6ED5BB72D55E}" type="slidenum">
              <a:rPr lang="fi-FI" smtClean="0"/>
              <a:t>‹#›</a:t>
            </a:fld>
            <a:endParaRPr lang="fi-FI"/>
          </a:p>
        </p:txBody>
      </p:sp>
    </p:spTree>
    <p:extLst>
      <p:ext uri="{BB962C8B-B14F-4D97-AF65-F5344CB8AC3E}">
        <p14:creationId xmlns:p14="http://schemas.microsoft.com/office/powerpoint/2010/main" val="4103697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6F7CE-4CDC-AC56-447A-E7E7674B7D5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3BC1231-81BF-C725-FAC6-732DA963353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39B16B0-3BFB-D064-8ECD-FA6A55EB69A9}"/>
              </a:ext>
            </a:extLst>
          </p:cNvPr>
          <p:cNvSpPr>
            <a:spLocks noGrp="1"/>
          </p:cNvSpPr>
          <p:nvPr>
            <p:ph type="dt" sz="half" idx="10"/>
          </p:nvPr>
        </p:nvSpPr>
        <p:spPr/>
        <p:txBody>
          <a:bodyPr/>
          <a:lstStyle/>
          <a:p>
            <a:fld id="{0B9246C4-A76E-0843-B424-7D0DB76CE9B4}" type="datetimeFigureOut">
              <a:rPr lang="it-IT" smtClean="0"/>
              <a:t>06/09/23</a:t>
            </a:fld>
            <a:endParaRPr lang="it-IT"/>
          </a:p>
        </p:txBody>
      </p:sp>
      <p:sp>
        <p:nvSpPr>
          <p:cNvPr id="5" name="Segnaposto piè di pagina 4">
            <a:extLst>
              <a:ext uri="{FF2B5EF4-FFF2-40B4-BE49-F238E27FC236}">
                <a16:creationId xmlns:a16="http://schemas.microsoft.com/office/drawing/2014/main" id="{EA4AFECB-D020-C2F5-0D50-2AFEDB26908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4E0E1DF-6F94-9225-17D5-310D7910EC81}"/>
              </a:ext>
            </a:extLst>
          </p:cNvPr>
          <p:cNvSpPr>
            <a:spLocks noGrp="1"/>
          </p:cNvSpPr>
          <p:nvPr>
            <p:ph type="sldNum" sz="quarter" idx="12"/>
          </p:nvPr>
        </p:nvSpPr>
        <p:spPr/>
        <p:txBody>
          <a:bodyPr/>
          <a:lstStyle/>
          <a:p>
            <a:fld id="{54FB00FE-FD33-D84C-80F2-A19D44AA635E}" type="slidenum">
              <a:rPr lang="it-IT" smtClean="0"/>
              <a:t>‹#›</a:t>
            </a:fld>
            <a:endParaRPr lang="it-IT"/>
          </a:p>
        </p:txBody>
      </p:sp>
    </p:spTree>
    <p:extLst>
      <p:ext uri="{BB962C8B-B14F-4D97-AF65-F5344CB8AC3E}">
        <p14:creationId xmlns:p14="http://schemas.microsoft.com/office/powerpoint/2010/main" val="3492760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FC49B-27FE-4741-8EFA-936BF3D7D022}"/>
              </a:ext>
            </a:extLst>
          </p:cNvPr>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C95E4490-B2E9-B241-9185-B8E3A3406526}"/>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2485C5C-2A91-044F-871F-57B487054044}"/>
              </a:ext>
            </a:extLst>
          </p:cNvPr>
          <p:cNvSpPr>
            <a:spLocks noGrp="1"/>
          </p:cNvSpPr>
          <p:nvPr>
            <p:ph type="dt" sz="half" idx="10"/>
          </p:nvPr>
        </p:nvSpPr>
        <p:spPr/>
        <p:txBody>
          <a:bodyPr/>
          <a:lstStyle/>
          <a:p>
            <a:fld id="{ADB4FD19-0809-E040-B0E0-A065BB690576}" type="datetimeFigureOut">
              <a:rPr lang="en-GB" smtClean="0"/>
              <a:t>06/09/2023</a:t>
            </a:fld>
            <a:endParaRPr lang="en-GB"/>
          </a:p>
        </p:txBody>
      </p:sp>
      <p:sp>
        <p:nvSpPr>
          <p:cNvPr id="5" name="Footer Placeholder 4">
            <a:extLst>
              <a:ext uri="{FF2B5EF4-FFF2-40B4-BE49-F238E27FC236}">
                <a16:creationId xmlns:a16="http://schemas.microsoft.com/office/drawing/2014/main" id="{853777DC-8B65-6B4A-B752-4D96FA1EFF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6ED2AB-871F-A344-B226-FB4650D356B2}"/>
              </a:ext>
            </a:extLst>
          </p:cNvPr>
          <p:cNvSpPr>
            <a:spLocks noGrp="1"/>
          </p:cNvSpPr>
          <p:nvPr>
            <p:ph type="sldNum" sz="quarter" idx="12"/>
          </p:nvPr>
        </p:nvSpPr>
        <p:spPr/>
        <p:txBody>
          <a:bodyPr/>
          <a:lstStyle/>
          <a:p>
            <a:fld id="{119C30E9-1443-FD41-8930-A843195620D7}" type="slidenum">
              <a:rPr lang="en-GB" smtClean="0"/>
              <a:t>‹#›</a:t>
            </a:fld>
            <a:endParaRPr lang="en-GB"/>
          </a:p>
        </p:txBody>
      </p:sp>
    </p:spTree>
    <p:extLst>
      <p:ext uri="{BB962C8B-B14F-4D97-AF65-F5344CB8AC3E}">
        <p14:creationId xmlns:p14="http://schemas.microsoft.com/office/powerpoint/2010/main" val="21313904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C27BA-550E-A142-88C5-AA499144EB9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FDDF81-FC25-C041-B9DA-3D8AAA1D54A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A5A952-5CCF-F641-81A0-5092B34B7910}"/>
              </a:ext>
            </a:extLst>
          </p:cNvPr>
          <p:cNvSpPr>
            <a:spLocks noGrp="1"/>
          </p:cNvSpPr>
          <p:nvPr>
            <p:ph type="dt" sz="half" idx="10"/>
          </p:nvPr>
        </p:nvSpPr>
        <p:spPr/>
        <p:txBody>
          <a:bodyPr/>
          <a:lstStyle/>
          <a:p>
            <a:fld id="{ADB4FD19-0809-E040-B0E0-A065BB690576}" type="datetimeFigureOut">
              <a:rPr lang="en-GB" smtClean="0"/>
              <a:t>06/09/2023</a:t>
            </a:fld>
            <a:endParaRPr lang="en-GB"/>
          </a:p>
        </p:txBody>
      </p:sp>
      <p:sp>
        <p:nvSpPr>
          <p:cNvPr id="5" name="Footer Placeholder 4">
            <a:extLst>
              <a:ext uri="{FF2B5EF4-FFF2-40B4-BE49-F238E27FC236}">
                <a16:creationId xmlns:a16="http://schemas.microsoft.com/office/drawing/2014/main" id="{94741323-6B9D-CD48-BB54-CCF8EA4FF5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184BB2-74D7-3B4A-9624-634F9C228299}"/>
              </a:ext>
            </a:extLst>
          </p:cNvPr>
          <p:cNvSpPr>
            <a:spLocks noGrp="1"/>
          </p:cNvSpPr>
          <p:nvPr>
            <p:ph type="sldNum" sz="quarter" idx="12"/>
          </p:nvPr>
        </p:nvSpPr>
        <p:spPr/>
        <p:txBody>
          <a:bodyPr/>
          <a:lstStyle/>
          <a:p>
            <a:fld id="{119C30E9-1443-FD41-8930-A843195620D7}" type="slidenum">
              <a:rPr lang="en-GB" smtClean="0"/>
              <a:t>‹#›</a:t>
            </a:fld>
            <a:endParaRPr lang="en-GB"/>
          </a:p>
        </p:txBody>
      </p:sp>
    </p:spTree>
    <p:extLst>
      <p:ext uri="{BB962C8B-B14F-4D97-AF65-F5344CB8AC3E}">
        <p14:creationId xmlns:p14="http://schemas.microsoft.com/office/powerpoint/2010/main" val="2648350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4C4E7-C128-3448-B0BE-BC75BDD6848B}"/>
              </a:ext>
            </a:extLst>
          </p:cNvPr>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973B59F-DF75-274F-9808-6C086109250E}"/>
              </a:ext>
            </a:extLst>
          </p:cNvPr>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25536B-1F20-6B40-A048-5235414EAAC4}"/>
              </a:ext>
            </a:extLst>
          </p:cNvPr>
          <p:cNvSpPr>
            <a:spLocks noGrp="1"/>
          </p:cNvSpPr>
          <p:nvPr>
            <p:ph type="dt" sz="half" idx="10"/>
          </p:nvPr>
        </p:nvSpPr>
        <p:spPr/>
        <p:txBody>
          <a:bodyPr/>
          <a:lstStyle/>
          <a:p>
            <a:fld id="{ADB4FD19-0809-E040-B0E0-A065BB690576}" type="datetimeFigureOut">
              <a:rPr lang="en-GB" smtClean="0"/>
              <a:t>06/09/2023</a:t>
            </a:fld>
            <a:endParaRPr lang="en-GB"/>
          </a:p>
        </p:txBody>
      </p:sp>
      <p:sp>
        <p:nvSpPr>
          <p:cNvPr id="5" name="Footer Placeholder 4">
            <a:extLst>
              <a:ext uri="{FF2B5EF4-FFF2-40B4-BE49-F238E27FC236}">
                <a16:creationId xmlns:a16="http://schemas.microsoft.com/office/drawing/2014/main" id="{5CF37A94-8C90-1D46-9782-4A4C5B8E6D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F1D6C8-6A12-754F-A62D-77C067B3FB59}"/>
              </a:ext>
            </a:extLst>
          </p:cNvPr>
          <p:cNvSpPr>
            <a:spLocks noGrp="1"/>
          </p:cNvSpPr>
          <p:nvPr>
            <p:ph type="sldNum" sz="quarter" idx="12"/>
          </p:nvPr>
        </p:nvSpPr>
        <p:spPr/>
        <p:txBody>
          <a:bodyPr/>
          <a:lstStyle/>
          <a:p>
            <a:fld id="{119C30E9-1443-FD41-8930-A843195620D7}" type="slidenum">
              <a:rPr lang="en-GB" smtClean="0"/>
              <a:t>‹#›</a:t>
            </a:fld>
            <a:endParaRPr lang="en-GB"/>
          </a:p>
        </p:txBody>
      </p:sp>
    </p:spTree>
    <p:extLst>
      <p:ext uri="{BB962C8B-B14F-4D97-AF65-F5344CB8AC3E}">
        <p14:creationId xmlns:p14="http://schemas.microsoft.com/office/powerpoint/2010/main" val="852105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7FF6A-CABA-BD4D-802D-036082C254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0B1C2A-E2B4-2C40-B81C-0DC4ECFB24EF}"/>
              </a:ext>
            </a:extLst>
          </p:cNvPr>
          <p:cNvSpPr>
            <a:spLocks noGrp="1"/>
          </p:cNvSpPr>
          <p:nvPr>
            <p:ph sz="half" idx="1"/>
          </p:nvPr>
        </p:nvSpPr>
        <p:spPr>
          <a:xfrm>
            <a:off x="6286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93373D1-4657-B844-9D9B-2E63A4E12962}"/>
              </a:ext>
            </a:extLst>
          </p:cNvPr>
          <p:cNvSpPr>
            <a:spLocks noGrp="1"/>
          </p:cNvSpPr>
          <p:nvPr>
            <p:ph sz="half" idx="2"/>
          </p:nvPr>
        </p:nvSpPr>
        <p:spPr>
          <a:xfrm>
            <a:off x="46291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082D545-7BD4-B84C-A239-D28116F467DE}"/>
              </a:ext>
            </a:extLst>
          </p:cNvPr>
          <p:cNvSpPr>
            <a:spLocks noGrp="1"/>
          </p:cNvSpPr>
          <p:nvPr>
            <p:ph type="dt" sz="half" idx="10"/>
          </p:nvPr>
        </p:nvSpPr>
        <p:spPr/>
        <p:txBody>
          <a:bodyPr/>
          <a:lstStyle/>
          <a:p>
            <a:fld id="{ADB4FD19-0809-E040-B0E0-A065BB690576}" type="datetimeFigureOut">
              <a:rPr lang="en-GB" smtClean="0"/>
              <a:t>06/09/2023</a:t>
            </a:fld>
            <a:endParaRPr lang="en-GB"/>
          </a:p>
        </p:txBody>
      </p:sp>
      <p:sp>
        <p:nvSpPr>
          <p:cNvPr id="6" name="Footer Placeholder 5">
            <a:extLst>
              <a:ext uri="{FF2B5EF4-FFF2-40B4-BE49-F238E27FC236}">
                <a16:creationId xmlns:a16="http://schemas.microsoft.com/office/drawing/2014/main" id="{F5533D8D-87F1-5F41-8469-EE81B323C9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B92514-66CF-2C43-AAF1-57335933DA72}"/>
              </a:ext>
            </a:extLst>
          </p:cNvPr>
          <p:cNvSpPr>
            <a:spLocks noGrp="1"/>
          </p:cNvSpPr>
          <p:nvPr>
            <p:ph type="sldNum" sz="quarter" idx="12"/>
          </p:nvPr>
        </p:nvSpPr>
        <p:spPr/>
        <p:txBody>
          <a:bodyPr/>
          <a:lstStyle/>
          <a:p>
            <a:fld id="{119C30E9-1443-FD41-8930-A843195620D7}" type="slidenum">
              <a:rPr lang="en-GB" smtClean="0"/>
              <a:t>‹#›</a:t>
            </a:fld>
            <a:endParaRPr lang="en-GB"/>
          </a:p>
        </p:txBody>
      </p:sp>
    </p:spTree>
    <p:extLst>
      <p:ext uri="{BB962C8B-B14F-4D97-AF65-F5344CB8AC3E}">
        <p14:creationId xmlns:p14="http://schemas.microsoft.com/office/powerpoint/2010/main" val="1465861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4AD03-F032-5B49-99FC-49215E518348}"/>
              </a:ext>
            </a:extLst>
          </p:cNvPr>
          <p:cNvSpPr>
            <a:spLocks noGrp="1"/>
          </p:cNvSpPr>
          <p:nvPr>
            <p:ph type="title"/>
          </p:nvPr>
        </p:nvSpPr>
        <p:spPr>
          <a:xfrm>
            <a:off x="629841" y="304271"/>
            <a:ext cx="7886700" cy="110463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8692D3-94F5-114B-9346-813DF17B0028}"/>
              </a:ext>
            </a:extLst>
          </p:cNvPr>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5937416-7DD7-7D4E-8911-D5ACCEB0ACFF}"/>
              </a:ext>
            </a:extLst>
          </p:cNvPr>
          <p:cNvSpPr>
            <a:spLocks noGrp="1"/>
          </p:cNvSpPr>
          <p:nvPr>
            <p:ph sz="half" idx="2"/>
          </p:nvPr>
        </p:nvSpPr>
        <p:spPr>
          <a:xfrm>
            <a:off x="629842" y="2087563"/>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512B7AE-3293-8549-8028-11ECAF29402B}"/>
              </a:ext>
            </a:extLst>
          </p:cNvPr>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4D27F86-6AC1-1149-B1EF-5E0137B80122}"/>
              </a:ext>
            </a:extLst>
          </p:cNvPr>
          <p:cNvSpPr>
            <a:spLocks noGrp="1"/>
          </p:cNvSpPr>
          <p:nvPr>
            <p:ph sz="quarter" idx="4"/>
          </p:nvPr>
        </p:nvSpPr>
        <p:spPr>
          <a:xfrm>
            <a:off x="4629150" y="2087563"/>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496FC09-C37E-6F4D-84AC-534E5751124D}"/>
              </a:ext>
            </a:extLst>
          </p:cNvPr>
          <p:cNvSpPr>
            <a:spLocks noGrp="1"/>
          </p:cNvSpPr>
          <p:nvPr>
            <p:ph type="dt" sz="half" idx="10"/>
          </p:nvPr>
        </p:nvSpPr>
        <p:spPr/>
        <p:txBody>
          <a:bodyPr/>
          <a:lstStyle/>
          <a:p>
            <a:fld id="{ADB4FD19-0809-E040-B0E0-A065BB690576}" type="datetimeFigureOut">
              <a:rPr lang="en-GB" smtClean="0"/>
              <a:t>06/09/2023</a:t>
            </a:fld>
            <a:endParaRPr lang="en-GB"/>
          </a:p>
        </p:txBody>
      </p:sp>
      <p:sp>
        <p:nvSpPr>
          <p:cNvPr id="8" name="Footer Placeholder 7">
            <a:extLst>
              <a:ext uri="{FF2B5EF4-FFF2-40B4-BE49-F238E27FC236}">
                <a16:creationId xmlns:a16="http://schemas.microsoft.com/office/drawing/2014/main" id="{DE3CC88E-D438-C544-8DB9-B2183CF132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CE5FB49-7305-3547-A9BF-2891F615DDCC}"/>
              </a:ext>
            </a:extLst>
          </p:cNvPr>
          <p:cNvSpPr>
            <a:spLocks noGrp="1"/>
          </p:cNvSpPr>
          <p:nvPr>
            <p:ph type="sldNum" sz="quarter" idx="12"/>
          </p:nvPr>
        </p:nvSpPr>
        <p:spPr/>
        <p:txBody>
          <a:bodyPr/>
          <a:lstStyle/>
          <a:p>
            <a:fld id="{119C30E9-1443-FD41-8930-A843195620D7}" type="slidenum">
              <a:rPr lang="en-GB" smtClean="0"/>
              <a:t>‹#›</a:t>
            </a:fld>
            <a:endParaRPr lang="en-GB"/>
          </a:p>
        </p:txBody>
      </p:sp>
    </p:spTree>
    <p:extLst>
      <p:ext uri="{BB962C8B-B14F-4D97-AF65-F5344CB8AC3E}">
        <p14:creationId xmlns:p14="http://schemas.microsoft.com/office/powerpoint/2010/main" val="3331928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9885-AEF1-8141-AB62-7E1221F02B9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55EFF77-360C-3247-A2BD-2FD83DC2229F}"/>
              </a:ext>
            </a:extLst>
          </p:cNvPr>
          <p:cNvSpPr>
            <a:spLocks noGrp="1"/>
          </p:cNvSpPr>
          <p:nvPr>
            <p:ph type="dt" sz="half" idx="10"/>
          </p:nvPr>
        </p:nvSpPr>
        <p:spPr/>
        <p:txBody>
          <a:bodyPr/>
          <a:lstStyle/>
          <a:p>
            <a:fld id="{ADB4FD19-0809-E040-B0E0-A065BB690576}" type="datetimeFigureOut">
              <a:rPr lang="en-GB" smtClean="0"/>
              <a:t>06/09/2023</a:t>
            </a:fld>
            <a:endParaRPr lang="en-GB"/>
          </a:p>
        </p:txBody>
      </p:sp>
      <p:sp>
        <p:nvSpPr>
          <p:cNvPr id="4" name="Footer Placeholder 3">
            <a:extLst>
              <a:ext uri="{FF2B5EF4-FFF2-40B4-BE49-F238E27FC236}">
                <a16:creationId xmlns:a16="http://schemas.microsoft.com/office/drawing/2014/main" id="{E7EA24CB-D636-D24B-BB24-D8E0EB66E7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98D57E-A2F5-3D4D-835C-E071C5FD24A6}"/>
              </a:ext>
            </a:extLst>
          </p:cNvPr>
          <p:cNvSpPr>
            <a:spLocks noGrp="1"/>
          </p:cNvSpPr>
          <p:nvPr>
            <p:ph type="sldNum" sz="quarter" idx="12"/>
          </p:nvPr>
        </p:nvSpPr>
        <p:spPr/>
        <p:txBody>
          <a:bodyPr/>
          <a:lstStyle/>
          <a:p>
            <a:fld id="{119C30E9-1443-FD41-8930-A843195620D7}" type="slidenum">
              <a:rPr lang="en-GB" smtClean="0"/>
              <a:t>‹#›</a:t>
            </a:fld>
            <a:endParaRPr lang="en-GB"/>
          </a:p>
        </p:txBody>
      </p:sp>
    </p:spTree>
    <p:extLst>
      <p:ext uri="{BB962C8B-B14F-4D97-AF65-F5344CB8AC3E}">
        <p14:creationId xmlns:p14="http://schemas.microsoft.com/office/powerpoint/2010/main" val="1080135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535C2B-31E4-F14A-A982-FA37E35FC4C3}"/>
              </a:ext>
            </a:extLst>
          </p:cNvPr>
          <p:cNvSpPr>
            <a:spLocks noGrp="1"/>
          </p:cNvSpPr>
          <p:nvPr>
            <p:ph type="dt" sz="half" idx="10"/>
          </p:nvPr>
        </p:nvSpPr>
        <p:spPr/>
        <p:txBody>
          <a:bodyPr/>
          <a:lstStyle/>
          <a:p>
            <a:fld id="{ADB4FD19-0809-E040-B0E0-A065BB690576}" type="datetimeFigureOut">
              <a:rPr lang="en-GB" smtClean="0"/>
              <a:t>06/09/2023</a:t>
            </a:fld>
            <a:endParaRPr lang="en-GB"/>
          </a:p>
        </p:txBody>
      </p:sp>
      <p:sp>
        <p:nvSpPr>
          <p:cNvPr id="3" name="Footer Placeholder 2">
            <a:extLst>
              <a:ext uri="{FF2B5EF4-FFF2-40B4-BE49-F238E27FC236}">
                <a16:creationId xmlns:a16="http://schemas.microsoft.com/office/drawing/2014/main" id="{E5FFE779-AC0B-2044-9D43-FE03C2C9987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9563F51-ECAC-6E43-BC66-9D1D80B2408B}"/>
              </a:ext>
            </a:extLst>
          </p:cNvPr>
          <p:cNvSpPr>
            <a:spLocks noGrp="1"/>
          </p:cNvSpPr>
          <p:nvPr>
            <p:ph type="sldNum" sz="quarter" idx="12"/>
          </p:nvPr>
        </p:nvSpPr>
        <p:spPr/>
        <p:txBody>
          <a:bodyPr/>
          <a:lstStyle/>
          <a:p>
            <a:fld id="{119C30E9-1443-FD41-8930-A843195620D7}" type="slidenum">
              <a:rPr lang="en-GB" smtClean="0"/>
              <a:t>‹#›</a:t>
            </a:fld>
            <a:endParaRPr lang="en-GB"/>
          </a:p>
        </p:txBody>
      </p:sp>
    </p:spTree>
    <p:extLst>
      <p:ext uri="{BB962C8B-B14F-4D97-AF65-F5344CB8AC3E}">
        <p14:creationId xmlns:p14="http://schemas.microsoft.com/office/powerpoint/2010/main" val="1007056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4CF96-A61C-1849-9DF4-866DE7E4B73E}"/>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F77FA6-B6CD-CB41-9DA2-81028C9F1BDE}"/>
              </a:ext>
            </a:extLst>
          </p:cNvPr>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5E12D6D-9F87-6C4E-9AA4-69DBDD05B7B4}"/>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D3B5503-60DE-BA49-BD25-9F53E2FE0268}"/>
              </a:ext>
            </a:extLst>
          </p:cNvPr>
          <p:cNvSpPr>
            <a:spLocks noGrp="1"/>
          </p:cNvSpPr>
          <p:nvPr>
            <p:ph type="dt" sz="half" idx="10"/>
          </p:nvPr>
        </p:nvSpPr>
        <p:spPr/>
        <p:txBody>
          <a:bodyPr/>
          <a:lstStyle/>
          <a:p>
            <a:fld id="{ADB4FD19-0809-E040-B0E0-A065BB690576}" type="datetimeFigureOut">
              <a:rPr lang="en-GB" smtClean="0"/>
              <a:t>06/09/2023</a:t>
            </a:fld>
            <a:endParaRPr lang="en-GB"/>
          </a:p>
        </p:txBody>
      </p:sp>
      <p:sp>
        <p:nvSpPr>
          <p:cNvPr id="6" name="Footer Placeholder 5">
            <a:extLst>
              <a:ext uri="{FF2B5EF4-FFF2-40B4-BE49-F238E27FC236}">
                <a16:creationId xmlns:a16="http://schemas.microsoft.com/office/drawing/2014/main" id="{F0E26487-BE4A-D145-8E94-ABFA72B4A8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1DE63C-1B58-844F-A537-A2F140834E0A}"/>
              </a:ext>
            </a:extLst>
          </p:cNvPr>
          <p:cNvSpPr>
            <a:spLocks noGrp="1"/>
          </p:cNvSpPr>
          <p:nvPr>
            <p:ph type="sldNum" sz="quarter" idx="12"/>
          </p:nvPr>
        </p:nvSpPr>
        <p:spPr/>
        <p:txBody>
          <a:bodyPr/>
          <a:lstStyle/>
          <a:p>
            <a:fld id="{119C30E9-1443-FD41-8930-A843195620D7}" type="slidenum">
              <a:rPr lang="en-GB" smtClean="0"/>
              <a:t>‹#›</a:t>
            </a:fld>
            <a:endParaRPr lang="en-GB"/>
          </a:p>
        </p:txBody>
      </p:sp>
    </p:spTree>
    <p:extLst>
      <p:ext uri="{BB962C8B-B14F-4D97-AF65-F5344CB8AC3E}">
        <p14:creationId xmlns:p14="http://schemas.microsoft.com/office/powerpoint/2010/main" val="3742898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23317-C283-B143-8655-746896F81525}"/>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1AA6EFF-100E-FE4B-B4D3-4AB095C60DA7}"/>
              </a:ext>
            </a:extLst>
          </p:cNvPr>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E89CEB0D-BD59-F846-BD03-065470697176}"/>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C71241E-4507-B14C-87ED-C3F37F9DD7DA}"/>
              </a:ext>
            </a:extLst>
          </p:cNvPr>
          <p:cNvSpPr>
            <a:spLocks noGrp="1"/>
          </p:cNvSpPr>
          <p:nvPr>
            <p:ph type="dt" sz="half" idx="10"/>
          </p:nvPr>
        </p:nvSpPr>
        <p:spPr/>
        <p:txBody>
          <a:bodyPr/>
          <a:lstStyle/>
          <a:p>
            <a:fld id="{ADB4FD19-0809-E040-B0E0-A065BB690576}" type="datetimeFigureOut">
              <a:rPr lang="en-GB" smtClean="0"/>
              <a:t>06/09/2023</a:t>
            </a:fld>
            <a:endParaRPr lang="en-GB"/>
          </a:p>
        </p:txBody>
      </p:sp>
      <p:sp>
        <p:nvSpPr>
          <p:cNvPr id="6" name="Footer Placeholder 5">
            <a:extLst>
              <a:ext uri="{FF2B5EF4-FFF2-40B4-BE49-F238E27FC236}">
                <a16:creationId xmlns:a16="http://schemas.microsoft.com/office/drawing/2014/main" id="{8EFA49EB-A5F0-0F49-A3BD-2486A52BDD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565179-99EB-964C-9D1E-99B451EB3187}"/>
              </a:ext>
            </a:extLst>
          </p:cNvPr>
          <p:cNvSpPr>
            <a:spLocks noGrp="1"/>
          </p:cNvSpPr>
          <p:nvPr>
            <p:ph type="sldNum" sz="quarter" idx="12"/>
          </p:nvPr>
        </p:nvSpPr>
        <p:spPr/>
        <p:txBody>
          <a:bodyPr/>
          <a:lstStyle/>
          <a:p>
            <a:fld id="{119C30E9-1443-FD41-8930-A843195620D7}" type="slidenum">
              <a:rPr lang="en-GB" smtClean="0"/>
              <a:t>‹#›</a:t>
            </a:fld>
            <a:endParaRPr lang="en-GB"/>
          </a:p>
        </p:txBody>
      </p:sp>
    </p:spTree>
    <p:extLst>
      <p:ext uri="{BB962C8B-B14F-4D97-AF65-F5344CB8AC3E}">
        <p14:creationId xmlns:p14="http://schemas.microsoft.com/office/powerpoint/2010/main" val="2053034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73928-2AFD-174B-A0DF-0AB02619E08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EB720A-B0A0-FC43-868D-4F689973308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D107A7-781C-A042-8CDD-684422079918}"/>
              </a:ext>
            </a:extLst>
          </p:cNvPr>
          <p:cNvSpPr>
            <a:spLocks noGrp="1"/>
          </p:cNvSpPr>
          <p:nvPr>
            <p:ph type="dt" sz="half" idx="10"/>
          </p:nvPr>
        </p:nvSpPr>
        <p:spPr/>
        <p:txBody>
          <a:bodyPr/>
          <a:lstStyle/>
          <a:p>
            <a:fld id="{ADB4FD19-0809-E040-B0E0-A065BB690576}" type="datetimeFigureOut">
              <a:rPr lang="en-GB" smtClean="0"/>
              <a:t>06/09/2023</a:t>
            </a:fld>
            <a:endParaRPr lang="en-GB"/>
          </a:p>
        </p:txBody>
      </p:sp>
      <p:sp>
        <p:nvSpPr>
          <p:cNvPr id="5" name="Footer Placeholder 4">
            <a:extLst>
              <a:ext uri="{FF2B5EF4-FFF2-40B4-BE49-F238E27FC236}">
                <a16:creationId xmlns:a16="http://schemas.microsoft.com/office/drawing/2014/main" id="{6689B929-E4DB-3E42-B095-560053CB71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195578-64CC-FD4E-9B64-322B8968A934}"/>
              </a:ext>
            </a:extLst>
          </p:cNvPr>
          <p:cNvSpPr>
            <a:spLocks noGrp="1"/>
          </p:cNvSpPr>
          <p:nvPr>
            <p:ph type="sldNum" sz="quarter" idx="12"/>
          </p:nvPr>
        </p:nvSpPr>
        <p:spPr/>
        <p:txBody>
          <a:bodyPr/>
          <a:lstStyle/>
          <a:p>
            <a:fld id="{119C30E9-1443-FD41-8930-A843195620D7}" type="slidenum">
              <a:rPr lang="en-GB" smtClean="0"/>
              <a:t>‹#›</a:t>
            </a:fld>
            <a:endParaRPr lang="en-GB"/>
          </a:p>
        </p:txBody>
      </p:sp>
    </p:spTree>
    <p:extLst>
      <p:ext uri="{BB962C8B-B14F-4D97-AF65-F5344CB8AC3E}">
        <p14:creationId xmlns:p14="http://schemas.microsoft.com/office/powerpoint/2010/main" val="3267193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DC1176-5643-144A-9B3C-7B697472C189}"/>
              </a:ext>
            </a:extLst>
          </p:cNvPr>
          <p:cNvSpPr>
            <a:spLocks noGrp="1"/>
          </p:cNvSpPr>
          <p:nvPr>
            <p:ph type="title" orient="vert"/>
          </p:nvPr>
        </p:nvSpPr>
        <p:spPr>
          <a:xfrm>
            <a:off x="6543675" y="304271"/>
            <a:ext cx="1971675" cy="484319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EED7B87-A33D-2548-971B-AB3FB10046B3}"/>
              </a:ext>
            </a:extLst>
          </p:cNvPr>
          <p:cNvSpPr>
            <a:spLocks noGrp="1"/>
          </p:cNvSpPr>
          <p:nvPr>
            <p:ph type="body" orient="vert" idx="1"/>
          </p:nvPr>
        </p:nvSpPr>
        <p:spPr>
          <a:xfrm>
            <a:off x="628650"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856DED-F801-CA45-BC43-D87D3C982E4D}"/>
              </a:ext>
            </a:extLst>
          </p:cNvPr>
          <p:cNvSpPr>
            <a:spLocks noGrp="1"/>
          </p:cNvSpPr>
          <p:nvPr>
            <p:ph type="dt" sz="half" idx="10"/>
          </p:nvPr>
        </p:nvSpPr>
        <p:spPr/>
        <p:txBody>
          <a:bodyPr/>
          <a:lstStyle/>
          <a:p>
            <a:fld id="{ADB4FD19-0809-E040-B0E0-A065BB690576}" type="datetimeFigureOut">
              <a:rPr lang="en-GB" smtClean="0"/>
              <a:t>06/09/2023</a:t>
            </a:fld>
            <a:endParaRPr lang="en-GB"/>
          </a:p>
        </p:txBody>
      </p:sp>
      <p:sp>
        <p:nvSpPr>
          <p:cNvPr id="5" name="Footer Placeholder 4">
            <a:extLst>
              <a:ext uri="{FF2B5EF4-FFF2-40B4-BE49-F238E27FC236}">
                <a16:creationId xmlns:a16="http://schemas.microsoft.com/office/drawing/2014/main" id="{48E66B13-2BFB-3248-A842-3F4560EC39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6602BA-0653-FE43-9938-B687A9E72E6F}"/>
              </a:ext>
            </a:extLst>
          </p:cNvPr>
          <p:cNvSpPr>
            <a:spLocks noGrp="1"/>
          </p:cNvSpPr>
          <p:nvPr>
            <p:ph type="sldNum" sz="quarter" idx="12"/>
          </p:nvPr>
        </p:nvSpPr>
        <p:spPr/>
        <p:txBody>
          <a:bodyPr/>
          <a:lstStyle/>
          <a:p>
            <a:fld id="{119C30E9-1443-FD41-8930-A843195620D7}" type="slidenum">
              <a:rPr lang="en-GB" smtClean="0"/>
              <a:t>‹#›</a:t>
            </a:fld>
            <a:endParaRPr lang="en-GB"/>
          </a:p>
        </p:txBody>
      </p:sp>
    </p:spTree>
    <p:extLst>
      <p:ext uri="{BB962C8B-B14F-4D97-AF65-F5344CB8AC3E}">
        <p14:creationId xmlns:p14="http://schemas.microsoft.com/office/powerpoint/2010/main" val="322756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9" y="3159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 </a:t>
            </a:r>
          </a:p>
        </p:txBody>
      </p:sp>
      <p:sp>
        <p:nvSpPr>
          <p:cNvPr id="13" name="Text Placeholder 3"/>
          <p:cNvSpPr>
            <a:spLocks noGrp="1"/>
          </p:cNvSpPr>
          <p:nvPr>
            <p:ph type="body" sz="half" idx="11" hasCustomPrompt="1"/>
          </p:nvPr>
        </p:nvSpPr>
        <p:spPr>
          <a:xfrm>
            <a:off x="292329" y="1379408"/>
            <a:ext cx="8492897" cy="3388289"/>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Your text here</a:t>
            </a:r>
          </a:p>
          <a:p>
            <a:pPr lvl="1"/>
            <a:r>
              <a:rPr lang="en-GB" noProof="0"/>
              <a:t>Second level</a:t>
            </a:r>
          </a:p>
          <a:p>
            <a:pPr lvl="2"/>
            <a:r>
              <a:rPr lang="en-GB" noProof="0"/>
              <a:t>Third level</a:t>
            </a:r>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en-GB" noProof="0"/>
              <a:t>dd.mm.yyyy</a:t>
            </a:r>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en-GB" noProof="0"/>
              <a:t>Your text here</a:t>
            </a:r>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GB" noProof="0" smtClean="0"/>
              <a:pPr/>
              <a:t>‹#›</a:t>
            </a:fld>
            <a:endParaRPr lang="en-GB" noProof="0"/>
          </a:p>
        </p:txBody>
      </p:sp>
      <p:pic>
        <p:nvPicPr>
          <p:cNvPr id="8" name="Kuva 7">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5322"/>
            <a:ext cx="2073704" cy="952000"/>
          </a:xfrm>
          <a:prstGeom prst="rect">
            <a:avLst/>
          </a:prstGeom>
        </p:spPr>
      </p:pic>
    </p:spTree>
    <p:extLst>
      <p:ext uri="{BB962C8B-B14F-4D97-AF65-F5344CB8AC3E}">
        <p14:creationId xmlns:p14="http://schemas.microsoft.com/office/powerpoint/2010/main" val="2530850064"/>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isältö - Kaksi palstaa">
    <p:spTree>
      <p:nvGrpSpPr>
        <p:cNvPr id="1" name=""/>
        <p:cNvGrpSpPr/>
        <p:nvPr/>
      </p:nvGrpSpPr>
      <p:grpSpPr>
        <a:xfrm>
          <a:off x="0" y="0"/>
          <a:ext cx="0" cy="0"/>
          <a:chOff x="0" y="0"/>
          <a:chExt cx="0" cy="0"/>
        </a:xfrm>
      </p:grpSpPr>
      <p:cxnSp>
        <p:nvCxnSpPr>
          <p:cNvPr id="5" name="Straight Connector 4"/>
          <p:cNvCxnSpPr/>
          <p:nvPr userDrawn="1"/>
        </p:nvCxnSpPr>
        <p:spPr>
          <a:xfrm>
            <a:off x="539750" y="4804833"/>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2" y="317500"/>
            <a:ext cx="8085599" cy="996498"/>
          </a:xfrm>
          <a:prstGeom prst="rect">
            <a:avLst/>
          </a:prstGeom>
        </p:spPr>
        <p:txBody>
          <a:bodyPr lIns="0" tIns="0" rIns="0" bIns="0" anchor="t" anchorCtr="0">
            <a:noAutofit/>
          </a:bodyPr>
          <a:lstStyle>
            <a:lvl1pPr algn="l">
              <a:lnSpc>
                <a:spcPct val="85000"/>
              </a:lnSpc>
              <a:defRPr sz="2700" b="1" spc="-75">
                <a:solidFill>
                  <a:schemeClr val="accent1"/>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404731"/>
            <a:ext cx="3988079" cy="3192964"/>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2" name="Content Placeholder 10"/>
          <p:cNvSpPr>
            <a:spLocks noGrp="1"/>
          </p:cNvSpPr>
          <p:nvPr>
            <p:ph sz="quarter" idx="18"/>
          </p:nvPr>
        </p:nvSpPr>
        <p:spPr>
          <a:xfrm>
            <a:off x="4637522" y="1404731"/>
            <a:ext cx="3988079" cy="3192964"/>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283B6F99-8DEE-744D-B2F1-7399A94D5902}" type="datetime1">
              <a:t>6.9.2023</a:t>
            </a:fld>
            <a:endParaRPr lang="fi-FI" dirty="0"/>
          </a:p>
        </p:txBody>
      </p:sp>
      <p:sp>
        <p:nvSpPr>
          <p:cNvPr id="8" name="Footer Placeholder 3"/>
          <p:cNvSpPr>
            <a:spLocks noGrp="1"/>
          </p:cNvSpPr>
          <p:nvPr>
            <p:ph type="ftr" sz="quarter" idx="20"/>
          </p:nvPr>
        </p:nvSpPr>
        <p:spPr/>
        <p:txBody>
          <a:bodyPr/>
          <a:lstStyle>
            <a:lvl1pPr>
              <a:defRPr/>
            </a:lvl1pPr>
          </a:lstStyle>
          <a:p>
            <a:pPr>
              <a:defRPr/>
            </a:pPr>
            <a:r>
              <a:rPr lang="fi-FI" dirty="0"/>
              <a:t>Laitoksen nimi</a:t>
            </a:r>
          </a:p>
        </p:txBody>
      </p:sp>
      <p:sp>
        <p:nvSpPr>
          <p:cNvPr id="9" name="Slide Number Placeholder 13"/>
          <p:cNvSpPr>
            <a:spLocks noGrp="1"/>
          </p:cNvSpPr>
          <p:nvPr>
            <p:ph type="sldNum" sz="quarter" idx="21"/>
          </p:nvPr>
        </p:nvSpPr>
        <p:spPr/>
        <p:txBody>
          <a:bodyPr/>
          <a:lstStyle>
            <a:lvl1pPr>
              <a:defRPr/>
            </a:lvl1pPr>
          </a:lstStyle>
          <a:p>
            <a:pPr>
              <a:defRPr/>
            </a:pPr>
            <a:fld id="{BFB6B250-F217-B84A-8E10-659CA258BA50}" type="slidenum">
              <a:rPr lang="fi-FI"/>
              <a:pPr>
                <a:defRPr/>
              </a:pPr>
              <a:t>‹#›</a:t>
            </a:fld>
            <a:endParaRPr lang="fi-FI"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521" y="4666105"/>
            <a:ext cx="2777573" cy="995221"/>
          </a:xfrm>
          <a:prstGeom prst="rect">
            <a:avLst/>
          </a:prstGeom>
        </p:spPr>
      </p:pic>
    </p:spTree>
    <p:extLst>
      <p:ext uri="{BB962C8B-B14F-4D97-AF65-F5344CB8AC3E}">
        <p14:creationId xmlns:p14="http://schemas.microsoft.com/office/powerpoint/2010/main" val="38602390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Just heading">
    <p:spTree>
      <p:nvGrpSpPr>
        <p:cNvPr id="1" name=""/>
        <p:cNvGrpSpPr/>
        <p:nvPr/>
      </p:nvGrpSpPr>
      <p:grpSpPr>
        <a:xfrm>
          <a:off x="0" y="0"/>
          <a:ext cx="0" cy="0"/>
          <a:chOff x="0" y="0"/>
          <a:chExt cx="0" cy="0"/>
        </a:xfrm>
      </p:grpSpPr>
      <p:cxnSp>
        <p:nvCxnSpPr>
          <p:cNvPr id="5" name="Straight Connector 4"/>
          <p:cNvCxnSpPr/>
          <p:nvPr userDrawn="1"/>
        </p:nvCxnSpPr>
        <p:spPr>
          <a:xfrm>
            <a:off x="539750" y="4804833"/>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02" y="317501"/>
            <a:ext cx="8085599" cy="706438"/>
          </a:xfrm>
          <a:prstGeom prst="rect">
            <a:avLst/>
          </a:prstGeom>
        </p:spPr>
        <p:txBody>
          <a:bodyPr lIns="0" tIns="0" rIns="0" bIns="0" anchor="t" anchorCtr="0">
            <a:noAutofit/>
          </a:bodyPr>
          <a:lstStyle>
            <a:lvl1pPr algn="l">
              <a:lnSpc>
                <a:spcPct val="85000"/>
              </a:lnSpc>
              <a:defRPr sz="2700" b="1" spc="-75">
                <a:solidFill>
                  <a:schemeClr val="accent1"/>
                </a:solidFill>
              </a:defRPr>
            </a:lvl1pPr>
          </a:lstStyle>
          <a:p>
            <a:r>
              <a:rPr lang="en-US"/>
              <a:t>Click to edit Master title style</a:t>
            </a:r>
            <a:endParaRPr lang="en-US" dirty="0"/>
          </a:p>
        </p:txBody>
      </p:sp>
      <p:sp>
        <p:nvSpPr>
          <p:cNvPr id="6" name="Date Placeholder 7"/>
          <p:cNvSpPr>
            <a:spLocks noGrp="1"/>
          </p:cNvSpPr>
          <p:nvPr>
            <p:ph type="dt" sz="half" idx="15"/>
          </p:nvPr>
        </p:nvSpPr>
        <p:spPr/>
        <p:txBody>
          <a:bodyPr/>
          <a:lstStyle>
            <a:lvl1pPr>
              <a:defRPr/>
            </a:lvl1pPr>
          </a:lstStyle>
          <a:p>
            <a:pPr>
              <a:defRPr/>
            </a:pPr>
            <a:fld id="{BCA772FF-DC7D-B64A-BEB0-188ECB96F750}" type="datetime1">
              <a:t>6.9.2023</a:t>
            </a:fld>
            <a:endParaRPr lang="fi-FI" dirty="0"/>
          </a:p>
        </p:txBody>
      </p:sp>
      <p:sp>
        <p:nvSpPr>
          <p:cNvPr id="7" name="Footer Placeholder 8"/>
          <p:cNvSpPr>
            <a:spLocks noGrp="1"/>
          </p:cNvSpPr>
          <p:nvPr>
            <p:ph type="ftr" sz="quarter" idx="16"/>
          </p:nvPr>
        </p:nvSpPr>
        <p:spPr/>
        <p:txBody>
          <a:bodyPr/>
          <a:lstStyle>
            <a:lvl1pPr>
              <a:defRPr/>
            </a:lvl1pPr>
          </a:lstStyle>
          <a:p>
            <a:pPr>
              <a:defRPr/>
            </a:pPr>
            <a:r>
              <a:rPr lang="fi-FI" dirty="0"/>
              <a:t>Laitoksen nimi</a:t>
            </a:r>
          </a:p>
        </p:txBody>
      </p:sp>
      <p:sp>
        <p:nvSpPr>
          <p:cNvPr id="8" name="Slide Number Placeholder 9"/>
          <p:cNvSpPr>
            <a:spLocks noGrp="1"/>
          </p:cNvSpPr>
          <p:nvPr>
            <p:ph type="sldNum" sz="quarter" idx="17"/>
          </p:nvPr>
        </p:nvSpPr>
        <p:spPr/>
        <p:txBody>
          <a:bodyPr/>
          <a:lstStyle>
            <a:lvl1pPr>
              <a:defRPr/>
            </a:lvl1pPr>
          </a:lstStyle>
          <a:p>
            <a:pPr>
              <a:defRPr/>
            </a:pPr>
            <a:fld id="{1C07628F-9402-FB47-93B5-FC3C3BFEEBE0}" type="slidenum">
              <a:rPr lang="fi-FI"/>
              <a:pPr>
                <a:defRPr/>
              </a:pPr>
              <a:t>‹#›</a:t>
            </a:fld>
            <a:endParaRPr lang="fi-FI"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521" y="4666105"/>
            <a:ext cx="2777573" cy="995221"/>
          </a:xfrm>
          <a:prstGeom prst="rect">
            <a:avLst/>
          </a:prstGeom>
        </p:spPr>
      </p:pic>
    </p:spTree>
    <p:extLst>
      <p:ext uri="{BB962C8B-B14F-4D97-AF65-F5344CB8AC3E}">
        <p14:creationId xmlns:p14="http://schemas.microsoft.com/office/powerpoint/2010/main" val="2485177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BE124-4189-674F-815E-FF7A5AF43BAB}"/>
              </a:ext>
            </a:extLst>
          </p:cNvPr>
          <p:cNvSpPr>
            <a:spLocks noGrp="1"/>
          </p:cNvSpPr>
          <p:nvPr>
            <p:ph type="ctrTitle"/>
          </p:nvPr>
        </p:nvSpPr>
        <p:spPr>
          <a:xfrm>
            <a:off x="1143000" y="935302"/>
            <a:ext cx="6858000" cy="1989667"/>
          </a:xfrm>
        </p:spPr>
        <p:txBody>
          <a:bodyPr anchor="b"/>
          <a:lstStyle>
            <a:lvl1pPr algn="ctr">
              <a:defRPr sz="4500"/>
            </a:lvl1pPr>
          </a:lstStyle>
          <a:p>
            <a:r>
              <a:rPr lang="en-GB"/>
              <a:t>Click to edit Master title style</a:t>
            </a:r>
            <a:endParaRPr lang="en-FI"/>
          </a:p>
        </p:txBody>
      </p:sp>
      <p:sp>
        <p:nvSpPr>
          <p:cNvPr id="3" name="Subtitle 2">
            <a:extLst>
              <a:ext uri="{FF2B5EF4-FFF2-40B4-BE49-F238E27FC236}">
                <a16:creationId xmlns:a16="http://schemas.microsoft.com/office/drawing/2014/main" id="{ADF15B7B-11C9-0241-B892-4E71E2A82CDD}"/>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FI"/>
          </a:p>
        </p:txBody>
      </p:sp>
      <p:sp>
        <p:nvSpPr>
          <p:cNvPr id="4" name="Date Placeholder 3">
            <a:extLst>
              <a:ext uri="{FF2B5EF4-FFF2-40B4-BE49-F238E27FC236}">
                <a16:creationId xmlns:a16="http://schemas.microsoft.com/office/drawing/2014/main" id="{7DDD58A3-3581-A745-AA63-B4EA0E4135B7}"/>
              </a:ext>
            </a:extLst>
          </p:cNvPr>
          <p:cNvSpPr>
            <a:spLocks noGrp="1"/>
          </p:cNvSpPr>
          <p:nvPr>
            <p:ph type="dt" sz="half" idx="10"/>
          </p:nvPr>
        </p:nvSpPr>
        <p:spPr/>
        <p:txBody>
          <a:bodyPr/>
          <a:lstStyle/>
          <a:p>
            <a:fld id="{E66F9DDA-95E2-A346-B7C1-AAE089CC802B}" type="datetimeFigureOut">
              <a:rPr lang="en-FI" smtClean="0"/>
              <a:t>6.9.2023</a:t>
            </a:fld>
            <a:endParaRPr lang="en-FI"/>
          </a:p>
        </p:txBody>
      </p:sp>
      <p:sp>
        <p:nvSpPr>
          <p:cNvPr id="5" name="Footer Placeholder 4">
            <a:extLst>
              <a:ext uri="{FF2B5EF4-FFF2-40B4-BE49-F238E27FC236}">
                <a16:creationId xmlns:a16="http://schemas.microsoft.com/office/drawing/2014/main" id="{4966B091-5BA2-7B4C-B6E4-C7375C23B6FF}"/>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4299C99-59E4-7243-89D5-70AD9EBD5149}"/>
              </a:ext>
            </a:extLst>
          </p:cNvPr>
          <p:cNvSpPr>
            <a:spLocks noGrp="1"/>
          </p:cNvSpPr>
          <p:nvPr>
            <p:ph type="sldNum" sz="quarter" idx="12"/>
          </p:nvPr>
        </p:nvSpPr>
        <p:spPr/>
        <p:txBody>
          <a:bodyPr/>
          <a:lstStyle/>
          <a:p>
            <a:fld id="{65D7ACDF-0BAE-6F45-A815-D34C71A76624}" type="slidenum">
              <a:rPr lang="en-FI" smtClean="0"/>
              <a:t>‹#›</a:t>
            </a:fld>
            <a:endParaRPr lang="en-FI"/>
          </a:p>
        </p:txBody>
      </p:sp>
    </p:spTree>
    <p:extLst>
      <p:ext uri="{BB962C8B-B14F-4D97-AF65-F5344CB8AC3E}">
        <p14:creationId xmlns:p14="http://schemas.microsoft.com/office/powerpoint/2010/main" val="4187659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BFDBE-7E90-1C4E-A50C-0EEFA6D0E7DC}"/>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1AA44459-68AD-234A-92EF-D1A94E796D8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C766397E-D580-C044-953A-8DB1847C88F0}"/>
              </a:ext>
            </a:extLst>
          </p:cNvPr>
          <p:cNvSpPr>
            <a:spLocks noGrp="1"/>
          </p:cNvSpPr>
          <p:nvPr>
            <p:ph type="dt" sz="half" idx="10"/>
          </p:nvPr>
        </p:nvSpPr>
        <p:spPr/>
        <p:txBody>
          <a:bodyPr/>
          <a:lstStyle/>
          <a:p>
            <a:fld id="{E66F9DDA-95E2-A346-B7C1-AAE089CC802B}" type="datetimeFigureOut">
              <a:rPr lang="en-FI" smtClean="0"/>
              <a:t>6.9.2023</a:t>
            </a:fld>
            <a:endParaRPr lang="en-FI"/>
          </a:p>
        </p:txBody>
      </p:sp>
      <p:sp>
        <p:nvSpPr>
          <p:cNvPr id="5" name="Footer Placeholder 4">
            <a:extLst>
              <a:ext uri="{FF2B5EF4-FFF2-40B4-BE49-F238E27FC236}">
                <a16:creationId xmlns:a16="http://schemas.microsoft.com/office/drawing/2014/main" id="{F8798D49-646A-4549-8DAD-2AE89C67E040}"/>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8F95A8CE-FC64-4A41-8CF8-90D19BCEA9BF}"/>
              </a:ext>
            </a:extLst>
          </p:cNvPr>
          <p:cNvSpPr>
            <a:spLocks noGrp="1"/>
          </p:cNvSpPr>
          <p:nvPr>
            <p:ph type="sldNum" sz="quarter" idx="12"/>
          </p:nvPr>
        </p:nvSpPr>
        <p:spPr/>
        <p:txBody>
          <a:bodyPr/>
          <a:lstStyle/>
          <a:p>
            <a:fld id="{65D7ACDF-0BAE-6F45-A815-D34C71A76624}" type="slidenum">
              <a:rPr lang="en-FI" smtClean="0"/>
              <a:t>‹#›</a:t>
            </a:fld>
            <a:endParaRPr lang="en-FI"/>
          </a:p>
        </p:txBody>
      </p:sp>
    </p:spTree>
    <p:extLst>
      <p:ext uri="{BB962C8B-B14F-4D97-AF65-F5344CB8AC3E}">
        <p14:creationId xmlns:p14="http://schemas.microsoft.com/office/powerpoint/2010/main" val="34086352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88577-38AC-1445-8F46-1C4514F7E384}"/>
              </a:ext>
            </a:extLst>
          </p:cNvPr>
          <p:cNvSpPr>
            <a:spLocks noGrp="1"/>
          </p:cNvSpPr>
          <p:nvPr>
            <p:ph type="title"/>
          </p:nvPr>
        </p:nvSpPr>
        <p:spPr>
          <a:xfrm>
            <a:off x="623888" y="1424782"/>
            <a:ext cx="7886700" cy="2377281"/>
          </a:xfrm>
        </p:spPr>
        <p:txBody>
          <a:bodyPr anchor="b"/>
          <a:lstStyle>
            <a:lvl1pPr>
              <a:defRPr sz="4500"/>
            </a:lvl1pPr>
          </a:lstStyle>
          <a:p>
            <a:r>
              <a:rPr lang="en-GB"/>
              <a:t>Click to edit Master title style</a:t>
            </a:r>
            <a:endParaRPr lang="en-FI"/>
          </a:p>
        </p:txBody>
      </p:sp>
      <p:sp>
        <p:nvSpPr>
          <p:cNvPr id="3" name="Text Placeholder 2">
            <a:extLst>
              <a:ext uri="{FF2B5EF4-FFF2-40B4-BE49-F238E27FC236}">
                <a16:creationId xmlns:a16="http://schemas.microsoft.com/office/drawing/2014/main" id="{F3AAF9A9-06EF-F548-B6EC-642F6783B558}"/>
              </a:ext>
            </a:extLst>
          </p:cNvPr>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04C1A85-EE37-DC49-B244-D6BC52062780}"/>
              </a:ext>
            </a:extLst>
          </p:cNvPr>
          <p:cNvSpPr>
            <a:spLocks noGrp="1"/>
          </p:cNvSpPr>
          <p:nvPr>
            <p:ph type="dt" sz="half" idx="10"/>
          </p:nvPr>
        </p:nvSpPr>
        <p:spPr/>
        <p:txBody>
          <a:bodyPr/>
          <a:lstStyle/>
          <a:p>
            <a:fld id="{E66F9DDA-95E2-A346-B7C1-AAE089CC802B}" type="datetimeFigureOut">
              <a:rPr lang="en-FI" smtClean="0"/>
              <a:t>6.9.2023</a:t>
            </a:fld>
            <a:endParaRPr lang="en-FI"/>
          </a:p>
        </p:txBody>
      </p:sp>
      <p:sp>
        <p:nvSpPr>
          <p:cNvPr id="5" name="Footer Placeholder 4">
            <a:extLst>
              <a:ext uri="{FF2B5EF4-FFF2-40B4-BE49-F238E27FC236}">
                <a16:creationId xmlns:a16="http://schemas.microsoft.com/office/drawing/2014/main" id="{E5CEDA56-3B8B-6740-B271-554B725486E3}"/>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24E1732-5829-6F4A-B9E5-30808AD0AA0B}"/>
              </a:ext>
            </a:extLst>
          </p:cNvPr>
          <p:cNvSpPr>
            <a:spLocks noGrp="1"/>
          </p:cNvSpPr>
          <p:nvPr>
            <p:ph type="sldNum" sz="quarter" idx="12"/>
          </p:nvPr>
        </p:nvSpPr>
        <p:spPr/>
        <p:txBody>
          <a:bodyPr/>
          <a:lstStyle/>
          <a:p>
            <a:fld id="{65D7ACDF-0BAE-6F45-A815-D34C71A76624}" type="slidenum">
              <a:rPr lang="en-FI" smtClean="0"/>
              <a:t>‹#›</a:t>
            </a:fld>
            <a:endParaRPr lang="en-FI"/>
          </a:p>
        </p:txBody>
      </p:sp>
    </p:spTree>
    <p:extLst>
      <p:ext uri="{BB962C8B-B14F-4D97-AF65-F5344CB8AC3E}">
        <p14:creationId xmlns:p14="http://schemas.microsoft.com/office/powerpoint/2010/main" val="2558887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ED40-FEFE-6349-ACFF-EDA096E83025}"/>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65BBE794-2338-9843-8E98-F444227E1B3E}"/>
              </a:ext>
            </a:extLst>
          </p:cNvPr>
          <p:cNvSpPr>
            <a:spLocks noGrp="1"/>
          </p:cNvSpPr>
          <p:nvPr>
            <p:ph sz="half" idx="1"/>
          </p:nvPr>
        </p:nvSpPr>
        <p:spPr>
          <a:xfrm>
            <a:off x="628650" y="1521354"/>
            <a:ext cx="3886200" cy="36261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8F66E1A4-12EA-814B-AD76-67D70BB2D13F}"/>
              </a:ext>
            </a:extLst>
          </p:cNvPr>
          <p:cNvSpPr>
            <a:spLocks noGrp="1"/>
          </p:cNvSpPr>
          <p:nvPr>
            <p:ph sz="half" idx="2"/>
          </p:nvPr>
        </p:nvSpPr>
        <p:spPr>
          <a:xfrm>
            <a:off x="4629150" y="1521354"/>
            <a:ext cx="3886200" cy="36261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Date Placeholder 4">
            <a:extLst>
              <a:ext uri="{FF2B5EF4-FFF2-40B4-BE49-F238E27FC236}">
                <a16:creationId xmlns:a16="http://schemas.microsoft.com/office/drawing/2014/main" id="{05A6DD1E-9ECD-9E41-8555-DA25544739EC}"/>
              </a:ext>
            </a:extLst>
          </p:cNvPr>
          <p:cNvSpPr>
            <a:spLocks noGrp="1"/>
          </p:cNvSpPr>
          <p:nvPr>
            <p:ph type="dt" sz="half" idx="10"/>
          </p:nvPr>
        </p:nvSpPr>
        <p:spPr/>
        <p:txBody>
          <a:bodyPr/>
          <a:lstStyle/>
          <a:p>
            <a:fld id="{E66F9DDA-95E2-A346-B7C1-AAE089CC802B}" type="datetimeFigureOut">
              <a:rPr lang="en-FI" smtClean="0"/>
              <a:t>6.9.2023</a:t>
            </a:fld>
            <a:endParaRPr lang="en-FI"/>
          </a:p>
        </p:txBody>
      </p:sp>
      <p:sp>
        <p:nvSpPr>
          <p:cNvPr id="6" name="Footer Placeholder 5">
            <a:extLst>
              <a:ext uri="{FF2B5EF4-FFF2-40B4-BE49-F238E27FC236}">
                <a16:creationId xmlns:a16="http://schemas.microsoft.com/office/drawing/2014/main" id="{AD9620BD-31AB-3B4B-BC31-4EF996FC6F82}"/>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52DE757B-6604-784B-9C98-C145C880FF3D}"/>
              </a:ext>
            </a:extLst>
          </p:cNvPr>
          <p:cNvSpPr>
            <a:spLocks noGrp="1"/>
          </p:cNvSpPr>
          <p:nvPr>
            <p:ph type="sldNum" sz="quarter" idx="12"/>
          </p:nvPr>
        </p:nvSpPr>
        <p:spPr/>
        <p:txBody>
          <a:bodyPr/>
          <a:lstStyle/>
          <a:p>
            <a:fld id="{65D7ACDF-0BAE-6F45-A815-D34C71A76624}" type="slidenum">
              <a:rPr lang="en-FI" smtClean="0"/>
              <a:t>‹#›</a:t>
            </a:fld>
            <a:endParaRPr lang="en-FI"/>
          </a:p>
        </p:txBody>
      </p:sp>
    </p:spTree>
    <p:extLst>
      <p:ext uri="{BB962C8B-B14F-4D97-AF65-F5344CB8AC3E}">
        <p14:creationId xmlns:p14="http://schemas.microsoft.com/office/powerpoint/2010/main" val="11631842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22BA2-B046-934E-A253-4A12A8D9B92C}"/>
              </a:ext>
            </a:extLst>
          </p:cNvPr>
          <p:cNvSpPr>
            <a:spLocks noGrp="1"/>
          </p:cNvSpPr>
          <p:nvPr>
            <p:ph type="title"/>
          </p:nvPr>
        </p:nvSpPr>
        <p:spPr>
          <a:xfrm>
            <a:off x="629841" y="304271"/>
            <a:ext cx="7886700" cy="1104636"/>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74A1C1A9-E391-1345-9CE9-9D5DF4F6970B}"/>
              </a:ext>
            </a:extLst>
          </p:cNvPr>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985B7F9B-5ADE-6644-8668-3013ECAF7F9E}"/>
              </a:ext>
            </a:extLst>
          </p:cNvPr>
          <p:cNvSpPr>
            <a:spLocks noGrp="1"/>
          </p:cNvSpPr>
          <p:nvPr>
            <p:ph sz="half" idx="2"/>
          </p:nvPr>
        </p:nvSpPr>
        <p:spPr>
          <a:xfrm>
            <a:off x="629842" y="2087563"/>
            <a:ext cx="3868340" cy="30704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18265D18-8F42-7D4C-A2DC-DC3005C063B6}"/>
              </a:ext>
            </a:extLst>
          </p:cNvPr>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9C37CCA2-9AA6-B244-B0FA-059A92B05250}"/>
              </a:ext>
            </a:extLst>
          </p:cNvPr>
          <p:cNvSpPr>
            <a:spLocks noGrp="1"/>
          </p:cNvSpPr>
          <p:nvPr>
            <p:ph sz="quarter" idx="4"/>
          </p:nvPr>
        </p:nvSpPr>
        <p:spPr>
          <a:xfrm>
            <a:off x="4629150" y="2087563"/>
            <a:ext cx="3887391" cy="30704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7" name="Date Placeholder 6">
            <a:extLst>
              <a:ext uri="{FF2B5EF4-FFF2-40B4-BE49-F238E27FC236}">
                <a16:creationId xmlns:a16="http://schemas.microsoft.com/office/drawing/2014/main" id="{5966BF3C-A897-5040-92A5-7808BBE09692}"/>
              </a:ext>
            </a:extLst>
          </p:cNvPr>
          <p:cNvSpPr>
            <a:spLocks noGrp="1"/>
          </p:cNvSpPr>
          <p:nvPr>
            <p:ph type="dt" sz="half" idx="10"/>
          </p:nvPr>
        </p:nvSpPr>
        <p:spPr/>
        <p:txBody>
          <a:bodyPr/>
          <a:lstStyle/>
          <a:p>
            <a:fld id="{E66F9DDA-95E2-A346-B7C1-AAE089CC802B}" type="datetimeFigureOut">
              <a:rPr lang="en-FI" smtClean="0"/>
              <a:t>6.9.2023</a:t>
            </a:fld>
            <a:endParaRPr lang="en-FI"/>
          </a:p>
        </p:txBody>
      </p:sp>
      <p:sp>
        <p:nvSpPr>
          <p:cNvPr id="8" name="Footer Placeholder 7">
            <a:extLst>
              <a:ext uri="{FF2B5EF4-FFF2-40B4-BE49-F238E27FC236}">
                <a16:creationId xmlns:a16="http://schemas.microsoft.com/office/drawing/2014/main" id="{51E64B9B-47C5-F844-BE30-48DD3B68DB68}"/>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B703E484-35C2-0148-B3B7-E4FD5DD19892}"/>
              </a:ext>
            </a:extLst>
          </p:cNvPr>
          <p:cNvSpPr>
            <a:spLocks noGrp="1"/>
          </p:cNvSpPr>
          <p:nvPr>
            <p:ph type="sldNum" sz="quarter" idx="12"/>
          </p:nvPr>
        </p:nvSpPr>
        <p:spPr/>
        <p:txBody>
          <a:bodyPr/>
          <a:lstStyle/>
          <a:p>
            <a:fld id="{65D7ACDF-0BAE-6F45-A815-D34C71A76624}" type="slidenum">
              <a:rPr lang="en-FI" smtClean="0"/>
              <a:t>‹#›</a:t>
            </a:fld>
            <a:endParaRPr lang="en-FI"/>
          </a:p>
        </p:txBody>
      </p:sp>
    </p:spTree>
    <p:extLst>
      <p:ext uri="{BB962C8B-B14F-4D97-AF65-F5344CB8AC3E}">
        <p14:creationId xmlns:p14="http://schemas.microsoft.com/office/powerpoint/2010/main" val="899109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1D91-78D9-2B4A-B0D4-922648DC11A6}"/>
              </a:ext>
            </a:extLst>
          </p:cNvPr>
          <p:cNvSpPr>
            <a:spLocks noGrp="1"/>
          </p:cNvSpPr>
          <p:nvPr>
            <p:ph type="title"/>
          </p:nvPr>
        </p:nvSpPr>
        <p:spPr/>
        <p:txBody>
          <a:bodyPr/>
          <a:lstStyle/>
          <a:p>
            <a:r>
              <a:rPr lang="en-GB"/>
              <a:t>Click to edit Master title style</a:t>
            </a:r>
            <a:endParaRPr lang="en-FI"/>
          </a:p>
        </p:txBody>
      </p:sp>
      <p:sp>
        <p:nvSpPr>
          <p:cNvPr id="3" name="Date Placeholder 2">
            <a:extLst>
              <a:ext uri="{FF2B5EF4-FFF2-40B4-BE49-F238E27FC236}">
                <a16:creationId xmlns:a16="http://schemas.microsoft.com/office/drawing/2014/main" id="{3E5BF13A-C32D-2B4D-9753-DE9C55510A1F}"/>
              </a:ext>
            </a:extLst>
          </p:cNvPr>
          <p:cNvSpPr>
            <a:spLocks noGrp="1"/>
          </p:cNvSpPr>
          <p:nvPr>
            <p:ph type="dt" sz="half" idx="10"/>
          </p:nvPr>
        </p:nvSpPr>
        <p:spPr/>
        <p:txBody>
          <a:bodyPr/>
          <a:lstStyle/>
          <a:p>
            <a:fld id="{E66F9DDA-95E2-A346-B7C1-AAE089CC802B}" type="datetimeFigureOut">
              <a:rPr lang="en-FI" smtClean="0"/>
              <a:t>6.9.2023</a:t>
            </a:fld>
            <a:endParaRPr lang="en-FI"/>
          </a:p>
        </p:txBody>
      </p:sp>
      <p:sp>
        <p:nvSpPr>
          <p:cNvPr id="4" name="Footer Placeholder 3">
            <a:extLst>
              <a:ext uri="{FF2B5EF4-FFF2-40B4-BE49-F238E27FC236}">
                <a16:creationId xmlns:a16="http://schemas.microsoft.com/office/drawing/2014/main" id="{DAFCCDD3-117C-0F42-AA39-CEDDDB2F74C1}"/>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E893D6ED-5979-6646-8D47-2DFDF5F89F9A}"/>
              </a:ext>
            </a:extLst>
          </p:cNvPr>
          <p:cNvSpPr>
            <a:spLocks noGrp="1"/>
          </p:cNvSpPr>
          <p:nvPr>
            <p:ph type="sldNum" sz="quarter" idx="12"/>
          </p:nvPr>
        </p:nvSpPr>
        <p:spPr/>
        <p:txBody>
          <a:bodyPr/>
          <a:lstStyle/>
          <a:p>
            <a:fld id="{65D7ACDF-0BAE-6F45-A815-D34C71A76624}" type="slidenum">
              <a:rPr lang="en-FI" smtClean="0"/>
              <a:t>‹#›</a:t>
            </a:fld>
            <a:endParaRPr lang="en-FI"/>
          </a:p>
        </p:txBody>
      </p:sp>
    </p:spTree>
    <p:extLst>
      <p:ext uri="{BB962C8B-B14F-4D97-AF65-F5344CB8AC3E}">
        <p14:creationId xmlns:p14="http://schemas.microsoft.com/office/powerpoint/2010/main" val="42623818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B1AB42-E6CA-254B-9B75-0ECB02695088}"/>
              </a:ext>
            </a:extLst>
          </p:cNvPr>
          <p:cNvSpPr>
            <a:spLocks noGrp="1"/>
          </p:cNvSpPr>
          <p:nvPr>
            <p:ph type="dt" sz="half" idx="10"/>
          </p:nvPr>
        </p:nvSpPr>
        <p:spPr/>
        <p:txBody>
          <a:bodyPr/>
          <a:lstStyle/>
          <a:p>
            <a:fld id="{E66F9DDA-95E2-A346-B7C1-AAE089CC802B}" type="datetimeFigureOut">
              <a:rPr lang="en-FI" smtClean="0"/>
              <a:t>6.9.2023</a:t>
            </a:fld>
            <a:endParaRPr lang="en-FI"/>
          </a:p>
        </p:txBody>
      </p:sp>
      <p:sp>
        <p:nvSpPr>
          <p:cNvPr id="3" name="Footer Placeholder 2">
            <a:extLst>
              <a:ext uri="{FF2B5EF4-FFF2-40B4-BE49-F238E27FC236}">
                <a16:creationId xmlns:a16="http://schemas.microsoft.com/office/drawing/2014/main" id="{29A90DD6-0777-9947-84B4-6392447E3FBC}"/>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D27EC55C-84FB-DF44-A736-BF079C8173F1}"/>
              </a:ext>
            </a:extLst>
          </p:cNvPr>
          <p:cNvSpPr>
            <a:spLocks noGrp="1"/>
          </p:cNvSpPr>
          <p:nvPr>
            <p:ph type="sldNum" sz="quarter" idx="12"/>
          </p:nvPr>
        </p:nvSpPr>
        <p:spPr/>
        <p:txBody>
          <a:bodyPr/>
          <a:lstStyle/>
          <a:p>
            <a:fld id="{65D7ACDF-0BAE-6F45-A815-D34C71A76624}" type="slidenum">
              <a:rPr lang="en-FI" smtClean="0"/>
              <a:t>‹#›</a:t>
            </a:fld>
            <a:endParaRPr lang="en-FI"/>
          </a:p>
        </p:txBody>
      </p:sp>
    </p:spTree>
    <p:extLst>
      <p:ext uri="{BB962C8B-B14F-4D97-AF65-F5344CB8AC3E}">
        <p14:creationId xmlns:p14="http://schemas.microsoft.com/office/powerpoint/2010/main" val="33696547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0B1-CCB6-C04C-8D81-86C9D4DDC77C}"/>
              </a:ext>
            </a:extLst>
          </p:cNvPr>
          <p:cNvSpPr>
            <a:spLocks noGrp="1"/>
          </p:cNvSpPr>
          <p:nvPr>
            <p:ph type="title"/>
          </p:nvPr>
        </p:nvSpPr>
        <p:spPr>
          <a:xfrm>
            <a:off x="629841" y="381000"/>
            <a:ext cx="2949178" cy="1333500"/>
          </a:xfrm>
        </p:spPr>
        <p:txBody>
          <a:bodyPr anchor="b"/>
          <a:lstStyle>
            <a:lvl1pPr>
              <a:defRPr sz="24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208ADB89-4E14-F741-B0CE-866DC48D554C}"/>
              </a:ext>
            </a:extLst>
          </p:cNvPr>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Text Placeholder 3">
            <a:extLst>
              <a:ext uri="{FF2B5EF4-FFF2-40B4-BE49-F238E27FC236}">
                <a16:creationId xmlns:a16="http://schemas.microsoft.com/office/drawing/2014/main" id="{7B55E673-9AB2-6741-BE97-B94A1A4603EA}"/>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384844BE-0DC4-434F-9863-93FEB2421C98}"/>
              </a:ext>
            </a:extLst>
          </p:cNvPr>
          <p:cNvSpPr>
            <a:spLocks noGrp="1"/>
          </p:cNvSpPr>
          <p:nvPr>
            <p:ph type="dt" sz="half" idx="10"/>
          </p:nvPr>
        </p:nvSpPr>
        <p:spPr/>
        <p:txBody>
          <a:bodyPr/>
          <a:lstStyle/>
          <a:p>
            <a:fld id="{E66F9DDA-95E2-A346-B7C1-AAE089CC802B}" type="datetimeFigureOut">
              <a:rPr lang="en-FI" smtClean="0"/>
              <a:t>6.9.2023</a:t>
            </a:fld>
            <a:endParaRPr lang="en-FI"/>
          </a:p>
        </p:txBody>
      </p:sp>
      <p:sp>
        <p:nvSpPr>
          <p:cNvPr id="6" name="Footer Placeholder 5">
            <a:extLst>
              <a:ext uri="{FF2B5EF4-FFF2-40B4-BE49-F238E27FC236}">
                <a16:creationId xmlns:a16="http://schemas.microsoft.com/office/drawing/2014/main" id="{A4B24F05-9CFC-EA46-B16A-21E20D380924}"/>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2C844A2F-4D2B-BD4A-8E0A-AF0A58C55B62}"/>
              </a:ext>
            </a:extLst>
          </p:cNvPr>
          <p:cNvSpPr>
            <a:spLocks noGrp="1"/>
          </p:cNvSpPr>
          <p:nvPr>
            <p:ph type="sldNum" sz="quarter" idx="12"/>
          </p:nvPr>
        </p:nvSpPr>
        <p:spPr/>
        <p:txBody>
          <a:bodyPr/>
          <a:lstStyle/>
          <a:p>
            <a:fld id="{65D7ACDF-0BAE-6F45-A815-D34C71A76624}" type="slidenum">
              <a:rPr lang="en-FI" smtClean="0"/>
              <a:t>‹#›</a:t>
            </a:fld>
            <a:endParaRPr lang="en-FI"/>
          </a:p>
        </p:txBody>
      </p:sp>
    </p:spTree>
    <p:extLst>
      <p:ext uri="{BB962C8B-B14F-4D97-AF65-F5344CB8AC3E}">
        <p14:creationId xmlns:p14="http://schemas.microsoft.com/office/powerpoint/2010/main" val="28042445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20FA-C2C1-3346-A4D3-C6FD4975A62B}"/>
              </a:ext>
            </a:extLst>
          </p:cNvPr>
          <p:cNvSpPr>
            <a:spLocks noGrp="1"/>
          </p:cNvSpPr>
          <p:nvPr>
            <p:ph type="title"/>
          </p:nvPr>
        </p:nvSpPr>
        <p:spPr>
          <a:xfrm>
            <a:off x="629841" y="381000"/>
            <a:ext cx="2949178" cy="1333500"/>
          </a:xfrm>
        </p:spPr>
        <p:txBody>
          <a:bodyPr anchor="b"/>
          <a:lstStyle>
            <a:lvl1pPr>
              <a:defRPr sz="2400"/>
            </a:lvl1pPr>
          </a:lstStyle>
          <a:p>
            <a:r>
              <a:rPr lang="en-GB"/>
              <a:t>Click to edit Master title style</a:t>
            </a:r>
            <a:endParaRPr lang="en-FI"/>
          </a:p>
        </p:txBody>
      </p:sp>
      <p:sp>
        <p:nvSpPr>
          <p:cNvPr id="3" name="Picture Placeholder 2">
            <a:extLst>
              <a:ext uri="{FF2B5EF4-FFF2-40B4-BE49-F238E27FC236}">
                <a16:creationId xmlns:a16="http://schemas.microsoft.com/office/drawing/2014/main" id="{8C9B96CB-5E64-F142-8E20-C9D687193E67}"/>
              </a:ext>
            </a:extLst>
          </p:cNvPr>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FI"/>
          </a:p>
        </p:txBody>
      </p:sp>
      <p:sp>
        <p:nvSpPr>
          <p:cNvPr id="4" name="Text Placeholder 3">
            <a:extLst>
              <a:ext uri="{FF2B5EF4-FFF2-40B4-BE49-F238E27FC236}">
                <a16:creationId xmlns:a16="http://schemas.microsoft.com/office/drawing/2014/main" id="{FF9742B4-928D-2842-9883-2ABE625356F7}"/>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145A8E5-28E8-1B47-9879-27CF6994AF01}"/>
              </a:ext>
            </a:extLst>
          </p:cNvPr>
          <p:cNvSpPr>
            <a:spLocks noGrp="1"/>
          </p:cNvSpPr>
          <p:nvPr>
            <p:ph type="dt" sz="half" idx="10"/>
          </p:nvPr>
        </p:nvSpPr>
        <p:spPr/>
        <p:txBody>
          <a:bodyPr/>
          <a:lstStyle/>
          <a:p>
            <a:fld id="{E66F9DDA-95E2-A346-B7C1-AAE089CC802B}" type="datetimeFigureOut">
              <a:rPr lang="en-FI" smtClean="0"/>
              <a:t>6.9.2023</a:t>
            </a:fld>
            <a:endParaRPr lang="en-FI"/>
          </a:p>
        </p:txBody>
      </p:sp>
      <p:sp>
        <p:nvSpPr>
          <p:cNvPr id="6" name="Footer Placeholder 5">
            <a:extLst>
              <a:ext uri="{FF2B5EF4-FFF2-40B4-BE49-F238E27FC236}">
                <a16:creationId xmlns:a16="http://schemas.microsoft.com/office/drawing/2014/main" id="{EA43E2ED-CA8C-4547-A792-9162B2D6B49C}"/>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0679C82E-AB3E-AE43-9715-9D9B8717F9AD}"/>
              </a:ext>
            </a:extLst>
          </p:cNvPr>
          <p:cNvSpPr>
            <a:spLocks noGrp="1"/>
          </p:cNvSpPr>
          <p:nvPr>
            <p:ph type="sldNum" sz="quarter" idx="12"/>
          </p:nvPr>
        </p:nvSpPr>
        <p:spPr/>
        <p:txBody>
          <a:bodyPr/>
          <a:lstStyle/>
          <a:p>
            <a:fld id="{65D7ACDF-0BAE-6F45-A815-D34C71A76624}" type="slidenum">
              <a:rPr lang="en-FI" smtClean="0"/>
              <a:t>‹#›</a:t>
            </a:fld>
            <a:endParaRPr lang="en-FI"/>
          </a:p>
        </p:txBody>
      </p:sp>
    </p:spTree>
    <p:extLst>
      <p:ext uri="{BB962C8B-B14F-4D97-AF65-F5344CB8AC3E}">
        <p14:creationId xmlns:p14="http://schemas.microsoft.com/office/powerpoint/2010/main" val="11037550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59DB8-3929-EC4D-9E01-97BA715F77AA}"/>
              </a:ext>
            </a:extLst>
          </p:cNvPr>
          <p:cNvSpPr>
            <a:spLocks noGrp="1"/>
          </p:cNvSpPr>
          <p:nvPr>
            <p:ph type="title"/>
          </p:nvPr>
        </p:nvSpPr>
        <p:spPr/>
        <p:txBody>
          <a:bodyPr/>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F422B8A0-CA64-0E40-94CF-A3064ECFFCC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43A144CC-BAEF-8441-B841-40A0B36F0146}"/>
              </a:ext>
            </a:extLst>
          </p:cNvPr>
          <p:cNvSpPr>
            <a:spLocks noGrp="1"/>
          </p:cNvSpPr>
          <p:nvPr>
            <p:ph type="dt" sz="half" idx="10"/>
          </p:nvPr>
        </p:nvSpPr>
        <p:spPr/>
        <p:txBody>
          <a:bodyPr/>
          <a:lstStyle/>
          <a:p>
            <a:fld id="{E66F9DDA-95E2-A346-B7C1-AAE089CC802B}" type="datetimeFigureOut">
              <a:rPr lang="en-FI" smtClean="0"/>
              <a:t>6.9.2023</a:t>
            </a:fld>
            <a:endParaRPr lang="en-FI"/>
          </a:p>
        </p:txBody>
      </p:sp>
      <p:sp>
        <p:nvSpPr>
          <p:cNvPr id="5" name="Footer Placeholder 4">
            <a:extLst>
              <a:ext uri="{FF2B5EF4-FFF2-40B4-BE49-F238E27FC236}">
                <a16:creationId xmlns:a16="http://schemas.microsoft.com/office/drawing/2014/main" id="{8EADDA76-4836-3944-8693-1BE729AD292B}"/>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3CB53D94-BBDC-F14F-966E-7B56BC1292CD}"/>
              </a:ext>
            </a:extLst>
          </p:cNvPr>
          <p:cNvSpPr>
            <a:spLocks noGrp="1"/>
          </p:cNvSpPr>
          <p:nvPr>
            <p:ph type="sldNum" sz="quarter" idx="12"/>
          </p:nvPr>
        </p:nvSpPr>
        <p:spPr/>
        <p:txBody>
          <a:bodyPr/>
          <a:lstStyle/>
          <a:p>
            <a:fld id="{65D7ACDF-0BAE-6F45-A815-D34C71A76624}" type="slidenum">
              <a:rPr lang="en-FI" smtClean="0"/>
              <a:t>‹#›</a:t>
            </a:fld>
            <a:endParaRPr lang="en-FI"/>
          </a:p>
        </p:txBody>
      </p:sp>
    </p:spTree>
    <p:extLst>
      <p:ext uri="{BB962C8B-B14F-4D97-AF65-F5344CB8AC3E}">
        <p14:creationId xmlns:p14="http://schemas.microsoft.com/office/powerpoint/2010/main" val="10365798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7AABB0-72BB-C347-AF22-5285B99DC4C2}"/>
              </a:ext>
            </a:extLst>
          </p:cNvPr>
          <p:cNvSpPr>
            <a:spLocks noGrp="1"/>
          </p:cNvSpPr>
          <p:nvPr>
            <p:ph type="title" orient="vert"/>
          </p:nvPr>
        </p:nvSpPr>
        <p:spPr>
          <a:xfrm>
            <a:off x="6543675" y="304271"/>
            <a:ext cx="1971675" cy="4843198"/>
          </a:xfrm>
        </p:spPr>
        <p:txBody>
          <a:bodyPr vert="eaVert"/>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06175E27-13F4-EB4C-9777-4138CDEDE71B}"/>
              </a:ext>
            </a:extLst>
          </p:cNvPr>
          <p:cNvSpPr>
            <a:spLocks noGrp="1"/>
          </p:cNvSpPr>
          <p:nvPr>
            <p:ph type="body" orient="vert" idx="1"/>
          </p:nvPr>
        </p:nvSpPr>
        <p:spPr>
          <a:xfrm>
            <a:off x="628650" y="304271"/>
            <a:ext cx="5800725" cy="484319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5414B0AC-B9F3-7A4A-B714-04B9556BF6B5}"/>
              </a:ext>
            </a:extLst>
          </p:cNvPr>
          <p:cNvSpPr>
            <a:spLocks noGrp="1"/>
          </p:cNvSpPr>
          <p:nvPr>
            <p:ph type="dt" sz="half" idx="10"/>
          </p:nvPr>
        </p:nvSpPr>
        <p:spPr/>
        <p:txBody>
          <a:bodyPr/>
          <a:lstStyle/>
          <a:p>
            <a:fld id="{E66F9DDA-95E2-A346-B7C1-AAE089CC802B}" type="datetimeFigureOut">
              <a:rPr lang="en-FI" smtClean="0"/>
              <a:t>6.9.2023</a:t>
            </a:fld>
            <a:endParaRPr lang="en-FI"/>
          </a:p>
        </p:txBody>
      </p:sp>
      <p:sp>
        <p:nvSpPr>
          <p:cNvPr id="5" name="Footer Placeholder 4">
            <a:extLst>
              <a:ext uri="{FF2B5EF4-FFF2-40B4-BE49-F238E27FC236}">
                <a16:creationId xmlns:a16="http://schemas.microsoft.com/office/drawing/2014/main" id="{FC707294-683E-9946-9ED9-63BECEE13CDA}"/>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87EC36D0-FE93-B34C-A9BA-E34244E89484}"/>
              </a:ext>
            </a:extLst>
          </p:cNvPr>
          <p:cNvSpPr>
            <a:spLocks noGrp="1"/>
          </p:cNvSpPr>
          <p:nvPr>
            <p:ph type="sldNum" sz="quarter" idx="12"/>
          </p:nvPr>
        </p:nvSpPr>
        <p:spPr/>
        <p:txBody>
          <a:bodyPr/>
          <a:lstStyle/>
          <a:p>
            <a:fld id="{65D7ACDF-0BAE-6F45-A815-D34C71A76624}" type="slidenum">
              <a:rPr lang="en-FI" smtClean="0"/>
              <a:t>‹#›</a:t>
            </a:fld>
            <a:endParaRPr lang="en-FI"/>
          </a:p>
        </p:txBody>
      </p:sp>
    </p:spTree>
    <p:extLst>
      <p:ext uri="{BB962C8B-B14F-4D97-AF65-F5344CB8AC3E}">
        <p14:creationId xmlns:p14="http://schemas.microsoft.com/office/powerpoint/2010/main" val="865203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2.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 id="2147483717" r:id="rId23"/>
    <p:sldLayoutId id="2147483733" r:id="rId24"/>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6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A42B13-39F0-9C47-92D5-20319131922B}"/>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970A75-2749-5848-994B-CF3369B18BAA}"/>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0D2EC6-53A2-5D4F-A6C0-333EAF4470F1}"/>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ADB4FD19-0809-E040-B0E0-A065BB690576}" type="datetimeFigureOut">
              <a:rPr lang="en-GB" smtClean="0"/>
              <a:t>06/09/2023</a:t>
            </a:fld>
            <a:endParaRPr lang="en-GB"/>
          </a:p>
        </p:txBody>
      </p:sp>
      <p:sp>
        <p:nvSpPr>
          <p:cNvPr id="5" name="Footer Placeholder 4">
            <a:extLst>
              <a:ext uri="{FF2B5EF4-FFF2-40B4-BE49-F238E27FC236}">
                <a16:creationId xmlns:a16="http://schemas.microsoft.com/office/drawing/2014/main" id="{22690BA0-5433-7045-B6B4-9539620F2DD8}"/>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DBBC3D3-6409-AF41-8E79-1FC8D16F9B47}"/>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119C30E9-1443-FD41-8930-A843195620D7}" type="slidenum">
              <a:rPr lang="en-GB" smtClean="0"/>
              <a:t>‹#›</a:t>
            </a:fld>
            <a:endParaRPr lang="en-GB"/>
          </a:p>
        </p:txBody>
      </p:sp>
    </p:spTree>
    <p:extLst>
      <p:ext uri="{BB962C8B-B14F-4D97-AF65-F5344CB8AC3E}">
        <p14:creationId xmlns:p14="http://schemas.microsoft.com/office/powerpoint/2010/main" val="10747017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5535EF-471C-A249-BC83-E43CE1BECA3F}"/>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GB"/>
              <a:t>Click to edit Master title style</a:t>
            </a:r>
            <a:endParaRPr lang="en-FI"/>
          </a:p>
        </p:txBody>
      </p:sp>
      <p:sp>
        <p:nvSpPr>
          <p:cNvPr id="3" name="Text Placeholder 2">
            <a:extLst>
              <a:ext uri="{FF2B5EF4-FFF2-40B4-BE49-F238E27FC236}">
                <a16:creationId xmlns:a16="http://schemas.microsoft.com/office/drawing/2014/main" id="{5E2FEAF4-609E-0141-80EA-28E769997A33}"/>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BCA524D0-FCEA-F34F-B8CE-2D0895F13927}"/>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E66F9DDA-95E2-A346-B7C1-AAE089CC802B}" type="datetimeFigureOut">
              <a:rPr lang="en-FI" smtClean="0"/>
              <a:t>6.9.2023</a:t>
            </a:fld>
            <a:endParaRPr lang="en-FI"/>
          </a:p>
        </p:txBody>
      </p:sp>
      <p:sp>
        <p:nvSpPr>
          <p:cNvPr id="5" name="Footer Placeholder 4">
            <a:extLst>
              <a:ext uri="{FF2B5EF4-FFF2-40B4-BE49-F238E27FC236}">
                <a16:creationId xmlns:a16="http://schemas.microsoft.com/office/drawing/2014/main" id="{B0E6A12B-A3C2-7C42-AFC3-14424509DB04}"/>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FI"/>
          </a:p>
        </p:txBody>
      </p:sp>
      <p:sp>
        <p:nvSpPr>
          <p:cNvPr id="6" name="Slide Number Placeholder 5">
            <a:extLst>
              <a:ext uri="{FF2B5EF4-FFF2-40B4-BE49-F238E27FC236}">
                <a16:creationId xmlns:a16="http://schemas.microsoft.com/office/drawing/2014/main" id="{FAC816C9-DD37-7947-A29E-9BD17DC97CE1}"/>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65D7ACDF-0BAE-6F45-A815-D34C71A76624}" type="slidenum">
              <a:rPr lang="en-FI" smtClean="0"/>
              <a:t>‹#›</a:t>
            </a:fld>
            <a:endParaRPr lang="en-FI"/>
          </a:p>
        </p:txBody>
      </p:sp>
    </p:spTree>
    <p:extLst>
      <p:ext uri="{BB962C8B-B14F-4D97-AF65-F5344CB8AC3E}">
        <p14:creationId xmlns:p14="http://schemas.microsoft.com/office/powerpoint/2010/main" val="92167664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alexei.gloukhovtsev@aalto.fi"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mailto:tatsiana.padhaiskaya@aalto.fi"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hyperlink" Target="mailto:arto.lindblom@aalto.fi" TargetMode="External"/><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B8BD08-FCB0-FF09-1E01-1FA96CF163F4}"/>
              </a:ext>
            </a:extLst>
          </p:cNvPr>
          <p:cNvSpPr>
            <a:spLocks noGrp="1"/>
          </p:cNvSpPr>
          <p:nvPr>
            <p:ph type="body" sz="half" idx="11"/>
          </p:nvPr>
        </p:nvSpPr>
        <p:spPr/>
        <p:txBody>
          <a:bodyPr/>
          <a:lstStyle/>
          <a:p>
            <a:r>
              <a:rPr lang="en-US" dirty="0"/>
              <a:t>Thesis Seminar Kick-Off Event</a:t>
            </a:r>
          </a:p>
        </p:txBody>
      </p:sp>
      <p:sp>
        <p:nvSpPr>
          <p:cNvPr id="3" name="Text Placeholder 2">
            <a:extLst>
              <a:ext uri="{FF2B5EF4-FFF2-40B4-BE49-F238E27FC236}">
                <a16:creationId xmlns:a16="http://schemas.microsoft.com/office/drawing/2014/main" id="{3DEBF8A7-9280-83B5-9E35-D923A0B8D95E}"/>
              </a:ext>
            </a:extLst>
          </p:cNvPr>
          <p:cNvSpPr>
            <a:spLocks noGrp="1"/>
          </p:cNvSpPr>
          <p:nvPr>
            <p:ph type="body" sz="half" idx="2"/>
          </p:nvPr>
        </p:nvSpPr>
        <p:spPr/>
        <p:txBody>
          <a:bodyPr/>
          <a:lstStyle/>
          <a:p>
            <a:r>
              <a:rPr lang="en-US" dirty="0"/>
              <a:t>Department of Marketing</a:t>
            </a:r>
          </a:p>
        </p:txBody>
      </p:sp>
      <p:sp>
        <p:nvSpPr>
          <p:cNvPr id="4" name="Text Placeholder 3">
            <a:extLst>
              <a:ext uri="{FF2B5EF4-FFF2-40B4-BE49-F238E27FC236}">
                <a16:creationId xmlns:a16="http://schemas.microsoft.com/office/drawing/2014/main" id="{8079BFB2-AEB8-3089-9A44-8E03558FC75C}"/>
              </a:ext>
            </a:extLst>
          </p:cNvPr>
          <p:cNvSpPr>
            <a:spLocks noGrp="1"/>
          </p:cNvSpPr>
          <p:nvPr>
            <p:ph type="body" sz="half" idx="12"/>
          </p:nvPr>
        </p:nvSpPr>
        <p:spPr/>
        <p:txBody>
          <a:bodyPr/>
          <a:lstStyle/>
          <a:p>
            <a:endParaRPr lang="en-US"/>
          </a:p>
        </p:txBody>
      </p:sp>
      <p:sp>
        <p:nvSpPr>
          <p:cNvPr id="5" name="Text Placeholder 4">
            <a:extLst>
              <a:ext uri="{FF2B5EF4-FFF2-40B4-BE49-F238E27FC236}">
                <a16:creationId xmlns:a16="http://schemas.microsoft.com/office/drawing/2014/main" id="{F597ECDD-9F2D-D7DB-9AFB-7AAA042AC1D0}"/>
              </a:ext>
            </a:extLst>
          </p:cNvPr>
          <p:cNvSpPr>
            <a:spLocks noGrp="1"/>
          </p:cNvSpPr>
          <p:nvPr>
            <p:ph type="body" sz="half" idx="13"/>
          </p:nvPr>
        </p:nvSpPr>
        <p:spPr/>
        <p:txBody>
          <a:bodyPr/>
          <a:lstStyle/>
          <a:p>
            <a:r>
              <a:rPr lang="en-US" dirty="0"/>
              <a:t>Wednesday, 6 Sept 2023</a:t>
            </a:r>
          </a:p>
        </p:txBody>
      </p:sp>
    </p:spTree>
    <p:extLst>
      <p:ext uri="{BB962C8B-B14F-4D97-AF65-F5344CB8AC3E}">
        <p14:creationId xmlns:p14="http://schemas.microsoft.com/office/powerpoint/2010/main" val="3542136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F2ADDC-5A0B-8144-A32E-08088A460D11}"/>
              </a:ext>
            </a:extLst>
          </p:cNvPr>
          <p:cNvSpPr>
            <a:spLocks noGrp="1"/>
          </p:cNvSpPr>
          <p:nvPr>
            <p:ph type="body" sz="half" idx="10"/>
          </p:nvPr>
        </p:nvSpPr>
        <p:spPr/>
        <p:txBody>
          <a:bodyPr/>
          <a:lstStyle/>
          <a:p>
            <a:r>
              <a:rPr lang="en-FI" sz="3200" dirty="0"/>
              <a:t>Get in touch!</a:t>
            </a:r>
          </a:p>
        </p:txBody>
      </p:sp>
      <p:sp>
        <p:nvSpPr>
          <p:cNvPr id="3" name="Text Placeholder 2">
            <a:extLst>
              <a:ext uri="{FF2B5EF4-FFF2-40B4-BE49-F238E27FC236}">
                <a16:creationId xmlns:a16="http://schemas.microsoft.com/office/drawing/2014/main" id="{A449C164-B6D6-8344-9164-F87D332BDE8A}"/>
              </a:ext>
            </a:extLst>
          </p:cNvPr>
          <p:cNvSpPr>
            <a:spLocks noGrp="1"/>
          </p:cNvSpPr>
          <p:nvPr>
            <p:ph type="body" sz="half" idx="11"/>
          </p:nvPr>
        </p:nvSpPr>
        <p:spPr>
          <a:xfrm>
            <a:off x="292352" y="1326586"/>
            <a:ext cx="8492897" cy="3388289"/>
          </a:xfrm>
        </p:spPr>
        <p:txBody>
          <a:bodyPr/>
          <a:lstStyle/>
          <a:p>
            <a:endParaRPr lang="en-FI" sz="1600" b="0" dirty="0"/>
          </a:p>
          <a:p>
            <a:pPr marL="285750" indent="-285750">
              <a:buFont typeface="Arial" panose="020B0604020202020204" pitchFamily="34" charset="0"/>
              <a:buChar char="•"/>
            </a:pPr>
            <a:r>
              <a:rPr lang="en-FI" sz="1600" b="0" dirty="0"/>
              <a:t>Please email me to discuss your ideas! </a:t>
            </a:r>
            <a:r>
              <a:rPr lang="en-US" sz="1600" b="0" dirty="0">
                <a:hlinkClick r:id="rId3"/>
              </a:rPr>
              <a:t>a</a:t>
            </a:r>
            <a:r>
              <a:rPr lang="en-FI" sz="1600" b="0" dirty="0">
                <a:hlinkClick r:id="rId3"/>
              </a:rPr>
              <a:t>lexei.gloukhovtsev@aalto.fi</a:t>
            </a:r>
            <a:endParaRPr lang="en-FI" sz="1600" b="0" dirty="0"/>
          </a:p>
          <a:p>
            <a:pPr marL="285750" indent="-285750">
              <a:buFont typeface="Arial" panose="020B0604020202020204" pitchFamily="34" charset="0"/>
              <a:buChar char="•"/>
            </a:pPr>
            <a:endParaRPr lang="en-FI" sz="1600" b="0" dirty="0"/>
          </a:p>
          <a:p>
            <a:pPr marL="285750" indent="-285750">
              <a:buFont typeface="Arial" panose="020B0604020202020204" pitchFamily="34" charset="0"/>
              <a:buChar char="•"/>
            </a:pPr>
            <a:r>
              <a:rPr lang="en-FI" sz="1600" b="0" dirty="0"/>
              <a:t>No need to wait until you have a fully formed topic: we can discuss you broad interests and ideas and see if there’s a fit. </a:t>
            </a:r>
          </a:p>
        </p:txBody>
      </p:sp>
    </p:spTree>
    <p:extLst>
      <p:ext uri="{BB962C8B-B14F-4D97-AF65-F5344CB8AC3E}">
        <p14:creationId xmlns:p14="http://schemas.microsoft.com/office/powerpoint/2010/main" val="390365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ttore 1 9">
            <a:extLst>
              <a:ext uri="{FF2B5EF4-FFF2-40B4-BE49-F238E27FC236}">
                <a16:creationId xmlns:a16="http://schemas.microsoft.com/office/drawing/2014/main" id="{1CD97EAE-4765-5044-972C-381D520B2D73}"/>
              </a:ext>
            </a:extLst>
          </p:cNvPr>
          <p:cNvCxnSpPr>
            <a:cxnSpLocks/>
          </p:cNvCxnSpPr>
          <p:nvPr/>
        </p:nvCxnSpPr>
        <p:spPr>
          <a:xfrm>
            <a:off x="4572000" y="4588287"/>
            <a:ext cx="0" cy="840963"/>
          </a:xfrm>
          <a:prstGeom prst="line">
            <a:avLst/>
          </a:prstGeom>
          <a:ln w="41275" cap="rnd">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E620ACFB-D781-3E4C-A8E7-0DEE6D1A5265}"/>
              </a:ext>
            </a:extLst>
          </p:cNvPr>
          <p:cNvSpPr txBox="1"/>
          <p:nvPr/>
        </p:nvSpPr>
        <p:spPr>
          <a:xfrm>
            <a:off x="3025976" y="2041397"/>
            <a:ext cx="3775393" cy="646331"/>
          </a:xfrm>
          <a:prstGeom prst="rect">
            <a:avLst/>
          </a:prstGeom>
          <a:noFill/>
        </p:spPr>
        <p:txBody>
          <a:bodyPr wrap="none" rtlCol="0">
            <a:spAutoFit/>
          </a:bodyPr>
          <a:lstStyle/>
          <a:p>
            <a:r>
              <a:rPr lang="en-US" sz="3600" b="1" dirty="0">
                <a:latin typeface="+mj-lt"/>
              </a:rPr>
              <a:t>Anastasia </a:t>
            </a:r>
            <a:r>
              <a:rPr lang="en-US" sz="3600" b="1" dirty="0" err="1">
                <a:latin typeface="+mj-lt"/>
              </a:rPr>
              <a:t>Nanni</a:t>
            </a:r>
            <a:endParaRPr lang="en-US" sz="3600" b="1" dirty="0">
              <a:latin typeface="+mj-lt"/>
            </a:endParaRPr>
          </a:p>
        </p:txBody>
      </p:sp>
      <p:sp>
        <p:nvSpPr>
          <p:cNvPr id="2" name="CasellaDiTesto 1">
            <a:extLst>
              <a:ext uri="{FF2B5EF4-FFF2-40B4-BE49-F238E27FC236}">
                <a16:creationId xmlns:a16="http://schemas.microsoft.com/office/drawing/2014/main" id="{B9A6C509-ED90-F179-40CC-36EDA9B8F382}"/>
              </a:ext>
            </a:extLst>
          </p:cNvPr>
          <p:cNvSpPr txBox="1"/>
          <p:nvPr/>
        </p:nvSpPr>
        <p:spPr>
          <a:xfrm>
            <a:off x="3140439" y="2768711"/>
            <a:ext cx="2863122" cy="646331"/>
          </a:xfrm>
          <a:prstGeom prst="rect">
            <a:avLst/>
          </a:prstGeom>
          <a:noFill/>
        </p:spPr>
        <p:txBody>
          <a:bodyPr wrap="square" rtlCol="0">
            <a:spAutoFit/>
          </a:bodyPr>
          <a:lstStyle/>
          <a:p>
            <a:pPr algn="ctr"/>
            <a:r>
              <a:rPr lang="it-IT" sz="1800" dirty="0"/>
              <a:t>Assistant Professor </a:t>
            </a:r>
          </a:p>
          <a:p>
            <a:pPr algn="ctr"/>
            <a:r>
              <a:rPr lang="it-IT" sz="1800" dirty="0"/>
              <a:t>Marketing Department</a:t>
            </a:r>
          </a:p>
        </p:txBody>
      </p:sp>
      <p:sp>
        <p:nvSpPr>
          <p:cNvPr id="4" name="AutoShape 10">
            <a:extLst>
              <a:ext uri="{FF2B5EF4-FFF2-40B4-BE49-F238E27FC236}">
                <a16:creationId xmlns:a16="http://schemas.microsoft.com/office/drawing/2014/main" id="{F6168D44-92BA-92CE-E3EC-DC88ED51408D}"/>
              </a:ext>
            </a:extLst>
          </p:cNvPr>
          <p:cNvSpPr>
            <a:spLocks noChangeAspect="1" noChangeArrowheads="1"/>
          </p:cNvSpPr>
          <p:nvPr/>
        </p:nvSpPr>
        <p:spPr bwMode="auto">
          <a:xfrm>
            <a:off x="4457700" y="27432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013"/>
          </a:p>
        </p:txBody>
      </p:sp>
      <p:sp>
        <p:nvSpPr>
          <p:cNvPr id="5" name="AutoShape 12">
            <a:extLst>
              <a:ext uri="{FF2B5EF4-FFF2-40B4-BE49-F238E27FC236}">
                <a16:creationId xmlns:a16="http://schemas.microsoft.com/office/drawing/2014/main" id="{CE83A54B-06ED-04A8-AAF2-38C85FA78C29}"/>
              </a:ext>
            </a:extLst>
          </p:cNvPr>
          <p:cNvSpPr>
            <a:spLocks noChangeAspect="1" noChangeArrowheads="1"/>
          </p:cNvSpPr>
          <p:nvPr/>
        </p:nvSpPr>
        <p:spPr bwMode="auto">
          <a:xfrm>
            <a:off x="4572000" y="28575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013"/>
          </a:p>
        </p:txBody>
      </p:sp>
      <p:sp>
        <p:nvSpPr>
          <p:cNvPr id="3" name="CasellaDiTesto 2">
            <a:extLst>
              <a:ext uri="{FF2B5EF4-FFF2-40B4-BE49-F238E27FC236}">
                <a16:creationId xmlns:a16="http://schemas.microsoft.com/office/drawing/2014/main" id="{C0F6174D-04DD-A114-3689-19CC8343918D}"/>
              </a:ext>
            </a:extLst>
          </p:cNvPr>
          <p:cNvSpPr txBox="1"/>
          <p:nvPr/>
        </p:nvSpPr>
        <p:spPr>
          <a:xfrm>
            <a:off x="3361267" y="3734923"/>
            <a:ext cx="2421467" cy="404085"/>
          </a:xfrm>
          <a:prstGeom prst="rect">
            <a:avLst/>
          </a:prstGeom>
          <a:noFill/>
        </p:spPr>
        <p:txBody>
          <a:bodyPr wrap="square" rtlCol="0">
            <a:spAutoFit/>
          </a:bodyPr>
          <a:lstStyle/>
          <a:p>
            <a:pPr algn="ctr"/>
            <a:r>
              <a:rPr lang="en-US" sz="1013" dirty="0"/>
              <a:t>MARK-E1047 - Digital Marketing: Technological Innovation in Service</a:t>
            </a:r>
          </a:p>
        </p:txBody>
      </p:sp>
    </p:spTree>
    <p:extLst>
      <p:ext uri="{BB962C8B-B14F-4D97-AF65-F5344CB8AC3E}">
        <p14:creationId xmlns:p14="http://schemas.microsoft.com/office/powerpoint/2010/main" val="425338411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a:extLst>
              <a:ext uri="{FF2B5EF4-FFF2-40B4-BE49-F238E27FC236}">
                <a16:creationId xmlns:a16="http://schemas.microsoft.com/office/drawing/2014/main" id="{08E5ACE8-67FD-434D-AE7A-0075673F1801}"/>
              </a:ext>
            </a:extLst>
          </p:cNvPr>
          <p:cNvCxnSpPr>
            <a:cxnSpLocks/>
          </p:cNvCxnSpPr>
          <p:nvPr/>
        </p:nvCxnSpPr>
        <p:spPr>
          <a:xfrm>
            <a:off x="4572000" y="285753"/>
            <a:ext cx="0" cy="576940"/>
          </a:xfrm>
          <a:prstGeom prst="line">
            <a:avLst/>
          </a:prstGeom>
          <a:ln w="41275" cap="rnd">
            <a:solidFill>
              <a:schemeClr val="tx1"/>
            </a:solidFill>
            <a:headEnd type="none"/>
            <a:tailEnd type="oval" w="lg" len="lg"/>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F32D54C3-8374-0943-B563-10F94082A3E4}"/>
              </a:ext>
            </a:extLst>
          </p:cNvPr>
          <p:cNvSpPr txBox="1"/>
          <p:nvPr/>
        </p:nvSpPr>
        <p:spPr>
          <a:xfrm>
            <a:off x="3399184" y="893229"/>
            <a:ext cx="2723823" cy="646331"/>
          </a:xfrm>
          <a:prstGeom prst="rect">
            <a:avLst/>
          </a:prstGeom>
          <a:noFill/>
        </p:spPr>
        <p:txBody>
          <a:bodyPr wrap="none" rtlCol="0">
            <a:spAutoFit/>
          </a:bodyPr>
          <a:lstStyle/>
          <a:p>
            <a:r>
              <a:rPr lang="en-US" sz="3600" b="1" dirty="0">
                <a:latin typeface="+mj-lt"/>
              </a:rPr>
              <a:t>Main topics</a:t>
            </a:r>
          </a:p>
        </p:txBody>
      </p:sp>
      <p:graphicFrame>
        <p:nvGraphicFramePr>
          <p:cNvPr id="13" name="Diagramma 12">
            <a:extLst>
              <a:ext uri="{FF2B5EF4-FFF2-40B4-BE49-F238E27FC236}">
                <a16:creationId xmlns:a16="http://schemas.microsoft.com/office/drawing/2014/main" id="{83A5A2CB-9177-2542-89B4-BD71252411D4}"/>
              </a:ext>
            </a:extLst>
          </p:cNvPr>
          <p:cNvGraphicFramePr/>
          <p:nvPr/>
        </p:nvGraphicFramePr>
        <p:xfrm>
          <a:off x="1662955" y="1351559"/>
          <a:ext cx="5818088" cy="3919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asellaDiTesto 1">
            <a:extLst>
              <a:ext uri="{FF2B5EF4-FFF2-40B4-BE49-F238E27FC236}">
                <a16:creationId xmlns:a16="http://schemas.microsoft.com/office/drawing/2014/main" id="{3ADA0A83-FC6D-DEAC-D5EC-DDA02020B82A}"/>
              </a:ext>
            </a:extLst>
          </p:cNvPr>
          <p:cNvSpPr txBox="1"/>
          <p:nvPr/>
        </p:nvSpPr>
        <p:spPr>
          <a:xfrm>
            <a:off x="2718536" y="2947759"/>
            <a:ext cx="1886670" cy="986873"/>
          </a:xfrm>
          <a:prstGeom prst="rect">
            <a:avLst/>
          </a:prstGeom>
          <a:noFill/>
        </p:spPr>
        <p:txBody>
          <a:bodyPr wrap="none" rtlCol="0">
            <a:spAutoFit/>
          </a:bodyPr>
          <a:lstStyle/>
          <a:p>
            <a:pPr algn="ctr"/>
            <a:r>
              <a:rPr lang="en-US" sz="2400" b="1" dirty="0">
                <a:solidFill>
                  <a:schemeClr val="bg1"/>
                </a:solidFill>
              </a:rPr>
              <a:t>Technology</a:t>
            </a:r>
          </a:p>
          <a:p>
            <a:pPr algn="ctr"/>
            <a:r>
              <a:rPr lang="en-US" sz="2400" b="1" dirty="0">
                <a:solidFill>
                  <a:schemeClr val="bg1"/>
                </a:solidFill>
              </a:rPr>
              <a:t> in service</a:t>
            </a:r>
          </a:p>
          <a:p>
            <a:pPr algn="ctr"/>
            <a:endParaRPr lang="it-IT" sz="1013" dirty="0"/>
          </a:p>
        </p:txBody>
      </p:sp>
      <p:sp>
        <p:nvSpPr>
          <p:cNvPr id="5" name="CasellaDiTesto 4">
            <a:extLst>
              <a:ext uri="{FF2B5EF4-FFF2-40B4-BE49-F238E27FC236}">
                <a16:creationId xmlns:a16="http://schemas.microsoft.com/office/drawing/2014/main" id="{B0A0E9FC-2BB1-73E1-6A73-6C1B9712958E}"/>
              </a:ext>
            </a:extLst>
          </p:cNvPr>
          <p:cNvSpPr txBox="1"/>
          <p:nvPr/>
        </p:nvSpPr>
        <p:spPr>
          <a:xfrm>
            <a:off x="228288" y="1670004"/>
            <a:ext cx="3170895" cy="2586349"/>
          </a:xfrm>
          <a:prstGeom prst="rect">
            <a:avLst/>
          </a:prstGeom>
          <a:noFill/>
        </p:spPr>
        <p:txBody>
          <a:bodyPr wrap="square" rtlCol="0">
            <a:spAutoFit/>
          </a:bodyPr>
          <a:lstStyle/>
          <a:p>
            <a:r>
              <a:rPr lang="en-US" sz="1013" dirty="0"/>
              <a:t>ARTIFICIAL INTELLIGENCE</a:t>
            </a:r>
          </a:p>
          <a:p>
            <a:r>
              <a:rPr lang="en-US" sz="1013" dirty="0"/>
              <a:t>How companies can exploit AI to:</a:t>
            </a:r>
          </a:p>
          <a:p>
            <a:pPr marL="214313" indent="-214313">
              <a:buFont typeface="Arial" panose="020B0604020202020204" pitchFamily="34" charset="0"/>
              <a:buChar char="•"/>
            </a:pPr>
            <a:r>
              <a:rPr lang="en-US" sz="1013" dirty="0"/>
              <a:t>Get to know better their customers?</a:t>
            </a:r>
          </a:p>
          <a:p>
            <a:pPr marL="214313" indent="-214313">
              <a:buFont typeface="Arial" panose="020B0604020202020204" pitchFamily="34" charset="0"/>
              <a:buChar char="•"/>
            </a:pPr>
            <a:r>
              <a:rPr lang="en-US" sz="1013" dirty="0"/>
              <a:t>Improve customer experience ?</a:t>
            </a:r>
          </a:p>
          <a:p>
            <a:pPr marL="214313" indent="-214313">
              <a:buFont typeface="Arial" panose="020B0604020202020204" pitchFamily="34" charset="0"/>
              <a:buChar char="•"/>
            </a:pPr>
            <a:r>
              <a:rPr lang="en-US" sz="1013" dirty="0"/>
              <a:t>Increase the revenues?</a:t>
            </a:r>
          </a:p>
          <a:p>
            <a:pPr marL="214313" indent="-214313">
              <a:buFont typeface="Arial" panose="020B0604020202020204" pitchFamily="34" charset="0"/>
              <a:buChar char="•"/>
            </a:pPr>
            <a:r>
              <a:rPr lang="en-US" sz="1013" dirty="0"/>
              <a:t>Improve the society (e.g., more sustainable)?</a:t>
            </a:r>
          </a:p>
          <a:p>
            <a:pPr marL="214313" indent="-214313">
              <a:buFont typeface="Arial" panose="020B0604020202020204" pitchFamily="34" charset="0"/>
              <a:buChar char="•"/>
            </a:pPr>
            <a:endParaRPr lang="en-US" sz="1013" dirty="0"/>
          </a:p>
          <a:p>
            <a:pPr marL="214313" indent="-214313">
              <a:buFont typeface="Arial" panose="020B0604020202020204" pitchFamily="34" charset="0"/>
              <a:buChar char="•"/>
            </a:pPr>
            <a:endParaRPr lang="en-US" sz="1013" dirty="0"/>
          </a:p>
          <a:p>
            <a:r>
              <a:rPr lang="en-US" sz="1013" dirty="0"/>
              <a:t>DOWNSIDES OF IMPLEMENTING AI</a:t>
            </a:r>
          </a:p>
          <a:p>
            <a:r>
              <a:rPr lang="en-US" sz="1013" dirty="0"/>
              <a:t>Are there some downside in </a:t>
            </a:r>
          </a:p>
          <a:p>
            <a:r>
              <a:rPr lang="en-US" sz="1013" dirty="0"/>
              <a:t>technologies?</a:t>
            </a:r>
          </a:p>
          <a:p>
            <a:pPr marL="214313" indent="-214313">
              <a:buFont typeface="Arial" panose="020B0604020202020204" pitchFamily="34" charset="0"/>
              <a:buChar char="•"/>
            </a:pPr>
            <a:r>
              <a:rPr lang="en-US" sz="1013" dirty="0"/>
              <a:t>When do consumers feel threatened </a:t>
            </a:r>
          </a:p>
          <a:p>
            <a:r>
              <a:rPr lang="en-US" sz="1013" dirty="0"/>
              <a:t>      by technology?</a:t>
            </a:r>
          </a:p>
          <a:p>
            <a:pPr marL="214313" indent="-214313">
              <a:buFont typeface="Arial" panose="020B0604020202020204" pitchFamily="34" charset="0"/>
              <a:buChar char="•"/>
            </a:pPr>
            <a:r>
              <a:rPr lang="en-US" sz="1013" dirty="0"/>
              <a:t>Are companies losing the human touch?</a:t>
            </a:r>
          </a:p>
          <a:p>
            <a:pPr marL="214313" indent="-214313">
              <a:buFont typeface="Arial" panose="020B0604020202020204" pitchFamily="34" charset="0"/>
              <a:buChar char="•"/>
            </a:pPr>
            <a:endParaRPr lang="en-US" sz="1013" dirty="0"/>
          </a:p>
          <a:p>
            <a:pPr marL="214313" indent="-214313">
              <a:buFont typeface="Arial" panose="020B0604020202020204" pitchFamily="34" charset="0"/>
              <a:buChar char="•"/>
            </a:pPr>
            <a:endParaRPr lang="en-US" sz="1013" dirty="0"/>
          </a:p>
        </p:txBody>
      </p:sp>
      <p:sp>
        <p:nvSpPr>
          <p:cNvPr id="7" name="CasellaDiTesto 6">
            <a:extLst>
              <a:ext uri="{FF2B5EF4-FFF2-40B4-BE49-F238E27FC236}">
                <a16:creationId xmlns:a16="http://schemas.microsoft.com/office/drawing/2014/main" id="{2084DC8A-6E1A-AEEB-BAC7-6A56FE5B2BA4}"/>
              </a:ext>
            </a:extLst>
          </p:cNvPr>
          <p:cNvSpPr txBox="1"/>
          <p:nvPr/>
        </p:nvSpPr>
        <p:spPr>
          <a:xfrm>
            <a:off x="6199690" y="1793571"/>
            <a:ext cx="2944310" cy="1183466"/>
          </a:xfrm>
          <a:prstGeom prst="rect">
            <a:avLst/>
          </a:prstGeom>
          <a:noFill/>
        </p:spPr>
        <p:txBody>
          <a:bodyPr wrap="square" rtlCol="0">
            <a:spAutoFit/>
          </a:bodyPr>
          <a:lstStyle/>
          <a:p>
            <a:r>
              <a:rPr lang="en-US" sz="1013" dirty="0"/>
              <a:t>MUSIC INDUSTRY</a:t>
            </a:r>
          </a:p>
          <a:p>
            <a:pPr marL="214313" indent="-214313">
              <a:buFont typeface="Arial" panose="020B0604020202020204" pitchFamily="34" charset="0"/>
              <a:buChar char="•"/>
            </a:pPr>
            <a:r>
              <a:rPr lang="en-US" sz="1013" dirty="0"/>
              <a:t>What makes a song successful (e.g., feat vs. non-feat., genre, past popularity)?</a:t>
            </a:r>
          </a:p>
          <a:p>
            <a:pPr marL="214313" indent="-214313">
              <a:buFont typeface="Arial" panose="020B0604020202020204" pitchFamily="34" charset="0"/>
              <a:buChar char="•"/>
            </a:pPr>
            <a:r>
              <a:rPr lang="en-US" sz="1013" dirty="0"/>
              <a:t>What are customers’ perceptions about artistic creative process? </a:t>
            </a:r>
          </a:p>
          <a:p>
            <a:endParaRPr lang="en-US" sz="1013" dirty="0"/>
          </a:p>
          <a:p>
            <a:pPr marL="214313" indent="-214313">
              <a:buFont typeface="Arial" panose="020B0604020202020204" pitchFamily="34" charset="0"/>
              <a:buChar char="•"/>
            </a:pPr>
            <a:endParaRPr lang="en-US" sz="1013" dirty="0"/>
          </a:p>
        </p:txBody>
      </p:sp>
      <p:sp>
        <p:nvSpPr>
          <p:cNvPr id="14" name="CasellaDiTesto 13">
            <a:extLst>
              <a:ext uri="{FF2B5EF4-FFF2-40B4-BE49-F238E27FC236}">
                <a16:creationId xmlns:a16="http://schemas.microsoft.com/office/drawing/2014/main" id="{5F52A604-629F-B8AD-3CF3-E21BF9A21E9F}"/>
              </a:ext>
            </a:extLst>
          </p:cNvPr>
          <p:cNvSpPr txBox="1"/>
          <p:nvPr/>
        </p:nvSpPr>
        <p:spPr>
          <a:xfrm>
            <a:off x="7114633" y="3332671"/>
            <a:ext cx="1114425" cy="646331"/>
          </a:xfrm>
          <a:prstGeom prst="rect">
            <a:avLst/>
          </a:prstGeom>
          <a:noFill/>
        </p:spPr>
        <p:txBody>
          <a:bodyPr wrap="square">
            <a:spAutoFit/>
          </a:bodyPr>
          <a:lstStyle/>
          <a:p>
            <a:r>
              <a:rPr lang="en-US" sz="1800" b="1" dirty="0">
                <a:latin typeface="+mj-lt"/>
              </a:rPr>
              <a:t>Methods</a:t>
            </a:r>
          </a:p>
        </p:txBody>
      </p:sp>
      <p:sp>
        <p:nvSpPr>
          <p:cNvPr id="15" name="CasellaDiTesto 14">
            <a:extLst>
              <a:ext uri="{FF2B5EF4-FFF2-40B4-BE49-F238E27FC236}">
                <a16:creationId xmlns:a16="http://schemas.microsoft.com/office/drawing/2014/main" id="{C2701F4B-B8BD-F089-6712-4F98C7B01E67}"/>
              </a:ext>
            </a:extLst>
          </p:cNvPr>
          <p:cNvSpPr txBox="1"/>
          <p:nvPr/>
        </p:nvSpPr>
        <p:spPr>
          <a:xfrm>
            <a:off x="6329358" y="3686423"/>
            <a:ext cx="2286523" cy="248209"/>
          </a:xfrm>
          <a:prstGeom prst="rect">
            <a:avLst/>
          </a:prstGeom>
          <a:noFill/>
        </p:spPr>
        <p:txBody>
          <a:bodyPr wrap="none" rtlCol="0">
            <a:spAutoFit/>
          </a:bodyPr>
          <a:lstStyle/>
          <a:p>
            <a:pPr marL="214313" indent="-214313">
              <a:buFont typeface="Arial" panose="020B0604020202020204" pitchFamily="34" charset="0"/>
              <a:buChar char="•"/>
            </a:pPr>
            <a:r>
              <a:rPr lang="en-US" sz="1013" dirty="0"/>
              <a:t>Qualitative/Quantitative methods</a:t>
            </a:r>
          </a:p>
        </p:txBody>
      </p:sp>
      <p:sp>
        <p:nvSpPr>
          <p:cNvPr id="3" name="CasellaDiTesto 2">
            <a:extLst>
              <a:ext uri="{FF2B5EF4-FFF2-40B4-BE49-F238E27FC236}">
                <a16:creationId xmlns:a16="http://schemas.microsoft.com/office/drawing/2014/main" id="{48D75DD7-32A0-D11C-B1B2-F6D9A7095A7E}"/>
              </a:ext>
            </a:extLst>
          </p:cNvPr>
          <p:cNvSpPr txBox="1"/>
          <p:nvPr/>
        </p:nvSpPr>
        <p:spPr>
          <a:xfrm>
            <a:off x="6648696" y="5001493"/>
            <a:ext cx="1925527" cy="248209"/>
          </a:xfrm>
          <a:prstGeom prst="rect">
            <a:avLst/>
          </a:prstGeom>
          <a:noFill/>
        </p:spPr>
        <p:txBody>
          <a:bodyPr wrap="none" rtlCol="0">
            <a:spAutoFit/>
          </a:bodyPr>
          <a:lstStyle/>
          <a:p>
            <a:r>
              <a:rPr lang="en-US" sz="1013" dirty="0"/>
              <a:t>Mail: </a:t>
            </a:r>
            <a:r>
              <a:rPr lang="en-US" sz="1013" dirty="0" err="1"/>
              <a:t>anastasia.nanni@aalto.fi</a:t>
            </a:r>
            <a:endParaRPr lang="en-US" sz="1013" dirty="0"/>
          </a:p>
        </p:txBody>
      </p:sp>
    </p:spTree>
    <p:extLst>
      <p:ext uri="{BB962C8B-B14F-4D97-AF65-F5344CB8AC3E}">
        <p14:creationId xmlns:p14="http://schemas.microsoft.com/office/powerpoint/2010/main" val="28197468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F40323-6014-A3BE-5D64-2E5DD1841EE0}"/>
              </a:ext>
            </a:extLst>
          </p:cNvPr>
          <p:cNvSpPr>
            <a:spLocks noGrp="1"/>
          </p:cNvSpPr>
          <p:nvPr>
            <p:ph type="body" sz="half" idx="10"/>
          </p:nvPr>
        </p:nvSpPr>
        <p:spPr/>
        <p:txBody>
          <a:bodyPr/>
          <a:lstStyle/>
          <a:p>
            <a:r>
              <a:rPr lang="en-US" sz="3600" dirty="0">
                <a:solidFill>
                  <a:schemeClr val="tx2"/>
                </a:solidFill>
              </a:rPr>
              <a:t>Tatsiana (Tanya) Padhaiskaya, Doctoral Researcher</a:t>
            </a:r>
            <a:endParaRPr lang="fi-FI" sz="3600" dirty="0">
              <a:solidFill>
                <a:schemeClr val="tx2"/>
              </a:solidFill>
            </a:endParaRPr>
          </a:p>
        </p:txBody>
      </p:sp>
      <p:sp>
        <p:nvSpPr>
          <p:cNvPr id="3" name="Text Placeholder 2">
            <a:extLst>
              <a:ext uri="{FF2B5EF4-FFF2-40B4-BE49-F238E27FC236}">
                <a16:creationId xmlns:a16="http://schemas.microsoft.com/office/drawing/2014/main" id="{A86E4A49-3A40-D879-EFA2-AE4AFB8F07EB}"/>
              </a:ext>
            </a:extLst>
          </p:cNvPr>
          <p:cNvSpPr>
            <a:spLocks noGrp="1"/>
          </p:cNvSpPr>
          <p:nvPr>
            <p:ph type="body" sz="half" idx="11"/>
          </p:nvPr>
        </p:nvSpPr>
        <p:spPr>
          <a:xfrm>
            <a:off x="292353" y="1440346"/>
            <a:ext cx="4520869" cy="3388289"/>
          </a:xfrm>
        </p:spPr>
        <p:txBody>
          <a:bodyPr/>
          <a:lstStyle/>
          <a:p>
            <a:r>
              <a:rPr lang="en-US" dirty="0"/>
              <a:t>Areas of interest: </a:t>
            </a:r>
          </a:p>
          <a:p>
            <a:pPr marL="342900" indent="-342900">
              <a:buFont typeface="Arial" panose="020B0604020202020204" pitchFamily="34" charset="0"/>
              <a:buChar char="•"/>
            </a:pPr>
            <a:r>
              <a:rPr lang="en-US" b="0" dirty="0"/>
              <a:t>Experiential consumption</a:t>
            </a:r>
          </a:p>
          <a:p>
            <a:pPr marL="342900" indent="-342900">
              <a:buFont typeface="Arial" panose="020B0604020202020204" pitchFamily="34" charset="0"/>
              <a:buChar char="•"/>
            </a:pPr>
            <a:r>
              <a:rPr lang="en-US" b="0" dirty="0"/>
              <a:t>Consumer well-being</a:t>
            </a:r>
          </a:p>
          <a:p>
            <a:pPr>
              <a:spcBef>
                <a:spcPts val="1200"/>
              </a:spcBef>
            </a:pPr>
            <a:r>
              <a:rPr lang="en-US" dirty="0"/>
              <a:t>Methodological expertise:</a:t>
            </a:r>
          </a:p>
          <a:p>
            <a:r>
              <a:rPr lang="en-US" b="0" dirty="0"/>
              <a:t>Qualitative research (long interviews, ethnography, nethnography)</a:t>
            </a:r>
          </a:p>
          <a:p>
            <a:r>
              <a:rPr lang="en-US" dirty="0"/>
              <a:t>Contact: </a:t>
            </a:r>
          </a:p>
          <a:p>
            <a:r>
              <a:rPr lang="en-US" b="0" dirty="0">
                <a:hlinkClick r:id="rId2"/>
              </a:rPr>
              <a:t>tatsiana.padhaiskaya@aalto.fi</a:t>
            </a:r>
            <a:endParaRPr lang="fi-FI" b="0" dirty="0"/>
          </a:p>
        </p:txBody>
      </p:sp>
      <p:pic>
        <p:nvPicPr>
          <p:cNvPr id="5" name="Picture 4" descr="A person in a white jacket&#10;&#10;Description automatically generated">
            <a:extLst>
              <a:ext uri="{FF2B5EF4-FFF2-40B4-BE49-F238E27FC236}">
                <a16:creationId xmlns:a16="http://schemas.microsoft.com/office/drawing/2014/main" id="{7FC30B4A-EC43-EE3B-F80C-F644B5B7D1E5}"/>
              </a:ext>
            </a:extLst>
          </p:cNvPr>
          <p:cNvPicPr>
            <a:picLocks noChangeAspect="1"/>
          </p:cNvPicPr>
          <p:nvPr/>
        </p:nvPicPr>
        <p:blipFill>
          <a:blip r:embed="rId3"/>
          <a:stretch>
            <a:fillRect/>
          </a:stretch>
        </p:blipFill>
        <p:spPr>
          <a:xfrm>
            <a:off x="4887728" y="1440346"/>
            <a:ext cx="3963919" cy="2641967"/>
          </a:xfrm>
          <a:prstGeom prst="rect">
            <a:avLst/>
          </a:prstGeom>
        </p:spPr>
      </p:pic>
    </p:spTree>
    <p:extLst>
      <p:ext uri="{BB962C8B-B14F-4D97-AF65-F5344CB8AC3E}">
        <p14:creationId xmlns:p14="http://schemas.microsoft.com/office/powerpoint/2010/main" val="1802765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F83890-81BB-DB17-3067-3AD64780B0B9}"/>
              </a:ext>
            </a:extLst>
          </p:cNvPr>
          <p:cNvSpPr>
            <a:spLocks noGrp="1"/>
          </p:cNvSpPr>
          <p:nvPr>
            <p:ph type="body" sz="half" idx="10"/>
          </p:nvPr>
        </p:nvSpPr>
        <p:spPr/>
        <p:txBody>
          <a:bodyPr/>
          <a:lstStyle/>
          <a:p>
            <a:r>
              <a:rPr lang="en-US" dirty="0">
                <a:solidFill>
                  <a:schemeClr val="tx2"/>
                </a:solidFill>
              </a:rPr>
              <a:t>Topic ideas</a:t>
            </a:r>
            <a:endParaRPr lang="fi-FI" dirty="0">
              <a:solidFill>
                <a:schemeClr val="tx2"/>
              </a:solidFill>
            </a:endParaRPr>
          </a:p>
        </p:txBody>
      </p:sp>
      <p:sp>
        <p:nvSpPr>
          <p:cNvPr id="3" name="Text Placeholder 2">
            <a:extLst>
              <a:ext uri="{FF2B5EF4-FFF2-40B4-BE49-F238E27FC236}">
                <a16:creationId xmlns:a16="http://schemas.microsoft.com/office/drawing/2014/main" id="{A85B9C30-6745-023A-127D-A549481073CB}"/>
              </a:ext>
            </a:extLst>
          </p:cNvPr>
          <p:cNvSpPr>
            <a:spLocks noGrp="1"/>
          </p:cNvSpPr>
          <p:nvPr>
            <p:ph type="body" sz="half" idx="11"/>
          </p:nvPr>
        </p:nvSpPr>
        <p:spPr>
          <a:xfrm>
            <a:off x="358750" y="1037816"/>
            <a:ext cx="8492897" cy="3914235"/>
          </a:xfrm>
        </p:spPr>
        <p:txBody>
          <a:bodyPr/>
          <a:lstStyle/>
          <a:p>
            <a:r>
              <a:rPr lang="en-US" dirty="0"/>
              <a:t>Micro-level</a:t>
            </a:r>
          </a:p>
          <a:p>
            <a:pPr marL="342900" indent="-342900">
              <a:buFont typeface="Arial" panose="020B0604020202020204" pitchFamily="34" charset="0"/>
              <a:buChar char="•"/>
            </a:pPr>
            <a:r>
              <a:rPr lang="en-US" b="0" dirty="0"/>
              <a:t>Individual, subjective consumption experiences </a:t>
            </a:r>
          </a:p>
          <a:p>
            <a:pPr marL="342900" indent="-342900">
              <a:buFont typeface="Arial" panose="020B0604020202020204" pitchFamily="34" charset="0"/>
              <a:buChar char="•"/>
            </a:pPr>
            <a:r>
              <a:rPr lang="en-US" b="0" dirty="0"/>
              <a:t>Embodiment and temporality aspects</a:t>
            </a:r>
          </a:p>
          <a:p>
            <a:r>
              <a:rPr lang="en-US" dirty="0"/>
              <a:t>Meso-level</a:t>
            </a:r>
          </a:p>
          <a:p>
            <a:pPr marL="342900" indent="-342900">
              <a:buFont typeface="Arial" panose="020B0604020202020204" pitchFamily="34" charset="0"/>
              <a:buChar char="•"/>
            </a:pPr>
            <a:r>
              <a:rPr lang="en-US" b="0" dirty="0"/>
              <a:t>Role of marketers and service providers in orchestrating and co-constructing consumption experiences</a:t>
            </a:r>
          </a:p>
          <a:p>
            <a:r>
              <a:rPr lang="en-US" dirty="0"/>
              <a:t>Macro-level</a:t>
            </a:r>
          </a:p>
          <a:p>
            <a:pPr marL="342900" indent="-342900">
              <a:buFont typeface="Arial" panose="020B0604020202020204" pitchFamily="34" charset="0"/>
              <a:buChar char="•"/>
            </a:pPr>
            <a:r>
              <a:rPr lang="en-US" b="0" dirty="0"/>
              <a:t>Marketplace ideologies and their (re-)interpretation (e.g. especially those related to well-being)</a:t>
            </a:r>
          </a:p>
          <a:p>
            <a:endParaRPr lang="fi-FI" dirty="0"/>
          </a:p>
        </p:txBody>
      </p:sp>
    </p:spTree>
    <p:extLst>
      <p:ext uri="{BB962C8B-B14F-4D97-AF65-F5344CB8AC3E}">
        <p14:creationId xmlns:p14="http://schemas.microsoft.com/office/powerpoint/2010/main" val="2904962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a:t>Ilona Mikkonen</a:t>
            </a:r>
          </a:p>
        </p:txBody>
      </p:sp>
      <p:sp>
        <p:nvSpPr>
          <p:cNvPr id="7" name="Content Placeholder 6"/>
          <p:cNvSpPr>
            <a:spLocks noGrp="1"/>
          </p:cNvSpPr>
          <p:nvPr>
            <p:ph sz="quarter" idx="14"/>
          </p:nvPr>
        </p:nvSpPr>
        <p:spPr>
          <a:xfrm>
            <a:off x="486662" y="2053828"/>
            <a:ext cx="3988079" cy="2240545"/>
          </a:xfrm>
        </p:spPr>
        <p:txBody>
          <a:bodyPr/>
          <a:lstStyle/>
          <a:p>
            <a:r>
              <a:rPr lang="fi-FI" sz="1500" dirty="0" err="1"/>
              <a:t>DSc</a:t>
            </a:r>
            <a:r>
              <a:rPr lang="fi-FI" sz="1500" dirty="0"/>
              <a:t> (</a:t>
            </a:r>
            <a:r>
              <a:rPr lang="fi-FI" sz="1500" dirty="0" err="1"/>
              <a:t>PhD</a:t>
            </a:r>
            <a:r>
              <a:rPr lang="fi-FI" sz="1500" dirty="0"/>
              <a:t>) Marketing</a:t>
            </a:r>
          </a:p>
          <a:p>
            <a:r>
              <a:rPr lang="fi-FI" sz="1500" dirty="0"/>
              <a:t>Senior </a:t>
            </a:r>
            <a:r>
              <a:rPr lang="fi-FI" sz="1500" dirty="0" err="1"/>
              <a:t>Lecturer</a:t>
            </a:r>
            <a:endParaRPr lang="fi-FI" sz="1500" dirty="0"/>
          </a:p>
          <a:p>
            <a:endParaRPr lang="fi-FI" sz="1500" dirty="0"/>
          </a:p>
          <a:p>
            <a:r>
              <a:rPr lang="fi-FI" sz="1500" dirty="0" err="1"/>
              <a:t>Teaching</a:t>
            </a:r>
            <a:r>
              <a:rPr lang="fi-FI" sz="1500" dirty="0"/>
              <a:t>:</a:t>
            </a:r>
            <a:br>
              <a:rPr lang="fi-FI" sz="1500" b="0" dirty="0"/>
            </a:br>
            <a:r>
              <a:rPr lang="fi-FI" sz="1500" b="0" dirty="0"/>
              <a:t>Consumer </a:t>
            </a:r>
            <a:r>
              <a:rPr lang="fi-FI" sz="1500" b="0" dirty="0" err="1"/>
              <a:t>Research</a:t>
            </a:r>
            <a:r>
              <a:rPr lang="fi-FI" sz="1500" b="0" dirty="0"/>
              <a:t> (Bachelor </a:t>
            </a:r>
            <a:r>
              <a:rPr lang="fi-FI" sz="1500" b="0" dirty="0" err="1"/>
              <a:t>level</a:t>
            </a:r>
            <a:r>
              <a:rPr lang="fi-FI" sz="1500" b="0" dirty="0"/>
              <a:t>)</a:t>
            </a:r>
            <a:br>
              <a:rPr lang="fi-FI" sz="1500" b="0" dirty="0"/>
            </a:br>
            <a:r>
              <a:rPr lang="fi-FI" sz="1500" b="0" dirty="0"/>
              <a:t>Bachelor </a:t>
            </a:r>
            <a:r>
              <a:rPr lang="fi-FI" sz="1500" b="0" dirty="0" err="1"/>
              <a:t>Seminars</a:t>
            </a:r>
            <a:br>
              <a:rPr lang="fi-FI" sz="1500" b="0" dirty="0"/>
            </a:br>
            <a:r>
              <a:rPr lang="fi-FI" sz="1500" b="0" dirty="0" err="1"/>
              <a:t>Qualitative</a:t>
            </a:r>
            <a:r>
              <a:rPr lang="fi-FI" sz="1500" b="0" dirty="0"/>
              <a:t> </a:t>
            </a:r>
            <a:r>
              <a:rPr lang="fi-FI" sz="1500" b="0" dirty="0" err="1"/>
              <a:t>research</a:t>
            </a:r>
            <a:r>
              <a:rPr lang="fi-FI" sz="1500" b="0" dirty="0"/>
              <a:t> </a:t>
            </a:r>
            <a:r>
              <a:rPr lang="fi-FI" sz="1500" b="0" dirty="0" err="1"/>
              <a:t>methods</a:t>
            </a:r>
            <a:r>
              <a:rPr lang="fi-FI" sz="1500" b="0" dirty="0"/>
              <a:t> (Master </a:t>
            </a:r>
            <a:r>
              <a:rPr lang="fi-FI" sz="1500" b="0" dirty="0" err="1"/>
              <a:t>level</a:t>
            </a:r>
            <a:r>
              <a:rPr lang="fi-FI" sz="1500" b="0" dirty="0"/>
              <a:t>)</a:t>
            </a:r>
          </a:p>
          <a:p>
            <a:r>
              <a:rPr lang="fi-FI" sz="1500" b="0" dirty="0" err="1"/>
              <a:t>Master’s</a:t>
            </a:r>
            <a:r>
              <a:rPr lang="fi-FI" sz="1500" b="0" dirty="0"/>
              <a:t> </a:t>
            </a:r>
            <a:r>
              <a:rPr lang="fi-FI" sz="1500" b="0" dirty="0" err="1"/>
              <a:t>seminars</a:t>
            </a:r>
            <a:endParaRPr lang="fi-FI" sz="1500" b="0" dirty="0"/>
          </a:p>
          <a:p>
            <a:endParaRPr lang="fi-FI" sz="1350" dirty="0"/>
          </a:p>
          <a:p>
            <a:pPr algn="r"/>
            <a:endParaRPr lang="fi-FI" dirty="0"/>
          </a:p>
        </p:txBody>
      </p:sp>
      <p:sp>
        <p:nvSpPr>
          <p:cNvPr id="11" name="Content Placeholder 10">
            <a:extLst>
              <a:ext uri="{FF2B5EF4-FFF2-40B4-BE49-F238E27FC236}">
                <a16:creationId xmlns:a16="http://schemas.microsoft.com/office/drawing/2014/main" id="{3ABD77C9-5123-4A84-A8F6-4981E48B2B89}"/>
              </a:ext>
            </a:extLst>
          </p:cNvPr>
          <p:cNvSpPr>
            <a:spLocks noGrp="1"/>
          </p:cNvSpPr>
          <p:nvPr>
            <p:ph sz="quarter" idx="18"/>
          </p:nvPr>
        </p:nvSpPr>
        <p:spPr>
          <a:xfrm>
            <a:off x="4982268" y="2053828"/>
            <a:ext cx="3841692" cy="2585597"/>
          </a:xfrm>
        </p:spPr>
        <p:txBody>
          <a:bodyPr/>
          <a:lstStyle/>
          <a:p>
            <a:r>
              <a:rPr lang="fi-FI" sz="1500" dirty="0" err="1"/>
              <a:t>Research</a:t>
            </a:r>
            <a:r>
              <a:rPr lang="fi-FI" sz="1500" dirty="0"/>
              <a:t> </a:t>
            </a:r>
            <a:r>
              <a:rPr lang="fi-FI" sz="1500" dirty="0" err="1"/>
              <a:t>issues</a:t>
            </a:r>
            <a:r>
              <a:rPr lang="fi-FI" sz="1500" dirty="0"/>
              <a:t>:</a:t>
            </a:r>
            <a:br>
              <a:rPr lang="fi-FI" sz="1500" dirty="0"/>
            </a:br>
            <a:r>
              <a:rPr lang="fi-FI" sz="1500" b="0" dirty="0" err="1"/>
              <a:t>Gender</a:t>
            </a:r>
            <a:r>
              <a:rPr lang="fi-FI" sz="1500" b="0" dirty="0"/>
              <a:t> </a:t>
            </a:r>
            <a:r>
              <a:rPr lang="fi-FI" sz="1500" b="0" dirty="0" err="1"/>
              <a:t>studies</a:t>
            </a:r>
            <a:br>
              <a:rPr lang="fi-FI" sz="1500" b="0" dirty="0"/>
            </a:br>
            <a:r>
              <a:rPr lang="fi-FI" sz="1500" b="0" dirty="0"/>
              <a:t>Consumer </a:t>
            </a:r>
            <a:r>
              <a:rPr lang="fi-FI" sz="1500" b="0" dirty="0" err="1"/>
              <a:t>resistance</a:t>
            </a:r>
            <a:endParaRPr lang="fi-FI" sz="1500" b="0" dirty="0"/>
          </a:p>
          <a:p>
            <a:r>
              <a:rPr lang="fi-FI" sz="1500" b="0" dirty="0"/>
              <a:t>”</a:t>
            </a:r>
            <a:r>
              <a:rPr lang="fi-FI" sz="1500" b="0" dirty="0" err="1"/>
              <a:t>Taboo</a:t>
            </a:r>
            <a:r>
              <a:rPr lang="fi-FI" sz="1500" b="0" dirty="0"/>
              <a:t>” </a:t>
            </a:r>
            <a:r>
              <a:rPr lang="fi-FI" sz="1500" b="0" dirty="0" err="1"/>
              <a:t>subject</a:t>
            </a:r>
            <a:r>
              <a:rPr lang="fi-FI" sz="1500" b="0" dirty="0"/>
              <a:t> (</a:t>
            </a:r>
            <a:r>
              <a:rPr lang="fi-FI" sz="1500" b="0" dirty="0" err="1"/>
              <a:t>deviance</a:t>
            </a:r>
            <a:r>
              <a:rPr lang="fi-FI" sz="1500" b="0" dirty="0"/>
              <a:t>) (</a:t>
            </a:r>
            <a:r>
              <a:rPr lang="fi-FI" sz="1500" b="0" dirty="0" err="1"/>
              <a:t>sex</a:t>
            </a:r>
            <a:r>
              <a:rPr lang="fi-FI" sz="1500" b="0" dirty="0"/>
              <a:t> and </a:t>
            </a:r>
            <a:r>
              <a:rPr lang="fi-FI" sz="1500" b="0" dirty="0" err="1"/>
              <a:t>drugs</a:t>
            </a:r>
            <a:r>
              <a:rPr lang="fi-FI" sz="1500" b="0" dirty="0"/>
              <a:t> and </a:t>
            </a:r>
            <a:r>
              <a:rPr lang="fi-FI" sz="1500" b="0" dirty="0" err="1"/>
              <a:t>rock’n</a:t>
            </a:r>
            <a:r>
              <a:rPr lang="fi-FI" sz="1500" b="0" dirty="0"/>
              <a:t> roll </a:t>
            </a:r>
            <a:r>
              <a:rPr lang="fi-FI" sz="1500" b="0" dirty="0">
                <a:sym typeface="Wingdings" panose="05000000000000000000" pitchFamily="2" charset="2"/>
              </a:rPr>
              <a:t> )</a:t>
            </a:r>
            <a:endParaRPr lang="fi-FI" sz="1500" b="0" dirty="0"/>
          </a:p>
          <a:p>
            <a:endParaRPr lang="fi-FI" sz="1500" b="0" dirty="0">
              <a:sym typeface="Wingdings" panose="05000000000000000000" pitchFamily="2" charset="2"/>
            </a:endParaRPr>
          </a:p>
          <a:p>
            <a:endParaRPr lang="fi-FI" sz="1500" b="0" dirty="0">
              <a:sym typeface="Wingdings" panose="05000000000000000000" pitchFamily="2" charset="2"/>
            </a:endParaRPr>
          </a:p>
          <a:p>
            <a:r>
              <a:rPr lang="fi-FI" sz="1500" b="0" dirty="0">
                <a:sym typeface="Wingdings" panose="05000000000000000000" pitchFamily="2" charset="2"/>
              </a:rPr>
              <a:t>CCT </a:t>
            </a:r>
            <a:r>
              <a:rPr lang="fi-FI" sz="1500" b="0" dirty="0" err="1">
                <a:sym typeface="Wingdings" panose="05000000000000000000" pitchFamily="2" charset="2"/>
              </a:rPr>
              <a:t>topics</a:t>
            </a:r>
            <a:r>
              <a:rPr lang="fi-FI" sz="1500" b="0" dirty="0">
                <a:sym typeface="Wingdings" panose="05000000000000000000" pitchFamily="2" charset="2"/>
              </a:rPr>
              <a:t> </a:t>
            </a:r>
            <a:r>
              <a:rPr lang="fi-FI" sz="1500" b="0" dirty="0" err="1">
                <a:sym typeface="Wingdings" panose="05000000000000000000" pitchFamily="2" charset="2"/>
              </a:rPr>
              <a:t>preferred</a:t>
            </a:r>
            <a:r>
              <a:rPr lang="fi-FI" sz="1500" b="0" dirty="0">
                <a:sym typeface="Wingdings" panose="05000000000000000000" pitchFamily="2" charset="2"/>
              </a:rPr>
              <a:t>, </a:t>
            </a:r>
            <a:r>
              <a:rPr lang="fi-FI" sz="1500" b="0" dirty="0" err="1">
                <a:sym typeface="Wingdings" panose="05000000000000000000" pitchFamily="2" charset="2"/>
              </a:rPr>
              <a:t>but</a:t>
            </a:r>
            <a:r>
              <a:rPr lang="fi-FI" sz="1500" b="0" dirty="0">
                <a:sym typeface="Wingdings" panose="05000000000000000000" pitchFamily="2" charset="2"/>
              </a:rPr>
              <a:t> </a:t>
            </a:r>
            <a:r>
              <a:rPr lang="fi-FI" sz="1500" b="0" dirty="0" err="1">
                <a:sym typeface="Wingdings" panose="05000000000000000000" pitchFamily="2" charset="2"/>
              </a:rPr>
              <a:t>any</a:t>
            </a:r>
            <a:r>
              <a:rPr lang="fi-FI" sz="1500" b="0" dirty="0">
                <a:sym typeface="Wingdings" panose="05000000000000000000" pitchFamily="2" charset="2"/>
              </a:rPr>
              <a:t> (</a:t>
            </a:r>
            <a:r>
              <a:rPr lang="fi-FI" sz="1500" b="0" dirty="0" err="1">
                <a:sym typeface="Wingdings" panose="05000000000000000000" pitchFamily="2" charset="2"/>
              </a:rPr>
              <a:t>qualitative</a:t>
            </a:r>
            <a:r>
              <a:rPr lang="fi-FI" sz="1500" b="0" dirty="0">
                <a:sym typeface="Wingdings" panose="05000000000000000000" pitchFamily="2" charset="2"/>
              </a:rPr>
              <a:t>) </a:t>
            </a:r>
            <a:r>
              <a:rPr lang="fi-FI" sz="1500" b="0" dirty="0" err="1">
                <a:sym typeface="Wingdings" panose="05000000000000000000" pitchFamily="2" charset="2"/>
              </a:rPr>
              <a:t>research</a:t>
            </a:r>
            <a:r>
              <a:rPr lang="fi-FI" sz="1500" b="0" dirty="0">
                <a:sym typeface="Wingdings" panose="05000000000000000000" pitchFamily="2" charset="2"/>
              </a:rPr>
              <a:t> </a:t>
            </a:r>
            <a:r>
              <a:rPr lang="fi-FI" sz="1500" b="0" dirty="0" err="1">
                <a:sym typeface="Wingdings" panose="05000000000000000000" pitchFamily="2" charset="2"/>
              </a:rPr>
              <a:t>topics</a:t>
            </a:r>
            <a:r>
              <a:rPr lang="fi-FI" sz="1500" b="0" dirty="0">
                <a:sym typeface="Wingdings" panose="05000000000000000000" pitchFamily="2" charset="2"/>
              </a:rPr>
              <a:t> </a:t>
            </a:r>
            <a:r>
              <a:rPr lang="fi-FI" sz="1500" b="0" dirty="0" err="1">
                <a:sym typeface="Wingdings" panose="05000000000000000000" pitchFamily="2" charset="2"/>
              </a:rPr>
              <a:t>are</a:t>
            </a:r>
            <a:r>
              <a:rPr lang="fi-FI" sz="1500" b="0" dirty="0">
                <a:sym typeface="Wingdings" panose="05000000000000000000" pitchFamily="2" charset="2"/>
              </a:rPr>
              <a:t> </a:t>
            </a:r>
            <a:r>
              <a:rPr lang="fi-FI" sz="1500" b="0" dirty="0" err="1">
                <a:sym typeface="Wingdings" panose="05000000000000000000" pitchFamily="2" charset="2"/>
              </a:rPr>
              <a:t>welcome</a:t>
            </a:r>
            <a:endParaRPr lang="fi-FI" sz="1500" b="0" dirty="0"/>
          </a:p>
          <a:p>
            <a:endParaRPr lang="fi-FI" dirty="0"/>
          </a:p>
        </p:txBody>
      </p:sp>
      <p:sp>
        <p:nvSpPr>
          <p:cNvPr id="3" name="Date Placeholder 2"/>
          <p:cNvSpPr>
            <a:spLocks noGrp="1"/>
          </p:cNvSpPr>
          <p:nvPr>
            <p:ph type="dt" sz="half" idx="19"/>
          </p:nvPr>
        </p:nvSpPr>
        <p:spPr/>
        <p:txBody>
          <a:bodyPr/>
          <a:lstStyle/>
          <a:p>
            <a:pPr defTabSz="342900" fontAlgn="base">
              <a:spcBef>
                <a:spcPct val="0"/>
              </a:spcBef>
              <a:spcAft>
                <a:spcPct val="0"/>
              </a:spcAft>
              <a:defRPr/>
            </a:pPr>
            <a:fld id="{BCA772FF-DC7D-B64A-BEB0-188ECB96F750}" type="datetime1">
              <a:rPr lang="fi-FI">
                <a:solidFill>
                  <a:prstClr val="black">
                    <a:tint val="75000"/>
                  </a:prstClr>
                </a:solidFill>
                <a:latin typeface="Arial" charset="0"/>
                <a:ea typeface="ＭＳ Ｐゴシック" charset="0"/>
              </a:rPr>
              <a:pPr defTabSz="342900" fontAlgn="base">
                <a:spcBef>
                  <a:spcPct val="0"/>
                </a:spcBef>
                <a:spcAft>
                  <a:spcPct val="0"/>
                </a:spcAft>
                <a:defRPr/>
              </a:pPr>
              <a:t>6.9.2023</a:t>
            </a:fld>
            <a:endParaRPr lang="fi-FI" dirty="0">
              <a:solidFill>
                <a:prstClr val="black">
                  <a:tint val="75000"/>
                </a:prstClr>
              </a:solidFill>
              <a:latin typeface="Arial" charset="0"/>
              <a:ea typeface="ＭＳ Ｐゴシック" charset="0"/>
            </a:endParaRPr>
          </a:p>
        </p:txBody>
      </p:sp>
      <p:sp>
        <p:nvSpPr>
          <p:cNvPr id="4" name="Footer Placeholder 3"/>
          <p:cNvSpPr>
            <a:spLocks noGrp="1"/>
          </p:cNvSpPr>
          <p:nvPr>
            <p:ph type="ftr" sz="quarter" idx="20"/>
          </p:nvPr>
        </p:nvSpPr>
        <p:spPr/>
        <p:txBody>
          <a:bodyPr/>
          <a:lstStyle/>
          <a:p>
            <a:pPr defTabSz="342900" fontAlgn="base">
              <a:spcBef>
                <a:spcPct val="0"/>
              </a:spcBef>
              <a:spcAft>
                <a:spcPct val="0"/>
              </a:spcAft>
              <a:defRPr/>
            </a:pPr>
            <a:r>
              <a:rPr lang="fi-FI">
                <a:solidFill>
                  <a:prstClr val="black">
                    <a:tint val="75000"/>
                  </a:prstClr>
                </a:solidFill>
                <a:latin typeface="Arial" charset="0"/>
                <a:ea typeface="ＭＳ Ｐゴシック" charset="0"/>
              </a:rPr>
              <a:t>Laitoksen nimi</a:t>
            </a:r>
            <a:endParaRPr lang="fi-FI" dirty="0">
              <a:solidFill>
                <a:prstClr val="black">
                  <a:tint val="75000"/>
                </a:prstClr>
              </a:solidFill>
              <a:latin typeface="Arial" charset="0"/>
              <a:ea typeface="ＭＳ Ｐゴシック" charset="0"/>
            </a:endParaRPr>
          </a:p>
        </p:txBody>
      </p:sp>
      <p:sp>
        <p:nvSpPr>
          <p:cNvPr id="5" name="Slide Number Placeholder 4"/>
          <p:cNvSpPr>
            <a:spLocks noGrp="1"/>
          </p:cNvSpPr>
          <p:nvPr>
            <p:ph type="sldNum" sz="quarter" idx="21"/>
          </p:nvPr>
        </p:nvSpPr>
        <p:spPr/>
        <p:txBody>
          <a:bodyPr/>
          <a:lstStyle/>
          <a:p>
            <a:pPr defTabSz="342900" fontAlgn="base">
              <a:spcBef>
                <a:spcPct val="0"/>
              </a:spcBef>
              <a:spcAft>
                <a:spcPct val="0"/>
              </a:spcAft>
              <a:defRPr/>
            </a:pPr>
            <a:fld id="{1C07628F-9402-FB47-93B5-FC3C3BFEEBE0}" type="slidenum">
              <a:rPr lang="fi-FI">
                <a:solidFill>
                  <a:prstClr val="black">
                    <a:tint val="75000"/>
                  </a:prstClr>
                </a:solidFill>
                <a:latin typeface="Arial" charset="0"/>
                <a:ea typeface="ＭＳ Ｐゴシック" charset="0"/>
              </a:rPr>
              <a:pPr defTabSz="342900" fontAlgn="base">
                <a:spcBef>
                  <a:spcPct val="0"/>
                </a:spcBef>
                <a:spcAft>
                  <a:spcPct val="0"/>
                </a:spcAft>
                <a:defRPr/>
              </a:pPr>
              <a:t>15</a:t>
            </a:fld>
            <a:endParaRPr lang="fi-FI" dirty="0">
              <a:solidFill>
                <a:prstClr val="black">
                  <a:tint val="75000"/>
                </a:prstClr>
              </a:solidFill>
              <a:latin typeface="Arial" charset="0"/>
              <a:ea typeface="ＭＳ Ｐゴシック" charset="0"/>
            </a:endParaRPr>
          </a:p>
        </p:txBody>
      </p:sp>
      <p:pic>
        <p:nvPicPr>
          <p:cNvPr id="8" name="Picture 7">
            <a:extLst>
              <a:ext uri="{FF2B5EF4-FFF2-40B4-BE49-F238E27FC236}">
                <a16:creationId xmlns:a16="http://schemas.microsoft.com/office/drawing/2014/main" id="{EE48EB71-D53B-0FD7-5FF7-92B084252B0A}"/>
              </a:ext>
            </a:extLst>
          </p:cNvPr>
          <p:cNvPicPr>
            <a:picLocks noChangeAspect="1"/>
          </p:cNvPicPr>
          <p:nvPr/>
        </p:nvPicPr>
        <p:blipFill>
          <a:blip r:embed="rId2"/>
          <a:stretch>
            <a:fillRect/>
          </a:stretch>
        </p:blipFill>
        <p:spPr>
          <a:xfrm>
            <a:off x="7018257" y="514588"/>
            <a:ext cx="1607344" cy="1607344"/>
          </a:xfrm>
          <a:prstGeom prst="rect">
            <a:avLst/>
          </a:prstGeom>
        </p:spPr>
      </p:pic>
    </p:spTree>
    <p:extLst>
      <p:ext uri="{BB962C8B-B14F-4D97-AF65-F5344CB8AC3E}">
        <p14:creationId xmlns:p14="http://schemas.microsoft.com/office/powerpoint/2010/main" val="403747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239777E-E88C-7317-BA09-32A43BD6499D}"/>
              </a:ext>
            </a:extLst>
          </p:cNvPr>
          <p:cNvSpPr>
            <a:spLocks noGrp="1"/>
          </p:cNvSpPr>
          <p:nvPr>
            <p:ph type="ctrTitle"/>
          </p:nvPr>
        </p:nvSpPr>
        <p:spPr/>
        <p:txBody>
          <a:bodyPr/>
          <a:lstStyle/>
          <a:p>
            <a:r>
              <a:rPr lang="en-US" dirty="0"/>
              <a:t>Research topics</a:t>
            </a:r>
          </a:p>
        </p:txBody>
      </p:sp>
      <p:sp>
        <p:nvSpPr>
          <p:cNvPr id="5" name="Date Placeholder 4">
            <a:extLst>
              <a:ext uri="{FF2B5EF4-FFF2-40B4-BE49-F238E27FC236}">
                <a16:creationId xmlns:a16="http://schemas.microsoft.com/office/drawing/2014/main" id="{40DC491F-701D-E16E-B6E2-94E9836B5EF8}"/>
              </a:ext>
            </a:extLst>
          </p:cNvPr>
          <p:cNvSpPr>
            <a:spLocks noGrp="1"/>
          </p:cNvSpPr>
          <p:nvPr>
            <p:ph type="dt" sz="half" idx="15"/>
          </p:nvPr>
        </p:nvSpPr>
        <p:spPr/>
        <p:txBody>
          <a:bodyPr/>
          <a:lstStyle/>
          <a:p>
            <a:pPr>
              <a:defRPr/>
            </a:pPr>
            <a:fld id="{283B6F99-8DEE-744D-B2F1-7399A94D5902}" type="datetime1">
              <a:rPr lang="fi-FI" smtClean="0"/>
              <a:t>6.9.2023</a:t>
            </a:fld>
            <a:endParaRPr lang="fi-FI" dirty="0"/>
          </a:p>
        </p:txBody>
      </p:sp>
      <p:sp>
        <p:nvSpPr>
          <p:cNvPr id="6" name="Footer Placeholder 5">
            <a:extLst>
              <a:ext uri="{FF2B5EF4-FFF2-40B4-BE49-F238E27FC236}">
                <a16:creationId xmlns:a16="http://schemas.microsoft.com/office/drawing/2014/main" id="{F633B6C2-FD72-536A-356D-738C8784CDD2}"/>
              </a:ext>
            </a:extLst>
          </p:cNvPr>
          <p:cNvSpPr>
            <a:spLocks noGrp="1"/>
          </p:cNvSpPr>
          <p:nvPr>
            <p:ph type="ftr" sz="quarter" idx="16"/>
          </p:nvPr>
        </p:nvSpPr>
        <p:spPr/>
        <p:txBody>
          <a:bodyPr/>
          <a:lstStyle/>
          <a:p>
            <a:pPr>
              <a:defRPr/>
            </a:pPr>
            <a:r>
              <a:rPr lang="fi-FI"/>
              <a:t>Laitoksen nimi</a:t>
            </a:r>
            <a:endParaRPr lang="fi-FI" dirty="0"/>
          </a:p>
        </p:txBody>
      </p:sp>
      <p:sp>
        <p:nvSpPr>
          <p:cNvPr id="7" name="Slide Number Placeholder 6">
            <a:extLst>
              <a:ext uri="{FF2B5EF4-FFF2-40B4-BE49-F238E27FC236}">
                <a16:creationId xmlns:a16="http://schemas.microsoft.com/office/drawing/2014/main" id="{C423595F-52E3-D3D1-B918-72B858AAA49D}"/>
              </a:ext>
            </a:extLst>
          </p:cNvPr>
          <p:cNvSpPr>
            <a:spLocks noGrp="1"/>
          </p:cNvSpPr>
          <p:nvPr>
            <p:ph type="sldNum" sz="quarter" idx="17"/>
          </p:nvPr>
        </p:nvSpPr>
        <p:spPr/>
        <p:txBody>
          <a:bodyPr/>
          <a:lstStyle/>
          <a:p>
            <a:pPr>
              <a:defRPr/>
            </a:pPr>
            <a:fld id="{BFB6B250-F217-B84A-8E10-659CA258BA50}" type="slidenum">
              <a:rPr lang="fi-FI" smtClean="0"/>
              <a:pPr>
                <a:defRPr/>
              </a:pPr>
              <a:t>16</a:t>
            </a:fld>
            <a:endParaRPr lang="fi-FI" dirty="0"/>
          </a:p>
        </p:txBody>
      </p:sp>
      <p:pic>
        <p:nvPicPr>
          <p:cNvPr id="10" name="Picture 9" descr="A person with tattoos and a pink dress&#10;&#10;Description automatically generated">
            <a:extLst>
              <a:ext uri="{FF2B5EF4-FFF2-40B4-BE49-F238E27FC236}">
                <a16:creationId xmlns:a16="http://schemas.microsoft.com/office/drawing/2014/main" id="{57F6AE54-86C4-8807-C75B-924096469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33" y="1207295"/>
            <a:ext cx="3289691" cy="2189139"/>
          </a:xfrm>
          <a:prstGeom prst="rect">
            <a:avLst/>
          </a:prstGeom>
        </p:spPr>
      </p:pic>
      <p:pic>
        <p:nvPicPr>
          <p:cNvPr id="12" name="Picture 11" descr="A person with his hands covering his face&#10;&#10;Description automatically generated">
            <a:extLst>
              <a:ext uri="{FF2B5EF4-FFF2-40B4-BE49-F238E27FC236}">
                <a16:creationId xmlns:a16="http://schemas.microsoft.com/office/drawing/2014/main" id="{EDDA930B-B528-7B85-3A1F-13CBC78BA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519" y="1251602"/>
            <a:ext cx="3205207" cy="2132920"/>
          </a:xfrm>
          <a:prstGeom prst="rect">
            <a:avLst/>
          </a:prstGeom>
        </p:spPr>
      </p:pic>
      <p:sp>
        <p:nvSpPr>
          <p:cNvPr id="13" name="TextBox 12">
            <a:extLst>
              <a:ext uri="{FF2B5EF4-FFF2-40B4-BE49-F238E27FC236}">
                <a16:creationId xmlns:a16="http://schemas.microsoft.com/office/drawing/2014/main" id="{6DEFA722-2CBF-9CB4-E94C-0F4D6056D7AA}"/>
              </a:ext>
            </a:extLst>
          </p:cNvPr>
          <p:cNvSpPr txBox="1"/>
          <p:nvPr/>
        </p:nvSpPr>
        <p:spPr>
          <a:xfrm>
            <a:off x="920785" y="3760984"/>
            <a:ext cx="3123638" cy="230832"/>
          </a:xfrm>
          <a:prstGeom prst="rect">
            <a:avLst/>
          </a:prstGeom>
          <a:noFill/>
        </p:spPr>
        <p:txBody>
          <a:bodyPr wrap="square" lIns="0" tIns="0" rIns="0" bIns="0" rtlCol="0">
            <a:spAutoFit/>
          </a:bodyPr>
          <a:lstStyle/>
          <a:p>
            <a:pPr algn="ctr"/>
            <a:r>
              <a:rPr lang="en-US" sz="1500" b="1" dirty="0"/>
              <a:t>Extreme plastic surgery</a:t>
            </a:r>
          </a:p>
        </p:txBody>
      </p:sp>
      <p:sp>
        <p:nvSpPr>
          <p:cNvPr id="14" name="TextBox 13">
            <a:extLst>
              <a:ext uri="{FF2B5EF4-FFF2-40B4-BE49-F238E27FC236}">
                <a16:creationId xmlns:a16="http://schemas.microsoft.com/office/drawing/2014/main" id="{00D1EB4F-F4B9-AFE7-11C0-5D8BE8055230}"/>
              </a:ext>
            </a:extLst>
          </p:cNvPr>
          <p:cNvSpPr txBox="1"/>
          <p:nvPr/>
        </p:nvSpPr>
        <p:spPr>
          <a:xfrm>
            <a:off x="4830091" y="3760983"/>
            <a:ext cx="3123638" cy="230832"/>
          </a:xfrm>
          <a:prstGeom prst="rect">
            <a:avLst/>
          </a:prstGeom>
          <a:noFill/>
        </p:spPr>
        <p:txBody>
          <a:bodyPr wrap="square" lIns="0" tIns="0" rIns="0" bIns="0" rtlCol="0">
            <a:spAutoFit/>
          </a:bodyPr>
          <a:lstStyle/>
          <a:p>
            <a:pPr algn="ctr"/>
            <a:r>
              <a:rPr lang="en-US" sz="1500" b="1" dirty="0"/>
              <a:t>Shame in consumption</a:t>
            </a:r>
          </a:p>
        </p:txBody>
      </p:sp>
    </p:spTree>
    <p:extLst>
      <p:ext uri="{BB962C8B-B14F-4D97-AF65-F5344CB8AC3E}">
        <p14:creationId xmlns:p14="http://schemas.microsoft.com/office/powerpoint/2010/main" val="3865392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Kuva 12">
            <a:extLst>
              <a:ext uri="{FF2B5EF4-FFF2-40B4-BE49-F238E27FC236}">
                <a16:creationId xmlns:a16="http://schemas.microsoft.com/office/drawing/2014/main" id="{BD8260B6-284F-6D4E-8D9F-9EF22E9130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25145" y="866732"/>
            <a:ext cx="2646293" cy="371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99A2D9B-F6EE-BF46-AC10-29B1B8869B95}"/>
              </a:ext>
            </a:extLst>
          </p:cNvPr>
          <p:cNvSpPr txBox="1"/>
          <p:nvPr/>
        </p:nvSpPr>
        <p:spPr>
          <a:xfrm>
            <a:off x="1229507" y="799644"/>
            <a:ext cx="3294366" cy="3664529"/>
          </a:xfrm>
          <a:prstGeom prst="rect">
            <a:avLst/>
          </a:prstGeom>
          <a:noFill/>
        </p:spPr>
        <p:txBody>
          <a:bodyPr wrap="square" rtlCol="0">
            <a:spAutoFit/>
          </a:bodyPr>
          <a:lstStyle/>
          <a:p>
            <a:pPr algn="l"/>
            <a:r>
              <a:rPr lang="en-US" sz="2700" b="1" dirty="0" err="1">
                <a:latin typeface="Times" pitchFamily="2" charset="0"/>
              </a:rPr>
              <a:t>Arto</a:t>
            </a:r>
            <a:r>
              <a:rPr lang="en-US" sz="2700" b="1" dirty="0">
                <a:latin typeface="Times" pitchFamily="2" charset="0"/>
              </a:rPr>
              <a:t> Lindblom</a:t>
            </a:r>
          </a:p>
          <a:p>
            <a:pPr algn="l"/>
            <a:endParaRPr lang="en-US" sz="1013" dirty="0">
              <a:latin typeface="Times" pitchFamily="2" charset="0"/>
            </a:endParaRPr>
          </a:p>
          <a:p>
            <a:pPr algn="l"/>
            <a:r>
              <a:rPr lang="en-US" sz="1500" dirty="0">
                <a:latin typeface="Times" pitchFamily="2" charset="0"/>
              </a:rPr>
              <a:t>Professor of Marketing</a:t>
            </a:r>
          </a:p>
          <a:p>
            <a:pPr algn="l"/>
            <a:r>
              <a:rPr lang="en-US" sz="1500" dirty="0">
                <a:latin typeface="Times" pitchFamily="2" charset="0"/>
                <a:hlinkClick r:id="rId3"/>
              </a:rPr>
              <a:t>arto.lindblom@aalto.fi</a:t>
            </a:r>
            <a:r>
              <a:rPr lang="en-US" sz="1500" dirty="0">
                <a:latin typeface="Times" pitchFamily="2" charset="0"/>
              </a:rPr>
              <a:t> </a:t>
            </a:r>
          </a:p>
          <a:p>
            <a:pPr algn="l"/>
            <a:endParaRPr lang="en-US" sz="1500" dirty="0">
              <a:latin typeface="Times" pitchFamily="2" charset="0"/>
            </a:endParaRPr>
          </a:p>
          <a:p>
            <a:pPr algn="l"/>
            <a:endParaRPr lang="en-US" sz="1500" dirty="0">
              <a:latin typeface="Times" pitchFamily="2" charset="0"/>
            </a:endParaRPr>
          </a:p>
          <a:p>
            <a:pPr algn="l"/>
            <a:r>
              <a:rPr lang="en-US" sz="1500" dirty="0">
                <a:latin typeface="Times" pitchFamily="2" charset="0"/>
              </a:rPr>
              <a:t>Research expertise:</a:t>
            </a:r>
          </a:p>
          <a:p>
            <a:pPr algn="l"/>
            <a:endParaRPr lang="en-US" sz="1500" dirty="0">
              <a:latin typeface="Times" pitchFamily="2" charset="0"/>
            </a:endParaRPr>
          </a:p>
          <a:p>
            <a:pPr marL="257175" indent="-257175">
              <a:buFont typeface="Arial" panose="020B0604020202020204" pitchFamily="34" charset="0"/>
              <a:buChar char="•"/>
            </a:pPr>
            <a:r>
              <a:rPr lang="en-US" sz="1500" dirty="0">
                <a:latin typeface="Times" pitchFamily="2" charset="0"/>
              </a:rPr>
              <a:t>Retail Marketing and Management</a:t>
            </a:r>
          </a:p>
          <a:p>
            <a:pPr marL="257175" indent="-257175">
              <a:buFont typeface="Arial" panose="020B0604020202020204" pitchFamily="34" charset="0"/>
              <a:buChar char="•"/>
            </a:pPr>
            <a:endParaRPr lang="en-US" sz="1500" dirty="0">
              <a:latin typeface="Times" pitchFamily="2" charset="0"/>
            </a:endParaRPr>
          </a:p>
          <a:p>
            <a:pPr marL="257175" indent="-257175">
              <a:buFont typeface="Arial" panose="020B0604020202020204" pitchFamily="34" charset="0"/>
              <a:buChar char="•"/>
            </a:pPr>
            <a:r>
              <a:rPr lang="en-US" sz="1500" dirty="0">
                <a:latin typeface="Times" pitchFamily="2" charset="0"/>
              </a:rPr>
              <a:t>Retail Business Models</a:t>
            </a:r>
          </a:p>
          <a:p>
            <a:pPr marL="257175" indent="-257175">
              <a:buFont typeface="Arial" panose="020B0604020202020204" pitchFamily="34" charset="0"/>
              <a:buChar char="•"/>
            </a:pPr>
            <a:endParaRPr lang="en-US" sz="1500" dirty="0">
              <a:latin typeface="Times" pitchFamily="2" charset="0"/>
            </a:endParaRPr>
          </a:p>
          <a:p>
            <a:pPr marL="257175" indent="-257175">
              <a:buFont typeface="Arial" panose="020B0604020202020204" pitchFamily="34" charset="0"/>
              <a:buChar char="•"/>
            </a:pPr>
            <a:r>
              <a:rPr lang="en-US" sz="1500" dirty="0">
                <a:latin typeface="Times" pitchFamily="2" charset="0"/>
              </a:rPr>
              <a:t>Retail Entrepreneurship</a:t>
            </a:r>
          </a:p>
          <a:p>
            <a:pPr marL="257175" indent="-257175">
              <a:buFont typeface="Arial" panose="020B0604020202020204" pitchFamily="34" charset="0"/>
              <a:buChar char="•"/>
            </a:pPr>
            <a:endParaRPr lang="en-US" sz="1500" dirty="0">
              <a:latin typeface="Times" pitchFamily="2" charset="0"/>
            </a:endParaRPr>
          </a:p>
          <a:p>
            <a:pPr marL="257175" indent="-257175">
              <a:buFont typeface="Arial" panose="020B0604020202020204" pitchFamily="34" charset="0"/>
              <a:buChar char="•"/>
            </a:pPr>
            <a:r>
              <a:rPr lang="en-US" sz="1500" dirty="0">
                <a:latin typeface="Times" pitchFamily="2" charset="0"/>
              </a:rPr>
              <a:t>Supplier-Retailer Relationships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E83DF3-C385-4068-5C3B-476AA97A29D8}"/>
              </a:ext>
            </a:extLst>
          </p:cNvPr>
          <p:cNvSpPr txBox="1"/>
          <p:nvPr/>
        </p:nvSpPr>
        <p:spPr>
          <a:xfrm>
            <a:off x="454716" y="510698"/>
            <a:ext cx="8401050" cy="4293740"/>
          </a:xfrm>
          <a:prstGeom prst="rect">
            <a:avLst/>
          </a:prstGeom>
          <a:noFill/>
        </p:spPr>
        <p:txBody>
          <a:bodyPr wrap="square">
            <a:spAutoFit/>
          </a:bodyPr>
          <a:lstStyle/>
          <a:p>
            <a:r>
              <a:rPr lang="en-FI" sz="1500" b="1" dirty="0">
                <a:latin typeface="Times"/>
                <a:ea typeface="Calibri" panose="020F0502020204030204" pitchFamily="34" charset="0"/>
                <a:cs typeface="Times New Roman" panose="02020603050405020304" pitchFamily="18" charset="0"/>
              </a:rPr>
              <a:t>It would be interesting: </a:t>
            </a:r>
          </a:p>
          <a:p>
            <a:endParaRPr lang="en-FI" sz="1013" b="1" dirty="0">
              <a:latin typeface="Times"/>
              <a:ea typeface="Calibri" panose="020F0502020204030204" pitchFamily="34" charset="0"/>
              <a:cs typeface="Times New Roman" panose="02020603050405020304" pitchFamily="18" charset="0"/>
            </a:endParaRPr>
          </a:p>
          <a:p>
            <a:r>
              <a:rPr lang="en-FI" sz="1013" b="1" dirty="0">
                <a:latin typeface="Times"/>
                <a:ea typeface="Calibri" panose="020F0502020204030204" pitchFamily="34" charset="0"/>
                <a:cs typeface="Times New Roman" panose="02020603050405020304" pitchFamily="18" charset="0"/>
              </a:rPr>
              <a:t>To analyze and compare existing </a:t>
            </a:r>
            <a:r>
              <a:rPr lang="en-FI" sz="1013" b="1" u="sng" dirty="0">
                <a:latin typeface="Times"/>
                <a:ea typeface="Calibri" panose="020F0502020204030204" pitchFamily="34" charset="0"/>
                <a:cs typeface="Times New Roman" panose="02020603050405020304" pitchFamily="18" charset="0"/>
              </a:rPr>
              <a:t>business models </a:t>
            </a:r>
            <a:r>
              <a:rPr lang="en-FI" sz="1013" b="1" dirty="0">
                <a:latin typeface="Times"/>
                <a:ea typeface="Calibri" panose="020F0502020204030204" pitchFamily="34" charset="0"/>
                <a:cs typeface="Times New Roman" panose="02020603050405020304" pitchFamily="18" charset="0"/>
              </a:rPr>
              <a:t>in the field of retailing:</a:t>
            </a:r>
          </a:p>
          <a:p>
            <a:endParaRPr lang="en-FI" dirty="0">
              <a:latin typeface="Times"/>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en-FI" dirty="0">
                <a:latin typeface="Times"/>
                <a:ea typeface="Calibri" panose="020F0502020204030204" pitchFamily="34" charset="0"/>
                <a:cs typeface="Times New Roman" panose="02020603050405020304" pitchFamily="18" charset="0"/>
              </a:rPr>
              <a:t>Business model describes </a:t>
            </a:r>
            <a:r>
              <a:rPr lang="en-GB" dirty="0">
                <a:latin typeface="Times"/>
                <a:ea typeface="Calibri" panose="020F0502020204030204" pitchFamily="34" charset="0"/>
                <a:cs typeface="Times New Roman" panose="02020603050405020304" pitchFamily="18" charset="0"/>
              </a:rPr>
              <a:t>the way in which the activities (e.g., acquiring, stocking and displaying goods and services) </a:t>
            </a:r>
            <a:r>
              <a:rPr lang="en-GB" dirty="0">
                <a:latin typeface="Times New Roman" panose="02020603050405020304" pitchFamily="18" charset="0"/>
                <a:ea typeface="Calibri" panose="020F0502020204030204" pitchFamily="34" charset="0"/>
                <a:cs typeface="Times New Roman" panose="02020603050405020304" pitchFamily="18" charset="0"/>
              </a:rPr>
              <a:t>are organized and managed within retailing organization. In the field of retailing, </a:t>
            </a:r>
            <a:r>
              <a:rPr lang="en-GB" sz="1013" dirty="0">
                <a:latin typeface="Times New Roman" panose="02020603050405020304" pitchFamily="18" charset="0"/>
                <a:ea typeface="Calibri" panose="020F0502020204030204" pitchFamily="34" charset="0"/>
                <a:cs typeface="Times New Roman" panose="02020603050405020304" pitchFamily="18" charset="0"/>
              </a:rPr>
              <a:t>b</a:t>
            </a:r>
            <a:r>
              <a:rPr lang="en-GB" dirty="0">
                <a:latin typeface="Times New Roman" panose="02020603050405020304" pitchFamily="18" charset="0"/>
                <a:ea typeface="Calibri" panose="020F0502020204030204" pitchFamily="34" charset="0"/>
                <a:cs typeface="Times New Roman" panose="02020603050405020304" pitchFamily="18" charset="0"/>
              </a:rPr>
              <a:t>usiness models vary significantly: there </a:t>
            </a:r>
            <a:r>
              <a:rPr lang="en-US" dirty="0">
                <a:latin typeface="Times New Roman" panose="02020603050405020304" pitchFamily="18" charset="0"/>
                <a:ea typeface="Calibri" panose="020F0502020204030204" pitchFamily="34" charset="0"/>
                <a:cs typeface="Times New Roman" panose="02020603050405020304" pitchFamily="18" charset="0"/>
              </a:rPr>
              <a:t>are, for example, </a:t>
            </a:r>
            <a:r>
              <a:rPr lang="en-US" sz="1013" b="1" dirty="0">
                <a:latin typeface="Times New Roman" panose="02020603050405020304" pitchFamily="18" charset="0"/>
                <a:ea typeface="Calibri" panose="020F0502020204030204" pitchFamily="34" charset="0"/>
                <a:cs typeface="Times New Roman" panose="02020603050405020304" pitchFamily="18" charset="0"/>
              </a:rPr>
              <a:t>v</a:t>
            </a:r>
            <a:r>
              <a:rPr lang="en-US" b="1" dirty="0">
                <a:latin typeface="Times New Roman" panose="02020603050405020304" pitchFamily="18" charset="0"/>
                <a:ea typeface="Calibri" panose="020F0502020204030204" pitchFamily="34" charset="0"/>
                <a:cs typeface="Times New Roman" panose="02020603050405020304" pitchFamily="18" charset="0"/>
              </a:rPr>
              <a:t>ertically integrated models</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b="1" dirty="0">
                <a:latin typeface="Times New Roman" panose="02020603050405020304" pitchFamily="18" charset="0"/>
                <a:ea typeface="Calibri" panose="020F0502020204030204" pitchFamily="34" charset="0"/>
                <a:cs typeface="Times New Roman" panose="02020603050405020304" pitchFamily="18" charset="0"/>
              </a:rPr>
              <a:t>franchising</a:t>
            </a:r>
            <a:r>
              <a:rPr lang="en-US" dirty="0">
                <a:latin typeface="Times New Roman" panose="02020603050405020304" pitchFamily="18" charset="0"/>
                <a:ea typeface="Calibri" panose="020F0502020204030204" pitchFamily="34" charset="0"/>
                <a:cs typeface="Times New Roman" panose="02020603050405020304" pitchFamily="18" charset="0"/>
              </a:rPr>
              <a:t> or </a:t>
            </a:r>
            <a:r>
              <a:rPr lang="en-US" b="1" dirty="0">
                <a:latin typeface="Times New Roman" panose="02020603050405020304" pitchFamily="18" charset="0"/>
                <a:ea typeface="Calibri" panose="020F0502020204030204" pitchFamily="34" charset="0"/>
                <a:cs typeface="Times New Roman" panose="02020603050405020304" pitchFamily="18" charset="0"/>
              </a:rPr>
              <a:t>co-op models</a:t>
            </a:r>
            <a:r>
              <a:rPr lang="en-US" dirty="0">
                <a:latin typeface="Times New Roman" panose="02020603050405020304" pitchFamily="18" charset="0"/>
                <a:ea typeface="Calibri" panose="020F0502020204030204" pitchFamily="34" charset="0"/>
                <a:cs typeface="Times New Roman" panose="02020603050405020304" pitchFamily="18" charset="0"/>
              </a:rPr>
              <a:t>. Lately, </a:t>
            </a:r>
            <a:r>
              <a:rPr lang="en-US" b="1" dirty="0">
                <a:latin typeface="Times New Roman" panose="02020603050405020304" pitchFamily="18" charset="0"/>
                <a:ea typeface="Calibri" panose="020F0502020204030204" pitchFamily="34" charset="0"/>
                <a:cs typeface="Times New Roman" panose="02020603050405020304" pitchFamily="18" charset="0"/>
              </a:rPr>
              <a:t>platform based models </a:t>
            </a:r>
            <a:r>
              <a:rPr lang="en-US" dirty="0">
                <a:latin typeface="Times New Roman" panose="02020603050405020304" pitchFamily="18" charset="0"/>
                <a:ea typeface="Calibri" panose="020F0502020204030204" pitchFamily="34" charset="0"/>
                <a:cs typeface="Times New Roman" panose="02020603050405020304" pitchFamily="18" charset="0"/>
              </a:rPr>
              <a:t>(e.g., Amazon) have gain a lot of interest in the retail industry.</a:t>
            </a:r>
          </a:p>
          <a:p>
            <a:pPr marL="214313" indent="-214313">
              <a:buFont typeface="Arial" panose="020B0604020202020204" pitchFamily="34" charset="0"/>
              <a:buChar char="•"/>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en-US" sz="1013" dirty="0">
                <a:latin typeface="Times New Roman" panose="02020603050405020304" pitchFamily="18" charset="0"/>
                <a:ea typeface="Calibri" panose="020F0502020204030204" pitchFamily="34" charset="0"/>
                <a:cs typeface="Times New Roman" panose="02020603050405020304" pitchFamily="18" charset="0"/>
              </a:rPr>
              <a:t>What are the k</a:t>
            </a:r>
            <a:r>
              <a:rPr lang="en-US" dirty="0">
                <a:latin typeface="Times New Roman" panose="02020603050405020304" pitchFamily="18" charset="0"/>
                <a:ea typeface="Calibri" panose="020F0502020204030204" pitchFamily="34" charset="0"/>
                <a:cs typeface="Times New Roman" panose="02020603050405020304" pitchFamily="18" charset="0"/>
              </a:rPr>
              <a:t>ey elements and features of each model? Key advantages? Main l</a:t>
            </a:r>
            <a:r>
              <a:rPr lang="en-US" sz="1013" dirty="0">
                <a:latin typeface="Times New Roman" panose="02020603050405020304" pitchFamily="18" charset="0"/>
                <a:ea typeface="Calibri" panose="020F0502020204030204" pitchFamily="34" charset="0"/>
                <a:cs typeface="Times New Roman" panose="02020603050405020304" pitchFamily="18" charset="0"/>
              </a:rPr>
              <a:t>imitations</a:t>
            </a:r>
            <a:r>
              <a:rPr lang="en-US" dirty="0">
                <a:latin typeface="Times New Roman" panose="02020603050405020304" pitchFamily="18" charset="0"/>
                <a:ea typeface="Calibri" panose="020F0502020204030204" pitchFamily="34" charset="0"/>
                <a:cs typeface="Times New Roman" panose="02020603050405020304" pitchFamily="18" charset="0"/>
              </a:rPr>
              <a:t>? What are the outcomes or performance (e.g., efficiency and effectiveness) of each model? </a:t>
            </a:r>
          </a:p>
          <a:p>
            <a:pPr marL="257175" indent="-257175">
              <a:buFont typeface="Symbol" pitchFamily="2" charset="2"/>
              <a:buChar char=""/>
            </a:pPr>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pPr lvl="0"/>
            <a:r>
              <a:rPr lang="en-US" b="1" dirty="0">
                <a:latin typeface="Times New Roman" panose="02020603050405020304" pitchFamily="18" charset="0"/>
                <a:ea typeface="Calibri" panose="020F0502020204030204" pitchFamily="34" charset="0"/>
                <a:cs typeface="Times New Roman" panose="02020603050405020304" pitchFamily="18" charset="0"/>
              </a:rPr>
              <a:t>To analyze </a:t>
            </a:r>
            <a:r>
              <a:rPr lang="en-US" b="1" u="sng" dirty="0">
                <a:latin typeface="Times New Roman" panose="02020603050405020304" pitchFamily="18" charset="0"/>
                <a:ea typeface="Calibri" panose="020F0502020204030204" pitchFamily="34" charset="0"/>
                <a:cs typeface="Times New Roman" panose="02020603050405020304" pitchFamily="18" charset="0"/>
              </a:rPr>
              <a:t>multichannel</a:t>
            </a:r>
            <a:r>
              <a:rPr lang="en-US" b="1" dirty="0">
                <a:latin typeface="Times New Roman" panose="02020603050405020304" pitchFamily="18" charset="0"/>
                <a:ea typeface="Calibri" panose="020F0502020204030204" pitchFamily="34" charset="0"/>
                <a:cs typeface="Times New Roman" panose="02020603050405020304" pitchFamily="18" charset="0"/>
              </a:rPr>
              <a:t> (or </a:t>
            </a:r>
            <a:r>
              <a:rPr lang="en-US" b="1" u="sng" dirty="0">
                <a:latin typeface="Times New Roman" panose="02020603050405020304" pitchFamily="18" charset="0"/>
                <a:ea typeface="Calibri" panose="020F0502020204030204" pitchFamily="34" charset="0"/>
                <a:cs typeface="Times New Roman" panose="02020603050405020304" pitchFamily="18" charset="0"/>
              </a:rPr>
              <a:t>omnichannel</a:t>
            </a:r>
            <a:r>
              <a:rPr lang="en-US" b="1" dirty="0">
                <a:latin typeface="Times New Roman" panose="02020603050405020304" pitchFamily="18" charset="0"/>
                <a:ea typeface="Calibri" panose="020F0502020204030204" pitchFamily="34" charset="0"/>
                <a:cs typeface="Times New Roman" panose="02020603050405020304" pitchFamily="18" charset="0"/>
              </a:rPr>
              <a:t>) retail strategies:</a:t>
            </a:r>
          </a:p>
          <a:p>
            <a:endParaRPr lang="en-US" sz="1500" dirty="0">
              <a:latin typeface="Times New Roman" panose="02020603050405020304" pitchFamily="18"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Multichannel retailing is about selling goods or services to consumers through more than one channel. </a:t>
            </a:r>
            <a:r>
              <a:rPr lang="en-US" sz="1013" dirty="0">
                <a:latin typeface="Times New Roman" panose="02020603050405020304" pitchFamily="18" charset="0"/>
                <a:ea typeface="Calibri" panose="020F0502020204030204" pitchFamily="34" charset="0"/>
                <a:cs typeface="Times New Roman" panose="02020603050405020304" pitchFamily="18" charset="0"/>
              </a:rPr>
              <a:t>M</a:t>
            </a:r>
            <a:r>
              <a:rPr lang="en-US" dirty="0">
                <a:latin typeface="Times New Roman" panose="02020603050405020304" pitchFamily="18" charset="0"/>
                <a:ea typeface="Calibri" panose="020F0502020204030204" pitchFamily="34" charset="0"/>
                <a:cs typeface="Times New Roman" panose="02020603050405020304" pitchFamily="18" charset="0"/>
              </a:rPr>
              <a:t>ultichannel </a:t>
            </a:r>
            <a:r>
              <a:rPr lang="en-US" sz="1013" dirty="0">
                <a:latin typeface="Times New Roman" panose="02020603050405020304" pitchFamily="18" charset="0"/>
                <a:ea typeface="Calibri" panose="020F0502020204030204" pitchFamily="34" charset="0"/>
                <a:cs typeface="Times New Roman" panose="02020603050405020304" pitchFamily="18" charset="0"/>
              </a:rPr>
              <a:t>retailing can involve very complex organizational arrangements.</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en-US" sz="1013" dirty="0">
              <a:latin typeface="Times New Roman" panose="02020603050405020304" pitchFamily="18"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What are the critical success factors in multichannel retailing? What are the main challenges when implementing multichannel retailing? How </a:t>
            </a:r>
            <a:r>
              <a:rPr lang="en-US" altLang="fi-FI" sz="1013" dirty="0">
                <a:latin typeface="Times New Roman" panose="02020603050405020304" pitchFamily="18" charset="0"/>
                <a:cs typeface="Times New Roman" panose="02020603050405020304" pitchFamily="18" charset="0"/>
              </a:rPr>
              <a:t>should retailers combine </a:t>
            </a:r>
            <a:r>
              <a:rPr lang="en-US" altLang="fi-FI" dirty="0">
                <a:latin typeface="Times New Roman" panose="02020603050405020304" pitchFamily="18" charset="0"/>
                <a:cs typeface="Times New Roman" panose="02020603050405020304" pitchFamily="18" charset="0"/>
              </a:rPr>
              <a:t>offline and online channels to create cross-channel synergies? What should be the level of cross-channel harmonization of marketing variables (e.g. pricing) in multi-channel retailing</a:t>
            </a:r>
            <a:r>
              <a:rPr lang="en-US" altLang="fi-FI" sz="1013"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How do customers use different channels during their purchase journey? Showrooming? Webrooming?</a:t>
            </a:r>
            <a:endParaRPr lang="en-US" sz="1013"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2715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E83DF3-C385-4068-5C3B-476AA97A29D8}"/>
              </a:ext>
            </a:extLst>
          </p:cNvPr>
          <p:cNvSpPr txBox="1"/>
          <p:nvPr/>
        </p:nvSpPr>
        <p:spPr>
          <a:xfrm>
            <a:off x="371475" y="537634"/>
            <a:ext cx="8401050" cy="4403450"/>
          </a:xfrm>
          <a:prstGeom prst="rect">
            <a:avLst/>
          </a:prstGeom>
          <a:noFill/>
        </p:spPr>
        <p:txBody>
          <a:bodyPr wrap="square">
            <a:spAutoFit/>
          </a:bodyPr>
          <a:lstStyle/>
          <a:p>
            <a:r>
              <a:rPr lang="en-US" b="1" dirty="0">
                <a:latin typeface="Times"/>
                <a:ea typeface="Calibri" panose="020F0502020204030204" pitchFamily="34" charset="0"/>
                <a:cs typeface="Times New Roman" panose="02020603050405020304" pitchFamily="18" charset="0"/>
              </a:rPr>
              <a:t>To analyze </a:t>
            </a:r>
            <a:r>
              <a:rPr lang="en-US" b="1" u="sng" dirty="0">
                <a:latin typeface="Times"/>
                <a:ea typeface="Calibri" panose="020F0502020204030204" pitchFamily="34" charset="0"/>
                <a:cs typeface="Times New Roman" panose="02020603050405020304" pitchFamily="18" charset="0"/>
              </a:rPr>
              <a:t>retail-marketing mix decisions</a:t>
            </a:r>
            <a:r>
              <a:rPr lang="en-US" b="1" dirty="0">
                <a:latin typeface="Times"/>
                <a:ea typeface="Calibri" panose="020F0502020204030204" pitchFamily="34" charset="0"/>
                <a:cs typeface="Times New Roman" panose="02020603050405020304" pitchFamily="18" charset="0"/>
              </a:rPr>
              <a:t>, </a:t>
            </a:r>
            <a:r>
              <a:rPr lang="en-US" b="1" u="sng" dirty="0">
                <a:latin typeface="Times"/>
                <a:ea typeface="Calibri" panose="020F0502020204030204" pitchFamily="34" charset="0"/>
                <a:cs typeface="Times New Roman" panose="02020603050405020304" pitchFamily="18" charset="0"/>
              </a:rPr>
              <a:t>marketing capabilities</a:t>
            </a:r>
            <a:r>
              <a:rPr lang="en-US" b="1" dirty="0">
                <a:latin typeface="Times"/>
                <a:ea typeface="Calibri" panose="020F0502020204030204" pitchFamily="34" charset="0"/>
                <a:cs typeface="Times New Roman" panose="02020603050405020304" pitchFamily="18" charset="0"/>
              </a:rPr>
              <a:t> and/or </a:t>
            </a:r>
            <a:r>
              <a:rPr lang="en-US" b="1" u="sng" dirty="0">
                <a:latin typeface="Times"/>
                <a:ea typeface="Calibri" panose="020F0502020204030204" pitchFamily="34" charset="0"/>
                <a:cs typeface="Times New Roman" panose="02020603050405020304" pitchFamily="18" charset="0"/>
              </a:rPr>
              <a:t>market-based resources </a:t>
            </a:r>
            <a:r>
              <a:rPr lang="en-US" b="1" dirty="0">
                <a:latin typeface="Times"/>
                <a:ea typeface="Calibri" panose="020F0502020204030204" pitchFamily="34" charset="0"/>
                <a:cs typeface="Times New Roman" panose="02020603050405020304" pitchFamily="18" charset="0"/>
              </a:rPr>
              <a:t>of retailers:</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Times"/>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en-US" dirty="0">
                <a:latin typeface="Times"/>
                <a:ea typeface="Calibri" panose="020F0502020204030204" pitchFamily="34" charset="0"/>
                <a:cs typeface="Times New Roman" panose="02020603050405020304" pitchFamily="18" charset="0"/>
              </a:rPr>
              <a:t>What are the core marketing capabilities, skills and/or resources in the field of retailing? Digital marketing capabilities? Retail branding capabilities? Innovation capabilities? </a:t>
            </a:r>
            <a:r>
              <a:rPr lang="en-US" sz="1013" dirty="0">
                <a:latin typeface="Times"/>
                <a:ea typeface="Calibri" panose="020F0502020204030204" pitchFamily="34" charset="0"/>
                <a:cs typeface="Times New Roman" panose="02020603050405020304" pitchFamily="18" charset="0"/>
              </a:rPr>
              <a:t>Data a</a:t>
            </a:r>
            <a:r>
              <a:rPr lang="en-US" dirty="0">
                <a:latin typeface="Times"/>
                <a:ea typeface="Calibri" panose="020F0502020204030204" pitchFamily="34" charset="0"/>
                <a:cs typeface="Times New Roman" panose="02020603050405020304" pitchFamily="18" charset="0"/>
              </a:rPr>
              <a:t>nalytics capabilities? What are the effects of </a:t>
            </a:r>
            <a:r>
              <a:rPr lang="en-US" sz="1013" dirty="0">
                <a:latin typeface="Times"/>
                <a:ea typeface="Calibri" panose="020F0502020204030204" pitchFamily="34" charset="0"/>
                <a:cs typeface="Times New Roman" panose="02020603050405020304" pitchFamily="18" charset="0"/>
              </a:rPr>
              <a:t>marketing </a:t>
            </a:r>
            <a:r>
              <a:rPr lang="en-US" dirty="0">
                <a:latin typeface="Times"/>
                <a:ea typeface="Calibri" panose="020F0502020204030204" pitchFamily="34" charset="0"/>
                <a:cs typeface="Times New Roman" panose="02020603050405020304" pitchFamily="18" charset="0"/>
              </a:rPr>
              <a:t>capabilities and/or resources on performance and competitive advantage? </a:t>
            </a:r>
          </a:p>
          <a:p>
            <a:pPr marL="214313" indent="-214313">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Times"/>
                <a:ea typeface="Calibri" panose="020F0502020204030204" pitchFamily="34" charset="0"/>
                <a:cs typeface="Times New Roman" panose="02020603050405020304" pitchFamily="18" charset="0"/>
              </a:rPr>
              <a:t>To explore </a:t>
            </a:r>
            <a:r>
              <a:rPr lang="en-US" b="1" u="sng" dirty="0">
                <a:latin typeface="Times"/>
                <a:ea typeface="Calibri" panose="020F0502020204030204" pitchFamily="34" charset="0"/>
                <a:cs typeface="Times New Roman" panose="02020603050405020304" pitchFamily="18" charset="0"/>
              </a:rPr>
              <a:t>retail entrepreneurship</a:t>
            </a:r>
            <a:r>
              <a:rPr lang="en-US" b="1" dirty="0">
                <a:latin typeface="Times"/>
                <a:ea typeface="Calibri" panose="020F0502020204030204" pitchFamily="34" charset="0"/>
                <a:cs typeface="Times New Roman" panose="02020603050405020304" pitchFamily="18" charset="0"/>
              </a:rPr>
              <a:t> or </a:t>
            </a:r>
            <a:r>
              <a:rPr lang="en-US" b="1" u="sng" dirty="0">
                <a:latin typeface="Times"/>
                <a:ea typeface="Calibri" panose="020F0502020204030204" pitchFamily="34" charset="0"/>
                <a:cs typeface="Times New Roman" panose="02020603050405020304" pitchFamily="18" charset="0"/>
              </a:rPr>
              <a:t>entrepreneurial orientation</a:t>
            </a:r>
            <a:r>
              <a:rPr lang="en-US" sz="1013" b="1" dirty="0">
                <a:latin typeface="Times"/>
                <a:ea typeface="Calibri" panose="020F0502020204030204" pitchFamily="34" charset="0"/>
                <a:cs typeface="Times New Roman" panose="02020603050405020304" pitchFamily="18" charset="0"/>
              </a:rPr>
              <a:t> of retail organizations: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57175" indent="-257175">
              <a:buFont typeface="Symbol" pitchFamily="2" charset="2"/>
              <a:buChar char=""/>
            </a:pPr>
            <a:endParaRPr lang="en-US" dirty="0">
              <a:latin typeface="Times"/>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en-US" sz="1013" dirty="0">
                <a:latin typeface="Times"/>
                <a:ea typeface="Calibri" panose="020F0502020204030204" pitchFamily="34" charset="0"/>
                <a:cs typeface="Times New Roman" panose="02020603050405020304" pitchFamily="18" charset="0"/>
              </a:rPr>
              <a:t>Retail entrepreneurs are the owners and managers of their retail businesses, and they invest considerable personal and financial resources in their enterprises. They also carry financial risks related to their retail businesses.</a:t>
            </a:r>
          </a:p>
          <a:p>
            <a:pPr marL="214313" indent="-214313">
              <a:buFont typeface="Arial" panose="020B0604020202020204" pitchFamily="34" charset="0"/>
              <a:buChar char="•"/>
            </a:pPr>
            <a:endParaRPr lang="en-US" sz="1013" dirty="0">
              <a:latin typeface="Times"/>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en-US" dirty="0">
                <a:latin typeface="Times"/>
                <a:ea typeface="Calibri" panose="020F0502020204030204" pitchFamily="34" charset="0"/>
                <a:cs typeface="Times New Roman" panose="02020603050405020304" pitchFamily="18" charset="0"/>
              </a:rPr>
              <a:t>What are the (psychological) features or traits of successful retail entrepreneurs? </a:t>
            </a:r>
          </a:p>
          <a:p>
            <a:pPr marL="214313" indent="-214313">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Times"/>
                <a:ea typeface="Calibri" panose="020F0502020204030204" pitchFamily="34" charset="0"/>
                <a:cs typeface="Times New Roman" panose="02020603050405020304" pitchFamily="18" charset="0"/>
              </a:rPr>
              <a:t>To investigate </a:t>
            </a:r>
            <a:r>
              <a:rPr lang="en-US" b="1" u="sng" dirty="0">
                <a:latin typeface="Times"/>
                <a:ea typeface="Calibri" panose="020F0502020204030204" pitchFamily="34" charset="0"/>
                <a:cs typeface="Times New Roman" panose="02020603050405020304" pitchFamily="18" charset="0"/>
              </a:rPr>
              <a:t>sustainability, corporate social responsibility</a:t>
            </a:r>
            <a:r>
              <a:rPr lang="en-US" b="1" dirty="0">
                <a:latin typeface="Times"/>
                <a:ea typeface="Calibri" panose="020F0502020204030204" pitchFamily="34" charset="0"/>
                <a:cs typeface="Times New Roman" panose="02020603050405020304" pitchFamily="18" charset="0"/>
              </a:rPr>
              <a:t> in the field of retailing:</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57175" indent="-257175">
              <a:buFont typeface="Symbol" pitchFamily="2" charset="2"/>
              <a:buChar char=""/>
            </a:pPr>
            <a:endParaRPr lang="en-US" dirty="0">
              <a:latin typeface="Times"/>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en-US" dirty="0">
                <a:latin typeface="Times"/>
                <a:ea typeface="Calibri" panose="020F0502020204030204" pitchFamily="34" charset="0"/>
                <a:cs typeface="Times New Roman" panose="02020603050405020304" pitchFamily="18" charset="0"/>
              </a:rPr>
              <a:t>How do retailers define, promote and implement sustainability and CSR? What is the impact of sustainability and CSR e.g. on store loyalty, store image or store performance? </a:t>
            </a:r>
          </a:p>
          <a:p>
            <a:pPr lvl="0"/>
            <a:endParaRPr lang="en-US" sz="1013" dirty="0">
              <a:latin typeface="Times New Roman" panose="02020603050405020304" pitchFamily="18" charset="0"/>
              <a:ea typeface="Calibri" panose="020F0502020204030204" pitchFamily="34" charset="0"/>
              <a:cs typeface="Times New Roman" panose="02020603050405020304" pitchFamily="18" charset="0"/>
            </a:endParaRPr>
          </a:p>
          <a:p>
            <a:pPr lvl="0"/>
            <a:r>
              <a:rPr lang="en-US" b="1" dirty="0">
                <a:latin typeface="Times New Roman" panose="02020603050405020304" pitchFamily="18" charset="0"/>
                <a:ea typeface="Calibri" panose="020F0502020204030204" pitchFamily="34" charset="0"/>
                <a:cs typeface="Times New Roman" panose="02020603050405020304" pitchFamily="18" charset="0"/>
              </a:rPr>
              <a:t>To explore the nature of </a:t>
            </a:r>
            <a:r>
              <a:rPr lang="en-US" b="1" u="sng" dirty="0">
                <a:latin typeface="Times New Roman" panose="02020603050405020304" pitchFamily="18" charset="0"/>
                <a:ea typeface="Calibri" panose="020F0502020204030204" pitchFamily="34" charset="0"/>
                <a:cs typeface="Times New Roman" panose="02020603050405020304" pitchFamily="18" charset="0"/>
              </a:rPr>
              <a:t>supplier-retailer relationships:</a:t>
            </a:r>
          </a:p>
          <a:p>
            <a:pPr lvl="0"/>
            <a:endParaRPr lang="en-US" sz="1013" dirty="0">
              <a:latin typeface="Times New Roman" panose="02020603050405020304" pitchFamily="18"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How do retailers build strategic relationships with their suppliers? What is the level of channel collaboration in today’s retail environment? What is the level of channel conflict? </a:t>
            </a:r>
            <a:r>
              <a:rPr lang="en-US" sz="1013" dirty="0">
                <a:latin typeface="Times New Roman" panose="02020603050405020304" pitchFamily="18" charset="0"/>
                <a:ea typeface="Calibri" panose="020F0502020204030204" pitchFamily="34" charset="0"/>
                <a:cs typeface="Times New Roman" panose="02020603050405020304" pitchFamily="18" charset="0"/>
              </a:rPr>
              <a:t>The role of power?</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2390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155A-9AC4-BF4C-A79C-9CC0DFC18BF7}"/>
              </a:ext>
            </a:extLst>
          </p:cNvPr>
          <p:cNvSpPr>
            <a:spLocks noGrp="1"/>
          </p:cNvSpPr>
          <p:nvPr>
            <p:ph type="title"/>
          </p:nvPr>
        </p:nvSpPr>
        <p:spPr/>
        <p:txBody>
          <a:bodyPr/>
          <a:lstStyle/>
          <a:p>
            <a:r>
              <a:rPr lang="en-FI" dirty="0"/>
              <a:t>Roles and responsibilities</a:t>
            </a:r>
          </a:p>
        </p:txBody>
      </p:sp>
      <p:sp>
        <p:nvSpPr>
          <p:cNvPr id="4" name="Content Placeholder 4">
            <a:extLst>
              <a:ext uri="{FF2B5EF4-FFF2-40B4-BE49-F238E27FC236}">
                <a16:creationId xmlns:a16="http://schemas.microsoft.com/office/drawing/2014/main" id="{70C55A47-C6C7-0B40-B8D3-23B7D61B5B0D}"/>
              </a:ext>
            </a:extLst>
          </p:cNvPr>
          <p:cNvSpPr txBox="1">
            <a:spLocks/>
          </p:cNvSpPr>
          <p:nvPr/>
        </p:nvSpPr>
        <p:spPr>
          <a:xfrm>
            <a:off x="176317" y="1423633"/>
            <a:ext cx="8791367" cy="704663"/>
          </a:xfrm>
        </p:spPr>
        <p:txBody>
          <a:bodyPr>
            <a:normAutofit fontScale="92500" lnSpcReduction="10000"/>
          </a:bodyPr>
          <a:lst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defTabSz="514300">
              <a:spcBef>
                <a:spcPts val="563"/>
              </a:spcBef>
              <a:buNone/>
            </a:pPr>
            <a:r>
              <a:rPr lang="en-US" sz="1575" i="1" dirty="0">
                <a:solidFill>
                  <a:prstClr val="black"/>
                </a:solidFill>
                <a:latin typeface="Calibri" panose="020F0502020204030204"/>
              </a:rPr>
              <a:t>Master’s thesis is </a:t>
            </a:r>
            <a:r>
              <a:rPr lang="en-US" sz="1575" b="1" i="1" dirty="0">
                <a:solidFill>
                  <a:prstClr val="black"/>
                </a:solidFill>
                <a:latin typeface="Calibri" panose="020F0502020204030204"/>
              </a:rPr>
              <a:t>quite large independent scientific/academic work</a:t>
            </a:r>
            <a:r>
              <a:rPr lang="en-US" sz="1575" i="1" dirty="0">
                <a:solidFill>
                  <a:prstClr val="black"/>
                </a:solidFill>
                <a:latin typeface="Calibri" panose="020F0502020204030204"/>
              </a:rPr>
              <a:t>. In one’s master’s thesis, </a:t>
            </a:r>
            <a:r>
              <a:rPr lang="en-US" sz="1575" b="1" i="1" u="sng" dirty="0">
                <a:solidFill>
                  <a:prstClr val="black"/>
                </a:solidFill>
                <a:latin typeface="Calibri" panose="020F0502020204030204"/>
              </a:rPr>
              <a:t>student</a:t>
            </a:r>
            <a:r>
              <a:rPr lang="en-US" sz="1575" b="1" i="1" dirty="0">
                <a:solidFill>
                  <a:prstClr val="black"/>
                </a:solidFill>
                <a:latin typeface="Calibri" panose="020F0502020204030204"/>
              </a:rPr>
              <a:t> should be able </a:t>
            </a:r>
            <a:r>
              <a:rPr lang="en-US" sz="1575" i="1" dirty="0">
                <a:solidFill>
                  <a:prstClr val="black"/>
                </a:solidFill>
                <a:latin typeface="Calibri" panose="020F0502020204030204"/>
              </a:rPr>
              <a:t>to (1) form a research problem, (2) acquire required literature and information and data for solving the problem, (3) apply proper research methods, (4) make conclusions and (5) write scientific/academic text. </a:t>
            </a:r>
          </a:p>
          <a:p>
            <a:pPr marL="128576" indent="-128576" defTabSz="514300">
              <a:spcBef>
                <a:spcPts val="563"/>
              </a:spcBef>
              <a:buNone/>
            </a:pPr>
            <a:endParaRPr lang="fi-FI" sz="1575" dirty="0">
              <a:solidFill>
                <a:prstClr val="black"/>
              </a:solidFill>
              <a:latin typeface="Calibri" panose="020F0502020204030204"/>
            </a:endParaRPr>
          </a:p>
        </p:txBody>
      </p:sp>
      <p:sp>
        <p:nvSpPr>
          <p:cNvPr id="5" name="TextBox 4">
            <a:extLst>
              <a:ext uri="{FF2B5EF4-FFF2-40B4-BE49-F238E27FC236}">
                <a16:creationId xmlns:a16="http://schemas.microsoft.com/office/drawing/2014/main" id="{F9534971-D05A-3C4D-ADD7-4C2D6BE82F7B}"/>
              </a:ext>
            </a:extLst>
          </p:cNvPr>
          <p:cNvSpPr txBox="1"/>
          <p:nvPr/>
        </p:nvSpPr>
        <p:spPr>
          <a:xfrm>
            <a:off x="917620" y="2277515"/>
            <a:ext cx="3023555" cy="2169825"/>
          </a:xfrm>
          <a:prstGeom prst="rect">
            <a:avLst/>
          </a:prstGeom>
          <a:solidFill>
            <a:schemeClr val="bg1">
              <a:lumMod val="85000"/>
            </a:schemeClr>
          </a:solidFill>
        </p:spPr>
        <p:txBody>
          <a:bodyPr wrap="square" rtlCol="0">
            <a:spAutoFit/>
          </a:bodyPr>
          <a:lstStyle/>
          <a:p>
            <a:r>
              <a:rPr lang="fi-FI" b="1" dirty="0" err="1">
                <a:solidFill>
                  <a:prstClr val="black"/>
                </a:solidFill>
                <a:latin typeface="Calibri" panose="020F0502020204030204"/>
              </a:rPr>
              <a:t>Researcher’s</a:t>
            </a:r>
            <a:r>
              <a:rPr lang="fi-FI" b="1" dirty="0">
                <a:solidFill>
                  <a:prstClr val="black"/>
                </a:solidFill>
                <a:latin typeface="Calibri" panose="020F0502020204030204"/>
              </a:rPr>
              <a:t> </a:t>
            </a:r>
            <a:r>
              <a:rPr lang="fi-FI" b="1" dirty="0" err="1">
                <a:solidFill>
                  <a:prstClr val="black"/>
                </a:solidFill>
                <a:latin typeface="Calibri" panose="020F0502020204030204"/>
              </a:rPr>
              <a:t>perspective</a:t>
            </a:r>
            <a:endParaRPr lang="fi-FI" b="1" dirty="0">
              <a:solidFill>
                <a:prstClr val="black"/>
              </a:solidFill>
              <a:latin typeface="Calibri" panose="020F0502020204030204"/>
            </a:endParaRPr>
          </a:p>
          <a:p>
            <a:pPr>
              <a:buFont typeface="Arial" pitchFamily="34" charset="0"/>
              <a:buChar char="•"/>
            </a:pPr>
            <a:r>
              <a:rPr lang="fi-FI" dirty="0">
                <a:solidFill>
                  <a:prstClr val="black"/>
                </a:solidFill>
                <a:latin typeface="Calibri" panose="020F0502020204030204"/>
              </a:rPr>
              <a:t> </a:t>
            </a:r>
            <a:r>
              <a:rPr lang="fi-FI" dirty="0" err="1">
                <a:solidFill>
                  <a:prstClr val="black"/>
                </a:solidFill>
                <a:latin typeface="Calibri" panose="020F0502020204030204"/>
              </a:rPr>
              <a:t>Scientific</a:t>
            </a:r>
            <a:r>
              <a:rPr lang="fi-FI" dirty="0">
                <a:solidFill>
                  <a:prstClr val="black"/>
                </a:solidFill>
                <a:latin typeface="Calibri" panose="020F0502020204030204"/>
              </a:rPr>
              <a:t>/</a:t>
            </a:r>
            <a:r>
              <a:rPr lang="fi-FI" dirty="0" err="1">
                <a:solidFill>
                  <a:prstClr val="black"/>
                </a:solidFill>
                <a:latin typeface="Calibri" panose="020F0502020204030204"/>
              </a:rPr>
              <a:t>academic</a:t>
            </a:r>
            <a:r>
              <a:rPr lang="fi-FI" dirty="0">
                <a:solidFill>
                  <a:prstClr val="black"/>
                </a:solidFill>
                <a:latin typeface="Calibri" panose="020F0502020204030204"/>
              </a:rPr>
              <a:t> thesis</a:t>
            </a:r>
          </a:p>
          <a:p>
            <a:pPr>
              <a:buFont typeface="Arial" pitchFamily="34" charset="0"/>
              <a:buChar char="•"/>
            </a:pPr>
            <a:r>
              <a:rPr lang="fi-FI" dirty="0">
                <a:solidFill>
                  <a:prstClr val="black"/>
                </a:solidFill>
                <a:latin typeface="Calibri" panose="020F0502020204030204"/>
              </a:rPr>
              <a:t> </a:t>
            </a:r>
            <a:r>
              <a:rPr lang="fi-FI" dirty="0" err="1">
                <a:solidFill>
                  <a:prstClr val="black"/>
                </a:solidFill>
                <a:latin typeface="Calibri" panose="020F0502020204030204"/>
              </a:rPr>
              <a:t>Builds</a:t>
            </a:r>
            <a:r>
              <a:rPr lang="fi-FI" dirty="0">
                <a:solidFill>
                  <a:prstClr val="black"/>
                </a:solidFill>
                <a:latin typeface="Calibri" panose="020F0502020204030204"/>
              </a:rPr>
              <a:t> on the </a:t>
            </a:r>
            <a:r>
              <a:rPr lang="fi-FI" dirty="0" err="1">
                <a:solidFill>
                  <a:prstClr val="black"/>
                </a:solidFill>
                <a:latin typeface="Calibri" panose="020F0502020204030204"/>
              </a:rPr>
              <a:t>existing</a:t>
            </a:r>
            <a:r>
              <a:rPr lang="fi-FI" dirty="0">
                <a:solidFill>
                  <a:prstClr val="black"/>
                </a:solidFill>
                <a:latin typeface="Calibri" panose="020F0502020204030204"/>
              </a:rPr>
              <a:t> </a:t>
            </a:r>
            <a:r>
              <a:rPr lang="fi-FI" dirty="0" err="1">
                <a:solidFill>
                  <a:prstClr val="black"/>
                </a:solidFill>
                <a:latin typeface="Calibri" panose="020F0502020204030204"/>
              </a:rPr>
              <a:t>knowledge</a:t>
            </a:r>
            <a:r>
              <a:rPr lang="fi-FI" dirty="0">
                <a:solidFill>
                  <a:prstClr val="black"/>
                </a:solidFill>
                <a:latin typeface="Calibri" panose="020F0502020204030204"/>
              </a:rPr>
              <a:t>, </a:t>
            </a:r>
            <a:r>
              <a:rPr lang="fi-FI" dirty="0" err="1">
                <a:solidFill>
                  <a:prstClr val="black"/>
                </a:solidFill>
                <a:latin typeface="Calibri" panose="020F0502020204030204"/>
              </a:rPr>
              <a:t>contributes</a:t>
            </a:r>
            <a:r>
              <a:rPr lang="fi-FI" dirty="0">
                <a:solidFill>
                  <a:prstClr val="black"/>
                </a:solidFill>
                <a:latin typeface="Calibri" panose="020F0502020204030204"/>
              </a:rPr>
              <a:t> to </a:t>
            </a:r>
            <a:r>
              <a:rPr lang="fi-FI" dirty="0" err="1">
                <a:solidFill>
                  <a:prstClr val="black"/>
                </a:solidFill>
                <a:latin typeface="Calibri" panose="020F0502020204030204"/>
              </a:rPr>
              <a:t>it</a:t>
            </a:r>
            <a:r>
              <a:rPr lang="fi-FI" dirty="0">
                <a:solidFill>
                  <a:prstClr val="black"/>
                </a:solidFill>
                <a:latin typeface="Calibri" panose="020F0502020204030204"/>
              </a:rPr>
              <a:t> </a:t>
            </a:r>
          </a:p>
          <a:p>
            <a:pPr>
              <a:buFont typeface="Arial" pitchFamily="34" charset="0"/>
              <a:buChar char="•"/>
            </a:pPr>
            <a:r>
              <a:rPr lang="fi-FI" dirty="0">
                <a:solidFill>
                  <a:prstClr val="black"/>
                </a:solidFill>
                <a:latin typeface="Calibri" panose="020F0502020204030204"/>
              </a:rPr>
              <a:t> </a:t>
            </a:r>
            <a:r>
              <a:rPr lang="fi-FI" dirty="0" err="1">
                <a:solidFill>
                  <a:prstClr val="black"/>
                </a:solidFill>
                <a:latin typeface="Calibri" panose="020F0502020204030204"/>
              </a:rPr>
              <a:t>Solid</a:t>
            </a:r>
            <a:r>
              <a:rPr lang="fi-FI" dirty="0">
                <a:solidFill>
                  <a:prstClr val="black"/>
                </a:solidFill>
                <a:latin typeface="Calibri" panose="020F0502020204030204"/>
              </a:rPr>
              <a:t> </a:t>
            </a:r>
            <a:r>
              <a:rPr lang="fi-FI" dirty="0" err="1">
                <a:solidFill>
                  <a:prstClr val="black"/>
                </a:solidFill>
                <a:latin typeface="Calibri" panose="020F0502020204030204"/>
              </a:rPr>
              <a:t>theoretical</a:t>
            </a:r>
            <a:r>
              <a:rPr lang="fi-FI" dirty="0">
                <a:solidFill>
                  <a:prstClr val="black"/>
                </a:solidFill>
                <a:latin typeface="Calibri" panose="020F0502020204030204"/>
              </a:rPr>
              <a:t> </a:t>
            </a:r>
            <a:r>
              <a:rPr lang="fi-FI" dirty="0" err="1">
                <a:solidFill>
                  <a:prstClr val="black"/>
                </a:solidFill>
                <a:latin typeface="Calibri" panose="020F0502020204030204"/>
              </a:rPr>
              <a:t>background</a:t>
            </a:r>
            <a:r>
              <a:rPr lang="fi-FI" dirty="0">
                <a:solidFill>
                  <a:prstClr val="black"/>
                </a:solidFill>
                <a:latin typeface="Calibri" panose="020F0502020204030204"/>
              </a:rPr>
              <a:t> and </a:t>
            </a:r>
            <a:r>
              <a:rPr lang="fi-FI" dirty="0" err="1">
                <a:solidFill>
                  <a:prstClr val="black"/>
                </a:solidFill>
                <a:latin typeface="Calibri" panose="020F0502020204030204"/>
              </a:rPr>
              <a:t>concepts</a:t>
            </a:r>
            <a:endParaRPr lang="fi-FI" dirty="0">
              <a:solidFill>
                <a:prstClr val="black"/>
              </a:solidFill>
              <a:latin typeface="Calibri" panose="020F0502020204030204"/>
            </a:endParaRPr>
          </a:p>
          <a:p>
            <a:pPr>
              <a:buFont typeface="Arial" pitchFamily="34" charset="0"/>
              <a:buChar char="•"/>
            </a:pPr>
            <a:r>
              <a:rPr lang="fi-FI" dirty="0">
                <a:solidFill>
                  <a:prstClr val="black"/>
                </a:solidFill>
                <a:latin typeface="Calibri" panose="020F0502020204030204"/>
              </a:rPr>
              <a:t> </a:t>
            </a:r>
            <a:r>
              <a:rPr lang="fi-FI" dirty="0" err="1">
                <a:solidFill>
                  <a:prstClr val="black"/>
                </a:solidFill>
                <a:latin typeface="Calibri" panose="020F0502020204030204"/>
              </a:rPr>
              <a:t>Scientifically</a:t>
            </a:r>
            <a:r>
              <a:rPr lang="fi-FI" dirty="0">
                <a:solidFill>
                  <a:prstClr val="black"/>
                </a:solidFill>
                <a:latin typeface="Calibri" panose="020F0502020204030204"/>
              </a:rPr>
              <a:t>/</a:t>
            </a:r>
            <a:r>
              <a:rPr lang="fi-FI" dirty="0" err="1">
                <a:solidFill>
                  <a:prstClr val="black"/>
                </a:solidFill>
                <a:latin typeface="Calibri" panose="020F0502020204030204"/>
              </a:rPr>
              <a:t>academically</a:t>
            </a:r>
            <a:r>
              <a:rPr lang="fi-FI" dirty="0">
                <a:solidFill>
                  <a:prstClr val="black"/>
                </a:solidFill>
                <a:latin typeface="Calibri" panose="020F0502020204030204"/>
              </a:rPr>
              <a:t> </a:t>
            </a:r>
            <a:r>
              <a:rPr lang="fi-FI" dirty="0" err="1">
                <a:solidFill>
                  <a:prstClr val="black"/>
                </a:solidFill>
                <a:latin typeface="Calibri" panose="020F0502020204030204"/>
              </a:rPr>
              <a:t>approved</a:t>
            </a:r>
            <a:r>
              <a:rPr lang="fi-FI" dirty="0">
                <a:solidFill>
                  <a:prstClr val="black"/>
                </a:solidFill>
                <a:latin typeface="Calibri" panose="020F0502020204030204"/>
              </a:rPr>
              <a:t>, </a:t>
            </a:r>
            <a:r>
              <a:rPr lang="fi-FI" dirty="0" err="1">
                <a:solidFill>
                  <a:prstClr val="black"/>
                </a:solidFill>
                <a:latin typeface="Calibri" panose="020F0502020204030204"/>
              </a:rPr>
              <a:t>rigorous</a:t>
            </a:r>
            <a:r>
              <a:rPr lang="fi-FI" dirty="0">
                <a:solidFill>
                  <a:prstClr val="black"/>
                </a:solidFill>
                <a:latin typeface="Calibri" panose="020F0502020204030204"/>
              </a:rPr>
              <a:t> and </a:t>
            </a:r>
            <a:r>
              <a:rPr lang="fi-FI" dirty="0" err="1">
                <a:solidFill>
                  <a:prstClr val="black"/>
                </a:solidFill>
                <a:latin typeface="Calibri" panose="020F0502020204030204"/>
              </a:rPr>
              <a:t>robust</a:t>
            </a:r>
            <a:r>
              <a:rPr lang="fi-FI" dirty="0">
                <a:solidFill>
                  <a:prstClr val="black"/>
                </a:solidFill>
                <a:latin typeface="Calibri" panose="020F0502020204030204"/>
              </a:rPr>
              <a:t> methods</a:t>
            </a:r>
          </a:p>
          <a:p>
            <a:pPr>
              <a:buFont typeface="Arial" pitchFamily="34" charset="0"/>
              <a:buChar char="•"/>
            </a:pPr>
            <a:r>
              <a:rPr lang="fi-FI" dirty="0">
                <a:solidFill>
                  <a:prstClr val="black"/>
                </a:solidFill>
                <a:latin typeface="Calibri" panose="020F0502020204030204"/>
              </a:rPr>
              <a:t> </a:t>
            </a:r>
            <a:r>
              <a:rPr lang="fi-FI" dirty="0" err="1">
                <a:solidFill>
                  <a:prstClr val="black"/>
                </a:solidFill>
                <a:latin typeface="Calibri" panose="020F0502020204030204"/>
              </a:rPr>
              <a:t>Scientific</a:t>
            </a:r>
            <a:r>
              <a:rPr lang="fi-FI" dirty="0">
                <a:solidFill>
                  <a:prstClr val="black"/>
                </a:solidFill>
                <a:latin typeface="Calibri" panose="020F0502020204030204"/>
              </a:rPr>
              <a:t>/</a:t>
            </a:r>
            <a:r>
              <a:rPr lang="fi-FI" dirty="0" err="1">
                <a:solidFill>
                  <a:prstClr val="black"/>
                </a:solidFill>
                <a:latin typeface="Calibri" panose="020F0502020204030204"/>
              </a:rPr>
              <a:t>academic</a:t>
            </a:r>
            <a:r>
              <a:rPr lang="fi-FI" dirty="0">
                <a:solidFill>
                  <a:prstClr val="black"/>
                </a:solidFill>
                <a:latin typeface="Calibri" panose="020F0502020204030204"/>
              </a:rPr>
              <a:t> </a:t>
            </a:r>
            <a:r>
              <a:rPr lang="fi-FI" dirty="0" err="1">
                <a:solidFill>
                  <a:prstClr val="black"/>
                </a:solidFill>
                <a:latin typeface="Calibri" panose="020F0502020204030204"/>
              </a:rPr>
              <a:t>writing</a:t>
            </a:r>
            <a:r>
              <a:rPr lang="fi-FI" dirty="0">
                <a:solidFill>
                  <a:prstClr val="black"/>
                </a:solidFill>
                <a:latin typeface="Calibri" panose="020F0502020204030204"/>
              </a:rPr>
              <a:t> and </a:t>
            </a:r>
            <a:r>
              <a:rPr lang="fi-FI" dirty="0" err="1">
                <a:solidFill>
                  <a:prstClr val="black"/>
                </a:solidFill>
                <a:latin typeface="Calibri" panose="020F0502020204030204"/>
              </a:rPr>
              <a:t>reporting</a:t>
            </a:r>
            <a:r>
              <a:rPr lang="fi-FI" dirty="0">
                <a:solidFill>
                  <a:prstClr val="black"/>
                </a:solidFill>
                <a:latin typeface="Calibri" panose="020F0502020204030204"/>
              </a:rPr>
              <a:t> </a:t>
            </a:r>
            <a:r>
              <a:rPr lang="fi-FI" dirty="0" err="1">
                <a:solidFill>
                  <a:prstClr val="black"/>
                </a:solidFill>
                <a:latin typeface="Calibri" panose="020F0502020204030204"/>
              </a:rPr>
              <a:t>style</a:t>
            </a:r>
            <a:endParaRPr lang="fi-FI"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AB59E6A3-BE0A-AC47-8A11-8D6E0A5D0308}"/>
              </a:ext>
            </a:extLst>
          </p:cNvPr>
          <p:cNvSpPr txBox="1"/>
          <p:nvPr/>
        </p:nvSpPr>
        <p:spPr>
          <a:xfrm>
            <a:off x="4162123" y="2277514"/>
            <a:ext cx="3676827" cy="1962076"/>
          </a:xfrm>
          <a:prstGeom prst="rect">
            <a:avLst/>
          </a:prstGeom>
          <a:solidFill>
            <a:schemeClr val="tx1"/>
          </a:solidFill>
        </p:spPr>
        <p:txBody>
          <a:bodyPr wrap="square" rtlCol="0">
            <a:spAutoFit/>
          </a:bodyPr>
          <a:lstStyle/>
          <a:p>
            <a:r>
              <a:rPr lang="fi-FI" b="1" dirty="0" err="1">
                <a:solidFill>
                  <a:prstClr val="white"/>
                </a:solidFill>
                <a:latin typeface="Calibri" panose="020F0502020204030204"/>
              </a:rPr>
              <a:t>Pragmatic</a:t>
            </a:r>
            <a:r>
              <a:rPr lang="fi-FI" b="1" dirty="0">
                <a:solidFill>
                  <a:prstClr val="white"/>
                </a:solidFill>
                <a:latin typeface="Calibri" panose="020F0502020204030204"/>
              </a:rPr>
              <a:t> </a:t>
            </a:r>
            <a:r>
              <a:rPr lang="fi-FI" b="1" dirty="0" err="1">
                <a:solidFill>
                  <a:prstClr val="white"/>
                </a:solidFill>
                <a:latin typeface="Calibri" panose="020F0502020204030204"/>
              </a:rPr>
              <a:t>perspective</a:t>
            </a:r>
            <a:endParaRPr lang="fi-FI" b="1" dirty="0">
              <a:solidFill>
                <a:prstClr val="white"/>
              </a:solidFill>
              <a:latin typeface="Calibri" panose="020F0502020204030204"/>
            </a:endParaRPr>
          </a:p>
          <a:p>
            <a:pPr>
              <a:buFont typeface="Arial" pitchFamily="34" charset="0"/>
              <a:buChar char="•"/>
            </a:pPr>
            <a:r>
              <a:rPr lang="fi-FI" dirty="0">
                <a:solidFill>
                  <a:prstClr val="white"/>
                </a:solidFill>
                <a:latin typeface="Calibri" panose="020F0502020204030204"/>
              </a:rPr>
              <a:t> </a:t>
            </a:r>
            <a:r>
              <a:rPr lang="fi-FI" dirty="0" err="1">
                <a:solidFill>
                  <a:prstClr val="white"/>
                </a:solidFill>
                <a:latin typeface="Calibri" panose="020F0502020204030204"/>
              </a:rPr>
              <a:t>Independent</a:t>
            </a:r>
            <a:r>
              <a:rPr lang="fi-FI" dirty="0">
                <a:solidFill>
                  <a:prstClr val="white"/>
                </a:solidFill>
                <a:latin typeface="Calibri" panose="020F0502020204030204"/>
              </a:rPr>
              <a:t> </a:t>
            </a:r>
            <a:r>
              <a:rPr lang="fi-FI" dirty="0" err="1">
                <a:solidFill>
                  <a:prstClr val="white"/>
                </a:solidFill>
                <a:latin typeface="Calibri" panose="020F0502020204030204"/>
              </a:rPr>
              <a:t>project</a:t>
            </a:r>
            <a:r>
              <a:rPr lang="fi-FI" dirty="0">
                <a:solidFill>
                  <a:prstClr val="white"/>
                </a:solidFill>
                <a:latin typeface="Calibri" panose="020F0502020204030204"/>
              </a:rPr>
              <a:t>, </a:t>
            </a:r>
            <a:r>
              <a:rPr lang="fi-FI" dirty="0" err="1">
                <a:solidFill>
                  <a:prstClr val="white"/>
                </a:solidFill>
                <a:latin typeface="Calibri" panose="020F0502020204030204"/>
              </a:rPr>
              <a:t>must</a:t>
            </a:r>
            <a:r>
              <a:rPr lang="fi-FI" dirty="0">
                <a:solidFill>
                  <a:prstClr val="white"/>
                </a:solidFill>
                <a:latin typeface="Calibri" panose="020F0502020204030204"/>
              </a:rPr>
              <a:t> </a:t>
            </a:r>
            <a:r>
              <a:rPr lang="fi-FI" dirty="0" err="1">
                <a:solidFill>
                  <a:prstClr val="white"/>
                </a:solidFill>
                <a:latin typeface="Calibri" panose="020F0502020204030204"/>
              </a:rPr>
              <a:t>be</a:t>
            </a:r>
            <a:r>
              <a:rPr lang="fi-FI" dirty="0">
                <a:solidFill>
                  <a:prstClr val="white"/>
                </a:solidFill>
                <a:latin typeface="Calibri" panose="020F0502020204030204"/>
              </a:rPr>
              <a:t> </a:t>
            </a:r>
            <a:r>
              <a:rPr lang="fi-FI" dirty="0" err="1">
                <a:solidFill>
                  <a:prstClr val="white"/>
                </a:solidFill>
                <a:latin typeface="Calibri" panose="020F0502020204030204"/>
              </a:rPr>
              <a:t>completed</a:t>
            </a:r>
            <a:r>
              <a:rPr lang="fi-FI" dirty="0">
                <a:solidFill>
                  <a:prstClr val="white"/>
                </a:solidFill>
                <a:latin typeface="Calibri" panose="020F0502020204030204"/>
              </a:rPr>
              <a:t>, </a:t>
            </a:r>
            <a:r>
              <a:rPr lang="fi-FI" dirty="0" err="1">
                <a:solidFill>
                  <a:prstClr val="white"/>
                </a:solidFill>
                <a:latin typeface="Calibri" panose="020F0502020204030204"/>
              </a:rPr>
              <a:t>has</a:t>
            </a:r>
            <a:r>
              <a:rPr lang="fi-FI" dirty="0">
                <a:solidFill>
                  <a:prstClr val="white"/>
                </a:solidFill>
                <a:latin typeface="Calibri" panose="020F0502020204030204"/>
              </a:rPr>
              <a:t> a </a:t>
            </a:r>
            <a:r>
              <a:rPr lang="fi-FI" dirty="0" err="1">
                <a:solidFill>
                  <a:prstClr val="white"/>
                </a:solidFill>
                <a:latin typeface="Calibri" panose="020F0502020204030204"/>
              </a:rPr>
              <a:t>beginning</a:t>
            </a:r>
            <a:r>
              <a:rPr lang="fi-FI" dirty="0">
                <a:solidFill>
                  <a:prstClr val="white"/>
                </a:solidFill>
                <a:latin typeface="Calibri" panose="020F0502020204030204"/>
              </a:rPr>
              <a:t> and an </a:t>
            </a:r>
            <a:r>
              <a:rPr lang="fi-FI" dirty="0" err="1">
                <a:solidFill>
                  <a:prstClr val="white"/>
                </a:solidFill>
                <a:latin typeface="Calibri" panose="020F0502020204030204"/>
              </a:rPr>
              <a:t>ending</a:t>
            </a:r>
            <a:endParaRPr lang="fi-FI" dirty="0">
              <a:solidFill>
                <a:prstClr val="white"/>
              </a:solidFill>
              <a:latin typeface="Calibri" panose="020F0502020204030204"/>
            </a:endParaRPr>
          </a:p>
          <a:p>
            <a:pPr>
              <a:buFont typeface="Arial" pitchFamily="34" charset="0"/>
              <a:buChar char="•"/>
            </a:pPr>
            <a:r>
              <a:rPr lang="fi-FI" dirty="0">
                <a:solidFill>
                  <a:prstClr val="white"/>
                </a:solidFill>
                <a:latin typeface="Calibri" panose="020F0502020204030204"/>
              </a:rPr>
              <a:t> </a:t>
            </a:r>
            <a:r>
              <a:rPr lang="fi-FI" dirty="0" err="1">
                <a:solidFill>
                  <a:prstClr val="white"/>
                </a:solidFill>
                <a:latin typeface="Calibri" panose="020F0502020204030204"/>
              </a:rPr>
              <a:t>Includes</a:t>
            </a:r>
            <a:r>
              <a:rPr lang="fi-FI" dirty="0">
                <a:solidFill>
                  <a:prstClr val="white"/>
                </a:solidFill>
                <a:latin typeface="Calibri" panose="020F0502020204030204"/>
              </a:rPr>
              <a:t> the </a:t>
            </a:r>
            <a:r>
              <a:rPr lang="fi-FI" dirty="0" err="1">
                <a:solidFill>
                  <a:prstClr val="white"/>
                </a:solidFill>
                <a:latin typeface="Calibri" panose="020F0502020204030204"/>
              </a:rPr>
              <a:t>required</a:t>
            </a:r>
            <a:r>
              <a:rPr lang="fi-FI" dirty="0">
                <a:solidFill>
                  <a:prstClr val="white"/>
                </a:solidFill>
                <a:latin typeface="Calibri" panose="020F0502020204030204"/>
              </a:rPr>
              <a:t> </a:t>
            </a:r>
            <a:r>
              <a:rPr lang="fi-FI" dirty="0" err="1">
                <a:solidFill>
                  <a:prstClr val="white"/>
                </a:solidFill>
                <a:latin typeface="Calibri" panose="020F0502020204030204"/>
              </a:rPr>
              <a:t>parts</a:t>
            </a:r>
            <a:r>
              <a:rPr lang="fi-FI" dirty="0">
                <a:solidFill>
                  <a:prstClr val="white"/>
                </a:solidFill>
                <a:latin typeface="Calibri" panose="020F0502020204030204"/>
              </a:rPr>
              <a:t> (</a:t>
            </a:r>
            <a:r>
              <a:rPr lang="fi-FI" dirty="0" err="1">
                <a:solidFill>
                  <a:prstClr val="white"/>
                </a:solidFill>
                <a:latin typeface="Calibri" panose="020F0502020204030204"/>
              </a:rPr>
              <a:t>research</a:t>
            </a:r>
            <a:r>
              <a:rPr lang="fi-FI" dirty="0">
                <a:solidFill>
                  <a:prstClr val="white"/>
                </a:solidFill>
                <a:latin typeface="Calibri" panose="020F0502020204030204"/>
              </a:rPr>
              <a:t> </a:t>
            </a:r>
            <a:r>
              <a:rPr lang="fi-FI" dirty="0" err="1">
                <a:solidFill>
                  <a:prstClr val="white"/>
                </a:solidFill>
                <a:latin typeface="Calibri" panose="020F0502020204030204"/>
              </a:rPr>
              <a:t>questions</a:t>
            </a:r>
            <a:r>
              <a:rPr lang="fi-FI" dirty="0">
                <a:solidFill>
                  <a:prstClr val="white"/>
                </a:solidFill>
                <a:latin typeface="Calibri" panose="020F0502020204030204"/>
              </a:rPr>
              <a:t>, </a:t>
            </a:r>
            <a:r>
              <a:rPr lang="fi-FI" dirty="0" err="1">
                <a:solidFill>
                  <a:prstClr val="white"/>
                </a:solidFill>
                <a:latin typeface="Calibri" panose="020F0502020204030204"/>
              </a:rPr>
              <a:t>literature</a:t>
            </a:r>
            <a:r>
              <a:rPr lang="fi-FI" dirty="0">
                <a:solidFill>
                  <a:prstClr val="white"/>
                </a:solidFill>
                <a:latin typeface="Calibri" panose="020F0502020204030204"/>
              </a:rPr>
              <a:t> </a:t>
            </a:r>
            <a:r>
              <a:rPr lang="fi-FI" dirty="0" err="1">
                <a:solidFill>
                  <a:prstClr val="white"/>
                </a:solidFill>
                <a:latin typeface="Calibri" panose="020F0502020204030204"/>
              </a:rPr>
              <a:t>review</a:t>
            </a:r>
            <a:r>
              <a:rPr lang="fi-FI" dirty="0">
                <a:solidFill>
                  <a:prstClr val="white"/>
                </a:solidFill>
                <a:latin typeface="Calibri" panose="020F0502020204030204"/>
              </a:rPr>
              <a:t>, </a:t>
            </a:r>
            <a:r>
              <a:rPr lang="fi-FI" dirty="0" err="1">
                <a:solidFill>
                  <a:prstClr val="white"/>
                </a:solidFill>
                <a:latin typeface="Calibri" panose="020F0502020204030204"/>
              </a:rPr>
              <a:t>empirical</a:t>
            </a:r>
            <a:r>
              <a:rPr lang="fi-FI" dirty="0">
                <a:solidFill>
                  <a:prstClr val="white"/>
                </a:solidFill>
                <a:latin typeface="Calibri" panose="020F0502020204030204"/>
              </a:rPr>
              <a:t> </a:t>
            </a:r>
            <a:r>
              <a:rPr lang="fi-FI" dirty="0" err="1">
                <a:solidFill>
                  <a:prstClr val="white"/>
                </a:solidFill>
                <a:latin typeface="Calibri" panose="020F0502020204030204"/>
              </a:rPr>
              <a:t>part</a:t>
            </a:r>
            <a:r>
              <a:rPr lang="fi-FI" dirty="0">
                <a:solidFill>
                  <a:prstClr val="white"/>
                </a:solidFill>
                <a:latin typeface="Calibri" panose="020F0502020204030204"/>
              </a:rPr>
              <a:t>)  </a:t>
            </a:r>
          </a:p>
          <a:p>
            <a:pPr>
              <a:buFont typeface="Arial" pitchFamily="34" charset="0"/>
              <a:buChar char="•"/>
            </a:pPr>
            <a:r>
              <a:rPr lang="fi-FI" dirty="0">
                <a:solidFill>
                  <a:prstClr val="white"/>
                </a:solidFill>
                <a:latin typeface="Calibri" panose="020F0502020204030204"/>
              </a:rPr>
              <a:t> </a:t>
            </a:r>
            <a:r>
              <a:rPr lang="fi-FI" dirty="0" err="1">
                <a:solidFill>
                  <a:prstClr val="white"/>
                </a:solidFill>
                <a:latin typeface="Calibri" panose="020F0502020204030204"/>
              </a:rPr>
              <a:t>Reported</a:t>
            </a:r>
            <a:r>
              <a:rPr lang="fi-FI" dirty="0">
                <a:solidFill>
                  <a:prstClr val="white"/>
                </a:solidFill>
                <a:latin typeface="Calibri" panose="020F0502020204030204"/>
              </a:rPr>
              <a:t> in the </a:t>
            </a:r>
            <a:r>
              <a:rPr lang="fi-FI" dirty="0" err="1">
                <a:solidFill>
                  <a:prstClr val="white"/>
                </a:solidFill>
                <a:latin typeface="Calibri" panose="020F0502020204030204"/>
              </a:rPr>
              <a:t>required</a:t>
            </a:r>
            <a:r>
              <a:rPr lang="fi-FI" dirty="0">
                <a:solidFill>
                  <a:prstClr val="white"/>
                </a:solidFill>
                <a:latin typeface="Calibri" panose="020F0502020204030204"/>
              </a:rPr>
              <a:t> </a:t>
            </a:r>
            <a:r>
              <a:rPr lang="fi-FI" dirty="0" err="1">
                <a:solidFill>
                  <a:prstClr val="white"/>
                </a:solidFill>
                <a:latin typeface="Calibri" panose="020F0502020204030204"/>
              </a:rPr>
              <a:t>format</a:t>
            </a:r>
            <a:r>
              <a:rPr lang="fi-FI" dirty="0">
                <a:solidFill>
                  <a:prstClr val="white"/>
                </a:solidFill>
                <a:latin typeface="Calibri" panose="020F0502020204030204"/>
              </a:rPr>
              <a:t> (structure, </a:t>
            </a:r>
            <a:r>
              <a:rPr lang="fi-FI" dirty="0" err="1">
                <a:solidFill>
                  <a:prstClr val="white"/>
                </a:solidFill>
                <a:latin typeface="Calibri" panose="020F0502020204030204"/>
              </a:rPr>
              <a:t>citations</a:t>
            </a:r>
            <a:r>
              <a:rPr lang="fi-FI" dirty="0">
                <a:solidFill>
                  <a:prstClr val="white"/>
                </a:solidFill>
                <a:latin typeface="Calibri" panose="020F0502020204030204"/>
              </a:rPr>
              <a:t> etc.)</a:t>
            </a:r>
          </a:p>
          <a:p>
            <a:pPr>
              <a:buFont typeface="Arial" pitchFamily="34" charset="0"/>
              <a:buChar char="•"/>
            </a:pPr>
            <a:r>
              <a:rPr lang="fi-FI" dirty="0">
                <a:solidFill>
                  <a:prstClr val="white"/>
                </a:solidFill>
                <a:latin typeface="Calibri" panose="020F0502020204030204"/>
              </a:rPr>
              <a:t> </a:t>
            </a:r>
            <a:r>
              <a:rPr lang="fi-FI" dirty="0" err="1">
                <a:solidFill>
                  <a:prstClr val="white"/>
                </a:solidFill>
                <a:latin typeface="Calibri" panose="020F0502020204030204"/>
              </a:rPr>
              <a:t>Typically</a:t>
            </a:r>
            <a:r>
              <a:rPr lang="fi-FI" dirty="0">
                <a:solidFill>
                  <a:prstClr val="white"/>
                </a:solidFill>
                <a:latin typeface="Calibri" panose="020F0502020204030204"/>
              </a:rPr>
              <a:t> </a:t>
            </a:r>
            <a:r>
              <a:rPr lang="fi-FI" dirty="0" err="1">
                <a:solidFill>
                  <a:prstClr val="white"/>
                </a:solidFill>
                <a:latin typeface="Calibri" panose="020F0502020204030204"/>
              </a:rPr>
              <a:t>about</a:t>
            </a:r>
            <a:r>
              <a:rPr lang="fi-FI" dirty="0">
                <a:solidFill>
                  <a:prstClr val="white"/>
                </a:solidFill>
                <a:latin typeface="Calibri" panose="020F0502020204030204"/>
              </a:rPr>
              <a:t> 60 </a:t>
            </a:r>
            <a:r>
              <a:rPr lang="fi-FI" dirty="0" err="1">
                <a:solidFill>
                  <a:prstClr val="white"/>
                </a:solidFill>
                <a:latin typeface="Calibri" panose="020F0502020204030204"/>
              </a:rPr>
              <a:t>pages</a:t>
            </a:r>
            <a:endParaRPr lang="fi-FI" dirty="0">
              <a:solidFill>
                <a:prstClr val="white"/>
              </a:solidFill>
              <a:latin typeface="Calibri" panose="020F0502020204030204"/>
            </a:endParaRPr>
          </a:p>
          <a:p>
            <a:pPr>
              <a:buFont typeface="Arial" pitchFamily="34" charset="0"/>
              <a:buChar char="•"/>
            </a:pPr>
            <a:r>
              <a:rPr lang="fi-FI" dirty="0">
                <a:solidFill>
                  <a:prstClr val="white"/>
                </a:solidFill>
                <a:latin typeface="Calibri" panose="020F0502020204030204"/>
              </a:rPr>
              <a:t> 30 </a:t>
            </a:r>
            <a:r>
              <a:rPr lang="fi-FI" dirty="0" err="1">
                <a:solidFill>
                  <a:prstClr val="white"/>
                </a:solidFill>
                <a:latin typeface="Calibri" panose="020F0502020204030204"/>
              </a:rPr>
              <a:t>ects</a:t>
            </a:r>
            <a:r>
              <a:rPr lang="fi-FI" dirty="0">
                <a:solidFill>
                  <a:prstClr val="white"/>
                </a:solidFill>
                <a:latin typeface="Calibri" panose="020F0502020204030204"/>
              </a:rPr>
              <a:t>, </a:t>
            </a:r>
            <a:r>
              <a:rPr lang="fi-FI" dirty="0" err="1">
                <a:solidFill>
                  <a:prstClr val="white"/>
                </a:solidFill>
                <a:latin typeface="Calibri" panose="020F0502020204030204"/>
              </a:rPr>
              <a:t>takes</a:t>
            </a:r>
            <a:r>
              <a:rPr lang="fi-FI" dirty="0">
                <a:solidFill>
                  <a:prstClr val="white"/>
                </a:solidFill>
                <a:latin typeface="Calibri" panose="020F0502020204030204"/>
              </a:rPr>
              <a:t> </a:t>
            </a:r>
            <a:r>
              <a:rPr lang="fi-FI" dirty="0" err="1">
                <a:solidFill>
                  <a:prstClr val="white"/>
                </a:solidFill>
                <a:latin typeface="Calibri" panose="020F0502020204030204"/>
              </a:rPr>
              <a:t>around</a:t>
            </a:r>
            <a:r>
              <a:rPr lang="fi-FI" dirty="0">
                <a:solidFill>
                  <a:prstClr val="white"/>
                </a:solidFill>
                <a:latin typeface="Calibri" panose="020F0502020204030204"/>
              </a:rPr>
              <a:t> 3-6 </a:t>
            </a:r>
            <a:r>
              <a:rPr lang="fi-FI" dirty="0" err="1">
                <a:solidFill>
                  <a:prstClr val="white"/>
                </a:solidFill>
                <a:latin typeface="Calibri" panose="020F0502020204030204"/>
              </a:rPr>
              <a:t>months</a:t>
            </a:r>
            <a:r>
              <a:rPr lang="fi-FI" dirty="0">
                <a:solidFill>
                  <a:prstClr val="white"/>
                </a:solidFill>
                <a:latin typeface="Calibri" panose="020F0502020204030204"/>
              </a:rPr>
              <a:t> </a:t>
            </a:r>
            <a:r>
              <a:rPr lang="fi-FI" dirty="0" err="1">
                <a:solidFill>
                  <a:prstClr val="white"/>
                </a:solidFill>
                <a:latin typeface="Calibri" panose="020F0502020204030204"/>
              </a:rPr>
              <a:t>full</a:t>
            </a:r>
            <a:r>
              <a:rPr lang="fi-FI" dirty="0">
                <a:solidFill>
                  <a:prstClr val="white"/>
                </a:solidFill>
                <a:latin typeface="Calibri" panose="020F0502020204030204"/>
              </a:rPr>
              <a:t> </a:t>
            </a:r>
            <a:r>
              <a:rPr lang="fi-FI" dirty="0" err="1">
                <a:solidFill>
                  <a:prstClr val="white"/>
                </a:solidFill>
                <a:latin typeface="Calibri" panose="020F0502020204030204"/>
              </a:rPr>
              <a:t>time</a:t>
            </a:r>
            <a:r>
              <a:rPr lang="fi-FI" dirty="0">
                <a:solidFill>
                  <a:prstClr val="white"/>
                </a:solidFill>
                <a:latin typeface="Calibri" panose="020F0502020204030204"/>
              </a:rPr>
              <a:t> </a:t>
            </a:r>
            <a:r>
              <a:rPr lang="fi-FI" dirty="0" err="1">
                <a:solidFill>
                  <a:prstClr val="white"/>
                </a:solidFill>
                <a:latin typeface="Calibri" panose="020F0502020204030204"/>
              </a:rPr>
              <a:t>work</a:t>
            </a:r>
            <a:endParaRPr lang="fi-FI" dirty="0">
              <a:solidFill>
                <a:prstClr val="white"/>
              </a:solidFill>
              <a:latin typeface="Calibri" panose="020F0502020204030204"/>
            </a:endParaRPr>
          </a:p>
        </p:txBody>
      </p:sp>
    </p:spTree>
    <p:extLst>
      <p:ext uri="{BB962C8B-B14F-4D97-AF65-F5344CB8AC3E}">
        <p14:creationId xmlns:p14="http://schemas.microsoft.com/office/powerpoint/2010/main" val="775556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E83DF3-C385-4068-5C3B-476AA97A29D8}"/>
              </a:ext>
            </a:extLst>
          </p:cNvPr>
          <p:cNvSpPr txBox="1"/>
          <p:nvPr/>
        </p:nvSpPr>
        <p:spPr>
          <a:xfrm>
            <a:off x="454716" y="533061"/>
            <a:ext cx="8401050" cy="4431983"/>
          </a:xfrm>
          <a:prstGeom prst="rect">
            <a:avLst/>
          </a:prstGeom>
          <a:noFill/>
        </p:spPr>
        <p:txBody>
          <a:bodyPr wrap="square">
            <a:spAutoFit/>
          </a:bodyPr>
          <a:lstStyle/>
          <a:p>
            <a:r>
              <a:rPr lang="fi-FI" b="1" dirty="0">
                <a:latin typeface="Times"/>
                <a:ea typeface="Calibri" panose="020F0502020204030204" pitchFamily="34" charset="0"/>
                <a:cs typeface="Times New Roman" panose="02020603050405020304" pitchFamily="18" charset="0"/>
              </a:rPr>
              <a:t>Some k</a:t>
            </a:r>
            <a:r>
              <a:rPr lang="en-FI" b="1" dirty="0">
                <a:latin typeface="Times"/>
                <a:ea typeface="Calibri" panose="020F0502020204030204" pitchFamily="34" charset="0"/>
                <a:cs typeface="Times New Roman" panose="02020603050405020304" pitchFamily="18" charset="0"/>
              </a:rPr>
              <a:t>ey readings:</a:t>
            </a:r>
            <a:endParaRPr lang="en-FI" dirty="0">
              <a:latin typeface="Calibri" panose="020F0502020204030204" pitchFamily="34" charset="0"/>
              <a:ea typeface="Calibri" panose="020F0502020204030204" pitchFamily="34" charset="0"/>
              <a:cs typeface="Times New Roman" panose="02020603050405020304" pitchFamily="18" charset="0"/>
            </a:endParaRPr>
          </a:p>
          <a:p>
            <a:r>
              <a:rPr lang="en-FI" dirty="0">
                <a:latin typeface="Times"/>
                <a:ea typeface="Calibri" panose="020F0502020204030204" pitchFamily="34" charset="0"/>
                <a:cs typeface="Times New Roman" panose="02020603050405020304" pitchFamily="18" charset="0"/>
              </a:rPr>
              <a:t> </a:t>
            </a:r>
            <a:endParaRPr lang="en-FI" dirty="0">
              <a:latin typeface="Calibri" panose="020F0502020204030204" pitchFamily="34" charset="0"/>
              <a:ea typeface="Calibri" panose="020F0502020204030204" pitchFamily="34" charset="0"/>
              <a:cs typeface="Times New Roman" panose="02020603050405020304" pitchFamily="18" charset="0"/>
            </a:endParaRPr>
          </a:p>
          <a:p>
            <a:pPr marL="257175" indent="-257175">
              <a:buFont typeface="Arial" panose="020B0604020202020204" pitchFamily="34" charset="0"/>
              <a:buChar char="•"/>
              <a:tabLst>
                <a:tab pos="342900" algn="l"/>
              </a:tabLst>
            </a:pPr>
            <a:r>
              <a:rPr lang="en-US" sz="1275" dirty="0">
                <a:latin typeface="Times"/>
                <a:ea typeface="Calibri" panose="020F0502020204030204" pitchFamily="34" charset="0"/>
                <a:cs typeface="Times New Roman" panose="02020603050405020304" pitchFamily="18" charset="0"/>
              </a:rPr>
              <a:t>Grewal, D., Gauri, D., </a:t>
            </a:r>
            <a:r>
              <a:rPr lang="en-US" sz="1275" dirty="0" err="1">
                <a:latin typeface="Times"/>
                <a:ea typeface="Calibri" panose="020F0502020204030204" pitchFamily="34" charset="0"/>
                <a:cs typeface="Times New Roman" panose="02020603050405020304" pitchFamily="18" charset="0"/>
              </a:rPr>
              <a:t>Roggeveen</a:t>
            </a:r>
            <a:r>
              <a:rPr lang="en-US" sz="1275" dirty="0">
                <a:latin typeface="Times"/>
                <a:ea typeface="Calibri" panose="020F0502020204030204" pitchFamily="34" charset="0"/>
                <a:cs typeface="Times New Roman" panose="02020603050405020304" pitchFamily="18" charset="0"/>
              </a:rPr>
              <a:t>, A., </a:t>
            </a:r>
            <a:r>
              <a:rPr lang="en-US" sz="1275" dirty="0" err="1">
                <a:latin typeface="Times"/>
                <a:ea typeface="Calibri" panose="020F0502020204030204" pitchFamily="34" charset="0"/>
                <a:cs typeface="Times New Roman" panose="02020603050405020304" pitchFamily="18" charset="0"/>
              </a:rPr>
              <a:t>Sethuraman</a:t>
            </a:r>
            <a:r>
              <a:rPr lang="en-US" sz="1275" dirty="0">
                <a:latin typeface="Times"/>
                <a:ea typeface="Calibri" panose="020F0502020204030204" pitchFamily="34" charset="0"/>
                <a:cs typeface="Times New Roman" panose="02020603050405020304" pitchFamily="18" charset="0"/>
              </a:rPr>
              <a:t>, R. (2021) </a:t>
            </a:r>
            <a:r>
              <a:rPr lang="en-US" sz="1275" b="1" dirty="0">
                <a:latin typeface="Times"/>
                <a:ea typeface="Calibri" panose="020F0502020204030204" pitchFamily="34" charset="0"/>
                <a:cs typeface="Times New Roman" panose="02020603050405020304" pitchFamily="18" charset="0"/>
              </a:rPr>
              <a:t>Strategizing Retailing in the New Technology Era</a:t>
            </a:r>
            <a:r>
              <a:rPr lang="en-US" sz="1275" dirty="0">
                <a:latin typeface="Times"/>
                <a:ea typeface="Calibri" panose="020F0502020204030204" pitchFamily="34" charset="0"/>
                <a:cs typeface="Times New Roman" panose="02020603050405020304" pitchFamily="18" charset="0"/>
              </a:rPr>
              <a:t>, Journal of Retailing, 97, 1, 6-12.</a:t>
            </a:r>
            <a:endParaRPr lang="en-FI" sz="1275" dirty="0">
              <a:latin typeface="Calibri" panose="020F0502020204030204" pitchFamily="34" charset="0"/>
              <a:ea typeface="Calibri" panose="020F0502020204030204" pitchFamily="34" charset="0"/>
              <a:cs typeface="Times New Roman" panose="02020603050405020304" pitchFamily="18" charset="0"/>
            </a:endParaRPr>
          </a:p>
          <a:p>
            <a:pPr marL="257175" indent="-257175">
              <a:buFont typeface="Arial" panose="020B0604020202020204" pitchFamily="34" charset="0"/>
              <a:buChar char="•"/>
              <a:tabLst>
                <a:tab pos="342900" algn="l"/>
              </a:tabLst>
            </a:pPr>
            <a:r>
              <a:rPr lang="en-US" sz="1275" dirty="0">
                <a:latin typeface="Times"/>
                <a:ea typeface="Calibri" panose="020F0502020204030204" pitchFamily="34" charset="0"/>
                <a:cs typeface="Times New Roman" panose="02020603050405020304" pitchFamily="18" charset="0"/>
              </a:rPr>
              <a:t>Shankar, V., </a:t>
            </a:r>
            <a:r>
              <a:rPr lang="en-US" sz="1275" dirty="0" err="1">
                <a:latin typeface="Times"/>
                <a:ea typeface="Calibri" panose="020F0502020204030204" pitchFamily="34" charset="0"/>
                <a:cs typeface="Times New Roman" panose="02020603050405020304" pitchFamily="18" charset="0"/>
              </a:rPr>
              <a:t>Kalyanam</a:t>
            </a:r>
            <a:r>
              <a:rPr lang="en-US" sz="1275" dirty="0">
                <a:latin typeface="Times"/>
                <a:ea typeface="Calibri" panose="020F0502020204030204" pitchFamily="34" charset="0"/>
                <a:cs typeface="Times New Roman" panose="02020603050405020304" pitchFamily="18" charset="0"/>
              </a:rPr>
              <a:t>, K., Setia, P., </a:t>
            </a:r>
            <a:r>
              <a:rPr lang="en-US" sz="1275" dirty="0" err="1">
                <a:latin typeface="Times"/>
                <a:ea typeface="Calibri" panose="020F0502020204030204" pitchFamily="34" charset="0"/>
                <a:cs typeface="Times New Roman" panose="02020603050405020304" pitchFamily="18" charset="0"/>
              </a:rPr>
              <a:t>Golmohammadi</a:t>
            </a:r>
            <a:r>
              <a:rPr lang="en-US" sz="1275" dirty="0">
                <a:latin typeface="Times"/>
                <a:ea typeface="Calibri" panose="020F0502020204030204" pitchFamily="34" charset="0"/>
                <a:cs typeface="Times New Roman" panose="02020603050405020304" pitchFamily="18" charset="0"/>
              </a:rPr>
              <a:t>, A., </a:t>
            </a:r>
            <a:r>
              <a:rPr lang="en-US" sz="1275" dirty="0" err="1">
                <a:latin typeface="Times"/>
                <a:ea typeface="Calibri" panose="020F0502020204030204" pitchFamily="34" charset="0"/>
                <a:cs typeface="Times New Roman" panose="02020603050405020304" pitchFamily="18" charset="0"/>
              </a:rPr>
              <a:t>Tirunillai</a:t>
            </a:r>
            <a:r>
              <a:rPr lang="en-US" sz="1275" dirty="0">
                <a:latin typeface="Times"/>
                <a:ea typeface="Calibri" panose="020F0502020204030204" pitchFamily="34" charset="0"/>
                <a:cs typeface="Times New Roman" panose="02020603050405020304" pitchFamily="18" charset="0"/>
              </a:rPr>
              <a:t>, S., Douglass, T., Hennessey, J., Bull, J.S., </a:t>
            </a:r>
            <a:r>
              <a:rPr lang="en-US" sz="1275" dirty="0" err="1">
                <a:latin typeface="Times"/>
                <a:ea typeface="Calibri" panose="020F0502020204030204" pitchFamily="34" charset="0"/>
                <a:cs typeface="Times New Roman" panose="02020603050405020304" pitchFamily="18" charset="0"/>
              </a:rPr>
              <a:t>Waddoups</a:t>
            </a:r>
            <a:r>
              <a:rPr lang="en-US" sz="1275" dirty="0">
                <a:latin typeface="Times"/>
                <a:ea typeface="Calibri" panose="020F0502020204030204" pitchFamily="34" charset="0"/>
                <a:cs typeface="Times New Roman" panose="02020603050405020304" pitchFamily="18" charset="0"/>
              </a:rPr>
              <a:t>, R. (2021) </a:t>
            </a:r>
            <a:r>
              <a:rPr lang="en-US" sz="1275" b="1" dirty="0">
                <a:latin typeface="Times"/>
                <a:ea typeface="Calibri" panose="020F0502020204030204" pitchFamily="34" charset="0"/>
                <a:cs typeface="Times New Roman" panose="02020603050405020304" pitchFamily="18" charset="0"/>
              </a:rPr>
              <a:t>How Technology is Changing Retail</a:t>
            </a:r>
            <a:r>
              <a:rPr lang="en-US" sz="1275" dirty="0">
                <a:latin typeface="Times"/>
                <a:ea typeface="Calibri" panose="020F0502020204030204" pitchFamily="34" charset="0"/>
                <a:cs typeface="Times New Roman" panose="02020603050405020304" pitchFamily="18" charset="0"/>
              </a:rPr>
              <a:t>, Journal of Retailing, 97, 1, 13-27,</a:t>
            </a:r>
            <a:endParaRPr lang="en-FI" sz="1275" dirty="0">
              <a:latin typeface="Calibri" panose="020F0502020204030204" pitchFamily="34" charset="0"/>
              <a:ea typeface="Calibri" panose="020F0502020204030204" pitchFamily="34" charset="0"/>
              <a:cs typeface="Times New Roman" panose="02020603050405020304" pitchFamily="18" charset="0"/>
            </a:endParaRPr>
          </a:p>
          <a:p>
            <a:pPr marL="257175" indent="-257175">
              <a:buFont typeface="Arial" panose="020B0604020202020204" pitchFamily="34" charset="0"/>
              <a:buChar char="•"/>
              <a:tabLst>
                <a:tab pos="342900" algn="l"/>
              </a:tabLst>
            </a:pPr>
            <a:r>
              <a:rPr lang="en-US" sz="1275" dirty="0" err="1">
                <a:latin typeface="Times"/>
                <a:ea typeface="Calibri" panose="020F0502020204030204" pitchFamily="34" charset="0"/>
                <a:cs typeface="Times New Roman" panose="02020603050405020304" pitchFamily="18" charset="0"/>
              </a:rPr>
              <a:t>Broekhuizen</a:t>
            </a:r>
            <a:r>
              <a:rPr lang="en-US" sz="1275" dirty="0">
                <a:latin typeface="Times"/>
                <a:ea typeface="Calibri" panose="020F0502020204030204" pitchFamily="34" charset="0"/>
                <a:cs typeface="Times New Roman" panose="02020603050405020304" pitchFamily="18" charset="0"/>
              </a:rPr>
              <a:t>, T., </a:t>
            </a:r>
            <a:r>
              <a:rPr lang="en-US" sz="1275" dirty="0" err="1">
                <a:latin typeface="Times"/>
                <a:ea typeface="Calibri" panose="020F0502020204030204" pitchFamily="34" charset="0"/>
                <a:cs typeface="Times New Roman" panose="02020603050405020304" pitchFamily="18" charset="0"/>
              </a:rPr>
              <a:t>Emrich</a:t>
            </a:r>
            <a:r>
              <a:rPr lang="en-US" sz="1275" dirty="0">
                <a:latin typeface="Times"/>
                <a:ea typeface="Calibri" panose="020F0502020204030204" pitchFamily="34" charset="0"/>
                <a:cs typeface="Times New Roman" panose="02020603050405020304" pitchFamily="18" charset="0"/>
              </a:rPr>
              <a:t>, O., </a:t>
            </a:r>
            <a:r>
              <a:rPr lang="en-US" sz="1275" dirty="0" err="1">
                <a:latin typeface="Times"/>
                <a:ea typeface="Calibri" panose="020F0502020204030204" pitchFamily="34" charset="0"/>
                <a:cs typeface="Times New Roman" panose="02020603050405020304" pitchFamily="18" charset="0"/>
              </a:rPr>
              <a:t>Gijsenberg</a:t>
            </a:r>
            <a:r>
              <a:rPr lang="en-US" sz="1275" dirty="0">
                <a:latin typeface="Times"/>
                <a:ea typeface="Calibri" panose="020F0502020204030204" pitchFamily="34" charset="0"/>
                <a:cs typeface="Times New Roman" panose="02020603050405020304" pitchFamily="18" charset="0"/>
              </a:rPr>
              <a:t>, M., </a:t>
            </a:r>
            <a:r>
              <a:rPr lang="en-US" sz="1275" dirty="0" err="1">
                <a:latin typeface="Times"/>
                <a:ea typeface="Calibri" panose="020F0502020204030204" pitchFamily="34" charset="0"/>
                <a:cs typeface="Times New Roman" panose="02020603050405020304" pitchFamily="18" charset="0"/>
              </a:rPr>
              <a:t>Broekhuis</a:t>
            </a:r>
            <a:r>
              <a:rPr lang="en-US" sz="1275" dirty="0">
                <a:latin typeface="Times"/>
                <a:ea typeface="Calibri" panose="020F0502020204030204" pitchFamily="34" charset="0"/>
                <a:cs typeface="Times New Roman" panose="02020603050405020304" pitchFamily="18" charset="0"/>
              </a:rPr>
              <a:t>, M., </a:t>
            </a:r>
            <a:r>
              <a:rPr lang="en-US" sz="1275" dirty="0" err="1">
                <a:latin typeface="Times"/>
                <a:ea typeface="Calibri" panose="020F0502020204030204" pitchFamily="34" charset="0"/>
                <a:cs typeface="Times New Roman" panose="02020603050405020304" pitchFamily="18" charset="0"/>
              </a:rPr>
              <a:t>Donkers</a:t>
            </a:r>
            <a:r>
              <a:rPr lang="en-US" sz="1275" dirty="0">
                <a:latin typeface="Times"/>
                <a:ea typeface="Calibri" panose="020F0502020204030204" pitchFamily="34" charset="0"/>
                <a:cs typeface="Times New Roman" panose="02020603050405020304" pitchFamily="18" charset="0"/>
              </a:rPr>
              <a:t>, B., &amp; Sloot, L. (2021). </a:t>
            </a:r>
            <a:r>
              <a:rPr lang="en-US" sz="1275" b="1" dirty="0">
                <a:latin typeface="Times"/>
                <a:ea typeface="Calibri" panose="020F0502020204030204" pitchFamily="34" charset="0"/>
                <a:cs typeface="Times New Roman" panose="02020603050405020304" pitchFamily="18" charset="0"/>
              </a:rPr>
              <a:t>Digital platform openness: Drivers, dimensions and outcomes. </a:t>
            </a:r>
            <a:r>
              <a:rPr lang="en-US" sz="1275" dirty="0">
                <a:latin typeface="Times"/>
                <a:ea typeface="Calibri" panose="020F0502020204030204" pitchFamily="34" charset="0"/>
                <a:cs typeface="Times New Roman" panose="02020603050405020304" pitchFamily="18" charset="0"/>
              </a:rPr>
              <a:t>Journal of Business Research, 122, 902-914.</a:t>
            </a:r>
            <a:endParaRPr lang="en-FI" sz="1275" dirty="0">
              <a:latin typeface="Calibri" panose="020F0502020204030204" pitchFamily="34" charset="0"/>
              <a:ea typeface="Calibri" panose="020F0502020204030204" pitchFamily="34" charset="0"/>
              <a:cs typeface="Times New Roman" panose="02020603050405020304" pitchFamily="18" charset="0"/>
            </a:endParaRPr>
          </a:p>
          <a:p>
            <a:pPr marL="257175" indent="-257175">
              <a:buFont typeface="Arial" panose="020B0604020202020204" pitchFamily="34" charset="0"/>
              <a:buChar char="•"/>
              <a:tabLst>
                <a:tab pos="342900" algn="l"/>
              </a:tabLst>
            </a:pPr>
            <a:r>
              <a:rPr lang="en-US" sz="1275" dirty="0">
                <a:latin typeface="Times"/>
                <a:ea typeface="Calibri" panose="020F0502020204030204" pitchFamily="34" charset="0"/>
                <a:cs typeface="Times New Roman" panose="02020603050405020304" pitchFamily="18" charset="0"/>
              </a:rPr>
              <a:t>Gauri, D., Jindal, R., </a:t>
            </a:r>
            <a:r>
              <a:rPr lang="en-US" sz="1275" dirty="0" err="1">
                <a:latin typeface="Times"/>
                <a:ea typeface="Calibri" panose="020F0502020204030204" pitchFamily="34" charset="0"/>
                <a:cs typeface="Times New Roman" panose="02020603050405020304" pitchFamily="18" charset="0"/>
              </a:rPr>
              <a:t>Ratchford</a:t>
            </a:r>
            <a:r>
              <a:rPr lang="en-US" sz="1275" dirty="0">
                <a:latin typeface="Times"/>
                <a:ea typeface="Calibri" panose="020F0502020204030204" pitchFamily="34" charset="0"/>
                <a:cs typeface="Times New Roman" panose="02020603050405020304" pitchFamily="18" charset="0"/>
              </a:rPr>
              <a:t>, B., Fox, E., Bhatnagar, A., Pandey, A.,. </a:t>
            </a:r>
            <a:r>
              <a:rPr lang="en-US" sz="1275" dirty="0" err="1">
                <a:latin typeface="Times"/>
                <a:ea typeface="Calibri" panose="020F0502020204030204" pitchFamily="34" charset="0"/>
                <a:cs typeface="Times New Roman" panose="02020603050405020304" pitchFamily="18" charset="0"/>
              </a:rPr>
              <a:t>Navallo</a:t>
            </a:r>
            <a:r>
              <a:rPr lang="en-US" sz="1275" dirty="0">
                <a:latin typeface="Times"/>
                <a:ea typeface="Calibri" panose="020F0502020204030204" pitchFamily="34" charset="0"/>
                <a:cs typeface="Times New Roman" panose="02020603050405020304" pitchFamily="18" charset="0"/>
              </a:rPr>
              <a:t>, J., Fogarty, J., </a:t>
            </a:r>
            <a:r>
              <a:rPr lang="en-US" sz="1275" dirty="0" err="1">
                <a:latin typeface="Times"/>
                <a:ea typeface="Calibri" panose="020F0502020204030204" pitchFamily="34" charset="0"/>
                <a:cs typeface="Times New Roman" panose="02020603050405020304" pitchFamily="18" charset="0"/>
              </a:rPr>
              <a:t>Carr,S</a:t>
            </a:r>
            <a:r>
              <a:rPr lang="en-US" sz="1275" dirty="0">
                <a:latin typeface="Times"/>
                <a:ea typeface="Calibri" panose="020F0502020204030204" pitchFamily="34" charset="0"/>
                <a:cs typeface="Times New Roman" panose="02020603050405020304" pitchFamily="18" charset="0"/>
              </a:rPr>
              <a:t>., Howerton, E. (2021) </a:t>
            </a:r>
            <a:r>
              <a:rPr lang="en-US" sz="1275" b="1" dirty="0">
                <a:latin typeface="Times"/>
                <a:ea typeface="Calibri" panose="020F0502020204030204" pitchFamily="34" charset="0"/>
                <a:cs typeface="Times New Roman" panose="02020603050405020304" pitchFamily="18" charset="0"/>
              </a:rPr>
              <a:t>Evolution of retail formats: Past, present, and future</a:t>
            </a:r>
            <a:r>
              <a:rPr lang="en-US" sz="1275" dirty="0">
                <a:latin typeface="Times"/>
                <a:ea typeface="Calibri" panose="020F0502020204030204" pitchFamily="34" charset="0"/>
                <a:cs typeface="Times New Roman" panose="02020603050405020304" pitchFamily="18" charset="0"/>
              </a:rPr>
              <a:t>, Journal of Retailing, 97, 1, 42-61.</a:t>
            </a:r>
            <a:endParaRPr lang="en-FI" sz="1275" dirty="0">
              <a:latin typeface="Calibri" panose="020F0502020204030204" pitchFamily="34" charset="0"/>
              <a:ea typeface="Calibri" panose="020F0502020204030204" pitchFamily="34" charset="0"/>
              <a:cs typeface="Times New Roman" panose="02020603050405020304" pitchFamily="18" charset="0"/>
            </a:endParaRPr>
          </a:p>
          <a:p>
            <a:pPr marL="257175" indent="-257175">
              <a:buFont typeface="Arial" panose="020B0604020202020204" pitchFamily="34" charset="0"/>
              <a:buChar char="•"/>
              <a:tabLst>
                <a:tab pos="342900" algn="l"/>
              </a:tabLst>
            </a:pPr>
            <a:r>
              <a:rPr lang="en-FI" sz="1275" dirty="0">
                <a:latin typeface="Times"/>
                <a:ea typeface="Calibri" panose="020F0502020204030204" pitchFamily="34" charset="0"/>
                <a:cs typeface="Times New Roman" panose="02020603050405020304" pitchFamily="18" charset="0"/>
              </a:rPr>
              <a:t>Blut, M., Teller, C. &amp; Floh, A. (2018) </a:t>
            </a:r>
            <a:r>
              <a:rPr lang="en-FI" sz="1275" b="1" dirty="0">
                <a:latin typeface="Times"/>
                <a:ea typeface="Calibri" panose="020F0502020204030204" pitchFamily="34" charset="0"/>
                <a:cs typeface="Times New Roman" panose="02020603050405020304" pitchFamily="18" charset="0"/>
              </a:rPr>
              <a:t>Testing Retail Marketing-Mix Effects on Patronage: A Meta-Analysis</a:t>
            </a:r>
            <a:r>
              <a:rPr lang="en-FI" sz="1275" dirty="0">
                <a:latin typeface="Times"/>
                <a:ea typeface="Calibri" panose="020F0502020204030204" pitchFamily="34" charset="0"/>
                <a:cs typeface="Times New Roman" panose="02020603050405020304" pitchFamily="18" charset="0"/>
              </a:rPr>
              <a:t>, Journal of Retailing, 94, Issue 2, 113-135.</a:t>
            </a:r>
            <a:endParaRPr lang="en-FI" sz="1275" dirty="0">
              <a:latin typeface="Calibri" panose="020F0502020204030204" pitchFamily="34" charset="0"/>
              <a:ea typeface="Calibri" panose="020F0502020204030204" pitchFamily="34" charset="0"/>
              <a:cs typeface="Times New Roman" panose="02020603050405020304" pitchFamily="18" charset="0"/>
            </a:endParaRPr>
          </a:p>
          <a:p>
            <a:pPr marL="257175" indent="-257175">
              <a:buFont typeface="Arial" panose="020B0604020202020204" pitchFamily="34" charset="0"/>
              <a:buChar char="•"/>
              <a:tabLst>
                <a:tab pos="342900" algn="l"/>
              </a:tabLst>
            </a:pPr>
            <a:r>
              <a:rPr lang="en-FI" sz="1275" dirty="0">
                <a:latin typeface="Times"/>
                <a:ea typeface="Calibri" panose="020F0502020204030204" pitchFamily="34" charset="0"/>
                <a:cs typeface="Times New Roman" panose="02020603050405020304" pitchFamily="18" charset="0"/>
              </a:rPr>
              <a:t>Sorescu, A., Frambach, R., Singh, J., Rangaswamy, A. &amp; Bridges, C. (2011) </a:t>
            </a:r>
            <a:r>
              <a:rPr lang="en-FI" sz="1275" b="1" dirty="0">
                <a:latin typeface="Times"/>
                <a:ea typeface="Calibri" panose="020F0502020204030204" pitchFamily="34" charset="0"/>
                <a:cs typeface="Times New Roman" panose="02020603050405020304" pitchFamily="18" charset="0"/>
              </a:rPr>
              <a:t>Innovations in Retail Business Models</a:t>
            </a:r>
            <a:r>
              <a:rPr lang="en-FI" sz="1275" dirty="0">
                <a:latin typeface="Times"/>
                <a:ea typeface="Calibri" panose="020F0502020204030204" pitchFamily="34" charset="0"/>
                <a:cs typeface="Times New Roman" panose="02020603050405020304" pitchFamily="18" charset="0"/>
              </a:rPr>
              <a:t>, Journal of Retailing, 87(1), 3-16.</a:t>
            </a:r>
            <a:endParaRPr lang="en-FI" sz="1275" dirty="0">
              <a:latin typeface="Calibri" panose="020F0502020204030204" pitchFamily="34" charset="0"/>
              <a:ea typeface="Calibri" panose="020F0502020204030204" pitchFamily="34" charset="0"/>
              <a:cs typeface="Times New Roman" panose="02020603050405020304" pitchFamily="18" charset="0"/>
            </a:endParaRPr>
          </a:p>
          <a:p>
            <a:pPr marL="257175" indent="-257175">
              <a:buFont typeface="Arial" panose="020B0604020202020204" pitchFamily="34" charset="0"/>
              <a:buChar char="•"/>
              <a:tabLst>
                <a:tab pos="342900" algn="l"/>
              </a:tabLst>
            </a:pPr>
            <a:r>
              <a:rPr lang="en-FI" sz="1275" dirty="0">
                <a:latin typeface="Times"/>
                <a:ea typeface="Calibri" panose="020F0502020204030204" pitchFamily="34" charset="0"/>
                <a:cs typeface="Times New Roman" panose="02020603050405020304" pitchFamily="18" charset="0"/>
              </a:rPr>
              <a:t>Ailawadi, K. &amp; Keller, K. (2004) </a:t>
            </a:r>
            <a:r>
              <a:rPr lang="en-FI" sz="1275" b="1" dirty="0">
                <a:latin typeface="Times"/>
                <a:ea typeface="Calibri" panose="020F0502020204030204" pitchFamily="34" charset="0"/>
                <a:cs typeface="Times New Roman" panose="02020603050405020304" pitchFamily="18" charset="0"/>
              </a:rPr>
              <a:t>Understanding retail branding: conceptual insights and research priorities</a:t>
            </a:r>
            <a:r>
              <a:rPr lang="en-FI" sz="1275" dirty="0">
                <a:latin typeface="Times"/>
                <a:ea typeface="Calibri" panose="020F0502020204030204" pitchFamily="34" charset="0"/>
                <a:cs typeface="Times New Roman" panose="02020603050405020304" pitchFamily="18" charset="0"/>
              </a:rPr>
              <a:t>, Journal of Retailing 80, 331–342.</a:t>
            </a:r>
            <a:endParaRPr lang="en-FI" sz="1275" dirty="0">
              <a:latin typeface="Calibri" panose="020F0502020204030204" pitchFamily="34" charset="0"/>
              <a:ea typeface="Calibri" panose="020F0502020204030204" pitchFamily="34" charset="0"/>
              <a:cs typeface="Times New Roman" panose="02020603050405020304" pitchFamily="18" charset="0"/>
            </a:endParaRPr>
          </a:p>
          <a:p>
            <a:pPr marL="257175" indent="-257175">
              <a:buFont typeface="Arial" panose="020B0604020202020204" pitchFamily="34" charset="0"/>
              <a:buChar char="•"/>
              <a:tabLst>
                <a:tab pos="342900" algn="l"/>
              </a:tabLst>
            </a:pPr>
            <a:r>
              <a:rPr lang="en-FI" sz="1275" dirty="0">
                <a:latin typeface="Times"/>
                <a:ea typeface="Calibri" panose="020F0502020204030204" pitchFamily="34" charset="0"/>
                <a:cs typeface="Times New Roman" panose="02020603050405020304" pitchFamily="18" charset="0"/>
              </a:rPr>
              <a:t>Van Alstyne, M., Parker, G. &amp; Choudary, S. (2016) </a:t>
            </a:r>
            <a:r>
              <a:rPr lang="en-FI" sz="1275" b="1" dirty="0">
                <a:latin typeface="Times"/>
                <a:ea typeface="Calibri" panose="020F0502020204030204" pitchFamily="34" charset="0"/>
                <a:cs typeface="Times New Roman" panose="02020603050405020304" pitchFamily="18" charset="0"/>
              </a:rPr>
              <a:t>Pipelines, Platforms, and the New Rules of Strategy</a:t>
            </a:r>
            <a:r>
              <a:rPr lang="en-FI" sz="1275" dirty="0">
                <a:latin typeface="Times"/>
                <a:ea typeface="Calibri" panose="020F0502020204030204" pitchFamily="34" charset="0"/>
                <a:cs typeface="Times New Roman" panose="02020603050405020304" pitchFamily="18" charset="0"/>
              </a:rPr>
              <a:t>, Harvard Business Review.</a:t>
            </a:r>
            <a:endParaRPr lang="en-FI" sz="1275" dirty="0">
              <a:latin typeface="Calibri" panose="020F0502020204030204" pitchFamily="34" charset="0"/>
              <a:ea typeface="Calibri" panose="020F0502020204030204" pitchFamily="34" charset="0"/>
              <a:cs typeface="Times New Roman" panose="02020603050405020304" pitchFamily="18" charset="0"/>
            </a:endParaRPr>
          </a:p>
          <a:p>
            <a:pPr marL="257175" indent="-257175">
              <a:buFont typeface="Arial" panose="020B0604020202020204" pitchFamily="34" charset="0"/>
              <a:buChar char="•"/>
              <a:tabLst>
                <a:tab pos="342900" algn="l"/>
              </a:tabLst>
            </a:pPr>
            <a:r>
              <a:rPr lang="en-FI" sz="1275" dirty="0">
                <a:latin typeface="Times"/>
                <a:ea typeface="Calibri" panose="020F0502020204030204" pitchFamily="34" charset="0"/>
                <a:cs typeface="Times New Roman" panose="02020603050405020304" pitchFamily="18" charset="0"/>
              </a:rPr>
              <a:t>Zhang, J., Farris, P.W., Irvin, J.W., Kushwaha, T., Steenburgh, T.J. &amp; Weitz, B.A. (2010) </a:t>
            </a:r>
            <a:r>
              <a:rPr lang="en-FI" sz="1275" b="1" dirty="0">
                <a:latin typeface="Times"/>
                <a:ea typeface="Calibri" panose="020F0502020204030204" pitchFamily="34" charset="0"/>
                <a:cs typeface="Times New Roman" panose="02020603050405020304" pitchFamily="18" charset="0"/>
              </a:rPr>
              <a:t>Crafting Integrated Multichannel Retailing Strategies</a:t>
            </a:r>
            <a:r>
              <a:rPr lang="en-FI" sz="1275" dirty="0">
                <a:latin typeface="Times"/>
                <a:ea typeface="Calibri" panose="020F0502020204030204" pitchFamily="34" charset="0"/>
                <a:cs typeface="Times New Roman" panose="02020603050405020304" pitchFamily="18" charset="0"/>
              </a:rPr>
              <a:t>. Journal of Interactive Marketing, 24(2), 168180.</a:t>
            </a:r>
            <a:endParaRPr lang="en-FI" sz="1275" dirty="0">
              <a:latin typeface="Calibri" panose="020F0502020204030204" pitchFamily="34" charset="0"/>
              <a:ea typeface="Calibri" panose="020F0502020204030204" pitchFamily="34" charset="0"/>
              <a:cs typeface="Times New Roman" panose="02020603050405020304" pitchFamily="18" charset="0"/>
            </a:endParaRPr>
          </a:p>
          <a:p>
            <a:pPr marL="257175" indent="-257175">
              <a:buFont typeface="Arial" panose="020B0604020202020204" pitchFamily="34" charset="0"/>
              <a:buChar char="•"/>
              <a:tabLst>
                <a:tab pos="342900" algn="l"/>
              </a:tabLst>
            </a:pPr>
            <a:r>
              <a:rPr lang="en-FI" sz="1275" dirty="0">
                <a:latin typeface="Times"/>
                <a:ea typeface="Calibri" panose="020F0502020204030204" pitchFamily="34" charset="0"/>
                <a:cs typeface="Times New Roman" panose="02020603050405020304" pitchFamily="18" charset="0"/>
              </a:rPr>
              <a:t>Matzler, K., Veider, V. &amp; Kathan, W. (2015) </a:t>
            </a:r>
            <a:r>
              <a:rPr lang="en-FI" sz="1275" b="1" dirty="0">
                <a:latin typeface="Times"/>
                <a:ea typeface="Calibri" panose="020F0502020204030204" pitchFamily="34" charset="0"/>
                <a:cs typeface="Times New Roman" panose="02020603050405020304" pitchFamily="18" charset="0"/>
              </a:rPr>
              <a:t>Adapting to the Sharing Economy</a:t>
            </a:r>
            <a:r>
              <a:rPr lang="en-FI" sz="1275" dirty="0">
                <a:latin typeface="Times"/>
                <a:ea typeface="Calibri" panose="020F0502020204030204" pitchFamily="34" charset="0"/>
                <a:cs typeface="Times New Roman" panose="02020603050405020304" pitchFamily="18" charset="0"/>
              </a:rPr>
              <a:t>, MIT Sloan Management Review, Vol. 56, No. 2.</a:t>
            </a:r>
            <a:endParaRPr lang="en-FI" sz="1275"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6528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1223E4-F23E-004A-82C9-FA71EDE35FA2}"/>
              </a:ext>
            </a:extLst>
          </p:cNvPr>
          <p:cNvSpPr>
            <a:spLocks noGrp="1"/>
          </p:cNvSpPr>
          <p:nvPr>
            <p:ph type="body" sz="half" idx="11"/>
          </p:nvPr>
        </p:nvSpPr>
        <p:spPr/>
        <p:txBody>
          <a:bodyPr/>
          <a:lstStyle/>
          <a:p>
            <a:r>
              <a:rPr lang="en-US" dirty="0"/>
              <a:t>KUSHAGRA BHATNAGAR</a:t>
            </a:r>
          </a:p>
        </p:txBody>
      </p:sp>
    </p:spTree>
    <p:extLst>
      <p:ext uri="{BB962C8B-B14F-4D97-AF65-F5344CB8AC3E}">
        <p14:creationId xmlns:p14="http://schemas.microsoft.com/office/powerpoint/2010/main" val="475750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041C29-CBCC-FC45-B765-A3A8FA9DB222}"/>
              </a:ext>
            </a:extLst>
          </p:cNvPr>
          <p:cNvSpPr>
            <a:spLocks noGrp="1"/>
          </p:cNvSpPr>
          <p:nvPr>
            <p:ph type="ctrTitle"/>
          </p:nvPr>
        </p:nvSpPr>
        <p:spPr/>
        <p:txBody>
          <a:bodyPr>
            <a:normAutofit/>
          </a:bodyPr>
          <a:lstStyle/>
          <a:p>
            <a:r>
              <a:rPr lang="en-FI" dirty="0"/>
              <a:t>It’s easier to imagine the end of the world than to imagine the end of marketing.</a:t>
            </a:r>
          </a:p>
        </p:txBody>
      </p:sp>
      <p:sp>
        <p:nvSpPr>
          <p:cNvPr id="5" name="Subtitle 4">
            <a:extLst>
              <a:ext uri="{FF2B5EF4-FFF2-40B4-BE49-F238E27FC236}">
                <a16:creationId xmlns:a16="http://schemas.microsoft.com/office/drawing/2014/main" id="{1212EB94-054E-D247-BC29-9960BA36F400}"/>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1643393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BDCFE-C4D8-5B43-8B7B-DA3E14FC4591}"/>
              </a:ext>
            </a:extLst>
          </p:cNvPr>
          <p:cNvSpPr>
            <a:spLocks noGrp="1"/>
          </p:cNvSpPr>
          <p:nvPr>
            <p:ph type="title"/>
          </p:nvPr>
        </p:nvSpPr>
        <p:spPr/>
        <p:txBody>
          <a:bodyPr/>
          <a:lstStyle/>
          <a:p>
            <a:r>
              <a:rPr lang="en-GB" dirty="0"/>
              <a:t>Why is Marketing Research interesting?</a:t>
            </a:r>
          </a:p>
        </p:txBody>
      </p:sp>
      <p:sp>
        <p:nvSpPr>
          <p:cNvPr id="3" name="Content Placeholder 2">
            <a:extLst>
              <a:ext uri="{FF2B5EF4-FFF2-40B4-BE49-F238E27FC236}">
                <a16:creationId xmlns:a16="http://schemas.microsoft.com/office/drawing/2014/main" id="{936B67D4-44AF-3941-AD27-E4AFCC0F2D30}"/>
              </a:ext>
            </a:extLst>
          </p:cNvPr>
          <p:cNvSpPr>
            <a:spLocks noGrp="1"/>
          </p:cNvSpPr>
          <p:nvPr>
            <p:ph idx="1"/>
          </p:nvPr>
        </p:nvSpPr>
        <p:spPr/>
        <p:txBody>
          <a:bodyPr>
            <a:normAutofit/>
          </a:bodyPr>
          <a:lstStyle/>
          <a:p>
            <a:r>
              <a:rPr lang="en-GB" sz="1800" dirty="0"/>
              <a:t>Brands and marketing implicated in everyday stories of status, identity, nationality, class</a:t>
            </a:r>
          </a:p>
          <a:p>
            <a:r>
              <a:rPr lang="en-GB" sz="1800" dirty="0"/>
              <a:t>Can’t live with them – can’t live without them</a:t>
            </a:r>
          </a:p>
          <a:p>
            <a:r>
              <a:rPr lang="en-GB" sz="1800" dirty="0"/>
              <a:t>Closest thing to real magic</a:t>
            </a:r>
          </a:p>
          <a:p>
            <a:pPr lvl="1"/>
            <a:r>
              <a:rPr lang="en-GB" sz="1650" dirty="0"/>
              <a:t>A suspension of disbelief (like in the movies)</a:t>
            </a:r>
          </a:p>
          <a:p>
            <a:endParaRPr lang="en-GB" sz="1800" dirty="0"/>
          </a:p>
        </p:txBody>
      </p:sp>
    </p:spTree>
    <p:extLst>
      <p:ext uri="{BB962C8B-B14F-4D97-AF65-F5344CB8AC3E}">
        <p14:creationId xmlns:p14="http://schemas.microsoft.com/office/powerpoint/2010/main" val="1236773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BDCFE-C4D8-5B43-8B7B-DA3E14FC4591}"/>
              </a:ext>
            </a:extLst>
          </p:cNvPr>
          <p:cNvSpPr>
            <a:spLocks noGrp="1"/>
          </p:cNvSpPr>
          <p:nvPr>
            <p:ph type="title"/>
          </p:nvPr>
        </p:nvSpPr>
        <p:spPr/>
        <p:txBody>
          <a:bodyPr/>
          <a:lstStyle/>
          <a:p>
            <a:r>
              <a:rPr lang="en-GB" dirty="0"/>
              <a:t>Qualitative Methodologies</a:t>
            </a:r>
          </a:p>
        </p:txBody>
      </p:sp>
      <p:sp>
        <p:nvSpPr>
          <p:cNvPr id="3" name="Content Placeholder 2">
            <a:extLst>
              <a:ext uri="{FF2B5EF4-FFF2-40B4-BE49-F238E27FC236}">
                <a16:creationId xmlns:a16="http://schemas.microsoft.com/office/drawing/2014/main" id="{936B67D4-44AF-3941-AD27-E4AFCC0F2D30}"/>
              </a:ext>
            </a:extLst>
          </p:cNvPr>
          <p:cNvSpPr>
            <a:spLocks noGrp="1"/>
          </p:cNvSpPr>
          <p:nvPr>
            <p:ph idx="1"/>
          </p:nvPr>
        </p:nvSpPr>
        <p:spPr/>
        <p:txBody>
          <a:bodyPr>
            <a:normAutofit/>
          </a:bodyPr>
          <a:lstStyle/>
          <a:p>
            <a:r>
              <a:rPr lang="en-GB" sz="1800" dirty="0"/>
              <a:t>Working with pictures and words, instead of numbers</a:t>
            </a:r>
          </a:p>
          <a:p>
            <a:r>
              <a:rPr lang="en-GB" sz="1800" dirty="0"/>
              <a:t>Deep engagement with Empirical material / data</a:t>
            </a:r>
          </a:p>
          <a:p>
            <a:endParaRPr lang="en-GB" sz="1800" dirty="0"/>
          </a:p>
          <a:p>
            <a:r>
              <a:rPr lang="en-GB" sz="1800" dirty="0"/>
              <a:t> Approach Marketing/Consumption from a socio-cultural lens</a:t>
            </a:r>
          </a:p>
          <a:p>
            <a:pPr lvl="1"/>
            <a:r>
              <a:rPr lang="en-GB" sz="1500" dirty="0"/>
              <a:t>Not about individual choice and preference</a:t>
            </a:r>
          </a:p>
          <a:p>
            <a:pPr lvl="1"/>
            <a:r>
              <a:rPr lang="en-GB" sz="1500" dirty="0"/>
              <a:t>But what shapes it</a:t>
            </a:r>
          </a:p>
          <a:p>
            <a:pPr lvl="1"/>
            <a:endParaRPr lang="en-GB" sz="1500" dirty="0"/>
          </a:p>
          <a:p>
            <a:endParaRPr lang="en-GB" sz="1800" dirty="0"/>
          </a:p>
        </p:txBody>
      </p:sp>
    </p:spTree>
    <p:extLst>
      <p:ext uri="{BB962C8B-B14F-4D97-AF65-F5344CB8AC3E}">
        <p14:creationId xmlns:p14="http://schemas.microsoft.com/office/powerpoint/2010/main" val="1086136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A4D76-E7AF-7041-9D49-6D56E65530BD}"/>
              </a:ext>
            </a:extLst>
          </p:cNvPr>
          <p:cNvSpPr>
            <a:spLocks noGrp="1"/>
          </p:cNvSpPr>
          <p:nvPr>
            <p:ph type="title"/>
          </p:nvPr>
        </p:nvSpPr>
        <p:spPr/>
        <p:txBody>
          <a:bodyPr/>
          <a:lstStyle/>
          <a:p>
            <a:r>
              <a:rPr lang="en-GB" dirty="0"/>
              <a:t>Preferred Research Contexts and Examples</a:t>
            </a:r>
          </a:p>
        </p:txBody>
      </p:sp>
      <p:sp>
        <p:nvSpPr>
          <p:cNvPr id="3" name="Content Placeholder 2">
            <a:extLst>
              <a:ext uri="{FF2B5EF4-FFF2-40B4-BE49-F238E27FC236}">
                <a16:creationId xmlns:a16="http://schemas.microsoft.com/office/drawing/2014/main" id="{0493EFFF-1EFD-874D-A6E1-8EB0A779E627}"/>
              </a:ext>
            </a:extLst>
          </p:cNvPr>
          <p:cNvSpPr>
            <a:spLocks noGrp="1"/>
          </p:cNvSpPr>
          <p:nvPr>
            <p:ph idx="1"/>
          </p:nvPr>
        </p:nvSpPr>
        <p:spPr/>
        <p:txBody>
          <a:bodyPr>
            <a:normAutofit lnSpcReduction="10000"/>
          </a:bodyPr>
          <a:lstStyle/>
          <a:p>
            <a:r>
              <a:rPr lang="en-GB" dirty="0"/>
              <a:t>Ethnographies: Understanding less-discovered “small worlds”</a:t>
            </a:r>
          </a:p>
          <a:p>
            <a:pPr lvl="1"/>
            <a:r>
              <a:rPr lang="en-GB" dirty="0"/>
              <a:t>E.g. South-Asian immigrants in Finland</a:t>
            </a:r>
          </a:p>
          <a:p>
            <a:pPr lvl="1"/>
            <a:r>
              <a:rPr lang="en-GB" dirty="0"/>
              <a:t>The world of Investment bankers </a:t>
            </a:r>
          </a:p>
          <a:p>
            <a:endParaRPr lang="en-GB" dirty="0"/>
          </a:p>
          <a:p>
            <a:r>
              <a:rPr lang="en-GB" dirty="0"/>
              <a:t>Interactions</a:t>
            </a:r>
          </a:p>
          <a:p>
            <a:pPr lvl="1"/>
            <a:r>
              <a:rPr lang="en-GB" dirty="0"/>
              <a:t>Creating followership on social media</a:t>
            </a:r>
          </a:p>
          <a:p>
            <a:pPr lvl="1"/>
            <a:r>
              <a:rPr lang="en-GB" dirty="0"/>
              <a:t>Crafting expertise through new styles of interaction</a:t>
            </a:r>
          </a:p>
          <a:p>
            <a:endParaRPr lang="en-GB" dirty="0"/>
          </a:p>
          <a:p>
            <a:r>
              <a:rPr lang="en-GB" dirty="0"/>
              <a:t>Media Discourses</a:t>
            </a:r>
          </a:p>
          <a:p>
            <a:pPr lvl="1"/>
            <a:r>
              <a:rPr lang="en-GB" dirty="0"/>
              <a:t>Future of Advertising in the review economy</a:t>
            </a:r>
          </a:p>
          <a:p>
            <a:pPr lvl="1"/>
            <a:r>
              <a:rPr lang="en-GB" dirty="0"/>
              <a:t>The construction of a national myth</a:t>
            </a:r>
          </a:p>
        </p:txBody>
      </p:sp>
    </p:spTree>
    <p:extLst>
      <p:ext uri="{BB962C8B-B14F-4D97-AF65-F5344CB8AC3E}">
        <p14:creationId xmlns:p14="http://schemas.microsoft.com/office/powerpoint/2010/main" val="4291396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5E90E-99FD-EF42-B75D-3FD822BF4E17}"/>
              </a:ext>
            </a:extLst>
          </p:cNvPr>
          <p:cNvSpPr>
            <a:spLocks noGrp="1"/>
          </p:cNvSpPr>
          <p:nvPr>
            <p:ph type="title"/>
          </p:nvPr>
        </p:nvSpPr>
        <p:spPr/>
        <p:txBody>
          <a:bodyPr/>
          <a:lstStyle/>
          <a:p>
            <a:r>
              <a:rPr lang="en-US" dirty="0"/>
              <a:t>Past Projects Supervised</a:t>
            </a:r>
          </a:p>
        </p:txBody>
      </p:sp>
      <p:sp>
        <p:nvSpPr>
          <p:cNvPr id="3" name="Content Placeholder 2">
            <a:extLst>
              <a:ext uri="{FF2B5EF4-FFF2-40B4-BE49-F238E27FC236}">
                <a16:creationId xmlns:a16="http://schemas.microsoft.com/office/drawing/2014/main" id="{4AFD65B2-691F-0044-95B8-734A584AFC10}"/>
              </a:ext>
            </a:extLst>
          </p:cNvPr>
          <p:cNvSpPr>
            <a:spLocks noGrp="1"/>
          </p:cNvSpPr>
          <p:nvPr>
            <p:ph idx="1"/>
          </p:nvPr>
        </p:nvSpPr>
        <p:spPr/>
        <p:txBody>
          <a:bodyPr/>
          <a:lstStyle/>
          <a:p>
            <a:r>
              <a:rPr lang="en-US" dirty="0"/>
              <a:t>How can financial startups help sustainability</a:t>
            </a:r>
          </a:p>
          <a:p>
            <a:r>
              <a:rPr lang="en-US" dirty="0"/>
              <a:t>How organizations “do” secrecy</a:t>
            </a:r>
          </a:p>
          <a:p>
            <a:r>
              <a:rPr lang="en-US" dirty="0"/>
              <a:t>How do consumers make sense of complex financial products</a:t>
            </a:r>
          </a:p>
          <a:p>
            <a:r>
              <a:rPr lang="en-US" dirty="0"/>
              <a:t>How do consumers become fans of certain brands</a:t>
            </a:r>
          </a:p>
          <a:p>
            <a:r>
              <a:rPr lang="en-US" dirty="0"/>
              <a:t>How do merged companies create organizational identification</a:t>
            </a:r>
          </a:p>
          <a:p>
            <a:r>
              <a:rPr lang="en-US" dirty="0"/>
              <a:t>How do individuals craft personal brands on professional social networks</a:t>
            </a:r>
          </a:p>
          <a:p>
            <a:r>
              <a:rPr lang="en-US" dirty="0"/>
              <a:t>Why do Finnish women struggle to participate in the financial investment market</a:t>
            </a:r>
          </a:p>
        </p:txBody>
      </p:sp>
    </p:spTree>
    <p:extLst>
      <p:ext uri="{BB962C8B-B14F-4D97-AF65-F5344CB8AC3E}">
        <p14:creationId xmlns:p14="http://schemas.microsoft.com/office/powerpoint/2010/main" val="598021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B3B2964-DAE0-0A4F-A0B9-D23756E0B67E}"/>
              </a:ext>
            </a:extLst>
          </p:cNvPr>
          <p:cNvGraphicFramePr>
            <a:graphicFrameLocks noGrp="1"/>
          </p:cNvGraphicFramePr>
          <p:nvPr>
            <p:ph idx="1"/>
          </p:nvPr>
        </p:nvGraphicFramePr>
        <p:xfrm>
          <a:off x="164206" y="1045736"/>
          <a:ext cx="8809148" cy="4537710"/>
        </p:xfrm>
        <a:graphic>
          <a:graphicData uri="http://schemas.openxmlformats.org/drawingml/2006/table">
            <a:tbl>
              <a:tblPr firstRow="1" bandRow="1">
                <a:tableStyleId>{073A0DAA-6AF3-43AB-8588-CEC1D06C72B9}</a:tableStyleId>
              </a:tblPr>
              <a:tblGrid>
                <a:gridCol w="2202287">
                  <a:extLst>
                    <a:ext uri="{9D8B030D-6E8A-4147-A177-3AD203B41FA5}">
                      <a16:colId xmlns:a16="http://schemas.microsoft.com/office/drawing/2014/main" val="901511460"/>
                    </a:ext>
                  </a:extLst>
                </a:gridCol>
                <a:gridCol w="2202287">
                  <a:extLst>
                    <a:ext uri="{9D8B030D-6E8A-4147-A177-3AD203B41FA5}">
                      <a16:colId xmlns:a16="http://schemas.microsoft.com/office/drawing/2014/main" val="2618572676"/>
                    </a:ext>
                  </a:extLst>
                </a:gridCol>
                <a:gridCol w="2202287">
                  <a:extLst>
                    <a:ext uri="{9D8B030D-6E8A-4147-A177-3AD203B41FA5}">
                      <a16:colId xmlns:a16="http://schemas.microsoft.com/office/drawing/2014/main" val="1207671157"/>
                    </a:ext>
                  </a:extLst>
                </a:gridCol>
                <a:gridCol w="2202287">
                  <a:extLst>
                    <a:ext uri="{9D8B030D-6E8A-4147-A177-3AD203B41FA5}">
                      <a16:colId xmlns:a16="http://schemas.microsoft.com/office/drawing/2014/main" val="2653428322"/>
                    </a:ext>
                  </a:extLst>
                </a:gridCol>
              </a:tblGrid>
              <a:tr h="278130">
                <a:tc>
                  <a:txBody>
                    <a:bodyPr/>
                    <a:lstStyle/>
                    <a:p>
                      <a:r>
                        <a:rPr lang="en-FI" sz="1100" b="0" dirty="0"/>
                        <a:t>STUDENT</a:t>
                      </a:r>
                    </a:p>
                  </a:txBody>
                  <a:tcPr marL="68580" marR="68580" marT="34290" marB="34290"/>
                </a:tc>
                <a:tc>
                  <a:txBody>
                    <a:bodyPr/>
                    <a:lstStyle/>
                    <a:p>
                      <a:endParaRPr lang="en-FI" sz="1100" b="0" dirty="0"/>
                    </a:p>
                  </a:txBody>
                  <a:tcPr marL="68580" marR="68580" marT="34290" marB="34290"/>
                </a:tc>
                <a:tc>
                  <a:txBody>
                    <a:bodyPr/>
                    <a:lstStyle/>
                    <a:p>
                      <a:r>
                        <a:rPr lang="en-FI" sz="1100" b="0" dirty="0"/>
                        <a:t>TEACHER</a:t>
                      </a:r>
                    </a:p>
                  </a:txBody>
                  <a:tcPr marL="68580" marR="68580" marT="34290" marB="34290"/>
                </a:tc>
                <a:tc>
                  <a:txBody>
                    <a:bodyPr/>
                    <a:lstStyle/>
                    <a:p>
                      <a:endParaRPr lang="en-FI" sz="1100" b="0" dirty="0"/>
                    </a:p>
                  </a:txBody>
                  <a:tcPr marL="68580" marR="68580" marT="34290" marB="34290"/>
                </a:tc>
                <a:extLst>
                  <a:ext uri="{0D108BD9-81ED-4DB2-BD59-A6C34878D82A}">
                    <a16:rowId xmlns:a16="http://schemas.microsoft.com/office/drawing/2014/main" val="2256398027"/>
                  </a:ext>
                </a:extLst>
              </a:tr>
              <a:tr h="4069080">
                <a:tc>
                  <a:txBody>
                    <a:bodyPr/>
                    <a:lstStyle/>
                    <a:p>
                      <a:r>
                        <a:rPr lang="en-GB" sz="1100" b="0" kern="1200" dirty="0">
                          <a:solidFill>
                            <a:schemeClr val="dk1"/>
                          </a:solidFill>
                          <a:effectLst/>
                        </a:rPr>
                        <a:t>Student has a right to:</a:t>
                      </a:r>
                    </a:p>
                    <a:p>
                      <a:endParaRPr lang="en-GB" sz="1100" b="0" kern="1200" dirty="0">
                        <a:solidFill>
                          <a:schemeClr val="dk1"/>
                        </a:solidFill>
                        <a:effectLst/>
                      </a:endParaRPr>
                    </a:p>
                    <a:p>
                      <a:pPr marL="285750" indent="-285750">
                        <a:buFont typeface="Arial" panose="020B0604020202020204" pitchFamily="34" charset="0"/>
                        <a:buChar char="•"/>
                      </a:pPr>
                      <a:r>
                        <a:rPr lang="en-GB" sz="1100" b="0" kern="1200" dirty="0">
                          <a:solidFill>
                            <a:schemeClr val="dk1"/>
                          </a:solidFill>
                          <a:effectLst/>
                        </a:rPr>
                        <a:t>propose a supervisor</a:t>
                      </a:r>
                    </a:p>
                    <a:p>
                      <a:pPr marL="285750" indent="-285750">
                        <a:buFont typeface="Arial" panose="020B0604020202020204" pitchFamily="34" charset="0"/>
                        <a:buChar char="•"/>
                      </a:pPr>
                      <a:r>
                        <a:rPr lang="en-GB" sz="1100" b="0" kern="1200" dirty="0">
                          <a:solidFill>
                            <a:schemeClr val="dk1"/>
                          </a:solidFill>
                          <a:effectLst/>
                        </a:rPr>
                        <a:t>receive guidance for the thesis and research process</a:t>
                      </a:r>
                    </a:p>
                    <a:p>
                      <a:pPr marL="285750" indent="-285750">
                        <a:buFont typeface="Arial" panose="020B0604020202020204" pitchFamily="34" charset="0"/>
                        <a:buChar char="•"/>
                      </a:pPr>
                      <a:r>
                        <a:rPr lang="en-GB" sz="1100" b="0" kern="1200" dirty="0">
                          <a:solidFill>
                            <a:schemeClr val="dk1"/>
                          </a:solidFill>
                          <a:effectLst/>
                        </a:rPr>
                        <a:t>receive feedback</a:t>
                      </a:r>
                    </a:p>
                    <a:p>
                      <a:pPr marL="285750" indent="-285750">
                        <a:buFont typeface="Arial" panose="020B0604020202020204" pitchFamily="34" charset="0"/>
                        <a:buChar char="•"/>
                      </a:pPr>
                      <a:r>
                        <a:rPr lang="en-GB" sz="1100" b="0" kern="1200" dirty="0">
                          <a:solidFill>
                            <a:schemeClr val="dk1"/>
                          </a:solidFill>
                          <a:effectLst/>
                        </a:rPr>
                        <a:t>be informed of the learning outcomes in advance</a:t>
                      </a:r>
                    </a:p>
                    <a:p>
                      <a:pPr marL="285750" indent="-285750">
                        <a:buFont typeface="Arial" panose="020B0604020202020204" pitchFamily="34" charset="0"/>
                        <a:buChar char="•"/>
                      </a:pPr>
                      <a:r>
                        <a:rPr lang="en-GB" sz="1100" b="0" kern="1200" dirty="0">
                          <a:solidFill>
                            <a:schemeClr val="dk1"/>
                          </a:solidFill>
                          <a:effectLst/>
                        </a:rPr>
                        <a:t>be informed of the grading criteria in advance</a:t>
                      </a:r>
                    </a:p>
                    <a:p>
                      <a:pPr marL="285750" indent="-285750">
                        <a:buFont typeface="Arial" panose="020B0604020202020204" pitchFamily="34" charset="0"/>
                        <a:buChar char="•"/>
                      </a:pPr>
                      <a:r>
                        <a:rPr lang="en-GB" sz="1100" b="0" kern="1200" dirty="0">
                          <a:solidFill>
                            <a:schemeClr val="dk1"/>
                          </a:solidFill>
                          <a:effectLst/>
                        </a:rPr>
                        <a:t>be informed of the schedules and seminar rules of conduct in advance</a:t>
                      </a:r>
                      <a:endParaRPr lang="en-GB" sz="1100" b="0" i="0" kern="1200" dirty="0">
                        <a:solidFill>
                          <a:schemeClr val="dk1"/>
                        </a:solidFill>
                        <a:effectLst/>
                        <a:latin typeface="+mn-lt"/>
                        <a:ea typeface="+mn-ea"/>
                        <a:cs typeface="+mn-cs"/>
                      </a:endParaRPr>
                    </a:p>
                  </a:txBody>
                  <a:tcPr marL="68580" marR="68580" marT="34290" marB="34290"/>
                </a:tc>
                <a:tc>
                  <a:txBody>
                    <a:bodyPr/>
                    <a:lstStyle/>
                    <a:p>
                      <a:r>
                        <a:rPr lang="en-GB" sz="1100" b="0" kern="1200" dirty="0">
                          <a:solidFill>
                            <a:schemeClr val="dk1"/>
                          </a:solidFill>
                          <a:effectLst/>
                        </a:rPr>
                        <a:t>Student's obligations:</a:t>
                      </a:r>
                    </a:p>
                    <a:p>
                      <a:endParaRPr lang="en-GB" sz="1100" b="0" kern="1200" dirty="0">
                        <a:solidFill>
                          <a:schemeClr val="dk1"/>
                        </a:solidFill>
                        <a:effectLst/>
                      </a:endParaRPr>
                    </a:p>
                    <a:p>
                      <a:pPr marL="285750" indent="-285750">
                        <a:buFont typeface="Arial" panose="020B0604020202020204" pitchFamily="34" charset="0"/>
                        <a:buChar char="•"/>
                      </a:pPr>
                      <a:r>
                        <a:rPr lang="en-GB" sz="1100" b="0" kern="1200" dirty="0">
                          <a:solidFill>
                            <a:schemeClr val="dk1"/>
                          </a:solidFill>
                          <a:effectLst/>
                        </a:rPr>
                        <a:t>to participate actively and be committed</a:t>
                      </a:r>
                    </a:p>
                    <a:p>
                      <a:pPr marL="285750" indent="-285750">
                        <a:buFont typeface="Arial" panose="020B0604020202020204" pitchFamily="34" charset="0"/>
                        <a:buChar char="•"/>
                      </a:pPr>
                      <a:r>
                        <a:rPr lang="en-GB" sz="1100" b="0" kern="1200" dirty="0">
                          <a:solidFill>
                            <a:schemeClr val="dk1"/>
                          </a:solidFill>
                          <a:effectLst/>
                        </a:rPr>
                        <a:t>to follow the provided instructions and complete the specified tasks</a:t>
                      </a:r>
                    </a:p>
                    <a:p>
                      <a:pPr marL="285750" indent="-285750">
                        <a:buFont typeface="Arial" panose="020B0604020202020204" pitchFamily="34" charset="0"/>
                        <a:buChar char="•"/>
                      </a:pPr>
                      <a:r>
                        <a:rPr lang="en-GB" sz="1100" b="0" kern="1200" dirty="0">
                          <a:solidFill>
                            <a:schemeClr val="dk1"/>
                          </a:solidFill>
                          <a:effectLst/>
                        </a:rPr>
                        <a:t>to keep to the agreed schedules</a:t>
                      </a:r>
                    </a:p>
                    <a:p>
                      <a:pPr marL="285750" indent="-285750">
                        <a:buFont typeface="Arial" panose="020B0604020202020204" pitchFamily="34" charset="0"/>
                        <a:buChar char="•"/>
                      </a:pPr>
                      <a:r>
                        <a:rPr lang="en-GB" sz="1100" b="0" kern="1200" dirty="0">
                          <a:solidFill>
                            <a:schemeClr val="dk1"/>
                          </a:solidFill>
                          <a:effectLst/>
                        </a:rPr>
                        <a:t>be responsible for setting their own goal and managing their own work</a:t>
                      </a:r>
                    </a:p>
                    <a:p>
                      <a:pPr marL="285750" indent="-285750">
                        <a:buFont typeface="Arial" panose="020B0604020202020204" pitchFamily="34" charset="0"/>
                        <a:buChar char="•"/>
                      </a:pPr>
                      <a:r>
                        <a:rPr lang="en-GB" sz="1100" b="0" kern="1200" dirty="0">
                          <a:solidFill>
                            <a:schemeClr val="dk1"/>
                          </a:solidFill>
                          <a:effectLst/>
                        </a:rPr>
                        <a:t>to submit the text on time and prepare for the supervision meetings</a:t>
                      </a:r>
                    </a:p>
                    <a:p>
                      <a:pPr marL="285750" indent="-285750">
                        <a:buFont typeface="Arial" panose="020B0604020202020204" pitchFamily="34" charset="0"/>
                        <a:buChar char="•"/>
                      </a:pPr>
                      <a:r>
                        <a:rPr lang="en-GB" sz="1100" b="0" kern="1200" dirty="0">
                          <a:solidFill>
                            <a:schemeClr val="dk1"/>
                          </a:solidFill>
                          <a:effectLst/>
                        </a:rPr>
                        <a:t>to make the basic decisions concerning their thesis</a:t>
                      </a:r>
                    </a:p>
                    <a:p>
                      <a:pPr marL="285750" indent="-285750">
                        <a:buFont typeface="Arial" panose="020B0604020202020204" pitchFamily="34" charset="0"/>
                        <a:buChar char="•"/>
                      </a:pPr>
                      <a:r>
                        <a:rPr lang="en-GB" sz="1100" b="0" kern="1200" dirty="0">
                          <a:solidFill>
                            <a:schemeClr val="dk1"/>
                          </a:solidFill>
                          <a:effectLst/>
                        </a:rPr>
                        <a:t>to utilise feedback received and to revise previously learned knowledge when writing their thesis</a:t>
                      </a:r>
                    </a:p>
                    <a:p>
                      <a:pPr marL="285750" indent="-285750">
                        <a:buFont typeface="Arial" panose="020B0604020202020204" pitchFamily="34" charset="0"/>
                        <a:buChar char="•"/>
                      </a:pPr>
                      <a:r>
                        <a:rPr lang="en-GB" sz="1100" b="0" kern="1200" dirty="0">
                          <a:solidFill>
                            <a:schemeClr val="dk1"/>
                          </a:solidFill>
                          <a:effectLst/>
                        </a:rPr>
                        <a:t>to acquire required basic methodological knowhow to support the thesis process</a:t>
                      </a:r>
                    </a:p>
                    <a:p>
                      <a:endParaRPr lang="en-FI" sz="1100" b="0" dirty="0"/>
                    </a:p>
                  </a:txBody>
                  <a:tcPr marL="68580" marR="68580" marT="34290" marB="34290"/>
                </a:tc>
                <a:tc>
                  <a:txBody>
                    <a:bodyPr/>
                    <a:lstStyle/>
                    <a:p>
                      <a:r>
                        <a:rPr lang="en-GB" sz="1100" b="0" kern="1200" dirty="0">
                          <a:solidFill>
                            <a:schemeClr val="dk1"/>
                          </a:solidFill>
                          <a:effectLst/>
                        </a:rPr>
                        <a:t>Teacher has a right to:</a:t>
                      </a:r>
                    </a:p>
                    <a:p>
                      <a:endParaRPr lang="en-GB" sz="1100" b="0" kern="1200" dirty="0">
                        <a:solidFill>
                          <a:schemeClr val="dk1"/>
                        </a:solidFill>
                        <a:effectLst/>
                      </a:endParaRPr>
                    </a:p>
                    <a:p>
                      <a:pPr marL="285750" indent="-285750">
                        <a:buFont typeface="Arial" panose="020B0604020202020204" pitchFamily="34" charset="0"/>
                        <a:buChar char="•"/>
                      </a:pPr>
                      <a:r>
                        <a:rPr lang="en-GB" sz="1100" b="0" kern="1200" dirty="0">
                          <a:solidFill>
                            <a:schemeClr val="dk1"/>
                          </a:solidFill>
                          <a:effectLst/>
                        </a:rPr>
                        <a:t>a supervision process that is manageable and has a limited timeframe (max 1 year)</a:t>
                      </a:r>
                    </a:p>
                    <a:p>
                      <a:pPr marL="285750" indent="-285750">
                        <a:buFont typeface="Arial" panose="020B0604020202020204" pitchFamily="34" charset="0"/>
                        <a:buChar char="•"/>
                      </a:pPr>
                      <a:r>
                        <a:rPr lang="en-GB" sz="1100" b="0" kern="1200" dirty="0">
                          <a:solidFill>
                            <a:schemeClr val="dk1"/>
                          </a:solidFill>
                          <a:effectLst/>
                        </a:rPr>
                        <a:t>decide how the course/seminar is organised and scheduled</a:t>
                      </a:r>
                    </a:p>
                    <a:p>
                      <a:pPr marL="285750" indent="-285750">
                        <a:buFont typeface="Arial" panose="020B0604020202020204" pitchFamily="34" charset="0"/>
                        <a:buChar char="•"/>
                      </a:pPr>
                      <a:r>
                        <a:rPr lang="en-GB" sz="1100" b="0" kern="1200" dirty="0">
                          <a:solidFill>
                            <a:schemeClr val="dk1"/>
                          </a:solidFill>
                          <a:effectLst/>
                        </a:rPr>
                        <a:t>require active participation and work at the seminar</a:t>
                      </a:r>
                    </a:p>
                    <a:p>
                      <a:pPr marL="285750" indent="-285750">
                        <a:buFont typeface="Arial" panose="020B0604020202020204" pitchFamily="34" charset="0"/>
                        <a:buChar char="•"/>
                      </a:pPr>
                      <a:r>
                        <a:rPr lang="en-GB" sz="1100" b="0" kern="1200" dirty="0">
                          <a:solidFill>
                            <a:schemeClr val="dk1"/>
                          </a:solidFill>
                          <a:effectLst/>
                        </a:rPr>
                        <a:t>receive the text from the student on time in order to provide feedback</a:t>
                      </a:r>
                    </a:p>
                    <a:p>
                      <a:pPr marL="285750" indent="-285750">
                        <a:buFont typeface="Arial" panose="020B0604020202020204" pitchFamily="34" charset="0"/>
                        <a:buChar char="•"/>
                      </a:pPr>
                      <a:r>
                        <a:rPr lang="en-GB" sz="1100" b="0" kern="1200" dirty="0">
                          <a:solidFill>
                            <a:schemeClr val="dk1"/>
                          </a:solidFill>
                          <a:effectLst/>
                        </a:rPr>
                        <a:t>receive information from the student on which part of the research process they especially need help with</a:t>
                      </a:r>
                    </a:p>
                    <a:p>
                      <a:endParaRPr lang="en-FI" sz="1100" b="0" dirty="0"/>
                    </a:p>
                  </a:txBody>
                  <a:tcPr marL="68580" marR="68580" marT="34290" marB="34290"/>
                </a:tc>
                <a:tc>
                  <a:txBody>
                    <a:bodyPr/>
                    <a:lstStyle/>
                    <a:p>
                      <a:r>
                        <a:rPr lang="en-GB" sz="1100" b="0" kern="1200" dirty="0">
                          <a:solidFill>
                            <a:schemeClr val="dk1"/>
                          </a:solidFill>
                          <a:effectLst/>
                        </a:rPr>
                        <a:t>Teacher's obligations:</a:t>
                      </a:r>
                    </a:p>
                    <a:p>
                      <a:endParaRPr lang="en-GB" sz="1100" b="0" kern="1200" dirty="0">
                        <a:solidFill>
                          <a:schemeClr val="dk1"/>
                        </a:solidFill>
                        <a:effectLst/>
                      </a:endParaRPr>
                    </a:p>
                    <a:p>
                      <a:pPr marL="285750" indent="-285750">
                        <a:buFont typeface="Arial" panose="020B0604020202020204" pitchFamily="34" charset="0"/>
                        <a:buChar char="•"/>
                      </a:pPr>
                      <a:r>
                        <a:rPr lang="en-GB" sz="1100" b="0" kern="1200" dirty="0">
                          <a:solidFill>
                            <a:schemeClr val="dk1"/>
                          </a:solidFill>
                          <a:effectLst/>
                        </a:rPr>
                        <a:t>to respond to the student’s queries without undue delay</a:t>
                      </a:r>
                    </a:p>
                    <a:p>
                      <a:pPr marL="285750" indent="-285750">
                        <a:buFont typeface="Arial" panose="020B0604020202020204" pitchFamily="34" charset="0"/>
                        <a:buChar char="•"/>
                      </a:pPr>
                      <a:r>
                        <a:rPr lang="en-GB" sz="1100" b="0" kern="1200" dirty="0">
                          <a:solidFill>
                            <a:schemeClr val="dk1"/>
                          </a:solidFill>
                          <a:effectLst/>
                        </a:rPr>
                        <a:t>to provide information on the thesis seminar schedule, and grading criteria</a:t>
                      </a:r>
                    </a:p>
                    <a:p>
                      <a:pPr marL="285750" indent="-285750">
                        <a:buFont typeface="Arial" panose="020B0604020202020204" pitchFamily="34" charset="0"/>
                        <a:buChar char="•"/>
                      </a:pPr>
                      <a:r>
                        <a:rPr lang="en-GB" sz="1100" b="0" kern="1200" dirty="0">
                          <a:solidFill>
                            <a:schemeClr val="dk1"/>
                          </a:solidFill>
                          <a:effectLst/>
                        </a:rPr>
                        <a:t>to provide guidance for the process</a:t>
                      </a:r>
                    </a:p>
                    <a:p>
                      <a:pPr marL="285750" indent="-285750">
                        <a:buFont typeface="Arial" panose="020B0604020202020204" pitchFamily="34" charset="0"/>
                        <a:buChar char="•"/>
                      </a:pPr>
                      <a:r>
                        <a:rPr lang="en-GB" sz="1100" b="0" kern="1200" dirty="0">
                          <a:solidFill>
                            <a:schemeClr val="dk1"/>
                          </a:solidFill>
                          <a:effectLst/>
                        </a:rPr>
                        <a:t>to instruct the student in responsible conduct of research and research ethics</a:t>
                      </a:r>
                    </a:p>
                    <a:p>
                      <a:pPr marL="285750" indent="-285750">
                        <a:buFont typeface="Arial" panose="020B0604020202020204" pitchFamily="34" charset="0"/>
                        <a:buChar char="•"/>
                      </a:pPr>
                      <a:r>
                        <a:rPr lang="en-GB" sz="1100" b="0" kern="1200" dirty="0">
                          <a:solidFill>
                            <a:schemeClr val="dk1"/>
                          </a:solidFill>
                          <a:effectLst/>
                        </a:rPr>
                        <a:t>to read and comment on the thesis manuscript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kern="1200" dirty="0">
                          <a:solidFill>
                            <a:schemeClr val="dk1"/>
                          </a:solidFill>
                          <a:effectLst/>
                        </a:rPr>
                        <a:t>to provide feedback</a:t>
                      </a:r>
                    </a:p>
                    <a:p>
                      <a:pPr marL="285750" indent="-285750">
                        <a:buFont typeface="Arial" panose="020B0604020202020204" pitchFamily="34" charset="0"/>
                        <a:buChar char="•"/>
                      </a:pPr>
                      <a:r>
                        <a:rPr lang="en-GB" sz="1100" b="0" kern="1200" dirty="0">
                          <a:solidFill>
                            <a:schemeClr val="dk1"/>
                          </a:solidFill>
                          <a:effectLst/>
                        </a:rPr>
                        <a:t>to participate in the assessment of the thesis and the thesis process</a:t>
                      </a:r>
                    </a:p>
                    <a:p>
                      <a:pPr marL="285750" indent="-285750">
                        <a:buFont typeface="Arial" panose="020B0604020202020204" pitchFamily="34" charset="0"/>
                        <a:buChar char="•"/>
                      </a:pPr>
                      <a:r>
                        <a:rPr lang="en-GB" sz="1100" b="0" kern="1200" dirty="0">
                          <a:solidFill>
                            <a:schemeClr val="dk1"/>
                          </a:solidFill>
                          <a:effectLst/>
                        </a:rPr>
                        <a:t>to submit grades to SISU</a:t>
                      </a:r>
                      <a:endParaRPr lang="en-GB" sz="1100" b="0" i="0"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2138178029"/>
                  </a:ext>
                </a:extLst>
              </a:tr>
            </a:tbl>
          </a:graphicData>
        </a:graphic>
      </p:graphicFrame>
      <p:sp>
        <p:nvSpPr>
          <p:cNvPr id="3" name="Title 1">
            <a:extLst>
              <a:ext uri="{FF2B5EF4-FFF2-40B4-BE49-F238E27FC236}">
                <a16:creationId xmlns:a16="http://schemas.microsoft.com/office/drawing/2014/main" id="{4C117233-CD56-7947-AD3D-7C1A5BB4A376}"/>
              </a:ext>
            </a:extLst>
          </p:cNvPr>
          <p:cNvSpPr>
            <a:spLocks noGrp="1"/>
          </p:cNvSpPr>
          <p:nvPr>
            <p:ph type="title"/>
          </p:nvPr>
        </p:nvSpPr>
        <p:spPr>
          <a:xfrm>
            <a:off x="628650" y="272807"/>
            <a:ext cx="7886700" cy="994172"/>
          </a:xfrm>
        </p:spPr>
        <p:txBody>
          <a:bodyPr/>
          <a:lstStyle/>
          <a:p>
            <a:r>
              <a:rPr lang="en-FI" dirty="0"/>
              <a:t>Roles and responsibilities</a:t>
            </a:r>
          </a:p>
        </p:txBody>
      </p:sp>
    </p:spTree>
    <p:extLst>
      <p:ext uri="{BB962C8B-B14F-4D97-AF65-F5344CB8AC3E}">
        <p14:creationId xmlns:p14="http://schemas.microsoft.com/office/powerpoint/2010/main" val="233497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343963A-453C-C344-8115-1FF2D2E7E743}"/>
              </a:ext>
            </a:extLst>
          </p:cNvPr>
          <p:cNvGraphicFramePr>
            <a:graphicFrameLocks noGrp="1"/>
          </p:cNvGraphicFramePr>
          <p:nvPr>
            <p:ph idx="1"/>
          </p:nvPr>
        </p:nvGraphicFramePr>
        <p:xfrm>
          <a:off x="67615" y="367424"/>
          <a:ext cx="8867105" cy="5200650"/>
        </p:xfrm>
        <a:graphic>
          <a:graphicData uri="http://schemas.openxmlformats.org/drawingml/2006/table">
            <a:tbl>
              <a:tblPr firstRow="1" bandRow="1">
                <a:tableStyleId>{073A0DAA-6AF3-43AB-8588-CEC1D06C72B9}</a:tableStyleId>
              </a:tblPr>
              <a:tblGrid>
                <a:gridCol w="784245">
                  <a:extLst>
                    <a:ext uri="{9D8B030D-6E8A-4147-A177-3AD203B41FA5}">
                      <a16:colId xmlns:a16="http://schemas.microsoft.com/office/drawing/2014/main" val="3377598776"/>
                    </a:ext>
                  </a:extLst>
                </a:gridCol>
                <a:gridCol w="1616572">
                  <a:extLst>
                    <a:ext uri="{9D8B030D-6E8A-4147-A177-3AD203B41FA5}">
                      <a16:colId xmlns:a16="http://schemas.microsoft.com/office/drawing/2014/main" val="4067015699"/>
                    </a:ext>
                  </a:extLst>
                </a:gridCol>
                <a:gridCol w="1616572">
                  <a:extLst>
                    <a:ext uri="{9D8B030D-6E8A-4147-A177-3AD203B41FA5}">
                      <a16:colId xmlns:a16="http://schemas.microsoft.com/office/drawing/2014/main" val="856990577"/>
                    </a:ext>
                  </a:extLst>
                </a:gridCol>
                <a:gridCol w="1616572">
                  <a:extLst>
                    <a:ext uri="{9D8B030D-6E8A-4147-A177-3AD203B41FA5}">
                      <a16:colId xmlns:a16="http://schemas.microsoft.com/office/drawing/2014/main" val="212854954"/>
                    </a:ext>
                  </a:extLst>
                </a:gridCol>
                <a:gridCol w="1616572">
                  <a:extLst>
                    <a:ext uri="{9D8B030D-6E8A-4147-A177-3AD203B41FA5}">
                      <a16:colId xmlns:a16="http://schemas.microsoft.com/office/drawing/2014/main" val="4065953463"/>
                    </a:ext>
                  </a:extLst>
                </a:gridCol>
                <a:gridCol w="1616572">
                  <a:extLst>
                    <a:ext uri="{9D8B030D-6E8A-4147-A177-3AD203B41FA5}">
                      <a16:colId xmlns:a16="http://schemas.microsoft.com/office/drawing/2014/main" val="2539498013"/>
                    </a:ext>
                  </a:extLst>
                </a:gridCol>
              </a:tblGrid>
              <a:tr h="571500">
                <a:tc>
                  <a:txBody>
                    <a:bodyPr/>
                    <a:lstStyle/>
                    <a:p>
                      <a:endParaRPr lang="en-FI" sz="800" dirty="0"/>
                    </a:p>
                  </a:txBody>
                  <a:tcPr marL="68580" marR="68580" marT="34290" marB="34290"/>
                </a:tc>
                <a:tc>
                  <a:txBody>
                    <a:bodyPr/>
                    <a:lstStyle/>
                    <a:p>
                      <a:r>
                        <a:rPr lang="en-FI" sz="800" dirty="0"/>
                        <a:t>Ilona Mikkonen</a:t>
                      </a:r>
                    </a:p>
                  </a:txBody>
                  <a:tcPr marL="68580" marR="68580" marT="34290" marB="34290"/>
                </a:tc>
                <a:tc>
                  <a:txBody>
                    <a:bodyPr/>
                    <a:lstStyle/>
                    <a:p>
                      <a:r>
                        <a:rPr lang="en-FI" sz="800" dirty="0"/>
                        <a:t>Sami Kajalo</a:t>
                      </a:r>
                    </a:p>
                  </a:txBody>
                  <a:tcPr marL="68580" marR="68580" marT="34290" marB="34290"/>
                </a:tc>
                <a:tc>
                  <a:txBody>
                    <a:bodyPr/>
                    <a:lstStyle/>
                    <a:p>
                      <a:r>
                        <a:rPr lang="en-FI" sz="800" dirty="0"/>
                        <a:t>Kristina Wittkowski</a:t>
                      </a:r>
                    </a:p>
                  </a:txBody>
                  <a:tcPr marL="68580" marR="68580" marT="34290" marB="34290"/>
                </a:tc>
                <a:tc>
                  <a:txBody>
                    <a:bodyPr/>
                    <a:lstStyle/>
                    <a:p>
                      <a:r>
                        <a:rPr lang="en-FI" sz="800" dirty="0"/>
                        <a:t>Alexei Gloukhotsev</a:t>
                      </a:r>
                    </a:p>
                  </a:txBody>
                  <a:tcPr marL="68580" marR="68580" marT="34290" marB="34290"/>
                </a:tc>
                <a:tc>
                  <a:txBody>
                    <a:bodyPr/>
                    <a:lstStyle/>
                    <a:p>
                      <a:r>
                        <a:rPr lang="en-FI" sz="800" dirty="0"/>
                        <a:t>Kushagra Bhatnagar</a:t>
                      </a:r>
                    </a:p>
                    <a:p>
                      <a:endParaRPr lang="en-FI" sz="800" dirty="0"/>
                    </a:p>
                    <a:p>
                      <a:endParaRPr lang="en-FI" sz="800" dirty="0"/>
                    </a:p>
                    <a:p>
                      <a:endParaRPr lang="en-FI" sz="800" dirty="0"/>
                    </a:p>
                  </a:txBody>
                  <a:tcPr marL="68580" marR="68580" marT="34290" marB="34290"/>
                </a:tc>
                <a:extLst>
                  <a:ext uri="{0D108BD9-81ED-4DB2-BD59-A6C34878D82A}">
                    <a16:rowId xmlns:a16="http://schemas.microsoft.com/office/drawing/2014/main" val="2520875137"/>
                  </a:ext>
                </a:extLst>
              </a:tr>
              <a:tr h="445770">
                <a:tc>
                  <a:txBody>
                    <a:bodyPr/>
                    <a:lstStyle/>
                    <a:p>
                      <a:r>
                        <a:rPr lang="en-FI" sz="800" dirty="0"/>
                        <a:t>Seminar format</a:t>
                      </a:r>
                    </a:p>
                  </a:txBody>
                  <a:tcPr marL="68580" marR="68580" marT="34290" marB="34290"/>
                </a:tc>
                <a:tc>
                  <a:txBody>
                    <a:bodyPr/>
                    <a:lstStyle/>
                    <a:p>
                      <a:r>
                        <a:rPr lang="en-GB" sz="800" dirty="0"/>
                        <a:t>Monthly meetings (compulsory attendance)</a:t>
                      </a:r>
                      <a:endParaRPr lang="en-FI" sz="800" dirty="0"/>
                    </a:p>
                  </a:txBody>
                  <a:tcPr marL="68580" marR="68580" marT="34290" marB="34290"/>
                </a:tc>
                <a:tc>
                  <a:txBody>
                    <a:bodyPr/>
                    <a:lstStyle/>
                    <a:p>
                      <a:r>
                        <a:rPr lang="en-GB" sz="800" dirty="0"/>
                        <a:t>Monthly meetings (compulsory attendance)</a:t>
                      </a:r>
                      <a:endParaRPr lang="en-FI" sz="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FI" sz="800" dirty="0"/>
                        <a:t>Monthly meetings</a:t>
                      </a:r>
                    </a:p>
                  </a:txBody>
                  <a:tcPr marL="68580" marR="68580" marT="34290" marB="34290"/>
                </a:tc>
                <a:tc>
                  <a:txBody>
                    <a:bodyPr/>
                    <a:lstStyle/>
                    <a:p>
                      <a:r>
                        <a:rPr lang="en-FI" sz="800" dirty="0"/>
                        <a:t>Monthly meetings (more frequent at the start of the seminar)</a:t>
                      </a:r>
                    </a:p>
                  </a:txBody>
                  <a:tcPr marL="68580" marR="68580" marT="34290" marB="34290"/>
                </a:tc>
                <a:tc>
                  <a:txBody>
                    <a:bodyPr/>
                    <a:lstStyle/>
                    <a:p>
                      <a:r>
                        <a:rPr lang="en-FI" sz="800" dirty="0"/>
                        <a:t>Monthly meettings</a:t>
                      </a:r>
                    </a:p>
                  </a:txBody>
                  <a:tcPr marL="68580" marR="68580" marT="34290" marB="34290"/>
                </a:tc>
                <a:extLst>
                  <a:ext uri="{0D108BD9-81ED-4DB2-BD59-A6C34878D82A}">
                    <a16:rowId xmlns:a16="http://schemas.microsoft.com/office/drawing/2014/main" val="2072158884"/>
                  </a:ext>
                </a:extLst>
              </a:tr>
              <a:tr h="445770">
                <a:tc>
                  <a:txBody>
                    <a:bodyPr/>
                    <a:lstStyle/>
                    <a:p>
                      <a:r>
                        <a:rPr lang="en-FI" sz="800" dirty="0"/>
                        <a:t>Individual/groups</a:t>
                      </a:r>
                    </a:p>
                  </a:txBody>
                  <a:tcPr marL="68580" marR="68580" marT="34290" marB="34290"/>
                </a:tc>
                <a:tc>
                  <a:txBody>
                    <a:bodyPr/>
                    <a:lstStyle/>
                    <a:p>
                      <a:r>
                        <a:rPr lang="en-GB" sz="800" dirty="0"/>
                        <a:t>Seminar meetings in groups, individual meetings as needed</a:t>
                      </a:r>
                      <a:endParaRPr lang="en-FI" sz="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FI" sz="800" dirty="0"/>
                        <a:t>Mandatory group meetings</a:t>
                      </a:r>
                      <a:r>
                        <a:rPr lang="fi-FI" sz="800" dirty="0"/>
                        <a:t>. When needed</a:t>
                      </a:r>
                      <a:r>
                        <a:rPr lang="en-FI" sz="800" dirty="0"/>
                        <a:t> </a:t>
                      </a:r>
                      <a:r>
                        <a:rPr lang="fi-FI" sz="800" dirty="0"/>
                        <a:t>i</a:t>
                      </a:r>
                      <a:r>
                        <a:rPr lang="en-FI" sz="800" dirty="0"/>
                        <a:t>ndividual meetings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FI" sz="800" dirty="0"/>
                        <a:t>Seminar meetings in groups + individual meetings</a:t>
                      </a:r>
                    </a:p>
                  </a:txBody>
                  <a:tcPr marL="68580" marR="68580" marT="34290" marB="34290"/>
                </a:tc>
                <a:tc>
                  <a:txBody>
                    <a:bodyPr/>
                    <a:lstStyle/>
                    <a:p>
                      <a:r>
                        <a:rPr lang="en-FI" sz="800" dirty="0"/>
                        <a:t>Mandatory group meetings, optional individual meetings</a:t>
                      </a:r>
                    </a:p>
                  </a:txBody>
                  <a:tcPr marL="68580" marR="68580" marT="34290" marB="34290"/>
                </a:tc>
                <a:tc>
                  <a:txBody>
                    <a:bodyPr/>
                    <a:lstStyle/>
                    <a:p>
                      <a:r>
                        <a:rPr lang="en-FI" sz="800" dirty="0"/>
                        <a:t>Individual meetings in the most recent cohort</a:t>
                      </a:r>
                    </a:p>
                  </a:txBody>
                  <a:tcPr marL="68580" marR="68580" marT="34290" marB="34290"/>
                </a:tc>
                <a:extLst>
                  <a:ext uri="{0D108BD9-81ED-4DB2-BD59-A6C34878D82A}">
                    <a16:rowId xmlns:a16="http://schemas.microsoft.com/office/drawing/2014/main" val="2428768551"/>
                  </a:ext>
                </a:extLst>
              </a:tr>
              <a:tr h="1200150">
                <a:tc>
                  <a:txBody>
                    <a:bodyPr/>
                    <a:lstStyle/>
                    <a:p>
                      <a:r>
                        <a:rPr lang="en-FI" sz="800" dirty="0"/>
                        <a:t>Assignments</a:t>
                      </a:r>
                    </a:p>
                  </a:txBody>
                  <a:tcPr marL="68580" marR="68580" marT="34290" marB="34290"/>
                </a:tc>
                <a:tc>
                  <a:txBody>
                    <a:bodyPr/>
                    <a:lstStyle/>
                    <a:p>
                      <a:r>
                        <a:rPr lang="en-GB" sz="800" dirty="0"/>
                        <a:t>Assignments:</a:t>
                      </a:r>
                    </a:p>
                    <a:p>
                      <a:r>
                        <a:rPr lang="en-GB" sz="800" dirty="0"/>
                        <a:t>1. Presentation of preliminary literature review and gaps</a:t>
                      </a:r>
                    </a:p>
                    <a:p>
                      <a:r>
                        <a:rPr lang="en-GB" sz="800" dirty="0"/>
                        <a:t>2. Presentation of research questions</a:t>
                      </a:r>
                    </a:p>
                    <a:p>
                      <a:r>
                        <a:rPr lang="en-GB" sz="800" dirty="0"/>
                        <a:t>3. Presentation of data collection and analysis plans</a:t>
                      </a:r>
                    </a:p>
                    <a:p>
                      <a:r>
                        <a:rPr lang="en-GB" sz="800" dirty="0"/>
                        <a:t>4. Presentation of preliminary results</a:t>
                      </a:r>
                      <a:endParaRPr lang="en-FI" sz="800" dirty="0"/>
                    </a:p>
                  </a:txBody>
                  <a:tcPr marL="68580" marR="68580" marT="34290" marB="34290"/>
                </a:tc>
                <a:tc>
                  <a:txBody>
                    <a:bodyPr/>
                    <a:lstStyle/>
                    <a:p>
                      <a:r>
                        <a:rPr lang="en-GB" sz="800" dirty="0"/>
                        <a:t>Written assignments:</a:t>
                      </a:r>
                    </a:p>
                    <a:p>
                      <a:r>
                        <a:rPr lang="en-GB" sz="800" dirty="0"/>
                        <a:t>1. Thesis proposal</a:t>
                      </a:r>
                    </a:p>
                    <a:p>
                      <a:r>
                        <a:rPr lang="en-GB" sz="800" dirty="0"/>
                        <a:t>2. Literature review and research questions</a:t>
                      </a:r>
                    </a:p>
                    <a:p>
                      <a:r>
                        <a:rPr lang="en-GB" sz="800" dirty="0"/>
                        <a:t>3. Plans for data collection and plans for data analysis</a:t>
                      </a:r>
                    </a:p>
                    <a:p>
                      <a:r>
                        <a:rPr lang="en-GB" sz="800" dirty="0"/>
                        <a:t>4. Results of the data analysis</a:t>
                      </a:r>
                      <a:endParaRPr lang="en-FI" sz="800" dirty="0"/>
                    </a:p>
                  </a:txBody>
                  <a:tcPr marL="68580" marR="68580" marT="34290" marB="34290"/>
                </a:tc>
                <a:tc>
                  <a:txBody>
                    <a:bodyPr/>
                    <a:lstStyle/>
                    <a:p>
                      <a:r>
                        <a:rPr lang="en-US" sz="800" dirty="0"/>
                        <a:t>Written assignments: </a:t>
                      </a:r>
                    </a:p>
                    <a:p>
                      <a:pPr marL="228600" indent="-228600">
                        <a:buAutoNum type="arabicPeriod"/>
                      </a:pPr>
                      <a:r>
                        <a:rPr lang="en-US" sz="800" dirty="0"/>
                        <a:t>Detailed research plan</a:t>
                      </a:r>
                    </a:p>
                    <a:p>
                      <a:pPr marL="228600" indent="-228600">
                        <a:buAutoNum type="arabicPeriod"/>
                      </a:pPr>
                      <a:r>
                        <a:rPr lang="en-US" sz="800" dirty="0"/>
                        <a:t>Research profiling</a:t>
                      </a:r>
                    </a:p>
                    <a:p>
                      <a:pPr marL="228600" indent="-228600">
                        <a:buAutoNum type="arabicPeriod"/>
                      </a:pPr>
                      <a:r>
                        <a:rPr lang="en-US" sz="800" dirty="0"/>
                        <a:t>Literature review </a:t>
                      </a:r>
                    </a:p>
                    <a:p>
                      <a:pPr marL="228600" indent="-228600">
                        <a:buAutoNum type="arabicPeriod"/>
                      </a:pPr>
                      <a:r>
                        <a:rPr lang="en-US" sz="800" dirty="0"/>
                        <a:t>Preliminary results</a:t>
                      </a:r>
                      <a:endParaRPr lang="en-FI" sz="800" dirty="0"/>
                    </a:p>
                  </a:txBody>
                  <a:tcPr marL="68580" marR="68580" marT="34290" marB="34290"/>
                </a:tc>
                <a:tc>
                  <a:txBody>
                    <a:bodyPr/>
                    <a:lstStyle/>
                    <a:p>
                      <a:r>
                        <a:rPr lang="en-FI" sz="800" dirty="0"/>
                        <a:t>Written assignments:</a:t>
                      </a:r>
                    </a:p>
                    <a:p>
                      <a:r>
                        <a:rPr lang="en-FI" sz="800" dirty="0"/>
                        <a:t>1. Thesis proposal</a:t>
                      </a:r>
                    </a:p>
                    <a:p>
                      <a:r>
                        <a:rPr lang="en-FI" sz="800" dirty="0"/>
                        <a:t>2. Preliminary lit review</a:t>
                      </a:r>
                    </a:p>
                    <a:p>
                      <a:r>
                        <a:rPr lang="en-FI" sz="800" dirty="0"/>
                        <a:t>3. Methodological proposal</a:t>
                      </a:r>
                    </a:p>
                    <a:p>
                      <a:r>
                        <a:rPr lang="en-FI" sz="800" dirty="0"/>
                        <a:t>4. Preliminary results</a:t>
                      </a:r>
                    </a:p>
                  </a:txBody>
                  <a:tcPr marL="68580" marR="68580" marT="34290" marB="34290"/>
                </a:tc>
                <a:tc>
                  <a:txBody>
                    <a:bodyPr/>
                    <a:lstStyle/>
                    <a:p>
                      <a:r>
                        <a:rPr lang="en-FI" sz="800" dirty="0"/>
                        <a:t>Written assignments:</a:t>
                      </a:r>
                    </a:p>
                    <a:p>
                      <a:r>
                        <a:rPr lang="en-FI" sz="800" dirty="0"/>
                        <a:t>1. Thesis proposal</a:t>
                      </a:r>
                    </a:p>
                    <a:p>
                      <a:r>
                        <a:rPr lang="en-FI" sz="800" dirty="0"/>
                        <a:t>2. Preliminary lit review</a:t>
                      </a:r>
                    </a:p>
                    <a:p>
                      <a:r>
                        <a:rPr lang="en-FI" sz="800" dirty="0"/>
                        <a:t>3. Research questions</a:t>
                      </a:r>
                    </a:p>
                    <a:p>
                      <a:r>
                        <a:rPr lang="en-FI" sz="800" dirty="0"/>
                        <a:t>4. Data collection and methodology</a:t>
                      </a:r>
                    </a:p>
                    <a:p>
                      <a:r>
                        <a:rPr lang="en-FI" sz="800" dirty="0"/>
                        <a:t>4. Preliminary results</a:t>
                      </a:r>
                    </a:p>
                  </a:txBody>
                  <a:tcPr marL="68580" marR="68580" marT="34290" marB="34290"/>
                </a:tc>
                <a:extLst>
                  <a:ext uri="{0D108BD9-81ED-4DB2-BD59-A6C34878D82A}">
                    <a16:rowId xmlns:a16="http://schemas.microsoft.com/office/drawing/2014/main" val="2568645363"/>
                  </a:ext>
                </a:extLst>
              </a:tr>
              <a:tr h="320040">
                <a:tc>
                  <a:txBody>
                    <a:bodyPr/>
                    <a:lstStyle/>
                    <a:p>
                      <a:r>
                        <a:rPr lang="en-FI" sz="800" dirty="0"/>
                        <a:t>Presentations</a:t>
                      </a:r>
                    </a:p>
                  </a:txBody>
                  <a:tcPr marL="68580" marR="68580" marT="34290" marB="34290"/>
                </a:tc>
                <a:tc>
                  <a:txBody>
                    <a:bodyPr/>
                    <a:lstStyle/>
                    <a:p>
                      <a:r>
                        <a:rPr lang="en-GB" sz="800" dirty="0"/>
                        <a:t>See above</a:t>
                      </a:r>
                      <a:endParaRPr lang="en-FI" sz="800" dirty="0"/>
                    </a:p>
                  </a:txBody>
                  <a:tcPr marL="68580" marR="68580" marT="34290" marB="34290"/>
                </a:tc>
                <a:tc>
                  <a:txBody>
                    <a:bodyPr/>
                    <a:lstStyle/>
                    <a:p>
                      <a:r>
                        <a:rPr lang="en-FI" sz="800" dirty="0"/>
                        <a:t>Yes, same as assignments</a:t>
                      </a:r>
                    </a:p>
                  </a:txBody>
                  <a:tcPr marL="68580" marR="68580" marT="34290" marB="34290"/>
                </a:tc>
                <a:tc>
                  <a:txBody>
                    <a:bodyPr/>
                    <a:lstStyle/>
                    <a:p>
                      <a:r>
                        <a:rPr lang="en-US" sz="800" dirty="0"/>
                        <a:t>Students’ progress as part of the seminar meetings</a:t>
                      </a:r>
                      <a:endParaRPr lang="en-FI" sz="800" dirty="0"/>
                    </a:p>
                  </a:txBody>
                  <a:tcPr marL="68580" marR="68580" marT="34290" marB="34290"/>
                </a:tc>
                <a:tc>
                  <a:txBody>
                    <a:bodyPr/>
                    <a:lstStyle/>
                    <a:p>
                      <a:r>
                        <a:rPr lang="en-FI" sz="800" dirty="0"/>
                        <a:t>Yes, same as assignments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FI" sz="800" dirty="0"/>
                        <a:t>Yes, same as assignments</a:t>
                      </a:r>
                    </a:p>
                  </a:txBody>
                  <a:tcPr marL="68580" marR="68580" marT="34290" marB="34290"/>
                </a:tc>
                <a:extLst>
                  <a:ext uri="{0D108BD9-81ED-4DB2-BD59-A6C34878D82A}">
                    <a16:rowId xmlns:a16="http://schemas.microsoft.com/office/drawing/2014/main" val="2331703336"/>
                  </a:ext>
                </a:extLst>
              </a:tr>
              <a:tr h="445770">
                <a:tc>
                  <a:txBody>
                    <a:bodyPr/>
                    <a:lstStyle/>
                    <a:p>
                      <a:r>
                        <a:rPr lang="en-FI" sz="800" dirty="0"/>
                        <a:t>Timing of meetings</a:t>
                      </a:r>
                    </a:p>
                  </a:txBody>
                  <a:tcPr marL="68580" marR="68580" marT="34290" marB="34290"/>
                </a:tc>
                <a:tc>
                  <a:txBody>
                    <a:bodyPr/>
                    <a:lstStyle/>
                    <a:p>
                      <a:r>
                        <a:rPr lang="en-GB" sz="800" dirty="0"/>
                        <a:t>Agreed in the first meeting</a:t>
                      </a:r>
                      <a:endParaRPr lang="en-FI" sz="800" dirty="0"/>
                    </a:p>
                  </a:txBody>
                  <a:tcPr marL="68580" marR="68580" marT="34290" marB="34290"/>
                </a:tc>
                <a:tc>
                  <a:txBody>
                    <a:bodyPr/>
                    <a:lstStyle/>
                    <a:p>
                      <a:r>
                        <a:rPr lang="en-FI" sz="800" dirty="0"/>
                        <a:t>D</a:t>
                      </a:r>
                      <a:r>
                        <a:rPr lang="fi-FI" sz="800" dirty="0"/>
                        <a:t>uring working hours </a:t>
                      </a:r>
                      <a:r>
                        <a:rPr lang="en-FI" sz="800" dirty="0"/>
                        <a:t>(agreed in the first meeting)</a:t>
                      </a:r>
                    </a:p>
                  </a:txBody>
                  <a:tcPr marL="68580" marR="68580" marT="34290" marB="34290"/>
                </a:tc>
                <a:tc>
                  <a:txBody>
                    <a:bodyPr/>
                    <a:lstStyle/>
                    <a:p>
                      <a:r>
                        <a:rPr lang="en-US" sz="800" dirty="0"/>
                        <a:t>Group meetings during working hours, individual meetings as agreed with participants</a:t>
                      </a:r>
                      <a:endParaRPr lang="en-FI" sz="800" dirty="0"/>
                    </a:p>
                  </a:txBody>
                  <a:tcPr marL="68580" marR="68580" marT="34290" marB="34290"/>
                </a:tc>
                <a:tc>
                  <a:txBody>
                    <a:bodyPr/>
                    <a:lstStyle/>
                    <a:p>
                      <a:r>
                        <a:rPr lang="en-FI" sz="800" dirty="0"/>
                        <a:t>During working hours, as agreed with participants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FI" sz="800" dirty="0"/>
                        <a:t>During working hours (plans agreed with participants in first meeting)</a:t>
                      </a:r>
                    </a:p>
                  </a:txBody>
                  <a:tcPr marL="68580" marR="68580" marT="34290" marB="34290"/>
                </a:tc>
                <a:extLst>
                  <a:ext uri="{0D108BD9-81ED-4DB2-BD59-A6C34878D82A}">
                    <a16:rowId xmlns:a16="http://schemas.microsoft.com/office/drawing/2014/main" val="580701420"/>
                  </a:ext>
                </a:extLst>
              </a:tr>
              <a:tr h="445770">
                <a:tc>
                  <a:txBody>
                    <a:bodyPr/>
                    <a:lstStyle/>
                    <a:p>
                      <a:r>
                        <a:rPr lang="en-FI" sz="800" dirty="0"/>
                        <a:t>Methodology orientation</a:t>
                      </a:r>
                    </a:p>
                  </a:txBody>
                  <a:tcPr marL="68580" marR="68580" marT="34290" marB="34290"/>
                </a:tc>
                <a:tc>
                  <a:txBody>
                    <a:bodyPr/>
                    <a:lstStyle/>
                    <a:p>
                      <a:r>
                        <a:rPr lang="en-GB" sz="800" dirty="0"/>
                        <a:t>Qualitative research methods</a:t>
                      </a:r>
                      <a:endParaRPr lang="en-FI" sz="800" dirty="0"/>
                    </a:p>
                  </a:txBody>
                  <a:tcPr marL="68580" marR="68580" marT="34290" marB="34290"/>
                </a:tc>
                <a:tc>
                  <a:txBody>
                    <a:bodyPr/>
                    <a:lstStyle/>
                    <a:p>
                      <a:r>
                        <a:rPr lang="en-GB" sz="800" dirty="0"/>
                        <a:t>Primarily quantitative research methods</a:t>
                      </a:r>
                      <a:endParaRPr lang="en-FI" sz="800" dirty="0"/>
                    </a:p>
                  </a:txBody>
                  <a:tcPr marL="68580" marR="68580" marT="34290" marB="34290"/>
                </a:tc>
                <a:tc>
                  <a:txBody>
                    <a:bodyPr/>
                    <a:lstStyle/>
                    <a:p>
                      <a:r>
                        <a:rPr lang="en-US" sz="800" dirty="0"/>
                        <a:t>Primarily q</a:t>
                      </a:r>
                      <a:r>
                        <a:rPr lang="en-FI" sz="800" dirty="0" err="1"/>
                        <a:t>uantitative</a:t>
                      </a:r>
                      <a:r>
                        <a:rPr lang="en-FI" sz="800" dirty="0"/>
                        <a:t> research methods (SEM, experiments)</a:t>
                      </a:r>
                      <a:r>
                        <a:rPr lang="en-US" sz="800" dirty="0"/>
                        <a:t>; also </a:t>
                      </a:r>
                      <a:endParaRPr lang="en-FI" sz="800" dirty="0"/>
                    </a:p>
                  </a:txBody>
                  <a:tcPr marL="68580" marR="68580" marT="34290" marB="34290"/>
                </a:tc>
                <a:tc>
                  <a:txBody>
                    <a:bodyPr/>
                    <a:lstStyle/>
                    <a:p>
                      <a:r>
                        <a:rPr lang="en-FI" sz="800" dirty="0"/>
                        <a:t>Primarily qualitative research. Open to quant topics that align with my research interests.</a:t>
                      </a:r>
                    </a:p>
                  </a:txBody>
                  <a:tcPr marL="68580" marR="68580" marT="34290" marB="34290"/>
                </a:tc>
                <a:tc>
                  <a:txBody>
                    <a:bodyPr/>
                    <a:lstStyle/>
                    <a:p>
                      <a:r>
                        <a:rPr lang="en-FI" sz="800" dirty="0"/>
                        <a:t>Primarily qualitative research. Open to industry-oriented quant research as well.</a:t>
                      </a:r>
                    </a:p>
                  </a:txBody>
                  <a:tcPr marL="68580" marR="68580" marT="34290" marB="34290"/>
                </a:tc>
                <a:extLst>
                  <a:ext uri="{0D108BD9-81ED-4DB2-BD59-A6C34878D82A}">
                    <a16:rowId xmlns:a16="http://schemas.microsoft.com/office/drawing/2014/main" val="54314252"/>
                  </a:ext>
                </a:extLst>
              </a:tr>
              <a:tr h="1325880">
                <a:tc>
                  <a:txBody>
                    <a:bodyPr/>
                    <a:lstStyle/>
                    <a:p>
                      <a:r>
                        <a:rPr lang="en-FI" sz="800" dirty="0"/>
                        <a:t>Research interests</a:t>
                      </a:r>
                    </a:p>
                  </a:txBody>
                  <a:tcPr marL="68580" marR="68580" marT="34290" marB="34290"/>
                </a:tc>
                <a:tc>
                  <a:txBody>
                    <a:bodyPr/>
                    <a:lstStyle/>
                    <a:p>
                      <a:r>
                        <a:rPr lang="en-GB" sz="800" dirty="0"/>
                        <a:t>Consumer resistance, deviant consumer behaviors, gender issues</a:t>
                      </a:r>
                    </a:p>
                    <a:p>
                      <a:r>
                        <a:rPr lang="en-GB" sz="800" dirty="0"/>
                        <a:t>Published in: Consumption Markets &amp; Culture, Journal of Marketing Management, Marketing Theory</a:t>
                      </a:r>
                      <a:endParaRPr lang="en-FI" sz="800" dirty="0"/>
                    </a:p>
                  </a:txBody>
                  <a:tcPr marL="68580" marR="68580" marT="34290" marB="34290"/>
                </a:tc>
                <a:tc>
                  <a:txBody>
                    <a:bodyPr/>
                    <a:lstStyle/>
                    <a:p>
                      <a:r>
                        <a:rPr lang="en-GB" sz="800" dirty="0"/>
                        <a:t>Corporate social responsibility, sustainability,  arts marketing and management.</a:t>
                      </a:r>
                    </a:p>
                    <a:p>
                      <a:r>
                        <a:rPr lang="en-GB" sz="800" dirty="0"/>
                        <a:t>Published in: e.g. International Journal of Retail &amp; Distribution Management, Journal of Retailing and Consumer Services, Journal of Arts Management, Law &amp; Society</a:t>
                      </a:r>
                      <a:endParaRPr lang="en-FI" sz="800" dirty="0"/>
                    </a:p>
                  </a:txBody>
                  <a:tcPr marL="68580" marR="68580" marT="34290" marB="34290"/>
                </a:tc>
                <a:tc>
                  <a:txBody>
                    <a:bodyPr/>
                    <a:lstStyle/>
                    <a:p>
                      <a:r>
                        <a:rPr lang="en-US" sz="800" dirty="0"/>
                        <a:t>Services marketing orientation with focus on access-based consumption (sharing economy) and transformative service research topics</a:t>
                      </a:r>
                      <a:endParaRPr lang="en-FI" sz="800" dirty="0"/>
                    </a:p>
                  </a:txBody>
                  <a:tcPr marL="68580" marR="68580" marT="34290" marB="34290"/>
                </a:tc>
                <a:tc>
                  <a:txBody>
                    <a:bodyPr/>
                    <a:lstStyle/>
                    <a:p>
                      <a:r>
                        <a:rPr lang="en-US" sz="800" dirty="0"/>
                        <a:t>Research topics that have concrete implications for consumer wellbeing and quality of life. </a:t>
                      </a:r>
                    </a:p>
                    <a:p>
                      <a:r>
                        <a:rPr lang="en-FI" sz="800" dirty="0"/>
                        <a:t>Examples: consumer wellbeing and vulnerability; problems related to digital technology; healthcare services; sustainability; (un)ethical consumer behavior.</a:t>
                      </a:r>
                    </a:p>
                  </a:txBody>
                  <a:tcPr marL="68580" marR="68580" marT="34290" marB="34290"/>
                </a:tc>
                <a:tc>
                  <a:txBody>
                    <a:bodyPr/>
                    <a:lstStyle/>
                    <a:p>
                      <a:r>
                        <a:rPr lang="en-FI" sz="800" dirty="0"/>
                        <a:t>Digital marketing, marketing’s impact on society, emerging markets, services management and marketing, branding, sociological research on marketing’s connection with gender, race, geography.</a:t>
                      </a:r>
                    </a:p>
                  </a:txBody>
                  <a:tcPr marL="68580" marR="68580" marT="34290" marB="34290"/>
                </a:tc>
                <a:extLst>
                  <a:ext uri="{0D108BD9-81ED-4DB2-BD59-A6C34878D82A}">
                    <a16:rowId xmlns:a16="http://schemas.microsoft.com/office/drawing/2014/main" val="3021707899"/>
                  </a:ext>
                </a:extLst>
              </a:tr>
            </a:tbl>
          </a:graphicData>
        </a:graphic>
      </p:graphicFrame>
    </p:spTree>
    <p:extLst>
      <p:ext uri="{BB962C8B-B14F-4D97-AF65-F5344CB8AC3E}">
        <p14:creationId xmlns:p14="http://schemas.microsoft.com/office/powerpoint/2010/main" val="734751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343963A-453C-C344-8115-1FF2D2E7E743}"/>
              </a:ext>
            </a:extLst>
          </p:cNvPr>
          <p:cNvGraphicFramePr>
            <a:graphicFrameLocks noGrp="1"/>
          </p:cNvGraphicFramePr>
          <p:nvPr>
            <p:ph idx="1"/>
          </p:nvPr>
        </p:nvGraphicFramePr>
        <p:xfrm>
          <a:off x="48295" y="312078"/>
          <a:ext cx="9095706" cy="5604510"/>
        </p:xfrm>
        <a:graphic>
          <a:graphicData uri="http://schemas.openxmlformats.org/drawingml/2006/table">
            <a:tbl>
              <a:tblPr firstRow="1" bandRow="1">
                <a:tableStyleId>{073A0DAA-6AF3-43AB-8588-CEC1D06C72B9}</a:tableStyleId>
              </a:tblPr>
              <a:tblGrid>
                <a:gridCol w="888644">
                  <a:extLst>
                    <a:ext uri="{9D8B030D-6E8A-4147-A177-3AD203B41FA5}">
                      <a16:colId xmlns:a16="http://schemas.microsoft.com/office/drawing/2014/main" val="3377598776"/>
                    </a:ext>
                  </a:extLst>
                </a:gridCol>
                <a:gridCol w="1101143">
                  <a:extLst>
                    <a:ext uri="{9D8B030D-6E8A-4147-A177-3AD203B41FA5}">
                      <a16:colId xmlns:a16="http://schemas.microsoft.com/office/drawing/2014/main" val="4067015699"/>
                    </a:ext>
                  </a:extLst>
                </a:gridCol>
                <a:gridCol w="1912513">
                  <a:extLst>
                    <a:ext uri="{9D8B030D-6E8A-4147-A177-3AD203B41FA5}">
                      <a16:colId xmlns:a16="http://schemas.microsoft.com/office/drawing/2014/main" val="856990577"/>
                    </a:ext>
                  </a:extLst>
                </a:gridCol>
                <a:gridCol w="2134673">
                  <a:extLst>
                    <a:ext uri="{9D8B030D-6E8A-4147-A177-3AD203B41FA5}">
                      <a16:colId xmlns:a16="http://schemas.microsoft.com/office/drawing/2014/main" val="4051248774"/>
                    </a:ext>
                  </a:extLst>
                </a:gridCol>
                <a:gridCol w="1439214">
                  <a:extLst>
                    <a:ext uri="{9D8B030D-6E8A-4147-A177-3AD203B41FA5}">
                      <a16:colId xmlns:a16="http://schemas.microsoft.com/office/drawing/2014/main" val="3138558764"/>
                    </a:ext>
                  </a:extLst>
                </a:gridCol>
                <a:gridCol w="1619519">
                  <a:extLst>
                    <a:ext uri="{9D8B030D-6E8A-4147-A177-3AD203B41FA5}">
                      <a16:colId xmlns:a16="http://schemas.microsoft.com/office/drawing/2014/main" val="764217624"/>
                    </a:ext>
                  </a:extLst>
                </a:gridCol>
              </a:tblGrid>
              <a:tr h="537210">
                <a:tc>
                  <a:txBody>
                    <a:bodyPr/>
                    <a:lstStyle/>
                    <a:p>
                      <a:endParaRPr lang="en-FI" sz="800" dirty="0"/>
                    </a:p>
                  </a:txBody>
                  <a:tcPr marL="68580" marR="68580" marT="34290" marB="34290"/>
                </a:tc>
                <a:tc>
                  <a:txBody>
                    <a:bodyPr/>
                    <a:lstStyle/>
                    <a:p>
                      <a:r>
                        <a:rPr lang="en-FI" sz="800" dirty="0"/>
                        <a:t>Henri Weijo</a:t>
                      </a:r>
                    </a:p>
                  </a:txBody>
                  <a:tcPr marL="68580" marR="68580" marT="34290" marB="34290"/>
                </a:tc>
                <a:tc>
                  <a:txBody>
                    <a:bodyPr/>
                    <a:lstStyle/>
                    <a:p>
                      <a:r>
                        <a:rPr lang="en-FI" sz="800" dirty="0"/>
                        <a:t>Sanna-Katriina Asikainen, D.Sc.(Tech), Associate Professor</a:t>
                      </a:r>
                    </a:p>
                  </a:txBody>
                  <a:tcPr marL="68580" marR="68580" marT="34290" marB="34290"/>
                </a:tc>
                <a:tc>
                  <a:txBody>
                    <a:bodyPr/>
                    <a:lstStyle/>
                    <a:p>
                      <a:r>
                        <a:rPr lang="en-FI" sz="800" dirty="0"/>
                        <a:t>Henrikki Tikkanen, </a:t>
                      </a:r>
                      <a:r>
                        <a:rPr lang="en-GB" sz="800" dirty="0"/>
                        <a:t>D.Sc. (Intl' Marketing), Ph.D. (Economic History), A. I. Virtanen Prof. of Consumer Research, Prof. of Business Administration in Marketing</a:t>
                      </a:r>
                      <a:endParaRPr lang="en-FI" sz="800" dirty="0"/>
                    </a:p>
                  </a:txBody>
                  <a:tcPr marL="68580" marR="68580" marT="34290" marB="34290"/>
                </a:tc>
                <a:tc>
                  <a:txBody>
                    <a:bodyPr/>
                    <a:lstStyle/>
                    <a:p>
                      <a:r>
                        <a:rPr lang="en-FI" sz="900" dirty="0"/>
                        <a:t>Arto Lindblom</a:t>
                      </a:r>
                    </a:p>
                  </a:txBody>
                  <a:tcPr marL="68580" marR="68580" marT="34290" marB="34290"/>
                </a:tc>
                <a:tc>
                  <a:txBody>
                    <a:bodyPr/>
                    <a:lstStyle/>
                    <a:p>
                      <a:r>
                        <a:rPr lang="en-FI" sz="900" dirty="0"/>
                        <a:t>Tomas Falk</a:t>
                      </a:r>
                    </a:p>
                  </a:txBody>
                  <a:tcPr marL="68580" marR="68580" marT="34290" marB="34290"/>
                </a:tc>
                <a:extLst>
                  <a:ext uri="{0D108BD9-81ED-4DB2-BD59-A6C34878D82A}">
                    <a16:rowId xmlns:a16="http://schemas.microsoft.com/office/drawing/2014/main" val="2520875137"/>
                  </a:ext>
                </a:extLst>
              </a:tr>
              <a:tr h="571500">
                <a:tc>
                  <a:txBody>
                    <a:bodyPr/>
                    <a:lstStyle/>
                    <a:p>
                      <a:r>
                        <a:rPr lang="en-FI" sz="800" dirty="0"/>
                        <a:t>Seminar format</a:t>
                      </a:r>
                    </a:p>
                  </a:txBody>
                  <a:tcPr marL="68580" marR="68580" marT="34290" marB="34290"/>
                </a:tc>
                <a:tc>
                  <a:txBody>
                    <a:bodyPr/>
                    <a:lstStyle/>
                    <a:p>
                      <a:r>
                        <a:rPr lang="fi-FI" sz="800" dirty="0"/>
                        <a:t>Agreed-</a:t>
                      </a:r>
                      <a:r>
                        <a:rPr lang="fi-FI" sz="800" dirty="0" err="1"/>
                        <a:t>upon</a:t>
                      </a:r>
                      <a:r>
                        <a:rPr lang="fi-FI" sz="800" dirty="0"/>
                        <a:t> meeting schedule (usually tri-</a:t>
                      </a:r>
                      <a:r>
                        <a:rPr lang="fi-FI" sz="800" dirty="0" err="1"/>
                        <a:t>weekly</a:t>
                      </a:r>
                      <a:r>
                        <a:rPr lang="fi-FI" sz="800" dirty="0"/>
                        <a:t> to monthly)</a:t>
                      </a:r>
                      <a:endParaRPr lang="en-FI" sz="800" dirty="0"/>
                    </a:p>
                  </a:txBody>
                  <a:tcPr marL="68580" marR="68580" marT="34290" marB="34290"/>
                </a:tc>
                <a:tc>
                  <a:txBody>
                    <a:bodyPr/>
                    <a:lstStyle/>
                    <a:p>
                      <a:r>
                        <a:rPr lang="en-FI" sz="800" dirty="0"/>
                        <a:t>Monthly meetings</a:t>
                      </a:r>
                    </a:p>
                  </a:txBody>
                  <a:tcPr marL="68580" marR="68580" marT="34290" marB="34290"/>
                </a:tc>
                <a:tc>
                  <a:txBody>
                    <a:bodyPr/>
                    <a:lstStyle/>
                    <a:p>
                      <a:r>
                        <a:rPr lang="en-GB" sz="800" b="0" u="none" strike="noStrike" kern="1200" dirty="0">
                          <a:solidFill>
                            <a:schemeClr val="dk1"/>
                          </a:solidFill>
                          <a:effectLst/>
                        </a:rPr>
                        <a:t>Monthly meetings</a:t>
                      </a:r>
                      <a:endParaRPr lang="en-GB" sz="800" b="0" i="0" u="none" strike="noStrike" kern="1200" dirty="0">
                        <a:solidFill>
                          <a:schemeClr val="dk1"/>
                        </a:solidFill>
                        <a:effectLst/>
                        <a:latin typeface="+mn-lt"/>
                        <a:ea typeface="+mn-ea"/>
                        <a:cs typeface="+mn-cs"/>
                      </a:endParaRPr>
                    </a:p>
                  </a:txBody>
                  <a:tcPr marL="68580" marR="68580" marT="34290" marB="34290"/>
                </a:tc>
                <a:tc>
                  <a:txBody>
                    <a:bodyPr/>
                    <a:lstStyle/>
                    <a:p>
                      <a:r>
                        <a:rPr lang="en-GB" sz="800" b="0" u="none" strike="noStrike" kern="1200" dirty="0">
                          <a:solidFill>
                            <a:schemeClr val="dk1"/>
                          </a:solidFill>
                          <a:effectLst/>
                        </a:rPr>
                        <a:t>Monthly meetings</a:t>
                      </a:r>
                      <a:endParaRPr lang="en-GB" sz="800" b="0" i="0" u="none" strike="noStrike" kern="1200" dirty="0">
                        <a:solidFill>
                          <a:schemeClr val="dk1"/>
                        </a:solidFill>
                        <a:effectLst/>
                        <a:latin typeface="+mn-lt"/>
                        <a:ea typeface="+mn-ea"/>
                        <a:cs typeface="+mn-cs"/>
                      </a:endParaRPr>
                    </a:p>
                  </a:txBody>
                  <a:tcPr marL="68580" marR="68580" marT="34290" marB="34290"/>
                </a:tc>
                <a:tc>
                  <a:txBody>
                    <a:bodyPr/>
                    <a:lstStyle/>
                    <a:p>
                      <a:r>
                        <a:rPr lang="en-GB" sz="800" b="0" u="none" strike="noStrike" kern="1200" dirty="0">
                          <a:solidFill>
                            <a:schemeClr val="dk1"/>
                          </a:solidFill>
                          <a:effectLst/>
                        </a:rPr>
                        <a:t>Monthly meetings</a:t>
                      </a:r>
                      <a:endParaRPr lang="en-GB" sz="800" b="0" i="0" u="none" strike="noStrike"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2072158884"/>
                  </a:ext>
                </a:extLst>
              </a:tr>
              <a:tr h="697230">
                <a:tc>
                  <a:txBody>
                    <a:bodyPr/>
                    <a:lstStyle/>
                    <a:p>
                      <a:r>
                        <a:rPr lang="en-FI" sz="800" dirty="0"/>
                        <a:t>Individual/groups</a:t>
                      </a:r>
                    </a:p>
                  </a:txBody>
                  <a:tcPr marL="68580" marR="68580" marT="34290" marB="34290"/>
                </a:tc>
                <a:tc>
                  <a:txBody>
                    <a:bodyPr/>
                    <a:lstStyle/>
                    <a:p>
                      <a:r>
                        <a:rPr lang="fi-FI" sz="800" dirty="0"/>
                        <a:t>Seminar meetings plus regular individual meetings per student needs/inititiative</a:t>
                      </a:r>
                      <a:endParaRPr lang="en-FI" sz="800" dirty="0"/>
                    </a:p>
                  </a:txBody>
                  <a:tcPr marL="68580" marR="68580" marT="34290" marB="34290"/>
                </a:tc>
                <a:tc>
                  <a:txBody>
                    <a:bodyPr/>
                    <a:lstStyle/>
                    <a:p>
                      <a:r>
                        <a:rPr lang="en-FI" sz="800" dirty="0"/>
                        <a:t>Seminar meetings in groups + individual meetings</a:t>
                      </a:r>
                    </a:p>
                  </a:txBody>
                  <a:tcPr marL="68580" marR="68580" marT="34290" marB="34290"/>
                </a:tc>
                <a:tc>
                  <a:txBody>
                    <a:bodyPr/>
                    <a:lstStyle/>
                    <a:p>
                      <a:r>
                        <a:rPr lang="en-GB" sz="800" b="0" u="none" strike="noStrike" kern="1200" dirty="0">
                          <a:solidFill>
                            <a:schemeClr val="dk1"/>
                          </a:solidFill>
                          <a:effectLst/>
                        </a:rPr>
                        <a:t>Seminar meetings in groups, when needed individual meetings (digital)</a:t>
                      </a:r>
                      <a:endParaRPr lang="en-GB" sz="800" b="0" i="0" u="none" strike="noStrike" kern="1200" dirty="0">
                        <a:solidFill>
                          <a:schemeClr val="dk1"/>
                        </a:solidFill>
                        <a:effectLst/>
                        <a:latin typeface="+mn-lt"/>
                        <a:ea typeface="+mn-ea"/>
                        <a:cs typeface="+mn-cs"/>
                      </a:endParaRPr>
                    </a:p>
                  </a:txBody>
                  <a:tcPr marL="68580" marR="68580" marT="34290" marB="34290"/>
                </a:tc>
                <a:tc>
                  <a:txBody>
                    <a:bodyPr/>
                    <a:lstStyle/>
                    <a:p>
                      <a:r>
                        <a:rPr lang="en-FI" sz="800" dirty="0"/>
                        <a:t>Seminar meetings in groups + individual meetings (digital)</a:t>
                      </a:r>
                    </a:p>
                  </a:txBody>
                  <a:tcPr marL="68580" marR="68580" marT="34290" marB="34290"/>
                </a:tc>
                <a:tc>
                  <a:txBody>
                    <a:bodyPr/>
                    <a:lstStyle/>
                    <a:p>
                      <a:r>
                        <a:rPr lang="en-GB" sz="800" b="0" u="none" strike="noStrike" kern="1200" dirty="0">
                          <a:solidFill>
                            <a:schemeClr val="dk1"/>
                          </a:solidFill>
                          <a:effectLst/>
                        </a:rPr>
                        <a:t>Depending on number of participants and participants’ preferences. Seminar meetings in groups, when needed individual meetings.</a:t>
                      </a:r>
                      <a:endParaRPr lang="en-GB" sz="800" b="0" i="0" u="none" strike="noStrike"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2428768551"/>
                  </a:ext>
                </a:extLst>
              </a:tr>
              <a:tr h="1325880">
                <a:tc>
                  <a:txBody>
                    <a:bodyPr/>
                    <a:lstStyle/>
                    <a:p>
                      <a:r>
                        <a:rPr lang="en-FI" sz="800" dirty="0"/>
                        <a:t>Assignments</a:t>
                      </a:r>
                    </a:p>
                  </a:txBody>
                  <a:tcPr marL="68580" marR="68580" marT="34290" marB="34290"/>
                </a:tc>
                <a:tc>
                  <a:txBody>
                    <a:bodyPr/>
                    <a:lstStyle/>
                    <a:p>
                      <a:pPr marL="171450" indent="-171450">
                        <a:buFont typeface="Arial" panose="020B0604020202020204" pitchFamily="34" charset="0"/>
                        <a:buChar char="•"/>
                      </a:pPr>
                      <a:r>
                        <a:rPr lang="fi-FI" sz="800" dirty="0"/>
                        <a:t>A few mandatory readings. </a:t>
                      </a:r>
                    </a:p>
                    <a:p>
                      <a:pPr marL="171450" indent="-171450">
                        <a:buFont typeface="Arial" panose="020B0604020202020204" pitchFamily="34" charset="0"/>
                        <a:buChar char="•"/>
                      </a:pPr>
                      <a:r>
                        <a:rPr lang="fi-FI" sz="800" dirty="0"/>
                        <a:t>Status updates through single-</a:t>
                      </a:r>
                      <a:r>
                        <a:rPr lang="fi-FI" sz="800" dirty="0" err="1"/>
                        <a:t>slide</a:t>
                      </a:r>
                      <a:r>
                        <a:rPr lang="fi-FI" sz="800" dirty="0"/>
                        <a:t> presentations</a:t>
                      </a:r>
                      <a:endParaRPr lang="en-FI" sz="800" dirty="0"/>
                    </a:p>
                  </a:txBody>
                  <a:tcPr marL="68580" marR="68580" marT="34290" marB="34290"/>
                </a:tc>
                <a:tc>
                  <a:txBody>
                    <a:bodyPr/>
                    <a:lstStyle/>
                    <a:p>
                      <a:r>
                        <a:rPr lang="en-FI" sz="800" dirty="0"/>
                        <a:t>Written assignments:</a:t>
                      </a:r>
                    </a:p>
                    <a:p>
                      <a:r>
                        <a:rPr lang="en-FI" sz="800" dirty="0"/>
                        <a:t>1. </a:t>
                      </a:r>
                      <a:r>
                        <a:rPr lang="en-GB" sz="800" dirty="0"/>
                        <a:t>Preliminary literature review and research gaps</a:t>
                      </a:r>
                    </a:p>
                    <a:p>
                      <a:pPr marL="0" marR="0" lvl="0" indent="0" algn="l" defTabSz="914400" rtl="0" eaLnBrk="1" fontAlgn="auto" latinLnBrk="0" hangingPunct="1">
                        <a:lnSpc>
                          <a:spcPct val="100000"/>
                        </a:lnSpc>
                        <a:spcBef>
                          <a:spcPts val="0"/>
                        </a:spcBef>
                        <a:spcAft>
                          <a:spcPts val="0"/>
                        </a:spcAft>
                        <a:buClrTx/>
                        <a:buSzTx/>
                        <a:buFontTx/>
                        <a:buNone/>
                        <a:tabLst/>
                        <a:defRPr/>
                      </a:pPr>
                      <a:r>
                        <a:rPr lang="en-FI" sz="800" dirty="0"/>
                        <a:t>2. </a:t>
                      </a:r>
                      <a:r>
                        <a:rPr lang="en-US" sz="800" dirty="0"/>
                        <a:t>Research questions and thesis matrix</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3. </a:t>
                      </a:r>
                      <a:r>
                        <a:rPr lang="en-US" sz="800" dirty="0"/>
                        <a:t>Data collection and analysis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4. </a:t>
                      </a:r>
                      <a:r>
                        <a:rPr lang="en-US" sz="800" dirty="0"/>
                        <a:t>Preliminary results</a:t>
                      </a:r>
                    </a:p>
                  </a:txBody>
                  <a:tcPr marL="68580" marR="68580" marT="34290" marB="34290"/>
                </a:tc>
                <a:tc>
                  <a:txBody>
                    <a:bodyPr/>
                    <a:lstStyle/>
                    <a:p>
                      <a:r>
                        <a:rPr lang="en-GB" sz="800" b="0" u="none" strike="noStrike" kern="1200" dirty="0">
                          <a:solidFill>
                            <a:schemeClr val="dk1"/>
                          </a:solidFill>
                          <a:effectLst/>
                        </a:rPr>
                        <a:t>1. Presentation of preliminary literature review and research gaps</a:t>
                      </a:r>
                    </a:p>
                    <a:p>
                      <a:r>
                        <a:rPr lang="en-GB" sz="800" b="0" u="none" strike="noStrike" kern="1200" dirty="0">
                          <a:solidFill>
                            <a:schemeClr val="dk1"/>
                          </a:solidFill>
                          <a:effectLst/>
                        </a:rPr>
                        <a:t>2. Presentation of research questions and thesis matrix</a:t>
                      </a:r>
                    </a:p>
                    <a:p>
                      <a:r>
                        <a:rPr lang="en-GB" sz="800" b="0" u="none" strike="noStrike" kern="1200" dirty="0">
                          <a:solidFill>
                            <a:schemeClr val="dk1"/>
                          </a:solidFill>
                          <a:effectLst/>
                        </a:rPr>
                        <a:t>3. Presentation of data collection and analysis plans</a:t>
                      </a:r>
                    </a:p>
                    <a:p>
                      <a:r>
                        <a:rPr lang="en-GB" sz="800" b="0" u="none" strike="noStrike" kern="1200" dirty="0">
                          <a:solidFill>
                            <a:schemeClr val="dk1"/>
                          </a:solidFill>
                          <a:effectLst/>
                        </a:rPr>
                        <a:t>4. Presentation of preliminary results</a:t>
                      </a:r>
                      <a:endParaRPr lang="en-GB" sz="800" b="0" i="0" u="none" strike="noStrike" kern="1200" dirty="0">
                        <a:solidFill>
                          <a:schemeClr val="dk1"/>
                        </a:solidFill>
                        <a:effectLst/>
                        <a:latin typeface="+mn-lt"/>
                        <a:ea typeface="+mn-ea"/>
                        <a:cs typeface="+mn-cs"/>
                      </a:endParaRPr>
                    </a:p>
                  </a:txBody>
                  <a:tcPr marL="68580" marR="68580" marT="34290" marB="34290"/>
                </a:tc>
                <a:tc>
                  <a:txBody>
                    <a:bodyPr/>
                    <a:lstStyle/>
                    <a:p>
                      <a:r>
                        <a:rPr lang="en-GB" sz="800" b="0" u="none" strike="noStrike" kern="1200" dirty="0">
                          <a:solidFill>
                            <a:schemeClr val="dk1"/>
                          </a:solidFill>
                          <a:effectLst/>
                        </a:rPr>
                        <a:t>1. Presentation of preliminary literature review and research gaps</a:t>
                      </a:r>
                    </a:p>
                    <a:p>
                      <a:r>
                        <a:rPr lang="en-GB" sz="800" b="0" u="none" strike="noStrike" kern="1200" dirty="0">
                          <a:solidFill>
                            <a:schemeClr val="dk1"/>
                          </a:solidFill>
                          <a:effectLst/>
                        </a:rPr>
                        <a:t>2. Presentation of research questions and thesis matrix</a:t>
                      </a:r>
                    </a:p>
                    <a:p>
                      <a:r>
                        <a:rPr lang="en-GB" sz="800" b="0" u="none" strike="noStrike" kern="1200" dirty="0">
                          <a:solidFill>
                            <a:schemeClr val="dk1"/>
                          </a:solidFill>
                          <a:effectLst/>
                        </a:rPr>
                        <a:t>3. Presentation of data collection and analysis plans</a:t>
                      </a:r>
                    </a:p>
                    <a:p>
                      <a:r>
                        <a:rPr lang="en-GB" sz="800" b="0" u="none" strike="noStrike" kern="1200" dirty="0">
                          <a:solidFill>
                            <a:schemeClr val="dk1"/>
                          </a:solidFill>
                          <a:effectLst/>
                        </a:rPr>
                        <a:t>4. Presentation of preliminary results</a:t>
                      </a:r>
                      <a:endParaRPr lang="en-GB" sz="800" b="0" i="0" u="none" strike="noStrike" kern="1200" dirty="0">
                        <a:solidFill>
                          <a:schemeClr val="dk1"/>
                        </a:solidFill>
                        <a:effectLst/>
                        <a:latin typeface="+mn-lt"/>
                        <a:ea typeface="+mn-ea"/>
                        <a:cs typeface="+mn-cs"/>
                      </a:endParaRPr>
                    </a:p>
                  </a:txBody>
                  <a:tcPr marL="68580" marR="68580" marT="34290" marB="34290"/>
                </a:tc>
                <a:tc>
                  <a:txBody>
                    <a:bodyPr/>
                    <a:lstStyle/>
                    <a:p>
                      <a:r>
                        <a:rPr lang="en-GB" sz="800" b="0" u="none" strike="noStrike" kern="1200" dirty="0">
                          <a:solidFill>
                            <a:schemeClr val="dk1"/>
                          </a:solidFill>
                          <a:effectLst/>
                        </a:rPr>
                        <a:t>1. Presentation of preliminary literature review and research gaps</a:t>
                      </a:r>
                    </a:p>
                    <a:p>
                      <a:r>
                        <a:rPr lang="en-GB" sz="800" b="0" u="none" strike="noStrike" kern="1200" dirty="0">
                          <a:solidFill>
                            <a:schemeClr val="dk1"/>
                          </a:solidFill>
                          <a:effectLst/>
                        </a:rPr>
                        <a:t>2. Presentation of research questions and research plan</a:t>
                      </a:r>
                    </a:p>
                    <a:p>
                      <a:r>
                        <a:rPr lang="en-GB" sz="800" b="0" u="none" strike="noStrike" kern="1200" dirty="0">
                          <a:solidFill>
                            <a:schemeClr val="dk1"/>
                          </a:solidFill>
                          <a:effectLst/>
                        </a:rPr>
                        <a:t>3. Presentation of data collection and analysis plans</a:t>
                      </a:r>
                    </a:p>
                    <a:p>
                      <a:r>
                        <a:rPr lang="en-GB" sz="800" b="0" u="none" strike="noStrike" kern="1200" dirty="0">
                          <a:solidFill>
                            <a:schemeClr val="dk1"/>
                          </a:solidFill>
                          <a:effectLst/>
                        </a:rPr>
                        <a:t>4. Presentation of preliminary results</a:t>
                      </a:r>
                      <a:endParaRPr lang="en-GB" sz="800" b="0" i="0" u="none" strike="noStrike"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2568645363"/>
                  </a:ext>
                </a:extLst>
              </a:tr>
              <a:tr h="278130">
                <a:tc>
                  <a:txBody>
                    <a:bodyPr/>
                    <a:lstStyle/>
                    <a:p>
                      <a:r>
                        <a:rPr lang="en-FI" sz="800" dirty="0"/>
                        <a:t>Presentations</a:t>
                      </a:r>
                    </a:p>
                  </a:txBody>
                  <a:tcPr marL="68580" marR="68580" marT="34290" marB="34290"/>
                </a:tc>
                <a:tc>
                  <a:txBody>
                    <a:bodyPr/>
                    <a:lstStyle/>
                    <a:p>
                      <a:r>
                        <a:rPr lang="fi-FI" sz="800" dirty="0"/>
                        <a:t>Status updates</a:t>
                      </a:r>
                      <a:endParaRPr lang="en-FI" sz="800" dirty="0"/>
                    </a:p>
                  </a:txBody>
                  <a:tcPr marL="68580" marR="68580" marT="34290" marB="34290"/>
                </a:tc>
                <a:tc>
                  <a:txBody>
                    <a:bodyPr/>
                    <a:lstStyle/>
                    <a:p>
                      <a:r>
                        <a:rPr lang="en-FI" sz="800" dirty="0"/>
                        <a:t>Yes, same as assignments</a:t>
                      </a:r>
                    </a:p>
                  </a:txBody>
                  <a:tcPr marL="68580" marR="68580" marT="34290" marB="34290"/>
                </a:tc>
                <a:tc>
                  <a:txBody>
                    <a:bodyPr/>
                    <a:lstStyle/>
                    <a:p>
                      <a:r>
                        <a:rPr lang="en-FI" sz="800" dirty="0"/>
                        <a:t>See above</a:t>
                      </a:r>
                    </a:p>
                  </a:txBody>
                  <a:tcPr marL="68580" marR="68580" marT="34290" marB="34290"/>
                </a:tc>
                <a:tc>
                  <a:txBody>
                    <a:bodyPr/>
                    <a:lstStyle/>
                    <a:p>
                      <a:r>
                        <a:rPr lang="en-FI" sz="800" dirty="0"/>
                        <a:t>See above</a:t>
                      </a:r>
                    </a:p>
                  </a:txBody>
                  <a:tcPr marL="68580" marR="68580" marT="34290" marB="34290"/>
                </a:tc>
                <a:tc>
                  <a:txBody>
                    <a:bodyPr/>
                    <a:lstStyle/>
                    <a:p>
                      <a:r>
                        <a:rPr lang="en-FI" sz="800" dirty="0"/>
                        <a:t>See above</a:t>
                      </a:r>
                    </a:p>
                  </a:txBody>
                  <a:tcPr marL="68580" marR="68580" marT="34290" marB="34290"/>
                </a:tc>
                <a:extLst>
                  <a:ext uri="{0D108BD9-81ED-4DB2-BD59-A6C34878D82A}">
                    <a16:rowId xmlns:a16="http://schemas.microsoft.com/office/drawing/2014/main" val="2331703336"/>
                  </a:ext>
                </a:extLst>
              </a:tr>
              <a:tr h="445770">
                <a:tc>
                  <a:txBody>
                    <a:bodyPr/>
                    <a:lstStyle/>
                    <a:p>
                      <a:r>
                        <a:rPr lang="en-FI" sz="800" dirty="0"/>
                        <a:t>Timing of meetings</a:t>
                      </a:r>
                    </a:p>
                  </a:txBody>
                  <a:tcPr marL="68580" marR="68580" marT="34290" marB="34290"/>
                </a:tc>
                <a:tc>
                  <a:txBody>
                    <a:bodyPr/>
                    <a:lstStyle/>
                    <a:p>
                      <a:r>
                        <a:rPr lang="fi-FI" sz="800" dirty="0"/>
                        <a:t>Agreed collectively in first meeting</a:t>
                      </a:r>
                      <a:endParaRPr lang="en-FI" sz="800" dirty="0"/>
                    </a:p>
                  </a:txBody>
                  <a:tcPr marL="68580" marR="68580" marT="34290" marB="34290"/>
                </a:tc>
                <a:tc>
                  <a:txBody>
                    <a:bodyPr/>
                    <a:lstStyle/>
                    <a:p>
                      <a:r>
                        <a:rPr lang="en-FI" sz="800" dirty="0"/>
                        <a:t>D</a:t>
                      </a:r>
                      <a:r>
                        <a:rPr lang="fi-FI" sz="800" dirty="0"/>
                        <a:t>uring working hours </a:t>
                      </a:r>
                      <a:r>
                        <a:rPr lang="en-FI" sz="800" dirty="0"/>
                        <a:t>(agreed in the first meeting)</a:t>
                      </a:r>
                    </a:p>
                  </a:txBody>
                  <a:tcPr marL="68580" marR="68580" marT="34290" marB="34290"/>
                </a:tc>
                <a:tc>
                  <a:txBody>
                    <a:bodyPr/>
                    <a:lstStyle/>
                    <a:p>
                      <a:r>
                        <a:rPr lang="en-GB" sz="800" b="0" u="none" strike="noStrike" kern="1200" dirty="0">
                          <a:solidFill>
                            <a:schemeClr val="dk1"/>
                          </a:solidFill>
                          <a:effectLst/>
                        </a:rPr>
                        <a:t>After work (agreed in the first meeting)</a:t>
                      </a:r>
                    </a:p>
                  </a:txBody>
                  <a:tcPr marL="68580" marR="68580" marT="34290" marB="34290"/>
                </a:tc>
                <a:tc>
                  <a:txBody>
                    <a:bodyPr/>
                    <a:lstStyle/>
                    <a:p>
                      <a:r>
                        <a:rPr lang="en-FI" sz="800" dirty="0"/>
                        <a:t>D</a:t>
                      </a:r>
                      <a:r>
                        <a:rPr lang="fi-FI" sz="800" dirty="0"/>
                        <a:t>uring working hours </a:t>
                      </a:r>
                      <a:r>
                        <a:rPr lang="en-FI" sz="800" dirty="0"/>
                        <a:t>(agreed in the first meeting)</a:t>
                      </a:r>
                    </a:p>
                  </a:txBody>
                  <a:tcPr marL="68580" marR="68580" marT="34290" marB="34290"/>
                </a:tc>
                <a:tc>
                  <a:txBody>
                    <a:bodyPr/>
                    <a:lstStyle/>
                    <a:p>
                      <a:r>
                        <a:rPr lang="en-FI" sz="800" dirty="0"/>
                        <a:t>During working hours, as agreed with participants</a:t>
                      </a:r>
                      <a:r>
                        <a:rPr lang="en-US" sz="800" dirty="0"/>
                        <a:t> (no meetings in Aug. 2020)</a:t>
                      </a:r>
                      <a:endParaRPr lang="en-FI" sz="800" dirty="0"/>
                    </a:p>
                  </a:txBody>
                  <a:tcPr marL="68580" marR="68580" marT="34290" marB="34290"/>
                </a:tc>
                <a:extLst>
                  <a:ext uri="{0D108BD9-81ED-4DB2-BD59-A6C34878D82A}">
                    <a16:rowId xmlns:a16="http://schemas.microsoft.com/office/drawing/2014/main" val="580701420"/>
                  </a:ext>
                </a:extLst>
              </a:tr>
              <a:tr h="320040">
                <a:tc>
                  <a:txBody>
                    <a:bodyPr/>
                    <a:lstStyle/>
                    <a:p>
                      <a:r>
                        <a:rPr lang="en-FI" sz="800" dirty="0"/>
                        <a:t>Methodology orientation</a:t>
                      </a:r>
                    </a:p>
                  </a:txBody>
                  <a:tcPr marL="68580" marR="68580" marT="34290" marB="34290"/>
                </a:tc>
                <a:tc>
                  <a:txBody>
                    <a:bodyPr/>
                    <a:lstStyle/>
                    <a:p>
                      <a:r>
                        <a:rPr lang="fi-FI" sz="800" dirty="0"/>
                        <a:t>Qualitative methods</a:t>
                      </a:r>
                      <a:endParaRPr lang="en-FI" sz="800" dirty="0"/>
                    </a:p>
                  </a:txBody>
                  <a:tcPr marL="68580" marR="68580" marT="34290" marB="34290"/>
                </a:tc>
                <a:tc>
                  <a:txBody>
                    <a:bodyPr/>
                    <a:lstStyle/>
                    <a:p>
                      <a:r>
                        <a:rPr lang="en-FI" sz="800" dirty="0"/>
                        <a:t>Primarily quantitative research methods (SEM, experiments).</a:t>
                      </a:r>
                    </a:p>
                  </a:txBody>
                  <a:tcPr marL="68580" marR="68580" marT="34290" marB="34290"/>
                </a:tc>
                <a:tc>
                  <a:txBody>
                    <a:bodyPr/>
                    <a:lstStyle/>
                    <a:p>
                      <a:r>
                        <a:rPr lang="en-GB" sz="800" b="0" u="none" strike="noStrike" kern="1200" dirty="0">
                          <a:solidFill>
                            <a:schemeClr val="dk1"/>
                          </a:solidFill>
                          <a:effectLst/>
                        </a:rPr>
                        <a:t>Both qualitative and quantitative research methods, business history</a:t>
                      </a:r>
                      <a:endParaRPr lang="en-FI" sz="800" dirty="0"/>
                    </a:p>
                  </a:txBody>
                  <a:tcPr marL="68580" marR="68580" marT="34290" marB="34290"/>
                </a:tc>
                <a:tc>
                  <a:txBody>
                    <a:bodyPr/>
                    <a:lstStyle/>
                    <a:p>
                      <a:r>
                        <a:rPr lang="en-FI" sz="800" dirty="0"/>
                        <a:t>Primarily qualitative research. </a:t>
                      </a:r>
                    </a:p>
                  </a:txBody>
                  <a:tcPr marL="68580" marR="68580" marT="34290" marB="34290"/>
                </a:tc>
                <a:tc>
                  <a:txBody>
                    <a:bodyPr/>
                    <a:lstStyle/>
                    <a:p>
                      <a:r>
                        <a:rPr lang="en-GB" sz="800" b="0" u="none" strike="noStrike" kern="1200" dirty="0">
                          <a:solidFill>
                            <a:schemeClr val="dk1"/>
                          </a:solidFill>
                          <a:effectLst/>
                        </a:rPr>
                        <a:t>Both qualitative and quantitative research methods</a:t>
                      </a:r>
                      <a:endParaRPr lang="en-FI" sz="800" dirty="0"/>
                    </a:p>
                  </a:txBody>
                  <a:tcPr marL="68580" marR="68580" marT="34290" marB="34290"/>
                </a:tc>
                <a:extLst>
                  <a:ext uri="{0D108BD9-81ED-4DB2-BD59-A6C34878D82A}">
                    <a16:rowId xmlns:a16="http://schemas.microsoft.com/office/drawing/2014/main" val="54314252"/>
                  </a:ext>
                </a:extLst>
              </a:tr>
              <a:tr h="1383030">
                <a:tc>
                  <a:txBody>
                    <a:bodyPr/>
                    <a:lstStyle/>
                    <a:p>
                      <a:r>
                        <a:rPr lang="en-FI" sz="800" dirty="0"/>
                        <a:t>Research interests</a:t>
                      </a:r>
                    </a:p>
                  </a:txBody>
                  <a:tcPr marL="68580" marR="68580" marT="34290" marB="34290"/>
                </a:tc>
                <a:tc>
                  <a:txBody>
                    <a:bodyPr/>
                    <a:lstStyle/>
                    <a:p>
                      <a:r>
                        <a:rPr lang="fi-FI" sz="800" dirty="0"/>
                        <a:t>Consumer activism, value creation, consumer movements, creativity, branding, marketing communications, consumer culture</a:t>
                      </a:r>
                      <a:endParaRPr lang="en-FI" sz="800" dirty="0"/>
                    </a:p>
                  </a:txBody>
                  <a:tcPr marL="68580" marR="68580" marT="34290" marB="34290"/>
                </a:tc>
                <a:tc>
                  <a:txBody>
                    <a:bodyPr/>
                    <a:lstStyle/>
                    <a:p>
                      <a:r>
                        <a:rPr lang="en-FI" sz="800" dirty="0"/>
                        <a:t>International marketing, internationalization, marketing strategy, decision making (consumer and managerial), intl. entrepreneurship, consumer behavior.</a:t>
                      </a:r>
                    </a:p>
                    <a:p>
                      <a:r>
                        <a:rPr lang="en-FI" sz="800" i="1" dirty="0"/>
                        <a:t>Published e.g. in Journal of the Academy of Marketing Science, Journal of Intl’ Marketing, Technological Forecasting &amp; Social Change, Intl’ Journal of Research in Marketing</a:t>
                      </a:r>
                    </a:p>
                  </a:txBody>
                  <a:tcPr marL="68580" marR="68580" marT="34290" marB="34290"/>
                </a:tc>
                <a:tc>
                  <a:txBody>
                    <a:bodyPr/>
                    <a:lstStyle/>
                    <a:p>
                      <a:r>
                        <a:rPr lang="en-GB" sz="800" b="0" u="none" strike="noStrike" kern="1200" dirty="0">
                          <a:solidFill>
                            <a:schemeClr val="dk1"/>
                          </a:solidFill>
                          <a:effectLst/>
                        </a:rPr>
                        <a:t>B2B marketing, industrial networks, marketing strategy, strategic management &amp; leadership, business history, history of consumption &amp; history of marketing practices and thought.</a:t>
                      </a:r>
                    </a:p>
                    <a:p>
                      <a:r>
                        <a:rPr lang="en-GB" sz="800" b="0" i="1" u="none" strike="noStrike" kern="1200" dirty="0">
                          <a:solidFill>
                            <a:schemeClr val="dk1"/>
                          </a:solidFill>
                          <a:effectLst/>
                        </a:rPr>
                        <a:t>Published in: e.g. Journal of Marketing, Strategic Management Journal, Journal of Management Studies, Long Range Planning, Journal of Service Research, European Journal of Marketing, Industrial Marketing Management, Business History</a:t>
                      </a:r>
                      <a:endParaRPr lang="en-GB" sz="800" b="0" i="1" u="none" strike="noStrike" kern="1200" dirty="0">
                        <a:solidFill>
                          <a:schemeClr val="dk1"/>
                        </a:solidFill>
                        <a:effectLst/>
                        <a:latin typeface="+mn-lt"/>
                        <a:ea typeface="+mn-ea"/>
                        <a:cs typeface="+mn-cs"/>
                      </a:endParaRPr>
                    </a:p>
                  </a:txBody>
                  <a:tcPr marL="68580" marR="68580" marT="34290" marB="34290"/>
                </a:tc>
                <a:tc>
                  <a:txBody>
                    <a:bodyPr/>
                    <a:lstStyle/>
                    <a:p>
                      <a:r>
                        <a:rPr lang="en-GB" sz="800" b="0" u="none" strike="noStrike" kern="1200" dirty="0">
                          <a:solidFill>
                            <a:schemeClr val="dk1"/>
                          </a:solidFill>
                          <a:effectLst/>
                        </a:rPr>
                        <a:t>Retail marketing, category management, retail strategic management, retail business models, retail entrepreneurship, supplier-retailer relationships, market orientation, entrepreneurial orientation and marketing capabilities</a:t>
                      </a:r>
                      <a:endParaRPr lang="en-GB" sz="800" b="0" i="0" u="none" strike="noStrike" kern="1200" dirty="0">
                        <a:solidFill>
                          <a:schemeClr val="dk1"/>
                        </a:solidFill>
                        <a:effectLst/>
                        <a:latin typeface="+mn-lt"/>
                        <a:ea typeface="+mn-ea"/>
                        <a:cs typeface="+mn-cs"/>
                      </a:endParaRPr>
                    </a:p>
                  </a:txBody>
                  <a:tcPr marL="68580" marR="68580" marT="34290" marB="34290"/>
                </a:tc>
                <a:tc>
                  <a:txBody>
                    <a:bodyPr/>
                    <a:lstStyle/>
                    <a:p>
                      <a:r>
                        <a:rPr lang="en-GB" sz="800" b="0" u="none" strike="noStrike" kern="1200" dirty="0">
                          <a:solidFill>
                            <a:schemeClr val="dk1"/>
                          </a:solidFill>
                          <a:effectLst/>
                        </a:rPr>
                        <a:t>Behavioral decision making, consumer behavior, service management, service and technology, AI and service, </a:t>
                      </a:r>
                      <a:r>
                        <a:rPr lang="en-GB" sz="800" b="0" i="1" u="none" strike="noStrike" kern="1200" dirty="0">
                          <a:solidFill>
                            <a:schemeClr val="dk1"/>
                          </a:solidFill>
                          <a:effectLst/>
                        </a:rPr>
                        <a:t>Published in: e.g. , Journal of Marketing, Journal of Service Research, Journal of Retailing, Journal of the Academy of Marketing Science, Journal of Business Research. </a:t>
                      </a:r>
                      <a:endParaRPr lang="en-GB" sz="800" b="0" i="1" u="none" strike="noStrike"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3021707899"/>
                  </a:ext>
                </a:extLst>
              </a:tr>
            </a:tbl>
          </a:graphicData>
        </a:graphic>
      </p:graphicFrame>
    </p:spTree>
    <p:extLst>
      <p:ext uri="{BB962C8B-B14F-4D97-AF65-F5344CB8AC3E}">
        <p14:creationId xmlns:p14="http://schemas.microsoft.com/office/powerpoint/2010/main" val="1527345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A090A53-5D27-634E-B46F-62258A060A4C}"/>
              </a:ext>
            </a:extLst>
          </p:cNvPr>
          <p:cNvSpPr>
            <a:spLocks noGrp="1"/>
          </p:cNvSpPr>
          <p:nvPr>
            <p:ph type="body" sz="half" idx="11"/>
          </p:nvPr>
        </p:nvSpPr>
        <p:spPr/>
        <p:txBody>
          <a:bodyPr/>
          <a:lstStyle/>
          <a:p>
            <a:endParaRPr lang="en-US" sz="1600" dirty="0"/>
          </a:p>
          <a:p>
            <a:r>
              <a:rPr lang="en-US" sz="1600" dirty="0"/>
              <a:t>Assistant Professor in Marketing </a:t>
            </a:r>
          </a:p>
          <a:p>
            <a:endParaRPr lang="en-US" sz="1600" dirty="0"/>
          </a:p>
          <a:p>
            <a:r>
              <a:rPr lang="en-US" sz="1600" b="0" dirty="0">
                <a:solidFill>
                  <a:srgbClr val="7030A0"/>
                </a:solidFill>
              </a:rPr>
              <a:t>Qualitative and quantitative research with</a:t>
            </a:r>
            <a:r>
              <a:rPr lang="en-US" sz="1600" b="0" dirty="0"/>
              <a:t> </a:t>
            </a:r>
            <a:r>
              <a:rPr lang="en-US" sz="1600" b="0" dirty="0">
                <a:solidFill>
                  <a:srgbClr val="7030A0"/>
                </a:solidFill>
              </a:rPr>
              <a:t>social impact. </a:t>
            </a:r>
            <a:r>
              <a:rPr lang="en-US" sz="1600" b="0" dirty="0"/>
              <a:t>Research primarily driven by substantive (as opposed to theoretical) concerns with concrete implications for consumer wellbeing and quality of life. </a:t>
            </a:r>
          </a:p>
          <a:p>
            <a:endParaRPr lang="en-US" sz="1600" b="0" dirty="0"/>
          </a:p>
          <a:p>
            <a:r>
              <a:rPr lang="en-FI" sz="1600" b="0" dirty="0"/>
              <a:t>I’m looking to take on a handful of students with a clear fit in research interests.</a:t>
            </a:r>
          </a:p>
          <a:p>
            <a:endParaRPr lang="en-US" sz="1600" b="0" dirty="0"/>
          </a:p>
          <a:p>
            <a:endParaRPr lang="en-US" sz="1600" b="0" dirty="0"/>
          </a:p>
        </p:txBody>
      </p:sp>
      <p:sp>
        <p:nvSpPr>
          <p:cNvPr id="3" name="Text Placeholder 2">
            <a:extLst>
              <a:ext uri="{FF2B5EF4-FFF2-40B4-BE49-F238E27FC236}">
                <a16:creationId xmlns:a16="http://schemas.microsoft.com/office/drawing/2014/main" id="{8030AED2-3B7F-234F-898D-FE7DCDF1A422}"/>
              </a:ext>
            </a:extLst>
          </p:cNvPr>
          <p:cNvSpPr>
            <a:spLocks noGrp="1"/>
          </p:cNvSpPr>
          <p:nvPr>
            <p:ph type="body" sz="half" idx="10"/>
          </p:nvPr>
        </p:nvSpPr>
        <p:spPr/>
        <p:txBody>
          <a:bodyPr/>
          <a:lstStyle/>
          <a:p>
            <a:r>
              <a:rPr lang="en-FI" dirty="0"/>
              <a:t>Alexei Gloukhovtsev</a:t>
            </a:r>
          </a:p>
        </p:txBody>
      </p:sp>
      <p:pic>
        <p:nvPicPr>
          <p:cNvPr id="4" name="Picture 3" descr="A person smiling for the camera&#10;&#10;Description automatically generated with medium confidence">
            <a:extLst>
              <a:ext uri="{FF2B5EF4-FFF2-40B4-BE49-F238E27FC236}">
                <a16:creationId xmlns:a16="http://schemas.microsoft.com/office/drawing/2014/main" id="{DE8F79AA-3F58-FFB6-F6CD-43F685B13C69}"/>
              </a:ext>
            </a:extLst>
          </p:cNvPr>
          <p:cNvPicPr>
            <a:picLocks noChangeAspect="1"/>
          </p:cNvPicPr>
          <p:nvPr/>
        </p:nvPicPr>
        <p:blipFill>
          <a:blip r:embed="rId3"/>
          <a:stretch>
            <a:fillRect/>
          </a:stretch>
        </p:blipFill>
        <p:spPr>
          <a:xfrm>
            <a:off x="7200293" y="215948"/>
            <a:ext cx="1651353" cy="1651353"/>
          </a:xfrm>
          <a:prstGeom prst="rect">
            <a:avLst/>
          </a:prstGeom>
        </p:spPr>
      </p:pic>
    </p:spTree>
    <p:extLst>
      <p:ext uri="{BB962C8B-B14F-4D97-AF65-F5344CB8AC3E}">
        <p14:creationId xmlns:p14="http://schemas.microsoft.com/office/powerpoint/2010/main" val="2222587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AD05F555-6658-2E85-0789-35D116AC8522}"/>
              </a:ext>
            </a:extLst>
          </p:cNvPr>
          <p:cNvPicPr>
            <a:picLocks noChangeAspect="1"/>
          </p:cNvPicPr>
          <p:nvPr/>
        </p:nvPicPr>
        <p:blipFill>
          <a:blip r:embed="rId3"/>
          <a:stretch>
            <a:fillRect/>
          </a:stretch>
        </p:blipFill>
        <p:spPr>
          <a:xfrm>
            <a:off x="6292050" y="1010310"/>
            <a:ext cx="2732686" cy="3287486"/>
          </a:xfrm>
          <a:prstGeom prst="rect">
            <a:avLst/>
          </a:prstGeom>
          <a:ln>
            <a:solidFill>
              <a:schemeClr val="accent1">
                <a:shade val="50000"/>
              </a:schemeClr>
            </a:solidFill>
          </a:ln>
        </p:spPr>
      </p:pic>
      <p:sp>
        <p:nvSpPr>
          <p:cNvPr id="2" name="Text Placeholder 1">
            <a:extLst>
              <a:ext uri="{FF2B5EF4-FFF2-40B4-BE49-F238E27FC236}">
                <a16:creationId xmlns:a16="http://schemas.microsoft.com/office/drawing/2014/main" id="{A0D43FA0-F708-EC45-A7AD-5146AAAEFDE5}"/>
              </a:ext>
            </a:extLst>
          </p:cNvPr>
          <p:cNvSpPr>
            <a:spLocks noGrp="1"/>
          </p:cNvSpPr>
          <p:nvPr>
            <p:ph type="body" sz="half" idx="10"/>
          </p:nvPr>
        </p:nvSpPr>
        <p:spPr/>
        <p:txBody>
          <a:bodyPr/>
          <a:lstStyle/>
          <a:p>
            <a:r>
              <a:rPr lang="en-FI" sz="3200" dirty="0"/>
              <a:t>Specific topic of interest: EDI issues </a:t>
            </a:r>
            <a:r>
              <a:rPr lang="en-US" sz="3200" dirty="0"/>
              <a:t>in higher education</a:t>
            </a:r>
            <a:endParaRPr lang="en-FI" sz="3200" dirty="0"/>
          </a:p>
        </p:txBody>
      </p:sp>
      <p:sp>
        <p:nvSpPr>
          <p:cNvPr id="3" name="Text Placeholder 2">
            <a:extLst>
              <a:ext uri="{FF2B5EF4-FFF2-40B4-BE49-F238E27FC236}">
                <a16:creationId xmlns:a16="http://schemas.microsoft.com/office/drawing/2014/main" id="{24C0EF2F-AF2F-E64C-BAB3-6DEE59EE4594}"/>
              </a:ext>
            </a:extLst>
          </p:cNvPr>
          <p:cNvSpPr>
            <a:spLocks noGrp="1"/>
          </p:cNvSpPr>
          <p:nvPr>
            <p:ph type="body" sz="half" idx="11"/>
          </p:nvPr>
        </p:nvSpPr>
        <p:spPr>
          <a:xfrm>
            <a:off x="292354" y="1563761"/>
            <a:ext cx="5902408" cy="3388289"/>
          </a:xfrm>
          <a:ln>
            <a:noFill/>
          </a:ln>
        </p:spPr>
        <p:txBody>
          <a:bodyPr anchor="t"/>
          <a:lstStyle/>
          <a:p>
            <a:pPr marL="0" indent="0">
              <a:buNone/>
            </a:pPr>
            <a:r>
              <a:rPr lang="en-US" sz="1600" b="0" dirty="0"/>
              <a:t>Equity, diversity and inclusion is increasingly becoming a “hot topic” in business, but there are clear issues in higher education as well. </a:t>
            </a:r>
          </a:p>
          <a:p>
            <a:pPr marL="0" indent="0">
              <a:buNone/>
            </a:pPr>
            <a:endParaRPr lang="en-US" sz="1600" b="0" dirty="0"/>
          </a:p>
          <a:p>
            <a:pPr marL="0" indent="0">
              <a:buNone/>
            </a:pPr>
            <a:r>
              <a:rPr lang="en-US" sz="1600" b="0" dirty="0"/>
              <a:t>You chance to write a thesis on a topical issues and provide practical implications?</a:t>
            </a:r>
          </a:p>
          <a:p>
            <a:pPr marL="0" indent="0">
              <a:buNone/>
            </a:pPr>
            <a:endParaRPr lang="en-US" sz="1600" b="0" dirty="0"/>
          </a:p>
        </p:txBody>
      </p:sp>
      <p:pic>
        <p:nvPicPr>
          <p:cNvPr id="6" name="Picture 5" descr="A picture containing text, person, screenshot, computer&#10;&#10;Description automatically generated">
            <a:extLst>
              <a:ext uri="{FF2B5EF4-FFF2-40B4-BE49-F238E27FC236}">
                <a16:creationId xmlns:a16="http://schemas.microsoft.com/office/drawing/2014/main" id="{39B29D60-55BE-563A-6D54-D09C5AC70DE2}"/>
              </a:ext>
            </a:extLst>
          </p:cNvPr>
          <p:cNvPicPr>
            <a:picLocks noChangeAspect="1"/>
          </p:cNvPicPr>
          <p:nvPr/>
        </p:nvPicPr>
        <p:blipFill>
          <a:blip r:embed="rId4"/>
          <a:stretch>
            <a:fillRect/>
          </a:stretch>
        </p:blipFill>
        <p:spPr>
          <a:xfrm>
            <a:off x="4097132" y="3060947"/>
            <a:ext cx="2576601" cy="2568733"/>
          </a:xfrm>
          <a:prstGeom prst="rect">
            <a:avLst/>
          </a:prstGeom>
          <a:ln>
            <a:solidFill>
              <a:schemeClr val="accent1">
                <a:shade val="50000"/>
              </a:schemeClr>
            </a:solidFill>
          </a:ln>
        </p:spPr>
      </p:pic>
      <p:sp>
        <p:nvSpPr>
          <p:cNvPr id="11" name="TextBox 10">
            <a:extLst>
              <a:ext uri="{FF2B5EF4-FFF2-40B4-BE49-F238E27FC236}">
                <a16:creationId xmlns:a16="http://schemas.microsoft.com/office/drawing/2014/main" id="{BD3E750F-C6EF-4C13-E907-075BAE33B59A}"/>
              </a:ext>
            </a:extLst>
          </p:cNvPr>
          <p:cNvSpPr txBox="1"/>
          <p:nvPr/>
        </p:nvSpPr>
        <p:spPr>
          <a:xfrm>
            <a:off x="6673733" y="5383459"/>
            <a:ext cx="2351003" cy="246221"/>
          </a:xfrm>
          <a:prstGeom prst="rect">
            <a:avLst/>
          </a:prstGeom>
          <a:noFill/>
        </p:spPr>
        <p:txBody>
          <a:bodyPr wrap="square" rtlCol="0">
            <a:spAutoFit/>
          </a:bodyPr>
          <a:lstStyle/>
          <a:p>
            <a:pPr algn="r"/>
            <a:r>
              <a:rPr lang="en-FI" sz="1000" dirty="0"/>
              <a:t>Sources: Kylteri.fi (2022); Yle.fi (2022)</a:t>
            </a:r>
          </a:p>
        </p:txBody>
      </p:sp>
    </p:spTree>
    <p:extLst>
      <p:ext uri="{BB962C8B-B14F-4D97-AF65-F5344CB8AC3E}">
        <p14:creationId xmlns:p14="http://schemas.microsoft.com/office/powerpoint/2010/main" val="250981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D43FA0-F708-EC45-A7AD-5146AAAEFDE5}"/>
              </a:ext>
            </a:extLst>
          </p:cNvPr>
          <p:cNvSpPr>
            <a:spLocks noGrp="1"/>
          </p:cNvSpPr>
          <p:nvPr>
            <p:ph type="body" sz="half" idx="10"/>
          </p:nvPr>
        </p:nvSpPr>
        <p:spPr/>
        <p:txBody>
          <a:bodyPr/>
          <a:lstStyle/>
          <a:p>
            <a:r>
              <a:rPr lang="en-FI" sz="3200" dirty="0"/>
              <a:t>Specific topic of interest: EDI issues </a:t>
            </a:r>
            <a:r>
              <a:rPr lang="en-US" sz="3200" dirty="0"/>
              <a:t>in higher education</a:t>
            </a:r>
            <a:endParaRPr lang="en-FI" sz="3200" dirty="0"/>
          </a:p>
        </p:txBody>
      </p:sp>
      <p:sp>
        <p:nvSpPr>
          <p:cNvPr id="3" name="Text Placeholder 2">
            <a:extLst>
              <a:ext uri="{FF2B5EF4-FFF2-40B4-BE49-F238E27FC236}">
                <a16:creationId xmlns:a16="http://schemas.microsoft.com/office/drawing/2014/main" id="{24C0EF2F-AF2F-E64C-BAB3-6DEE59EE4594}"/>
              </a:ext>
            </a:extLst>
          </p:cNvPr>
          <p:cNvSpPr>
            <a:spLocks noGrp="1"/>
          </p:cNvSpPr>
          <p:nvPr>
            <p:ph type="body" sz="half" idx="11"/>
          </p:nvPr>
        </p:nvSpPr>
        <p:spPr>
          <a:xfrm>
            <a:off x="287339" y="1681893"/>
            <a:ext cx="3729490" cy="3262458"/>
          </a:xfrm>
          <a:ln>
            <a:noFill/>
          </a:ln>
        </p:spPr>
        <p:txBody>
          <a:bodyPr anchor="t"/>
          <a:lstStyle/>
          <a:p>
            <a:pPr marL="0" indent="0">
              <a:buNone/>
            </a:pPr>
            <a:r>
              <a:rPr lang="en-US" sz="1600" dirty="0"/>
              <a:t>Recent thesis topic example: </a:t>
            </a:r>
          </a:p>
          <a:p>
            <a:pPr marL="0" indent="0">
              <a:buNone/>
            </a:pPr>
            <a:r>
              <a:rPr lang="en-US" sz="1600" b="0" dirty="0"/>
              <a:t>Anu </a:t>
            </a:r>
            <a:r>
              <a:rPr lang="en-US" sz="1600" b="0" dirty="0" err="1"/>
              <a:t>Rantama</a:t>
            </a:r>
            <a:r>
              <a:rPr lang="en-US" sz="1600" b="0" dirty="0"/>
              <a:t> (2021): </a:t>
            </a:r>
            <a:r>
              <a:rPr lang="en-US" sz="1600" b="0" i="1" dirty="0"/>
              <a:t>“Stupid girls of Marketing: The gendered discourses building the reputation of the marketing major in Aalto University School of Business”. </a:t>
            </a:r>
          </a:p>
          <a:p>
            <a:pPr marL="0" indent="0">
              <a:buNone/>
            </a:pPr>
            <a:endParaRPr lang="en-US" sz="1200" b="0" i="1" dirty="0"/>
          </a:p>
        </p:txBody>
      </p:sp>
      <p:sp>
        <p:nvSpPr>
          <p:cNvPr id="4" name="Text Placeholder 3">
            <a:extLst>
              <a:ext uri="{FF2B5EF4-FFF2-40B4-BE49-F238E27FC236}">
                <a16:creationId xmlns:a16="http://schemas.microsoft.com/office/drawing/2014/main" id="{02744F0F-722E-8644-A9E6-88BD6A2C0EF2}"/>
              </a:ext>
            </a:extLst>
          </p:cNvPr>
          <p:cNvSpPr>
            <a:spLocks noGrp="1"/>
          </p:cNvSpPr>
          <p:nvPr>
            <p:ph type="body" sz="half" idx="12"/>
          </p:nvPr>
        </p:nvSpPr>
        <p:spPr>
          <a:xfrm>
            <a:off x="4171659" y="1681893"/>
            <a:ext cx="4618339" cy="3262458"/>
          </a:xfrm>
        </p:spPr>
        <p:txBody>
          <a:bodyPr/>
          <a:lstStyle/>
          <a:p>
            <a:pPr marL="0" indent="0">
              <a:buNone/>
            </a:pPr>
            <a:r>
              <a:rPr lang="en-FI" sz="1600" dirty="0"/>
              <a:t>Possible follow-up thesis topics:</a:t>
            </a:r>
          </a:p>
          <a:p>
            <a:pPr marL="0" indent="0">
              <a:buNone/>
            </a:pPr>
            <a:r>
              <a:rPr lang="en-FI" sz="1600" b="0" dirty="0">
                <a:solidFill>
                  <a:srgbClr val="7030A0"/>
                </a:solidFill>
              </a:rPr>
              <a:t>What is the experience of students who break the stereotype of a particular major? </a:t>
            </a:r>
          </a:p>
          <a:p>
            <a:pPr marL="0" indent="0">
              <a:buNone/>
            </a:pPr>
            <a:endParaRPr lang="en-FI" sz="1600" b="0" dirty="0">
              <a:solidFill>
                <a:srgbClr val="7030A0"/>
              </a:solidFill>
            </a:endParaRPr>
          </a:p>
          <a:p>
            <a:pPr marL="0" indent="0">
              <a:buNone/>
            </a:pPr>
            <a:r>
              <a:rPr lang="en-FI" sz="1600" b="0" dirty="0">
                <a:solidFill>
                  <a:srgbClr val="7030A0"/>
                </a:solidFill>
              </a:rPr>
              <a:t>What is the experience of underrepresented student minorities in Aalto degree programs?</a:t>
            </a:r>
          </a:p>
          <a:p>
            <a:pPr marL="0" indent="0">
              <a:buNone/>
            </a:pPr>
            <a:endParaRPr lang="en-FI" sz="1600" b="0" dirty="0">
              <a:solidFill>
                <a:srgbClr val="7030A0"/>
              </a:solidFill>
            </a:endParaRPr>
          </a:p>
          <a:p>
            <a:pPr marL="0" indent="0">
              <a:buNone/>
            </a:pPr>
            <a:r>
              <a:rPr lang="en-FI" sz="1600" b="0" dirty="0">
                <a:solidFill>
                  <a:srgbClr val="7030A0"/>
                </a:solidFill>
              </a:rPr>
              <a:t>What challenges or barriers do they face?</a:t>
            </a:r>
          </a:p>
        </p:txBody>
      </p:sp>
    </p:spTree>
    <p:extLst>
      <p:ext uri="{BB962C8B-B14F-4D97-AF65-F5344CB8AC3E}">
        <p14:creationId xmlns:p14="http://schemas.microsoft.com/office/powerpoint/2010/main" val="894515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 application&#10;&#10;Description automatically generated">
            <a:extLst>
              <a:ext uri="{FF2B5EF4-FFF2-40B4-BE49-F238E27FC236}">
                <a16:creationId xmlns:a16="http://schemas.microsoft.com/office/drawing/2014/main" id="{01E2FF5E-7161-4442-9E6E-53C74E038250}"/>
              </a:ext>
            </a:extLst>
          </p:cNvPr>
          <p:cNvPicPr>
            <a:picLocks noChangeAspect="1"/>
          </p:cNvPicPr>
          <p:nvPr/>
        </p:nvPicPr>
        <p:blipFill>
          <a:blip r:embed="rId3"/>
          <a:stretch>
            <a:fillRect/>
          </a:stretch>
        </p:blipFill>
        <p:spPr>
          <a:xfrm>
            <a:off x="6273479" y="958775"/>
            <a:ext cx="2870521" cy="2157840"/>
          </a:xfrm>
          <a:prstGeom prst="rect">
            <a:avLst/>
          </a:prstGeom>
          <a:ln>
            <a:solidFill>
              <a:schemeClr val="accent1"/>
            </a:solidFill>
          </a:ln>
        </p:spPr>
      </p:pic>
      <p:sp>
        <p:nvSpPr>
          <p:cNvPr id="2" name="Text Placeholder 1">
            <a:extLst>
              <a:ext uri="{FF2B5EF4-FFF2-40B4-BE49-F238E27FC236}">
                <a16:creationId xmlns:a16="http://schemas.microsoft.com/office/drawing/2014/main" id="{A0D43FA0-F708-EC45-A7AD-5146AAAEFDE5}"/>
              </a:ext>
            </a:extLst>
          </p:cNvPr>
          <p:cNvSpPr>
            <a:spLocks noGrp="1"/>
          </p:cNvSpPr>
          <p:nvPr>
            <p:ph type="body" sz="half" idx="10"/>
          </p:nvPr>
        </p:nvSpPr>
        <p:spPr/>
        <p:txBody>
          <a:bodyPr/>
          <a:lstStyle/>
          <a:p>
            <a:r>
              <a:rPr lang="en-FI" sz="3200" dirty="0"/>
              <a:t>Specific topic of interest: EDI issues </a:t>
            </a:r>
            <a:r>
              <a:rPr lang="en-US" sz="3200" dirty="0"/>
              <a:t>in higher education</a:t>
            </a:r>
            <a:endParaRPr lang="en-FI" sz="3200" dirty="0"/>
          </a:p>
          <a:p>
            <a:endParaRPr lang="en-US" dirty="0"/>
          </a:p>
        </p:txBody>
      </p:sp>
      <p:sp>
        <p:nvSpPr>
          <p:cNvPr id="5" name="Text Placeholder 4">
            <a:extLst>
              <a:ext uri="{FF2B5EF4-FFF2-40B4-BE49-F238E27FC236}">
                <a16:creationId xmlns:a16="http://schemas.microsoft.com/office/drawing/2014/main" id="{D249676A-6CFD-514D-A873-A65847AFB377}"/>
              </a:ext>
            </a:extLst>
          </p:cNvPr>
          <p:cNvSpPr>
            <a:spLocks noGrp="1"/>
          </p:cNvSpPr>
          <p:nvPr>
            <p:ph type="body" sz="half" idx="11"/>
          </p:nvPr>
        </p:nvSpPr>
        <p:spPr>
          <a:xfrm>
            <a:off x="289936" y="1614976"/>
            <a:ext cx="4177893" cy="3388289"/>
          </a:xfrm>
        </p:spPr>
        <p:txBody>
          <a:bodyPr/>
          <a:lstStyle/>
          <a:p>
            <a:r>
              <a:rPr lang="en-US" sz="1600" b="0" dirty="0"/>
              <a:t>An important principle in Finland: “free higher education that is accessible to all”</a:t>
            </a:r>
          </a:p>
          <a:p>
            <a:endParaRPr lang="en-US" sz="1600" b="0" dirty="0"/>
          </a:p>
          <a:p>
            <a:r>
              <a:rPr lang="en-US" sz="1600" b="0" dirty="0"/>
              <a:t>In practice, higher education may be more accessible to some than to others.</a:t>
            </a:r>
          </a:p>
          <a:p>
            <a:endParaRPr lang="en-US" sz="1600" b="0" dirty="0"/>
          </a:p>
          <a:p>
            <a:r>
              <a:rPr lang="en-US" sz="1600" b="0" dirty="0"/>
              <a:t>Possible thesis topic:</a:t>
            </a:r>
          </a:p>
          <a:p>
            <a:r>
              <a:rPr lang="en-US" sz="1600" b="0" i="1" dirty="0">
                <a:solidFill>
                  <a:srgbClr val="7030A0"/>
                </a:solidFill>
              </a:rPr>
              <a:t>What is the experience of “non-traditional students” at Aalto BIZ or in Marketing specifically?</a:t>
            </a:r>
          </a:p>
          <a:p>
            <a:endParaRPr lang="en-US" sz="1600" b="0" i="1" dirty="0">
              <a:solidFill>
                <a:srgbClr val="7030A0"/>
              </a:solidFill>
            </a:endParaRPr>
          </a:p>
        </p:txBody>
      </p:sp>
      <p:pic>
        <p:nvPicPr>
          <p:cNvPr id="4" name="Picture 3" descr="A screenshot of a computer&#10;&#10;Description automatically generated with medium confidence">
            <a:extLst>
              <a:ext uri="{FF2B5EF4-FFF2-40B4-BE49-F238E27FC236}">
                <a16:creationId xmlns:a16="http://schemas.microsoft.com/office/drawing/2014/main" id="{0A58350B-EF3A-6D41-8926-5F6DF60032BD}"/>
              </a:ext>
            </a:extLst>
          </p:cNvPr>
          <p:cNvPicPr>
            <a:picLocks noChangeAspect="1"/>
          </p:cNvPicPr>
          <p:nvPr/>
        </p:nvPicPr>
        <p:blipFill>
          <a:blip r:embed="rId4"/>
          <a:stretch>
            <a:fillRect/>
          </a:stretch>
        </p:blipFill>
        <p:spPr>
          <a:xfrm>
            <a:off x="4676172" y="1946515"/>
            <a:ext cx="3807735" cy="1608121"/>
          </a:xfrm>
          <a:prstGeom prst="rect">
            <a:avLst/>
          </a:prstGeom>
          <a:ln>
            <a:solidFill>
              <a:schemeClr val="accent1"/>
            </a:solidFill>
          </a:ln>
        </p:spPr>
      </p:pic>
      <p:pic>
        <p:nvPicPr>
          <p:cNvPr id="9" name="Picture 8" descr="A group of people posing for a photo&#10;&#10;Description automatically generated">
            <a:extLst>
              <a:ext uri="{FF2B5EF4-FFF2-40B4-BE49-F238E27FC236}">
                <a16:creationId xmlns:a16="http://schemas.microsoft.com/office/drawing/2014/main" id="{46D8BC7A-252D-234C-985E-2AA0EAF23871}"/>
              </a:ext>
            </a:extLst>
          </p:cNvPr>
          <p:cNvPicPr>
            <a:picLocks noChangeAspect="1"/>
          </p:cNvPicPr>
          <p:nvPr/>
        </p:nvPicPr>
        <p:blipFill rotWithShape="1">
          <a:blip r:embed="rId5"/>
          <a:srcRect r="10053" b="-4642"/>
          <a:stretch/>
        </p:blipFill>
        <p:spPr>
          <a:xfrm>
            <a:off x="6487236" y="2488202"/>
            <a:ext cx="2612621" cy="2657208"/>
          </a:xfrm>
          <a:prstGeom prst="rect">
            <a:avLst/>
          </a:prstGeom>
          <a:ln>
            <a:solidFill>
              <a:schemeClr val="accent1"/>
            </a:solidFill>
          </a:ln>
        </p:spPr>
      </p:pic>
      <p:pic>
        <p:nvPicPr>
          <p:cNvPr id="8" name="Picture 7" descr="Graphical user interface&#10;&#10;Description automatically generated">
            <a:extLst>
              <a:ext uri="{FF2B5EF4-FFF2-40B4-BE49-F238E27FC236}">
                <a16:creationId xmlns:a16="http://schemas.microsoft.com/office/drawing/2014/main" id="{E9D172DA-42C9-EC40-8452-1794316D3860}"/>
              </a:ext>
            </a:extLst>
          </p:cNvPr>
          <p:cNvPicPr>
            <a:picLocks noChangeAspect="1"/>
          </p:cNvPicPr>
          <p:nvPr/>
        </p:nvPicPr>
        <p:blipFill rotWithShape="1">
          <a:blip r:embed="rId6"/>
          <a:srcRect b="45097"/>
          <a:stretch/>
        </p:blipFill>
        <p:spPr>
          <a:xfrm>
            <a:off x="5197035" y="3721509"/>
            <a:ext cx="1820239" cy="1777543"/>
          </a:xfrm>
          <a:prstGeom prst="rect">
            <a:avLst/>
          </a:prstGeom>
          <a:ln>
            <a:solidFill>
              <a:schemeClr val="accent1"/>
            </a:solidFill>
          </a:ln>
        </p:spPr>
      </p:pic>
    </p:spTree>
    <p:extLst>
      <p:ext uri="{BB962C8B-B14F-4D97-AF65-F5344CB8AC3E}">
        <p14:creationId xmlns:p14="http://schemas.microsoft.com/office/powerpoint/2010/main" val="4213381782"/>
      </p:ext>
    </p:extLst>
  </p:cSld>
  <p:clrMapOvr>
    <a:masterClrMapping/>
  </p:clrMapOvr>
</p:sld>
</file>

<file path=ppt/theme/theme1.xml><?xml version="1.0" encoding="utf-8"?>
<a:theme xmlns:a="http://schemas.openxmlformats.org/drawingml/2006/main" name="Office-teema">
  <a:themeElements>
    <a:clrScheme name="Mukautettu 5">
      <a:dk1>
        <a:sysClr val="windowText" lastClr="000000"/>
      </a:dk1>
      <a:lt1>
        <a:sysClr val="window" lastClr="FFFFFF"/>
      </a:lt1>
      <a:dk2>
        <a:srgbClr val="78BE20"/>
      </a:dk2>
      <a:lt2>
        <a:srgbClr val="AED879"/>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BIZ_1610_EN.potx" id="{7C017439-5F38-4F72-9DDA-0E4E091206CF}" vid="{7F772D11-0CFD-4DE9-8EF1-3AB8060ADA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Office-teema</Template>
  <TotalTime>5878</TotalTime>
  <Words>3380</Words>
  <Application>Microsoft Macintosh PowerPoint</Application>
  <PresentationFormat>On-screen Show (16:10)</PresentationFormat>
  <Paragraphs>388</Paragraphs>
  <Slides>26</Slides>
  <Notes>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Arial</vt:lpstr>
      <vt:lpstr>Arial</vt:lpstr>
      <vt:lpstr>Calibri</vt:lpstr>
      <vt:lpstr>Calibri Light</vt:lpstr>
      <vt:lpstr>Courier New</vt:lpstr>
      <vt:lpstr>Georgia</vt:lpstr>
      <vt:lpstr>Lucida Grande</vt:lpstr>
      <vt:lpstr>Symbol</vt:lpstr>
      <vt:lpstr>Times</vt:lpstr>
      <vt:lpstr>Times New Roman</vt:lpstr>
      <vt:lpstr>Office-teema</vt:lpstr>
      <vt:lpstr>Office Theme</vt:lpstr>
      <vt:lpstr>1_Office Theme</vt:lpstr>
      <vt:lpstr>PowerPoint Presentation</vt:lpstr>
      <vt:lpstr>Roles and responsibilities</vt:lpstr>
      <vt:lpstr>Roles and responsibilities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Ilona Mikkonen</vt:lpstr>
      <vt:lpstr>Research topics</vt:lpstr>
      <vt:lpstr>PowerPoint Presentation</vt:lpstr>
      <vt:lpstr>PowerPoint Presentation</vt:lpstr>
      <vt:lpstr>PowerPoint Presentation</vt:lpstr>
      <vt:lpstr>PowerPoint Presentation</vt:lpstr>
      <vt:lpstr>PowerPoint Presentation</vt:lpstr>
      <vt:lpstr>It’s easier to imagine the end of the world than to imagine the end of marketing.</vt:lpstr>
      <vt:lpstr>Why is Marketing Research interesting?</vt:lpstr>
      <vt:lpstr>Qualitative Methodologies</vt:lpstr>
      <vt:lpstr>Preferred Research Contexts and Examples</vt:lpstr>
      <vt:lpstr>Past Projects Supervised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Gloukhovtsev Alexei</dc:creator>
  <cp:lastModifiedBy>Bhatnagar Kushagra</cp:lastModifiedBy>
  <cp:revision>1049</cp:revision>
  <cp:lastPrinted>2019-09-11T08:59:12Z</cp:lastPrinted>
  <dcterms:created xsi:type="dcterms:W3CDTF">2019-09-08T06:45:06Z</dcterms:created>
  <dcterms:modified xsi:type="dcterms:W3CDTF">2023-09-06T12:59:24Z</dcterms:modified>
</cp:coreProperties>
</file>