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  <p:sldMasterId id="2147483711" r:id="rId2"/>
    <p:sldMasterId id="2147483719" r:id="rId3"/>
  </p:sldMasterIdLst>
  <p:notesMasterIdLst>
    <p:notesMasterId r:id="rId31"/>
  </p:notesMasterIdLst>
  <p:sldIdLst>
    <p:sldId id="256" r:id="rId4"/>
    <p:sldId id="273" r:id="rId5"/>
    <p:sldId id="280" r:id="rId6"/>
    <p:sldId id="274" r:id="rId7"/>
    <p:sldId id="281" r:id="rId8"/>
    <p:sldId id="275" r:id="rId9"/>
    <p:sldId id="276" r:id="rId10"/>
    <p:sldId id="285" r:id="rId11"/>
    <p:sldId id="306" r:id="rId12"/>
    <p:sldId id="287" r:id="rId13"/>
    <p:sldId id="288" r:id="rId14"/>
    <p:sldId id="284" r:id="rId15"/>
    <p:sldId id="312" r:id="rId16"/>
    <p:sldId id="260" r:id="rId17"/>
    <p:sldId id="261" r:id="rId18"/>
    <p:sldId id="309" r:id="rId19"/>
    <p:sldId id="310" r:id="rId20"/>
    <p:sldId id="311" r:id="rId21"/>
    <p:sldId id="289" r:id="rId22"/>
    <p:sldId id="290" r:id="rId23"/>
    <p:sldId id="292" r:id="rId24"/>
    <p:sldId id="315" r:id="rId25"/>
    <p:sldId id="314" r:id="rId26"/>
    <p:sldId id="295" r:id="rId27"/>
    <p:sldId id="313" r:id="rId28"/>
    <p:sldId id="291" r:id="rId29"/>
    <p:sldId id="300" r:id="rId3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9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897E36-7AEE-423B-9D49-C5C1396D65C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F046CC1-52D2-4A08-BEA9-4DA9BC6FC08A}">
      <dgm:prSet/>
      <dgm:spPr/>
      <dgm:t>
        <a:bodyPr/>
        <a:lstStyle/>
        <a:p>
          <a:pPr rtl="0"/>
          <a:r>
            <a:rPr lang="en-US" dirty="0"/>
            <a:t>Economics: markets in the context of political economy </a:t>
          </a:r>
          <a:endParaRPr lang="fi-FI" dirty="0"/>
        </a:p>
      </dgm:t>
    </dgm:pt>
    <dgm:pt modelId="{F5BA704A-AF78-4C46-B1C7-F5BD5E5308A5}" type="parTrans" cxnId="{7B6FF967-39F8-4F60-9A67-F541AFA5FAA0}">
      <dgm:prSet/>
      <dgm:spPr/>
      <dgm:t>
        <a:bodyPr/>
        <a:lstStyle/>
        <a:p>
          <a:endParaRPr lang="fi-FI"/>
        </a:p>
      </dgm:t>
    </dgm:pt>
    <dgm:pt modelId="{A1075D8C-4C69-4A83-B586-580944573239}" type="sibTrans" cxnId="{7B6FF967-39F8-4F60-9A67-F541AFA5FAA0}">
      <dgm:prSet/>
      <dgm:spPr/>
      <dgm:t>
        <a:bodyPr/>
        <a:lstStyle/>
        <a:p>
          <a:endParaRPr lang="fi-FI"/>
        </a:p>
      </dgm:t>
    </dgm:pt>
    <dgm:pt modelId="{E2798D7E-D115-412F-86D1-42DD3812F922}">
      <dgm:prSet/>
      <dgm:spPr/>
      <dgm:t>
        <a:bodyPr/>
        <a:lstStyle/>
        <a:p>
          <a:pPr rtl="0"/>
          <a:r>
            <a:rPr lang="en-US" dirty="0"/>
            <a:t>Finance and Accounting: pricing of derivatives, investor behavior, market efficiency, financial instruments, IFRS etc. </a:t>
          </a:r>
          <a:endParaRPr lang="fi-FI" dirty="0"/>
        </a:p>
      </dgm:t>
    </dgm:pt>
    <dgm:pt modelId="{8FF6FB95-A0E1-488F-9B9A-C7F573BF937A}" type="parTrans" cxnId="{28839338-86F6-4E96-A167-33AAC7F4BF51}">
      <dgm:prSet/>
      <dgm:spPr/>
      <dgm:t>
        <a:bodyPr/>
        <a:lstStyle/>
        <a:p>
          <a:endParaRPr lang="fi-FI"/>
        </a:p>
      </dgm:t>
    </dgm:pt>
    <dgm:pt modelId="{9DD47601-FD78-4CE0-982D-E32C1E3A05B7}" type="sibTrans" cxnId="{28839338-86F6-4E96-A167-33AAC7F4BF51}">
      <dgm:prSet/>
      <dgm:spPr/>
      <dgm:t>
        <a:bodyPr/>
        <a:lstStyle/>
        <a:p>
          <a:endParaRPr lang="fi-FI"/>
        </a:p>
      </dgm:t>
    </dgm:pt>
    <dgm:pt modelId="{35D983CF-F18F-4E87-AE3C-F81B88297183}">
      <dgm:prSet/>
      <dgm:spPr/>
      <dgm:t>
        <a:bodyPr/>
        <a:lstStyle/>
        <a:p>
          <a:pPr rtl="0"/>
          <a:r>
            <a:rPr lang="en-US" dirty="0"/>
            <a:t>Methods of economics and business economics</a:t>
          </a:r>
          <a:endParaRPr lang="fi-FI" dirty="0"/>
        </a:p>
      </dgm:t>
    </dgm:pt>
    <dgm:pt modelId="{24C7FE12-EB3E-4956-B57D-A3E048E1B90B}" type="parTrans" cxnId="{5E2B88F3-E788-4976-9C15-A2A4D0ADB4D0}">
      <dgm:prSet/>
      <dgm:spPr/>
      <dgm:t>
        <a:bodyPr/>
        <a:lstStyle/>
        <a:p>
          <a:endParaRPr lang="fi-FI"/>
        </a:p>
      </dgm:t>
    </dgm:pt>
    <dgm:pt modelId="{5254A5D5-EF30-43F5-9DAA-136BF2D6D8DB}" type="sibTrans" cxnId="{5E2B88F3-E788-4976-9C15-A2A4D0ADB4D0}">
      <dgm:prSet/>
      <dgm:spPr/>
      <dgm:t>
        <a:bodyPr/>
        <a:lstStyle/>
        <a:p>
          <a:endParaRPr lang="fi-FI"/>
        </a:p>
      </dgm:t>
    </dgm:pt>
    <dgm:pt modelId="{1382DECA-822C-4AE6-BD9E-4765F09D141D}">
      <dgm:prSet/>
      <dgm:spPr/>
      <dgm:t>
        <a:bodyPr/>
        <a:lstStyle/>
        <a:p>
          <a:pPr rtl="0"/>
          <a:r>
            <a:rPr lang="en-US" dirty="0"/>
            <a:t>Communication sciences (e.g. representations of finance in media), sociology etc. </a:t>
          </a:r>
          <a:endParaRPr lang="fi-FI" dirty="0"/>
        </a:p>
      </dgm:t>
    </dgm:pt>
    <dgm:pt modelId="{3B6B8426-6F68-42EC-B45B-5BA27167B17C}" type="parTrans" cxnId="{22EC5F23-12E0-41B4-B4CD-9C513114763E}">
      <dgm:prSet/>
      <dgm:spPr/>
      <dgm:t>
        <a:bodyPr/>
        <a:lstStyle/>
        <a:p>
          <a:endParaRPr lang="fi-FI"/>
        </a:p>
      </dgm:t>
    </dgm:pt>
    <dgm:pt modelId="{0F88B22D-7258-4023-A8FC-6B2C658B966F}" type="sibTrans" cxnId="{22EC5F23-12E0-41B4-B4CD-9C513114763E}">
      <dgm:prSet/>
      <dgm:spPr/>
      <dgm:t>
        <a:bodyPr/>
        <a:lstStyle/>
        <a:p>
          <a:endParaRPr lang="fi-FI"/>
        </a:p>
      </dgm:t>
    </dgm:pt>
    <dgm:pt modelId="{2B1B1A7D-96FD-4804-8B4E-4D2846FF2C8E}">
      <dgm:prSet/>
      <dgm:spPr/>
      <dgm:t>
        <a:bodyPr/>
        <a:lstStyle/>
        <a:p>
          <a:pPr rtl="0"/>
          <a:r>
            <a:rPr lang="en-US" dirty="0"/>
            <a:t>(Here:) the (combined) legal view: function of regulation in market context </a:t>
          </a:r>
          <a:endParaRPr lang="fi-FI" dirty="0"/>
        </a:p>
      </dgm:t>
    </dgm:pt>
    <dgm:pt modelId="{76447488-4D1A-4BB1-8AAE-DD988B6A1364}" type="parTrans" cxnId="{B577853F-B49D-4F93-A2F8-9FFF59139530}">
      <dgm:prSet/>
      <dgm:spPr/>
      <dgm:t>
        <a:bodyPr/>
        <a:lstStyle/>
        <a:p>
          <a:endParaRPr lang="fi-FI"/>
        </a:p>
      </dgm:t>
    </dgm:pt>
    <dgm:pt modelId="{D7637B74-5AD6-4233-83C8-5CFE1163B522}" type="sibTrans" cxnId="{B577853F-B49D-4F93-A2F8-9FFF59139530}">
      <dgm:prSet/>
      <dgm:spPr/>
      <dgm:t>
        <a:bodyPr/>
        <a:lstStyle/>
        <a:p>
          <a:endParaRPr lang="fi-FI"/>
        </a:p>
      </dgm:t>
    </dgm:pt>
    <dgm:pt modelId="{702A39F2-6476-4E0B-8AFE-D3E18DE10D7C}">
      <dgm:prSet/>
      <dgm:spPr/>
      <dgm:t>
        <a:bodyPr/>
        <a:lstStyle/>
        <a:p>
          <a:pPr rtl="0"/>
          <a:r>
            <a:rPr lang="en-US" dirty="0"/>
            <a:t>Classical question: why regulate the markets? </a:t>
          </a:r>
          <a:endParaRPr lang="fi-FI" dirty="0"/>
        </a:p>
      </dgm:t>
    </dgm:pt>
    <dgm:pt modelId="{4487ED24-2BC3-4E28-AF81-8B8D812D2522}" type="parTrans" cxnId="{074AB257-42DA-47E4-A3C3-9A35A701651C}">
      <dgm:prSet/>
      <dgm:spPr/>
      <dgm:t>
        <a:bodyPr/>
        <a:lstStyle/>
        <a:p>
          <a:endParaRPr lang="fi-FI"/>
        </a:p>
      </dgm:t>
    </dgm:pt>
    <dgm:pt modelId="{FB77EE40-C608-49D1-8B8C-D05950305EA6}" type="sibTrans" cxnId="{074AB257-42DA-47E4-A3C3-9A35A701651C}">
      <dgm:prSet/>
      <dgm:spPr/>
      <dgm:t>
        <a:bodyPr/>
        <a:lstStyle/>
        <a:p>
          <a:endParaRPr lang="fi-FI"/>
        </a:p>
      </dgm:t>
    </dgm:pt>
    <dgm:pt modelId="{5C7AFCA0-F7DB-435D-8C8E-D0915F1E6D86}">
      <dgm:prSet/>
      <dgm:spPr/>
      <dgm:t>
        <a:bodyPr/>
        <a:lstStyle/>
        <a:p>
          <a:pPr rtl="0"/>
          <a:r>
            <a:rPr lang="fi-FI" dirty="0"/>
            <a:t>Karl Marx – Adam Smith (</a:t>
          </a:r>
          <a:r>
            <a:rPr lang="fi-FI" dirty="0" err="1"/>
            <a:t>the</a:t>
          </a:r>
          <a:r>
            <a:rPr lang="fi-FI" dirty="0"/>
            <a:t> </a:t>
          </a:r>
          <a:r>
            <a:rPr lang="fi-FI" dirty="0" err="1"/>
            <a:t>visible</a:t>
          </a:r>
          <a:r>
            <a:rPr lang="fi-FI" dirty="0"/>
            <a:t> / </a:t>
          </a:r>
          <a:r>
            <a:rPr lang="fi-FI" dirty="0" err="1"/>
            <a:t>invisible</a:t>
          </a:r>
          <a:r>
            <a:rPr lang="fi-FI" dirty="0"/>
            <a:t> </a:t>
          </a:r>
          <a:r>
            <a:rPr lang="fi-FI" dirty="0" err="1"/>
            <a:t>hand</a:t>
          </a:r>
          <a:r>
            <a:rPr lang="fi-FI" dirty="0"/>
            <a:t>) – </a:t>
          </a:r>
          <a:r>
            <a:rPr lang="fi-FI" dirty="0" err="1"/>
            <a:t>the</a:t>
          </a:r>
          <a:r>
            <a:rPr lang="fi-FI" dirty="0"/>
            <a:t> </a:t>
          </a:r>
          <a:r>
            <a:rPr lang="fi-FI" dirty="0" err="1"/>
            <a:t>modern</a:t>
          </a:r>
          <a:r>
            <a:rPr lang="fi-FI" dirty="0"/>
            <a:t> </a:t>
          </a:r>
          <a:r>
            <a:rPr lang="fi-FI" dirty="0" err="1"/>
            <a:t>competition</a:t>
          </a:r>
          <a:r>
            <a:rPr lang="fi-FI" dirty="0"/>
            <a:t> </a:t>
          </a:r>
          <a:r>
            <a:rPr lang="fi-FI" dirty="0" err="1"/>
            <a:t>law</a:t>
          </a:r>
          <a:endParaRPr lang="fi-FI" dirty="0"/>
        </a:p>
      </dgm:t>
    </dgm:pt>
    <dgm:pt modelId="{98F931E3-AC83-44A6-B42A-B08BDA410714}" type="parTrans" cxnId="{6EFBC8DE-A10E-451D-B97E-408DE40FB11F}">
      <dgm:prSet/>
      <dgm:spPr/>
      <dgm:t>
        <a:bodyPr/>
        <a:lstStyle/>
        <a:p>
          <a:endParaRPr lang="fi-FI"/>
        </a:p>
      </dgm:t>
    </dgm:pt>
    <dgm:pt modelId="{C192102F-D105-464D-BA9A-D197DA276015}" type="sibTrans" cxnId="{6EFBC8DE-A10E-451D-B97E-408DE40FB11F}">
      <dgm:prSet/>
      <dgm:spPr/>
      <dgm:t>
        <a:bodyPr/>
        <a:lstStyle/>
        <a:p>
          <a:endParaRPr lang="fi-FI"/>
        </a:p>
      </dgm:t>
    </dgm:pt>
    <dgm:pt modelId="{96A2C4A7-1CD2-4201-9878-E1F3E143AF5B}">
      <dgm:prSet/>
      <dgm:spPr/>
      <dgm:t>
        <a:bodyPr/>
        <a:lstStyle/>
        <a:p>
          <a:pPr rtl="0"/>
          <a:r>
            <a:rPr lang="en-US" dirty="0"/>
            <a:t>The special characteristics and role of financial markets may increase the need of regulation </a:t>
          </a:r>
          <a:endParaRPr lang="fi-FI" dirty="0"/>
        </a:p>
      </dgm:t>
    </dgm:pt>
    <dgm:pt modelId="{5BAF06A5-41DC-4DB1-A092-FAD8A4CD97C8}" type="parTrans" cxnId="{9A5FEF9A-BF3C-4095-8076-0191468A4846}">
      <dgm:prSet/>
      <dgm:spPr/>
      <dgm:t>
        <a:bodyPr/>
        <a:lstStyle/>
        <a:p>
          <a:endParaRPr lang="fi-FI"/>
        </a:p>
      </dgm:t>
    </dgm:pt>
    <dgm:pt modelId="{992D6FF1-8517-410E-A89D-6070B52CCEE5}" type="sibTrans" cxnId="{9A5FEF9A-BF3C-4095-8076-0191468A4846}">
      <dgm:prSet/>
      <dgm:spPr/>
      <dgm:t>
        <a:bodyPr/>
        <a:lstStyle/>
        <a:p>
          <a:endParaRPr lang="fi-FI"/>
        </a:p>
      </dgm:t>
    </dgm:pt>
    <dgm:pt modelId="{A06FF209-E5BE-47F8-834C-310788D58181}" type="pres">
      <dgm:prSet presAssocID="{EC897E36-7AEE-423B-9D49-C5C1396D65CF}" presName="linear" presStyleCnt="0">
        <dgm:presLayoutVars>
          <dgm:dir/>
          <dgm:animLvl val="lvl"/>
          <dgm:resizeHandles val="exact"/>
        </dgm:presLayoutVars>
      </dgm:prSet>
      <dgm:spPr/>
    </dgm:pt>
    <dgm:pt modelId="{21B35FE3-50B1-4619-84BE-B2662EDEC921}" type="pres">
      <dgm:prSet presAssocID="{1F046CC1-52D2-4A08-BEA9-4DA9BC6FC08A}" presName="parentLin" presStyleCnt="0"/>
      <dgm:spPr/>
    </dgm:pt>
    <dgm:pt modelId="{7A3E0E9C-F426-4669-B6EC-0CB89DBD0015}" type="pres">
      <dgm:prSet presAssocID="{1F046CC1-52D2-4A08-BEA9-4DA9BC6FC08A}" presName="parentLeftMargin" presStyleLbl="node1" presStyleIdx="0" presStyleCnt="4"/>
      <dgm:spPr/>
    </dgm:pt>
    <dgm:pt modelId="{8D7BEAF0-47AE-4CB9-9BAF-9B7607E2EF75}" type="pres">
      <dgm:prSet presAssocID="{1F046CC1-52D2-4A08-BEA9-4DA9BC6FC08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30C84AA-C991-48CE-87A5-49DC9C0BB885}" type="pres">
      <dgm:prSet presAssocID="{1F046CC1-52D2-4A08-BEA9-4DA9BC6FC08A}" presName="negativeSpace" presStyleCnt="0"/>
      <dgm:spPr/>
    </dgm:pt>
    <dgm:pt modelId="{A15F56F0-B393-46CB-8E86-1F81D40CFBF6}" type="pres">
      <dgm:prSet presAssocID="{1F046CC1-52D2-4A08-BEA9-4DA9BC6FC08A}" presName="childText" presStyleLbl="conFgAcc1" presStyleIdx="0" presStyleCnt="4">
        <dgm:presLayoutVars>
          <dgm:bulletEnabled val="1"/>
        </dgm:presLayoutVars>
      </dgm:prSet>
      <dgm:spPr/>
    </dgm:pt>
    <dgm:pt modelId="{91C82CBE-BACD-48BF-90EA-A6F7CBA89CDB}" type="pres">
      <dgm:prSet presAssocID="{A1075D8C-4C69-4A83-B586-580944573239}" presName="spaceBetweenRectangles" presStyleCnt="0"/>
      <dgm:spPr/>
    </dgm:pt>
    <dgm:pt modelId="{BEA66C92-F7C3-4267-A3FB-F0503B009401}" type="pres">
      <dgm:prSet presAssocID="{E2798D7E-D115-412F-86D1-42DD3812F922}" presName="parentLin" presStyleCnt="0"/>
      <dgm:spPr/>
    </dgm:pt>
    <dgm:pt modelId="{09F8111B-804F-4696-91A2-AC3D3E47F01A}" type="pres">
      <dgm:prSet presAssocID="{E2798D7E-D115-412F-86D1-42DD3812F922}" presName="parentLeftMargin" presStyleLbl="node1" presStyleIdx="0" presStyleCnt="4"/>
      <dgm:spPr/>
    </dgm:pt>
    <dgm:pt modelId="{13F51300-4239-4FEE-A6B6-643DC43E8F6F}" type="pres">
      <dgm:prSet presAssocID="{E2798D7E-D115-412F-86D1-42DD3812F92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6D8B087-F922-4262-9A6E-1C31EE77DF8C}" type="pres">
      <dgm:prSet presAssocID="{E2798D7E-D115-412F-86D1-42DD3812F922}" presName="negativeSpace" presStyleCnt="0"/>
      <dgm:spPr/>
    </dgm:pt>
    <dgm:pt modelId="{54F851B1-35BA-4D38-A722-40923050FE2E}" type="pres">
      <dgm:prSet presAssocID="{E2798D7E-D115-412F-86D1-42DD3812F922}" presName="childText" presStyleLbl="conFgAcc1" presStyleIdx="1" presStyleCnt="4">
        <dgm:presLayoutVars>
          <dgm:bulletEnabled val="1"/>
        </dgm:presLayoutVars>
      </dgm:prSet>
      <dgm:spPr/>
    </dgm:pt>
    <dgm:pt modelId="{8EABA71C-D380-4A98-9ECD-55A11A4A012A}" type="pres">
      <dgm:prSet presAssocID="{9DD47601-FD78-4CE0-982D-E32C1E3A05B7}" presName="spaceBetweenRectangles" presStyleCnt="0"/>
      <dgm:spPr/>
    </dgm:pt>
    <dgm:pt modelId="{B25F0C71-E471-4058-ADDE-351694309FA1}" type="pres">
      <dgm:prSet presAssocID="{1382DECA-822C-4AE6-BD9E-4765F09D141D}" presName="parentLin" presStyleCnt="0"/>
      <dgm:spPr/>
    </dgm:pt>
    <dgm:pt modelId="{7E7B92FC-9035-4528-9E4B-20BBF006C232}" type="pres">
      <dgm:prSet presAssocID="{1382DECA-822C-4AE6-BD9E-4765F09D141D}" presName="parentLeftMargin" presStyleLbl="node1" presStyleIdx="1" presStyleCnt="4"/>
      <dgm:spPr/>
    </dgm:pt>
    <dgm:pt modelId="{D51ADD6B-C6D8-402C-8AEC-2C09FC6708AF}" type="pres">
      <dgm:prSet presAssocID="{1382DECA-822C-4AE6-BD9E-4765F09D141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4AB4EF7-D3C8-4A43-A8B5-0591D5A1D5CF}" type="pres">
      <dgm:prSet presAssocID="{1382DECA-822C-4AE6-BD9E-4765F09D141D}" presName="negativeSpace" presStyleCnt="0"/>
      <dgm:spPr/>
    </dgm:pt>
    <dgm:pt modelId="{B48CA6E7-0CBE-4623-982D-76F5D11489E8}" type="pres">
      <dgm:prSet presAssocID="{1382DECA-822C-4AE6-BD9E-4765F09D141D}" presName="childText" presStyleLbl="conFgAcc1" presStyleIdx="2" presStyleCnt="4">
        <dgm:presLayoutVars>
          <dgm:bulletEnabled val="1"/>
        </dgm:presLayoutVars>
      </dgm:prSet>
      <dgm:spPr/>
    </dgm:pt>
    <dgm:pt modelId="{1202DFB8-B991-4CA6-B50B-8E6FD507DD11}" type="pres">
      <dgm:prSet presAssocID="{0F88B22D-7258-4023-A8FC-6B2C658B966F}" presName="spaceBetweenRectangles" presStyleCnt="0"/>
      <dgm:spPr/>
    </dgm:pt>
    <dgm:pt modelId="{129BEA0D-570D-4C46-9DDA-395AD960B902}" type="pres">
      <dgm:prSet presAssocID="{2B1B1A7D-96FD-4804-8B4E-4D2846FF2C8E}" presName="parentLin" presStyleCnt="0"/>
      <dgm:spPr/>
    </dgm:pt>
    <dgm:pt modelId="{52C86192-E6EF-44FC-8801-055634A0DD92}" type="pres">
      <dgm:prSet presAssocID="{2B1B1A7D-96FD-4804-8B4E-4D2846FF2C8E}" presName="parentLeftMargin" presStyleLbl="node1" presStyleIdx="2" presStyleCnt="4"/>
      <dgm:spPr/>
    </dgm:pt>
    <dgm:pt modelId="{40325DEE-B6E6-459E-A6E7-ABB71ABA222F}" type="pres">
      <dgm:prSet presAssocID="{2B1B1A7D-96FD-4804-8B4E-4D2846FF2C8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5F2404B-4918-4BCE-9608-0F8E03EB2E9C}" type="pres">
      <dgm:prSet presAssocID="{2B1B1A7D-96FD-4804-8B4E-4D2846FF2C8E}" presName="negativeSpace" presStyleCnt="0"/>
      <dgm:spPr/>
    </dgm:pt>
    <dgm:pt modelId="{BBBE2F16-7823-435E-BB9D-9C7AA419E55D}" type="pres">
      <dgm:prSet presAssocID="{2B1B1A7D-96FD-4804-8B4E-4D2846FF2C8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2EC5F23-12E0-41B4-B4CD-9C513114763E}" srcId="{EC897E36-7AEE-423B-9D49-C5C1396D65CF}" destId="{1382DECA-822C-4AE6-BD9E-4765F09D141D}" srcOrd="2" destOrd="0" parTransId="{3B6B8426-6F68-42EC-B45B-5BA27167B17C}" sibTransId="{0F88B22D-7258-4023-A8FC-6B2C658B966F}"/>
    <dgm:cxn modelId="{3F8E9125-1E10-46CD-9584-8E5B205C0759}" type="presOf" srcId="{2B1B1A7D-96FD-4804-8B4E-4D2846FF2C8E}" destId="{40325DEE-B6E6-459E-A6E7-ABB71ABA222F}" srcOrd="1" destOrd="0" presId="urn:microsoft.com/office/officeart/2005/8/layout/list1"/>
    <dgm:cxn modelId="{AEE14833-855F-4F1F-A018-F1269B034ADB}" type="presOf" srcId="{96A2C4A7-1CD2-4201-9878-E1F3E143AF5B}" destId="{BBBE2F16-7823-435E-BB9D-9C7AA419E55D}" srcOrd="0" destOrd="2" presId="urn:microsoft.com/office/officeart/2005/8/layout/list1"/>
    <dgm:cxn modelId="{28839338-86F6-4E96-A167-33AAC7F4BF51}" srcId="{EC897E36-7AEE-423B-9D49-C5C1396D65CF}" destId="{E2798D7E-D115-412F-86D1-42DD3812F922}" srcOrd="1" destOrd="0" parTransId="{8FF6FB95-A0E1-488F-9B9A-C7F573BF937A}" sibTransId="{9DD47601-FD78-4CE0-982D-E32C1E3A05B7}"/>
    <dgm:cxn modelId="{B577853F-B49D-4F93-A2F8-9FFF59139530}" srcId="{EC897E36-7AEE-423B-9D49-C5C1396D65CF}" destId="{2B1B1A7D-96FD-4804-8B4E-4D2846FF2C8E}" srcOrd="3" destOrd="0" parTransId="{76447488-4D1A-4BB1-8AAE-DD988B6A1364}" sibTransId="{D7637B74-5AD6-4233-83C8-5CFE1163B522}"/>
    <dgm:cxn modelId="{9FE3FE63-C4DA-40D6-B811-C79E31522DDD}" type="presOf" srcId="{35D983CF-F18F-4E87-AE3C-F81B88297183}" destId="{54F851B1-35BA-4D38-A722-40923050FE2E}" srcOrd="0" destOrd="0" presId="urn:microsoft.com/office/officeart/2005/8/layout/list1"/>
    <dgm:cxn modelId="{7B6FF967-39F8-4F60-9A67-F541AFA5FAA0}" srcId="{EC897E36-7AEE-423B-9D49-C5C1396D65CF}" destId="{1F046CC1-52D2-4A08-BEA9-4DA9BC6FC08A}" srcOrd="0" destOrd="0" parTransId="{F5BA704A-AF78-4C46-B1C7-F5BD5E5308A5}" sibTransId="{A1075D8C-4C69-4A83-B586-580944573239}"/>
    <dgm:cxn modelId="{58624C6A-BF7A-437D-B6F8-237012E14AD1}" type="presOf" srcId="{E2798D7E-D115-412F-86D1-42DD3812F922}" destId="{09F8111B-804F-4696-91A2-AC3D3E47F01A}" srcOrd="0" destOrd="0" presId="urn:microsoft.com/office/officeart/2005/8/layout/list1"/>
    <dgm:cxn modelId="{ADCA4055-FB33-49F8-86F8-0617033AD86F}" type="presOf" srcId="{1382DECA-822C-4AE6-BD9E-4765F09D141D}" destId="{D51ADD6B-C6D8-402C-8AEC-2C09FC6708AF}" srcOrd="1" destOrd="0" presId="urn:microsoft.com/office/officeart/2005/8/layout/list1"/>
    <dgm:cxn modelId="{074AB257-42DA-47E4-A3C3-9A35A701651C}" srcId="{2B1B1A7D-96FD-4804-8B4E-4D2846FF2C8E}" destId="{702A39F2-6476-4E0B-8AFE-D3E18DE10D7C}" srcOrd="0" destOrd="0" parTransId="{4487ED24-2BC3-4E28-AF81-8B8D812D2522}" sibTransId="{FB77EE40-C608-49D1-8B8C-D05950305EA6}"/>
    <dgm:cxn modelId="{7087FA57-8EB9-444A-AFE7-50A7497164B4}" type="presOf" srcId="{1F046CC1-52D2-4A08-BEA9-4DA9BC6FC08A}" destId="{8D7BEAF0-47AE-4CB9-9BAF-9B7607E2EF75}" srcOrd="1" destOrd="0" presId="urn:microsoft.com/office/officeart/2005/8/layout/list1"/>
    <dgm:cxn modelId="{0FC74185-88F0-45AA-9480-6B550DA7B255}" type="presOf" srcId="{2B1B1A7D-96FD-4804-8B4E-4D2846FF2C8E}" destId="{52C86192-E6EF-44FC-8801-055634A0DD92}" srcOrd="0" destOrd="0" presId="urn:microsoft.com/office/officeart/2005/8/layout/list1"/>
    <dgm:cxn modelId="{462EFA90-F2A1-4851-B1CF-DC2265F8C553}" type="presOf" srcId="{1382DECA-822C-4AE6-BD9E-4765F09D141D}" destId="{7E7B92FC-9035-4528-9E4B-20BBF006C232}" srcOrd="0" destOrd="0" presId="urn:microsoft.com/office/officeart/2005/8/layout/list1"/>
    <dgm:cxn modelId="{9A5FEF9A-BF3C-4095-8076-0191468A4846}" srcId="{2B1B1A7D-96FD-4804-8B4E-4D2846FF2C8E}" destId="{96A2C4A7-1CD2-4201-9878-E1F3E143AF5B}" srcOrd="2" destOrd="0" parTransId="{5BAF06A5-41DC-4DB1-A092-FAD8A4CD97C8}" sibTransId="{992D6FF1-8517-410E-A89D-6070B52CCEE5}"/>
    <dgm:cxn modelId="{874695BB-1E11-4E35-A3D7-FF714C75F9B2}" type="presOf" srcId="{1F046CC1-52D2-4A08-BEA9-4DA9BC6FC08A}" destId="{7A3E0E9C-F426-4669-B6EC-0CB89DBD0015}" srcOrd="0" destOrd="0" presId="urn:microsoft.com/office/officeart/2005/8/layout/list1"/>
    <dgm:cxn modelId="{7F8A82C6-7D61-413E-BC03-E3D631DEA214}" type="presOf" srcId="{702A39F2-6476-4E0B-8AFE-D3E18DE10D7C}" destId="{BBBE2F16-7823-435E-BB9D-9C7AA419E55D}" srcOrd="0" destOrd="0" presId="urn:microsoft.com/office/officeart/2005/8/layout/list1"/>
    <dgm:cxn modelId="{197544D7-6245-4469-AD4A-623412D0050C}" type="presOf" srcId="{EC897E36-7AEE-423B-9D49-C5C1396D65CF}" destId="{A06FF209-E5BE-47F8-834C-310788D58181}" srcOrd="0" destOrd="0" presId="urn:microsoft.com/office/officeart/2005/8/layout/list1"/>
    <dgm:cxn modelId="{6EFBC8DE-A10E-451D-B97E-408DE40FB11F}" srcId="{2B1B1A7D-96FD-4804-8B4E-4D2846FF2C8E}" destId="{5C7AFCA0-F7DB-435D-8C8E-D0915F1E6D86}" srcOrd="1" destOrd="0" parTransId="{98F931E3-AC83-44A6-B42A-B08BDA410714}" sibTransId="{C192102F-D105-464D-BA9A-D197DA276015}"/>
    <dgm:cxn modelId="{29DDD0EE-876C-4E2E-B289-25731EADC43F}" type="presOf" srcId="{5C7AFCA0-F7DB-435D-8C8E-D0915F1E6D86}" destId="{BBBE2F16-7823-435E-BB9D-9C7AA419E55D}" srcOrd="0" destOrd="1" presId="urn:microsoft.com/office/officeart/2005/8/layout/list1"/>
    <dgm:cxn modelId="{5E2B88F3-E788-4976-9C15-A2A4D0ADB4D0}" srcId="{E2798D7E-D115-412F-86D1-42DD3812F922}" destId="{35D983CF-F18F-4E87-AE3C-F81B88297183}" srcOrd="0" destOrd="0" parTransId="{24C7FE12-EB3E-4956-B57D-A3E048E1B90B}" sibTransId="{5254A5D5-EF30-43F5-9DAA-136BF2D6D8DB}"/>
    <dgm:cxn modelId="{D051FFF7-6679-413C-BF65-B25CF6C55138}" type="presOf" srcId="{E2798D7E-D115-412F-86D1-42DD3812F922}" destId="{13F51300-4239-4FEE-A6B6-643DC43E8F6F}" srcOrd="1" destOrd="0" presId="urn:microsoft.com/office/officeart/2005/8/layout/list1"/>
    <dgm:cxn modelId="{80564EE6-B9EB-4C59-82DD-41864D8881EC}" type="presParOf" srcId="{A06FF209-E5BE-47F8-834C-310788D58181}" destId="{21B35FE3-50B1-4619-84BE-B2662EDEC921}" srcOrd="0" destOrd="0" presId="urn:microsoft.com/office/officeart/2005/8/layout/list1"/>
    <dgm:cxn modelId="{CD03EF08-A191-4521-89D5-9A915176F8FC}" type="presParOf" srcId="{21B35FE3-50B1-4619-84BE-B2662EDEC921}" destId="{7A3E0E9C-F426-4669-B6EC-0CB89DBD0015}" srcOrd="0" destOrd="0" presId="urn:microsoft.com/office/officeart/2005/8/layout/list1"/>
    <dgm:cxn modelId="{4A4AA077-0CA4-4809-8756-04749D2F0E2C}" type="presParOf" srcId="{21B35FE3-50B1-4619-84BE-B2662EDEC921}" destId="{8D7BEAF0-47AE-4CB9-9BAF-9B7607E2EF75}" srcOrd="1" destOrd="0" presId="urn:microsoft.com/office/officeart/2005/8/layout/list1"/>
    <dgm:cxn modelId="{0635FEE7-87C6-4214-8816-6FD19DD9591E}" type="presParOf" srcId="{A06FF209-E5BE-47F8-834C-310788D58181}" destId="{C30C84AA-C991-48CE-87A5-49DC9C0BB885}" srcOrd="1" destOrd="0" presId="urn:microsoft.com/office/officeart/2005/8/layout/list1"/>
    <dgm:cxn modelId="{DDDC4429-258E-42BF-9108-63A5E4E06DE4}" type="presParOf" srcId="{A06FF209-E5BE-47F8-834C-310788D58181}" destId="{A15F56F0-B393-46CB-8E86-1F81D40CFBF6}" srcOrd="2" destOrd="0" presId="urn:microsoft.com/office/officeart/2005/8/layout/list1"/>
    <dgm:cxn modelId="{AC7D11CC-FD29-4ADB-8BFD-6B4A1C00D73B}" type="presParOf" srcId="{A06FF209-E5BE-47F8-834C-310788D58181}" destId="{91C82CBE-BACD-48BF-90EA-A6F7CBA89CDB}" srcOrd="3" destOrd="0" presId="urn:microsoft.com/office/officeart/2005/8/layout/list1"/>
    <dgm:cxn modelId="{BF166E25-5141-4CF5-853B-ED327368011F}" type="presParOf" srcId="{A06FF209-E5BE-47F8-834C-310788D58181}" destId="{BEA66C92-F7C3-4267-A3FB-F0503B009401}" srcOrd="4" destOrd="0" presId="urn:microsoft.com/office/officeart/2005/8/layout/list1"/>
    <dgm:cxn modelId="{5C190194-F17A-4265-96CA-DB29589079B0}" type="presParOf" srcId="{BEA66C92-F7C3-4267-A3FB-F0503B009401}" destId="{09F8111B-804F-4696-91A2-AC3D3E47F01A}" srcOrd="0" destOrd="0" presId="urn:microsoft.com/office/officeart/2005/8/layout/list1"/>
    <dgm:cxn modelId="{14DDC978-46F1-4749-8E5B-75DD0418D0C7}" type="presParOf" srcId="{BEA66C92-F7C3-4267-A3FB-F0503B009401}" destId="{13F51300-4239-4FEE-A6B6-643DC43E8F6F}" srcOrd="1" destOrd="0" presId="urn:microsoft.com/office/officeart/2005/8/layout/list1"/>
    <dgm:cxn modelId="{24B28A8A-AB98-45E9-80A6-99B0F0438BD3}" type="presParOf" srcId="{A06FF209-E5BE-47F8-834C-310788D58181}" destId="{36D8B087-F922-4262-9A6E-1C31EE77DF8C}" srcOrd="5" destOrd="0" presId="urn:microsoft.com/office/officeart/2005/8/layout/list1"/>
    <dgm:cxn modelId="{57A4817C-AFE3-4664-9567-029E8DDAF197}" type="presParOf" srcId="{A06FF209-E5BE-47F8-834C-310788D58181}" destId="{54F851B1-35BA-4D38-A722-40923050FE2E}" srcOrd="6" destOrd="0" presId="urn:microsoft.com/office/officeart/2005/8/layout/list1"/>
    <dgm:cxn modelId="{FBEFC2CA-3144-442D-9956-B1E0249554D9}" type="presParOf" srcId="{A06FF209-E5BE-47F8-834C-310788D58181}" destId="{8EABA71C-D380-4A98-9ECD-55A11A4A012A}" srcOrd="7" destOrd="0" presId="urn:microsoft.com/office/officeart/2005/8/layout/list1"/>
    <dgm:cxn modelId="{D688B8D0-55A8-47E6-906C-DC7585C9295C}" type="presParOf" srcId="{A06FF209-E5BE-47F8-834C-310788D58181}" destId="{B25F0C71-E471-4058-ADDE-351694309FA1}" srcOrd="8" destOrd="0" presId="urn:microsoft.com/office/officeart/2005/8/layout/list1"/>
    <dgm:cxn modelId="{31E34806-F5B5-43AE-90D0-AEC3679D7F44}" type="presParOf" srcId="{B25F0C71-E471-4058-ADDE-351694309FA1}" destId="{7E7B92FC-9035-4528-9E4B-20BBF006C232}" srcOrd="0" destOrd="0" presId="urn:microsoft.com/office/officeart/2005/8/layout/list1"/>
    <dgm:cxn modelId="{75A66F42-2159-442E-AB65-ABCDBA1F8340}" type="presParOf" srcId="{B25F0C71-E471-4058-ADDE-351694309FA1}" destId="{D51ADD6B-C6D8-402C-8AEC-2C09FC6708AF}" srcOrd="1" destOrd="0" presId="urn:microsoft.com/office/officeart/2005/8/layout/list1"/>
    <dgm:cxn modelId="{2A6FD74D-42A8-4290-A436-24302DF66CC2}" type="presParOf" srcId="{A06FF209-E5BE-47F8-834C-310788D58181}" destId="{E4AB4EF7-D3C8-4A43-A8B5-0591D5A1D5CF}" srcOrd="9" destOrd="0" presId="urn:microsoft.com/office/officeart/2005/8/layout/list1"/>
    <dgm:cxn modelId="{758DD2C9-F007-4220-A824-CA396A97F097}" type="presParOf" srcId="{A06FF209-E5BE-47F8-834C-310788D58181}" destId="{B48CA6E7-0CBE-4623-982D-76F5D11489E8}" srcOrd="10" destOrd="0" presId="urn:microsoft.com/office/officeart/2005/8/layout/list1"/>
    <dgm:cxn modelId="{2368DA6A-BEFE-4305-8593-1901C4782042}" type="presParOf" srcId="{A06FF209-E5BE-47F8-834C-310788D58181}" destId="{1202DFB8-B991-4CA6-B50B-8E6FD507DD11}" srcOrd="11" destOrd="0" presId="urn:microsoft.com/office/officeart/2005/8/layout/list1"/>
    <dgm:cxn modelId="{813B1067-3799-4FF1-9416-B39B437AF88B}" type="presParOf" srcId="{A06FF209-E5BE-47F8-834C-310788D58181}" destId="{129BEA0D-570D-4C46-9DDA-395AD960B902}" srcOrd="12" destOrd="0" presId="urn:microsoft.com/office/officeart/2005/8/layout/list1"/>
    <dgm:cxn modelId="{65CDC963-815B-43C0-BF84-2F8418BF1A60}" type="presParOf" srcId="{129BEA0D-570D-4C46-9DDA-395AD960B902}" destId="{52C86192-E6EF-44FC-8801-055634A0DD92}" srcOrd="0" destOrd="0" presId="urn:microsoft.com/office/officeart/2005/8/layout/list1"/>
    <dgm:cxn modelId="{A3CA8E58-0539-4528-AFA3-9F1B6BE693CD}" type="presParOf" srcId="{129BEA0D-570D-4C46-9DDA-395AD960B902}" destId="{40325DEE-B6E6-459E-A6E7-ABB71ABA222F}" srcOrd="1" destOrd="0" presId="urn:microsoft.com/office/officeart/2005/8/layout/list1"/>
    <dgm:cxn modelId="{865132BB-1D6B-4A8D-8DED-99CD56F7FF72}" type="presParOf" srcId="{A06FF209-E5BE-47F8-834C-310788D58181}" destId="{D5F2404B-4918-4BCE-9608-0F8E03EB2E9C}" srcOrd="13" destOrd="0" presId="urn:microsoft.com/office/officeart/2005/8/layout/list1"/>
    <dgm:cxn modelId="{BB5E6066-9552-4DCB-B456-7804794A3EC8}" type="presParOf" srcId="{A06FF209-E5BE-47F8-834C-310788D58181}" destId="{BBBE2F16-7823-435E-BB9D-9C7AA419E55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5FCEB1E-B4AC-4917-BA4F-C5BC4407FEA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B423921-A2B5-4A49-8CD3-234765DC521F}">
      <dgm:prSet/>
      <dgm:spPr/>
      <dgm:t>
        <a:bodyPr/>
        <a:lstStyle/>
        <a:p>
          <a:pPr rtl="0"/>
          <a:r>
            <a:rPr lang="en-US" b="1"/>
            <a:t>Policing intervention</a:t>
          </a:r>
          <a:endParaRPr lang="fi-FI"/>
        </a:p>
      </dgm:t>
    </dgm:pt>
    <dgm:pt modelId="{8B2BDE90-6FEE-4F88-8957-D7D414B5D739}" type="parTrans" cxnId="{31B88D43-8BCF-42EB-9093-8CC94C5D7CCF}">
      <dgm:prSet/>
      <dgm:spPr/>
      <dgm:t>
        <a:bodyPr/>
        <a:lstStyle/>
        <a:p>
          <a:endParaRPr lang="en-US"/>
        </a:p>
      </dgm:t>
    </dgm:pt>
    <dgm:pt modelId="{71CBCDA4-807A-4F10-B5DB-D60721927303}" type="sibTrans" cxnId="{31B88D43-8BCF-42EB-9093-8CC94C5D7CCF}">
      <dgm:prSet/>
      <dgm:spPr/>
      <dgm:t>
        <a:bodyPr/>
        <a:lstStyle/>
        <a:p>
          <a:endParaRPr lang="en-US"/>
        </a:p>
      </dgm:t>
    </dgm:pt>
    <dgm:pt modelId="{37E4FBD1-AA3B-4901-899B-645AD7EA5957}">
      <dgm:prSet/>
      <dgm:spPr/>
      <dgm:t>
        <a:bodyPr/>
        <a:lstStyle/>
        <a:p>
          <a:pPr rtl="0"/>
          <a:r>
            <a:rPr lang="en-US"/>
            <a:t>market stability through  investor protection </a:t>
          </a:r>
          <a:endParaRPr lang="fi-FI"/>
        </a:p>
      </dgm:t>
    </dgm:pt>
    <dgm:pt modelId="{0657E3CA-DAC8-4535-BAE2-BC69B826A923}" type="parTrans" cxnId="{0728002B-FF7A-4FD9-8357-BE802B6C06F6}">
      <dgm:prSet/>
      <dgm:spPr/>
      <dgm:t>
        <a:bodyPr/>
        <a:lstStyle/>
        <a:p>
          <a:endParaRPr lang="en-US"/>
        </a:p>
      </dgm:t>
    </dgm:pt>
    <dgm:pt modelId="{A00D46A3-BD8E-44F5-B955-96903F6A8BD8}" type="sibTrans" cxnId="{0728002B-FF7A-4FD9-8357-BE802B6C06F6}">
      <dgm:prSet/>
      <dgm:spPr/>
      <dgm:t>
        <a:bodyPr/>
        <a:lstStyle/>
        <a:p>
          <a:endParaRPr lang="en-US"/>
        </a:p>
      </dgm:t>
    </dgm:pt>
    <dgm:pt modelId="{B0F10844-B325-46FA-B4E7-AFF9036CDA04}">
      <dgm:prSet/>
      <dgm:spPr/>
      <dgm:t>
        <a:bodyPr/>
        <a:lstStyle/>
        <a:p>
          <a:pPr rtl="0"/>
          <a:r>
            <a:rPr lang="en-US"/>
            <a:t>price formation mechanism</a:t>
          </a:r>
          <a:endParaRPr lang="fi-FI"/>
        </a:p>
      </dgm:t>
    </dgm:pt>
    <dgm:pt modelId="{C08A9161-DC9A-4A0C-9EB5-2D2797826A98}" type="parTrans" cxnId="{E195FF06-5544-429F-BDEB-83E0F7F52B32}">
      <dgm:prSet/>
      <dgm:spPr/>
      <dgm:t>
        <a:bodyPr/>
        <a:lstStyle/>
        <a:p>
          <a:endParaRPr lang="en-US"/>
        </a:p>
      </dgm:t>
    </dgm:pt>
    <dgm:pt modelId="{AAB29C2C-3506-4310-8BC7-FE738290BE4E}" type="sibTrans" cxnId="{E195FF06-5544-429F-BDEB-83E0F7F52B32}">
      <dgm:prSet/>
      <dgm:spPr/>
      <dgm:t>
        <a:bodyPr/>
        <a:lstStyle/>
        <a:p>
          <a:endParaRPr lang="en-US"/>
        </a:p>
      </dgm:t>
    </dgm:pt>
    <dgm:pt modelId="{635267FB-A70E-4AB3-8DA9-9E43119848F2}">
      <dgm:prSet/>
      <dgm:spPr/>
      <dgm:t>
        <a:bodyPr/>
        <a:lstStyle/>
        <a:p>
          <a:pPr rtl="0"/>
          <a:r>
            <a:rPr lang="en-US"/>
            <a:t>trading halts in the event of a crisis</a:t>
          </a:r>
          <a:endParaRPr lang="fi-FI"/>
        </a:p>
      </dgm:t>
    </dgm:pt>
    <dgm:pt modelId="{51A19065-9B69-457A-BB69-945CB21F5A24}" type="parTrans" cxnId="{296B8AFF-139A-4683-B847-6EC276207CCA}">
      <dgm:prSet/>
      <dgm:spPr/>
      <dgm:t>
        <a:bodyPr/>
        <a:lstStyle/>
        <a:p>
          <a:endParaRPr lang="en-US"/>
        </a:p>
      </dgm:t>
    </dgm:pt>
    <dgm:pt modelId="{4047F8BD-089D-4A48-8B3A-9ADE5FA3CCDC}" type="sibTrans" cxnId="{296B8AFF-139A-4683-B847-6EC276207CCA}">
      <dgm:prSet/>
      <dgm:spPr/>
      <dgm:t>
        <a:bodyPr/>
        <a:lstStyle/>
        <a:p>
          <a:endParaRPr lang="en-US"/>
        </a:p>
      </dgm:t>
    </dgm:pt>
    <dgm:pt modelId="{7F824BA3-0D0C-40B5-B70C-C2D966F4396E}">
      <dgm:prSet/>
      <dgm:spPr/>
      <dgm:t>
        <a:bodyPr/>
        <a:lstStyle/>
        <a:p>
          <a:pPr rtl="0"/>
          <a:r>
            <a:rPr lang="en-US"/>
            <a:t>efficiency of clearing systems </a:t>
          </a:r>
          <a:endParaRPr lang="fi-FI"/>
        </a:p>
      </dgm:t>
    </dgm:pt>
    <dgm:pt modelId="{52ADB87F-C6D2-4FE0-AE88-B6ECC09B4FCF}" type="parTrans" cxnId="{6AC73D82-0146-4952-825C-6FF16C198D7B}">
      <dgm:prSet/>
      <dgm:spPr/>
      <dgm:t>
        <a:bodyPr/>
        <a:lstStyle/>
        <a:p>
          <a:endParaRPr lang="en-US"/>
        </a:p>
      </dgm:t>
    </dgm:pt>
    <dgm:pt modelId="{5D40E0F9-BF43-42F7-AAD4-6D47DF942BC6}" type="sibTrans" cxnId="{6AC73D82-0146-4952-825C-6FF16C198D7B}">
      <dgm:prSet/>
      <dgm:spPr/>
      <dgm:t>
        <a:bodyPr/>
        <a:lstStyle/>
        <a:p>
          <a:endParaRPr lang="en-US"/>
        </a:p>
      </dgm:t>
    </dgm:pt>
    <dgm:pt modelId="{D4219135-2200-43DD-A236-E0F7A3D7E262}">
      <dgm:prSet/>
      <dgm:spPr/>
      <dgm:t>
        <a:bodyPr/>
        <a:lstStyle/>
        <a:p>
          <a:pPr rtl="0"/>
          <a:r>
            <a:rPr lang="en-US" b="1"/>
            <a:t>Target for guidance intervention?</a:t>
          </a:r>
          <a:endParaRPr lang="fi-FI"/>
        </a:p>
      </dgm:t>
    </dgm:pt>
    <dgm:pt modelId="{B339CF62-64EC-4BCF-BFC0-2C42B2251768}" type="parTrans" cxnId="{AC6977D1-F24E-4873-8B15-E6626572CE3D}">
      <dgm:prSet/>
      <dgm:spPr/>
      <dgm:t>
        <a:bodyPr/>
        <a:lstStyle/>
        <a:p>
          <a:endParaRPr lang="en-US"/>
        </a:p>
      </dgm:t>
    </dgm:pt>
    <dgm:pt modelId="{6A953D47-0516-48E0-803D-35C5C7BD4A78}" type="sibTrans" cxnId="{AC6977D1-F24E-4873-8B15-E6626572CE3D}">
      <dgm:prSet/>
      <dgm:spPr/>
      <dgm:t>
        <a:bodyPr/>
        <a:lstStyle/>
        <a:p>
          <a:endParaRPr lang="en-US"/>
        </a:p>
      </dgm:t>
    </dgm:pt>
    <dgm:pt modelId="{9005338F-F5A3-404C-AC26-79E131CC6AE4}">
      <dgm:prSet/>
      <dgm:spPr/>
      <dgm:t>
        <a:bodyPr/>
        <a:lstStyle/>
        <a:p>
          <a:pPr rtl="0"/>
          <a:r>
            <a:rPr lang="en-US"/>
            <a:t>Slowing down the market, increasing transaction costs (e.g. margin deposits imposed on investors on credit) </a:t>
          </a:r>
          <a:endParaRPr lang="fi-FI"/>
        </a:p>
      </dgm:t>
    </dgm:pt>
    <dgm:pt modelId="{D09533A0-7B64-4F75-9289-FE4EB57FB3DE}" type="parTrans" cxnId="{9BD39F8A-F429-4A96-A6B9-0BA4D6E798B7}">
      <dgm:prSet/>
      <dgm:spPr/>
      <dgm:t>
        <a:bodyPr/>
        <a:lstStyle/>
        <a:p>
          <a:endParaRPr lang="en-US"/>
        </a:p>
      </dgm:t>
    </dgm:pt>
    <dgm:pt modelId="{3B43C92B-A8CB-456A-AA1D-6CEC08884652}" type="sibTrans" cxnId="{9BD39F8A-F429-4A96-A6B9-0BA4D6E798B7}">
      <dgm:prSet/>
      <dgm:spPr/>
      <dgm:t>
        <a:bodyPr/>
        <a:lstStyle/>
        <a:p>
          <a:endParaRPr lang="en-US"/>
        </a:p>
      </dgm:t>
    </dgm:pt>
    <dgm:pt modelId="{0924C1CE-17C6-431D-938F-D8EDDE31FD8F}" type="pres">
      <dgm:prSet presAssocID="{85FCEB1E-B4AC-4917-BA4F-C5BC4407FEA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33F06FF-DF11-43BA-BE10-62807AAA2248}" type="pres">
      <dgm:prSet presAssocID="{8B423921-A2B5-4A49-8CD3-234765DC521F}" presName="root1" presStyleCnt="0"/>
      <dgm:spPr/>
    </dgm:pt>
    <dgm:pt modelId="{CDAD71FD-E582-4496-A085-A2F657EB0C9A}" type="pres">
      <dgm:prSet presAssocID="{8B423921-A2B5-4A49-8CD3-234765DC521F}" presName="LevelOneTextNode" presStyleLbl="node0" presStyleIdx="0" presStyleCnt="2">
        <dgm:presLayoutVars>
          <dgm:chPref val="3"/>
        </dgm:presLayoutVars>
      </dgm:prSet>
      <dgm:spPr/>
    </dgm:pt>
    <dgm:pt modelId="{251080B3-9777-4A64-AD0F-476A1882A99A}" type="pres">
      <dgm:prSet presAssocID="{8B423921-A2B5-4A49-8CD3-234765DC521F}" presName="level2hierChild" presStyleCnt="0"/>
      <dgm:spPr/>
    </dgm:pt>
    <dgm:pt modelId="{13CBFF00-6A4A-41EF-93D2-67194A0CDEBF}" type="pres">
      <dgm:prSet presAssocID="{0657E3CA-DAC8-4535-BAE2-BC69B826A923}" presName="conn2-1" presStyleLbl="parChTrans1D2" presStyleIdx="0" presStyleCnt="5"/>
      <dgm:spPr/>
    </dgm:pt>
    <dgm:pt modelId="{C6581003-2CE6-488C-8C47-33F594BBE2E5}" type="pres">
      <dgm:prSet presAssocID="{0657E3CA-DAC8-4535-BAE2-BC69B826A923}" presName="connTx" presStyleLbl="parChTrans1D2" presStyleIdx="0" presStyleCnt="5"/>
      <dgm:spPr/>
    </dgm:pt>
    <dgm:pt modelId="{A4446E09-1601-4178-BFA6-7656EF550EE4}" type="pres">
      <dgm:prSet presAssocID="{37E4FBD1-AA3B-4901-899B-645AD7EA5957}" presName="root2" presStyleCnt="0"/>
      <dgm:spPr/>
    </dgm:pt>
    <dgm:pt modelId="{0431394A-2C39-4DAB-9830-10FE4228E76C}" type="pres">
      <dgm:prSet presAssocID="{37E4FBD1-AA3B-4901-899B-645AD7EA5957}" presName="LevelTwoTextNode" presStyleLbl="node2" presStyleIdx="0" presStyleCnt="5">
        <dgm:presLayoutVars>
          <dgm:chPref val="3"/>
        </dgm:presLayoutVars>
      </dgm:prSet>
      <dgm:spPr/>
    </dgm:pt>
    <dgm:pt modelId="{C709E7AA-A034-42CB-93FD-D74E971630D6}" type="pres">
      <dgm:prSet presAssocID="{37E4FBD1-AA3B-4901-899B-645AD7EA5957}" presName="level3hierChild" presStyleCnt="0"/>
      <dgm:spPr/>
    </dgm:pt>
    <dgm:pt modelId="{701FB7E5-A761-40A1-B767-46DA9D16E5D1}" type="pres">
      <dgm:prSet presAssocID="{C08A9161-DC9A-4A0C-9EB5-2D2797826A98}" presName="conn2-1" presStyleLbl="parChTrans1D2" presStyleIdx="1" presStyleCnt="5"/>
      <dgm:spPr/>
    </dgm:pt>
    <dgm:pt modelId="{3E204648-CA96-4380-B866-D2462EE066EF}" type="pres">
      <dgm:prSet presAssocID="{C08A9161-DC9A-4A0C-9EB5-2D2797826A98}" presName="connTx" presStyleLbl="parChTrans1D2" presStyleIdx="1" presStyleCnt="5"/>
      <dgm:spPr/>
    </dgm:pt>
    <dgm:pt modelId="{5B095133-252F-4539-951F-1DD40F43EB7E}" type="pres">
      <dgm:prSet presAssocID="{B0F10844-B325-46FA-B4E7-AFF9036CDA04}" presName="root2" presStyleCnt="0"/>
      <dgm:spPr/>
    </dgm:pt>
    <dgm:pt modelId="{E2563E0E-688A-4630-9B04-8980060AFF09}" type="pres">
      <dgm:prSet presAssocID="{B0F10844-B325-46FA-B4E7-AFF9036CDA04}" presName="LevelTwoTextNode" presStyleLbl="node2" presStyleIdx="1" presStyleCnt="5">
        <dgm:presLayoutVars>
          <dgm:chPref val="3"/>
        </dgm:presLayoutVars>
      </dgm:prSet>
      <dgm:spPr/>
    </dgm:pt>
    <dgm:pt modelId="{6A23ED47-3889-4564-9358-5DD1B690304A}" type="pres">
      <dgm:prSet presAssocID="{B0F10844-B325-46FA-B4E7-AFF9036CDA04}" presName="level3hierChild" presStyleCnt="0"/>
      <dgm:spPr/>
    </dgm:pt>
    <dgm:pt modelId="{0D664E12-384C-4EF3-8D88-109AA611DC95}" type="pres">
      <dgm:prSet presAssocID="{51A19065-9B69-457A-BB69-945CB21F5A24}" presName="conn2-1" presStyleLbl="parChTrans1D2" presStyleIdx="2" presStyleCnt="5"/>
      <dgm:spPr/>
    </dgm:pt>
    <dgm:pt modelId="{278AA335-3699-4CBA-96B8-1E2336AA21FD}" type="pres">
      <dgm:prSet presAssocID="{51A19065-9B69-457A-BB69-945CB21F5A24}" presName="connTx" presStyleLbl="parChTrans1D2" presStyleIdx="2" presStyleCnt="5"/>
      <dgm:spPr/>
    </dgm:pt>
    <dgm:pt modelId="{C9FEE1D5-6A17-494B-8E36-ABD25E54BEE1}" type="pres">
      <dgm:prSet presAssocID="{635267FB-A70E-4AB3-8DA9-9E43119848F2}" presName="root2" presStyleCnt="0"/>
      <dgm:spPr/>
    </dgm:pt>
    <dgm:pt modelId="{C0CD1990-E213-41E4-ACA5-3F2ADEC621CA}" type="pres">
      <dgm:prSet presAssocID="{635267FB-A70E-4AB3-8DA9-9E43119848F2}" presName="LevelTwoTextNode" presStyleLbl="node2" presStyleIdx="2" presStyleCnt="5">
        <dgm:presLayoutVars>
          <dgm:chPref val="3"/>
        </dgm:presLayoutVars>
      </dgm:prSet>
      <dgm:spPr/>
    </dgm:pt>
    <dgm:pt modelId="{A343E28B-C9E5-4324-9092-C29E0CE3DAD8}" type="pres">
      <dgm:prSet presAssocID="{635267FB-A70E-4AB3-8DA9-9E43119848F2}" presName="level3hierChild" presStyleCnt="0"/>
      <dgm:spPr/>
    </dgm:pt>
    <dgm:pt modelId="{E281FDDC-9BA8-4A91-9CB0-4DA6281485C9}" type="pres">
      <dgm:prSet presAssocID="{52ADB87F-C6D2-4FE0-AE88-B6ECC09B4FCF}" presName="conn2-1" presStyleLbl="parChTrans1D2" presStyleIdx="3" presStyleCnt="5"/>
      <dgm:spPr/>
    </dgm:pt>
    <dgm:pt modelId="{B0AA6A38-9974-4D20-BC4F-AC9BA27B3E1D}" type="pres">
      <dgm:prSet presAssocID="{52ADB87F-C6D2-4FE0-AE88-B6ECC09B4FCF}" presName="connTx" presStyleLbl="parChTrans1D2" presStyleIdx="3" presStyleCnt="5"/>
      <dgm:spPr/>
    </dgm:pt>
    <dgm:pt modelId="{5B9A11AB-F77F-432D-85E3-C1BA23E9B407}" type="pres">
      <dgm:prSet presAssocID="{7F824BA3-0D0C-40B5-B70C-C2D966F4396E}" presName="root2" presStyleCnt="0"/>
      <dgm:spPr/>
    </dgm:pt>
    <dgm:pt modelId="{9E1F1501-950E-4965-A444-9F3B21627AF9}" type="pres">
      <dgm:prSet presAssocID="{7F824BA3-0D0C-40B5-B70C-C2D966F4396E}" presName="LevelTwoTextNode" presStyleLbl="node2" presStyleIdx="3" presStyleCnt="5">
        <dgm:presLayoutVars>
          <dgm:chPref val="3"/>
        </dgm:presLayoutVars>
      </dgm:prSet>
      <dgm:spPr/>
    </dgm:pt>
    <dgm:pt modelId="{3387B6A0-B050-42D5-A495-17C9D86F4F82}" type="pres">
      <dgm:prSet presAssocID="{7F824BA3-0D0C-40B5-B70C-C2D966F4396E}" presName="level3hierChild" presStyleCnt="0"/>
      <dgm:spPr/>
    </dgm:pt>
    <dgm:pt modelId="{76B7E54A-B5C1-4994-ACA1-4A92FA000F90}" type="pres">
      <dgm:prSet presAssocID="{D4219135-2200-43DD-A236-E0F7A3D7E262}" presName="root1" presStyleCnt="0"/>
      <dgm:spPr/>
    </dgm:pt>
    <dgm:pt modelId="{098FC0AA-B1AD-4374-BC37-5CCBA1CA737F}" type="pres">
      <dgm:prSet presAssocID="{D4219135-2200-43DD-A236-E0F7A3D7E262}" presName="LevelOneTextNode" presStyleLbl="node0" presStyleIdx="1" presStyleCnt="2">
        <dgm:presLayoutVars>
          <dgm:chPref val="3"/>
        </dgm:presLayoutVars>
      </dgm:prSet>
      <dgm:spPr/>
    </dgm:pt>
    <dgm:pt modelId="{D2B1B840-F7FB-4D74-B065-2C78AEAD244C}" type="pres">
      <dgm:prSet presAssocID="{D4219135-2200-43DD-A236-E0F7A3D7E262}" presName="level2hierChild" presStyleCnt="0"/>
      <dgm:spPr/>
    </dgm:pt>
    <dgm:pt modelId="{EAFAF11C-4C73-4BC4-AD24-59FD523BA274}" type="pres">
      <dgm:prSet presAssocID="{D09533A0-7B64-4F75-9289-FE4EB57FB3DE}" presName="conn2-1" presStyleLbl="parChTrans1D2" presStyleIdx="4" presStyleCnt="5"/>
      <dgm:spPr/>
    </dgm:pt>
    <dgm:pt modelId="{3ACE816C-B82F-4E7D-AC23-784D64267B74}" type="pres">
      <dgm:prSet presAssocID="{D09533A0-7B64-4F75-9289-FE4EB57FB3DE}" presName="connTx" presStyleLbl="parChTrans1D2" presStyleIdx="4" presStyleCnt="5"/>
      <dgm:spPr/>
    </dgm:pt>
    <dgm:pt modelId="{4E6BE321-2E1E-4191-9B2F-E28CD3700F89}" type="pres">
      <dgm:prSet presAssocID="{9005338F-F5A3-404C-AC26-79E131CC6AE4}" presName="root2" presStyleCnt="0"/>
      <dgm:spPr/>
    </dgm:pt>
    <dgm:pt modelId="{68608059-41BC-405D-B36A-6A1B78912E51}" type="pres">
      <dgm:prSet presAssocID="{9005338F-F5A3-404C-AC26-79E131CC6AE4}" presName="LevelTwoTextNode" presStyleLbl="node2" presStyleIdx="4" presStyleCnt="5">
        <dgm:presLayoutVars>
          <dgm:chPref val="3"/>
        </dgm:presLayoutVars>
      </dgm:prSet>
      <dgm:spPr/>
    </dgm:pt>
    <dgm:pt modelId="{31757379-E742-4232-A8E5-F7446841DA42}" type="pres">
      <dgm:prSet presAssocID="{9005338F-F5A3-404C-AC26-79E131CC6AE4}" presName="level3hierChild" presStyleCnt="0"/>
      <dgm:spPr/>
    </dgm:pt>
  </dgm:ptLst>
  <dgm:cxnLst>
    <dgm:cxn modelId="{66943C05-35E0-429F-9D3C-05E7797B4D71}" type="presOf" srcId="{D09533A0-7B64-4F75-9289-FE4EB57FB3DE}" destId="{3ACE816C-B82F-4E7D-AC23-784D64267B74}" srcOrd="1" destOrd="0" presId="urn:microsoft.com/office/officeart/2005/8/layout/hierarchy2"/>
    <dgm:cxn modelId="{E195FF06-5544-429F-BDEB-83E0F7F52B32}" srcId="{8B423921-A2B5-4A49-8CD3-234765DC521F}" destId="{B0F10844-B325-46FA-B4E7-AFF9036CDA04}" srcOrd="1" destOrd="0" parTransId="{C08A9161-DC9A-4A0C-9EB5-2D2797826A98}" sibTransId="{AAB29C2C-3506-4310-8BC7-FE738290BE4E}"/>
    <dgm:cxn modelId="{623EB516-231C-4CAA-AEE3-F91860205874}" type="presOf" srcId="{B0F10844-B325-46FA-B4E7-AFF9036CDA04}" destId="{E2563E0E-688A-4630-9B04-8980060AFF09}" srcOrd="0" destOrd="0" presId="urn:microsoft.com/office/officeart/2005/8/layout/hierarchy2"/>
    <dgm:cxn modelId="{51D4241F-7741-4839-A9A9-0083A8B0E492}" type="presOf" srcId="{D4219135-2200-43DD-A236-E0F7A3D7E262}" destId="{098FC0AA-B1AD-4374-BC37-5CCBA1CA737F}" srcOrd="0" destOrd="0" presId="urn:microsoft.com/office/officeart/2005/8/layout/hierarchy2"/>
    <dgm:cxn modelId="{0728002B-FF7A-4FD9-8357-BE802B6C06F6}" srcId="{8B423921-A2B5-4A49-8CD3-234765DC521F}" destId="{37E4FBD1-AA3B-4901-899B-645AD7EA5957}" srcOrd="0" destOrd="0" parTransId="{0657E3CA-DAC8-4535-BAE2-BC69B826A923}" sibTransId="{A00D46A3-BD8E-44F5-B955-96903F6A8BD8}"/>
    <dgm:cxn modelId="{11379634-3AEA-4501-BD56-83185C925ED3}" type="presOf" srcId="{7F824BA3-0D0C-40B5-B70C-C2D966F4396E}" destId="{9E1F1501-950E-4965-A444-9F3B21627AF9}" srcOrd="0" destOrd="0" presId="urn:microsoft.com/office/officeart/2005/8/layout/hierarchy2"/>
    <dgm:cxn modelId="{19489E36-4193-4F97-A460-39D0BAD91B38}" type="presOf" srcId="{C08A9161-DC9A-4A0C-9EB5-2D2797826A98}" destId="{3E204648-CA96-4380-B866-D2462EE066EF}" srcOrd="1" destOrd="0" presId="urn:microsoft.com/office/officeart/2005/8/layout/hierarchy2"/>
    <dgm:cxn modelId="{8531273C-A784-4022-8FC1-1CE9E929176B}" type="presOf" srcId="{9005338F-F5A3-404C-AC26-79E131CC6AE4}" destId="{68608059-41BC-405D-B36A-6A1B78912E51}" srcOrd="0" destOrd="0" presId="urn:microsoft.com/office/officeart/2005/8/layout/hierarchy2"/>
    <dgm:cxn modelId="{31B88D43-8BCF-42EB-9093-8CC94C5D7CCF}" srcId="{85FCEB1E-B4AC-4917-BA4F-C5BC4407FEAB}" destId="{8B423921-A2B5-4A49-8CD3-234765DC521F}" srcOrd="0" destOrd="0" parTransId="{8B2BDE90-6FEE-4F88-8957-D7D414B5D739}" sibTransId="{71CBCDA4-807A-4F10-B5DB-D60721927303}"/>
    <dgm:cxn modelId="{1BB59947-472F-4CF1-98D9-C89D36B6AB98}" type="presOf" srcId="{37E4FBD1-AA3B-4901-899B-645AD7EA5957}" destId="{0431394A-2C39-4DAB-9830-10FE4228E76C}" srcOrd="0" destOrd="0" presId="urn:microsoft.com/office/officeart/2005/8/layout/hierarchy2"/>
    <dgm:cxn modelId="{B3FA4A52-D34C-4CC9-AB7A-3E2C2CFA84DE}" type="presOf" srcId="{635267FB-A70E-4AB3-8DA9-9E43119848F2}" destId="{C0CD1990-E213-41E4-ACA5-3F2ADEC621CA}" srcOrd="0" destOrd="0" presId="urn:microsoft.com/office/officeart/2005/8/layout/hierarchy2"/>
    <dgm:cxn modelId="{89250E54-459B-46E4-8F82-8F5F8E1A3046}" type="presOf" srcId="{85FCEB1E-B4AC-4917-BA4F-C5BC4407FEAB}" destId="{0924C1CE-17C6-431D-938F-D8EDDE31FD8F}" srcOrd="0" destOrd="0" presId="urn:microsoft.com/office/officeart/2005/8/layout/hierarchy2"/>
    <dgm:cxn modelId="{6332DC58-BBF1-4B40-A9B8-F3FA77E636B3}" type="presOf" srcId="{0657E3CA-DAC8-4535-BAE2-BC69B826A923}" destId="{C6581003-2CE6-488C-8C47-33F594BBE2E5}" srcOrd="1" destOrd="0" presId="urn:microsoft.com/office/officeart/2005/8/layout/hierarchy2"/>
    <dgm:cxn modelId="{AC9C015A-FA04-48B9-BA61-6DC83EF17956}" type="presOf" srcId="{C08A9161-DC9A-4A0C-9EB5-2D2797826A98}" destId="{701FB7E5-A761-40A1-B767-46DA9D16E5D1}" srcOrd="0" destOrd="0" presId="urn:microsoft.com/office/officeart/2005/8/layout/hierarchy2"/>
    <dgm:cxn modelId="{6AC73D82-0146-4952-825C-6FF16C198D7B}" srcId="{8B423921-A2B5-4A49-8CD3-234765DC521F}" destId="{7F824BA3-0D0C-40B5-B70C-C2D966F4396E}" srcOrd="3" destOrd="0" parTransId="{52ADB87F-C6D2-4FE0-AE88-B6ECC09B4FCF}" sibTransId="{5D40E0F9-BF43-42F7-AAD4-6D47DF942BC6}"/>
    <dgm:cxn modelId="{58DD9B82-252B-4456-8F51-76EBEAED0C03}" type="presOf" srcId="{51A19065-9B69-457A-BB69-945CB21F5A24}" destId="{0D664E12-384C-4EF3-8D88-109AA611DC95}" srcOrd="0" destOrd="0" presId="urn:microsoft.com/office/officeart/2005/8/layout/hierarchy2"/>
    <dgm:cxn modelId="{DE420C83-BA78-4B6A-8E9D-4E4913477762}" type="presOf" srcId="{0657E3CA-DAC8-4535-BAE2-BC69B826A923}" destId="{13CBFF00-6A4A-41EF-93D2-67194A0CDEBF}" srcOrd="0" destOrd="0" presId="urn:microsoft.com/office/officeart/2005/8/layout/hierarchy2"/>
    <dgm:cxn modelId="{A788138A-0C1A-4B4F-941E-6B33C4CDBC6C}" type="presOf" srcId="{8B423921-A2B5-4A49-8CD3-234765DC521F}" destId="{CDAD71FD-E582-4496-A085-A2F657EB0C9A}" srcOrd="0" destOrd="0" presId="urn:microsoft.com/office/officeart/2005/8/layout/hierarchy2"/>
    <dgm:cxn modelId="{9BD39F8A-F429-4A96-A6B9-0BA4D6E798B7}" srcId="{D4219135-2200-43DD-A236-E0F7A3D7E262}" destId="{9005338F-F5A3-404C-AC26-79E131CC6AE4}" srcOrd="0" destOrd="0" parTransId="{D09533A0-7B64-4F75-9289-FE4EB57FB3DE}" sibTransId="{3B43C92B-A8CB-456A-AA1D-6CEC08884652}"/>
    <dgm:cxn modelId="{67E4AE8E-ADB1-46DE-995A-F6F2CAFD38B3}" type="presOf" srcId="{51A19065-9B69-457A-BB69-945CB21F5A24}" destId="{278AA335-3699-4CBA-96B8-1E2336AA21FD}" srcOrd="1" destOrd="0" presId="urn:microsoft.com/office/officeart/2005/8/layout/hierarchy2"/>
    <dgm:cxn modelId="{A5A3839D-48FA-4B00-9F7D-F6F8775D80FA}" type="presOf" srcId="{D09533A0-7B64-4F75-9289-FE4EB57FB3DE}" destId="{EAFAF11C-4C73-4BC4-AD24-59FD523BA274}" srcOrd="0" destOrd="0" presId="urn:microsoft.com/office/officeart/2005/8/layout/hierarchy2"/>
    <dgm:cxn modelId="{6AF42DC0-E7D4-49D0-96B5-9D1FD1C695BB}" type="presOf" srcId="{52ADB87F-C6D2-4FE0-AE88-B6ECC09B4FCF}" destId="{E281FDDC-9BA8-4A91-9CB0-4DA6281485C9}" srcOrd="0" destOrd="0" presId="urn:microsoft.com/office/officeart/2005/8/layout/hierarchy2"/>
    <dgm:cxn modelId="{AC6977D1-F24E-4873-8B15-E6626572CE3D}" srcId="{85FCEB1E-B4AC-4917-BA4F-C5BC4407FEAB}" destId="{D4219135-2200-43DD-A236-E0F7A3D7E262}" srcOrd="1" destOrd="0" parTransId="{B339CF62-64EC-4BCF-BFC0-2C42B2251768}" sibTransId="{6A953D47-0516-48E0-803D-35C5C7BD4A78}"/>
    <dgm:cxn modelId="{35A74BDC-DDA3-4B50-A1AB-A77949690FF2}" type="presOf" srcId="{52ADB87F-C6D2-4FE0-AE88-B6ECC09B4FCF}" destId="{B0AA6A38-9974-4D20-BC4F-AC9BA27B3E1D}" srcOrd="1" destOrd="0" presId="urn:microsoft.com/office/officeart/2005/8/layout/hierarchy2"/>
    <dgm:cxn modelId="{296B8AFF-139A-4683-B847-6EC276207CCA}" srcId="{8B423921-A2B5-4A49-8CD3-234765DC521F}" destId="{635267FB-A70E-4AB3-8DA9-9E43119848F2}" srcOrd="2" destOrd="0" parTransId="{51A19065-9B69-457A-BB69-945CB21F5A24}" sibTransId="{4047F8BD-089D-4A48-8B3A-9ADE5FA3CCDC}"/>
    <dgm:cxn modelId="{B195068A-96F2-4097-B4A2-F2ED044E7B10}" type="presParOf" srcId="{0924C1CE-17C6-431D-938F-D8EDDE31FD8F}" destId="{133F06FF-DF11-43BA-BE10-62807AAA2248}" srcOrd="0" destOrd="0" presId="urn:microsoft.com/office/officeart/2005/8/layout/hierarchy2"/>
    <dgm:cxn modelId="{5B6A9550-662D-4C1C-B8B3-7A6960B7FF0D}" type="presParOf" srcId="{133F06FF-DF11-43BA-BE10-62807AAA2248}" destId="{CDAD71FD-E582-4496-A085-A2F657EB0C9A}" srcOrd="0" destOrd="0" presId="urn:microsoft.com/office/officeart/2005/8/layout/hierarchy2"/>
    <dgm:cxn modelId="{6CAFFD12-BF47-4584-9710-DBDA9B81372B}" type="presParOf" srcId="{133F06FF-DF11-43BA-BE10-62807AAA2248}" destId="{251080B3-9777-4A64-AD0F-476A1882A99A}" srcOrd="1" destOrd="0" presId="urn:microsoft.com/office/officeart/2005/8/layout/hierarchy2"/>
    <dgm:cxn modelId="{42E3D63F-95EF-4E6F-ADE3-727B32F92154}" type="presParOf" srcId="{251080B3-9777-4A64-AD0F-476A1882A99A}" destId="{13CBFF00-6A4A-41EF-93D2-67194A0CDEBF}" srcOrd="0" destOrd="0" presId="urn:microsoft.com/office/officeart/2005/8/layout/hierarchy2"/>
    <dgm:cxn modelId="{C50C9E3F-41A5-4361-A0DC-119A93F40A9D}" type="presParOf" srcId="{13CBFF00-6A4A-41EF-93D2-67194A0CDEBF}" destId="{C6581003-2CE6-488C-8C47-33F594BBE2E5}" srcOrd="0" destOrd="0" presId="urn:microsoft.com/office/officeart/2005/8/layout/hierarchy2"/>
    <dgm:cxn modelId="{A8B4861A-BE55-4040-B790-1B0DB6D1DEEF}" type="presParOf" srcId="{251080B3-9777-4A64-AD0F-476A1882A99A}" destId="{A4446E09-1601-4178-BFA6-7656EF550EE4}" srcOrd="1" destOrd="0" presId="urn:microsoft.com/office/officeart/2005/8/layout/hierarchy2"/>
    <dgm:cxn modelId="{7F5DE93A-0D30-424B-87A7-84B537B9FD08}" type="presParOf" srcId="{A4446E09-1601-4178-BFA6-7656EF550EE4}" destId="{0431394A-2C39-4DAB-9830-10FE4228E76C}" srcOrd="0" destOrd="0" presId="urn:microsoft.com/office/officeart/2005/8/layout/hierarchy2"/>
    <dgm:cxn modelId="{35F34624-8256-492F-B1C3-204E0EF44B0F}" type="presParOf" srcId="{A4446E09-1601-4178-BFA6-7656EF550EE4}" destId="{C709E7AA-A034-42CB-93FD-D74E971630D6}" srcOrd="1" destOrd="0" presId="urn:microsoft.com/office/officeart/2005/8/layout/hierarchy2"/>
    <dgm:cxn modelId="{4221EEC8-5F8E-4E1E-A302-7A3164D30057}" type="presParOf" srcId="{251080B3-9777-4A64-AD0F-476A1882A99A}" destId="{701FB7E5-A761-40A1-B767-46DA9D16E5D1}" srcOrd="2" destOrd="0" presId="urn:microsoft.com/office/officeart/2005/8/layout/hierarchy2"/>
    <dgm:cxn modelId="{49302335-2B93-441C-BE21-FD3F5704A2D9}" type="presParOf" srcId="{701FB7E5-A761-40A1-B767-46DA9D16E5D1}" destId="{3E204648-CA96-4380-B866-D2462EE066EF}" srcOrd="0" destOrd="0" presId="urn:microsoft.com/office/officeart/2005/8/layout/hierarchy2"/>
    <dgm:cxn modelId="{FEA7D9F6-8616-4C1C-85BE-7220F300EDE5}" type="presParOf" srcId="{251080B3-9777-4A64-AD0F-476A1882A99A}" destId="{5B095133-252F-4539-951F-1DD40F43EB7E}" srcOrd="3" destOrd="0" presId="urn:microsoft.com/office/officeart/2005/8/layout/hierarchy2"/>
    <dgm:cxn modelId="{BEE20EA3-D91F-4005-924E-B26CC04A09BE}" type="presParOf" srcId="{5B095133-252F-4539-951F-1DD40F43EB7E}" destId="{E2563E0E-688A-4630-9B04-8980060AFF09}" srcOrd="0" destOrd="0" presId="urn:microsoft.com/office/officeart/2005/8/layout/hierarchy2"/>
    <dgm:cxn modelId="{F7B1F3FD-8CF0-4390-9F84-70537C83C838}" type="presParOf" srcId="{5B095133-252F-4539-951F-1DD40F43EB7E}" destId="{6A23ED47-3889-4564-9358-5DD1B690304A}" srcOrd="1" destOrd="0" presId="urn:microsoft.com/office/officeart/2005/8/layout/hierarchy2"/>
    <dgm:cxn modelId="{1269FD87-B573-4C74-964A-8A2C263E795D}" type="presParOf" srcId="{251080B3-9777-4A64-AD0F-476A1882A99A}" destId="{0D664E12-384C-4EF3-8D88-109AA611DC95}" srcOrd="4" destOrd="0" presId="urn:microsoft.com/office/officeart/2005/8/layout/hierarchy2"/>
    <dgm:cxn modelId="{5675DFCC-50F3-4A66-A92E-8AE4D3006199}" type="presParOf" srcId="{0D664E12-384C-4EF3-8D88-109AA611DC95}" destId="{278AA335-3699-4CBA-96B8-1E2336AA21FD}" srcOrd="0" destOrd="0" presId="urn:microsoft.com/office/officeart/2005/8/layout/hierarchy2"/>
    <dgm:cxn modelId="{ADC3B515-818C-4B59-B4D9-C322B6C644D3}" type="presParOf" srcId="{251080B3-9777-4A64-AD0F-476A1882A99A}" destId="{C9FEE1D5-6A17-494B-8E36-ABD25E54BEE1}" srcOrd="5" destOrd="0" presId="urn:microsoft.com/office/officeart/2005/8/layout/hierarchy2"/>
    <dgm:cxn modelId="{E9DD826D-1037-4076-8E0E-6C16BF80EC28}" type="presParOf" srcId="{C9FEE1D5-6A17-494B-8E36-ABD25E54BEE1}" destId="{C0CD1990-E213-41E4-ACA5-3F2ADEC621CA}" srcOrd="0" destOrd="0" presId="urn:microsoft.com/office/officeart/2005/8/layout/hierarchy2"/>
    <dgm:cxn modelId="{4416A379-2C9D-4FC8-AE6B-526E09EF0D09}" type="presParOf" srcId="{C9FEE1D5-6A17-494B-8E36-ABD25E54BEE1}" destId="{A343E28B-C9E5-4324-9092-C29E0CE3DAD8}" srcOrd="1" destOrd="0" presId="urn:microsoft.com/office/officeart/2005/8/layout/hierarchy2"/>
    <dgm:cxn modelId="{4CA34097-A911-47B0-BC31-BC0C0CACABDD}" type="presParOf" srcId="{251080B3-9777-4A64-AD0F-476A1882A99A}" destId="{E281FDDC-9BA8-4A91-9CB0-4DA6281485C9}" srcOrd="6" destOrd="0" presId="urn:microsoft.com/office/officeart/2005/8/layout/hierarchy2"/>
    <dgm:cxn modelId="{23AF7A36-F113-4125-86C8-89EA1DF55EAE}" type="presParOf" srcId="{E281FDDC-9BA8-4A91-9CB0-4DA6281485C9}" destId="{B0AA6A38-9974-4D20-BC4F-AC9BA27B3E1D}" srcOrd="0" destOrd="0" presId="urn:microsoft.com/office/officeart/2005/8/layout/hierarchy2"/>
    <dgm:cxn modelId="{8D941E0D-49BF-470D-B7AB-C5A8FCFF1AD9}" type="presParOf" srcId="{251080B3-9777-4A64-AD0F-476A1882A99A}" destId="{5B9A11AB-F77F-432D-85E3-C1BA23E9B407}" srcOrd="7" destOrd="0" presId="urn:microsoft.com/office/officeart/2005/8/layout/hierarchy2"/>
    <dgm:cxn modelId="{9BE03527-57AE-4ED7-AB3B-8A3C40186BF3}" type="presParOf" srcId="{5B9A11AB-F77F-432D-85E3-C1BA23E9B407}" destId="{9E1F1501-950E-4965-A444-9F3B21627AF9}" srcOrd="0" destOrd="0" presId="urn:microsoft.com/office/officeart/2005/8/layout/hierarchy2"/>
    <dgm:cxn modelId="{5198917D-4450-4E54-AA45-263DC671AE38}" type="presParOf" srcId="{5B9A11AB-F77F-432D-85E3-C1BA23E9B407}" destId="{3387B6A0-B050-42D5-A495-17C9D86F4F82}" srcOrd="1" destOrd="0" presId="urn:microsoft.com/office/officeart/2005/8/layout/hierarchy2"/>
    <dgm:cxn modelId="{9E6B1940-FE13-42FC-935C-0392A326E5A3}" type="presParOf" srcId="{0924C1CE-17C6-431D-938F-D8EDDE31FD8F}" destId="{76B7E54A-B5C1-4994-ACA1-4A92FA000F90}" srcOrd="1" destOrd="0" presId="urn:microsoft.com/office/officeart/2005/8/layout/hierarchy2"/>
    <dgm:cxn modelId="{88024F56-14A6-44E5-9613-2B2081B08DEB}" type="presParOf" srcId="{76B7E54A-B5C1-4994-ACA1-4A92FA000F90}" destId="{098FC0AA-B1AD-4374-BC37-5CCBA1CA737F}" srcOrd="0" destOrd="0" presId="urn:microsoft.com/office/officeart/2005/8/layout/hierarchy2"/>
    <dgm:cxn modelId="{E15C684F-A5D6-4865-B01E-90BD61A4A293}" type="presParOf" srcId="{76B7E54A-B5C1-4994-ACA1-4A92FA000F90}" destId="{D2B1B840-F7FB-4D74-B065-2C78AEAD244C}" srcOrd="1" destOrd="0" presId="urn:microsoft.com/office/officeart/2005/8/layout/hierarchy2"/>
    <dgm:cxn modelId="{FE8C567F-016F-4379-98A5-79E335C56D25}" type="presParOf" srcId="{D2B1B840-F7FB-4D74-B065-2C78AEAD244C}" destId="{EAFAF11C-4C73-4BC4-AD24-59FD523BA274}" srcOrd="0" destOrd="0" presId="urn:microsoft.com/office/officeart/2005/8/layout/hierarchy2"/>
    <dgm:cxn modelId="{D271A23B-33BF-4653-BCDD-686836DD52FC}" type="presParOf" srcId="{EAFAF11C-4C73-4BC4-AD24-59FD523BA274}" destId="{3ACE816C-B82F-4E7D-AC23-784D64267B74}" srcOrd="0" destOrd="0" presId="urn:microsoft.com/office/officeart/2005/8/layout/hierarchy2"/>
    <dgm:cxn modelId="{610D386D-EB0A-44A7-9E28-F436BAE8849F}" type="presParOf" srcId="{D2B1B840-F7FB-4D74-B065-2C78AEAD244C}" destId="{4E6BE321-2E1E-4191-9B2F-E28CD3700F89}" srcOrd="1" destOrd="0" presId="urn:microsoft.com/office/officeart/2005/8/layout/hierarchy2"/>
    <dgm:cxn modelId="{4DBF9F9B-C4CC-4FED-98A5-EE90E3BCB2DF}" type="presParOf" srcId="{4E6BE321-2E1E-4191-9B2F-E28CD3700F89}" destId="{68608059-41BC-405D-B36A-6A1B78912E51}" srcOrd="0" destOrd="0" presId="urn:microsoft.com/office/officeart/2005/8/layout/hierarchy2"/>
    <dgm:cxn modelId="{1FF3EB91-8926-4898-8419-7BAB2D9C20D4}" type="presParOf" srcId="{4E6BE321-2E1E-4191-9B2F-E28CD3700F89}" destId="{31757379-E742-4232-A8E5-F7446841DA4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1DCBB13-7829-4C17-ADD3-51A1BA745E52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DAD91C4-3992-4634-BB8B-9BC94A6DE9C7}">
      <dgm:prSet/>
      <dgm:spPr>
        <a:xfrm>
          <a:off x="551" y="549955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 dirty="0" err="1">
              <a:latin typeface="Arial"/>
              <a:ea typeface="+mn-ea"/>
              <a:cs typeface="+mn-cs"/>
            </a:rPr>
            <a:t>The</a:t>
          </a:r>
          <a:r>
            <a:rPr lang="fi-FI" dirty="0">
              <a:latin typeface="Arial"/>
              <a:ea typeface="+mn-ea"/>
              <a:cs typeface="+mn-cs"/>
            </a:rPr>
            <a:t> </a:t>
          </a:r>
          <a:r>
            <a:rPr lang="fi-FI" dirty="0" err="1">
              <a:latin typeface="Arial"/>
              <a:ea typeface="+mn-ea"/>
              <a:cs typeface="+mn-cs"/>
            </a:rPr>
            <a:t>meanings</a:t>
          </a:r>
          <a:r>
            <a:rPr lang="fi-FI" dirty="0">
              <a:latin typeface="Arial"/>
              <a:ea typeface="+mn-ea"/>
              <a:cs typeface="+mn-cs"/>
            </a:rPr>
            <a:t> of </a:t>
          </a:r>
          <a:r>
            <a:rPr lang="fi-FI" dirty="0" err="1">
              <a:latin typeface="Arial"/>
              <a:ea typeface="+mn-ea"/>
              <a:cs typeface="+mn-cs"/>
            </a:rPr>
            <a:t>the</a:t>
          </a:r>
          <a:r>
            <a:rPr lang="fi-FI" dirty="0">
              <a:latin typeface="Arial"/>
              <a:ea typeface="+mn-ea"/>
              <a:cs typeface="+mn-cs"/>
            </a:rPr>
            <a:t> </a:t>
          </a:r>
          <a:r>
            <a:rPr lang="fi-FI" dirty="0" err="1">
              <a:latin typeface="Arial"/>
              <a:ea typeface="+mn-ea"/>
              <a:cs typeface="+mn-cs"/>
            </a:rPr>
            <a:t>efficiency</a:t>
          </a:r>
          <a:r>
            <a:rPr lang="fi-FI" dirty="0">
              <a:latin typeface="Arial"/>
              <a:ea typeface="+mn-ea"/>
              <a:cs typeface="+mn-cs"/>
            </a:rPr>
            <a:t> </a:t>
          </a:r>
          <a:r>
            <a:rPr lang="fi-FI" dirty="0" err="1">
              <a:latin typeface="Arial"/>
              <a:ea typeface="+mn-ea"/>
              <a:cs typeface="+mn-cs"/>
            </a:rPr>
            <a:t>concept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95C45F3F-329F-42C1-A35F-3DC6F9D5E5FE}" type="parTrans" cxnId="{C43906B4-34F3-4714-805B-35BF5C422019}">
      <dgm:prSet/>
      <dgm:spPr/>
      <dgm:t>
        <a:bodyPr/>
        <a:lstStyle/>
        <a:p>
          <a:endParaRPr lang="en-US"/>
        </a:p>
      </dgm:t>
    </dgm:pt>
    <dgm:pt modelId="{602057F6-D811-474B-8052-121566950AFE}" type="sibTrans" cxnId="{C43906B4-34F3-4714-805B-35BF5C422019}">
      <dgm:prSet/>
      <dgm:spPr/>
      <dgm:t>
        <a:bodyPr/>
        <a:lstStyle/>
        <a:p>
          <a:endParaRPr lang="en-US"/>
        </a:p>
      </dgm:t>
    </dgm:pt>
    <dgm:pt modelId="{A4CD2AA6-1EBA-4E76-B23A-EA6FE20A8DE6}">
      <dgm:prSet/>
      <dgm:spPr>
        <a:xfrm>
          <a:off x="2903939" y="549955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 b="1" dirty="0" err="1">
              <a:latin typeface="Arial"/>
              <a:ea typeface="+mn-ea"/>
              <a:cs typeface="+mn-cs"/>
            </a:rPr>
            <a:t>Efficienecy</a:t>
          </a:r>
          <a:r>
            <a:rPr lang="fi-FI" b="1" dirty="0">
              <a:latin typeface="Arial"/>
              <a:ea typeface="+mn-ea"/>
              <a:cs typeface="+mn-cs"/>
            </a:rPr>
            <a:t> of </a:t>
          </a:r>
          <a:r>
            <a:rPr lang="fi-FI" b="1" dirty="0" err="1">
              <a:latin typeface="Arial"/>
              <a:ea typeface="+mn-ea"/>
              <a:cs typeface="+mn-cs"/>
            </a:rPr>
            <a:t>securities</a:t>
          </a:r>
          <a:r>
            <a:rPr lang="fi-FI" b="1" dirty="0">
              <a:latin typeface="Arial"/>
              <a:ea typeface="+mn-ea"/>
              <a:cs typeface="+mn-cs"/>
            </a:rPr>
            <a:t> </a:t>
          </a:r>
          <a:r>
            <a:rPr lang="fi-FI" b="1" dirty="0" err="1">
              <a:latin typeface="Arial"/>
              <a:ea typeface="+mn-ea"/>
              <a:cs typeface="+mn-cs"/>
            </a:rPr>
            <a:t>markets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9F585CD6-59D5-4B01-8D8C-E22173CC2AAF}" type="parTrans" cxnId="{52EEAE38-EA93-4883-B757-997769A7F758}">
      <dgm:prSet/>
      <dgm:spPr/>
      <dgm:t>
        <a:bodyPr/>
        <a:lstStyle/>
        <a:p>
          <a:endParaRPr lang="en-US"/>
        </a:p>
      </dgm:t>
    </dgm:pt>
    <dgm:pt modelId="{641AEFA2-F722-46A7-B0B0-4864DFA818BA}" type="sibTrans" cxnId="{52EEAE38-EA93-4883-B757-997769A7F758}">
      <dgm:prSet/>
      <dgm:spPr/>
      <dgm:t>
        <a:bodyPr/>
        <a:lstStyle/>
        <a:p>
          <a:endParaRPr lang="en-US"/>
        </a:p>
      </dgm:t>
    </dgm:pt>
    <dgm:pt modelId="{5E875A18-9722-477B-8BEC-027E97E74D0C}">
      <dgm:prSet/>
      <dgm:spPr>
        <a:xfrm>
          <a:off x="551" y="2253596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 dirty="0" err="1">
              <a:latin typeface="Arial"/>
              <a:ea typeface="+mn-ea"/>
              <a:cs typeface="+mn-cs"/>
            </a:rPr>
            <a:t>Informative</a:t>
          </a:r>
          <a:r>
            <a:rPr lang="fi-FI" dirty="0">
              <a:latin typeface="Arial"/>
              <a:ea typeface="+mn-ea"/>
              <a:cs typeface="+mn-cs"/>
            </a:rPr>
            <a:t> </a:t>
          </a:r>
          <a:r>
            <a:rPr lang="fi-FI" dirty="0" err="1">
              <a:latin typeface="Arial"/>
              <a:ea typeface="+mn-ea"/>
              <a:cs typeface="+mn-cs"/>
            </a:rPr>
            <a:t>efficiency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0B0FDC35-44E7-40BF-AD0A-4742E33C406E}" type="parTrans" cxnId="{FA7ACCB6-7C3E-4B6A-B498-D62EC18B487E}">
      <dgm:prSet/>
      <dgm:spPr>
        <a:xfrm>
          <a:off x="1200298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2903388" y="0"/>
              </a:moveTo>
              <a:lnTo>
                <a:pt x="2903388" y="251946"/>
              </a:lnTo>
              <a:lnTo>
                <a:pt x="0" y="251946"/>
              </a:lnTo>
              <a:lnTo>
                <a:pt x="0" y="50389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38D7336-719A-46A2-B57A-CE9B42484900}" type="sibTrans" cxnId="{FA7ACCB6-7C3E-4B6A-B498-D62EC18B487E}">
      <dgm:prSet/>
      <dgm:spPr/>
      <dgm:t>
        <a:bodyPr/>
        <a:lstStyle/>
        <a:p>
          <a:endParaRPr lang="en-US"/>
        </a:p>
      </dgm:t>
    </dgm:pt>
    <dgm:pt modelId="{11AB87C6-63C7-4694-BBCF-A4F752ABA44D}">
      <dgm:prSet/>
      <dgm:spPr>
        <a:xfrm>
          <a:off x="2903939" y="2253596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 dirty="0" err="1">
              <a:latin typeface="Arial"/>
              <a:ea typeface="+mn-ea"/>
              <a:cs typeface="+mn-cs"/>
            </a:rPr>
            <a:t>Allocative</a:t>
          </a:r>
          <a:r>
            <a:rPr lang="fi-FI" dirty="0">
              <a:latin typeface="Arial"/>
              <a:ea typeface="+mn-ea"/>
              <a:cs typeface="+mn-cs"/>
            </a:rPr>
            <a:t> </a:t>
          </a:r>
          <a:r>
            <a:rPr lang="fi-FI" dirty="0" err="1">
              <a:latin typeface="Arial"/>
              <a:ea typeface="+mn-ea"/>
              <a:cs typeface="+mn-cs"/>
            </a:rPr>
            <a:t>efficiency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5F315D68-12F4-4E4E-B524-229EB4A9D61F}" type="parTrans" cxnId="{AA3C5E6C-31D5-42B4-929F-893AF947D165}">
      <dgm:prSet/>
      <dgm:spPr>
        <a:xfrm>
          <a:off x="4057967" y="1749703"/>
          <a:ext cx="91440" cy="503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89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75633EB-55DC-4CF1-9867-33C79329AA73}" type="sibTrans" cxnId="{AA3C5E6C-31D5-42B4-929F-893AF947D165}">
      <dgm:prSet/>
      <dgm:spPr/>
      <dgm:t>
        <a:bodyPr/>
        <a:lstStyle/>
        <a:p>
          <a:endParaRPr lang="en-US"/>
        </a:p>
      </dgm:t>
    </dgm:pt>
    <dgm:pt modelId="{02C458CF-3F04-49F4-A033-8366FD825026}">
      <dgm:prSet/>
      <dgm:spPr>
        <a:xfrm>
          <a:off x="5807328" y="2253596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 dirty="0" err="1">
              <a:latin typeface="Arial"/>
              <a:ea typeface="+mn-ea"/>
              <a:cs typeface="+mn-cs"/>
            </a:rPr>
            <a:t>Operational</a:t>
          </a:r>
          <a:r>
            <a:rPr lang="fi-FI" dirty="0">
              <a:latin typeface="Arial"/>
              <a:ea typeface="+mn-ea"/>
              <a:cs typeface="+mn-cs"/>
            </a:rPr>
            <a:t> </a:t>
          </a:r>
          <a:r>
            <a:rPr lang="fi-FI" dirty="0" err="1">
              <a:latin typeface="Arial"/>
              <a:ea typeface="+mn-ea"/>
              <a:cs typeface="+mn-cs"/>
            </a:rPr>
            <a:t>efficiency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2A2D7ED9-2E26-4FBA-9682-182DDCCBB17D}" type="parTrans" cxnId="{D92E55A1-17CE-4143-A0E9-003D66932C49}">
      <dgm:prSet/>
      <dgm:spPr>
        <a:xfrm>
          <a:off x="4103687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46"/>
              </a:lnTo>
              <a:lnTo>
                <a:pt x="2903388" y="251946"/>
              </a:lnTo>
              <a:lnTo>
                <a:pt x="2903388" y="50389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6128454-771B-4A72-9A9D-8E1573658486}" type="sibTrans" cxnId="{D92E55A1-17CE-4143-A0E9-003D66932C49}">
      <dgm:prSet/>
      <dgm:spPr/>
      <dgm:t>
        <a:bodyPr/>
        <a:lstStyle/>
        <a:p>
          <a:endParaRPr lang="en-US"/>
        </a:p>
      </dgm:t>
    </dgm:pt>
    <dgm:pt modelId="{48CD0A8C-42CA-421F-B0C4-7D9DFC418018}" type="pres">
      <dgm:prSet presAssocID="{F1DCBB13-7829-4C17-ADD3-51A1BA745E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B81343-D87D-43F3-99E8-9769E2ADDB5A}" type="pres">
      <dgm:prSet presAssocID="{CDAD91C4-3992-4634-BB8B-9BC94A6DE9C7}" presName="hierRoot1" presStyleCnt="0">
        <dgm:presLayoutVars>
          <dgm:hierBranch val="init"/>
        </dgm:presLayoutVars>
      </dgm:prSet>
      <dgm:spPr/>
    </dgm:pt>
    <dgm:pt modelId="{FBBF25E2-BD00-458A-88C2-2F9A053F1B55}" type="pres">
      <dgm:prSet presAssocID="{CDAD91C4-3992-4634-BB8B-9BC94A6DE9C7}" presName="rootComposite1" presStyleCnt="0"/>
      <dgm:spPr/>
    </dgm:pt>
    <dgm:pt modelId="{4BC0C723-6037-4E89-A2E0-1E42387EB303}" type="pres">
      <dgm:prSet presAssocID="{CDAD91C4-3992-4634-BB8B-9BC94A6DE9C7}" presName="rootText1" presStyleLbl="node0" presStyleIdx="0" presStyleCnt="2" custLinFactNeighborX="-548" custLinFactNeighborY="5703">
        <dgm:presLayoutVars>
          <dgm:chPref val="3"/>
        </dgm:presLayoutVars>
      </dgm:prSet>
      <dgm:spPr/>
    </dgm:pt>
    <dgm:pt modelId="{AB2B2648-D081-4E32-9848-5B66B5C3761A}" type="pres">
      <dgm:prSet presAssocID="{CDAD91C4-3992-4634-BB8B-9BC94A6DE9C7}" presName="rootConnector1" presStyleLbl="node1" presStyleIdx="0" presStyleCnt="0"/>
      <dgm:spPr/>
    </dgm:pt>
    <dgm:pt modelId="{5D0442F4-618C-4625-B136-EE3C5D2AD1B8}" type="pres">
      <dgm:prSet presAssocID="{CDAD91C4-3992-4634-BB8B-9BC94A6DE9C7}" presName="hierChild2" presStyleCnt="0"/>
      <dgm:spPr/>
    </dgm:pt>
    <dgm:pt modelId="{3BF83682-186E-4CB6-AFF0-CB41F6966D95}" type="pres">
      <dgm:prSet presAssocID="{CDAD91C4-3992-4634-BB8B-9BC94A6DE9C7}" presName="hierChild3" presStyleCnt="0"/>
      <dgm:spPr/>
    </dgm:pt>
    <dgm:pt modelId="{E38D4761-3EDD-4F6A-BA1E-02E5FEF34C80}" type="pres">
      <dgm:prSet presAssocID="{A4CD2AA6-1EBA-4E76-B23A-EA6FE20A8DE6}" presName="hierRoot1" presStyleCnt="0">
        <dgm:presLayoutVars>
          <dgm:hierBranch val="init"/>
        </dgm:presLayoutVars>
      </dgm:prSet>
      <dgm:spPr/>
    </dgm:pt>
    <dgm:pt modelId="{73696DE9-DA63-4EC0-90E4-60F179A92ADB}" type="pres">
      <dgm:prSet presAssocID="{A4CD2AA6-1EBA-4E76-B23A-EA6FE20A8DE6}" presName="rootComposite1" presStyleCnt="0"/>
      <dgm:spPr/>
    </dgm:pt>
    <dgm:pt modelId="{D4B659F4-4760-4A64-A45E-532AA603BC6C}" type="pres">
      <dgm:prSet presAssocID="{A4CD2AA6-1EBA-4E76-B23A-EA6FE20A8DE6}" presName="rootText1" presStyleLbl="node0" presStyleIdx="1" presStyleCnt="2">
        <dgm:presLayoutVars>
          <dgm:chPref val="3"/>
        </dgm:presLayoutVars>
      </dgm:prSet>
      <dgm:spPr/>
    </dgm:pt>
    <dgm:pt modelId="{74802637-E070-4C7C-AB50-CF5A873EAEBE}" type="pres">
      <dgm:prSet presAssocID="{A4CD2AA6-1EBA-4E76-B23A-EA6FE20A8DE6}" presName="rootConnector1" presStyleLbl="node1" presStyleIdx="0" presStyleCnt="0"/>
      <dgm:spPr/>
    </dgm:pt>
    <dgm:pt modelId="{B1E328FB-F8FA-4BB5-8907-2DBBBAAE3AA2}" type="pres">
      <dgm:prSet presAssocID="{A4CD2AA6-1EBA-4E76-B23A-EA6FE20A8DE6}" presName="hierChild2" presStyleCnt="0"/>
      <dgm:spPr/>
    </dgm:pt>
    <dgm:pt modelId="{32DEEAF7-11C2-4B85-BE46-D4401C331D62}" type="pres">
      <dgm:prSet presAssocID="{0B0FDC35-44E7-40BF-AD0A-4742E33C406E}" presName="Name37" presStyleLbl="parChTrans1D2" presStyleIdx="0" presStyleCnt="3"/>
      <dgm:spPr/>
    </dgm:pt>
    <dgm:pt modelId="{9F977F80-10DE-4D31-AAD2-876DB61EB5A0}" type="pres">
      <dgm:prSet presAssocID="{5E875A18-9722-477B-8BEC-027E97E74D0C}" presName="hierRoot2" presStyleCnt="0">
        <dgm:presLayoutVars>
          <dgm:hierBranch val="init"/>
        </dgm:presLayoutVars>
      </dgm:prSet>
      <dgm:spPr/>
    </dgm:pt>
    <dgm:pt modelId="{EBA6FE0F-2311-42B2-83C5-3F97AE7132F6}" type="pres">
      <dgm:prSet presAssocID="{5E875A18-9722-477B-8BEC-027E97E74D0C}" presName="rootComposite" presStyleCnt="0"/>
      <dgm:spPr/>
    </dgm:pt>
    <dgm:pt modelId="{3DE1DFB5-A98A-4C1F-88DE-3C131DAF9D91}" type="pres">
      <dgm:prSet presAssocID="{5E875A18-9722-477B-8BEC-027E97E74D0C}" presName="rootText" presStyleLbl="node2" presStyleIdx="0" presStyleCnt="3">
        <dgm:presLayoutVars>
          <dgm:chPref val="3"/>
        </dgm:presLayoutVars>
      </dgm:prSet>
      <dgm:spPr/>
    </dgm:pt>
    <dgm:pt modelId="{7538CCCB-10C4-497F-ACF2-93F12A54E6C4}" type="pres">
      <dgm:prSet presAssocID="{5E875A18-9722-477B-8BEC-027E97E74D0C}" presName="rootConnector" presStyleLbl="node2" presStyleIdx="0" presStyleCnt="3"/>
      <dgm:spPr/>
    </dgm:pt>
    <dgm:pt modelId="{B3E719DD-671F-434E-BA46-77715E0AF3EE}" type="pres">
      <dgm:prSet presAssocID="{5E875A18-9722-477B-8BEC-027E97E74D0C}" presName="hierChild4" presStyleCnt="0"/>
      <dgm:spPr/>
    </dgm:pt>
    <dgm:pt modelId="{ADB4A63D-7C1D-4D15-96B5-39F756544970}" type="pres">
      <dgm:prSet presAssocID="{5E875A18-9722-477B-8BEC-027E97E74D0C}" presName="hierChild5" presStyleCnt="0"/>
      <dgm:spPr/>
    </dgm:pt>
    <dgm:pt modelId="{DA709DF5-E3C7-487D-BF25-EC9FEB453E1F}" type="pres">
      <dgm:prSet presAssocID="{5F315D68-12F4-4E4E-B524-229EB4A9D61F}" presName="Name37" presStyleLbl="parChTrans1D2" presStyleIdx="1" presStyleCnt="3"/>
      <dgm:spPr/>
    </dgm:pt>
    <dgm:pt modelId="{00B3CD96-1286-49BE-B6F3-4933CCC48C33}" type="pres">
      <dgm:prSet presAssocID="{11AB87C6-63C7-4694-BBCF-A4F752ABA44D}" presName="hierRoot2" presStyleCnt="0">
        <dgm:presLayoutVars>
          <dgm:hierBranch val="init"/>
        </dgm:presLayoutVars>
      </dgm:prSet>
      <dgm:spPr/>
    </dgm:pt>
    <dgm:pt modelId="{BA5BD083-0C20-4376-92F4-8C0BBA45BB07}" type="pres">
      <dgm:prSet presAssocID="{11AB87C6-63C7-4694-BBCF-A4F752ABA44D}" presName="rootComposite" presStyleCnt="0"/>
      <dgm:spPr/>
    </dgm:pt>
    <dgm:pt modelId="{D76FE3B3-B9E4-46AD-B92D-AC650E16FDC0}" type="pres">
      <dgm:prSet presAssocID="{11AB87C6-63C7-4694-BBCF-A4F752ABA44D}" presName="rootText" presStyleLbl="node2" presStyleIdx="1" presStyleCnt="3">
        <dgm:presLayoutVars>
          <dgm:chPref val="3"/>
        </dgm:presLayoutVars>
      </dgm:prSet>
      <dgm:spPr/>
    </dgm:pt>
    <dgm:pt modelId="{A20A808F-E3C8-456E-A65B-128F0D4274E3}" type="pres">
      <dgm:prSet presAssocID="{11AB87C6-63C7-4694-BBCF-A4F752ABA44D}" presName="rootConnector" presStyleLbl="node2" presStyleIdx="1" presStyleCnt="3"/>
      <dgm:spPr/>
    </dgm:pt>
    <dgm:pt modelId="{55D29A53-C66E-4517-81D5-C2B857A45AC0}" type="pres">
      <dgm:prSet presAssocID="{11AB87C6-63C7-4694-BBCF-A4F752ABA44D}" presName="hierChild4" presStyleCnt="0"/>
      <dgm:spPr/>
    </dgm:pt>
    <dgm:pt modelId="{971C9335-2728-4876-A7F3-520546692188}" type="pres">
      <dgm:prSet presAssocID="{11AB87C6-63C7-4694-BBCF-A4F752ABA44D}" presName="hierChild5" presStyleCnt="0"/>
      <dgm:spPr/>
    </dgm:pt>
    <dgm:pt modelId="{53B564F8-0DED-491A-B4AB-724E1FD0DCC2}" type="pres">
      <dgm:prSet presAssocID="{2A2D7ED9-2E26-4FBA-9682-182DDCCBB17D}" presName="Name37" presStyleLbl="parChTrans1D2" presStyleIdx="2" presStyleCnt="3"/>
      <dgm:spPr/>
    </dgm:pt>
    <dgm:pt modelId="{01CEA7BB-3335-4FC7-A073-7C040321B86A}" type="pres">
      <dgm:prSet presAssocID="{02C458CF-3F04-49F4-A033-8366FD825026}" presName="hierRoot2" presStyleCnt="0">
        <dgm:presLayoutVars>
          <dgm:hierBranch val="init"/>
        </dgm:presLayoutVars>
      </dgm:prSet>
      <dgm:spPr/>
    </dgm:pt>
    <dgm:pt modelId="{D281C554-C29A-4126-9FE0-2C70DF30FEEE}" type="pres">
      <dgm:prSet presAssocID="{02C458CF-3F04-49F4-A033-8366FD825026}" presName="rootComposite" presStyleCnt="0"/>
      <dgm:spPr/>
    </dgm:pt>
    <dgm:pt modelId="{F97A46AB-B7FC-4240-8F5D-7321CBF2673E}" type="pres">
      <dgm:prSet presAssocID="{02C458CF-3F04-49F4-A033-8366FD825026}" presName="rootText" presStyleLbl="node2" presStyleIdx="2" presStyleCnt="3">
        <dgm:presLayoutVars>
          <dgm:chPref val="3"/>
        </dgm:presLayoutVars>
      </dgm:prSet>
      <dgm:spPr/>
    </dgm:pt>
    <dgm:pt modelId="{D4C6E893-E959-4D97-AA2A-F418631938CF}" type="pres">
      <dgm:prSet presAssocID="{02C458CF-3F04-49F4-A033-8366FD825026}" presName="rootConnector" presStyleLbl="node2" presStyleIdx="2" presStyleCnt="3"/>
      <dgm:spPr/>
    </dgm:pt>
    <dgm:pt modelId="{5F857FDB-A278-44CD-A97B-FCEFDABD4CDF}" type="pres">
      <dgm:prSet presAssocID="{02C458CF-3F04-49F4-A033-8366FD825026}" presName="hierChild4" presStyleCnt="0"/>
      <dgm:spPr/>
    </dgm:pt>
    <dgm:pt modelId="{695173E6-7CC0-4C4C-9A79-2CA4CE3EFA7F}" type="pres">
      <dgm:prSet presAssocID="{02C458CF-3F04-49F4-A033-8366FD825026}" presName="hierChild5" presStyleCnt="0"/>
      <dgm:spPr/>
    </dgm:pt>
    <dgm:pt modelId="{DA85804F-9835-44C0-A923-1AEDD28CBCF3}" type="pres">
      <dgm:prSet presAssocID="{A4CD2AA6-1EBA-4E76-B23A-EA6FE20A8DE6}" presName="hierChild3" presStyleCnt="0"/>
      <dgm:spPr/>
    </dgm:pt>
  </dgm:ptLst>
  <dgm:cxnLst>
    <dgm:cxn modelId="{A6936D0D-A39D-4ED9-8AFA-C065A4E7A5E2}" type="presOf" srcId="{11AB87C6-63C7-4694-BBCF-A4F752ABA44D}" destId="{A20A808F-E3C8-456E-A65B-128F0D4274E3}" srcOrd="1" destOrd="0" presId="urn:microsoft.com/office/officeart/2005/8/layout/orgChart1"/>
    <dgm:cxn modelId="{598B0714-2181-4E02-9486-6E99EAB357A7}" type="presOf" srcId="{02C458CF-3F04-49F4-A033-8366FD825026}" destId="{D4C6E893-E959-4D97-AA2A-F418631938CF}" srcOrd="1" destOrd="0" presId="urn:microsoft.com/office/officeart/2005/8/layout/orgChart1"/>
    <dgm:cxn modelId="{8C7A5D17-AE88-48D9-A36A-7DA93074AB42}" type="presOf" srcId="{F1DCBB13-7829-4C17-ADD3-51A1BA745E52}" destId="{48CD0A8C-42CA-421F-B0C4-7D9DFC418018}" srcOrd="0" destOrd="0" presId="urn:microsoft.com/office/officeart/2005/8/layout/orgChart1"/>
    <dgm:cxn modelId="{2663B32E-BCA3-4AFA-9A07-57B0C8610F6D}" type="presOf" srcId="{A4CD2AA6-1EBA-4E76-B23A-EA6FE20A8DE6}" destId="{D4B659F4-4760-4A64-A45E-532AA603BC6C}" srcOrd="0" destOrd="0" presId="urn:microsoft.com/office/officeart/2005/8/layout/orgChart1"/>
    <dgm:cxn modelId="{4824A130-BD88-4214-BB84-CA90EBCEDCA6}" type="presOf" srcId="{CDAD91C4-3992-4634-BB8B-9BC94A6DE9C7}" destId="{4BC0C723-6037-4E89-A2E0-1E42387EB303}" srcOrd="0" destOrd="0" presId="urn:microsoft.com/office/officeart/2005/8/layout/orgChart1"/>
    <dgm:cxn modelId="{52EEAE38-EA93-4883-B757-997769A7F758}" srcId="{F1DCBB13-7829-4C17-ADD3-51A1BA745E52}" destId="{A4CD2AA6-1EBA-4E76-B23A-EA6FE20A8DE6}" srcOrd="1" destOrd="0" parTransId="{9F585CD6-59D5-4B01-8D8C-E22173CC2AAF}" sibTransId="{641AEFA2-F722-46A7-B0B0-4864DFA818BA}"/>
    <dgm:cxn modelId="{E12C993D-AC5E-4070-B3FB-402F08766601}" type="presOf" srcId="{5E875A18-9722-477B-8BEC-027E97E74D0C}" destId="{3DE1DFB5-A98A-4C1F-88DE-3C131DAF9D91}" srcOrd="0" destOrd="0" presId="urn:microsoft.com/office/officeart/2005/8/layout/orgChart1"/>
    <dgm:cxn modelId="{6C106C5C-9425-4C6C-A05A-07A665DF78F6}" type="presOf" srcId="{02C458CF-3F04-49F4-A033-8366FD825026}" destId="{F97A46AB-B7FC-4240-8F5D-7321CBF2673E}" srcOrd="0" destOrd="0" presId="urn:microsoft.com/office/officeart/2005/8/layout/orgChart1"/>
    <dgm:cxn modelId="{F54B045E-439E-4371-B9AD-DA7C0C3B57C2}" type="presOf" srcId="{CDAD91C4-3992-4634-BB8B-9BC94A6DE9C7}" destId="{AB2B2648-D081-4E32-9848-5B66B5C3761A}" srcOrd="1" destOrd="0" presId="urn:microsoft.com/office/officeart/2005/8/layout/orgChart1"/>
    <dgm:cxn modelId="{16F55B4A-BE85-47E9-8855-BE8CF5F988A3}" type="presOf" srcId="{11AB87C6-63C7-4694-BBCF-A4F752ABA44D}" destId="{D76FE3B3-B9E4-46AD-B92D-AC650E16FDC0}" srcOrd="0" destOrd="0" presId="urn:microsoft.com/office/officeart/2005/8/layout/orgChart1"/>
    <dgm:cxn modelId="{AA3C5E6C-31D5-42B4-929F-893AF947D165}" srcId="{A4CD2AA6-1EBA-4E76-B23A-EA6FE20A8DE6}" destId="{11AB87C6-63C7-4694-BBCF-A4F752ABA44D}" srcOrd="1" destOrd="0" parTransId="{5F315D68-12F4-4E4E-B524-229EB4A9D61F}" sibTransId="{F75633EB-55DC-4CF1-9867-33C79329AA73}"/>
    <dgm:cxn modelId="{D92E55A1-17CE-4143-A0E9-003D66932C49}" srcId="{A4CD2AA6-1EBA-4E76-B23A-EA6FE20A8DE6}" destId="{02C458CF-3F04-49F4-A033-8366FD825026}" srcOrd="2" destOrd="0" parTransId="{2A2D7ED9-2E26-4FBA-9682-182DDCCBB17D}" sibTransId="{F6128454-771B-4A72-9A9D-8E1573658486}"/>
    <dgm:cxn modelId="{B4A0C4AF-2B48-46D7-8861-9F4F49A6CC09}" type="presOf" srcId="{5E875A18-9722-477B-8BEC-027E97E74D0C}" destId="{7538CCCB-10C4-497F-ACF2-93F12A54E6C4}" srcOrd="1" destOrd="0" presId="urn:microsoft.com/office/officeart/2005/8/layout/orgChart1"/>
    <dgm:cxn modelId="{C43906B4-34F3-4714-805B-35BF5C422019}" srcId="{F1DCBB13-7829-4C17-ADD3-51A1BA745E52}" destId="{CDAD91C4-3992-4634-BB8B-9BC94A6DE9C7}" srcOrd="0" destOrd="0" parTransId="{95C45F3F-329F-42C1-A35F-3DC6F9D5E5FE}" sibTransId="{602057F6-D811-474B-8052-121566950AFE}"/>
    <dgm:cxn modelId="{0FA42DB5-3B3F-41C3-A566-691A86285D92}" type="presOf" srcId="{0B0FDC35-44E7-40BF-AD0A-4742E33C406E}" destId="{32DEEAF7-11C2-4B85-BE46-D4401C331D62}" srcOrd="0" destOrd="0" presId="urn:microsoft.com/office/officeart/2005/8/layout/orgChart1"/>
    <dgm:cxn modelId="{FA7ACCB6-7C3E-4B6A-B498-D62EC18B487E}" srcId="{A4CD2AA6-1EBA-4E76-B23A-EA6FE20A8DE6}" destId="{5E875A18-9722-477B-8BEC-027E97E74D0C}" srcOrd="0" destOrd="0" parTransId="{0B0FDC35-44E7-40BF-AD0A-4742E33C406E}" sibTransId="{938D7336-719A-46A2-B57A-CE9B42484900}"/>
    <dgm:cxn modelId="{2B5542D4-4870-4AE5-9D0E-386F8CD8AD17}" type="presOf" srcId="{A4CD2AA6-1EBA-4E76-B23A-EA6FE20A8DE6}" destId="{74802637-E070-4C7C-AB50-CF5A873EAEBE}" srcOrd="1" destOrd="0" presId="urn:microsoft.com/office/officeart/2005/8/layout/orgChart1"/>
    <dgm:cxn modelId="{1183A5DF-EED8-4604-87C8-E4DDCFEC5A7E}" type="presOf" srcId="{2A2D7ED9-2E26-4FBA-9682-182DDCCBB17D}" destId="{53B564F8-0DED-491A-B4AB-724E1FD0DCC2}" srcOrd="0" destOrd="0" presId="urn:microsoft.com/office/officeart/2005/8/layout/orgChart1"/>
    <dgm:cxn modelId="{5D71D7EE-0809-471E-9E8A-4BECF67C4AA1}" type="presOf" srcId="{5F315D68-12F4-4E4E-B524-229EB4A9D61F}" destId="{DA709DF5-E3C7-487D-BF25-EC9FEB453E1F}" srcOrd="0" destOrd="0" presId="urn:microsoft.com/office/officeart/2005/8/layout/orgChart1"/>
    <dgm:cxn modelId="{D89D619E-9484-4AE7-B349-2FEF28C062F1}" type="presParOf" srcId="{48CD0A8C-42CA-421F-B0C4-7D9DFC418018}" destId="{FCB81343-D87D-43F3-99E8-9769E2ADDB5A}" srcOrd="0" destOrd="0" presId="urn:microsoft.com/office/officeart/2005/8/layout/orgChart1"/>
    <dgm:cxn modelId="{DDFB971F-3D21-4905-A1D5-8D6A10A6D524}" type="presParOf" srcId="{FCB81343-D87D-43F3-99E8-9769E2ADDB5A}" destId="{FBBF25E2-BD00-458A-88C2-2F9A053F1B55}" srcOrd="0" destOrd="0" presId="urn:microsoft.com/office/officeart/2005/8/layout/orgChart1"/>
    <dgm:cxn modelId="{A9FEC534-D14B-4EFD-B13D-B3671BC0C3A2}" type="presParOf" srcId="{FBBF25E2-BD00-458A-88C2-2F9A053F1B55}" destId="{4BC0C723-6037-4E89-A2E0-1E42387EB303}" srcOrd="0" destOrd="0" presId="urn:microsoft.com/office/officeart/2005/8/layout/orgChart1"/>
    <dgm:cxn modelId="{733832A0-B861-45FD-9ADA-CCB6BBC34590}" type="presParOf" srcId="{FBBF25E2-BD00-458A-88C2-2F9A053F1B55}" destId="{AB2B2648-D081-4E32-9848-5B66B5C3761A}" srcOrd="1" destOrd="0" presId="urn:microsoft.com/office/officeart/2005/8/layout/orgChart1"/>
    <dgm:cxn modelId="{B3AE58F0-DF81-4BB7-96CD-E7AB69FADB40}" type="presParOf" srcId="{FCB81343-D87D-43F3-99E8-9769E2ADDB5A}" destId="{5D0442F4-618C-4625-B136-EE3C5D2AD1B8}" srcOrd="1" destOrd="0" presId="urn:microsoft.com/office/officeart/2005/8/layout/orgChart1"/>
    <dgm:cxn modelId="{5ED85556-7320-4007-AB23-A4D10612CB59}" type="presParOf" srcId="{FCB81343-D87D-43F3-99E8-9769E2ADDB5A}" destId="{3BF83682-186E-4CB6-AFF0-CB41F6966D95}" srcOrd="2" destOrd="0" presId="urn:microsoft.com/office/officeart/2005/8/layout/orgChart1"/>
    <dgm:cxn modelId="{7243330E-7C56-47B9-A49A-30F11E0B00A5}" type="presParOf" srcId="{48CD0A8C-42CA-421F-B0C4-7D9DFC418018}" destId="{E38D4761-3EDD-4F6A-BA1E-02E5FEF34C80}" srcOrd="1" destOrd="0" presId="urn:microsoft.com/office/officeart/2005/8/layout/orgChart1"/>
    <dgm:cxn modelId="{6C4626E0-AA26-4E82-86D8-9521C82074B4}" type="presParOf" srcId="{E38D4761-3EDD-4F6A-BA1E-02E5FEF34C80}" destId="{73696DE9-DA63-4EC0-90E4-60F179A92ADB}" srcOrd="0" destOrd="0" presId="urn:microsoft.com/office/officeart/2005/8/layout/orgChart1"/>
    <dgm:cxn modelId="{D848E246-6A2D-40F5-9E19-178C4614AF31}" type="presParOf" srcId="{73696DE9-DA63-4EC0-90E4-60F179A92ADB}" destId="{D4B659F4-4760-4A64-A45E-532AA603BC6C}" srcOrd="0" destOrd="0" presId="urn:microsoft.com/office/officeart/2005/8/layout/orgChart1"/>
    <dgm:cxn modelId="{F10C420E-BEFC-4319-A126-BF7912CF77A1}" type="presParOf" srcId="{73696DE9-DA63-4EC0-90E4-60F179A92ADB}" destId="{74802637-E070-4C7C-AB50-CF5A873EAEBE}" srcOrd="1" destOrd="0" presId="urn:microsoft.com/office/officeart/2005/8/layout/orgChart1"/>
    <dgm:cxn modelId="{066F7F81-BBEB-4C99-A796-A881BA799463}" type="presParOf" srcId="{E38D4761-3EDD-4F6A-BA1E-02E5FEF34C80}" destId="{B1E328FB-F8FA-4BB5-8907-2DBBBAAE3AA2}" srcOrd="1" destOrd="0" presId="urn:microsoft.com/office/officeart/2005/8/layout/orgChart1"/>
    <dgm:cxn modelId="{42D7366C-9D63-411E-8202-BEF03E1A37BB}" type="presParOf" srcId="{B1E328FB-F8FA-4BB5-8907-2DBBBAAE3AA2}" destId="{32DEEAF7-11C2-4B85-BE46-D4401C331D62}" srcOrd="0" destOrd="0" presId="urn:microsoft.com/office/officeart/2005/8/layout/orgChart1"/>
    <dgm:cxn modelId="{567A2CD6-7CF6-4FEB-83B5-0FA3F8F299C4}" type="presParOf" srcId="{B1E328FB-F8FA-4BB5-8907-2DBBBAAE3AA2}" destId="{9F977F80-10DE-4D31-AAD2-876DB61EB5A0}" srcOrd="1" destOrd="0" presId="urn:microsoft.com/office/officeart/2005/8/layout/orgChart1"/>
    <dgm:cxn modelId="{E5220A5A-726B-4EDA-A700-9479B8BEEAE0}" type="presParOf" srcId="{9F977F80-10DE-4D31-AAD2-876DB61EB5A0}" destId="{EBA6FE0F-2311-42B2-83C5-3F97AE7132F6}" srcOrd="0" destOrd="0" presId="urn:microsoft.com/office/officeart/2005/8/layout/orgChart1"/>
    <dgm:cxn modelId="{C7A7B9C4-47B6-496D-B7E8-04C622EBCEA0}" type="presParOf" srcId="{EBA6FE0F-2311-42B2-83C5-3F97AE7132F6}" destId="{3DE1DFB5-A98A-4C1F-88DE-3C131DAF9D91}" srcOrd="0" destOrd="0" presId="urn:microsoft.com/office/officeart/2005/8/layout/orgChart1"/>
    <dgm:cxn modelId="{DF21E35B-E50E-4D43-A141-F69907D06A7A}" type="presParOf" srcId="{EBA6FE0F-2311-42B2-83C5-3F97AE7132F6}" destId="{7538CCCB-10C4-497F-ACF2-93F12A54E6C4}" srcOrd="1" destOrd="0" presId="urn:microsoft.com/office/officeart/2005/8/layout/orgChart1"/>
    <dgm:cxn modelId="{D851CF41-BF82-49B7-8DCF-6F6A1F079CDB}" type="presParOf" srcId="{9F977F80-10DE-4D31-AAD2-876DB61EB5A0}" destId="{B3E719DD-671F-434E-BA46-77715E0AF3EE}" srcOrd="1" destOrd="0" presId="urn:microsoft.com/office/officeart/2005/8/layout/orgChart1"/>
    <dgm:cxn modelId="{437862D3-1CD0-40B7-AD95-F7EA6DF5B71D}" type="presParOf" srcId="{9F977F80-10DE-4D31-AAD2-876DB61EB5A0}" destId="{ADB4A63D-7C1D-4D15-96B5-39F756544970}" srcOrd="2" destOrd="0" presId="urn:microsoft.com/office/officeart/2005/8/layout/orgChart1"/>
    <dgm:cxn modelId="{CC3E869F-A549-43C2-98DE-15DB58E48F65}" type="presParOf" srcId="{B1E328FB-F8FA-4BB5-8907-2DBBBAAE3AA2}" destId="{DA709DF5-E3C7-487D-BF25-EC9FEB453E1F}" srcOrd="2" destOrd="0" presId="urn:microsoft.com/office/officeart/2005/8/layout/orgChart1"/>
    <dgm:cxn modelId="{C07F88D5-3E46-486F-B9C8-C95EE194A27D}" type="presParOf" srcId="{B1E328FB-F8FA-4BB5-8907-2DBBBAAE3AA2}" destId="{00B3CD96-1286-49BE-B6F3-4933CCC48C33}" srcOrd="3" destOrd="0" presId="urn:microsoft.com/office/officeart/2005/8/layout/orgChart1"/>
    <dgm:cxn modelId="{CD7252FC-173B-4605-9F8C-B3A86E336061}" type="presParOf" srcId="{00B3CD96-1286-49BE-B6F3-4933CCC48C33}" destId="{BA5BD083-0C20-4376-92F4-8C0BBA45BB07}" srcOrd="0" destOrd="0" presId="urn:microsoft.com/office/officeart/2005/8/layout/orgChart1"/>
    <dgm:cxn modelId="{5161CBA5-3489-42E6-BD8E-FD1CE56403DC}" type="presParOf" srcId="{BA5BD083-0C20-4376-92F4-8C0BBA45BB07}" destId="{D76FE3B3-B9E4-46AD-B92D-AC650E16FDC0}" srcOrd="0" destOrd="0" presId="urn:microsoft.com/office/officeart/2005/8/layout/orgChart1"/>
    <dgm:cxn modelId="{DFC92D26-6940-40D3-A58E-3EBE4D5D3974}" type="presParOf" srcId="{BA5BD083-0C20-4376-92F4-8C0BBA45BB07}" destId="{A20A808F-E3C8-456E-A65B-128F0D4274E3}" srcOrd="1" destOrd="0" presId="urn:microsoft.com/office/officeart/2005/8/layout/orgChart1"/>
    <dgm:cxn modelId="{8F381C25-6F3C-44B2-98B6-A5D96A4B4E10}" type="presParOf" srcId="{00B3CD96-1286-49BE-B6F3-4933CCC48C33}" destId="{55D29A53-C66E-4517-81D5-C2B857A45AC0}" srcOrd="1" destOrd="0" presId="urn:microsoft.com/office/officeart/2005/8/layout/orgChart1"/>
    <dgm:cxn modelId="{6F5D4F87-267C-4402-979E-4D8034CD1740}" type="presParOf" srcId="{00B3CD96-1286-49BE-B6F3-4933CCC48C33}" destId="{971C9335-2728-4876-A7F3-520546692188}" srcOrd="2" destOrd="0" presId="urn:microsoft.com/office/officeart/2005/8/layout/orgChart1"/>
    <dgm:cxn modelId="{B4061442-2D11-43B4-B8B2-F077183AB3F8}" type="presParOf" srcId="{B1E328FB-F8FA-4BB5-8907-2DBBBAAE3AA2}" destId="{53B564F8-0DED-491A-B4AB-724E1FD0DCC2}" srcOrd="4" destOrd="0" presId="urn:microsoft.com/office/officeart/2005/8/layout/orgChart1"/>
    <dgm:cxn modelId="{C262192E-5BF0-4761-A290-C0B463F3CC69}" type="presParOf" srcId="{B1E328FB-F8FA-4BB5-8907-2DBBBAAE3AA2}" destId="{01CEA7BB-3335-4FC7-A073-7C040321B86A}" srcOrd="5" destOrd="0" presId="urn:microsoft.com/office/officeart/2005/8/layout/orgChart1"/>
    <dgm:cxn modelId="{D3F8E28D-5A28-463A-92F7-138DE8BF7F62}" type="presParOf" srcId="{01CEA7BB-3335-4FC7-A073-7C040321B86A}" destId="{D281C554-C29A-4126-9FE0-2C70DF30FEEE}" srcOrd="0" destOrd="0" presId="urn:microsoft.com/office/officeart/2005/8/layout/orgChart1"/>
    <dgm:cxn modelId="{93553FD9-6A6A-42F8-A429-291498863A79}" type="presParOf" srcId="{D281C554-C29A-4126-9FE0-2C70DF30FEEE}" destId="{F97A46AB-B7FC-4240-8F5D-7321CBF2673E}" srcOrd="0" destOrd="0" presId="urn:microsoft.com/office/officeart/2005/8/layout/orgChart1"/>
    <dgm:cxn modelId="{44B6599F-3E07-4477-9D77-E1CB69F3BC2B}" type="presParOf" srcId="{D281C554-C29A-4126-9FE0-2C70DF30FEEE}" destId="{D4C6E893-E959-4D97-AA2A-F418631938CF}" srcOrd="1" destOrd="0" presId="urn:microsoft.com/office/officeart/2005/8/layout/orgChart1"/>
    <dgm:cxn modelId="{D7388846-64E8-49D6-B026-915F828C740D}" type="presParOf" srcId="{01CEA7BB-3335-4FC7-A073-7C040321B86A}" destId="{5F857FDB-A278-44CD-A97B-FCEFDABD4CDF}" srcOrd="1" destOrd="0" presId="urn:microsoft.com/office/officeart/2005/8/layout/orgChart1"/>
    <dgm:cxn modelId="{15EF7B60-E23E-492E-9168-AD9342F6B1BE}" type="presParOf" srcId="{01CEA7BB-3335-4FC7-A073-7C040321B86A}" destId="{695173E6-7CC0-4C4C-9A79-2CA4CE3EFA7F}" srcOrd="2" destOrd="0" presId="urn:microsoft.com/office/officeart/2005/8/layout/orgChart1"/>
    <dgm:cxn modelId="{40714726-339C-43C0-8BC1-713FE40D409E}" type="presParOf" srcId="{E38D4761-3EDD-4F6A-BA1E-02E5FEF34C80}" destId="{DA85804F-9835-44C0-A923-1AEDD28CBC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98AF563-DF39-4524-9380-B734F44A43D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BBBB28DF-91A4-4DC9-88B9-352DC7499159}">
      <dgm:prSet/>
      <dgm:spPr/>
      <dgm:t>
        <a:bodyPr/>
        <a:lstStyle/>
        <a:p>
          <a:r>
            <a:rPr lang="en-US" b="1" dirty="0"/>
            <a:t>For example, the prospectus obligation of the issuer or the listed company and the ongoing disclosure obligation</a:t>
          </a:r>
          <a:endParaRPr lang="fi-FI" dirty="0"/>
        </a:p>
      </dgm:t>
    </dgm:pt>
    <dgm:pt modelId="{24060C81-348F-433F-95CC-A2F440F1B80C}" type="parTrans" cxnId="{5D800DE2-E0CA-4DDB-AC97-0D4EDEA73B57}">
      <dgm:prSet/>
      <dgm:spPr/>
      <dgm:t>
        <a:bodyPr/>
        <a:lstStyle/>
        <a:p>
          <a:endParaRPr lang="fi-FI"/>
        </a:p>
      </dgm:t>
    </dgm:pt>
    <dgm:pt modelId="{514C1B4D-8A1F-4AA8-97C9-4B80AAA2C220}" type="sibTrans" cxnId="{5D800DE2-E0CA-4DDB-AC97-0D4EDEA73B57}">
      <dgm:prSet/>
      <dgm:spPr/>
      <dgm:t>
        <a:bodyPr/>
        <a:lstStyle/>
        <a:p>
          <a:endParaRPr lang="fi-FI"/>
        </a:p>
      </dgm:t>
    </dgm:pt>
    <dgm:pt modelId="{538D5315-406A-47AA-A180-FE96446F7BC5}">
      <dgm:prSet/>
      <dgm:spPr/>
      <dgm:t>
        <a:bodyPr/>
        <a:lstStyle/>
        <a:p>
          <a:r>
            <a:rPr lang="en-US"/>
            <a:t>All factors affecting the value of the security</a:t>
          </a:r>
          <a:endParaRPr lang="fi-FI"/>
        </a:p>
      </dgm:t>
    </dgm:pt>
    <dgm:pt modelId="{83B3FD08-30DC-42D6-B512-80F11A484168}" type="parTrans" cxnId="{4551010B-09F3-4AF5-BFC3-E03AB8C4455D}">
      <dgm:prSet/>
      <dgm:spPr/>
      <dgm:t>
        <a:bodyPr/>
        <a:lstStyle/>
        <a:p>
          <a:endParaRPr lang="fi-FI"/>
        </a:p>
      </dgm:t>
    </dgm:pt>
    <dgm:pt modelId="{10F2AEE0-BF75-4F55-A55D-FECE445BCF29}" type="sibTrans" cxnId="{4551010B-09F3-4AF5-BFC3-E03AB8C4455D}">
      <dgm:prSet/>
      <dgm:spPr/>
      <dgm:t>
        <a:bodyPr/>
        <a:lstStyle/>
        <a:p>
          <a:endParaRPr lang="fi-FI"/>
        </a:p>
      </dgm:t>
    </dgm:pt>
    <dgm:pt modelId="{B99A589A-77BD-4F9B-8EB0-4D72980A501F}">
      <dgm:prSet/>
      <dgm:spPr/>
      <dgm:t>
        <a:bodyPr/>
        <a:lstStyle/>
        <a:p>
          <a:r>
            <a:rPr lang="en-US" b="1"/>
            <a:t>The aim is to ensure informed and efficient investor decision-making - and at the same time the efficient functioning of the market (price mechanism).</a:t>
          </a:r>
          <a:endParaRPr lang="fi-FI"/>
        </a:p>
      </dgm:t>
    </dgm:pt>
    <dgm:pt modelId="{06C57D8F-A43D-46B4-A50A-DD037CE37C1C}" type="parTrans" cxnId="{49696A5D-78A3-4F13-9633-0F2BE8A6E135}">
      <dgm:prSet/>
      <dgm:spPr/>
      <dgm:t>
        <a:bodyPr/>
        <a:lstStyle/>
        <a:p>
          <a:endParaRPr lang="fi-FI"/>
        </a:p>
      </dgm:t>
    </dgm:pt>
    <dgm:pt modelId="{9F6CF54B-7AD0-44A1-916B-458EF3C347FA}" type="sibTrans" cxnId="{49696A5D-78A3-4F13-9633-0F2BE8A6E135}">
      <dgm:prSet/>
      <dgm:spPr/>
      <dgm:t>
        <a:bodyPr/>
        <a:lstStyle/>
        <a:p>
          <a:endParaRPr lang="fi-FI"/>
        </a:p>
      </dgm:t>
    </dgm:pt>
    <dgm:pt modelId="{A78CF531-48A5-456A-A978-21AEED4B3794}">
      <dgm:prSet/>
      <dgm:spPr/>
      <dgm:t>
        <a:bodyPr/>
        <a:lstStyle/>
        <a:p>
          <a:r>
            <a:rPr lang="en-US" b="1"/>
            <a:t>There is also a link between efficiency regulation and investor protection</a:t>
          </a:r>
          <a:endParaRPr lang="fi-FI"/>
        </a:p>
      </dgm:t>
    </dgm:pt>
    <dgm:pt modelId="{F656E665-3E7A-428F-9D14-3176546173C3}" type="parTrans" cxnId="{16FE2DD9-688D-4224-87B7-5DB589FF56F3}">
      <dgm:prSet/>
      <dgm:spPr/>
      <dgm:t>
        <a:bodyPr/>
        <a:lstStyle/>
        <a:p>
          <a:endParaRPr lang="fi-FI"/>
        </a:p>
      </dgm:t>
    </dgm:pt>
    <dgm:pt modelId="{4060B535-441D-4465-81E7-63561B3EC27F}" type="sibTrans" cxnId="{16FE2DD9-688D-4224-87B7-5DB589FF56F3}">
      <dgm:prSet/>
      <dgm:spPr/>
      <dgm:t>
        <a:bodyPr/>
        <a:lstStyle/>
        <a:p>
          <a:endParaRPr lang="fi-FI"/>
        </a:p>
      </dgm:t>
    </dgm:pt>
    <dgm:pt modelId="{1A064EA2-8276-48B8-A9AC-752A0066977E}">
      <dgm:prSet/>
      <dgm:spPr/>
      <dgm:t>
        <a:bodyPr/>
        <a:lstStyle/>
        <a:p>
          <a:r>
            <a:rPr lang="en-US"/>
            <a:t>Operators' confidence in the market is a prerequisite for an efficient market</a:t>
          </a:r>
          <a:endParaRPr lang="fi-FI"/>
        </a:p>
      </dgm:t>
    </dgm:pt>
    <dgm:pt modelId="{D75C2B27-55B5-476A-B861-E4CB0ECA2D3E}" type="parTrans" cxnId="{348A93A2-A0B4-43BC-80DD-1F78D0CACAA2}">
      <dgm:prSet/>
      <dgm:spPr/>
      <dgm:t>
        <a:bodyPr/>
        <a:lstStyle/>
        <a:p>
          <a:endParaRPr lang="fi-FI"/>
        </a:p>
      </dgm:t>
    </dgm:pt>
    <dgm:pt modelId="{F5DB2534-A00D-4FF5-8F0B-19EDAF61FF64}" type="sibTrans" cxnId="{348A93A2-A0B4-43BC-80DD-1F78D0CACAA2}">
      <dgm:prSet/>
      <dgm:spPr/>
      <dgm:t>
        <a:bodyPr/>
        <a:lstStyle/>
        <a:p>
          <a:endParaRPr lang="fi-FI"/>
        </a:p>
      </dgm:t>
    </dgm:pt>
    <dgm:pt modelId="{7B97A4DE-319F-48EF-A20A-2D81CD0E192F}">
      <dgm:prSet/>
      <dgm:spPr/>
      <dgm:t>
        <a:bodyPr/>
        <a:lstStyle/>
        <a:p>
          <a:r>
            <a:rPr lang="en-US"/>
            <a:t>Cf. the domino effect of mistrust in the context of the financial crisis</a:t>
          </a:r>
          <a:endParaRPr lang="fi-FI"/>
        </a:p>
      </dgm:t>
    </dgm:pt>
    <dgm:pt modelId="{FBFB9F0F-149B-4E05-8DED-B7B757BDD6A1}" type="parTrans" cxnId="{B6CE7F64-5CD2-4196-8428-D588743CA9A4}">
      <dgm:prSet/>
      <dgm:spPr/>
      <dgm:t>
        <a:bodyPr/>
        <a:lstStyle/>
        <a:p>
          <a:endParaRPr lang="fi-FI"/>
        </a:p>
      </dgm:t>
    </dgm:pt>
    <dgm:pt modelId="{A9A7D5C6-75A7-48AD-96E2-D810BF1A6DF8}" type="sibTrans" cxnId="{B6CE7F64-5CD2-4196-8428-D588743CA9A4}">
      <dgm:prSet/>
      <dgm:spPr/>
      <dgm:t>
        <a:bodyPr/>
        <a:lstStyle/>
        <a:p>
          <a:endParaRPr lang="fi-FI"/>
        </a:p>
      </dgm:t>
    </dgm:pt>
    <dgm:pt modelId="{E1991F04-2E70-4416-B86F-E782AA3A0980}">
      <dgm:prSet/>
      <dgm:spPr/>
      <dgm:t>
        <a:bodyPr/>
        <a:lstStyle/>
        <a:p>
          <a:r>
            <a:rPr lang="en-US" b="1"/>
            <a:t>Cf. disclosure obligations in contract law</a:t>
          </a:r>
          <a:endParaRPr lang="fi-FI"/>
        </a:p>
      </dgm:t>
    </dgm:pt>
    <dgm:pt modelId="{A0A71747-E73E-4B98-BF4B-ADC29B795649}" type="parTrans" cxnId="{42EBE042-F91E-473E-9904-FCCEF775696F}">
      <dgm:prSet/>
      <dgm:spPr/>
      <dgm:t>
        <a:bodyPr/>
        <a:lstStyle/>
        <a:p>
          <a:endParaRPr lang="fi-FI"/>
        </a:p>
      </dgm:t>
    </dgm:pt>
    <dgm:pt modelId="{83A76BC3-1B96-461A-BCAD-9BD1F7564C5D}" type="sibTrans" cxnId="{42EBE042-F91E-473E-9904-FCCEF775696F}">
      <dgm:prSet/>
      <dgm:spPr/>
      <dgm:t>
        <a:bodyPr/>
        <a:lstStyle/>
        <a:p>
          <a:endParaRPr lang="fi-FI"/>
        </a:p>
      </dgm:t>
    </dgm:pt>
    <dgm:pt modelId="{FEDE5711-84F8-4E89-9043-FB9B6D3400AA}" type="pres">
      <dgm:prSet presAssocID="{498AF563-DF39-4524-9380-B734F44A43D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81FDA87-2559-406B-9E24-2BFCE77C8BA3}" type="pres">
      <dgm:prSet presAssocID="{BBBB28DF-91A4-4DC9-88B9-352DC7499159}" presName="circle1" presStyleLbl="node1" presStyleIdx="0" presStyleCnt="4"/>
      <dgm:spPr/>
    </dgm:pt>
    <dgm:pt modelId="{46A130CB-8FD7-42C4-B156-6DA4EACECE7A}" type="pres">
      <dgm:prSet presAssocID="{BBBB28DF-91A4-4DC9-88B9-352DC7499159}" presName="space" presStyleCnt="0"/>
      <dgm:spPr/>
    </dgm:pt>
    <dgm:pt modelId="{F9C5E058-FFB1-4BE5-8638-004B6AEBE619}" type="pres">
      <dgm:prSet presAssocID="{BBBB28DF-91A4-4DC9-88B9-352DC7499159}" presName="rect1" presStyleLbl="alignAcc1" presStyleIdx="0" presStyleCnt="4"/>
      <dgm:spPr/>
    </dgm:pt>
    <dgm:pt modelId="{897AA042-B5C5-4954-93FC-14A78794D9F6}" type="pres">
      <dgm:prSet presAssocID="{B99A589A-77BD-4F9B-8EB0-4D72980A501F}" presName="vertSpace2" presStyleLbl="node1" presStyleIdx="0" presStyleCnt="4"/>
      <dgm:spPr/>
    </dgm:pt>
    <dgm:pt modelId="{2F505D47-4DEF-4BAC-B53C-015F063DEAA3}" type="pres">
      <dgm:prSet presAssocID="{B99A589A-77BD-4F9B-8EB0-4D72980A501F}" presName="circle2" presStyleLbl="node1" presStyleIdx="1" presStyleCnt="4"/>
      <dgm:spPr/>
    </dgm:pt>
    <dgm:pt modelId="{7A1B4E59-84C9-4519-86EA-B7F8420EF802}" type="pres">
      <dgm:prSet presAssocID="{B99A589A-77BD-4F9B-8EB0-4D72980A501F}" presName="rect2" presStyleLbl="alignAcc1" presStyleIdx="1" presStyleCnt="4"/>
      <dgm:spPr/>
    </dgm:pt>
    <dgm:pt modelId="{37EFF095-F47D-45A4-B039-47C0C917C51E}" type="pres">
      <dgm:prSet presAssocID="{A78CF531-48A5-456A-A978-21AEED4B3794}" presName="vertSpace3" presStyleLbl="node1" presStyleIdx="1" presStyleCnt="4"/>
      <dgm:spPr/>
    </dgm:pt>
    <dgm:pt modelId="{07FEACED-067F-4AAA-8945-7EDDBFD39591}" type="pres">
      <dgm:prSet presAssocID="{A78CF531-48A5-456A-A978-21AEED4B3794}" presName="circle3" presStyleLbl="node1" presStyleIdx="2" presStyleCnt="4"/>
      <dgm:spPr/>
    </dgm:pt>
    <dgm:pt modelId="{6149DC75-F203-4B91-AF92-B7E8F1F7BAED}" type="pres">
      <dgm:prSet presAssocID="{A78CF531-48A5-456A-A978-21AEED4B3794}" presName="rect3" presStyleLbl="alignAcc1" presStyleIdx="2" presStyleCnt="4"/>
      <dgm:spPr/>
    </dgm:pt>
    <dgm:pt modelId="{65395A8A-CE7A-4336-B592-FBB97F2B2EFF}" type="pres">
      <dgm:prSet presAssocID="{E1991F04-2E70-4416-B86F-E782AA3A0980}" presName="vertSpace4" presStyleLbl="node1" presStyleIdx="2" presStyleCnt="4"/>
      <dgm:spPr/>
    </dgm:pt>
    <dgm:pt modelId="{0A9A9579-487A-4459-9A85-88DA848272AD}" type="pres">
      <dgm:prSet presAssocID="{E1991F04-2E70-4416-B86F-E782AA3A0980}" presName="circle4" presStyleLbl="node1" presStyleIdx="3" presStyleCnt="4"/>
      <dgm:spPr/>
    </dgm:pt>
    <dgm:pt modelId="{08125F8D-B457-48DC-A2E4-7C98EB56E238}" type="pres">
      <dgm:prSet presAssocID="{E1991F04-2E70-4416-B86F-E782AA3A0980}" presName="rect4" presStyleLbl="alignAcc1" presStyleIdx="3" presStyleCnt="4"/>
      <dgm:spPr/>
    </dgm:pt>
    <dgm:pt modelId="{8B928882-60B1-40A7-BD32-BBEC076C67C3}" type="pres">
      <dgm:prSet presAssocID="{BBBB28DF-91A4-4DC9-88B9-352DC7499159}" presName="rect1ParTx" presStyleLbl="alignAcc1" presStyleIdx="3" presStyleCnt="4">
        <dgm:presLayoutVars>
          <dgm:chMax val="1"/>
          <dgm:bulletEnabled val="1"/>
        </dgm:presLayoutVars>
      </dgm:prSet>
      <dgm:spPr/>
    </dgm:pt>
    <dgm:pt modelId="{7CD76728-ACD1-47E8-B434-88BA39715DDA}" type="pres">
      <dgm:prSet presAssocID="{BBBB28DF-91A4-4DC9-88B9-352DC7499159}" presName="rect1ChTx" presStyleLbl="alignAcc1" presStyleIdx="3" presStyleCnt="4">
        <dgm:presLayoutVars>
          <dgm:bulletEnabled val="1"/>
        </dgm:presLayoutVars>
      </dgm:prSet>
      <dgm:spPr/>
    </dgm:pt>
    <dgm:pt modelId="{8FA06B8B-B1B5-4CD2-9E37-D398E9F0C0D1}" type="pres">
      <dgm:prSet presAssocID="{B99A589A-77BD-4F9B-8EB0-4D72980A501F}" presName="rect2ParTx" presStyleLbl="alignAcc1" presStyleIdx="3" presStyleCnt="4">
        <dgm:presLayoutVars>
          <dgm:chMax val="1"/>
          <dgm:bulletEnabled val="1"/>
        </dgm:presLayoutVars>
      </dgm:prSet>
      <dgm:spPr/>
    </dgm:pt>
    <dgm:pt modelId="{9EB8C960-F621-4615-AD81-F85BBE2C0EB6}" type="pres">
      <dgm:prSet presAssocID="{B99A589A-77BD-4F9B-8EB0-4D72980A501F}" presName="rect2ChTx" presStyleLbl="alignAcc1" presStyleIdx="3" presStyleCnt="4">
        <dgm:presLayoutVars>
          <dgm:bulletEnabled val="1"/>
        </dgm:presLayoutVars>
      </dgm:prSet>
      <dgm:spPr/>
    </dgm:pt>
    <dgm:pt modelId="{0E25F377-7C2F-4D0E-B173-146C5E29A7E4}" type="pres">
      <dgm:prSet presAssocID="{A78CF531-48A5-456A-A978-21AEED4B3794}" presName="rect3ParTx" presStyleLbl="alignAcc1" presStyleIdx="3" presStyleCnt="4">
        <dgm:presLayoutVars>
          <dgm:chMax val="1"/>
          <dgm:bulletEnabled val="1"/>
        </dgm:presLayoutVars>
      </dgm:prSet>
      <dgm:spPr/>
    </dgm:pt>
    <dgm:pt modelId="{770CC4E9-4E4A-4CD7-A735-A11CBCB51A61}" type="pres">
      <dgm:prSet presAssocID="{A78CF531-48A5-456A-A978-21AEED4B3794}" presName="rect3ChTx" presStyleLbl="alignAcc1" presStyleIdx="3" presStyleCnt="4">
        <dgm:presLayoutVars>
          <dgm:bulletEnabled val="1"/>
        </dgm:presLayoutVars>
      </dgm:prSet>
      <dgm:spPr/>
    </dgm:pt>
    <dgm:pt modelId="{DC2D51FC-D819-45E3-BC8A-742847E52815}" type="pres">
      <dgm:prSet presAssocID="{E1991F04-2E70-4416-B86F-E782AA3A0980}" presName="rect4ParTx" presStyleLbl="alignAcc1" presStyleIdx="3" presStyleCnt="4">
        <dgm:presLayoutVars>
          <dgm:chMax val="1"/>
          <dgm:bulletEnabled val="1"/>
        </dgm:presLayoutVars>
      </dgm:prSet>
      <dgm:spPr/>
    </dgm:pt>
    <dgm:pt modelId="{FA882619-2907-4146-BEDA-A8DECEC7BCC4}" type="pres">
      <dgm:prSet presAssocID="{E1991F04-2E70-4416-B86F-E782AA3A0980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2D232609-20D5-4921-8484-11FFE03B257F}" type="presOf" srcId="{A78CF531-48A5-456A-A978-21AEED4B3794}" destId="{6149DC75-F203-4B91-AF92-B7E8F1F7BAED}" srcOrd="0" destOrd="0" presId="urn:microsoft.com/office/officeart/2005/8/layout/target3"/>
    <dgm:cxn modelId="{4551010B-09F3-4AF5-BFC3-E03AB8C4455D}" srcId="{BBBB28DF-91A4-4DC9-88B9-352DC7499159}" destId="{538D5315-406A-47AA-A180-FE96446F7BC5}" srcOrd="0" destOrd="0" parTransId="{83B3FD08-30DC-42D6-B512-80F11A484168}" sibTransId="{10F2AEE0-BF75-4F55-A55D-FECE445BCF29}"/>
    <dgm:cxn modelId="{EC42791C-927B-4946-ADDC-3E0CC5910581}" type="presOf" srcId="{7B97A4DE-319F-48EF-A20A-2D81CD0E192F}" destId="{770CC4E9-4E4A-4CD7-A735-A11CBCB51A61}" srcOrd="0" destOrd="1" presId="urn:microsoft.com/office/officeart/2005/8/layout/target3"/>
    <dgm:cxn modelId="{5FADEE23-EE9E-43DB-9C1E-A73168005103}" type="presOf" srcId="{E1991F04-2E70-4416-B86F-E782AA3A0980}" destId="{08125F8D-B457-48DC-A2E4-7C98EB56E238}" srcOrd="0" destOrd="0" presId="urn:microsoft.com/office/officeart/2005/8/layout/target3"/>
    <dgm:cxn modelId="{5FD5992D-1CAC-4B25-B62E-04D3D77136D2}" type="presOf" srcId="{BBBB28DF-91A4-4DC9-88B9-352DC7499159}" destId="{8B928882-60B1-40A7-BD32-BBEC076C67C3}" srcOrd="1" destOrd="0" presId="urn:microsoft.com/office/officeart/2005/8/layout/target3"/>
    <dgm:cxn modelId="{49696A5D-78A3-4F13-9633-0F2BE8A6E135}" srcId="{498AF563-DF39-4524-9380-B734F44A43D2}" destId="{B99A589A-77BD-4F9B-8EB0-4D72980A501F}" srcOrd="1" destOrd="0" parTransId="{06C57D8F-A43D-46B4-A50A-DD037CE37C1C}" sibTransId="{9F6CF54B-7AD0-44A1-916B-458EF3C347FA}"/>
    <dgm:cxn modelId="{42EBE042-F91E-473E-9904-FCCEF775696F}" srcId="{498AF563-DF39-4524-9380-B734F44A43D2}" destId="{E1991F04-2E70-4416-B86F-E782AA3A0980}" srcOrd="3" destOrd="0" parTransId="{A0A71747-E73E-4B98-BF4B-ADC29B795649}" sibTransId="{83A76BC3-1B96-461A-BCAD-9BD1F7564C5D}"/>
    <dgm:cxn modelId="{B6CE7F64-5CD2-4196-8428-D588743CA9A4}" srcId="{A78CF531-48A5-456A-A978-21AEED4B3794}" destId="{7B97A4DE-319F-48EF-A20A-2D81CD0E192F}" srcOrd="1" destOrd="0" parTransId="{FBFB9F0F-149B-4E05-8DED-B7B757BDD6A1}" sibTransId="{A9A7D5C6-75A7-48AD-96E2-D810BF1A6DF8}"/>
    <dgm:cxn modelId="{2A798D53-1669-4F73-B5AE-5B59F1EF912A}" type="presOf" srcId="{E1991F04-2E70-4416-B86F-E782AA3A0980}" destId="{DC2D51FC-D819-45E3-BC8A-742847E52815}" srcOrd="1" destOrd="0" presId="urn:microsoft.com/office/officeart/2005/8/layout/target3"/>
    <dgm:cxn modelId="{13A99D79-2D2D-4584-9BF6-5960FD438514}" type="presOf" srcId="{BBBB28DF-91A4-4DC9-88B9-352DC7499159}" destId="{F9C5E058-FFB1-4BE5-8638-004B6AEBE619}" srcOrd="0" destOrd="0" presId="urn:microsoft.com/office/officeart/2005/8/layout/target3"/>
    <dgm:cxn modelId="{2A587491-742C-47E5-8DF2-5CC61BB5700F}" type="presOf" srcId="{498AF563-DF39-4524-9380-B734F44A43D2}" destId="{FEDE5711-84F8-4E89-9043-FB9B6D3400AA}" srcOrd="0" destOrd="0" presId="urn:microsoft.com/office/officeart/2005/8/layout/target3"/>
    <dgm:cxn modelId="{348A93A2-A0B4-43BC-80DD-1F78D0CACAA2}" srcId="{A78CF531-48A5-456A-A978-21AEED4B3794}" destId="{1A064EA2-8276-48B8-A9AC-752A0066977E}" srcOrd="0" destOrd="0" parTransId="{D75C2B27-55B5-476A-B861-E4CB0ECA2D3E}" sibTransId="{F5DB2534-A00D-4FF5-8F0B-19EDAF61FF64}"/>
    <dgm:cxn modelId="{CE352BC3-CB88-41EC-9E31-977396FAA011}" type="presOf" srcId="{B99A589A-77BD-4F9B-8EB0-4D72980A501F}" destId="{8FA06B8B-B1B5-4CD2-9E37-D398E9F0C0D1}" srcOrd="1" destOrd="0" presId="urn:microsoft.com/office/officeart/2005/8/layout/target3"/>
    <dgm:cxn modelId="{79B39DD2-ED22-4901-B161-61B7B57390B5}" type="presOf" srcId="{1A064EA2-8276-48B8-A9AC-752A0066977E}" destId="{770CC4E9-4E4A-4CD7-A735-A11CBCB51A61}" srcOrd="0" destOrd="0" presId="urn:microsoft.com/office/officeart/2005/8/layout/target3"/>
    <dgm:cxn modelId="{16FE2DD9-688D-4224-87B7-5DB589FF56F3}" srcId="{498AF563-DF39-4524-9380-B734F44A43D2}" destId="{A78CF531-48A5-456A-A978-21AEED4B3794}" srcOrd="2" destOrd="0" parTransId="{F656E665-3E7A-428F-9D14-3176546173C3}" sibTransId="{4060B535-441D-4465-81E7-63561B3EC27F}"/>
    <dgm:cxn modelId="{5D800DE2-E0CA-4DDB-AC97-0D4EDEA73B57}" srcId="{498AF563-DF39-4524-9380-B734F44A43D2}" destId="{BBBB28DF-91A4-4DC9-88B9-352DC7499159}" srcOrd="0" destOrd="0" parTransId="{24060C81-348F-433F-95CC-A2F440F1B80C}" sibTransId="{514C1B4D-8A1F-4AA8-97C9-4B80AAA2C220}"/>
    <dgm:cxn modelId="{706A8AE5-B926-4A3D-A119-0E253EA9E1E0}" type="presOf" srcId="{B99A589A-77BD-4F9B-8EB0-4D72980A501F}" destId="{7A1B4E59-84C9-4519-86EA-B7F8420EF802}" srcOrd="0" destOrd="0" presId="urn:microsoft.com/office/officeart/2005/8/layout/target3"/>
    <dgm:cxn modelId="{516B52E6-470E-402A-A38D-FE7D6BD1E7D8}" type="presOf" srcId="{A78CF531-48A5-456A-A978-21AEED4B3794}" destId="{0E25F377-7C2F-4D0E-B173-146C5E29A7E4}" srcOrd="1" destOrd="0" presId="urn:microsoft.com/office/officeart/2005/8/layout/target3"/>
    <dgm:cxn modelId="{D1A207EF-1A5D-4E89-8BF5-6E02B51A146C}" type="presOf" srcId="{538D5315-406A-47AA-A180-FE96446F7BC5}" destId="{7CD76728-ACD1-47E8-B434-88BA39715DDA}" srcOrd="0" destOrd="0" presId="urn:microsoft.com/office/officeart/2005/8/layout/target3"/>
    <dgm:cxn modelId="{3D1BA8D7-3310-4E5E-B414-259D17D90002}" type="presParOf" srcId="{FEDE5711-84F8-4E89-9043-FB9B6D3400AA}" destId="{B81FDA87-2559-406B-9E24-2BFCE77C8BA3}" srcOrd="0" destOrd="0" presId="urn:microsoft.com/office/officeart/2005/8/layout/target3"/>
    <dgm:cxn modelId="{4040DD8E-07CF-488E-BD71-588E8DAEC675}" type="presParOf" srcId="{FEDE5711-84F8-4E89-9043-FB9B6D3400AA}" destId="{46A130CB-8FD7-42C4-B156-6DA4EACECE7A}" srcOrd="1" destOrd="0" presId="urn:microsoft.com/office/officeart/2005/8/layout/target3"/>
    <dgm:cxn modelId="{AEB704B6-4AEE-459F-8A1F-68C3AD200EFC}" type="presParOf" srcId="{FEDE5711-84F8-4E89-9043-FB9B6D3400AA}" destId="{F9C5E058-FFB1-4BE5-8638-004B6AEBE619}" srcOrd="2" destOrd="0" presId="urn:microsoft.com/office/officeart/2005/8/layout/target3"/>
    <dgm:cxn modelId="{3EADBE98-88CA-46F4-BBBC-909967306395}" type="presParOf" srcId="{FEDE5711-84F8-4E89-9043-FB9B6D3400AA}" destId="{897AA042-B5C5-4954-93FC-14A78794D9F6}" srcOrd="3" destOrd="0" presId="urn:microsoft.com/office/officeart/2005/8/layout/target3"/>
    <dgm:cxn modelId="{C355A3E7-C9C2-4D85-A24F-4161207E995A}" type="presParOf" srcId="{FEDE5711-84F8-4E89-9043-FB9B6D3400AA}" destId="{2F505D47-4DEF-4BAC-B53C-015F063DEAA3}" srcOrd="4" destOrd="0" presId="urn:microsoft.com/office/officeart/2005/8/layout/target3"/>
    <dgm:cxn modelId="{1B669D57-0CD6-442E-A2D5-5ECAA1DF4599}" type="presParOf" srcId="{FEDE5711-84F8-4E89-9043-FB9B6D3400AA}" destId="{7A1B4E59-84C9-4519-86EA-B7F8420EF802}" srcOrd="5" destOrd="0" presId="urn:microsoft.com/office/officeart/2005/8/layout/target3"/>
    <dgm:cxn modelId="{62C42FC1-9A63-48D7-8008-62568FE95229}" type="presParOf" srcId="{FEDE5711-84F8-4E89-9043-FB9B6D3400AA}" destId="{37EFF095-F47D-45A4-B039-47C0C917C51E}" srcOrd="6" destOrd="0" presId="urn:microsoft.com/office/officeart/2005/8/layout/target3"/>
    <dgm:cxn modelId="{7480A704-0772-4052-8C51-08352B4CF015}" type="presParOf" srcId="{FEDE5711-84F8-4E89-9043-FB9B6D3400AA}" destId="{07FEACED-067F-4AAA-8945-7EDDBFD39591}" srcOrd="7" destOrd="0" presId="urn:microsoft.com/office/officeart/2005/8/layout/target3"/>
    <dgm:cxn modelId="{ECB282A0-48FC-476D-B881-4199C4B91FBD}" type="presParOf" srcId="{FEDE5711-84F8-4E89-9043-FB9B6D3400AA}" destId="{6149DC75-F203-4B91-AF92-B7E8F1F7BAED}" srcOrd="8" destOrd="0" presId="urn:microsoft.com/office/officeart/2005/8/layout/target3"/>
    <dgm:cxn modelId="{B4CEB1D6-87D6-4F24-B153-FCD585CFE2B9}" type="presParOf" srcId="{FEDE5711-84F8-4E89-9043-FB9B6D3400AA}" destId="{65395A8A-CE7A-4336-B592-FBB97F2B2EFF}" srcOrd="9" destOrd="0" presId="urn:microsoft.com/office/officeart/2005/8/layout/target3"/>
    <dgm:cxn modelId="{DB7796B7-7761-4BAF-910A-CCF4861C2B14}" type="presParOf" srcId="{FEDE5711-84F8-4E89-9043-FB9B6D3400AA}" destId="{0A9A9579-487A-4459-9A85-88DA848272AD}" srcOrd="10" destOrd="0" presId="urn:microsoft.com/office/officeart/2005/8/layout/target3"/>
    <dgm:cxn modelId="{8BD390F7-C0E6-4723-B1C4-B2A59A15E92A}" type="presParOf" srcId="{FEDE5711-84F8-4E89-9043-FB9B6D3400AA}" destId="{08125F8D-B457-48DC-A2E4-7C98EB56E238}" srcOrd="11" destOrd="0" presId="urn:microsoft.com/office/officeart/2005/8/layout/target3"/>
    <dgm:cxn modelId="{BCC85248-B76A-41EF-B7ED-565B6524648D}" type="presParOf" srcId="{FEDE5711-84F8-4E89-9043-FB9B6D3400AA}" destId="{8B928882-60B1-40A7-BD32-BBEC076C67C3}" srcOrd="12" destOrd="0" presId="urn:microsoft.com/office/officeart/2005/8/layout/target3"/>
    <dgm:cxn modelId="{903DBE8E-9BE1-4009-BB43-F1D878100F37}" type="presParOf" srcId="{FEDE5711-84F8-4E89-9043-FB9B6D3400AA}" destId="{7CD76728-ACD1-47E8-B434-88BA39715DDA}" srcOrd="13" destOrd="0" presId="urn:microsoft.com/office/officeart/2005/8/layout/target3"/>
    <dgm:cxn modelId="{ED934478-3E39-4ADD-B30E-FA933A225A7A}" type="presParOf" srcId="{FEDE5711-84F8-4E89-9043-FB9B6D3400AA}" destId="{8FA06B8B-B1B5-4CD2-9E37-D398E9F0C0D1}" srcOrd="14" destOrd="0" presId="urn:microsoft.com/office/officeart/2005/8/layout/target3"/>
    <dgm:cxn modelId="{E0AB692C-DE89-4491-B009-5C0DCD1BD801}" type="presParOf" srcId="{FEDE5711-84F8-4E89-9043-FB9B6D3400AA}" destId="{9EB8C960-F621-4615-AD81-F85BBE2C0EB6}" srcOrd="15" destOrd="0" presId="urn:microsoft.com/office/officeart/2005/8/layout/target3"/>
    <dgm:cxn modelId="{18459254-34AE-4FF8-938A-D24471D8675D}" type="presParOf" srcId="{FEDE5711-84F8-4E89-9043-FB9B6D3400AA}" destId="{0E25F377-7C2F-4D0E-B173-146C5E29A7E4}" srcOrd="16" destOrd="0" presId="urn:microsoft.com/office/officeart/2005/8/layout/target3"/>
    <dgm:cxn modelId="{1595DF85-E0D0-43BC-9EC4-515A499A56A5}" type="presParOf" srcId="{FEDE5711-84F8-4E89-9043-FB9B6D3400AA}" destId="{770CC4E9-4E4A-4CD7-A735-A11CBCB51A61}" srcOrd="17" destOrd="0" presId="urn:microsoft.com/office/officeart/2005/8/layout/target3"/>
    <dgm:cxn modelId="{F6E72842-0D51-492A-BB5D-F8D7D4B3DE29}" type="presParOf" srcId="{FEDE5711-84F8-4E89-9043-FB9B6D3400AA}" destId="{DC2D51FC-D819-45E3-BC8A-742847E52815}" srcOrd="18" destOrd="0" presId="urn:microsoft.com/office/officeart/2005/8/layout/target3"/>
    <dgm:cxn modelId="{F930C267-DF1B-49C5-9917-AC056F6ACEE8}" type="presParOf" srcId="{FEDE5711-84F8-4E89-9043-FB9B6D3400AA}" destId="{FA882619-2907-4146-BEDA-A8DECEC7BCC4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7D2C46A-9987-4CCD-A4E1-E98975B612F3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449E7BCC-633A-452E-A0B6-06A0F7A59027}">
      <dgm:prSet custT="1"/>
      <dgm:spPr/>
      <dgm:t>
        <a:bodyPr/>
        <a:lstStyle/>
        <a:p>
          <a:r>
            <a:rPr lang="fi-FI" sz="1800" dirty="0" err="1"/>
            <a:t>Collective</a:t>
          </a:r>
          <a:endParaRPr lang="fi-FI" sz="1800" dirty="0"/>
        </a:p>
      </dgm:t>
    </dgm:pt>
    <dgm:pt modelId="{0832F2BD-A73A-45FD-81C2-D3D3E653245F}" type="parTrans" cxnId="{10D05EF2-CA46-441C-AB90-B109BEAA6C92}">
      <dgm:prSet/>
      <dgm:spPr/>
      <dgm:t>
        <a:bodyPr/>
        <a:lstStyle/>
        <a:p>
          <a:endParaRPr lang="fi-FI"/>
        </a:p>
      </dgm:t>
    </dgm:pt>
    <dgm:pt modelId="{388D463C-D79B-4F21-9548-4AF7062CD5DA}" type="sibTrans" cxnId="{10D05EF2-CA46-441C-AB90-B109BEAA6C92}">
      <dgm:prSet/>
      <dgm:spPr/>
      <dgm:t>
        <a:bodyPr/>
        <a:lstStyle/>
        <a:p>
          <a:endParaRPr lang="fi-FI"/>
        </a:p>
      </dgm:t>
    </dgm:pt>
    <dgm:pt modelId="{B870E2C2-09BB-41BC-9149-E8C9ED5B8ED3}">
      <dgm:prSet/>
      <dgm:spPr/>
      <dgm:t>
        <a:bodyPr/>
        <a:lstStyle/>
        <a:p>
          <a:r>
            <a:rPr lang="fi-FI" sz="1500" b="1" dirty="0" err="1"/>
            <a:t>Automated</a:t>
          </a:r>
          <a:r>
            <a:rPr lang="fi-FI" sz="1500" b="1" dirty="0"/>
            <a:t> </a:t>
          </a:r>
          <a:endParaRPr lang="fi-FI" sz="1500" dirty="0"/>
        </a:p>
      </dgm:t>
    </dgm:pt>
    <dgm:pt modelId="{EBE4D9D3-0176-41AB-9414-CAB04777DF5D}" type="parTrans" cxnId="{77EFDE24-70A9-4C20-9463-1D57C78F821E}">
      <dgm:prSet/>
      <dgm:spPr/>
      <dgm:t>
        <a:bodyPr/>
        <a:lstStyle/>
        <a:p>
          <a:endParaRPr lang="fi-FI"/>
        </a:p>
      </dgm:t>
    </dgm:pt>
    <dgm:pt modelId="{18AB60D5-8743-40B2-B4C6-29EA8ADFEF8B}" type="sibTrans" cxnId="{77EFDE24-70A9-4C20-9463-1D57C78F821E}">
      <dgm:prSet/>
      <dgm:spPr/>
      <dgm:t>
        <a:bodyPr/>
        <a:lstStyle/>
        <a:p>
          <a:endParaRPr lang="fi-FI"/>
        </a:p>
      </dgm:t>
    </dgm:pt>
    <dgm:pt modelId="{1A26234B-144A-48C3-BF17-9B4822A7F321}">
      <dgm:prSet custT="1"/>
      <dgm:spPr/>
      <dgm:t>
        <a:bodyPr/>
        <a:lstStyle/>
        <a:p>
          <a:r>
            <a:rPr lang="fi-FI" sz="1400" dirty="0"/>
            <a:t>Digital </a:t>
          </a:r>
          <a:r>
            <a:rPr lang="fi-FI" sz="1400" dirty="0" err="1"/>
            <a:t>system</a:t>
          </a:r>
          <a:endParaRPr lang="fi-FI" sz="1400" dirty="0"/>
        </a:p>
      </dgm:t>
    </dgm:pt>
    <dgm:pt modelId="{B09B9A91-4F35-4C91-AAC8-67AA201FBD06}" type="parTrans" cxnId="{807AA57A-7900-4D92-B66A-9C939F9039D7}">
      <dgm:prSet/>
      <dgm:spPr/>
      <dgm:t>
        <a:bodyPr/>
        <a:lstStyle/>
        <a:p>
          <a:endParaRPr lang="fi-FI"/>
        </a:p>
      </dgm:t>
    </dgm:pt>
    <dgm:pt modelId="{F5900264-D095-4406-9855-18A32868B7CA}" type="sibTrans" cxnId="{807AA57A-7900-4D92-B66A-9C939F9039D7}">
      <dgm:prSet/>
      <dgm:spPr/>
      <dgm:t>
        <a:bodyPr/>
        <a:lstStyle/>
        <a:p>
          <a:endParaRPr lang="fi-FI"/>
        </a:p>
      </dgm:t>
    </dgm:pt>
    <dgm:pt modelId="{FDA9164E-64AB-47FF-A09F-BFB7615038B9}">
      <dgm:prSet custT="1"/>
      <dgm:spPr/>
      <dgm:t>
        <a:bodyPr/>
        <a:lstStyle/>
        <a:p>
          <a:r>
            <a:rPr lang="fi-FI" sz="1400" dirty="0"/>
            <a:t>Trading and </a:t>
          </a:r>
          <a:r>
            <a:rPr lang="fi-FI" sz="1400" dirty="0" err="1"/>
            <a:t>the</a:t>
          </a:r>
          <a:r>
            <a:rPr lang="fi-FI" sz="1400" dirty="0"/>
            <a:t> </a:t>
          </a:r>
          <a:r>
            <a:rPr lang="fi-FI" sz="1400" dirty="0" err="1"/>
            <a:t>traded</a:t>
          </a:r>
          <a:r>
            <a:rPr lang="fi-FI" sz="1400" dirty="0"/>
            <a:t> </a:t>
          </a:r>
          <a:r>
            <a:rPr lang="fi-FI" sz="1400" dirty="0" err="1"/>
            <a:t>items</a:t>
          </a:r>
          <a:r>
            <a:rPr lang="fi-FI" sz="1400" dirty="0"/>
            <a:t> </a:t>
          </a:r>
          <a:r>
            <a:rPr lang="fi-FI" sz="1400" dirty="0" err="1"/>
            <a:t>are</a:t>
          </a:r>
          <a:r>
            <a:rPr lang="fi-FI" sz="1400" dirty="0"/>
            <a:t> </a:t>
          </a:r>
          <a:r>
            <a:rPr lang="fi-FI" sz="1400" dirty="0" err="1"/>
            <a:t>electronic</a:t>
          </a:r>
          <a:r>
            <a:rPr lang="fi-FI" sz="1400" dirty="0"/>
            <a:t> </a:t>
          </a:r>
          <a:r>
            <a:rPr lang="fi-FI" sz="1400" dirty="0" err="1"/>
            <a:t>book</a:t>
          </a:r>
          <a:r>
            <a:rPr lang="fi-FI" sz="1400" dirty="0"/>
            <a:t> </a:t>
          </a:r>
          <a:r>
            <a:rPr lang="fi-FI" sz="1400" dirty="0" err="1"/>
            <a:t>entries</a:t>
          </a:r>
          <a:r>
            <a:rPr lang="fi-FI" sz="1400" dirty="0"/>
            <a:t> on </a:t>
          </a:r>
          <a:r>
            <a:rPr lang="fi-FI" sz="1400" dirty="0" err="1"/>
            <a:t>book</a:t>
          </a:r>
          <a:r>
            <a:rPr lang="fi-FI" sz="1400" dirty="0"/>
            <a:t> </a:t>
          </a:r>
          <a:r>
            <a:rPr lang="fi-FI" sz="1400" dirty="0" err="1"/>
            <a:t>entry</a:t>
          </a:r>
          <a:r>
            <a:rPr lang="fi-FI" sz="1400" dirty="0"/>
            <a:t> </a:t>
          </a:r>
          <a:r>
            <a:rPr lang="fi-FI" sz="1400" dirty="0" err="1"/>
            <a:t>accunts</a:t>
          </a:r>
          <a:endParaRPr lang="fi-FI" sz="1400" dirty="0"/>
        </a:p>
      </dgm:t>
    </dgm:pt>
    <dgm:pt modelId="{C3D08BFA-EA33-4B2F-A588-78AD3880DE2E}" type="parTrans" cxnId="{F76C6230-741F-4850-8E22-7DED554BC808}">
      <dgm:prSet/>
      <dgm:spPr/>
      <dgm:t>
        <a:bodyPr/>
        <a:lstStyle/>
        <a:p>
          <a:endParaRPr lang="fi-FI"/>
        </a:p>
      </dgm:t>
    </dgm:pt>
    <dgm:pt modelId="{634C1ADC-1BED-43AE-90AB-3B19EA564281}" type="sibTrans" cxnId="{F76C6230-741F-4850-8E22-7DED554BC808}">
      <dgm:prSet/>
      <dgm:spPr/>
      <dgm:t>
        <a:bodyPr/>
        <a:lstStyle/>
        <a:p>
          <a:endParaRPr lang="fi-FI"/>
        </a:p>
      </dgm:t>
    </dgm:pt>
    <dgm:pt modelId="{4C7A662A-01CA-493B-89E3-15C3D3DD7A7F}">
      <dgm:prSet custT="1"/>
      <dgm:spPr/>
      <dgm:t>
        <a:bodyPr/>
        <a:lstStyle/>
        <a:p>
          <a:r>
            <a:rPr lang="fi-FI" sz="1600" b="1" dirty="0" err="1"/>
            <a:t>Anonymous</a:t>
          </a:r>
          <a:r>
            <a:rPr lang="fi-FI" sz="1600" b="1" dirty="0"/>
            <a:t> </a:t>
          </a:r>
          <a:endParaRPr lang="fi-FI" sz="1600" dirty="0"/>
        </a:p>
      </dgm:t>
    </dgm:pt>
    <dgm:pt modelId="{BB021FF6-CDB9-4072-8B61-7B80C6FA58B2}" type="parTrans" cxnId="{A0F13F75-50BD-4870-A149-1FACC67C2CE4}">
      <dgm:prSet/>
      <dgm:spPr/>
      <dgm:t>
        <a:bodyPr/>
        <a:lstStyle/>
        <a:p>
          <a:endParaRPr lang="fi-FI"/>
        </a:p>
      </dgm:t>
    </dgm:pt>
    <dgm:pt modelId="{8A220B94-2348-4D71-B4F7-C31AE09B924A}" type="sibTrans" cxnId="{A0F13F75-50BD-4870-A149-1FACC67C2CE4}">
      <dgm:prSet/>
      <dgm:spPr/>
      <dgm:t>
        <a:bodyPr/>
        <a:lstStyle/>
        <a:p>
          <a:endParaRPr lang="fi-FI"/>
        </a:p>
      </dgm:t>
    </dgm:pt>
    <dgm:pt modelId="{8B6E705E-8C49-4071-903E-22317B548170}" type="pres">
      <dgm:prSet presAssocID="{27D2C46A-9987-4CCD-A4E1-E98975B612F3}" presName="compositeShape" presStyleCnt="0">
        <dgm:presLayoutVars>
          <dgm:chMax val="7"/>
          <dgm:dir/>
          <dgm:resizeHandles val="exact"/>
        </dgm:presLayoutVars>
      </dgm:prSet>
      <dgm:spPr/>
    </dgm:pt>
    <dgm:pt modelId="{AB42A779-7EBE-4D44-AC98-EF5EB48B18FC}" type="pres">
      <dgm:prSet presAssocID="{449E7BCC-633A-452E-A0B6-06A0F7A59027}" presName="circ1" presStyleLbl="vennNode1" presStyleIdx="0" presStyleCnt="3"/>
      <dgm:spPr/>
    </dgm:pt>
    <dgm:pt modelId="{9A0F8FDD-FFF6-443C-B9A6-470BDD9CC44E}" type="pres">
      <dgm:prSet presAssocID="{449E7BCC-633A-452E-A0B6-06A0F7A5902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6377328-8345-4212-98C5-447DC543C0DC}" type="pres">
      <dgm:prSet presAssocID="{B870E2C2-09BB-41BC-9149-E8C9ED5B8ED3}" presName="circ2" presStyleLbl="vennNode1" presStyleIdx="1" presStyleCnt="3"/>
      <dgm:spPr/>
    </dgm:pt>
    <dgm:pt modelId="{4C055ECC-A765-4572-914E-DDA60C90C840}" type="pres">
      <dgm:prSet presAssocID="{B870E2C2-09BB-41BC-9149-E8C9ED5B8ED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26075FA-BA7F-4D14-A7F4-B783C0A51A01}" type="pres">
      <dgm:prSet presAssocID="{4C7A662A-01CA-493B-89E3-15C3D3DD7A7F}" presName="circ3" presStyleLbl="vennNode1" presStyleIdx="2" presStyleCnt="3"/>
      <dgm:spPr/>
    </dgm:pt>
    <dgm:pt modelId="{6D8340EA-C9B5-40CA-ABDA-E65F8D416ACD}" type="pres">
      <dgm:prSet presAssocID="{4C7A662A-01CA-493B-89E3-15C3D3DD7A7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E0AFE0C-9AB6-40D1-B50C-0D3A13BAA998}" type="presOf" srcId="{449E7BCC-633A-452E-A0B6-06A0F7A59027}" destId="{9A0F8FDD-FFF6-443C-B9A6-470BDD9CC44E}" srcOrd="1" destOrd="0" presId="urn:microsoft.com/office/officeart/2005/8/layout/venn1"/>
    <dgm:cxn modelId="{C7C39C11-2929-4EBE-B4C8-72913E72B37A}" type="presOf" srcId="{4C7A662A-01CA-493B-89E3-15C3D3DD7A7F}" destId="{6D8340EA-C9B5-40CA-ABDA-E65F8D416ACD}" srcOrd="1" destOrd="0" presId="urn:microsoft.com/office/officeart/2005/8/layout/venn1"/>
    <dgm:cxn modelId="{77EFDE24-70A9-4C20-9463-1D57C78F821E}" srcId="{27D2C46A-9987-4CCD-A4E1-E98975B612F3}" destId="{B870E2C2-09BB-41BC-9149-E8C9ED5B8ED3}" srcOrd="1" destOrd="0" parTransId="{EBE4D9D3-0176-41AB-9414-CAB04777DF5D}" sibTransId="{18AB60D5-8743-40B2-B4C6-29EA8ADFEF8B}"/>
    <dgm:cxn modelId="{F76C6230-741F-4850-8E22-7DED554BC808}" srcId="{B870E2C2-09BB-41BC-9149-E8C9ED5B8ED3}" destId="{FDA9164E-64AB-47FF-A09F-BFB7615038B9}" srcOrd="1" destOrd="0" parTransId="{C3D08BFA-EA33-4B2F-A588-78AD3880DE2E}" sibTransId="{634C1ADC-1BED-43AE-90AB-3B19EA564281}"/>
    <dgm:cxn modelId="{F3CA9039-4DC3-4BF8-8F59-AFCDE88448AA}" type="presOf" srcId="{27D2C46A-9987-4CCD-A4E1-E98975B612F3}" destId="{8B6E705E-8C49-4071-903E-22317B548170}" srcOrd="0" destOrd="0" presId="urn:microsoft.com/office/officeart/2005/8/layout/venn1"/>
    <dgm:cxn modelId="{DFB6A639-DF7E-4703-A36B-79B8C9C54E88}" type="presOf" srcId="{FDA9164E-64AB-47FF-A09F-BFB7615038B9}" destId="{D6377328-8345-4212-98C5-447DC543C0DC}" srcOrd="0" destOrd="2" presId="urn:microsoft.com/office/officeart/2005/8/layout/venn1"/>
    <dgm:cxn modelId="{2DF83D72-259B-4CB4-A4BF-8D6E98DD5190}" type="presOf" srcId="{B870E2C2-09BB-41BC-9149-E8C9ED5B8ED3}" destId="{D6377328-8345-4212-98C5-447DC543C0DC}" srcOrd="0" destOrd="0" presId="urn:microsoft.com/office/officeart/2005/8/layout/venn1"/>
    <dgm:cxn modelId="{A0F13F75-50BD-4870-A149-1FACC67C2CE4}" srcId="{27D2C46A-9987-4CCD-A4E1-E98975B612F3}" destId="{4C7A662A-01CA-493B-89E3-15C3D3DD7A7F}" srcOrd="2" destOrd="0" parTransId="{BB021FF6-CDB9-4072-8B61-7B80C6FA58B2}" sibTransId="{8A220B94-2348-4D71-B4F7-C31AE09B924A}"/>
    <dgm:cxn modelId="{807AA57A-7900-4D92-B66A-9C939F9039D7}" srcId="{B870E2C2-09BB-41BC-9149-E8C9ED5B8ED3}" destId="{1A26234B-144A-48C3-BF17-9B4822A7F321}" srcOrd="0" destOrd="0" parTransId="{B09B9A91-4F35-4C91-AAC8-67AA201FBD06}" sibTransId="{F5900264-D095-4406-9855-18A32868B7CA}"/>
    <dgm:cxn modelId="{D4186A89-2BFB-4399-A421-53A7B6E5D2D3}" type="presOf" srcId="{B870E2C2-09BB-41BC-9149-E8C9ED5B8ED3}" destId="{4C055ECC-A765-4572-914E-DDA60C90C840}" srcOrd="1" destOrd="0" presId="urn:microsoft.com/office/officeart/2005/8/layout/venn1"/>
    <dgm:cxn modelId="{9E9E3CC1-C2F0-4BEB-A62D-C5916A5CF05D}" type="presOf" srcId="{1A26234B-144A-48C3-BF17-9B4822A7F321}" destId="{4C055ECC-A765-4572-914E-DDA60C90C840}" srcOrd="1" destOrd="1" presId="urn:microsoft.com/office/officeart/2005/8/layout/venn1"/>
    <dgm:cxn modelId="{4A9F8CD5-3379-4EBD-A6A6-C2ABE5820F0E}" type="presOf" srcId="{1A26234B-144A-48C3-BF17-9B4822A7F321}" destId="{D6377328-8345-4212-98C5-447DC543C0DC}" srcOrd="0" destOrd="1" presId="urn:microsoft.com/office/officeart/2005/8/layout/venn1"/>
    <dgm:cxn modelId="{D72638D7-EF9A-4050-A6F6-DD61FA8607CC}" type="presOf" srcId="{FDA9164E-64AB-47FF-A09F-BFB7615038B9}" destId="{4C055ECC-A765-4572-914E-DDA60C90C840}" srcOrd="1" destOrd="2" presId="urn:microsoft.com/office/officeart/2005/8/layout/venn1"/>
    <dgm:cxn modelId="{92B497D7-1D68-4F53-8B60-06DB1FDABB7B}" type="presOf" srcId="{449E7BCC-633A-452E-A0B6-06A0F7A59027}" destId="{AB42A779-7EBE-4D44-AC98-EF5EB48B18FC}" srcOrd="0" destOrd="0" presId="urn:microsoft.com/office/officeart/2005/8/layout/venn1"/>
    <dgm:cxn modelId="{F84F58EF-D589-45C1-BB16-0D47E734E493}" type="presOf" srcId="{4C7A662A-01CA-493B-89E3-15C3D3DD7A7F}" destId="{626075FA-BA7F-4D14-A7F4-B783C0A51A01}" srcOrd="0" destOrd="0" presId="urn:microsoft.com/office/officeart/2005/8/layout/venn1"/>
    <dgm:cxn modelId="{10D05EF2-CA46-441C-AB90-B109BEAA6C92}" srcId="{27D2C46A-9987-4CCD-A4E1-E98975B612F3}" destId="{449E7BCC-633A-452E-A0B6-06A0F7A59027}" srcOrd="0" destOrd="0" parTransId="{0832F2BD-A73A-45FD-81C2-D3D3E653245F}" sibTransId="{388D463C-D79B-4F21-9548-4AF7062CD5DA}"/>
    <dgm:cxn modelId="{438B330F-02E7-40DD-84ED-47FAF22E4536}" type="presParOf" srcId="{8B6E705E-8C49-4071-903E-22317B548170}" destId="{AB42A779-7EBE-4D44-AC98-EF5EB48B18FC}" srcOrd="0" destOrd="0" presId="urn:microsoft.com/office/officeart/2005/8/layout/venn1"/>
    <dgm:cxn modelId="{E34212E4-456F-4F69-A7AA-BB3589550DA1}" type="presParOf" srcId="{8B6E705E-8C49-4071-903E-22317B548170}" destId="{9A0F8FDD-FFF6-443C-B9A6-470BDD9CC44E}" srcOrd="1" destOrd="0" presId="urn:microsoft.com/office/officeart/2005/8/layout/venn1"/>
    <dgm:cxn modelId="{3D646177-5918-47BA-947E-25AC54F309AE}" type="presParOf" srcId="{8B6E705E-8C49-4071-903E-22317B548170}" destId="{D6377328-8345-4212-98C5-447DC543C0DC}" srcOrd="2" destOrd="0" presId="urn:microsoft.com/office/officeart/2005/8/layout/venn1"/>
    <dgm:cxn modelId="{0EB4385C-F72C-47E4-A090-661DDAA9D6B3}" type="presParOf" srcId="{8B6E705E-8C49-4071-903E-22317B548170}" destId="{4C055ECC-A765-4572-914E-DDA60C90C840}" srcOrd="3" destOrd="0" presId="urn:microsoft.com/office/officeart/2005/8/layout/venn1"/>
    <dgm:cxn modelId="{456A416F-59E2-4414-BDD2-72436F85B9E7}" type="presParOf" srcId="{8B6E705E-8C49-4071-903E-22317B548170}" destId="{626075FA-BA7F-4D14-A7F4-B783C0A51A01}" srcOrd="4" destOrd="0" presId="urn:microsoft.com/office/officeart/2005/8/layout/venn1"/>
    <dgm:cxn modelId="{7F37926C-9B0E-4BF1-9998-B8C3D2DAB1EB}" type="presParOf" srcId="{8B6E705E-8C49-4071-903E-22317B548170}" destId="{6D8340EA-C9B5-40CA-ABDA-E65F8D416AC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3C3B198-9039-4A4C-82A1-0AA7D46CF529}" type="doc">
      <dgm:prSet loTypeId="urn:microsoft.com/office/officeart/2005/8/layout/hList1" loCatId="list" qsTypeId="urn:microsoft.com/office/officeart/2005/8/quickstyle/3d5" qsCatId="3D" csTypeId="urn:microsoft.com/office/officeart/2005/8/colors/colorful4" csCatId="colorful"/>
      <dgm:spPr/>
      <dgm:t>
        <a:bodyPr/>
        <a:lstStyle/>
        <a:p>
          <a:endParaRPr lang="fi-FI"/>
        </a:p>
      </dgm:t>
    </dgm:pt>
    <dgm:pt modelId="{6D480B63-A031-48A8-974B-D22C534D408B}">
      <dgm:prSet/>
      <dgm:spPr/>
      <dgm:t>
        <a:bodyPr/>
        <a:lstStyle/>
        <a:p>
          <a:r>
            <a:rPr lang="en-US" b="1"/>
            <a:t>Direct sales</a:t>
          </a:r>
          <a:endParaRPr lang="fi-FI"/>
        </a:p>
      </dgm:t>
    </dgm:pt>
    <dgm:pt modelId="{C5EF7722-DC4D-43D1-870F-8B963846FF19}" type="parTrans" cxnId="{0F3084EA-15EF-45EC-BFF0-EF4370317DD8}">
      <dgm:prSet/>
      <dgm:spPr/>
      <dgm:t>
        <a:bodyPr/>
        <a:lstStyle/>
        <a:p>
          <a:endParaRPr lang="fi-FI"/>
        </a:p>
      </dgm:t>
    </dgm:pt>
    <dgm:pt modelId="{8EA753F8-61D2-447D-9B3D-E13B731F3371}" type="sibTrans" cxnId="{0F3084EA-15EF-45EC-BFF0-EF4370317DD8}">
      <dgm:prSet/>
      <dgm:spPr/>
      <dgm:t>
        <a:bodyPr/>
        <a:lstStyle/>
        <a:p>
          <a:endParaRPr lang="fi-FI"/>
        </a:p>
      </dgm:t>
    </dgm:pt>
    <dgm:pt modelId="{EDC11C06-9787-4D3B-BDBD-9528C69F82A6}">
      <dgm:prSet/>
      <dgm:spPr/>
      <dgm:t>
        <a:bodyPr/>
        <a:lstStyle/>
        <a:p>
          <a:r>
            <a:rPr lang="en-US" i="1"/>
            <a:t>The contractual disclosure obligations of the seller and the obligations of the buyer to make inquiries apply to the counterparty.</a:t>
          </a:r>
          <a:endParaRPr lang="fi-FI"/>
        </a:p>
      </dgm:t>
    </dgm:pt>
    <dgm:pt modelId="{C116A843-27C9-468F-8E0F-1346C5392721}" type="parTrans" cxnId="{D158C77F-FCF2-496A-8540-F675064DD7BD}">
      <dgm:prSet/>
      <dgm:spPr/>
      <dgm:t>
        <a:bodyPr/>
        <a:lstStyle/>
        <a:p>
          <a:endParaRPr lang="fi-FI"/>
        </a:p>
      </dgm:t>
    </dgm:pt>
    <dgm:pt modelId="{556B407C-2396-426D-A997-F89E535CA4AF}" type="sibTrans" cxnId="{D158C77F-FCF2-496A-8540-F675064DD7BD}">
      <dgm:prSet/>
      <dgm:spPr/>
      <dgm:t>
        <a:bodyPr/>
        <a:lstStyle/>
        <a:p>
          <a:endParaRPr lang="fi-FI"/>
        </a:p>
      </dgm:t>
    </dgm:pt>
    <dgm:pt modelId="{BE9DABDC-C4F5-4D81-AF19-3A67567E6E68}">
      <dgm:prSet/>
      <dgm:spPr/>
      <dgm:t>
        <a:bodyPr/>
        <a:lstStyle/>
        <a:p>
          <a:r>
            <a:rPr lang="en-US" i="1"/>
            <a:t>Breach of an obligation (breach of contract) is a necessary and sufficient condition for damage</a:t>
          </a:r>
          <a:endParaRPr lang="fi-FI"/>
        </a:p>
      </dgm:t>
    </dgm:pt>
    <dgm:pt modelId="{47009F0A-D8A3-4F58-810F-1389EDAF7CD2}" type="parTrans" cxnId="{D91534EC-CCDC-46A2-A6D3-411EF6C1125F}">
      <dgm:prSet/>
      <dgm:spPr/>
      <dgm:t>
        <a:bodyPr/>
        <a:lstStyle/>
        <a:p>
          <a:endParaRPr lang="fi-FI"/>
        </a:p>
      </dgm:t>
    </dgm:pt>
    <dgm:pt modelId="{D514B54C-1874-408E-AA1B-32F19BEA759C}" type="sibTrans" cxnId="{D91534EC-CCDC-46A2-A6D3-411EF6C1125F}">
      <dgm:prSet/>
      <dgm:spPr/>
      <dgm:t>
        <a:bodyPr/>
        <a:lstStyle/>
        <a:p>
          <a:endParaRPr lang="fi-FI"/>
        </a:p>
      </dgm:t>
    </dgm:pt>
    <dgm:pt modelId="{408371F8-0C40-46A2-A609-C91A0770E219}">
      <dgm:prSet/>
      <dgm:spPr/>
      <dgm:t>
        <a:bodyPr/>
        <a:lstStyle/>
        <a:p>
          <a:r>
            <a:rPr lang="en-US" b="1"/>
            <a:t>Trading in the market</a:t>
          </a:r>
          <a:endParaRPr lang="fi-FI"/>
        </a:p>
      </dgm:t>
    </dgm:pt>
    <dgm:pt modelId="{0D375F91-7014-4A09-997C-0AACD6477DB3}" type="parTrans" cxnId="{AB0A2E99-E3CE-4BB4-92F2-F7ECAF5DFF03}">
      <dgm:prSet/>
      <dgm:spPr/>
      <dgm:t>
        <a:bodyPr/>
        <a:lstStyle/>
        <a:p>
          <a:endParaRPr lang="fi-FI"/>
        </a:p>
      </dgm:t>
    </dgm:pt>
    <dgm:pt modelId="{7828FDC2-323D-4326-B1E2-BF1075DA0B47}" type="sibTrans" cxnId="{AB0A2E99-E3CE-4BB4-92F2-F7ECAF5DFF03}">
      <dgm:prSet/>
      <dgm:spPr/>
      <dgm:t>
        <a:bodyPr/>
        <a:lstStyle/>
        <a:p>
          <a:endParaRPr lang="fi-FI"/>
        </a:p>
      </dgm:t>
    </dgm:pt>
    <dgm:pt modelId="{93E8E1FF-D4F7-489B-A054-1637F2E0A8AA}">
      <dgm:prSet/>
      <dgm:spPr/>
      <dgm:t>
        <a:bodyPr/>
        <a:lstStyle/>
        <a:p>
          <a:r>
            <a:rPr lang="en-US" i="1"/>
            <a:t>Securities market disclosure obligations for the market in general,</a:t>
          </a:r>
          <a:endParaRPr lang="fi-FI"/>
        </a:p>
      </dgm:t>
    </dgm:pt>
    <dgm:pt modelId="{E0B5D6B2-D81E-43B9-A261-96930343990C}" type="parTrans" cxnId="{8C5E6185-5718-4A40-AFAF-72AEC5592F19}">
      <dgm:prSet/>
      <dgm:spPr/>
      <dgm:t>
        <a:bodyPr/>
        <a:lstStyle/>
        <a:p>
          <a:endParaRPr lang="fi-FI"/>
        </a:p>
      </dgm:t>
    </dgm:pt>
    <dgm:pt modelId="{34937335-75EE-4F28-8559-7430A2682DC8}" type="sibTrans" cxnId="{8C5E6185-5718-4A40-AFAF-72AEC5592F19}">
      <dgm:prSet/>
      <dgm:spPr/>
      <dgm:t>
        <a:bodyPr/>
        <a:lstStyle/>
        <a:p>
          <a:endParaRPr lang="fi-FI"/>
        </a:p>
      </dgm:t>
    </dgm:pt>
    <dgm:pt modelId="{A26049A9-30F4-4F63-B5CD-6E4556F2D69D}">
      <dgm:prSet/>
      <dgm:spPr/>
      <dgm:t>
        <a:bodyPr/>
        <a:lstStyle/>
        <a:p>
          <a:r>
            <a:rPr lang="en-US" i="1"/>
            <a:t>which do not relate to any specific transaction or counterparty</a:t>
          </a:r>
          <a:endParaRPr lang="fi-FI"/>
        </a:p>
      </dgm:t>
    </dgm:pt>
    <dgm:pt modelId="{5BF27143-63CF-4BBB-ACFB-9402AFA17FA8}" type="parTrans" cxnId="{AFD49369-6F5A-4A97-B553-17639D4FB532}">
      <dgm:prSet/>
      <dgm:spPr/>
      <dgm:t>
        <a:bodyPr/>
        <a:lstStyle/>
        <a:p>
          <a:endParaRPr lang="fi-FI"/>
        </a:p>
      </dgm:t>
    </dgm:pt>
    <dgm:pt modelId="{93CBEE69-B021-49A5-BA9B-C22EA15CAB2A}" type="sibTrans" cxnId="{AFD49369-6F5A-4A97-B553-17639D4FB532}">
      <dgm:prSet/>
      <dgm:spPr/>
      <dgm:t>
        <a:bodyPr/>
        <a:lstStyle/>
        <a:p>
          <a:endParaRPr lang="fi-FI"/>
        </a:p>
      </dgm:t>
    </dgm:pt>
    <dgm:pt modelId="{7FEB86FA-1897-4041-8861-B1009AA95A73}">
      <dgm:prSet/>
      <dgm:spPr/>
      <dgm:t>
        <a:bodyPr/>
        <a:lstStyle/>
        <a:p>
          <a:r>
            <a:rPr lang="en-US" i="1"/>
            <a:t>It may be impossible to even determine the counterparty</a:t>
          </a:r>
          <a:endParaRPr lang="fi-FI"/>
        </a:p>
      </dgm:t>
    </dgm:pt>
    <dgm:pt modelId="{8F515D5B-D6C3-42AB-AF5D-562102F03FAE}" type="parTrans" cxnId="{00A52953-826A-4416-9457-50F83CC50C9F}">
      <dgm:prSet/>
      <dgm:spPr/>
      <dgm:t>
        <a:bodyPr/>
        <a:lstStyle/>
        <a:p>
          <a:endParaRPr lang="fi-FI"/>
        </a:p>
      </dgm:t>
    </dgm:pt>
    <dgm:pt modelId="{44CC9FF1-2AD6-475D-AE46-160E36244D1B}" type="sibTrans" cxnId="{00A52953-826A-4416-9457-50F83CC50C9F}">
      <dgm:prSet/>
      <dgm:spPr/>
      <dgm:t>
        <a:bodyPr/>
        <a:lstStyle/>
        <a:p>
          <a:endParaRPr lang="fi-FI"/>
        </a:p>
      </dgm:t>
    </dgm:pt>
    <dgm:pt modelId="{A562BFFB-532F-4127-ADEE-8D6EE57A0647}" type="pres">
      <dgm:prSet presAssocID="{93C3B198-9039-4A4C-82A1-0AA7D46CF529}" presName="Name0" presStyleCnt="0">
        <dgm:presLayoutVars>
          <dgm:dir/>
          <dgm:animLvl val="lvl"/>
          <dgm:resizeHandles val="exact"/>
        </dgm:presLayoutVars>
      </dgm:prSet>
      <dgm:spPr/>
    </dgm:pt>
    <dgm:pt modelId="{D24DCF82-7C75-4A82-B363-AFEF7F2EF239}" type="pres">
      <dgm:prSet presAssocID="{6D480B63-A031-48A8-974B-D22C534D408B}" presName="composite" presStyleCnt="0"/>
      <dgm:spPr/>
    </dgm:pt>
    <dgm:pt modelId="{8E27B2BA-1483-4529-9990-A8392AF4E97C}" type="pres">
      <dgm:prSet presAssocID="{6D480B63-A031-48A8-974B-D22C534D408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E32090E-992B-487D-9557-680779A76D7C}" type="pres">
      <dgm:prSet presAssocID="{6D480B63-A031-48A8-974B-D22C534D408B}" presName="desTx" presStyleLbl="alignAccFollowNode1" presStyleIdx="0" presStyleCnt="2">
        <dgm:presLayoutVars>
          <dgm:bulletEnabled val="1"/>
        </dgm:presLayoutVars>
      </dgm:prSet>
      <dgm:spPr/>
    </dgm:pt>
    <dgm:pt modelId="{51A5B1D4-3818-47E3-AF49-A0A7793F0127}" type="pres">
      <dgm:prSet presAssocID="{8EA753F8-61D2-447D-9B3D-E13B731F3371}" presName="space" presStyleCnt="0"/>
      <dgm:spPr/>
    </dgm:pt>
    <dgm:pt modelId="{C4315816-202D-4E7D-B461-A7C45C8DAD28}" type="pres">
      <dgm:prSet presAssocID="{408371F8-0C40-46A2-A609-C91A0770E219}" presName="composite" presStyleCnt="0"/>
      <dgm:spPr/>
    </dgm:pt>
    <dgm:pt modelId="{77AA5C48-7CE5-4805-824F-0AA633E1673E}" type="pres">
      <dgm:prSet presAssocID="{408371F8-0C40-46A2-A609-C91A0770E21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FE54C36-DFD3-4565-8AF7-C936FDBE4420}" type="pres">
      <dgm:prSet presAssocID="{408371F8-0C40-46A2-A609-C91A0770E219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55A2606-0B6E-416B-9F1B-1AC2F4918951}" type="presOf" srcId="{EDC11C06-9787-4D3B-BDBD-9528C69F82A6}" destId="{8E32090E-992B-487D-9557-680779A76D7C}" srcOrd="0" destOrd="0" presId="urn:microsoft.com/office/officeart/2005/8/layout/hList1"/>
    <dgm:cxn modelId="{43C7F90E-CB17-48CD-98EC-61678FDCAF52}" type="presOf" srcId="{93E8E1FF-D4F7-489B-A054-1637F2E0A8AA}" destId="{6FE54C36-DFD3-4565-8AF7-C936FDBE4420}" srcOrd="0" destOrd="0" presId="urn:microsoft.com/office/officeart/2005/8/layout/hList1"/>
    <dgm:cxn modelId="{0CFC8A42-8F8E-4B25-96DE-5B83A373F8D5}" type="presOf" srcId="{BE9DABDC-C4F5-4D81-AF19-3A67567E6E68}" destId="{8E32090E-992B-487D-9557-680779A76D7C}" srcOrd="0" destOrd="1" presId="urn:microsoft.com/office/officeart/2005/8/layout/hList1"/>
    <dgm:cxn modelId="{BFFEC047-809C-4503-AA32-E5D9814E6AFC}" type="presOf" srcId="{A26049A9-30F4-4F63-B5CD-6E4556F2D69D}" destId="{6FE54C36-DFD3-4565-8AF7-C936FDBE4420}" srcOrd="0" destOrd="1" presId="urn:microsoft.com/office/officeart/2005/8/layout/hList1"/>
    <dgm:cxn modelId="{AFD49369-6F5A-4A97-B553-17639D4FB532}" srcId="{408371F8-0C40-46A2-A609-C91A0770E219}" destId="{A26049A9-30F4-4F63-B5CD-6E4556F2D69D}" srcOrd="1" destOrd="0" parTransId="{5BF27143-63CF-4BBB-ACFB-9402AFA17FA8}" sibTransId="{93CBEE69-B021-49A5-BA9B-C22EA15CAB2A}"/>
    <dgm:cxn modelId="{00A52953-826A-4416-9457-50F83CC50C9F}" srcId="{408371F8-0C40-46A2-A609-C91A0770E219}" destId="{7FEB86FA-1897-4041-8861-B1009AA95A73}" srcOrd="2" destOrd="0" parTransId="{8F515D5B-D6C3-42AB-AF5D-562102F03FAE}" sibTransId="{44CC9FF1-2AD6-475D-AE46-160E36244D1B}"/>
    <dgm:cxn modelId="{0C4FB277-3B34-4867-840D-DB8EACA85391}" type="presOf" srcId="{6D480B63-A031-48A8-974B-D22C534D408B}" destId="{8E27B2BA-1483-4529-9990-A8392AF4E97C}" srcOrd="0" destOrd="0" presId="urn:microsoft.com/office/officeart/2005/8/layout/hList1"/>
    <dgm:cxn modelId="{D158C77F-FCF2-496A-8540-F675064DD7BD}" srcId="{6D480B63-A031-48A8-974B-D22C534D408B}" destId="{EDC11C06-9787-4D3B-BDBD-9528C69F82A6}" srcOrd="0" destOrd="0" parTransId="{C116A843-27C9-468F-8E0F-1346C5392721}" sibTransId="{556B407C-2396-426D-A997-F89E535CA4AF}"/>
    <dgm:cxn modelId="{8C5E6185-5718-4A40-AFAF-72AEC5592F19}" srcId="{408371F8-0C40-46A2-A609-C91A0770E219}" destId="{93E8E1FF-D4F7-489B-A054-1637F2E0A8AA}" srcOrd="0" destOrd="0" parTransId="{E0B5D6B2-D81E-43B9-A261-96930343990C}" sibTransId="{34937335-75EE-4F28-8559-7430A2682DC8}"/>
    <dgm:cxn modelId="{AB0A2E99-E3CE-4BB4-92F2-F7ECAF5DFF03}" srcId="{93C3B198-9039-4A4C-82A1-0AA7D46CF529}" destId="{408371F8-0C40-46A2-A609-C91A0770E219}" srcOrd="1" destOrd="0" parTransId="{0D375F91-7014-4A09-997C-0AACD6477DB3}" sibTransId="{7828FDC2-323D-4326-B1E2-BF1075DA0B47}"/>
    <dgm:cxn modelId="{3178F3C2-C051-4021-B237-4FE51A387DF5}" type="presOf" srcId="{93C3B198-9039-4A4C-82A1-0AA7D46CF529}" destId="{A562BFFB-532F-4127-ADEE-8D6EE57A0647}" srcOrd="0" destOrd="0" presId="urn:microsoft.com/office/officeart/2005/8/layout/hList1"/>
    <dgm:cxn modelId="{15B2D8C3-DD4E-452F-BE1B-0B73BF52CF75}" type="presOf" srcId="{408371F8-0C40-46A2-A609-C91A0770E219}" destId="{77AA5C48-7CE5-4805-824F-0AA633E1673E}" srcOrd="0" destOrd="0" presId="urn:microsoft.com/office/officeart/2005/8/layout/hList1"/>
    <dgm:cxn modelId="{CFF5A2E6-A4E5-4FEE-8565-B4783CDCDDAA}" type="presOf" srcId="{7FEB86FA-1897-4041-8861-B1009AA95A73}" destId="{6FE54C36-DFD3-4565-8AF7-C936FDBE4420}" srcOrd="0" destOrd="2" presId="urn:microsoft.com/office/officeart/2005/8/layout/hList1"/>
    <dgm:cxn modelId="{0F3084EA-15EF-45EC-BFF0-EF4370317DD8}" srcId="{93C3B198-9039-4A4C-82A1-0AA7D46CF529}" destId="{6D480B63-A031-48A8-974B-D22C534D408B}" srcOrd="0" destOrd="0" parTransId="{C5EF7722-DC4D-43D1-870F-8B963846FF19}" sibTransId="{8EA753F8-61D2-447D-9B3D-E13B731F3371}"/>
    <dgm:cxn modelId="{D91534EC-CCDC-46A2-A6D3-411EF6C1125F}" srcId="{6D480B63-A031-48A8-974B-D22C534D408B}" destId="{BE9DABDC-C4F5-4D81-AF19-3A67567E6E68}" srcOrd="1" destOrd="0" parTransId="{47009F0A-D8A3-4F58-810F-1389EDAF7CD2}" sibTransId="{D514B54C-1874-408E-AA1B-32F19BEA759C}"/>
    <dgm:cxn modelId="{7FB05C8A-2C20-4006-9D40-725FD5A6EE0A}" type="presParOf" srcId="{A562BFFB-532F-4127-ADEE-8D6EE57A0647}" destId="{D24DCF82-7C75-4A82-B363-AFEF7F2EF239}" srcOrd="0" destOrd="0" presId="urn:microsoft.com/office/officeart/2005/8/layout/hList1"/>
    <dgm:cxn modelId="{400EEE1D-B427-4F84-9B30-76C7FD428F4F}" type="presParOf" srcId="{D24DCF82-7C75-4A82-B363-AFEF7F2EF239}" destId="{8E27B2BA-1483-4529-9990-A8392AF4E97C}" srcOrd="0" destOrd="0" presId="urn:microsoft.com/office/officeart/2005/8/layout/hList1"/>
    <dgm:cxn modelId="{C3A0AC72-556F-4873-BF9E-FAC6BFC22F6F}" type="presParOf" srcId="{D24DCF82-7C75-4A82-B363-AFEF7F2EF239}" destId="{8E32090E-992B-487D-9557-680779A76D7C}" srcOrd="1" destOrd="0" presId="urn:microsoft.com/office/officeart/2005/8/layout/hList1"/>
    <dgm:cxn modelId="{212936A2-2B5E-4163-9338-2333738DB025}" type="presParOf" srcId="{A562BFFB-532F-4127-ADEE-8D6EE57A0647}" destId="{51A5B1D4-3818-47E3-AF49-A0A7793F0127}" srcOrd="1" destOrd="0" presId="urn:microsoft.com/office/officeart/2005/8/layout/hList1"/>
    <dgm:cxn modelId="{201E735C-DED5-433E-B284-8BAE1C8FD38E}" type="presParOf" srcId="{A562BFFB-532F-4127-ADEE-8D6EE57A0647}" destId="{C4315816-202D-4E7D-B461-A7C45C8DAD28}" srcOrd="2" destOrd="0" presId="urn:microsoft.com/office/officeart/2005/8/layout/hList1"/>
    <dgm:cxn modelId="{7A11A603-CDF3-40EA-B9EB-E2836203F252}" type="presParOf" srcId="{C4315816-202D-4E7D-B461-A7C45C8DAD28}" destId="{77AA5C48-7CE5-4805-824F-0AA633E1673E}" srcOrd="0" destOrd="0" presId="urn:microsoft.com/office/officeart/2005/8/layout/hList1"/>
    <dgm:cxn modelId="{25448191-302A-44A0-B692-FED90EE5FB5F}" type="presParOf" srcId="{C4315816-202D-4E7D-B461-A7C45C8DAD28}" destId="{6FE54C36-DFD3-4565-8AF7-C936FDBE44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2907BB2-476B-4EF3-BD63-59B001504647}" type="doc">
      <dgm:prSet loTypeId="urn:microsoft.com/office/officeart/2005/8/layout/hList6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3B5CE23B-9A4B-4804-B5A5-4201A8D9FD88}">
      <dgm:prSet/>
      <dgm:spPr/>
      <dgm:t>
        <a:bodyPr/>
        <a:lstStyle/>
        <a:p>
          <a:r>
            <a:rPr lang="en-US" b="1"/>
            <a:t>The ability of investors to evaluate information varies and is limited</a:t>
          </a:r>
          <a:endParaRPr lang="fi-FI"/>
        </a:p>
      </dgm:t>
    </dgm:pt>
    <dgm:pt modelId="{48A6B39C-D99C-4054-A261-525F52E990E2}" type="parTrans" cxnId="{E763F6EF-943B-4CFB-818E-B9981B451026}">
      <dgm:prSet/>
      <dgm:spPr/>
      <dgm:t>
        <a:bodyPr/>
        <a:lstStyle/>
        <a:p>
          <a:endParaRPr lang="fi-FI"/>
        </a:p>
      </dgm:t>
    </dgm:pt>
    <dgm:pt modelId="{80AB0A3A-8D0F-4522-B1BC-8FDDF00EDBE3}" type="sibTrans" cxnId="{E763F6EF-943B-4CFB-818E-B9981B451026}">
      <dgm:prSet/>
      <dgm:spPr/>
      <dgm:t>
        <a:bodyPr/>
        <a:lstStyle/>
        <a:p>
          <a:endParaRPr lang="fi-FI"/>
        </a:p>
      </dgm:t>
    </dgm:pt>
    <dgm:pt modelId="{5C7A0758-703C-4057-8D07-DBCA4268C282}">
      <dgm:prSet/>
      <dgm:spPr/>
      <dgm:t>
        <a:bodyPr/>
        <a:lstStyle/>
        <a:p>
          <a:r>
            <a:rPr lang="en-US" i="1"/>
            <a:t>For example, the impact of market psychology</a:t>
          </a:r>
          <a:endParaRPr lang="fi-FI"/>
        </a:p>
      </dgm:t>
    </dgm:pt>
    <dgm:pt modelId="{328B2702-46B3-487D-9C08-257BE4580CF6}" type="parTrans" cxnId="{79FC57CC-5A55-48AB-8EC7-CFEF68E5EEB5}">
      <dgm:prSet/>
      <dgm:spPr/>
      <dgm:t>
        <a:bodyPr/>
        <a:lstStyle/>
        <a:p>
          <a:endParaRPr lang="fi-FI"/>
        </a:p>
      </dgm:t>
    </dgm:pt>
    <dgm:pt modelId="{52759D9F-FFB9-45FA-A4D8-0C4023400E1C}" type="sibTrans" cxnId="{79FC57CC-5A55-48AB-8EC7-CFEF68E5EEB5}">
      <dgm:prSet/>
      <dgm:spPr/>
      <dgm:t>
        <a:bodyPr/>
        <a:lstStyle/>
        <a:p>
          <a:endParaRPr lang="fi-FI"/>
        </a:p>
      </dgm:t>
    </dgm:pt>
    <dgm:pt modelId="{B0406231-C45F-47D2-B5BD-561499E31138}">
      <dgm:prSet/>
      <dgm:spPr/>
      <dgm:t>
        <a:bodyPr/>
        <a:lstStyle/>
        <a:p>
          <a:r>
            <a:rPr lang="en-US" b="1"/>
            <a:t>Market forces ensure that sufficient information is provided to the market through a price mechanism (what risk-averse investors are willing to pay)</a:t>
          </a:r>
          <a:endParaRPr lang="fi-FI"/>
        </a:p>
      </dgm:t>
    </dgm:pt>
    <dgm:pt modelId="{BCE0E4BB-3CCC-41DB-8C8C-1FDC30BBC03F}" type="parTrans" cxnId="{4851A4E7-394A-4529-AA91-A3E6AED38289}">
      <dgm:prSet/>
      <dgm:spPr/>
      <dgm:t>
        <a:bodyPr/>
        <a:lstStyle/>
        <a:p>
          <a:endParaRPr lang="fi-FI"/>
        </a:p>
      </dgm:t>
    </dgm:pt>
    <dgm:pt modelId="{883155A8-522F-4B1F-898F-267FCAE33F89}" type="sibTrans" cxnId="{4851A4E7-394A-4529-AA91-A3E6AED38289}">
      <dgm:prSet/>
      <dgm:spPr/>
      <dgm:t>
        <a:bodyPr/>
        <a:lstStyle/>
        <a:p>
          <a:endParaRPr lang="fi-FI"/>
        </a:p>
      </dgm:t>
    </dgm:pt>
    <dgm:pt modelId="{606DCD32-9B85-4D64-BAD0-F15421FF52F9}">
      <dgm:prSet/>
      <dgm:spPr/>
      <dgm:t>
        <a:bodyPr/>
        <a:lstStyle/>
        <a:p>
          <a:r>
            <a:rPr lang="en-US" b="1"/>
            <a:t>In an efficient market, prices reflect all the information</a:t>
          </a:r>
          <a:endParaRPr lang="fi-FI"/>
        </a:p>
      </dgm:t>
    </dgm:pt>
    <dgm:pt modelId="{13EEBDB4-196F-41F7-917C-AF468D010B8D}" type="parTrans" cxnId="{9A99E42F-546E-4924-B46F-1D248E0B1E87}">
      <dgm:prSet/>
      <dgm:spPr/>
      <dgm:t>
        <a:bodyPr/>
        <a:lstStyle/>
        <a:p>
          <a:endParaRPr lang="fi-FI"/>
        </a:p>
      </dgm:t>
    </dgm:pt>
    <dgm:pt modelId="{C0B6F8B6-1871-41F3-8B0D-0958E7F7348C}" type="sibTrans" cxnId="{9A99E42F-546E-4924-B46F-1D248E0B1E87}">
      <dgm:prSet/>
      <dgm:spPr/>
      <dgm:t>
        <a:bodyPr/>
        <a:lstStyle/>
        <a:p>
          <a:endParaRPr lang="fi-FI"/>
        </a:p>
      </dgm:t>
    </dgm:pt>
    <dgm:pt modelId="{982DD3FD-88EB-46F9-9D8A-9CEEEC9793DF}">
      <dgm:prSet/>
      <dgm:spPr/>
      <dgm:t>
        <a:bodyPr/>
        <a:lstStyle/>
        <a:p>
          <a:r>
            <a:rPr lang="en-US" b="1"/>
            <a:t>ECMH, Market Model of Investment Behavior</a:t>
          </a:r>
          <a:endParaRPr lang="fi-FI"/>
        </a:p>
      </dgm:t>
    </dgm:pt>
    <dgm:pt modelId="{C168779B-10C5-4FE1-8423-2218C906AF47}" type="parTrans" cxnId="{6006BF28-9462-4F6A-892E-71E7C1353FD5}">
      <dgm:prSet/>
      <dgm:spPr/>
      <dgm:t>
        <a:bodyPr/>
        <a:lstStyle/>
        <a:p>
          <a:endParaRPr lang="fi-FI"/>
        </a:p>
      </dgm:t>
    </dgm:pt>
    <dgm:pt modelId="{3C3C8BA2-2B7C-4DA9-93C1-74F02A903F62}" type="sibTrans" cxnId="{6006BF28-9462-4F6A-892E-71E7C1353FD5}">
      <dgm:prSet/>
      <dgm:spPr/>
      <dgm:t>
        <a:bodyPr/>
        <a:lstStyle/>
        <a:p>
          <a:endParaRPr lang="fi-FI"/>
        </a:p>
      </dgm:t>
    </dgm:pt>
    <dgm:pt modelId="{C273B88F-29DD-4705-8604-27865D1702C3}">
      <dgm:prSet/>
      <dgm:spPr/>
      <dgm:t>
        <a:bodyPr/>
        <a:lstStyle/>
        <a:p>
          <a:r>
            <a:rPr lang="en-US" b="1"/>
            <a:t>Informative effectiveness: regulation / deregulation?</a:t>
          </a:r>
          <a:endParaRPr lang="fi-FI"/>
        </a:p>
      </dgm:t>
    </dgm:pt>
    <dgm:pt modelId="{330D01F0-2113-4096-81CB-E8FFA9596444}" type="parTrans" cxnId="{3CE79EDF-CBFB-4C39-B0E2-24BB9DE1D2CC}">
      <dgm:prSet/>
      <dgm:spPr/>
      <dgm:t>
        <a:bodyPr/>
        <a:lstStyle/>
        <a:p>
          <a:endParaRPr lang="fi-FI"/>
        </a:p>
      </dgm:t>
    </dgm:pt>
    <dgm:pt modelId="{9AC26E6E-E676-4132-8028-DFD5089BB136}" type="sibTrans" cxnId="{3CE79EDF-CBFB-4C39-B0E2-24BB9DE1D2CC}">
      <dgm:prSet/>
      <dgm:spPr/>
      <dgm:t>
        <a:bodyPr/>
        <a:lstStyle/>
        <a:p>
          <a:endParaRPr lang="fi-FI"/>
        </a:p>
      </dgm:t>
    </dgm:pt>
    <dgm:pt modelId="{8E1B320B-5C66-4BC7-ABA0-3E18CC57AB50}">
      <dgm:prSet/>
      <dgm:spPr/>
      <dgm:t>
        <a:bodyPr/>
        <a:lstStyle/>
        <a:p>
          <a:r>
            <a:rPr lang="en-US" i="1"/>
            <a:t>Incentives for producing and acquiring information</a:t>
          </a:r>
          <a:endParaRPr lang="fi-FI"/>
        </a:p>
      </dgm:t>
    </dgm:pt>
    <dgm:pt modelId="{8A41F13E-21E7-4C2B-97F5-8C620A871D39}" type="parTrans" cxnId="{9342873A-FDE3-47EB-AA90-E3252248FA73}">
      <dgm:prSet/>
      <dgm:spPr/>
      <dgm:t>
        <a:bodyPr/>
        <a:lstStyle/>
        <a:p>
          <a:endParaRPr lang="fi-FI"/>
        </a:p>
      </dgm:t>
    </dgm:pt>
    <dgm:pt modelId="{C307B972-FB1A-414E-A58B-108D716C5862}" type="sibTrans" cxnId="{9342873A-FDE3-47EB-AA90-E3252248FA73}">
      <dgm:prSet/>
      <dgm:spPr/>
      <dgm:t>
        <a:bodyPr/>
        <a:lstStyle/>
        <a:p>
          <a:endParaRPr lang="fi-FI"/>
        </a:p>
      </dgm:t>
    </dgm:pt>
    <dgm:pt modelId="{E25FC6C5-92D7-46FF-B4C4-67A11CAEF314}">
      <dgm:prSet/>
      <dgm:spPr/>
      <dgm:t>
        <a:bodyPr/>
        <a:lstStyle/>
        <a:p>
          <a:r>
            <a:rPr lang="en-US" i="1"/>
            <a:t>Understanding information</a:t>
          </a:r>
          <a:endParaRPr lang="fi-FI"/>
        </a:p>
      </dgm:t>
    </dgm:pt>
    <dgm:pt modelId="{8D39D6D3-B7A8-48EF-A33E-CC7994E41326}" type="parTrans" cxnId="{5078F735-129E-4686-A084-08FDB00F7FFA}">
      <dgm:prSet/>
      <dgm:spPr/>
      <dgm:t>
        <a:bodyPr/>
        <a:lstStyle/>
        <a:p>
          <a:endParaRPr lang="fi-FI"/>
        </a:p>
      </dgm:t>
    </dgm:pt>
    <dgm:pt modelId="{FAE2C755-5324-4530-B3AA-3CD0FCF73BB7}" type="sibTrans" cxnId="{5078F735-129E-4686-A084-08FDB00F7FFA}">
      <dgm:prSet/>
      <dgm:spPr/>
      <dgm:t>
        <a:bodyPr/>
        <a:lstStyle/>
        <a:p>
          <a:endParaRPr lang="fi-FI"/>
        </a:p>
      </dgm:t>
    </dgm:pt>
    <dgm:pt modelId="{A737A39C-C1E3-44FF-ADE9-B776225C44FB}">
      <dgm:prSet/>
      <dgm:spPr/>
      <dgm:t>
        <a:bodyPr/>
        <a:lstStyle/>
        <a:p>
          <a:r>
            <a:rPr lang="en-US" i="1"/>
            <a:t>Behavioral economics: information flood, various information biases</a:t>
          </a:r>
          <a:endParaRPr lang="fi-FI"/>
        </a:p>
      </dgm:t>
    </dgm:pt>
    <dgm:pt modelId="{306B38BA-9B28-426E-9BD3-10DE7F6AB445}" type="parTrans" cxnId="{B2DFB1BB-D4BB-417E-9D03-530EE3458780}">
      <dgm:prSet/>
      <dgm:spPr/>
      <dgm:t>
        <a:bodyPr/>
        <a:lstStyle/>
        <a:p>
          <a:endParaRPr lang="fi-FI"/>
        </a:p>
      </dgm:t>
    </dgm:pt>
    <dgm:pt modelId="{447BBDFB-5B19-4B13-A35D-239295B4544E}" type="sibTrans" cxnId="{B2DFB1BB-D4BB-417E-9D03-530EE3458780}">
      <dgm:prSet/>
      <dgm:spPr/>
      <dgm:t>
        <a:bodyPr/>
        <a:lstStyle/>
        <a:p>
          <a:endParaRPr lang="fi-FI"/>
        </a:p>
      </dgm:t>
    </dgm:pt>
    <dgm:pt modelId="{4284A6EF-E01E-430D-9C94-E72398C768B6}" type="pres">
      <dgm:prSet presAssocID="{32907BB2-476B-4EF3-BD63-59B001504647}" presName="Name0" presStyleCnt="0">
        <dgm:presLayoutVars>
          <dgm:dir/>
          <dgm:resizeHandles val="exact"/>
        </dgm:presLayoutVars>
      </dgm:prSet>
      <dgm:spPr/>
    </dgm:pt>
    <dgm:pt modelId="{C57927C0-0612-4804-834B-A0BE58421708}" type="pres">
      <dgm:prSet presAssocID="{3B5CE23B-9A4B-4804-B5A5-4201A8D9FD88}" presName="node" presStyleLbl="node1" presStyleIdx="0" presStyleCnt="5">
        <dgm:presLayoutVars>
          <dgm:bulletEnabled val="1"/>
        </dgm:presLayoutVars>
      </dgm:prSet>
      <dgm:spPr/>
    </dgm:pt>
    <dgm:pt modelId="{123D221E-A918-4FDB-B6D9-2D707D416248}" type="pres">
      <dgm:prSet presAssocID="{80AB0A3A-8D0F-4522-B1BC-8FDDF00EDBE3}" presName="sibTrans" presStyleCnt="0"/>
      <dgm:spPr/>
    </dgm:pt>
    <dgm:pt modelId="{5C952E69-C70E-4E4C-8673-1A1C934BD023}" type="pres">
      <dgm:prSet presAssocID="{B0406231-C45F-47D2-B5BD-561499E31138}" presName="node" presStyleLbl="node1" presStyleIdx="1" presStyleCnt="5">
        <dgm:presLayoutVars>
          <dgm:bulletEnabled val="1"/>
        </dgm:presLayoutVars>
      </dgm:prSet>
      <dgm:spPr/>
    </dgm:pt>
    <dgm:pt modelId="{8B70A76F-30F1-4654-9AC3-87337D08A615}" type="pres">
      <dgm:prSet presAssocID="{883155A8-522F-4B1F-898F-267FCAE33F89}" presName="sibTrans" presStyleCnt="0"/>
      <dgm:spPr/>
    </dgm:pt>
    <dgm:pt modelId="{0F1EC720-A1F8-43EA-A9C5-2F5D3463BA7B}" type="pres">
      <dgm:prSet presAssocID="{606DCD32-9B85-4D64-BAD0-F15421FF52F9}" presName="node" presStyleLbl="node1" presStyleIdx="2" presStyleCnt="5">
        <dgm:presLayoutVars>
          <dgm:bulletEnabled val="1"/>
        </dgm:presLayoutVars>
      </dgm:prSet>
      <dgm:spPr/>
    </dgm:pt>
    <dgm:pt modelId="{E0567796-D1D7-4756-B858-7CE17194B694}" type="pres">
      <dgm:prSet presAssocID="{C0B6F8B6-1871-41F3-8B0D-0958E7F7348C}" presName="sibTrans" presStyleCnt="0"/>
      <dgm:spPr/>
    </dgm:pt>
    <dgm:pt modelId="{35B5F818-5AD9-41DB-BC88-B30AE01E7906}" type="pres">
      <dgm:prSet presAssocID="{982DD3FD-88EB-46F9-9D8A-9CEEEC9793DF}" presName="node" presStyleLbl="node1" presStyleIdx="3" presStyleCnt="5">
        <dgm:presLayoutVars>
          <dgm:bulletEnabled val="1"/>
        </dgm:presLayoutVars>
      </dgm:prSet>
      <dgm:spPr/>
    </dgm:pt>
    <dgm:pt modelId="{5F6B8A06-4003-48E5-A232-310ED2E03AFE}" type="pres">
      <dgm:prSet presAssocID="{3C3C8BA2-2B7C-4DA9-93C1-74F02A903F62}" presName="sibTrans" presStyleCnt="0"/>
      <dgm:spPr/>
    </dgm:pt>
    <dgm:pt modelId="{CF9A1A02-EFBE-4678-A881-46F9A730436B}" type="pres">
      <dgm:prSet presAssocID="{C273B88F-29DD-4705-8604-27865D1702C3}" presName="node" presStyleLbl="node1" presStyleIdx="4" presStyleCnt="5">
        <dgm:presLayoutVars>
          <dgm:bulletEnabled val="1"/>
        </dgm:presLayoutVars>
      </dgm:prSet>
      <dgm:spPr/>
    </dgm:pt>
  </dgm:ptLst>
  <dgm:cxnLst>
    <dgm:cxn modelId="{6006BF28-9462-4F6A-892E-71E7C1353FD5}" srcId="{32907BB2-476B-4EF3-BD63-59B001504647}" destId="{982DD3FD-88EB-46F9-9D8A-9CEEEC9793DF}" srcOrd="3" destOrd="0" parTransId="{C168779B-10C5-4FE1-8423-2218C906AF47}" sibTransId="{3C3C8BA2-2B7C-4DA9-93C1-74F02A903F62}"/>
    <dgm:cxn modelId="{9A99E42F-546E-4924-B46F-1D248E0B1E87}" srcId="{32907BB2-476B-4EF3-BD63-59B001504647}" destId="{606DCD32-9B85-4D64-BAD0-F15421FF52F9}" srcOrd="2" destOrd="0" parTransId="{13EEBDB4-196F-41F7-917C-AF468D010B8D}" sibTransId="{C0B6F8B6-1871-41F3-8B0D-0958E7F7348C}"/>
    <dgm:cxn modelId="{5078F735-129E-4686-A084-08FDB00F7FFA}" srcId="{C273B88F-29DD-4705-8604-27865D1702C3}" destId="{E25FC6C5-92D7-46FF-B4C4-67A11CAEF314}" srcOrd="1" destOrd="0" parTransId="{8D39D6D3-B7A8-48EF-A33E-CC7994E41326}" sibTransId="{FAE2C755-5324-4530-B3AA-3CD0FCF73BB7}"/>
    <dgm:cxn modelId="{9342873A-FDE3-47EB-AA90-E3252248FA73}" srcId="{C273B88F-29DD-4705-8604-27865D1702C3}" destId="{8E1B320B-5C66-4BC7-ABA0-3E18CC57AB50}" srcOrd="0" destOrd="0" parTransId="{8A41F13E-21E7-4C2B-97F5-8C620A871D39}" sibTransId="{C307B972-FB1A-414E-A58B-108D716C5862}"/>
    <dgm:cxn modelId="{162C844A-E7FE-428B-A0F5-82080BD5093E}" type="presOf" srcId="{32907BB2-476B-4EF3-BD63-59B001504647}" destId="{4284A6EF-E01E-430D-9C94-E72398C768B6}" srcOrd="0" destOrd="0" presId="urn:microsoft.com/office/officeart/2005/8/layout/hList6"/>
    <dgm:cxn modelId="{8BFB2855-691B-416D-9B0E-D736C00066DD}" type="presOf" srcId="{5C7A0758-703C-4057-8D07-DBCA4268C282}" destId="{C57927C0-0612-4804-834B-A0BE58421708}" srcOrd="0" destOrd="1" presId="urn:microsoft.com/office/officeart/2005/8/layout/hList6"/>
    <dgm:cxn modelId="{34984980-EA3A-4EE2-BF42-42FB9C815E38}" type="presOf" srcId="{A737A39C-C1E3-44FF-ADE9-B776225C44FB}" destId="{CF9A1A02-EFBE-4678-A881-46F9A730436B}" srcOrd="0" destOrd="3" presId="urn:microsoft.com/office/officeart/2005/8/layout/hList6"/>
    <dgm:cxn modelId="{D3CC1386-7A90-4F72-8C96-82E381DE61CA}" type="presOf" srcId="{982DD3FD-88EB-46F9-9D8A-9CEEEC9793DF}" destId="{35B5F818-5AD9-41DB-BC88-B30AE01E7906}" srcOrd="0" destOrd="0" presId="urn:microsoft.com/office/officeart/2005/8/layout/hList6"/>
    <dgm:cxn modelId="{30118E93-F43C-46D5-88D6-11CFAFE0A145}" type="presOf" srcId="{C273B88F-29DD-4705-8604-27865D1702C3}" destId="{CF9A1A02-EFBE-4678-A881-46F9A730436B}" srcOrd="0" destOrd="0" presId="urn:microsoft.com/office/officeart/2005/8/layout/hList6"/>
    <dgm:cxn modelId="{E71BED9C-9C89-45D0-B172-F11B198C1D78}" type="presOf" srcId="{3B5CE23B-9A4B-4804-B5A5-4201A8D9FD88}" destId="{C57927C0-0612-4804-834B-A0BE58421708}" srcOrd="0" destOrd="0" presId="urn:microsoft.com/office/officeart/2005/8/layout/hList6"/>
    <dgm:cxn modelId="{C5E2AFA0-5BDD-4785-9D78-A43F4EB03209}" type="presOf" srcId="{8E1B320B-5C66-4BC7-ABA0-3E18CC57AB50}" destId="{CF9A1A02-EFBE-4678-A881-46F9A730436B}" srcOrd="0" destOrd="1" presId="urn:microsoft.com/office/officeart/2005/8/layout/hList6"/>
    <dgm:cxn modelId="{72BD89A1-A28E-49E6-BFA8-F2356CD3B70E}" type="presOf" srcId="{E25FC6C5-92D7-46FF-B4C4-67A11CAEF314}" destId="{CF9A1A02-EFBE-4678-A881-46F9A730436B}" srcOrd="0" destOrd="2" presId="urn:microsoft.com/office/officeart/2005/8/layout/hList6"/>
    <dgm:cxn modelId="{760662B8-2718-42E0-AD0C-02E0F9512A89}" type="presOf" srcId="{606DCD32-9B85-4D64-BAD0-F15421FF52F9}" destId="{0F1EC720-A1F8-43EA-A9C5-2F5D3463BA7B}" srcOrd="0" destOrd="0" presId="urn:microsoft.com/office/officeart/2005/8/layout/hList6"/>
    <dgm:cxn modelId="{B2DFB1BB-D4BB-417E-9D03-530EE3458780}" srcId="{C273B88F-29DD-4705-8604-27865D1702C3}" destId="{A737A39C-C1E3-44FF-ADE9-B776225C44FB}" srcOrd="2" destOrd="0" parTransId="{306B38BA-9B28-426E-9BD3-10DE7F6AB445}" sibTransId="{447BBDFB-5B19-4B13-A35D-239295B4544E}"/>
    <dgm:cxn modelId="{2E4394C0-AD36-41A2-AC62-658984BC3A7A}" type="presOf" srcId="{B0406231-C45F-47D2-B5BD-561499E31138}" destId="{5C952E69-C70E-4E4C-8673-1A1C934BD023}" srcOrd="0" destOrd="0" presId="urn:microsoft.com/office/officeart/2005/8/layout/hList6"/>
    <dgm:cxn modelId="{79FC57CC-5A55-48AB-8EC7-CFEF68E5EEB5}" srcId="{3B5CE23B-9A4B-4804-B5A5-4201A8D9FD88}" destId="{5C7A0758-703C-4057-8D07-DBCA4268C282}" srcOrd="0" destOrd="0" parTransId="{328B2702-46B3-487D-9C08-257BE4580CF6}" sibTransId="{52759D9F-FFB9-45FA-A4D8-0C4023400E1C}"/>
    <dgm:cxn modelId="{3CE79EDF-CBFB-4C39-B0E2-24BB9DE1D2CC}" srcId="{32907BB2-476B-4EF3-BD63-59B001504647}" destId="{C273B88F-29DD-4705-8604-27865D1702C3}" srcOrd="4" destOrd="0" parTransId="{330D01F0-2113-4096-81CB-E8FFA9596444}" sibTransId="{9AC26E6E-E676-4132-8028-DFD5089BB136}"/>
    <dgm:cxn modelId="{4851A4E7-394A-4529-AA91-A3E6AED38289}" srcId="{32907BB2-476B-4EF3-BD63-59B001504647}" destId="{B0406231-C45F-47D2-B5BD-561499E31138}" srcOrd="1" destOrd="0" parTransId="{BCE0E4BB-3CCC-41DB-8C8C-1FDC30BBC03F}" sibTransId="{883155A8-522F-4B1F-898F-267FCAE33F89}"/>
    <dgm:cxn modelId="{E763F6EF-943B-4CFB-818E-B9981B451026}" srcId="{32907BB2-476B-4EF3-BD63-59B001504647}" destId="{3B5CE23B-9A4B-4804-B5A5-4201A8D9FD88}" srcOrd="0" destOrd="0" parTransId="{48A6B39C-D99C-4054-A261-525F52E990E2}" sibTransId="{80AB0A3A-8D0F-4522-B1BC-8FDDF00EDBE3}"/>
    <dgm:cxn modelId="{08229DCA-876F-42B0-B460-B152DD84A99F}" type="presParOf" srcId="{4284A6EF-E01E-430D-9C94-E72398C768B6}" destId="{C57927C0-0612-4804-834B-A0BE58421708}" srcOrd="0" destOrd="0" presId="urn:microsoft.com/office/officeart/2005/8/layout/hList6"/>
    <dgm:cxn modelId="{CD13B151-BD73-4EB5-8CBD-D2A9C4C63A77}" type="presParOf" srcId="{4284A6EF-E01E-430D-9C94-E72398C768B6}" destId="{123D221E-A918-4FDB-B6D9-2D707D416248}" srcOrd="1" destOrd="0" presId="urn:microsoft.com/office/officeart/2005/8/layout/hList6"/>
    <dgm:cxn modelId="{FD8C42BB-2270-4724-B890-F0E8C8D22311}" type="presParOf" srcId="{4284A6EF-E01E-430D-9C94-E72398C768B6}" destId="{5C952E69-C70E-4E4C-8673-1A1C934BD023}" srcOrd="2" destOrd="0" presId="urn:microsoft.com/office/officeart/2005/8/layout/hList6"/>
    <dgm:cxn modelId="{C5D3BE4C-F9E6-493F-A9CB-4B0FB48A467E}" type="presParOf" srcId="{4284A6EF-E01E-430D-9C94-E72398C768B6}" destId="{8B70A76F-30F1-4654-9AC3-87337D08A615}" srcOrd="3" destOrd="0" presId="urn:microsoft.com/office/officeart/2005/8/layout/hList6"/>
    <dgm:cxn modelId="{EA32DAAE-01DD-48EF-BDCF-250720A59398}" type="presParOf" srcId="{4284A6EF-E01E-430D-9C94-E72398C768B6}" destId="{0F1EC720-A1F8-43EA-A9C5-2F5D3463BA7B}" srcOrd="4" destOrd="0" presId="urn:microsoft.com/office/officeart/2005/8/layout/hList6"/>
    <dgm:cxn modelId="{D9AD49DB-15F7-456B-89A5-C3F0A94779E2}" type="presParOf" srcId="{4284A6EF-E01E-430D-9C94-E72398C768B6}" destId="{E0567796-D1D7-4756-B858-7CE17194B694}" srcOrd="5" destOrd="0" presId="urn:microsoft.com/office/officeart/2005/8/layout/hList6"/>
    <dgm:cxn modelId="{435CA9E9-E5CD-42AE-ADDF-7C1FA52B95EB}" type="presParOf" srcId="{4284A6EF-E01E-430D-9C94-E72398C768B6}" destId="{35B5F818-5AD9-41DB-BC88-B30AE01E7906}" srcOrd="6" destOrd="0" presId="urn:microsoft.com/office/officeart/2005/8/layout/hList6"/>
    <dgm:cxn modelId="{1214E330-1420-457C-BC1E-AA89623AC36B}" type="presParOf" srcId="{4284A6EF-E01E-430D-9C94-E72398C768B6}" destId="{5F6B8A06-4003-48E5-A232-310ED2E03AFE}" srcOrd="7" destOrd="0" presId="urn:microsoft.com/office/officeart/2005/8/layout/hList6"/>
    <dgm:cxn modelId="{64C102A2-88D6-4D7F-86DC-AE8B14BE0929}" type="presParOf" srcId="{4284A6EF-E01E-430D-9C94-E72398C768B6}" destId="{CF9A1A02-EFBE-4678-A881-46F9A730436B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A14C645-7E85-4A36-B436-9386BC036F8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227F863-3EDC-43DA-8C7C-686678979080}">
      <dgm:prSet/>
      <dgm:spPr/>
      <dgm:t>
        <a:bodyPr/>
        <a:lstStyle/>
        <a:p>
          <a:pPr rtl="0"/>
          <a:r>
            <a:rPr lang="en-US" b="1"/>
            <a:t>Direct protection: eg. ensuring transparency</a:t>
          </a:r>
          <a:endParaRPr lang="fi-FI"/>
        </a:p>
      </dgm:t>
    </dgm:pt>
    <dgm:pt modelId="{B2125ABE-7BC5-429A-BE26-FACCA33AF167}" type="parTrans" cxnId="{75E2A7C1-17CB-4FD8-9E6B-137D5639B895}">
      <dgm:prSet/>
      <dgm:spPr/>
      <dgm:t>
        <a:bodyPr/>
        <a:lstStyle/>
        <a:p>
          <a:endParaRPr lang="en-US"/>
        </a:p>
      </dgm:t>
    </dgm:pt>
    <dgm:pt modelId="{54294316-3AEE-428E-B17A-0993207F8060}" type="sibTrans" cxnId="{75E2A7C1-17CB-4FD8-9E6B-137D5639B895}">
      <dgm:prSet/>
      <dgm:spPr/>
      <dgm:t>
        <a:bodyPr/>
        <a:lstStyle/>
        <a:p>
          <a:endParaRPr lang="en-US"/>
        </a:p>
      </dgm:t>
    </dgm:pt>
    <dgm:pt modelId="{FF6ECA74-4B60-4920-8948-169BEEAB4CF6}">
      <dgm:prSet/>
      <dgm:spPr/>
      <dgm:t>
        <a:bodyPr/>
        <a:lstStyle/>
        <a:p>
          <a:pPr rtl="0"/>
          <a:r>
            <a:rPr lang="en-US"/>
            <a:t>sanctioned disclosure duties </a:t>
          </a:r>
          <a:endParaRPr lang="fi-FI"/>
        </a:p>
      </dgm:t>
    </dgm:pt>
    <dgm:pt modelId="{E81EB266-C33E-4D68-BC94-931950854336}" type="parTrans" cxnId="{FB022E14-C736-4522-87E7-35639D5B0181}">
      <dgm:prSet/>
      <dgm:spPr/>
      <dgm:t>
        <a:bodyPr/>
        <a:lstStyle/>
        <a:p>
          <a:endParaRPr lang="en-US"/>
        </a:p>
      </dgm:t>
    </dgm:pt>
    <dgm:pt modelId="{48E69073-2C00-4473-8260-C21613AE2521}" type="sibTrans" cxnId="{FB022E14-C736-4522-87E7-35639D5B0181}">
      <dgm:prSet/>
      <dgm:spPr/>
      <dgm:t>
        <a:bodyPr/>
        <a:lstStyle/>
        <a:p>
          <a:endParaRPr lang="en-US"/>
        </a:p>
      </dgm:t>
    </dgm:pt>
    <dgm:pt modelId="{B682EF32-D235-4401-A780-DCAD16A85E40}">
      <dgm:prSet/>
      <dgm:spPr/>
      <dgm:t>
        <a:bodyPr/>
        <a:lstStyle/>
        <a:p>
          <a:pPr rtl="0"/>
          <a:r>
            <a:rPr lang="en-US"/>
            <a:t>anonymity of the market prevents investors from “contractual” information seeking </a:t>
          </a:r>
          <a:endParaRPr lang="fi-FI"/>
        </a:p>
      </dgm:t>
    </dgm:pt>
    <dgm:pt modelId="{5EA23D12-7FEA-4229-AC10-C5B8137FF979}" type="parTrans" cxnId="{C15D116B-4FE3-499F-A114-3A4597BEC296}">
      <dgm:prSet/>
      <dgm:spPr/>
      <dgm:t>
        <a:bodyPr/>
        <a:lstStyle/>
        <a:p>
          <a:endParaRPr lang="en-US"/>
        </a:p>
      </dgm:t>
    </dgm:pt>
    <dgm:pt modelId="{AFAFEC21-6FE4-4DE3-B57E-9885085B3E29}" type="sibTrans" cxnId="{C15D116B-4FE3-499F-A114-3A4597BEC296}">
      <dgm:prSet/>
      <dgm:spPr/>
      <dgm:t>
        <a:bodyPr/>
        <a:lstStyle/>
        <a:p>
          <a:endParaRPr lang="en-US"/>
        </a:p>
      </dgm:t>
    </dgm:pt>
    <dgm:pt modelId="{A46421DE-5B65-4024-9BCE-13A5CA281551}">
      <dgm:prSet/>
      <dgm:spPr/>
      <dgm:t>
        <a:bodyPr/>
        <a:lstStyle/>
        <a:p>
          <a:pPr rtl="0"/>
          <a:r>
            <a:rPr lang="en-US" b="1"/>
            <a:t>Indirect protection</a:t>
          </a:r>
          <a:endParaRPr lang="fi-FI"/>
        </a:p>
      </dgm:t>
    </dgm:pt>
    <dgm:pt modelId="{2CB0BFD4-3352-4B59-BCD0-C0B1E14080C5}" type="parTrans" cxnId="{39C1B7CE-B88A-4AD9-9B7E-65DF2E644608}">
      <dgm:prSet/>
      <dgm:spPr/>
      <dgm:t>
        <a:bodyPr/>
        <a:lstStyle/>
        <a:p>
          <a:endParaRPr lang="en-US"/>
        </a:p>
      </dgm:t>
    </dgm:pt>
    <dgm:pt modelId="{A7D1BB89-52CC-481C-A6A1-62161E61BE5D}" type="sibTrans" cxnId="{39C1B7CE-B88A-4AD9-9B7E-65DF2E644608}">
      <dgm:prSet/>
      <dgm:spPr/>
      <dgm:t>
        <a:bodyPr/>
        <a:lstStyle/>
        <a:p>
          <a:endParaRPr lang="en-US"/>
        </a:p>
      </dgm:t>
    </dgm:pt>
    <dgm:pt modelId="{DE580C97-21E8-4A52-9C91-918C04FD222B}">
      <dgm:prSet/>
      <dgm:spPr/>
      <dgm:t>
        <a:bodyPr/>
        <a:lstStyle/>
        <a:p>
          <a:pPr rtl="0"/>
          <a:r>
            <a:rPr lang="en-US"/>
            <a:t>protection of the weaker (cf. institutional investors)? </a:t>
          </a:r>
          <a:endParaRPr lang="fi-FI"/>
        </a:p>
      </dgm:t>
    </dgm:pt>
    <dgm:pt modelId="{DDE7F397-B318-4DD9-9008-79A70456DF3A}" type="parTrans" cxnId="{82F930B7-7910-4C23-B076-05C755EAF5F8}">
      <dgm:prSet/>
      <dgm:spPr/>
      <dgm:t>
        <a:bodyPr/>
        <a:lstStyle/>
        <a:p>
          <a:endParaRPr lang="en-US"/>
        </a:p>
      </dgm:t>
    </dgm:pt>
    <dgm:pt modelId="{2090972F-9E4A-4927-A1FF-35A4802B121B}" type="sibTrans" cxnId="{82F930B7-7910-4C23-B076-05C755EAF5F8}">
      <dgm:prSet/>
      <dgm:spPr/>
      <dgm:t>
        <a:bodyPr/>
        <a:lstStyle/>
        <a:p>
          <a:endParaRPr lang="en-US"/>
        </a:p>
      </dgm:t>
    </dgm:pt>
    <dgm:pt modelId="{511646B9-BD2B-4960-BA3B-03EF25F74522}">
      <dgm:prSet/>
      <dgm:spPr/>
      <dgm:t>
        <a:bodyPr/>
        <a:lstStyle/>
        <a:p>
          <a:pPr rtl="0"/>
          <a:r>
            <a:rPr lang="en-US"/>
            <a:t>Often a by-product of other (e.g. insider) rules </a:t>
          </a:r>
          <a:endParaRPr lang="fi-FI"/>
        </a:p>
      </dgm:t>
    </dgm:pt>
    <dgm:pt modelId="{A1302B22-245F-48E3-838F-96A26160ABD7}" type="parTrans" cxnId="{8C6AFC3A-6D1C-4A2C-B209-5181F98EBCA7}">
      <dgm:prSet/>
      <dgm:spPr/>
      <dgm:t>
        <a:bodyPr/>
        <a:lstStyle/>
        <a:p>
          <a:endParaRPr lang="en-US"/>
        </a:p>
      </dgm:t>
    </dgm:pt>
    <dgm:pt modelId="{976427AC-C700-419D-B503-E1666F3EC1BB}" type="sibTrans" cxnId="{8C6AFC3A-6D1C-4A2C-B209-5181F98EBCA7}">
      <dgm:prSet/>
      <dgm:spPr/>
      <dgm:t>
        <a:bodyPr/>
        <a:lstStyle/>
        <a:p>
          <a:endParaRPr lang="en-US"/>
        </a:p>
      </dgm:t>
    </dgm:pt>
    <dgm:pt modelId="{61A23696-0380-46B3-B590-057B04BF3D7A}" type="pres">
      <dgm:prSet presAssocID="{2A14C645-7E85-4A36-B436-9386BC036F8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6C193DDB-31FE-4404-98FF-52E1E43560F8}" type="pres">
      <dgm:prSet presAssocID="{6227F863-3EDC-43DA-8C7C-686678979080}" presName="circle1" presStyleLbl="node1" presStyleIdx="0" presStyleCnt="2"/>
      <dgm:spPr/>
    </dgm:pt>
    <dgm:pt modelId="{D669D02A-FD0C-4CC8-B76A-001CA0DA5E9E}" type="pres">
      <dgm:prSet presAssocID="{6227F863-3EDC-43DA-8C7C-686678979080}" presName="space" presStyleCnt="0"/>
      <dgm:spPr/>
    </dgm:pt>
    <dgm:pt modelId="{0FFE1201-D38C-46B4-A6D7-2D268EBCC903}" type="pres">
      <dgm:prSet presAssocID="{6227F863-3EDC-43DA-8C7C-686678979080}" presName="rect1" presStyleLbl="alignAcc1" presStyleIdx="0" presStyleCnt="2"/>
      <dgm:spPr/>
    </dgm:pt>
    <dgm:pt modelId="{8916F432-2BE7-480D-AB06-E3A006AAC96C}" type="pres">
      <dgm:prSet presAssocID="{A46421DE-5B65-4024-9BCE-13A5CA281551}" presName="vertSpace2" presStyleLbl="node1" presStyleIdx="0" presStyleCnt="2"/>
      <dgm:spPr/>
    </dgm:pt>
    <dgm:pt modelId="{E5E04CC8-1020-4D3A-AD97-1FF3325324D5}" type="pres">
      <dgm:prSet presAssocID="{A46421DE-5B65-4024-9BCE-13A5CA281551}" presName="circle2" presStyleLbl="node1" presStyleIdx="1" presStyleCnt="2"/>
      <dgm:spPr/>
    </dgm:pt>
    <dgm:pt modelId="{EF704DE8-12C8-4229-99C8-AC8B12713655}" type="pres">
      <dgm:prSet presAssocID="{A46421DE-5B65-4024-9BCE-13A5CA281551}" presName="rect2" presStyleLbl="alignAcc1" presStyleIdx="1" presStyleCnt="2"/>
      <dgm:spPr/>
    </dgm:pt>
    <dgm:pt modelId="{AAB86511-7337-45C6-8D95-E48CB6DF053D}" type="pres">
      <dgm:prSet presAssocID="{6227F863-3EDC-43DA-8C7C-686678979080}" presName="rect1ParTx" presStyleLbl="alignAcc1" presStyleIdx="1" presStyleCnt="2">
        <dgm:presLayoutVars>
          <dgm:chMax val="1"/>
          <dgm:bulletEnabled val="1"/>
        </dgm:presLayoutVars>
      </dgm:prSet>
      <dgm:spPr/>
    </dgm:pt>
    <dgm:pt modelId="{1129810F-670B-4B11-87E0-5A01E13AE125}" type="pres">
      <dgm:prSet presAssocID="{6227F863-3EDC-43DA-8C7C-686678979080}" presName="rect1ChTx" presStyleLbl="alignAcc1" presStyleIdx="1" presStyleCnt="2">
        <dgm:presLayoutVars>
          <dgm:bulletEnabled val="1"/>
        </dgm:presLayoutVars>
      </dgm:prSet>
      <dgm:spPr/>
    </dgm:pt>
    <dgm:pt modelId="{B4A826DC-2E4E-47A6-853F-DA96F10C8751}" type="pres">
      <dgm:prSet presAssocID="{A46421DE-5B65-4024-9BCE-13A5CA281551}" presName="rect2ParTx" presStyleLbl="alignAcc1" presStyleIdx="1" presStyleCnt="2">
        <dgm:presLayoutVars>
          <dgm:chMax val="1"/>
          <dgm:bulletEnabled val="1"/>
        </dgm:presLayoutVars>
      </dgm:prSet>
      <dgm:spPr/>
    </dgm:pt>
    <dgm:pt modelId="{3B044455-FF62-4924-BEFA-A39EDB246928}" type="pres">
      <dgm:prSet presAssocID="{A46421DE-5B65-4024-9BCE-13A5CA281551}" presName="rect2ChTx" presStyleLbl="alignAcc1" presStyleIdx="1" presStyleCnt="2">
        <dgm:presLayoutVars>
          <dgm:bulletEnabled val="1"/>
        </dgm:presLayoutVars>
      </dgm:prSet>
      <dgm:spPr/>
    </dgm:pt>
  </dgm:ptLst>
  <dgm:cxnLst>
    <dgm:cxn modelId="{FB022E14-C736-4522-87E7-35639D5B0181}" srcId="{6227F863-3EDC-43DA-8C7C-686678979080}" destId="{FF6ECA74-4B60-4920-8948-169BEEAB4CF6}" srcOrd="0" destOrd="0" parTransId="{E81EB266-C33E-4D68-BC94-931950854336}" sibTransId="{48E69073-2C00-4473-8260-C21613AE2521}"/>
    <dgm:cxn modelId="{9857FF15-7760-463F-93D9-B963DA275B79}" type="presOf" srcId="{511646B9-BD2B-4960-BA3B-03EF25F74522}" destId="{3B044455-FF62-4924-BEFA-A39EDB246928}" srcOrd="0" destOrd="1" presId="urn:microsoft.com/office/officeart/2005/8/layout/target3"/>
    <dgm:cxn modelId="{FAA1FE21-EE0C-426A-A4D4-60F284054876}" type="presOf" srcId="{6227F863-3EDC-43DA-8C7C-686678979080}" destId="{0FFE1201-D38C-46B4-A6D7-2D268EBCC903}" srcOrd="0" destOrd="0" presId="urn:microsoft.com/office/officeart/2005/8/layout/target3"/>
    <dgm:cxn modelId="{8C6AFC3A-6D1C-4A2C-B209-5181F98EBCA7}" srcId="{A46421DE-5B65-4024-9BCE-13A5CA281551}" destId="{511646B9-BD2B-4960-BA3B-03EF25F74522}" srcOrd="1" destOrd="0" parTransId="{A1302B22-245F-48E3-838F-96A26160ABD7}" sibTransId="{976427AC-C700-419D-B503-E1666F3EC1BB}"/>
    <dgm:cxn modelId="{C15D116B-4FE3-499F-A114-3A4597BEC296}" srcId="{6227F863-3EDC-43DA-8C7C-686678979080}" destId="{B682EF32-D235-4401-A780-DCAD16A85E40}" srcOrd="1" destOrd="0" parTransId="{5EA23D12-7FEA-4229-AC10-C5B8137FF979}" sibTransId="{AFAFEC21-6FE4-4DE3-B57E-9885085B3E29}"/>
    <dgm:cxn modelId="{3FBD9974-95B0-4B67-B6A9-F80A96122806}" type="presOf" srcId="{FF6ECA74-4B60-4920-8948-169BEEAB4CF6}" destId="{1129810F-670B-4B11-87E0-5A01E13AE125}" srcOrd="0" destOrd="0" presId="urn:microsoft.com/office/officeart/2005/8/layout/target3"/>
    <dgm:cxn modelId="{F9C3828B-96C2-4EE5-A851-038CBBA12138}" type="presOf" srcId="{A46421DE-5B65-4024-9BCE-13A5CA281551}" destId="{B4A826DC-2E4E-47A6-853F-DA96F10C8751}" srcOrd="1" destOrd="0" presId="urn:microsoft.com/office/officeart/2005/8/layout/target3"/>
    <dgm:cxn modelId="{E860CBA1-9075-40D8-BA0F-D09C5F759365}" type="presOf" srcId="{B682EF32-D235-4401-A780-DCAD16A85E40}" destId="{1129810F-670B-4B11-87E0-5A01E13AE125}" srcOrd="0" destOrd="1" presId="urn:microsoft.com/office/officeart/2005/8/layout/target3"/>
    <dgm:cxn modelId="{82F930B7-7910-4C23-B076-05C755EAF5F8}" srcId="{A46421DE-5B65-4024-9BCE-13A5CA281551}" destId="{DE580C97-21E8-4A52-9C91-918C04FD222B}" srcOrd="0" destOrd="0" parTransId="{DDE7F397-B318-4DD9-9008-79A70456DF3A}" sibTransId="{2090972F-9E4A-4927-A1FF-35A4802B121B}"/>
    <dgm:cxn modelId="{75E2A7C1-17CB-4FD8-9E6B-137D5639B895}" srcId="{2A14C645-7E85-4A36-B436-9386BC036F85}" destId="{6227F863-3EDC-43DA-8C7C-686678979080}" srcOrd="0" destOrd="0" parTransId="{B2125ABE-7BC5-429A-BE26-FACCA33AF167}" sibTransId="{54294316-3AEE-428E-B17A-0993207F8060}"/>
    <dgm:cxn modelId="{39C1B7CE-B88A-4AD9-9B7E-65DF2E644608}" srcId="{2A14C645-7E85-4A36-B436-9386BC036F85}" destId="{A46421DE-5B65-4024-9BCE-13A5CA281551}" srcOrd="1" destOrd="0" parTransId="{2CB0BFD4-3352-4B59-BCD0-C0B1E14080C5}" sibTransId="{A7D1BB89-52CC-481C-A6A1-62161E61BE5D}"/>
    <dgm:cxn modelId="{F7216AE9-2F7B-4EB0-8980-F38000CA841D}" type="presOf" srcId="{2A14C645-7E85-4A36-B436-9386BC036F85}" destId="{61A23696-0380-46B3-B590-057B04BF3D7A}" srcOrd="0" destOrd="0" presId="urn:microsoft.com/office/officeart/2005/8/layout/target3"/>
    <dgm:cxn modelId="{0E4754EB-0323-42A8-AAEB-309251ABFA2A}" type="presOf" srcId="{6227F863-3EDC-43DA-8C7C-686678979080}" destId="{AAB86511-7337-45C6-8D95-E48CB6DF053D}" srcOrd="1" destOrd="0" presId="urn:microsoft.com/office/officeart/2005/8/layout/target3"/>
    <dgm:cxn modelId="{713566F5-AA15-4AC6-B896-7C7178ACDDF0}" type="presOf" srcId="{A46421DE-5B65-4024-9BCE-13A5CA281551}" destId="{EF704DE8-12C8-4229-99C8-AC8B12713655}" srcOrd="0" destOrd="0" presId="urn:microsoft.com/office/officeart/2005/8/layout/target3"/>
    <dgm:cxn modelId="{0F48CEFB-1877-4D26-A6E6-35E80ABE41ED}" type="presOf" srcId="{DE580C97-21E8-4A52-9C91-918C04FD222B}" destId="{3B044455-FF62-4924-BEFA-A39EDB246928}" srcOrd="0" destOrd="0" presId="urn:microsoft.com/office/officeart/2005/8/layout/target3"/>
    <dgm:cxn modelId="{8447790E-C7EF-40DE-A07B-F1E99CAD5C30}" type="presParOf" srcId="{61A23696-0380-46B3-B590-057B04BF3D7A}" destId="{6C193DDB-31FE-4404-98FF-52E1E43560F8}" srcOrd="0" destOrd="0" presId="urn:microsoft.com/office/officeart/2005/8/layout/target3"/>
    <dgm:cxn modelId="{07A842D9-51A8-4A48-BD25-9E63320A6317}" type="presParOf" srcId="{61A23696-0380-46B3-B590-057B04BF3D7A}" destId="{D669D02A-FD0C-4CC8-B76A-001CA0DA5E9E}" srcOrd="1" destOrd="0" presId="urn:microsoft.com/office/officeart/2005/8/layout/target3"/>
    <dgm:cxn modelId="{76126413-F6E7-4976-8A3F-2D394036BFE1}" type="presParOf" srcId="{61A23696-0380-46B3-B590-057B04BF3D7A}" destId="{0FFE1201-D38C-46B4-A6D7-2D268EBCC903}" srcOrd="2" destOrd="0" presId="urn:microsoft.com/office/officeart/2005/8/layout/target3"/>
    <dgm:cxn modelId="{5031C55C-9BC6-4F09-A35F-162779AEE6D3}" type="presParOf" srcId="{61A23696-0380-46B3-B590-057B04BF3D7A}" destId="{8916F432-2BE7-480D-AB06-E3A006AAC96C}" srcOrd="3" destOrd="0" presId="urn:microsoft.com/office/officeart/2005/8/layout/target3"/>
    <dgm:cxn modelId="{84BAF74A-9E2A-434D-B36B-11662423E9FB}" type="presParOf" srcId="{61A23696-0380-46B3-B590-057B04BF3D7A}" destId="{E5E04CC8-1020-4D3A-AD97-1FF3325324D5}" srcOrd="4" destOrd="0" presId="urn:microsoft.com/office/officeart/2005/8/layout/target3"/>
    <dgm:cxn modelId="{91AFB7D6-2933-4ABD-AD05-2F8582C89D92}" type="presParOf" srcId="{61A23696-0380-46B3-B590-057B04BF3D7A}" destId="{EF704DE8-12C8-4229-99C8-AC8B12713655}" srcOrd="5" destOrd="0" presId="urn:microsoft.com/office/officeart/2005/8/layout/target3"/>
    <dgm:cxn modelId="{AF18E7CB-B7E2-4B1E-8651-25111834AEBE}" type="presParOf" srcId="{61A23696-0380-46B3-B590-057B04BF3D7A}" destId="{AAB86511-7337-45C6-8D95-E48CB6DF053D}" srcOrd="6" destOrd="0" presId="urn:microsoft.com/office/officeart/2005/8/layout/target3"/>
    <dgm:cxn modelId="{F515E168-F89D-41A0-9825-BD291892A9E0}" type="presParOf" srcId="{61A23696-0380-46B3-B590-057B04BF3D7A}" destId="{1129810F-670B-4B11-87E0-5A01E13AE125}" srcOrd="7" destOrd="0" presId="urn:microsoft.com/office/officeart/2005/8/layout/target3"/>
    <dgm:cxn modelId="{8CDF9935-BD7E-4DCC-A14A-09FE8C19FC5E}" type="presParOf" srcId="{61A23696-0380-46B3-B590-057B04BF3D7A}" destId="{B4A826DC-2E4E-47A6-853F-DA96F10C8751}" srcOrd="8" destOrd="0" presId="urn:microsoft.com/office/officeart/2005/8/layout/target3"/>
    <dgm:cxn modelId="{2B595ABC-344E-4973-93FF-AA7E7034D530}" type="presParOf" srcId="{61A23696-0380-46B3-B590-057B04BF3D7A}" destId="{3B044455-FF62-4924-BEFA-A39EDB246928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957A2FE-02C2-43D3-B3AB-306926BB3D9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BD02E3B-8F1E-4056-9D7F-26B06F5E47DA}">
      <dgm:prSet/>
      <dgm:spPr/>
      <dgm:t>
        <a:bodyPr/>
        <a:lstStyle/>
        <a:p>
          <a:r>
            <a:rPr lang="en-US" b="1"/>
            <a:t>From the point of view of property rights, the purpose of supervision is to find out how well the information is directed to the most beneficial use.</a:t>
          </a:r>
          <a:endParaRPr lang="fi-FI"/>
        </a:p>
      </dgm:t>
    </dgm:pt>
    <dgm:pt modelId="{F921828D-F9F8-4FF6-A905-39509D55622E}" type="parTrans" cxnId="{003D7194-1650-4B93-944C-D659273B53F1}">
      <dgm:prSet/>
      <dgm:spPr/>
      <dgm:t>
        <a:bodyPr/>
        <a:lstStyle/>
        <a:p>
          <a:endParaRPr lang="fi-FI"/>
        </a:p>
      </dgm:t>
    </dgm:pt>
    <dgm:pt modelId="{87346501-5DCE-4CD7-91EA-99F27DA21FFB}" type="sibTrans" cxnId="{003D7194-1650-4B93-944C-D659273B53F1}">
      <dgm:prSet/>
      <dgm:spPr/>
      <dgm:t>
        <a:bodyPr/>
        <a:lstStyle/>
        <a:p>
          <a:endParaRPr lang="fi-FI"/>
        </a:p>
      </dgm:t>
    </dgm:pt>
    <dgm:pt modelId="{BED05B54-FDDB-4759-A48C-4108FCEA1ED4}">
      <dgm:prSet/>
      <dgm:spPr/>
      <dgm:t>
        <a:bodyPr/>
        <a:lstStyle/>
        <a:p>
          <a:r>
            <a:rPr lang="en-US" b="1"/>
            <a:t>Every false, misleading piece of information that reaches the market produces a cost. The right information, in turn, increases allocation efficiency</a:t>
          </a:r>
          <a:endParaRPr lang="fi-FI"/>
        </a:p>
      </dgm:t>
    </dgm:pt>
    <dgm:pt modelId="{4FD6C12E-99E1-4D79-B50B-7B38108FA435}" type="parTrans" cxnId="{46850912-0BB3-4F3B-9937-E45C85C95D11}">
      <dgm:prSet/>
      <dgm:spPr/>
      <dgm:t>
        <a:bodyPr/>
        <a:lstStyle/>
        <a:p>
          <a:endParaRPr lang="fi-FI"/>
        </a:p>
      </dgm:t>
    </dgm:pt>
    <dgm:pt modelId="{CB2B95D0-2F24-44B5-84C6-19358D26EF02}" type="sibTrans" cxnId="{46850912-0BB3-4F3B-9937-E45C85C95D11}">
      <dgm:prSet/>
      <dgm:spPr/>
      <dgm:t>
        <a:bodyPr/>
        <a:lstStyle/>
        <a:p>
          <a:endParaRPr lang="fi-FI"/>
        </a:p>
      </dgm:t>
    </dgm:pt>
    <dgm:pt modelId="{770AB83F-3CB6-42FD-803E-80F064589AC0}">
      <dgm:prSet/>
      <dgm:spPr/>
      <dgm:t>
        <a:bodyPr/>
        <a:lstStyle/>
        <a:p>
          <a:r>
            <a:rPr lang="en-US" b="1"/>
            <a:t>Principle of data protection: the right to own and protect data</a:t>
          </a:r>
          <a:endParaRPr lang="fi-FI"/>
        </a:p>
      </dgm:t>
    </dgm:pt>
    <dgm:pt modelId="{DF7DEADB-6185-4301-B997-F43FEDCB8FAD}" type="parTrans" cxnId="{21E99678-97DF-4629-89B3-A0CA072E703B}">
      <dgm:prSet/>
      <dgm:spPr/>
      <dgm:t>
        <a:bodyPr/>
        <a:lstStyle/>
        <a:p>
          <a:endParaRPr lang="fi-FI"/>
        </a:p>
      </dgm:t>
    </dgm:pt>
    <dgm:pt modelId="{39F55052-B97D-4CF1-8FDD-C6830AD79F9B}" type="sibTrans" cxnId="{21E99678-97DF-4629-89B3-A0CA072E703B}">
      <dgm:prSet/>
      <dgm:spPr/>
      <dgm:t>
        <a:bodyPr/>
        <a:lstStyle/>
        <a:p>
          <a:endParaRPr lang="fi-FI"/>
        </a:p>
      </dgm:t>
    </dgm:pt>
    <dgm:pt modelId="{C5BB326F-1398-43EB-A051-20578857B60B}">
      <dgm:prSet/>
      <dgm:spPr/>
      <dgm:t>
        <a:bodyPr/>
        <a:lstStyle/>
        <a:p>
          <a:r>
            <a:rPr lang="en-US" b="1"/>
            <a:t>The confidentiality of internal company information is protected by law.</a:t>
          </a:r>
          <a:endParaRPr lang="fi-FI"/>
        </a:p>
      </dgm:t>
    </dgm:pt>
    <dgm:pt modelId="{C7D9C687-7BDD-4DE4-BEE4-927390DB2EA6}" type="parTrans" cxnId="{2B1A9177-6CBC-42A5-A6CE-57452F5160C7}">
      <dgm:prSet/>
      <dgm:spPr/>
      <dgm:t>
        <a:bodyPr/>
        <a:lstStyle/>
        <a:p>
          <a:endParaRPr lang="fi-FI"/>
        </a:p>
      </dgm:t>
    </dgm:pt>
    <dgm:pt modelId="{D8E67E7E-7DAF-479A-ACEA-E65F5C41C2BF}" type="sibTrans" cxnId="{2B1A9177-6CBC-42A5-A6CE-57452F5160C7}">
      <dgm:prSet/>
      <dgm:spPr/>
      <dgm:t>
        <a:bodyPr/>
        <a:lstStyle/>
        <a:p>
          <a:endParaRPr lang="fi-FI"/>
        </a:p>
      </dgm:t>
    </dgm:pt>
    <dgm:pt modelId="{173A8D5F-FB62-4BB4-BBAE-4D5799FA742B}">
      <dgm:prSet/>
      <dgm:spPr/>
      <dgm:t>
        <a:bodyPr/>
        <a:lstStyle/>
        <a:p>
          <a:r>
            <a:rPr lang="en-US" b="1"/>
            <a:t>The information published by the company and thus publicly owned has a truthfulness requirement (SMA) that protects all parties, not just investors, but the general public.</a:t>
          </a:r>
          <a:endParaRPr lang="fi-FI"/>
        </a:p>
      </dgm:t>
    </dgm:pt>
    <dgm:pt modelId="{3159D758-52DB-42B6-8B5E-3A96DD4905DC}" type="parTrans" cxnId="{AAFC7B78-CB7B-4B77-BBA1-260F4011FB29}">
      <dgm:prSet/>
      <dgm:spPr/>
      <dgm:t>
        <a:bodyPr/>
        <a:lstStyle/>
        <a:p>
          <a:endParaRPr lang="fi-FI"/>
        </a:p>
      </dgm:t>
    </dgm:pt>
    <dgm:pt modelId="{6DB00A88-38AB-4F97-9416-44C4F4F9C5F4}" type="sibTrans" cxnId="{AAFC7B78-CB7B-4B77-BBA1-260F4011FB29}">
      <dgm:prSet/>
      <dgm:spPr/>
      <dgm:t>
        <a:bodyPr/>
        <a:lstStyle/>
        <a:p>
          <a:endParaRPr lang="fi-FI"/>
        </a:p>
      </dgm:t>
    </dgm:pt>
    <dgm:pt modelId="{9CE5890C-B9C4-4749-B071-96BA5DE2C83D}" type="pres">
      <dgm:prSet presAssocID="{0957A2FE-02C2-43D3-B3AB-306926BB3D9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1AD9D3D-725F-4A0F-BE35-AE5A98CADE29}" type="pres">
      <dgm:prSet presAssocID="{7BD02E3B-8F1E-4056-9D7F-26B06F5E47DA}" presName="circle1" presStyleLbl="node1" presStyleIdx="0" presStyleCnt="5"/>
      <dgm:spPr/>
    </dgm:pt>
    <dgm:pt modelId="{06FC810D-76A6-4C41-AAA8-1413D98F1B5C}" type="pres">
      <dgm:prSet presAssocID="{7BD02E3B-8F1E-4056-9D7F-26B06F5E47DA}" presName="space" presStyleCnt="0"/>
      <dgm:spPr/>
    </dgm:pt>
    <dgm:pt modelId="{0738208C-E04E-46E6-9FA4-0663E5C559AA}" type="pres">
      <dgm:prSet presAssocID="{7BD02E3B-8F1E-4056-9D7F-26B06F5E47DA}" presName="rect1" presStyleLbl="alignAcc1" presStyleIdx="0" presStyleCnt="5"/>
      <dgm:spPr/>
    </dgm:pt>
    <dgm:pt modelId="{47C8C9C9-654C-4D02-B0D5-D6A9D08E98F7}" type="pres">
      <dgm:prSet presAssocID="{BED05B54-FDDB-4759-A48C-4108FCEA1ED4}" presName="vertSpace2" presStyleLbl="node1" presStyleIdx="0" presStyleCnt="5"/>
      <dgm:spPr/>
    </dgm:pt>
    <dgm:pt modelId="{975DECB5-0ABA-4A7E-9255-9623658788A2}" type="pres">
      <dgm:prSet presAssocID="{BED05B54-FDDB-4759-A48C-4108FCEA1ED4}" presName="circle2" presStyleLbl="node1" presStyleIdx="1" presStyleCnt="5"/>
      <dgm:spPr/>
    </dgm:pt>
    <dgm:pt modelId="{0B4399E4-AB19-482E-ACAC-F71B5B62A6FC}" type="pres">
      <dgm:prSet presAssocID="{BED05B54-FDDB-4759-A48C-4108FCEA1ED4}" presName="rect2" presStyleLbl="alignAcc1" presStyleIdx="1" presStyleCnt="5"/>
      <dgm:spPr/>
    </dgm:pt>
    <dgm:pt modelId="{4FB12B41-CC1F-4BEA-9A41-315CAE37DBB8}" type="pres">
      <dgm:prSet presAssocID="{770AB83F-3CB6-42FD-803E-80F064589AC0}" presName="vertSpace3" presStyleLbl="node1" presStyleIdx="1" presStyleCnt="5"/>
      <dgm:spPr/>
    </dgm:pt>
    <dgm:pt modelId="{2510C646-F1DD-4E15-8001-5324DC2C34DB}" type="pres">
      <dgm:prSet presAssocID="{770AB83F-3CB6-42FD-803E-80F064589AC0}" presName="circle3" presStyleLbl="node1" presStyleIdx="2" presStyleCnt="5"/>
      <dgm:spPr/>
    </dgm:pt>
    <dgm:pt modelId="{B9421D3A-37E0-4C2A-96AB-BB3BE9934C9B}" type="pres">
      <dgm:prSet presAssocID="{770AB83F-3CB6-42FD-803E-80F064589AC0}" presName="rect3" presStyleLbl="alignAcc1" presStyleIdx="2" presStyleCnt="5"/>
      <dgm:spPr/>
    </dgm:pt>
    <dgm:pt modelId="{34102F25-05AB-43FC-830F-8199A49A2976}" type="pres">
      <dgm:prSet presAssocID="{C5BB326F-1398-43EB-A051-20578857B60B}" presName="vertSpace4" presStyleLbl="node1" presStyleIdx="2" presStyleCnt="5"/>
      <dgm:spPr/>
    </dgm:pt>
    <dgm:pt modelId="{272EBA59-9BE9-4BB0-9C3A-F01D3F74A8E1}" type="pres">
      <dgm:prSet presAssocID="{C5BB326F-1398-43EB-A051-20578857B60B}" presName="circle4" presStyleLbl="node1" presStyleIdx="3" presStyleCnt="5"/>
      <dgm:spPr/>
    </dgm:pt>
    <dgm:pt modelId="{3713E0AE-0050-4017-96A5-24900FFE5589}" type="pres">
      <dgm:prSet presAssocID="{C5BB326F-1398-43EB-A051-20578857B60B}" presName="rect4" presStyleLbl="alignAcc1" presStyleIdx="3" presStyleCnt="5"/>
      <dgm:spPr/>
    </dgm:pt>
    <dgm:pt modelId="{6C21E802-A8EC-463B-A258-C246D1F81611}" type="pres">
      <dgm:prSet presAssocID="{173A8D5F-FB62-4BB4-BBAE-4D5799FA742B}" presName="vertSpace5" presStyleLbl="node1" presStyleIdx="3" presStyleCnt="5"/>
      <dgm:spPr/>
    </dgm:pt>
    <dgm:pt modelId="{C6575D43-C144-4DAE-9894-3157EF462A00}" type="pres">
      <dgm:prSet presAssocID="{173A8D5F-FB62-4BB4-BBAE-4D5799FA742B}" presName="circle5" presStyleLbl="node1" presStyleIdx="4" presStyleCnt="5"/>
      <dgm:spPr/>
    </dgm:pt>
    <dgm:pt modelId="{D9BC011F-EE4E-4390-8BE9-919D44922A80}" type="pres">
      <dgm:prSet presAssocID="{173A8D5F-FB62-4BB4-BBAE-4D5799FA742B}" presName="rect5" presStyleLbl="alignAcc1" presStyleIdx="4" presStyleCnt="5"/>
      <dgm:spPr/>
    </dgm:pt>
    <dgm:pt modelId="{84AF5DD9-B242-4447-A3BE-58B75A029A7F}" type="pres">
      <dgm:prSet presAssocID="{7BD02E3B-8F1E-4056-9D7F-26B06F5E47DA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FCA160D6-E0EF-4A17-8376-D9099144B578}" type="pres">
      <dgm:prSet presAssocID="{BED05B54-FDDB-4759-A48C-4108FCEA1ED4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EE2FBE9C-C5F4-4F84-9ED9-B0015C8CB136}" type="pres">
      <dgm:prSet presAssocID="{770AB83F-3CB6-42FD-803E-80F064589AC0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E4119B38-0850-42E7-B822-A00E84671F9E}" type="pres">
      <dgm:prSet presAssocID="{C5BB326F-1398-43EB-A051-20578857B60B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925FD046-868C-4270-B645-CA51751DBE1F}" type="pres">
      <dgm:prSet presAssocID="{173A8D5F-FB62-4BB4-BBAE-4D5799FA742B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46850912-0BB3-4F3B-9937-E45C85C95D11}" srcId="{0957A2FE-02C2-43D3-B3AB-306926BB3D9B}" destId="{BED05B54-FDDB-4759-A48C-4108FCEA1ED4}" srcOrd="1" destOrd="0" parTransId="{4FD6C12E-99E1-4D79-B50B-7B38108FA435}" sibTransId="{CB2B95D0-2F24-44B5-84C6-19358D26EF02}"/>
    <dgm:cxn modelId="{F960C813-4D8C-4D03-8107-A0FD3E50FA11}" type="presOf" srcId="{7BD02E3B-8F1E-4056-9D7F-26B06F5E47DA}" destId="{0738208C-E04E-46E6-9FA4-0663E5C559AA}" srcOrd="0" destOrd="0" presId="urn:microsoft.com/office/officeart/2005/8/layout/target3"/>
    <dgm:cxn modelId="{C40E1044-088C-4948-BEC7-9DF38C419479}" type="presOf" srcId="{173A8D5F-FB62-4BB4-BBAE-4D5799FA742B}" destId="{925FD046-868C-4270-B645-CA51751DBE1F}" srcOrd="1" destOrd="0" presId="urn:microsoft.com/office/officeart/2005/8/layout/target3"/>
    <dgm:cxn modelId="{23ED254A-3212-4B20-B783-48212A0DFDBC}" type="presOf" srcId="{770AB83F-3CB6-42FD-803E-80F064589AC0}" destId="{EE2FBE9C-C5F4-4F84-9ED9-B0015C8CB136}" srcOrd="1" destOrd="0" presId="urn:microsoft.com/office/officeart/2005/8/layout/target3"/>
    <dgm:cxn modelId="{6D1BC34C-0262-4844-90C7-BBFEDAC63C73}" type="presOf" srcId="{C5BB326F-1398-43EB-A051-20578857B60B}" destId="{E4119B38-0850-42E7-B822-A00E84671F9E}" srcOrd="1" destOrd="0" presId="urn:microsoft.com/office/officeart/2005/8/layout/target3"/>
    <dgm:cxn modelId="{2B1A9177-6CBC-42A5-A6CE-57452F5160C7}" srcId="{0957A2FE-02C2-43D3-B3AB-306926BB3D9B}" destId="{C5BB326F-1398-43EB-A051-20578857B60B}" srcOrd="3" destOrd="0" parTransId="{C7D9C687-7BDD-4DE4-BEE4-927390DB2EA6}" sibTransId="{D8E67E7E-7DAF-479A-ACEA-E65F5C41C2BF}"/>
    <dgm:cxn modelId="{AAFC7B78-CB7B-4B77-BBA1-260F4011FB29}" srcId="{0957A2FE-02C2-43D3-B3AB-306926BB3D9B}" destId="{173A8D5F-FB62-4BB4-BBAE-4D5799FA742B}" srcOrd="4" destOrd="0" parTransId="{3159D758-52DB-42B6-8B5E-3A96DD4905DC}" sibTransId="{6DB00A88-38AB-4F97-9416-44C4F4F9C5F4}"/>
    <dgm:cxn modelId="{21E99678-97DF-4629-89B3-A0CA072E703B}" srcId="{0957A2FE-02C2-43D3-B3AB-306926BB3D9B}" destId="{770AB83F-3CB6-42FD-803E-80F064589AC0}" srcOrd="2" destOrd="0" parTransId="{DF7DEADB-6185-4301-B997-F43FEDCB8FAD}" sibTransId="{39F55052-B97D-4CF1-8FDD-C6830AD79F9B}"/>
    <dgm:cxn modelId="{C6F7DA58-4730-4504-AC16-AA9474EBFAEC}" type="presOf" srcId="{7BD02E3B-8F1E-4056-9D7F-26B06F5E47DA}" destId="{84AF5DD9-B242-4447-A3BE-58B75A029A7F}" srcOrd="1" destOrd="0" presId="urn:microsoft.com/office/officeart/2005/8/layout/target3"/>
    <dgm:cxn modelId="{8858147C-A474-41EE-AF42-A0353434A151}" type="presOf" srcId="{770AB83F-3CB6-42FD-803E-80F064589AC0}" destId="{B9421D3A-37E0-4C2A-96AB-BB3BE9934C9B}" srcOrd="0" destOrd="0" presId="urn:microsoft.com/office/officeart/2005/8/layout/target3"/>
    <dgm:cxn modelId="{003D7194-1650-4B93-944C-D659273B53F1}" srcId="{0957A2FE-02C2-43D3-B3AB-306926BB3D9B}" destId="{7BD02E3B-8F1E-4056-9D7F-26B06F5E47DA}" srcOrd="0" destOrd="0" parTransId="{F921828D-F9F8-4FF6-A905-39509D55622E}" sibTransId="{87346501-5DCE-4CD7-91EA-99F27DA21FFB}"/>
    <dgm:cxn modelId="{D0C52B98-1BDF-40E3-9220-7CC722BCB002}" type="presOf" srcId="{0957A2FE-02C2-43D3-B3AB-306926BB3D9B}" destId="{9CE5890C-B9C4-4749-B071-96BA5DE2C83D}" srcOrd="0" destOrd="0" presId="urn:microsoft.com/office/officeart/2005/8/layout/target3"/>
    <dgm:cxn modelId="{186156A6-2053-4CB2-BFA1-614EFAFCEFD6}" type="presOf" srcId="{C5BB326F-1398-43EB-A051-20578857B60B}" destId="{3713E0AE-0050-4017-96A5-24900FFE5589}" srcOrd="0" destOrd="0" presId="urn:microsoft.com/office/officeart/2005/8/layout/target3"/>
    <dgm:cxn modelId="{354AFAAC-E1F4-4ED5-811B-C8CE86E94C64}" type="presOf" srcId="{BED05B54-FDDB-4759-A48C-4108FCEA1ED4}" destId="{FCA160D6-E0EF-4A17-8376-D9099144B578}" srcOrd="1" destOrd="0" presId="urn:microsoft.com/office/officeart/2005/8/layout/target3"/>
    <dgm:cxn modelId="{D9E4EBC2-0543-490C-9CD9-EB7FCF4D8322}" type="presOf" srcId="{173A8D5F-FB62-4BB4-BBAE-4D5799FA742B}" destId="{D9BC011F-EE4E-4390-8BE9-919D44922A80}" srcOrd="0" destOrd="0" presId="urn:microsoft.com/office/officeart/2005/8/layout/target3"/>
    <dgm:cxn modelId="{0B29AFDE-3629-4155-ABDB-13A5951E08DD}" type="presOf" srcId="{BED05B54-FDDB-4759-A48C-4108FCEA1ED4}" destId="{0B4399E4-AB19-482E-ACAC-F71B5B62A6FC}" srcOrd="0" destOrd="0" presId="urn:microsoft.com/office/officeart/2005/8/layout/target3"/>
    <dgm:cxn modelId="{A4F569E2-FC92-4A6E-B3A4-0066D17BED6B}" type="presParOf" srcId="{9CE5890C-B9C4-4749-B071-96BA5DE2C83D}" destId="{D1AD9D3D-725F-4A0F-BE35-AE5A98CADE29}" srcOrd="0" destOrd="0" presId="urn:microsoft.com/office/officeart/2005/8/layout/target3"/>
    <dgm:cxn modelId="{AE25BD8C-63E3-41D8-A40C-106DE2A41E59}" type="presParOf" srcId="{9CE5890C-B9C4-4749-B071-96BA5DE2C83D}" destId="{06FC810D-76A6-4C41-AAA8-1413D98F1B5C}" srcOrd="1" destOrd="0" presId="urn:microsoft.com/office/officeart/2005/8/layout/target3"/>
    <dgm:cxn modelId="{FB299BA5-A512-489E-B41C-19248136C0B8}" type="presParOf" srcId="{9CE5890C-B9C4-4749-B071-96BA5DE2C83D}" destId="{0738208C-E04E-46E6-9FA4-0663E5C559AA}" srcOrd="2" destOrd="0" presId="urn:microsoft.com/office/officeart/2005/8/layout/target3"/>
    <dgm:cxn modelId="{2D228C5C-BAF8-4795-9BF2-949BCB1D91A8}" type="presParOf" srcId="{9CE5890C-B9C4-4749-B071-96BA5DE2C83D}" destId="{47C8C9C9-654C-4D02-B0D5-D6A9D08E98F7}" srcOrd="3" destOrd="0" presId="urn:microsoft.com/office/officeart/2005/8/layout/target3"/>
    <dgm:cxn modelId="{E5DC356C-78B2-42CC-895F-25A4F93860A5}" type="presParOf" srcId="{9CE5890C-B9C4-4749-B071-96BA5DE2C83D}" destId="{975DECB5-0ABA-4A7E-9255-9623658788A2}" srcOrd="4" destOrd="0" presId="urn:microsoft.com/office/officeart/2005/8/layout/target3"/>
    <dgm:cxn modelId="{1BA84515-D231-4AA8-B394-84DE84D3F880}" type="presParOf" srcId="{9CE5890C-B9C4-4749-B071-96BA5DE2C83D}" destId="{0B4399E4-AB19-482E-ACAC-F71B5B62A6FC}" srcOrd="5" destOrd="0" presId="urn:microsoft.com/office/officeart/2005/8/layout/target3"/>
    <dgm:cxn modelId="{DCF3DD10-90CB-48E5-BC29-4DCE68CD36D6}" type="presParOf" srcId="{9CE5890C-B9C4-4749-B071-96BA5DE2C83D}" destId="{4FB12B41-CC1F-4BEA-9A41-315CAE37DBB8}" srcOrd="6" destOrd="0" presId="urn:microsoft.com/office/officeart/2005/8/layout/target3"/>
    <dgm:cxn modelId="{9C0E9C1D-847D-4876-A878-41BFC748E5B6}" type="presParOf" srcId="{9CE5890C-B9C4-4749-B071-96BA5DE2C83D}" destId="{2510C646-F1DD-4E15-8001-5324DC2C34DB}" srcOrd="7" destOrd="0" presId="urn:microsoft.com/office/officeart/2005/8/layout/target3"/>
    <dgm:cxn modelId="{D357F4CA-2E69-46D5-BBFC-94A7CB1DCF3A}" type="presParOf" srcId="{9CE5890C-B9C4-4749-B071-96BA5DE2C83D}" destId="{B9421D3A-37E0-4C2A-96AB-BB3BE9934C9B}" srcOrd="8" destOrd="0" presId="urn:microsoft.com/office/officeart/2005/8/layout/target3"/>
    <dgm:cxn modelId="{B971EFC1-4139-4FAA-B804-BC72AE95D680}" type="presParOf" srcId="{9CE5890C-B9C4-4749-B071-96BA5DE2C83D}" destId="{34102F25-05AB-43FC-830F-8199A49A2976}" srcOrd="9" destOrd="0" presId="urn:microsoft.com/office/officeart/2005/8/layout/target3"/>
    <dgm:cxn modelId="{A8E08B36-94FC-4A43-8F22-1A31F9160524}" type="presParOf" srcId="{9CE5890C-B9C4-4749-B071-96BA5DE2C83D}" destId="{272EBA59-9BE9-4BB0-9C3A-F01D3F74A8E1}" srcOrd="10" destOrd="0" presId="urn:microsoft.com/office/officeart/2005/8/layout/target3"/>
    <dgm:cxn modelId="{989436EB-848C-4983-AC63-CE50D33068D3}" type="presParOf" srcId="{9CE5890C-B9C4-4749-B071-96BA5DE2C83D}" destId="{3713E0AE-0050-4017-96A5-24900FFE5589}" srcOrd="11" destOrd="0" presId="urn:microsoft.com/office/officeart/2005/8/layout/target3"/>
    <dgm:cxn modelId="{CA0293C3-B5DC-471D-BD41-EEDACA295013}" type="presParOf" srcId="{9CE5890C-B9C4-4749-B071-96BA5DE2C83D}" destId="{6C21E802-A8EC-463B-A258-C246D1F81611}" srcOrd="12" destOrd="0" presId="urn:microsoft.com/office/officeart/2005/8/layout/target3"/>
    <dgm:cxn modelId="{E8711573-20E4-411E-B9DD-CDC0C5D4E9ED}" type="presParOf" srcId="{9CE5890C-B9C4-4749-B071-96BA5DE2C83D}" destId="{C6575D43-C144-4DAE-9894-3157EF462A00}" srcOrd="13" destOrd="0" presId="urn:microsoft.com/office/officeart/2005/8/layout/target3"/>
    <dgm:cxn modelId="{CAD70185-2DF8-4756-8609-03ED2B3FF3B3}" type="presParOf" srcId="{9CE5890C-B9C4-4749-B071-96BA5DE2C83D}" destId="{D9BC011F-EE4E-4390-8BE9-919D44922A80}" srcOrd="14" destOrd="0" presId="urn:microsoft.com/office/officeart/2005/8/layout/target3"/>
    <dgm:cxn modelId="{A976CC62-94C9-4E80-859C-B88AD87F8CE2}" type="presParOf" srcId="{9CE5890C-B9C4-4749-B071-96BA5DE2C83D}" destId="{84AF5DD9-B242-4447-A3BE-58B75A029A7F}" srcOrd="15" destOrd="0" presId="urn:microsoft.com/office/officeart/2005/8/layout/target3"/>
    <dgm:cxn modelId="{FBE687BF-3EF7-4F60-BACE-9BFFB4871B7B}" type="presParOf" srcId="{9CE5890C-B9C4-4749-B071-96BA5DE2C83D}" destId="{FCA160D6-E0EF-4A17-8376-D9099144B578}" srcOrd="16" destOrd="0" presId="urn:microsoft.com/office/officeart/2005/8/layout/target3"/>
    <dgm:cxn modelId="{40ED846B-DC0B-4150-866A-F92363E67159}" type="presParOf" srcId="{9CE5890C-B9C4-4749-B071-96BA5DE2C83D}" destId="{EE2FBE9C-C5F4-4F84-9ED9-B0015C8CB136}" srcOrd="17" destOrd="0" presId="urn:microsoft.com/office/officeart/2005/8/layout/target3"/>
    <dgm:cxn modelId="{A652D48C-EE7A-4101-9ECC-CEAD6C1C6338}" type="presParOf" srcId="{9CE5890C-B9C4-4749-B071-96BA5DE2C83D}" destId="{E4119B38-0850-42E7-B822-A00E84671F9E}" srcOrd="18" destOrd="0" presId="urn:microsoft.com/office/officeart/2005/8/layout/target3"/>
    <dgm:cxn modelId="{63338FD8-14C6-4AE9-8E64-C6903DA6E56C}" type="presParOf" srcId="{9CE5890C-B9C4-4749-B071-96BA5DE2C83D}" destId="{925FD046-868C-4270-B645-CA51751DBE1F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FCADA8B-C116-4E22-9EF3-7EAFF46EAFAE}" type="doc">
      <dgm:prSet loTypeId="urn:microsoft.com/office/officeart/2005/8/layout/hierarchy4" loCatId="list" qsTypeId="urn:microsoft.com/office/officeart/2005/8/quickstyle/3d5" qsCatId="3D" csTypeId="urn:microsoft.com/office/officeart/2005/8/colors/accent0_1" csCatId="mainScheme"/>
      <dgm:spPr/>
      <dgm:t>
        <a:bodyPr/>
        <a:lstStyle/>
        <a:p>
          <a:endParaRPr lang="fi-FI"/>
        </a:p>
      </dgm:t>
    </dgm:pt>
    <dgm:pt modelId="{4FD5F8BE-6A66-4F95-8791-A76A4BC3D595}">
      <dgm:prSet/>
      <dgm:spPr/>
      <dgm:t>
        <a:bodyPr/>
        <a:lstStyle/>
        <a:p>
          <a:r>
            <a:rPr lang="en-US" dirty="0"/>
            <a:t>The basic question of investor protection:</a:t>
          </a:r>
          <a:endParaRPr lang="fi-FI" dirty="0"/>
        </a:p>
      </dgm:t>
    </dgm:pt>
    <dgm:pt modelId="{F80CAA56-3001-4541-8CBE-832614BC8CB7}" type="parTrans" cxnId="{F10A54F6-CFCC-4707-B137-B962FA97B181}">
      <dgm:prSet/>
      <dgm:spPr/>
      <dgm:t>
        <a:bodyPr/>
        <a:lstStyle/>
        <a:p>
          <a:endParaRPr lang="fi-FI"/>
        </a:p>
      </dgm:t>
    </dgm:pt>
    <dgm:pt modelId="{B3E1E26D-38F2-4685-9E4E-A4F3E3CFBB61}" type="sibTrans" cxnId="{F10A54F6-CFCC-4707-B137-B962FA97B181}">
      <dgm:prSet/>
      <dgm:spPr/>
      <dgm:t>
        <a:bodyPr/>
        <a:lstStyle/>
        <a:p>
          <a:endParaRPr lang="fi-FI"/>
        </a:p>
      </dgm:t>
    </dgm:pt>
    <dgm:pt modelId="{B36C6BC3-C7DE-4F21-9BDC-6BEA81C969E2}">
      <dgm:prSet/>
      <dgm:spPr/>
      <dgm:t>
        <a:bodyPr/>
        <a:lstStyle/>
        <a:p>
          <a:r>
            <a:rPr lang="en-US" i="1"/>
            <a:t>Does anyone suffer injury?</a:t>
          </a:r>
          <a:endParaRPr lang="fi-FI"/>
        </a:p>
      </dgm:t>
    </dgm:pt>
    <dgm:pt modelId="{76051FF5-E548-46AF-9125-A1FC17C542D8}" type="parTrans" cxnId="{E13DDDC3-F5AD-47C9-8EE0-73FB88B148F8}">
      <dgm:prSet/>
      <dgm:spPr/>
      <dgm:t>
        <a:bodyPr/>
        <a:lstStyle/>
        <a:p>
          <a:endParaRPr lang="fi-FI"/>
        </a:p>
      </dgm:t>
    </dgm:pt>
    <dgm:pt modelId="{E7F3FA1F-3FF8-4DC5-98AB-532B68853B85}" type="sibTrans" cxnId="{E13DDDC3-F5AD-47C9-8EE0-73FB88B148F8}">
      <dgm:prSet/>
      <dgm:spPr/>
      <dgm:t>
        <a:bodyPr/>
        <a:lstStyle/>
        <a:p>
          <a:endParaRPr lang="fi-FI"/>
        </a:p>
      </dgm:t>
    </dgm:pt>
    <dgm:pt modelId="{8B1B556D-A1AF-490A-9176-8FA0726203BE}">
      <dgm:prSet/>
      <dgm:spPr/>
      <dgm:t>
        <a:bodyPr/>
        <a:lstStyle/>
        <a:p>
          <a:r>
            <a:rPr lang="en-US" i="1"/>
            <a:t>It is also a question of ethics and the requirement of fair play</a:t>
          </a:r>
          <a:endParaRPr lang="fi-FI"/>
        </a:p>
      </dgm:t>
    </dgm:pt>
    <dgm:pt modelId="{1810E7DB-F454-4D05-BAE5-F061B33992A2}" type="parTrans" cxnId="{9C9129C6-3672-4492-B803-BA2EF1F9C550}">
      <dgm:prSet/>
      <dgm:spPr/>
      <dgm:t>
        <a:bodyPr/>
        <a:lstStyle/>
        <a:p>
          <a:endParaRPr lang="fi-FI"/>
        </a:p>
      </dgm:t>
    </dgm:pt>
    <dgm:pt modelId="{E16DD703-9D2F-4E89-944B-8A867FC16CBD}" type="sibTrans" cxnId="{9C9129C6-3672-4492-B803-BA2EF1F9C550}">
      <dgm:prSet/>
      <dgm:spPr/>
      <dgm:t>
        <a:bodyPr/>
        <a:lstStyle/>
        <a:p>
          <a:endParaRPr lang="fi-FI"/>
        </a:p>
      </dgm:t>
    </dgm:pt>
    <dgm:pt modelId="{BDA8C12C-5C35-4D55-95BC-49D35A963C7C}">
      <dgm:prSet/>
      <dgm:spPr/>
      <dgm:t>
        <a:bodyPr/>
        <a:lstStyle/>
        <a:p>
          <a:r>
            <a:rPr lang="en-US"/>
            <a:t>The basic question of market efficiency:</a:t>
          </a:r>
          <a:endParaRPr lang="fi-FI"/>
        </a:p>
      </dgm:t>
    </dgm:pt>
    <dgm:pt modelId="{952374BB-65A0-428D-B4D2-DE455F35405E}" type="parTrans" cxnId="{555C5EA0-909A-43A2-B284-F919430B37DE}">
      <dgm:prSet/>
      <dgm:spPr/>
      <dgm:t>
        <a:bodyPr/>
        <a:lstStyle/>
        <a:p>
          <a:endParaRPr lang="fi-FI"/>
        </a:p>
      </dgm:t>
    </dgm:pt>
    <dgm:pt modelId="{418EF47F-1322-4124-A19C-58F84CC9F6CE}" type="sibTrans" cxnId="{555C5EA0-909A-43A2-B284-F919430B37DE}">
      <dgm:prSet/>
      <dgm:spPr/>
      <dgm:t>
        <a:bodyPr/>
        <a:lstStyle/>
        <a:p>
          <a:endParaRPr lang="fi-FI"/>
        </a:p>
      </dgm:t>
    </dgm:pt>
    <dgm:pt modelId="{854999F7-F1BE-422A-83A0-CF70B157B74A}">
      <dgm:prSet/>
      <dgm:spPr/>
      <dgm:t>
        <a:bodyPr/>
        <a:lstStyle/>
        <a:p>
          <a:r>
            <a:rPr lang="en-US" i="1"/>
            <a:t>Regulation or deregulation?</a:t>
          </a:r>
          <a:endParaRPr lang="fi-FI"/>
        </a:p>
      </dgm:t>
    </dgm:pt>
    <dgm:pt modelId="{476F75AD-58F2-479F-B675-86C903FA1985}" type="parTrans" cxnId="{5372CEFF-B2DC-457E-835E-0851E2D62B64}">
      <dgm:prSet/>
      <dgm:spPr/>
      <dgm:t>
        <a:bodyPr/>
        <a:lstStyle/>
        <a:p>
          <a:endParaRPr lang="fi-FI"/>
        </a:p>
      </dgm:t>
    </dgm:pt>
    <dgm:pt modelId="{05D94DB3-CCA9-4B83-8DA3-05DC3B4DCBF8}" type="sibTrans" cxnId="{5372CEFF-B2DC-457E-835E-0851E2D62B64}">
      <dgm:prSet/>
      <dgm:spPr/>
      <dgm:t>
        <a:bodyPr/>
        <a:lstStyle/>
        <a:p>
          <a:endParaRPr lang="fi-FI"/>
        </a:p>
      </dgm:t>
    </dgm:pt>
    <dgm:pt modelId="{788DD107-27FA-460E-BD3F-D8B87F003980}">
      <dgm:prSet/>
      <dgm:spPr/>
      <dgm:t>
        <a:bodyPr/>
        <a:lstStyle/>
        <a:p>
          <a:r>
            <a:rPr lang="en-US" i="1"/>
            <a:t>What is most informative (production and acquisition of information and availability) most effective</a:t>
          </a:r>
          <a:endParaRPr lang="fi-FI"/>
        </a:p>
      </dgm:t>
    </dgm:pt>
    <dgm:pt modelId="{00BC305A-542A-4EB3-830B-9F0D28331DC3}" type="parTrans" cxnId="{6AFF350D-9270-4F32-BEA0-3B041B0D718F}">
      <dgm:prSet/>
      <dgm:spPr/>
      <dgm:t>
        <a:bodyPr/>
        <a:lstStyle/>
        <a:p>
          <a:endParaRPr lang="fi-FI"/>
        </a:p>
      </dgm:t>
    </dgm:pt>
    <dgm:pt modelId="{8A6770C6-D773-40CA-8AEC-3735D846D2CA}" type="sibTrans" cxnId="{6AFF350D-9270-4F32-BEA0-3B041B0D718F}">
      <dgm:prSet/>
      <dgm:spPr/>
      <dgm:t>
        <a:bodyPr/>
        <a:lstStyle/>
        <a:p>
          <a:endParaRPr lang="fi-FI"/>
        </a:p>
      </dgm:t>
    </dgm:pt>
    <dgm:pt modelId="{2BE3B25D-C742-42A5-989D-EE8EF30F048C}">
      <dgm:prSet/>
      <dgm:spPr/>
      <dgm:t>
        <a:bodyPr/>
        <a:lstStyle/>
        <a:p>
          <a:r>
            <a:rPr lang="en-US" i="1"/>
            <a:t>Insider operations as a management remuneration system?</a:t>
          </a:r>
          <a:endParaRPr lang="fi-FI"/>
        </a:p>
      </dgm:t>
    </dgm:pt>
    <dgm:pt modelId="{106B0222-D45B-46D7-BBF2-08D5E42B6F4E}" type="parTrans" cxnId="{3D5FA700-D633-40C2-9095-3401C2600703}">
      <dgm:prSet/>
      <dgm:spPr/>
      <dgm:t>
        <a:bodyPr/>
        <a:lstStyle/>
        <a:p>
          <a:endParaRPr lang="fi-FI"/>
        </a:p>
      </dgm:t>
    </dgm:pt>
    <dgm:pt modelId="{8CD46F61-1907-4FB5-9E2B-39707E537DE9}" type="sibTrans" cxnId="{3D5FA700-D633-40C2-9095-3401C2600703}">
      <dgm:prSet/>
      <dgm:spPr/>
      <dgm:t>
        <a:bodyPr/>
        <a:lstStyle/>
        <a:p>
          <a:endParaRPr lang="fi-FI"/>
        </a:p>
      </dgm:t>
    </dgm:pt>
    <dgm:pt modelId="{FC43F792-B724-49CB-A5B2-B33EEE4E255F}" type="pres">
      <dgm:prSet presAssocID="{CFCADA8B-C116-4E22-9EF3-7EAFF46EAFA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A14144D-6CBA-49EA-BADB-D2D4208A3DDA}" type="pres">
      <dgm:prSet presAssocID="{4FD5F8BE-6A66-4F95-8791-A76A4BC3D595}" presName="vertOne" presStyleCnt="0"/>
      <dgm:spPr/>
    </dgm:pt>
    <dgm:pt modelId="{19F7BD10-CB92-41CD-AA86-62DDAC506101}" type="pres">
      <dgm:prSet presAssocID="{4FD5F8BE-6A66-4F95-8791-A76A4BC3D595}" presName="txOne" presStyleLbl="node0" presStyleIdx="0" presStyleCnt="2">
        <dgm:presLayoutVars>
          <dgm:chPref val="3"/>
        </dgm:presLayoutVars>
      </dgm:prSet>
      <dgm:spPr/>
    </dgm:pt>
    <dgm:pt modelId="{7B42B957-AFD3-46D2-BBD4-AE61D7FEAA16}" type="pres">
      <dgm:prSet presAssocID="{4FD5F8BE-6A66-4F95-8791-A76A4BC3D595}" presName="parTransOne" presStyleCnt="0"/>
      <dgm:spPr/>
    </dgm:pt>
    <dgm:pt modelId="{C3FC4BDD-D63C-40C3-BB77-EDC035D33BEA}" type="pres">
      <dgm:prSet presAssocID="{4FD5F8BE-6A66-4F95-8791-A76A4BC3D595}" presName="horzOne" presStyleCnt="0"/>
      <dgm:spPr/>
    </dgm:pt>
    <dgm:pt modelId="{9BA38C1D-F18C-4461-AB79-BDE329A7CD63}" type="pres">
      <dgm:prSet presAssocID="{B36C6BC3-C7DE-4F21-9BDC-6BEA81C969E2}" presName="vertTwo" presStyleCnt="0"/>
      <dgm:spPr/>
    </dgm:pt>
    <dgm:pt modelId="{CFF23FB3-C8FC-4717-B149-07D60902F40C}" type="pres">
      <dgm:prSet presAssocID="{B36C6BC3-C7DE-4F21-9BDC-6BEA81C969E2}" presName="txTwo" presStyleLbl="node2" presStyleIdx="0" presStyleCnt="5">
        <dgm:presLayoutVars>
          <dgm:chPref val="3"/>
        </dgm:presLayoutVars>
      </dgm:prSet>
      <dgm:spPr/>
    </dgm:pt>
    <dgm:pt modelId="{43FA9F70-2C36-4E51-BFAB-CE6FAA3C26C0}" type="pres">
      <dgm:prSet presAssocID="{B36C6BC3-C7DE-4F21-9BDC-6BEA81C969E2}" presName="horzTwo" presStyleCnt="0"/>
      <dgm:spPr/>
    </dgm:pt>
    <dgm:pt modelId="{01EFC794-AD5A-491A-835B-4592106A508B}" type="pres">
      <dgm:prSet presAssocID="{E7F3FA1F-3FF8-4DC5-98AB-532B68853B85}" presName="sibSpaceTwo" presStyleCnt="0"/>
      <dgm:spPr/>
    </dgm:pt>
    <dgm:pt modelId="{6CC8B8C1-8121-4A5B-B2FD-9FE088A36B9F}" type="pres">
      <dgm:prSet presAssocID="{8B1B556D-A1AF-490A-9176-8FA0726203BE}" presName="vertTwo" presStyleCnt="0"/>
      <dgm:spPr/>
    </dgm:pt>
    <dgm:pt modelId="{50015428-BB7D-4951-8B50-7965AB12E3C3}" type="pres">
      <dgm:prSet presAssocID="{8B1B556D-A1AF-490A-9176-8FA0726203BE}" presName="txTwo" presStyleLbl="node2" presStyleIdx="1" presStyleCnt="5">
        <dgm:presLayoutVars>
          <dgm:chPref val="3"/>
        </dgm:presLayoutVars>
      </dgm:prSet>
      <dgm:spPr/>
    </dgm:pt>
    <dgm:pt modelId="{6896FEF2-06A1-4B0A-A84C-C8956E25BB99}" type="pres">
      <dgm:prSet presAssocID="{8B1B556D-A1AF-490A-9176-8FA0726203BE}" presName="horzTwo" presStyleCnt="0"/>
      <dgm:spPr/>
    </dgm:pt>
    <dgm:pt modelId="{F8369992-7C20-46B6-B17C-205B165645BE}" type="pres">
      <dgm:prSet presAssocID="{B3E1E26D-38F2-4685-9E4E-A4F3E3CFBB61}" presName="sibSpaceOne" presStyleCnt="0"/>
      <dgm:spPr/>
    </dgm:pt>
    <dgm:pt modelId="{3C15F70D-01C3-4EB6-A6E5-4F0BFB83F95D}" type="pres">
      <dgm:prSet presAssocID="{BDA8C12C-5C35-4D55-95BC-49D35A963C7C}" presName="vertOne" presStyleCnt="0"/>
      <dgm:spPr/>
    </dgm:pt>
    <dgm:pt modelId="{B3902570-9E2E-4FC9-AA5D-2B6174D44EA3}" type="pres">
      <dgm:prSet presAssocID="{BDA8C12C-5C35-4D55-95BC-49D35A963C7C}" presName="txOne" presStyleLbl="node0" presStyleIdx="1" presStyleCnt="2">
        <dgm:presLayoutVars>
          <dgm:chPref val="3"/>
        </dgm:presLayoutVars>
      </dgm:prSet>
      <dgm:spPr/>
    </dgm:pt>
    <dgm:pt modelId="{F7DBC026-E2A9-4C26-B4BA-A49D5A6BD369}" type="pres">
      <dgm:prSet presAssocID="{BDA8C12C-5C35-4D55-95BC-49D35A963C7C}" presName="parTransOne" presStyleCnt="0"/>
      <dgm:spPr/>
    </dgm:pt>
    <dgm:pt modelId="{542437AD-3B92-40A6-BE04-109F326F4906}" type="pres">
      <dgm:prSet presAssocID="{BDA8C12C-5C35-4D55-95BC-49D35A963C7C}" presName="horzOne" presStyleCnt="0"/>
      <dgm:spPr/>
    </dgm:pt>
    <dgm:pt modelId="{C333EBDC-E9EC-47D8-9058-13A529D48BC3}" type="pres">
      <dgm:prSet presAssocID="{854999F7-F1BE-422A-83A0-CF70B157B74A}" presName="vertTwo" presStyleCnt="0"/>
      <dgm:spPr/>
    </dgm:pt>
    <dgm:pt modelId="{B2D674E5-761A-45BA-966D-2878BA50E648}" type="pres">
      <dgm:prSet presAssocID="{854999F7-F1BE-422A-83A0-CF70B157B74A}" presName="txTwo" presStyleLbl="node2" presStyleIdx="2" presStyleCnt="5">
        <dgm:presLayoutVars>
          <dgm:chPref val="3"/>
        </dgm:presLayoutVars>
      </dgm:prSet>
      <dgm:spPr/>
    </dgm:pt>
    <dgm:pt modelId="{050BDEC9-F0D3-47B4-9794-C912CD2EB101}" type="pres">
      <dgm:prSet presAssocID="{854999F7-F1BE-422A-83A0-CF70B157B74A}" presName="horzTwo" presStyleCnt="0"/>
      <dgm:spPr/>
    </dgm:pt>
    <dgm:pt modelId="{F247331A-F3BC-4EE9-8C7F-83BE5A50243B}" type="pres">
      <dgm:prSet presAssocID="{05D94DB3-CCA9-4B83-8DA3-05DC3B4DCBF8}" presName="sibSpaceTwo" presStyleCnt="0"/>
      <dgm:spPr/>
    </dgm:pt>
    <dgm:pt modelId="{870949CF-388A-4854-B256-A7E3D7DD345B}" type="pres">
      <dgm:prSet presAssocID="{788DD107-27FA-460E-BD3F-D8B87F003980}" presName="vertTwo" presStyleCnt="0"/>
      <dgm:spPr/>
    </dgm:pt>
    <dgm:pt modelId="{625D2343-4D82-4F76-AB83-711FE273D7EC}" type="pres">
      <dgm:prSet presAssocID="{788DD107-27FA-460E-BD3F-D8B87F003980}" presName="txTwo" presStyleLbl="node2" presStyleIdx="3" presStyleCnt="5">
        <dgm:presLayoutVars>
          <dgm:chPref val="3"/>
        </dgm:presLayoutVars>
      </dgm:prSet>
      <dgm:spPr/>
    </dgm:pt>
    <dgm:pt modelId="{50F272EC-FBF3-45A8-9533-EBC31490D32A}" type="pres">
      <dgm:prSet presAssocID="{788DD107-27FA-460E-BD3F-D8B87F003980}" presName="horzTwo" presStyleCnt="0"/>
      <dgm:spPr/>
    </dgm:pt>
    <dgm:pt modelId="{63FFEFDC-9EF3-4E3A-9736-E993A24C0D92}" type="pres">
      <dgm:prSet presAssocID="{8A6770C6-D773-40CA-8AEC-3735D846D2CA}" presName="sibSpaceTwo" presStyleCnt="0"/>
      <dgm:spPr/>
    </dgm:pt>
    <dgm:pt modelId="{7279CE8B-C674-41CB-B255-A41D76F109A4}" type="pres">
      <dgm:prSet presAssocID="{2BE3B25D-C742-42A5-989D-EE8EF30F048C}" presName="vertTwo" presStyleCnt="0"/>
      <dgm:spPr/>
    </dgm:pt>
    <dgm:pt modelId="{8E0E8379-F4C1-483F-9434-5A07A4DE8471}" type="pres">
      <dgm:prSet presAssocID="{2BE3B25D-C742-42A5-989D-EE8EF30F048C}" presName="txTwo" presStyleLbl="node2" presStyleIdx="4" presStyleCnt="5">
        <dgm:presLayoutVars>
          <dgm:chPref val="3"/>
        </dgm:presLayoutVars>
      </dgm:prSet>
      <dgm:spPr/>
    </dgm:pt>
    <dgm:pt modelId="{841F2B3C-10AE-4AAE-9431-2AD17C4CACC0}" type="pres">
      <dgm:prSet presAssocID="{2BE3B25D-C742-42A5-989D-EE8EF30F048C}" presName="horzTwo" presStyleCnt="0"/>
      <dgm:spPr/>
    </dgm:pt>
  </dgm:ptLst>
  <dgm:cxnLst>
    <dgm:cxn modelId="{3D5FA700-D633-40C2-9095-3401C2600703}" srcId="{BDA8C12C-5C35-4D55-95BC-49D35A963C7C}" destId="{2BE3B25D-C742-42A5-989D-EE8EF30F048C}" srcOrd="2" destOrd="0" parTransId="{106B0222-D45B-46D7-BBF2-08D5E42B6F4E}" sibTransId="{8CD46F61-1907-4FB5-9E2B-39707E537DE9}"/>
    <dgm:cxn modelId="{6AFF350D-9270-4F32-BEA0-3B041B0D718F}" srcId="{BDA8C12C-5C35-4D55-95BC-49D35A963C7C}" destId="{788DD107-27FA-460E-BD3F-D8B87F003980}" srcOrd="1" destOrd="0" parTransId="{00BC305A-542A-4EB3-830B-9F0D28331DC3}" sibTransId="{8A6770C6-D773-40CA-8AEC-3735D846D2CA}"/>
    <dgm:cxn modelId="{FFE3E722-AA81-4120-891D-76CCFD9B9E1C}" type="presOf" srcId="{2BE3B25D-C742-42A5-989D-EE8EF30F048C}" destId="{8E0E8379-F4C1-483F-9434-5A07A4DE8471}" srcOrd="0" destOrd="0" presId="urn:microsoft.com/office/officeart/2005/8/layout/hierarchy4"/>
    <dgm:cxn modelId="{4C601F24-8D3E-4B10-8AF9-00B8896DE121}" type="presOf" srcId="{854999F7-F1BE-422A-83A0-CF70B157B74A}" destId="{B2D674E5-761A-45BA-966D-2878BA50E648}" srcOrd="0" destOrd="0" presId="urn:microsoft.com/office/officeart/2005/8/layout/hierarchy4"/>
    <dgm:cxn modelId="{F273173D-91CF-43AA-8F4E-6F2F35E633E4}" type="presOf" srcId="{CFCADA8B-C116-4E22-9EF3-7EAFF46EAFAE}" destId="{FC43F792-B724-49CB-A5B2-B33EEE4E255F}" srcOrd="0" destOrd="0" presId="urn:microsoft.com/office/officeart/2005/8/layout/hierarchy4"/>
    <dgm:cxn modelId="{B7336246-9053-49DA-850D-B618B25E75BA}" type="presOf" srcId="{B36C6BC3-C7DE-4F21-9BDC-6BEA81C969E2}" destId="{CFF23FB3-C8FC-4717-B149-07D60902F40C}" srcOrd="0" destOrd="0" presId="urn:microsoft.com/office/officeart/2005/8/layout/hierarchy4"/>
    <dgm:cxn modelId="{FA252C8F-B6F1-42AD-AFF4-E0033D4D7BF3}" type="presOf" srcId="{788DD107-27FA-460E-BD3F-D8B87F003980}" destId="{625D2343-4D82-4F76-AB83-711FE273D7EC}" srcOrd="0" destOrd="0" presId="urn:microsoft.com/office/officeart/2005/8/layout/hierarchy4"/>
    <dgm:cxn modelId="{555C5EA0-909A-43A2-B284-F919430B37DE}" srcId="{CFCADA8B-C116-4E22-9EF3-7EAFF46EAFAE}" destId="{BDA8C12C-5C35-4D55-95BC-49D35A963C7C}" srcOrd="1" destOrd="0" parTransId="{952374BB-65A0-428D-B4D2-DE455F35405E}" sibTransId="{418EF47F-1322-4124-A19C-58F84CC9F6CE}"/>
    <dgm:cxn modelId="{AEC716A6-8ACA-4290-902D-A6567897D6A1}" type="presOf" srcId="{8B1B556D-A1AF-490A-9176-8FA0726203BE}" destId="{50015428-BB7D-4951-8B50-7965AB12E3C3}" srcOrd="0" destOrd="0" presId="urn:microsoft.com/office/officeart/2005/8/layout/hierarchy4"/>
    <dgm:cxn modelId="{E13DDDC3-F5AD-47C9-8EE0-73FB88B148F8}" srcId="{4FD5F8BE-6A66-4F95-8791-A76A4BC3D595}" destId="{B36C6BC3-C7DE-4F21-9BDC-6BEA81C969E2}" srcOrd="0" destOrd="0" parTransId="{76051FF5-E548-46AF-9125-A1FC17C542D8}" sibTransId="{E7F3FA1F-3FF8-4DC5-98AB-532B68853B85}"/>
    <dgm:cxn modelId="{9C9129C6-3672-4492-B803-BA2EF1F9C550}" srcId="{4FD5F8BE-6A66-4F95-8791-A76A4BC3D595}" destId="{8B1B556D-A1AF-490A-9176-8FA0726203BE}" srcOrd="1" destOrd="0" parTransId="{1810E7DB-F454-4D05-BAE5-F061B33992A2}" sibTransId="{E16DD703-9D2F-4E89-944B-8A867FC16CBD}"/>
    <dgm:cxn modelId="{8C1B33D6-2068-4AEB-B15B-68A9C7A198E9}" type="presOf" srcId="{BDA8C12C-5C35-4D55-95BC-49D35A963C7C}" destId="{B3902570-9E2E-4FC9-AA5D-2B6174D44EA3}" srcOrd="0" destOrd="0" presId="urn:microsoft.com/office/officeart/2005/8/layout/hierarchy4"/>
    <dgm:cxn modelId="{C4D3A4DA-DFB3-4260-8ADE-BB9D24E59F44}" type="presOf" srcId="{4FD5F8BE-6A66-4F95-8791-A76A4BC3D595}" destId="{19F7BD10-CB92-41CD-AA86-62DDAC506101}" srcOrd="0" destOrd="0" presId="urn:microsoft.com/office/officeart/2005/8/layout/hierarchy4"/>
    <dgm:cxn modelId="{F10A54F6-CFCC-4707-B137-B962FA97B181}" srcId="{CFCADA8B-C116-4E22-9EF3-7EAFF46EAFAE}" destId="{4FD5F8BE-6A66-4F95-8791-A76A4BC3D595}" srcOrd="0" destOrd="0" parTransId="{F80CAA56-3001-4541-8CBE-832614BC8CB7}" sibTransId="{B3E1E26D-38F2-4685-9E4E-A4F3E3CFBB61}"/>
    <dgm:cxn modelId="{5372CEFF-B2DC-457E-835E-0851E2D62B64}" srcId="{BDA8C12C-5C35-4D55-95BC-49D35A963C7C}" destId="{854999F7-F1BE-422A-83A0-CF70B157B74A}" srcOrd="0" destOrd="0" parTransId="{476F75AD-58F2-479F-B675-86C903FA1985}" sibTransId="{05D94DB3-CCA9-4B83-8DA3-05DC3B4DCBF8}"/>
    <dgm:cxn modelId="{368AB760-642F-4432-A34E-093292140755}" type="presParOf" srcId="{FC43F792-B724-49CB-A5B2-B33EEE4E255F}" destId="{2A14144D-6CBA-49EA-BADB-D2D4208A3DDA}" srcOrd="0" destOrd="0" presId="urn:microsoft.com/office/officeart/2005/8/layout/hierarchy4"/>
    <dgm:cxn modelId="{EDBFDB30-F572-47E4-A954-551746D332C1}" type="presParOf" srcId="{2A14144D-6CBA-49EA-BADB-D2D4208A3DDA}" destId="{19F7BD10-CB92-41CD-AA86-62DDAC506101}" srcOrd="0" destOrd="0" presId="urn:microsoft.com/office/officeart/2005/8/layout/hierarchy4"/>
    <dgm:cxn modelId="{1F5499E1-E01A-420F-BA23-907A75FB9ECB}" type="presParOf" srcId="{2A14144D-6CBA-49EA-BADB-D2D4208A3DDA}" destId="{7B42B957-AFD3-46D2-BBD4-AE61D7FEAA16}" srcOrd="1" destOrd="0" presId="urn:microsoft.com/office/officeart/2005/8/layout/hierarchy4"/>
    <dgm:cxn modelId="{44756A42-02E4-42D2-BB60-E6137FBB0079}" type="presParOf" srcId="{2A14144D-6CBA-49EA-BADB-D2D4208A3DDA}" destId="{C3FC4BDD-D63C-40C3-BB77-EDC035D33BEA}" srcOrd="2" destOrd="0" presId="urn:microsoft.com/office/officeart/2005/8/layout/hierarchy4"/>
    <dgm:cxn modelId="{320357DA-26BE-475D-892A-31B36B22D58C}" type="presParOf" srcId="{C3FC4BDD-D63C-40C3-BB77-EDC035D33BEA}" destId="{9BA38C1D-F18C-4461-AB79-BDE329A7CD63}" srcOrd="0" destOrd="0" presId="urn:microsoft.com/office/officeart/2005/8/layout/hierarchy4"/>
    <dgm:cxn modelId="{EB266DEF-1BC3-4DE8-B3F0-824FD8263EEB}" type="presParOf" srcId="{9BA38C1D-F18C-4461-AB79-BDE329A7CD63}" destId="{CFF23FB3-C8FC-4717-B149-07D60902F40C}" srcOrd="0" destOrd="0" presId="urn:microsoft.com/office/officeart/2005/8/layout/hierarchy4"/>
    <dgm:cxn modelId="{CB32F2B9-80AC-41F8-8B16-5529420A906B}" type="presParOf" srcId="{9BA38C1D-F18C-4461-AB79-BDE329A7CD63}" destId="{43FA9F70-2C36-4E51-BFAB-CE6FAA3C26C0}" srcOrd="1" destOrd="0" presId="urn:microsoft.com/office/officeart/2005/8/layout/hierarchy4"/>
    <dgm:cxn modelId="{DDEC42C5-5364-4F22-8E9F-364A72F20E54}" type="presParOf" srcId="{C3FC4BDD-D63C-40C3-BB77-EDC035D33BEA}" destId="{01EFC794-AD5A-491A-835B-4592106A508B}" srcOrd="1" destOrd="0" presId="urn:microsoft.com/office/officeart/2005/8/layout/hierarchy4"/>
    <dgm:cxn modelId="{D78A3773-410C-4878-A5B7-92D631124D29}" type="presParOf" srcId="{C3FC4BDD-D63C-40C3-BB77-EDC035D33BEA}" destId="{6CC8B8C1-8121-4A5B-B2FD-9FE088A36B9F}" srcOrd="2" destOrd="0" presId="urn:microsoft.com/office/officeart/2005/8/layout/hierarchy4"/>
    <dgm:cxn modelId="{D1F0008E-FA24-4CA8-8813-1EF2708A1AA3}" type="presParOf" srcId="{6CC8B8C1-8121-4A5B-B2FD-9FE088A36B9F}" destId="{50015428-BB7D-4951-8B50-7965AB12E3C3}" srcOrd="0" destOrd="0" presId="urn:microsoft.com/office/officeart/2005/8/layout/hierarchy4"/>
    <dgm:cxn modelId="{CF28D72E-48DC-47FF-A159-2DEEF4B91299}" type="presParOf" srcId="{6CC8B8C1-8121-4A5B-B2FD-9FE088A36B9F}" destId="{6896FEF2-06A1-4B0A-A84C-C8956E25BB99}" srcOrd="1" destOrd="0" presId="urn:microsoft.com/office/officeart/2005/8/layout/hierarchy4"/>
    <dgm:cxn modelId="{C9507AD8-B621-4902-9E18-4B9C7FAA73C4}" type="presParOf" srcId="{FC43F792-B724-49CB-A5B2-B33EEE4E255F}" destId="{F8369992-7C20-46B6-B17C-205B165645BE}" srcOrd="1" destOrd="0" presId="urn:microsoft.com/office/officeart/2005/8/layout/hierarchy4"/>
    <dgm:cxn modelId="{18AB74DE-5021-44DF-96DA-F8C17A03F4D6}" type="presParOf" srcId="{FC43F792-B724-49CB-A5B2-B33EEE4E255F}" destId="{3C15F70D-01C3-4EB6-A6E5-4F0BFB83F95D}" srcOrd="2" destOrd="0" presId="urn:microsoft.com/office/officeart/2005/8/layout/hierarchy4"/>
    <dgm:cxn modelId="{072E3EE2-7EDF-46B0-8F8F-36D05BB9F409}" type="presParOf" srcId="{3C15F70D-01C3-4EB6-A6E5-4F0BFB83F95D}" destId="{B3902570-9E2E-4FC9-AA5D-2B6174D44EA3}" srcOrd="0" destOrd="0" presId="urn:microsoft.com/office/officeart/2005/8/layout/hierarchy4"/>
    <dgm:cxn modelId="{6FE8BCD8-1080-4914-BF6E-0A43A5128122}" type="presParOf" srcId="{3C15F70D-01C3-4EB6-A6E5-4F0BFB83F95D}" destId="{F7DBC026-E2A9-4C26-B4BA-A49D5A6BD369}" srcOrd="1" destOrd="0" presId="urn:microsoft.com/office/officeart/2005/8/layout/hierarchy4"/>
    <dgm:cxn modelId="{C08D7189-84F5-4994-A5EE-C60417C865DF}" type="presParOf" srcId="{3C15F70D-01C3-4EB6-A6E5-4F0BFB83F95D}" destId="{542437AD-3B92-40A6-BE04-109F326F4906}" srcOrd="2" destOrd="0" presId="urn:microsoft.com/office/officeart/2005/8/layout/hierarchy4"/>
    <dgm:cxn modelId="{878E94EF-BA1D-4809-A834-881F754EB044}" type="presParOf" srcId="{542437AD-3B92-40A6-BE04-109F326F4906}" destId="{C333EBDC-E9EC-47D8-9058-13A529D48BC3}" srcOrd="0" destOrd="0" presId="urn:microsoft.com/office/officeart/2005/8/layout/hierarchy4"/>
    <dgm:cxn modelId="{7C01E862-E205-4F94-AD29-E483DA94DAF7}" type="presParOf" srcId="{C333EBDC-E9EC-47D8-9058-13A529D48BC3}" destId="{B2D674E5-761A-45BA-966D-2878BA50E648}" srcOrd="0" destOrd="0" presId="urn:microsoft.com/office/officeart/2005/8/layout/hierarchy4"/>
    <dgm:cxn modelId="{317945FD-65D6-464F-9D1F-FC41F47DA011}" type="presParOf" srcId="{C333EBDC-E9EC-47D8-9058-13A529D48BC3}" destId="{050BDEC9-F0D3-47B4-9794-C912CD2EB101}" srcOrd="1" destOrd="0" presId="urn:microsoft.com/office/officeart/2005/8/layout/hierarchy4"/>
    <dgm:cxn modelId="{5A0FCD53-EE79-4398-8C66-F6A8AB358B52}" type="presParOf" srcId="{542437AD-3B92-40A6-BE04-109F326F4906}" destId="{F247331A-F3BC-4EE9-8C7F-83BE5A50243B}" srcOrd="1" destOrd="0" presId="urn:microsoft.com/office/officeart/2005/8/layout/hierarchy4"/>
    <dgm:cxn modelId="{0EA87770-04E4-403D-8DF3-A1D66FA5C95E}" type="presParOf" srcId="{542437AD-3B92-40A6-BE04-109F326F4906}" destId="{870949CF-388A-4854-B256-A7E3D7DD345B}" srcOrd="2" destOrd="0" presId="urn:microsoft.com/office/officeart/2005/8/layout/hierarchy4"/>
    <dgm:cxn modelId="{764FF128-831C-486B-8858-3CA5D8FB7FCB}" type="presParOf" srcId="{870949CF-388A-4854-B256-A7E3D7DD345B}" destId="{625D2343-4D82-4F76-AB83-711FE273D7EC}" srcOrd="0" destOrd="0" presId="urn:microsoft.com/office/officeart/2005/8/layout/hierarchy4"/>
    <dgm:cxn modelId="{F5A90D63-0B12-4768-9585-A36447E624C4}" type="presParOf" srcId="{870949CF-388A-4854-B256-A7E3D7DD345B}" destId="{50F272EC-FBF3-45A8-9533-EBC31490D32A}" srcOrd="1" destOrd="0" presId="urn:microsoft.com/office/officeart/2005/8/layout/hierarchy4"/>
    <dgm:cxn modelId="{1B53FC7A-3BD2-4F9A-B2B7-EF73F10BDE8E}" type="presParOf" srcId="{542437AD-3B92-40A6-BE04-109F326F4906}" destId="{63FFEFDC-9EF3-4E3A-9736-E993A24C0D92}" srcOrd="3" destOrd="0" presId="urn:microsoft.com/office/officeart/2005/8/layout/hierarchy4"/>
    <dgm:cxn modelId="{196847C4-44B0-487E-BB2A-1B039A3A130F}" type="presParOf" srcId="{542437AD-3B92-40A6-BE04-109F326F4906}" destId="{7279CE8B-C674-41CB-B255-A41D76F109A4}" srcOrd="4" destOrd="0" presId="urn:microsoft.com/office/officeart/2005/8/layout/hierarchy4"/>
    <dgm:cxn modelId="{F5973150-A7A7-4377-8E5F-F30D69DE5017}" type="presParOf" srcId="{7279CE8B-C674-41CB-B255-A41D76F109A4}" destId="{8E0E8379-F4C1-483F-9434-5A07A4DE8471}" srcOrd="0" destOrd="0" presId="urn:microsoft.com/office/officeart/2005/8/layout/hierarchy4"/>
    <dgm:cxn modelId="{D3786A56-CEB4-4C7F-B8C2-8C6F81BDA9F7}" type="presParOf" srcId="{7279CE8B-C674-41CB-B255-A41D76F109A4}" destId="{841F2B3C-10AE-4AAE-9431-2AD17C4CACC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5EF58C1-9970-4389-92BC-3E61DC58AE3C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3B1B227B-4809-412E-93A4-63776F214241}">
      <dgm:prSet/>
      <dgm:spPr/>
      <dgm:t>
        <a:bodyPr/>
        <a:lstStyle/>
        <a:p>
          <a:r>
            <a:rPr lang="en-US" b="1"/>
            <a:t>Damage mechanism: information encryption - trading - these together? Cf. Disclose or abstain rule</a:t>
          </a:r>
          <a:endParaRPr lang="fi-FI"/>
        </a:p>
      </dgm:t>
    </dgm:pt>
    <dgm:pt modelId="{D619B70F-C6D8-4D91-8BCC-1BEA13A05F48}" type="parTrans" cxnId="{F588EF1B-50D5-4180-A35B-403101031A57}">
      <dgm:prSet/>
      <dgm:spPr/>
      <dgm:t>
        <a:bodyPr/>
        <a:lstStyle/>
        <a:p>
          <a:endParaRPr lang="fi-FI"/>
        </a:p>
      </dgm:t>
    </dgm:pt>
    <dgm:pt modelId="{9E148669-7D87-41C6-BC47-53348A6E207C}" type="sibTrans" cxnId="{F588EF1B-50D5-4180-A35B-403101031A57}">
      <dgm:prSet/>
      <dgm:spPr/>
      <dgm:t>
        <a:bodyPr/>
        <a:lstStyle/>
        <a:p>
          <a:endParaRPr lang="fi-FI"/>
        </a:p>
      </dgm:t>
    </dgm:pt>
    <dgm:pt modelId="{1BB5672A-7036-4EC4-A2F7-6DC98B437DD1}">
      <dgm:prSet/>
      <dgm:spPr/>
      <dgm:t>
        <a:bodyPr/>
        <a:lstStyle/>
        <a:p>
          <a:r>
            <a:rPr lang="en-US" b="1"/>
            <a:t>Note. ns. “Would have purchased anyway” argument: what if awareness of insider dealing had not affected the activities of an outsider</a:t>
          </a:r>
          <a:endParaRPr lang="fi-FI"/>
        </a:p>
      </dgm:t>
    </dgm:pt>
    <dgm:pt modelId="{AE4610F8-5F0E-4A2F-9949-A692CC8F87ED}" type="parTrans" cxnId="{DB31434A-9802-490D-9DB8-88609A4A5EE2}">
      <dgm:prSet/>
      <dgm:spPr/>
      <dgm:t>
        <a:bodyPr/>
        <a:lstStyle/>
        <a:p>
          <a:endParaRPr lang="fi-FI"/>
        </a:p>
      </dgm:t>
    </dgm:pt>
    <dgm:pt modelId="{0FAB1E49-FA66-4C04-803B-7F024CD50F41}" type="sibTrans" cxnId="{DB31434A-9802-490D-9DB8-88609A4A5EE2}">
      <dgm:prSet/>
      <dgm:spPr/>
      <dgm:t>
        <a:bodyPr/>
        <a:lstStyle/>
        <a:p>
          <a:endParaRPr lang="fi-FI"/>
        </a:p>
      </dgm:t>
    </dgm:pt>
    <dgm:pt modelId="{A389B7B4-8926-4035-9F00-042852E690B5}">
      <dgm:prSet/>
      <dgm:spPr/>
      <dgm:t>
        <a:bodyPr/>
        <a:lstStyle/>
        <a:p>
          <a:r>
            <a:rPr lang="en-US" b="1"/>
            <a:t>However:</a:t>
          </a:r>
          <a:endParaRPr lang="fi-FI"/>
        </a:p>
      </dgm:t>
    </dgm:pt>
    <dgm:pt modelId="{A4801DFC-219B-4433-97CE-248FF13F4C1E}" type="parTrans" cxnId="{4949F5EA-0E68-43EE-9226-53A66F1AA716}">
      <dgm:prSet/>
      <dgm:spPr/>
      <dgm:t>
        <a:bodyPr/>
        <a:lstStyle/>
        <a:p>
          <a:endParaRPr lang="fi-FI"/>
        </a:p>
      </dgm:t>
    </dgm:pt>
    <dgm:pt modelId="{BD1705E2-1FD6-424D-B25B-72C37DB392FC}" type="sibTrans" cxnId="{4949F5EA-0E68-43EE-9226-53A66F1AA716}">
      <dgm:prSet/>
      <dgm:spPr/>
      <dgm:t>
        <a:bodyPr/>
        <a:lstStyle/>
        <a:p>
          <a:endParaRPr lang="fi-FI"/>
        </a:p>
      </dgm:t>
    </dgm:pt>
    <dgm:pt modelId="{A33B9F1F-09F8-44F0-AD48-A88A93C3BF1F}">
      <dgm:prSet/>
      <dgm:spPr/>
      <dgm:t>
        <a:bodyPr/>
        <a:lstStyle/>
        <a:p>
          <a:r>
            <a:rPr lang="en-US"/>
            <a:t>1) if inside information had had an effect on prices, they could have been more favorable to the injured party;</a:t>
          </a:r>
          <a:endParaRPr lang="fi-FI"/>
        </a:p>
      </dgm:t>
    </dgm:pt>
    <dgm:pt modelId="{58E63F49-EADF-468B-A7FB-7FC0829C3ACD}" type="parTrans" cxnId="{F1F70490-2613-4CBE-9941-D20A19640745}">
      <dgm:prSet/>
      <dgm:spPr/>
      <dgm:t>
        <a:bodyPr/>
        <a:lstStyle/>
        <a:p>
          <a:endParaRPr lang="fi-FI"/>
        </a:p>
      </dgm:t>
    </dgm:pt>
    <dgm:pt modelId="{2FE50476-6135-465C-A0F3-29AF8A348823}" type="sibTrans" cxnId="{F1F70490-2613-4CBE-9941-D20A19640745}">
      <dgm:prSet/>
      <dgm:spPr/>
      <dgm:t>
        <a:bodyPr/>
        <a:lstStyle/>
        <a:p>
          <a:endParaRPr lang="fi-FI"/>
        </a:p>
      </dgm:t>
    </dgm:pt>
    <dgm:pt modelId="{C22B5FFE-649F-4653-A19F-72FB390350FD}">
      <dgm:prSet/>
      <dgm:spPr/>
      <dgm:t>
        <a:bodyPr/>
        <a:lstStyle/>
        <a:p>
          <a:r>
            <a:rPr lang="en-US"/>
            <a:t>2) if the insider had not made trades, the price would have been the same as the actual price, but the trading situation would not have been unequal for investors</a:t>
          </a:r>
          <a:endParaRPr lang="fi-FI"/>
        </a:p>
      </dgm:t>
    </dgm:pt>
    <dgm:pt modelId="{1BAD1C78-A204-4581-A29C-E082BD5B35FC}" type="parTrans" cxnId="{438998A9-A01F-4EAF-88F8-68FF5C8DB8B3}">
      <dgm:prSet/>
      <dgm:spPr/>
      <dgm:t>
        <a:bodyPr/>
        <a:lstStyle/>
        <a:p>
          <a:endParaRPr lang="fi-FI"/>
        </a:p>
      </dgm:t>
    </dgm:pt>
    <dgm:pt modelId="{40848A67-7D13-4679-8A52-1142777F075A}" type="sibTrans" cxnId="{438998A9-A01F-4EAF-88F8-68FF5C8DB8B3}">
      <dgm:prSet/>
      <dgm:spPr/>
      <dgm:t>
        <a:bodyPr/>
        <a:lstStyle/>
        <a:p>
          <a:endParaRPr lang="fi-FI"/>
        </a:p>
      </dgm:t>
    </dgm:pt>
    <dgm:pt modelId="{231613B7-FAFD-46C4-8B9C-9E606D1BB7C2}">
      <dgm:prSet/>
      <dgm:spPr/>
      <dgm:t>
        <a:bodyPr/>
        <a:lstStyle/>
        <a:p>
          <a:r>
            <a:rPr lang="en-US" b="1"/>
            <a:t>A distorted market situation alone (external and insider trading + confidentiality) may be sufficient to cause compensatory damage. (Market Fraud Theory (USA; Finnish case law?)</a:t>
          </a:r>
          <a:endParaRPr lang="fi-FI"/>
        </a:p>
      </dgm:t>
    </dgm:pt>
    <dgm:pt modelId="{1D529D53-A573-4F35-AFB7-925B4FA7CA8E}" type="parTrans" cxnId="{39C5D8B5-1398-41EF-92D5-8CE463234D1A}">
      <dgm:prSet/>
      <dgm:spPr/>
      <dgm:t>
        <a:bodyPr/>
        <a:lstStyle/>
        <a:p>
          <a:endParaRPr lang="fi-FI"/>
        </a:p>
      </dgm:t>
    </dgm:pt>
    <dgm:pt modelId="{DF8677A7-57FD-4032-994F-FADDDF8EDD8A}" type="sibTrans" cxnId="{39C5D8B5-1398-41EF-92D5-8CE463234D1A}">
      <dgm:prSet/>
      <dgm:spPr/>
      <dgm:t>
        <a:bodyPr/>
        <a:lstStyle/>
        <a:p>
          <a:endParaRPr lang="fi-FI"/>
        </a:p>
      </dgm:t>
    </dgm:pt>
    <dgm:pt modelId="{3B413144-9DAF-40B7-8925-8895269B86CD}" type="pres">
      <dgm:prSet presAssocID="{05EF58C1-9970-4389-92BC-3E61DC58AE3C}" presName="linear" presStyleCnt="0">
        <dgm:presLayoutVars>
          <dgm:animLvl val="lvl"/>
          <dgm:resizeHandles val="exact"/>
        </dgm:presLayoutVars>
      </dgm:prSet>
      <dgm:spPr/>
    </dgm:pt>
    <dgm:pt modelId="{E4A64D6F-C331-4777-B585-1910B2031CF9}" type="pres">
      <dgm:prSet presAssocID="{3B1B227B-4809-412E-93A4-63776F21424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79F0AFB-9F38-4DF0-A949-E2F8B580EF30}" type="pres">
      <dgm:prSet presAssocID="{9E148669-7D87-41C6-BC47-53348A6E207C}" presName="spacer" presStyleCnt="0"/>
      <dgm:spPr/>
    </dgm:pt>
    <dgm:pt modelId="{5DD286B9-0BB2-4C18-91AD-D662851E370C}" type="pres">
      <dgm:prSet presAssocID="{1BB5672A-7036-4EC4-A2F7-6DC98B437DD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A4F4029-E25E-4B9D-8629-26FD7C314E7A}" type="pres">
      <dgm:prSet presAssocID="{0FAB1E49-FA66-4C04-803B-7F024CD50F41}" presName="spacer" presStyleCnt="0"/>
      <dgm:spPr/>
    </dgm:pt>
    <dgm:pt modelId="{B35EC35E-D32B-49D6-9C07-74D9492534FE}" type="pres">
      <dgm:prSet presAssocID="{A389B7B4-8926-4035-9F00-042852E690B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D3C6CFD-0F22-4F83-A537-DA07D971B9E5}" type="pres">
      <dgm:prSet presAssocID="{A389B7B4-8926-4035-9F00-042852E690B5}" presName="childText" presStyleLbl="revTx" presStyleIdx="0" presStyleCnt="1">
        <dgm:presLayoutVars>
          <dgm:bulletEnabled val="1"/>
        </dgm:presLayoutVars>
      </dgm:prSet>
      <dgm:spPr/>
    </dgm:pt>
    <dgm:pt modelId="{FF7C0D5D-B9D8-4C00-A060-88981B3E241F}" type="pres">
      <dgm:prSet presAssocID="{231613B7-FAFD-46C4-8B9C-9E606D1BB7C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D2C7809-A7D3-4224-8720-3B0F75B2CD08}" type="presOf" srcId="{3B1B227B-4809-412E-93A4-63776F214241}" destId="{E4A64D6F-C331-4777-B585-1910B2031CF9}" srcOrd="0" destOrd="0" presId="urn:microsoft.com/office/officeart/2005/8/layout/vList2"/>
    <dgm:cxn modelId="{F588EF1B-50D5-4180-A35B-403101031A57}" srcId="{05EF58C1-9970-4389-92BC-3E61DC58AE3C}" destId="{3B1B227B-4809-412E-93A4-63776F214241}" srcOrd="0" destOrd="0" parTransId="{D619B70F-C6D8-4D91-8BCC-1BEA13A05F48}" sibTransId="{9E148669-7D87-41C6-BC47-53348A6E207C}"/>
    <dgm:cxn modelId="{2D4AE567-C870-447C-96A2-BA86CC292099}" type="presOf" srcId="{1BB5672A-7036-4EC4-A2F7-6DC98B437DD1}" destId="{5DD286B9-0BB2-4C18-91AD-D662851E370C}" srcOrd="0" destOrd="0" presId="urn:microsoft.com/office/officeart/2005/8/layout/vList2"/>
    <dgm:cxn modelId="{5030E469-9D5D-4611-A2E7-348C4A4D236B}" type="presOf" srcId="{A33B9F1F-09F8-44F0-AD48-A88A93C3BF1F}" destId="{8D3C6CFD-0F22-4F83-A537-DA07D971B9E5}" srcOrd="0" destOrd="0" presId="urn:microsoft.com/office/officeart/2005/8/layout/vList2"/>
    <dgm:cxn modelId="{DB31434A-9802-490D-9DB8-88609A4A5EE2}" srcId="{05EF58C1-9970-4389-92BC-3E61DC58AE3C}" destId="{1BB5672A-7036-4EC4-A2F7-6DC98B437DD1}" srcOrd="1" destOrd="0" parTransId="{AE4610F8-5F0E-4A2F-9949-A692CC8F87ED}" sibTransId="{0FAB1E49-FA66-4C04-803B-7F024CD50F41}"/>
    <dgm:cxn modelId="{70ECCE75-A066-4879-B28A-C3946E7EFCEE}" type="presOf" srcId="{A389B7B4-8926-4035-9F00-042852E690B5}" destId="{B35EC35E-D32B-49D6-9C07-74D9492534FE}" srcOrd="0" destOrd="0" presId="urn:microsoft.com/office/officeart/2005/8/layout/vList2"/>
    <dgm:cxn modelId="{659A6C82-6D6C-4811-999D-4B3DA6BD5620}" type="presOf" srcId="{05EF58C1-9970-4389-92BC-3E61DC58AE3C}" destId="{3B413144-9DAF-40B7-8925-8895269B86CD}" srcOrd="0" destOrd="0" presId="urn:microsoft.com/office/officeart/2005/8/layout/vList2"/>
    <dgm:cxn modelId="{47C62989-85DD-489B-9817-503B471D5761}" type="presOf" srcId="{231613B7-FAFD-46C4-8B9C-9E606D1BB7C2}" destId="{FF7C0D5D-B9D8-4C00-A060-88981B3E241F}" srcOrd="0" destOrd="0" presId="urn:microsoft.com/office/officeart/2005/8/layout/vList2"/>
    <dgm:cxn modelId="{F1F70490-2613-4CBE-9941-D20A19640745}" srcId="{A389B7B4-8926-4035-9F00-042852E690B5}" destId="{A33B9F1F-09F8-44F0-AD48-A88A93C3BF1F}" srcOrd="0" destOrd="0" parTransId="{58E63F49-EADF-468B-A7FB-7FC0829C3ACD}" sibTransId="{2FE50476-6135-465C-A0F3-29AF8A348823}"/>
    <dgm:cxn modelId="{2D9315A1-BD99-4E6B-B4CB-6216E324420D}" type="presOf" srcId="{C22B5FFE-649F-4653-A19F-72FB390350FD}" destId="{8D3C6CFD-0F22-4F83-A537-DA07D971B9E5}" srcOrd="0" destOrd="1" presId="urn:microsoft.com/office/officeart/2005/8/layout/vList2"/>
    <dgm:cxn modelId="{438998A9-A01F-4EAF-88F8-68FF5C8DB8B3}" srcId="{A389B7B4-8926-4035-9F00-042852E690B5}" destId="{C22B5FFE-649F-4653-A19F-72FB390350FD}" srcOrd="1" destOrd="0" parTransId="{1BAD1C78-A204-4581-A29C-E082BD5B35FC}" sibTransId="{40848A67-7D13-4679-8A52-1142777F075A}"/>
    <dgm:cxn modelId="{39C5D8B5-1398-41EF-92D5-8CE463234D1A}" srcId="{05EF58C1-9970-4389-92BC-3E61DC58AE3C}" destId="{231613B7-FAFD-46C4-8B9C-9E606D1BB7C2}" srcOrd="3" destOrd="0" parTransId="{1D529D53-A573-4F35-AFB7-925B4FA7CA8E}" sibTransId="{DF8677A7-57FD-4032-994F-FADDDF8EDD8A}"/>
    <dgm:cxn modelId="{4949F5EA-0E68-43EE-9226-53A66F1AA716}" srcId="{05EF58C1-9970-4389-92BC-3E61DC58AE3C}" destId="{A389B7B4-8926-4035-9F00-042852E690B5}" srcOrd="2" destOrd="0" parTransId="{A4801DFC-219B-4433-97CE-248FF13F4C1E}" sibTransId="{BD1705E2-1FD6-424D-B25B-72C37DB392FC}"/>
    <dgm:cxn modelId="{2E1BB08C-7BFA-41CC-B726-FC5E09718FDF}" type="presParOf" srcId="{3B413144-9DAF-40B7-8925-8895269B86CD}" destId="{E4A64D6F-C331-4777-B585-1910B2031CF9}" srcOrd="0" destOrd="0" presId="urn:microsoft.com/office/officeart/2005/8/layout/vList2"/>
    <dgm:cxn modelId="{42FBE58B-E641-4A4B-9222-274C0DB4EC89}" type="presParOf" srcId="{3B413144-9DAF-40B7-8925-8895269B86CD}" destId="{A79F0AFB-9F38-4DF0-A949-E2F8B580EF30}" srcOrd="1" destOrd="0" presId="urn:microsoft.com/office/officeart/2005/8/layout/vList2"/>
    <dgm:cxn modelId="{66AD6E63-5547-4149-91B3-086B6D76A9EE}" type="presParOf" srcId="{3B413144-9DAF-40B7-8925-8895269B86CD}" destId="{5DD286B9-0BB2-4C18-91AD-D662851E370C}" srcOrd="2" destOrd="0" presId="urn:microsoft.com/office/officeart/2005/8/layout/vList2"/>
    <dgm:cxn modelId="{BF15804E-F151-4E5B-86A9-A6E93E3C5E0C}" type="presParOf" srcId="{3B413144-9DAF-40B7-8925-8895269B86CD}" destId="{8A4F4029-E25E-4B9D-8629-26FD7C314E7A}" srcOrd="3" destOrd="0" presId="urn:microsoft.com/office/officeart/2005/8/layout/vList2"/>
    <dgm:cxn modelId="{5B48C5A8-F554-45C0-AED4-5B3C4F30F028}" type="presParOf" srcId="{3B413144-9DAF-40B7-8925-8895269B86CD}" destId="{B35EC35E-D32B-49D6-9C07-74D9492534FE}" srcOrd="4" destOrd="0" presId="urn:microsoft.com/office/officeart/2005/8/layout/vList2"/>
    <dgm:cxn modelId="{796652FE-653F-47B4-975C-47F037801F2C}" type="presParOf" srcId="{3B413144-9DAF-40B7-8925-8895269B86CD}" destId="{8D3C6CFD-0F22-4F83-A537-DA07D971B9E5}" srcOrd="5" destOrd="0" presId="urn:microsoft.com/office/officeart/2005/8/layout/vList2"/>
    <dgm:cxn modelId="{3C463344-616B-45D2-BA26-2DF7EA337369}" type="presParOf" srcId="{3B413144-9DAF-40B7-8925-8895269B86CD}" destId="{FF7C0D5D-B9D8-4C00-A060-88981B3E241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E3E0B5-E68A-4569-881C-E4FA6886293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B8984C1-D776-4951-8772-351AC6FD84C8}">
      <dgm:prSet/>
      <dgm:spPr/>
      <dgm:t>
        <a:bodyPr/>
        <a:lstStyle/>
        <a:p>
          <a:pPr rtl="0"/>
          <a:r>
            <a:rPr lang="fi-FI" b="1"/>
            <a:t>Market regulation in the context of other market structures </a:t>
          </a:r>
          <a:endParaRPr lang="fi-FI"/>
        </a:p>
      </dgm:t>
    </dgm:pt>
    <dgm:pt modelId="{703F7B17-0E46-4F4B-A4FB-E73C85C07123}" type="parTrans" cxnId="{E956D722-C16A-4E65-B403-81401391B803}">
      <dgm:prSet/>
      <dgm:spPr/>
      <dgm:t>
        <a:bodyPr/>
        <a:lstStyle/>
        <a:p>
          <a:endParaRPr lang="en-US"/>
        </a:p>
      </dgm:t>
    </dgm:pt>
    <dgm:pt modelId="{E97646B7-9206-4C7E-A56C-7D7055ECE075}" type="sibTrans" cxnId="{E956D722-C16A-4E65-B403-81401391B803}">
      <dgm:prSet/>
      <dgm:spPr/>
      <dgm:t>
        <a:bodyPr/>
        <a:lstStyle/>
        <a:p>
          <a:endParaRPr lang="en-US"/>
        </a:p>
      </dgm:t>
    </dgm:pt>
    <dgm:pt modelId="{98716711-451A-4A6E-B953-978213C5EA4F}">
      <dgm:prSet/>
      <dgm:spPr/>
      <dgm:t>
        <a:bodyPr/>
        <a:lstStyle/>
        <a:p>
          <a:pPr rtl="0"/>
          <a:r>
            <a:rPr lang="fi-FI"/>
            <a:t>Interaction and dynamics </a:t>
          </a:r>
        </a:p>
      </dgm:t>
    </dgm:pt>
    <dgm:pt modelId="{E912668C-7CDA-4AEA-BC51-64E92DE4F258}" type="parTrans" cxnId="{F929F03A-5917-4E5F-97BB-BFEBD2D4646F}">
      <dgm:prSet/>
      <dgm:spPr/>
      <dgm:t>
        <a:bodyPr/>
        <a:lstStyle/>
        <a:p>
          <a:endParaRPr lang="en-US"/>
        </a:p>
      </dgm:t>
    </dgm:pt>
    <dgm:pt modelId="{D4250C2A-22B9-4CF6-932F-959A701022BA}" type="sibTrans" cxnId="{F929F03A-5917-4E5F-97BB-BFEBD2D4646F}">
      <dgm:prSet/>
      <dgm:spPr/>
      <dgm:t>
        <a:bodyPr/>
        <a:lstStyle/>
        <a:p>
          <a:endParaRPr lang="en-US"/>
        </a:p>
      </dgm:t>
    </dgm:pt>
    <dgm:pt modelId="{D557B639-60FA-46D3-9A9E-100161A99599}">
      <dgm:prSet/>
      <dgm:spPr/>
      <dgm:t>
        <a:bodyPr/>
        <a:lstStyle/>
        <a:p>
          <a:pPr rtl="0"/>
          <a:r>
            <a:rPr lang="fi-FI" b="1"/>
            <a:t>Need of regulation </a:t>
          </a:r>
          <a:endParaRPr lang="fi-FI"/>
        </a:p>
      </dgm:t>
    </dgm:pt>
    <dgm:pt modelId="{DF46D1E1-FF80-488D-A11F-E8C58ABD7087}" type="parTrans" cxnId="{984108C3-085D-4E92-A643-B80245BC7CF5}">
      <dgm:prSet/>
      <dgm:spPr/>
      <dgm:t>
        <a:bodyPr/>
        <a:lstStyle/>
        <a:p>
          <a:endParaRPr lang="en-US"/>
        </a:p>
      </dgm:t>
    </dgm:pt>
    <dgm:pt modelId="{DB5418C0-957A-468F-BED6-CDA0DFFC20ED}" type="sibTrans" cxnId="{984108C3-085D-4E92-A643-B80245BC7CF5}">
      <dgm:prSet/>
      <dgm:spPr/>
      <dgm:t>
        <a:bodyPr/>
        <a:lstStyle/>
        <a:p>
          <a:endParaRPr lang="en-US"/>
        </a:p>
      </dgm:t>
    </dgm:pt>
    <dgm:pt modelId="{0EB1EDE9-C131-4A33-B454-E2371D670C41}">
      <dgm:prSet/>
      <dgm:spPr/>
      <dgm:t>
        <a:bodyPr/>
        <a:lstStyle/>
        <a:p>
          <a:pPr rtl="0"/>
          <a:r>
            <a:rPr lang="fi-FI" b="1"/>
            <a:t>Objects of regulation </a:t>
          </a:r>
          <a:endParaRPr lang="fi-FI"/>
        </a:p>
      </dgm:t>
    </dgm:pt>
    <dgm:pt modelId="{08993982-6A3C-4AEA-B2BB-6B5EB01C7737}" type="parTrans" cxnId="{04EF8358-152C-4307-9901-8CAA95BB7C2A}">
      <dgm:prSet/>
      <dgm:spPr/>
      <dgm:t>
        <a:bodyPr/>
        <a:lstStyle/>
        <a:p>
          <a:endParaRPr lang="en-US"/>
        </a:p>
      </dgm:t>
    </dgm:pt>
    <dgm:pt modelId="{916F5979-3709-4D68-9797-61CC858676FD}" type="sibTrans" cxnId="{04EF8358-152C-4307-9901-8CAA95BB7C2A}">
      <dgm:prSet/>
      <dgm:spPr/>
      <dgm:t>
        <a:bodyPr/>
        <a:lstStyle/>
        <a:p>
          <a:endParaRPr lang="en-US"/>
        </a:p>
      </dgm:t>
    </dgm:pt>
    <dgm:pt modelId="{EDF3FD17-59A2-449B-A2FA-21332A9E96D0}">
      <dgm:prSet/>
      <dgm:spPr/>
      <dgm:t>
        <a:bodyPr/>
        <a:lstStyle/>
        <a:p>
          <a:pPr rtl="0"/>
          <a:r>
            <a:rPr lang="fi-FI" b="1" dirty="0" err="1"/>
            <a:t>Objectives</a:t>
          </a:r>
          <a:r>
            <a:rPr lang="fi-FI" b="1" dirty="0"/>
            <a:t> of </a:t>
          </a:r>
          <a:r>
            <a:rPr lang="fi-FI" b="1" dirty="0" err="1"/>
            <a:t>the</a:t>
          </a:r>
          <a:r>
            <a:rPr lang="fi-FI" b="1" dirty="0"/>
            <a:t> </a:t>
          </a:r>
          <a:r>
            <a:rPr lang="fi-FI" b="1" dirty="0" err="1"/>
            <a:t>course</a:t>
          </a:r>
          <a:r>
            <a:rPr lang="fi-FI" b="1" dirty="0"/>
            <a:t>: </a:t>
          </a:r>
          <a:r>
            <a:rPr lang="fi-FI" b="1" dirty="0" err="1"/>
            <a:t>see</a:t>
          </a:r>
          <a:r>
            <a:rPr lang="fi-FI" b="1" dirty="0"/>
            <a:t> </a:t>
          </a:r>
          <a:r>
            <a:rPr lang="fi-FI" b="1" dirty="0" err="1"/>
            <a:t>Syllabus</a:t>
          </a:r>
          <a:r>
            <a:rPr lang="fi-FI" b="1" dirty="0"/>
            <a:t> </a:t>
          </a:r>
          <a:endParaRPr lang="fi-FI" dirty="0"/>
        </a:p>
      </dgm:t>
    </dgm:pt>
    <dgm:pt modelId="{D570709C-23B3-484D-BA15-EF6B1D030BBE}" type="parTrans" cxnId="{AEBFA32A-A5C0-4BAB-BE0C-DEE519F621C0}">
      <dgm:prSet/>
      <dgm:spPr/>
      <dgm:t>
        <a:bodyPr/>
        <a:lstStyle/>
        <a:p>
          <a:endParaRPr lang="en-US"/>
        </a:p>
      </dgm:t>
    </dgm:pt>
    <dgm:pt modelId="{D94F3DDB-EC60-4C40-B15C-FA63C0A26712}" type="sibTrans" cxnId="{AEBFA32A-A5C0-4BAB-BE0C-DEE519F621C0}">
      <dgm:prSet/>
      <dgm:spPr/>
      <dgm:t>
        <a:bodyPr/>
        <a:lstStyle/>
        <a:p>
          <a:endParaRPr lang="en-US"/>
        </a:p>
      </dgm:t>
    </dgm:pt>
    <dgm:pt modelId="{AD36CF59-094E-440F-9B33-730622282BE4}" type="pres">
      <dgm:prSet presAssocID="{C9E3E0B5-E68A-4569-881C-E4FA6886293E}" presName="linear" presStyleCnt="0">
        <dgm:presLayoutVars>
          <dgm:animLvl val="lvl"/>
          <dgm:resizeHandles val="exact"/>
        </dgm:presLayoutVars>
      </dgm:prSet>
      <dgm:spPr/>
    </dgm:pt>
    <dgm:pt modelId="{D6410BEC-ECD6-49F6-B21C-F1A11C219DEB}" type="pres">
      <dgm:prSet presAssocID="{1B8984C1-D776-4951-8772-351AC6FD84C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708C688-7780-46EE-8720-58355C371DAA}" type="pres">
      <dgm:prSet presAssocID="{1B8984C1-D776-4951-8772-351AC6FD84C8}" presName="childText" presStyleLbl="revTx" presStyleIdx="0" presStyleCnt="1">
        <dgm:presLayoutVars>
          <dgm:bulletEnabled val="1"/>
        </dgm:presLayoutVars>
      </dgm:prSet>
      <dgm:spPr/>
    </dgm:pt>
    <dgm:pt modelId="{2978D077-77EF-45CF-BD01-2153D01E97B6}" type="pres">
      <dgm:prSet presAssocID="{D557B639-60FA-46D3-9A9E-100161A9959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C0630BA-26AB-4AEC-BED7-4CE2186EEA36}" type="pres">
      <dgm:prSet presAssocID="{DB5418C0-957A-468F-BED6-CDA0DFFC20ED}" presName="spacer" presStyleCnt="0"/>
      <dgm:spPr/>
    </dgm:pt>
    <dgm:pt modelId="{6B9D744C-D591-4EEF-8186-2DF94DD2BDED}" type="pres">
      <dgm:prSet presAssocID="{0EB1EDE9-C131-4A33-B454-E2371D670C4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DCF42D-CBDC-4729-97E3-81EF8039AC52}" type="pres">
      <dgm:prSet presAssocID="{916F5979-3709-4D68-9797-61CC858676FD}" presName="spacer" presStyleCnt="0"/>
      <dgm:spPr/>
    </dgm:pt>
    <dgm:pt modelId="{0B96C5AA-8301-4F7E-9E73-D60AA2ECB3DF}" type="pres">
      <dgm:prSet presAssocID="{EDF3FD17-59A2-449B-A2FA-21332A9E96D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956D722-C16A-4E65-B403-81401391B803}" srcId="{C9E3E0B5-E68A-4569-881C-E4FA6886293E}" destId="{1B8984C1-D776-4951-8772-351AC6FD84C8}" srcOrd="0" destOrd="0" parTransId="{703F7B17-0E46-4F4B-A4FB-E73C85C07123}" sibTransId="{E97646B7-9206-4C7E-A56C-7D7055ECE075}"/>
    <dgm:cxn modelId="{AEBFA32A-A5C0-4BAB-BE0C-DEE519F621C0}" srcId="{C9E3E0B5-E68A-4569-881C-E4FA6886293E}" destId="{EDF3FD17-59A2-449B-A2FA-21332A9E96D0}" srcOrd="3" destOrd="0" parTransId="{D570709C-23B3-484D-BA15-EF6B1D030BBE}" sibTransId="{D94F3DDB-EC60-4C40-B15C-FA63C0A26712}"/>
    <dgm:cxn modelId="{F929F03A-5917-4E5F-97BB-BFEBD2D4646F}" srcId="{1B8984C1-D776-4951-8772-351AC6FD84C8}" destId="{98716711-451A-4A6E-B953-978213C5EA4F}" srcOrd="0" destOrd="0" parTransId="{E912668C-7CDA-4AEA-BC51-64E92DE4F258}" sibTransId="{D4250C2A-22B9-4CF6-932F-959A701022BA}"/>
    <dgm:cxn modelId="{04EF8358-152C-4307-9901-8CAA95BB7C2A}" srcId="{C9E3E0B5-E68A-4569-881C-E4FA6886293E}" destId="{0EB1EDE9-C131-4A33-B454-E2371D670C41}" srcOrd="2" destOrd="0" parTransId="{08993982-6A3C-4AEA-B2BB-6B5EB01C7737}" sibTransId="{916F5979-3709-4D68-9797-61CC858676FD}"/>
    <dgm:cxn modelId="{10200882-DC5C-4D90-99AB-3207E349C79B}" type="presOf" srcId="{0EB1EDE9-C131-4A33-B454-E2371D670C41}" destId="{6B9D744C-D591-4EEF-8186-2DF94DD2BDED}" srcOrd="0" destOrd="0" presId="urn:microsoft.com/office/officeart/2005/8/layout/vList2"/>
    <dgm:cxn modelId="{FD370F95-BFE8-41F6-8AEC-D978AB098804}" type="presOf" srcId="{1B8984C1-D776-4951-8772-351AC6FD84C8}" destId="{D6410BEC-ECD6-49F6-B21C-F1A11C219DEB}" srcOrd="0" destOrd="0" presId="urn:microsoft.com/office/officeart/2005/8/layout/vList2"/>
    <dgm:cxn modelId="{191B3EAD-852D-4190-8935-A8E86CE22C7D}" type="presOf" srcId="{98716711-451A-4A6E-B953-978213C5EA4F}" destId="{6708C688-7780-46EE-8720-58355C371DAA}" srcOrd="0" destOrd="0" presId="urn:microsoft.com/office/officeart/2005/8/layout/vList2"/>
    <dgm:cxn modelId="{984108C3-085D-4E92-A643-B80245BC7CF5}" srcId="{C9E3E0B5-E68A-4569-881C-E4FA6886293E}" destId="{D557B639-60FA-46D3-9A9E-100161A99599}" srcOrd="1" destOrd="0" parTransId="{DF46D1E1-FF80-488D-A11F-E8C58ABD7087}" sibTransId="{DB5418C0-957A-468F-BED6-CDA0DFFC20ED}"/>
    <dgm:cxn modelId="{1A672CCF-BE58-4F4E-8B90-6FB163908BB3}" type="presOf" srcId="{D557B639-60FA-46D3-9A9E-100161A99599}" destId="{2978D077-77EF-45CF-BD01-2153D01E97B6}" srcOrd="0" destOrd="0" presId="urn:microsoft.com/office/officeart/2005/8/layout/vList2"/>
    <dgm:cxn modelId="{04191DD1-377E-4F2B-B830-40D3185BD3CD}" type="presOf" srcId="{EDF3FD17-59A2-449B-A2FA-21332A9E96D0}" destId="{0B96C5AA-8301-4F7E-9E73-D60AA2ECB3DF}" srcOrd="0" destOrd="0" presId="urn:microsoft.com/office/officeart/2005/8/layout/vList2"/>
    <dgm:cxn modelId="{5BEC19E8-3C3A-47C6-B1B1-E3E2EB2529A8}" type="presOf" srcId="{C9E3E0B5-E68A-4569-881C-E4FA6886293E}" destId="{AD36CF59-094E-440F-9B33-730622282BE4}" srcOrd="0" destOrd="0" presId="urn:microsoft.com/office/officeart/2005/8/layout/vList2"/>
    <dgm:cxn modelId="{FD6913F2-2217-4E9B-887C-9CFB469F5803}" type="presParOf" srcId="{AD36CF59-094E-440F-9B33-730622282BE4}" destId="{D6410BEC-ECD6-49F6-B21C-F1A11C219DEB}" srcOrd="0" destOrd="0" presId="urn:microsoft.com/office/officeart/2005/8/layout/vList2"/>
    <dgm:cxn modelId="{3C2D98D3-F1A4-4D09-BCD1-27680D0F378C}" type="presParOf" srcId="{AD36CF59-094E-440F-9B33-730622282BE4}" destId="{6708C688-7780-46EE-8720-58355C371DAA}" srcOrd="1" destOrd="0" presId="urn:microsoft.com/office/officeart/2005/8/layout/vList2"/>
    <dgm:cxn modelId="{AEF3B614-BC3E-432B-89BD-B845CCDC14BF}" type="presParOf" srcId="{AD36CF59-094E-440F-9B33-730622282BE4}" destId="{2978D077-77EF-45CF-BD01-2153D01E97B6}" srcOrd="2" destOrd="0" presId="urn:microsoft.com/office/officeart/2005/8/layout/vList2"/>
    <dgm:cxn modelId="{66B571E0-CDEE-49BC-926A-B47558C02184}" type="presParOf" srcId="{AD36CF59-094E-440F-9B33-730622282BE4}" destId="{8C0630BA-26AB-4AEC-BED7-4CE2186EEA36}" srcOrd="3" destOrd="0" presId="urn:microsoft.com/office/officeart/2005/8/layout/vList2"/>
    <dgm:cxn modelId="{86B9C022-D6F0-4937-BE56-B4C777CCA64F}" type="presParOf" srcId="{AD36CF59-094E-440F-9B33-730622282BE4}" destId="{6B9D744C-D591-4EEF-8186-2DF94DD2BDED}" srcOrd="4" destOrd="0" presId="urn:microsoft.com/office/officeart/2005/8/layout/vList2"/>
    <dgm:cxn modelId="{9CB20BA5-D28E-4F7A-845E-DE2B2CDEC5C1}" type="presParOf" srcId="{AD36CF59-094E-440F-9B33-730622282BE4}" destId="{DBDCF42D-CBDC-4729-97E3-81EF8039AC52}" srcOrd="5" destOrd="0" presId="urn:microsoft.com/office/officeart/2005/8/layout/vList2"/>
    <dgm:cxn modelId="{06FC67F3-1133-49F8-90BD-DA0C1B98ED1C}" type="presParOf" srcId="{AD36CF59-094E-440F-9B33-730622282BE4}" destId="{0B96C5AA-8301-4F7E-9E73-D60AA2ECB3D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22E38B1-1CEC-4BC0-8344-B4DC0A7E83CD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4FD1CDA6-471F-4589-8613-EC9573762008}">
      <dgm:prSet/>
      <dgm:spPr/>
      <dgm:t>
        <a:bodyPr/>
        <a:lstStyle/>
        <a:p>
          <a:r>
            <a:rPr lang="en-US" b="1"/>
            <a:t>Confidence in the market</a:t>
          </a:r>
          <a:endParaRPr lang="fi-FI"/>
        </a:p>
      </dgm:t>
    </dgm:pt>
    <dgm:pt modelId="{E016DC75-3650-43A2-AEEB-CECBEA86A6C5}" type="parTrans" cxnId="{AEEB7B9D-DBBD-4F28-A50B-DF0E108A5FD8}">
      <dgm:prSet/>
      <dgm:spPr/>
      <dgm:t>
        <a:bodyPr/>
        <a:lstStyle/>
        <a:p>
          <a:endParaRPr lang="fi-FI"/>
        </a:p>
      </dgm:t>
    </dgm:pt>
    <dgm:pt modelId="{B4868623-3668-43DC-BAE9-E85348115578}" type="sibTrans" cxnId="{AEEB7B9D-DBBD-4F28-A50B-DF0E108A5FD8}">
      <dgm:prSet/>
      <dgm:spPr/>
      <dgm:t>
        <a:bodyPr/>
        <a:lstStyle/>
        <a:p>
          <a:endParaRPr lang="fi-FI"/>
        </a:p>
      </dgm:t>
    </dgm:pt>
    <dgm:pt modelId="{0153E8AE-5010-403B-A670-8FD9DBC4E4E9}">
      <dgm:prSet/>
      <dgm:spPr/>
      <dgm:t>
        <a:bodyPr/>
        <a:lstStyle/>
        <a:p>
          <a:r>
            <a:rPr lang="en-US"/>
            <a:t>Fair play requirement: removal of systematic interest from insiders (cf. market risk)</a:t>
          </a:r>
          <a:endParaRPr lang="fi-FI"/>
        </a:p>
      </dgm:t>
    </dgm:pt>
    <dgm:pt modelId="{A29B6DE6-78DE-4A1A-AB84-80A10E30F818}" type="parTrans" cxnId="{2D9BFA53-A2B2-4B0B-819E-14B6D3FE45F5}">
      <dgm:prSet/>
      <dgm:spPr/>
      <dgm:t>
        <a:bodyPr/>
        <a:lstStyle/>
        <a:p>
          <a:endParaRPr lang="fi-FI"/>
        </a:p>
      </dgm:t>
    </dgm:pt>
    <dgm:pt modelId="{149E394C-4C34-4DA0-8E14-BFBB343A2A29}" type="sibTrans" cxnId="{2D9BFA53-A2B2-4B0B-819E-14B6D3FE45F5}">
      <dgm:prSet/>
      <dgm:spPr/>
      <dgm:t>
        <a:bodyPr/>
        <a:lstStyle/>
        <a:p>
          <a:endParaRPr lang="fi-FI"/>
        </a:p>
      </dgm:t>
    </dgm:pt>
    <dgm:pt modelId="{76C9B83A-9898-4010-A539-4A3874751C2A}">
      <dgm:prSet/>
      <dgm:spPr/>
      <dgm:t>
        <a:bodyPr/>
        <a:lstStyle/>
        <a:p>
          <a:r>
            <a:rPr lang="en-US" b="1"/>
            <a:t>Efficiency</a:t>
          </a:r>
          <a:endParaRPr lang="fi-FI"/>
        </a:p>
      </dgm:t>
    </dgm:pt>
    <dgm:pt modelId="{68E64742-D425-44C6-B6F2-4921A8C4B5ED}" type="parTrans" cxnId="{91148620-0F11-4422-BB96-2D6DBCA7E8C4}">
      <dgm:prSet/>
      <dgm:spPr/>
      <dgm:t>
        <a:bodyPr/>
        <a:lstStyle/>
        <a:p>
          <a:endParaRPr lang="fi-FI"/>
        </a:p>
      </dgm:t>
    </dgm:pt>
    <dgm:pt modelId="{ED32E085-C60A-4683-AF51-E0A6A9D014C4}" type="sibTrans" cxnId="{91148620-0F11-4422-BB96-2D6DBCA7E8C4}">
      <dgm:prSet/>
      <dgm:spPr/>
      <dgm:t>
        <a:bodyPr/>
        <a:lstStyle/>
        <a:p>
          <a:endParaRPr lang="fi-FI"/>
        </a:p>
      </dgm:t>
    </dgm:pt>
    <dgm:pt modelId="{43686E34-E62F-4722-82B3-B7403AFA7A8B}">
      <dgm:prSet/>
      <dgm:spPr/>
      <dgm:t>
        <a:bodyPr/>
        <a:lstStyle/>
        <a:p>
          <a:r>
            <a:rPr lang="en-US" b="1"/>
            <a:t>Investor protection</a:t>
          </a:r>
          <a:endParaRPr lang="fi-FI"/>
        </a:p>
      </dgm:t>
    </dgm:pt>
    <dgm:pt modelId="{17BB50C5-4C48-44F7-A3FD-5096ECC1D8C7}" type="parTrans" cxnId="{580893F1-9B74-48FD-8CD6-BFA95DEC7486}">
      <dgm:prSet/>
      <dgm:spPr/>
      <dgm:t>
        <a:bodyPr/>
        <a:lstStyle/>
        <a:p>
          <a:endParaRPr lang="fi-FI"/>
        </a:p>
      </dgm:t>
    </dgm:pt>
    <dgm:pt modelId="{A6754844-AB5B-4B71-BE57-A755CBD0DA08}" type="sibTrans" cxnId="{580893F1-9B74-48FD-8CD6-BFA95DEC7486}">
      <dgm:prSet/>
      <dgm:spPr/>
      <dgm:t>
        <a:bodyPr/>
        <a:lstStyle/>
        <a:p>
          <a:endParaRPr lang="fi-FI"/>
        </a:p>
      </dgm:t>
    </dgm:pt>
    <dgm:pt modelId="{DF596743-6B60-4716-A986-3CB9335C5844}">
      <dgm:prSet/>
      <dgm:spPr/>
      <dgm:t>
        <a:bodyPr/>
        <a:lstStyle/>
        <a:p>
          <a:r>
            <a:rPr lang="en-US" b="1"/>
            <a:t>Ethical considerations:</a:t>
          </a:r>
          <a:endParaRPr lang="fi-FI"/>
        </a:p>
      </dgm:t>
    </dgm:pt>
    <dgm:pt modelId="{40B1DAB7-3183-4C65-8A45-03AF8C75B17B}" type="parTrans" cxnId="{8FBA104E-14CC-4BA0-8F63-B90D5C932ECC}">
      <dgm:prSet/>
      <dgm:spPr/>
      <dgm:t>
        <a:bodyPr/>
        <a:lstStyle/>
        <a:p>
          <a:endParaRPr lang="fi-FI"/>
        </a:p>
      </dgm:t>
    </dgm:pt>
    <dgm:pt modelId="{840C3E22-7ABE-4866-ADAD-2978E39FE39C}" type="sibTrans" cxnId="{8FBA104E-14CC-4BA0-8F63-B90D5C932ECC}">
      <dgm:prSet/>
      <dgm:spPr/>
      <dgm:t>
        <a:bodyPr/>
        <a:lstStyle/>
        <a:p>
          <a:endParaRPr lang="fi-FI"/>
        </a:p>
      </dgm:t>
    </dgm:pt>
    <dgm:pt modelId="{E79ECF17-5987-48B7-B63C-A59BF71E093C}">
      <dgm:prSet/>
      <dgm:spPr/>
      <dgm:t>
        <a:bodyPr/>
        <a:lstStyle/>
        <a:p>
          <a:r>
            <a:rPr lang="en-US" b="1"/>
            <a:t>Fair play, equality</a:t>
          </a:r>
          <a:endParaRPr lang="fi-FI"/>
        </a:p>
      </dgm:t>
    </dgm:pt>
    <dgm:pt modelId="{E91EA2BB-904B-449B-B752-6330551A3E06}" type="parTrans" cxnId="{E46E60E4-EC92-48A2-B924-2065441EEBE5}">
      <dgm:prSet/>
      <dgm:spPr/>
      <dgm:t>
        <a:bodyPr/>
        <a:lstStyle/>
        <a:p>
          <a:endParaRPr lang="fi-FI"/>
        </a:p>
      </dgm:t>
    </dgm:pt>
    <dgm:pt modelId="{5919639D-00C1-44E9-BF83-02C1006266EA}" type="sibTrans" cxnId="{E46E60E4-EC92-48A2-B924-2065441EEBE5}">
      <dgm:prSet/>
      <dgm:spPr/>
      <dgm:t>
        <a:bodyPr/>
        <a:lstStyle/>
        <a:p>
          <a:endParaRPr lang="fi-FI"/>
        </a:p>
      </dgm:t>
    </dgm:pt>
    <dgm:pt modelId="{652F8150-BDC0-4AD0-8944-3A9D5B58B4FF}">
      <dgm:prSet/>
      <dgm:spPr/>
      <dgm:t>
        <a:bodyPr/>
        <a:lstStyle/>
        <a:p>
          <a:r>
            <a:rPr lang="en-US" b="1"/>
            <a:t>Management compensation schemes</a:t>
          </a:r>
          <a:endParaRPr lang="fi-FI"/>
        </a:p>
      </dgm:t>
    </dgm:pt>
    <dgm:pt modelId="{DE858B7F-E414-4BDA-BD6E-934739302C26}" type="parTrans" cxnId="{FE61FE88-979F-4FFD-B268-AA274C12FEB5}">
      <dgm:prSet/>
      <dgm:spPr/>
      <dgm:t>
        <a:bodyPr/>
        <a:lstStyle/>
        <a:p>
          <a:endParaRPr lang="fi-FI"/>
        </a:p>
      </dgm:t>
    </dgm:pt>
    <dgm:pt modelId="{E2E2A3C8-49A4-4B78-AA27-F6BE71431B9A}" type="sibTrans" cxnId="{FE61FE88-979F-4FFD-B268-AA274C12FEB5}">
      <dgm:prSet/>
      <dgm:spPr/>
      <dgm:t>
        <a:bodyPr/>
        <a:lstStyle/>
        <a:p>
          <a:endParaRPr lang="fi-FI"/>
        </a:p>
      </dgm:t>
    </dgm:pt>
    <dgm:pt modelId="{E5EFB69D-48C6-426C-BEB7-DF04FA96165F}" type="pres">
      <dgm:prSet presAssocID="{E22E38B1-1CEC-4BC0-8344-B4DC0A7E83CD}" presName="compositeShape" presStyleCnt="0">
        <dgm:presLayoutVars>
          <dgm:dir/>
          <dgm:resizeHandles/>
        </dgm:presLayoutVars>
      </dgm:prSet>
      <dgm:spPr/>
    </dgm:pt>
    <dgm:pt modelId="{23CEA264-D982-4979-BC4C-427E3BA75855}" type="pres">
      <dgm:prSet presAssocID="{E22E38B1-1CEC-4BC0-8344-B4DC0A7E83CD}" presName="pyramid" presStyleLbl="node1" presStyleIdx="0" presStyleCnt="1"/>
      <dgm:spPr/>
    </dgm:pt>
    <dgm:pt modelId="{E2533BDE-E0B6-4D6E-9861-F1417C639D67}" type="pres">
      <dgm:prSet presAssocID="{E22E38B1-1CEC-4BC0-8344-B4DC0A7E83CD}" presName="theList" presStyleCnt="0"/>
      <dgm:spPr/>
    </dgm:pt>
    <dgm:pt modelId="{B7AA6294-9915-4EF9-967C-F786839E62F0}" type="pres">
      <dgm:prSet presAssocID="{4FD1CDA6-471F-4589-8613-EC9573762008}" presName="aNode" presStyleLbl="fgAcc1" presStyleIdx="0" presStyleCnt="6">
        <dgm:presLayoutVars>
          <dgm:bulletEnabled val="1"/>
        </dgm:presLayoutVars>
      </dgm:prSet>
      <dgm:spPr/>
    </dgm:pt>
    <dgm:pt modelId="{D3C09ADA-00E2-4C58-954A-9A30CE01E171}" type="pres">
      <dgm:prSet presAssocID="{4FD1CDA6-471F-4589-8613-EC9573762008}" presName="aSpace" presStyleCnt="0"/>
      <dgm:spPr/>
    </dgm:pt>
    <dgm:pt modelId="{815D94CB-E729-4EB6-9C60-D3DA91B1709F}" type="pres">
      <dgm:prSet presAssocID="{76C9B83A-9898-4010-A539-4A3874751C2A}" presName="aNode" presStyleLbl="fgAcc1" presStyleIdx="1" presStyleCnt="6">
        <dgm:presLayoutVars>
          <dgm:bulletEnabled val="1"/>
        </dgm:presLayoutVars>
      </dgm:prSet>
      <dgm:spPr/>
    </dgm:pt>
    <dgm:pt modelId="{23C5DEE7-AC95-4975-9B69-29783734910A}" type="pres">
      <dgm:prSet presAssocID="{76C9B83A-9898-4010-A539-4A3874751C2A}" presName="aSpace" presStyleCnt="0"/>
      <dgm:spPr/>
    </dgm:pt>
    <dgm:pt modelId="{E9F37ADA-10C2-4D30-BA4E-419E2E71C906}" type="pres">
      <dgm:prSet presAssocID="{43686E34-E62F-4722-82B3-B7403AFA7A8B}" presName="aNode" presStyleLbl="fgAcc1" presStyleIdx="2" presStyleCnt="6">
        <dgm:presLayoutVars>
          <dgm:bulletEnabled val="1"/>
        </dgm:presLayoutVars>
      </dgm:prSet>
      <dgm:spPr/>
    </dgm:pt>
    <dgm:pt modelId="{2DD32BE1-0299-473C-9269-1508958AC201}" type="pres">
      <dgm:prSet presAssocID="{43686E34-E62F-4722-82B3-B7403AFA7A8B}" presName="aSpace" presStyleCnt="0"/>
      <dgm:spPr/>
    </dgm:pt>
    <dgm:pt modelId="{CB5809D7-E976-4973-B76C-F922E6EEE830}" type="pres">
      <dgm:prSet presAssocID="{DF596743-6B60-4716-A986-3CB9335C5844}" presName="aNode" presStyleLbl="fgAcc1" presStyleIdx="3" presStyleCnt="6">
        <dgm:presLayoutVars>
          <dgm:bulletEnabled val="1"/>
        </dgm:presLayoutVars>
      </dgm:prSet>
      <dgm:spPr/>
    </dgm:pt>
    <dgm:pt modelId="{C4C0C6DB-DD1B-429B-B242-840E53D8AEA7}" type="pres">
      <dgm:prSet presAssocID="{DF596743-6B60-4716-A986-3CB9335C5844}" presName="aSpace" presStyleCnt="0"/>
      <dgm:spPr/>
    </dgm:pt>
    <dgm:pt modelId="{0C5926FE-7AC0-42BA-8F5C-5A2E75FAF197}" type="pres">
      <dgm:prSet presAssocID="{E79ECF17-5987-48B7-B63C-A59BF71E093C}" presName="aNode" presStyleLbl="fgAcc1" presStyleIdx="4" presStyleCnt="6">
        <dgm:presLayoutVars>
          <dgm:bulletEnabled val="1"/>
        </dgm:presLayoutVars>
      </dgm:prSet>
      <dgm:spPr/>
    </dgm:pt>
    <dgm:pt modelId="{1CAA4615-9EA8-40E6-A46F-3D5CD5A3B31C}" type="pres">
      <dgm:prSet presAssocID="{E79ECF17-5987-48B7-B63C-A59BF71E093C}" presName="aSpace" presStyleCnt="0"/>
      <dgm:spPr/>
    </dgm:pt>
    <dgm:pt modelId="{5005B186-7BED-426E-988E-08E4AB9EF252}" type="pres">
      <dgm:prSet presAssocID="{652F8150-BDC0-4AD0-8944-3A9D5B58B4FF}" presName="aNode" presStyleLbl="fgAcc1" presStyleIdx="5" presStyleCnt="6">
        <dgm:presLayoutVars>
          <dgm:bulletEnabled val="1"/>
        </dgm:presLayoutVars>
      </dgm:prSet>
      <dgm:spPr/>
    </dgm:pt>
    <dgm:pt modelId="{FB164E15-4431-4B0A-A5CC-0F01F6A67590}" type="pres">
      <dgm:prSet presAssocID="{652F8150-BDC0-4AD0-8944-3A9D5B58B4FF}" presName="aSpace" presStyleCnt="0"/>
      <dgm:spPr/>
    </dgm:pt>
  </dgm:ptLst>
  <dgm:cxnLst>
    <dgm:cxn modelId="{4B6D4A01-8E5A-4EBC-9684-0D892CACDEA3}" type="presOf" srcId="{652F8150-BDC0-4AD0-8944-3A9D5B58B4FF}" destId="{5005B186-7BED-426E-988E-08E4AB9EF252}" srcOrd="0" destOrd="0" presId="urn:microsoft.com/office/officeart/2005/8/layout/pyramid2"/>
    <dgm:cxn modelId="{5056C009-CD52-46F2-9E57-22FE0F5FDF5D}" type="presOf" srcId="{E22E38B1-1CEC-4BC0-8344-B4DC0A7E83CD}" destId="{E5EFB69D-48C6-426C-BEB7-DF04FA96165F}" srcOrd="0" destOrd="0" presId="urn:microsoft.com/office/officeart/2005/8/layout/pyramid2"/>
    <dgm:cxn modelId="{789A4119-E8F5-4669-90A8-5AE2319CFBF3}" type="presOf" srcId="{76C9B83A-9898-4010-A539-4A3874751C2A}" destId="{815D94CB-E729-4EB6-9C60-D3DA91B1709F}" srcOrd="0" destOrd="0" presId="urn:microsoft.com/office/officeart/2005/8/layout/pyramid2"/>
    <dgm:cxn modelId="{91148620-0F11-4422-BB96-2D6DBCA7E8C4}" srcId="{E22E38B1-1CEC-4BC0-8344-B4DC0A7E83CD}" destId="{76C9B83A-9898-4010-A539-4A3874751C2A}" srcOrd="1" destOrd="0" parTransId="{68E64742-D425-44C6-B6F2-4921A8C4B5ED}" sibTransId="{ED32E085-C60A-4683-AF51-E0A6A9D014C4}"/>
    <dgm:cxn modelId="{F5F71B3F-C545-4F7F-B7CB-AFAFD77645CE}" type="presOf" srcId="{4FD1CDA6-471F-4589-8613-EC9573762008}" destId="{B7AA6294-9915-4EF9-967C-F786839E62F0}" srcOrd="0" destOrd="0" presId="urn:microsoft.com/office/officeart/2005/8/layout/pyramid2"/>
    <dgm:cxn modelId="{8FBA104E-14CC-4BA0-8F63-B90D5C932ECC}" srcId="{E22E38B1-1CEC-4BC0-8344-B4DC0A7E83CD}" destId="{DF596743-6B60-4716-A986-3CB9335C5844}" srcOrd="3" destOrd="0" parTransId="{40B1DAB7-3183-4C65-8A45-03AF8C75B17B}" sibTransId="{840C3E22-7ABE-4866-ADAD-2978E39FE39C}"/>
    <dgm:cxn modelId="{2D9BFA53-A2B2-4B0B-819E-14B6D3FE45F5}" srcId="{4FD1CDA6-471F-4589-8613-EC9573762008}" destId="{0153E8AE-5010-403B-A670-8FD9DBC4E4E9}" srcOrd="0" destOrd="0" parTransId="{A29B6DE6-78DE-4A1A-AB84-80A10E30F818}" sibTransId="{149E394C-4C34-4DA0-8E14-BFBB343A2A29}"/>
    <dgm:cxn modelId="{A1E8127B-F104-43C0-9AB9-BEC8D1C7CF22}" type="presOf" srcId="{43686E34-E62F-4722-82B3-B7403AFA7A8B}" destId="{E9F37ADA-10C2-4D30-BA4E-419E2E71C906}" srcOrd="0" destOrd="0" presId="urn:microsoft.com/office/officeart/2005/8/layout/pyramid2"/>
    <dgm:cxn modelId="{FE61FE88-979F-4FFD-B268-AA274C12FEB5}" srcId="{E22E38B1-1CEC-4BC0-8344-B4DC0A7E83CD}" destId="{652F8150-BDC0-4AD0-8944-3A9D5B58B4FF}" srcOrd="5" destOrd="0" parTransId="{DE858B7F-E414-4BDA-BD6E-934739302C26}" sibTransId="{E2E2A3C8-49A4-4B78-AA27-F6BE71431B9A}"/>
    <dgm:cxn modelId="{AEEB7B9D-DBBD-4F28-A50B-DF0E108A5FD8}" srcId="{E22E38B1-1CEC-4BC0-8344-B4DC0A7E83CD}" destId="{4FD1CDA6-471F-4589-8613-EC9573762008}" srcOrd="0" destOrd="0" parTransId="{E016DC75-3650-43A2-AEEB-CECBEA86A6C5}" sibTransId="{B4868623-3668-43DC-BAE9-E85348115578}"/>
    <dgm:cxn modelId="{A3D0A9CC-8E51-4CC8-AB4B-40EAE1080CDF}" type="presOf" srcId="{0153E8AE-5010-403B-A670-8FD9DBC4E4E9}" destId="{B7AA6294-9915-4EF9-967C-F786839E62F0}" srcOrd="0" destOrd="1" presId="urn:microsoft.com/office/officeart/2005/8/layout/pyramid2"/>
    <dgm:cxn modelId="{E46E60E4-EC92-48A2-B924-2065441EEBE5}" srcId="{E22E38B1-1CEC-4BC0-8344-B4DC0A7E83CD}" destId="{E79ECF17-5987-48B7-B63C-A59BF71E093C}" srcOrd="4" destOrd="0" parTransId="{E91EA2BB-904B-449B-B752-6330551A3E06}" sibTransId="{5919639D-00C1-44E9-BF83-02C1006266EA}"/>
    <dgm:cxn modelId="{C9E9BCE8-A1CB-48B9-8886-E03D7EE49FDC}" type="presOf" srcId="{E79ECF17-5987-48B7-B63C-A59BF71E093C}" destId="{0C5926FE-7AC0-42BA-8F5C-5A2E75FAF197}" srcOrd="0" destOrd="0" presId="urn:microsoft.com/office/officeart/2005/8/layout/pyramid2"/>
    <dgm:cxn modelId="{7FA5C7EE-B758-4296-99EF-E1B766962E3B}" type="presOf" srcId="{DF596743-6B60-4716-A986-3CB9335C5844}" destId="{CB5809D7-E976-4973-B76C-F922E6EEE830}" srcOrd="0" destOrd="0" presId="urn:microsoft.com/office/officeart/2005/8/layout/pyramid2"/>
    <dgm:cxn modelId="{580893F1-9B74-48FD-8CD6-BFA95DEC7486}" srcId="{E22E38B1-1CEC-4BC0-8344-B4DC0A7E83CD}" destId="{43686E34-E62F-4722-82B3-B7403AFA7A8B}" srcOrd="2" destOrd="0" parTransId="{17BB50C5-4C48-44F7-A3FD-5096ECC1D8C7}" sibTransId="{A6754844-AB5B-4B71-BE57-A755CBD0DA08}"/>
    <dgm:cxn modelId="{3C08889C-7FBF-4F26-8E94-BC8148C5E2D4}" type="presParOf" srcId="{E5EFB69D-48C6-426C-BEB7-DF04FA96165F}" destId="{23CEA264-D982-4979-BC4C-427E3BA75855}" srcOrd="0" destOrd="0" presId="urn:microsoft.com/office/officeart/2005/8/layout/pyramid2"/>
    <dgm:cxn modelId="{8F656021-588A-4774-86D8-43B848271F6F}" type="presParOf" srcId="{E5EFB69D-48C6-426C-BEB7-DF04FA96165F}" destId="{E2533BDE-E0B6-4D6E-9861-F1417C639D67}" srcOrd="1" destOrd="0" presId="urn:microsoft.com/office/officeart/2005/8/layout/pyramid2"/>
    <dgm:cxn modelId="{9FED13C4-9D5E-43D7-96B3-A9965673AADA}" type="presParOf" srcId="{E2533BDE-E0B6-4D6E-9861-F1417C639D67}" destId="{B7AA6294-9915-4EF9-967C-F786839E62F0}" srcOrd="0" destOrd="0" presId="urn:microsoft.com/office/officeart/2005/8/layout/pyramid2"/>
    <dgm:cxn modelId="{021DB5B9-5C88-4485-8F1B-0F10A5688EC4}" type="presParOf" srcId="{E2533BDE-E0B6-4D6E-9861-F1417C639D67}" destId="{D3C09ADA-00E2-4C58-954A-9A30CE01E171}" srcOrd="1" destOrd="0" presId="urn:microsoft.com/office/officeart/2005/8/layout/pyramid2"/>
    <dgm:cxn modelId="{8E479DCF-D72C-4EBC-84BC-78D17C707CF2}" type="presParOf" srcId="{E2533BDE-E0B6-4D6E-9861-F1417C639D67}" destId="{815D94CB-E729-4EB6-9C60-D3DA91B1709F}" srcOrd="2" destOrd="0" presId="urn:microsoft.com/office/officeart/2005/8/layout/pyramid2"/>
    <dgm:cxn modelId="{996BBF8F-747C-425A-AD09-C5FD14CDFA53}" type="presParOf" srcId="{E2533BDE-E0B6-4D6E-9861-F1417C639D67}" destId="{23C5DEE7-AC95-4975-9B69-29783734910A}" srcOrd="3" destOrd="0" presId="urn:microsoft.com/office/officeart/2005/8/layout/pyramid2"/>
    <dgm:cxn modelId="{07A25D24-AEF9-4880-BEC2-8DAF4CF55B39}" type="presParOf" srcId="{E2533BDE-E0B6-4D6E-9861-F1417C639D67}" destId="{E9F37ADA-10C2-4D30-BA4E-419E2E71C906}" srcOrd="4" destOrd="0" presId="urn:microsoft.com/office/officeart/2005/8/layout/pyramid2"/>
    <dgm:cxn modelId="{77AB8FB4-161C-4EC4-BDC3-1E4306FC092C}" type="presParOf" srcId="{E2533BDE-E0B6-4D6E-9861-F1417C639D67}" destId="{2DD32BE1-0299-473C-9269-1508958AC201}" srcOrd="5" destOrd="0" presId="urn:microsoft.com/office/officeart/2005/8/layout/pyramid2"/>
    <dgm:cxn modelId="{35D86C83-BBBC-4074-B122-EC2FD818C6AA}" type="presParOf" srcId="{E2533BDE-E0B6-4D6E-9861-F1417C639D67}" destId="{CB5809D7-E976-4973-B76C-F922E6EEE830}" srcOrd="6" destOrd="0" presId="urn:microsoft.com/office/officeart/2005/8/layout/pyramid2"/>
    <dgm:cxn modelId="{B12AF122-EFE5-4BC0-834E-DFADB77BD884}" type="presParOf" srcId="{E2533BDE-E0B6-4D6E-9861-F1417C639D67}" destId="{C4C0C6DB-DD1B-429B-B242-840E53D8AEA7}" srcOrd="7" destOrd="0" presId="urn:microsoft.com/office/officeart/2005/8/layout/pyramid2"/>
    <dgm:cxn modelId="{1F070F65-D41A-4E0F-B1B5-1DF042D679D0}" type="presParOf" srcId="{E2533BDE-E0B6-4D6E-9861-F1417C639D67}" destId="{0C5926FE-7AC0-42BA-8F5C-5A2E75FAF197}" srcOrd="8" destOrd="0" presId="urn:microsoft.com/office/officeart/2005/8/layout/pyramid2"/>
    <dgm:cxn modelId="{54F32A58-EADF-4A29-9D7F-1972CECA07C8}" type="presParOf" srcId="{E2533BDE-E0B6-4D6E-9861-F1417C639D67}" destId="{1CAA4615-9EA8-40E6-A46F-3D5CD5A3B31C}" srcOrd="9" destOrd="0" presId="urn:microsoft.com/office/officeart/2005/8/layout/pyramid2"/>
    <dgm:cxn modelId="{B53570B1-3B01-43EA-8B4E-18250A1E7F85}" type="presParOf" srcId="{E2533BDE-E0B6-4D6E-9861-F1417C639D67}" destId="{5005B186-7BED-426E-988E-08E4AB9EF252}" srcOrd="10" destOrd="0" presId="urn:microsoft.com/office/officeart/2005/8/layout/pyramid2"/>
    <dgm:cxn modelId="{C00562D7-E0CE-4E0B-A4D3-C4B789BC7F4B}" type="presParOf" srcId="{E2533BDE-E0B6-4D6E-9861-F1417C639D67}" destId="{FB164E15-4431-4B0A-A5CC-0F01F6A67590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46FA3AD-D922-4F49-A00F-2EF95FE7A1BF}" type="doc">
      <dgm:prSet loTypeId="urn:microsoft.com/office/officeart/2005/8/layout/hierarchy4" loCatId="hierarchy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F2DB8D8-3F51-4898-86F7-9C0C6A98D48E}">
      <dgm:prSet/>
      <dgm:spPr/>
      <dgm:t>
        <a:bodyPr/>
        <a:lstStyle/>
        <a:p>
          <a:pPr rtl="0"/>
          <a:r>
            <a:rPr lang="en-US" b="1"/>
            <a:t>Efficient Capital Markets Hypothesis (ECMH)</a:t>
          </a:r>
          <a:endParaRPr lang="fi-FI"/>
        </a:p>
      </dgm:t>
    </dgm:pt>
    <dgm:pt modelId="{25A6E12A-89ED-4ED8-8E85-73230E9DBCAD}" type="parTrans" cxnId="{15968559-E675-4C2A-955F-35C0BAEF6A4F}">
      <dgm:prSet/>
      <dgm:spPr/>
      <dgm:t>
        <a:bodyPr/>
        <a:lstStyle/>
        <a:p>
          <a:endParaRPr lang="en-US"/>
        </a:p>
      </dgm:t>
    </dgm:pt>
    <dgm:pt modelId="{D312C02F-2F8A-4867-85A1-63A89E97564D}" type="sibTrans" cxnId="{15968559-E675-4C2A-955F-35C0BAEF6A4F}">
      <dgm:prSet/>
      <dgm:spPr/>
      <dgm:t>
        <a:bodyPr/>
        <a:lstStyle/>
        <a:p>
          <a:endParaRPr lang="en-US"/>
        </a:p>
      </dgm:t>
    </dgm:pt>
    <dgm:pt modelId="{24C561CC-B360-4170-9A52-A0B0D4C0A650}">
      <dgm:prSet/>
      <dgm:spPr/>
      <dgm:t>
        <a:bodyPr/>
        <a:lstStyle/>
        <a:p>
          <a:pPr rtl="0"/>
          <a:r>
            <a:rPr lang="en-US" b="1"/>
            <a:t>making use of inside information - disclose or abstain - duty to disclose?</a:t>
          </a:r>
          <a:endParaRPr lang="fi-FI"/>
        </a:p>
      </dgm:t>
    </dgm:pt>
    <dgm:pt modelId="{68FFE7B5-145D-4DBB-B95A-EC1C1378A48B}" type="parTrans" cxnId="{5787AA34-EFA5-4888-A007-C67D5226A181}">
      <dgm:prSet/>
      <dgm:spPr/>
      <dgm:t>
        <a:bodyPr/>
        <a:lstStyle/>
        <a:p>
          <a:endParaRPr lang="en-US"/>
        </a:p>
      </dgm:t>
    </dgm:pt>
    <dgm:pt modelId="{8EB8E091-E25F-4190-9362-7B64C1F34AF8}" type="sibTrans" cxnId="{5787AA34-EFA5-4888-A007-C67D5226A181}">
      <dgm:prSet/>
      <dgm:spPr/>
      <dgm:t>
        <a:bodyPr/>
        <a:lstStyle/>
        <a:p>
          <a:endParaRPr lang="en-US"/>
        </a:p>
      </dgm:t>
    </dgm:pt>
    <dgm:pt modelId="{CF4AE42F-4BBE-44BB-B5E7-740DDD2C6453}">
      <dgm:prSet/>
      <dgm:spPr/>
      <dgm:t>
        <a:bodyPr/>
        <a:lstStyle/>
        <a:p>
          <a:pPr rtl="0"/>
          <a:r>
            <a:rPr lang="en-US"/>
            <a:t>Efficiency of information production </a:t>
          </a:r>
          <a:endParaRPr lang="fi-FI"/>
        </a:p>
      </dgm:t>
    </dgm:pt>
    <dgm:pt modelId="{CEFF4859-C3C7-4E4B-8B9F-BBC032CBC4D4}" type="parTrans" cxnId="{127CDC96-7700-4032-A9BE-3DC3BB5862F2}">
      <dgm:prSet/>
      <dgm:spPr/>
      <dgm:t>
        <a:bodyPr/>
        <a:lstStyle/>
        <a:p>
          <a:endParaRPr lang="en-US"/>
        </a:p>
      </dgm:t>
    </dgm:pt>
    <dgm:pt modelId="{56791F17-6576-4FEE-B935-DDE48E2DA2C8}" type="sibTrans" cxnId="{127CDC96-7700-4032-A9BE-3DC3BB5862F2}">
      <dgm:prSet/>
      <dgm:spPr/>
      <dgm:t>
        <a:bodyPr/>
        <a:lstStyle/>
        <a:p>
          <a:endParaRPr lang="en-US"/>
        </a:p>
      </dgm:t>
    </dgm:pt>
    <dgm:pt modelId="{04B479F7-E071-4BDC-BDE3-C8D73F912397}">
      <dgm:prSet/>
      <dgm:spPr/>
      <dgm:t>
        <a:bodyPr/>
        <a:lstStyle/>
        <a:p>
          <a:pPr rtl="0"/>
          <a:r>
            <a:rPr lang="en-US"/>
            <a:t>incentive effects </a:t>
          </a:r>
          <a:endParaRPr lang="fi-FI"/>
        </a:p>
      </dgm:t>
    </dgm:pt>
    <dgm:pt modelId="{72E7A770-A1CA-4D9A-945C-2782CD655F99}" type="parTrans" cxnId="{A6014AF0-CBC2-400E-913B-D07F402589F5}">
      <dgm:prSet/>
      <dgm:spPr/>
      <dgm:t>
        <a:bodyPr/>
        <a:lstStyle/>
        <a:p>
          <a:endParaRPr lang="en-US"/>
        </a:p>
      </dgm:t>
    </dgm:pt>
    <dgm:pt modelId="{139BAAC1-F245-4235-AA18-5BEB3DA07CDE}" type="sibTrans" cxnId="{A6014AF0-CBC2-400E-913B-D07F402589F5}">
      <dgm:prSet/>
      <dgm:spPr/>
      <dgm:t>
        <a:bodyPr/>
        <a:lstStyle/>
        <a:p>
          <a:endParaRPr lang="en-US"/>
        </a:p>
      </dgm:t>
    </dgm:pt>
    <dgm:pt modelId="{2135E80B-88C0-41EF-95FC-55A17DAD7FD4}">
      <dgm:prSet/>
      <dgm:spPr/>
      <dgm:t>
        <a:bodyPr/>
        <a:lstStyle/>
        <a:p>
          <a:pPr rtl="0"/>
          <a:r>
            <a:rPr lang="en-US"/>
            <a:t>accuracy and speed of information production  </a:t>
          </a:r>
          <a:endParaRPr lang="fi-FI"/>
        </a:p>
      </dgm:t>
    </dgm:pt>
    <dgm:pt modelId="{D1A51849-331A-481D-BCAC-EA83AE687CE5}" type="parTrans" cxnId="{8975A480-5C9C-4750-903B-837212FABBA8}">
      <dgm:prSet/>
      <dgm:spPr/>
      <dgm:t>
        <a:bodyPr/>
        <a:lstStyle/>
        <a:p>
          <a:endParaRPr lang="en-US"/>
        </a:p>
      </dgm:t>
    </dgm:pt>
    <dgm:pt modelId="{81A15812-C50E-42A3-B208-6E5645825E9F}" type="sibTrans" cxnId="{8975A480-5C9C-4750-903B-837212FABBA8}">
      <dgm:prSet/>
      <dgm:spPr/>
      <dgm:t>
        <a:bodyPr/>
        <a:lstStyle/>
        <a:p>
          <a:endParaRPr lang="en-US"/>
        </a:p>
      </dgm:t>
    </dgm:pt>
    <dgm:pt modelId="{2C3E4BA9-0DE1-4778-821E-563E08FF5B7F}">
      <dgm:prSet/>
      <dgm:spPr/>
      <dgm:t>
        <a:bodyPr/>
        <a:lstStyle/>
        <a:p>
          <a:pPr rtl="0"/>
          <a:r>
            <a:rPr lang="en-US"/>
            <a:t>protective measures within companies: costs of insider trading / costs of disclosure (procedure costs / secrets)   </a:t>
          </a:r>
          <a:endParaRPr lang="fi-FI"/>
        </a:p>
      </dgm:t>
    </dgm:pt>
    <dgm:pt modelId="{496454DA-6193-4C9D-9CB2-B88F0163962F}" type="parTrans" cxnId="{D2A8DBAA-80B7-4E60-AB5B-1DB1E35FD26D}">
      <dgm:prSet/>
      <dgm:spPr/>
      <dgm:t>
        <a:bodyPr/>
        <a:lstStyle/>
        <a:p>
          <a:endParaRPr lang="en-US"/>
        </a:p>
      </dgm:t>
    </dgm:pt>
    <dgm:pt modelId="{3BE23F96-2B7C-4C12-BB58-74FDB8D4CAF1}" type="sibTrans" cxnId="{D2A8DBAA-80B7-4E60-AB5B-1DB1E35FD26D}">
      <dgm:prSet/>
      <dgm:spPr/>
      <dgm:t>
        <a:bodyPr/>
        <a:lstStyle/>
        <a:p>
          <a:endParaRPr lang="en-US"/>
        </a:p>
      </dgm:t>
    </dgm:pt>
    <dgm:pt modelId="{88B836B3-CB08-4318-9CC1-40E19E9092D1}">
      <dgm:prSet/>
      <dgm:spPr/>
      <dgm:t>
        <a:bodyPr/>
        <a:lstStyle/>
        <a:p>
          <a:pPr rtl="0"/>
          <a:r>
            <a:rPr lang="en-US"/>
            <a:t>self regulation  / public regulation  </a:t>
          </a:r>
          <a:endParaRPr lang="fi-FI"/>
        </a:p>
      </dgm:t>
    </dgm:pt>
    <dgm:pt modelId="{3A2C6407-FCD4-4C8D-BA93-DA6890323C62}" type="parTrans" cxnId="{EEFBB7D3-9895-40CE-B34A-726E2C34BDEF}">
      <dgm:prSet/>
      <dgm:spPr/>
      <dgm:t>
        <a:bodyPr/>
        <a:lstStyle/>
        <a:p>
          <a:endParaRPr lang="en-US"/>
        </a:p>
      </dgm:t>
    </dgm:pt>
    <dgm:pt modelId="{5B886B56-2BA6-4E1D-93F6-36A1919FE97A}" type="sibTrans" cxnId="{EEFBB7D3-9895-40CE-B34A-726E2C34BDEF}">
      <dgm:prSet/>
      <dgm:spPr/>
      <dgm:t>
        <a:bodyPr/>
        <a:lstStyle/>
        <a:p>
          <a:endParaRPr lang="en-US"/>
        </a:p>
      </dgm:t>
    </dgm:pt>
    <dgm:pt modelId="{D01A4D9D-7970-4BEE-ABEC-4F26120C6429}" type="pres">
      <dgm:prSet presAssocID="{546FA3AD-D922-4F49-A00F-2EF95FE7A1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D4672F3-21D6-4BD4-86C0-4726D65226DD}" type="pres">
      <dgm:prSet presAssocID="{2F2DB8D8-3F51-4898-86F7-9C0C6A98D48E}" presName="vertOne" presStyleCnt="0"/>
      <dgm:spPr/>
    </dgm:pt>
    <dgm:pt modelId="{EB11EE6A-12E7-429D-8ABC-FAC7F21FBFC8}" type="pres">
      <dgm:prSet presAssocID="{2F2DB8D8-3F51-4898-86F7-9C0C6A98D48E}" presName="txOne" presStyleLbl="node0" presStyleIdx="0" presStyleCnt="2">
        <dgm:presLayoutVars>
          <dgm:chPref val="3"/>
        </dgm:presLayoutVars>
      </dgm:prSet>
      <dgm:spPr/>
    </dgm:pt>
    <dgm:pt modelId="{CA2D4A9A-0A16-471A-8001-2064812CCA79}" type="pres">
      <dgm:prSet presAssocID="{2F2DB8D8-3F51-4898-86F7-9C0C6A98D48E}" presName="horzOne" presStyleCnt="0"/>
      <dgm:spPr/>
    </dgm:pt>
    <dgm:pt modelId="{2A77E573-60E1-4F42-9F14-8DE648981168}" type="pres">
      <dgm:prSet presAssocID="{D312C02F-2F8A-4867-85A1-63A89E97564D}" presName="sibSpaceOne" presStyleCnt="0"/>
      <dgm:spPr/>
    </dgm:pt>
    <dgm:pt modelId="{8B35B950-7430-4923-A71D-26548C58AF11}" type="pres">
      <dgm:prSet presAssocID="{24C561CC-B360-4170-9A52-A0B0D4C0A650}" presName="vertOne" presStyleCnt="0"/>
      <dgm:spPr/>
    </dgm:pt>
    <dgm:pt modelId="{934E475D-DE3E-4454-9195-852F07D43197}" type="pres">
      <dgm:prSet presAssocID="{24C561CC-B360-4170-9A52-A0B0D4C0A650}" presName="txOne" presStyleLbl="node0" presStyleIdx="1" presStyleCnt="2">
        <dgm:presLayoutVars>
          <dgm:chPref val="3"/>
        </dgm:presLayoutVars>
      </dgm:prSet>
      <dgm:spPr/>
    </dgm:pt>
    <dgm:pt modelId="{12198DCB-514F-4725-8707-1FB26DEE4706}" type="pres">
      <dgm:prSet presAssocID="{24C561CC-B360-4170-9A52-A0B0D4C0A650}" presName="parTransOne" presStyleCnt="0"/>
      <dgm:spPr/>
    </dgm:pt>
    <dgm:pt modelId="{0BF6A791-0F29-4344-A7F1-DBE8E6101C10}" type="pres">
      <dgm:prSet presAssocID="{24C561CC-B360-4170-9A52-A0B0D4C0A650}" presName="horzOne" presStyleCnt="0"/>
      <dgm:spPr/>
    </dgm:pt>
    <dgm:pt modelId="{0B06B146-3FA1-4FFD-B12D-6FC4399F6CAC}" type="pres">
      <dgm:prSet presAssocID="{CF4AE42F-4BBE-44BB-B5E7-740DDD2C6453}" presName="vertTwo" presStyleCnt="0"/>
      <dgm:spPr/>
    </dgm:pt>
    <dgm:pt modelId="{C663E5EC-793C-45EA-B763-29CAA4BA7034}" type="pres">
      <dgm:prSet presAssocID="{CF4AE42F-4BBE-44BB-B5E7-740DDD2C6453}" presName="txTwo" presStyleLbl="node2" presStyleIdx="0" presStyleCnt="5">
        <dgm:presLayoutVars>
          <dgm:chPref val="3"/>
        </dgm:presLayoutVars>
      </dgm:prSet>
      <dgm:spPr/>
    </dgm:pt>
    <dgm:pt modelId="{7BBDE4E0-2690-4BD9-9A94-2128B13356CC}" type="pres">
      <dgm:prSet presAssocID="{CF4AE42F-4BBE-44BB-B5E7-740DDD2C6453}" presName="horzTwo" presStyleCnt="0"/>
      <dgm:spPr/>
    </dgm:pt>
    <dgm:pt modelId="{F0048F23-4DFE-469E-A6C8-CFC47D726AC9}" type="pres">
      <dgm:prSet presAssocID="{56791F17-6576-4FEE-B935-DDE48E2DA2C8}" presName="sibSpaceTwo" presStyleCnt="0"/>
      <dgm:spPr/>
    </dgm:pt>
    <dgm:pt modelId="{7C1B2F16-7552-4ED0-9236-0BC04FC4EEE1}" type="pres">
      <dgm:prSet presAssocID="{04B479F7-E071-4BDC-BDE3-C8D73F912397}" presName="vertTwo" presStyleCnt="0"/>
      <dgm:spPr/>
    </dgm:pt>
    <dgm:pt modelId="{A0507B9C-3C05-44C2-B653-446068623FCD}" type="pres">
      <dgm:prSet presAssocID="{04B479F7-E071-4BDC-BDE3-C8D73F912397}" presName="txTwo" presStyleLbl="node2" presStyleIdx="1" presStyleCnt="5">
        <dgm:presLayoutVars>
          <dgm:chPref val="3"/>
        </dgm:presLayoutVars>
      </dgm:prSet>
      <dgm:spPr/>
    </dgm:pt>
    <dgm:pt modelId="{F0C1A495-4398-4FD2-96C3-2A5A47CE8368}" type="pres">
      <dgm:prSet presAssocID="{04B479F7-E071-4BDC-BDE3-C8D73F912397}" presName="horzTwo" presStyleCnt="0"/>
      <dgm:spPr/>
    </dgm:pt>
    <dgm:pt modelId="{2D3C0115-5A09-4954-8312-583A20B388C5}" type="pres">
      <dgm:prSet presAssocID="{139BAAC1-F245-4235-AA18-5BEB3DA07CDE}" presName="sibSpaceTwo" presStyleCnt="0"/>
      <dgm:spPr/>
    </dgm:pt>
    <dgm:pt modelId="{11BC7028-AF07-4722-BA9C-F5A4FDFE030C}" type="pres">
      <dgm:prSet presAssocID="{2135E80B-88C0-41EF-95FC-55A17DAD7FD4}" presName="vertTwo" presStyleCnt="0"/>
      <dgm:spPr/>
    </dgm:pt>
    <dgm:pt modelId="{83BCAA49-8021-413C-B6EB-132CE43FCB14}" type="pres">
      <dgm:prSet presAssocID="{2135E80B-88C0-41EF-95FC-55A17DAD7FD4}" presName="txTwo" presStyleLbl="node2" presStyleIdx="2" presStyleCnt="5">
        <dgm:presLayoutVars>
          <dgm:chPref val="3"/>
        </dgm:presLayoutVars>
      </dgm:prSet>
      <dgm:spPr/>
    </dgm:pt>
    <dgm:pt modelId="{FA5D4331-FC18-4212-93AF-BB4701F751C9}" type="pres">
      <dgm:prSet presAssocID="{2135E80B-88C0-41EF-95FC-55A17DAD7FD4}" presName="horzTwo" presStyleCnt="0"/>
      <dgm:spPr/>
    </dgm:pt>
    <dgm:pt modelId="{A62400AA-E545-4558-9B22-EF0B3A3359E2}" type="pres">
      <dgm:prSet presAssocID="{81A15812-C50E-42A3-B208-6E5645825E9F}" presName="sibSpaceTwo" presStyleCnt="0"/>
      <dgm:spPr/>
    </dgm:pt>
    <dgm:pt modelId="{C1995ADE-0DAD-44A2-A917-83C3EB481110}" type="pres">
      <dgm:prSet presAssocID="{2C3E4BA9-0DE1-4778-821E-563E08FF5B7F}" presName="vertTwo" presStyleCnt="0"/>
      <dgm:spPr/>
    </dgm:pt>
    <dgm:pt modelId="{BFF5ED52-0A60-451B-A559-EA12D549B26E}" type="pres">
      <dgm:prSet presAssocID="{2C3E4BA9-0DE1-4778-821E-563E08FF5B7F}" presName="txTwo" presStyleLbl="node2" presStyleIdx="3" presStyleCnt="5">
        <dgm:presLayoutVars>
          <dgm:chPref val="3"/>
        </dgm:presLayoutVars>
      </dgm:prSet>
      <dgm:spPr/>
    </dgm:pt>
    <dgm:pt modelId="{7FD50934-57D7-416A-9A14-5218D769E3D0}" type="pres">
      <dgm:prSet presAssocID="{2C3E4BA9-0DE1-4778-821E-563E08FF5B7F}" presName="horzTwo" presStyleCnt="0"/>
      <dgm:spPr/>
    </dgm:pt>
    <dgm:pt modelId="{AB64291C-44E3-4BD5-B6B9-32ACFB06B3A2}" type="pres">
      <dgm:prSet presAssocID="{3BE23F96-2B7C-4C12-BB58-74FDB8D4CAF1}" presName="sibSpaceTwo" presStyleCnt="0"/>
      <dgm:spPr/>
    </dgm:pt>
    <dgm:pt modelId="{5B7CF1F8-F1D4-4D98-A0EA-11D152BA035B}" type="pres">
      <dgm:prSet presAssocID="{88B836B3-CB08-4318-9CC1-40E19E9092D1}" presName="vertTwo" presStyleCnt="0"/>
      <dgm:spPr/>
    </dgm:pt>
    <dgm:pt modelId="{C4CFEF83-5CE9-438A-99FF-5F401CC9256A}" type="pres">
      <dgm:prSet presAssocID="{88B836B3-CB08-4318-9CC1-40E19E9092D1}" presName="txTwo" presStyleLbl="node2" presStyleIdx="4" presStyleCnt="5">
        <dgm:presLayoutVars>
          <dgm:chPref val="3"/>
        </dgm:presLayoutVars>
      </dgm:prSet>
      <dgm:spPr/>
    </dgm:pt>
    <dgm:pt modelId="{543BC41C-9763-4050-B4DB-CD53AFE91282}" type="pres">
      <dgm:prSet presAssocID="{88B836B3-CB08-4318-9CC1-40E19E9092D1}" presName="horzTwo" presStyleCnt="0"/>
      <dgm:spPr/>
    </dgm:pt>
  </dgm:ptLst>
  <dgm:cxnLst>
    <dgm:cxn modelId="{D4679116-C73B-48EB-8FA3-DB65CA2267C8}" type="presOf" srcId="{2135E80B-88C0-41EF-95FC-55A17DAD7FD4}" destId="{83BCAA49-8021-413C-B6EB-132CE43FCB14}" srcOrd="0" destOrd="0" presId="urn:microsoft.com/office/officeart/2005/8/layout/hierarchy4"/>
    <dgm:cxn modelId="{1E68F131-AD1D-40E6-A8D9-E67BB20B5936}" type="presOf" srcId="{CF4AE42F-4BBE-44BB-B5E7-740DDD2C6453}" destId="{C663E5EC-793C-45EA-B763-29CAA4BA7034}" srcOrd="0" destOrd="0" presId="urn:microsoft.com/office/officeart/2005/8/layout/hierarchy4"/>
    <dgm:cxn modelId="{5787AA34-EFA5-4888-A007-C67D5226A181}" srcId="{546FA3AD-D922-4F49-A00F-2EF95FE7A1BF}" destId="{24C561CC-B360-4170-9A52-A0B0D4C0A650}" srcOrd="1" destOrd="0" parTransId="{68FFE7B5-145D-4DBB-B95A-EC1C1378A48B}" sibTransId="{8EB8E091-E25F-4190-9362-7B64C1F34AF8}"/>
    <dgm:cxn modelId="{15968559-E675-4C2A-955F-35C0BAEF6A4F}" srcId="{546FA3AD-D922-4F49-A00F-2EF95FE7A1BF}" destId="{2F2DB8D8-3F51-4898-86F7-9C0C6A98D48E}" srcOrd="0" destOrd="0" parTransId="{25A6E12A-89ED-4ED8-8E85-73230E9DBCAD}" sibTransId="{D312C02F-2F8A-4867-85A1-63A89E97564D}"/>
    <dgm:cxn modelId="{8975A480-5C9C-4750-903B-837212FABBA8}" srcId="{24C561CC-B360-4170-9A52-A0B0D4C0A650}" destId="{2135E80B-88C0-41EF-95FC-55A17DAD7FD4}" srcOrd="2" destOrd="0" parTransId="{D1A51849-331A-481D-BCAC-EA83AE687CE5}" sibTransId="{81A15812-C50E-42A3-B208-6E5645825E9F}"/>
    <dgm:cxn modelId="{A4388188-469E-458C-9ACF-84D3EBAC1619}" type="presOf" srcId="{546FA3AD-D922-4F49-A00F-2EF95FE7A1BF}" destId="{D01A4D9D-7970-4BEE-ABEC-4F26120C6429}" srcOrd="0" destOrd="0" presId="urn:microsoft.com/office/officeart/2005/8/layout/hierarchy4"/>
    <dgm:cxn modelId="{18093894-A5FE-41D1-BC27-67B3A5D5BA1E}" type="presOf" srcId="{04B479F7-E071-4BDC-BDE3-C8D73F912397}" destId="{A0507B9C-3C05-44C2-B653-446068623FCD}" srcOrd="0" destOrd="0" presId="urn:microsoft.com/office/officeart/2005/8/layout/hierarchy4"/>
    <dgm:cxn modelId="{127CDC96-7700-4032-A9BE-3DC3BB5862F2}" srcId="{24C561CC-B360-4170-9A52-A0B0D4C0A650}" destId="{CF4AE42F-4BBE-44BB-B5E7-740DDD2C6453}" srcOrd="0" destOrd="0" parTransId="{CEFF4859-C3C7-4E4B-8B9F-BBC032CBC4D4}" sibTransId="{56791F17-6576-4FEE-B935-DDE48E2DA2C8}"/>
    <dgm:cxn modelId="{E6E43C98-ADA6-49CC-87D6-BAFB149A6F6E}" type="presOf" srcId="{88B836B3-CB08-4318-9CC1-40E19E9092D1}" destId="{C4CFEF83-5CE9-438A-99FF-5F401CC9256A}" srcOrd="0" destOrd="0" presId="urn:microsoft.com/office/officeart/2005/8/layout/hierarchy4"/>
    <dgm:cxn modelId="{219C48A4-50AA-4933-B670-1B3D7772B42A}" type="presOf" srcId="{2F2DB8D8-3F51-4898-86F7-9C0C6A98D48E}" destId="{EB11EE6A-12E7-429D-8ABC-FAC7F21FBFC8}" srcOrd="0" destOrd="0" presId="urn:microsoft.com/office/officeart/2005/8/layout/hierarchy4"/>
    <dgm:cxn modelId="{D2A8DBAA-80B7-4E60-AB5B-1DB1E35FD26D}" srcId="{24C561CC-B360-4170-9A52-A0B0D4C0A650}" destId="{2C3E4BA9-0DE1-4778-821E-563E08FF5B7F}" srcOrd="3" destOrd="0" parTransId="{496454DA-6193-4C9D-9CB2-B88F0163962F}" sibTransId="{3BE23F96-2B7C-4C12-BB58-74FDB8D4CAF1}"/>
    <dgm:cxn modelId="{EEFBB7D3-9895-40CE-B34A-726E2C34BDEF}" srcId="{24C561CC-B360-4170-9A52-A0B0D4C0A650}" destId="{88B836B3-CB08-4318-9CC1-40E19E9092D1}" srcOrd="4" destOrd="0" parTransId="{3A2C6407-FCD4-4C8D-BA93-DA6890323C62}" sibTransId="{5B886B56-2BA6-4E1D-93F6-36A1919FE97A}"/>
    <dgm:cxn modelId="{B3F701E1-76C1-40A7-A1DC-B011F03DA292}" type="presOf" srcId="{2C3E4BA9-0DE1-4778-821E-563E08FF5B7F}" destId="{BFF5ED52-0A60-451B-A559-EA12D549B26E}" srcOrd="0" destOrd="0" presId="urn:microsoft.com/office/officeart/2005/8/layout/hierarchy4"/>
    <dgm:cxn modelId="{A6014AF0-CBC2-400E-913B-D07F402589F5}" srcId="{24C561CC-B360-4170-9A52-A0B0D4C0A650}" destId="{04B479F7-E071-4BDC-BDE3-C8D73F912397}" srcOrd="1" destOrd="0" parTransId="{72E7A770-A1CA-4D9A-945C-2782CD655F99}" sibTransId="{139BAAC1-F245-4235-AA18-5BEB3DA07CDE}"/>
    <dgm:cxn modelId="{7226F7FA-5882-4213-A38A-A87B7EAB074A}" type="presOf" srcId="{24C561CC-B360-4170-9A52-A0B0D4C0A650}" destId="{934E475D-DE3E-4454-9195-852F07D43197}" srcOrd="0" destOrd="0" presId="urn:microsoft.com/office/officeart/2005/8/layout/hierarchy4"/>
    <dgm:cxn modelId="{1415E0ED-93F9-4D88-9238-20CAF09BBA3B}" type="presParOf" srcId="{D01A4D9D-7970-4BEE-ABEC-4F26120C6429}" destId="{CD4672F3-21D6-4BD4-86C0-4726D65226DD}" srcOrd="0" destOrd="0" presId="urn:microsoft.com/office/officeart/2005/8/layout/hierarchy4"/>
    <dgm:cxn modelId="{29D0E6C9-CE6A-40F9-BB4B-A5F031459E2B}" type="presParOf" srcId="{CD4672F3-21D6-4BD4-86C0-4726D65226DD}" destId="{EB11EE6A-12E7-429D-8ABC-FAC7F21FBFC8}" srcOrd="0" destOrd="0" presId="urn:microsoft.com/office/officeart/2005/8/layout/hierarchy4"/>
    <dgm:cxn modelId="{1DED8C8D-3B01-4581-92AA-7D6EA86B3B04}" type="presParOf" srcId="{CD4672F3-21D6-4BD4-86C0-4726D65226DD}" destId="{CA2D4A9A-0A16-471A-8001-2064812CCA79}" srcOrd="1" destOrd="0" presId="urn:microsoft.com/office/officeart/2005/8/layout/hierarchy4"/>
    <dgm:cxn modelId="{2F9C28DF-43A1-4A66-9907-B28E91B91D68}" type="presParOf" srcId="{D01A4D9D-7970-4BEE-ABEC-4F26120C6429}" destId="{2A77E573-60E1-4F42-9F14-8DE648981168}" srcOrd="1" destOrd="0" presId="urn:microsoft.com/office/officeart/2005/8/layout/hierarchy4"/>
    <dgm:cxn modelId="{A1AC6444-2F8A-4ECA-BA52-F9456BCAA5CE}" type="presParOf" srcId="{D01A4D9D-7970-4BEE-ABEC-4F26120C6429}" destId="{8B35B950-7430-4923-A71D-26548C58AF11}" srcOrd="2" destOrd="0" presId="urn:microsoft.com/office/officeart/2005/8/layout/hierarchy4"/>
    <dgm:cxn modelId="{F1D2AF43-C299-49F3-A31E-89B3F456AEE6}" type="presParOf" srcId="{8B35B950-7430-4923-A71D-26548C58AF11}" destId="{934E475D-DE3E-4454-9195-852F07D43197}" srcOrd="0" destOrd="0" presId="urn:microsoft.com/office/officeart/2005/8/layout/hierarchy4"/>
    <dgm:cxn modelId="{CE5AF087-2B6C-4F0B-8996-2125CE2C0CAF}" type="presParOf" srcId="{8B35B950-7430-4923-A71D-26548C58AF11}" destId="{12198DCB-514F-4725-8707-1FB26DEE4706}" srcOrd="1" destOrd="0" presId="urn:microsoft.com/office/officeart/2005/8/layout/hierarchy4"/>
    <dgm:cxn modelId="{DE9FEEC5-4EED-437E-8790-0DD1839E9519}" type="presParOf" srcId="{8B35B950-7430-4923-A71D-26548C58AF11}" destId="{0BF6A791-0F29-4344-A7F1-DBE8E6101C10}" srcOrd="2" destOrd="0" presId="urn:microsoft.com/office/officeart/2005/8/layout/hierarchy4"/>
    <dgm:cxn modelId="{C4541B21-536E-42B9-847B-6592C8559E0D}" type="presParOf" srcId="{0BF6A791-0F29-4344-A7F1-DBE8E6101C10}" destId="{0B06B146-3FA1-4FFD-B12D-6FC4399F6CAC}" srcOrd="0" destOrd="0" presId="urn:microsoft.com/office/officeart/2005/8/layout/hierarchy4"/>
    <dgm:cxn modelId="{18D5407C-29EC-48EC-8F58-CE34F2FDC8D9}" type="presParOf" srcId="{0B06B146-3FA1-4FFD-B12D-6FC4399F6CAC}" destId="{C663E5EC-793C-45EA-B763-29CAA4BA7034}" srcOrd="0" destOrd="0" presId="urn:microsoft.com/office/officeart/2005/8/layout/hierarchy4"/>
    <dgm:cxn modelId="{8A06B33F-07F1-4CB2-94CB-51158978BC0C}" type="presParOf" srcId="{0B06B146-3FA1-4FFD-B12D-6FC4399F6CAC}" destId="{7BBDE4E0-2690-4BD9-9A94-2128B13356CC}" srcOrd="1" destOrd="0" presId="urn:microsoft.com/office/officeart/2005/8/layout/hierarchy4"/>
    <dgm:cxn modelId="{1205AD62-71F3-4EEF-809F-D33842174584}" type="presParOf" srcId="{0BF6A791-0F29-4344-A7F1-DBE8E6101C10}" destId="{F0048F23-4DFE-469E-A6C8-CFC47D726AC9}" srcOrd="1" destOrd="0" presId="urn:microsoft.com/office/officeart/2005/8/layout/hierarchy4"/>
    <dgm:cxn modelId="{DD17DDED-19CD-4C6F-88BD-3B7D620CAFF3}" type="presParOf" srcId="{0BF6A791-0F29-4344-A7F1-DBE8E6101C10}" destId="{7C1B2F16-7552-4ED0-9236-0BC04FC4EEE1}" srcOrd="2" destOrd="0" presId="urn:microsoft.com/office/officeart/2005/8/layout/hierarchy4"/>
    <dgm:cxn modelId="{D444A2BA-1CCD-4EBF-9C21-0AEC69E4951A}" type="presParOf" srcId="{7C1B2F16-7552-4ED0-9236-0BC04FC4EEE1}" destId="{A0507B9C-3C05-44C2-B653-446068623FCD}" srcOrd="0" destOrd="0" presId="urn:microsoft.com/office/officeart/2005/8/layout/hierarchy4"/>
    <dgm:cxn modelId="{84F3D418-EC9D-4647-BA03-FCA476921C16}" type="presParOf" srcId="{7C1B2F16-7552-4ED0-9236-0BC04FC4EEE1}" destId="{F0C1A495-4398-4FD2-96C3-2A5A47CE8368}" srcOrd="1" destOrd="0" presId="urn:microsoft.com/office/officeart/2005/8/layout/hierarchy4"/>
    <dgm:cxn modelId="{A34D6CDD-4749-42F1-A2E9-820CAEB27D43}" type="presParOf" srcId="{0BF6A791-0F29-4344-A7F1-DBE8E6101C10}" destId="{2D3C0115-5A09-4954-8312-583A20B388C5}" srcOrd="3" destOrd="0" presId="urn:microsoft.com/office/officeart/2005/8/layout/hierarchy4"/>
    <dgm:cxn modelId="{CC300DE4-4F27-41EE-BBE7-1E640E182637}" type="presParOf" srcId="{0BF6A791-0F29-4344-A7F1-DBE8E6101C10}" destId="{11BC7028-AF07-4722-BA9C-F5A4FDFE030C}" srcOrd="4" destOrd="0" presId="urn:microsoft.com/office/officeart/2005/8/layout/hierarchy4"/>
    <dgm:cxn modelId="{B86E4675-578B-46AB-A122-02F64CC95475}" type="presParOf" srcId="{11BC7028-AF07-4722-BA9C-F5A4FDFE030C}" destId="{83BCAA49-8021-413C-B6EB-132CE43FCB14}" srcOrd="0" destOrd="0" presId="urn:microsoft.com/office/officeart/2005/8/layout/hierarchy4"/>
    <dgm:cxn modelId="{23F8FAE5-5284-4FAF-B017-46B644A38D8E}" type="presParOf" srcId="{11BC7028-AF07-4722-BA9C-F5A4FDFE030C}" destId="{FA5D4331-FC18-4212-93AF-BB4701F751C9}" srcOrd="1" destOrd="0" presId="urn:microsoft.com/office/officeart/2005/8/layout/hierarchy4"/>
    <dgm:cxn modelId="{648FC1E4-C5C2-4187-BDE7-9E8F400D87F9}" type="presParOf" srcId="{0BF6A791-0F29-4344-A7F1-DBE8E6101C10}" destId="{A62400AA-E545-4558-9B22-EF0B3A3359E2}" srcOrd="5" destOrd="0" presId="urn:microsoft.com/office/officeart/2005/8/layout/hierarchy4"/>
    <dgm:cxn modelId="{88B50299-1486-40EB-B563-0596A1C97BB4}" type="presParOf" srcId="{0BF6A791-0F29-4344-A7F1-DBE8E6101C10}" destId="{C1995ADE-0DAD-44A2-A917-83C3EB481110}" srcOrd="6" destOrd="0" presId="urn:microsoft.com/office/officeart/2005/8/layout/hierarchy4"/>
    <dgm:cxn modelId="{94130E87-3122-42B7-960C-227BE97E3A25}" type="presParOf" srcId="{C1995ADE-0DAD-44A2-A917-83C3EB481110}" destId="{BFF5ED52-0A60-451B-A559-EA12D549B26E}" srcOrd="0" destOrd="0" presId="urn:microsoft.com/office/officeart/2005/8/layout/hierarchy4"/>
    <dgm:cxn modelId="{1839776C-F312-4FEB-A087-A7C3BEAC8CED}" type="presParOf" srcId="{C1995ADE-0DAD-44A2-A917-83C3EB481110}" destId="{7FD50934-57D7-416A-9A14-5218D769E3D0}" srcOrd="1" destOrd="0" presId="urn:microsoft.com/office/officeart/2005/8/layout/hierarchy4"/>
    <dgm:cxn modelId="{DD6661A0-D009-4273-8BD5-A7ECA7B6D66F}" type="presParOf" srcId="{0BF6A791-0F29-4344-A7F1-DBE8E6101C10}" destId="{AB64291C-44E3-4BD5-B6B9-32ACFB06B3A2}" srcOrd="7" destOrd="0" presId="urn:microsoft.com/office/officeart/2005/8/layout/hierarchy4"/>
    <dgm:cxn modelId="{0C785E85-D4A3-41A3-AE2D-F304628F31D1}" type="presParOf" srcId="{0BF6A791-0F29-4344-A7F1-DBE8E6101C10}" destId="{5B7CF1F8-F1D4-4D98-A0EA-11D152BA035B}" srcOrd="8" destOrd="0" presId="urn:microsoft.com/office/officeart/2005/8/layout/hierarchy4"/>
    <dgm:cxn modelId="{7E2FDE15-ADA1-410D-9953-8681447DCD1E}" type="presParOf" srcId="{5B7CF1F8-F1D4-4D98-A0EA-11D152BA035B}" destId="{C4CFEF83-5CE9-438A-99FF-5F401CC9256A}" srcOrd="0" destOrd="0" presId="urn:microsoft.com/office/officeart/2005/8/layout/hierarchy4"/>
    <dgm:cxn modelId="{71A58F11-2164-4489-B3E2-A0AA632278DD}" type="presParOf" srcId="{5B7CF1F8-F1D4-4D98-A0EA-11D152BA035B}" destId="{543BC41C-9763-4050-B4DB-CD53AFE9128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146F0BE-F510-46AB-A18F-45A56E1565D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ED67A270-F44B-48F5-AF8B-1D9C6DED88F2}">
      <dgm:prSet/>
      <dgm:spPr/>
      <dgm:t>
        <a:bodyPr/>
        <a:lstStyle/>
        <a:p>
          <a:r>
            <a:rPr lang="en-US" b="0" i="0" baseline="0"/>
            <a:t>Management Incentives</a:t>
          </a:r>
          <a:endParaRPr lang="fi-FI"/>
        </a:p>
      </dgm:t>
    </dgm:pt>
    <dgm:pt modelId="{FDFD6B2D-D322-4331-BAA9-A1625ECC2AEF}" type="parTrans" cxnId="{1B7C4DA0-5499-4E13-8CB0-D7501A46D21D}">
      <dgm:prSet/>
      <dgm:spPr/>
      <dgm:t>
        <a:bodyPr/>
        <a:lstStyle/>
        <a:p>
          <a:endParaRPr lang="fi-FI"/>
        </a:p>
      </dgm:t>
    </dgm:pt>
    <dgm:pt modelId="{0C682725-A7D5-4AC4-980F-06E76309DE14}" type="sibTrans" cxnId="{1B7C4DA0-5499-4E13-8CB0-D7501A46D21D}">
      <dgm:prSet/>
      <dgm:spPr/>
      <dgm:t>
        <a:bodyPr/>
        <a:lstStyle/>
        <a:p>
          <a:endParaRPr lang="fi-FI"/>
        </a:p>
      </dgm:t>
    </dgm:pt>
    <dgm:pt modelId="{C8A82F71-51D3-4ECA-8FE2-74139C6495CE}">
      <dgm:prSet/>
      <dgm:spPr/>
      <dgm:t>
        <a:bodyPr/>
        <a:lstStyle/>
        <a:p>
          <a:r>
            <a:rPr lang="en-US" b="0" i="0" baseline="0"/>
            <a:t>Business efficiency</a:t>
          </a:r>
          <a:endParaRPr lang="fi-FI"/>
        </a:p>
      </dgm:t>
    </dgm:pt>
    <dgm:pt modelId="{04542273-E45F-48BC-B0A3-12468E0CA16A}" type="parTrans" cxnId="{6FDCD4BD-B362-4F7F-827E-EAB0F7CF2431}">
      <dgm:prSet/>
      <dgm:spPr/>
      <dgm:t>
        <a:bodyPr/>
        <a:lstStyle/>
        <a:p>
          <a:endParaRPr lang="fi-FI"/>
        </a:p>
      </dgm:t>
    </dgm:pt>
    <dgm:pt modelId="{7E3E5CD9-0A6A-4425-8013-FAE5924E8D8A}" type="sibTrans" cxnId="{6FDCD4BD-B362-4F7F-827E-EAB0F7CF2431}">
      <dgm:prSet/>
      <dgm:spPr/>
      <dgm:t>
        <a:bodyPr/>
        <a:lstStyle/>
        <a:p>
          <a:endParaRPr lang="fi-FI"/>
        </a:p>
      </dgm:t>
    </dgm:pt>
    <dgm:pt modelId="{70569597-8CBE-4BDB-A3C5-C313079440BB}">
      <dgm:prSet/>
      <dgm:spPr/>
      <dgm:t>
        <a:bodyPr/>
        <a:lstStyle/>
        <a:p>
          <a:r>
            <a:rPr lang="en-US" b="0" i="0" baseline="0"/>
            <a:t>Cf. opportunity to act against the interests of the company</a:t>
          </a:r>
          <a:endParaRPr lang="fi-FI"/>
        </a:p>
      </dgm:t>
    </dgm:pt>
    <dgm:pt modelId="{AB4FCC59-5BE2-45E7-9D09-1E176A6993CA}" type="parTrans" cxnId="{C1B98F4A-8A7A-44E1-B413-40B734D36183}">
      <dgm:prSet/>
      <dgm:spPr/>
      <dgm:t>
        <a:bodyPr/>
        <a:lstStyle/>
        <a:p>
          <a:endParaRPr lang="fi-FI"/>
        </a:p>
      </dgm:t>
    </dgm:pt>
    <dgm:pt modelId="{EFA10C9A-73D8-43E6-90A9-AA618124194D}" type="sibTrans" cxnId="{C1B98F4A-8A7A-44E1-B413-40B734D36183}">
      <dgm:prSet/>
      <dgm:spPr/>
      <dgm:t>
        <a:bodyPr/>
        <a:lstStyle/>
        <a:p>
          <a:endParaRPr lang="fi-FI"/>
        </a:p>
      </dgm:t>
    </dgm:pt>
    <dgm:pt modelId="{3F181D70-D5F4-4F75-B761-CF925AA6A7EA}">
      <dgm:prSet/>
      <dgm:spPr/>
      <dgm:t>
        <a:bodyPr/>
        <a:lstStyle/>
        <a:p>
          <a:r>
            <a:rPr lang="en-US" b="0" i="0" baseline="0"/>
            <a:t>Eg fighting a takeover attempt (not always in the company's interest)</a:t>
          </a:r>
          <a:endParaRPr lang="fi-FI"/>
        </a:p>
      </dgm:t>
    </dgm:pt>
    <dgm:pt modelId="{74DD1FA5-B093-4A1A-A948-D7C4AD87E02F}" type="parTrans" cxnId="{2F7987CA-1C1E-427C-B787-4A4EEE047BD9}">
      <dgm:prSet/>
      <dgm:spPr/>
      <dgm:t>
        <a:bodyPr/>
        <a:lstStyle/>
        <a:p>
          <a:endParaRPr lang="fi-FI"/>
        </a:p>
      </dgm:t>
    </dgm:pt>
    <dgm:pt modelId="{CDBBF201-D84A-4196-8A4E-8175F3FB4943}" type="sibTrans" cxnId="{2F7987CA-1C1E-427C-B787-4A4EEE047BD9}">
      <dgm:prSet/>
      <dgm:spPr/>
      <dgm:t>
        <a:bodyPr/>
        <a:lstStyle/>
        <a:p>
          <a:endParaRPr lang="fi-FI"/>
        </a:p>
      </dgm:t>
    </dgm:pt>
    <dgm:pt modelId="{B2AE0B90-79E0-4B9C-9203-E8A2E34295BD}">
      <dgm:prSet/>
      <dgm:spPr/>
      <dgm:t>
        <a:bodyPr/>
        <a:lstStyle/>
        <a:p>
          <a:r>
            <a:rPr lang="en-US" b="0" i="0" baseline="0"/>
            <a:t>Intra-company informative efficiency</a:t>
          </a:r>
          <a:endParaRPr lang="fi-FI"/>
        </a:p>
      </dgm:t>
    </dgm:pt>
    <dgm:pt modelId="{C312044A-86F5-4F3B-B5D1-AFED853107F6}" type="parTrans" cxnId="{8D295E73-5426-42C7-BD68-1DE84E695F00}">
      <dgm:prSet/>
      <dgm:spPr/>
      <dgm:t>
        <a:bodyPr/>
        <a:lstStyle/>
        <a:p>
          <a:endParaRPr lang="fi-FI"/>
        </a:p>
      </dgm:t>
    </dgm:pt>
    <dgm:pt modelId="{398B0752-66A4-47E1-B19C-EF5046E8421E}" type="sibTrans" cxnId="{8D295E73-5426-42C7-BD68-1DE84E695F00}">
      <dgm:prSet/>
      <dgm:spPr/>
      <dgm:t>
        <a:bodyPr/>
        <a:lstStyle/>
        <a:p>
          <a:endParaRPr lang="fi-FI"/>
        </a:p>
      </dgm:t>
    </dgm:pt>
    <dgm:pt modelId="{31BADDEC-B6A2-451C-A989-1C46A9F98845}">
      <dgm:prSet/>
      <dgm:spPr/>
      <dgm:t>
        <a:bodyPr/>
        <a:lstStyle/>
        <a:p>
          <a:r>
            <a:rPr lang="en-US" b="0" i="0" baseline="0"/>
            <a:t>Moral hazard</a:t>
          </a:r>
          <a:endParaRPr lang="fi-FI"/>
        </a:p>
      </dgm:t>
    </dgm:pt>
    <dgm:pt modelId="{20787BBB-96F8-48AC-9C5C-CD0511DC18A8}" type="parTrans" cxnId="{3CFC3A28-35C7-4CE7-90D8-4B24E60EF936}">
      <dgm:prSet/>
      <dgm:spPr/>
      <dgm:t>
        <a:bodyPr/>
        <a:lstStyle/>
        <a:p>
          <a:endParaRPr lang="fi-FI"/>
        </a:p>
      </dgm:t>
    </dgm:pt>
    <dgm:pt modelId="{60D99199-4EE1-4CF4-B92C-C21DC33B0146}" type="sibTrans" cxnId="{3CFC3A28-35C7-4CE7-90D8-4B24E60EF936}">
      <dgm:prSet/>
      <dgm:spPr/>
      <dgm:t>
        <a:bodyPr/>
        <a:lstStyle/>
        <a:p>
          <a:endParaRPr lang="fi-FI"/>
        </a:p>
      </dgm:t>
    </dgm:pt>
    <dgm:pt modelId="{246BB75F-24C1-49D9-9A5C-B861FC7239AD}">
      <dgm:prSet/>
      <dgm:spPr/>
      <dgm:t>
        <a:bodyPr/>
        <a:lstStyle/>
        <a:p>
          <a:r>
            <a:rPr lang="en-US" b="0" i="0" baseline="0"/>
            <a:t>Cost of capital </a:t>
          </a:r>
          <a:endParaRPr lang="fi-FI"/>
        </a:p>
      </dgm:t>
    </dgm:pt>
    <dgm:pt modelId="{F6D4A118-D2BC-4656-BA79-2C588B1B1D3C}" type="parTrans" cxnId="{15765FE9-7C87-4337-988A-3934FAA8111C}">
      <dgm:prSet/>
      <dgm:spPr/>
      <dgm:t>
        <a:bodyPr/>
        <a:lstStyle/>
        <a:p>
          <a:endParaRPr lang="fi-FI"/>
        </a:p>
      </dgm:t>
    </dgm:pt>
    <dgm:pt modelId="{94EC9DEC-BA6E-4CE3-8148-4E1C28DC7F95}" type="sibTrans" cxnId="{15765FE9-7C87-4337-988A-3934FAA8111C}">
      <dgm:prSet/>
      <dgm:spPr/>
      <dgm:t>
        <a:bodyPr/>
        <a:lstStyle/>
        <a:p>
          <a:endParaRPr lang="fi-FI"/>
        </a:p>
      </dgm:t>
    </dgm:pt>
    <dgm:pt modelId="{FC6600DF-CD6D-440E-8DD4-99AA64784041}">
      <dgm:prSet/>
      <dgm:spPr/>
      <dgm:t>
        <a:bodyPr/>
        <a:lstStyle/>
        <a:p>
          <a:r>
            <a:rPr lang="en-US" b="0" i="0" baseline="0"/>
            <a:t>investor confidence</a:t>
          </a:r>
          <a:endParaRPr lang="fi-FI"/>
        </a:p>
      </dgm:t>
    </dgm:pt>
    <dgm:pt modelId="{EB25585E-F941-4646-9C33-E350CB42EB4B}" type="parTrans" cxnId="{00BC1ABE-92E8-4CC2-A60E-D67FAADEA1D6}">
      <dgm:prSet/>
      <dgm:spPr/>
      <dgm:t>
        <a:bodyPr/>
        <a:lstStyle/>
        <a:p>
          <a:endParaRPr lang="fi-FI"/>
        </a:p>
      </dgm:t>
    </dgm:pt>
    <dgm:pt modelId="{7638568B-E2AE-4795-BB5B-7D41C3791BD8}" type="sibTrans" cxnId="{00BC1ABE-92E8-4CC2-A60E-D67FAADEA1D6}">
      <dgm:prSet/>
      <dgm:spPr/>
      <dgm:t>
        <a:bodyPr/>
        <a:lstStyle/>
        <a:p>
          <a:endParaRPr lang="fi-FI"/>
        </a:p>
      </dgm:t>
    </dgm:pt>
    <dgm:pt modelId="{0650C9B5-5DA0-4A08-A461-2C9777E1DE6E}">
      <dgm:prSet/>
      <dgm:spPr/>
      <dgm:t>
        <a:bodyPr/>
        <a:lstStyle/>
        <a:p>
          <a:r>
            <a:rPr lang="en-US" b="0" i="0" baseline="0"/>
            <a:t>Increased spread because of management activity and outsider reactions  </a:t>
          </a:r>
          <a:endParaRPr lang="fi-FI"/>
        </a:p>
      </dgm:t>
    </dgm:pt>
    <dgm:pt modelId="{2DC9E10B-FAA4-46C6-98A3-46039C6B9FD3}" type="parTrans" cxnId="{4972D2C3-5909-45E4-8488-1C480BC2BACD}">
      <dgm:prSet/>
      <dgm:spPr/>
      <dgm:t>
        <a:bodyPr/>
        <a:lstStyle/>
        <a:p>
          <a:endParaRPr lang="fi-FI"/>
        </a:p>
      </dgm:t>
    </dgm:pt>
    <dgm:pt modelId="{D1CCB9C7-5356-458D-B980-CA02706FA61F}" type="sibTrans" cxnId="{4972D2C3-5909-45E4-8488-1C480BC2BACD}">
      <dgm:prSet/>
      <dgm:spPr/>
      <dgm:t>
        <a:bodyPr/>
        <a:lstStyle/>
        <a:p>
          <a:endParaRPr lang="fi-FI"/>
        </a:p>
      </dgm:t>
    </dgm:pt>
    <dgm:pt modelId="{949F4A2F-7B33-4446-B175-8EE3863D3C9F}">
      <dgm:prSet/>
      <dgm:spPr/>
      <dgm:t>
        <a:bodyPr/>
        <a:lstStyle/>
        <a:p>
          <a:r>
            <a:rPr lang="en-US" b="0" i="0" baseline="0"/>
            <a:t>Control costs</a:t>
          </a:r>
          <a:endParaRPr lang="fi-FI"/>
        </a:p>
      </dgm:t>
    </dgm:pt>
    <dgm:pt modelId="{E29916E2-AA09-4E45-8F3E-C1D837DD59AF}" type="parTrans" cxnId="{AE8CB4BD-71AC-4C56-B6FC-3C188B75A661}">
      <dgm:prSet/>
      <dgm:spPr/>
      <dgm:t>
        <a:bodyPr/>
        <a:lstStyle/>
        <a:p>
          <a:endParaRPr lang="fi-FI"/>
        </a:p>
      </dgm:t>
    </dgm:pt>
    <dgm:pt modelId="{C7AF65A1-8C8D-407B-BB5A-0954155126F0}" type="sibTrans" cxnId="{AE8CB4BD-71AC-4C56-B6FC-3C188B75A661}">
      <dgm:prSet/>
      <dgm:spPr/>
      <dgm:t>
        <a:bodyPr/>
        <a:lstStyle/>
        <a:p>
          <a:endParaRPr lang="fi-FI"/>
        </a:p>
      </dgm:t>
    </dgm:pt>
    <dgm:pt modelId="{0FE1EE91-42A4-431E-9C81-6ABFF247D067}" type="pres">
      <dgm:prSet presAssocID="{C146F0BE-F510-46AB-A18F-45A56E1565DF}" presName="vert0" presStyleCnt="0">
        <dgm:presLayoutVars>
          <dgm:dir/>
          <dgm:animOne val="branch"/>
          <dgm:animLvl val="lvl"/>
        </dgm:presLayoutVars>
      </dgm:prSet>
      <dgm:spPr/>
    </dgm:pt>
    <dgm:pt modelId="{18AC2CDE-E77F-40D4-8BDA-DA89F2EC9C19}" type="pres">
      <dgm:prSet presAssocID="{ED67A270-F44B-48F5-AF8B-1D9C6DED88F2}" presName="thickLine" presStyleLbl="alignNode1" presStyleIdx="0" presStyleCnt="5"/>
      <dgm:spPr/>
    </dgm:pt>
    <dgm:pt modelId="{3B0AA667-8683-409C-B170-4DDB4920451B}" type="pres">
      <dgm:prSet presAssocID="{ED67A270-F44B-48F5-AF8B-1D9C6DED88F2}" presName="horz1" presStyleCnt="0"/>
      <dgm:spPr/>
    </dgm:pt>
    <dgm:pt modelId="{A018A0F8-F721-41A8-A442-4CE80F8DFCCD}" type="pres">
      <dgm:prSet presAssocID="{ED67A270-F44B-48F5-AF8B-1D9C6DED88F2}" presName="tx1" presStyleLbl="revTx" presStyleIdx="0" presStyleCnt="10"/>
      <dgm:spPr/>
    </dgm:pt>
    <dgm:pt modelId="{4D0F29DB-98FA-4A5E-A249-685B58121D41}" type="pres">
      <dgm:prSet presAssocID="{ED67A270-F44B-48F5-AF8B-1D9C6DED88F2}" presName="vert1" presStyleCnt="0"/>
      <dgm:spPr/>
    </dgm:pt>
    <dgm:pt modelId="{ED092199-84EE-4C0B-9BE6-E2071994C861}" type="pres">
      <dgm:prSet presAssocID="{C8A82F71-51D3-4ECA-8FE2-74139C6495CE}" presName="vertSpace2a" presStyleCnt="0"/>
      <dgm:spPr/>
    </dgm:pt>
    <dgm:pt modelId="{1B695386-181C-4C1B-AE36-FA8A2C02F404}" type="pres">
      <dgm:prSet presAssocID="{C8A82F71-51D3-4ECA-8FE2-74139C6495CE}" presName="horz2" presStyleCnt="0"/>
      <dgm:spPr/>
    </dgm:pt>
    <dgm:pt modelId="{5B975A3E-5D82-452A-AB37-BD738B9FF5D8}" type="pres">
      <dgm:prSet presAssocID="{C8A82F71-51D3-4ECA-8FE2-74139C6495CE}" presName="horzSpace2" presStyleCnt="0"/>
      <dgm:spPr/>
    </dgm:pt>
    <dgm:pt modelId="{A87BA2D0-F8B8-4D34-A330-434F8B30B156}" type="pres">
      <dgm:prSet presAssocID="{C8A82F71-51D3-4ECA-8FE2-74139C6495CE}" presName="tx2" presStyleLbl="revTx" presStyleIdx="1" presStyleCnt="10"/>
      <dgm:spPr/>
    </dgm:pt>
    <dgm:pt modelId="{E05F931C-AE17-4742-9075-5B0F5B18337C}" type="pres">
      <dgm:prSet presAssocID="{C8A82F71-51D3-4ECA-8FE2-74139C6495CE}" presName="vert2" presStyleCnt="0"/>
      <dgm:spPr/>
    </dgm:pt>
    <dgm:pt modelId="{747DA336-065C-4899-A08E-EB2A2E2B3B67}" type="pres">
      <dgm:prSet presAssocID="{C8A82F71-51D3-4ECA-8FE2-74139C6495CE}" presName="thinLine2b" presStyleLbl="callout" presStyleIdx="0" presStyleCnt="5"/>
      <dgm:spPr/>
    </dgm:pt>
    <dgm:pt modelId="{29CCD8DE-30B8-42D2-A136-A29AC86DA818}" type="pres">
      <dgm:prSet presAssocID="{C8A82F71-51D3-4ECA-8FE2-74139C6495CE}" presName="vertSpace2b" presStyleCnt="0"/>
      <dgm:spPr/>
    </dgm:pt>
    <dgm:pt modelId="{449C6686-3BDE-4405-81DD-AAE28E560ED0}" type="pres">
      <dgm:prSet presAssocID="{70569597-8CBE-4BDB-A3C5-C313079440BB}" presName="horz2" presStyleCnt="0"/>
      <dgm:spPr/>
    </dgm:pt>
    <dgm:pt modelId="{8A368B6B-7D54-43BB-90D9-B139A50BB906}" type="pres">
      <dgm:prSet presAssocID="{70569597-8CBE-4BDB-A3C5-C313079440BB}" presName="horzSpace2" presStyleCnt="0"/>
      <dgm:spPr/>
    </dgm:pt>
    <dgm:pt modelId="{D7B058DE-694F-4DD0-8747-472837315D97}" type="pres">
      <dgm:prSet presAssocID="{70569597-8CBE-4BDB-A3C5-C313079440BB}" presName="tx2" presStyleLbl="revTx" presStyleIdx="2" presStyleCnt="10"/>
      <dgm:spPr/>
    </dgm:pt>
    <dgm:pt modelId="{4E6815ED-50A8-4534-B590-14E1A85FDB77}" type="pres">
      <dgm:prSet presAssocID="{70569597-8CBE-4BDB-A3C5-C313079440BB}" presName="vert2" presStyleCnt="0"/>
      <dgm:spPr/>
    </dgm:pt>
    <dgm:pt modelId="{9ADD7885-DC89-4DA6-9760-1E1E5CA29607}" type="pres">
      <dgm:prSet presAssocID="{70569597-8CBE-4BDB-A3C5-C313079440BB}" presName="thinLine2b" presStyleLbl="callout" presStyleIdx="1" presStyleCnt="5"/>
      <dgm:spPr/>
    </dgm:pt>
    <dgm:pt modelId="{D3591858-6C46-4B8F-A693-0E9A78858108}" type="pres">
      <dgm:prSet presAssocID="{70569597-8CBE-4BDB-A3C5-C313079440BB}" presName="vertSpace2b" presStyleCnt="0"/>
      <dgm:spPr/>
    </dgm:pt>
    <dgm:pt modelId="{78692DBC-D84F-427D-B1BB-27F73EB295F6}" type="pres">
      <dgm:prSet presAssocID="{3F181D70-D5F4-4F75-B761-CF925AA6A7EA}" presName="horz2" presStyleCnt="0"/>
      <dgm:spPr/>
    </dgm:pt>
    <dgm:pt modelId="{469BBCA1-C7E1-4BAB-BBB4-DBDFCC72656A}" type="pres">
      <dgm:prSet presAssocID="{3F181D70-D5F4-4F75-B761-CF925AA6A7EA}" presName="horzSpace2" presStyleCnt="0"/>
      <dgm:spPr/>
    </dgm:pt>
    <dgm:pt modelId="{E30BC730-DDD0-4811-ACFE-2176D1860DC6}" type="pres">
      <dgm:prSet presAssocID="{3F181D70-D5F4-4F75-B761-CF925AA6A7EA}" presName="tx2" presStyleLbl="revTx" presStyleIdx="3" presStyleCnt="10"/>
      <dgm:spPr/>
    </dgm:pt>
    <dgm:pt modelId="{4A9EBA2D-9D8D-4261-9681-48320E789EDA}" type="pres">
      <dgm:prSet presAssocID="{3F181D70-D5F4-4F75-B761-CF925AA6A7EA}" presName="vert2" presStyleCnt="0"/>
      <dgm:spPr/>
    </dgm:pt>
    <dgm:pt modelId="{7C0B339C-1538-451D-8B48-D0C535AD8FE0}" type="pres">
      <dgm:prSet presAssocID="{3F181D70-D5F4-4F75-B761-CF925AA6A7EA}" presName="thinLine2b" presStyleLbl="callout" presStyleIdx="2" presStyleCnt="5"/>
      <dgm:spPr/>
    </dgm:pt>
    <dgm:pt modelId="{48E133A4-06EA-40B3-A0EC-F20B79BBF4A8}" type="pres">
      <dgm:prSet presAssocID="{3F181D70-D5F4-4F75-B761-CF925AA6A7EA}" presName="vertSpace2b" presStyleCnt="0"/>
      <dgm:spPr/>
    </dgm:pt>
    <dgm:pt modelId="{23B3282A-1ABD-40B9-83DC-06B692FE395E}" type="pres">
      <dgm:prSet presAssocID="{B2AE0B90-79E0-4B9C-9203-E8A2E34295BD}" presName="thickLine" presStyleLbl="alignNode1" presStyleIdx="1" presStyleCnt="5"/>
      <dgm:spPr/>
    </dgm:pt>
    <dgm:pt modelId="{5C1597B1-E73E-4911-BF94-6754AABACE20}" type="pres">
      <dgm:prSet presAssocID="{B2AE0B90-79E0-4B9C-9203-E8A2E34295BD}" presName="horz1" presStyleCnt="0"/>
      <dgm:spPr/>
    </dgm:pt>
    <dgm:pt modelId="{D6FB8988-1E31-42C7-AB80-2E7FE68BC53E}" type="pres">
      <dgm:prSet presAssocID="{B2AE0B90-79E0-4B9C-9203-E8A2E34295BD}" presName="tx1" presStyleLbl="revTx" presStyleIdx="4" presStyleCnt="10"/>
      <dgm:spPr/>
    </dgm:pt>
    <dgm:pt modelId="{5E69BFAC-3E3F-4397-AC05-6F7DC20E13B9}" type="pres">
      <dgm:prSet presAssocID="{B2AE0B90-79E0-4B9C-9203-E8A2E34295BD}" presName="vert1" presStyleCnt="0"/>
      <dgm:spPr/>
    </dgm:pt>
    <dgm:pt modelId="{AAC971B5-A381-4509-AE28-7CA2497CD3F5}" type="pres">
      <dgm:prSet presAssocID="{31BADDEC-B6A2-451C-A989-1C46A9F98845}" presName="thickLine" presStyleLbl="alignNode1" presStyleIdx="2" presStyleCnt="5"/>
      <dgm:spPr/>
    </dgm:pt>
    <dgm:pt modelId="{196F910A-BFBA-42AC-AE64-949778674B90}" type="pres">
      <dgm:prSet presAssocID="{31BADDEC-B6A2-451C-A989-1C46A9F98845}" presName="horz1" presStyleCnt="0"/>
      <dgm:spPr/>
    </dgm:pt>
    <dgm:pt modelId="{95D47C5B-86E4-43C4-A701-544621507464}" type="pres">
      <dgm:prSet presAssocID="{31BADDEC-B6A2-451C-A989-1C46A9F98845}" presName="tx1" presStyleLbl="revTx" presStyleIdx="5" presStyleCnt="10"/>
      <dgm:spPr/>
    </dgm:pt>
    <dgm:pt modelId="{D88F33D3-2228-4CEC-9360-89879EA37FDE}" type="pres">
      <dgm:prSet presAssocID="{31BADDEC-B6A2-451C-A989-1C46A9F98845}" presName="vert1" presStyleCnt="0"/>
      <dgm:spPr/>
    </dgm:pt>
    <dgm:pt modelId="{64A6D932-3589-4A5D-8474-CB862003F061}" type="pres">
      <dgm:prSet presAssocID="{246BB75F-24C1-49D9-9A5C-B861FC7239AD}" presName="thickLine" presStyleLbl="alignNode1" presStyleIdx="3" presStyleCnt="5"/>
      <dgm:spPr/>
    </dgm:pt>
    <dgm:pt modelId="{0629281D-73BC-4F1A-8486-6CBBBBB36CCE}" type="pres">
      <dgm:prSet presAssocID="{246BB75F-24C1-49D9-9A5C-B861FC7239AD}" presName="horz1" presStyleCnt="0"/>
      <dgm:spPr/>
    </dgm:pt>
    <dgm:pt modelId="{3A5E8395-B4EF-4E82-B2BF-62DB33C22CD5}" type="pres">
      <dgm:prSet presAssocID="{246BB75F-24C1-49D9-9A5C-B861FC7239AD}" presName="tx1" presStyleLbl="revTx" presStyleIdx="6" presStyleCnt="10"/>
      <dgm:spPr/>
    </dgm:pt>
    <dgm:pt modelId="{E3C7B14C-D55B-4095-866C-670C01F8A2E8}" type="pres">
      <dgm:prSet presAssocID="{246BB75F-24C1-49D9-9A5C-B861FC7239AD}" presName="vert1" presStyleCnt="0"/>
      <dgm:spPr/>
    </dgm:pt>
    <dgm:pt modelId="{A06FC282-4C90-40D9-87A5-89669A9DD1DB}" type="pres">
      <dgm:prSet presAssocID="{FC6600DF-CD6D-440E-8DD4-99AA64784041}" presName="vertSpace2a" presStyleCnt="0"/>
      <dgm:spPr/>
    </dgm:pt>
    <dgm:pt modelId="{0A550852-1104-4205-9739-DA3570226483}" type="pres">
      <dgm:prSet presAssocID="{FC6600DF-CD6D-440E-8DD4-99AA64784041}" presName="horz2" presStyleCnt="0"/>
      <dgm:spPr/>
    </dgm:pt>
    <dgm:pt modelId="{426C6C55-C1BF-45BC-8623-0CA8C351CE7A}" type="pres">
      <dgm:prSet presAssocID="{FC6600DF-CD6D-440E-8DD4-99AA64784041}" presName="horzSpace2" presStyleCnt="0"/>
      <dgm:spPr/>
    </dgm:pt>
    <dgm:pt modelId="{31CAC44F-CC30-46B4-83E9-030D6D0E674B}" type="pres">
      <dgm:prSet presAssocID="{FC6600DF-CD6D-440E-8DD4-99AA64784041}" presName="tx2" presStyleLbl="revTx" presStyleIdx="7" presStyleCnt="10"/>
      <dgm:spPr/>
    </dgm:pt>
    <dgm:pt modelId="{7F1946B6-2896-4054-B530-EB6875C89ADF}" type="pres">
      <dgm:prSet presAssocID="{FC6600DF-CD6D-440E-8DD4-99AA64784041}" presName="vert2" presStyleCnt="0"/>
      <dgm:spPr/>
    </dgm:pt>
    <dgm:pt modelId="{50C3B2CA-3405-4818-B79E-038A695994E5}" type="pres">
      <dgm:prSet presAssocID="{FC6600DF-CD6D-440E-8DD4-99AA64784041}" presName="thinLine2b" presStyleLbl="callout" presStyleIdx="3" presStyleCnt="5"/>
      <dgm:spPr/>
    </dgm:pt>
    <dgm:pt modelId="{3E30D33F-09C6-456D-98C3-AF40AE3EB656}" type="pres">
      <dgm:prSet presAssocID="{FC6600DF-CD6D-440E-8DD4-99AA64784041}" presName="vertSpace2b" presStyleCnt="0"/>
      <dgm:spPr/>
    </dgm:pt>
    <dgm:pt modelId="{43254EB0-B411-4578-854E-920DBD42D1B2}" type="pres">
      <dgm:prSet presAssocID="{0650C9B5-5DA0-4A08-A461-2C9777E1DE6E}" presName="horz2" presStyleCnt="0"/>
      <dgm:spPr/>
    </dgm:pt>
    <dgm:pt modelId="{A9A833EA-B5BF-4808-9804-51C0AA2CE2C9}" type="pres">
      <dgm:prSet presAssocID="{0650C9B5-5DA0-4A08-A461-2C9777E1DE6E}" presName="horzSpace2" presStyleCnt="0"/>
      <dgm:spPr/>
    </dgm:pt>
    <dgm:pt modelId="{CF960BB7-9DF9-432B-9642-14ADBA62166F}" type="pres">
      <dgm:prSet presAssocID="{0650C9B5-5DA0-4A08-A461-2C9777E1DE6E}" presName="tx2" presStyleLbl="revTx" presStyleIdx="8" presStyleCnt="10"/>
      <dgm:spPr/>
    </dgm:pt>
    <dgm:pt modelId="{149F40DC-CBCB-4ED0-B423-C19F17F6BB52}" type="pres">
      <dgm:prSet presAssocID="{0650C9B5-5DA0-4A08-A461-2C9777E1DE6E}" presName="vert2" presStyleCnt="0"/>
      <dgm:spPr/>
    </dgm:pt>
    <dgm:pt modelId="{469D247B-B84F-4F13-9B98-23977BDFDA59}" type="pres">
      <dgm:prSet presAssocID="{0650C9B5-5DA0-4A08-A461-2C9777E1DE6E}" presName="thinLine2b" presStyleLbl="callout" presStyleIdx="4" presStyleCnt="5"/>
      <dgm:spPr/>
    </dgm:pt>
    <dgm:pt modelId="{823AC082-FD62-4B83-8BC9-A349A48E1A9F}" type="pres">
      <dgm:prSet presAssocID="{0650C9B5-5DA0-4A08-A461-2C9777E1DE6E}" presName="vertSpace2b" presStyleCnt="0"/>
      <dgm:spPr/>
    </dgm:pt>
    <dgm:pt modelId="{2E1274AC-C9D6-4B3B-B2E5-F86B9791D327}" type="pres">
      <dgm:prSet presAssocID="{949F4A2F-7B33-4446-B175-8EE3863D3C9F}" presName="thickLine" presStyleLbl="alignNode1" presStyleIdx="4" presStyleCnt="5"/>
      <dgm:spPr/>
    </dgm:pt>
    <dgm:pt modelId="{67A83FB3-CB14-4CCB-820E-F7F9FB92C3DD}" type="pres">
      <dgm:prSet presAssocID="{949F4A2F-7B33-4446-B175-8EE3863D3C9F}" presName="horz1" presStyleCnt="0"/>
      <dgm:spPr/>
    </dgm:pt>
    <dgm:pt modelId="{E58FB43E-7801-4DB4-8F01-9B87A47987B5}" type="pres">
      <dgm:prSet presAssocID="{949F4A2F-7B33-4446-B175-8EE3863D3C9F}" presName="tx1" presStyleLbl="revTx" presStyleIdx="9" presStyleCnt="10"/>
      <dgm:spPr/>
    </dgm:pt>
    <dgm:pt modelId="{E238962B-E646-40EB-9338-20D76DA47D30}" type="pres">
      <dgm:prSet presAssocID="{949F4A2F-7B33-4446-B175-8EE3863D3C9F}" presName="vert1" presStyleCnt="0"/>
      <dgm:spPr/>
    </dgm:pt>
  </dgm:ptLst>
  <dgm:cxnLst>
    <dgm:cxn modelId="{57628B05-F59D-4579-A979-2DD475BED0EA}" type="presOf" srcId="{C8A82F71-51D3-4ECA-8FE2-74139C6495CE}" destId="{A87BA2D0-F8B8-4D34-A330-434F8B30B156}" srcOrd="0" destOrd="0" presId="urn:microsoft.com/office/officeart/2008/layout/LinedList"/>
    <dgm:cxn modelId="{3CFC3A28-35C7-4CE7-90D8-4B24E60EF936}" srcId="{C146F0BE-F510-46AB-A18F-45A56E1565DF}" destId="{31BADDEC-B6A2-451C-A989-1C46A9F98845}" srcOrd="2" destOrd="0" parTransId="{20787BBB-96F8-48AC-9C5C-CD0511DC18A8}" sibTransId="{60D99199-4EE1-4CF4-B92C-C21DC33B0146}"/>
    <dgm:cxn modelId="{C1B98F4A-8A7A-44E1-B413-40B734D36183}" srcId="{ED67A270-F44B-48F5-AF8B-1D9C6DED88F2}" destId="{70569597-8CBE-4BDB-A3C5-C313079440BB}" srcOrd="1" destOrd="0" parTransId="{AB4FCC59-5BE2-45E7-9D09-1E176A6993CA}" sibTransId="{EFA10C9A-73D8-43E6-90A9-AA618124194D}"/>
    <dgm:cxn modelId="{0FE91552-1693-4645-A186-39242838256F}" type="presOf" srcId="{70569597-8CBE-4BDB-A3C5-C313079440BB}" destId="{D7B058DE-694F-4DD0-8747-472837315D97}" srcOrd="0" destOrd="0" presId="urn:microsoft.com/office/officeart/2008/layout/LinedList"/>
    <dgm:cxn modelId="{8D295E73-5426-42C7-BD68-1DE84E695F00}" srcId="{C146F0BE-F510-46AB-A18F-45A56E1565DF}" destId="{B2AE0B90-79E0-4B9C-9203-E8A2E34295BD}" srcOrd="1" destOrd="0" parTransId="{C312044A-86F5-4F3B-B5D1-AFED853107F6}" sibTransId="{398B0752-66A4-47E1-B19C-EF5046E8421E}"/>
    <dgm:cxn modelId="{003DA67F-E8CB-4DE0-B179-5476480FFEF5}" type="presOf" srcId="{246BB75F-24C1-49D9-9A5C-B861FC7239AD}" destId="{3A5E8395-B4EF-4E82-B2BF-62DB33C22CD5}" srcOrd="0" destOrd="0" presId="urn:microsoft.com/office/officeart/2008/layout/LinedList"/>
    <dgm:cxn modelId="{DFB78D89-7CCD-450B-B14B-43E73166CE3E}" type="presOf" srcId="{31BADDEC-B6A2-451C-A989-1C46A9F98845}" destId="{95D47C5B-86E4-43C4-A701-544621507464}" srcOrd="0" destOrd="0" presId="urn:microsoft.com/office/officeart/2008/layout/LinedList"/>
    <dgm:cxn modelId="{B6052B9B-989C-4BED-845C-3D7E3EFD1C89}" type="presOf" srcId="{C146F0BE-F510-46AB-A18F-45A56E1565DF}" destId="{0FE1EE91-42A4-431E-9C81-6ABFF247D067}" srcOrd="0" destOrd="0" presId="urn:microsoft.com/office/officeart/2008/layout/LinedList"/>
    <dgm:cxn modelId="{1B7C4DA0-5499-4E13-8CB0-D7501A46D21D}" srcId="{C146F0BE-F510-46AB-A18F-45A56E1565DF}" destId="{ED67A270-F44B-48F5-AF8B-1D9C6DED88F2}" srcOrd="0" destOrd="0" parTransId="{FDFD6B2D-D322-4331-BAA9-A1625ECC2AEF}" sibTransId="{0C682725-A7D5-4AC4-980F-06E76309DE14}"/>
    <dgm:cxn modelId="{6F62AEA1-77A8-412F-8E28-5F9A947D4E05}" type="presOf" srcId="{B2AE0B90-79E0-4B9C-9203-E8A2E34295BD}" destId="{D6FB8988-1E31-42C7-AB80-2E7FE68BC53E}" srcOrd="0" destOrd="0" presId="urn:microsoft.com/office/officeart/2008/layout/LinedList"/>
    <dgm:cxn modelId="{F7B31AA8-86F5-4AB9-A154-65724F3278A0}" type="presOf" srcId="{949F4A2F-7B33-4446-B175-8EE3863D3C9F}" destId="{E58FB43E-7801-4DB4-8F01-9B87A47987B5}" srcOrd="0" destOrd="0" presId="urn:microsoft.com/office/officeart/2008/layout/LinedList"/>
    <dgm:cxn modelId="{66FF98AE-75BA-4B5A-90D9-2CAA42FD16E2}" type="presOf" srcId="{ED67A270-F44B-48F5-AF8B-1D9C6DED88F2}" destId="{A018A0F8-F721-41A8-A442-4CE80F8DFCCD}" srcOrd="0" destOrd="0" presId="urn:microsoft.com/office/officeart/2008/layout/LinedList"/>
    <dgm:cxn modelId="{AE8CB4BD-71AC-4C56-B6FC-3C188B75A661}" srcId="{C146F0BE-F510-46AB-A18F-45A56E1565DF}" destId="{949F4A2F-7B33-4446-B175-8EE3863D3C9F}" srcOrd="4" destOrd="0" parTransId="{E29916E2-AA09-4E45-8F3E-C1D837DD59AF}" sibTransId="{C7AF65A1-8C8D-407B-BB5A-0954155126F0}"/>
    <dgm:cxn modelId="{6FDCD4BD-B362-4F7F-827E-EAB0F7CF2431}" srcId="{ED67A270-F44B-48F5-AF8B-1D9C6DED88F2}" destId="{C8A82F71-51D3-4ECA-8FE2-74139C6495CE}" srcOrd="0" destOrd="0" parTransId="{04542273-E45F-48BC-B0A3-12468E0CA16A}" sibTransId="{7E3E5CD9-0A6A-4425-8013-FAE5924E8D8A}"/>
    <dgm:cxn modelId="{00BC1ABE-92E8-4CC2-A60E-D67FAADEA1D6}" srcId="{246BB75F-24C1-49D9-9A5C-B861FC7239AD}" destId="{FC6600DF-CD6D-440E-8DD4-99AA64784041}" srcOrd="0" destOrd="0" parTransId="{EB25585E-F941-4646-9C33-E350CB42EB4B}" sibTransId="{7638568B-E2AE-4795-BB5B-7D41C3791BD8}"/>
    <dgm:cxn modelId="{4972D2C3-5909-45E4-8488-1C480BC2BACD}" srcId="{246BB75F-24C1-49D9-9A5C-B861FC7239AD}" destId="{0650C9B5-5DA0-4A08-A461-2C9777E1DE6E}" srcOrd="1" destOrd="0" parTransId="{2DC9E10B-FAA4-46C6-98A3-46039C6B9FD3}" sibTransId="{D1CCB9C7-5356-458D-B980-CA02706FA61F}"/>
    <dgm:cxn modelId="{2F7987CA-1C1E-427C-B787-4A4EEE047BD9}" srcId="{ED67A270-F44B-48F5-AF8B-1D9C6DED88F2}" destId="{3F181D70-D5F4-4F75-B761-CF925AA6A7EA}" srcOrd="2" destOrd="0" parTransId="{74DD1FA5-B093-4A1A-A948-D7C4AD87E02F}" sibTransId="{CDBBF201-D84A-4196-8A4E-8175F3FB4943}"/>
    <dgm:cxn modelId="{03701AD0-0747-4F23-8EA1-8E43EDA75DB7}" type="presOf" srcId="{3F181D70-D5F4-4F75-B761-CF925AA6A7EA}" destId="{E30BC730-DDD0-4811-ACFE-2176D1860DC6}" srcOrd="0" destOrd="0" presId="urn:microsoft.com/office/officeart/2008/layout/LinedList"/>
    <dgm:cxn modelId="{CEF976E8-CE17-49CC-8FB4-4933739A818B}" type="presOf" srcId="{FC6600DF-CD6D-440E-8DD4-99AA64784041}" destId="{31CAC44F-CC30-46B4-83E9-030D6D0E674B}" srcOrd="0" destOrd="0" presId="urn:microsoft.com/office/officeart/2008/layout/LinedList"/>
    <dgm:cxn modelId="{15765FE9-7C87-4337-988A-3934FAA8111C}" srcId="{C146F0BE-F510-46AB-A18F-45A56E1565DF}" destId="{246BB75F-24C1-49D9-9A5C-B861FC7239AD}" srcOrd="3" destOrd="0" parTransId="{F6D4A118-D2BC-4656-BA79-2C588B1B1D3C}" sibTransId="{94EC9DEC-BA6E-4CE3-8148-4E1C28DC7F95}"/>
    <dgm:cxn modelId="{C419B2F3-7985-4BD5-AD30-DB95FB640657}" type="presOf" srcId="{0650C9B5-5DA0-4A08-A461-2C9777E1DE6E}" destId="{CF960BB7-9DF9-432B-9642-14ADBA62166F}" srcOrd="0" destOrd="0" presId="urn:microsoft.com/office/officeart/2008/layout/LinedList"/>
    <dgm:cxn modelId="{0C4C2395-1305-43E6-9F29-599714EB20C6}" type="presParOf" srcId="{0FE1EE91-42A4-431E-9C81-6ABFF247D067}" destId="{18AC2CDE-E77F-40D4-8BDA-DA89F2EC9C19}" srcOrd="0" destOrd="0" presId="urn:microsoft.com/office/officeart/2008/layout/LinedList"/>
    <dgm:cxn modelId="{CC738C90-082D-4161-ACF9-C6211ECC09D8}" type="presParOf" srcId="{0FE1EE91-42A4-431E-9C81-6ABFF247D067}" destId="{3B0AA667-8683-409C-B170-4DDB4920451B}" srcOrd="1" destOrd="0" presId="urn:microsoft.com/office/officeart/2008/layout/LinedList"/>
    <dgm:cxn modelId="{FC2B4C46-ED7C-448F-8B7D-799AC81A5520}" type="presParOf" srcId="{3B0AA667-8683-409C-B170-4DDB4920451B}" destId="{A018A0F8-F721-41A8-A442-4CE80F8DFCCD}" srcOrd="0" destOrd="0" presId="urn:microsoft.com/office/officeart/2008/layout/LinedList"/>
    <dgm:cxn modelId="{BEA0E12C-BADB-4384-90A6-477F43959BE4}" type="presParOf" srcId="{3B0AA667-8683-409C-B170-4DDB4920451B}" destId="{4D0F29DB-98FA-4A5E-A249-685B58121D41}" srcOrd="1" destOrd="0" presId="urn:microsoft.com/office/officeart/2008/layout/LinedList"/>
    <dgm:cxn modelId="{AD4C399E-DD7E-4A5B-9217-F64A6397167D}" type="presParOf" srcId="{4D0F29DB-98FA-4A5E-A249-685B58121D41}" destId="{ED092199-84EE-4C0B-9BE6-E2071994C861}" srcOrd="0" destOrd="0" presId="urn:microsoft.com/office/officeart/2008/layout/LinedList"/>
    <dgm:cxn modelId="{03DD9FF4-FD3A-42AB-A02A-0B2F4718831C}" type="presParOf" srcId="{4D0F29DB-98FA-4A5E-A249-685B58121D41}" destId="{1B695386-181C-4C1B-AE36-FA8A2C02F404}" srcOrd="1" destOrd="0" presId="urn:microsoft.com/office/officeart/2008/layout/LinedList"/>
    <dgm:cxn modelId="{A2C27EBF-EC89-4058-BB4A-7591439CD620}" type="presParOf" srcId="{1B695386-181C-4C1B-AE36-FA8A2C02F404}" destId="{5B975A3E-5D82-452A-AB37-BD738B9FF5D8}" srcOrd="0" destOrd="0" presId="urn:microsoft.com/office/officeart/2008/layout/LinedList"/>
    <dgm:cxn modelId="{6958C0BC-7A7C-45E8-AA47-BB61906BE2FF}" type="presParOf" srcId="{1B695386-181C-4C1B-AE36-FA8A2C02F404}" destId="{A87BA2D0-F8B8-4D34-A330-434F8B30B156}" srcOrd="1" destOrd="0" presId="urn:microsoft.com/office/officeart/2008/layout/LinedList"/>
    <dgm:cxn modelId="{B72A6887-0F46-4124-A172-34A26661E71D}" type="presParOf" srcId="{1B695386-181C-4C1B-AE36-FA8A2C02F404}" destId="{E05F931C-AE17-4742-9075-5B0F5B18337C}" srcOrd="2" destOrd="0" presId="urn:microsoft.com/office/officeart/2008/layout/LinedList"/>
    <dgm:cxn modelId="{939996E6-4100-4EBA-BA2B-F93A2B000BC1}" type="presParOf" srcId="{4D0F29DB-98FA-4A5E-A249-685B58121D41}" destId="{747DA336-065C-4899-A08E-EB2A2E2B3B67}" srcOrd="2" destOrd="0" presId="urn:microsoft.com/office/officeart/2008/layout/LinedList"/>
    <dgm:cxn modelId="{6D039EFC-F3C9-48F7-AA31-A46B6BF8294A}" type="presParOf" srcId="{4D0F29DB-98FA-4A5E-A249-685B58121D41}" destId="{29CCD8DE-30B8-42D2-A136-A29AC86DA818}" srcOrd="3" destOrd="0" presId="urn:microsoft.com/office/officeart/2008/layout/LinedList"/>
    <dgm:cxn modelId="{73595697-6C19-4D85-ADE3-6B893D573F13}" type="presParOf" srcId="{4D0F29DB-98FA-4A5E-A249-685B58121D41}" destId="{449C6686-3BDE-4405-81DD-AAE28E560ED0}" srcOrd="4" destOrd="0" presId="urn:microsoft.com/office/officeart/2008/layout/LinedList"/>
    <dgm:cxn modelId="{04866D45-969D-44FC-8B79-197890A07984}" type="presParOf" srcId="{449C6686-3BDE-4405-81DD-AAE28E560ED0}" destId="{8A368B6B-7D54-43BB-90D9-B139A50BB906}" srcOrd="0" destOrd="0" presId="urn:microsoft.com/office/officeart/2008/layout/LinedList"/>
    <dgm:cxn modelId="{EC5E07C4-8BEF-44D7-9655-DB4FB9082569}" type="presParOf" srcId="{449C6686-3BDE-4405-81DD-AAE28E560ED0}" destId="{D7B058DE-694F-4DD0-8747-472837315D97}" srcOrd="1" destOrd="0" presId="urn:microsoft.com/office/officeart/2008/layout/LinedList"/>
    <dgm:cxn modelId="{27C41EEE-3053-4A18-B2B4-B75430339C17}" type="presParOf" srcId="{449C6686-3BDE-4405-81DD-AAE28E560ED0}" destId="{4E6815ED-50A8-4534-B590-14E1A85FDB77}" srcOrd="2" destOrd="0" presId="urn:microsoft.com/office/officeart/2008/layout/LinedList"/>
    <dgm:cxn modelId="{5FD35129-5DC5-4CB5-8BDD-EF5EAD1BBFBB}" type="presParOf" srcId="{4D0F29DB-98FA-4A5E-A249-685B58121D41}" destId="{9ADD7885-DC89-4DA6-9760-1E1E5CA29607}" srcOrd="5" destOrd="0" presId="urn:microsoft.com/office/officeart/2008/layout/LinedList"/>
    <dgm:cxn modelId="{0531C5C4-46F4-4257-A835-AD0722811493}" type="presParOf" srcId="{4D0F29DB-98FA-4A5E-A249-685B58121D41}" destId="{D3591858-6C46-4B8F-A693-0E9A78858108}" srcOrd="6" destOrd="0" presId="urn:microsoft.com/office/officeart/2008/layout/LinedList"/>
    <dgm:cxn modelId="{041B9BDA-5CA9-489C-BFD5-0FD800741F35}" type="presParOf" srcId="{4D0F29DB-98FA-4A5E-A249-685B58121D41}" destId="{78692DBC-D84F-427D-B1BB-27F73EB295F6}" srcOrd="7" destOrd="0" presId="urn:microsoft.com/office/officeart/2008/layout/LinedList"/>
    <dgm:cxn modelId="{7F51816B-4FA2-4D66-8BA5-5E9FF3BC0908}" type="presParOf" srcId="{78692DBC-D84F-427D-B1BB-27F73EB295F6}" destId="{469BBCA1-C7E1-4BAB-BBB4-DBDFCC72656A}" srcOrd="0" destOrd="0" presId="urn:microsoft.com/office/officeart/2008/layout/LinedList"/>
    <dgm:cxn modelId="{D65CFDE7-0BC6-4128-B755-1EEB6ADB36D5}" type="presParOf" srcId="{78692DBC-D84F-427D-B1BB-27F73EB295F6}" destId="{E30BC730-DDD0-4811-ACFE-2176D1860DC6}" srcOrd="1" destOrd="0" presId="urn:microsoft.com/office/officeart/2008/layout/LinedList"/>
    <dgm:cxn modelId="{913FB6AE-D83B-43EC-92ED-9F411A49F212}" type="presParOf" srcId="{78692DBC-D84F-427D-B1BB-27F73EB295F6}" destId="{4A9EBA2D-9D8D-4261-9681-48320E789EDA}" srcOrd="2" destOrd="0" presId="urn:microsoft.com/office/officeart/2008/layout/LinedList"/>
    <dgm:cxn modelId="{33624AED-764B-4B64-AE76-82EDA15A8460}" type="presParOf" srcId="{4D0F29DB-98FA-4A5E-A249-685B58121D41}" destId="{7C0B339C-1538-451D-8B48-D0C535AD8FE0}" srcOrd="8" destOrd="0" presId="urn:microsoft.com/office/officeart/2008/layout/LinedList"/>
    <dgm:cxn modelId="{E42E3BA9-C2B1-46DA-BF91-2B0998739A5B}" type="presParOf" srcId="{4D0F29DB-98FA-4A5E-A249-685B58121D41}" destId="{48E133A4-06EA-40B3-A0EC-F20B79BBF4A8}" srcOrd="9" destOrd="0" presId="urn:microsoft.com/office/officeart/2008/layout/LinedList"/>
    <dgm:cxn modelId="{0AA00785-6F32-4E0A-9453-B4C5541EA5B2}" type="presParOf" srcId="{0FE1EE91-42A4-431E-9C81-6ABFF247D067}" destId="{23B3282A-1ABD-40B9-83DC-06B692FE395E}" srcOrd="2" destOrd="0" presId="urn:microsoft.com/office/officeart/2008/layout/LinedList"/>
    <dgm:cxn modelId="{DBDEBDA8-E794-4A78-99B6-43C92143CAF4}" type="presParOf" srcId="{0FE1EE91-42A4-431E-9C81-6ABFF247D067}" destId="{5C1597B1-E73E-4911-BF94-6754AABACE20}" srcOrd="3" destOrd="0" presId="urn:microsoft.com/office/officeart/2008/layout/LinedList"/>
    <dgm:cxn modelId="{D3266679-D170-455F-B3D0-3FC5CD61E189}" type="presParOf" srcId="{5C1597B1-E73E-4911-BF94-6754AABACE20}" destId="{D6FB8988-1E31-42C7-AB80-2E7FE68BC53E}" srcOrd="0" destOrd="0" presId="urn:microsoft.com/office/officeart/2008/layout/LinedList"/>
    <dgm:cxn modelId="{6D393B6D-BC9D-41DB-BE23-BD5989468F32}" type="presParOf" srcId="{5C1597B1-E73E-4911-BF94-6754AABACE20}" destId="{5E69BFAC-3E3F-4397-AC05-6F7DC20E13B9}" srcOrd="1" destOrd="0" presId="urn:microsoft.com/office/officeart/2008/layout/LinedList"/>
    <dgm:cxn modelId="{1B81EB6B-D53B-43BF-8895-BC20309280CD}" type="presParOf" srcId="{0FE1EE91-42A4-431E-9C81-6ABFF247D067}" destId="{AAC971B5-A381-4509-AE28-7CA2497CD3F5}" srcOrd="4" destOrd="0" presId="urn:microsoft.com/office/officeart/2008/layout/LinedList"/>
    <dgm:cxn modelId="{ADA43F68-97C1-456B-94BF-F8C6C9A9A0EC}" type="presParOf" srcId="{0FE1EE91-42A4-431E-9C81-6ABFF247D067}" destId="{196F910A-BFBA-42AC-AE64-949778674B90}" srcOrd="5" destOrd="0" presId="urn:microsoft.com/office/officeart/2008/layout/LinedList"/>
    <dgm:cxn modelId="{B7C71F1C-1AB0-47BC-B4E1-60A96310EE8A}" type="presParOf" srcId="{196F910A-BFBA-42AC-AE64-949778674B90}" destId="{95D47C5B-86E4-43C4-A701-544621507464}" srcOrd="0" destOrd="0" presId="urn:microsoft.com/office/officeart/2008/layout/LinedList"/>
    <dgm:cxn modelId="{95B180CC-8027-4648-9FC2-6344F460C67C}" type="presParOf" srcId="{196F910A-BFBA-42AC-AE64-949778674B90}" destId="{D88F33D3-2228-4CEC-9360-89879EA37FDE}" srcOrd="1" destOrd="0" presId="urn:microsoft.com/office/officeart/2008/layout/LinedList"/>
    <dgm:cxn modelId="{D41C2093-9930-4DDF-8FCE-D1A19D644F69}" type="presParOf" srcId="{0FE1EE91-42A4-431E-9C81-6ABFF247D067}" destId="{64A6D932-3589-4A5D-8474-CB862003F061}" srcOrd="6" destOrd="0" presId="urn:microsoft.com/office/officeart/2008/layout/LinedList"/>
    <dgm:cxn modelId="{6FFC4D7E-B2E5-42A4-B2DB-AB10CE7AFA57}" type="presParOf" srcId="{0FE1EE91-42A4-431E-9C81-6ABFF247D067}" destId="{0629281D-73BC-4F1A-8486-6CBBBBB36CCE}" srcOrd="7" destOrd="0" presId="urn:microsoft.com/office/officeart/2008/layout/LinedList"/>
    <dgm:cxn modelId="{83A4F870-33DF-47A0-AF65-7848D30CC222}" type="presParOf" srcId="{0629281D-73BC-4F1A-8486-6CBBBBB36CCE}" destId="{3A5E8395-B4EF-4E82-B2BF-62DB33C22CD5}" srcOrd="0" destOrd="0" presId="urn:microsoft.com/office/officeart/2008/layout/LinedList"/>
    <dgm:cxn modelId="{2B1D313A-2C1F-4066-BAF0-4FEE218394D0}" type="presParOf" srcId="{0629281D-73BC-4F1A-8486-6CBBBBB36CCE}" destId="{E3C7B14C-D55B-4095-866C-670C01F8A2E8}" srcOrd="1" destOrd="0" presId="urn:microsoft.com/office/officeart/2008/layout/LinedList"/>
    <dgm:cxn modelId="{B58EAFA9-9E56-4087-95A0-DD3F72E2666D}" type="presParOf" srcId="{E3C7B14C-D55B-4095-866C-670C01F8A2E8}" destId="{A06FC282-4C90-40D9-87A5-89669A9DD1DB}" srcOrd="0" destOrd="0" presId="urn:microsoft.com/office/officeart/2008/layout/LinedList"/>
    <dgm:cxn modelId="{D4DF3F88-8BF5-4A5D-BB94-17EC602A6B2F}" type="presParOf" srcId="{E3C7B14C-D55B-4095-866C-670C01F8A2E8}" destId="{0A550852-1104-4205-9739-DA3570226483}" srcOrd="1" destOrd="0" presId="urn:microsoft.com/office/officeart/2008/layout/LinedList"/>
    <dgm:cxn modelId="{83BCDC2F-0CEA-4B72-87CF-4B6FE0326308}" type="presParOf" srcId="{0A550852-1104-4205-9739-DA3570226483}" destId="{426C6C55-C1BF-45BC-8623-0CA8C351CE7A}" srcOrd="0" destOrd="0" presId="urn:microsoft.com/office/officeart/2008/layout/LinedList"/>
    <dgm:cxn modelId="{0B94282A-C887-4854-8E3B-C7AAB754B158}" type="presParOf" srcId="{0A550852-1104-4205-9739-DA3570226483}" destId="{31CAC44F-CC30-46B4-83E9-030D6D0E674B}" srcOrd="1" destOrd="0" presId="urn:microsoft.com/office/officeart/2008/layout/LinedList"/>
    <dgm:cxn modelId="{80668C57-5488-4689-8019-B4F26DF64BB8}" type="presParOf" srcId="{0A550852-1104-4205-9739-DA3570226483}" destId="{7F1946B6-2896-4054-B530-EB6875C89ADF}" srcOrd="2" destOrd="0" presId="urn:microsoft.com/office/officeart/2008/layout/LinedList"/>
    <dgm:cxn modelId="{34F6F11C-641F-4BCC-9548-FFC1CD453D1B}" type="presParOf" srcId="{E3C7B14C-D55B-4095-866C-670C01F8A2E8}" destId="{50C3B2CA-3405-4818-B79E-038A695994E5}" srcOrd="2" destOrd="0" presId="urn:microsoft.com/office/officeart/2008/layout/LinedList"/>
    <dgm:cxn modelId="{41568B1F-33CF-45F9-9EA8-713A375AEA26}" type="presParOf" srcId="{E3C7B14C-D55B-4095-866C-670C01F8A2E8}" destId="{3E30D33F-09C6-456D-98C3-AF40AE3EB656}" srcOrd="3" destOrd="0" presId="urn:microsoft.com/office/officeart/2008/layout/LinedList"/>
    <dgm:cxn modelId="{54C8DFF3-7464-4673-B889-66979A643F1D}" type="presParOf" srcId="{E3C7B14C-D55B-4095-866C-670C01F8A2E8}" destId="{43254EB0-B411-4578-854E-920DBD42D1B2}" srcOrd="4" destOrd="0" presId="urn:microsoft.com/office/officeart/2008/layout/LinedList"/>
    <dgm:cxn modelId="{00822A0C-DDDA-45F2-841D-31C7041A968D}" type="presParOf" srcId="{43254EB0-B411-4578-854E-920DBD42D1B2}" destId="{A9A833EA-B5BF-4808-9804-51C0AA2CE2C9}" srcOrd="0" destOrd="0" presId="urn:microsoft.com/office/officeart/2008/layout/LinedList"/>
    <dgm:cxn modelId="{306AFF12-FF29-413B-BC3D-FECBFE513BDE}" type="presParOf" srcId="{43254EB0-B411-4578-854E-920DBD42D1B2}" destId="{CF960BB7-9DF9-432B-9642-14ADBA62166F}" srcOrd="1" destOrd="0" presId="urn:microsoft.com/office/officeart/2008/layout/LinedList"/>
    <dgm:cxn modelId="{CC050AF1-E043-4A71-B463-DE4B74D83149}" type="presParOf" srcId="{43254EB0-B411-4578-854E-920DBD42D1B2}" destId="{149F40DC-CBCB-4ED0-B423-C19F17F6BB52}" srcOrd="2" destOrd="0" presId="urn:microsoft.com/office/officeart/2008/layout/LinedList"/>
    <dgm:cxn modelId="{1EFE8CDB-2162-467E-AE5F-D5B9E6627684}" type="presParOf" srcId="{E3C7B14C-D55B-4095-866C-670C01F8A2E8}" destId="{469D247B-B84F-4F13-9B98-23977BDFDA59}" srcOrd="5" destOrd="0" presId="urn:microsoft.com/office/officeart/2008/layout/LinedList"/>
    <dgm:cxn modelId="{D9BC5139-411E-4F07-8720-337AA20F164E}" type="presParOf" srcId="{E3C7B14C-D55B-4095-866C-670C01F8A2E8}" destId="{823AC082-FD62-4B83-8BC9-A349A48E1A9F}" srcOrd="6" destOrd="0" presId="urn:microsoft.com/office/officeart/2008/layout/LinedList"/>
    <dgm:cxn modelId="{F9F5A78A-0EC5-4692-B68F-3DE0899F286B}" type="presParOf" srcId="{0FE1EE91-42A4-431E-9C81-6ABFF247D067}" destId="{2E1274AC-C9D6-4B3B-B2E5-F86B9791D327}" srcOrd="8" destOrd="0" presId="urn:microsoft.com/office/officeart/2008/layout/LinedList"/>
    <dgm:cxn modelId="{87269333-B391-4A38-BD85-D8188D67AAD5}" type="presParOf" srcId="{0FE1EE91-42A4-431E-9C81-6ABFF247D067}" destId="{67A83FB3-CB14-4CCB-820E-F7F9FB92C3DD}" srcOrd="9" destOrd="0" presId="urn:microsoft.com/office/officeart/2008/layout/LinedList"/>
    <dgm:cxn modelId="{159C6ED5-8687-4DC4-BAB0-509BD7036CA0}" type="presParOf" srcId="{67A83FB3-CB14-4CCB-820E-F7F9FB92C3DD}" destId="{E58FB43E-7801-4DB4-8F01-9B87A47987B5}" srcOrd="0" destOrd="0" presId="urn:microsoft.com/office/officeart/2008/layout/LinedList"/>
    <dgm:cxn modelId="{EAE38133-936B-459D-99F3-A0C6D1A27514}" type="presParOf" srcId="{67A83FB3-CB14-4CCB-820E-F7F9FB92C3DD}" destId="{E238962B-E646-40EB-9338-20D76DA47D3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8FCF42C-AFA8-4543-84B6-41D0AD4F0F31}" type="doc">
      <dgm:prSet loTypeId="urn:microsoft.com/office/officeart/2005/8/layout/hierarchy4" loCatId="hierarchy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D81C226C-5662-4C3E-AE7E-1A41495B416C}">
      <dgm:prSet/>
      <dgm:spPr/>
      <dgm:t>
        <a:bodyPr/>
        <a:lstStyle/>
        <a:p>
          <a:r>
            <a:rPr lang="en-US" b="1"/>
            <a:t>Market efficiency and investor protection may require</a:t>
          </a:r>
          <a:endParaRPr lang="fi-FI"/>
        </a:p>
      </dgm:t>
    </dgm:pt>
    <dgm:pt modelId="{4F98D263-5CE3-4A2C-B5BE-E1773E12B108}" type="parTrans" cxnId="{4B1E4035-0590-446C-A686-AA528824148B}">
      <dgm:prSet/>
      <dgm:spPr/>
      <dgm:t>
        <a:bodyPr/>
        <a:lstStyle/>
        <a:p>
          <a:endParaRPr lang="fi-FI"/>
        </a:p>
      </dgm:t>
    </dgm:pt>
    <dgm:pt modelId="{3202E4CA-A6FF-4680-B3D7-B50415EE8195}" type="sibTrans" cxnId="{4B1E4035-0590-446C-A686-AA528824148B}">
      <dgm:prSet/>
      <dgm:spPr/>
      <dgm:t>
        <a:bodyPr/>
        <a:lstStyle/>
        <a:p>
          <a:endParaRPr lang="fi-FI"/>
        </a:p>
      </dgm:t>
    </dgm:pt>
    <dgm:pt modelId="{6B3B044B-E887-4B6F-B92C-25C8A9462329}">
      <dgm:prSet/>
      <dgm:spPr/>
      <dgm:t>
        <a:bodyPr/>
        <a:lstStyle/>
        <a:p>
          <a:r>
            <a:rPr lang="en-US"/>
            <a:t>Regulation increasing transparency</a:t>
          </a:r>
          <a:endParaRPr lang="fi-FI"/>
        </a:p>
      </dgm:t>
    </dgm:pt>
    <dgm:pt modelId="{70FF7561-AD4F-4550-AD7B-074224C32F6D}" type="parTrans" cxnId="{EA19AF3E-D7FF-45DF-ACEA-2AD129D531A0}">
      <dgm:prSet/>
      <dgm:spPr/>
      <dgm:t>
        <a:bodyPr/>
        <a:lstStyle/>
        <a:p>
          <a:endParaRPr lang="fi-FI"/>
        </a:p>
      </dgm:t>
    </dgm:pt>
    <dgm:pt modelId="{C3CB6DE7-441F-4D28-B0ED-024702F7E67B}" type="sibTrans" cxnId="{EA19AF3E-D7FF-45DF-ACEA-2AD129D531A0}">
      <dgm:prSet/>
      <dgm:spPr/>
      <dgm:t>
        <a:bodyPr/>
        <a:lstStyle/>
        <a:p>
          <a:endParaRPr lang="fi-FI"/>
        </a:p>
      </dgm:t>
    </dgm:pt>
    <dgm:pt modelId="{30375C45-D59C-45FE-A4ED-53995F2FB73B}">
      <dgm:prSet/>
      <dgm:spPr/>
      <dgm:t>
        <a:bodyPr/>
        <a:lstStyle/>
        <a:p>
          <a:r>
            <a:rPr lang="en-US"/>
            <a:t>minimum quality standards of operators having access to the markets</a:t>
          </a:r>
          <a:endParaRPr lang="fi-FI"/>
        </a:p>
      </dgm:t>
    </dgm:pt>
    <dgm:pt modelId="{397B474A-6A1D-4862-A031-FE2ADC0247E6}" type="parTrans" cxnId="{9DC1AA98-6EF9-4065-B0B8-EE5CC70513A0}">
      <dgm:prSet/>
      <dgm:spPr/>
      <dgm:t>
        <a:bodyPr/>
        <a:lstStyle/>
        <a:p>
          <a:endParaRPr lang="fi-FI"/>
        </a:p>
      </dgm:t>
    </dgm:pt>
    <dgm:pt modelId="{400DE16B-727E-431D-91CA-32F2C7433828}" type="sibTrans" cxnId="{9DC1AA98-6EF9-4065-B0B8-EE5CC70513A0}">
      <dgm:prSet/>
      <dgm:spPr/>
      <dgm:t>
        <a:bodyPr/>
        <a:lstStyle/>
        <a:p>
          <a:endParaRPr lang="fi-FI"/>
        </a:p>
      </dgm:t>
    </dgm:pt>
    <dgm:pt modelId="{35212400-C0D9-4A14-A233-85BC420A3D44}">
      <dgm:prSet/>
      <dgm:spPr/>
      <dgm:t>
        <a:bodyPr/>
        <a:lstStyle/>
        <a:p>
          <a:r>
            <a:rPr lang="en-US"/>
            <a:t>codes of conduct for all participants to avoid malpractice</a:t>
          </a:r>
          <a:endParaRPr lang="fi-FI"/>
        </a:p>
      </dgm:t>
    </dgm:pt>
    <dgm:pt modelId="{8398BBBB-BF47-40BA-8AFE-23DE9225C81F}" type="parTrans" cxnId="{B5B20ADB-8E2C-4DA7-853E-67B6F2C3EE48}">
      <dgm:prSet/>
      <dgm:spPr/>
      <dgm:t>
        <a:bodyPr/>
        <a:lstStyle/>
        <a:p>
          <a:endParaRPr lang="fi-FI"/>
        </a:p>
      </dgm:t>
    </dgm:pt>
    <dgm:pt modelId="{EF13193A-DF67-4B77-95B2-90E64A32C585}" type="sibTrans" cxnId="{B5B20ADB-8E2C-4DA7-853E-67B6F2C3EE48}">
      <dgm:prSet/>
      <dgm:spPr/>
      <dgm:t>
        <a:bodyPr/>
        <a:lstStyle/>
        <a:p>
          <a:endParaRPr lang="fi-FI"/>
        </a:p>
      </dgm:t>
    </dgm:pt>
    <dgm:pt modelId="{23E0491A-E5E3-456C-BFB3-1949D1F25C35}">
      <dgm:prSet/>
      <dgm:spPr/>
      <dgm:t>
        <a:bodyPr/>
        <a:lstStyle/>
        <a:p>
          <a:r>
            <a:rPr lang="en-US"/>
            <a:t>quality standards of traded products </a:t>
          </a:r>
          <a:endParaRPr lang="fi-FI"/>
        </a:p>
      </dgm:t>
    </dgm:pt>
    <dgm:pt modelId="{4E7DDAB3-77D8-4B95-83C0-C9A57016CD3A}" type="parTrans" cxnId="{CBE566A0-DCD3-443B-958C-F1215DB21C70}">
      <dgm:prSet/>
      <dgm:spPr/>
      <dgm:t>
        <a:bodyPr/>
        <a:lstStyle/>
        <a:p>
          <a:endParaRPr lang="fi-FI"/>
        </a:p>
      </dgm:t>
    </dgm:pt>
    <dgm:pt modelId="{810A6F30-3F40-4365-906C-93D5D1FD8EA2}" type="sibTrans" cxnId="{CBE566A0-DCD3-443B-958C-F1215DB21C70}">
      <dgm:prSet/>
      <dgm:spPr/>
      <dgm:t>
        <a:bodyPr/>
        <a:lstStyle/>
        <a:p>
          <a:endParaRPr lang="fi-FI"/>
        </a:p>
      </dgm:t>
    </dgm:pt>
    <dgm:pt modelId="{B5363961-6E65-4CD1-AC08-0BED1B9E462A}">
      <dgm:prSet/>
      <dgm:spPr/>
      <dgm:t>
        <a:bodyPr/>
        <a:lstStyle/>
        <a:p>
          <a:r>
            <a:rPr lang="en-US"/>
            <a:t>the quality of market support systems (marketplaces, information and clearing systems etc.) </a:t>
          </a:r>
          <a:endParaRPr lang="fi-FI"/>
        </a:p>
      </dgm:t>
    </dgm:pt>
    <dgm:pt modelId="{859C1550-1BF8-4936-9016-998A21249668}" type="parTrans" cxnId="{2F888197-E654-499B-9872-5CA7ACA37269}">
      <dgm:prSet/>
      <dgm:spPr/>
      <dgm:t>
        <a:bodyPr/>
        <a:lstStyle/>
        <a:p>
          <a:endParaRPr lang="fi-FI"/>
        </a:p>
      </dgm:t>
    </dgm:pt>
    <dgm:pt modelId="{8A7386AD-E642-402C-97E3-39FB8470077C}" type="sibTrans" cxnId="{2F888197-E654-499B-9872-5CA7ACA37269}">
      <dgm:prSet/>
      <dgm:spPr/>
      <dgm:t>
        <a:bodyPr/>
        <a:lstStyle/>
        <a:p>
          <a:endParaRPr lang="fi-FI"/>
        </a:p>
      </dgm:t>
    </dgm:pt>
    <dgm:pt modelId="{AF52D1E1-818B-42DB-B386-C99900477513}" type="pres">
      <dgm:prSet presAssocID="{A8FCF42C-AFA8-4543-84B6-41D0AD4F0F3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95BB932-8CDE-4485-A6F7-B0AEC2B7B4AA}" type="pres">
      <dgm:prSet presAssocID="{D81C226C-5662-4C3E-AE7E-1A41495B416C}" presName="vertOne" presStyleCnt="0"/>
      <dgm:spPr/>
    </dgm:pt>
    <dgm:pt modelId="{2F0F27EA-9851-4EED-83A5-0B90A86776AE}" type="pres">
      <dgm:prSet presAssocID="{D81C226C-5662-4C3E-AE7E-1A41495B416C}" presName="txOne" presStyleLbl="node0" presStyleIdx="0" presStyleCnt="1">
        <dgm:presLayoutVars>
          <dgm:chPref val="3"/>
        </dgm:presLayoutVars>
      </dgm:prSet>
      <dgm:spPr/>
    </dgm:pt>
    <dgm:pt modelId="{7D244CDB-058E-4B93-A74B-5A58D0E691F2}" type="pres">
      <dgm:prSet presAssocID="{D81C226C-5662-4C3E-AE7E-1A41495B416C}" presName="parTransOne" presStyleCnt="0"/>
      <dgm:spPr/>
    </dgm:pt>
    <dgm:pt modelId="{3635F1D8-DC4E-4236-B423-761FED52A5F4}" type="pres">
      <dgm:prSet presAssocID="{D81C226C-5662-4C3E-AE7E-1A41495B416C}" presName="horzOne" presStyleCnt="0"/>
      <dgm:spPr/>
    </dgm:pt>
    <dgm:pt modelId="{2B888E29-5785-4692-9992-29EBCB29A495}" type="pres">
      <dgm:prSet presAssocID="{6B3B044B-E887-4B6F-B92C-25C8A9462329}" presName="vertTwo" presStyleCnt="0"/>
      <dgm:spPr/>
    </dgm:pt>
    <dgm:pt modelId="{06D15AD3-9365-41D3-8BA9-67CBD7F7FFE6}" type="pres">
      <dgm:prSet presAssocID="{6B3B044B-E887-4B6F-B92C-25C8A9462329}" presName="txTwo" presStyleLbl="node2" presStyleIdx="0" presStyleCnt="5">
        <dgm:presLayoutVars>
          <dgm:chPref val="3"/>
        </dgm:presLayoutVars>
      </dgm:prSet>
      <dgm:spPr/>
    </dgm:pt>
    <dgm:pt modelId="{EDD2800E-6895-4912-8833-4F7D0CD6DBBC}" type="pres">
      <dgm:prSet presAssocID="{6B3B044B-E887-4B6F-B92C-25C8A9462329}" presName="horzTwo" presStyleCnt="0"/>
      <dgm:spPr/>
    </dgm:pt>
    <dgm:pt modelId="{B3F3474D-2544-4D49-B231-95DFFF8EBE5D}" type="pres">
      <dgm:prSet presAssocID="{C3CB6DE7-441F-4D28-B0ED-024702F7E67B}" presName="sibSpaceTwo" presStyleCnt="0"/>
      <dgm:spPr/>
    </dgm:pt>
    <dgm:pt modelId="{E0500524-9F18-4238-868D-62577F005E8E}" type="pres">
      <dgm:prSet presAssocID="{30375C45-D59C-45FE-A4ED-53995F2FB73B}" presName="vertTwo" presStyleCnt="0"/>
      <dgm:spPr/>
    </dgm:pt>
    <dgm:pt modelId="{3AEF4325-4DF9-4A33-BD39-CD2B7D86CE43}" type="pres">
      <dgm:prSet presAssocID="{30375C45-D59C-45FE-A4ED-53995F2FB73B}" presName="txTwo" presStyleLbl="node2" presStyleIdx="1" presStyleCnt="5">
        <dgm:presLayoutVars>
          <dgm:chPref val="3"/>
        </dgm:presLayoutVars>
      </dgm:prSet>
      <dgm:spPr/>
    </dgm:pt>
    <dgm:pt modelId="{D9348C22-8886-4ABA-B964-6D0BBB92F1AD}" type="pres">
      <dgm:prSet presAssocID="{30375C45-D59C-45FE-A4ED-53995F2FB73B}" presName="horzTwo" presStyleCnt="0"/>
      <dgm:spPr/>
    </dgm:pt>
    <dgm:pt modelId="{08256F33-5584-40C3-BC08-3FCD0686F764}" type="pres">
      <dgm:prSet presAssocID="{400DE16B-727E-431D-91CA-32F2C7433828}" presName="sibSpaceTwo" presStyleCnt="0"/>
      <dgm:spPr/>
    </dgm:pt>
    <dgm:pt modelId="{40B061EF-2C9D-4882-8323-B4A8480E766E}" type="pres">
      <dgm:prSet presAssocID="{35212400-C0D9-4A14-A233-85BC420A3D44}" presName="vertTwo" presStyleCnt="0"/>
      <dgm:spPr/>
    </dgm:pt>
    <dgm:pt modelId="{3A210465-6204-469C-A5AD-0DB6455391D1}" type="pres">
      <dgm:prSet presAssocID="{35212400-C0D9-4A14-A233-85BC420A3D44}" presName="txTwo" presStyleLbl="node2" presStyleIdx="2" presStyleCnt="5">
        <dgm:presLayoutVars>
          <dgm:chPref val="3"/>
        </dgm:presLayoutVars>
      </dgm:prSet>
      <dgm:spPr/>
    </dgm:pt>
    <dgm:pt modelId="{237A7A56-E7A0-4347-A835-E453DD8974A7}" type="pres">
      <dgm:prSet presAssocID="{35212400-C0D9-4A14-A233-85BC420A3D44}" presName="horzTwo" presStyleCnt="0"/>
      <dgm:spPr/>
    </dgm:pt>
    <dgm:pt modelId="{DED5F7C3-8EC3-4136-836C-DA999FF44C41}" type="pres">
      <dgm:prSet presAssocID="{EF13193A-DF67-4B77-95B2-90E64A32C585}" presName="sibSpaceTwo" presStyleCnt="0"/>
      <dgm:spPr/>
    </dgm:pt>
    <dgm:pt modelId="{BCAD39BE-1797-43C2-8EB1-6F9DC4F0C778}" type="pres">
      <dgm:prSet presAssocID="{23E0491A-E5E3-456C-BFB3-1949D1F25C35}" presName="vertTwo" presStyleCnt="0"/>
      <dgm:spPr/>
    </dgm:pt>
    <dgm:pt modelId="{CFA3F41D-0863-4B39-BC72-F04AD6C8948D}" type="pres">
      <dgm:prSet presAssocID="{23E0491A-E5E3-456C-BFB3-1949D1F25C35}" presName="txTwo" presStyleLbl="node2" presStyleIdx="3" presStyleCnt="5">
        <dgm:presLayoutVars>
          <dgm:chPref val="3"/>
        </dgm:presLayoutVars>
      </dgm:prSet>
      <dgm:spPr/>
    </dgm:pt>
    <dgm:pt modelId="{550D6E98-0AE6-43DC-A76B-9280E0AE1CD2}" type="pres">
      <dgm:prSet presAssocID="{23E0491A-E5E3-456C-BFB3-1949D1F25C35}" presName="horzTwo" presStyleCnt="0"/>
      <dgm:spPr/>
    </dgm:pt>
    <dgm:pt modelId="{7B16D319-3BAF-422E-BF5E-E5E4460F6817}" type="pres">
      <dgm:prSet presAssocID="{810A6F30-3F40-4365-906C-93D5D1FD8EA2}" presName="sibSpaceTwo" presStyleCnt="0"/>
      <dgm:spPr/>
    </dgm:pt>
    <dgm:pt modelId="{BEA7C889-A662-44EF-A049-5619D7520EAC}" type="pres">
      <dgm:prSet presAssocID="{B5363961-6E65-4CD1-AC08-0BED1B9E462A}" presName="vertTwo" presStyleCnt="0"/>
      <dgm:spPr/>
    </dgm:pt>
    <dgm:pt modelId="{B5C985A4-D04C-4EC8-924B-65ADA0A33142}" type="pres">
      <dgm:prSet presAssocID="{B5363961-6E65-4CD1-AC08-0BED1B9E462A}" presName="txTwo" presStyleLbl="node2" presStyleIdx="4" presStyleCnt="5">
        <dgm:presLayoutVars>
          <dgm:chPref val="3"/>
        </dgm:presLayoutVars>
      </dgm:prSet>
      <dgm:spPr/>
    </dgm:pt>
    <dgm:pt modelId="{AF9ECB74-3297-4D9D-8D5B-4BD79E964098}" type="pres">
      <dgm:prSet presAssocID="{B5363961-6E65-4CD1-AC08-0BED1B9E462A}" presName="horzTwo" presStyleCnt="0"/>
      <dgm:spPr/>
    </dgm:pt>
  </dgm:ptLst>
  <dgm:cxnLst>
    <dgm:cxn modelId="{98C4A70B-D1D4-473E-B5A9-DF27B90024F8}" type="presOf" srcId="{A8FCF42C-AFA8-4543-84B6-41D0AD4F0F31}" destId="{AF52D1E1-818B-42DB-B386-C99900477513}" srcOrd="0" destOrd="0" presId="urn:microsoft.com/office/officeart/2005/8/layout/hierarchy4"/>
    <dgm:cxn modelId="{294D4D16-15E0-40C0-BB1E-960DC0A23C43}" type="presOf" srcId="{30375C45-D59C-45FE-A4ED-53995F2FB73B}" destId="{3AEF4325-4DF9-4A33-BD39-CD2B7D86CE43}" srcOrd="0" destOrd="0" presId="urn:microsoft.com/office/officeart/2005/8/layout/hierarchy4"/>
    <dgm:cxn modelId="{81157A2D-AD3B-4805-98FE-7EF41E1AAA56}" type="presOf" srcId="{B5363961-6E65-4CD1-AC08-0BED1B9E462A}" destId="{B5C985A4-D04C-4EC8-924B-65ADA0A33142}" srcOrd="0" destOrd="0" presId="urn:microsoft.com/office/officeart/2005/8/layout/hierarchy4"/>
    <dgm:cxn modelId="{4B1E4035-0590-446C-A686-AA528824148B}" srcId="{A8FCF42C-AFA8-4543-84B6-41D0AD4F0F31}" destId="{D81C226C-5662-4C3E-AE7E-1A41495B416C}" srcOrd="0" destOrd="0" parTransId="{4F98D263-5CE3-4A2C-B5BE-E1773E12B108}" sibTransId="{3202E4CA-A6FF-4680-B3D7-B50415EE8195}"/>
    <dgm:cxn modelId="{EA19AF3E-D7FF-45DF-ACEA-2AD129D531A0}" srcId="{D81C226C-5662-4C3E-AE7E-1A41495B416C}" destId="{6B3B044B-E887-4B6F-B92C-25C8A9462329}" srcOrd="0" destOrd="0" parTransId="{70FF7561-AD4F-4550-AD7B-074224C32F6D}" sibTransId="{C3CB6DE7-441F-4D28-B0ED-024702F7E67B}"/>
    <dgm:cxn modelId="{9F9F6D6B-D3C6-4D07-A54F-CCD5F5FFB40E}" type="presOf" srcId="{35212400-C0D9-4A14-A233-85BC420A3D44}" destId="{3A210465-6204-469C-A5AD-0DB6455391D1}" srcOrd="0" destOrd="0" presId="urn:microsoft.com/office/officeart/2005/8/layout/hierarchy4"/>
    <dgm:cxn modelId="{5BE0436E-7221-4213-8C71-04F58C6EE789}" type="presOf" srcId="{D81C226C-5662-4C3E-AE7E-1A41495B416C}" destId="{2F0F27EA-9851-4EED-83A5-0B90A86776AE}" srcOrd="0" destOrd="0" presId="urn:microsoft.com/office/officeart/2005/8/layout/hierarchy4"/>
    <dgm:cxn modelId="{B2BD237E-FC37-4AA3-8712-5D3B504AD87A}" type="presOf" srcId="{6B3B044B-E887-4B6F-B92C-25C8A9462329}" destId="{06D15AD3-9365-41D3-8BA9-67CBD7F7FFE6}" srcOrd="0" destOrd="0" presId="urn:microsoft.com/office/officeart/2005/8/layout/hierarchy4"/>
    <dgm:cxn modelId="{2F888197-E654-499B-9872-5CA7ACA37269}" srcId="{D81C226C-5662-4C3E-AE7E-1A41495B416C}" destId="{B5363961-6E65-4CD1-AC08-0BED1B9E462A}" srcOrd="4" destOrd="0" parTransId="{859C1550-1BF8-4936-9016-998A21249668}" sibTransId="{8A7386AD-E642-402C-97E3-39FB8470077C}"/>
    <dgm:cxn modelId="{9DC1AA98-6EF9-4065-B0B8-EE5CC70513A0}" srcId="{D81C226C-5662-4C3E-AE7E-1A41495B416C}" destId="{30375C45-D59C-45FE-A4ED-53995F2FB73B}" srcOrd="1" destOrd="0" parTransId="{397B474A-6A1D-4862-A031-FE2ADC0247E6}" sibTransId="{400DE16B-727E-431D-91CA-32F2C7433828}"/>
    <dgm:cxn modelId="{CBE566A0-DCD3-443B-958C-F1215DB21C70}" srcId="{D81C226C-5662-4C3E-AE7E-1A41495B416C}" destId="{23E0491A-E5E3-456C-BFB3-1949D1F25C35}" srcOrd="3" destOrd="0" parTransId="{4E7DDAB3-77D8-4B95-83C0-C9A57016CD3A}" sibTransId="{810A6F30-3F40-4365-906C-93D5D1FD8EA2}"/>
    <dgm:cxn modelId="{4AE7F6D3-1A4F-43D6-9429-CC5DFAAAA8FF}" type="presOf" srcId="{23E0491A-E5E3-456C-BFB3-1949D1F25C35}" destId="{CFA3F41D-0863-4B39-BC72-F04AD6C8948D}" srcOrd="0" destOrd="0" presId="urn:microsoft.com/office/officeart/2005/8/layout/hierarchy4"/>
    <dgm:cxn modelId="{B5B20ADB-8E2C-4DA7-853E-67B6F2C3EE48}" srcId="{D81C226C-5662-4C3E-AE7E-1A41495B416C}" destId="{35212400-C0D9-4A14-A233-85BC420A3D44}" srcOrd="2" destOrd="0" parTransId="{8398BBBB-BF47-40BA-8AFE-23DE9225C81F}" sibTransId="{EF13193A-DF67-4B77-95B2-90E64A32C585}"/>
    <dgm:cxn modelId="{041264A2-E82D-47A7-B173-B6E58D38A966}" type="presParOf" srcId="{AF52D1E1-818B-42DB-B386-C99900477513}" destId="{695BB932-8CDE-4485-A6F7-B0AEC2B7B4AA}" srcOrd="0" destOrd="0" presId="urn:microsoft.com/office/officeart/2005/8/layout/hierarchy4"/>
    <dgm:cxn modelId="{6DDDA637-B879-41FB-A077-CDF696D07FC8}" type="presParOf" srcId="{695BB932-8CDE-4485-A6F7-B0AEC2B7B4AA}" destId="{2F0F27EA-9851-4EED-83A5-0B90A86776AE}" srcOrd="0" destOrd="0" presId="urn:microsoft.com/office/officeart/2005/8/layout/hierarchy4"/>
    <dgm:cxn modelId="{7620F04E-1AB5-49C7-8520-61395AB1033C}" type="presParOf" srcId="{695BB932-8CDE-4485-A6F7-B0AEC2B7B4AA}" destId="{7D244CDB-058E-4B93-A74B-5A58D0E691F2}" srcOrd="1" destOrd="0" presId="urn:microsoft.com/office/officeart/2005/8/layout/hierarchy4"/>
    <dgm:cxn modelId="{4763B019-599F-46E3-8F5C-BB8CB879CFFB}" type="presParOf" srcId="{695BB932-8CDE-4485-A6F7-B0AEC2B7B4AA}" destId="{3635F1D8-DC4E-4236-B423-761FED52A5F4}" srcOrd="2" destOrd="0" presId="urn:microsoft.com/office/officeart/2005/8/layout/hierarchy4"/>
    <dgm:cxn modelId="{13CAC4B3-828C-4A25-A761-877B54C85A60}" type="presParOf" srcId="{3635F1D8-DC4E-4236-B423-761FED52A5F4}" destId="{2B888E29-5785-4692-9992-29EBCB29A495}" srcOrd="0" destOrd="0" presId="urn:microsoft.com/office/officeart/2005/8/layout/hierarchy4"/>
    <dgm:cxn modelId="{2A93FAE2-3932-49EC-A1EB-FD572832DC61}" type="presParOf" srcId="{2B888E29-5785-4692-9992-29EBCB29A495}" destId="{06D15AD3-9365-41D3-8BA9-67CBD7F7FFE6}" srcOrd="0" destOrd="0" presId="urn:microsoft.com/office/officeart/2005/8/layout/hierarchy4"/>
    <dgm:cxn modelId="{895BE582-ED3F-425E-B1A3-D972B7ED1DDD}" type="presParOf" srcId="{2B888E29-5785-4692-9992-29EBCB29A495}" destId="{EDD2800E-6895-4912-8833-4F7D0CD6DBBC}" srcOrd="1" destOrd="0" presId="urn:microsoft.com/office/officeart/2005/8/layout/hierarchy4"/>
    <dgm:cxn modelId="{C31B9D6F-0D12-40DD-AC80-A3CA73AADF46}" type="presParOf" srcId="{3635F1D8-DC4E-4236-B423-761FED52A5F4}" destId="{B3F3474D-2544-4D49-B231-95DFFF8EBE5D}" srcOrd="1" destOrd="0" presId="urn:microsoft.com/office/officeart/2005/8/layout/hierarchy4"/>
    <dgm:cxn modelId="{C03B2B45-F85E-4EEF-8A9C-F121101AA182}" type="presParOf" srcId="{3635F1D8-DC4E-4236-B423-761FED52A5F4}" destId="{E0500524-9F18-4238-868D-62577F005E8E}" srcOrd="2" destOrd="0" presId="urn:microsoft.com/office/officeart/2005/8/layout/hierarchy4"/>
    <dgm:cxn modelId="{CDA33BCE-BCA9-410C-9839-39A4223462BE}" type="presParOf" srcId="{E0500524-9F18-4238-868D-62577F005E8E}" destId="{3AEF4325-4DF9-4A33-BD39-CD2B7D86CE43}" srcOrd="0" destOrd="0" presId="urn:microsoft.com/office/officeart/2005/8/layout/hierarchy4"/>
    <dgm:cxn modelId="{FA69BB9D-6BF4-41CA-BA3E-7D9058283401}" type="presParOf" srcId="{E0500524-9F18-4238-868D-62577F005E8E}" destId="{D9348C22-8886-4ABA-B964-6D0BBB92F1AD}" srcOrd="1" destOrd="0" presId="urn:microsoft.com/office/officeart/2005/8/layout/hierarchy4"/>
    <dgm:cxn modelId="{E3CA675E-7C97-402E-A61B-AE6AA8053A70}" type="presParOf" srcId="{3635F1D8-DC4E-4236-B423-761FED52A5F4}" destId="{08256F33-5584-40C3-BC08-3FCD0686F764}" srcOrd="3" destOrd="0" presId="urn:microsoft.com/office/officeart/2005/8/layout/hierarchy4"/>
    <dgm:cxn modelId="{A1E59475-9A5B-4FDB-A462-80F5D0627837}" type="presParOf" srcId="{3635F1D8-DC4E-4236-B423-761FED52A5F4}" destId="{40B061EF-2C9D-4882-8323-B4A8480E766E}" srcOrd="4" destOrd="0" presId="urn:microsoft.com/office/officeart/2005/8/layout/hierarchy4"/>
    <dgm:cxn modelId="{4F35C058-F196-4A40-B1BD-DF57A403BF38}" type="presParOf" srcId="{40B061EF-2C9D-4882-8323-B4A8480E766E}" destId="{3A210465-6204-469C-A5AD-0DB6455391D1}" srcOrd="0" destOrd="0" presId="urn:microsoft.com/office/officeart/2005/8/layout/hierarchy4"/>
    <dgm:cxn modelId="{4237440E-04E1-4C4B-A70C-8D98829AB957}" type="presParOf" srcId="{40B061EF-2C9D-4882-8323-B4A8480E766E}" destId="{237A7A56-E7A0-4347-A835-E453DD8974A7}" srcOrd="1" destOrd="0" presId="urn:microsoft.com/office/officeart/2005/8/layout/hierarchy4"/>
    <dgm:cxn modelId="{A1FF22BA-2DF3-4FFA-9F0B-31B6775E4C7B}" type="presParOf" srcId="{3635F1D8-DC4E-4236-B423-761FED52A5F4}" destId="{DED5F7C3-8EC3-4136-836C-DA999FF44C41}" srcOrd="5" destOrd="0" presId="urn:microsoft.com/office/officeart/2005/8/layout/hierarchy4"/>
    <dgm:cxn modelId="{E0E4BA5C-F349-4ED2-8B79-D659C6CBF4AA}" type="presParOf" srcId="{3635F1D8-DC4E-4236-B423-761FED52A5F4}" destId="{BCAD39BE-1797-43C2-8EB1-6F9DC4F0C778}" srcOrd="6" destOrd="0" presId="urn:microsoft.com/office/officeart/2005/8/layout/hierarchy4"/>
    <dgm:cxn modelId="{B1FC9994-79D3-4E12-8661-78E60116799F}" type="presParOf" srcId="{BCAD39BE-1797-43C2-8EB1-6F9DC4F0C778}" destId="{CFA3F41D-0863-4B39-BC72-F04AD6C8948D}" srcOrd="0" destOrd="0" presId="urn:microsoft.com/office/officeart/2005/8/layout/hierarchy4"/>
    <dgm:cxn modelId="{51C35785-E8E1-4917-98F5-ABD1244CFBC0}" type="presParOf" srcId="{BCAD39BE-1797-43C2-8EB1-6F9DC4F0C778}" destId="{550D6E98-0AE6-43DC-A76B-9280E0AE1CD2}" srcOrd="1" destOrd="0" presId="urn:microsoft.com/office/officeart/2005/8/layout/hierarchy4"/>
    <dgm:cxn modelId="{2A900316-4D6E-4B66-9DB9-3DDD00F026FB}" type="presParOf" srcId="{3635F1D8-DC4E-4236-B423-761FED52A5F4}" destId="{7B16D319-3BAF-422E-BF5E-E5E4460F6817}" srcOrd="7" destOrd="0" presId="urn:microsoft.com/office/officeart/2005/8/layout/hierarchy4"/>
    <dgm:cxn modelId="{6DCD252A-369E-4D40-BB06-41379E4C994E}" type="presParOf" srcId="{3635F1D8-DC4E-4236-B423-761FED52A5F4}" destId="{BEA7C889-A662-44EF-A049-5619D7520EAC}" srcOrd="8" destOrd="0" presId="urn:microsoft.com/office/officeart/2005/8/layout/hierarchy4"/>
    <dgm:cxn modelId="{93276878-7653-402D-B290-99641306E147}" type="presParOf" srcId="{BEA7C889-A662-44EF-A049-5619D7520EAC}" destId="{B5C985A4-D04C-4EC8-924B-65ADA0A33142}" srcOrd="0" destOrd="0" presId="urn:microsoft.com/office/officeart/2005/8/layout/hierarchy4"/>
    <dgm:cxn modelId="{99433047-4CB7-4090-827E-18418D9E4168}" type="presParOf" srcId="{BEA7C889-A662-44EF-A049-5619D7520EAC}" destId="{AF9ECB74-3297-4D9D-8D5B-4BD79E96409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8CCFFB8C-26DD-40AC-8F1D-B26206D566F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2BDB112-E7CF-45EF-8689-6A4C294A951E}">
      <dgm:prSet/>
      <dgm:spPr/>
      <dgm:t>
        <a:bodyPr/>
        <a:lstStyle/>
        <a:p>
          <a:r>
            <a:rPr lang="en-US" b="1"/>
            <a:t>Regulation should not eliminate market risk</a:t>
          </a:r>
          <a:r>
            <a:rPr lang="fi-FI" b="1"/>
            <a:t> </a:t>
          </a:r>
          <a:endParaRPr lang="fi-FI"/>
        </a:p>
      </dgm:t>
    </dgm:pt>
    <dgm:pt modelId="{6180C875-D0D1-4AB9-BB4E-EB816397D00C}" type="parTrans" cxnId="{F14EB08E-8E45-4B5B-819F-C1D417021A37}">
      <dgm:prSet/>
      <dgm:spPr/>
      <dgm:t>
        <a:bodyPr/>
        <a:lstStyle/>
        <a:p>
          <a:endParaRPr lang="fi-FI"/>
        </a:p>
      </dgm:t>
    </dgm:pt>
    <dgm:pt modelId="{61CF496D-B7A9-48B2-9481-13889B86B02D}" type="sibTrans" cxnId="{F14EB08E-8E45-4B5B-819F-C1D417021A37}">
      <dgm:prSet/>
      <dgm:spPr/>
      <dgm:t>
        <a:bodyPr/>
        <a:lstStyle/>
        <a:p>
          <a:endParaRPr lang="fi-FI"/>
        </a:p>
      </dgm:t>
    </dgm:pt>
    <dgm:pt modelId="{253C7025-B2AD-4887-9419-CA430677CC59}">
      <dgm:prSet/>
      <dgm:spPr/>
      <dgm:t>
        <a:bodyPr/>
        <a:lstStyle/>
        <a:p>
          <a:r>
            <a:rPr lang="en-US"/>
            <a:t>cf. the Finnish investor compensation fund </a:t>
          </a:r>
          <a:r>
            <a:rPr lang="fi-FI" b="0" i="0" baseline="0"/>
            <a:t>(Sijoituspalvelulaki [Act on Investment Services] 747/2012  Ch.11) </a:t>
          </a:r>
          <a:r>
            <a:rPr lang="en-US"/>
            <a:t>safeguarding the cash and claims of clients in case of insolvency or other non-performance of an investment firm </a:t>
          </a:r>
          <a:endParaRPr lang="fi-FI"/>
        </a:p>
      </dgm:t>
    </dgm:pt>
    <dgm:pt modelId="{734903DA-381C-4DEE-A784-4EE831A56EDE}" type="parTrans" cxnId="{BBC12226-A463-41A3-A9E2-3AAE051FD3BE}">
      <dgm:prSet/>
      <dgm:spPr/>
      <dgm:t>
        <a:bodyPr/>
        <a:lstStyle/>
        <a:p>
          <a:endParaRPr lang="fi-FI"/>
        </a:p>
      </dgm:t>
    </dgm:pt>
    <dgm:pt modelId="{2FE99D0F-7B6F-4CEA-B279-AF2676D86EDD}" type="sibTrans" cxnId="{BBC12226-A463-41A3-A9E2-3AAE051FD3BE}">
      <dgm:prSet/>
      <dgm:spPr/>
      <dgm:t>
        <a:bodyPr/>
        <a:lstStyle/>
        <a:p>
          <a:endParaRPr lang="fi-FI"/>
        </a:p>
      </dgm:t>
    </dgm:pt>
    <dgm:pt modelId="{4F69576E-6CF8-4FBC-B779-1255E4F56884}">
      <dgm:prSet/>
      <dgm:spPr/>
      <dgm:t>
        <a:bodyPr/>
        <a:lstStyle/>
        <a:p>
          <a:r>
            <a:rPr lang="en-US" b="1"/>
            <a:t>Optimal level of protection costs and impact on efficiency</a:t>
          </a:r>
          <a:endParaRPr lang="fi-FI"/>
        </a:p>
      </dgm:t>
    </dgm:pt>
    <dgm:pt modelId="{01381F27-F59B-4D6E-B6C0-657615358B0C}" type="parTrans" cxnId="{C7C97F73-02A6-4744-BD3A-16051F30206F}">
      <dgm:prSet/>
      <dgm:spPr/>
      <dgm:t>
        <a:bodyPr/>
        <a:lstStyle/>
        <a:p>
          <a:endParaRPr lang="fi-FI"/>
        </a:p>
      </dgm:t>
    </dgm:pt>
    <dgm:pt modelId="{8A8D168F-808D-41A3-932F-A103375EF042}" type="sibTrans" cxnId="{C7C97F73-02A6-4744-BD3A-16051F30206F}">
      <dgm:prSet/>
      <dgm:spPr/>
      <dgm:t>
        <a:bodyPr/>
        <a:lstStyle/>
        <a:p>
          <a:endParaRPr lang="fi-FI"/>
        </a:p>
      </dgm:t>
    </dgm:pt>
    <dgm:pt modelId="{C7635C0D-A83D-41BB-B312-96476F55B129}">
      <dgm:prSet/>
      <dgm:spPr/>
      <dgm:t>
        <a:bodyPr/>
        <a:lstStyle/>
        <a:p>
          <a:r>
            <a:rPr lang="en-US"/>
            <a:t>Views from e.g. economics, psychology, technology and legal research </a:t>
          </a:r>
          <a:endParaRPr lang="fi-FI"/>
        </a:p>
      </dgm:t>
    </dgm:pt>
    <dgm:pt modelId="{1FC812F5-E3C4-4B20-9B26-C79EFC40FBFD}" type="parTrans" cxnId="{8517F5CB-A9FE-4494-BF65-D114B48668BB}">
      <dgm:prSet/>
      <dgm:spPr/>
      <dgm:t>
        <a:bodyPr/>
        <a:lstStyle/>
        <a:p>
          <a:endParaRPr lang="fi-FI"/>
        </a:p>
      </dgm:t>
    </dgm:pt>
    <dgm:pt modelId="{D868AE53-E939-4067-A6C5-5411A515147C}" type="sibTrans" cxnId="{8517F5CB-A9FE-4494-BF65-D114B48668BB}">
      <dgm:prSet/>
      <dgm:spPr/>
      <dgm:t>
        <a:bodyPr/>
        <a:lstStyle/>
        <a:p>
          <a:endParaRPr lang="fi-FI"/>
        </a:p>
      </dgm:t>
    </dgm:pt>
    <dgm:pt modelId="{6C1123D0-B73C-4E91-8B26-F5BDEE4B9695}">
      <dgm:prSet/>
      <dgm:spPr/>
      <dgm:t>
        <a:bodyPr/>
        <a:lstStyle/>
        <a:p>
          <a:r>
            <a:rPr lang="en-US" b="1"/>
            <a:t>Risk of “moral hazard” should be eliminated (e.g. insider regulation) </a:t>
          </a:r>
          <a:endParaRPr lang="fi-FI"/>
        </a:p>
      </dgm:t>
    </dgm:pt>
    <dgm:pt modelId="{60F93851-2369-4462-9AEC-481EC5CA8FB4}" type="parTrans" cxnId="{62ED97C2-10A0-4D25-A1BE-AC547CE02AA4}">
      <dgm:prSet/>
      <dgm:spPr/>
      <dgm:t>
        <a:bodyPr/>
        <a:lstStyle/>
        <a:p>
          <a:endParaRPr lang="fi-FI"/>
        </a:p>
      </dgm:t>
    </dgm:pt>
    <dgm:pt modelId="{628A2708-FB4B-4397-9AE2-F35BC553EC9D}" type="sibTrans" cxnId="{62ED97C2-10A0-4D25-A1BE-AC547CE02AA4}">
      <dgm:prSet/>
      <dgm:spPr/>
      <dgm:t>
        <a:bodyPr/>
        <a:lstStyle/>
        <a:p>
          <a:endParaRPr lang="fi-FI"/>
        </a:p>
      </dgm:t>
    </dgm:pt>
    <dgm:pt modelId="{C6E9799A-6137-4A01-87D8-1A39FF644F16}">
      <dgm:prSet/>
      <dgm:spPr/>
      <dgm:t>
        <a:bodyPr/>
        <a:lstStyle/>
        <a:p>
          <a:r>
            <a:rPr lang="en-US" b="1"/>
            <a:t>Without international regulation the race to the bottom in investor protection may accelerate </a:t>
          </a:r>
          <a:endParaRPr lang="fi-FI"/>
        </a:p>
      </dgm:t>
    </dgm:pt>
    <dgm:pt modelId="{66BD807C-4436-4B62-90A8-87AB003489C1}" type="parTrans" cxnId="{98933D04-E3B6-4B68-A32F-9CDE81B54E1B}">
      <dgm:prSet/>
      <dgm:spPr/>
      <dgm:t>
        <a:bodyPr/>
        <a:lstStyle/>
        <a:p>
          <a:endParaRPr lang="fi-FI"/>
        </a:p>
      </dgm:t>
    </dgm:pt>
    <dgm:pt modelId="{C9D18F74-3D00-478E-8A38-5238C622B147}" type="sibTrans" cxnId="{98933D04-E3B6-4B68-A32F-9CDE81B54E1B}">
      <dgm:prSet/>
      <dgm:spPr/>
      <dgm:t>
        <a:bodyPr/>
        <a:lstStyle/>
        <a:p>
          <a:endParaRPr lang="fi-FI"/>
        </a:p>
      </dgm:t>
    </dgm:pt>
    <dgm:pt modelId="{59329858-C7DC-4E9E-8E8F-FD7633E4416C}">
      <dgm:prSet/>
      <dgm:spPr/>
      <dgm:t>
        <a:bodyPr/>
        <a:lstStyle/>
        <a:p>
          <a:r>
            <a:rPr lang="en-US" b="1"/>
            <a:t>Globalization and the consequent concentration of actors like investment companies can increase interest conflicts </a:t>
          </a:r>
          <a:endParaRPr lang="fi-FI"/>
        </a:p>
      </dgm:t>
    </dgm:pt>
    <dgm:pt modelId="{A33E53AA-B243-4679-B45E-A49CACA5933B}" type="parTrans" cxnId="{24D4F165-B911-4078-9923-C915642C9361}">
      <dgm:prSet/>
      <dgm:spPr/>
      <dgm:t>
        <a:bodyPr/>
        <a:lstStyle/>
        <a:p>
          <a:endParaRPr lang="fi-FI"/>
        </a:p>
      </dgm:t>
    </dgm:pt>
    <dgm:pt modelId="{0F8A0987-A748-476F-9689-608F7E3D21C9}" type="sibTrans" cxnId="{24D4F165-B911-4078-9923-C915642C9361}">
      <dgm:prSet/>
      <dgm:spPr/>
      <dgm:t>
        <a:bodyPr/>
        <a:lstStyle/>
        <a:p>
          <a:endParaRPr lang="fi-FI"/>
        </a:p>
      </dgm:t>
    </dgm:pt>
    <dgm:pt modelId="{E092BD82-4A88-4B0B-86AA-761F7EAECBDF}">
      <dgm:prSet/>
      <dgm:spPr/>
      <dgm:t>
        <a:bodyPr/>
        <a:lstStyle/>
        <a:p>
          <a:r>
            <a:rPr lang="en-US"/>
            <a:t>Openness and codes of conduct </a:t>
          </a:r>
          <a:endParaRPr lang="fi-FI"/>
        </a:p>
      </dgm:t>
    </dgm:pt>
    <dgm:pt modelId="{5BEE55CF-E645-4F38-980F-A24549A6CE75}" type="parTrans" cxnId="{2688A483-AFC2-45D7-BC7B-69B4CCC15F38}">
      <dgm:prSet/>
      <dgm:spPr/>
      <dgm:t>
        <a:bodyPr/>
        <a:lstStyle/>
        <a:p>
          <a:endParaRPr lang="fi-FI"/>
        </a:p>
      </dgm:t>
    </dgm:pt>
    <dgm:pt modelId="{D2ED023C-EAFC-4D84-8288-2071C0E6513B}" type="sibTrans" cxnId="{2688A483-AFC2-45D7-BC7B-69B4CCC15F38}">
      <dgm:prSet/>
      <dgm:spPr/>
      <dgm:t>
        <a:bodyPr/>
        <a:lstStyle/>
        <a:p>
          <a:endParaRPr lang="fi-FI"/>
        </a:p>
      </dgm:t>
    </dgm:pt>
    <dgm:pt modelId="{D257152F-59EE-4929-8FC6-D51D14026051}">
      <dgm:prSet/>
      <dgm:spPr/>
      <dgm:t>
        <a:bodyPr/>
        <a:lstStyle/>
        <a:p>
          <a:r>
            <a:rPr lang="en-US"/>
            <a:t>Competition law </a:t>
          </a:r>
          <a:endParaRPr lang="fi-FI"/>
        </a:p>
      </dgm:t>
    </dgm:pt>
    <dgm:pt modelId="{1DACDFDF-A291-4C11-9794-088D625EF3BD}" type="parTrans" cxnId="{620E1F0F-A5DE-4A8A-95FC-D60E7E6A35D1}">
      <dgm:prSet/>
      <dgm:spPr/>
      <dgm:t>
        <a:bodyPr/>
        <a:lstStyle/>
        <a:p>
          <a:endParaRPr lang="fi-FI"/>
        </a:p>
      </dgm:t>
    </dgm:pt>
    <dgm:pt modelId="{2FA39236-0FED-44BF-B664-4D3EDAB88E02}" type="sibTrans" cxnId="{620E1F0F-A5DE-4A8A-95FC-D60E7E6A35D1}">
      <dgm:prSet/>
      <dgm:spPr/>
      <dgm:t>
        <a:bodyPr/>
        <a:lstStyle/>
        <a:p>
          <a:endParaRPr lang="fi-FI"/>
        </a:p>
      </dgm:t>
    </dgm:pt>
    <dgm:pt modelId="{109BC8B9-301F-45D3-839E-03CCB1572EB2}">
      <dgm:prSet/>
      <dgm:spPr/>
      <dgm:t>
        <a:bodyPr/>
        <a:lstStyle/>
        <a:p>
          <a:r>
            <a:rPr lang="en-US" b="1"/>
            <a:t>Minimal intervention based on economic analysis </a:t>
          </a:r>
          <a:endParaRPr lang="fi-FI"/>
        </a:p>
      </dgm:t>
    </dgm:pt>
    <dgm:pt modelId="{A175E4AA-453B-4BE4-83FD-988683E7D9F5}" type="parTrans" cxnId="{DD2E5EDA-6D07-4C5C-977A-02EC6F54615D}">
      <dgm:prSet/>
      <dgm:spPr/>
      <dgm:t>
        <a:bodyPr/>
        <a:lstStyle/>
        <a:p>
          <a:endParaRPr lang="fi-FI"/>
        </a:p>
      </dgm:t>
    </dgm:pt>
    <dgm:pt modelId="{2DAF3D28-E48A-4FEC-A14E-6D2CE876D962}" type="sibTrans" cxnId="{DD2E5EDA-6D07-4C5C-977A-02EC6F54615D}">
      <dgm:prSet/>
      <dgm:spPr/>
      <dgm:t>
        <a:bodyPr/>
        <a:lstStyle/>
        <a:p>
          <a:endParaRPr lang="fi-FI"/>
        </a:p>
      </dgm:t>
    </dgm:pt>
    <dgm:pt modelId="{D811FC6D-0520-4C49-B862-3A915A473D34}">
      <dgm:prSet/>
      <dgm:spPr/>
      <dgm:t>
        <a:bodyPr/>
        <a:lstStyle/>
        <a:p>
          <a:r>
            <a:rPr lang="en-US" b="1"/>
            <a:t>Self regulation is often optimal </a:t>
          </a:r>
          <a:endParaRPr lang="fi-FI"/>
        </a:p>
      </dgm:t>
    </dgm:pt>
    <dgm:pt modelId="{DEE49DD4-D611-4A4B-B36F-C092E0039B49}" type="parTrans" cxnId="{03672B7A-3DB4-48ED-800B-35EB0B920C2E}">
      <dgm:prSet/>
      <dgm:spPr/>
      <dgm:t>
        <a:bodyPr/>
        <a:lstStyle/>
        <a:p>
          <a:endParaRPr lang="fi-FI"/>
        </a:p>
      </dgm:t>
    </dgm:pt>
    <dgm:pt modelId="{43AB34B9-5BCD-44D5-8A7D-3F1619833EB2}" type="sibTrans" cxnId="{03672B7A-3DB4-48ED-800B-35EB0B920C2E}">
      <dgm:prSet/>
      <dgm:spPr/>
      <dgm:t>
        <a:bodyPr/>
        <a:lstStyle/>
        <a:p>
          <a:endParaRPr lang="fi-FI"/>
        </a:p>
      </dgm:t>
    </dgm:pt>
    <dgm:pt modelId="{F17ED360-46F2-4A24-83BA-15DAA5D70FBF}" type="pres">
      <dgm:prSet presAssocID="{8CCFFB8C-26DD-40AC-8F1D-B26206D566FA}" presName="vert0" presStyleCnt="0">
        <dgm:presLayoutVars>
          <dgm:dir/>
          <dgm:animOne val="branch"/>
          <dgm:animLvl val="lvl"/>
        </dgm:presLayoutVars>
      </dgm:prSet>
      <dgm:spPr/>
    </dgm:pt>
    <dgm:pt modelId="{C0F1F2CE-D02F-438D-B75A-21B95C4B488E}" type="pres">
      <dgm:prSet presAssocID="{72BDB112-E7CF-45EF-8689-6A4C294A951E}" presName="thickLine" presStyleLbl="alignNode1" presStyleIdx="0" presStyleCnt="6"/>
      <dgm:spPr/>
    </dgm:pt>
    <dgm:pt modelId="{CAB814F9-9555-4A90-8F44-23850FEEA54A}" type="pres">
      <dgm:prSet presAssocID="{72BDB112-E7CF-45EF-8689-6A4C294A951E}" presName="horz1" presStyleCnt="0"/>
      <dgm:spPr/>
    </dgm:pt>
    <dgm:pt modelId="{C9CABBAE-B905-4B67-BBDB-A9A2BA8E4349}" type="pres">
      <dgm:prSet presAssocID="{72BDB112-E7CF-45EF-8689-6A4C294A951E}" presName="tx1" presStyleLbl="revTx" presStyleIdx="0" presStyleCnt="11"/>
      <dgm:spPr/>
    </dgm:pt>
    <dgm:pt modelId="{F3B6D8BF-0798-4B6F-B535-3C29E5E7DFD5}" type="pres">
      <dgm:prSet presAssocID="{72BDB112-E7CF-45EF-8689-6A4C294A951E}" presName="vert1" presStyleCnt="0"/>
      <dgm:spPr/>
    </dgm:pt>
    <dgm:pt modelId="{42E24991-F577-482E-949F-521BD31BA49A}" type="pres">
      <dgm:prSet presAssocID="{253C7025-B2AD-4887-9419-CA430677CC59}" presName="vertSpace2a" presStyleCnt="0"/>
      <dgm:spPr/>
    </dgm:pt>
    <dgm:pt modelId="{B44973C6-1C02-4DA6-A2B9-38A6B568A6B0}" type="pres">
      <dgm:prSet presAssocID="{253C7025-B2AD-4887-9419-CA430677CC59}" presName="horz2" presStyleCnt="0"/>
      <dgm:spPr/>
    </dgm:pt>
    <dgm:pt modelId="{D3DB3918-58E6-4246-A956-3805A5E801E9}" type="pres">
      <dgm:prSet presAssocID="{253C7025-B2AD-4887-9419-CA430677CC59}" presName="horzSpace2" presStyleCnt="0"/>
      <dgm:spPr/>
    </dgm:pt>
    <dgm:pt modelId="{6718329A-C7EF-4553-9766-8704F2EBDE9D}" type="pres">
      <dgm:prSet presAssocID="{253C7025-B2AD-4887-9419-CA430677CC59}" presName="tx2" presStyleLbl="revTx" presStyleIdx="1" presStyleCnt="11"/>
      <dgm:spPr/>
    </dgm:pt>
    <dgm:pt modelId="{769EAD00-80A3-4E69-9BC8-5DCC4E6C7381}" type="pres">
      <dgm:prSet presAssocID="{253C7025-B2AD-4887-9419-CA430677CC59}" presName="vert2" presStyleCnt="0"/>
      <dgm:spPr/>
    </dgm:pt>
    <dgm:pt modelId="{51A2DA09-60A1-4CE8-9DDA-E2F88DA363F0}" type="pres">
      <dgm:prSet presAssocID="{253C7025-B2AD-4887-9419-CA430677CC59}" presName="thinLine2b" presStyleLbl="callout" presStyleIdx="0" presStyleCnt="5"/>
      <dgm:spPr/>
    </dgm:pt>
    <dgm:pt modelId="{1944CDAF-5D68-4F69-BF2F-01F12756DBBA}" type="pres">
      <dgm:prSet presAssocID="{253C7025-B2AD-4887-9419-CA430677CC59}" presName="vertSpace2b" presStyleCnt="0"/>
      <dgm:spPr/>
    </dgm:pt>
    <dgm:pt modelId="{2615258C-BC28-41FD-8244-08FA909FC935}" type="pres">
      <dgm:prSet presAssocID="{4F69576E-6CF8-4FBC-B779-1255E4F56884}" presName="thickLine" presStyleLbl="alignNode1" presStyleIdx="1" presStyleCnt="6"/>
      <dgm:spPr/>
    </dgm:pt>
    <dgm:pt modelId="{4F5F40CC-795E-4453-85D8-D93C6ED1015B}" type="pres">
      <dgm:prSet presAssocID="{4F69576E-6CF8-4FBC-B779-1255E4F56884}" presName="horz1" presStyleCnt="0"/>
      <dgm:spPr/>
    </dgm:pt>
    <dgm:pt modelId="{9174E761-825E-4BBF-AC93-BF713802E3C9}" type="pres">
      <dgm:prSet presAssocID="{4F69576E-6CF8-4FBC-B779-1255E4F56884}" presName="tx1" presStyleLbl="revTx" presStyleIdx="2" presStyleCnt="11"/>
      <dgm:spPr/>
    </dgm:pt>
    <dgm:pt modelId="{20EC09A5-DE75-4028-8115-47D8A5F379D6}" type="pres">
      <dgm:prSet presAssocID="{4F69576E-6CF8-4FBC-B779-1255E4F56884}" presName="vert1" presStyleCnt="0"/>
      <dgm:spPr/>
    </dgm:pt>
    <dgm:pt modelId="{E3233AAF-76AD-4F48-81B8-CBC3E2EDA60B}" type="pres">
      <dgm:prSet presAssocID="{C7635C0D-A83D-41BB-B312-96476F55B129}" presName="vertSpace2a" presStyleCnt="0"/>
      <dgm:spPr/>
    </dgm:pt>
    <dgm:pt modelId="{D89AEB84-C8EA-4159-9FF7-B90928BAB500}" type="pres">
      <dgm:prSet presAssocID="{C7635C0D-A83D-41BB-B312-96476F55B129}" presName="horz2" presStyleCnt="0"/>
      <dgm:spPr/>
    </dgm:pt>
    <dgm:pt modelId="{83BC64D3-DAFF-4C0E-BFF9-570416A98DF1}" type="pres">
      <dgm:prSet presAssocID="{C7635C0D-A83D-41BB-B312-96476F55B129}" presName="horzSpace2" presStyleCnt="0"/>
      <dgm:spPr/>
    </dgm:pt>
    <dgm:pt modelId="{F4A1F2D0-27CD-4612-B7EB-1EBE30BF7E80}" type="pres">
      <dgm:prSet presAssocID="{C7635C0D-A83D-41BB-B312-96476F55B129}" presName="tx2" presStyleLbl="revTx" presStyleIdx="3" presStyleCnt="11"/>
      <dgm:spPr/>
    </dgm:pt>
    <dgm:pt modelId="{772A744B-3083-4BDC-9E81-C33D8DE9BCC5}" type="pres">
      <dgm:prSet presAssocID="{C7635C0D-A83D-41BB-B312-96476F55B129}" presName="vert2" presStyleCnt="0"/>
      <dgm:spPr/>
    </dgm:pt>
    <dgm:pt modelId="{1B0E0EB2-E5C5-4632-8121-5FB02EB3D734}" type="pres">
      <dgm:prSet presAssocID="{C7635C0D-A83D-41BB-B312-96476F55B129}" presName="thinLine2b" presStyleLbl="callout" presStyleIdx="1" presStyleCnt="5"/>
      <dgm:spPr/>
    </dgm:pt>
    <dgm:pt modelId="{76AC1DF5-C9F7-411D-A173-DC1982780B55}" type="pres">
      <dgm:prSet presAssocID="{C7635C0D-A83D-41BB-B312-96476F55B129}" presName="vertSpace2b" presStyleCnt="0"/>
      <dgm:spPr/>
    </dgm:pt>
    <dgm:pt modelId="{BDBA21A5-C4B8-4620-A33D-9430E5ECEC92}" type="pres">
      <dgm:prSet presAssocID="{6C1123D0-B73C-4E91-8B26-F5BDEE4B9695}" presName="thickLine" presStyleLbl="alignNode1" presStyleIdx="2" presStyleCnt="6"/>
      <dgm:spPr/>
    </dgm:pt>
    <dgm:pt modelId="{410B283F-8DDB-4689-A4B4-FCA278096556}" type="pres">
      <dgm:prSet presAssocID="{6C1123D0-B73C-4E91-8B26-F5BDEE4B9695}" presName="horz1" presStyleCnt="0"/>
      <dgm:spPr/>
    </dgm:pt>
    <dgm:pt modelId="{7C71D781-0B7C-4E3C-9044-F77156C236AD}" type="pres">
      <dgm:prSet presAssocID="{6C1123D0-B73C-4E91-8B26-F5BDEE4B9695}" presName="tx1" presStyleLbl="revTx" presStyleIdx="4" presStyleCnt="11"/>
      <dgm:spPr/>
    </dgm:pt>
    <dgm:pt modelId="{1B88227B-B60A-46E6-99B8-D8730EE91E41}" type="pres">
      <dgm:prSet presAssocID="{6C1123D0-B73C-4E91-8B26-F5BDEE4B9695}" presName="vert1" presStyleCnt="0"/>
      <dgm:spPr/>
    </dgm:pt>
    <dgm:pt modelId="{D3575571-7027-45FE-A714-93FD37DF82FE}" type="pres">
      <dgm:prSet presAssocID="{C6E9799A-6137-4A01-87D8-1A39FF644F16}" presName="thickLine" presStyleLbl="alignNode1" presStyleIdx="3" presStyleCnt="6"/>
      <dgm:spPr/>
    </dgm:pt>
    <dgm:pt modelId="{36E02409-8E24-46DE-8F60-EE9BD19CD164}" type="pres">
      <dgm:prSet presAssocID="{C6E9799A-6137-4A01-87D8-1A39FF644F16}" presName="horz1" presStyleCnt="0"/>
      <dgm:spPr/>
    </dgm:pt>
    <dgm:pt modelId="{CE0CF7AB-E9A5-4274-BF37-F7848AC8C03F}" type="pres">
      <dgm:prSet presAssocID="{C6E9799A-6137-4A01-87D8-1A39FF644F16}" presName="tx1" presStyleLbl="revTx" presStyleIdx="5" presStyleCnt="11"/>
      <dgm:spPr/>
    </dgm:pt>
    <dgm:pt modelId="{8DDE1808-1A01-470B-9940-EB4BEBAA7A31}" type="pres">
      <dgm:prSet presAssocID="{C6E9799A-6137-4A01-87D8-1A39FF644F16}" presName="vert1" presStyleCnt="0"/>
      <dgm:spPr/>
    </dgm:pt>
    <dgm:pt modelId="{DCE44369-7260-465B-8BB3-B3D938D96665}" type="pres">
      <dgm:prSet presAssocID="{59329858-C7DC-4E9E-8E8F-FD7633E4416C}" presName="thickLine" presStyleLbl="alignNode1" presStyleIdx="4" presStyleCnt="6"/>
      <dgm:spPr/>
    </dgm:pt>
    <dgm:pt modelId="{398239E4-B538-4B60-BF6B-BE5979FB1437}" type="pres">
      <dgm:prSet presAssocID="{59329858-C7DC-4E9E-8E8F-FD7633E4416C}" presName="horz1" presStyleCnt="0"/>
      <dgm:spPr/>
    </dgm:pt>
    <dgm:pt modelId="{0FD72CDC-6190-472D-BB9D-B916180AA4E1}" type="pres">
      <dgm:prSet presAssocID="{59329858-C7DC-4E9E-8E8F-FD7633E4416C}" presName="tx1" presStyleLbl="revTx" presStyleIdx="6" presStyleCnt="11"/>
      <dgm:spPr/>
    </dgm:pt>
    <dgm:pt modelId="{45F05618-06B8-4A33-B940-E6217A12D35A}" type="pres">
      <dgm:prSet presAssocID="{59329858-C7DC-4E9E-8E8F-FD7633E4416C}" presName="vert1" presStyleCnt="0"/>
      <dgm:spPr/>
    </dgm:pt>
    <dgm:pt modelId="{C18A7E85-AC18-439E-989B-54B9126604A2}" type="pres">
      <dgm:prSet presAssocID="{E092BD82-4A88-4B0B-86AA-761F7EAECBDF}" presName="vertSpace2a" presStyleCnt="0"/>
      <dgm:spPr/>
    </dgm:pt>
    <dgm:pt modelId="{02EA0460-BE07-49B8-8037-1B891B342E02}" type="pres">
      <dgm:prSet presAssocID="{E092BD82-4A88-4B0B-86AA-761F7EAECBDF}" presName="horz2" presStyleCnt="0"/>
      <dgm:spPr/>
    </dgm:pt>
    <dgm:pt modelId="{2F607D1D-F7F5-46DA-985D-2CF9FB6E1BFB}" type="pres">
      <dgm:prSet presAssocID="{E092BD82-4A88-4B0B-86AA-761F7EAECBDF}" presName="horzSpace2" presStyleCnt="0"/>
      <dgm:spPr/>
    </dgm:pt>
    <dgm:pt modelId="{666DD84B-430E-4C1B-AA8B-B6E416D9DABE}" type="pres">
      <dgm:prSet presAssocID="{E092BD82-4A88-4B0B-86AA-761F7EAECBDF}" presName="tx2" presStyleLbl="revTx" presStyleIdx="7" presStyleCnt="11"/>
      <dgm:spPr/>
    </dgm:pt>
    <dgm:pt modelId="{F5103330-87CA-4E3D-B73E-115F63DB4601}" type="pres">
      <dgm:prSet presAssocID="{E092BD82-4A88-4B0B-86AA-761F7EAECBDF}" presName="vert2" presStyleCnt="0"/>
      <dgm:spPr/>
    </dgm:pt>
    <dgm:pt modelId="{B8C70873-17F6-4407-B3BF-4EB7C4FB2A94}" type="pres">
      <dgm:prSet presAssocID="{E092BD82-4A88-4B0B-86AA-761F7EAECBDF}" presName="thinLine2b" presStyleLbl="callout" presStyleIdx="2" presStyleCnt="5"/>
      <dgm:spPr/>
    </dgm:pt>
    <dgm:pt modelId="{150D37B8-2DC6-46C2-B30E-ACAF79AC52F9}" type="pres">
      <dgm:prSet presAssocID="{E092BD82-4A88-4B0B-86AA-761F7EAECBDF}" presName="vertSpace2b" presStyleCnt="0"/>
      <dgm:spPr/>
    </dgm:pt>
    <dgm:pt modelId="{79A2E119-7F90-4557-A84B-A41C7CC8E1EA}" type="pres">
      <dgm:prSet presAssocID="{D257152F-59EE-4929-8FC6-D51D14026051}" presName="horz2" presStyleCnt="0"/>
      <dgm:spPr/>
    </dgm:pt>
    <dgm:pt modelId="{E8885243-30C0-409C-895D-65AE1CA4C5FE}" type="pres">
      <dgm:prSet presAssocID="{D257152F-59EE-4929-8FC6-D51D14026051}" presName="horzSpace2" presStyleCnt="0"/>
      <dgm:spPr/>
    </dgm:pt>
    <dgm:pt modelId="{02B87B5A-7DB6-49F2-9494-24B10E7048E6}" type="pres">
      <dgm:prSet presAssocID="{D257152F-59EE-4929-8FC6-D51D14026051}" presName="tx2" presStyleLbl="revTx" presStyleIdx="8" presStyleCnt="11"/>
      <dgm:spPr/>
    </dgm:pt>
    <dgm:pt modelId="{7BC967B0-E30B-49D1-BB29-082D4323E7B9}" type="pres">
      <dgm:prSet presAssocID="{D257152F-59EE-4929-8FC6-D51D14026051}" presName="vert2" presStyleCnt="0"/>
      <dgm:spPr/>
    </dgm:pt>
    <dgm:pt modelId="{7447DF13-DF24-47FC-B681-F263031F9681}" type="pres">
      <dgm:prSet presAssocID="{D257152F-59EE-4929-8FC6-D51D14026051}" presName="thinLine2b" presStyleLbl="callout" presStyleIdx="3" presStyleCnt="5"/>
      <dgm:spPr/>
    </dgm:pt>
    <dgm:pt modelId="{EC853A42-BBDC-4C6B-95EA-0EE8274D2648}" type="pres">
      <dgm:prSet presAssocID="{D257152F-59EE-4929-8FC6-D51D14026051}" presName="vertSpace2b" presStyleCnt="0"/>
      <dgm:spPr/>
    </dgm:pt>
    <dgm:pt modelId="{DF95F467-79D5-4154-BDFC-9F1CC7C89B49}" type="pres">
      <dgm:prSet presAssocID="{109BC8B9-301F-45D3-839E-03CCB1572EB2}" presName="thickLine" presStyleLbl="alignNode1" presStyleIdx="5" presStyleCnt="6"/>
      <dgm:spPr/>
    </dgm:pt>
    <dgm:pt modelId="{052D2582-936C-4EAE-9B3B-5F9696D2462A}" type="pres">
      <dgm:prSet presAssocID="{109BC8B9-301F-45D3-839E-03CCB1572EB2}" presName="horz1" presStyleCnt="0"/>
      <dgm:spPr/>
    </dgm:pt>
    <dgm:pt modelId="{6CEAB55C-E592-4016-8935-FA0139B03AE8}" type="pres">
      <dgm:prSet presAssocID="{109BC8B9-301F-45D3-839E-03CCB1572EB2}" presName="tx1" presStyleLbl="revTx" presStyleIdx="9" presStyleCnt="11"/>
      <dgm:spPr/>
    </dgm:pt>
    <dgm:pt modelId="{55276AE1-8AD7-405E-B3E0-D379FF5D8F82}" type="pres">
      <dgm:prSet presAssocID="{109BC8B9-301F-45D3-839E-03CCB1572EB2}" presName="vert1" presStyleCnt="0"/>
      <dgm:spPr/>
    </dgm:pt>
    <dgm:pt modelId="{AD28CF96-F9CF-403B-BEEE-43982D776ECF}" type="pres">
      <dgm:prSet presAssocID="{D811FC6D-0520-4C49-B862-3A915A473D34}" presName="vertSpace2a" presStyleCnt="0"/>
      <dgm:spPr/>
    </dgm:pt>
    <dgm:pt modelId="{9856ACB6-749B-41A6-917B-93CE99E95CAD}" type="pres">
      <dgm:prSet presAssocID="{D811FC6D-0520-4C49-B862-3A915A473D34}" presName="horz2" presStyleCnt="0"/>
      <dgm:spPr/>
    </dgm:pt>
    <dgm:pt modelId="{5DD1689D-30B6-4ECB-AA3F-5C5062C91E7C}" type="pres">
      <dgm:prSet presAssocID="{D811FC6D-0520-4C49-B862-3A915A473D34}" presName="horzSpace2" presStyleCnt="0"/>
      <dgm:spPr/>
    </dgm:pt>
    <dgm:pt modelId="{C817582C-C066-4A40-8ACD-7A48DD9DE04B}" type="pres">
      <dgm:prSet presAssocID="{D811FC6D-0520-4C49-B862-3A915A473D34}" presName="tx2" presStyleLbl="revTx" presStyleIdx="10" presStyleCnt="11"/>
      <dgm:spPr/>
    </dgm:pt>
    <dgm:pt modelId="{1868780E-A8FC-4727-84BC-C070D70F32FF}" type="pres">
      <dgm:prSet presAssocID="{D811FC6D-0520-4C49-B862-3A915A473D34}" presName="vert2" presStyleCnt="0"/>
      <dgm:spPr/>
    </dgm:pt>
    <dgm:pt modelId="{89187467-6C06-4382-87E7-AF15BCBE0C31}" type="pres">
      <dgm:prSet presAssocID="{D811FC6D-0520-4C49-B862-3A915A473D34}" presName="thinLine2b" presStyleLbl="callout" presStyleIdx="4" presStyleCnt="5"/>
      <dgm:spPr/>
    </dgm:pt>
    <dgm:pt modelId="{C9A52582-9C29-4DEB-80E5-F8AB6503CF3F}" type="pres">
      <dgm:prSet presAssocID="{D811FC6D-0520-4C49-B862-3A915A473D34}" presName="vertSpace2b" presStyleCnt="0"/>
      <dgm:spPr/>
    </dgm:pt>
  </dgm:ptLst>
  <dgm:cxnLst>
    <dgm:cxn modelId="{98933D04-E3B6-4B68-A32F-9CDE81B54E1B}" srcId="{8CCFFB8C-26DD-40AC-8F1D-B26206D566FA}" destId="{C6E9799A-6137-4A01-87D8-1A39FF644F16}" srcOrd="3" destOrd="0" parTransId="{66BD807C-4436-4B62-90A8-87AB003489C1}" sibTransId="{C9D18F74-3D00-478E-8A38-5238C622B147}"/>
    <dgm:cxn modelId="{620E1F0F-A5DE-4A8A-95FC-D60E7E6A35D1}" srcId="{59329858-C7DC-4E9E-8E8F-FD7633E4416C}" destId="{D257152F-59EE-4929-8FC6-D51D14026051}" srcOrd="1" destOrd="0" parTransId="{1DACDFDF-A291-4C11-9794-088D625EF3BD}" sibTransId="{2FA39236-0FED-44BF-B664-4D3EDAB88E02}"/>
    <dgm:cxn modelId="{BBC12226-A463-41A3-A9E2-3AAE051FD3BE}" srcId="{72BDB112-E7CF-45EF-8689-6A4C294A951E}" destId="{253C7025-B2AD-4887-9419-CA430677CC59}" srcOrd="0" destOrd="0" parTransId="{734903DA-381C-4DEE-A784-4EE831A56EDE}" sibTransId="{2FE99D0F-7B6F-4CEA-B279-AF2676D86EDD}"/>
    <dgm:cxn modelId="{D5B4F02E-4C1E-46CA-91A6-902E6D73D9F6}" type="presOf" srcId="{59329858-C7DC-4E9E-8E8F-FD7633E4416C}" destId="{0FD72CDC-6190-472D-BB9D-B916180AA4E1}" srcOrd="0" destOrd="0" presId="urn:microsoft.com/office/officeart/2008/layout/LinedList"/>
    <dgm:cxn modelId="{6A542C5D-FBDE-413C-BE3F-C1BBD28733E7}" type="presOf" srcId="{6C1123D0-B73C-4E91-8B26-F5BDEE4B9695}" destId="{7C71D781-0B7C-4E3C-9044-F77156C236AD}" srcOrd="0" destOrd="0" presId="urn:microsoft.com/office/officeart/2008/layout/LinedList"/>
    <dgm:cxn modelId="{96DC9262-7807-46B0-BDF7-5B1FCA0BAC5F}" type="presOf" srcId="{253C7025-B2AD-4887-9419-CA430677CC59}" destId="{6718329A-C7EF-4553-9766-8704F2EBDE9D}" srcOrd="0" destOrd="0" presId="urn:microsoft.com/office/officeart/2008/layout/LinedList"/>
    <dgm:cxn modelId="{1B36D864-7F9C-4349-93B3-2C5890BC16A2}" type="presOf" srcId="{D257152F-59EE-4929-8FC6-D51D14026051}" destId="{02B87B5A-7DB6-49F2-9494-24B10E7048E6}" srcOrd="0" destOrd="0" presId="urn:microsoft.com/office/officeart/2008/layout/LinedList"/>
    <dgm:cxn modelId="{752D4945-C280-4D4E-B5C2-98B90FA31B94}" type="presOf" srcId="{109BC8B9-301F-45D3-839E-03CCB1572EB2}" destId="{6CEAB55C-E592-4016-8935-FA0139B03AE8}" srcOrd="0" destOrd="0" presId="urn:microsoft.com/office/officeart/2008/layout/LinedList"/>
    <dgm:cxn modelId="{24D4F165-B911-4078-9923-C915642C9361}" srcId="{8CCFFB8C-26DD-40AC-8F1D-B26206D566FA}" destId="{59329858-C7DC-4E9E-8E8F-FD7633E4416C}" srcOrd="4" destOrd="0" parTransId="{A33E53AA-B243-4679-B45E-A49CACA5933B}" sibTransId="{0F8A0987-A748-476F-9689-608F7E3D21C9}"/>
    <dgm:cxn modelId="{C7C97F73-02A6-4744-BD3A-16051F30206F}" srcId="{8CCFFB8C-26DD-40AC-8F1D-B26206D566FA}" destId="{4F69576E-6CF8-4FBC-B779-1255E4F56884}" srcOrd="1" destOrd="0" parTransId="{01381F27-F59B-4D6E-B6C0-657615358B0C}" sibTransId="{8A8D168F-808D-41A3-932F-A103375EF042}"/>
    <dgm:cxn modelId="{4CD15955-EC81-45A1-9964-02DE1CDB2FE9}" type="presOf" srcId="{4F69576E-6CF8-4FBC-B779-1255E4F56884}" destId="{9174E761-825E-4BBF-AC93-BF713802E3C9}" srcOrd="0" destOrd="0" presId="urn:microsoft.com/office/officeart/2008/layout/LinedList"/>
    <dgm:cxn modelId="{03672B7A-3DB4-48ED-800B-35EB0B920C2E}" srcId="{109BC8B9-301F-45D3-839E-03CCB1572EB2}" destId="{D811FC6D-0520-4C49-B862-3A915A473D34}" srcOrd="0" destOrd="0" parTransId="{DEE49DD4-D611-4A4B-B36F-C092E0039B49}" sibTransId="{43AB34B9-5BCD-44D5-8A7D-3F1619833EB2}"/>
    <dgm:cxn modelId="{2688A483-AFC2-45D7-BC7B-69B4CCC15F38}" srcId="{59329858-C7DC-4E9E-8E8F-FD7633E4416C}" destId="{E092BD82-4A88-4B0B-86AA-761F7EAECBDF}" srcOrd="0" destOrd="0" parTransId="{5BEE55CF-E645-4F38-980F-A24549A6CE75}" sibTransId="{D2ED023C-EAFC-4D84-8288-2071C0E6513B}"/>
    <dgm:cxn modelId="{F14EB08E-8E45-4B5B-819F-C1D417021A37}" srcId="{8CCFFB8C-26DD-40AC-8F1D-B26206D566FA}" destId="{72BDB112-E7CF-45EF-8689-6A4C294A951E}" srcOrd="0" destOrd="0" parTransId="{6180C875-D0D1-4AB9-BB4E-EB816397D00C}" sibTransId="{61CF496D-B7A9-48B2-9481-13889B86B02D}"/>
    <dgm:cxn modelId="{914B80A3-9CB5-4745-ADC3-9D011BB8D981}" type="presOf" srcId="{8CCFFB8C-26DD-40AC-8F1D-B26206D566FA}" destId="{F17ED360-46F2-4A24-83BA-15DAA5D70FBF}" srcOrd="0" destOrd="0" presId="urn:microsoft.com/office/officeart/2008/layout/LinedList"/>
    <dgm:cxn modelId="{311D2FB1-2F77-4690-B839-1B0D8849C518}" type="presOf" srcId="{C6E9799A-6137-4A01-87D8-1A39FF644F16}" destId="{CE0CF7AB-E9A5-4274-BF37-F7848AC8C03F}" srcOrd="0" destOrd="0" presId="urn:microsoft.com/office/officeart/2008/layout/LinedList"/>
    <dgm:cxn modelId="{299A3BB5-1F6E-449C-A5DE-6F016C7CD67F}" type="presOf" srcId="{C7635C0D-A83D-41BB-B312-96476F55B129}" destId="{F4A1F2D0-27CD-4612-B7EB-1EBE30BF7E80}" srcOrd="0" destOrd="0" presId="urn:microsoft.com/office/officeart/2008/layout/LinedList"/>
    <dgm:cxn modelId="{DC2FBFBA-688C-46F4-A284-EC1E446CD4D8}" type="presOf" srcId="{E092BD82-4A88-4B0B-86AA-761F7EAECBDF}" destId="{666DD84B-430E-4C1B-AA8B-B6E416D9DABE}" srcOrd="0" destOrd="0" presId="urn:microsoft.com/office/officeart/2008/layout/LinedList"/>
    <dgm:cxn modelId="{62ED97C2-10A0-4D25-A1BE-AC547CE02AA4}" srcId="{8CCFFB8C-26DD-40AC-8F1D-B26206D566FA}" destId="{6C1123D0-B73C-4E91-8B26-F5BDEE4B9695}" srcOrd="2" destOrd="0" parTransId="{60F93851-2369-4462-9AEC-481EC5CA8FB4}" sibTransId="{628A2708-FB4B-4397-9AE2-F35BC553EC9D}"/>
    <dgm:cxn modelId="{8517F5CB-A9FE-4494-BF65-D114B48668BB}" srcId="{4F69576E-6CF8-4FBC-B779-1255E4F56884}" destId="{C7635C0D-A83D-41BB-B312-96476F55B129}" srcOrd="0" destOrd="0" parTransId="{1FC812F5-E3C4-4B20-9B26-C79EFC40FBFD}" sibTransId="{D868AE53-E939-4067-A6C5-5411A515147C}"/>
    <dgm:cxn modelId="{DD2E5EDA-6D07-4C5C-977A-02EC6F54615D}" srcId="{8CCFFB8C-26DD-40AC-8F1D-B26206D566FA}" destId="{109BC8B9-301F-45D3-839E-03CCB1572EB2}" srcOrd="5" destOrd="0" parTransId="{A175E4AA-453B-4BE4-83FD-988683E7D9F5}" sibTransId="{2DAF3D28-E48A-4FEC-A14E-6D2CE876D962}"/>
    <dgm:cxn modelId="{54CF48F1-ADC3-4545-8361-BD02BBAC60A0}" type="presOf" srcId="{72BDB112-E7CF-45EF-8689-6A4C294A951E}" destId="{C9CABBAE-B905-4B67-BBDB-A9A2BA8E4349}" srcOrd="0" destOrd="0" presId="urn:microsoft.com/office/officeart/2008/layout/LinedList"/>
    <dgm:cxn modelId="{ADD170F5-FB53-4095-A34D-587AD77AD86A}" type="presOf" srcId="{D811FC6D-0520-4C49-B862-3A915A473D34}" destId="{C817582C-C066-4A40-8ACD-7A48DD9DE04B}" srcOrd="0" destOrd="0" presId="urn:microsoft.com/office/officeart/2008/layout/LinedList"/>
    <dgm:cxn modelId="{7493A7FC-E1A2-4DF9-9ABA-A233737B1E94}" type="presParOf" srcId="{F17ED360-46F2-4A24-83BA-15DAA5D70FBF}" destId="{C0F1F2CE-D02F-438D-B75A-21B95C4B488E}" srcOrd="0" destOrd="0" presId="urn:microsoft.com/office/officeart/2008/layout/LinedList"/>
    <dgm:cxn modelId="{7F8F6D6C-7F72-4FF6-968A-2465A82DC3F5}" type="presParOf" srcId="{F17ED360-46F2-4A24-83BA-15DAA5D70FBF}" destId="{CAB814F9-9555-4A90-8F44-23850FEEA54A}" srcOrd="1" destOrd="0" presId="urn:microsoft.com/office/officeart/2008/layout/LinedList"/>
    <dgm:cxn modelId="{BC83CB69-D466-4C74-9CE8-56F97E823544}" type="presParOf" srcId="{CAB814F9-9555-4A90-8F44-23850FEEA54A}" destId="{C9CABBAE-B905-4B67-BBDB-A9A2BA8E4349}" srcOrd="0" destOrd="0" presId="urn:microsoft.com/office/officeart/2008/layout/LinedList"/>
    <dgm:cxn modelId="{B23EE690-B3C0-4D03-8512-2B7CCA8D37A1}" type="presParOf" srcId="{CAB814F9-9555-4A90-8F44-23850FEEA54A}" destId="{F3B6D8BF-0798-4B6F-B535-3C29E5E7DFD5}" srcOrd="1" destOrd="0" presId="urn:microsoft.com/office/officeart/2008/layout/LinedList"/>
    <dgm:cxn modelId="{9B7ADBDD-A6CE-479F-AC4D-BD413FF348A1}" type="presParOf" srcId="{F3B6D8BF-0798-4B6F-B535-3C29E5E7DFD5}" destId="{42E24991-F577-482E-949F-521BD31BA49A}" srcOrd="0" destOrd="0" presId="urn:microsoft.com/office/officeart/2008/layout/LinedList"/>
    <dgm:cxn modelId="{BE1863BC-A6E6-466D-9319-D99EE2E70A41}" type="presParOf" srcId="{F3B6D8BF-0798-4B6F-B535-3C29E5E7DFD5}" destId="{B44973C6-1C02-4DA6-A2B9-38A6B568A6B0}" srcOrd="1" destOrd="0" presId="urn:microsoft.com/office/officeart/2008/layout/LinedList"/>
    <dgm:cxn modelId="{211861D7-0FAB-448E-89E6-89B7C1EFD8A1}" type="presParOf" srcId="{B44973C6-1C02-4DA6-A2B9-38A6B568A6B0}" destId="{D3DB3918-58E6-4246-A956-3805A5E801E9}" srcOrd="0" destOrd="0" presId="urn:microsoft.com/office/officeart/2008/layout/LinedList"/>
    <dgm:cxn modelId="{10158135-29FB-42D4-9A3A-E7B00A60656A}" type="presParOf" srcId="{B44973C6-1C02-4DA6-A2B9-38A6B568A6B0}" destId="{6718329A-C7EF-4553-9766-8704F2EBDE9D}" srcOrd="1" destOrd="0" presId="urn:microsoft.com/office/officeart/2008/layout/LinedList"/>
    <dgm:cxn modelId="{88470A9B-7C54-4118-B94F-E2760F6C629D}" type="presParOf" srcId="{B44973C6-1C02-4DA6-A2B9-38A6B568A6B0}" destId="{769EAD00-80A3-4E69-9BC8-5DCC4E6C7381}" srcOrd="2" destOrd="0" presId="urn:microsoft.com/office/officeart/2008/layout/LinedList"/>
    <dgm:cxn modelId="{4A4F5F59-5971-497D-BD55-5924DB3F18AD}" type="presParOf" srcId="{F3B6D8BF-0798-4B6F-B535-3C29E5E7DFD5}" destId="{51A2DA09-60A1-4CE8-9DDA-E2F88DA363F0}" srcOrd="2" destOrd="0" presId="urn:microsoft.com/office/officeart/2008/layout/LinedList"/>
    <dgm:cxn modelId="{B260E1E3-1A53-441D-A602-A86D9901FE75}" type="presParOf" srcId="{F3B6D8BF-0798-4B6F-B535-3C29E5E7DFD5}" destId="{1944CDAF-5D68-4F69-BF2F-01F12756DBBA}" srcOrd="3" destOrd="0" presId="urn:microsoft.com/office/officeart/2008/layout/LinedList"/>
    <dgm:cxn modelId="{A148CA49-380E-4576-8575-71630AE71565}" type="presParOf" srcId="{F17ED360-46F2-4A24-83BA-15DAA5D70FBF}" destId="{2615258C-BC28-41FD-8244-08FA909FC935}" srcOrd="2" destOrd="0" presId="urn:microsoft.com/office/officeart/2008/layout/LinedList"/>
    <dgm:cxn modelId="{205ED56D-281D-472F-85D3-ECB1D634F078}" type="presParOf" srcId="{F17ED360-46F2-4A24-83BA-15DAA5D70FBF}" destId="{4F5F40CC-795E-4453-85D8-D93C6ED1015B}" srcOrd="3" destOrd="0" presId="urn:microsoft.com/office/officeart/2008/layout/LinedList"/>
    <dgm:cxn modelId="{5F23A433-8B4F-4DAF-885B-845BDFE519BA}" type="presParOf" srcId="{4F5F40CC-795E-4453-85D8-D93C6ED1015B}" destId="{9174E761-825E-4BBF-AC93-BF713802E3C9}" srcOrd="0" destOrd="0" presId="urn:microsoft.com/office/officeart/2008/layout/LinedList"/>
    <dgm:cxn modelId="{99A99AE9-AB6E-49FB-A7C1-28E10189F04B}" type="presParOf" srcId="{4F5F40CC-795E-4453-85D8-D93C6ED1015B}" destId="{20EC09A5-DE75-4028-8115-47D8A5F379D6}" srcOrd="1" destOrd="0" presId="urn:microsoft.com/office/officeart/2008/layout/LinedList"/>
    <dgm:cxn modelId="{92CECA5A-7B14-4E74-8203-C86BC15120CA}" type="presParOf" srcId="{20EC09A5-DE75-4028-8115-47D8A5F379D6}" destId="{E3233AAF-76AD-4F48-81B8-CBC3E2EDA60B}" srcOrd="0" destOrd="0" presId="urn:microsoft.com/office/officeart/2008/layout/LinedList"/>
    <dgm:cxn modelId="{5CC8F194-0B25-448B-9187-8C9A23E4CA39}" type="presParOf" srcId="{20EC09A5-DE75-4028-8115-47D8A5F379D6}" destId="{D89AEB84-C8EA-4159-9FF7-B90928BAB500}" srcOrd="1" destOrd="0" presId="urn:microsoft.com/office/officeart/2008/layout/LinedList"/>
    <dgm:cxn modelId="{CBA79023-06B6-4AF9-A604-651D17CEDFEC}" type="presParOf" srcId="{D89AEB84-C8EA-4159-9FF7-B90928BAB500}" destId="{83BC64D3-DAFF-4C0E-BFF9-570416A98DF1}" srcOrd="0" destOrd="0" presId="urn:microsoft.com/office/officeart/2008/layout/LinedList"/>
    <dgm:cxn modelId="{564B0FD5-349F-4E0E-AB05-6F2087C46198}" type="presParOf" srcId="{D89AEB84-C8EA-4159-9FF7-B90928BAB500}" destId="{F4A1F2D0-27CD-4612-B7EB-1EBE30BF7E80}" srcOrd="1" destOrd="0" presId="urn:microsoft.com/office/officeart/2008/layout/LinedList"/>
    <dgm:cxn modelId="{EF64C783-4E77-4C63-BDA4-751CBD1ED28F}" type="presParOf" srcId="{D89AEB84-C8EA-4159-9FF7-B90928BAB500}" destId="{772A744B-3083-4BDC-9E81-C33D8DE9BCC5}" srcOrd="2" destOrd="0" presId="urn:microsoft.com/office/officeart/2008/layout/LinedList"/>
    <dgm:cxn modelId="{69B1A17B-28F3-4925-9A6F-BD3E7627D130}" type="presParOf" srcId="{20EC09A5-DE75-4028-8115-47D8A5F379D6}" destId="{1B0E0EB2-E5C5-4632-8121-5FB02EB3D734}" srcOrd="2" destOrd="0" presId="urn:microsoft.com/office/officeart/2008/layout/LinedList"/>
    <dgm:cxn modelId="{8AE678B4-6716-4E02-AE43-D63CC6C02389}" type="presParOf" srcId="{20EC09A5-DE75-4028-8115-47D8A5F379D6}" destId="{76AC1DF5-C9F7-411D-A173-DC1982780B55}" srcOrd="3" destOrd="0" presId="urn:microsoft.com/office/officeart/2008/layout/LinedList"/>
    <dgm:cxn modelId="{BA50BDAC-0059-4693-B3CE-D85120C1ED1D}" type="presParOf" srcId="{F17ED360-46F2-4A24-83BA-15DAA5D70FBF}" destId="{BDBA21A5-C4B8-4620-A33D-9430E5ECEC92}" srcOrd="4" destOrd="0" presId="urn:microsoft.com/office/officeart/2008/layout/LinedList"/>
    <dgm:cxn modelId="{6943E8AD-B995-4697-AD68-834CBD717BCE}" type="presParOf" srcId="{F17ED360-46F2-4A24-83BA-15DAA5D70FBF}" destId="{410B283F-8DDB-4689-A4B4-FCA278096556}" srcOrd="5" destOrd="0" presId="urn:microsoft.com/office/officeart/2008/layout/LinedList"/>
    <dgm:cxn modelId="{DD8B1E9B-E10E-4A81-87C2-F87982FB1782}" type="presParOf" srcId="{410B283F-8DDB-4689-A4B4-FCA278096556}" destId="{7C71D781-0B7C-4E3C-9044-F77156C236AD}" srcOrd="0" destOrd="0" presId="urn:microsoft.com/office/officeart/2008/layout/LinedList"/>
    <dgm:cxn modelId="{9A32AD59-C56A-404B-97B7-D6AD8C719506}" type="presParOf" srcId="{410B283F-8DDB-4689-A4B4-FCA278096556}" destId="{1B88227B-B60A-46E6-99B8-D8730EE91E41}" srcOrd="1" destOrd="0" presId="urn:microsoft.com/office/officeart/2008/layout/LinedList"/>
    <dgm:cxn modelId="{7224B0F4-F28B-41A0-A20B-18DA34B2FDD1}" type="presParOf" srcId="{F17ED360-46F2-4A24-83BA-15DAA5D70FBF}" destId="{D3575571-7027-45FE-A714-93FD37DF82FE}" srcOrd="6" destOrd="0" presId="urn:microsoft.com/office/officeart/2008/layout/LinedList"/>
    <dgm:cxn modelId="{1B4AC987-D263-48F0-A763-2EB90257472E}" type="presParOf" srcId="{F17ED360-46F2-4A24-83BA-15DAA5D70FBF}" destId="{36E02409-8E24-46DE-8F60-EE9BD19CD164}" srcOrd="7" destOrd="0" presId="urn:microsoft.com/office/officeart/2008/layout/LinedList"/>
    <dgm:cxn modelId="{97F1B29E-2BC0-4CBE-816D-83D3D30E167E}" type="presParOf" srcId="{36E02409-8E24-46DE-8F60-EE9BD19CD164}" destId="{CE0CF7AB-E9A5-4274-BF37-F7848AC8C03F}" srcOrd="0" destOrd="0" presId="urn:microsoft.com/office/officeart/2008/layout/LinedList"/>
    <dgm:cxn modelId="{105AD19E-131D-4FC3-8175-BBB21B123688}" type="presParOf" srcId="{36E02409-8E24-46DE-8F60-EE9BD19CD164}" destId="{8DDE1808-1A01-470B-9940-EB4BEBAA7A31}" srcOrd="1" destOrd="0" presId="urn:microsoft.com/office/officeart/2008/layout/LinedList"/>
    <dgm:cxn modelId="{C6AE2EE3-1730-4531-B7A3-A4EACF7DD205}" type="presParOf" srcId="{F17ED360-46F2-4A24-83BA-15DAA5D70FBF}" destId="{DCE44369-7260-465B-8BB3-B3D938D96665}" srcOrd="8" destOrd="0" presId="urn:microsoft.com/office/officeart/2008/layout/LinedList"/>
    <dgm:cxn modelId="{E9D6E143-9378-4E44-B268-42390424F058}" type="presParOf" srcId="{F17ED360-46F2-4A24-83BA-15DAA5D70FBF}" destId="{398239E4-B538-4B60-BF6B-BE5979FB1437}" srcOrd="9" destOrd="0" presId="urn:microsoft.com/office/officeart/2008/layout/LinedList"/>
    <dgm:cxn modelId="{7C9E1734-62AC-4B13-82DC-D5CEB9016B66}" type="presParOf" srcId="{398239E4-B538-4B60-BF6B-BE5979FB1437}" destId="{0FD72CDC-6190-472D-BB9D-B916180AA4E1}" srcOrd="0" destOrd="0" presId="urn:microsoft.com/office/officeart/2008/layout/LinedList"/>
    <dgm:cxn modelId="{5A10873B-8A71-42A6-B7B1-E424774754F1}" type="presParOf" srcId="{398239E4-B538-4B60-BF6B-BE5979FB1437}" destId="{45F05618-06B8-4A33-B940-E6217A12D35A}" srcOrd="1" destOrd="0" presId="urn:microsoft.com/office/officeart/2008/layout/LinedList"/>
    <dgm:cxn modelId="{363CF8A6-0A68-43C0-8C89-E950CBE649D2}" type="presParOf" srcId="{45F05618-06B8-4A33-B940-E6217A12D35A}" destId="{C18A7E85-AC18-439E-989B-54B9126604A2}" srcOrd="0" destOrd="0" presId="urn:microsoft.com/office/officeart/2008/layout/LinedList"/>
    <dgm:cxn modelId="{F0FA1327-50EF-4536-BFF7-BFE2ECFA981E}" type="presParOf" srcId="{45F05618-06B8-4A33-B940-E6217A12D35A}" destId="{02EA0460-BE07-49B8-8037-1B891B342E02}" srcOrd="1" destOrd="0" presId="urn:microsoft.com/office/officeart/2008/layout/LinedList"/>
    <dgm:cxn modelId="{D546AB3F-EE7E-4FFC-AB6F-9193A24FDDBC}" type="presParOf" srcId="{02EA0460-BE07-49B8-8037-1B891B342E02}" destId="{2F607D1D-F7F5-46DA-985D-2CF9FB6E1BFB}" srcOrd="0" destOrd="0" presId="urn:microsoft.com/office/officeart/2008/layout/LinedList"/>
    <dgm:cxn modelId="{72CA5004-03AB-4E58-99CB-55E7691BA661}" type="presParOf" srcId="{02EA0460-BE07-49B8-8037-1B891B342E02}" destId="{666DD84B-430E-4C1B-AA8B-B6E416D9DABE}" srcOrd="1" destOrd="0" presId="urn:microsoft.com/office/officeart/2008/layout/LinedList"/>
    <dgm:cxn modelId="{45522BF2-30AB-46A6-9E54-94A35D583BFF}" type="presParOf" srcId="{02EA0460-BE07-49B8-8037-1B891B342E02}" destId="{F5103330-87CA-4E3D-B73E-115F63DB4601}" srcOrd="2" destOrd="0" presId="urn:microsoft.com/office/officeart/2008/layout/LinedList"/>
    <dgm:cxn modelId="{AE0BFB16-05C8-4081-96B1-94EED57E5FD5}" type="presParOf" srcId="{45F05618-06B8-4A33-B940-E6217A12D35A}" destId="{B8C70873-17F6-4407-B3BF-4EB7C4FB2A94}" srcOrd="2" destOrd="0" presId="urn:microsoft.com/office/officeart/2008/layout/LinedList"/>
    <dgm:cxn modelId="{305819E7-FCF0-44D3-8C3A-C5873764B5A0}" type="presParOf" srcId="{45F05618-06B8-4A33-B940-E6217A12D35A}" destId="{150D37B8-2DC6-46C2-B30E-ACAF79AC52F9}" srcOrd="3" destOrd="0" presId="urn:microsoft.com/office/officeart/2008/layout/LinedList"/>
    <dgm:cxn modelId="{7A796548-DC5B-4956-A2C2-13ACB30196FD}" type="presParOf" srcId="{45F05618-06B8-4A33-B940-E6217A12D35A}" destId="{79A2E119-7F90-4557-A84B-A41C7CC8E1EA}" srcOrd="4" destOrd="0" presId="urn:microsoft.com/office/officeart/2008/layout/LinedList"/>
    <dgm:cxn modelId="{5A3EE88B-A27F-4C6D-AB7E-4624BEEEBB13}" type="presParOf" srcId="{79A2E119-7F90-4557-A84B-A41C7CC8E1EA}" destId="{E8885243-30C0-409C-895D-65AE1CA4C5FE}" srcOrd="0" destOrd="0" presId="urn:microsoft.com/office/officeart/2008/layout/LinedList"/>
    <dgm:cxn modelId="{7ADB8747-341E-4188-BDD0-4A983E9E9B83}" type="presParOf" srcId="{79A2E119-7F90-4557-A84B-A41C7CC8E1EA}" destId="{02B87B5A-7DB6-49F2-9494-24B10E7048E6}" srcOrd="1" destOrd="0" presId="urn:microsoft.com/office/officeart/2008/layout/LinedList"/>
    <dgm:cxn modelId="{FF2638C8-DCD7-4E0F-80D8-39EB6DED4463}" type="presParOf" srcId="{79A2E119-7F90-4557-A84B-A41C7CC8E1EA}" destId="{7BC967B0-E30B-49D1-BB29-082D4323E7B9}" srcOrd="2" destOrd="0" presId="urn:microsoft.com/office/officeart/2008/layout/LinedList"/>
    <dgm:cxn modelId="{CEA17854-669A-4E1F-A373-57163E396D5E}" type="presParOf" srcId="{45F05618-06B8-4A33-B940-E6217A12D35A}" destId="{7447DF13-DF24-47FC-B681-F263031F9681}" srcOrd="5" destOrd="0" presId="urn:microsoft.com/office/officeart/2008/layout/LinedList"/>
    <dgm:cxn modelId="{746AE192-0F78-49CB-95CC-F317A5DAF202}" type="presParOf" srcId="{45F05618-06B8-4A33-B940-E6217A12D35A}" destId="{EC853A42-BBDC-4C6B-95EA-0EE8274D2648}" srcOrd="6" destOrd="0" presId="urn:microsoft.com/office/officeart/2008/layout/LinedList"/>
    <dgm:cxn modelId="{7CBFD51D-25B9-4E73-A878-89FC550D8744}" type="presParOf" srcId="{F17ED360-46F2-4A24-83BA-15DAA5D70FBF}" destId="{DF95F467-79D5-4154-BDFC-9F1CC7C89B49}" srcOrd="10" destOrd="0" presId="urn:microsoft.com/office/officeart/2008/layout/LinedList"/>
    <dgm:cxn modelId="{D23C05CE-5F60-4212-8668-7CD4FF9DD092}" type="presParOf" srcId="{F17ED360-46F2-4A24-83BA-15DAA5D70FBF}" destId="{052D2582-936C-4EAE-9B3B-5F9696D2462A}" srcOrd="11" destOrd="0" presId="urn:microsoft.com/office/officeart/2008/layout/LinedList"/>
    <dgm:cxn modelId="{F43AA44D-BFB1-4055-A9DB-1FFF3DE283A7}" type="presParOf" srcId="{052D2582-936C-4EAE-9B3B-5F9696D2462A}" destId="{6CEAB55C-E592-4016-8935-FA0139B03AE8}" srcOrd="0" destOrd="0" presId="urn:microsoft.com/office/officeart/2008/layout/LinedList"/>
    <dgm:cxn modelId="{32EBAFEE-5CF4-426E-B885-554FB4831975}" type="presParOf" srcId="{052D2582-936C-4EAE-9B3B-5F9696D2462A}" destId="{55276AE1-8AD7-405E-B3E0-D379FF5D8F82}" srcOrd="1" destOrd="0" presId="urn:microsoft.com/office/officeart/2008/layout/LinedList"/>
    <dgm:cxn modelId="{10A26CD6-E999-415B-AF0F-CA5087A15A90}" type="presParOf" srcId="{55276AE1-8AD7-405E-B3E0-D379FF5D8F82}" destId="{AD28CF96-F9CF-403B-BEEE-43982D776ECF}" srcOrd="0" destOrd="0" presId="urn:microsoft.com/office/officeart/2008/layout/LinedList"/>
    <dgm:cxn modelId="{A0E69EE3-6A21-4E42-A003-8A7093923468}" type="presParOf" srcId="{55276AE1-8AD7-405E-B3E0-D379FF5D8F82}" destId="{9856ACB6-749B-41A6-917B-93CE99E95CAD}" srcOrd="1" destOrd="0" presId="urn:microsoft.com/office/officeart/2008/layout/LinedList"/>
    <dgm:cxn modelId="{C8410F29-D3DF-4074-925F-1ACD85CF05A7}" type="presParOf" srcId="{9856ACB6-749B-41A6-917B-93CE99E95CAD}" destId="{5DD1689D-30B6-4ECB-AA3F-5C5062C91E7C}" srcOrd="0" destOrd="0" presId="urn:microsoft.com/office/officeart/2008/layout/LinedList"/>
    <dgm:cxn modelId="{4064604A-2C12-4156-AA47-8CC8754B256D}" type="presParOf" srcId="{9856ACB6-749B-41A6-917B-93CE99E95CAD}" destId="{C817582C-C066-4A40-8ACD-7A48DD9DE04B}" srcOrd="1" destOrd="0" presId="urn:microsoft.com/office/officeart/2008/layout/LinedList"/>
    <dgm:cxn modelId="{6EF5C26E-FD31-4001-9A25-A2949C801022}" type="presParOf" srcId="{9856ACB6-749B-41A6-917B-93CE99E95CAD}" destId="{1868780E-A8FC-4727-84BC-C070D70F32FF}" srcOrd="2" destOrd="0" presId="urn:microsoft.com/office/officeart/2008/layout/LinedList"/>
    <dgm:cxn modelId="{8A1CEEF6-C23C-4923-B91A-0D2A88038B0E}" type="presParOf" srcId="{55276AE1-8AD7-405E-B3E0-D379FF5D8F82}" destId="{89187467-6C06-4382-87E7-AF15BCBE0C31}" srcOrd="2" destOrd="0" presId="urn:microsoft.com/office/officeart/2008/layout/LinedList"/>
    <dgm:cxn modelId="{C773C62C-8AF9-4427-94D3-680E8C7E8B22}" type="presParOf" srcId="{55276AE1-8AD7-405E-B3E0-D379FF5D8F82}" destId="{C9A52582-9C29-4DEB-80E5-F8AB6503CF3F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640A13-B809-4F87-A8BE-40FB8C645E0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C8D9937B-15B9-48E8-9BDA-891F87844961}">
      <dgm:prSet/>
      <dgm:spPr/>
      <dgm:t>
        <a:bodyPr/>
        <a:lstStyle/>
        <a:p>
          <a:pPr rtl="0"/>
          <a:r>
            <a:rPr lang="fi-FI" dirty="0" err="1"/>
            <a:t>Purpose</a:t>
          </a:r>
          <a:r>
            <a:rPr lang="fi-FI" dirty="0"/>
            <a:t>: (</a:t>
          </a:r>
          <a:r>
            <a:rPr lang="fi-FI" dirty="0" err="1"/>
            <a:t>like</a:t>
          </a:r>
          <a:r>
            <a:rPr lang="fi-FI" dirty="0"/>
            <a:t> </a:t>
          </a:r>
          <a:r>
            <a:rPr lang="fi-FI" dirty="0" err="1"/>
            <a:t>that</a:t>
          </a:r>
          <a:r>
            <a:rPr lang="fi-FI" dirty="0"/>
            <a:t> of </a:t>
          </a:r>
          <a:r>
            <a:rPr lang="fi-FI" dirty="0" err="1"/>
            <a:t>other</a:t>
          </a:r>
          <a:r>
            <a:rPr lang="fi-FI" dirty="0"/>
            <a:t> </a:t>
          </a:r>
          <a:r>
            <a:rPr lang="fi-FI" dirty="0" err="1"/>
            <a:t>markets</a:t>
          </a:r>
          <a:r>
            <a:rPr lang="fi-FI" dirty="0"/>
            <a:t>): </a:t>
          </a:r>
          <a:r>
            <a:rPr lang="fi-FI" dirty="0" err="1"/>
            <a:t>transfer</a:t>
          </a:r>
          <a:r>
            <a:rPr lang="fi-FI" dirty="0"/>
            <a:t> </a:t>
          </a:r>
          <a:r>
            <a:rPr lang="fi-FI" dirty="0" err="1"/>
            <a:t>resources</a:t>
          </a:r>
          <a:r>
            <a:rPr lang="fi-FI" dirty="0"/>
            <a:t> (</a:t>
          </a:r>
          <a:r>
            <a:rPr lang="fi-FI" dirty="0" err="1"/>
            <a:t>funding</a:t>
          </a:r>
          <a:r>
            <a:rPr lang="fi-FI" dirty="0"/>
            <a:t>) to </a:t>
          </a:r>
          <a:r>
            <a:rPr lang="fi-FI" dirty="0" err="1"/>
            <a:t>where</a:t>
          </a:r>
          <a:r>
            <a:rPr lang="fi-FI" dirty="0"/>
            <a:t> </a:t>
          </a:r>
          <a:r>
            <a:rPr lang="fi-FI" dirty="0" err="1"/>
            <a:t>they</a:t>
          </a:r>
          <a:r>
            <a:rPr lang="fi-FI" dirty="0"/>
            <a:t> </a:t>
          </a:r>
          <a:r>
            <a:rPr lang="fi-FI" dirty="0" err="1"/>
            <a:t>are</a:t>
          </a:r>
          <a:r>
            <a:rPr lang="fi-FI" dirty="0"/>
            <a:t> </a:t>
          </a:r>
          <a:r>
            <a:rPr lang="fi-FI" dirty="0" err="1"/>
            <a:t>needed</a:t>
          </a:r>
          <a:endParaRPr lang="fi-FI" dirty="0"/>
        </a:p>
      </dgm:t>
    </dgm:pt>
    <dgm:pt modelId="{648D59D2-EB03-4769-A5AA-1AC17B4EF82F}" type="parTrans" cxnId="{6D7E0A03-DC6F-4BA4-9CE5-4E3F0E877E3E}">
      <dgm:prSet/>
      <dgm:spPr/>
      <dgm:t>
        <a:bodyPr/>
        <a:lstStyle/>
        <a:p>
          <a:endParaRPr lang="fi-FI"/>
        </a:p>
      </dgm:t>
    </dgm:pt>
    <dgm:pt modelId="{06CAA491-4199-4628-8049-F761239AFAF0}" type="sibTrans" cxnId="{6D7E0A03-DC6F-4BA4-9CE5-4E3F0E877E3E}">
      <dgm:prSet/>
      <dgm:spPr/>
      <dgm:t>
        <a:bodyPr/>
        <a:lstStyle/>
        <a:p>
          <a:endParaRPr lang="fi-FI"/>
        </a:p>
      </dgm:t>
    </dgm:pt>
    <dgm:pt modelId="{AC7065B2-212A-4BA7-B7F2-AA90B16F082A}">
      <dgm:prSet/>
      <dgm:spPr/>
      <dgm:t>
        <a:bodyPr/>
        <a:lstStyle/>
        <a:p>
          <a:pPr rtl="0"/>
          <a:r>
            <a:rPr lang="fi-FI" dirty="0" err="1"/>
            <a:t>Macroeconomic</a:t>
          </a:r>
          <a:r>
            <a:rPr lang="fi-FI" dirty="0"/>
            <a:t> </a:t>
          </a:r>
          <a:r>
            <a:rPr lang="fi-FI" dirty="0" err="1"/>
            <a:t>view</a:t>
          </a:r>
          <a:r>
            <a:rPr lang="fi-FI" dirty="0"/>
            <a:t>: </a:t>
          </a:r>
          <a:r>
            <a:rPr lang="fi-FI" dirty="0" err="1"/>
            <a:t>blood</a:t>
          </a:r>
          <a:r>
            <a:rPr lang="fi-FI" dirty="0"/>
            <a:t> </a:t>
          </a:r>
          <a:r>
            <a:rPr lang="fi-FI" dirty="0" err="1"/>
            <a:t>circulation</a:t>
          </a:r>
          <a:r>
            <a:rPr lang="fi-FI" dirty="0"/>
            <a:t> of </a:t>
          </a:r>
          <a:r>
            <a:rPr lang="fi-FI" dirty="0" err="1"/>
            <a:t>national</a:t>
          </a:r>
          <a:r>
            <a:rPr lang="fi-FI" dirty="0"/>
            <a:t> </a:t>
          </a:r>
          <a:r>
            <a:rPr lang="fi-FI" dirty="0" err="1"/>
            <a:t>economy</a:t>
          </a:r>
          <a:r>
            <a:rPr lang="fi-FI" dirty="0"/>
            <a:t> </a:t>
          </a:r>
        </a:p>
      </dgm:t>
    </dgm:pt>
    <dgm:pt modelId="{88D40570-EF77-45B5-A9F7-4F6DE7EE21F0}" type="parTrans" cxnId="{5EA2CAE3-6676-47FD-B651-25E1D9DB916A}">
      <dgm:prSet/>
      <dgm:spPr/>
      <dgm:t>
        <a:bodyPr/>
        <a:lstStyle/>
        <a:p>
          <a:endParaRPr lang="fi-FI"/>
        </a:p>
      </dgm:t>
    </dgm:pt>
    <dgm:pt modelId="{068C5A37-D2C9-4BE8-8BB0-ADB37828B373}" type="sibTrans" cxnId="{5EA2CAE3-6676-47FD-B651-25E1D9DB916A}">
      <dgm:prSet/>
      <dgm:spPr/>
      <dgm:t>
        <a:bodyPr/>
        <a:lstStyle/>
        <a:p>
          <a:endParaRPr lang="fi-FI"/>
        </a:p>
      </dgm:t>
    </dgm:pt>
    <dgm:pt modelId="{C124F6CA-95F5-4ACA-8569-3139D5370661}">
      <dgm:prSet/>
      <dgm:spPr/>
      <dgm:t>
        <a:bodyPr/>
        <a:lstStyle/>
        <a:p>
          <a:pPr rtl="0"/>
          <a:r>
            <a:rPr lang="fi-FI" dirty="0" err="1"/>
            <a:t>Requires</a:t>
          </a:r>
          <a:r>
            <a:rPr lang="fi-FI" dirty="0"/>
            <a:t> </a:t>
          </a:r>
          <a:r>
            <a:rPr lang="fi-FI" dirty="0" err="1"/>
            <a:t>efficiency</a:t>
          </a:r>
          <a:r>
            <a:rPr lang="fi-FI" dirty="0"/>
            <a:t> </a:t>
          </a:r>
          <a:r>
            <a:rPr lang="fi-FI" dirty="0" err="1"/>
            <a:t>ensured</a:t>
          </a:r>
          <a:r>
            <a:rPr lang="fi-FI" dirty="0"/>
            <a:t> </a:t>
          </a:r>
          <a:r>
            <a:rPr lang="fi-FI" dirty="0" err="1"/>
            <a:t>also</a:t>
          </a:r>
          <a:r>
            <a:rPr lang="fi-FI" dirty="0"/>
            <a:t> </a:t>
          </a:r>
          <a:r>
            <a:rPr lang="fi-FI" dirty="0" err="1"/>
            <a:t>by</a:t>
          </a:r>
          <a:r>
            <a:rPr lang="fi-FI" dirty="0"/>
            <a:t> </a:t>
          </a:r>
          <a:r>
            <a:rPr lang="fi-FI" dirty="0" err="1"/>
            <a:t>means</a:t>
          </a:r>
          <a:r>
            <a:rPr lang="fi-FI" dirty="0"/>
            <a:t> of </a:t>
          </a:r>
          <a:r>
            <a:rPr lang="fi-FI" dirty="0" err="1"/>
            <a:t>regulation</a:t>
          </a:r>
          <a:r>
            <a:rPr lang="fi-FI" dirty="0"/>
            <a:t> </a:t>
          </a:r>
        </a:p>
      </dgm:t>
    </dgm:pt>
    <dgm:pt modelId="{8515DFE5-D4D3-442B-99B8-853DA721FD36}" type="parTrans" cxnId="{ECF6DDD6-1589-4F3F-A459-8E560BD26985}">
      <dgm:prSet/>
      <dgm:spPr/>
      <dgm:t>
        <a:bodyPr/>
        <a:lstStyle/>
        <a:p>
          <a:endParaRPr lang="fi-FI"/>
        </a:p>
      </dgm:t>
    </dgm:pt>
    <dgm:pt modelId="{447C8353-DA4C-46C0-91EB-27B4C992EAF3}" type="sibTrans" cxnId="{ECF6DDD6-1589-4F3F-A459-8E560BD26985}">
      <dgm:prSet/>
      <dgm:spPr/>
      <dgm:t>
        <a:bodyPr/>
        <a:lstStyle/>
        <a:p>
          <a:endParaRPr lang="fi-FI"/>
        </a:p>
      </dgm:t>
    </dgm:pt>
    <dgm:pt modelId="{A4200870-DBCB-4343-AE1D-BE727CFE3262}">
      <dgm:prSet/>
      <dgm:spPr/>
      <dgm:t>
        <a:bodyPr/>
        <a:lstStyle/>
        <a:p>
          <a:pPr rtl="0"/>
          <a:r>
            <a:rPr lang="fi-FI"/>
            <a:t>Another regulatory objective: investor protection </a:t>
          </a:r>
        </a:p>
      </dgm:t>
    </dgm:pt>
    <dgm:pt modelId="{35AD4428-3B7E-42B7-B78B-D591BF29583E}" type="parTrans" cxnId="{40212023-172B-4949-AF39-77E82B956E39}">
      <dgm:prSet/>
      <dgm:spPr/>
      <dgm:t>
        <a:bodyPr/>
        <a:lstStyle/>
        <a:p>
          <a:endParaRPr lang="fi-FI"/>
        </a:p>
      </dgm:t>
    </dgm:pt>
    <dgm:pt modelId="{A5297AB0-1E85-4584-B269-0AE386FFF677}" type="sibTrans" cxnId="{40212023-172B-4949-AF39-77E82B956E39}">
      <dgm:prSet/>
      <dgm:spPr/>
      <dgm:t>
        <a:bodyPr/>
        <a:lstStyle/>
        <a:p>
          <a:endParaRPr lang="fi-FI"/>
        </a:p>
      </dgm:t>
    </dgm:pt>
    <dgm:pt modelId="{6D71BA41-AEF2-43F4-8B97-A2CA656C44B0}">
      <dgm:prSet/>
      <dgm:spPr/>
      <dgm:t>
        <a:bodyPr/>
        <a:lstStyle/>
        <a:p>
          <a:pPr rtl="0"/>
          <a:r>
            <a:rPr lang="fi-FI"/>
            <a:t>For companies, markets are a means of getting capital – for investors a means of getting profit </a:t>
          </a:r>
        </a:p>
      </dgm:t>
    </dgm:pt>
    <dgm:pt modelId="{49C94938-232D-4C29-B869-4B1A9CE8D74E}" type="parTrans" cxnId="{DD836AD0-A674-4BFF-9616-665BCD84AE08}">
      <dgm:prSet/>
      <dgm:spPr/>
      <dgm:t>
        <a:bodyPr/>
        <a:lstStyle/>
        <a:p>
          <a:endParaRPr lang="fi-FI"/>
        </a:p>
      </dgm:t>
    </dgm:pt>
    <dgm:pt modelId="{81B9BFD6-9AD5-4E14-8F7E-50308FE3A763}" type="sibTrans" cxnId="{DD836AD0-A674-4BFF-9616-665BCD84AE08}">
      <dgm:prSet/>
      <dgm:spPr/>
      <dgm:t>
        <a:bodyPr/>
        <a:lstStyle/>
        <a:p>
          <a:endParaRPr lang="fi-FI"/>
        </a:p>
      </dgm:t>
    </dgm:pt>
    <dgm:pt modelId="{3645D704-64A2-40A6-BAB1-577B2D10B072}">
      <dgm:prSet/>
      <dgm:spPr/>
      <dgm:t>
        <a:bodyPr/>
        <a:lstStyle/>
        <a:p>
          <a:pPr rtl="0"/>
          <a:r>
            <a:rPr lang="fi-FI"/>
            <a:t>Primary markets: collecting capital to companies </a:t>
          </a:r>
        </a:p>
      </dgm:t>
    </dgm:pt>
    <dgm:pt modelId="{B981BB25-D800-489A-A552-D3167B04FA36}" type="parTrans" cxnId="{701FE7D8-3FB9-4A05-9B4C-3B5322EDA87C}">
      <dgm:prSet/>
      <dgm:spPr/>
      <dgm:t>
        <a:bodyPr/>
        <a:lstStyle/>
        <a:p>
          <a:endParaRPr lang="fi-FI"/>
        </a:p>
      </dgm:t>
    </dgm:pt>
    <dgm:pt modelId="{34CA7B9C-7731-458E-AE5A-63D518BC8AEE}" type="sibTrans" cxnId="{701FE7D8-3FB9-4A05-9B4C-3B5322EDA87C}">
      <dgm:prSet/>
      <dgm:spPr/>
      <dgm:t>
        <a:bodyPr/>
        <a:lstStyle/>
        <a:p>
          <a:endParaRPr lang="fi-FI"/>
        </a:p>
      </dgm:t>
    </dgm:pt>
    <dgm:pt modelId="{0E7B369A-D10C-47E7-AFB0-02FCD14019F9}">
      <dgm:prSet/>
      <dgm:spPr/>
      <dgm:t>
        <a:bodyPr/>
        <a:lstStyle/>
        <a:p>
          <a:pPr rtl="0"/>
          <a:r>
            <a:rPr lang="fi-FI"/>
            <a:t>Secondary markets: profit through market value increase (cf. dividends)</a:t>
          </a:r>
        </a:p>
      </dgm:t>
    </dgm:pt>
    <dgm:pt modelId="{A201120C-145B-44FB-A49D-73B426FFDEEB}" type="parTrans" cxnId="{12C6B1CF-AFB7-4E53-A372-80B74849E86A}">
      <dgm:prSet/>
      <dgm:spPr/>
      <dgm:t>
        <a:bodyPr/>
        <a:lstStyle/>
        <a:p>
          <a:endParaRPr lang="fi-FI"/>
        </a:p>
      </dgm:t>
    </dgm:pt>
    <dgm:pt modelId="{E7D0928B-2B6D-48F4-952B-DE65C7432865}" type="sibTrans" cxnId="{12C6B1CF-AFB7-4E53-A372-80B74849E86A}">
      <dgm:prSet/>
      <dgm:spPr/>
      <dgm:t>
        <a:bodyPr/>
        <a:lstStyle/>
        <a:p>
          <a:endParaRPr lang="fi-FI"/>
        </a:p>
      </dgm:t>
    </dgm:pt>
    <dgm:pt modelId="{3568DB16-8A45-48DD-A536-F7CA857FA03F}">
      <dgm:prSet/>
      <dgm:spPr/>
      <dgm:t>
        <a:bodyPr/>
        <a:lstStyle/>
        <a:p>
          <a:pPr rtl="0"/>
          <a:r>
            <a:rPr lang="fi-FI"/>
            <a:t>Cf. Investment markets / Markets of corporate control </a:t>
          </a:r>
        </a:p>
      </dgm:t>
    </dgm:pt>
    <dgm:pt modelId="{9F1593BB-BC1B-4F7C-8493-6D66375569DC}" type="parTrans" cxnId="{3487C8D1-451E-4BCE-970D-C0D5B7B1F306}">
      <dgm:prSet/>
      <dgm:spPr/>
      <dgm:t>
        <a:bodyPr/>
        <a:lstStyle/>
        <a:p>
          <a:endParaRPr lang="fi-FI"/>
        </a:p>
      </dgm:t>
    </dgm:pt>
    <dgm:pt modelId="{EA08054E-B21C-4C40-AD9F-B4AC54891BFE}" type="sibTrans" cxnId="{3487C8D1-451E-4BCE-970D-C0D5B7B1F306}">
      <dgm:prSet/>
      <dgm:spPr/>
      <dgm:t>
        <a:bodyPr/>
        <a:lstStyle/>
        <a:p>
          <a:endParaRPr lang="fi-FI"/>
        </a:p>
      </dgm:t>
    </dgm:pt>
    <dgm:pt modelId="{9903F432-1604-4954-AFCE-4369FB981DB3}">
      <dgm:prSet/>
      <dgm:spPr/>
      <dgm:t>
        <a:bodyPr/>
        <a:lstStyle/>
        <a:p>
          <a:pPr rtl="0"/>
          <a:r>
            <a:rPr lang="fi-FI"/>
            <a:t>Disorders affect all markets – and political economy </a:t>
          </a:r>
        </a:p>
      </dgm:t>
    </dgm:pt>
    <dgm:pt modelId="{24B27126-66EC-491E-9D29-5784C6553DCF}" type="parTrans" cxnId="{76C016F4-2C17-44E0-A777-0F25DF509FE9}">
      <dgm:prSet/>
      <dgm:spPr/>
      <dgm:t>
        <a:bodyPr/>
        <a:lstStyle/>
        <a:p>
          <a:endParaRPr lang="fi-FI"/>
        </a:p>
      </dgm:t>
    </dgm:pt>
    <dgm:pt modelId="{514F2650-0686-4AB4-AE2B-36EEE4A26B8E}" type="sibTrans" cxnId="{76C016F4-2C17-44E0-A777-0F25DF509FE9}">
      <dgm:prSet/>
      <dgm:spPr/>
      <dgm:t>
        <a:bodyPr/>
        <a:lstStyle/>
        <a:p>
          <a:endParaRPr lang="fi-FI"/>
        </a:p>
      </dgm:t>
    </dgm:pt>
    <dgm:pt modelId="{05DD30AD-D53D-4BFE-8336-0E8FBBF753B5}">
      <dgm:prSet/>
      <dgm:spPr/>
      <dgm:t>
        <a:bodyPr/>
        <a:lstStyle/>
        <a:p>
          <a:pPr rtl="0"/>
          <a:r>
            <a:rPr lang="fi-FI"/>
            <a:t>They easily escalate on global markets</a:t>
          </a:r>
        </a:p>
      </dgm:t>
    </dgm:pt>
    <dgm:pt modelId="{31F17BBC-7B5D-4EF3-9DDC-F9D91E44CAB8}" type="parTrans" cxnId="{AB03F8EB-84C0-4DF3-92AC-36F247155368}">
      <dgm:prSet/>
      <dgm:spPr/>
      <dgm:t>
        <a:bodyPr/>
        <a:lstStyle/>
        <a:p>
          <a:endParaRPr lang="fi-FI"/>
        </a:p>
      </dgm:t>
    </dgm:pt>
    <dgm:pt modelId="{189197FA-D09C-4ADB-B9BB-642F7E71E3E0}" type="sibTrans" cxnId="{AB03F8EB-84C0-4DF3-92AC-36F247155368}">
      <dgm:prSet/>
      <dgm:spPr/>
      <dgm:t>
        <a:bodyPr/>
        <a:lstStyle/>
        <a:p>
          <a:endParaRPr lang="fi-FI"/>
        </a:p>
      </dgm:t>
    </dgm:pt>
    <dgm:pt modelId="{D72D2FAE-AB82-4297-8AFE-DFC80C8E05B9}" type="pres">
      <dgm:prSet presAssocID="{B4640A13-B809-4F87-A8BE-40FB8C645E0C}" presName="linear" presStyleCnt="0">
        <dgm:presLayoutVars>
          <dgm:animLvl val="lvl"/>
          <dgm:resizeHandles val="exact"/>
        </dgm:presLayoutVars>
      </dgm:prSet>
      <dgm:spPr/>
    </dgm:pt>
    <dgm:pt modelId="{92F6CEB9-BE6B-44C8-8888-8E2D6FEFF336}" type="pres">
      <dgm:prSet presAssocID="{C8D9937B-15B9-48E8-9BDA-891F8784496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92751C8-E132-47DE-89D4-650B8495BE82}" type="pres">
      <dgm:prSet presAssocID="{C8D9937B-15B9-48E8-9BDA-891F87844961}" presName="childText" presStyleLbl="revTx" presStyleIdx="0" presStyleCnt="3">
        <dgm:presLayoutVars>
          <dgm:bulletEnabled val="1"/>
        </dgm:presLayoutVars>
      </dgm:prSet>
      <dgm:spPr/>
    </dgm:pt>
    <dgm:pt modelId="{E7994C36-DDF1-4389-8D34-0165C5685CD3}" type="pres">
      <dgm:prSet presAssocID="{6D71BA41-AEF2-43F4-8B97-A2CA656C44B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E2EE9BA-7240-41B7-A8F7-FFEFAC3F204E}" type="pres">
      <dgm:prSet presAssocID="{6D71BA41-AEF2-43F4-8B97-A2CA656C44B0}" presName="childText" presStyleLbl="revTx" presStyleIdx="1" presStyleCnt="3">
        <dgm:presLayoutVars>
          <dgm:bulletEnabled val="1"/>
        </dgm:presLayoutVars>
      </dgm:prSet>
      <dgm:spPr/>
    </dgm:pt>
    <dgm:pt modelId="{9396DF90-7ED5-458C-B33B-4425ADC5DD4B}" type="pres">
      <dgm:prSet presAssocID="{9903F432-1604-4954-AFCE-4369FB981DB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F25CDF1-0D19-45CC-ABF4-0288A03EEEE1}" type="pres">
      <dgm:prSet presAssocID="{9903F432-1604-4954-AFCE-4369FB981DB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D7E0A03-DC6F-4BA4-9CE5-4E3F0E877E3E}" srcId="{B4640A13-B809-4F87-A8BE-40FB8C645E0C}" destId="{C8D9937B-15B9-48E8-9BDA-891F87844961}" srcOrd="0" destOrd="0" parTransId="{648D59D2-EB03-4769-A5AA-1AC17B4EF82F}" sibTransId="{06CAA491-4199-4628-8049-F761239AFAF0}"/>
    <dgm:cxn modelId="{33D65812-62AB-492D-948F-4B46B04231B4}" type="presOf" srcId="{6D71BA41-AEF2-43F4-8B97-A2CA656C44B0}" destId="{E7994C36-DDF1-4389-8D34-0165C5685CD3}" srcOrd="0" destOrd="0" presId="urn:microsoft.com/office/officeart/2005/8/layout/vList2"/>
    <dgm:cxn modelId="{FBD1F312-A95F-47A9-B426-E3F208B7DDDB}" type="presOf" srcId="{AC7065B2-212A-4BA7-B7F2-AA90B16F082A}" destId="{092751C8-E132-47DE-89D4-650B8495BE82}" srcOrd="0" destOrd="0" presId="urn:microsoft.com/office/officeart/2005/8/layout/vList2"/>
    <dgm:cxn modelId="{40B50715-9CAE-4A49-9BA1-E2B549B139F8}" type="presOf" srcId="{9903F432-1604-4954-AFCE-4369FB981DB3}" destId="{9396DF90-7ED5-458C-B33B-4425ADC5DD4B}" srcOrd="0" destOrd="0" presId="urn:microsoft.com/office/officeart/2005/8/layout/vList2"/>
    <dgm:cxn modelId="{48761816-005F-4916-8D3A-212B9CDB271B}" type="presOf" srcId="{05DD30AD-D53D-4BFE-8336-0E8FBBF753B5}" destId="{AF25CDF1-0D19-45CC-ABF4-0288A03EEEE1}" srcOrd="0" destOrd="0" presId="urn:microsoft.com/office/officeart/2005/8/layout/vList2"/>
    <dgm:cxn modelId="{40212023-172B-4949-AF39-77E82B956E39}" srcId="{C8D9937B-15B9-48E8-9BDA-891F87844961}" destId="{A4200870-DBCB-4343-AE1D-BE727CFE3262}" srcOrd="2" destOrd="0" parTransId="{35AD4428-3B7E-42B7-B78B-D591BF29583E}" sibTransId="{A5297AB0-1E85-4584-B269-0AE386FFF677}"/>
    <dgm:cxn modelId="{5E3F5C61-E88C-4A07-BED0-0A07FF5FA27B}" type="presOf" srcId="{A4200870-DBCB-4343-AE1D-BE727CFE3262}" destId="{092751C8-E132-47DE-89D4-650B8495BE82}" srcOrd="0" destOrd="2" presId="urn:microsoft.com/office/officeart/2005/8/layout/vList2"/>
    <dgm:cxn modelId="{15E6E952-B46F-4106-8A70-4AE34F9D9FAE}" type="presOf" srcId="{3645D704-64A2-40A6-BAB1-577B2D10B072}" destId="{1E2EE9BA-7240-41B7-A8F7-FFEFAC3F204E}" srcOrd="0" destOrd="0" presId="urn:microsoft.com/office/officeart/2005/8/layout/vList2"/>
    <dgm:cxn modelId="{3E835AA4-71AA-444F-9C36-F1A88E57A9CA}" type="presOf" srcId="{3568DB16-8A45-48DD-A536-F7CA857FA03F}" destId="{1E2EE9BA-7240-41B7-A8F7-FFEFAC3F204E}" srcOrd="0" destOrd="2" presId="urn:microsoft.com/office/officeart/2005/8/layout/vList2"/>
    <dgm:cxn modelId="{68F1ADA9-2697-45E1-9759-3993807FE16F}" type="presOf" srcId="{C124F6CA-95F5-4ACA-8569-3139D5370661}" destId="{092751C8-E132-47DE-89D4-650B8495BE82}" srcOrd="0" destOrd="1" presId="urn:microsoft.com/office/officeart/2005/8/layout/vList2"/>
    <dgm:cxn modelId="{5D7A49BF-62F1-4AE1-9210-22F1E80DE66B}" type="presOf" srcId="{B4640A13-B809-4F87-A8BE-40FB8C645E0C}" destId="{D72D2FAE-AB82-4297-8AFE-DFC80C8E05B9}" srcOrd="0" destOrd="0" presId="urn:microsoft.com/office/officeart/2005/8/layout/vList2"/>
    <dgm:cxn modelId="{12C6B1CF-AFB7-4E53-A372-80B74849E86A}" srcId="{6D71BA41-AEF2-43F4-8B97-A2CA656C44B0}" destId="{0E7B369A-D10C-47E7-AFB0-02FCD14019F9}" srcOrd="1" destOrd="0" parTransId="{A201120C-145B-44FB-A49D-73B426FFDEEB}" sibTransId="{E7D0928B-2B6D-48F4-952B-DE65C7432865}"/>
    <dgm:cxn modelId="{DD836AD0-A674-4BFF-9616-665BCD84AE08}" srcId="{B4640A13-B809-4F87-A8BE-40FB8C645E0C}" destId="{6D71BA41-AEF2-43F4-8B97-A2CA656C44B0}" srcOrd="1" destOrd="0" parTransId="{49C94938-232D-4C29-B869-4B1A9CE8D74E}" sibTransId="{81B9BFD6-9AD5-4E14-8F7E-50308FE3A763}"/>
    <dgm:cxn modelId="{3487C8D1-451E-4BCE-970D-C0D5B7B1F306}" srcId="{6D71BA41-AEF2-43F4-8B97-A2CA656C44B0}" destId="{3568DB16-8A45-48DD-A536-F7CA857FA03F}" srcOrd="2" destOrd="0" parTransId="{9F1593BB-BC1B-4F7C-8493-6D66375569DC}" sibTransId="{EA08054E-B21C-4C40-AD9F-B4AC54891BFE}"/>
    <dgm:cxn modelId="{ECF6DDD6-1589-4F3F-A459-8E560BD26985}" srcId="{C8D9937B-15B9-48E8-9BDA-891F87844961}" destId="{C124F6CA-95F5-4ACA-8569-3139D5370661}" srcOrd="1" destOrd="0" parTransId="{8515DFE5-D4D3-442B-99B8-853DA721FD36}" sibTransId="{447C8353-DA4C-46C0-91EB-27B4C992EAF3}"/>
    <dgm:cxn modelId="{701FE7D8-3FB9-4A05-9B4C-3B5322EDA87C}" srcId="{6D71BA41-AEF2-43F4-8B97-A2CA656C44B0}" destId="{3645D704-64A2-40A6-BAB1-577B2D10B072}" srcOrd="0" destOrd="0" parTransId="{B981BB25-D800-489A-A552-D3167B04FA36}" sibTransId="{34CA7B9C-7731-458E-AE5A-63D518BC8AEE}"/>
    <dgm:cxn modelId="{5EA2CAE3-6676-47FD-B651-25E1D9DB916A}" srcId="{C8D9937B-15B9-48E8-9BDA-891F87844961}" destId="{AC7065B2-212A-4BA7-B7F2-AA90B16F082A}" srcOrd="0" destOrd="0" parTransId="{88D40570-EF77-45B5-A9F7-4F6DE7EE21F0}" sibTransId="{068C5A37-D2C9-4BE8-8BB0-ADB37828B373}"/>
    <dgm:cxn modelId="{48F4DBE5-33B2-4542-A133-5828BDA75636}" type="presOf" srcId="{0E7B369A-D10C-47E7-AFB0-02FCD14019F9}" destId="{1E2EE9BA-7240-41B7-A8F7-FFEFAC3F204E}" srcOrd="0" destOrd="1" presId="urn:microsoft.com/office/officeart/2005/8/layout/vList2"/>
    <dgm:cxn modelId="{AB03F8EB-84C0-4DF3-92AC-36F247155368}" srcId="{9903F432-1604-4954-AFCE-4369FB981DB3}" destId="{05DD30AD-D53D-4BFE-8336-0E8FBBF753B5}" srcOrd="0" destOrd="0" parTransId="{31F17BBC-7B5D-4EF3-9DDC-F9D91E44CAB8}" sibTransId="{189197FA-D09C-4ADB-B9BB-642F7E71E3E0}"/>
    <dgm:cxn modelId="{76C016F4-2C17-44E0-A777-0F25DF509FE9}" srcId="{B4640A13-B809-4F87-A8BE-40FB8C645E0C}" destId="{9903F432-1604-4954-AFCE-4369FB981DB3}" srcOrd="2" destOrd="0" parTransId="{24B27126-66EC-491E-9D29-5784C6553DCF}" sibTransId="{514F2650-0686-4AB4-AE2B-36EEE4A26B8E}"/>
    <dgm:cxn modelId="{BC955EFC-FAC5-46AE-8ED4-314FDCAF815D}" type="presOf" srcId="{C8D9937B-15B9-48E8-9BDA-891F87844961}" destId="{92F6CEB9-BE6B-44C8-8888-8E2D6FEFF336}" srcOrd="0" destOrd="0" presId="urn:microsoft.com/office/officeart/2005/8/layout/vList2"/>
    <dgm:cxn modelId="{B4B3C359-D7E8-4473-B0C1-E3EE3508DF58}" type="presParOf" srcId="{D72D2FAE-AB82-4297-8AFE-DFC80C8E05B9}" destId="{92F6CEB9-BE6B-44C8-8888-8E2D6FEFF336}" srcOrd="0" destOrd="0" presId="urn:microsoft.com/office/officeart/2005/8/layout/vList2"/>
    <dgm:cxn modelId="{044D1E1B-FF58-408E-97A4-D2639E91175B}" type="presParOf" srcId="{D72D2FAE-AB82-4297-8AFE-DFC80C8E05B9}" destId="{092751C8-E132-47DE-89D4-650B8495BE82}" srcOrd="1" destOrd="0" presId="urn:microsoft.com/office/officeart/2005/8/layout/vList2"/>
    <dgm:cxn modelId="{7B896650-CF09-407F-8403-87F86CB339B5}" type="presParOf" srcId="{D72D2FAE-AB82-4297-8AFE-DFC80C8E05B9}" destId="{E7994C36-DDF1-4389-8D34-0165C5685CD3}" srcOrd="2" destOrd="0" presId="urn:microsoft.com/office/officeart/2005/8/layout/vList2"/>
    <dgm:cxn modelId="{FFE87719-DC20-4866-B690-212F8341976D}" type="presParOf" srcId="{D72D2FAE-AB82-4297-8AFE-DFC80C8E05B9}" destId="{1E2EE9BA-7240-41B7-A8F7-FFEFAC3F204E}" srcOrd="3" destOrd="0" presId="urn:microsoft.com/office/officeart/2005/8/layout/vList2"/>
    <dgm:cxn modelId="{5E83FFCD-6D41-4C3E-91A3-7A5982C8C65B}" type="presParOf" srcId="{D72D2FAE-AB82-4297-8AFE-DFC80C8E05B9}" destId="{9396DF90-7ED5-458C-B33B-4425ADC5DD4B}" srcOrd="4" destOrd="0" presId="urn:microsoft.com/office/officeart/2005/8/layout/vList2"/>
    <dgm:cxn modelId="{36946265-8E30-4D01-A46E-9C8B9C0A41D9}" type="presParOf" srcId="{D72D2FAE-AB82-4297-8AFE-DFC80C8E05B9}" destId="{AF25CDF1-0D19-45CC-ABF4-0288A03EEEE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12DD89-727F-4D66-B1D8-32CC7EA5DD49}" type="doc">
      <dgm:prSet loTypeId="urn:microsoft.com/office/officeart/2005/8/layout/vList2" loCatId="list" qsTypeId="urn:microsoft.com/office/officeart/2005/8/quickstyle/3d5" qsCatId="3D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1202B3A4-4BA0-4B29-A0AD-E83E26513BD9}">
      <dgm:prSet/>
      <dgm:spPr/>
      <dgm:t>
        <a:bodyPr/>
        <a:lstStyle/>
        <a:p>
          <a:r>
            <a:rPr lang="en-US" b="1"/>
            <a:t>capital markets (markets for raising financial capital through various financial instruments)</a:t>
          </a:r>
          <a:endParaRPr lang="fi-FI"/>
        </a:p>
      </dgm:t>
    </dgm:pt>
    <dgm:pt modelId="{9A4E86CA-2B00-4A8E-B304-ADEB76597D30}" type="parTrans" cxnId="{0777BAEE-FF84-4DD5-9363-8AA1372FC91F}">
      <dgm:prSet/>
      <dgm:spPr/>
      <dgm:t>
        <a:bodyPr/>
        <a:lstStyle/>
        <a:p>
          <a:endParaRPr lang="fi-FI"/>
        </a:p>
      </dgm:t>
    </dgm:pt>
    <dgm:pt modelId="{84F21467-769C-4009-BA02-1709BF2F3A35}" type="sibTrans" cxnId="{0777BAEE-FF84-4DD5-9363-8AA1372FC91F}">
      <dgm:prSet/>
      <dgm:spPr/>
      <dgm:t>
        <a:bodyPr/>
        <a:lstStyle/>
        <a:p>
          <a:endParaRPr lang="fi-FI"/>
        </a:p>
      </dgm:t>
    </dgm:pt>
    <dgm:pt modelId="{5C5A3353-2B51-4195-852A-61BEA6DAF2DB}">
      <dgm:prSet/>
      <dgm:spPr/>
      <dgm:t>
        <a:bodyPr/>
        <a:lstStyle/>
        <a:p>
          <a:r>
            <a:rPr lang="en-US"/>
            <a:t>securities market (securities market)</a:t>
          </a:r>
          <a:endParaRPr lang="fi-FI"/>
        </a:p>
      </dgm:t>
    </dgm:pt>
    <dgm:pt modelId="{47D5C812-E270-4604-84BC-CEF25CBF5C65}" type="parTrans" cxnId="{3C89371E-0EDE-4022-B4B9-783C20645DA4}">
      <dgm:prSet/>
      <dgm:spPr/>
      <dgm:t>
        <a:bodyPr/>
        <a:lstStyle/>
        <a:p>
          <a:endParaRPr lang="fi-FI"/>
        </a:p>
      </dgm:t>
    </dgm:pt>
    <dgm:pt modelId="{A8C173BF-F7CF-45D9-85E2-1A2225870E14}" type="sibTrans" cxnId="{3C89371E-0EDE-4022-B4B9-783C20645DA4}">
      <dgm:prSet/>
      <dgm:spPr/>
      <dgm:t>
        <a:bodyPr/>
        <a:lstStyle/>
        <a:p>
          <a:endParaRPr lang="fi-FI"/>
        </a:p>
      </dgm:t>
    </dgm:pt>
    <dgm:pt modelId="{9406C791-1F62-410E-B2CF-DE4F43302810}">
      <dgm:prSet/>
      <dgm:spPr/>
      <dgm:t>
        <a:bodyPr/>
        <a:lstStyle/>
        <a:p>
          <a:r>
            <a:rPr lang="en-US"/>
            <a:t>stock market (market for shares): issue market and secondary market</a:t>
          </a:r>
          <a:endParaRPr lang="fi-FI"/>
        </a:p>
      </dgm:t>
    </dgm:pt>
    <dgm:pt modelId="{5F9C87E2-8883-4797-A2AF-0D44DF3C3FE7}" type="parTrans" cxnId="{CBFFF3C6-52FC-4705-A279-413D5FE68FC9}">
      <dgm:prSet/>
      <dgm:spPr/>
      <dgm:t>
        <a:bodyPr/>
        <a:lstStyle/>
        <a:p>
          <a:endParaRPr lang="fi-FI"/>
        </a:p>
      </dgm:t>
    </dgm:pt>
    <dgm:pt modelId="{BD636D56-C789-4D7B-9B13-CEAFE8DF03F5}" type="sibTrans" cxnId="{CBFFF3C6-52FC-4705-A279-413D5FE68FC9}">
      <dgm:prSet/>
      <dgm:spPr/>
      <dgm:t>
        <a:bodyPr/>
        <a:lstStyle/>
        <a:p>
          <a:endParaRPr lang="fi-FI"/>
        </a:p>
      </dgm:t>
    </dgm:pt>
    <dgm:pt modelId="{4CDA67A7-7451-4A45-8596-3E7056E3C1B4}">
      <dgm:prSet/>
      <dgm:spPr/>
      <dgm:t>
        <a:bodyPr/>
        <a:lstStyle/>
        <a:p>
          <a:r>
            <a:rPr lang="en-US"/>
            <a:t>bond market (market for bonds: debentures and bonds)</a:t>
          </a:r>
          <a:endParaRPr lang="fi-FI"/>
        </a:p>
      </dgm:t>
    </dgm:pt>
    <dgm:pt modelId="{51F15DF8-1D34-4B48-8069-4D918B4984E1}" type="parTrans" cxnId="{AE7971DC-B140-45E9-8080-8C78D5261EB4}">
      <dgm:prSet/>
      <dgm:spPr/>
      <dgm:t>
        <a:bodyPr/>
        <a:lstStyle/>
        <a:p>
          <a:endParaRPr lang="fi-FI"/>
        </a:p>
      </dgm:t>
    </dgm:pt>
    <dgm:pt modelId="{3C03D025-2CED-4DDA-887A-D6D68BDFE913}" type="sibTrans" cxnId="{AE7971DC-B140-45E9-8080-8C78D5261EB4}">
      <dgm:prSet/>
      <dgm:spPr/>
      <dgm:t>
        <a:bodyPr/>
        <a:lstStyle/>
        <a:p>
          <a:endParaRPr lang="fi-FI"/>
        </a:p>
      </dgm:t>
    </dgm:pt>
    <dgm:pt modelId="{461CF868-999C-49A3-BD0D-344D3CAC9EAB}">
      <dgm:prSet/>
      <dgm:spPr/>
      <dgm:t>
        <a:bodyPr/>
        <a:lstStyle/>
        <a:p>
          <a:r>
            <a:rPr lang="en-US" b="1"/>
            <a:t>Foreign exchange market (market for currencies for foreign trade)</a:t>
          </a:r>
          <a:endParaRPr lang="fi-FI"/>
        </a:p>
      </dgm:t>
    </dgm:pt>
    <dgm:pt modelId="{B350F7D1-C9A2-453F-A240-76F1E6E84B2F}" type="parTrans" cxnId="{CA11319D-0289-4196-B7C3-E71064F93831}">
      <dgm:prSet/>
      <dgm:spPr/>
      <dgm:t>
        <a:bodyPr/>
        <a:lstStyle/>
        <a:p>
          <a:endParaRPr lang="fi-FI"/>
        </a:p>
      </dgm:t>
    </dgm:pt>
    <dgm:pt modelId="{5284B046-DE18-464F-81F2-A4C04D074587}" type="sibTrans" cxnId="{CA11319D-0289-4196-B7C3-E71064F93831}">
      <dgm:prSet/>
      <dgm:spPr/>
      <dgm:t>
        <a:bodyPr/>
        <a:lstStyle/>
        <a:p>
          <a:endParaRPr lang="fi-FI"/>
        </a:p>
      </dgm:t>
    </dgm:pt>
    <dgm:pt modelId="{60162E30-88AF-4F8B-A20A-B2938FFFAD91}">
      <dgm:prSet/>
      <dgm:spPr/>
      <dgm:t>
        <a:bodyPr/>
        <a:lstStyle/>
        <a:p>
          <a:r>
            <a:rPr lang="en-US" b="1"/>
            <a:t>derivatives market (market for risk transfer instruments whose value is based on another variable)</a:t>
          </a:r>
          <a:endParaRPr lang="fi-FI"/>
        </a:p>
      </dgm:t>
    </dgm:pt>
    <dgm:pt modelId="{FD87D088-A968-4C13-A1D1-92327F31D96D}" type="parTrans" cxnId="{0CE2A4CC-8901-47F8-AB73-E2AEC7A14DFA}">
      <dgm:prSet/>
      <dgm:spPr/>
      <dgm:t>
        <a:bodyPr/>
        <a:lstStyle/>
        <a:p>
          <a:endParaRPr lang="fi-FI"/>
        </a:p>
      </dgm:t>
    </dgm:pt>
    <dgm:pt modelId="{4CEFBD40-005D-43D1-B326-641FA03E27D1}" type="sibTrans" cxnId="{0CE2A4CC-8901-47F8-AB73-E2AEC7A14DFA}">
      <dgm:prSet/>
      <dgm:spPr/>
      <dgm:t>
        <a:bodyPr/>
        <a:lstStyle/>
        <a:p>
          <a:endParaRPr lang="fi-FI"/>
        </a:p>
      </dgm:t>
    </dgm:pt>
    <dgm:pt modelId="{7E06B2BC-73D1-464E-8381-C5701A481F67}">
      <dgm:prSet/>
      <dgm:spPr/>
      <dgm:t>
        <a:bodyPr/>
        <a:lstStyle/>
        <a:p>
          <a:r>
            <a:rPr lang="en-US"/>
            <a:t>futures market (futures market)</a:t>
          </a:r>
          <a:endParaRPr lang="fi-FI"/>
        </a:p>
      </dgm:t>
    </dgm:pt>
    <dgm:pt modelId="{84892617-B427-490B-B18F-6F7A005ABEAF}" type="parTrans" cxnId="{C942773B-2BAE-4A19-963D-3663DEEBDE46}">
      <dgm:prSet/>
      <dgm:spPr/>
      <dgm:t>
        <a:bodyPr/>
        <a:lstStyle/>
        <a:p>
          <a:endParaRPr lang="fi-FI"/>
        </a:p>
      </dgm:t>
    </dgm:pt>
    <dgm:pt modelId="{6422AF54-4292-44FD-B941-081B07625014}" type="sibTrans" cxnId="{C942773B-2BAE-4A19-963D-3663DEEBDE46}">
      <dgm:prSet/>
      <dgm:spPr/>
      <dgm:t>
        <a:bodyPr/>
        <a:lstStyle/>
        <a:p>
          <a:endParaRPr lang="fi-FI"/>
        </a:p>
      </dgm:t>
    </dgm:pt>
    <dgm:pt modelId="{4A9AB44C-A6CC-4C09-9090-EB52D6C502C4}">
      <dgm:prSet/>
      <dgm:spPr/>
      <dgm:t>
        <a:bodyPr/>
        <a:lstStyle/>
        <a:p>
          <a:r>
            <a:rPr lang="en-US"/>
            <a:t>options market (markets for options)</a:t>
          </a:r>
          <a:endParaRPr lang="fi-FI"/>
        </a:p>
      </dgm:t>
    </dgm:pt>
    <dgm:pt modelId="{F851E502-1C5A-4E83-A87A-03126E5A35D9}" type="parTrans" cxnId="{CF3305F4-7DB1-48C4-8136-B34D12DAEBB3}">
      <dgm:prSet/>
      <dgm:spPr/>
      <dgm:t>
        <a:bodyPr/>
        <a:lstStyle/>
        <a:p>
          <a:endParaRPr lang="fi-FI"/>
        </a:p>
      </dgm:t>
    </dgm:pt>
    <dgm:pt modelId="{3F5936B1-E72B-4268-AE6E-E61F7AB428CB}" type="sibTrans" cxnId="{CF3305F4-7DB1-48C4-8136-B34D12DAEBB3}">
      <dgm:prSet/>
      <dgm:spPr/>
      <dgm:t>
        <a:bodyPr/>
        <a:lstStyle/>
        <a:p>
          <a:endParaRPr lang="fi-FI"/>
        </a:p>
      </dgm:t>
    </dgm:pt>
    <dgm:pt modelId="{2129D52A-6776-45D3-BADD-869D2BDFB65A}">
      <dgm:prSet/>
      <dgm:spPr/>
      <dgm:t>
        <a:bodyPr/>
        <a:lstStyle/>
        <a:p>
          <a:r>
            <a:rPr lang="en-US" b="1"/>
            <a:t>money market (market for short-term funding to improve the liquidity of financial institutions)</a:t>
          </a:r>
          <a:endParaRPr lang="fi-FI"/>
        </a:p>
      </dgm:t>
    </dgm:pt>
    <dgm:pt modelId="{2BC1FCE2-617C-4117-9311-73C6A8BC81AC}" type="parTrans" cxnId="{B3D44C01-CBD8-4A58-828E-4BC15120F18D}">
      <dgm:prSet/>
      <dgm:spPr/>
      <dgm:t>
        <a:bodyPr/>
        <a:lstStyle/>
        <a:p>
          <a:endParaRPr lang="fi-FI"/>
        </a:p>
      </dgm:t>
    </dgm:pt>
    <dgm:pt modelId="{9582D85A-63D7-495E-962E-0695EE5D4F70}" type="sibTrans" cxnId="{B3D44C01-CBD8-4A58-828E-4BC15120F18D}">
      <dgm:prSet/>
      <dgm:spPr/>
      <dgm:t>
        <a:bodyPr/>
        <a:lstStyle/>
        <a:p>
          <a:endParaRPr lang="fi-FI"/>
        </a:p>
      </dgm:t>
    </dgm:pt>
    <dgm:pt modelId="{1FDB6EF8-D812-4D2D-A6C2-621A72457869}">
      <dgm:prSet/>
      <dgm:spPr/>
      <dgm:t>
        <a:bodyPr/>
        <a:lstStyle/>
        <a:p>
          <a:r>
            <a:rPr lang="en-US"/>
            <a:t>interbank market (market for lending money between banks)</a:t>
          </a:r>
          <a:endParaRPr lang="fi-FI"/>
        </a:p>
      </dgm:t>
    </dgm:pt>
    <dgm:pt modelId="{DECF5A03-76A6-40D2-AE85-9B7DE6EA7737}" type="parTrans" cxnId="{07F2AEDB-7B28-481E-A771-3682101CE74D}">
      <dgm:prSet/>
      <dgm:spPr/>
      <dgm:t>
        <a:bodyPr/>
        <a:lstStyle/>
        <a:p>
          <a:endParaRPr lang="fi-FI"/>
        </a:p>
      </dgm:t>
    </dgm:pt>
    <dgm:pt modelId="{D4A1EB06-3563-4E72-81D1-1C79229FC37C}" type="sibTrans" cxnId="{07F2AEDB-7B28-481E-A771-3682101CE74D}">
      <dgm:prSet/>
      <dgm:spPr/>
      <dgm:t>
        <a:bodyPr/>
        <a:lstStyle/>
        <a:p>
          <a:endParaRPr lang="fi-FI"/>
        </a:p>
      </dgm:t>
    </dgm:pt>
    <dgm:pt modelId="{A08771A8-B11F-44F8-8ED9-E969D190704D}" type="pres">
      <dgm:prSet presAssocID="{0612DD89-727F-4D66-B1D8-32CC7EA5DD49}" presName="linear" presStyleCnt="0">
        <dgm:presLayoutVars>
          <dgm:animLvl val="lvl"/>
          <dgm:resizeHandles val="exact"/>
        </dgm:presLayoutVars>
      </dgm:prSet>
      <dgm:spPr/>
    </dgm:pt>
    <dgm:pt modelId="{F460055E-A75B-4902-8BCF-14E1A576480C}" type="pres">
      <dgm:prSet presAssocID="{1202B3A4-4BA0-4B29-A0AD-E83E26513BD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F66B018-6EE7-400C-BD03-01AE2E44EAB6}" type="pres">
      <dgm:prSet presAssocID="{1202B3A4-4BA0-4B29-A0AD-E83E26513BD9}" presName="childText" presStyleLbl="revTx" presStyleIdx="0" presStyleCnt="3">
        <dgm:presLayoutVars>
          <dgm:bulletEnabled val="1"/>
        </dgm:presLayoutVars>
      </dgm:prSet>
      <dgm:spPr/>
    </dgm:pt>
    <dgm:pt modelId="{268D4233-B75E-49A8-B914-3A8733FB32B4}" type="pres">
      <dgm:prSet presAssocID="{461CF868-999C-49A3-BD0D-344D3CAC9EA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1E4A6DB-CB2F-4AC6-9CD9-F5721BF0969A}" type="pres">
      <dgm:prSet presAssocID="{5284B046-DE18-464F-81F2-A4C04D074587}" presName="spacer" presStyleCnt="0"/>
      <dgm:spPr/>
    </dgm:pt>
    <dgm:pt modelId="{63069E71-61EB-47CC-AB2B-F0597401A5D4}" type="pres">
      <dgm:prSet presAssocID="{60162E30-88AF-4F8B-A20A-B2938FFFAD9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7E9BBFB-1548-4899-AB1C-69FD24FC9FD1}" type="pres">
      <dgm:prSet presAssocID="{60162E30-88AF-4F8B-A20A-B2938FFFAD91}" presName="childText" presStyleLbl="revTx" presStyleIdx="1" presStyleCnt="3">
        <dgm:presLayoutVars>
          <dgm:bulletEnabled val="1"/>
        </dgm:presLayoutVars>
      </dgm:prSet>
      <dgm:spPr/>
    </dgm:pt>
    <dgm:pt modelId="{0B164BD3-8869-44AB-BEFB-3C7747CF017D}" type="pres">
      <dgm:prSet presAssocID="{2129D52A-6776-45D3-BADD-869D2BDFB65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D5CF4DA-3F9C-4F00-BC15-1EB4DC99FABD}" type="pres">
      <dgm:prSet presAssocID="{2129D52A-6776-45D3-BADD-869D2BDFB65A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B3D44C01-CBD8-4A58-828E-4BC15120F18D}" srcId="{0612DD89-727F-4D66-B1D8-32CC7EA5DD49}" destId="{2129D52A-6776-45D3-BADD-869D2BDFB65A}" srcOrd="3" destOrd="0" parTransId="{2BC1FCE2-617C-4117-9311-73C6A8BC81AC}" sibTransId="{9582D85A-63D7-495E-962E-0695EE5D4F70}"/>
    <dgm:cxn modelId="{3C89371E-0EDE-4022-B4B9-783C20645DA4}" srcId="{1202B3A4-4BA0-4B29-A0AD-E83E26513BD9}" destId="{5C5A3353-2B51-4195-852A-61BEA6DAF2DB}" srcOrd="0" destOrd="0" parTransId="{47D5C812-E270-4604-84BC-CEF25CBF5C65}" sibTransId="{A8C173BF-F7CF-45D9-85E2-1A2225870E14}"/>
    <dgm:cxn modelId="{88088729-4B55-41A7-8409-024E7518470A}" type="presOf" srcId="{4A9AB44C-A6CC-4C09-9090-EB52D6C502C4}" destId="{E7E9BBFB-1548-4899-AB1C-69FD24FC9FD1}" srcOrd="0" destOrd="1" presId="urn:microsoft.com/office/officeart/2005/8/layout/vList2"/>
    <dgm:cxn modelId="{88B0212A-863F-40D8-BEBE-F53BFE25847B}" type="presOf" srcId="{1202B3A4-4BA0-4B29-A0AD-E83E26513BD9}" destId="{F460055E-A75B-4902-8BCF-14E1A576480C}" srcOrd="0" destOrd="0" presId="urn:microsoft.com/office/officeart/2005/8/layout/vList2"/>
    <dgm:cxn modelId="{C942773B-2BAE-4A19-963D-3663DEEBDE46}" srcId="{60162E30-88AF-4F8B-A20A-B2938FFFAD91}" destId="{7E06B2BC-73D1-464E-8381-C5701A481F67}" srcOrd="0" destOrd="0" parTransId="{84892617-B427-490B-B18F-6F7A005ABEAF}" sibTransId="{6422AF54-4292-44FD-B941-081B07625014}"/>
    <dgm:cxn modelId="{CAE3465F-08A8-4FC6-B954-EB1B4457C616}" type="presOf" srcId="{461CF868-999C-49A3-BD0D-344D3CAC9EAB}" destId="{268D4233-B75E-49A8-B914-3A8733FB32B4}" srcOrd="0" destOrd="0" presId="urn:microsoft.com/office/officeart/2005/8/layout/vList2"/>
    <dgm:cxn modelId="{7A57E76F-1CAC-4629-8CCD-7D23AC90CC18}" type="presOf" srcId="{60162E30-88AF-4F8B-A20A-B2938FFFAD91}" destId="{63069E71-61EB-47CC-AB2B-F0597401A5D4}" srcOrd="0" destOrd="0" presId="urn:microsoft.com/office/officeart/2005/8/layout/vList2"/>
    <dgm:cxn modelId="{79CD1958-BB86-404E-B86F-3C5BB5279886}" type="presOf" srcId="{9406C791-1F62-410E-B2CF-DE4F43302810}" destId="{1F66B018-6EE7-400C-BD03-01AE2E44EAB6}" srcOrd="0" destOrd="1" presId="urn:microsoft.com/office/officeart/2005/8/layout/vList2"/>
    <dgm:cxn modelId="{4F8A4C78-E4CE-473F-8EE7-C00C4A58C19B}" type="presOf" srcId="{2129D52A-6776-45D3-BADD-869D2BDFB65A}" destId="{0B164BD3-8869-44AB-BEFB-3C7747CF017D}" srcOrd="0" destOrd="0" presId="urn:microsoft.com/office/officeart/2005/8/layout/vList2"/>
    <dgm:cxn modelId="{7184138A-DA65-48E5-95D9-53AE37CD8B4B}" type="presOf" srcId="{0612DD89-727F-4D66-B1D8-32CC7EA5DD49}" destId="{A08771A8-B11F-44F8-8ED9-E969D190704D}" srcOrd="0" destOrd="0" presId="urn:microsoft.com/office/officeart/2005/8/layout/vList2"/>
    <dgm:cxn modelId="{CA11319D-0289-4196-B7C3-E71064F93831}" srcId="{0612DD89-727F-4D66-B1D8-32CC7EA5DD49}" destId="{461CF868-999C-49A3-BD0D-344D3CAC9EAB}" srcOrd="1" destOrd="0" parTransId="{B350F7D1-C9A2-453F-A240-76F1E6E84B2F}" sibTransId="{5284B046-DE18-464F-81F2-A4C04D074587}"/>
    <dgm:cxn modelId="{2744CEC6-7ECB-4350-A2C2-1F15AC02619F}" type="presOf" srcId="{4CDA67A7-7451-4A45-8596-3E7056E3C1B4}" destId="{1F66B018-6EE7-400C-BD03-01AE2E44EAB6}" srcOrd="0" destOrd="2" presId="urn:microsoft.com/office/officeart/2005/8/layout/vList2"/>
    <dgm:cxn modelId="{CBFFF3C6-52FC-4705-A279-413D5FE68FC9}" srcId="{1202B3A4-4BA0-4B29-A0AD-E83E26513BD9}" destId="{9406C791-1F62-410E-B2CF-DE4F43302810}" srcOrd="1" destOrd="0" parTransId="{5F9C87E2-8883-4797-A2AF-0D44DF3C3FE7}" sibTransId="{BD636D56-C789-4D7B-9B13-CEAFE8DF03F5}"/>
    <dgm:cxn modelId="{0CE2A4CC-8901-47F8-AB73-E2AEC7A14DFA}" srcId="{0612DD89-727F-4D66-B1D8-32CC7EA5DD49}" destId="{60162E30-88AF-4F8B-A20A-B2938FFFAD91}" srcOrd="2" destOrd="0" parTransId="{FD87D088-A968-4C13-A1D1-92327F31D96D}" sibTransId="{4CEFBD40-005D-43D1-B326-641FA03E27D1}"/>
    <dgm:cxn modelId="{07F2AEDB-7B28-481E-A771-3682101CE74D}" srcId="{2129D52A-6776-45D3-BADD-869D2BDFB65A}" destId="{1FDB6EF8-D812-4D2D-A6C2-621A72457869}" srcOrd="0" destOrd="0" parTransId="{DECF5A03-76A6-40D2-AE85-9B7DE6EA7737}" sibTransId="{D4A1EB06-3563-4E72-81D1-1C79229FC37C}"/>
    <dgm:cxn modelId="{AE7971DC-B140-45E9-8080-8C78D5261EB4}" srcId="{1202B3A4-4BA0-4B29-A0AD-E83E26513BD9}" destId="{4CDA67A7-7451-4A45-8596-3E7056E3C1B4}" srcOrd="2" destOrd="0" parTransId="{51F15DF8-1D34-4B48-8069-4D918B4984E1}" sibTransId="{3C03D025-2CED-4DDA-887A-D6D68BDFE913}"/>
    <dgm:cxn modelId="{6D3637DE-7302-45D4-838F-050535899C26}" type="presOf" srcId="{7E06B2BC-73D1-464E-8381-C5701A481F67}" destId="{E7E9BBFB-1548-4899-AB1C-69FD24FC9FD1}" srcOrd="0" destOrd="0" presId="urn:microsoft.com/office/officeart/2005/8/layout/vList2"/>
    <dgm:cxn modelId="{0777BAEE-FF84-4DD5-9363-8AA1372FC91F}" srcId="{0612DD89-727F-4D66-B1D8-32CC7EA5DD49}" destId="{1202B3A4-4BA0-4B29-A0AD-E83E26513BD9}" srcOrd="0" destOrd="0" parTransId="{9A4E86CA-2B00-4A8E-B304-ADEB76597D30}" sibTransId="{84F21467-769C-4009-BA02-1709BF2F3A35}"/>
    <dgm:cxn modelId="{DB9441F1-D879-4AE3-BD1F-959B2A422D5E}" type="presOf" srcId="{1FDB6EF8-D812-4D2D-A6C2-621A72457869}" destId="{CD5CF4DA-3F9C-4F00-BC15-1EB4DC99FABD}" srcOrd="0" destOrd="0" presId="urn:microsoft.com/office/officeart/2005/8/layout/vList2"/>
    <dgm:cxn modelId="{6CB429F3-9D24-458E-8784-508078DE467F}" type="presOf" srcId="{5C5A3353-2B51-4195-852A-61BEA6DAF2DB}" destId="{1F66B018-6EE7-400C-BD03-01AE2E44EAB6}" srcOrd="0" destOrd="0" presId="urn:microsoft.com/office/officeart/2005/8/layout/vList2"/>
    <dgm:cxn modelId="{CF3305F4-7DB1-48C4-8136-B34D12DAEBB3}" srcId="{60162E30-88AF-4F8B-A20A-B2938FFFAD91}" destId="{4A9AB44C-A6CC-4C09-9090-EB52D6C502C4}" srcOrd="1" destOrd="0" parTransId="{F851E502-1C5A-4E83-A87A-03126E5A35D9}" sibTransId="{3F5936B1-E72B-4268-AE6E-E61F7AB428CB}"/>
    <dgm:cxn modelId="{20884C20-46B9-4146-A92E-856C817502E5}" type="presParOf" srcId="{A08771A8-B11F-44F8-8ED9-E969D190704D}" destId="{F460055E-A75B-4902-8BCF-14E1A576480C}" srcOrd="0" destOrd="0" presId="urn:microsoft.com/office/officeart/2005/8/layout/vList2"/>
    <dgm:cxn modelId="{3F64448B-25D1-468C-A400-42E6097529F1}" type="presParOf" srcId="{A08771A8-B11F-44F8-8ED9-E969D190704D}" destId="{1F66B018-6EE7-400C-BD03-01AE2E44EAB6}" srcOrd="1" destOrd="0" presId="urn:microsoft.com/office/officeart/2005/8/layout/vList2"/>
    <dgm:cxn modelId="{7BDC9F4C-2C5E-4E94-815D-89CDD9197530}" type="presParOf" srcId="{A08771A8-B11F-44F8-8ED9-E969D190704D}" destId="{268D4233-B75E-49A8-B914-3A8733FB32B4}" srcOrd="2" destOrd="0" presId="urn:microsoft.com/office/officeart/2005/8/layout/vList2"/>
    <dgm:cxn modelId="{F7234A46-3189-4C57-B40E-221107784C11}" type="presParOf" srcId="{A08771A8-B11F-44F8-8ED9-E969D190704D}" destId="{31E4A6DB-CB2F-4AC6-9CD9-F5721BF0969A}" srcOrd="3" destOrd="0" presId="urn:microsoft.com/office/officeart/2005/8/layout/vList2"/>
    <dgm:cxn modelId="{6E14210E-0740-4B51-9AB6-F7233DF27551}" type="presParOf" srcId="{A08771A8-B11F-44F8-8ED9-E969D190704D}" destId="{63069E71-61EB-47CC-AB2B-F0597401A5D4}" srcOrd="4" destOrd="0" presId="urn:microsoft.com/office/officeart/2005/8/layout/vList2"/>
    <dgm:cxn modelId="{2F10A8C1-1FC0-440D-999E-F0EB1D12B0C0}" type="presParOf" srcId="{A08771A8-B11F-44F8-8ED9-E969D190704D}" destId="{E7E9BBFB-1548-4899-AB1C-69FD24FC9FD1}" srcOrd="5" destOrd="0" presId="urn:microsoft.com/office/officeart/2005/8/layout/vList2"/>
    <dgm:cxn modelId="{47B6ACB4-75C6-49B5-A71E-6F596621E234}" type="presParOf" srcId="{A08771A8-B11F-44F8-8ED9-E969D190704D}" destId="{0B164BD3-8869-44AB-BEFB-3C7747CF017D}" srcOrd="6" destOrd="0" presId="urn:microsoft.com/office/officeart/2005/8/layout/vList2"/>
    <dgm:cxn modelId="{928F551B-B2EC-4899-A93A-7F920D0B1370}" type="presParOf" srcId="{A08771A8-B11F-44F8-8ED9-E969D190704D}" destId="{CD5CF4DA-3F9C-4F00-BC15-1EB4DC99FAB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7049F7-3664-4FFD-B4B3-216E39623398}" type="doc">
      <dgm:prSet loTypeId="urn:microsoft.com/office/officeart/2005/8/layout/lProcess3" loCatId="process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fi-FI"/>
        </a:p>
      </dgm:t>
    </dgm:pt>
    <dgm:pt modelId="{425C38C4-3CDB-4E5F-9A3E-C64ECA9759E4}">
      <dgm:prSet/>
      <dgm:spPr/>
      <dgm:t>
        <a:bodyPr/>
        <a:lstStyle/>
        <a:p>
          <a:r>
            <a:rPr lang="fi-FI" b="1"/>
            <a:t>Duties in conjunction with the issue of securities </a:t>
          </a:r>
          <a:endParaRPr lang="fi-FI"/>
        </a:p>
      </dgm:t>
    </dgm:pt>
    <dgm:pt modelId="{8FA00918-3AB7-4C90-8AF3-E365F6E60099}" type="parTrans" cxnId="{42866942-5577-4BB6-B9F3-055A344DA2E0}">
      <dgm:prSet/>
      <dgm:spPr/>
      <dgm:t>
        <a:bodyPr/>
        <a:lstStyle/>
        <a:p>
          <a:endParaRPr lang="fi-FI"/>
        </a:p>
      </dgm:t>
    </dgm:pt>
    <dgm:pt modelId="{741D2F69-DBF9-4459-BD89-C9B3835181C1}" type="sibTrans" cxnId="{42866942-5577-4BB6-B9F3-055A344DA2E0}">
      <dgm:prSet/>
      <dgm:spPr/>
      <dgm:t>
        <a:bodyPr/>
        <a:lstStyle/>
        <a:p>
          <a:endParaRPr lang="fi-FI"/>
        </a:p>
      </dgm:t>
    </dgm:pt>
    <dgm:pt modelId="{CF18B21B-E3AE-4D82-A611-BEBC3CD9F798}">
      <dgm:prSet/>
      <dgm:spPr/>
      <dgm:t>
        <a:bodyPr/>
        <a:lstStyle/>
        <a:p>
          <a:r>
            <a:rPr lang="fi-FI"/>
            <a:t>Information of the issuer (financial position, future prospects etc) and of the security to facilitate well-founded investment decisions </a:t>
          </a:r>
        </a:p>
      </dgm:t>
    </dgm:pt>
    <dgm:pt modelId="{3AD6C26F-86C0-467B-9D94-C73D88A1F950}" type="parTrans" cxnId="{99BA3C51-1D19-45E0-81E7-B7FC7DC4ECAC}">
      <dgm:prSet/>
      <dgm:spPr/>
      <dgm:t>
        <a:bodyPr/>
        <a:lstStyle/>
        <a:p>
          <a:endParaRPr lang="fi-FI"/>
        </a:p>
      </dgm:t>
    </dgm:pt>
    <dgm:pt modelId="{0C6E3F31-026E-4BA6-9317-92BF812C5417}" type="sibTrans" cxnId="{99BA3C51-1D19-45E0-81E7-B7FC7DC4ECAC}">
      <dgm:prSet/>
      <dgm:spPr/>
      <dgm:t>
        <a:bodyPr/>
        <a:lstStyle/>
        <a:p>
          <a:endParaRPr lang="fi-FI"/>
        </a:p>
      </dgm:t>
    </dgm:pt>
    <dgm:pt modelId="{BCF3635F-B86C-4D72-809D-A071E2644E72}">
      <dgm:prSet/>
      <dgm:spPr/>
      <dgm:t>
        <a:bodyPr/>
        <a:lstStyle/>
        <a:p>
          <a:r>
            <a:rPr lang="fi-FI"/>
            <a:t>Especially the prospectus duty </a:t>
          </a:r>
        </a:p>
      </dgm:t>
    </dgm:pt>
    <dgm:pt modelId="{B46242EB-D291-405B-9DDE-3DD16A66D8AC}" type="parTrans" cxnId="{6535BB55-C8BF-4004-8072-322D2502E48E}">
      <dgm:prSet/>
      <dgm:spPr/>
      <dgm:t>
        <a:bodyPr/>
        <a:lstStyle/>
        <a:p>
          <a:endParaRPr lang="fi-FI"/>
        </a:p>
      </dgm:t>
    </dgm:pt>
    <dgm:pt modelId="{D8DFDC49-F53E-4E9E-8004-84FF4D5278E6}" type="sibTrans" cxnId="{6535BB55-C8BF-4004-8072-322D2502E48E}">
      <dgm:prSet/>
      <dgm:spPr/>
      <dgm:t>
        <a:bodyPr/>
        <a:lstStyle/>
        <a:p>
          <a:endParaRPr lang="fi-FI"/>
        </a:p>
      </dgm:t>
    </dgm:pt>
    <dgm:pt modelId="{7D9BA75D-A783-492F-832C-D0702AC24D24}">
      <dgm:prSet/>
      <dgm:spPr/>
      <dgm:t>
        <a:bodyPr/>
        <a:lstStyle/>
        <a:p>
          <a:r>
            <a:rPr lang="fi-FI"/>
            <a:t>Obligation of the issuer </a:t>
          </a:r>
        </a:p>
      </dgm:t>
    </dgm:pt>
    <dgm:pt modelId="{217AB552-AC69-449B-A833-CC5ED9BFAD41}" type="parTrans" cxnId="{EDBC74BB-FD63-45B2-985E-4F674CB62800}">
      <dgm:prSet/>
      <dgm:spPr/>
      <dgm:t>
        <a:bodyPr/>
        <a:lstStyle/>
        <a:p>
          <a:endParaRPr lang="fi-FI"/>
        </a:p>
      </dgm:t>
    </dgm:pt>
    <dgm:pt modelId="{5E23A8EC-6817-4F9E-89A0-A8863489EDEC}" type="sibTrans" cxnId="{EDBC74BB-FD63-45B2-985E-4F674CB62800}">
      <dgm:prSet/>
      <dgm:spPr/>
      <dgm:t>
        <a:bodyPr/>
        <a:lstStyle/>
        <a:p>
          <a:endParaRPr lang="fi-FI"/>
        </a:p>
      </dgm:t>
    </dgm:pt>
    <dgm:pt modelId="{AC652FA1-3CB9-4AA9-9AF9-45084A819908}">
      <dgm:prSet/>
      <dgm:spPr/>
      <dgm:t>
        <a:bodyPr/>
        <a:lstStyle/>
        <a:p>
          <a:r>
            <a:rPr lang="fi-FI" b="1"/>
            <a:t>Regular (interim and annual accounts and account statements) and ongoing disclosure duties </a:t>
          </a:r>
          <a:endParaRPr lang="fi-FI"/>
        </a:p>
      </dgm:t>
    </dgm:pt>
    <dgm:pt modelId="{63117809-9D52-456D-9857-C498CB4BB94F}" type="parTrans" cxnId="{AA64CC83-9724-4187-BD9F-E1B04B3EB1A4}">
      <dgm:prSet/>
      <dgm:spPr/>
      <dgm:t>
        <a:bodyPr/>
        <a:lstStyle/>
        <a:p>
          <a:endParaRPr lang="fi-FI"/>
        </a:p>
      </dgm:t>
    </dgm:pt>
    <dgm:pt modelId="{CB2EE3F2-5CC1-43C8-B83A-A1D8C15BF6D3}" type="sibTrans" cxnId="{AA64CC83-9724-4187-BD9F-E1B04B3EB1A4}">
      <dgm:prSet/>
      <dgm:spPr/>
      <dgm:t>
        <a:bodyPr/>
        <a:lstStyle/>
        <a:p>
          <a:endParaRPr lang="fi-FI"/>
        </a:p>
      </dgm:t>
    </dgm:pt>
    <dgm:pt modelId="{FEB5D2A3-1D77-4F36-B045-6D26280B4075}">
      <dgm:prSet/>
      <dgm:spPr/>
      <dgm:t>
        <a:bodyPr/>
        <a:lstStyle/>
        <a:p>
          <a:r>
            <a:rPr lang="fi-FI"/>
            <a:t>A</a:t>
          </a:r>
          <a:r>
            <a:rPr lang="fi-FI" b="0"/>
            <a:t>ny news having a material impact on the value of the security</a:t>
          </a:r>
          <a:r>
            <a:rPr lang="fi-FI"/>
            <a:t> </a:t>
          </a:r>
        </a:p>
      </dgm:t>
    </dgm:pt>
    <dgm:pt modelId="{FFE94D83-0382-45CC-B01D-E035034A7F83}" type="parTrans" cxnId="{B63633FC-FD3A-4CC4-B44B-A0E3FEA79BAA}">
      <dgm:prSet/>
      <dgm:spPr/>
      <dgm:t>
        <a:bodyPr/>
        <a:lstStyle/>
        <a:p>
          <a:endParaRPr lang="fi-FI"/>
        </a:p>
      </dgm:t>
    </dgm:pt>
    <dgm:pt modelId="{78FD9A3F-8ED0-46CB-831D-892CE46CDAD9}" type="sibTrans" cxnId="{B63633FC-FD3A-4CC4-B44B-A0E3FEA79BAA}">
      <dgm:prSet/>
      <dgm:spPr/>
      <dgm:t>
        <a:bodyPr/>
        <a:lstStyle/>
        <a:p>
          <a:endParaRPr lang="fi-FI"/>
        </a:p>
      </dgm:t>
    </dgm:pt>
    <dgm:pt modelId="{CE512694-8364-4E01-A585-6A553A727BA0}">
      <dgm:prSet/>
      <dgm:spPr/>
      <dgm:t>
        <a:bodyPr/>
        <a:lstStyle/>
        <a:p>
          <a:r>
            <a:rPr lang="fi-FI"/>
            <a:t>Obligation of the issuer  </a:t>
          </a:r>
        </a:p>
      </dgm:t>
    </dgm:pt>
    <dgm:pt modelId="{EF80F309-0F9D-4DED-82CF-EAB9D9515969}" type="parTrans" cxnId="{7F819262-9BBA-4587-95D3-EF2DF52996E1}">
      <dgm:prSet/>
      <dgm:spPr/>
      <dgm:t>
        <a:bodyPr/>
        <a:lstStyle/>
        <a:p>
          <a:endParaRPr lang="fi-FI"/>
        </a:p>
      </dgm:t>
    </dgm:pt>
    <dgm:pt modelId="{6057F149-3B89-4556-8E4B-D3CB480B93BB}" type="sibTrans" cxnId="{7F819262-9BBA-4587-95D3-EF2DF52996E1}">
      <dgm:prSet/>
      <dgm:spPr/>
      <dgm:t>
        <a:bodyPr/>
        <a:lstStyle/>
        <a:p>
          <a:endParaRPr lang="fi-FI"/>
        </a:p>
      </dgm:t>
    </dgm:pt>
    <dgm:pt modelId="{593C6706-E06D-4767-AED9-E28FB5ACF440}">
      <dgm:prSet/>
      <dgm:spPr/>
      <dgm:t>
        <a:bodyPr/>
        <a:lstStyle/>
        <a:p>
          <a:r>
            <a:rPr lang="fi-FI" b="1"/>
            <a:t>Flagging duties (share ownership portion reaching / exceeding / falling below defined thresholds) </a:t>
          </a:r>
          <a:endParaRPr lang="fi-FI"/>
        </a:p>
      </dgm:t>
    </dgm:pt>
    <dgm:pt modelId="{5FBE4235-87A8-4482-8743-5E96BA4C5BCD}" type="parTrans" cxnId="{E8D27A47-0948-4C8D-90D3-3F85CC5E17D3}">
      <dgm:prSet/>
      <dgm:spPr/>
      <dgm:t>
        <a:bodyPr/>
        <a:lstStyle/>
        <a:p>
          <a:endParaRPr lang="fi-FI"/>
        </a:p>
      </dgm:t>
    </dgm:pt>
    <dgm:pt modelId="{3E9B6FA7-60D5-41A5-ACB7-0C732E72E21A}" type="sibTrans" cxnId="{E8D27A47-0948-4C8D-90D3-3F85CC5E17D3}">
      <dgm:prSet/>
      <dgm:spPr/>
      <dgm:t>
        <a:bodyPr/>
        <a:lstStyle/>
        <a:p>
          <a:endParaRPr lang="fi-FI"/>
        </a:p>
      </dgm:t>
    </dgm:pt>
    <dgm:pt modelId="{FB414B0A-3432-40C0-B966-2AF0990E02D9}">
      <dgm:prSet/>
      <dgm:spPr/>
      <dgm:t>
        <a:bodyPr/>
        <a:lstStyle/>
        <a:p>
          <a:r>
            <a:rPr lang="fi-FI"/>
            <a:t>Obligation of a shareholder </a:t>
          </a:r>
        </a:p>
      </dgm:t>
    </dgm:pt>
    <dgm:pt modelId="{D996A26A-17A1-4D0B-A864-ACAB8C9B329A}" type="parTrans" cxnId="{D3B5086D-5CAF-46E3-8BBF-2329675DC269}">
      <dgm:prSet/>
      <dgm:spPr/>
      <dgm:t>
        <a:bodyPr/>
        <a:lstStyle/>
        <a:p>
          <a:endParaRPr lang="fi-FI"/>
        </a:p>
      </dgm:t>
    </dgm:pt>
    <dgm:pt modelId="{62618931-3584-4A18-A785-61C8C3ABD934}" type="sibTrans" cxnId="{D3B5086D-5CAF-46E3-8BBF-2329675DC269}">
      <dgm:prSet/>
      <dgm:spPr/>
      <dgm:t>
        <a:bodyPr/>
        <a:lstStyle/>
        <a:p>
          <a:endParaRPr lang="fi-FI"/>
        </a:p>
      </dgm:t>
    </dgm:pt>
    <dgm:pt modelId="{6A2FF9BB-BF47-44D1-B5BC-8A744ABB758B}" type="pres">
      <dgm:prSet presAssocID="{D27049F7-3664-4FFD-B4B3-216E3962339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CD347B8-1D45-408E-8334-1ECB22F51823}" type="pres">
      <dgm:prSet presAssocID="{425C38C4-3CDB-4E5F-9A3E-C64ECA9759E4}" presName="horFlow" presStyleCnt="0"/>
      <dgm:spPr/>
    </dgm:pt>
    <dgm:pt modelId="{2D62BD4C-2AE0-4B9D-ACA5-EE6AF6BA45E4}" type="pres">
      <dgm:prSet presAssocID="{425C38C4-3CDB-4E5F-9A3E-C64ECA9759E4}" presName="bigChev" presStyleLbl="node1" presStyleIdx="0" presStyleCnt="4"/>
      <dgm:spPr/>
    </dgm:pt>
    <dgm:pt modelId="{908BDEBC-49C4-4D50-A14E-50B91B950E5B}" type="pres">
      <dgm:prSet presAssocID="{3AD6C26F-86C0-467B-9D94-C73D88A1F950}" presName="parTrans" presStyleCnt="0"/>
      <dgm:spPr/>
    </dgm:pt>
    <dgm:pt modelId="{659436C0-2B58-48B3-A489-085D96DCFEA6}" type="pres">
      <dgm:prSet presAssocID="{CF18B21B-E3AE-4D82-A611-BEBC3CD9F798}" presName="node" presStyleLbl="alignAccFollowNode1" presStyleIdx="0" presStyleCnt="5">
        <dgm:presLayoutVars>
          <dgm:bulletEnabled val="1"/>
        </dgm:presLayoutVars>
      </dgm:prSet>
      <dgm:spPr/>
    </dgm:pt>
    <dgm:pt modelId="{AA996BEF-E578-4BCA-A381-AE6653713331}" type="pres">
      <dgm:prSet presAssocID="{0C6E3F31-026E-4BA6-9317-92BF812C5417}" presName="sibTrans" presStyleCnt="0"/>
      <dgm:spPr/>
    </dgm:pt>
    <dgm:pt modelId="{C81C35A0-E100-41B7-9102-76452BCBC0E8}" type="pres">
      <dgm:prSet presAssocID="{BCF3635F-B86C-4D72-809D-A071E2644E72}" presName="node" presStyleLbl="alignAccFollowNode1" presStyleIdx="1" presStyleCnt="5">
        <dgm:presLayoutVars>
          <dgm:bulletEnabled val="1"/>
        </dgm:presLayoutVars>
      </dgm:prSet>
      <dgm:spPr/>
    </dgm:pt>
    <dgm:pt modelId="{E0C1C974-BDF4-4C53-BFE4-5B161A484958}" type="pres">
      <dgm:prSet presAssocID="{D8DFDC49-F53E-4E9E-8004-84FF4D5278E6}" presName="sibTrans" presStyleCnt="0"/>
      <dgm:spPr/>
    </dgm:pt>
    <dgm:pt modelId="{59FB3376-D563-45BE-94AE-DFF6134D6DE0}" type="pres">
      <dgm:prSet presAssocID="{7D9BA75D-A783-492F-832C-D0702AC24D24}" presName="node" presStyleLbl="alignAccFollowNode1" presStyleIdx="2" presStyleCnt="5">
        <dgm:presLayoutVars>
          <dgm:bulletEnabled val="1"/>
        </dgm:presLayoutVars>
      </dgm:prSet>
      <dgm:spPr/>
    </dgm:pt>
    <dgm:pt modelId="{960C2376-6A88-4D53-B956-43A2F488BEE8}" type="pres">
      <dgm:prSet presAssocID="{425C38C4-3CDB-4E5F-9A3E-C64ECA9759E4}" presName="vSp" presStyleCnt="0"/>
      <dgm:spPr/>
    </dgm:pt>
    <dgm:pt modelId="{F3488F29-DFD5-4F38-8A3C-B6058F2639AB}" type="pres">
      <dgm:prSet presAssocID="{AC652FA1-3CB9-4AA9-9AF9-45084A819908}" presName="horFlow" presStyleCnt="0"/>
      <dgm:spPr/>
    </dgm:pt>
    <dgm:pt modelId="{EF0A251D-FB61-45B6-AA0B-045D8F47764C}" type="pres">
      <dgm:prSet presAssocID="{AC652FA1-3CB9-4AA9-9AF9-45084A819908}" presName="bigChev" presStyleLbl="node1" presStyleIdx="1" presStyleCnt="4"/>
      <dgm:spPr/>
    </dgm:pt>
    <dgm:pt modelId="{A1963995-57F0-49A1-8891-9977491A41C8}" type="pres">
      <dgm:prSet presAssocID="{FFE94D83-0382-45CC-B01D-E035034A7F83}" presName="parTrans" presStyleCnt="0"/>
      <dgm:spPr/>
    </dgm:pt>
    <dgm:pt modelId="{E6571529-2143-4660-A309-F2BED6FE6798}" type="pres">
      <dgm:prSet presAssocID="{FEB5D2A3-1D77-4F36-B045-6D26280B4075}" presName="node" presStyleLbl="alignAccFollowNode1" presStyleIdx="3" presStyleCnt="5">
        <dgm:presLayoutVars>
          <dgm:bulletEnabled val="1"/>
        </dgm:presLayoutVars>
      </dgm:prSet>
      <dgm:spPr/>
    </dgm:pt>
    <dgm:pt modelId="{2A6E5B0A-CC54-4526-B846-2CF34B6CB794}" type="pres">
      <dgm:prSet presAssocID="{78FD9A3F-8ED0-46CB-831D-892CE46CDAD9}" presName="sibTrans" presStyleCnt="0"/>
      <dgm:spPr/>
    </dgm:pt>
    <dgm:pt modelId="{BC12BA53-0E47-4DDB-9E64-87EB0159296B}" type="pres">
      <dgm:prSet presAssocID="{CE512694-8364-4E01-A585-6A553A727BA0}" presName="node" presStyleLbl="alignAccFollowNode1" presStyleIdx="4" presStyleCnt="5">
        <dgm:presLayoutVars>
          <dgm:bulletEnabled val="1"/>
        </dgm:presLayoutVars>
      </dgm:prSet>
      <dgm:spPr/>
    </dgm:pt>
    <dgm:pt modelId="{99A5E3D3-BFD2-43BF-8CBF-058963030FAA}" type="pres">
      <dgm:prSet presAssocID="{AC652FA1-3CB9-4AA9-9AF9-45084A819908}" presName="vSp" presStyleCnt="0"/>
      <dgm:spPr/>
    </dgm:pt>
    <dgm:pt modelId="{150CDA0A-14C8-4A94-8ED9-75C905242BD0}" type="pres">
      <dgm:prSet presAssocID="{593C6706-E06D-4767-AED9-E28FB5ACF440}" presName="horFlow" presStyleCnt="0"/>
      <dgm:spPr/>
    </dgm:pt>
    <dgm:pt modelId="{5E6FFD20-86B6-4579-8856-28978AC95148}" type="pres">
      <dgm:prSet presAssocID="{593C6706-E06D-4767-AED9-E28FB5ACF440}" presName="bigChev" presStyleLbl="node1" presStyleIdx="2" presStyleCnt="4"/>
      <dgm:spPr/>
    </dgm:pt>
    <dgm:pt modelId="{F7A1F061-0874-4CD6-919D-1E770099A754}" type="pres">
      <dgm:prSet presAssocID="{593C6706-E06D-4767-AED9-E28FB5ACF440}" presName="vSp" presStyleCnt="0"/>
      <dgm:spPr/>
    </dgm:pt>
    <dgm:pt modelId="{AFC0FC34-5754-4721-B95E-1A521C2410C6}" type="pres">
      <dgm:prSet presAssocID="{FB414B0A-3432-40C0-B966-2AF0990E02D9}" presName="horFlow" presStyleCnt="0"/>
      <dgm:spPr/>
    </dgm:pt>
    <dgm:pt modelId="{FCAFEEAE-CBAC-4E88-B00A-C987FFD690BA}" type="pres">
      <dgm:prSet presAssocID="{FB414B0A-3432-40C0-B966-2AF0990E02D9}" presName="bigChev" presStyleLbl="node1" presStyleIdx="3" presStyleCnt="4"/>
      <dgm:spPr/>
    </dgm:pt>
  </dgm:ptLst>
  <dgm:cxnLst>
    <dgm:cxn modelId="{AC85E703-E771-47B5-82B1-0A4395E2080B}" type="presOf" srcId="{FB414B0A-3432-40C0-B966-2AF0990E02D9}" destId="{FCAFEEAE-CBAC-4E88-B00A-C987FFD690BA}" srcOrd="0" destOrd="0" presId="urn:microsoft.com/office/officeart/2005/8/layout/lProcess3"/>
    <dgm:cxn modelId="{D7335305-5AE3-40A4-895A-7AB8906534F9}" type="presOf" srcId="{7D9BA75D-A783-492F-832C-D0702AC24D24}" destId="{59FB3376-D563-45BE-94AE-DFF6134D6DE0}" srcOrd="0" destOrd="0" presId="urn:microsoft.com/office/officeart/2005/8/layout/lProcess3"/>
    <dgm:cxn modelId="{1651DB08-EC92-4453-90AA-EC81E02129B9}" type="presOf" srcId="{FEB5D2A3-1D77-4F36-B045-6D26280B4075}" destId="{E6571529-2143-4660-A309-F2BED6FE6798}" srcOrd="0" destOrd="0" presId="urn:microsoft.com/office/officeart/2005/8/layout/lProcess3"/>
    <dgm:cxn modelId="{B1A94C17-CD8E-43D5-83A4-BD0FC587AC8B}" type="presOf" srcId="{CF18B21B-E3AE-4D82-A611-BEBC3CD9F798}" destId="{659436C0-2B58-48B3-A489-085D96DCFEA6}" srcOrd="0" destOrd="0" presId="urn:microsoft.com/office/officeart/2005/8/layout/lProcess3"/>
    <dgm:cxn modelId="{E58F5D42-6AA8-4CB3-937D-B46CED777B76}" type="presOf" srcId="{D27049F7-3664-4FFD-B4B3-216E39623398}" destId="{6A2FF9BB-BF47-44D1-B5BC-8A744ABB758B}" srcOrd="0" destOrd="0" presId="urn:microsoft.com/office/officeart/2005/8/layout/lProcess3"/>
    <dgm:cxn modelId="{42866942-5577-4BB6-B9F3-055A344DA2E0}" srcId="{D27049F7-3664-4FFD-B4B3-216E39623398}" destId="{425C38C4-3CDB-4E5F-9A3E-C64ECA9759E4}" srcOrd="0" destOrd="0" parTransId="{8FA00918-3AB7-4C90-8AF3-E365F6E60099}" sibTransId="{741D2F69-DBF9-4459-BD89-C9B3835181C1}"/>
    <dgm:cxn modelId="{7F819262-9BBA-4587-95D3-EF2DF52996E1}" srcId="{AC652FA1-3CB9-4AA9-9AF9-45084A819908}" destId="{CE512694-8364-4E01-A585-6A553A727BA0}" srcOrd="1" destOrd="0" parTransId="{EF80F309-0F9D-4DED-82CF-EAB9D9515969}" sibTransId="{6057F149-3B89-4556-8E4B-D3CB480B93BB}"/>
    <dgm:cxn modelId="{3ABFAB65-EAD9-45BB-8FB6-50176D60B6BF}" type="presOf" srcId="{BCF3635F-B86C-4D72-809D-A071E2644E72}" destId="{C81C35A0-E100-41B7-9102-76452BCBC0E8}" srcOrd="0" destOrd="0" presId="urn:microsoft.com/office/officeart/2005/8/layout/lProcess3"/>
    <dgm:cxn modelId="{E8D27A47-0948-4C8D-90D3-3F85CC5E17D3}" srcId="{D27049F7-3664-4FFD-B4B3-216E39623398}" destId="{593C6706-E06D-4767-AED9-E28FB5ACF440}" srcOrd="2" destOrd="0" parTransId="{5FBE4235-87A8-4482-8743-5E96BA4C5BCD}" sibTransId="{3E9B6FA7-60D5-41A5-ACB7-0C732E72E21A}"/>
    <dgm:cxn modelId="{D3B5086D-5CAF-46E3-8BBF-2329675DC269}" srcId="{D27049F7-3664-4FFD-B4B3-216E39623398}" destId="{FB414B0A-3432-40C0-B966-2AF0990E02D9}" srcOrd="3" destOrd="0" parTransId="{D996A26A-17A1-4D0B-A864-ACAB8C9B329A}" sibTransId="{62618931-3584-4A18-A785-61C8C3ABD934}"/>
    <dgm:cxn modelId="{99BA3C51-1D19-45E0-81E7-B7FC7DC4ECAC}" srcId="{425C38C4-3CDB-4E5F-9A3E-C64ECA9759E4}" destId="{CF18B21B-E3AE-4D82-A611-BEBC3CD9F798}" srcOrd="0" destOrd="0" parTransId="{3AD6C26F-86C0-467B-9D94-C73D88A1F950}" sibTransId="{0C6E3F31-026E-4BA6-9317-92BF812C5417}"/>
    <dgm:cxn modelId="{F2295D51-7D0D-490B-B5D9-0B02D0B293A0}" type="presOf" srcId="{593C6706-E06D-4767-AED9-E28FB5ACF440}" destId="{5E6FFD20-86B6-4579-8856-28978AC95148}" srcOrd="0" destOrd="0" presId="urn:microsoft.com/office/officeart/2005/8/layout/lProcess3"/>
    <dgm:cxn modelId="{6535BB55-C8BF-4004-8072-322D2502E48E}" srcId="{425C38C4-3CDB-4E5F-9A3E-C64ECA9759E4}" destId="{BCF3635F-B86C-4D72-809D-A071E2644E72}" srcOrd="1" destOrd="0" parTransId="{B46242EB-D291-405B-9DDE-3DD16A66D8AC}" sibTransId="{D8DFDC49-F53E-4E9E-8004-84FF4D5278E6}"/>
    <dgm:cxn modelId="{EB385780-D158-4747-B23E-5760884DA162}" type="presOf" srcId="{AC652FA1-3CB9-4AA9-9AF9-45084A819908}" destId="{EF0A251D-FB61-45B6-AA0B-045D8F47764C}" srcOrd="0" destOrd="0" presId="urn:microsoft.com/office/officeart/2005/8/layout/lProcess3"/>
    <dgm:cxn modelId="{AA64CC83-9724-4187-BD9F-E1B04B3EB1A4}" srcId="{D27049F7-3664-4FFD-B4B3-216E39623398}" destId="{AC652FA1-3CB9-4AA9-9AF9-45084A819908}" srcOrd="1" destOrd="0" parTransId="{63117809-9D52-456D-9857-C498CB4BB94F}" sibTransId="{CB2EE3F2-5CC1-43C8-B83A-A1D8C15BF6D3}"/>
    <dgm:cxn modelId="{7B867088-7285-40E9-8662-B914DEF9DCD4}" type="presOf" srcId="{CE512694-8364-4E01-A585-6A553A727BA0}" destId="{BC12BA53-0E47-4DDB-9E64-87EB0159296B}" srcOrd="0" destOrd="0" presId="urn:microsoft.com/office/officeart/2005/8/layout/lProcess3"/>
    <dgm:cxn modelId="{22DF77AC-6FD7-4906-B6D0-1A0932C4F822}" type="presOf" srcId="{425C38C4-3CDB-4E5F-9A3E-C64ECA9759E4}" destId="{2D62BD4C-2AE0-4B9D-ACA5-EE6AF6BA45E4}" srcOrd="0" destOrd="0" presId="urn:microsoft.com/office/officeart/2005/8/layout/lProcess3"/>
    <dgm:cxn modelId="{EDBC74BB-FD63-45B2-985E-4F674CB62800}" srcId="{425C38C4-3CDB-4E5F-9A3E-C64ECA9759E4}" destId="{7D9BA75D-A783-492F-832C-D0702AC24D24}" srcOrd="2" destOrd="0" parTransId="{217AB552-AC69-449B-A833-CC5ED9BFAD41}" sibTransId="{5E23A8EC-6817-4F9E-89A0-A8863489EDEC}"/>
    <dgm:cxn modelId="{B63633FC-FD3A-4CC4-B44B-A0E3FEA79BAA}" srcId="{AC652FA1-3CB9-4AA9-9AF9-45084A819908}" destId="{FEB5D2A3-1D77-4F36-B045-6D26280B4075}" srcOrd="0" destOrd="0" parTransId="{FFE94D83-0382-45CC-B01D-E035034A7F83}" sibTransId="{78FD9A3F-8ED0-46CB-831D-892CE46CDAD9}"/>
    <dgm:cxn modelId="{82EFF8BC-4212-46C4-8C93-63232485F651}" type="presParOf" srcId="{6A2FF9BB-BF47-44D1-B5BC-8A744ABB758B}" destId="{4CD347B8-1D45-408E-8334-1ECB22F51823}" srcOrd="0" destOrd="0" presId="urn:microsoft.com/office/officeart/2005/8/layout/lProcess3"/>
    <dgm:cxn modelId="{60A26387-D1CC-42CE-883F-06F685F6C5EA}" type="presParOf" srcId="{4CD347B8-1D45-408E-8334-1ECB22F51823}" destId="{2D62BD4C-2AE0-4B9D-ACA5-EE6AF6BA45E4}" srcOrd="0" destOrd="0" presId="urn:microsoft.com/office/officeart/2005/8/layout/lProcess3"/>
    <dgm:cxn modelId="{856CF013-7FC2-401B-BEC7-1E6FA21FFA19}" type="presParOf" srcId="{4CD347B8-1D45-408E-8334-1ECB22F51823}" destId="{908BDEBC-49C4-4D50-A14E-50B91B950E5B}" srcOrd="1" destOrd="0" presId="urn:microsoft.com/office/officeart/2005/8/layout/lProcess3"/>
    <dgm:cxn modelId="{68201DD9-B97D-41F6-A6AA-BCAB19861F27}" type="presParOf" srcId="{4CD347B8-1D45-408E-8334-1ECB22F51823}" destId="{659436C0-2B58-48B3-A489-085D96DCFEA6}" srcOrd="2" destOrd="0" presId="urn:microsoft.com/office/officeart/2005/8/layout/lProcess3"/>
    <dgm:cxn modelId="{351EA184-6C86-4D88-92BF-E3A9D3CEF118}" type="presParOf" srcId="{4CD347B8-1D45-408E-8334-1ECB22F51823}" destId="{AA996BEF-E578-4BCA-A381-AE6653713331}" srcOrd="3" destOrd="0" presId="urn:microsoft.com/office/officeart/2005/8/layout/lProcess3"/>
    <dgm:cxn modelId="{BD709871-57E8-4A9C-B0CC-4431BA33507F}" type="presParOf" srcId="{4CD347B8-1D45-408E-8334-1ECB22F51823}" destId="{C81C35A0-E100-41B7-9102-76452BCBC0E8}" srcOrd="4" destOrd="0" presId="urn:microsoft.com/office/officeart/2005/8/layout/lProcess3"/>
    <dgm:cxn modelId="{166AEFDD-E740-450B-9BD1-ADE824B4B76A}" type="presParOf" srcId="{4CD347B8-1D45-408E-8334-1ECB22F51823}" destId="{E0C1C974-BDF4-4C53-BFE4-5B161A484958}" srcOrd="5" destOrd="0" presId="urn:microsoft.com/office/officeart/2005/8/layout/lProcess3"/>
    <dgm:cxn modelId="{6EBA1471-EC48-475D-8E8A-480705FCCABC}" type="presParOf" srcId="{4CD347B8-1D45-408E-8334-1ECB22F51823}" destId="{59FB3376-D563-45BE-94AE-DFF6134D6DE0}" srcOrd="6" destOrd="0" presId="urn:microsoft.com/office/officeart/2005/8/layout/lProcess3"/>
    <dgm:cxn modelId="{8A21FDF5-6BCE-42FC-87D4-5B24631E29A9}" type="presParOf" srcId="{6A2FF9BB-BF47-44D1-B5BC-8A744ABB758B}" destId="{960C2376-6A88-4D53-B956-43A2F488BEE8}" srcOrd="1" destOrd="0" presId="urn:microsoft.com/office/officeart/2005/8/layout/lProcess3"/>
    <dgm:cxn modelId="{D238100E-1828-4A15-97DE-D81A9DD6FC73}" type="presParOf" srcId="{6A2FF9BB-BF47-44D1-B5BC-8A744ABB758B}" destId="{F3488F29-DFD5-4F38-8A3C-B6058F2639AB}" srcOrd="2" destOrd="0" presId="urn:microsoft.com/office/officeart/2005/8/layout/lProcess3"/>
    <dgm:cxn modelId="{977E9CB1-D387-4995-8764-AFA457375CFB}" type="presParOf" srcId="{F3488F29-DFD5-4F38-8A3C-B6058F2639AB}" destId="{EF0A251D-FB61-45B6-AA0B-045D8F47764C}" srcOrd="0" destOrd="0" presId="urn:microsoft.com/office/officeart/2005/8/layout/lProcess3"/>
    <dgm:cxn modelId="{31496C24-3940-4E10-BFCE-23C0B4810AAB}" type="presParOf" srcId="{F3488F29-DFD5-4F38-8A3C-B6058F2639AB}" destId="{A1963995-57F0-49A1-8891-9977491A41C8}" srcOrd="1" destOrd="0" presId="urn:microsoft.com/office/officeart/2005/8/layout/lProcess3"/>
    <dgm:cxn modelId="{175DE86B-9767-4296-B7BA-C4E28FCA5631}" type="presParOf" srcId="{F3488F29-DFD5-4F38-8A3C-B6058F2639AB}" destId="{E6571529-2143-4660-A309-F2BED6FE6798}" srcOrd="2" destOrd="0" presId="urn:microsoft.com/office/officeart/2005/8/layout/lProcess3"/>
    <dgm:cxn modelId="{D141A693-83C0-407F-9599-E8AAE8BDA40C}" type="presParOf" srcId="{F3488F29-DFD5-4F38-8A3C-B6058F2639AB}" destId="{2A6E5B0A-CC54-4526-B846-2CF34B6CB794}" srcOrd="3" destOrd="0" presId="urn:microsoft.com/office/officeart/2005/8/layout/lProcess3"/>
    <dgm:cxn modelId="{72F6B0FC-2065-4D2A-8034-5027E88290D3}" type="presParOf" srcId="{F3488F29-DFD5-4F38-8A3C-B6058F2639AB}" destId="{BC12BA53-0E47-4DDB-9E64-87EB0159296B}" srcOrd="4" destOrd="0" presId="urn:microsoft.com/office/officeart/2005/8/layout/lProcess3"/>
    <dgm:cxn modelId="{455EF71B-FAA8-413D-97F5-3CE0591264A3}" type="presParOf" srcId="{6A2FF9BB-BF47-44D1-B5BC-8A744ABB758B}" destId="{99A5E3D3-BFD2-43BF-8CBF-058963030FAA}" srcOrd="3" destOrd="0" presId="urn:microsoft.com/office/officeart/2005/8/layout/lProcess3"/>
    <dgm:cxn modelId="{3EF597B1-C12F-405A-A609-A36A06F021F2}" type="presParOf" srcId="{6A2FF9BB-BF47-44D1-B5BC-8A744ABB758B}" destId="{150CDA0A-14C8-4A94-8ED9-75C905242BD0}" srcOrd="4" destOrd="0" presId="urn:microsoft.com/office/officeart/2005/8/layout/lProcess3"/>
    <dgm:cxn modelId="{AAEEB1D8-B9EE-46DA-8961-3AB519D8B311}" type="presParOf" srcId="{150CDA0A-14C8-4A94-8ED9-75C905242BD0}" destId="{5E6FFD20-86B6-4579-8856-28978AC95148}" srcOrd="0" destOrd="0" presId="urn:microsoft.com/office/officeart/2005/8/layout/lProcess3"/>
    <dgm:cxn modelId="{D70068A8-A5D8-4E03-B2FD-3EACFC3DE865}" type="presParOf" srcId="{6A2FF9BB-BF47-44D1-B5BC-8A744ABB758B}" destId="{F7A1F061-0874-4CD6-919D-1E770099A754}" srcOrd="5" destOrd="0" presId="urn:microsoft.com/office/officeart/2005/8/layout/lProcess3"/>
    <dgm:cxn modelId="{76D2EE90-458C-4672-AD7A-CF12F1AE7952}" type="presParOf" srcId="{6A2FF9BB-BF47-44D1-B5BC-8A744ABB758B}" destId="{AFC0FC34-5754-4721-B95E-1A521C2410C6}" srcOrd="6" destOrd="0" presId="urn:microsoft.com/office/officeart/2005/8/layout/lProcess3"/>
    <dgm:cxn modelId="{374CFBC6-AD83-4ADC-9643-E25440D96C25}" type="presParOf" srcId="{AFC0FC34-5754-4721-B95E-1A521C2410C6}" destId="{FCAFEEAE-CBAC-4E88-B00A-C987FFD690B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6CF87E-234F-4AB3-84AB-6E5DCF3B7FF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D812BEB1-1F23-4ACF-AF6B-DAED5F3F89E2}">
      <dgm:prSet/>
      <dgm:spPr/>
      <dgm:t>
        <a:bodyPr/>
        <a:lstStyle/>
        <a:p>
          <a:r>
            <a:rPr lang="fi-FI" b="1"/>
            <a:t>Rules of trading (mostly self-regulation of the Stock Exchange) </a:t>
          </a:r>
          <a:endParaRPr lang="fi-FI"/>
        </a:p>
      </dgm:t>
    </dgm:pt>
    <dgm:pt modelId="{3034EB94-04DF-4D63-97B4-E599A00E6C2F}" type="parTrans" cxnId="{A2300948-4DE0-499C-A0EE-2238D36411D6}">
      <dgm:prSet/>
      <dgm:spPr/>
      <dgm:t>
        <a:bodyPr/>
        <a:lstStyle/>
        <a:p>
          <a:endParaRPr lang="fi-FI"/>
        </a:p>
      </dgm:t>
    </dgm:pt>
    <dgm:pt modelId="{CAC53388-3DC3-4946-A650-910DFEC3FEA2}" type="sibTrans" cxnId="{A2300948-4DE0-499C-A0EE-2238D36411D6}">
      <dgm:prSet/>
      <dgm:spPr/>
      <dgm:t>
        <a:bodyPr/>
        <a:lstStyle/>
        <a:p>
          <a:endParaRPr lang="fi-FI"/>
        </a:p>
      </dgm:t>
    </dgm:pt>
    <dgm:pt modelId="{A07505B0-D0BF-40CA-A552-52DF7394FE85}">
      <dgm:prSet/>
      <dgm:spPr/>
      <dgm:t>
        <a:bodyPr/>
        <a:lstStyle/>
        <a:p>
          <a:r>
            <a:rPr lang="fi-FI" b="1"/>
            <a:t>Ban on market abuse </a:t>
          </a:r>
          <a:endParaRPr lang="fi-FI"/>
        </a:p>
      </dgm:t>
    </dgm:pt>
    <dgm:pt modelId="{78B540D6-0F51-4307-B753-7AE2AEF84A6D}" type="parTrans" cxnId="{782A182D-2529-4DFB-89C8-BFDA378D7DD0}">
      <dgm:prSet/>
      <dgm:spPr/>
      <dgm:t>
        <a:bodyPr/>
        <a:lstStyle/>
        <a:p>
          <a:endParaRPr lang="fi-FI"/>
        </a:p>
      </dgm:t>
    </dgm:pt>
    <dgm:pt modelId="{33F1C4E6-BBF5-4C35-B8FA-C1E69D73A11C}" type="sibTrans" cxnId="{782A182D-2529-4DFB-89C8-BFDA378D7DD0}">
      <dgm:prSet/>
      <dgm:spPr/>
      <dgm:t>
        <a:bodyPr/>
        <a:lstStyle/>
        <a:p>
          <a:endParaRPr lang="fi-FI"/>
        </a:p>
      </dgm:t>
    </dgm:pt>
    <dgm:pt modelId="{64D39B46-2A2B-4DB6-9835-282AD2869A38}">
      <dgm:prSet/>
      <dgm:spPr/>
      <dgm:t>
        <a:bodyPr/>
        <a:lstStyle/>
        <a:p>
          <a:r>
            <a:rPr lang="fi-FI"/>
            <a:t>Insider regulation: ban on trading on the basis of non-public price-sensitive information </a:t>
          </a:r>
        </a:p>
      </dgm:t>
    </dgm:pt>
    <dgm:pt modelId="{8307EF39-FA30-4F75-A3F9-DDBD4DC6AFBF}" type="parTrans" cxnId="{51009AEC-E4EB-429C-B046-785F1A5D49C9}">
      <dgm:prSet/>
      <dgm:spPr/>
      <dgm:t>
        <a:bodyPr/>
        <a:lstStyle/>
        <a:p>
          <a:endParaRPr lang="fi-FI"/>
        </a:p>
      </dgm:t>
    </dgm:pt>
    <dgm:pt modelId="{FEF2BB75-5138-47E3-A817-31A704BFE89B}" type="sibTrans" cxnId="{51009AEC-E4EB-429C-B046-785F1A5D49C9}">
      <dgm:prSet/>
      <dgm:spPr/>
      <dgm:t>
        <a:bodyPr/>
        <a:lstStyle/>
        <a:p>
          <a:endParaRPr lang="fi-FI"/>
        </a:p>
      </dgm:t>
    </dgm:pt>
    <dgm:pt modelId="{BD6439B4-6B28-4330-BEE9-474FA985D69A}">
      <dgm:prSet/>
      <dgm:spPr/>
      <dgm:t>
        <a:bodyPr/>
        <a:lstStyle/>
        <a:p>
          <a:r>
            <a:rPr lang="fi-FI"/>
            <a:t>Market manipulation: affecting market prices in an inappropriate way e.g. by operations in the company’s own shares</a:t>
          </a:r>
        </a:p>
      </dgm:t>
    </dgm:pt>
    <dgm:pt modelId="{DC49E60E-6108-4E67-80F5-C0BF1DC65D75}" type="parTrans" cxnId="{C5A34020-D2AC-4800-AE25-C7B1428E9AAB}">
      <dgm:prSet/>
      <dgm:spPr/>
      <dgm:t>
        <a:bodyPr/>
        <a:lstStyle/>
        <a:p>
          <a:endParaRPr lang="fi-FI"/>
        </a:p>
      </dgm:t>
    </dgm:pt>
    <dgm:pt modelId="{D7A71DCC-7BF0-4530-8835-2DAA9FCBF0DC}" type="sibTrans" cxnId="{C5A34020-D2AC-4800-AE25-C7B1428E9AAB}">
      <dgm:prSet/>
      <dgm:spPr/>
      <dgm:t>
        <a:bodyPr/>
        <a:lstStyle/>
        <a:p>
          <a:endParaRPr lang="fi-FI"/>
        </a:p>
      </dgm:t>
    </dgm:pt>
    <dgm:pt modelId="{04DE33F6-AF73-477B-9F32-E6206DF40556}">
      <dgm:prSet/>
      <dgm:spPr/>
      <dgm:t>
        <a:bodyPr/>
        <a:lstStyle/>
        <a:p>
          <a:r>
            <a:rPr lang="fi-FI" b="1"/>
            <a:t>Public bids and mandatory redemption of minority shares</a:t>
          </a:r>
          <a:endParaRPr lang="fi-FI"/>
        </a:p>
      </dgm:t>
    </dgm:pt>
    <dgm:pt modelId="{BD3F7A0F-C13B-4AC7-94FB-EC7239CFD07F}" type="parTrans" cxnId="{36B8FCE2-A6A2-47DF-9461-B63CBD795B19}">
      <dgm:prSet/>
      <dgm:spPr/>
      <dgm:t>
        <a:bodyPr/>
        <a:lstStyle/>
        <a:p>
          <a:endParaRPr lang="fi-FI"/>
        </a:p>
      </dgm:t>
    </dgm:pt>
    <dgm:pt modelId="{1FD3AAA1-3530-4A52-AED4-37D42A9164F4}" type="sibTrans" cxnId="{36B8FCE2-A6A2-47DF-9461-B63CBD795B19}">
      <dgm:prSet/>
      <dgm:spPr/>
      <dgm:t>
        <a:bodyPr/>
        <a:lstStyle/>
        <a:p>
          <a:endParaRPr lang="fi-FI"/>
        </a:p>
      </dgm:t>
    </dgm:pt>
    <dgm:pt modelId="{124B963C-F12E-4FE5-83C6-C5A253FFC8ED}">
      <dgm:prSet/>
      <dgm:spPr/>
      <dgm:t>
        <a:bodyPr/>
        <a:lstStyle/>
        <a:p>
          <a:r>
            <a:rPr lang="fi-FI" b="1"/>
            <a:t>Regulation of securities intermediaries (brokers) </a:t>
          </a:r>
          <a:endParaRPr lang="fi-FI"/>
        </a:p>
      </dgm:t>
    </dgm:pt>
    <dgm:pt modelId="{5F09EA25-2957-49D4-86F9-B181DE9879E6}" type="parTrans" cxnId="{DECE5E36-4A23-4A47-A0A5-4032A08F91DA}">
      <dgm:prSet/>
      <dgm:spPr/>
      <dgm:t>
        <a:bodyPr/>
        <a:lstStyle/>
        <a:p>
          <a:endParaRPr lang="fi-FI"/>
        </a:p>
      </dgm:t>
    </dgm:pt>
    <dgm:pt modelId="{3A513A84-2FB0-4A2F-8F77-6FABE3389EBC}" type="sibTrans" cxnId="{DECE5E36-4A23-4A47-A0A5-4032A08F91DA}">
      <dgm:prSet/>
      <dgm:spPr/>
      <dgm:t>
        <a:bodyPr/>
        <a:lstStyle/>
        <a:p>
          <a:endParaRPr lang="fi-FI"/>
        </a:p>
      </dgm:t>
    </dgm:pt>
    <dgm:pt modelId="{BBEC41F5-CE2D-4EA4-A906-76BBAAC1A5AD}">
      <dgm:prSet/>
      <dgm:spPr/>
      <dgm:t>
        <a:bodyPr/>
        <a:lstStyle/>
        <a:p>
          <a:r>
            <a:rPr lang="fi-FI"/>
            <a:t>E.g. codes of conduct, protection of clients </a:t>
          </a:r>
        </a:p>
      </dgm:t>
    </dgm:pt>
    <dgm:pt modelId="{4907E98D-7B56-4A12-8F02-2113E1665BB8}" type="parTrans" cxnId="{ABFA571B-1E70-4D42-A676-73FB775EC853}">
      <dgm:prSet/>
      <dgm:spPr/>
      <dgm:t>
        <a:bodyPr/>
        <a:lstStyle/>
        <a:p>
          <a:endParaRPr lang="fi-FI"/>
        </a:p>
      </dgm:t>
    </dgm:pt>
    <dgm:pt modelId="{09EF0AEC-AAA4-4FDB-B399-84E7C63CBF6C}" type="sibTrans" cxnId="{ABFA571B-1E70-4D42-A676-73FB775EC853}">
      <dgm:prSet/>
      <dgm:spPr/>
      <dgm:t>
        <a:bodyPr/>
        <a:lstStyle/>
        <a:p>
          <a:endParaRPr lang="fi-FI"/>
        </a:p>
      </dgm:t>
    </dgm:pt>
    <dgm:pt modelId="{185E7D95-7F10-4699-8686-4656A067F82D}" type="pres">
      <dgm:prSet presAssocID="{CB6CF87E-234F-4AB3-84AB-6E5DCF3B7FF4}" presName="vert0" presStyleCnt="0">
        <dgm:presLayoutVars>
          <dgm:dir/>
          <dgm:animOne val="branch"/>
          <dgm:animLvl val="lvl"/>
        </dgm:presLayoutVars>
      </dgm:prSet>
      <dgm:spPr/>
    </dgm:pt>
    <dgm:pt modelId="{553486A3-C275-4AAC-9211-B295ACCD1308}" type="pres">
      <dgm:prSet presAssocID="{D812BEB1-1F23-4ACF-AF6B-DAED5F3F89E2}" presName="thickLine" presStyleLbl="alignNode1" presStyleIdx="0" presStyleCnt="4"/>
      <dgm:spPr/>
    </dgm:pt>
    <dgm:pt modelId="{516145EE-6A53-4334-A5D3-E0FCF7AC46F3}" type="pres">
      <dgm:prSet presAssocID="{D812BEB1-1F23-4ACF-AF6B-DAED5F3F89E2}" presName="horz1" presStyleCnt="0"/>
      <dgm:spPr/>
    </dgm:pt>
    <dgm:pt modelId="{D8596BD6-E455-4A5E-8CB5-54E1F294399D}" type="pres">
      <dgm:prSet presAssocID="{D812BEB1-1F23-4ACF-AF6B-DAED5F3F89E2}" presName="tx1" presStyleLbl="revTx" presStyleIdx="0" presStyleCnt="7"/>
      <dgm:spPr/>
    </dgm:pt>
    <dgm:pt modelId="{3688AC34-5488-4246-BDD6-1B564AB8D278}" type="pres">
      <dgm:prSet presAssocID="{D812BEB1-1F23-4ACF-AF6B-DAED5F3F89E2}" presName="vert1" presStyleCnt="0"/>
      <dgm:spPr/>
    </dgm:pt>
    <dgm:pt modelId="{78A9DC63-F691-4916-B4EB-3DE1CB828F22}" type="pres">
      <dgm:prSet presAssocID="{A07505B0-D0BF-40CA-A552-52DF7394FE85}" presName="thickLine" presStyleLbl="alignNode1" presStyleIdx="1" presStyleCnt="4"/>
      <dgm:spPr/>
    </dgm:pt>
    <dgm:pt modelId="{6C148CB6-4966-4ABD-AB35-92AE859AFDE8}" type="pres">
      <dgm:prSet presAssocID="{A07505B0-D0BF-40CA-A552-52DF7394FE85}" presName="horz1" presStyleCnt="0"/>
      <dgm:spPr/>
    </dgm:pt>
    <dgm:pt modelId="{70A8549A-21DA-474B-A542-8EB40E724F99}" type="pres">
      <dgm:prSet presAssocID="{A07505B0-D0BF-40CA-A552-52DF7394FE85}" presName="tx1" presStyleLbl="revTx" presStyleIdx="1" presStyleCnt="7"/>
      <dgm:spPr/>
    </dgm:pt>
    <dgm:pt modelId="{88CEE498-034D-4CEA-AD18-452074E187BE}" type="pres">
      <dgm:prSet presAssocID="{A07505B0-D0BF-40CA-A552-52DF7394FE85}" presName="vert1" presStyleCnt="0"/>
      <dgm:spPr/>
    </dgm:pt>
    <dgm:pt modelId="{1D70C16C-8643-44FD-AE52-4FC6412010CE}" type="pres">
      <dgm:prSet presAssocID="{64D39B46-2A2B-4DB6-9835-282AD2869A38}" presName="vertSpace2a" presStyleCnt="0"/>
      <dgm:spPr/>
    </dgm:pt>
    <dgm:pt modelId="{161C0992-9BC3-4466-96E0-B9930BDB3F7B}" type="pres">
      <dgm:prSet presAssocID="{64D39B46-2A2B-4DB6-9835-282AD2869A38}" presName="horz2" presStyleCnt="0"/>
      <dgm:spPr/>
    </dgm:pt>
    <dgm:pt modelId="{A4662C54-3DA8-46C6-8871-A06F9631870D}" type="pres">
      <dgm:prSet presAssocID="{64D39B46-2A2B-4DB6-9835-282AD2869A38}" presName="horzSpace2" presStyleCnt="0"/>
      <dgm:spPr/>
    </dgm:pt>
    <dgm:pt modelId="{B49E5E39-69AC-410B-B9D9-D2BF46362EB9}" type="pres">
      <dgm:prSet presAssocID="{64D39B46-2A2B-4DB6-9835-282AD2869A38}" presName="tx2" presStyleLbl="revTx" presStyleIdx="2" presStyleCnt="7"/>
      <dgm:spPr/>
    </dgm:pt>
    <dgm:pt modelId="{BF395BCC-2FBD-48DF-9545-3D0CFB155D36}" type="pres">
      <dgm:prSet presAssocID="{64D39B46-2A2B-4DB6-9835-282AD2869A38}" presName="vert2" presStyleCnt="0"/>
      <dgm:spPr/>
    </dgm:pt>
    <dgm:pt modelId="{20FFB97A-1081-4B2E-A748-B05FF317B3AE}" type="pres">
      <dgm:prSet presAssocID="{64D39B46-2A2B-4DB6-9835-282AD2869A38}" presName="thinLine2b" presStyleLbl="callout" presStyleIdx="0" presStyleCnt="3"/>
      <dgm:spPr/>
    </dgm:pt>
    <dgm:pt modelId="{3A9C9022-6088-4C65-9278-DDA439E550D1}" type="pres">
      <dgm:prSet presAssocID="{64D39B46-2A2B-4DB6-9835-282AD2869A38}" presName="vertSpace2b" presStyleCnt="0"/>
      <dgm:spPr/>
    </dgm:pt>
    <dgm:pt modelId="{FC718217-3F54-4582-8E09-B00C706EF239}" type="pres">
      <dgm:prSet presAssocID="{BD6439B4-6B28-4330-BEE9-474FA985D69A}" presName="horz2" presStyleCnt="0"/>
      <dgm:spPr/>
    </dgm:pt>
    <dgm:pt modelId="{1A246B28-D178-46E5-AC11-D9EB0216CAF7}" type="pres">
      <dgm:prSet presAssocID="{BD6439B4-6B28-4330-BEE9-474FA985D69A}" presName="horzSpace2" presStyleCnt="0"/>
      <dgm:spPr/>
    </dgm:pt>
    <dgm:pt modelId="{0C04C0B1-0300-4DC5-9C7E-DC25290A41C1}" type="pres">
      <dgm:prSet presAssocID="{BD6439B4-6B28-4330-BEE9-474FA985D69A}" presName="tx2" presStyleLbl="revTx" presStyleIdx="3" presStyleCnt="7"/>
      <dgm:spPr/>
    </dgm:pt>
    <dgm:pt modelId="{BD1342BB-8EC5-47B2-80F6-4B20A05F6937}" type="pres">
      <dgm:prSet presAssocID="{BD6439B4-6B28-4330-BEE9-474FA985D69A}" presName="vert2" presStyleCnt="0"/>
      <dgm:spPr/>
    </dgm:pt>
    <dgm:pt modelId="{4AB2AE75-6912-4ED5-B570-6D7A2DDE7D50}" type="pres">
      <dgm:prSet presAssocID="{BD6439B4-6B28-4330-BEE9-474FA985D69A}" presName="thinLine2b" presStyleLbl="callout" presStyleIdx="1" presStyleCnt="3"/>
      <dgm:spPr/>
    </dgm:pt>
    <dgm:pt modelId="{CEBD74D5-C170-4E7B-8EE8-C62F1BBE4F32}" type="pres">
      <dgm:prSet presAssocID="{BD6439B4-6B28-4330-BEE9-474FA985D69A}" presName="vertSpace2b" presStyleCnt="0"/>
      <dgm:spPr/>
    </dgm:pt>
    <dgm:pt modelId="{B452ABDA-8B93-4B15-91C2-6D771DEB44DA}" type="pres">
      <dgm:prSet presAssocID="{04DE33F6-AF73-477B-9F32-E6206DF40556}" presName="thickLine" presStyleLbl="alignNode1" presStyleIdx="2" presStyleCnt="4"/>
      <dgm:spPr/>
    </dgm:pt>
    <dgm:pt modelId="{F7D67E2C-7E02-4DB3-8D15-34212E1333B2}" type="pres">
      <dgm:prSet presAssocID="{04DE33F6-AF73-477B-9F32-E6206DF40556}" presName="horz1" presStyleCnt="0"/>
      <dgm:spPr/>
    </dgm:pt>
    <dgm:pt modelId="{B8E2C108-4843-4F43-9D1B-71CC90B50D76}" type="pres">
      <dgm:prSet presAssocID="{04DE33F6-AF73-477B-9F32-E6206DF40556}" presName="tx1" presStyleLbl="revTx" presStyleIdx="4" presStyleCnt="7"/>
      <dgm:spPr/>
    </dgm:pt>
    <dgm:pt modelId="{76BD76C3-2B49-496D-AF9C-1CC7877B3311}" type="pres">
      <dgm:prSet presAssocID="{04DE33F6-AF73-477B-9F32-E6206DF40556}" presName="vert1" presStyleCnt="0"/>
      <dgm:spPr/>
    </dgm:pt>
    <dgm:pt modelId="{C533AB21-4025-42C2-867D-F1B98F1F9728}" type="pres">
      <dgm:prSet presAssocID="{124B963C-F12E-4FE5-83C6-C5A253FFC8ED}" presName="thickLine" presStyleLbl="alignNode1" presStyleIdx="3" presStyleCnt="4"/>
      <dgm:spPr/>
    </dgm:pt>
    <dgm:pt modelId="{F501505F-8DFA-4075-9FAE-DFE60C42F728}" type="pres">
      <dgm:prSet presAssocID="{124B963C-F12E-4FE5-83C6-C5A253FFC8ED}" presName="horz1" presStyleCnt="0"/>
      <dgm:spPr/>
    </dgm:pt>
    <dgm:pt modelId="{ACB6DC83-BA71-4E25-AFBC-A690DAE8F4AF}" type="pres">
      <dgm:prSet presAssocID="{124B963C-F12E-4FE5-83C6-C5A253FFC8ED}" presName="tx1" presStyleLbl="revTx" presStyleIdx="5" presStyleCnt="7"/>
      <dgm:spPr/>
    </dgm:pt>
    <dgm:pt modelId="{66B889EE-372C-4DCC-AAE2-D1F84CAD8B6E}" type="pres">
      <dgm:prSet presAssocID="{124B963C-F12E-4FE5-83C6-C5A253FFC8ED}" presName="vert1" presStyleCnt="0"/>
      <dgm:spPr/>
    </dgm:pt>
    <dgm:pt modelId="{C207CDA6-D4B5-4DF3-A4D0-0FC0609FCCF5}" type="pres">
      <dgm:prSet presAssocID="{BBEC41F5-CE2D-4EA4-A906-76BBAAC1A5AD}" presName="vertSpace2a" presStyleCnt="0"/>
      <dgm:spPr/>
    </dgm:pt>
    <dgm:pt modelId="{ED59902D-3416-43AF-B86D-D4911506DA09}" type="pres">
      <dgm:prSet presAssocID="{BBEC41F5-CE2D-4EA4-A906-76BBAAC1A5AD}" presName="horz2" presStyleCnt="0"/>
      <dgm:spPr/>
    </dgm:pt>
    <dgm:pt modelId="{A6166FA1-C5F7-4428-B93B-9DB8A987612E}" type="pres">
      <dgm:prSet presAssocID="{BBEC41F5-CE2D-4EA4-A906-76BBAAC1A5AD}" presName="horzSpace2" presStyleCnt="0"/>
      <dgm:spPr/>
    </dgm:pt>
    <dgm:pt modelId="{7312A628-7F6A-43B7-A11A-71AE3BE6AEBF}" type="pres">
      <dgm:prSet presAssocID="{BBEC41F5-CE2D-4EA4-A906-76BBAAC1A5AD}" presName="tx2" presStyleLbl="revTx" presStyleIdx="6" presStyleCnt="7"/>
      <dgm:spPr/>
    </dgm:pt>
    <dgm:pt modelId="{5A09BBFC-FE4F-42F7-9F49-B9C31E354EB7}" type="pres">
      <dgm:prSet presAssocID="{BBEC41F5-CE2D-4EA4-A906-76BBAAC1A5AD}" presName="vert2" presStyleCnt="0"/>
      <dgm:spPr/>
    </dgm:pt>
    <dgm:pt modelId="{03533759-BF9C-4F0E-A582-CBD2822A6FE1}" type="pres">
      <dgm:prSet presAssocID="{BBEC41F5-CE2D-4EA4-A906-76BBAAC1A5AD}" presName="thinLine2b" presStyleLbl="callout" presStyleIdx="2" presStyleCnt="3"/>
      <dgm:spPr/>
    </dgm:pt>
    <dgm:pt modelId="{B001EB93-7416-451A-91C8-33A1266AB060}" type="pres">
      <dgm:prSet presAssocID="{BBEC41F5-CE2D-4EA4-A906-76BBAAC1A5AD}" presName="vertSpace2b" presStyleCnt="0"/>
      <dgm:spPr/>
    </dgm:pt>
  </dgm:ptLst>
  <dgm:cxnLst>
    <dgm:cxn modelId="{ABFA571B-1E70-4D42-A676-73FB775EC853}" srcId="{124B963C-F12E-4FE5-83C6-C5A253FFC8ED}" destId="{BBEC41F5-CE2D-4EA4-A906-76BBAAC1A5AD}" srcOrd="0" destOrd="0" parTransId="{4907E98D-7B56-4A12-8F02-2113E1665BB8}" sibTransId="{09EF0AEC-AAA4-4FDB-B399-84E7C63CBF6C}"/>
    <dgm:cxn modelId="{C5A34020-D2AC-4800-AE25-C7B1428E9AAB}" srcId="{A07505B0-D0BF-40CA-A552-52DF7394FE85}" destId="{BD6439B4-6B28-4330-BEE9-474FA985D69A}" srcOrd="1" destOrd="0" parTransId="{DC49E60E-6108-4E67-80F5-C0BF1DC65D75}" sibTransId="{D7A71DCC-7BF0-4530-8835-2DAA9FCBF0DC}"/>
    <dgm:cxn modelId="{782A182D-2529-4DFB-89C8-BFDA378D7DD0}" srcId="{CB6CF87E-234F-4AB3-84AB-6E5DCF3B7FF4}" destId="{A07505B0-D0BF-40CA-A552-52DF7394FE85}" srcOrd="1" destOrd="0" parTransId="{78B540D6-0F51-4307-B753-7AE2AEF84A6D}" sibTransId="{33F1C4E6-BBF5-4C35-B8FA-C1E69D73A11C}"/>
    <dgm:cxn modelId="{DECE5E36-4A23-4A47-A0A5-4032A08F91DA}" srcId="{CB6CF87E-234F-4AB3-84AB-6E5DCF3B7FF4}" destId="{124B963C-F12E-4FE5-83C6-C5A253FFC8ED}" srcOrd="3" destOrd="0" parTransId="{5F09EA25-2957-49D4-86F9-B181DE9879E6}" sibTransId="{3A513A84-2FB0-4A2F-8F77-6FABE3389EBC}"/>
    <dgm:cxn modelId="{FDE7E93F-1441-483A-9A05-C70660621BA0}" type="presOf" srcId="{BD6439B4-6B28-4330-BEE9-474FA985D69A}" destId="{0C04C0B1-0300-4DC5-9C7E-DC25290A41C1}" srcOrd="0" destOrd="0" presId="urn:microsoft.com/office/officeart/2008/layout/LinedList"/>
    <dgm:cxn modelId="{A2300948-4DE0-499C-A0EE-2238D36411D6}" srcId="{CB6CF87E-234F-4AB3-84AB-6E5DCF3B7FF4}" destId="{D812BEB1-1F23-4ACF-AF6B-DAED5F3F89E2}" srcOrd="0" destOrd="0" parTransId="{3034EB94-04DF-4D63-97B4-E599A00E6C2F}" sibTransId="{CAC53388-3DC3-4946-A650-910DFEC3FEA2}"/>
    <dgm:cxn modelId="{67352950-10DC-4BB1-B5D9-841DD8E3C745}" type="presOf" srcId="{D812BEB1-1F23-4ACF-AF6B-DAED5F3F89E2}" destId="{D8596BD6-E455-4A5E-8CB5-54E1F294399D}" srcOrd="0" destOrd="0" presId="urn:microsoft.com/office/officeart/2008/layout/LinedList"/>
    <dgm:cxn modelId="{4A4D1490-4DF5-42CD-95AA-1AB3375F91E6}" type="presOf" srcId="{04DE33F6-AF73-477B-9F32-E6206DF40556}" destId="{B8E2C108-4843-4F43-9D1B-71CC90B50D76}" srcOrd="0" destOrd="0" presId="urn:microsoft.com/office/officeart/2008/layout/LinedList"/>
    <dgm:cxn modelId="{07AD7795-FF85-4676-86A6-86B8A30368EF}" type="presOf" srcId="{A07505B0-D0BF-40CA-A552-52DF7394FE85}" destId="{70A8549A-21DA-474B-A542-8EB40E724F99}" srcOrd="0" destOrd="0" presId="urn:microsoft.com/office/officeart/2008/layout/LinedList"/>
    <dgm:cxn modelId="{C01254A9-F987-4D4A-ABFA-E2224645575C}" type="presOf" srcId="{CB6CF87E-234F-4AB3-84AB-6E5DCF3B7FF4}" destId="{185E7D95-7F10-4699-8686-4656A067F82D}" srcOrd="0" destOrd="0" presId="urn:microsoft.com/office/officeart/2008/layout/LinedList"/>
    <dgm:cxn modelId="{8DC742B1-0C5D-4889-93A6-1F26753A95B4}" type="presOf" srcId="{124B963C-F12E-4FE5-83C6-C5A253FFC8ED}" destId="{ACB6DC83-BA71-4E25-AFBC-A690DAE8F4AF}" srcOrd="0" destOrd="0" presId="urn:microsoft.com/office/officeart/2008/layout/LinedList"/>
    <dgm:cxn modelId="{61E217B9-04BB-422C-B172-C0D7E42E3447}" type="presOf" srcId="{BBEC41F5-CE2D-4EA4-A906-76BBAAC1A5AD}" destId="{7312A628-7F6A-43B7-A11A-71AE3BE6AEBF}" srcOrd="0" destOrd="0" presId="urn:microsoft.com/office/officeart/2008/layout/LinedList"/>
    <dgm:cxn modelId="{A03460C3-DD52-471D-892B-A4993582BE06}" type="presOf" srcId="{64D39B46-2A2B-4DB6-9835-282AD2869A38}" destId="{B49E5E39-69AC-410B-B9D9-D2BF46362EB9}" srcOrd="0" destOrd="0" presId="urn:microsoft.com/office/officeart/2008/layout/LinedList"/>
    <dgm:cxn modelId="{36B8FCE2-A6A2-47DF-9461-B63CBD795B19}" srcId="{CB6CF87E-234F-4AB3-84AB-6E5DCF3B7FF4}" destId="{04DE33F6-AF73-477B-9F32-E6206DF40556}" srcOrd="2" destOrd="0" parTransId="{BD3F7A0F-C13B-4AC7-94FB-EC7239CFD07F}" sibTransId="{1FD3AAA1-3530-4A52-AED4-37D42A9164F4}"/>
    <dgm:cxn modelId="{51009AEC-E4EB-429C-B046-785F1A5D49C9}" srcId="{A07505B0-D0BF-40CA-A552-52DF7394FE85}" destId="{64D39B46-2A2B-4DB6-9835-282AD2869A38}" srcOrd="0" destOrd="0" parTransId="{8307EF39-FA30-4F75-A3F9-DDBD4DC6AFBF}" sibTransId="{FEF2BB75-5138-47E3-A817-31A704BFE89B}"/>
    <dgm:cxn modelId="{0DCD7AB6-B582-4D85-B053-762FC3941E86}" type="presParOf" srcId="{185E7D95-7F10-4699-8686-4656A067F82D}" destId="{553486A3-C275-4AAC-9211-B295ACCD1308}" srcOrd="0" destOrd="0" presId="urn:microsoft.com/office/officeart/2008/layout/LinedList"/>
    <dgm:cxn modelId="{FC91480D-B790-424B-AC89-EA2274E21818}" type="presParOf" srcId="{185E7D95-7F10-4699-8686-4656A067F82D}" destId="{516145EE-6A53-4334-A5D3-E0FCF7AC46F3}" srcOrd="1" destOrd="0" presId="urn:microsoft.com/office/officeart/2008/layout/LinedList"/>
    <dgm:cxn modelId="{376B4CAB-EE61-401D-82FC-5CA70A5AAF54}" type="presParOf" srcId="{516145EE-6A53-4334-A5D3-E0FCF7AC46F3}" destId="{D8596BD6-E455-4A5E-8CB5-54E1F294399D}" srcOrd="0" destOrd="0" presId="urn:microsoft.com/office/officeart/2008/layout/LinedList"/>
    <dgm:cxn modelId="{D6D37428-C1A5-4A91-8E56-96C13EBFCB9F}" type="presParOf" srcId="{516145EE-6A53-4334-A5D3-E0FCF7AC46F3}" destId="{3688AC34-5488-4246-BDD6-1B564AB8D278}" srcOrd="1" destOrd="0" presId="urn:microsoft.com/office/officeart/2008/layout/LinedList"/>
    <dgm:cxn modelId="{B48ABD3B-10F3-472F-BA67-3D32A2EE9326}" type="presParOf" srcId="{185E7D95-7F10-4699-8686-4656A067F82D}" destId="{78A9DC63-F691-4916-B4EB-3DE1CB828F22}" srcOrd="2" destOrd="0" presId="urn:microsoft.com/office/officeart/2008/layout/LinedList"/>
    <dgm:cxn modelId="{BBB7D84C-F9D1-478C-8410-3DAFBF688D35}" type="presParOf" srcId="{185E7D95-7F10-4699-8686-4656A067F82D}" destId="{6C148CB6-4966-4ABD-AB35-92AE859AFDE8}" srcOrd="3" destOrd="0" presId="urn:microsoft.com/office/officeart/2008/layout/LinedList"/>
    <dgm:cxn modelId="{A2DACE3D-E191-4423-9263-1C7A0D179266}" type="presParOf" srcId="{6C148CB6-4966-4ABD-AB35-92AE859AFDE8}" destId="{70A8549A-21DA-474B-A542-8EB40E724F99}" srcOrd="0" destOrd="0" presId="urn:microsoft.com/office/officeart/2008/layout/LinedList"/>
    <dgm:cxn modelId="{A11F8AC9-6E6A-4E7F-BDC9-984ECB3C637C}" type="presParOf" srcId="{6C148CB6-4966-4ABD-AB35-92AE859AFDE8}" destId="{88CEE498-034D-4CEA-AD18-452074E187BE}" srcOrd="1" destOrd="0" presId="urn:microsoft.com/office/officeart/2008/layout/LinedList"/>
    <dgm:cxn modelId="{72E109CC-51F7-4D78-9483-44A4A2EFA5DC}" type="presParOf" srcId="{88CEE498-034D-4CEA-AD18-452074E187BE}" destId="{1D70C16C-8643-44FD-AE52-4FC6412010CE}" srcOrd="0" destOrd="0" presId="urn:microsoft.com/office/officeart/2008/layout/LinedList"/>
    <dgm:cxn modelId="{F3585685-ADB6-44BE-8485-777BC4825968}" type="presParOf" srcId="{88CEE498-034D-4CEA-AD18-452074E187BE}" destId="{161C0992-9BC3-4466-96E0-B9930BDB3F7B}" srcOrd="1" destOrd="0" presId="urn:microsoft.com/office/officeart/2008/layout/LinedList"/>
    <dgm:cxn modelId="{2E4F2F43-42DA-40FA-9E18-B8B923A54827}" type="presParOf" srcId="{161C0992-9BC3-4466-96E0-B9930BDB3F7B}" destId="{A4662C54-3DA8-46C6-8871-A06F9631870D}" srcOrd="0" destOrd="0" presId="urn:microsoft.com/office/officeart/2008/layout/LinedList"/>
    <dgm:cxn modelId="{10FA6FC2-6D4C-4F23-888F-AA17510F5EAE}" type="presParOf" srcId="{161C0992-9BC3-4466-96E0-B9930BDB3F7B}" destId="{B49E5E39-69AC-410B-B9D9-D2BF46362EB9}" srcOrd="1" destOrd="0" presId="urn:microsoft.com/office/officeart/2008/layout/LinedList"/>
    <dgm:cxn modelId="{D350B3D5-9FE3-4C23-8284-009556F2C32D}" type="presParOf" srcId="{161C0992-9BC3-4466-96E0-B9930BDB3F7B}" destId="{BF395BCC-2FBD-48DF-9545-3D0CFB155D36}" srcOrd="2" destOrd="0" presId="urn:microsoft.com/office/officeart/2008/layout/LinedList"/>
    <dgm:cxn modelId="{FF48504F-62F0-4F6C-AA4C-A33F7DD6F17D}" type="presParOf" srcId="{88CEE498-034D-4CEA-AD18-452074E187BE}" destId="{20FFB97A-1081-4B2E-A748-B05FF317B3AE}" srcOrd="2" destOrd="0" presId="urn:microsoft.com/office/officeart/2008/layout/LinedList"/>
    <dgm:cxn modelId="{15063011-428A-4D36-ADF8-FD1903B1CE03}" type="presParOf" srcId="{88CEE498-034D-4CEA-AD18-452074E187BE}" destId="{3A9C9022-6088-4C65-9278-DDA439E550D1}" srcOrd="3" destOrd="0" presId="urn:microsoft.com/office/officeart/2008/layout/LinedList"/>
    <dgm:cxn modelId="{0312112B-B71E-4423-A7C1-19DDAE7FC0AE}" type="presParOf" srcId="{88CEE498-034D-4CEA-AD18-452074E187BE}" destId="{FC718217-3F54-4582-8E09-B00C706EF239}" srcOrd="4" destOrd="0" presId="urn:microsoft.com/office/officeart/2008/layout/LinedList"/>
    <dgm:cxn modelId="{47EB76C7-9903-4390-B3B1-C030F9BCE3BA}" type="presParOf" srcId="{FC718217-3F54-4582-8E09-B00C706EF239}" destId="{1A246B28-D178-46E5-AC11-D9EB0216CAF7}" srcOrd="0" destOrd="0" presId="urn:microsoft.com/office/officeart/2008/layout/LinedList"/>
    <dgm:cxn modelId="{A7050AB7-FC95-4E9E-967A-6DF1AF183027}" type="presParOf" srcId="{FC718217-3F54-4582-8E09-B00C706EF239}" destId="{0C04C0B1-0300-4DC5-9C7E-DC25290A41C1}" srcOrd="1" destOrd="0" presId="urn:microsoft.com/office/officeart/2008/layout/LinedList"/>
    <dgm:cxn modelId="{7A656D34-F3FE-4DA0-946E-4C36089407B2}" type="presParOf" srcId="{FC718217-3F54-4582-8E09-B00C706EF239}" destId="{BD1342BB-8EC5-47B2-80F6-4B20A05F6937}" srcOrd="2" destOrd="0" presId="urn:microsoft.com/office/officeart/2008/layout/LinedList"/>
    <dgm:cxn modelId="{66AD3381-C398-4982-A9D6-64D379A147D3}" type="presParOf" srcId="{88CEE498-034D-4CEA-AD18-452074E187BE}" destId="{4AB2AE75-6912-4ED5-B570-6D7A2DDE7D50}" srcOrd="5" destOrd="0" presId="urn:microsoft.com/office/officeart/2008/layout/LinedList"/>
    <dgm:cxn modelId="{E70B71EE-CA0A-4F2D-9ABE-C754680F0648}" type="presParOf" srcId="{88CEE498-034D-4CEA-AD18-452074E187BE}" destId="{CEBD74D5-C170-4E7B-8EE8-C62F1BBE4F32}" srcOrd="6" destOrd="0" presId="urn:microsoft.com/office/officeart/2008/layout/LinedList"/>
    <dgm:cxn modelId="{3379F54F-9B50-4B36-8213-7ADB4E487006}" type="presParOf" srcId="{185E7D95-7F10-4699-8686-4656A067F82D}" destId="{B452ABDA-8B93-4B15-91C2-6D771DEB44DA}" srcOrd="4" destOrd="0" presId="urn:microsoft.com/office/officeart/2008/layout/LinedList"/>
    <dgm:cxn modelId="{C5BD5E2F-B585-4866-9CDB-41077C4C6745}" type="presParOf" srcId="{185E7D95-7F10-4699-8686-4656A067F82D}" destId="{F7D67E2C-7E02-4DB3-8D15-34212E1333B2}" srcOrd="5" destOrd="0" presId="urn:microsoft.com/office/officeart/2008/layout/LinedList"/>
    <dgm:cxn modelId="{4BFFFA97-9DBE-47EF-A095-AF8FB2782A78}" type="presParOf" srcId="{F7D67E2C-7E02-4DB3-8D15-34212E1333B2}" destId="{B8E2C108-4843-4F43-9D1B-71CC90B50D76}" srcOrd="0" destOrd="0" presId="urn:microsoft.com/office/officeart/2008/layout/LinedList"/>
    <dgm:cxn modelId="{8B0CF15E-6981-4828-911E-6A4CED86DF4B}" type="presParOf" srcId="{F7D67E2C-7E02-4DB3-8D15-34212E1333B2}" destId="{76BD76C3-2B49-496D-AF9C-1CC7877B3311}" srcOrd="1" destOrd="0" presId="urn:microsoft.com/office/officeart/2008/layout/LinedList"/>
    <dgm:cxn modelId="{B7D1E98C-DC8B-43C3-ABFC-73AF56B022C3}" type="presParOf" srcId="{185E7D95-7F10-4699-8686-4656A067F82D}" destId="{C533AB21-4025-42C2-867D-F1B98F1F9728}" srcOrd="6" destOrd="0" presId="urn:microsoft.com/office/officeart/2008/layout/LinedList"/>
    <dgm:cxn modelId="{907C93AF-CC32-4F2B-851B-3E51D1A6C5D4}" type="presParOf" srcId="{185E7D95-7F10-4699-8686-4656A067F82D}" destId="{F501505F-8DFA-4075-9FAE-DFE60C42F728}" srcOrd="7" destOrd="0" presId="urn:microsoft.com/office/officeart/2008/layout/LinedList"/>
    <dgm:cxn modelId="{AA5B8B96-EE05-4A1F-B385-DF4852722594}" type="presParOf" srcId="{F501505F-8DFA-4075-9FAE-DFE60C42F728}" destId="{ACB6DC83-BA71-4E25-AFBC-A690DAE8F4AF}" srcOrd="0" destOrd="0" presId="urn:microsoft.com/office/officeart/2008/layout/LinedList"/>
    <dgm:cxn modelId="{8A6D3DBF-801A-4037-A23A-2AF7839BDF61}" type="presParOf" srcId="{F501505F-8DFA-4075-9FAE-DFE60C42F728}" destId="{66B889EE-372C-4DCC-AAE2-D1F84CAD8B6E}" srcOrd="1" destOrd="0" presId="urn:microsoft.com/office/officeart/2008/layout/LinedList"/>
    <dgm:cxn modelId="{A1CF612A-DA9E-4F5F-B42B-1BE052C38294}" type="presParOf" srcId="{66B889EE-372C-4DCC-AAE2-D1F84CAD8B6E}" destId="{C207CDA6-D4B5-4DF3-A4D0-0FC0609FCCF5}" srcOrd="0" destOrd="0" presId="urn:microsoft.com/office/officeart/2008/layout/LinedList"/>
    <dgm:cxn modelId="{7E7093D4-6445-446A-957D-2EB7301F8E54}" type="presParOf" srcId="{66B889EE-372C-4DCC-AAE2-D1F84CAD8B6E}" destId="{ED59902D-3416-43AF-B86D-D4911506DA09}" srcOrd="1" destOrd="0" presId="urn:microsoft.com/office/officeart/2008/layout/LinedList"/>
    <dgm:cxn modelId="{ABF1AD88-456E-4902-98B3-523BB7A16569}" type="presParOf" srcId="{ED59902D-3416-43AF-B86D-D4911506DA09}" destId="{A6166FA1-C5F7-4428-B93B-9DB8A987612E}" srcOrd="0" destOrd="0" presId="urn:microsoft.com/office/officeart/2008/layout/LinedList"/>
    <dgm:cxn modelId="{3F57A0D3-42E8-4417-9A15-080C39DD2ACE}" type="presParOf" srcId="{ED59902D-3416-43AF-B86D-D4911506DA09}" destId="{7312A628-7F6A-43B7-A11A-71AE3BE6AEBF}" srcOrd="1" destOrd="0" presId="urn:microsoft.com/office/officeart/2008/layout/LinedList"/>
    <dgm:cxn modelId="{54CDACFF-E97F-45FA-BC35-B51EE192D372}" type="presParOf" srcId="{ED59902D-3416-43AF-B86D-D4911506DA09}" destId="{5A09BBFC-FE4F-42F7-9F49-B9C31E354EB7}" srcOrd="2" destOrd="0" presId="urn:microsoft.com/office/officeart/2008/layout/LinedList"/>
    <dgm:cxn modelId="{D4B63CE9-39E4-44BC-B801-BE34EBF25193}" type="presParOf" srcId="{66B889EE-372C-4DCC-AAE2-D1F84CAD8B6E}" destId="{03533759-BF9C-4F0E-A582-CBD2822A6FE1}" srcOrd="2" destOrd="0" presId="urn:microsoft.com/office/officeart/2008/layout/LinedList"/>
    <dgm:cxn modelId="{A2D14872-5A2D-44CF-9A59-B8A4D046A106}" type="presParOf" srcId="{66B889EE-372C-4DCC-AAE2-D1F84CAD8B6E}" destId="{B001EB93-7416-451A-91C8-33A1266AB060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4C78F6E-1A3D-4EDF-8DF7-1DD3CFA14D1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C646A065-B7FD-4796-975E-D888A737B4ED}">
      <dgm:prSet/>
      <dgm:spPr/>
      <dgm:t>
        <a:bodyPr/>
        <a:lstStyle/>
        <a:p>
          <a:r>
            <a:rPr lang="fi-FI" b="1"/>
            <a:t>Mere policing purposes</a:t>
          </a:r>
          <a:endParaRPr lang="fi-FI"/>
        </a:p>
      </dgm:t>
    </dgm:pt>
    <dgm:pt modelId="{E56771A2-7854-4C17-9D4E-BF5DE2A82FE6}" type="parTrans" cxnId="{24EA9F85-4E0D-4B77-BFE6-09D6E8162152}">
      <dgm:prSet/>
      <dgm:spPr/>
      <dgm:t>
        <a:bodyPr/>
        <a:lstStyle/>
        <a:p>
          <a:endParaRPr lang="fi-FI"/>
        </a:p>
      </dgm:t>
    </dgm:pt>
    <dgm:pt modelId="{86B36B06-2499-4B21-A6CC-4013116C9353}" type="sibTrans" cxnId="{24EA9F85-4E0D-4B77-BFE6-09D6E8162152}">
      <dgm:prSet/>
      <dgm:spPr/>
      <dgm:t>
        <a:bodyPr/>
        <a:lstStyle/>
        <a:p>
          <a:endParaRPr lang="fi-FI"/>
        </a:p>
      </dgm:t>
    </dgm:pt>
    <dgm:pt modelId="{5B6D2AC3-ECC0-4556-BA3E-61A9C07F4EA3}">
      <dgm:prSet/>
      <dgm:spPr/>
      <dgm:t>
        <a:bodyPr/>
        <a:lstStyle/>
        <a:p>
          <a:r>
            <a:rPr lang="fi-FI"/>
            <a:t>Level playing field for market actors </a:t>
          </a:r>
        </a:p>
      </dgm:t>
    </dgm:pt>
    <dgm:pt modelId="{88E8EB28-AB4E-43A2-821E-75FEDFC8798F}" type="parTrans" cxnId="{D246B27D-7F10-44D3-9F25-5F902BA6F1D2}">
      <dgm:prSet/>
      <dgm:spPr/>
      <dgm:t>
        <a:bodyPr/>
        <a:lstStyle/>
        <a:p>
          <a:endParaRPr lang="fi-FI"/>
        </a:p>
      </dgm:t>
    </dgm:pt>
    <dgm:pt modelId="{B7F724D2-1D1A-4C44-8B40-11236B8AC6D9}" type="sibTrans" cxnId="{D246B27D-7F10-44D3-9F25-5F902BA6F1D2}">
      <dgm:prSet/>
      <dgm:spPr/>
      <dgm:t>
        <a:bodyPr/>
        <a:lstStyle/>
        <a:p>
          <a:endParaRPr lang="fi-FI"/>
        </a:p>
      </dgm:t>
    </dgm:pt>
    <dgm:pt modelId="{155FD1BB-39DE-44D9-A915-724920653B8C}">
      <dgm:prSet/>
      <dgm:spPr/>
      <dgm:t>
        <a:bodyPr/>
        <a:lstStyle/>
        <a:p>
          <a:r>
            <a:rPr lang="fi-FI"/>
            <a:t>Disclosure duties, fair trading, codes of conduct, quality of investment products, confidence </a:t>
          </a:r>
        </a:p>
      </dgm:t>
    </dgm:pt>
    <dgm:pt modelId="{9F239F46-3AA8-4CAB-8341-7BAE8CC92185}" type="parTrans" cxnId="{83E8C672-9B41-4662-962C-757E63300DA0}">
      <dgm:prSet/>
      <dgm:spPr/>
      <dgm:t>
        <a:bodyPr/>
        <a:lstStyle/>
        <a:p>
          <a:endParaRPr lang="fi-FI"/>
        </a:p>
      </dgm:t>
    </dgm:pt>
    <dgm:pt modelId="{458CD846-C5F8-47CA-8695-86A96C76DC61}" type="sibTrans" cxnId="{83E8C672-9B41-4662-962C-757E63300DA0}">
      <dgm:prSet/>
      <dgm:spPr/>
      <dgm:t>
        <a:bodyPr/>
        <a:lstStyle/>
        <a:p>
          <a:endParaRPr lang="fi-FI"/>
        </a:p>
      </dgm:t>
    </dgm:pt>
    <dgm:pt modelId="{DC4E1239-FD80-4939-8F78-20C575E05215}">
      <dgm:prSet/>
      <dgm:spPr/>
      <dgm:t>
        <a:bodyPr/>
        <a:lstStyle/>
        <a:p>
          <a:r>
            <a:rPr lang="fi-FI"/>
            <a:t>Market efficiency and investor protection</a:t>
          </a:r>
        </a:p>
      </dgm:t>
    </dgm:pt>
    <dgm:pt modelId="{70F5F2D3-BFB3-4DB8-9AC6-B56BD11DEEB4}" type="parTrans" cxnId="{64332AF5-1671-4741-BAC6-DC4273F10392}">
      <dgm:prSet/>
      <dgm:spPr/>
      <dgm:t>
        <a:bodyPr/>
        <a:lstStyle/>
        <a:p>
          <a:endParaRPr lang="fi-FI"/>
        </a:p>
      </dgm:t>
    </dgm:pt>
    <dgm:pt modelId="{B55FC202-5574-46D7-AB4D-FFE0A0085C36}" type="sibTrans" cxnId="{64332AF5-1671-4741-BAC6-DC4273F10392}">
      <dgm:prSet/>
      <dgm:spPr/>
      <dgm:t>
        <a:bodyPr/>
        <a:lstStyle/>
        <a:p>
          <a:endParaRPr lang="fi-FI"/>
        </a:p>
      </dgm:t>
    </dgm:pt>
    <dgm:pt modelId="{9EB8A697-8776-4420-94D9-6E12CBABAF6A}">
      <dgm:prSet/>
      <dgm:spPr/>
      <dgm:t>
        <a:bodyPr/>
        <a:lstStyle/>
        <a:p>
          <a:r>
            <a:rPr lang="fi-FI" b="1"/>
            <a:t>Guidance intervention </a:t>
          </a:r>
          <a:endParaRPr lang="fi-FI"/>
        </a:p>
      </dgm:t>
    </dgm:pt>
    <dgm:pt modelId="{09EE59BA-7904-4D73-B336-823A78545588}" type="parTrans" cxnId="{31EB5A0C-D2F5-4817-B0B1-15E8183D75B0}">
      <dgm:prSet/>
      <dgm:spPr/>
      <dgm:t>
        <a:bodyPr/>
        <a:lstStyle/>
        <a:p>
          <a:endParaRPr lang="fi-FI"/>
        </a:p>
      </dgm:t>
    </dgm:pt>
    <dgm:pt modelId="{63843AA9-AD4E-4CA9-924C-8140EC856479}" type="sibTrans" cxnId="{31EB5A0C-D2F5-4817-B0B1-15E8183D75B0}">
      <dgm:prSet/>
      <dgm:spPr/>
      <dgm:t>
        <a:bodyPr/>
        <a:lstStyle/>
        <a:p>
          <a:endParaRPr lang="fi-FI"/>
        </a:p>
      </dgm:t>
    </dgm:pt>
    <dgm:pt modelId="{62C6F29B-1A9B-4B51-9F12-3860C0D670F8}">
      <dgm:prSet/>
      <dgm:spPr/>
      <dgm:t>
        <a:bodyPr/>
        <a:lstStyle/>
        <a:p>
          <a:r>
            <a:rPr lang="fi-FI"/>
            <a:t>Scope and breadth of the markets; market structures </a:t>
          </a:r>
        </a:p>
      </dgm:t>
    </dgm:pt>
    <dgm:pt modelId="{9853C19F-0A85-48BC-829E-2880962ABE12}" type="parTrans" cxnId="{4357765E-E929-4E7B-AC67-E0C316D62ED6}">
      <dgm:prSet/>
      <dgm:spPr/>
      <dgm:t>
        <a:bodyPr/>
        <a:lstStyle/>
        <a:p>
          <a:endParaRPr lang="fi-FI"/>
        </a:p>
      </dgm:t>
    </dgm:pt>
    <dgm:pt modelId="{EE0B6497-E4D6-4CE0-85BD-A088D64EF971}" type="sibTrans" cxnId="{4357765E-E929-4E7B-AC67-E0C316D62ED6}">
      <dgm:prSet/>
      <dgm:spPr/>
      <dgm:t>
        <a:bodyPr/>
        <a:lstStyle/>
        <a:p>
          <a:endParaRPr lang="fi-FI"/>
        </a:p>
      </dgm:t>
    </dgm:pt>
    <dgm:pt modelId="{FA534C68-2693-4E8A-B0B5-1BA1929BA46A}">
      <dgm:prSet/>
      <dgm:spPr/>
      <dgm:t>
        <a:bodyPr/>
        <a:lstStyle/>
        <a:p>
          <a:r>
            <a:rPr lang="fi-FI"/>
            <a:t>Restricting  the volume and objects of trading based on actors, periods of trading or transactions</a:t>
          </a:r>
        </a:p>
      </dgm:t>
    </dgm:pt>
    <dgm:pt modelId="{0F944DFD-CF2B-4A8B-8B0B-9DACEB9855D6}" type="parTrans" cxnId="{28C8DB3C-48E6-4947-867A-192C6F6BE85D}">
      <dgm:prSet/>
      <dgm:spPr/>
      <dgm:t>
        <a:bodyPr/>
        <a:lstStyle/>
        <a:p>
          <a:endParaRPr lang="fi-FI"/>
        </a:p>
      </dgm:t>
    </dgm:pt>
    <dgm:pt modelId="{57804750-6E0B-455F-9DF7-632F4BE7BCD1}" type="sibTrans" cxnId="{28C8DB3C-48E6-4947-867A-192C6F6BE85D}">
      <dgm:prSet/>
      <dgm:spPr/>
      <dgm:t>
        <a:bodyPr/>
        <a:lstStyle/>
        <a:p>
          <a:endParaRPr lang="fi-FI"/>
        </a:p>
      </dgm:t>
    </dgm:pt>
    <dgm:pt modelId="{C7371FBF-8F2A-440D-A78E-B25F3A702BE2}">
      <dgm:prSet/>
      <dgm:spPr/>
      <dgm:t>
        <a:bodyPr/>
        <a:lstStyle/>
        <a:p>
          <a:r>
            <a:rPr lang="fi-FI"/>
            <a:t>E.g. restrictions on short selling (</a:t>
          </a:r>
          <a:r>
            <a:rPr lang="en-US"/>
            <a:t>Regulation (EU) No 236/2012 of the European Parliament and of the Council of 14 March 2012 on short selling and certain aspects of credit default swaps)</a:t>
          </a:r>
          <a:endParaRPr lang="fi-FI"/>
        </a:p>
      </dgm:t>
    </dgm:pt>
    <dgm:pt modelId="{8DED25EA-4646-4389-8521-B77E647F7B40}" type="parTrans" cxnId="{7786B052-29C2-4B33-8490-236B06F8AFBB}">
      <dgm:prSet/>
      <dgm:spPr/>
      <dgm:t>
        <a:bodyPr/>
        <a:lstStyle/>
        <a:p>
          <a:endParaRPr lang="fi-FI"/>
        </a:p>
      </dgm:t>
    </dgm:pt>
    <dgm:pt modelId="{3AF1509A-0208-4751-8ED3-F04662A00C55}" type="sibTrans" cxnId="{7786B052-29C2-4B33-8490-236B06F8AFBB}">
      <dgm:prSet/>
      <dgm:spPr/>
      <dgm:t>
        <a:bodyPr/>
        <a:lstStyle/>
        <a:p>
          <a:endParaRPr lang="fi-FI"/>
        </a:p>
      </dgm:t>
    </dgm:pt>
    <dgm:pt modelId="{EFD18BE6-1C27-48BA-9233-6ABC1E07E75C}">
      <dgm:prSet/>
      <dgm:spPr/>
      <dgm:t>
        <a:bodyPr/>
        <a:lstStyle/>
        <a:p>
          <a:r>
            <a:rPr lang="en-US"/>
            <a:t>Algorithmic trading (MiFID II art. 17) </a:t>
          </a:r>
          <a:endParaRPr lang="fi-FI"/>
        </a:p>
      </dgm:t>
    </dgm:pt>
    <dgm:pt modelId="{63810BAC-A4F5-4858-89DD-C0A479D36330}" type="parTrans" cxnId="{15D1EF68-87EB-4F15-BE2F-1A4244FE5A88}">
      <dgm:prSet/>
      <dgm:spPr/>
      <dgm:t>
        <a:bodyPr/>
        <a:lstStyle/>
        <a:p>
          <a:endParaRPr lang="fi-FI"/>
        </a:p>
      </dgm:t>
    </dgm:pt>
    <dgm:pt modelId="{A6E83398-EE56-4D20-86A0-ED04C45041CF}" type="sibTrans" cxnId="{15D1EF68-87EB-4F15-BE2F-1A4244FE5A88}">
      <dgm:prSet/>
      <dgm:spPr/>
      <dgm:t>
        <a:bodyPr/>
        <a:lstStyle/>
        <a:p>
          <a:endParaRPr lang="fi-FI"/>
        </a:p>
      </dgm:t>
    </dgm:pt>
    <dgm:pt modelId="{CC1EFC35-41A7-4695-AE5B-BBF25A5A9D91}">
      <dgm:prSet/>
      <dgm:spPr/>
      <dgm:t>
        <a:bodyPr/>
        <a:lstStyle/>
        <a:p>
          <a:r>
            <a:rPr lang="en-US"/>
            <a:t>Limitations of traded products </a:t>
          </a:r>
          <a:endParaRPr lang="fi-FI"/>
        </a:p>
      </dgm:t>
    </dgm:pt>
    <dgm:pt modelId="{BA4D91A0-7B13-491A-99CC-7595B52CA4BB}" type="parTrans" cxnId="{07883510-0255-4398-BF22-10ADBFE38EBB}">
      <dgm:prSet/>
      <dgm:spPr/>
      <dgm:t>
        <a:bodyPr/>
        <a:lstStyle/>
        <a:p>
          <a:endParaRPr lang="fi-FI"/>
        </a:p>
      </dgm:t>
    </dgm:pt>
    <dgm:pt modelId="{BC047A98-DBBF-4BD8-827B-6E5C881996F6}" type="sibTrans" cxnId="{07883510-0255-4398-BF22-10ADBFE38EBB}">
      <dgm:prSet/>
      <dgm:spPr/>
      <dgm:t>
        <a:bodyPr/>
        <a:lstStyle/>
        <a:p>
          <a:endParaRPr lang="fi-FI"/>
        </a:p>
      </dgm:t>
    </dgm:pt>
    <dgm:pt modelId="{D1AE3F07-669F-458A-8C40-182083560F6B}">
      <dgm:prSet/>
      <dgm:spPr/>
      <dgm:t>
        <a:bodyPr/>
        <a:lstStyle/>
        <a:p>
          <a:r>
            <a:rPr lang="fi-FI"/>
            <a:t>In general, cannot be justified (Zufferey, </a:t>
          </a:r>
          <a:r>
            <a:rPr lang="en-US"/>
            <a:t>Regulation of Trading Systems on Financial Markets 1997</a:t>
          </a:r>
          <a:r>
            <a:rPr lang="fi-FI"/>
            <a:t>) </a:t>
          </a:r>
        </a:p>
      </dgm:t>
    </dgm:pt>
    <dgm:pt modelId="{430CF6B8-4236-4F9F-A285-D90FDAD4FAF1}" type="parTrans" cxnId="{0DAB6EE0-8FAF-49F8-8241-E77685709544}">
      <dgm:prSet/>
      <dgm:spPr/>
      <dgm:t>
        <a:bodyPr/>
        <a:lstStyle/>
        <a:p>
          <a:endParaRPr lang="fi-FI"/>
        </a:p>
      </dgm:t>
    </dgm:pt>
    <dgm:pt modelId="{534981E8-A589-49AE-BA1B-C2046BFF3747}" type="sibTrans" cxnId="{0DAB6EE0-8FAF-49F8-8241-E77685709544}">
      <dgm:prSet/>
      <dgm:spPr/>
      <dgm:t>
        <a:bodyPr/>
        <a:lstStyle/>
        <a:p>
          <a:endParaRPr lang="fi-FI"/>
        </a:p>
      </dgm:t>
    </dgm:pt>
    <dgm:pt modelId="{6DB4B92B-B2AF-4837-8CB5-77730BF28152}" type="pres">
      <dgm:prSet presAssocID="{74C78F6E-1A3D-4EDF-8DF7-1DD3CFA14D1F}" presName="vert0" presStyleCnt="0">
        <dgm:presLayoutVars>
          <dgm:dir/>
          <dgm:animOne val="branch"/>
          <dgm:animLvl val="lvl"/>
        </dgm:presLayoutVars>
      </dgm:prSet>
      <dgm:spPr/>
    </dgm:pt>
    <dgm:pt modelId="{603BF0FE-411F-4237-A3BC-4AFBEC1A1EA1}" type="pres">
      <dgm:prSet presAssocID="{C646A065-B7FD-4796-975E-D888A737B4ED}" presName="thickLine" presStyleLbl="alignNode1" presStyleIdx="0" presStyleCnt="2"/>
      <dgm:spPr/>
    </dgm:pt>
    <dgm:pt modelId="{B1921900-4EDA-4485-A7B7-50C4E1107578}" type="pres">
      <dgm:prSet presAssocID="{C646A065-B7FD-4796-975E-D888A737B4ED}" presName="horz1" presStyleCnt="0"/>
      <dgm:spPr/>
    </dgm:pt>
    <dgm:pt modelId="{8EE9AB7C-D6A7-45AF-BC72-1B9C272D7E90}" type="pres">
      <dgm:prSet presAssocID="{C646A065-B7FD-4796-975E-D888A737B4ED}" presName="tx1" presStyleLbl="revTx" presStyleIdx="0" presStyleCnt="11"/>
      <dgm:spPr/>
    </dgm:pt>
    <dgm:pt modelId="{1AF1CECC-180B-4344-AE11-5CB38529D710}" type="pres">
      <dgm:prSet presAssocID="{C646A065-B7FD-4796-975E-D888A737B4ED}" presName="vert1" presStyleCnt="0"/>
      <dgm:spPr/>
    </dgm:pt>
    <dgm:pt modelId="{99571D51-AF5B-4358-8BDE-514107A78121}" type="pres">
      <dgm:prSet presAssocID="{5B6D2AC3-ECC0-4556-BA3E-61A9C07F4EA3}" presName="vertSpace2a" presStyleCnt="0"/>
      <dgm:spPr/>
    </dgm:pt>
    <dgm:pt modelId="{4AACD22F-D761-47EB-AD4D-95D142BE46D6}" type="pres">
      <dgm:prSet presAssocID="{5B6D2AC3-ECC0-4556-BA3E-61A9C07F4EA3}" presName="horz2" presStyleCnt="0"/>
      <dgm:spPr/>
    </dgm:pt>
    <dgm:pt modelId="{250406D9-6D98-435E-BE36-FEEFD9F11D8A}" type="pres">
      <dgm:prSet presAssocID="{5B6D2AC3-ECC0-4556-BA3E-61A9C07F4EA3}" presName="horzSpace2" presStyleCnt="0"/>
      <dgm:spPr/>
    </dgm:pt>
    <dgm:pt modelId="{01E383F1-9ED2-488E-98AD-9B326A220260}" type="pres">
      <dgm:prSet presAssocID="{5B6D2AC3-ECC0-4556-BA3E-61A9C07F4EA3}" presName="tx2" presStyleLbl="revTx" presStyleIdx="1" presStyleCnt="11"/>
      <dgm:spPr/>
    </dgm:pt>
    <dgm:pt modelId="{6BA5EAA0-B054-4ADD-83C7-E9EAF6BE4B84}" type="pres">
      <dgm:prSet presAssocID="{5B6D2AC3-ECC0-4556-BA3E-61A9C07F4EA3}" presName="vert2" presStyleCnt="0"/>
      <dgm:spPr/>
    </dgm:pt>
    <dgm:pt modelId="{980B5736-FB68-4C2D-9503-523CE4DEDFB5}" type="pres">
      <dgm:prSet presAssocID="{5B6D2AC3-ECC0-4556-BA3E-61A9C07F4EA3}" presName="thinLine2b" presStyleLbl="callout" presStyleIdx="0" presStyleCnt="9"/>
      <dgm:spPr/>
    </dgm:pt>
    <dgm:pt modelId="{6FD570CD-A02B-49B8-A95A-AD7DF96E4299}" type="pres">
      <dgm:prSet presAssocID="{5B6D2AC3-ECC0-4556-BA3E-61A9C07F4EA3}" presName="vertSpace2b" presStyleCnt="0"/>
      <dgm:spPr/>
    </dgm:pt>
    <dgm:pt modelId="{07792DD4-0872-4AED-AF66-6ED6E554FEFD}" type="pres">
      <dgm:prSet presAssocID="{155FD1BB-39DE-44D9-A915-724920653B8C}" presName="horz2" presStyleCnt="0"/>
      <dgm:spPr/>
    </dgm:pt>
    <dgm:pt modelId="{74260158-5D8E-4F92-A897-6D5CF6231CF1}" type="pres">
      <dgm:prSet presAssocID="{155FD1BB-39DE-44D9-A915-724920653B8C}" presName="horzSpace2" presStyleCnt="0"/>
      <dgm:spPr/>
    </dgm:pt>
    <dgm:pt modelId="{9B777971-CC98-481F-BB4B-97A452023AB5}" type="pres">
      <dgm:prSet presAssocID="{155FD1BB-39DE-44D9-A915-724920653B8C}" presName="tx2" presStyleLbl="revTx" presStyleIdx="2" presStyleCnt="11"/>
      <dgm:spPr/>
    </dgm:pt>
    <dgm:pt modelId="{05041E74-7A0E-414F-95A2-738190265298}" type="pres">
      <dgm:prSet presAssocID="{155FD1BB-39DE-44D9-A915-724920653B8C}" presName="vert2" presStyleCnt="0"/>
      <dgm:spPr/>
    </dgm:pt>
    <dgm:pt modelId="{F7CD6A17-7A86-4111-AA1C-5AC749438C35}" type="pres">
      <dgm:prSet presAssocID="{155FD1BB-39DE-44D9-A915-724920653B8C}" presName="thinLine2b" presStyleLbl="callout" presStyleIdx="1" presStyleCnt="9"/>
      <dgm:spPr/>
    </dgm:pt>
    <dgm:pt modelId="{CF0F7325-DEDD-4C29-ACDC-0A62C2E1461D}" type="pres">
      <dgm:prSet presAssocID="{155FD1BB-39DE-44D9-A915-724920653B8C}" presName="vertSpace2b" presStyleCnt="0"/>
      <dgm:spPr/>
    </dgm:pt>
    <dgm:pt modelId="{E94A525C-97A7-4F3B-802D-63EE1EC42E02}" type="pres">
      <dgm:prSet presAssocID="{DC4E1239-FD80-4939-8F78-20C575E05215}" presName="horz2" presStyleCnt="0"/>
      <dgm:spPr/>
    </dgm:pt>
    <dgm:pt modelId="{D4A99743-6B5E-4DD8-AFE0-A370D2BFA5F8}" type="pres">
      <dgm:prSet presAssocID="{DC4E1239-FD80-4939-8F78-20C575E05215}" presName="horzSpace2" presStyleCnt="0"/>
      <dgm:spPr/>
    </dgm:pt>
    <dgm:pt modelId="{4BFEEAD4-67A7-4DF0-B7A8-114025D84210}" type="pres">
      <dgm:prSet presAssocID="{DC4E1239-FD80-4939-8F78-20C575E05215}" presName="tx2" presStyleLbl="revTx" presStyleIdx="3" presStyleCnt="11"/>
      <dgm:spPr/>
    </dgm:pt>
    <dgm:pt modelId="{C3F99621-29B2-469E-9309-23CE203EB866}" type="pres">
      <dgm:prSet presAssocID="{DC4E1239-FD80-4939-8F78-20C575E05215}" presName="vert2" presStyleCnt="0"/>
      <dgm:spPr/>
    </dgm:pt>
    <dgm:pt modelId="{A5907A0E-B97F-4C1B-B2D2-B451F5B53AFC}" type="pres">
      <dgm:prSet presAssocID="{DC4E1239-FD80-4939-8F78-20C575E05215}" presName="thinLine2b" presStyleLbl="callout" presStyleIdx="2" presStyleCnt="9"/>
      <dgm:spPr/>
    </dgm:pt>
    <dgm:pt modelId="{AD25C563-1EEB-4096-A126-3FCEE3F375CE}" type="pres">
      <dgm:prSet presAssocID="{DC4E1239-FD80-4939-8F78-20C575E05215}" presName="vertSpace2b" presStyleCnt="0"/>
      <dgm:spPr/>
    </dgm:pt>
    <dgm:pt modelId="{FD7E604B-2381-42A5-B563-BA9E54C58874}" type="pres">
      <dgm:prSet presAssocID="{9EB8A697-8776-4420-94D9-6E12CBABAF6A}" presName="thickLine" presStyleLbl="alignNode1" presStyleIdx="1" presStyleCnt="2"/>
      <dgm:spPr/>
    </dgm:pt>
    <dgm:pt modelId="{C9BB27AE-0EC5-4F1F-9E1C-AD1E6244CF1D}" type="pres">
      <dgm:prSet presAssocID="{9EB8A697-8776-4420-94D9-6E12CBABAF6A}" presName="horz1" presStyleCnt="0"/>
      <dgm:spPr/>
    </dgm:pt>
    <dgm:pt modelId="{430F2143-A127-496E-9B9B-1B9DEF3FF230}" type="pres">
      <dgm:prSet presAssocID="{9EB8A697-8776-4420-94D9-6E12CBABAF6A}" presName="tx1" presStyleLbl="revTx" presStyleIdx="4" presStyleCnt="11"/>
      <dgm:spPr/>
    </dgm:pt>
    <dgm:pt modelId="{8EC9B744-5073-4CA2-8B26-B0E00EA83A08}" type="pres">
      <dgm:prSet presAssocID="{9EB8A697-8776-4420-94D9-6E12CBABAF6A}" presName="vert1" presStyleCnt="0"/>
      <dgm:spPr/>
    </dgm:pt>
    <dgm:pt modelId="{7C37223E-B861-4D38-9B19-9D30C7E9EDC9}" type="pres">
      <dgm:prSet presAssocID="{62C6F29B-1A9B-4B51-9F12-3860C0D670F8}" presName="vertSpace2a" presStyleCnt="0"/>
      <dgm:spPr/>
    </dgm:pt>
    <dgm:pt modelId="{C0918742-1D62-4CD4-8DB0-4A0B5CF21B83}" type="pres">
      <dgm:prSet presAssocID="{62C6F29B-1A9B-4B51-9F12-3860C0D670F8}" presName="horz2" presStyleCnt="0"/>
      <dgm:spPr/>
    </dgm:pt>
    <dgm:pt modelId="{864DE025-CE3C-4011-84CF-D36B0E7E6CA7}" type="pres">
      <dgm:prSet presAssocID="{62C6F29B-1A9B-4B51-9F12-3860C0D670F8}" presName="horzSpace2" presStyleCnt="0"/>
      <dgm:spPr/>
    </dgm:pt>
    <dgm:pt modelId="{AFD0C5B8-7975-48AB-BAAD-307DEA48F404}" type="pres">
      <dgm:prSet presAssocID="{62C6F29B-1A9B-4B51-9F12-3860C0D670F8}" presName="tx2" presStyleLbl="revTx" presStyleIdx="5" presStyleCnt="11"/>
      <dgm:spPr/>
    </dgm:pt>
    <dgm:pt modelId="{511DB830-E4C7-4624-8F9C-B36594C65EF7}" type="pres">
      <dgm:prSet presAssocID="{62C6F29B-1A9B-4B51-9F12-3860C0D670F8}" presName="vert2" presStyleCnt="0"/>
      <dgm:spPr/>
    </dgm:pt>
    <dgm:pt modelId="{0CF79026-AA41-4F7E-9CF2-473530E2792C}" type="pres">
      <dgm:prSet presAssocID="{62C6F29B-1A9B-4B51-9F12-3860C0D670F8}" presName="thinLine2b" presStyleLbl="callout" presStyleIdx="3" presStyleCnt="9"/>
      <dgm:spPr/>
    </dgm:pt>
    <dgm:pt modelId="{42DF05D5-4535-495D-A8FF-A107CB048AC0}" type="pres">
      <dgm:prSet presAssocID="{62C6F29B-1A9B-4B51-9F12-3860C0D670F8}" presName="vertSpace2b" presStyleCnt="0"/>
      <dgm:spPr/>
    </dgm:pt>
    <dgm:pt modelId="{733BC399-8E4D-424F-894D-E34F9FB14DA7}" type="pres">
      <dgm:prSet presAssocID="{FA534C68-2693-4E8A-B0B5-1BA1929BA46A}" presName="horz2" presStyleCnt="0"/>
      <dgm:spPr/>
    </dgm:pt>
    <dgm:pt modelId="{7F0B72B5-63D5-454A-BC29-E604444E047E}" type="pres">
      <dgm:prSet presAssocID="{FA534C68-2693-4E8A-B0B5-1BA1929BA46A}" presName="horzSpace2" presStyleCnt="0"/>
      <dgm:spPr/>
    </dgm:pt>
    <dgm:pt modelId="{7168E9B2-70E4-4B21-9611-FF0045A2961B}" type="pres">
      <dgm:prSet presAssocID="{FA534C68-2693-4E8A-B0B5-1BA1929BA46A}" presName="tx2" presStyleLbl="revTx" presStyleIdx="6" presStyleCnt="11"/>
      <dgm:spPr/>
    </dgm:pt>
    <dgm:pt modelId="{69697A55-FF55-488E-BCD8-9A5F377CE322}" type="pres">
      <dgm:prSet presAssocID="{FA534C68-2693-4E8A-B0B5-1BA1929BA46A}" presName="vert2" presStyleCnt="0"/>
      <dgm:spPr/>
    </dgm:pt>
    <dgm:pt modelId="{2CE51073-6B9D-4C1D-BA68-EB5A93EB3081}" type="pres">
      <dgm:prSet presAssocID="{FA534C68-2693-4E8A-B0B5-1BA1929BA46A}" presName="thinLine2b" presStyleLbl="callout" presStyleIdx="4" presStyleCnt="9"/>
      <dgm:spPr/>
    </dgm:pt>
    <dgm:pt modelId="{24C1C7FA-D453-4DDC-960F-7281782E4125}" type="pres">
      <dgm:prSet presAssocID="{FA534C68-2693-4E8A-B0B5-1BA1929BA46A}" presName="vertSpace2b" presStyleCnt="0"/>
      <dgm:spPr/>
    </dgm:pt>
    <dgm:pt modelId="{26B3E374-E30C-4EC5-8C0A-C5DF62251B17}" type="pres">
      <dgm:prSet presAssocID="{C7371FBF-8F2A-440D-A78E-B25F3A702BE2}" presName="horz2" presStyleCnt="0"/>
      <dgm:spPr/>
    </dgm:pt>
    <dgm:pt modelId="{599AB3B9-ABC1-41E7-98E7-C6B925FC8918}" type="pres">
      <dgm:prSet presAssocID="{C7371FBF-8F2A-440D-A78E-B25F3A702BE2}" presName="horzSpace2" presStyleCnt="0"/>
      <dgm:spPr/>
    </dgm:pt>
    <dgm:pt modelId="{F6911E27-B54D-4194-9E9F-FFF6041DCE1D}" type="pres">
      <dgm:prSet presAssocID="{C7371FBF-8F2A-440D-A78E-B25F3A702BE2}" presName="tx2" presStyleLbl="revTx" presStyleIdx="7" presStyleCnt="11"/>
      <dgm:spPr/>
    </dgm:pt>
    <dgm:pt modelId="{38769055-9BAB-423D-A3BE-CCED3BE5ED9B}" type="pres">
      <dgm:prSet presAssocID="{C7371FBF-8F2A-440D-A78E-B25F3A702BE2}" presName="vert2" presStyleCnt="0"/>
      <dgm:spPr/>
    </dgm:pt>
    <dgm:pt modelId="{62C3CCD6-6E3C-4932-8576-E2B5B2EB2FFE}" type="pres">
      <dgm:prSet presAssocID="{C7371FBF-8F2A-440D-A78E-B25F3A702BE2}" presName="thinLine2b" presStyleLbl="callout" presStyleIdx="5" presStyleCnt="9"/>
      <dgm:spPr/>
    </dgm:pt>
    <dgm:pt modelId="{7C16D1EA-77FA-4A39-9806-EFFBC9C0E304}" type="pres">
      <dgm:prSet presAssocID="{C7371FBF-8F2A-440D-A78E-B25F3A702BE2}" presName="vertSpace2b" presStyleCnt="0"/>
      <dgm:spPr/>
    </dgm:pt>
    <dgm:pt modelId="{AB634A44-D26A-4717-A3E8-49B3EEE2539D}" type="pres">
      <dgm:prSet presAssocID="{EFD18BE6-1C27-48BA-9233-6ABC1E07E75C}" presName="horz2" presStyleCnt="0"/>
      <dgm:spPr/>
    </dgm:pt>
    <dgm:pt modelId="{006BEF06-A1B0-480F-BE4B-A53799C5D8BE}" type="pres">
      <dgm:prSet presAssocID="{EFD18BE6-1C27-48BA-9233-6ABC1E07E75C}" presName="horzSpace2" presStyleCnt="0"/>
      <dgm:spPr/>
    </dgm:pt>
    <dgm:pt modelId="{1207342A-3FAD-44B7-A6B3-E577B5F54461}" type="pres">
      <dgm:prSet presAssocID="{EFD18BE6-1C27-48BA-9233-6ABC1E07E75C}" presName="tx2" presStyleLbl="revTx" presStyleIdx="8" presStyleCnt="11"/>
      <dgm:spPr/>
    </dgm:pt>
    <dgm:pt modelId="{1AE16FDB-02BD-416D-B188-7FAF74432CFD}" type="pres">
      <dgm:prSet presAssocID="{EFD18BE6-1C27-48BA-9233-6ABC1E07E75C}" presName="vert2" presStyleCnt="0"/>
      <dgm:spPr/>
    </dgm:pt>
    <dgm:pt modelId="{E837A95B-512B-47D8-B1C6-CFB1ABECA8FA}" type="pres">
      <dgm:prSet presAssocID="{EFD18BE6-1C27-48BA-9233-6ABC1E07E75C}" presName="thinLine2b" presStyleLbl="callout" presStyleIdx="6" presStyleCnt="9"/>
      <dgm:spPr/>
    </dgm:pt>
    <dgm:pt modelId="{6A1C20F2-B1F1-4077-8551-145281519723}" type="pres">
      <dgm:prSet presAssocID="{EFD18BE6-1C27-48BA-9233-6ABC1E07E75C}" presName="vertSpace2b" presStyleCnt="0"/>
      <dgm:spPr/>
    </dgm:pt>
    <dgm:pt modelId="{75A608AC-0238-4AE6-A250-899A1C9FE2CE}" type="pres">
      <dgm:prSet presAssocID="{CC1EFC35-41A7-4695-AE5B-BBF25A5A9D91}" presName="horz2" presStyleCnt="0"/>
      <dgm:spPr/>
    </dgm:pt>
    <dgm:pt modelId="{ADDED465-185A-4C59-B52C-6B2CAC4B22BF}" type="pres">
      <dgm:prSet presAssocID="{CC1EFC35-41A7-4695-AE5B-BBF25A5A9D91}" presName="horzSpace2" presStyleCnt="0"/>
      <dgm:spPr/>
    </dgm:pt>
    <dgm:pt modelId="{2CD84760-30AA-4D5D-9645-349BC1F3C12E}" type="pres">
      <dgm:prSet presAssocID="{CC1EFC35-41A7-4695-AE5B-BBF25A5A9D91}" presName="tx2" presStyleLbl="revTx" presStyleIdx="9" presStyleCnt="11"/>
      <dgm:spPr/>
    </dgm:pt>
    <dgm:pt modelId="{745F37F4-664B-4405-AC5A-55ADB78AFD32}" type="pres">
      <dgm:prSet presAssocID="{CC1EFC35-41A7-4695-AE5B-BBF25A5A9D91}" presName="vert2" presStyleCnt="0"/>
      <dgm:spPr/>
    </dgm:pt>
    <dgm:pt modelId="{9A292172-0C23-49D8-81FD-4DEECA85FF65}" type="pres">
      <dgm:prSet presAssocID="{CC1EFC35-41A7-4695-AE5B-BBF25A5A9D91}" presName="thinLine2b" presStyleLbl="callout" presStyleIdx="7" presStyleCnt="9"/>
      <dgm:spPr/>
    </dgm:pt>
    <dgm:pt modelId="{2BC5ABA4-A2ED-4796-821A-E6B9C3AC23F7}" type="pres">
      <dgm:prSet presAssocID="{CC1EFC35-41A7-4695-AE5B-BBF25A5A9D91}" presName="vertSpace2b" presStyleCnt="0"/>
      <dgm:spPr/>
    </dgm:pt>
    <dgm:pt modelId="{569346E6-4002-4C22-8913-0C92E7E54904}" type="pres">
      <dgm:prSet presAssocID="{D1AE3F07-669F-458A-8C40-182083560F6B}" presName="horz2" presStyleCnt="0"/>
      <dgm:spPr/>
    </dgm:pt>
    <dgm:pt modelId="{5F68961D-E69D-40E4-8235-FD33D6B768EA}" type="pres">
      <dgm:prSet presAssocID="{D1AE3F07-669F-458A-8C40-182083560F6B}" presName="horzSpace2" presStyleCnt="0"/>
      <dgm:spPr/>
    </dgm:pt>
    <dgm:pt modelId="{08333825-3332-4B3F-A290-9F6801292927}" type="pres">
      <dgm:prSet presAssocID="{D1AE3F07-669F-458A-8C40-182083560F6B}" presName="tx2" presStyleLbl="revTx" presStyleIdx="10" presStyleCnt="11"/>
      <dgm:spPr/>
    </dgm:pt>
    <dgm:pt modelId="{A646F793-F834-42D0-B0EB-F6B87F688F76}" type="pres">
      <dgm:prSet presAssocID="{D1AE3F07-669F-458A-8C40-182083560F6B}" presName="vert2" presStyleCnt="0"/>
      <dgm:spPr/>
    </dgm:pt>
    <dgm:pt modelId="{5424C3E2-7B1B-4EDD-A3CA-CF8D710D305B}" type="pres">
      <dgm:prSet presAssocID="{D1AE3F07-669F-458A-8C40-182083560F6B}" presName="thinLine2b" presStyleLbl="callout" presStyleIdx="8" presStyleCnt="9"/>
      <dgm:spPr/>
    </dgm:pt>
    <dgm:pt modelId="{CD12D2AB-ECAE-4E65-AC16-DB3F20EC51CF}" type="pres">
      <dgm:prSet presAssocID="{D1AE3F07-669F-458A-8C40-182083560F6B}" presName="vertSpace2b" presStyleCnt="0"/>
      <dgm:spPr/>
    </dgm:pt>
  </dgm:ptLst>
  <dgm:cxnLst>
    <dgm:cxn modelId="{31EB5A0C-D2F5-4817-B0B1-15E8183D75B0}" srcId="{74C78F6E-1A3D-4EDF-8DF7-1DD3CFA14D1F}" destId="{9EB8A697-8776-4420-94D9-6E12CBABAF6A}" srcOrd="1" destOrd="0" parTransId="{09EE59BA-7904-4D73-B336-823A78545588}" sibTransId="{63843AA9-AD4E-4CA9-924C-8140EC856479}"/>
    <dgm:cxn modelId="{07883510-0255-4398-BF22-10ADBFE38EBB}" srcId="{9EB8A697-8776-4420-94D9-6E12CBABAF6A}" destId="{CC1EFC35-41A7-4695-AE5B-BBF25A5A9D91}" srcOrd="4" destOrd="0" parTransId="{BA4D91A0-7B13-491A-99CC-7595B52CA4BB}" sibTransId="{BC047A98-DBBF-4BD8-827B-6E5C881996F6}"/>
    <dgm:cxn modelId="{B12AAB1F-3B24-4FBE-8E91-FC75CE59721D}" type="presOf" srcId="{155FD1BB-39DE-44D9-A915-724920653B8C}" destId="{9B777971-CC98-481F-BB4B-97A452023AB5}" srcOrd="0" destOrd="0" presId="urn:microsoft.com/office/officeart/2008/layout/LinedList"/>
    <dgm:cxn modelId="{E418ED35-BFD9-4BB0-8BE7-A07108F07D94}" type="presOf" srcId="{62C6F29B-1A9B-4B51-9F12-3860C0D670F8}" destId="{AFD0C5B8-7975-48AB-BAAD-307DEA48F404}" srcOrd="0" destOrd="0" presId="urn:microsoft.com/office/officeart/2008/layout/LinedList"/>
    <dgm:cxn modelId="{28C8DB3C-48E6-4947-867A-192C6F6BE85D}" srcId="{9EB8A697-8776-4420-94D9-6E12CBABAF6A}" destId="{FA534C68-2693-4E8A-B0B5-1BA1929BA46A}" srcOrd="1" destOrd="0" parTransId="{0F944DFD-CF2B-4A8B-8B0B-9DACEB9855D6}" sibTransId="{57804750-6E0B-455F-9DF7-632F4BE7BCD1}"/>
    <dgm:cxn modelId="{49601A3D-C41A-4267-9EBC-D095E27B9E7B}" type="presOf" srcId="{5B6D2AC3-ECC0-4556-BA3E-61A9C07F4EA3}" destId="{01E383F1-9ED2-488E-98AD-9B326A220260}" srcOrd="0" destOrd="0" presId="urn:microsoft.com/office/officeart/2008/layout/LinedList"/>
    <dgm:cxn modelId="{4357765E-E929-4E7B-AC67-E0C316D62ED6}" srcId="{9EB8A697-8776-4420-94D9-6E12CBABAF6A}" destId="{62C6F29B-1A9B-4B51-9F12-3860C0D670F8}" srcOrd="0" destOrd="0" parTransId="{9853C19F-0A85-48BC-829E-2880962ABE12}" sibTransId="{EE0B6497-E4D6-4CE0-85BD-A088D64EF971}"/>
    <dgm:cxn modelId="{E0641D66-2720-4CB5-ACFE-0AFEA9056207}" type="presOf" srcId="{C646A065-B7FD-4796-975E-D888A737B4ED}" destId="{8EE9AB7C-D6A7-45AF-BC72-1B9C272D7E90}" srcOrd="0" destOrd="0" presId="urn:microsoft.com/office/officeart/2008/layout/LinedList"/>
    <dgm:cxn modelId="{F0B23048-E7AC-4285-B6E1-46A4A8BB1279}" type="presOf" srcId="{74C78F6E-1A3D-4EDF-8DF7-1DD3CFA14D1F}" destId="{6DB4B92B-B2AF-4837-8CB5-77730BF28152}" srcOrd="0" destOrd="0" presId="urn:microsoft.com/office/officeart/2008/layout/LinedList"/>
    <dgm:cxn modelId="{15D1EF68-87EB-4F15-BE2F-1A4244FE5A88}" srcId="{9EB8A697-8776-4420-94D9-6E12CBABAF6A}" destId="{EFD18BE6-1C27-48BA-9233-6ABC1E07E75C}" srcOrd="3" destOrd="0" parTransId="{63810BAC-A4F5-4858-89DD-C0A479D36330}" sibTransId="{A6E83398-EE56-4D20-86A0-ED04C45041CF}"/>
    <dgm:cxn modelId="{7786B052-29C2-4B33-8490-236B06F8AFBB}" srcId="{9EB8A697-8776-4420-94D9-6E12CBABAF6A}" destId="{C7371FBF-8F2A-440D-A78E-B25F3A702BE2}" srcOrd="2" destOrd="0" parTransId="{8DED25EA-4646-4389-8521-B77E647F7B40}" sibTransId="{3AF1509A-0208-4751-8ED3-F04662A00C55}"/>
    <dgm:cxn modelId="{83E8C672-9B41-4662-962C-757E63300DA0}" srcId="{C646A065-B7FD-4796-975E-D888A737B4ED}" destId="{155FD1BB-39DE-44D9-A915-724920653B8C}" srcOrd="1" destOrd="0" parTransId="{9F239F46-3AA8-4CAB-8341-7BAE8CC92185}" sibTransId="{458CD846-C5F8-47CA-8695-86A96C76DC61}"/>
    <dgm:cxn modelId="{C9EF8155-E8A9-4B4F-A341-D7E6971E1660}" type="presOf" srcId="{9EB8A697-8776-4420-94D9-6E12CBABAF6A}" destId="{430F2143-A127-496E-9B9B-1B9DEF3FF230}" srcOrd="0" destOrd="0" presId="urn:microsoft.com/office/officeart/2008/layout/LinedList"/>
    <dgm:cxn modelId="{D246B27D-7F10-44D3-9F25-5F902BA6F1D2}" srcId="{C646A065-B7FD-4796-975E-D888A737B4ED}" destId="{5B6D2AC3-ECC0-4556-BA3E-61A9C07F4EA3}" srcOrd="0" destOrd="0" parTransId="{88E8EB28-AB4E-43A2-821E-75FEDFC8798F}" sibTransId="{B7F724D2-1D1A-4C44-8B40-11236B8AC6D9}"/>
    <dgm:cxn modelId="{24EA9F85-4E0D-4B77-BFE6-09D6E8162152}" srcId="{74C78F6E-1A3D-4EDF-8DF7-1DD3CFA14D1F}" destId="{C646A065-B7FD-4796-975E-D888A737B4ED}" srcOrd="0" destOrd="0" parTransId="{E56771A2-7854-4C17-9D4E-BF5DE2A82FE6}" sibTransId="{86B36B06-2499-4B21-A6CC-4013116C9353}"/>
    <dgm:cxn modelId="{51A6BD99-D2C1-4425-ADD6-EF6838EE5511}" type="presOf" srcId="{C7371FBF-8F2A-440D-A78E-B25F3A702BE2}" destId="{F6911E27-B54D-4194-9E9F-FFF6041DCE1D}" srcOrd="0" destOrd="0" presId="urn:microsoft.com/office/officeart/2008/layout/LinedList"/>
    <dgm:cxn modelId="{AF47879E-5872-45E8-9709-E6119E8B38DA}" type="presOf" srcId="{D1AE3F07-669F-458A-8C40-182083560F6B}" destId="{08333825-3332-4B3F-A290-9F6801292927}" srcOrd="0" destOrd="0" presId="urn:microsoft.com/office/officeart/2008/layout/LinedList"/>
    <dgm:cxn modelId="{D8045BCC-46FF-4AFB-9B5A-920322804B54}" type="presOf" srcId="{EFD18BE6-1C27-48BA-9233-6ABC1E07E75C}" destId="{1207342A-3FAD-44B7-A6B3-E577B5F54461}" srcOrd="0" destOrd="0" presId="urn:microsoft.com/office/officeart/2008/layout/LinedList"/>
    <dgm:cxn modelId="{F90DAADE-7E32-416F-97FE-CEA197FB457D}" type="presOf" srcId="{CC1EFC35-41A7-4695-AE5B-BBF25A5A9D91}" destId="{2CD84760-30AA-4D5D-9645-349BC1F3C12E}" srcOrd="0" destOrd="0" presId="urn:microsoft.com/office/officeart/2008/layout/LinedList"/>
    <dgm:cxn modelId="{0DAB6EE0-8FAF-49F8-8241-E77685709544}" srcId="{9EB8A697-8776-4420-94D9-6E12CBABAF6A}" destId="{D1AE3F07-669F-458A-8C40-182083560F6B}" srcOrd="5" destOrd="0" parTransId="{430CF6B8-4236-4F9F-A285-D90FDAD4FAF1}" sibTransId="{534981E8-A589-49AE-BA1B-C2046BFF3747}"/>
    <dgm:cxn modelId="{36A84DEE-F041-4D90-AE11-735CBC748EBD}" type="presOf" srcId="{DC4E1239-FD80-4939-8F78-20C575E05215}" destId="{4BFEEAD4-67A7-4DF0-B7A8-114025D84210}" srcOrd="0" destOrd="0" presId="urn:microsoft.com/office/officeart/2008/layout/LinedList"/>
    <dgm:cxn modelId="{64332AF5-1671-4741-BAC6-DC4273F10392}" srcId="{C646A065-B7FD-4796-975E-D888A737B4ED}" destId="{DC4E1239-FD80-4939-8F78-20C575E05215}" srcOrd="2" destOrd="0" parTransId="{70F5F2D3-BFB3-4DB8-9AC6-B56BD11DEEB4}" sibTransId="{B55FC202-5574-46D7-AB4D-FFE0A0085C36}"/>
    <dgm:cxn modelId="{1613FFF5-3038-4AE5-982D-45DA5A96E66C}" type="presOf" srcId="{FA534C68-2693-4E8A-B0B5-1BA1929BA46A}" destId="{7168E9B2-70E4-4B21-9611-FF0045A2961B}" srcOrd="0" destOrd="0" presId="urn:microsoft.com/office/officeart/2008/layout/LinedList"/>
    <dgm:cxn modelId="{F186AA90-596F-4AD0-BAEE-9FFD5CD1101B}" type="presParOf" srcId="{6DB4B92B-B2AF-4837-8CB5-77730BF28152}" destId="{603BF0FE-411F-4237-A3BC-4AFBEC1A1EA1}" srcOrd="0" destOrd="0" presId="urn:microsoft.com/office/officeart/2008/layout/LinedList"/>
    <dgm:cxn modelId="{74588CA4-6B16-46CC-9C35-BA576C5AF79F}" type="presParOf" srcId="{6DB4B92B-B2AF-4837-8CB5-77730BF28152}" destId="{B1921900-4EDA-4485-A7B7-50C4E1107578}" srcOrd="1" destOrd="0" presId="urn:microsoft.com/office/officeart/2008/layout/LinedList"/>
    <dgm:cxn modelId="{0C9B6DD6-0E4A-4EE5-954E-32C8B384CADC}" type="presParOf" srcId="{B1921900-4EDA-4485-A7B7-50C4E1107578}" destId="{8EE9AB7C-D6A7-45AF-BC72-1B9C272D7E90}" srcOrd="0" destOrd="0" presId="urn:microsoft.com/office/officeart/2008/layout/LinedList"/>
    <dgm:cxn modelId="{1B2746B8-31EE-4FCC-AD9E-22E764298209}" type="presParOf" srcId="{B1921900-4EDA-4485-A7B7-50C4E1107578}" destId="{1AF1CECC-180B-4344-AE11-5CB38529D710}" srcOrd="1" destOrd="0" presId="urn:microsoft.com/office/officeart/2008/layout/LinedList"/>
    <dgm:cxn modelId="{C672245D-A126-42E0-A08B-61ACF6185180}" type="presParOf" srcId="{1AF1CECC-180B-4344-AE11-5CB38529D710}" destId="{99571D51-AF5B-4358-8BDE-514107A78121}" srcOrd="0" destOrd="0" presId="urn:microsoft.com/office/officeart/2008/layout/LinedList"/>
    <dgm:cxn modelId="{9898D1C6-881F-4E38-AF7C-364CA4600B88}" type="presParOf" srcId="{1AF1CECC-180B-4344-AE11-5CB38529D710}" destId="{4AACD22F-D761-47EB-AD4D-95D142BE46D6}" srcOrd="1" destOrd="0" presId="urn:microsoft.com/office/officeart/2008/layout/LinedList"/>
    <dgm:cxn modelId="{7A73A560-53F0-4162-9F71-C24A04A62B59}" type="presParOf" srcId="{4AACD22F-D761-47EB-AD4D-95D142BE46D6}" destId="{250406D9-6D98-435E-BE36-FEEFD9F11D8A}" srcOrd="0" destOrd="0" presId="urn:microsoft.com/office/officeart/2008/layout/LinedList"/>
    <dgm:cxn modelId="{F23401F6-810F-478D-802E-10B76A949B46}" type="presParOf" srcId="{4AACD22F-D761-47EB-AD4D-95D142BE46D6}" destId="{01E383F1-9ED2-488E-98AD-9B326A220260}" srcOrd="1" destOrd="0" presId="urn:microsoft.com/office/officeart/2008/layout/LinedList"/>
    <dgm:cxn modelId="{0149AF56-EFDE-417A-8CB9-0BEB7F2FEEFA}" type="presParOf" srcId="{4AACD22F-D761-47EB-AD4D-95D142BE46D6}" destId="{6BA5EAA0-B054-4ADD-83C7-E9EAF6BE4B84}" srcOrd="2" destOrd="0" presId="urn:microsoft.com/office/officeart/2008/layout/LinedList"/>
    <dgm:cxn modelId="{AC79B703-2981-4523-AAEB-7504A75EE991}" type="presParOf" srcId="{1AF1CECC-180B-4344-AE11-5CB38529D710}" destId="{980B5736-FB68-4C2D-9503-523CE4DEDFB5}" srcOrd="2" destOrd="0" presId="urn:microsoft.com/office/officeart/2008/layout/LinedList"/>
    <dgm:cxn modelId="{9CD45785-CF96-4D34-98FD-A021E3A54EA0}" type="presParOf" srcId="{1AF1CECC-180B-4344-AE11-5CB38529D710}" destId="{6FD570CD-A02B-49B8-A95A-AD7DF96E4299}" srcOrd="3" destOrd="0" presId="urn:microsoft.com/office/officeart/2008/layout/LinedList"/>
    <dgm:cxn modelId="{F961940F-7511-4691-BB42-106088AC0B9E}" type="presParOf" srcId="{1AF1CECC-180B-4344-AE11-5CB38529D710}" destId="{07792DD4-0872-4AED-AF66-6ED6E554FEFD}" srcOrd="4" destOrd="0" presId="urn:microsoft.com/office/officeart/2008/layout/LinedList"/>
    <dgm:cxn modelId="{561AED7B-63FF-4AA2-947C-1707C0C1896B}" type="presParOf" srcId="{07792DD4-0872-4AED-AF66-6ED6E554FEFD}" destId="{74260158-5D8E-4F92-A897-6D5CF6231CF1}" srcOrd="0" destOrd="0" presId="urn:microsoft.com/office/officeart/2008/layout/LinedList"/>
    <dgm:cxn modelId="{35F21D79-5E90-4A32-B3AB-9CF58FC4C614}" type="presParOf" srcId="{07792DD4-0872-4AED-AF66-6ED6E554FEFD}" destId="{9B777971-CC98-481F-BB4B-97A452023AB5}" srcOrd="1" destOrd="0" presId="urn:microsoft.com/office/officeart/2008/layout/LinedList"/>
    <dgm:cxn modelId="{30A9CCEC-14D2-45AF-9317-C37331096EF1}" type="presParOf" srcId="{07792DD4-0872-4AED-AF66-6ED6E554FEFD}" destId="{05041E74-7A0E-414F-95A2-738190265298}" srcOrd="2" destOrd="0" presId="urn:microsoft.com/office/officeart/2008/layout/LinedList"/>
    <dgm:cxn modelId="{EA257A19-4C4C-4D53-A8AC-1A9941FD3831}" type="presParOf" srcId="{1AF1CECC-180B-4344-AE11-5CB38529D710}" destId="{F7CD6A17-7A86-4111-AA1C-5AC749438C35}" srcOrd="5" destOrd="0" presId="urn:microsoft.com/office/officeart/2008/layout/LinedList"/>
    <dgm:cxn modelId="{1C9273C2-65C9-44A4-8168-E469BC654CA2}" type="presParOf" srcId="{1AF1CECC-180B-4344-AE11-5CB38529D710}" destId="{CF0F7325-DEDD-4C29-ACDC-0A62C2E1461D}" srcOrd="6" destOrd="0" presId="urn:microsoft.com/office/officeart/2008/layout/LinedList"/>
    <dgm:cxn modelId="{3BA5A857-E023-40F8-8D0B-A0D165E2C8E0}" type="presParOf" srcId="{1AF1CECC-180B-4344-AE11-5CB38529D710}" destId="{E94A525C-97A7-4F3B-802D-63EE1EC42E02}" srcOrd="7" destOrd="0" presId="urn:microsoft.com/office/officeart/2008/layout/LinedList"/>
    <dgm:cxn modelId="{BEFE3015-D005-4DE3-A4EA-8BBC3D5FD0B2}" type="presParOf" srcId="{E94A525C-97A7-4F3B-802D-63EE1EC42E02}" destId="{D4A99743-6B5E-4DD8-AFE0-A370D2BFA5F8}" srcOrd="0" destOrd="0" presId="urn:microsoft.com/office/officeart/2008/layout/LinedList"/>
    <dgm:cxn modelId="{958AD14E-62F4-4CA4-9837-A93BE9C9F3A1}" type="presParOf" srcId="{E94A525C-97A7-4F3B-802D-63EE1EC42E02}" destId="{4BFEEAD4-67A7-4DF0-B7A8-114025D84210}" srcOrd="1" destOrd="0" presId="urn:microsoft.com/office/officeart/2008/layout/LinedList"/>
    <dgm:cxn modelId="{3ED2A8EA-9CAB-49B5-A9BF-F51209A73054}" type="presParOf" srcId="{E94A525C-97A7-4F3B-802D-63EE1EC42E02}" destId="{C3F99621-29B2-469E-9309-23CE203EB866}" srcOrd="2" destOrd="0" presId="urn:microsoft.com/office/officeart/2008/layout/LinedList"/>
    <dgm:cxn modelId="{E722F960-72F5-430C-A30B-2331D4E9BC81}" type="presParOf" srcId="{1AF1CECC-180B-4344-AE11-5CB38529D710}" destId="{A5907A0E-B97F-4C1B-B2D2-B451F5B53AFC}" srcOrd="8" destOrd="0" presId="urn:microsoft.com/office/officeart/2008/layout/LinedList"/>
    <dgm:cxn modelId="{7D695066-8399-46D1-B57B-6E62C55AE3C5}" type="presParOf" srcId="{1AF1CECC-180B-4344-AE11-5CB38529D710}" destId="{AD25C563-1EEB-4096-A126-3FCEE3F375CE}" srcOrd="9" destOrd="0" presId="urn:microsoft.com/office/officeart/2008/layout/LinedList"/>
    <dgm:cxn modelId="{0B7ECEC8-B902-401E-9BB1-94C090B56C91}" type="presParOf" srcId="{6DB4B92B-B2AF-4837-8CB5-77730BF28152}" destId="{FD7E604B-2381-42A5-B563-BA9E54C58874}" srcOrd="2" destOrd="0" presId="urn:microsoft.com/office/officeart/2008/layout/LinedList"/>
    <dgm:cxn modelId="{C9FE04A1-8EEE-4C28-BB2A-2127111413B2}" type="presParOf" srcId="{6DB4B92B-B2AF-4837-8CB5-77730BF28152}" destId="{C9BB27AE-0EC5-4F1F-9E1C-AD1E6244CF1D}" srcOrd="3" destOrd="0" presId="urn:microsoft.com/office/officeart/2008/layout/LinedList"/>
    <dgm:cxn modelId="{D9FD7320-B521-4DC4-AD57-870CEDB9A857}" type="presParOf" srcId="{C9BB27AE-0EC5-4F1F-9E1C-AD1E6244CF1D}" destId="{430F2143-A127-496E-9B9B-1B9DEF3FF230}" srcOrd="0" destOrd="0" presId="urn:microsoft.com/office/officeart/2008/layout/LinedList"/>
    <dgm:cxn modelId="{06393D00-55C0-46A5-B805-5AFAC1AC8867}" type="presParOf" srcId="{C9BB27AE-0EC5-4F1F-9E1C-AD1E6244CF1D}" destId="{8EC9B744-5073-4CA2-8B26-B0E00EA83A08}" srcOrd="1" destOrd="0" presId="urn:microsoft.com/office/officeart/2008/layout/LinedList"/>
    <dgm:cxn modelId="{596E71C5-668A-4C86-8FE1-BBE34C61C81E}" type="presParOf" srcId="{8EC9B744-5073-4CA2-8B26-B0E00EA83A08}" destId="{7C37223E-B861-4D38-9B19-9D30C7E9EDC9}" srcOrd="0" destOrd="0" presId="urn:microsoft.com/office/officeart/2008/layout/LinedList"/>
    <dgm:cxn modelId="{72B3ECF5-8885-4C15-A3A5-01705AA95419}" type="presParOf" srcId="{8EC9B744-5073-4CA2-8B26-B0E00EA83A08}" destId="{C0918742-1D62-4CD4-8DB0-4A0B5CF21B83}" srcOrd="1" destOrd="0" presId="urn:microsoft.com/office/officeart/2008/layout/LinedList"/>
    <dgm:cxn modelId="{47D49A89-7395-47F7-AE84-2D17463B1A06}" type="presParOf" srcId="{C0918742-1D62-4CD4-8DB0-4A0B5CF21B83}" destId="{864DE025-CE3C-4011-84CF-D36B0E7E6CA7}" srcOrd="0" destOrd="0" presId="urn:microsoft.com/office/officeart/2008/layout/LinedList"/>
    <dgm:cxn modelId="{C8971343-10C5-49C9-A52D-B9981187EF73}" type="presParOf" srcId="{C0918742-1D62-4CD4-8DB0-4A0B5CF21B83}" destId="{AFD0C5B8-7975-48AB-BAAD-307DEA48F404}" srcOrd="1" destOrd="0" presId="urn:microsoft.com/office/officeart/2008/layout/LinedList"/>
    <dgm:cxn modelId="{A01F3144-26F6-4B3B-89C6-BDA4DA52D4DB}" type="presParOf" srcId="{C0918742-1D62-4CD4-8DB0-4A0B5CF21B83}" destId="{511DB830-E4C7-4624-8F9C-B36594C65EF7}" srcOrd="2" destOrd="0" presId="urn:microsoft.com/office/officeart/2008/layout/LinedList"/>
    <dgm:cxn modelId="{6C96D16C-7B9E-4C4D-B568-90EEB12FB537}" type="presParOf" srcId="{8EC9B744-5073-4CA2-8B26-B0E00EA83A08}" destId="{0CF79026-AA41-4F7E-9CF2-473530E2792C}" srcOrd="2" destOrd="0" presId="urn:microsoft.com/office/officeart/2008/layout/LinedList"/>
    <dgm:cxn modelId="{B49E1A93-0C39-4D03-9FF5-B19B3DF77578}" type="presParOf" srcId="{8EC9B744-5073-4CA2-8B26-B0E00EA83A08}" destId="{42DF05D5-4535-495D-A8FF-A107CB048AC0}" srcOrd="3" destOrd="0" presId="urn:microsoft.com/office/officeart/2008/layout/LinedList"/>
    <dgm:cxn modelId="{95307176-1112-4171-9A9A-495DF310DA47}" type="presParOf" srcId="{8EC9B744-5073-4CA2-8B26-B0E00EA83A08}" destId="{733BC399-8E4D-424F-894D-E34F9FB14DA7}" srcOrd="4" destOrd="0" presId="urn:microsoft.com/office/officeart/2008/layout/LinedList"/>
    <dgm:cxn modelId="{4FE5B498-2978-430A-B44F-55F2125580FA}" type="presParOf" srcId="{733BC399-8E4D-424F-894D-E34F9FB14DA7}" destId="{7F0B72B5-63D5-454A-BC29-E604444E047E}" srcOrd="0" destOrd="0" presId="urn:microsoft.com/office/officeart/2008/layout/LinedList"/>
    <dgm:cxn modelId="{99C71CBB-011A-418A-B885-2E9482EA11EC}" type="presParOf" srcId="{733BC399-8E4D-424F-894D-E34F9FB14DA7}" destId="{7168E9B2-70E4-4B21-9611-FF0045A2961B}" srcOrd="1" destOrd="0" presId="urn:microsoft.com/office/officeart/2008/layout/LinedList"/>
    <dgm:cxn modelId="{01760332-DBB4-4FFB-BEF3-5D999BCD7797}" type="presParOf" srcId="{733BC399-8E4D-424F-894D-E34F9FB14DA7}" destId="{69697A55-FF55-488E-BCD8-9A5F377CE322}" srcOrd="2" destOrd="0" presId="urn:microsoft.com/office/officeart/2008/layout/LinedList"/>
    <dgm:cxn modelId="{EFF396FC-89D3-498D-8F5C-6CCB3EF631E8}" type="presParOf" srcId="{8EC9B744-5073-4CA2-8B26-B0E00EA83A08}" destId="{2CE51073-6B9D-4C1D-BA68-EB5A93EB3081}" srcOrd="5" destOrd="0" presId="urn:microsoft.com/office/officeart/2008/layout/LinedList"/>
    <dgm:cxn modelId="{E4C48A2C-607B-408F-8051-2FF80BD38B76}" type="presParOf" srcId="{8EC9B744-5073-4CA2-8B26-B0E00EA83A08}" destId="{24C1C7FA-D453-4DDC-960F-7281782E4125}" srcOrd="6" destOrd="0" presId="urn:microsoft.com/office/officeart/2008/layout/LinedList"/>
    <dgm:cxn modelId="{C9086EAD-A243-499E-8726-2141DE773F37}" type="presParOf" srcId="{8EC9B744-5073-4CA2-8B26-B0E00EA83A08}" destId="{26B3E374-E30C-4EC5-8C0A-C5DF62251B17}" srcOrd="7" destOrd="0" presId="urn:microsoft.com/office/officeart/2008/layout/LinedList"/>
    <dgm:cxn modelId="{63EE4C5F-03AE-4694-9E00-FB1FBDF2B314}" type="presParOf" srcId="{26B3E374-E30C-4EC5-8C0A-C5DF62251B17}" destId="{599AB3B9-ABC1-41E7-98E7-C6B925FC8918}" srcOrd="0" destOrd="0" presId="urn:microsoft.com/office/officeart/2008/layout/LinedList"/>
    <dgm:cxn modelId="{79551428-B596-4C65-B7F8-EC34FA19013E}" type="presParOf" srcId="{26B3E374-E30C-4EC5-8C0A-C5DF62251B17}" destId="{F6911E27-B54D-4194-9E9F-FFF6041DCE1D}" srcOrd="1" destOrd="0" presId="urn:microsoft.com/office/officeart/2008/layout/LinedList"/>
    <dgm:cxn modelId="{9A810BB0-2302-43D2-ABB4-814116BE36A9}" type="presParOf" srcId="{26B3E374-E30C-4EC5-8C0A-C5DF62251B17}" destId="{38769055-9BAB-423D-A3BE-CCED3BE5ED9B}" srcOrd="2" destOrd="0" presId="urn:microsoft.com/office/officeart/2008/layout/LinedList"/>
    <dgm:cxn modelId="{4C666946-A706-4615-A0CB-2984B87F04EC}" type="presParOf" srcId="{8EC9B744-5073-4CA2-8B26-B0E00EA83A08}" destId="{62C3CCD6-6E3C-4932-8576-E2B5B2EB2FFE}" srcOrd="8" destOrd="0" presId="urn:microsoft.com/office/officeart/2008/layout/LinedList"/>
    <dgm:cxn modelId="{28DCD87B-9954-498F-96F9-47659EFC366D}" type="presParOf" srcId="{8EC9B744-5073-4CA2-8B26-B0E00EA83A08}" destId="{7C16D1EA-77FA-4A39-9806-EFFBC9C0E304}" srcOrd="9" destOrd="0" presId="urn:microsoft.com/office/officeart/2008/layout/LinedList"/>
    <dgm:cxn modelId="{48A61D00-0289-4EB6-9444-B70F7D8C8582}" type="presParOf" srcId="{8EC9B744-5073-4CA2-8B26-B0E00EA83A08}" destId="{AB634A44-D26A-4717-A3E8-49B3EEE2539D}" srcOrd="10" destOrd="0" presId="urn:microsoft.com/office/officeart/2008/layout/LinedList"/>
    <dgm:cxn modelId="{572722CF-B5A7-4BD9-B8FA-68C333FD83C7}" type="presParOf" srcId="{AB634A44-D26A-4717-A3E8-49B3EEE2539D}" destId="{006BEF06-A1B0-480F-BE4B-A53799C5D8BE}" srcOrd="0" destOrd="0" presId="urn:microsoft.com/office/officeart/2008/layout/LinedList"/>
    <dgm:cxn modelId="{D29FFE82-560F-45B9-93DD-B7441C342D7A}" type="presParOf" srcId="{AB634A44-D26A-4717-A3E8-49B3EEE2539D}" destId="{1207342A-3FAD-44B7-A6B3-E577B5F54461}" srcOrd="1" destOrd="0" presId="urn:microsoft.com/office/officeart/2008/layout/LinedList"/>
    <dgm:cxn modelId="{16CDAB1E-F6D9-4347-82B2-2B6D69271463}" type="presParOf" srcId="{AB634A44-D26A-4717-A3E8-49B3EEE2539D}" destId="{1AE16FDB-02BD-416D-B188-7FAF74432CFD}" srcOrd="2" destOrd="0" presId="urn:microsoft.com/office/officeart/2008/layout/LinedList"/>
    <dgm:cxn modelId="{85A4558B-3131-476B-87B9-54F8C8213BAF}" type="presParOf" srcId="{8EC9B744-5073-4CA2-8B26-B0E00EA83A08}" destId="{E837A95B-512B-47D8-B1C6-CFB1ABECA8FA}" srcOrd="11" destOrd="0" presId="urn:microsoft.com/office/officeart/2008/layout/LinedList"/>
    <dgm:cxn modelId="{5892C85B-B14B-4188-A74F-481312B8BEBB}" type="presParOf" srcId="{8EC9B744-5073-4CA2-8B26-B0E00EA83A08}" destId="{6A1C20F2-B1F1-4077-8551-145281519723}" srcOrd="12" destOrd="0" presId="urn:microsoft.com/office/officeart/2008/layout/LinedList"/>
    <dgm:cxn modelId="{04FB602C-9834-4719-A722-9F74E3806878}" type="presParOf" srcId="{8EC9B744-5073-4CA2-8B26-B0E00EA83A08}" destId="{75A608AC-0238-4AE6-A250-899A1C9FE2CE}" srcOrd="13" destOrd="0" presId="urn:microsoft.com/office/officeart/2008/layout/LinedList"/>
    <dgm:cxn modelId="{60E545E1-48D5-459D-8E4C-1B81DDA07346}" type="presParOf" srcId="{75A608AC-0238-4AE6-A250-899A1C9FE2CE}" destId="{ADDED465-185A-4C59-B52C-6B2CAC4B22BF}" srcOrd="0" destOrd="0" presId="urn:microsoft.com/office/officeart/2008/layout/LinedList"/>
    <dgm:cxn modelId="{21678354-F18A-415F-A04A-FD7BA1B519CA}" type="presParOf" srcId="{75A608AC-0238-4AE6-A250-899A1C9FE2CE}" destId="{2CD84760-30AA-4D5D-9645-349BC1F3C12E}" srcOrd="1" destOrd="0" presId="urn:microsoft.com/office/officeart/2008/layout/LinedList"/>
    <dgm:cxn modelId="{88362756-B298-471A-B87D-5460C15435B9}" type="presParOf" srcId="{75A608AC-0238-4AE6-A250-899A1C9FE2CE}" destId="{745F37F4-664B-4405-AC5A-55ADB78AFD32}" srcOrd="2" destOrd="0" presId="urn:microsoft.com/office/officeart/2008/layout/LinedList"/>
    <dgm:cxn modelId="{5DB9339D-3EC9-4840-AEC4-DDDBB8665596}" type="presParOf" srcId="{8EC9B744-5073-4CA2-8B26-B0E00EA83A08}" destId="{9A292172-0C23-49D8-81FD-4DEECA85FF65}" srcOrd="14" destOrd="0" presId="urn:microsoft.com/office/officeart/2008/layout/LinedList"/>
    <dgm:cxn modelId="{DED46B15-553F-4035-8380-06234DB991C0}" type="presParOf" srcId="{8EC9B744-5073-4CA2-8B26-B0E00EA83A08}" destId="{2BC5ABA4-A2ED-4796-821A-E6B9C3AC23F7}" srcOrd="15" destOrd="0" presId="urn:microsoft.com/office/officeart/2008/layout/LinedList"/>
    <dgm:cxn modelId="{A238AE10-DCB8-4832-9EC7-B4D25D5C6E86}" type="presParOf" srcId="{8EC9B744-5073-4CA2-8B26-B0E00EA83A08}" destId="{569346E6-4002-4C22-8913-0C92E7E54904}" srcOrd="16" destOrd="0" presId="urn:microsoft.com/office/officeart/2008/layout/LinedList"/>
    <dgm:cxn modelId="{210F4374-4354-41A5-A76B-87D4D3AAF485}" type="presParOf" srcId="{569346E6-4002-4C22-8913-0C92E7E54904}" destId="{5F68961D-E69D-40E4-8235-FD33D6B768EA}" srcOrd="0" destOrd="0" presId="urn:microsoft.com/office/officeart/2008/layout/LinedList"/>
    <dgm:cxn modelId="{8A7FD165-7B46-434E-B306-6F074B60D9C6}" type="presParOf" srcId="{569346E6-4002-4C22-8913-0C92E7E54904}" destId="{08333825-3332-4B3F-A290-9F6801292927}" srcOrd="1" destOrd="0" presId="urn:microsoft.com/office/officeart/2008/layout/LinedList"/>
    <dgm:cxn modelId="{A05E4B70-2370-416F-B1E8-E69D2328366E}" type="presParOf" srcId="{569346E6-4002-4C22-8913-0C92E7E54904}" destId="{A646F793-F834-42D0-B0EB-F6B87F688F76}" srcOrd="2" destOrd="0" presId="urn:microsoft.com/office/officeart/2008/layout/LinedList"/>
    <dgm:cxn modelId="{4EC15F8B-01C2-4F44-8128-8E928D679992}" type="presParOf" srcId="{8EC9B744-5073-4CA2-8B26-B0E00EA83A08}" destId="{5424C3E2-7B1B-4EDD-A3CA-CF8D710D305B}" srcOrd="17" destOrd="0" presId="urn:microsoft.com/office/officeart/2008/layout/LinedList"/>
    <dgm:cxn modelId="{D6AEB3D6-0227-4CAE-858F-FA550B1EF11D}" type="presParOf" srcId="{8EC9B744-5073-4CA2-8B26-B0E00EA83A08}" destId="{CD12D2AB-ECAE-4E65-AC16-DB3F20EC51CF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C25A1CF-EBEE-4C88-9E09-BA15822D1065}" type="doc">
      <dgm:prSet loTypeId="urn:microsoft.com/office/officeart/2005/8/layout/hierarchy4" loCatId="hierarchy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fi-FI"/>
        </a:p>
      </dgm:t>
    </dgm:pt>
    <dgm:pt modelId="{4E2CA871-C778-4C64-96E4-7AAE3A30E77E}">
      <dgm:prSet/>
      <dgm:spPr/>
      <dgm:t>
        <a:bodyPr/>
        <a:lstStyle/>
        <a:p>
          <a:r>
            <a:rPr lang="en-US" b="1"/>
            <a:t>Excessive market expansion and financial bubbles: governance by regulation?</a:t>
          </a:r>
          <a:endParaRPr lang="fi-FI"/>
        </a:p>
      </dgm:t>
    </dgm:pt>
    <dgm:pt modelId="{81BF8AF5-7024-42A6-9E97-005BB5CC31EB}" type="parTrans" cxnId="{120F141A-9D4D-4B68-AA1A-D248CB135B98}">
      <dgm:prSet/>
      <dgm:spPr/>
      <dgm:t>
        <a:bodyPr/>
        <a:lstStyle/>
        <a:p>
          <a:endParaRPr lang="fi-FI"/>
        </a:p>
      </dgm:t>
    </dgm:pt>
    <dgm:pt modelId="{29FBB72F-7BC8-40C0-9552-FCCF34AE5BE1}" type="sibTrans" cxnId="{120F141A-9D4D-4B68-AA1A-D248CB135B98}">
      <dgm:prSet/>
      <dgm:spPr/>
      <dgm:t>
        <a:bodyPr/>
        <a:lstStyle/>
        <a:p>
          <a:endParaRPr lang="fi-FI"/>
        </a:p>
      </dgm:t>
    </dgm:pt>
    <dgm:pt modelId="{723F0613-7868-4B0F-A263-4D5C370F373E}">
      <dgm:prSet/>
      <dgm:spPr/>
      <dgm:t>
        <a:bodyPr/>
        <a:lstStyle/>
        <a:p>
          <a:r>
            <a:rPr lang="en-US"/>
            <a:t>Can increase the power of large financial players in the market and society</a:t>
          </a:r>
          <a:endParaRPr lang="fi-FI"/>
        </a:p>
      </dgm:t>
    </dgm:pt>
    <dgm:pt modelId="{FF9D2814-F0B6-4FF6-923B-62BB97508B0A}" type="parTrans" cxnId="{65082C44-88E5-45BC-8EF0-05D8567C51E2}">
      <dgm:prSet/>
      <dgm:spPr/>
      <dgm:t>
        <a:bodyPr/>
        <a:lstStyle/>
        <a:p>
          <a:endParaRPr lang="fi-FI"/>
        </a:p>
      </dgm:t>
    </dgm:pt>
    <dgm:pt modelId="{721D9379-D551-40B7-9355-33E459F8F537}" type="sibTrans" cxnId="{65082C44-88E5-45BC-8EF0-05D8567C51E2}">
      <dgm:prSet/>
      <dgm:spPr/>
      <dgm:t>
        <a:bodyPr/>
        <a:lstStyle/>
        <a:p>
          <a:endParaRPr lang="fi-FI"/>
        </a:p>
      </dgm:t>
    </dgm:pt>
    <dgm:pt modelId="{F01488DE-FDA3-4B95-98F9-3C491B7704AF}">
      <dgm:prSet/>
      <dgm:spPr/>
      <dgm:t>
        <a:bodyPr/>
        <a:lstStyle/>
        <a:p>
          <a:r>
            <a:rPr lang="en-US"/>
            <a:t>The abstractness of financial markets leads to the question of their “right size” and at the same time makes it difficult to assess</a:t>
          </a:r>
          <a:endParaRPr lang="fi-FI"/>
        </a:p>
      </dgm:t>
    </dgm:pt>
    <dgm:pt modelId="{ACB7B1FB-A886-4B35-9CA0-A7BED1952087}" type="parTrans" cxnId="{38B2FD93-7C29-448A-BBC4-B69034DAE366}">
      <dgm:prSet/>
      <dgm:spPr/>
      <dgm:t>
        <a:bodyPr/>
        <a:lstStyle/>
        <a:p>
          <a:endParaRPr lang="fi-FI"/>
        </a:p>
      </dgm:t>
    </dgm:pt>
    <dgm:pt modelId="{D872D8E6-79F0-44C6-9047-CB3EB07F12F2}" type="sibTrans" cxnId="{38B2FD93-7C29-448A-BBC4-B69034DAE366}">
      <dgm:prSet/>
      <dgm:spPr/>
      <dgm:t>
        <a:bodyPr/>
        <a:lstStyle/>
        <a:p>
          <a:endParaRPr lang="fi-FI"/>
        </a:p>
      </dgm:t>
    </dgm:pt>
    <dgm:pt modelId="{1794F6E1-814F-4CD1-8BD4-65C6A3245642}">
      <dgm:prSet/>
      <dgm:spPr/>
      <dgm:t>
        <a:bodyPr/>
        <a:lstStyle/>
        <a:p>
          <a:r>
            <a:rPr lang="en-US" b="1"/>
            <a:t>Hypervolatility in times of crisis?</a:t>
          </a:r>
          <a:endParaRPr lang="fi-FI"/>
        </a:p>
      </dgm:t>
    </dgm:pt>
    <dgm:pt modelId="{6659636B-4668-4B4C-BF97-4B6CA70CDB73}" type="parTrans" cxnId="{47A7BE16-7B86-4080-AD52-144DC1D4B07B}">
      <dgm:prSet/>
      <dgm:spPr/>
      <dgm:t>
        <a:bodyPr/>
        <a:lstStyle/>
        <a:p>
          <a:endParaRPr lang="fi-FI"/>
        </a:p>
      </dgm:t>
    </dgm:pt>
    <dgm:pt modelId="{4489F84D-6C0E-43CA-B62C-3A8331A6319D}" type="sibTrans" cxnId="{47A7BE16-7B86-4080-AD52-144DC1D4B07B}">
      <dgm:prSet/>
      <dgm:spPr/>
      <dgm:t>
        <a:bodyPr/>
        <a:lstStyle/>
        <a:p>
          <a:endParaRPr lang="fi-FI"/>
        </a:p>
      </dgm:t>
    </dgm:pt>
    <dgm:pt modelId="{BC0DA6EE-7455-4666-BA82-6B1CF1B8DFC8}">
      <dgm:prSet/>
      <dgm:spPr/>
      <dgm:t>
        <a:bodyPr/>
        <a:lstStyle/>
        <a:p>
          <a:r>
            <a:rPr lang="en-US"/>
            <a:t>Risks are an essential and often useful feature of the market that cannot be regulated</a:t>
          </a:r>
          <a:endParaRPr lang="fi-FI"/>
        </a:p>
      </dgm:t>
    </dgm:pt>
    <dgm:pt modelId="{5A79BBB5-C8E7-4EC3-843D-CCADBDA97C5E}" type="parTrans" cxnId="{277F243D-5E0A-4158-96CB-904E64BC1096}">
      <dgm:prSet/>
      <dgm:spPr/>
      <dgm:t>
        <a:bodyPr/>
        <a:lstStyle/>
        <a:p>
          <a:endParaRPr lang="fi-FI"/>
        </a:p>
      </dgm:t>
    </dgm:pt>
    <dgm:pt modelId="{F3F26CD1-8345-4E3E-A561-3419D75F804E}" type="sibTrans" cxnId="{277F243D-5E0A-4158-96CB-904E64BC1096}">
      <dgm:prSet/>
      <dgm:spPr/>
      <dgm:t>
        <a:bodyPr/>
        <a:lstStyle/>
        <a:p>
          <a:endParaRPr lang="fi-FI"/>
        </a:p>
      </dgm:t>
    </dgm:pt>
    <dgm:pt modelId="{4A859A77-45CB-41F3-8FDA-199E10DC4CDC}">
      <dgm:prSet/>
      <dgm:spPr/>
      <dgm:t>
        <a:bodyPr/>
        <a:lstStyle/>
        <a:p>
          <a:r>
            <a:rPr lang="en-US"/>
            <a:t>In times of crisis, hypervolatility undermines confidence in the market</a:t>
          </a:r>
          <a:endParaRPr lang="fi-FI"/>
        </a:p>
      </dgm:t>
    </dgm:pt>
    <dgm:pt modelId="{09E8B6DE-3476-4EE8-9291-10A68502E2B7}" type="parTrans" cxnId="{4DA63B75-711D-49B5-806C-656425416F5A}">
      <dgm:prSet/>
      <dgm:spPr/>
      <dgm:t>
        <a:bodyPr/>
        <a:lstStyle/>
        <a:p>
          <a:endParaRPr lang="fi-FI"/>
        </a:p>
      </dgm:t>
    </dgm:pt>
    <dgm:pt modelId="{F033ED1C-196F-4C11-9119-076075425A2C}" type="sibTrans" cxnId="{4DA63B75-711D-49B5-806C-656425416F5A}">
      <dgm:prSet/>
      <dgm:spPr/>
      <dgm:t>
        <a:bodyPr/>
        <a:lstStyle/>
        <a:p>
          <a:endParaRPr lang="fi-FI"/>
        </a:p>
      </dgm:t>
    </dgm:pt>
    <dgm:pt modelId="{A690A678-7A98-489E-8F74-295327CC1FFF}">
      <dgm:prSet/>
      <dgm:spPr/>
      <dgm:t>
        <a:bodyPr/>
        <a:lstStyle/>
        <a:p>
          <a:r>
            <a:rPr lang="en-US" i="1"/>
            <a:t>Market psychology, behavioral finance</a:t>
          </a:r>
          <a:endParaRPr lang="fi-FI"/>
        </a:p>
      </dgm:t>
    </dgm:pt>
    <dgm:pt modelId="{A2EF7737-DD7A-43C4-98D7-28F277E83410}" type="parTrans" cxnId="{956AE0B5-052A-48E6-BD94-1A754524685F}">
      <dgm:prSet/>
      <dgm:spPr/>
      <dgm:t>
        <a:bodyPr/>
        <a:lstStyle/>
        <a:p>
          <a:endParaRPr lang="fi-FI"/>
        </a:p>
      </dgm:t>
    </dgm:pt>
    <dgm:pt modelId="{CC11F3AA-2733-46F8-B2AD-C53D022CCBA8}" type="sibTrans" cxnId="{956AE0B5-052A-48E6-BD94-1A754524685F}">
      <dgm:prSet/>
      <dgm:spPr/>
      <dgm:t>
        <a:bodyPr/>
        <a:lstStyle/>
        <a:p>
          <a:endParaRPr lang="fi-FI"/>
        </a:p>
      </dgm:t>
    </dgm:pt>
    <dgm:pt modelId="{A20E1347-2D25-409B-B685-2E04EB3253D1}">
      <dgm:prSet/>
      <dgm:spPr/>
      <dgm:t>
        <a:bodyPr/>
        <a:lstStyle/>
        <a:p>
          <a:r>
            <a:rPr lang="en-US" i="1"/>
            <a:t>Domino effect in the context of the financial crisis</a:t>
          </a:r>
          <a:endParaRPr lang="fi-FI"/>
        </a:p>
      </dgm:t>
    </dgm:pt>
    <dgm:pt modelId="{5C115BCA-D6F3-4E4C-982B-504C0ACC0153}" type="parTrans" cxnId="{F5EB5AD3-A614-4161-8D1A-87773BF4B115}">
      <dgm:prSet/>
      <dgm:spPr/>
      <dgm:t>
        <a:bodyPr/>
        <a:lstStyle/>
        <a:p>
          <a:endParaRPr lang="fi-FI"/>
        </a:p>
      </dgm:t>
    </dgm:pt>
    <dgm:pt modelId="{6D0BE2B1-26F8-427D-B61F-BE8650396A46}" type="sibTrans" cxnId="{F5EB5AD3-A614-4161-8D1A-87773BF4B115}">
      <dgm:prSet/>
      <dgm:spPr/>
      <dgm:t>
        <a:bodyPr/>
        <a:lstStyle/>
        <a:p>
          <a:endParaRPr lang="fi-FI"/>
        </a:p>
      </dgm:t>
    </dgm:pt>
    <dgm:pt modelId="{9C477C2D-57A7-4B67-9B90-AD9751866CFF}">
      <dgm:prSet/>
      <dgm:spPr/>
      <dgm:t>
        <a:bodyPr/>
        <a:lstStyle/>
        <a:p>
          <a:r>
            <a:rPr lang="en-US" i="1"/>
            <a:t>Procedural regulation may be needed: investor protection, operation of the price mechanism, clearing systems</a:t>
          </a:r>
          <a:endParaRPr lang="fi-FI"/>
        </a:p>
      </dgm:t>
    </dgm:pt>
    <dgm:pt modelId="{B5FF5AFD-A894-4994-996C-4C8856F92104}" type="parTrans" cxnId="{731EB8F1-70B3-47E9-A767-333E923364CD}">
      <dgm:prSet/>
      <dgm:spPr/>
      <dgm:t>
        <a:bodyPr/>
        <a:lstStyle/>
        <a:p>
          <a:endParaRPr lang="fi-FI"/>
        </a:p>
      </dgm:t>
    </dgm:pt>
    <dgm:pt modelId="{C3184FAA-F5FC-4BDF-AD4C-7CF3A8AABB90}" type="sibTrans" cxnId="{731EB8F1-70B3-47E9-A767-333E923364CD}">
      <dgm:prSet/>
      <dgm:spPr/>
      <dgm:t>
        <a:bodyPr/>
        <a:lstStyle/>
        <a:p>
          <a:endParaRPr lang="fi-FI"/>
        </a:p>
      </dgm:t>
    </dgm:pt>
    <dgm:pt modelId="{74F0FA34-8DFC-4691-82E2-B2E247498E8A}">
      <dgm:prSet/>
      <dgm:spPr/>
      <dgm:t>
        <a:bodyPr/>
        <a:lstStyle/>
        <a:p>
          <a:r>
            <a:rPr lang="en-US" i="1"/>
            <a:t>Governance regulation: eg central bank deposits, financial transaction tax</a:t>
          </a:r>
          <a:endParaRPr lang="fi-FI"/>
        </a:p>
      </dgm:t>
    </dgm:pt>
    <dgm:pt modelId="{F5F0D994-DC34-47B7-82BC-A415A04410E6}" type="parTrans" cxnId="{E7D77BED-AFBC-48E9-892A-1541EA7A585F}">
      <dgm:prSet/>
      <dgm:spPr/>
      <dgm:t>
        <a:bodyPr/>
        <a:lstStyle/>
        <a:p>
          <a:endParaRPr lang="fi-FI"/>
        </a:p>
      </dgm:t>
    </dgm:pt>
    <dgm:pt modelId="{ABC4E288-E58A-4F6F-AE85-861B8D2A7FD5}" type="sibTrans" cxnId="{E7D77BED-AFBC-48E9-892A-1541EA7A585F}">
      <dgm:prSet/>
      <dgm:spPr/>
      <dgm:t>
        <a:bodyPr/>
        <a:lstStyle/>
        <a:p>
          <a:endParaRPr lang="fi-FI"/>
        </a:p>
      </dgm:t>
    </dgm:pt>
    <dgm:pt modelId="{8A697805-E0EE-45D0-922B-34AB4A94DE57}" type="pres">
      <dgm:prSet presAssocID="{4C25A1CF-EBEE-4C88-9E09-BA15822D106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C18504B-777C-4AA8-AC94-4BFA55F5D6DB}" type="pres">
      <dgm:prSet presAssocID="{4E2CA871-C778-4C64-96E4-7AAE3A30E77E}" presName="vertOne" presStyleCnt="0"/>
      <dgm:spPr/>
    </dgm:pt>
    <dgm:pt modelId="{205C912C-6143-493D-9E58-F1297F6F1E76}" type="pres">
      <dgm:prSet presAssocID="{4E2CA871-C778-4C64-96E4-7AAE3A30E77E}" presName="txOne" presStyleLbl="node0" presStyleIdx="0" presStyleCnt="2">
        <dgm:presLayoutVars>
          <dgm:chPref val="3"/>
        </dgm:presLayoutVars>
      </dgm:prSet>
      <dgm:spPr/>
    </dgm:pt>
    <dgm:pt modelId="{54EB0D58-3E60-4B43-891A-E071ED874491}" type="pres">
      <dgm:prSet presAssocID="{4E2CA871-C778-4C64-96E4-7AAE3A30E77E}" presName="parTransOne" presStyleCnt="0"/>
      <dgm:spPr/>
    </dgm:pt>
    <dgm:pt modelId="{4687A8E7-ED05-404B-ADB0-6D7A2BF84C82}" type="pres">
      <dgm:prSet presAssocID="{4E2CA871-C778-4C64-96E4-7AAE3A30E77E}" presName="horzOne" presStyleCnt="0"/>
      <dgm:spPr/>
    </dgm:pt>
    <dgm:pt modelId="{42B4257F-C213-407C-80B9-E6CCC4E4A616}" type="pres">
      <dgm:prSet presAssocID="{723F0613-7868-4B0F-A263-4D5C370F373E}" presName="vertTwo" presStyleCnt="0"/>
      <dgm:spPr/>
    </dgm:pt>
    <dgm:pt modelId="{8217BC30-CBEA-451F-A71B-D5B8E69A39CE}" type="pres">
      <dgm:prSet presAssocID="{723F0613-7868-4B0F-A263-4D5C370F373E}" presName="txTwo" presStyleLbl="node2" presStyleIdx="0" presStyleCnt="4">
        <dgm:presLayoutVars>
          <dgm:chPref val="3"/>
        </dgm:presLayoutVars>
      </dgm:prSet>
      <dgm:spPr/>
    </dgm:pt>
    <dgm:pt modelId="{691143DC-4E7A-47CC-B7A2-8EECEA7E2CF8}" type="pres">
      <dgm:prSet presAssocID="{723F0613-7868-4B0F-A263-4D5C370F373E}" presName="horzTwo" presStyleCnt="0"/>
      <dgm:spPr/>
    </dgm:pt>
    <dgm:pt modelId="{ABD1C91B-9E74-451F-B5E3-2835BFF381D3}" type="pres">
      <dgm:prSet presAssocID="{721D9379-D551-40B7-9355-33E459F8F537}" presName="sibSpaceTwo" presStyleCnt="0"/>
      <dgm:spPr/>
    </dgm:pt>
    <dgm:pt modelId="{AF29472B-6D5A-47C5-9B3E-4173E81BF719}" type="pres">
      <dgm:prSet presAssocID="{F01488DE-FDA3-4B95-98F9-3C491B7704AF}" presName="vertTwo" presStyleCnt="0"/>
      <dgm:spPr/>
    </dgm:pt>
    <dgm:pt modelId="{F30E7D66-3FFF-4BAE-8B94-2502A55B74F3}" type="pres">
      <dgm:prSet presAssocID="{F01488DE-FDA3-4B95-98F9-3C491B7704AF}" presName="txTwo" presStyleLbl="node2" presStyleIdx="1" presStyleCnt="4">
        <dgm:presLayoutVars>
          <dgm:chPref val="3"/>
        </dgm:presLayoutVars>
      </dgm:prSet>
      <dgm:spPr/>
    </dgm:pt>
    <dgm:pt modelId="{D082F907-EDF3-4C32-9A03-987468A3AEBD}" type="pres">
      <dgm:prSet presAssocID="{F01488DE-FDA3-4B95-98F9-3C491B7704AF}" presName="horzTwo" presStyleCnt="0"/>
      <dgm:spPr/>
    </dgm:pt>
    <dgm:pt modelId="{9A572127-BBFE-4EBA-85AB-D34F56C5A1A0}" type="pres">
      <dgm:prSet presAssocID="{29FBB72F-7BC8-40C0-9552-FCCF34AE5BE1}" presName="sibSpaceOne" presStyleCnt="0"/>
      <dgm:spPr/>
    </dgm:pt>
    <dgm:pt modelId="{12B7E07E-F102-4EE6-AABB-5168AD90062F}" type="pres">
      <dgm:prSet presAssocID="{1794F6E1-814F-4CD1-8BD4-65C6A3245642}" presName="vertOne" presStyleCnt="0"/>
      <dgm:spPr/>
    </dgm:pt>
    <dgm:pt modelId="{475AD637-009F-40C1-BBD2-BA21B673DAE3}" type="pres">
      <dgm:prSet presAssocID="{1794F6E1-814F-4CD1-8BD4-65C6A3245642}" presName="txOne" presStyleLbl="node0" presStyleIdx="1" presStyleCnt="2">
        <dgm:presLayoutVars>
          <dgm:chPref val="3"/>
        </dgm:presLayoutVars>
      </dgm:prSet>
      <dgm:spPr/>
    </dgm:pt>
    <dgm:pt modelId="{D01A4B67-DE4D-438B-BE93-3CA3D2194DF6}" type="pres">
      <dgm:prSet presAssocID="{1794F6E1-814F-4CD1-8BD4-65C6A3245642}" presName="parTransOne" presStyleCnt="0"/>
      <dgm:spPr/>
    </dgm:pt>
    <dgm:pt modelId="{31295CCB-8BA1-45B3-973D-7B977CB55288}" type="pres">
      <dgm:prSet presAssocID="{1794F6E1-814F-4CD1-8BD4-65C6A3245642}" presName="horzOne" presStyleCnt="0"/>
      <dgm:spPr/>
    </dgm:pt>
    <dgm:pt modelId="{EEB95ED2-7186-4013-BB01-A02CD753EB62}" type="pres">
      <dgm:prSet presAssocID="{BC0DA6EE-7455-4666-BA82-6B1CF1B8DFC8}" presName="vertTwo" presStyleCnt="0"/>
      <dgm:spPr/>
    </dgm:pt>
    <dgm:pt modelId="{EA6AD3D5-3C58-47CD-8433-CA15AB7B70A6}" type="pres">
      <dgm:prSet presAssocID="{BC0DA6EE-7455-4666-BA82-6B1CF1B8DFC8}" presName="txTwo" presStyleLbl="node2" presStyleIdx="2" presStyleCnt="4">
        <dgm:presLayoutVars>
          <dgm:chPref val="3"/>
        </dgm:presLayoutVars>
      </dgm:prSet>
      <dgm:spPr/>
    </dgm:pt>
    <dgm:pt modelId="{2378C76D-42F4-486A-BBCD-F5CCC5E07433}" type="pres">
      <dgm:prSet presAssocID="{BC0DA6EE-7455-4666-BA82-6B1CF1B8DFC8}" presName="horzTwo" presStyleCnt="0"/>
      <dgm:spPr/>
    </dgm:pt>
    <dgm:pt modelId="{88B56ACE-7C4A-496A-933E-4B319528C431}" type="pres">
      <dgm:prSet presAssocID="{F3F26CD1-8345-4E3E-A561-3419D75F804E}" presName="sibSpaceTwo" presStyleCnt="0"/>
      <dgm:spPr/>
    </dgm:pt>
    <dgm:pt modelId="{EBCC74B1-6253-40BE-9971-3BFCC7820995}" type="pres">
      <dgm:prSet presAssocID="{4A859A77-45CB-41F3-8FDA-199E10DC4CDC}" presName="vertTwo" presStyleCnt="0"/>
      <dgm:spPr/>
    </dgm:pt>
    <dgm:pt modelId="{5FBDD3FB-CCBE-44AF-852A-3B3E9421FAA5}" type="pres">
      <dgm:prSet presAssocID="{4A859A77-45CB-41F3-8FDA-199E10DC4CDC}" presName="txTwo" presStyleLbl="node2" presStyleIdx="3" presStyleCnt="4">
        <dgm:presLayoutVars>
          <dgm:chPref val="3"/>
        </dgm:presLayoutVars>
      </dgm:prSet>
      <dgm:spPr/>
    </dgm:pt>
    <dgm:pt modelId="{215744EA-0DBD-4217-BC2D-33B61D244DB8}" type="pres">
      <dgm:prSet presAssocID="{4A859A77-45CB-41F3-8FDA-199E10DC4CDC}" presName="parTransTwo" presStyleCnt="0"/>
      <dgm:spPr/>
    </dgm:pt>
    <dgm:pt modelId="{EE087A1B-6681-488E-8BFA-5FE7DDE25081}" type="pres">
      <dgm:prSet presAssocID="{4A859A77-45CB-41F3-8FDA-199E10DC4CDC}" presName="horzTwo" presStyleCnt="0"/>
      <dgm:spPr/>
    </dgm:pt>
    <dgm:pt modelId="{E3C1B0B9-5E33-484E-80BC-0891D3F045EC}" type="pres">
      <dgm:prSet presAssocID="{A690A678-7A98-489E-8F74-295327CC1FFF}" presName="vertThree" presStyleCnt="0"/>
      <dgm:spPr/>
    </dgm:pt>
    <dgm:pt modelId="{65809971-CB96-4631-AEC4-E00A68CA4BFB}" type="pres">
      <dgm:prSet presAssocID="{A690A678-7A98-489E-8F74-295327CC1FFF}" presName="txThree" presStyleLbl="node3" presStyleIdx="0" presStyleCnt="4">
        <dgm:presLayoutVars>
          <dgm:chPref val="3"/>
        </dgm:presLayoutVars>
      </dgm:prSet>
      <dgm:spPr/>
    </dgm:pt>
    <dgm:pt modelId="{5B303AEF-5198-4F41-975D-D79DD09F5870}" type="pres">
      <dgm:prSet presAssocID="{A690A678-7A98-489E-8F74-295327CC1FFF}" presName="horzThree" presStyleCnt="0"/>
      <dgm:spPr/>
    </dgm:pt>
    <dgm:pt modelId="{C835F957-6369-44B5-8078-36E07F85D561}" type="pres">
      <dgm:prSet presAssocID="{CC11F3AA-2733-46F8-B2AD-C53D022CCBA8}" presName="sibSpaceThree" presStyleCnt="0"/>
      <dgm:spPr/>
    </dgm:pt>
    <dgm:pt modelId="{2735C3F0-4028-4A01-B4F6-E4DFB43B42D1}" type="pres">
      <dgm:prSet presAssocID="{A20E1347-2D25-409B-B685-2E04EB3253D1}" presName="vertThree" presStyleCnt="0"/>
      <dgm:spPr/>
    </dgm:pt>
    <dgm:pt modelId="{2CF97CCA-82EE-46F3-A803-4B1BF649D5AA}" type="pres">
      <dgm:prSet presAssocID="{A20E1347-2D25-409B-B685-2E04EB3253D1}" presName="txThree" presStyleLbl="node3" presStyleIdx="1" presStyleCnt="4">
        <dgm:presLayoutVars>
          <dgm:chPref val="3"/>
        </dgm:presLayoutVars>
      </dgm:prSet>
      <dgm:spPr/>
    </dgm:pt>
    <dgm:pt modelId="{3AEF7A89-D4DC-4145-A246-219B3D17000D}" type="pres">
      <dgm:prSet presAssocID="{A20E1347-2D25-409B-B685-2E04EB3253D1}" presName="horzThree" presStyleCnt="0"/>
      <dgm:spPr/>
    </dgm:pt>
    <dgm:pt modelId="{94830B2C-7044-4CFF-9AD1-1AD6E3F78A7C}" type="pres">
      <dgm:prSet presAssocID="{6D0BE2B1-26F8-427D-B61F-BE8650396A46}" presName="sibSpaceThree" presStyleCnt="0"/>
      <dgm:spPr/>
    </dgm:pt>
    <dgm:pt modelId="{75160142-12FE-41E8-8AC0-05B3D6AA88AB}" type="pres">
      <dgm:prSet presAssocID="{9C477C2D-57A7-4B67-9B90-AD9751866CFF}" presName="vertThree" presStyleCnt="0"/>
      <dgm:spPr/>
    </dgm:pt>
    <dgm:pt modelId="{EC203F8A-C453-4DC4-B11D-0F21EB725866}" type="pres">
      <dgm:prSet presAssocID="{9C477C2D-57A7-4B67-9B90-AD9751866CFF}" presName="txThree" presStyleLbl="node3" presStyleIdx="2" presStyleCnt="4">
        <dgm:presLayoutVars>
          <dgm:chPref val="3"/>
        </dgm:presLayoutVars>
      </dgm:prSet>
      <dgm:spPr/>
    </dgm:pt>
    <dgm:pt modelId="{F79CCA7B-876A-451D-898B-078E50D21198}" type="pres">
      <dgm:prSet presAssocID="{9C477C2D-57A7-4B67-9B90-AD9751866CFF}" presName="horzThree" presStyleCnt="0"/>
      <dgm:spPr/>
    </dgm:pt>
    <dgm:pt modelId="{6D1FBB5D-3A0B-44FA-B2AA-36B5BDB665B2}" type="pres">
      <dgm:prSet presAssocID="{C3184FAA-F5FC-4BDF-AD4C-7CF3A8AABB90}" presName="sibSpaceThree" presStyleCnt="0"/>
      <dgm:spPr/>
    </dgm:pt>
    <dgm:pt modelId="{2C453A8E-4E5B-40B5-96B1-1C2819131C7D}" type="pres">
      <dgm:prSet presAssocID="{74F0FA34-8DFC-4691-82E2-B2E247498E8A}" presName="vertThree" presStyleCnt="0"/>
      <dgm:spPr/>
    </dgm:pt>
    <dgm:pt modelId="{3B75D3EB-0308-4731-92A5-A543A3C483E3}" type="pres">
      <dgm:prSet presAssocID="{74F0FA34-8DFC-4691-82E2-B2E247498E8A}" presName="txThree" presStyleLbl="node3" presStyleIdx="3" presStyleCnt="4">
        <dgm:presLayoutVars>
          <dgm:chPref val="3"/>
        </dgm:presLayoutVars>
      </dgm:prSet>
      <dgm:spPr/>
    </dgm:pt>
    <dgm:pt modelId="{F3E91D26-D7D8-4695-8ED2-41F955F32A71}" type="pres">
      <dgm:prSet presAssocID="{74F0FA34-8DFC-4691-82E2-B2E247498E8A}" presName="horzThree" presStyleCnt="0"/>
      <dgm:spPr/>
    </dgm:pt>
  </dgm:ptLst>
  <dgm:cxnLst>
    <dgm:cxn modelId="{06324700-03F3-415F-96A9-9932A84C023F}" type="presOf" srcId="{F01488DE-FDA3-4B95-98F9-3C491B7704AF}" destId="{F30E7D66-3FFF-4BAE-8B94-2502A55B74F3}" srcOrd="0" destOrd="0" presId="urn:microsoft.com/office/officeart/2005/8/layout/hierarchy4"/>
    <dgm:cxn modelId="{3839F105-A5C0-46BD-880A-5C1982197D48}" type="presOf" srcId="{9C477C2D-57A7-4B67-9B90-AD9751866CFF}" destId="{EC203F8A-C453-4DC4-B11D-0F21EB725866}" srcOrd="0" destOrd="0" presId="urn:microsoft.com/office/officeart/2005/8/layout/hierarchy4"/>
    <dgm:cxn modelId="{47A7BE16-7B86-4080-AD52-144DC1D4B07B}" srcId="{4C25A1CF-EBEE-4C88-9E09-BA15822D1065}" destId="{1794F6E1-814F-4CD1-8BD4-65C6A3245642}" srcOrd="1" destOrd="0" parTransId="{6659636B-4668-4B4C-BF97-4B6CA70CDB73}" sibTransId="{4489F84D-6C0E-43CA-B62C-3A8331A6319D}"/>
    <dgm:cxn modelId="{806E4219-FDE4-4B83-9E9F-1211B416BB02}" type="presOf" srcId="{4C25A1CF-EBEE-4C88-9E09-BA15822D1065}" destId="{8A697805-E0EE-45D0-922B-34AB4A94DE57}" srcOrd="0" destOrd="0" presId="urn:microsoft.com/office/officeart/2005/8/layout/hierarchy4"/>
    <dgm:cxn modelId="{120F141A-9D4D-4B68-AA1A-D248CB135B98}" srcId="{4C25A1CF-EBEE-4C88-9E09-BA15822D1065}" destId="{4E2CA871-C778-4C64-96E4-7AAE3A30E77E}" srcOrd="0" destOrd="0" parTransId="{81BF8AF5-7024-42A6-9E97-005BB5CC31EB}" sibTransId="{29FBB72F-7BC8-40C0-9552-FCCF34AE5BE1}"/>
    <dgm:cxn modelId="{5666E42A-6F54-4546-8EF9-6E6C7674CECF}" type="presOf" srcId="{BC0DA6EE-7455-4666-BA82-6B1CF1B8DFC8}" destId="{EA6AD3D5-3C58-47CD-8433-CA15AB7B70A6}" srcOrd="0" destOrd="0" presId="urn:microsoft.com/office/officeart/2005/8/layout/hierarchy4"/>
    <dgm:cxn modelId="{0A18A92D-A02C-4C4C-AE96-098E7ECC13E0}" type="presOf" srcId="{4A859A77-45CB-41F3-8FDA-199E10DC4CDC}" destId="{5FBDD3FB-CCBE-44AF-852A-3B3E9421FAA5}" srcOrd="0" destOrd="0" presId="urn:microsoft.com/office/officeart/2005/8/layout/hierarchy4"/>
    <dgm:cxn modelId="{080DF433-C1DA-4C51-A2C9-837F8F5F546F}" type="presOf" srcId="{A690A678-7A98-489E-8F74-295327CC1FFF}" destId="{65809971-CB96-4631-AEC4-E00A68CA4BFB}" srcOrd="0" destOrd="0" presId="urn:microsoft.com/office/officeart/2005/8/layout/hierarchy4"/>
    <dgm:cxn modelId="{51A01734-4D02-4277-9FE5-EEB60BBE1781}" type="presOf" srcId="{74F0FA34-8DFC-4691-82E2-B2E247498E8A}" destId="{3B75D3EB-0308-4731-92A5-A543A3C483E3}" srcOrd="0" destOrd="0" presId="urn:microsoft.com/office/officeart/2005/8/layout/hierarchy4"/>
    <dgm:cxn modelId="{277F243D-5E0A-4158-96CB-904E64BC1096}" srcId="{1794F6E1-814F-4CD1-8BD4-65C6A3245642}" destId="{BC0DA6EE-7455-4666-BA82-6B1CF1B8DFC8}" srcOrd="0" destOrd="0" parTransId="{5A79BBB5-C8E7-4EC3-843D-CCADBDA97C5E}" sibTransId="{F3F26CD1-8345-4E3E-A561-3419D75F804E}"/>
    <dgm:cxn modelId="{65082C44-88E5-45BC-8EF0-05D8567C51E2}" srcId="{4E2CA871-C778-4C64-96E4-7AAE3A30E77E}" destId="{723F0613-7868-4B0F-A263-4D5C370F373E}" srcOrd="0" destOrd="0" parTransId="{FF9D2814-F0B6-4FF6-923B-62BB97508B0A}" sibTransId="{721D9379-D551-40B7-9355-33E459F8F537}"/>
    <dgm:cxn modelId="{BCBF664C-AD50-4912-BBF8-CD22D5E7C538}" type="presOf" srcId="{723F0613-7868-4B0F-A263-4D5C370F373E}" destId="{8217BC30-CBEA-451F-A71B-D5B8E69A39CE}" srcOrd="0" destOrd="0" presId="urn:microsoft.com/office/officeart/2005/8/layout/hierarchy4"/>
    <dgm:cxn modelId="{4DA63B75-711D-49B5-806C-656425416F5A}" srcId="{1794F6E1-814F-4CD1-8BD4-65C6A3245642}" destId="{4A859A77-45CB-41F3-8FDA-199E10DC4CDC}" srcOrd="1" destOrd="0" parTransId="{09E8B6DE-3476-4EE8-9291-10A68502E2B7}" sibTransId="{F033ED1C-196F-4C11-9119-076075425A2C}"/>
    <dgm:cxn modelId="{38B2FD93-7C29-448A-BBC4-B69034DAE366}" srcId="{4E2CA871-C778-4C64-96E4-7AAE3A30E77E}" destId="{F01488DE-FDA3-4B95-98F9-3C491B7704AF}" srcOrd="1" destOrd="0" parTransId="{ACB7B1FB-A886-4B35-9CA0-A7BED1952087}" sibTransId="{D872D8E6-79F0-44C6-9047-CB3EB07F12F2}"/>
    <dgm:cxn modelId="{956AE0B5-052A-48E6-BD94-1A754524685F}" srcId="{4A859A77-45CB-41F3-8FDA-199E10DC4CDC}" destId="{A690A678-7A98-489E-8F74-295327CC1FFF}" srcOrd="0" destOrd="0" parTransId="{A2EF7737-DD7A-43C4-98D7-28F277E83410}" sibTransId="{CC11F3AA-2733-46F8-B2AD-C53D022CCBA8}"/>
    <dgm:cxn modelId="{225731C2-02E2-4128-9A66-3C2A8A3CBC7A}" type="presOf" srcId="{1794F6E1-814F-4CD1-8BD4-65C6A3245642}" destId="{475AD637-009F-40C1-BBD2-BA21B673DAE3}" srcOrd="0" destOrd="0" presId="urn:microsoft.com/office/officeart/2005/8/layout/hierarchy4"/>
    <dgm:cxn modelId="{F5EB5AD3-A614-4161-8D1A-87773BF4B115}" srcId="{4A859A77-45CB-41F3-8FDA-199E10DC4CDC}" destId="{A20E1347-2D25-409B-B685-2E04EB3253D1}" srcOrd="1" destOrd="0" parTransId="{5C115BCA-D6F3-4E4C-982B-504C0ACC0153}" sibTransId="{6D0BE2B1-26F8-427D-B61F-BE8650396A46}"/>
    <dgm:cxn modelId="{C328D2DF-AD28-4B62-B192-D09A8F9817FA}" type="presOf" srcId="{4E2CA871-C778-4C64-96E4-7AAE3A30E77E}" destId="{205C912C-6143-493D-9E58-F1297F6F1E76}" srcOrd="0" destOrd="0" presId="urn:microsoft.com/office/officeart/2005/8/layout/hierarchy4"/>
    <dgm:cxn modelId="{E7D77BED-AFBC-48E9-892A-1541EA7A585F}" srcId="{4A859A77-45CB-41F3-8FDA-199E10DC4CDC}" destId="{74F0FA34-8DFC-4691-82E2-B2E247498E8A}" srcOrd="3" destOrd="0" parTransId="{F5F0D994-DC34-47B7-82BC-A415A04410E6}" sibTransId="{ABC4E288-E58A-4F6F-AE85-861B8D2A7FD5}"/>
    <dgm:cxn modelId="{553F9AEE-3854-499E-BECF-3925E3E9BBB2}" type="presOf" srcId="{A20E1347-2D25-409B-B685-2E04EB3253D1}" destId="{2CF97CCA-82EE-46F3-A803-4B1BF649D5AA}" srcOrd="0" destOrd="0" presId="urn:microsoft.com/office/officeart/2005/8/layout/hierarchy4"/>
    <dgm:cxn modelId="{731EB8F1-70B3-47E9-A767-333E923364CD}" srcId="{4A859A77-45CB-41F3-8FDA-199E10DC4CDC}" destId="{9C477C2D-57A7-4B67-9B90-AD9751866CFF}" srcOrd="2" destOrd="0" parTransId="{B5FF5AFD-A894-4994-996C-4C8856F92104}" sibTransId="{C3184FAA-F5FC-4BDF-AD4C-7CF3A8AABB90}"/>
    <dgm:cxn modelId="{63A17D8A-EDD0-47E3-AB14-B3816A906B44}" type="presParOf" srcId="{8A697805-E0EE-45D0-922B-34AB4A94DE57}" destId="{2C18504B-777C-4AA8-AC94-4BFA55F5D6DB}" srcOrd="0" destOrd="0" presId="urn:microsoft.com/office/officeart/2005/8/layout/hierarchy4"/>
    <dgm:cxn modelId="{4731F2C3-575B-49FD-8018-432247901206}" type="presParOf" srcId="{2C18504B-777C-4AA8-AC94-4BFA55F5D6DB}" destId="{205C912C-6143-493D-9E58-F1297F6F1E76}" srcOrd="0" destOrd="0" presId="urn:microsoft.com/office/officeart/2005/8/layout/hierarchy4"/>
    <dgm:cxn modelId="{47179D9A-78B7-4FBE-A440-040DC5C17F38}" type="presParOf" srcId="{2C18504B-777C-4AA8-AC94-4BFA55F5D6DB}" destId="{54EB0D58-3E60-4B43-891A-E071ED874491}" srcOrd="1" destOrd="0" presId="urn:microsoft.com/office/officeart/2005/8/layout/hierarchy4"/>
    <dgm:cxn modelId="{D30F3AF5-C37B-4F23-85C9-60320222D0A4}" type="presParOf" srcId="{2C18504B-777C-4AA8-AC94-4BFA55F5D6DB}" destId="{4687A8E7-ED05-404B-ADB0-6D7A2BF84C82}" srcOrd="2" destOrd="0" presId="urn:microsoft.com/office/officeart/2005/8/layout/hierarchy4"/>
    <dgm:cxn modelId="{E7A6F298-62B0-4E0C-8F9A-75E8D585C98C}" type="presParOf" srcId="{4687A8E7-ED05-404B-ADB0-6D7A2BF84C82}" destId="{42B4257F-C213-407C-80B9-E6CCC4E4A616}" srcOrd="0" destOrd="0" presId="urn:microsoft.com/office/officeart/2005/8/layout/hierarchy4"/>
    <dgm:cxn modelId="{097BE0EA-57CD-4023-81FD-0B8DDBCB7D52}" type="presParOf" srcId="{42B4257F-C213-407C-80B9-E6CCC4E4A616}" destId="{8217BC30-CBEA-451F-A71B-D5B8E69A39CE}" srcOrd="0" destOrd="0" presId="urn:microsoft.com/office/officeart/2005/8/layout/hierarchy4"/>
    <dgm:cxn modelId="{120F2315-8EBC-470D-9505-01BBFE911BB2}" type="presParOf" srcId="{42B4257F-C213-407C-80B9-E6CCC4E4A616}" destId="{691143DC-4E7A-47CC-B7A2-8EECEA7E2CF8}" srcOrd="1" destOrd="0" presId="urn:microsoft.com/office/officeart/2005/8/layout/hierarchy4"/>
    <dgm:cxn modelId="{B103351A-08F5-4DF7-A0C1-2613376942C6}" type="presParOf" srcId="{4687A8E7-ED05-404B-ADB0-6D7A2BF84C82}" destId="{ABD1C91B-9E74-451F-B5E3-2835BFF381D3}" srcOrd="1" destOrd="0" presId="urn:microsoft.com/office/officeart/2005/8/layout/hierarchy4"/>
    <dgm:cxn modelId="{196B609D-97C2-43A4-9EB7-1B3F9D44A3F4}" type="presParOf" srcId="{4687A8E7-ED05-404B-ADB0-6D7A2BF84C82}" destId="{AF29472B-6D5A-47C5-9B3E-4173E81BF719}" srcOrd="2" destOrd="0" presId="urn:microsoft.com/office/officeart/2005/8/layout/hierarchy4"/>
    <dgm:cxn modelId="{F7116B6F-6F55-4DF4-881E-60C2B2D42844}" type="presParOf" srcId="{AF29472B-6D5A-47C5-9B3E-4173E81BF719}" destId="{F30E7D66-3FFF-4BAE-8B94-2502A55B74F3}" srcOrd="0" destOrd="0" presId="urn:microsoft.com/office/officeart/2005/8/layout/hierarchy4"/>
    <dgm:cxn modelId="{26D7598E-8534-40C5-B044-01EC71AE9445}" type="presParOf" srcId="{AF29472B-6D5A-47C5-9B3E-4173E81BF719}" destId="{D082F907-EDF3-4C32-9A03-987468A3AEBD}" srcOrd="1" destOrd="0" presId="urn:microsoft.com/office/officeart/2005/8/layout/hierarchy4"/>
    <dgm:cxn modelId="{74B3735C-23EF-4AF4-BD60-60CB3D48C3B1}" type="presParOf" srcId="{8A697805-E0EE-45D0-922B-34AB4A94DE57}" destId="{9A572127-BBFE-4EBA-85AB-D34F56C5A1A0}" srcOrd="1" destOrd="0" presId="urn:microsoft.com/office/officeart/2005/8/layout/hierarchy4"/>
    <dgm:cxn modelId="{5CC5A759-BC4C-4993-95BE-374526D7DCD5}" type="presParOf" srcId="{8A697805-E0EE-45D0-922B-34AB4A94DE57}" destId="{12B7E07E-F102-4EE6-AABB-5168AD90062F}" srcOrd="2" destOrd="0" presId="urn:microsoft.com/office/officeart/2005/8/layout/hierarchy4"/>
    <dgm:cxn modelId="{EF19A49D-F8CF-481A-B022-7E8FB2E7AB90}" type="presParOf" srcId="{12B7E07E-F102-4EE6-AABB-5168AD90062F}" destId="{475AD637-009F-40C1-BBD2-BA21B673DAE3}" srcOrd="0" destOrd="0" presId="urn:microsoft.com/office/officeart/2005/8/layout/hierarchy4"/>
    <dgm:cxn modelId="{5D3CA435-A35F-4328-ABB8-BA89DF3C3E92}" type="presParOf" srcId="{12B7E07E-F102-4EE6-AABB-5168AD90062F}" destId="{D01A4B67-DE4D-438B-BE93-3CA3D2194DF6}" srcOrd="1" destOrd="0" presId="urn:microsoft.com/office/officeart/2005/8/layout/hierarchy4"/>
    <dgm:cxn modelId="{C6F7642E-5855-4E8B-BAF3-395D57424463}" type="presParOf" srcId="{12B7E07E-F102-4EE6-AABB-5168AD90062F}" destId="{31295CCB-8BA1-45B3-973D-7B977CB55288}" srcOrd="2" destOrd="0" presId="urn:microsoft.com/office/officeart/2005/8/layout/hierarchy4"/>
    <dgm:cxn modelId="{F0ABBFCC-5D92-4951-B6A4-3E6DE2F5E548}" type="presParOf" srcId="{31295CCB-8BA1-45B3-973D-7B977CB55288}" destId="{EEB95ED2-7186-4013-BB01-A02CD753EB62}" srcOrd="0" destOrd="0" presId="urn:microsoft.com/office/officeart/2005/8/layout/hierarchy4"/>
    <dgm:cxn modelId="{6244FBC0-622B-4661-94DE-BB225836AA52}" type="presParOf" srcId="{EEB95ED2-7186-4013-BB01-A02CD753EB62}" destId="{EA6AD3D5-3C58-47CD-8433-CA15AB7B70A6}" srcOrd="0" destOrd="0" presId="urn:microsoft.com/office/officeart/2005/8/layout/hierarchy4"/>
    <dgm:cxn modelId="{2C4F020E-5F86-4B7C-89DC-B9370D5D5D39}" type="presParOf" srcId="{EEB95ED2-7186-4013-BB01-A02CD753EB62}" destId="{2378C76D-42F4-486A-BBCD-F5CCC5E07433}" srcOrd="1" destOrd="0" presId="urn:microsoft.com/office/officeart/2005/8/layout/hierarchy4"/>
    <dgm:cxn modelId="{AC9B561A-C172-4FCB-B2A3-41890D059016}" type="presParOf" srcId="{31295CCB-8BA1-45B3-973D-7B977CB55288}" destId="{88B56ACE-7C4A-496A-933E-4B319528C431}" srcOrd="1" destOrd="0" presId="urn:microsoft.com/office/officeart/2005/8/layout/hierarchy4"/>
    <dgm:cxn modelId="{E30C9923-4BD0-48F1-A598-F407DA3D1E62}" type="presParOf" srcId="{31295CCB-8BA1-45B3-973D-7B977CB55288}" destId="{EBCC74B1-6253-40BE-9971-3BFCC7820995}" srcOrd="2" destOrd="0" presId="urn:microsoft.com/office/officeart/2005/8/layout/hierarchy4"/>
    <dgm:cxn modelId="{6D1F8A42-3E73-4A7D-8B4D-B3D58DF5C920}" type="presParOf" srcId="{EBCC74B1-6253-40BE-9971-3BFCC7820995}" destId="{5FBDD3FB-CCBE-44AF-852A-3B3E9421FAA5}" srcOrd="0" destOrd="0" presId="urn:microsoft.com/office/officeart/2005/8/layout/hierarchy4"/>
    <dgm:cxn modelId="{A4F86430-A582-4AC3-AC81-7E152486485E}" type="presParOf" srcId="{EBCC74B1-6253-40BE-9971-3BFCC7820995}" destId="{215744EA-0DBD-4217-BC2D-33B61D244DB8}" srcOrd="1" destOrd="0" presId="urn:microsoft.com/office/officeart/2005/8/layout/hierarchy4"/>
    <dgm:cxn modelId="{3361B516-8353-4B7F-A0F7-596DF8E7FDAB}" type="presParOf" srcId="{EBCC74B1-6253-40BE-9971-3BFCC7820995}" destId="{EE087A1B-6681-488E-8BFA-5FE7DDE25081}" srcOrd="2" destOrd="0" presId="urn:microsoft.com/office/officeart/2005/8/layout/hierarchy4"/>
    <dgm:cxn modelId="{281CA1C0-ADA3-43F2-8FAF-A9FBDCA8CEF7}" type="presParOf" srcId="{EE087A1B-6681-488E-8BFA-5FE7DDE25081}" destId="{E3C1B0B9-5E33-484E-80BC-0891D3F045EC}" srcOrd="0" destOrd="0" presId="urn:microsoft.com/office/officeart/2005/8/layout/hierarchy4"/>
    <dgm:cxn modelId="{192C9131-2963-4BC5-BCC2-56F3F00CE2E6}" type="presParOf" srcId="{E3C1B0B9-5E33-484E-80BC-0891D3F045EC}" destId="{65809971-CB96-4631-AEC4-E00A68CA4BFB}" srcOrd="0" destOrd="0" presId="urn:microsoft.com/office/officeart/2005/8/layout/hierarchy4"/>
    <dgm:cxn modelId="{188A4772-9A32-4ED4-BC82-C486222A8E3F}" type="presParOf" srcId="{E3C1B0B9-5E33-484E-80BC-0891D3F045EC}" destId="{5B303AEF-5198-4F41-975D-D79DD09F5870}" srcOrd="1" destOrd="0" presId="urn:microsoft.com/office/officeart/2005/8/layout/hierarchy4"/>
    <dgm:cxn modelId="{1C3E74D6-64AC-4BC0-A006-CD55F38F4248}" type="presParOf" srcId="{EE087A1B-6681-488E-8BFA-5FE7DDE25081}" destId="{C835F957-6369-44B5-8078-36E07F85D561}" srcOrd="1" destOrd="0" presId="urn:microsoft.com/office/officeart/2005/8/layout/hierarchy4"/>
    <dgm:cxn modelId="{F0D5F8AC-3AEF-4541-834C-63D62CF3EE76}" type="presParOf" srcId="{EE087A1B-6681-488E-8BFA-5FE7DDE25081}" destId="{2735C3F0-4028-4A01-B4F6-E4DFB43B42D1}" srcOrd="2" destOrd="0" presId="urn:microsoft.com/office/officeart/2005/8/layout/hierarchy4"/>
    <dgm:cxn modelId="{FF74ED38-4862-46AC-95BA-DBA63396F87F}" type="presParOf" srcId="{2735C3F0-4028-4A01-B4F6-E4DFB43B42D1}" destId="{2CF97CCA-82EE-46F3-A803-4B1BF649D5AA}" srcOrd="0" destOrd="0" presId="urn:microsoft.com/office/officeart/2005/8/layout/hierarchy4"/>
    <dgm:cxn modelId="{0AA2C905-4490-4E55-B184-27B2643C7052}" type="presParOf" srcId="{2735C3F0-4028-4A01-B4F6-E4DFB43B42D1}" destId="{3AEF7A89-D4DC-4145-A246-219B3D17000D}" srcOrd="1" destOrd="0" presId="urn:microsoft.com/office/officeart/2005/8/layout/hierarchy4"/>
    <dgm:cxn modelId="{AA094179-1313-4909-AE95-3224B459A7A5}" type="presParOf" srcId="{EE087A1B-6681-488E-8BFA-5FE7DDE25081}" destId="{94830B2C-7044-4CFF-9AD1-1AD6E3F78A7C}" srcOrd="3" destOrd="0" presId="urn:microsoft.com/office/officeart/2005/8/layout/hierarchy4"/>
    <dgm:cxn modelId="{BEF34CF7-39B5-4707-B3AD-1F28871CFDB8}" type="presParOf" srcId="{EE087A1B-6681-488E-8BFA-5FE7DDE25081}" destId="{75160142-12FE-41E8-8AC0-05B3D6AA88AB}" srcOrd="4" destOrd="0" presId="urn:microsoft.com/office/officeart/2005/8/layout/hierarchy4"/>
    <dgm:cxn modelId="{D3185BDB-E05C-48A1-93A4-B2D0F53D522B}" type="presParOf" srcId="{75160142-12FE-41E8-8AC0-05B3D6AA88AB}" destId="{EC203F8A-C453-4DC4-B11D-0F21EB725866}" srcOrd="0" destOrd="0" presId="urn:microsoft.com/office/officeart/2005/8/layout/hierarchy4"/>
    <dgm:cxn modelId="{F6A5C74D-7675-469E-88E1-6DA570AC97B3}" type="presParOf" srcId="{75160142-12FE-41E8-8AC0-05B3D6AA88AB}" destId="{F79CCA7B-876A-451D-898B-078E50D21198}" srcOrd="1" destOrd="0" presId="urn:microsoft.com/office/officeart/2005/8/layout/hierarchy4"/>
    <dgm:cxn modelId="{6D7DC7F0-7B90-4E83-A8CF-571C91CD7E42}" type="presParOf" srcId="{EE087A1B-6681-488E-8BFA-5FE7DDE25081}" destId="{6D1FBB5D-3A0B-44FA-B2AA-36B5BDB665B2}" srcOrd="5" destOrd="0" presId="urn:microsoft.com/office/officeart/2005/8/layout/hierarchy4"/>
    <dgm:cxn modelId="{93C080AF-B5C2-4534-B006-84A4E1C682B4}" type="presParOf" srcId="{EE087A1B-6681-488E-8BFA-5FE7DDE25081}" destId="{2C453A8E-4E5B-40B5-96B1-1C2819131C7D}" srcOrd="6" destOrd="0" presId="urn:microsoft.com/office/officeart/2005/8/layout/hierarchy4"/>
    <dgm:cxn modelId="{EA3DD322-F689-445F-935F-2F8290CF48A7}" type="presParOf" srcId="{2C453A8E-4E5B-40B5-96B1-1C2819131C7D}" destId="{3B75D3EB-0308-4731-92A5-A543A3C483E3}" srcOrd="0" destOrd="0" presId="urn:microsoft.com/office/officeart/2005/8/layout/hierarchy4"/>
    <dgm:cxn modelId="{6A5B0235-6546-4B09-9DF4-01C31388625B}" type="presParOf" srcId="{2C453A8E-4E5B-40B5-96B1-1C2819131C7D}" destId="{F3E91D26-D7D8-4695-8ED2-41F955F32A7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9249EF5-2EF0-47A2-BFA8-3E11CC9EF18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3BB6F4D-BBF3-408D-A17D-C86C916E716C}">
      <dgm:prSet/>
      <dgm:spPr/>
      <dgm:t>
        <a:bodyPr/>
        <a:lstStyle/>
        <a:p>
          <a:pPr rtl="0"/>
          <a:r>
            <a:rPr lang="en-US" b="1"/>
            <a:t>Hypervolatility and disorder of the markets undermine conditions of reasoned decisions </a:t>
          </a:r>
          <a:endParaRPr lang="fi-FI"/>
        </a:p>
      </dgm:t>
    </dgm:pt>
    <dgm:pt modelId="{FECC0249-1063-448F-B4E6-F60095157711}" type="parTrans" cxnId="{8BB12600-9091-4ED8-90E7-22E98B30597B}">
      <dgm:prSet/>
      <dgm:spPr/>
      <dgm:t>
        <a:bodyPr/>
        <a:lstStyle/>
        <a:p>
          <a:endParaRPr lang="en-US"/>
        </a:p>
      </dgm:t>
    </dgm:pt>
    <dgm:pt modelId="{3B14F81B-E930-470A-8902-04EC7DFADA82}" type="sibTrans" cxnId="{8BB12600-9091-4ED8-90E7-22E98B30597B}">
      <dgm:prSet/>
      <dgm:spPr/>
      <dgm:t>
        <a:bodyPr/>
        <a:lstStyle/>
        <a:p>
          <a:endParaRPr lang="en-US"/>
        </a:p>
      </dgm:t>
    </dgm:pt>
    <dgm:pt modelId="{98E43AB4-E682-470B-B248-7DBF0036F892}">
      <dgm:prSet/>
      <dgm:spPr/>
      <dgm:t>
        <a:bodyPr/>
        <a:lstStyle/>
        <a:p>
          <a:pPr rtl="0"/>
          <a:r>
            <a:rPr lang="en-US" b="1"/>
            <a:t>Target for policing intervention aiming at normal volatility limited to market risks </a:t>
          </a:r>
          <a:endParaRPr lang="fi-FI"/>
        </a:p>
      </dgm:t>
    </dgm:pt>
    <dgm:pt modelId="{4CFA4803-6099-43B8-B65C-68C1E1A5AA10}" type="parTrans" cxnId="{EB7205CA-14E1-49DD-90D9-36C0EF408E31}">
      <dgm:prSet/>
      <dgm:spPr/>
      <dgm:t>
        <a:bodyPr/>
        <a:lstStyle/>
        <a:p>
          <a:endParaRPr lang="en-US"/>
        </a:p>
      </dgm:t>
    </dgm:pt>
    <dgm:pt modelId="{816ADC8A-5800-4127-B9D3-252F8D44EEED}" type="sibTrans" cxnId="{EB7205CA-14E1-49DD-90D9-36C0EF408E31}">
      <dgm:prSet/>
      <dgm:spPr/>
      <dgm:t>
        <a:bodyPr/>
        <a:lstStyle/>
        <a:p>
          <a:endParaRPr lang="en-US"/>
        </a:p>
      </dgm:t>
    </dgm:pt>
    <dgm:pt modelId="{2DB82730-F568-4055-8189-B5F86EECAB27}">
      <dgm:prSet/>
      <dgm:spPr/>
      <dgm:t>
        <a:bodyPr/>
        <a:lstStyle/>
        <a:p>
          <a:pPr rtl="0"/>
          <a:r>
            <a:rPr lang="en-US"/>
            <a:t>domino effects </a:t>
          </a:r>
          <a:endParaRPr lang="fi-FI"/>
        </a:p>
      </dgm:t>
    </dgm:pt>
    <dgm:pt modelId="{DAF704D1-2B2D-4294-9EC5-60679E317A75}" type="parTrans" cxnId="{3EBE0576-5DC9-4A3A-A5D1-6AB512CBACC8}">
      <dgm:prSet/>
      <dgm:spPr/>
      <dgm:t>
        <a:bodyPr/>
        <a:lstStyle/>
        <a:p>
          <a:endParaRPr lang="en-US"/>
        </a:p>
      </dgm:t>
    </dgm:pt>
    <dgm:pt modelId="{64322620-9CE7-4B72-BA3D-A89E8CA2051A}" type="sibTrans" cxnId="{3EBE0576-5DC9-4A3A-A5D1-6AB512CBACC8}">
      <dgm:prSet/>
      <dgm:spPr/>
      <dgm:t>
        <a:bodyPr/>
        <a:lstStyle/>
        <a:p>
          <a:endParaRPr lang="en-US"/>
        </a:p>
      </dgm:t>
    </dgm:pt>
    <dgm:pt modelId="{F2C7AEFB-08C4-4E63-90A5-EE8A9A9B1CE1}">
      <dgm:prSet/>
      <dgm:spPr/>
      <dgm:t>
        <a:bodyPr/>
        <a:lstStyle/>
        <a:p>
          <a:pPr rtl="0"/>
          <a:r>
            <a:rPr lang="en-US"/>
            <a:t>investor reliance, market psychology </a:t>
          </a:r>
          <a:endParaRPr lang="fi-FI"/>
        </a:p>
      </dgm:t>
    </dgm:pt>
    <dgm:pt modelId="{309D5BF7-0C02-40F2-9082-89C6DFD73B61}" type="parTrans" cxnId="{A1EA5232-21A1-4B17-8B71-1F7980BCF076}">
      <dgm:prSet/>
      <dgm:spPr/>
      <dgm:t>
        <a:bodyPr/>
        <a:lstStyle/>
        <a:p>
          <a:endParaRPr lang="en-US"/>
        </a:p>
      </dgm:t>
    </dgm:pt>
    <dgm:pt modelId="{1213A899-10CE-4C13-A4A5-588CC1BC21CD}" type="sibTrans" cxnId="{A1EA5232-21A1-4B17-8B71-1F7980BCF076}">
      <dgm:prSet/>
      <dgm:spPr/>
      <dgm:t>
        <a:bodyPr/>
        <a:lstStyle/>
        <a:p>
          <a:endParaRPr lang="en-US"/>
        </a:p>
      </dgm:t>
    </dgm:pt>
    <dgm:pt modelId="{695AC75D-F3C0-4B59-B0BF-2AC4E6EA2BA8}">
      <dgm:prSet/>
      <dgm:spPr/>
      <dgm:t>
        <a:bodyPr/>
        <a:lstStyle/>
        <a:p>
          <a:pPr rtl="0"/>
          <a:r>
            <a:rPr lang="en-US"/>
            <a:t>impact on the underlying economy </a:t>
          </a:r>
          <a:endParaRPr lang="fi-FI"/>
        </a:p>
      </dgm:t>
    </dgm:pt>
    <dgm:pt modelId="{C6F8AF8C-E551-4623-8476-B636AA4CAADA}" type="parTrans" cxnId="{AFABC1AD-A16F-4C91-96A5-C396F8E07F9B}">
      <dgm:prSet/>
      <dgm:spPr/>
      <dgm:t>
        <a:bodyPr/>
        <a:lstStyle/>
        <a:p>
          <a:endParaRPr lang="en-US"/>
        </a:p>
      </dgm:t>
    </dgm:pt>
    <dgm:pt modelId="{6BE91FA4-1E11-43AC-8591-D364076B160F}" type="sibTrans" cxnId="{AFABC1AD-A16F-4C91-96A5-C396F8E07F9B}">
      <dgm:prSet/>
      <dgm:spPr/>
      <dgm:t>
        <a:bodyPr/>
        <a:lstStyle/>
        <a:p>
          <a:endParaRPr lang="en-US"/>
        </a:p>
      </dgm:t>
    </dgm:pt>
    <dgm:pt modelId="{2073EB9E-3757-4695-8C40-B6F607C509C9}" type="pres">
      <dgm:prSet presAssocID="{D9249EF5-2EF0-47A2-BFA8-3E11CC9EF18D}" presName="linear" presStyleCnt="0">
        <dgm:presLayoutVars>
          <dgm:animLvl val="lvl"/>
          <dgm:resizeHandles val="exact"/>
        </dgm:presLayoutVars>
      </dgm:prSet>
      <dgm:spPr/>
    </dgm:pt>
    <dgm:pt modelId="{E02EB3BB-06CB-4FE9-8969-8F5C47E10040}" type="pres">
      <dgm:prSet presAssocID="{D3BB6F4D-BBF3-408D-A17D-C86C916E716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C109AE1-1C67-4578-ADCF-112B226516F7}" type="pres">
      <dgm:prSet presAssocID="{3B14F81B-E930-470A-8902-04EC7DFADA82}" presName="spacer" presStyleCnt="0"/>
      <dgm:spPr/>
    </dgm:pt>
    <dgm:pt modelId="{C93CE8AF-BB54-4004-8157-2CD5088F227D}" type="pres">
      <dgm:prSet presAssocID="{98E43AB4-E682-470B-B248-7DBF0036F89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60B8826-E881-4DBA-B4AF-0CC09E7DCF8D}" type="pres">
      <dgm:prSet presAssocID="{98E43AB4-E682-470B-B248-7DBF0036F89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BB12600-9091-4ED8-90E7-22E98B30597B}" srcId="{D9249EF5-2EF0-47A2-BFA8-3E11CC9EF18D}" destId="{D3BB6F4D-BBF3-408D-A17D-C86C916E716C}" srcOrd="0" destOrd="0" parTransId="{FECC0249-1063-448F-B4E6-F60095157711}" sibTransId="{3B14F81B-E930-470A-8902-04EC7DFADA82}"/>
    <dgm:cxn modelId="{28DDE022-5674-44EA-95EE-CD1A3FDB1333}" type="presOf" srcId="{D9249EF5-2EF0-47A2-BFA8-3E11CC9EF18D}" destId="{2073EB9E-3757-4695-8C40-B6F607C509C9}" srcOrd="0" destOrd="0" presId="urn:microsoft.com/office/officeart/2005/8/layout/vList2"/>
    <dgm:cxn modelId="{A1EA5232-21A1-4B17-8B71-1F7980BCF076}" srcId="{98E43AB4-E682-470B-B248-7DBF0036F892}" destId="{F2C7AEFB-08C4-4E63-90A5-EE8A9A9B1CE1}" srcOrd="1" destOrd="0" parTransId="{309D5BF7-0C02-40F2-9082-89C6DFD73B61}" sibTransId="{1213A899-10CE-4C13-A4A5-588CC1BC21CD}"/>
    <dgm:cxn modelId="{3EBE0576-5DC9-4A3A-A5D1-6AB512CBACC8}" srcId="{98E43AB4-E682-470B-B248-7DBF0036F892}" destId="{2DB82730-F568-4055-8189-B5F86EECAB27}" srcOrd="0" destOrd="0" parTransId="{DAF704D1-2B2D-4294-9EC5-60679E317A75}" sibTransId="{64322620-9CE7-4B72-BA3D-A89E8CA2051A}"/>
    <dgm:cxn modelId="{2E3B3C7D-48C0-4F4C-95BC-3D9664D820B6}" type="presOf" srcId="{2DB82730-F568-4055-8189-B5F86EECAB27}" destId="{160B8826-E881-4DBA-B4AF-0CC09E7DCF8D}" srcOrd="0" destOrd="0" presId="urn:microsoft.com/office/officeart/2005/8/layout/vList2"/>
    <dgm:cxn modelId="{AFABC1AD-A16F-4C91-96A5-C396F8E07F9B}" srcId="{98E43AB4-E682-470B-B248-7DBF0036F892}" destId="{695AC75D-F3C0-4B59-B0BF-2AC4E6EA2BA8}" srcOrd="2" destOrd="0" parTransId="{C6F8AF8C-E551-4623-8476-B636AA4CAADA}" sibTransId="{6BE91FA4-1E11-43AC-8591-D364076B160F}"/>
    <dgm:cxn modelId="{EB7205CA-14E1-49DD-90D9-36C0EF408E31}" srcId="{D9249EF5-2EF0-47A2-BFA8-3E11CC9EF18D}" destId="{98E43AB4-E682-470B-B248-7DBF0036F892}" srcOrd="1" destOrd="0" parTransId="{4CFA4803-6099-43B8-B65C-68C1E1A5AA10}" sibTransId="{816ADC8A-5800-4127-B9D3-252F8D44EEED}"/>
    <dgm:cxn modelId="{C9D410CE-8F6A-4DC8-9DB3-B1282664D390}" type="presOf" srcId="{695AC75D-F3C0-4B59-B0BF-2AC4E6EA2BA8}" destId="{160B8826-E881-4DBA-B4AF-0CC09E7DCF8D}" srcOrd="0" destOrd="2" presId="urn:microsoft.com/office/officeart/2005/8/layout/vList2"/>
    <dgm:cxn modelId="{3A48F2DA-77B4-4C11-80A1-CC2A92353CF4}" type="presOf" srcId="{98E43AB4-E682-470B-B248-7DBF0036F892}" destId="{C93CE8AF-BB54-4004-8157-2CD5088F227D}" srcOrd="0" destOrd="0" presId="urn:microsoft.com/office/officeart/2005/8/layout/vList2"/>
    <dgm:cxn modelId="{533990E0-9DB1-4BE3-8670-93C1F80B1CD8}" type="presOf" srcId="{D3BB6F4D-BBF3-408D-A17D-C86C916E716C}" destId="{E02EB3BB-06CB-4FE9-8969-8F5C47E10040}" srcOrd="0" destOrd="0" presId="urn:microsoft.com/office/officeart/2005/8/layout/vList2"/>
    <dgm:cxn modelId="{C2C472F7-6470-4238-B7A8-523D9BF5B56D}" type="presOf" srcId="{F2C7AEFB-08C4-4E63-90A5-EE8A9A9B1CE1}" destId="{160B8826-E881-4DBA-B4AF-0CC09E7DCF8D}" srcOrd="0" destOrd="1" presId="urn:microsoft.com/office/officeart/2005/8/layout/vList2"/>
    <dgm:cxn modelId="{219C3412-5709-49AD-8AFD-8ACF5B4B5EAE}" type="presParOf" srcId="{2073EB9E-3757-4695-8C40-B6F607C509C9}" destId="{E02EB3BB-06CB-4FE9-8969-8F5C47E10040}" srcOrd="0" destOrd="0" presId="urn:microsoft.com/office/officeart/2005/8/layout/vList2"/>
    <dgm:cxn modelId="{C16530A3-25E6-446B-847A-F2B257B5BB51}" type="presParOf" srcId="{2073EB9E-3757-4695-8C40-B6F607C509C9}" destId="{6C109AE1-1C67-4578-ADCF-112B226516F7}" srcOrd="1" destOrd="0" presId="urn:microsoft.com/office/officeart/2005/8/layout/vList2"/>
    <dgm:cxn modelId="{CE5DF0B6-51ED-4D85-95B2-037FCD5286B4}" type="presParOf" srcId="{2073EB9E-3757-4695-8C40-B6F607C509C9}" destId="{C93CE8AF-BB54-4004-8157-2CD5088F227D}" srcOrd="2" destOrd="0" presId="urn:microsoft.com/office/officeart/2005/8/layout/vList2"/>
    <dgm:cxn modelId="{36F69C02-788C-4500-8D3A-C47356FC9604}" type="presParOf" srcId="{2073EB9E-3757-4695-8C40-B6F607C509C9}" destId="{160B8826-E881-4DBA-B4AF-0CC09E7DCF8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F56F0-B393-46CB-8E86-1F81D40CFBF6}">
      <dsp:nvSpPr>
        <dsp:cNvPr id="0" name=""/>
        <dsp:cNvSpPr/>
      </dsp:nvSpPr>
      <dsp:spPr>
        <a:xfrm>
          <a:off x="0" y="222925"/>
          <a:ext cx="8207375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BEAF0-47AE-4CB9-9BAF-9B7607E2EF75}">
      <dsp:nvSpPr>
        <dsp:cNvPr id="0" name=""/>
        <dsp:cNvSpPr/>
      </dsp:nvSpPr>
      <dsp:spPr>
        <a:xfrm>
          <a:off x="410368" y="1525"/>
          <a:ext cx="5745162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53" tIns="0" rIns="217153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Economics: markets in the context of political economy </a:t>
          </a:r>
          <a:endParaRPr lang="fi-FI" sz="1500" kern="1200" dirty="0"/>
        </a:p>
      </dsp:txBody>
      <dsp:txXfrm>
        <a:off x="431984" y="23141"/>
        <a:ext cx="5701930" cy="399568"/>
      </dsp:txXfrm>
    </dsp:sp>
    <dsp:sp modelId="{54F851B1-35BA-4D38-A722-40923050FE2E}">
      <dsp:nvSpPr>
        <dsp:cNvPr id="0" name=""/>
        <dsp:cNvSpPr/>
      </dsp:nvSpPr>
      <dsp:spPr>
        <a:xfrm>
          <a:off x="0" y="903325"/>
          <a:ext cx="8207375" cy="626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6983" tIns="312420" rIns="636983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Methods of economics and business economics</a:t>
          </a:r>
          <a:endParaRPr lang="fi-FI" sz="1500" kern="1200" dirty="0"/>
        </a:p>
      </dsp:txBody>
      <dsp:txXfrm>
        <a:off x="0" y="903325"/>
        <a:ext cx="8207375" cy="626062"/>
      </dsp:txXfrm>
    </dsp:sp>
    <dsp:sp modelId="{13F51300-4239-4FEE-A6B6-643DC43E8F6F}">
      <dsp:nvSpPr>
        <dsp:cNvPr id="0" name=""/>
        <dsp:cNvSpPr/>
      </dsp:nvSpPr>
      <dsp:spPr>
        <a:xfrm>
          <a:off x="410368" y="681925"/>
          <a:ext cx="5745162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53" tIns="0" rIns="217153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Finance and Accounting: pricing of derivatives, investor behavior, market efficiency, financial instruments, IFRS etc. </a:t>
          </a:r>
          <a:endParaRPr lang="fi-FI" sz="1500" kern="1200" dirty="0"/>
        </a:p>
      </dsp:txBody>
      <dsp:txXfrm>
        <a:off x="431984" y="703541"/>
        <a:ext cx="5701930" cy="399568"/>
      </dsp:txXfrm>
    </dsp:sp>
    <dsp:sp modelId="{B48CA6E7-0CBE-4623-982D-76F5D11489E8}">
      <dsp:nvSpPr>
        <dsp:cNvPr id="0" name=""/>
        <dsp:cNvSpPr/>
      </dsp:nvSpPr>
      <dsp:spPr>
        <a:xfrm>
          <a:off x="0" y="1831787"/>
          <a:ext cx="8207375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1ADD6B-C6D8-402C-8AEC-2C09FC6708AF}">
      <dsp:nvSpPr>
        <dsp:cNvPr id="0" name=""/>
        <dsp:cNvSpPr/>
      </dsp:nvSpPr>
      <dsp:spPr>
        <a:xfrm>
          <a:off x="410368" y="1610387"/>
          <a:ext cx="5745162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53" tIns="0" rIns="217153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Communication sciences (e.g. representations of finance in media), sociology etc. </a:t>
          </a:r>
          <a:endParaRPr lang="fi-FI" sz="1500" kern="1200" dirty="0"/>
        </a:p>
      </dsp:txBody>
      <dsp:txXfrm>
        <a:off x="431984" y="1632003"/>
        <a:ext cx="5701930" cy="399568"/>
      </dsp:txXfrm>
    </dsp:sp>
    <dsp:sp modelId="{BBBE2F16-7823-435E-BB9D-9C7AA419E55D}">
      <dsp:nvSpPr>
        <dsp:cNvPr id="0" name=""/>
        <dsp:cNvSpPr/>
      </dsp:nvSpPr>
      <dsp:spPr>
        <a:xfrm>
          <a:off x="0" y="2512187"/>
          <a:ext cx="8207375" cy="1488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6983" tIns="312420" rIns="636983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Classical question: why regulate the markets? </a:t>
          </a:r>
          <a:endParaRPr lang="fi-FI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500" kern="1200" dirty="0"/>
            <a:t>Karl Marx – Adam Smith (</a:t>
          </a:r>
          <a:r>
            <a:rPr lang="fi-FI" sz="1500" kern="1200" dirty="0" err="1"/>
            <a:t>the</a:t>
          </a:r>
          <a:r>
            <a:rPr lang="fi-FI" sz="1500" kern="1200" dirty="0"/>
            <a:t> </a:t>
          </a:r>
          <a:r>
            <a:rPr lang="fi-FI" sz="1500" kern="1200" dirty="0" err="1"/>
            <a:t>visible</a:t>
          </a:r>
          <a:r>
            <a:rPr lang="fi-FI" sz="1500" kern="1200" dirty="0"/>
            <a:t> / </a:t>
          </a:r>
          <a:r>
            <a:rPr lang="fi-FI" sz="1500" kern="1200" dirty="0" err="1"/>
            <a:t>invisible</a:t>
          </a:r>
          <a:r>
            <a:rPr lang="fi-FI" sz="1500" kern="1200" dirty="0"/>
            <a:t> </a:t>
          </a:r>
          <a:r>
            <a:rPr lang="fi-FI" sz="1500" kern="1200" dirty="0" err="1"/>
            <a:t>hand</a:t>
          </a:r>
          <a:r>
            <a:rPr lang="fi-FI" sz="1500" kern="1200" dirty="0"/>
            <a:t>) – </a:t>
          </a:r>
          <a:r>
            <a:rPr lang="fi-FI" sz="1500" kern="1200" dirty="0" err="1"/>
            <a:t>the</a:t>
          </a:r>
          <a:r>
            <a:rPr lang="fi-FI" sz="1500" kern="1200" dirty="0"/>
            <a:t> </a:t>
          </a:r>
          <a:r>
            <a:rPr lang="fi-FI" sz="1500" kern="1200" dirty="0" err="1"/>
            <a:t>modern</a:t>
          </a:r>
          <a:r>
            <a:rPr lang="fi-FI" sz="1500" kern="1200" dirty="0"/>
            <a:t> </a:t>
          </a:r>
          <a:r>
            <a:rPr lang="fi-FI" sz="1500" kern="1200" dirty="0" err="1"/>
            <a:t>competition</a:t>
          </a:r>
          <a:r>
            <a:rPr lang="fi-FI" sz="1500" kern="1200" dirty="0"/>
            <a:t> </a:t>
          </a:r>
          <a:r>
            <a:rPr lang="fi-FI" sz="1500" kern="1200" dirty="0" err="1"/>
            <a:t>law</a:t>
          </a:r>
          <a:endParaRPr lang="fi-FI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special characteristics and role of financial markets may increase the need of regulation </a:t>
          </a:r>
          <a:endParaRPr lang="fi-FI" sz="1500" kern="1200" dirty="0"/>
        </a:p>
      </dsp:txBody>
      <dsp:txXfrm>
        <a:off x="0" y="2512187"/>
        <a:ext cx="8207375" cy="1488375"/>
      </dsp:txXfrm>
    </dsp:sp>
    <dsp:sp modelId="{40325DEE-B6E6-459E-A6E7-ABB71ABA222F}">
      <dsp:nvSpPr>
        <dsp:cNvPr id="0" name=""/>
        <dsp:cNvSpPr/>
      </dsp:nvSpPr>
      <dsp:spPr>
        <a:xfrm>
          <a:off x="410368" y="2290787"/>
          <a:ext cx="5745162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53" tIns="0" rIns="217153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(Here:) the (combined) legal view: function of regulation in market context </a:t>
          </a:r>
          <a:endParaRPr lang="fi-FI" sz="1500" kern="1200" dirty="0"/>
        </a:p>
      </dsp:txBody>
      <dsp:txXfrm>
        <a:off x="431984" y="2312403"/>
        <a:ext cx="5701930" cy="3995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D71FD-E582-4496-A085-A2F657EB0C9A}">
      <dsp:nvSpPr>
        <dsp:cNvPr id="0" name=""/>
        <dsp:cNvSpPr/>
      </dsp:nvSpPr>
      <dsp:spPr>
        <a:xfrm>
          <a:off x="2388992" y="1233609"/>
          <a:ext cx="1428912" cy="714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/>
            <a:t>Policing intervention</a:t>
          </a:r>
          <a:endParaRPr lang="fi-FI" sz="900" kern="1200"/>
        </a:p>
      </dsp:txBody>
      <dsp:txXfrm>
        <a:off x="2409918" y="1254535"/>
        <a:ext cx="1387060" cy="672604"/>
      </dsp:txXfrm>
    </dsp:sp>
    <dsp:sp modelId="{13CBFF00-6A4A-41EF-93D2-67194A0CDEBF}">
      <dsp:nvSpPr>
        <dsp:cNvPr id="0" name=""/>
        <dsp:cNvSpPr/>
      </dsp:nvSpPr>
      <dsp:spPr>
        <a:xfrm rot="17692822">
          <a:off x="3424425" y="958557"/>
          <a:ext cx="135852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58523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69723" y="940656"/>
        <a:ext cx="67926" cy="67926"/>
      </dsp:txXfrm>
    </dsp:sp>
    <dsp:sp modelId="{0431394A-2C39-4DAB-9830-10FE4228E76C}">
      <dsp:nvSpPr>
        <dsp:cNvPr id="0" name=""/>
        <dsp:cNvSpPr/>
      </dsp:nvSpPr>
      <dsp:spPr>
        <a:xfrm>
          <a:off x="4389469" y="1172"/>
          <a:ext cx="1428912" cy="714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market stability through  investor protection </a:t>
          </a:r>
          <a:endParaRPr lang="fi-FI" sz="900" kern="1200"/>
        </a:p>
      </dsp:txBody>
      <dsp:txXfrm>
        <a:off x="4410395" y="22098"/>
        <a:ext cx="1387060" cy="672604"/>
      </dsp:txXfrm>
    </dsp:sp>
    <dsp:sp modelId="{701FB7E5-A761-40A1-B767-46DA9D16E5D1}">
      <dsp:nvSpPr>
        <dsp:cNvPr id="0" name=""/>
        <dsp:cNvSpPr/>
      </dsp:nvSpPr>
      <dsp:spPr>
        <a:xfrm rot="19457599">
          <a:off x="3751744" y="1369369"/>
          <a:ext cx="70388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03884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6089" y="1367834"/>
        <a:ext cx="35194" cy="35194"/>
      </dsp:txXfrm>
    </dsp:sp>
    <dsp:sp modelId="{E2563E0E-688A-4630-9B04-8980060AFF09}">
      <dsp:nvSpPr>
        <dsp:cNvPr id="0" name=""/>
        <dsp:cNvSpPr/>
      </dsp:nvSpPr>
      <dsp:spPr>
        <a:xfrm>
          <a:off x="4389469" y="822797"/>
          <a:ext cx="1428912" cy="714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price formation mechanism</a:t>
          </a:r>
          <a:endParaRPr lang="fi-FI" sz="900" kern="1200"/>
        </a:p>
      </dsp:txBody>
      <dsp:txXfrm>
        <a:off x="4410395" y="843723"/>
        <a:ext cx="1387060" cy="672604"/>
      </dsp:txXfrm>
    </dsp:sp>
    <dsp:sp modelId="{0D664E12-384C-4EF3-8D88-109AA611DC95}">
      <dsp:nvSpPr>
        <dsp:cNvPr id="0" name=""/>
        <dsp:cNvSpPr/>
      </dsp:nvSpPr>
      <dsp:spPr>
        <a:xfrm rot="2142401">
          <a:off x="3751744" y="1780181"/>
          <a:ext cx="70388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03884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6089" y="1778646"/>
        <a:ext cx="35194" cy="35194"/>
      </dsp:txXfrm>
    </dsp:sp>
    <dsp:sp modelId="{C0CD1990-E213-41E4-ACA5-3F2ADEC621CA}">
      <dsp:nvSpPr>
        <dsp:cNvPr id="0" name=""/>
        <dsp:cNvSpPr/>
      </dsp:nvSpPr>
      <dsp:spPr>
        <a:xfrm>
          <a:off x="4389469" y="1644421"/>
          <a:ext cx="1428912" cy="714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trading halts in the event of a crisis</a:t>
          </a:r>
          <a:endParaRPr lang="fi-FI" sz="900" kern="1200"/>
        </a:p>
      </dsp:txBody>
      <dsp:txXfrm>
        <a:off x="4410395" y="1665347"/>
        <a:ext cx="1387060" cy="672604"/>
      </dsp:txXfrm>
    </dsp:sp>
    <dsp:sp modelId="{E281FDDC-9BA8-4A91-9CB0-4DA6281485C9}">
      <dsp:nvSpPr>
        <dsp:cNvPr id="0" name=""/>
        <dsp:cNvSpPr/>
      </dsp:nvSpPr>
      <dsp:spPr>
        <a:xfrm rot="3907178">
          <a:off x="3424425" y="2190994"/>
          <a:ext cx="135852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58523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69723" y="2173093"/>
        <a:ext cx="67926" cy="67926"/>
      </dsp:txXfrm>
    </dsp:sp>
    <dsp:sp modelId="{9E1F1501-950E-4965-A444-9F3B21627AF9}">
      <dsp:nvSpPr>
        <dsp:cNvPr id="0" name=""/>
        <dsp:cNvSpPr/>
      </dsp:nvSpPr>
      <dsp:spPr>
        <a:xfrm>
          <a:off x="4389469" y="2466046"/>
          <a:ext cx="1428912" cy="714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efficiency of clearing systems </a:t>
          </a:r>
          <a:endParaRPr lang="fi-FI" sz="900" kern="1200"/>
        </a:p>
      </dsp:txBody>
      <dsp:txXfrm>
        <a:off x="4410395" y="2486972"/>
        <a:ext cx="1387060" cy="672604"/>
      </dsp:txXfrm>
    </dsp:sp>
    <dsp:sp modelId="{098FC0AA-B1AD-4374-BC37-5CCBA1CA737F}">
      <dsp:nvSpPr>
        <dsp:cNvPr id="0" name=""/>
        <dsp:cNvSpPr/>
      </dsp:nvSpPr>
      <dsp:spPr>
        <a:xfrm>
          <a:off x="2388992" y="3287671"/>
          <a:ext cx="1428912" cy="714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/>
            <a:t>Target for guidance intervention?</a:t>
          </a:r>
          <a:endParaRPr lang="fi-FI" sz="900" kern="1200"/>
        </a:p>
      </dsp:txBody>
      <dsp:txXfrm>
        <a:off x="2409918" y="3308597"/>
        <a:ext cx="1387060" cy="672604"/>
      </dsp:txXfrm>
    </dsp:sp>
    <dsp:sp modelId="{EAFAF11C-4C73-4BC4-AD24-59FD523BA274}">
      <dsp:nvSpPr>
        <dsp:cNvPr id="0" name=""/>
        <dsp:cNvSpPr/>
      </dsp:nvSpPr>
      <dsp:spPr>
        <a:xfrm>
          <a:off x="3817904" y="3628837"/>
          <a:ext cx="57156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571564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9397" y="3630609"/>
        <a:ext cx="28578" cy="28578"/>
      </dsp:txXfrm>
    </dsp:sp>
    <dsp:sp modelId="{68608059-41BC-405D-B36A-6A1B78912E51}">
      <dsp:nvSpPr>
        <dsp:cNvPr id="0" name=""/>
        <dsp:cNvSpPr/>
      </dsp:nvSpPr>
      <dsp:spPr>
        <a:xfrm>
          <a:off x="4389469" y="3287671"/>
          <a:ext cx="1428912" cy="714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Slowing down the market, increasing transaction costs (e.g. margin deposits imposed on investors on credit) </a:t>
          </a:r>
          <a:endParaRPr lang="fi-FI" sz="900" kern="1200"/>
        </a:p>
      </dsp:txBody>
      <dsp:txXfrm>
        <a:off x="4410395" y="3308597"/>
        <a:ext cx="1387060" cy="6726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564F8-0DED-491A-B4AB-724E1FD0DCC2}">
      <dsp:nvSpPr>
        <dsp:cNvPr id="0" name=""/>
        <dsp:cNvSpPr/>
      </dsp:nvSpPr>
      <dsp:spPr>
        <a:xfrm>
          <a:off x="4103687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46"/>
              </a:lnTo>
              <a:lnTo>
                <a:pt x="2903388" y="251946"/>
              </a:lnTo>
              <a:lnTo>
                <a:pt x="2903388" y="503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09DF5-E3C7-487D-BF25-EC9FEB453E1F}">
      <dsp:nvSpPr>
        <dsp:cNvPr id="0" name=""/>
        <dsp:cNvSpPr/>
      </dsp:nvSpPr>
      <dsp:spPr>
        <a:xfrm>
          <a:off x="4057967" y="1749703"/>
          <a:ext cx="91440" cy="503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EEAF7-11C2-4B85-BE46-D4401C331D62}">
      <dsp:nvSpPr>
        <dsp:cNvPr id="0" name=""/>
        <dsp:cNvSpPr/>
      </dsp:nvSpPr>
      <dsp:spPr>
        <a:xfrm>
          <a:off x="1200298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2903388" y="0"/>
              </a:moveTo>
              <a:lnTo>
                <a:pt x="2903388" y="251946"/>
              </a:lnTo>
              <a:lnTo>
                <a:pt x="0" y="251946"/>
              </a:lnTo>
              <a:lnTo>
                <a:pt x="0" y="503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0C723-6037-4E89-A2E0-1E42387EB303}">
      <dsp:nvSpPr>
        <dsp:cNvPr id="0" name=""/>
        <dsp:cNvSpPr/>
      </dsp:nvSpPr>
      <dsp:spPr>
        <a:xfrm>
          <a:off x="0" y="618377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 err="1">
              <a:latin typeface="Arial"/>
              <a:ea typeface="+mn-ea"/>
              <a:cs typeface="+mn-cs"/>
            </a:rPr>
            <a:t>The</a:t>
          </a:r>
          <a:r>
            <a:rPr lang="fi-FI" sz="2600" kern="1200" dirty="0">
              <a:latin typeface="Arial"/>
              <a:ea typeface="+mn-ea"/>
              <a:cs typeface="+mn-cs"/>
            </a:rPr>
            <a:t> </a:t>
          </a:r>
          <a:r>
            <a:rPr lang="fi-FI" sz="2600" kern="1200" dirty="0" err="1">
              <a:latin typeface="Arial"/>
              <a:ea typeface="+mn-ea"/>
              <a:cs typeface="+mn-cs"/>
            </a:rPr>
            <a:t>meanings</a:t>
          </a:r>
          <a:r>
            <a:rPr lang="fi-FI" sz="2600" kern="1200" dirty="0">
              <a:latin typeface="Arial"/>
              <a:ea typeface="+mn-ea"/>
              <a:cs typeface="+mn-cs"/>
            </a:rPr>
            <a:t> of </a:t>
          </a:r>
          <a:r>
            <a:rPr lang="fi-FI" sz="2600" kern="1200" dirty="0" err="1">
              <a:latin typeface="Arial"/>
              <a:ea typeface="+mn-ea"/>
              <a:cs typeface="+mn-cs"/>
            </a:rPr>
            <a:t>the</a:t>
          </a:r>
          <a:r>
            <a:rPr lang="fi-FI" sz="2600" kern="1200" dirty="0">
              <a:latin typeface="Arial"/>
              <a:ea typeface="+mn-ea"/>
              <a:cs typeface="+mn-cs"/>
            </a:rPr>
            <a:t> </a:t>
          </a:r>
          <a:r>
            <a:rPr lang="fi-FI" sz="2600" kern="1200" dirty="0" err="1">
              <a:latin typeface="Arial"/>
              <a:ea typeface="+mn-ea"/>
              <a:cs typeface="+mn-cs"/>
            </a:rPr>
            <a:t>efficiency</a:t>
          </a:r>
          <a:r>
            <a:rPr lang="fi-FI" sz="2600" kern="1200" dirty="0">
              <a:latin typeface="Arial"/>
              <a:ea typeface="+mn-ea"/>
              <a:cs typeface="+mn-cs"/>
            </a:rPr>
            <a:t> </a:t>
          </a:r>
          <a:r>
            <a:rPr lang="fi-FI" sz="2600" kern="1200" dirty="0" err="1">
              <a:latin typeface="Arial"/>
              <a:ea typeface="+mn-ea"/>
              <a:cs typeface="+mn-cs"/>
            </a:rPr>
            <a:t>concept</a:t>
          </a:r>
          <a:endParaRPr lang="fi-FI" sz="2600" kern="1200" dirty="0">
            <a:latin typeface="Arial"/>
            <a:ea typeface="+mn-ea"/>
            <a:cs typeface="+mn-cs"/>
          </a:endParaRPr>
        </a:p>
      </dsp:txBody>
      <dsp:txXfrm>
        <a:off x="0" y="618377"/>
        <a:ext cx="2399494" cy="1199747"/>
      </dsp:txXfrm>
    </dsp:sp>
    <dsp:sp modelId="{D4B659F4-4760-4A64-A45E-532AA603BC6C}">
      <dsp:nvSpPr>
        <dsp:cNvPr id="0" name=""/>
        <dsp:cNvSpPr/>
      </dsp:nvSpPr>
      <dsp:spPr>
        <a:xfrm>
          <a:off x="2903939" y="549955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 dirty="0" err="1">
              <a:latin typeface="Arial"/>
              <a:ea typeface="+mn-ea"/>
              <a:cs typeface="+mn-cs"/>
            </a:rPr>
            <a:t>Efficienecy</a:t>
          </a:r>
          <a:r>
            <a:rPr lang="fi-FI" sz="2600" b="1" kern="1200" dirty="0">
              <a:latin typeface="Arial"/>
              <a:ea typeface="+mn-ea"/>
              <a:cs typeface="+mn-cs"/>
            </a:rPr>
            <a:t> of </a:t>
          </a:r>
          <a:r>
            <a:rPr lang="fi-FI" sz="2600" b="1" kern="1200" dirty="0" err="1">
              <a:latin typeface="Arial"/>
              <a:ea typeface="+mn-ea"/>
              <a:cs typeface="+mn-cs"/>
            </a:rPr>
            <a:t>securities</a:t>
          </a:r>
          <a:r>
            <a:rPr lang="fi-FI" sz="2600" b="1" kern="1200" dirty="0">
              <a:latin typeface="Arial"/>
              <a:ea typeface="+mn-ea"/>
              <a:cs typeface="+mn-cs"/>
            </a:rPr>
            <a:t> </a:t>
          </a:r>
          <a:r>
            <a:rPr lang="fi-FI" sz="2600" b="1" kern="1200" dirty="0" err="1">
              <a:latin typeface="Arial"/>
              <a:ea typeface="+mn-ea"/>
              <a:cs typeface="+mn-cs"/>
            </a:rPr>
            <a:t>markets</a:t>
          </a:r>
          <a:endParaRPr lang="fi-FI" sz="2600" kern="1200" dirty="0">
            <a:latin typeface="Arial"/>
            <a:ea typeface="+mn-ea"/>
            <a:cs typeface="+mn-cs"/>
          </a:endParaRPr>
        </a:p>
      </dsp:txBody>
      <dsp:txXfrm>
        <a:off x="2903939" y="549955"/>
        <a:ext cx="2399494" cy="1199747"/>
      </dsp:txXfrm>
    </dsp:sp>
    <dsp:sp modelId="{3DE1DFB5-A98A-4C1F-88DE-3C131DAF9D91}">
      <dsp:nvSpPr>
        <dsp:cNvPr id="0" name=""/>
        <dsp:cNvSpPr/>
      </dsp:nvSpPr>
      <dsp:spPr>
        <a:xfrm>
          <a:off x="551" y="2253596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 err="1">
              <a:latin typeface="Arial"/>
              <a:ea typeface="+mn-ea"/>
              <a:cs typeface="+mn-cs"/>
            </a:rPr>
            <a:t>Informative</a:t>
          </a:r>
          <a:r>
            <a:rPr lang="fi-FI" sz="2600" kern="1200" dirty="0">
              <a:latin typeface="Arial"/>
              <a:ea typeface="+mn-ea"/>
              <a:cs typeface="+mn-cs"/>
            </a:rPr>
            <a:t> </a:t>
          </a:r>
          <a:r>
            <a:rPr lang="fi-FI" sz="2600" kern="1200" dirty="0" err="1">
              <a:latin typeface="Arial"/>
              <a:ea typeface="+mn-ea"/>
              <a:cs typeface="+mn-cs"/>
            </a:rPr>
            <a:t>efficiency</a:t>
          </a:r>
          <a:endParaRPr lang="fi-FI" sz="2600" kern="1200" dirty="0">
            <a:latin typeface="Arial"/>
            <a:ea typeface="+mn-ea"/>
            <a:cs typeface="+mn-cs"/>
          </a:endParaRPr>
        </a:p>
      </dsp:txBody>
      <dsp:txXfrm>
        <a:off x="551" y="2253596"/>
        <a:ext cx="2399494" cy="1199747"/>
      </dsp:txXfrm>
    </dsp:sp>
    <dsp:sp modelId="{D76FE3B3-B9E4-46AD-B92D-AC650E16FDC0}">
      <dsp:nvSpPr>
        <dsp:cNvPr id="0" name=""/>
        <dsp:cNvSpPr/>
      </dsp:nvSpPr>
      <dsp:spPr>
        <a:xfrm>
          <a:off x="2903939" y="2253596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 err="1">
              <a:latin typeface="Arial"/>
              <a:ea typeface="+mn-ea"/>
              <a:cs typeface="+mn-cs"/>
            </a:rPr>
            <a:t>Allocative</a:t>
          </a:r>
          <a:r>
            <a:rPr lang="fi-FI" sz="2600" kern="1200" dirty="0">
              <a:latin typeface="Arial"/>
              <a:ea typeface="+mn-ea"/>
              <a:cs typeface="+mn-cs"/>
            </a:rPr>
            <a:t> </a:t>
          </a:r>
          <a:r>
            <a:rPr lang="fi-FI" sz="2600" kern="1200" dirty="0" err="1">
              <a:latin typeface="Arial"/>
              <a:ea typeface="+mn-ea"/>
              <a:cs typeface="+mn-cs"/>
            </a:rPr>
            <a:t>efficiency</a:t>
          </a:r>
          <a:endParaRPr lang="fi-FI" sz="2600" kern="1200" dirty="0">
            <a:latin typeface="Arial"/>
            <a:ea typeface="+mn-ea"/>
            <a:cs typeface="+mn-cs"/>
          </a:endParaRPr>
        </a:p>
      </dsp:txBody>
      <dsp:txXfrm>
        <a:off x="2903939" y="2253596"/>
        <a:ext cx="2399494" cy="1199747"/>
      </dsp:txXfrm>
    </dsp:sp>
    <dsp:sp modelId="{F97A46AB-B7FC-4240-8F5D-7321CBF2673E}">
      <dsp:nvSpPr>
        <dsp:cNvPr id="0" name=""/>
        <dsp:cNvSpPr/>
      </dsp:nvSpPr>
      <dsp:spPr>
        <a:xfrm>
          <a:off x="5807328" y="2253596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 err="1">
              <a:latin typeface="Arial"/>
              <a:ea typeface="+mn-ea"/>
              <a:cs typeface="+mn-cs"/>
            </a:rPr>
            <a:t>Operational</a:t>
          </a:r>
          <a:r>
            <a:rPr lang="fi-FI" sz="2600" kern="1200" dirty="0">
              <a:latin typeface="Arial"/>
              <a:ea typeface="+mn-ea"/>
              <a:cs typeface="+mn-cs"/>
            </a:rPr>
            <a:t> </a:t>
          </a:r>
          <a:r>
            <a:rPr lang="fi-FI" sz="2600" kern="1200" dirty="0" err="1">
              <a:latin typeface="Arial"/>
              <a:ea typeface="+mn-ea"/>
              <a:cs typeface="+mn-cs"/>
            </a:rPr>
            <a:t>efficiency</a:t>
          </a:r>
          <a:endParaRPr lang="fi-FI" sz="2600" kern="1200" dirty="0">
            <a:latin typeface="Arial"/>
            <a:ea typeface="+mn-ea"/>
            <a:cs typeface="+mn-cs"/>
          </a:endParaRPr>
        </a:p>
      </dsp:txBody>
      <dsp:txXfrm>
        <a:off x="5807328" y="2253596"/>
        <a:ext cx="2399494" cy="119974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FDA87-2559-406B-9E24-2BFCE77C8BA3}">
      <dsp:nvSpPr>
        <dsp:cNvPr id="0" name=""/>
        <dsp:cNvSpPr/>
      </dsp:nvSpPr>
      <dsp:spPr>
        <a:xfrm>
          <a:off x="0" y="0"/>
          <a:ext cx="4003299" cy="40032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5E058-FFB1-4BE5-8638-004B6AEBE619}">
      <dsp:nvSpPr>
        <dsp:cNvPr id="0" name=""/>
        <dsp:cNvSpPr/>
      </dsp:nvSpPr>
      <dsp:spPr>
        <a:xfrm>
          <a:off x="2001649" y="0"/>
          <a:ext cx="8941514" cy="40032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For example, the prospectus obligation of the issuer or the listed company and the ongoing disclosure obligation</a:t>
          </a:r>
          <a:endParaRPr lang="fi-FI" sz="1400" kern="1200" dirty="0"/>
        </a:p>
      </dsp:txBody>
      <dsp:txXfrm>
        <a:off x="2001649" y="0"/>
        <a:ext cx="4470757" cy="850701"/>
      </dsp:txXfrm>
    </dsp:sp>
    <dsp:sp modelId="{2F505D47-4DEF-4BAC-B53C-015F063DEAA3}">
      <dsp:nvSpPr>
        <dsp:cNvPr id="0" name=""/>
        <dsp:cNvSpPr/>
      </dsp:nvSpPr>
      <dsp:spPr>
        <a:xfrm>
          <a:off x="525433" y="850701"/>
          <a:ext cx="2952433" cy="295243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B4E59-84C9-4519-86EA-B7F8420EF802}">
      <dsp:nvSpPr>
        <dsp:cNvPr id="0" name=""/>
        <dsp:cNvSpPr/>
      </dsp:nvSpPr>
      <dsp:spPr>
        <a:xfrm>
          <a:off x="2001649" y="850701"/>
          <a:ext cx="8941514" cy="29524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The aim is to ensure informed and efficient investor decision-making - and at the same time the efficient functioning of the market (price mechanism).</a:t>
          </a:r>
          <a:endParaRPr lang="fi-FI" sz="1400" kern="1200"/>
        </a:p>
      </dsp:txBody>
      <dsp:txXfrm>
        <a:off x="2001649" y="850701"/>
        <a:ext cx="4470757" cy="850701"/>
      </dsp:txXfrm>
    </dsp:sp>
    <dsp:sp modelId="{07FEACED-067F-4AAA-8945-7EDDBFD39591}">
      <dsp:nvSpPr>
        <dsp:cNvPr id="0" name=""/>
        <dsp:cNvSpPr/>
      </dsp:nvSpPr>
      <dsp:spPr>
        <a:xfrm>
          <a:off x="1050866" y="1701402"/>
          <a:ext cx="1901567" cy="19015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9DC75-F203-4B91-AF92-B7E8F1F7BAED}">
      <dsp:nvSpPr>
        <dsp:cNvPr id="0" name=""/>
        <dsp:cNvSpPr/>
      </dsp:nvSpPr>
      <dsp:spPr>
        <a:xfrm>
          <a:off x="2001649" y="1701402"/>
          <a:ext cx="8941514" cy="19015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There is also a link between efficiency regulation and investor protection</a:t>
          </a:r>
          <a:endParaRPr lang="fi-FI" sz="1400" kern="1200"/>
        </a:p>
      </dsp:txBody>
      <dsp:txXfrm>
        <a:off x="2001649" y="1701402"/>
        <a:ext cx="4470757" cy="850701"/>
      </dsp:txXfrm>
    </dsp:sp>
    <dsp:sp modelId="{0A9A9579-487A-4459-9A85-88DA848272AD}">
      <dsp:nvSpPr>
        <dsp:cNvPr id="0" name=""/>
        <dsp:cNvSpPr/>
      </dsp:nvSpPr>
      <dsp:spPr>
        <a:xfrm>
          <a:off x="1576299" y="2552103"/>
          <a:ext cx="850701" cy="85070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25F8D-B457-48DC-A2E4-7C98EB56E238}">
      <dsp:nvSpPr>
        <dsp:cNvPr id="0" name=""/>
        <dsp:cNvSpPr/>
      </dsp:nvSpPr>
      <dsp:spPr>
        <a:xfrm>
          <a:off x="2001649" y="2552103"/>
          <a:ext cx="8941514" cy="8507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Cf. disclosure obligations in contract law</a:t>
          </a:r>
          <a:endParaRPr lang="fi-FI" sz="1400" kern="1200"/>
        </a:p>
      </dsp:txBody>
      <dsp:txXfrm>
        <a:off x="2001649" y="2552103"/>
        <a:ext cx="4470757" cy="850701"/>
      </dsp:txXfrm>
    </dsp:sp>
    <dsp:sp modelId="{7CD76728-ACD1-47E8-B434-88BA39715DDA}">
      <dsp:nvSpPr>
        <dsp:cNvPr id="0" name=""/>
        <dsp:cNvSpPr/>
      </dsp:nvSpPr>
      <dsp:spPr>
        <a:xfrm>
          <a:off x="6472407" y="0"/>
          <a:ext cx="4470757" cy="8507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All factors affecting the value of the security</a:t>
          </a:r>
          <a:endParaRPr lang="fi-FI" sz="1300" kern="1200"/>
        </a:p>
      </dsp:txBody>
      <dsp:txXfrm>
        <a:off x="6472407" y="0"/>
        <a:ext cx="4470757" cy="850701"/>
      </dsp:txXfrm>
    </dsp:sp>
    <dsp:sp modelId="{770CC4E9-4E4A-4CD7-A735-A11CBCB51A61}">
      <dsp:nvSpPr>
        <dsp:cNvPr id="0" name=""/>
        <dsp:cNvSpPr/>
      </dsp:nvSpPr>
      <dsp:spPr>
        <a:xfrm>
          <a:off x="6472407" y="1701402"/>
          <a:ext cx="4470757" cy="8507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Operators' confidence in the market is a prerequisite for an efficient market</a:t>
          </a:r>
          <a:endParaRPr lang="fi-FI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Cf. the domino effect of mistrust in the context of the financial crisis</a:t>
          </a:r>
          <a:endParaRPr lang="fi-FI" sz="1300" kern="1200"/>
        </a:p>
      </dsp:txBody>
      <dsp:txXfrm>
        <a:off x="6472407" y="1701402"/>
        <a:ext cx="4470757" cy="85070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2A779-7EBE-4D44-AC98-EF5EB48B18FC}">
      <dsp:nvSpPr>
        <dsp:cNvPr id="0" name=""/>
        <dsp:cNvSpPr/>
      </dsp:nvSpPr>
      <dsp:spPr>
        <a:xfrm>
          <a:off x="2930053" y="107565"/>
          <a:ext cx="2225492" cy="222549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 err="1"/>
            <a:t>Collective</a:t>
          </a:r>
          <a:endParaRPr lang="fi-FI" sz="1800" kern="1200" dirty="0"/>
        </a:p>
      </dsp:txBody>
      <dsp:txXfrm>
        <a:off x="3226785" y="497026"/>
        <a:ext cx="1632028" cy="1001471"/>
      </dsp:txXfrm>
    </dsp:sp>
    <dsp:sp modelId="{D6377328-8345-4212-98C5-447DC543C0DC}">
      <dsp:nvSpPr>
        <dsp:cNvPr id="0" name=""/>
        <dsp:cNvSpPr/>
      </dsp:nvSpPr>
      <dsp:spPr>
        <a:xfrm>
          <a:off x="3733085" y="1498498"/>
          <a:ext cx="2225492" cy="222549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 dirty="0" err="1"/>
            <a:t>Automated</a:t>
          </a:r>
          <a:r>
            <a:rPr lang="fi-FI" sz="1500" b="1" kern="1200" dirty="0"/>
            <a:t> </a:t>
          </a:r>
          <a:endParaRPr lang="fi-FI" sz="15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/>
            <a:t>Digital </a:t>
          </a:r>
          <a:r>
            <a:rPr lang="fi-FI" sz="1400" kern="1200" dirty="0" err="1"/>
            <a:t>system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/>
            <a:t>Trading and </a:t>
          </a:r>
          <a:r>
            <a:rPr lang="fi-FI" sz="1400" kern="1200" dirty="0" err="1"/>
            <a:t>the</a:t>
          </a:r>
          <a:r>
            <a:rPr lang="fi-FI" sz="1400" kern="1200" dirty="0"/>
            <a:t> </a:t>
          </a:r>
          <a:r>
            <a:rPr lang="fi-FI" sz="1400" kern="1200" dirty="0" err="1"/>
            <a:t>traded</a:t>
          </a:r>
          <a:r>
            <a:rPr lang="fi-FI" sz="1400" kern="1200" dirty="0"/>
            <a:t> </a:t>
          </a:r>
          <a:r>
            <a:rPr lang="fi-FI" sz="1400" kern="1200" dirty="0" err="1"/>
            <a:t>items</a:t>
          </a:r>
          <a:r>
            <a:rPr lang="fi-FI" sz="1400" kern="1200" dirty="0"/>
            <a:t> </a:t>
          </a:r>
          <a:r>
            <a:rPr lang="fi-FI" sz="1400" kern="1200" dirty="0" err="1"/>
            <a:t>are</a:t>
          </a:r>
          <a:r>
            <a:rPr lang="fi-FI" sz="1400" kern="1200" dirty="0"/>
            <a:t> </a:t>
          </a:r>
          <a:r>
            <a:rPr lang="fi-FI" sz="1400" kern="1200" dirty="0" err="1"/>
            <a:t>electronic</a:t>
          </a:r>
          <a:r>
            <a:rPr lang="fi-FI" sz="1400" kern="1200" dirty="0"/>
            <a:t> </a:t>
          </a:r>
          <a:r>
            <a:rPr lang="fi-FI" sz="1400" kern="1200" dirty="0" err="1"/>
            <a:t>book</a:t>
          </a:r>
          <a:r>
            <a:rPr lang="fi-FI" sz="1400" kern="1200" dirty="0"/>
            <a:t> </a:t>
          </a:r>
          <a:r>
            <a:rPr lang="fi-FI" sz="1400" kern="1200" dirty="0" err="1"/>
            <a:t>entries</a:t>
          </a:r>
          <a:r>
            <a:rPr lang="fi-FI" sz="1400" kern="1200" dirty="0"/>
            <a:t> on </a:t>
          </a:r>
          <a:r>
            <a:rPr lang="fi-FI" sz="1400" kern="1200" dirty="0" err="1"/>
            <a:t>book</a:t>
          </a:r>
          <a:r>
            <a:rPr lang="fi-FI" sz="1400" kern="1200" dirty="0"/>
            <a:t> </a:t>
          </a:r>
          <a:r>
            <a:rPr lang="fi-FI" sz="1400" kern="1200" dirty="0" err="1"/>
            <a:t>entry</a:t>
          </a:r>
          <a:r>
            <a:rPr lang="fi-FI" sz="1400" kern="1200" dirty="0"/>
            <a:t> </a:t>
          </a:r>
          <a:r>
            <a:rPr lang="fi-FI" sz="1400" kern="1200" dirty="0" err="1"/>
            <a:t>accunts</a:t>
          </a:r>
          <a:endParaRPr lang="fi-FI" sz="1400" kern="1200" dirty="0"/>
        </a:p>
      </dsp:txBody>
      <dsp:txXfrm>
        <a:off x="4413714" y="2073417"/>
        <a:ext cx="1335295" cy="1224021"/>
      </dsp:txXfrm>
    </dsp:sp>
    <dsp:sp modelId="{626075FA-BA7F-4D14-A7F4-B783C0A51A01}">
      <dsp:nvSpPr>
        <dsp:cNvPr id="0" name=""/>
        <dsp:cNvSpPr/>
      </dsp:nvSpPr>
      <dsp:spPr>
        <a:xfrm>
          <a:off x="2127021" y="1498498"/>
          <a:ext cx="2225492" cy="222549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 err="1"/>
            <a:t>Anonymous</a:t>
          </a:r>
          <a:r>
            <a:rPr lang="fi-FI" sz="1600" b="1" kern="1200" dirty="0"/>
            <a:t> </a:t>
          </a:r>
          <a:endParaRPr lang="fi-FI" sz="1600" kern="1200" dirty="0"/>
        </a:p>
      </dsp:txBody>
      <dsp:txXfrm>
        <a:off x="2336588" y="2073417"/>
        <a:ext cx="1335295" cy="122402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7B2BA-1483-4529-9990-A8392AF4E97C}">
      <dsp:nvSpPr>
        <dsp:cNvPr id="0" name=""/>
        <dsp:cNvSpPr/>
      </dsp:nvSpPr>
      <dsp:spPr>
        <a:xfrm>
          <a:off x="52" y="75525"/>
          <a:ext cx="5037707" cy="6912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Direct sales</a:t>
          </a:r>
          <a:endParaRPr lang="fi-FI" sz="2400" kern="1200"/>
        </a:p>
      </dsp:txBody>
      <dsp:txXfrm>
        <a:off x="52" y="75525"/>
        <a:ext cx="5037707" cy="691200"/>
      </dsp:txXfrm>
    </dsp:sp>
    <dsp:sp modelId="{8E32090E-992B-487D-9557-680779A76D7C}">
      <dsp:nvSpPr>
        <dsp:cNvPr id="0" name=""/>
        <dsp:cNvSpPr/>
      </dsp:nvSpPr>
      <dsp:spPr>
        <a:xfrm>
          <a:off x="52" y="766725"/>
          <a:ext cx="5037707" cy="298930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i="1" kern="1200"/>
            <a:t>The contractual disclosure obligations of the seller and the obligations of the buyer to make inquiries apply to the counterparty.</a:t>
          </a:r>
          <a:endParaRPr lang="fi-FI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i="1" kern="1200"/>
            <a:t>Breach of an obligation (breach of contract) is a necessary and sufficient condition for damage</a:t>
          </a:r>
          <a:endParaRPr lang="fi-FI" sz="2400" kern="1200"/>
        </a:p>
      </dsp:txBody>
      <dsp:txXfrm>
        <a:off x="52" y="766725"/>
        <a:ext cx="5037707" cy="2989305"/>
      </dsp:txXfrm>
    </dsp:sp>
    <dsp:sp modelId="{77AA5C48-7CE5-4805-824F-0AA633E1673E}">
      <dsp:nvSpPr>
        <dsp:cNvPr id="0" name=""/>
        <dsp:cNvSpPr/>
      </dsp:nvSpPr>
      <dsp:spPr>
        <a:xfrm>
          <a:off x="5743039" y="75525"/>
          <a:ext cx="5037707" cy="691200"/>
        </a:xfrm>
        <a:prstGeom prst="rect">
          <a:avLst/>
        </a:prstGeom>
        <a:solidFill>
          <a:schemeClr val="accent4">
            <a:hueOff val="-10443270"/>
            <a:satOff val="-93118"/>
            <a:lumOff val="15491"/>
            <a:alphaOff val="0"/>
          </a:schemeClr>
        </a:solidFill>
        <a:ln w="9525" cap="flat" cmpd="sng" algn="ctr">
          <a:solidFill>
            <a:schemeClr val="accent4">
              <a:hueOff val="-10443270"/>
              <a:satOff val="-93118"/>
              <a:lumOff val="15491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Trading in the market</a:t>
          </a:r>
          <a:endParaRPr lang="fi-FI" sz="2400" kern="1200"/>
        </a:p>
      </dsp:txBody>
      <dsp:txXfrm>
        <a:off x="5743039" y="75525"/>
        <a:ext cx="5037707" cy="691200"/>
      </dsp:txXfrm>
    </dsp:sp>
    <dsp:sp modelId="{6FE54C36-DFD3-4565-8AF7-C936FDBE4420}">
      <dsp:nvSpPr>
        <dsp:cNvPr id="0" name=""/>
        <dsp:cNvSpPr/>
      </dsp:nvSpPr>
      <dsp:spPr>
        <a:xfrm>
          <a:off x="5743039" y="766725"/>
          <a:ext cx="5037707" cy="2989305"/>
        </a:xfrm>
        <a:prstGeom prst="rect">
          <a:avLst/>
        </a:prstGeom>
        <a:solidFill>
          <a:schemeClr val="accent4">
            <a:tint val="40000"/>
            <a:alpha val="90000"/>
            <a:hueOff val="-11449627"/>
            <a:satOff val="-30143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i="1" kern="1200"/>
            <a:t>Securities market disclosure obligations for the market in general,</a:t>
          </a:r>
          <a:endParaRPr lang="fi-FI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i="1" kern="1200"/>
            <a:t>which do not relate to any specific transaction or counterparty</a:t>
          </a:r>
          <a:endParaRPr lang="fi-FI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i="1" kern="1200"/>
            <a:t>It may be impossible to even determine the counterparty</a:t>
          </a:r>
          <a:endParaRPr lang="fi-FI" sz="2400" kern="1200"/>
        </a:p>
      </dsp:txBody>
      <dsp:txXfrm>
        <a:off x="5743039" y="766725"/>
        <a:ext cx="5037707" cy="298930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927C0-0612-4804-834B-A0BE58421708}">
      <dsp:nvSpPr>
        <dsp:cNvPr id="0" name=""/>
        <dsp:cNvSpPr/>
      </dsp:nvSpPr>
      <dsp:spPr>
        <a:xfrm rot="16200000">
          <a:off x="-894024" y="899814"/>
          <a:ext cx="3831557" cy="2031927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0315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The ability of investors to evaluate information varies and is limited</a:t>
          </a:r>
          <a:endParaRPr lang="fi-FI" sz="16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1" kern="1200"/>
            <a:t>For example, the impact of market psychology</a:t>
          </a:r>
          <a:endParaRPr lang="fi-FI" sz="1200" kern="1200"/>
        </a:p>
      </dsp:txBody>
      <dsp:txXfrm rot="5400000">
        <a:off x="5791" y="766310"/>
        <a:ext cx="2031927" cy="2298935"/>
      </dsp:txXfrm>
    </dsp:sp>
    <dsp:sp modelId="{5C952E69-C70E-4E4C-8673-1A1C934BD023}">
      <dsp:nvSpPr>
        <dsp:cNvPr id="0" name=""/>
        <dsp:cNvSpPr/>
      </dsp:nvSpPr>
      <dsp:spPr>
        <a:xfrm rot="16200000">
          <a:off x="1290298" y="899814"/>
          <a:ext cx="3831557" cy="2031927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0315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Market forces ensure that sufficient information is provided to the market through a price mechanism (what risk-averse investors are willing to pay)</a:t>
          </a:r>
          <a:endParaRPr lang="fi-FI" sz="1600" kern="1200"/>
        </a:p>
      </dsp:txBody>
      <dsp:txXfrm rot="5400000">
        <a:off x="2190113" y="766310"/>
        <a:ext cx="2031927" cy="2298935"/>
      </dsp:txXfrm>
    </dsp:sp>
    <dsp:sp modelId="{0F1EC720-A1F8-43EA-A9C5-2F5D3463BA7B}">
      <dsp:nvSpPr>
        <dsp:cNvPr id="0" name=""/>
        <dsp:cNvSpPr/>
      </dsp:nvSpPr>
      <dsp:spPr>
        <a:xfrm rot="16200000">
          <a:off x="3474621" y="899814"/>
          <a:ext cx="3831557" cy="2031927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0315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In an efficient market, prices reflect all the information</a:t>
          </a:r>
          <a:endParaRPr lang="fi-FI" sz="1600" kern="1200"/>
        </a:p>
      </dsp:txBody>
      <dsp:txXfrm rot="5400000">
        <a:off x="4374436" y="766310"/>
        <a:ext cx="2031927" cy="2298935"/>
      </dsp:txXfrm>
    </dsp:sp>
    <dsp:sp modelId="{35B5F818-5AD9-41DB-BC88-B30AE01E7906}">
      <dsp:nvSpPr>
        <dsp:cNvPr id="0" name=""/>
        <dsp:cNvSpPr/>
      </dsp:nvSpPr>
      <dsp:spPr>
        <a:xfrm rot="16200000">
          <a:off x="5658943" y="899814"/>
          <a:ext cx="3831557" cy="2031927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0315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ECMH, Market Model of Investment Behavior</a:t>
          </a:r>
          <a:endParaRPr lang="fi-FI" sz="1600" kern="1200"/>
        </a:p>
      </dsp:txBody>
      <dsp:txXfrm rot="5400000">
        <a:off x="6558758" y="766310"/>
        <a:ext cx="2031927" cy="2298935"/>
      </dsp:txXfrm>
    </dsp:sp>
    <dsp:sp modelId="{CF9A1A02-EFBE-4678-A881-46F9A730436B}">
      <dsp:nvSpPr>
        <dsp:cNvPr id="0" name=""/>
        <dsp:cNvSpPr/>
      </dsp:nvSpPr>
      <dsp:spPr>
        <a:xfrm rot="16200000">
          <a:off x="7843266" y="899814"/>
          <a:ext cx="3831557" cy="2031927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0315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Informative effectiveness: regulation / deregulation?</a:t>
          </a:r>
          <a:endParaRPr lang="fi-FI" sz="16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1" kern="1200"/>
            <a:t>Incentives for producing and acquiring information</a:t>
          </a:r>
          <a:endParaRPr lang="fi-FI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1" kern="1200"/>
            <a:t>Understanding information</a:t>
          </a:r>
          <a:endParaRPr lang="fi-FI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1" kern="1200"/>
            <a:t>Behavioral economics: information flood, various information biases</a:t>
          </a:r>
          <a:endParaRPr lang="fi-FI" sz="1200" kern="1200"/>
        </a:p>
      </dsp:txBody>
      <dsp:txXfrm rot="5400000">
        <a:off x="8743081" y="766310"/>
        <a:ext cx="2031927" cy="229893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93DDB-31FE-4404-98FF-52E1E43560F8}">
      <dsp:nvSpPr>
        <dsp:cNvPr id="0" name=""/>
        <dsp:cNvSpPr/>
      </dsp:nvSpPr>
      <dsp:spPr>
        <a:xfrm>
          <a:off x="0" y="0"/>
          <a:ext cx="4002088" cy="400208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E1201-D38C-46B4-A6D7-2D268EBCC903}">
      <dsp:nvSpPr>
        <dsp:cNvPr id="0" name=""/>
        <dsp:cNvSpPr/>
      </dsp:nvSpPr>
      <dsp:spPr>
        <a:xfrm>
          <a:off x="2001044" y="0"/>
          <a:ext cx="6206330" cy="40020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/>
            <a:t>Direct protection: eg. ensuring transparency</a:t>
          </a:r>
          <a:endParaRPr lang="fi-FI" sz="3100" kern="1200"/>
        </a:p>
      </dsp:txBody>
      <dsp:txXfrm>
        <a:off x="2001044" y="0"/>
        <a:ext cx="3103165" cy="1900991"/>
      </dsp:txXfrm>
    </dsp:sp>
    <dsp:sp modelId="{E5E04CC8-1020-4D3A-AD97-1FF3325324D5}">
      <dsp:nvSpPr>
        <dsp:cNvPr id="0" name=""/>
        <dsp:cNvSpPr/>
      </dsp:nvSpPr>
      <dsp:spPr>
        <a:xfrm>
          <a:off x="1050548" y="1900991"/>
          <a:ext cx="1900991" cy="190099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04DE8-12C8-4229-99C8-AC8B12713655}">
      <dsp:nvSpPr>
        <dsp:cNvPr id="0" name=""/>
        <dsp:cNvSpPr/>
      </dsp:nvSpPr>
      <dsp:spPr>
        <a:xfrm>
          <a:off x="2001044" y="1900991"/>
          <a:ext cx="6206330" cy="19009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/>
            <a:t>Indirect protection</a:t>
          </a:r>
          <a:endParaRPr lang="fi-FI" sz="3100" kern="1200"/>
        </a:p>
      </dsp:txBody>
      <dsp:txXfrm>
        <a:off x="2001044" y="1900991"/>
        <a:ext cx="3103165" cy="1900991"/>
      </dsp:txXfrm>
    </dsp:sp>
    <dsp:sp modelId="{1129810F-670B-4B11-87E0-5A01E13AE125}">
      <dsp:nvSpPr>
        <dsp:cNvPr id="0" name=""/>
        <dsp:cNvSpPr/>
      </dsp:nvSpPr>
      <dsp:spPr>
        <a:xfrm>
          <a:off x="5104209" y="0"/>
          <a:ext cx="3103165" cy="190099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sanctioned disclosure duties </a:t>
          </a:r>
          <a:endParaRPr lang="fi-FI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anonymity of the market prevents investors from “contractual” information seeking </a:t>
          </a:r>
          <a:endParaRPr lang="fi-FI" sz="2000" kern="1200"/>
        </a:p>
      </dsp:txBody>
      <dsp:txXfrm>
        <a:off x="5104209" y="0"/>
        <a:ext cx="3103165" cy="1900991"/>
      </dsp:txXfrm>
    </dsp:sp>
    <dsp:sp modelId="{3B044455-FF62-4924-BEFA-A39EDB246928}">
      <dsp:nvSpPr>
        <dsp:cNvPr id="0" name=""/>
        <dsp:cNvSpPr/>
      </dsp:nvSpPr>
      <dsp:spPr>
        <a:xfrm>
          <a:off x="5104209" y="1900991"/>
          <a:ext cx="3103165" cy="190099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protection of the weaker (cf. institutional investors)? </a:t>
          </a:r>
          <a:endParaRPr lang="fi-FI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Often a by-product of other (e.g. insider) rules </a:t>
          </a:r>
          <a:endParaRPr lang="fi-FI" sz="2000" kern="1200"/>
        </a:p>
      </dsp:txBody>
      <dsp:txXfrm>
        <a:off x="5104209" y="1900991"/>
        <a:ext cx="3103165" cy="190099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D9D3D-725F-4A0F-BE35-AE5A98CADE29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8208C-E04E-46E6-9FA4-0663E5C559AA}">
      <dsp:nvSpPr>
        <dsp:cNvPr id="0" name=""/>
        <dsp:cNvSpPr/>
      </dsp:nvSpPr>
      <dsp:spPr>
        <a:xfrm>
          <a:off x="1915778" y="0"/>
          <a:ext cx="88650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From the point of view of property rights, the purpose of supervision is to find out how well the information is directed to the most beneficial use.</a:t>
          </a:r>
          <a:endParaRPr lang="fi-FI" sz="1600" kern="1200"/>
        </a:p>
      </dsp:txBody>
      <dsp:txXfrm>
        <a:off x="1915778" y="0"/>
        <a:ext cx="8865020" cy="613049"/>
      </dsp:txXfrm>
    </dsp:sp>
    <dsp:sp modelId="{975DECB5-0ABA-4A7E-9255-9623658788A2}">
      <dsp:nvSpPr>
        <dsp:cNvPr id="0" name=""/>
        <dsp:cNvSpPr/>
      </dsp:nvSpPr>
      <dsp:spPr>
        <a:xfrm>
          <a:off x="402313" y="613049"/>
          <a:ext cx="3026930" cy="30269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399E4-AB19-482E-ACAC-F71B5B62A6FC}">
      <dsp:nvSpPr>
        <dsp:cNvPr id="0" name=""/>
        <dsp:cNvSpPr/>
      </dsp:nvSpPr>
      <dsp:spPr>
        <a:xfrm>
          <a:off x="1915778" y="613049"/>
          <a:ext cx="8865020" cy="30269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Every false, misleading piece of information that reaches the market produces a cost. The right information, in turn, increases allocation efficiency</a:t>
          </a:r>
          <a:endParaRPr lang="fi-FI" sz="1600" kern="1200"/>
        </a:p>
      </dsp:txBody>
      <dsp:txXfrm>
        <a:off x="1915778" y="613049"/>
        <a:ext cx="8865020" cy="613049"/>
      </dsp:txXfrm>
    </dsp:sp>
    <dsp:sp modelId="{2510C646-F1DD-4E15-8001-5324DC2C34DB}">
      <dsp:nvSpPr>
        <dsp:cNvPr id="0" name=""/>
        <dsp:cNvSpPr/>
      </dsp:nvSpPr>
      <dsp:spPr>
        <a:xfrm>
          <a:off x="804626" y="1226098"/>
          <a:ext cx="2222303" cy="222230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21D3A-37E0-4C2A-96AB-BB3BE9934C9B}">
      <dsp:nvSpPr>
        <dsp:cNvPr id="0" name=""/>
        <dsp:cNvSpPr/>
      </dsp:nvSpPr>
      <dsp:spPr>
        <a:xfrm>
          <a:off x="1915778" y="1226098"/>
          <a:ext cx="8865020" cy="22223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Principle of data protection: the right to own and protect data</a:t>
          </a:r>
          <a:endParaRPr lang="fi-FI" sz="1600" kern="1200"/>
        </a:p>
      </dsp:txBody>
      <dsp:txXfrm>
        <a:off x="1915778" y="1226098"/>
        <a:ext cx="8865020" cy="613049"/>
      </dsp:txXfrm>
    </dsp:sp>
    <dsp:sp modelId="{272EBA59-9BE9-4BB0-9C3A-F01D3F74A8E1}">
      <dsp:nvSpPr>
        <dsp:cNvPr id="0" name=""/>
        <dsp:cNvSpPr/>
      </dsp:nvSpPr>
      <dsp:spPr>
        <a:xfrm>
          <a:off x="1206940" y="1839147"/>
          <a:ext cx="1417676" cy="141767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13E0AE-0050-4017-96A5-24900FFE5589}">
      <dsp:nvSpPr>
        <dsp:cNvPr id="0" name=""/>
        <dsp:cNvSpPr/>
      </dsp:nvSpPr>
      <dsp:spPr>
        <a:xfrm>
          <a:off x="1915778" y="1839147"/>
          <a:ext cx="8865020" cy="14176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The confidentiality of internal company information is protected by law.</a:t>
          </a:r>
          <a:endParaRPr lang="fi-FI" sz="1600" kern="1200"/>
        </a:p>
      </dsp:txBody>
      <dsp:txXfrm>
        <a:off x="1915778" y="1839147"/>
        <a:ext cx="8865020" cy="613049"/>
      </dsp:txXfrm>
    </dsp:sp>
    <dsp:sp modelId="{C6575D43-C144-4DAE-9894-3157EF462A00}">
      <dsp:nvSpPr>
        <dsp:cNvPr id="0" name=""/>
        <dsp:cNvSpPr/>
      </dsp:nvSpPr>
      <dsp:spPr>
        <a:xfrm>
          <a:off x="1609253" y="2452196"/>
          <a:ext cx="613049" cy="61304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C011F-EE4E-4390-8BE9-919D44922A80}">
      <dsp:nvSpPr>
        <dsp:cNvPr id="0" name=""/>
        <dsp:cNvSpPr/>
      </dsp:nvSpPr>
      <dsp:spPr>
        <a:xfrm>
          <a:off x="1915778" y="2452196"/>
          <a:ext cx="8865020" cy="613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The information published by the company and thus publicly owned has a truthfulness requirement (SMA) that protects all parties, not just investors, but the general public.</a:t>
          </a:r>
          <a:endParaRPr lang="fi-FI" sz="1600" kern="1200"/>
        </a:p>
      </dsp:txBody>
      <dsp:txXfrm>
        <a:off x="1915778" y="2452196"/>
        <a:ext cx="8865020" cy="61304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7BD10-CB92-41CD-AA86-62DDAC506101}">
      <dsp:nvSpPr>
        <dsp:cNvPr id="0" name=""/>
        <dsp:cNvSpPr/>
      </dsp:nvSpPr>
      <dsp:spPr>
        <a:xfrm>
          <a:off x="5132" y="439"/>
          <a:ext cx="4141290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The basic question of investor protection:</a:t>
          </a:r>
          <a:endParaRPr lang="fi-FI" sz="3500" kern="1200" dirty="0"/>
        </a:p>
      </dsp:txBody>
      <dsp:txXfrm>
        <a:off x="57134" y="52441"/>
        <a:ext cx="4037286" cy="1671458"/>
      </dsp:txXfrm>
    </dsp:sp>
    <dsp:sp modelId="{CFF23FB3-C8FC-4717-B149-07D60902F40C}">
      <dsp:nvSpPr>
        <dsp:cNvPr id="0" name=""/>
        <dsp:cNvSpPr/>
      </dsp:nvSpPr>
      <dsp:spPr>
        <a:xfrm>
          <a:off x="5132" y="2055655"/>
          <a:ext cx="1987183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/>
            <a:t>Does anyone suffer injury?</a:t>
          </a:r>
          <a:endParaRPr lang="fi-FI" sz="1600" kern="1200"/>
        </a:p>
      </dsp:txBody>
      <dsp:txXfrm>
        <a:off x="57134" y="2107657"/>
        <a:ext cx="1883179" cy="1671458"/>
      </dsp:txXfrm>
    </dsp:sp>
    <dsp:sp modelId="{50015428-BB7D-4951-8B50-7965AB12E3C3}">
      <dsp:nvSpPr>
        <dsp:cNvPr id="0" name=""/>
        <dsp:cNvSpPr/>
      </dsp:nvSpPr>
      <dsp:spPr>
        <a:xfrm>
          <a:off x="2159239" y="2055655"/>
          <a:ext cx="1987183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/>
            <a:t>It is also a question of ethics and the requirement of fair play</a:t>
          </a:r>
          <a:endParaRPr lang="fi-FI" sz="1600" kern="1200"/>
        </a:p>
      </dsp:txBody>
      <dsp:txXfrm>
        <a:off x="2211241" y="2107657"/>
        <a:ext cx="1883179" cy="1671458"/>
      </dsp:txXfrm>
    </dsp:sp>
    <dsp:sp modelId="{B3902570-9E2E-4FC9-AA5D-2B6174D44EA3}">
      <dsp:nvSpPr>
        <dsp:cNvPr id="0" name=""/>
        <dsp:cNvSpPr/>
      </dsp:nvSpPr>
      <dsp:spPr>
        <a:xfrm>
          <a:off x="4480269" y="439"/>
          <a:ext cx="6295397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The basic question of market efficiency:</a:t>
          </a:r>
          <a:endParaRPr lang="fi-FI" sz="3500" kern="1200"/>
        </a:p>
      </dsp:txBody>
      <dsp:txXfrm>
        <a:off x="4532271" y="52441"/>
        <a:ext cx="6191393" cy="1671458"/>
      </dsp:txXfrm>
    </dsp:sp>
    <dsp:sp modelId="{B2D674E5-761A-45BA-966D-2878BA50E648}">
      <dsp:nvSpPr>
        <dsp:cNvPr id="0" name=""/>
        <dsp:cNvSpPr/>
      </dsp:nvSpPr>
      <dsp:spPr>
        <a:xfrm>
          <a:off x="4480269" y="2055655"/>
          <a:ext cx="1987183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/>
            <a:t>Regulation or deregulation?</a:t>
          </a:r>
          <a:endParaRPr lang="fi-FI" sz="1600" kern="1200"/>
        </a:p>
      </dsp:txBody>
      <dsp:txXfrm>
        <a:off x="4532271" y="2107657"/>
        <a:ext cx="1883179" cy="1671458"/>
      </dsp:txXfrm>
    </dsp:sp>
    <dsp:sp modelId="{625D2343-4D82-4F76-AB83-711FE273D7EC}">
      <dsp:nvSpPr>
        <dsp:cNvPr id="0" name=""/>
        <dsp:cNvSpPr/>
      </dsp:nvSpPr>
      <dsp:spPr>
        <a:xfrm>
          <a:off x="6634376" y="2055655"/>
          <a:ext cx="1987183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/>
            <a:t>What is most informative (production and acquisition of information and availability) most effective</a:t>
          </a:r>
          <a:endParaRPr lang="fi-FI" sz="1600" kern="1200"/>
        </a:p>
      </dsp:txBody>
      <dsp:txXfrm>
        <a:off x="6686378" y="2107657"/>
        <a:ext cx="1883179" cy="1671458"/>
      </dsp:txXfrm>
    </dsp:sp>
    <dsp:sp modelId="{8E0E8379-F4C1-483F-9434-5A07A4DE8471}">
      <dsp:nvSpPr>
        <dsp:cNvPr id="0" name=""/>
        <dsp:cNvSpPr/>
      </dsp:nvSpPr>
      <dsp:spPr>
        <a:xfrm>
          <a:off x="8788483" y="2055655"/>
          <a:ext cx="1987183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/>
            <a:t>Insider operations as a management remuneration system?</a:t>
          </a:r>
          <a:endParaRPr lang="fi-FI" sz="1600" kern="1200"/>
        </a:p>
      </dsp:txBody>
      <dsp:txXfrm>
        <a:off x="8840485" y="2107657"/>
        <a:ext cx="1883179" cy="167145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A64D6F-C331-4777-B585-1910B2031CF9}">
      <dsp:nvSpPr>
        <dsp:cNvPr id="0" name=""/>
        <dsp:cNvSpPr/>
      </dsp:nvSpPr>
      <dsp:spPr>
        <a:xfrm>
          <a:off x="0" y="135612"/>
          <a:ext cx="10943164" cy="7335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Damage mechanism: information encryption - trading - these together? Cf. Disclose or abstain rule</a:t>
          </a:r>
          <a:endParaRPr lang="fi-FI" sz="1900" kern="1200"/>
        </a:p>
      </dsp:txBody>
      <dsp:txXfrm>
        <a:off x="35811" y="171423"/>
        <a:ext cx="10871542" cy="661968"/>
      </dsp:txXfrm>
    </dsp:sp>
    <dsp:sp modelId="{5DD286B9-0BB2-4C18-91AD-D662851E370C}">
      <dsp:nvSpPr>
        <dsp:cNvPr id="0" name=""/>
        <dsp:cNvSpPr/>
      </dsp:nvSpPr>
      <dsp:spPr>
        <a:xfrm>
          <a:off x="0" y="923922"/>
          <a:ext cx="10943164" cy="7335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Note. ns. “Would have purchased anyway” argument: what if awareness of insider dealing had not affected the activities of an outsider</a:t>
          </a:r>
          <a:endParaRPr lang="fi-FI" sz="1900" kern="1200"/>
        </a:p>
      </dsp:txBody>
      <dsp:txXfrm>
        <a:off x="35811" y="959733"/>
        <a:ext cx="10871542" cy="661968"/>
      </dsp:txXfrm>
    </dsp:sp>
    <dsp:sp modelId="{B35EC35E-D32B-49D6-9C07-74D9492534FE}">
      <dsp:nvSpPr>
        <dsp:cNvPr id="0" name=""/>
        <dsp:cNvSpPr/>
      </dsp:nvSpPr>
      <dsp:spPr>
        <a:xfrm>
          <a:off x="0" y="1712232"/>
          <a:ext cx="10943164" cy="7335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However:</a:t>
          </a:r>
          <a:endParaRPr lang="fi-FI" sz="1900" kern="1200"/>
        </a:p>
      </dsp:txBody>
      <dsp:txXfrm>
        <a:off x="35811" y="1748043"/>
        <a:ext cx="10871542" cy="661968"/>
      </dsp:txXfrm>
    </dsp:sp>
    <dsp:sp modelId="{8D3C6CFD-0F22-4F83-A537-DA07D971B9E5}">
      <dsp:nvSpPr>
        <dsp:cNvPr id="0" name=""/>
        <dsp:cNvSpPr/>
      </dsp:nvSpPr>
      <dsp:spPr>
        <a:xfrm>
          <a:off x="0" y="2445822"/>
          <a:ext cx="10943164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44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1) if inside information had had an effect on prices, they could have been more favorable to the injured party;</a:t>
          </a:r>
          <a:endParaRPr lang="fi-FI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2) if the insider had not made trades, the price would have been the same as the actual price, but the trading situation would not have been unequal for investors</a:t>
          </a:r>
          <a:endParaRPr lang="fi-FI" sz="1500" kern="1200"/>
        </a:p>
      </dsp:txBody>
      <dsp:txXfrm>
        <a:off x="0" y="2445822"/>
        <a:ext cx="10943164" cy="688274"/>
      </dsp:txXfrm>
    </dsp:sp>
    <dsp:sp modelId="{FF7C0D5D-B9D8-4C00-A060-88981B3E241F}">
      <dsp:nvSpPr>
        <dsp:cNvPr id="0" name=""/>
        <dsp:cNvSpPr/>
      </dsp:nvSpPr>
      <dsp:spPr>
        <a:xfrm>
          <a:off x="0" y="3134097"/>
          <a:ext cx="10943164" cy="7335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A distorted market situation alone (external and insider trading + confidentiality) may be sufficient to cause compensatory damage. (Market Fraud Theory (USA; Finnish case law?)</a:t>
          </a:r>
          <a:endParaRPr lang="fi-FI" sz="1900" kern="1200"/>
        </a:p>
      </dsp:txBody>
      <dsp:txXfrm>
        <a:off x="35811" y="3169908"/>
        <a:ext cx="10871542" cy="661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10BEC-ECD6-49F6-B21C-F1A11C219DEB}">
      <dsp:nvSpPr>
        <dsp:cNvPr id="0" name=""/>
        <dsp:cNvSpPr/>
      </dsp:nvSpPr>
      <dsp:spPr>
        <a:xfrm>
          <a:off x="0" y="726529"/>
          <a:ext cx="8207374" cy="514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1" kern="1200"/>
            <a:t>Market regulation in the context of other market structures </a:t>
          </a:r>
          <a:endParaRPr lang="fi-FI" sz="2200" kern="1200"/>
        </a:p>
      </dsp:txBody>
      <dsp:txXfrm>
        <a:off x="25130" y="751659"/>
        <a:ext cx="8157114" cy="464540"/>
      </dsp:txXfrm>
    </dsp:sp>
    <dsp:sp modelId="{6708C688-7780-46EE-8720-58355C371DAA}">
      <dsp:nvSpPr>
        <dsp:cNvPr id="0" name=""/>
        <dsp:cNvSpPr/>
      </dsp:nvSpPr>
      <dsp:spPr>
        <a:xfrm>
          <a:off x="0" y="1241330"/>
          <a:ext cx="8207374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8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700" kern="1200"/>
            <a:t>Interaction and dynamics </a:t>
          </a:r>
        </a:p>
      </dsp:txBody>
      <dsp:txXfrm>
        <a:off x="0" y="1241330"/>
        <a:ext cx="8207374" cy="364320"/>
      </dsp:txXfrm>
    </dsp:sp>
    <dsp:sp modelId="{2978D077-77EF-45CF-BD01-2153D01E97B6}">
      <dsp:nvSpPr>
        <dsp:cNvPr id="0" name=""/>
        <dsp:cNvSpPr/>
      </dsp:nvSpPr>
      <dsp:spPr>
        <a:xfrm>
          <a:off x="0" y="1605650"/>
          <a:ext cx="8207374" cy="514800"/>
        </a:xfrm>
        <a:prstGeom prst="roundRect">
          <a:avLst/>
        </a:prstGeom>
        <a:solidFill>
          <a:schemeClr val="accent4">
            <a:hueOff val="-3481090"/>
            <a:satOff val="-31039"/>
            <a:lumOff val="51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1" kern="1200"/>
            <a:t>Need of regulation </a:t>
          </a:r>
          <a:endParaRPr lang="fi-FI" sz="2200" kern="1200"/>
        </a:p>
      </dsp:txBody>
      <dsp:txXfrm>
        <a:off x="25130" y="1630780"/>
        <a:ext cx="8157114" cy="464540"/>
      </dsp:txXfrm>
    </dsp:sp>
    <dsp:sp modelId="{6B9D744C-D591-4EEF-8186-2DF94DD2BDED}">
      <dsp:nvSpPr>
        <dsp:cNvPr id="0" name=""/>
        <dsp:cNvSpPr/>
      </dsp:nvSpPr>
      <dsp:spPr>
        <a:xfrm>
          <a:off x="0" y="2183810"/>
          <a:ext cx="8207374" cy="514800"/>
        </a:xfrm>
        <a:prstGeom prst="roundRect">
          <a:avLst/>
        </a:prstGeom>
        <a:solidFill>
          <a:schemeClr val="accent4">
            <a:hueOff val="-6962180"/>
            <a:satOff val="-62079"/>
            <a:lumOff val="103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1" kern="1200"/>
            <a:t>Objects of regulation </a:t>
          </a:r>
          <a:endParaRPr lang="fi-FI" sz="2200" kern="1200"/>
        </a:p>
      </dsp:txBody>
      <dsp:txXfrm>
        <a:off x="25130" y="2208940"/>
        <a:ext cx="8157114" cy="464540"/>
      </dsp:txXfrm>
    </dsp:sp>
    <dsp:sp modelId="{0B96C5AA-8301-4F7E-9E73-D60AA2ECB3DF}">
      <dsp:nvSpPr>
        <dsp:cNvPr id="0" name=""/>
        <dsp:cNvSpPr/>
      </dsp:nvSpPr>
      <dsp:spPr>
        <a:xfrm>
          <a:off x="0" y="2761970"/>
          <a:ext cx="8207374" cy="514800"/>
        </a:xfrm>
        <a:prstGeom prst="roundRect">
          <a:avLst/>
        </a:prstGeom>
        <a:solidFill>
          <a:schemeClr val="accent4">
            <a:hueOff val="-10443270"/>
            <a:satOff val="-93118"/>
            <a:lumOff val="15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1" kern="1200" dirty="0" err="1"/>
            <a:t>Objectives</a:t>
          </a:r>
          <a:r>
            <a:rPr lang="fi-FI" sz="2200" b="1" kern="1200" dirty="0"/>
            <a:t> of </a:t>
          </a:r>
          <a:r>
            <a:rPr lang="fi-FI" sz="2200" b="1" kern="1200" dirty="0" err="1"/>
            <a:t>the</a:t>
          </a:r>
          <a:r>
            <a:rPr lang="fi-FI" sz="2200" b="1" kern="1200" dirty="0"/>
            <a:t> </a:t>
          </a:r>
          <a:r>
            <a:rPr lang="fi-FI" sz="2200" b="1" kern="1200" dirty="0" err="1"/>
            <a:t>course</a:t>
          </a:r>
          <a:r>
            <a:rPr lang="fi-FI" sz="2200" b="1" kern="1200" dirty="0"/>
            <a:t>: </a:t>
          </a:r>
          <a:r>
            <a:rPr lang="fi-FI" sz="2200" b="1" kern="1200" dirty="0" err="1"/>
            <a:t>see</a:t>
          </a:r>
          <a:r>
            <a:rPr lang="fi-FI" sz="2200" b="1" kern="1200" dirty="0"/>
            <a:t> </a:t>
          </a:r>
          <a:r>
            <a:rPr lang="fi-FI" sz="2200" b="1" kern="1200" dirty="0" err="1"/>
            <a:t>Syllabus</a:t>
          </a:r>
          <a:r>
            <a:rPr lang="fi-FI" sz="2200" b="1" kern="1200" dirty="0"/>
            <a:t> </a:t>
          </a:r>
          <a:endParaRPr lang="fi-FI" sz="2200" kern="1200" dirty="0"/>
        </a:p>
      </dsp:txBody>
      <dsp:txXfrm>
        <a:off x="25130" y="2787100"/>
        <a:ext cx="8157114" cy="46454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EA264-D982-4979-BC4C-427E3BA75855}">
      <dsp:nvSpPr>
        <dsp:cNvPr id="0" name=""/>
        <dsp:cNvSpPr/>
      </dsp:nvSpPr>
      <dsp:spPr>
        <a:xfrm>
          <a:off x="3169684" y="0"/>
          <a:ext cx="4003300" cy="400330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AA6294-9915-4EF9-967C-F786839E62F0}">
      <dsp:nvSpPr>
        <dsp:cNvPr id="0" name=""/>
        <dsp:cNvSpPr/>
      </dsp:nvSpPr>
      <dsp:spPr>
        <a:xfrm>
          <a:off x="5171334" y="402480"/>
          <a:ext cx="2602145" cy="4738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/>
            <a:t>Confidence in the market</a:t>
          </a:r>
          <a:endParaRPr lang="fi-FI" sz="9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/>
            <a:t>Fair play requirement: removal of systematic interest from insiders (cf. market risk)</a:t>
          </a:r>
          <a:endParaRPr lang="fi-FI" sz="700" kern="1200"/>
        </a:p>
      </dsp:txBody>
      <dsp:txXfrm>
        <a:off x="5194464" y="425610"/>
        <a:ext cx="2555885" cy="427568"/>
      </dsp:txXfrm>
    </dsp:sp>
    <dsp:sp modelId="{815D94CB-E729-4EB6-9C60-D3DA91B1709F}">
      <dsp:nvSpPr>
        <dsp:cNvPr id="0" name=""/>
        <dsp:cNvSpPr/>
      </dsp:nvSpPr>
      <dsp:spPr>
        <a:xfrm>
          <a:off x="5171334" y="935536"/>
          <a:ext cx="2602145" cy="4738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467670"/>
              <a:satOff val="18624"/>
              <a:lumOff val="-4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/>
            <a:t>Efficiency</a:t>
          </a:r>
          <a:endParaRPr lang="fi-FI" sz="900" kern="1200"/>
        </a:p>
      </dsp:txBody>
      <dsp:txXfrm>
        <a:off x="5194464" y="958666"/>
        <a:ext cx="2555885" cy="427568"/>
      </dsp:txXfrm>
    </dsp:sp>
    <dsp:sp modelId="{E9F37ADA-10C2-4D30-BA4E-419E2E71C906}">
      <dsp:nvSpPr>
        <dsp:cNvPr id="0" name=""/>
        <dsp:cNvSpPr/>
      </dsp:nvSpPr>
      <dsp:spPr>
        <a:xfrm>
          <a:off x="5171334" y="1468593"/>
          <a:ext cx="2602145" cy="4738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2935340"/>
              <a:satOff val="37247"/>
              <a:lumOff val="-8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/>
            <a:t>Investor protection</a:t>
          </a:r>
          <a:endParaRPr lang="fi-FI" sz="900" kern="1200"/>
        </a:p>
      </dsp:txBody>
      <dsp:txXfrm>
        <a:off x="5194464" y="1491723"/>
        <a:ext cx="2555885" cy="427568"/>
      </dsp:txXfrm>
    </dsp:sp>
    <dsp:sp modelId="{CB5809D7-E976-4973-B76C-F922E6EEE830}">
      <dsp:nvSpPr>
        <dsp:cNvPr id="0" name=""/>
        <dsp:cNvSpPr/>
      </dsp:nvSpPr>
      <dsp:spPr>
        <a:xfrm>
          <a:off x="5171334" y="2001650"/>
          <a:ext cx="2602145" cy="4738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4403010"/>
              <a:satOff val="55871"/>
              <a:lumOff val="-13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/>
            <a:t>Ethical considerations:</a:t>
          </a:r>
          <a:endParaRPr lang="fi-FI" sz="900" kern="1200"/>
        </a:p>
      </dsp:txBody>
      <dsp:txXfrm>
        <a:off x="5194464" y="2024780"/>
        <a:ext cx="2555885" cy="427568"/>
      </dsp:txXfrm>
    </dsp:sp>
    <dsp:sp modelId="{0C5926FE-7AC0-42BA-8F5C-5A2E75FAF197}">
      <dsp:nvSpPr>
        <dsp:cNvPr id="0" name=""/>
        <dsp:cNvSpPr/>
      </dsp:nvSpPr>
      <dsp:spPr>
        <a:xfrm>
          <a:off x="5171334" y="2534706"/>
          <a:ext cx="2602145" cy="4738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870680"/>
              <a:satOff val="74494"/>
              <a:lumOff val="-17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/>
            <a:t>Fair play, equality</a:t>
          </a:r>
          <a:endParaRPr lang="fi-FI" sz="900" kern="1200"/>
        </a:p>
      </dsp:txBody>
      <dsp:txXfrm>
        <a:off x="5194464" y="2557836"/>
        <a:ext cx="2555885" cy="427568"/>
      </dsp:txXfrm>
    </dsp:sp>
    <dsp:sp modelId="{5005B186-7BED-426E-988E-08E4AB9EF252}">
      <dsp:nvSpPr>
        <dsp:cNvPr id="0" name=""/>
        <dsp:cNvSpPr/>
      </dsp:nvSpPr>
      <dsp:spPr>
        <a:xfrm>
          <a:off x="5171334" y="3067763"/>
          <a:ext cx="2602145" cy="4738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338350"/>
              <a:satOff val="93118"/>
              <a:lumOff val="-2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/>
            <a:t>Management compensation schemes</a:t>
          </a:r>
          <a:endParaRPr lang="fi-FI" sz="900" kern="1200"/>
        </a:p>
      </dsp:txBody>
      <dsp:txXfrm>
        <a:off x="5194464" y="3090893"/>
        <a:ext cx="2555885" cy="42756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1EE6A-12E7-429D-8ABC-FAC7F21FBFC8}">
      <dsp:nvSpPr>
        <dsp:cNvPr id="0" name=""/>
        <dsp:cNvSpPr/>
      </dsp:nvSpPr>
      <dsp:spPr>
        <a:xfrm>
          <a:off x="4993" y="812"/>
          <a:ext cx="1260361" cy="18916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Efficient Capital Markets Hypothesis (ECMH)</a:t>
          </a:r>
          <a:endParaRPr lang="fi-FI" sz="1500" kern="1200"/>
        </a:p>
      </dsp:txBody>
      <dsp:txXfrm>
        <a:off x="41908" y="37727"/>
        <a:ext cx="1186531" cy="1817781"/>
      </dsp:txXfrm>
    </dsp:sp>
    <dsp:sp modelId="{934E475D-DE3E-4454-9195-852F07D43197}">
      <dsp:nvSpPr>
        <dsp:cNvPr id="0" name=""/>
        <dsp:cNvSpPr/>
      </dsp:nvSpPr>
      <dsp:spPr>
        <a:xfrm>
          <a:off x="1477095" y="812"/>
          <a:ext cx="6725286" cy="18916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making use of inside information - disclose or abstain - duty to disclose?</a:t>
          </a:r>
          <a:endParaRPr lang="fi-FI" sz="1500" kern="1200"/>
        </a:p>
      </dsp:txBody>
      <dsp:txXfrm>
        <a:off x="1532498" y="56215"/>
        <a:ext cx="6614480" cy="1780805"/>
      </dsp:txXfrm>
    </dsp:sp>
    <dsp:sp modelId="{C663E5EC-793C-45EA-B763-29CAA4BA7034}">
      <dsp:nvSpPr>
        <dsp:cNvPr id="0" name=""/>
        <dsp:cNvSpPr/>
      </dsp:nvSpPr>
      <dsp:spPr>
        <a:xfrm>
          <a:off x="1477095" y="2109663"/>
          <a:ext cx="1260361" cy="18916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Efficiency of information production </a:t>
          </a:r>
          <a:endParaRPr lang="fi-FI" sz="1200" kern="1200"/>
        </a:p>
      </dsp:txBody>
      <dsp:txXfrm>
        <a:off x="1514010" y="2146578"/>
        <a:ext cx="1186531" cy="1817781"/>
      </dsp:txXfrm>
    </dsp:sp>
    <dsp:sp modelId="{A0507B9C-3C05-44C2-B653-446068623FCD}">
      <dsp:nvSpPr>
        <dsp:cNvPr id="0" name=""/>
        <dsp:cNvSpPr/>
      </dsp:nvSpPr>
      <dsp:spPr>
        <a:xfrm>
          <a:off x="2843326" y="2109663"/>
          <a:ext cx="1260361" cy="18916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incentive effects </a:t>
          </a:r>
          <a:endParaRPr lang="fi-FI" sz="1200" kern="1200"/>
        </a:p>
      </dsp:txBody>
      <dsp:txXfrm>
        <a:off x="2880241" y="2146578"/>
        <a:ext cx="1186531" cy="1817781"/>
      </dsp:txXfrm>
    </dsp:sp>
    <dsp:sp modelId="{83BCAA49-8021-413C-B6EB-132CE43FCB14}">
      <dsp:nvSpPr>
        <dsp:cNvPr id="0" name=""/>
        <dsp:cNvSpPr/>
      </dsp:nvSpPr>
      <dsp:spPr>
        <a:xfrm>
          <a:off x="4209557" y="2109663"/>
          <a:ext cx="1260361" cy="18916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accuracy and speed of information production  </a:t>
          </a:r>
          <a:endParaRPr lang="fi-FI" sz="1200" kern="1200"/>
        </a:p>
      </dsp:txBody>
      <dsp:txXfrm>
        <a:off x="4246472" y="2146578"/>
        <a:ext cx="1186531" cy="1817781"/>
      </dsp:txXfrm>
    </dsp:sp>
    <dsp:sp modelId="{BFF5ED52-0A60-451B-A559-EA12D549B26E}">
      <dsp:nvSpPr>
        <dsp:cNvPr id="0" name=""/>
        <dsp:cNvSpPr/>
      </dsp:nvSpPr>
      <dsp:spPr>
        <a:xfrm>
          <a:off x="5575789" y="2109663"/>
          <a:ext cx="1260361" cy="18916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protective measures within companies: costs of insider trading / costs of disclosure (procedure costs / secrets)   </a:t>
          </a:r>
          <a:endParaRPr lang="fi-FI" sz="1200" kern="1200"/>
        </a:p>
      </dsp:txBody>
      <dsp:txXfrm>
        <a:off x="5612704" y="2146578"/>
        <a:ext cx="1186531" cy="1817781"/>
      </dsp:txXfrm>
    </dsp:sp>
    <dsp:sp modelId="{C4CFEF83-5CE9-438A-99FF-5F401CC9256A}">
      <dsp:nvSpPr>
        <dsp:cNvPr id="0" name=""/>
        <dsp:cNvSpPr/>
      </dsp:nvSpPr>
      <dsp:spPr>
        <a:xfrm>
          <a:off x="6942020" y="2109663"/>
          <a:ext cx="1260361" cy="18916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self regulation  / public regulation  </a:t>
          </a:r>
          <a:endParaRPr lang="fi-FI" sz="1200" kern="1200"/>
        </a:p>
      </dsp:txBody>
      <dsp:txXfrm>
        <a:off x="6978935" y="2146578"/>
        <a:ext cx="1186531" cy="181778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C2CDE-E77F-40D4-8BDA-DA89F2EC9C19}">
      <dsp:nvSpPr>
        <dsp:cNvPr id="0" name=""/>
        <dsp:cNvSpPr/>
      </dsp:nvSpPr>
      <dsp:spPr>
        <a:xfrm>
          <a:off x="0" y="488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8A0F8-F721-41A8-A442-4CE80F8DFCCD}">
      <dsp:nvSpPr>
        <dsp:cNvPr id="0" name=""/>
        <dsp:cNvSpPr/>
      </dsp:nvSpPr>
      <dsp:spPr>
        <a:xfrm>
          <a:off x="0" y="488"/>
          <a:ext cx="2188632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Management Incentives</a:t>
          </a:r>
          <a:endParaRPr lang="fi-FI" sz="1700" kern="1200"/>
        </a:p>
      </dsp:txBody>
      <dsp:txXfrm>
        <a:off x="0" y="488"/>
        <a:ext cx="2188632" cy="800464"/>
      </dsp:txXfrm>
    </dsp:sp>
    <dsp:sp modelId="{A87BA2D0-F8B8-4D34-A330-434F8B30B156}">
      <dsp:nvSpPr>
        <dsp:cNvPr id="0" name=""/>
        <dsp:cNvSpPr/>
      </dsp:nvSpPr>
      <dsp:spPr>
        <a:xfrm>
          <a:off x="2352780" y="12995"/>
          <a:ext cx="8590384" cy="250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Business efficiency</a:t>
          </a:r>
          <a:endParaRPr lang="fi-FI" sz="1200" kern="1200"/>
        </a:p>
      </dsp:txBody>
      <dsp:txXfrm>
        <a:off x="2352780" y="12995"/>
        <a:ext cx="8590384" cy="250145"/>
      </dsp:txXfrm>
    </dsp:sp>
    <dsp:sp modelId="{747DA336-065C-4899-A08E-EB2A2E2B3B67}">
      <dsp:nvSpPr>
        <dsp:cNvPr id="0" name=""/>
        <dsp:cNvSpPr/>
      </dsp:nvSpPr>
      <dsp:spPr>
        <a:xfrm>
          <a:off x="2188632" y="263141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058DE-694F-4DD0-8747-472837315D97}">
      <dsp:nvSpPr>
        <dsp:cNvPr id="0" name=""/>
        <dsp:cNvSpPr/>
      </dsp:nvSpPr>
      <dsp:spPr>
        <a:xfrm>
          <a:off x="2352780" y="275648"/>
          <a:ext cx="8590384" cy="250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Cf. opportunity to act against the interests of the company</a:t>
          </a:r>
          <a:endParaRPr lang="fi-FI" sz="1200" kern="1200"/>
        </a:p>
      </dsp:txBody>
      <dsp:txXfrm>
        <a:off x="2352780" y="275648"/>
        <a:ext cx="8590384" cy="250145"/>
      </dsp:txXfrm>
    </dsp:sp>
    <dsp:sp modelId="{9ADD7885-DC89-4DA6-9760-1E1E5CA29607}">
      <dsp:nvSpPr>
        <dsp:cNvPr id="0" name=""/>
        <dsp:cNvSpPr/>
      </dsp:nvSpPr>
      <dsp:spPr>
        <a:xfrm>
          <a:off x="2188632" y="525793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0BC730-DDD0-4811-ACFE-2176D1860DC6}">
      <dsp:nvSpPr>
        <dsp:cNvPr id="0" name=""/>
        <dsp:cNvSpPr/>
      </dsp:nvSpPr>
      <dsp:spPr>
        <a:xfrm>
          <a:off x="2352780" y="538300"/>
          <a:ext cx="8590384" cy="250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Eg fighting a takeover attempt (not always in the company's interest)</a:t>
          </a:r>
          <a:endParaRPr lang="fi-FI" sz="1200" kern="1200"/>
        </a:p>
      </dsp:txBody>
      <dsp:txXfrm>
        <a:off x="2352780" y="538300"/>
        <a:ext cx="8590384" cy="250145"/>
      </dsp:txXfrm>
    </dsp:sp>
    <dsp:sp modelId="{7C0B339C-1538-451D-8B48-D0C535AD8FE0}">
      <dsp:nvSpPr>
        <dsp:cNvPr id="0" name=""/>
        <dsp:cNvSpPr/>
      </dsp:nvSpPr>
      <dsp:spPr>
        <a:xfrm>
          <a:off x="2188632" y="788445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3282A-1ABD-40B9-83DC-06B692FE395E}">
      <dsp:nvSpPr>
        <dsp:cNvPr id="0" name=""/>
        <dsp:cNvSpPr/>
      </dsp:nvSpPr>
      <dsp:spPr>
        <a:xfrm>
          <a:off x="0" y="800953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FB8988-1E31-42C7-AB80-2E7FE68BC53E}">
      <dsp:nvSpPr>
        <dsp:cNvPr id="0" name=""/>
        <dsp:cNvSpPr/>
      </dsp:nvSpPr>
      <dsp:spPr>
        <a:xfrm>
          <a:off x="0" y="800953"/>
          <a:ext cx="2188632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Intra-company informative efficiency</a:t>
          </a:r>
          <a:endParaRPr lang="fi-FI" sz="1700" kern="1200"/>
        </a:p>
      </dsp:txBody>
      <dsp:txXfrm>
        <a:off x="0" y="800953"/>
        <a:ext cx="2188632" cy="800464"/>
      </dsp:txXfrm>
    </dsp:sp>
    <dsp:sp modelId="{AAC971B5-A381-4509-AE28-7CA2497CD3F5}">
      <dsp:nvSpPr>
        <dsp:cNvPr id="0" name=""/>
        <dsp:cNvSpPr/>
      </dsp:nvSpPr>
      <dsp:spPr>
        <a:xfrm>
          <a:off x="0" y="1601417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47C5B-86E4-43C4-A701-544621507464}">
      <dsp:nvSpPr>
        <dsp:cNvPr id="0" name=""/>
        <dsp:cNvSpPr/>
      </dsp:nvSpPr>
      <dsp:spPr>
        <a:xfrm>
          <a:off x="0" y="1601417"/>
          <a:ext cx="2188632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Moral hazard</a:t>
          </a:r>
          <a:endParaRPr lang="fi-FI" sz="1700" kern="1200"/>
        </a:p>
      </dsp:txBody>
      <dsp:txXfrm>
        <a:off x="0" y="1601417"/>
        <a:ext cx="2188632" cy="800464"/>
      </dsp:txXfrm>
    </dsp:sp>
    <dsp:sp modelId="{64A6D932-3589-4A5D-8474-CB862003F061}">
      <dsp:nvSpPr>
        <dsp:cNvPr id="0" name=""/>
        <dsp:cNvSpPr/>
      </dsp:nvSpPr>
      <dsp:spPr>
        <a:xfrm>
          <a:off x="0" y="2401882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E8395-B4EF-4E82-B2BF-62DB33C22CD5}">
      <dsp:nvSpPr>
        <dsp:cNvPr id="0" name=""/>
        <dsp:cNvSpPr/>
      </dsp:nvSpPr>
      <dsp:spPr>
        <a:xfrm>
          <a:off x="0" y="2401882"/>
          <a:ext cx="2188632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Cost of capital </a:t>
          </a:r>
          <a:endParaRPr lang="fi-FI" sz="1700" kern="1200"/>
        </a:p>
      </dsp:txBody>
      <dsp:txXfrm>
        <a:off x="0" y="2401882"/>
        <a:ext cx="2188632" cy="800464"/>
      </dsp:txXfrm>
    </dsp:sp>
    <dsp:sp modelId="{31CAC44F-CC30-46B4-83E9-030D6D0E674B}">
      <dsp:nvSpPr>
        <dsp:cNvPr id="0" name=""/>
        <dsp:cNvSpPr/>
      </dsp:nvSpPr>
      <dsp:spPr>
        <a:xfrm>
          <a:off x="2352780" y="2420486"/>
          <a:ext cx="8590384" cy="372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investor confidence</a:t>
          </a:r>
          <a:endParaRPr lang="fi-FI" sz="1200" kern="1200"/>
        </a:p>
      </dsp:txBody>
      <dsp:txXfrm>
        <a:off x="2352780" y="2420486"/>
        <a:ext cx="8590384" cy="372090"/>
      </dsp:txXfrm>
    </dsp:sp>
    <dsp:sp modelId="{50C3B2CA-3405-4818-B79E-038A695994E5}">
      <dsp:nvSpPr>
        <dsp:cNvPr id="0" name=""/>
        <dsp:cNvSpPr/>
      </dsp:nvSpPr>
      <dsp:spPr>
        <a:xfrm>
          <a:off x="2188632" y="2792577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60BB7-9DF9-432B-9642-14ADBA62166F}">
      <dsp:nvSpPr>
        <dsp:cNvPr id="0" name=""/>
        <dsp:cNvSpPr/>
      </dsp:nvSpPr>
      <dsp:spPr>
        <a:xfrm>
          <a:off x="2352780" y="2811182"/>
          <a:ext cx="8590384" cy="372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Increased spread because of management activity and outsider reactions  </a:t>
          </a:r>
          <a:endParaRPr lang="fi-FI" sz="1200" kern="1200"/>
        </a:p>
      </dsp:txBody>
      <dsp:txXfrm>
        <a:off x="2352780" y="2811182"/>
        <a:ext cx="8590384" cy="372090"/>
      </dsp:txXfrm>
    </dsp:sp>
    <dsp:sp modelId="{469D247B-B84F-4F13-9B98-23977BDFDA59}">
      <dsp:nvSpPr>
        <dsp:cNvPr id="0" name=""/>
        <dsp:cNvSpPr/>
      </dsp:nvSpPr>
      <dsp:spPr>
        <a:xfrm>
          <a:off x="2188632" y="3183273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274AC-C9D6-4B3B-B2E5-F86B9791D327}">
      <dsp:nvSpPr>
        <dsp:cNvPr id="0" name=""/>
        <dsp:cNvSpPr/>
      </dsp:nvSpPr>
      <dsp:spPr>
        <a:xfrm>
          <a:off x="0" y="3202346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8FB43E-7801-4DB4-8F01-9B87A47987B5}">
      <dsp:nvSpPr>
        <dsp:cNvPr id="0" name=""/>
        <dsp:cNvSpPr/>
      </dsp:nvSpPr>
      <dsp:spPr>
        <a:xfrm>
          <a:off x="0" y="3202346"/>
          <a:ext cx="2188632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Control costs</a:t>
          </a:r>
          <a:endParaRPr lang="fi-FI" sz="1700" kern="1200"/>
        </a:p>
      </dsp:txBody>
      <dsp:txXfrm>
        <a:off x="0" y="3202346"/>
        <a:ext cx="2188632" cy="80046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F27EA-9851-4EED-83A5-0B90A86776AE}">
      <dsp:nvSpPr>
        <dsp:cNvPr id="0" name=""/>
        <dsp:cNvSpPr/>
      </dsp:nvSpPr>
      <dsp:spPr>
        <a:xfrm>
          <a:off x="4392" y="413"/>
          <a:ext cx="10934380" cy="1858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b="1" kern="1200"/>
            <a:t>Market efficiency and investor protection may require</a:t>
          </a:r>
          <a:endParaRPr lang="fi-FI" sz="5100" kern="1200"/>
        </a:p>
      </dsp:txBody>
      <dsp:txXfrm>
        <a:off x="58839" y="54860"/>
        <a:ext cx="10825486" cy="1750060"/>
      </dsp:txXfrm>
    </dsp:sp>
    <dsp:sp modelId="{06D15AD3-9365-41D3-8BA9-67CBD7F7FFE6}">
      <dsp:nvSpPr>
        <dsp:cNvPr id="0" name=""/>
        <dsp:cNvSpPr/>
      </dsp:nvSpPr>
      <dsp:spPr>
        <a:xfrm>
          <a:off x="4392" y="2143932"/>
          <a:ext cx="2049171" cy="1858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Regulation increasing transparency</a:t>
          </a:r>
          <a:endParaRPr lang="fi-FI" sz="1700" kern="1200"/>
        </a:p>
      </dsp:txBody>
      <dsp:txXfrm>
        <a:off x="58839" y="2198379"/>
        <a:ext cx="1940277" cy="1750060"/>
      </dsp:txXfrm>
    </dsp:sp>
    <dsp:sp modelId="{3AEF4325-4DF9-4A33-BD39-CD2B7D86CE43}">
      <dsp:nvSpPr>
        <dsp:cNvPr id="0" name=""/>
        <dsp:cNvSpPr/>
      </dsp:nvSpPr>
      <dsp:spPr>
        <a:xfrm>
          <a:off x="2225694" y="2143932"/>
          <a:ext cx="2049171" cy="1858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minimum quality standards of operators having access to the markets</a:t>
          </a:r>
          <a:endParaRPr lang="fi-FI" sz="1700" kern="1200"/>
        </a:p>
      </dsp:txBody>
      <dsp:txXfrm>
        <a:off x="2280141" y="2198379"/>
        <a:ext cx="1940277" cy="1750060"/>
      </dsp:txXfrm>
    </dsp:sp>
    <dsp:sp modelId="{3A210465-6204-469C-A5AD-0DB6455391D1}">
      <dsp:nvSpPr>
        <dsp:cNvPr id="0" name=""/>
        <dsp:cNvSpPr/>
      </dsp:nvSpPr>
      <dsp:spPr>
        <a:xfrm>
          <a:off x="4446996" y="2143932"/>
          <a:ext cx="2049171" cy="1858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codes of conduct for all participants to avoid malpractice</a:t>
          </a:r>
          <a:endParaRPr lang="fi-FI" sz="1700" kern="1200"/>
        </a:p>
      </dsp:txBody>
      <dsp:txXfrm>
        <a:off x="4501443" y="2198379"/>
        <a:ext cx="1940277" cy="1750060"/>
      </dsp:txXfrm>
    </dsp:sp>
    <dsp:sp modelId="{CFA3F41D-0863-4B39-BC72-F04AD6C8948D}">
      <dsp:nvSpPr>
        <dsp:cNvPr id="0" name=""/>
        <dsp:cNvSpPr/>
      </dsp:nvSpPr>
      <dsp:spPr>
        <a:xfrm>
          <a:off x="6668298" y="2143932"/>
          <a:ext cx="2049171" cy="1858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quality standards of traded products </a:t>
          </a:r>
          <a:endParaRPr lang="fi-FI" sz="1700" kern="1200"/>
        </a:p>
      </dsp:txBody>
      <dsp:txXfrm>
        <a:off x="6722745" y="2198379"/>
        <a:ext cx="1940277" cy="1750060"/>
      </dsp:txXfrm>
    </dsp:sp>
    <dsp:sp modelId="{B5C985A4-D04C-4EC8-924B-65ADA0A33142}">
      <dsp:nvSpPr>
        <dsp:cNvPr id="0" name=""/>
        <dsp:cNvSpPr/>
      </dsp:nvSpPr>
      <dsp:spPr>
        <a:xfrm>
          <a:off x="8889601" y="2143932"/>
          <a:ext cx="2049171" cy="1858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quality of market support systems (marketplaces, information and clearing systems etc.) </a:t>
          </a:r>
          <a:endParaRPr lang="fi-FI" sz="1700" kern="1200"/>
        </a:p>
      </dsp:txBody>
      <dsp:txXfrm>
        <a:off x="8944048" y="2198379"/>
        <a:ext cx="1940277" cy="175006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1F2CE-D02F-438D-B75A-21B95C4B488E}">
      <dsp:nvSpPr>
        <dsp:cNvPr id="0" name=""/>
        <dsp:cNvSpPr/>
      </dsp:nvSpPr>
      <dsp:spPr>
        <a:xfrm>
          <a:off x="0" y="1954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ABBAE-B905-4B67-BBDB-A9A2BA8E4349}">
      <dsp:nvSpPr>
        <dsp:cNvPr id="0" name=""/>
        <dsp:cNvSpPr/>
      </dsp:nvSpPr>
      <dsp:spPr>
        <a:xfrm>
          <a:off x="0" y="1954"/>
          <a:ext cx="2188632" cy="666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Regulation should not eliminate market risk</a:t>
          </a:r>
          <a:r>
            <a:rPr lang="fi-FI" sz="1000" b="1" kern="1200"/>
            <a:t> </a:t>
          </a:r>
          <a:endParaRPr lang="fi-FI" sz="1000" kern="1200"/>
        </a:p>
      </dsp:txBody>
      <dsp:txXfrm>
        <a:off x="0" y="1954"/>
        <a:ext cx="2188632" cy="666565"/>
      </dsp:txXfrm>
    </dsp:sp>
    <dsp:sp modelId="{6718329A-C7EF-4553-9766-8704F2EBDE9D}">
      <dsp:nvSpPr>
        <dsp:cNvPr id="0" name=""/>
        <dsp:cNvSpPr/>
      </dsp:nvSpPr>
      <dsp:spPr>
        <a:xfrm>
          <a:off x="2352780" y="32223"/>
          <a:ext cx="8590384" cy="605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cf. the Finnish investor compensation fund </a:t>
          </a:r>
          <a:r>
            <a:rPr lang="fi-FI" sz="1300" b="0" i="0" kern="1200" baseline="0"/>
            <a:t>(Sijoituspalvelulaki [Act on Investment Services] 747/2012  Ch.11) </a:t>
          </a:r>
          <a:r>
            <a:rPr lang="en-US" sz="1300" kern="1200"/>
            <a:t>safeguarding the cash and claims of clients in case of insolvency or other non-performance of an investment firm </a:t>
          </a:r>
          <a:endParaRPr lang="fi-FI" sz="1300" kern="1200"/>
        </a:p>
      </dsp:txBody>
      <dsp:txXfrm>
        <a:off x="2352780" y="32223"/>
        <a:ext cx="8590384" cy="605376"/>
      </dsp:txXfrm>
    </dsp:sp>
    <dsp:sp modelId="{51A2DA09-60A1-4CE8-9DDA-E2F88DA363F0}">
      <dsp:nvSpPr>
        <dsp:cNvPr id="0" name=""/>
        <dsp:cNvSpPr/>
      </dsp:nvSpPr>
      <dsp:spPr>
        <a:xfrm>
          <a:off x="2188632" y="637600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5258C-BC28-41FD-8244-08FA909FC935}">
      <dsp:nvSpPr>
        <dsp:cNvPr id="0" name=""/>
        <dsp:cNvSpPr/>
      </dsp:nvSpPr>
      <dsp:spPr>
        <a:xfrm>
          <a:off x="0" y="668519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4E761-825E-4BBF-AC93-BF713802E3C9}">
      <dsp:nvSpPr>
        <dsp:cNvPr id="0" name=""/>
        <dsp:cNvSpPr/>
      </dsp:nvSpPr>
      <dsp:spPr>
        <a:xfrm>
          <a:off x="0" y="668519"/>
          <a:ext cx="2188632" cy="666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Optimal level of protection costs and impact on efficiency</a:t>
          </a:r>
          <a:endParaRPr lang="fi-FI" sz="1000" kern="1200"/>
        </a:p>
      </dsp:txBody>
      <dsp:txXfrm>
        <a:off x="0" y="668519"/>
        <a:ext cx="2188632" cy="666565"/>
      </dsp:txXfrm>
    </dsp:sp>
    <dsp:sp modelId="{F4A1F2D0-27CD-4612-B7EB-1EBE30BF7E80}">
      <dsp:nvSpPr>
        <dsp:cNvPr id="0" name=""/>
        <dsp:cNvSpPr/>
      </dsp:nvSpPr>
      <dsp:spPr>
        <a:xfrm>
          <a:off x="2352780" y="698788"/>
          <a:ext cx="8590384" cy="605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Views from e.g. economics, psychology, technology and legal research </a:t>
          </a:r>
          <a:endParaRPr lang="fi-FI" sz="1300" kern="1200"/>
        </a:p>
      </dsp:txBody>
      <dsp:txXfrm>
        <a:off x="2352780" y="698788"/>
        <a:ext cx="8590384" cy="605376"/>
      </dsp:txXfrm>
    </dsp:sp>
    <dsp:sp modelId="{1B0E0EB2-E5C5-4632-8121-5FB02EB3D734}">
      <dsp:nvSpPr>
        <dsp:cNvPr id="0" name=""/>
        <dsp:cNvSpPr/>
      </dsp:nvSpPr>
      <dsp:spPr>
        <a:xfrm>
          <a:off x="2188632" y="1304165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BA21A5-C4B8-4620-A33D-9430E5ECEC92}">
      <dsp:nvSpPr>
        <dsp:cNvPr id="0" name=""/>
        <dsp:cNvSpPr/>
      </dsp:nvSpPr>
      <dsp:spPr>
        <a:xfrm>
          <a:off x="0" y="1335084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1D781-0B7C-4E3C-9044-F77156C236AD}">
      <dsp:nvSpPr>
        <dsp:cNvPr id="0" name=""/>
        <dsp:cNvSpPr/>
      </dsp:nvSpPr>
      <dsp:spPr>
        <a:xfrm>
          <a:off x="0" y="1335084"/>
          <a:ext cx="2188632" cy="666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Risk of “moral hazard” should be eliminated (e.g. insider regulation) </a:t>
          </a:r>
          <a:endParaRPr lang="fi-FI" sz="1000" kern="1200"/>
        </a:p>
      </dsp:txBody>
      <dsp:txXfrm>
        <a:off x="0" y="1335084"/>
        <a:ext cx="2188632" cy="666565"/>
      </dsp:txXfrm>
    </dsp:sp>
    <dsp:sp modelId="{D3575571-7027-45FE-A714-93FD37DF82FE}">
      <dsp:nvSpPr>
        <dsp:cNvPr id="0" name=""/>
        <dsp:cNvSpPr/>
      </dsp:nvSpPr>
      <dsp:spPr>
        <a:xfrm>
          <a:off x="0" y="2001650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CF7AB-E9A5-4274-BF37-F7848AC8C03F}">
      <dsp:nvSpPr>
        <dsp:cNvPr id="0" name=""/>
        <dsp:cNvSpPr/>
      </dsp:nvSpPr>
      <dsp:spPr>
        <a:xfrm>
          <a:off x="0" y="2001650"/>
          <a:ext cx="2188632" cy="666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Without international regulation the race to the bottom in investor protection may accelerate </a:t>
          </a:r>
          <a:endParaRPr lang="fi-FI" sz="1000" kern="1200"/>
        </a:p>
      </dsp:txBody>
      <dsp:txXfrm>
        <a:off x="0" y="2001650"/>
        <a:ext cx="2188632" cy="666565"/>
      </dsp:txXfrm>
    </dsp:sp>
    <dsp:sp modelId="{DCE44369-7260-465B-8BB3-B3D938D96665}">
      <dsp:nvSpPr>
        <dsp:cNvPr id="0" name=""/>
        <dsp:cNvSpPr/>
      </dsp:nvSpPr>
      <dsp:spPr>
        <a:xfrm>
          <a:off x="0" y="2668215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72CDC-6190-472D-BB9D-B916180AA4E1}">
      <dsp:nvSpPr>
        <dsp:cNvPr id="0" name=""/>
        <dsp:cNvSpPr/>
      </dsp:nvSpPr>
      <dsp:spPr>
        <a:xfrm>
          <a:off x="0" y="2668215"/>
          <a:ext cx="2188632" cy="666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Globalization and the consequent concentration of actors like investment companies can increase interest conflicts </a:t>
          </a:r>
          <a:endParaRPr lang="fi-FI" sz="1000" kern="1200"/>
        </a:p>
      </dsp:txBody>
      <dsp:txXfrm>
        <a:off x="0" y="2668215"/>
        <a:ext cx="2188632" cy="666565"/>
      </dsp:txXfrm>
    </dsp:sp>
    <dsp:sp modelId="{666DD84B-430E-4C1B-AA8B-B6E416D9DABE}">
      <dsp:nvSpPr>
        <dsp:cNvPr id="0" name=""/>
        <dsp:cNvSpPr/>
      </dsp:nvSpPr>
      <dsp:spPr>
        <a:xfrm>
          <a:off x="2352780" y="2683707"/>
          <a:ext cx="8590384" cy="309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Openness and codes of conduct </a:t>
          </a:r>
          <a:endParaRPr lang="fi-FI" sz="1300" kern="1200"/>
        </a:p>
      </dsp:txBody>
      <dsp:txXfrm>
        <a:off x="2352780" y="2683707"/>
        <a:ext cx="8590384" cy="309848"/>
      </dsp:txXfrm>
    </dsp:sp>
    <dsp:sp modelId="{B8C70873-17F6-4407-B3BF-4EB7C4FB2A94}">
      <dsp:nvSpPr>
        <dsp:cNvPr id="0" name=""/>
        <dsp:cNvSpPr/>
      </dsp:nvSpPr>
      <dsp:spPr>
        <a:xfrm>
          <a:off x="2188632" y="2993556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B87B5A-7DB6-49F2-9494-24B10E7048E6}">
      <dsp:nvSpPr>
        <dsp:cNvPr id="0" name=""/>
        <dsp:cNvSpPr/>
      </dsp:nvSpPr>
      <dsp:spPr>
        <a:xfrm>
          <a:off x="2352780" y="3009048"/>
          <a:ext cx="8590384" cy="309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Competition law </a:t>
          </a:r>
          <a:endParaRPr lang="fi-FI" sz="1300" kern="1200"/>
        </a:p>
      </dsp:txBody>
      <dsp:txXfrm>
        <a:off x="2352780" y="3009048"/>
        <a:ext cx="8590384" cy="309848"/>
      </dsp:txXfrm>
    </dsp:sp>
    <dsp:sp modelId="{7447DF13-DF24-47FC-B681-F263031F9681}">
      <dsp:nvSpPr>
        <dsp:cNvPr id="0" name=""/>
        <dsp:cNvSpPr/>
      </dsp:nvSpPr>
      <dsp:spPr>
        <a:xfrm>
          <a:off x="2188632" y="3318897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95F467-79D5-4154-BDFC-9F1CC7C89B49}">
      <dsp:nvSpPr>
        <dsp:cNvPr id="0" name=""/>
        <dsp:cNvSpPr/>
      </dsp:nvSpPr>
      <dsp:spPr>
        <a:xfrm>
          <a:off x="0" y="3334780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AB55C-E592-4016-8935-FA0139B03AE8}">
      <dsp:nvSpPr>
        <dsp:cNvPr id="0" name=""/>
        <dsp:cNvSpPr/>
      </dsp:nvSpPr>
      <dsp:spPr>
        <a:xfrm>
          <a:off x="0" y="3334780"/>
          <a:ext cx="2188632" cy="666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Minimal intervention based on economic analysis </a:t>
          </a:r>
          <a:endParaRPr lang="fi-FI" sz="1000" kern="1200"/>
        </a:p>
      </dsp:txBody>
      <dsp:txXfrm>
        <a:off x="0" y="3334780"/>
        <a:ext cx="2188632" cy="666565"/>
      </dsp:txXfrm>
    </dsp:sp>
    <dsp:sp modelId="{C817582C-C066-4A40-8ACD-7A48DD9DE04B}">
      <dsp:nvSpPr>
        <dsp:cNvPr id="0" name=""/>
        <dsp:cNvSpPr/>
      </dsp:nvSpPr>
      <dsp:spPr>
        <a:xfrm>
          <a:off x="2352780" y="3365049"/>
          <a:ext cx="8590384" cy="605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Self regulation is often optimal </a:t>
          </a:r>
          <a:endParaRPr lang="fi-FI" sz="1300" kern="1200"/>
        </a:p>
      </dsp:txBody>
      <dsp:txXfrm>
        <a:off x="2352780" y="3365049"/>
        <a:ext cx="8590384" cy="605376"/>
      </dsp:txXfrm>
    </dsp:sp>
    <dsp:sp modelId="{89187467-6C06-4382-87E7-AF15BCBE0C31}">
      <dsp:nvSpPr>
        <dsp:cNvPr id="0" name=""/>
        <dsp:cNvSpPr/>
      </dsp:nvSpPr>
      <dsp:spPr>
        <a:xfrm>
          <a:off x="2188632" y="3970425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6CEB9-BE6B-44C8-8888-8E2D6FEFF336}">
      <dsp:nvSpPr>
        <dsp:cNvPr id="0" name=""/>
        <dsp:cNvSpPr/>
      </dsp:nvSpPr>
      <dsp:spPr>
        <a:xfrm>
          <a:off x="0" y="15733"/>
          <a:ext cx="8207375" cy="7335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 dirty="0" err="1"/>
            <a:t>Purpose</a:t>
          </a:r>
          <a:r>
            <a:rPr lang="fi-FI" sz="1900" kern="1200" dirty="0"/>
            <a:t>: (</a:t>
          </a:r>
          <a:r>
            <a:rPr lang="fi-FI" sz="1900" kern="1200" dirty="0" err="1"/>
            <a:t>like</a:t>
          </a:r>
          <a:r>
            <a:rPr lang="fi-FI" sz="1900" kern="1200" dirty="0"/>
            <a:t> </a:t>
          </a:r>
          <a:r>
            <a:rPr lang="fi-FI" sz="1900" kern="1200" dirty="0" err="1"/>
            <a:t>that</a:t>
          </a:r>
          <a:r>
            <a:rPr lang="fi-FI" sz="1900" kern="1200" dirty="0"/>
            <a:t> of </a:t>
          </a:r>
          <a:r>
            <a:rPr lang="fi-FI" sz="1900" kern="1200" dirty="0" err="1"/>
            <a:t>other</a:t>
          </a:r>
          <a:r>
            <a:rPr lang="fi-FI" sz="1900" kern="1200" dirty="0"/>
            <a:t> </a:t>
          </a:r>
          <a:r>
            <a:rPr lang="fi-FI" sz="1900" kern="1200" dirty="0" err="1"/>
            <a:t>markets</a:t>
          </a:r>
          <a:r>
            <a:rPr lang="fi-FI" sz="1900" kern="1200" dirty="0"/>
            <a:t>): </a:t>
          </a:r>
          <a:r>
            <a:rPr lang="fi-FI" sz="1900" kern="1200" dirty="0" err="1"/>
            <a:t>transfer</a:t>
          </a:r>
          <a:r>
            <a:rPr lang="fi-FI" sz="1900" kern="1200" dirty="0"/>
            <a:t> </a:t>
          </a:r>
          <a:r>
            <a:rPr lang="fi-FI" sz="1900" kern="1200" dirty="0" err="1"/>
            <a:t>resources</a:t>
          </a:r>
          <a:r>
            <a:rPr lang="fi-FI" sz="1900" kern="1200" dirty="0"/>
            <a:t> (</a:t>
          </a:r>
          <a:r>
            <a:rPr lang="fi-FI" sz="1900" kern="1200" dirty="0" err="1"/>
            <a:t>funding</a:t>
          </a:r>
          <a:r>
            <a:rPr lang="fi-FI" sz="1900" kern="1200" dirty="0"/>
            <a:t>) to </a:t>
          </a:r>
          <a:r>
            <a:rPr lang="fi-FI" sz="1900" kern="1200" dirty="0" err="1"/>
            <a:t>where</a:t>
          </a:r>
          <a:r>
            <a:rPr lang="fi-FI" sz="1900" kern="1200" dirty="0"/>
            <a:t> </a:t>
          </a:r>
          <a:r>
            <a:rPr lang="fi-FI" sz="1900" kern="1200" dirty="0" err="1"/>
            <a:t>they</a:t>
          </a:r>
          <a:r>
            <a:rPr lang="fi-FI" sz="1900" kern="1200" dirty="0"/>
            <a:t> </a:t>
          </a:r>
          <a:r>
            <a:rPr lang="fi-FI" sz="1900" kern="1200" dirty="0" err="1"/>
            <a:t>are</a:t>
          </a:r>
          <a:r>
            <a:rPr lang="fi-FI" sz="1900" kern="1200" dirty="0"/>
            <a:t> </a:t>
          </a:r>
          <a:r>
            <a:rPr lang="fi-FI" sz="1900" kern="1200" dirty="0" err="1"/>
            <a:t>needed</a:t>
          </a:r>
          <a:endParaRPr lang="fi-FI" sz="1900" kern="1200" dirty="0"/>
        </a:p>
      </dsp:txBody>
      <dsp:txXfrm>
        <a:off x="35811" y="51544"/>
        <a:ext cx="8135753" cy="661968"/>
      </dsp:txXfrm>
    </dsp:sp>
    <dsp:sp modelId="{092751C8-E132-47DE-89D4-650B8495BE82}">
      <dsp:nvSpPr>
        <dsp:cNvPr id="0" name=""/>
        <dsp:cNvSpPr/>
      </dsp:nvSpPr>
      <dsp:spPr>
        <a:xfrm>
          <a:off x="0" y="749323"/>
          <a:ext cx="8207375" cy="727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84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 dirty="0" err="1"/>
            <a:t>Macroeconomic</a:t>
          </a:r>
          <a:r>
            <a:rPr lang="fi-FI" sz="1500" kern="1200" dirty="0"/>
            <a:t> </a:t>
          </a:r>
          <a:r>
            <a:rPr lang="fi-FI" sz="1500" kern="1200" dirty="0" err="1"/>
            <a:t>view</a:t>
          </a:r>
          <a:r>
            <a:rPr lang="fi-FI" sz="1500" kern="1200" dirty="0"/>
            <a:t>: </a:t>
          </a:r>
          <a:r>
            <a:rPr lang="fi-FI" sz="1500" kern="1200" dirty="0" err="1"/>
            <a:t>blood</a:t>
          </a:r>
          <a:r>
            <a:rPr lang="fi-FI" sz="1500" kern="1200" dirty="0"/>
            <a:t> </a:t>
          </a:r>
          <a:r>
            <a:rPr lang="fi-FI" sz="1500" kern="1200" dirty="0" err="1"/>
            <a:t>circulation</a:t>
          </a:r>
          <a:r>
            <a:rPr lang="fi-FI" sz="1500" kern="1200" dirty="0"/>
            <a:t> of </a:t>
          </a:r>
          <a:r>
            <a:rPr lang="fi-FI" sz="1500" kern="1200" dirty="0" err="1"/>
            <a:t>national</a:t>
          </a:r>
          <a:r>
            <a:rPr lang="fi-FI" sz="1500" kern="1200" dirty="0"/>
            <a:t> </a:t>
          </a:r>
          <a:r>
            <a:rPr lang="fi-FI" sz="1500" kern="1200" dirty="0" err="1"/>
            <a:t>economy</a:t>
          </a:r>
          <a:r>
            <a:rPr lang="fi-FI" sz="1500" kern="1200" dirty="0"/>
            <a:t>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 dirty="0" err="1"/>
            <a:t>Requires</a:t>
          </a:r>
          <a:r>
            <a:rPr lang="fi-FI" sz="1500" kern="1200" dirty="0"/>
            <a:t> </a:t>
          </a:r>
          <a:r>
            <a:rPr lang="fi-FI" sz="1500" kern="1200" dirty="0" err="1"/>
            <a:t>efficiency</a:t>
          </a:r>
          <a:r>
            <a:rPr lang="fi-FI" sz="1500" kern="1200" dirty="0"/>
            <a:t> </a:t>
          </a:r>
          <a:r>
            <a:rPr lang="fi-FI" sz="1500" kern="1200" dirty="0" err="1"/>
            <a:t>ensured</a:t>
          </a:r>
          <a:r>
            <a:rPr lang="fi-FI" sz="1500" kern="1200" dirty="0"/>
            <a:t> </a:t>
          </a:r>
          <a:r>
            <a:rPr lang="fi-FI" sz="1500" kern="1200" dirty="0" err="1"/>
            <a:t>also</a:t>
          </a:r>
          <a:r>
            <a:rPr lang="fi-FI" sz="1500" kern="1200" dirty="0"/>
            <a:t> </a:t>
          </a:r>
          <a:r>
            <a:rPr lang="fi-FI" sz="1500" kern="1200" dirty="0" err="1"/>
            <a:t>by</a:t>
          </a:r>
          <a:r>
            <a:rPr lang="fi-FI" sz="1500" kern="1200" dirty="0"/>
            <a:t> </a:t>
          </a:r>
          <a:r>
            <a:rPr lang="fi-FI" sz="1500" kern="1200" dirty="0" err="1"/>
            <a:t>means</a:t>
          </a:r>
          <a:r>
            <a:rPr lang="fi-FI" sz="1500" kern="1200" dirty="0"/>
            <a:t> of </a:t>
          </a:r>
          <a:r>
            <a:rPr lang="fi-FI" sz="1500" kern="1200" dirty="0" err="1"/>
            <a:t>regulation</a:t>
          </a:r>
          <a:r>
            <a:rPr lang="fi-FI" sz="1500" kern="1200" dirty="0"/>
            <a:t>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/>
            <a:t>Another regulatory objective: investor protection </a:t>
          </a:r>
        </a:p>
      </dsp:txBody>
      <dsp:txXfrm>
        <a:off x="0" y="749323"/>
        <a:ext cx="8207375" cy="727605"/>
      </dsp:txXfrm>
    </dsp:sp>
    <dsp:sp modelId="{E7994C36-DDF1-4389-8D34-0165C5685CD3}">
      <dsp:nvSpPr>
        <dsp:cNvPr id="0" name=""/>
        <dsp:cNvSpPr/>
      </dsp:nvSpPr>
      <dsp:spPr>
        <a:xfrm>
          <a:off x="0" y="1476929"/>
          <a:ext cx="8207375" cy="7335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For companies, markets are a means of getting capital – for investors a means of getting profit </a:t>
          </a:r>
        </a:p>
      </dsp:txBody>
      <dsp:txXfrm>
        <a:off x="35811" y="1512740"/>
        <a:ext cx="8135753" cy="661968"/>
      </dsp:txXfrm>
    </dsp:sp>
    <dsp:sp modelId="{1E2EE9BA-7240-41B7-A8F7-FFEFAC3F204E}">
      <dsp:nvSpPr>
        <dsp:cNvPr id="0" name=""/>
        <dsp:cNvSpPr/>
      </dsp:nvSpPr>
      <dsp:spPr>
        <a:xfrm>
          <a:off x="0" y="2210519"/>
          <a:ext cx="8207375" cy="727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84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/>
            <a:t>Primary markets: collecting capital to companies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/>
            <a:t>Secondary markets: profit through market value increase (cf. dividends)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/>
            <a:t>Cf. Investment markets / Markets of corporate control </a:t>
          </a:r>
        </a:p>
      </dsp:txBody>
      <dsp:txXfrm>
        <a:off x="0" y="2210519"/>
        <a:ext cx="8207375" cy="727605"/>
      </dsp:txXfrm>
    </dsp:sp>
    <dsp:sp modelId="{9396DF90-7ED5-458C-B33B-4425ADC5DD4B}">
      <dsp:nvSpPr>
        <dsp:cNvPr id="0" name=""/>
        <dsp:cNvSpPr/>
      </dsp:nvSpPr>
      <dsp:spPr>
        <a:xfrm>
          <a:off x="0" y="2938124"/>
          <a:ext cx="8207375" cy="7335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Disorders affect all markets – and political economy </a:t>
          </a:r>
        </a:p>
      </dsp:txBody>
      <dsp:txXfrm>
        <a:off x="35811" y="2973935"/>
        <a:ext cx="8135753" cy="661968"/>
      </dsp:txXfrm>
    </dsp:sp>
    <dsp:sp modelId="{AF25CDF1-0D19-45CC-ABF4-0288A03EEEE1}">
      <dsp:nvSpPr>
        <dsp:cNvPr id="0" name=""/>
        <dsp:cNvSpPr/>
      </dsp:nvSpPr>
      <dsp:spPr>
        <a:xfrm>
          <a:off x="0" y="3671714"/>
          <a:ext cx="820737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84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/>
            <a:t>They easily escalate on global markets</a:t>
          </a:r>
        </a:p>
      </dsp:txBody>
      <dsp:txXfrm>
        <a:off x="0" y="3671714"/>
        <a:ext cx="8207375" cy="314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0055E-A75B-4902-8BCF-14E1A576480C}">
      <dsp:nvSpPr>
        <dsp:cNvPr id="0" name=""/>
        <dsp:cNvSpPr/>
      </dsp:nvSpPr>
      <dsp:spPr>
        <a:xfrm>
          <a:off x="0" y="422689"/>
          <a:ext cx="10780799" cy="397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capital markets (markets for raising financial capital through various financial instruments)</a:t>
          </a:r>
          <a:endParaRPr lang="fi-FI" sz="1700" kern="1200"/>
        </a:p>
      </dsp:txBody>
      <dsp:txXfrm>
        <a:off x="19419" y="442108"/>
        <a:ext cx="10741961" cy="358962"/>
      </dsp:txXfrm>
    </dsp:sp>
    <dsp:sp modelId="{1F66B018-6EE7-400C-BD03-01AE2E44EAB6}">
      <dsp:nvSpPr>
        <dsp:cNvPr id="0" name=""/>
        <dsp:cNvSpPr/>
      </dsp:nvSpPr>
      <dsp:spPr>
        <a:xfrm>
          <a:off x="0" y="820489"/>
          <a:ext cx="10780799" cy="633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securities market (securities market)</a:t>
          </a:r>
          <a:endParaRPr lang="fi-FI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stock market (market for shares): issue market and secondary market</a:t>
          </a:r>
          <a:endParaRPr lang="fi-FI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bond market (market for bonds: debentures and bonds)</a:t>
          </a:r>
          <a:endParaRPr lang="fi-FI" sz="1300" kern="1200"/>
        </a:p>
      </dsp:txBody>
      <dsp:txXfrm>
        <a:off x="0" y="820489"/>
        <a:ext cx="10780799" cy="633420"/>
      </dsp:txXfrm>
    </dsp:sp>
    <dsp:sp modelId="{268D4233-B75E-49A8-B914-3A8733FB32B4}">
      <dsp:nvSpPr>
        <dsp:cNvPr id="0" name=""/>
        <dsp:cNvSpPr/>
      </dsp:nvSpPr>
      <dsp:spPr>
        <a:xfrm>
          <a:off x="0" y="1453909"/>
          <a:ext cx="10780799" cy="397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Foreign exchange market (market for currencies for foreign trade)</a:t>
          </a:r>
          <a:endParaRPr lang="fi-FI" sz="1700" kern="1200"/>
        </a:p>
      </dsp:txBody>
      <dsp:txXfrm>
        <a:off x="19419" y="1473328"/>
        <a:ext cx="10741961" cy="358962"/>
      </dsp:txXfrm>
    </dsp:sp>
    <dsp:sp modelId="{63069E71-61EB-47CC-AB2B-F0597401A5D4}">
      <dsp:nvSpPr>
        <dsp:cNvPr id="0" name=""/>
        <dsp:cNvSpPr/>
      </dsp:nvSpPr>
      <dsp:spPr>
        <a:xfrm>
          <a:off x="0" y="1900669"/>
          <a:ext cx="10780799" cy="397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derivatives market (market for risk transfer instruments whose value is based on another variable)</a:t>
          </a:r>
          <a:endParaRPr lang="fi-FI" sz="1700" kern="1200"/>
        </a:p>
      </dsp:txBody>
      <dsp:txXfrm>
        <a:off x="19419" y="1920088"/>
        <a:ext cx="10741961" cy="358962"/>
      </dsp:txXfrm>
    </dsp:sp>
    <dsp:sp modelId="{E7E9BBFB-1548-4899-AB1C-69FD24FC9FD1}">
      <dsp:nvSpPr>
        <dsp:cNvPr id="0" name=""/>
        <dsp:cNvSpPr/>
      </dsp:nvSpPr>
      <dsp:spPr>
        <a:xfrm>
          <a:off x="0" y="2298469"/>
          <a:ext cx="10780799" cy="431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futures market (futures market)</a:t>
          </a:r>
          <a:endParaRPr lang="fi-FI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options market (markets for options)</a:t>
          </a:r>
          <a:endParaRPr lang="fi-FI" sz="1300" kern="1200"/>
        </a:p>
      </dsp:txBody>
      <dsp:txXfrm>
        <a:off x="0" y="2298469"/>
        <a:ext cx="10780799" cy="431077"/>
      </dsp:txXfrm>
    </dsp:sp>
    <dsp:sp modelId="{0B164BD3-8869-44AB-BEFB-3C7747CF017D}">
      <dsp:nvSpPr>
        <dsp:cNvPr id="0" name=""/>
        <dsp:cNvSpPr/>
      </dsp:nvSpPr>
      <dsp:spPr>
        <a:xfrm>
          <a:off x="0" y="2729547"/>
          <a:ext cx="10780799" cy="397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money market (market for short-term funding to improve the liquidity of financial institutions)</a:t>
          </a:r>
          <a:endParaRPr lang="fi-FI" sz="1700" kern="1200"/>
        </a:p>
      </dsp:txBody>
      <dsp:txXfrm>
        <a:off x="19419" y="2748966"/>
        <a:ext cx="10741961" cy="358962"/>
      </dsp:txXfrm>
    </dsp:sp>
    <dsp:sp modelId="{CD5CF4DA-3F9C-4F00-BC15-1EB4DC99FABD}">
      <dsp:nvSpPr>
        <dsp:cNvPr id="0" name=""/>
        <dsp:cNvSpPr/>
      </dsp:nvSpPr>
      <dsp:spPr>
        <a:xfrm>
          <a:off x="0" y="3127347"/>
          <a:ext cx="10780799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interbank market (market for lending money between banks)</a:t>
          </a:r>
          <a:endParaRPr lang="fi-FI" sz="1300" kern="1200"/>
        </a:p>
      </dsp:txBody>
      <dsp:txXfrm>
        <a:off x="0" y="3127347"/>
        <a:ext cx="10780799" cy="2815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2BD4C-2AE0-4B9D-ACA5-EE6AF6BA45E4}">
      <dsp:nvSpPr>
        <dsp:cNvPr id="0" name=""/>
        <dsp:cNvSpPr/>
      </dsp:nvSpPr>
      <dsp:spPr>
        <a:xfrm>
          <a:off x="1932850" y="1241"/>
          <a:ext cx="2262905" cy="90516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Duties in conjunction with the issue of securities </a:t>
          </a:r>
          <a:endParaRPr lang="fi-FI" sz="1000" kern="1200"/>
        </a:p>
      </dsp:txBody>
      <dsp:txXfrm>
        <a:off x="2385431" y="1241"/>
        <a:ext cx="1357743" cy="905162"/>
      </dsp:txXfrm>
    </dsp:sp>
    <dsp:sp modelId="{659436C0-2B58-48B3-A489-085D96DCFEA6}">
      <dsp:nvSpPr>
        <dsp:cNvPr id="0" name=""/>
        <dsp:cNvSpPr/>
      </dsp:nvSpPr>
      <dsp:spPr>
        <a:xfrm>
          <a:off x="3901578" y="78180"/>
          <a:ext cx="1878211" cy="751284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Information of the issuer (financial position, future prospects etc) and of the security to facilitate well-founded investment decisions </a:t>
          </a:r>
        </a:p>
      </dsp:txBody>
      <dsp:txXfrm>
        <a:off x="4277220" y="78180"/>
        <a:ext cx="1126927" cy="751284"/>
      </dsp:txXfrm>
    </dsp:sp>
    <dsp:sp modelId="{C81C35A0-E100-41B7-9102-76452BCBC0E8}">
      <dsp:nvSpPr>
        <dsp:cNvPr id="0" name=""/>
        <dsp:cNvSpPr/>
      </dsp:nvSpPr>
      <dsp:spPr>
        <a:xfrm>
          <a:off x="5516840" y="78180"/>
          <a:ext cx="1878211" cy="751284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Especially the prospectus duty </a:t>
          </a:r>
        </a:p>
      </dsp:txBody>
      <dsp:txXfrm>
        <a:off x="5892482" y="78180"/>
        <a:ext cx="1126927" cy="751284"/>
      </dsp:txXfrm>
    </dsp:sp>
    <dsp:sp modelId="{59FB3376-D563-45BE-94AE-DFF6134D6DE0}">
      <dsp:nvSpPr>
        <dsp:cNvPr id="0" name=""/>
        <dsp:cNvSpPr/>
      </dsp:nvSpPr>
      <dsp:spPr>
        <a:xfrm>
          <a:off x="7132102" y="78180"/>
          <a:ext cx="1878211" cy="751284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Obligation of the issuer </a:t>
          </a:r>
        </a:p>
      </dsp:txBody>
      <dsp:txXfrm>
        <a:off x="7507744" y="78180"/>
        <a:ext cx="1126927" cy="751284"/>
      </dsp:txXfrm>
    </dsp:sp>
    <dsp:sp modelId="{EF0A251D-FB61-45B6-AA0B-045D8F47764C}">
      <dsp:nvSpPr>
        <dsp:cNvPr id="0" name=""/>
        <dsp:cNvSpPr/>
      </dsp:nvSpPr>
      <dsp:spPr>
        <a:xfrm>
          <a:off x="1932850" y="1033126"/>
          <a:ext cx="2262905" cy="90516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Regular (interim and annual accounts and account statements) and ongoing disclosure duties </a:t>
          </a:r>
          <a:endParaRPr lang="fi-FI" sz="1000" kern="1200"/>
        </a:p>
      </dsp:txBody>
      <dsp:txXfrm>
        <a:off x="2385431" y="1033126"/>
        <a:ext cx="1357743" cy="905162"/>
      </dsp:txXfrm>
    </dsp:sp>
    <dsp:sp modelId="{E6571529-2143-4660-A309-F2BED6FE6798}">
      <dsp:nvSpPr>
        <dsp:cNvPr id="0" name=""/>
        <dsp:cNvSpPr/>
      </dsp:nvSpPr>
      <dsp:spPr>
        <a:xfrm>
          <a:off x="3901578" y="1110065"/>
          <a:ext cx="1878211" cy="751284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A</a:t>
          </a:r>
          <a:r>
            <a:rPr lang="fi-FI" sz="800" b="0" kern="1200"/>
            <a:t>ny news having a material impact on the value of the security</a:t>
          </a:r>
          <a:r>
            <a:rPr lang="fi-FI" sz="800" kern="1200"/>
            <a:t> </a:t>
          </a:r>
        </a:p>
      </dsp:txBody>
      <dsp:txXfrm>
        <a:off x="4277220" y="1110065"/>
        <a:ext cx="1126927" cy="751284"/>
      </dsp:txXfrm>
    </dsp:sp>
    <dsp:sp modelId="{BC12BA53-0E47-4DDB-9E64-87EB0159296B}">
      <dsp:nvSpPr>
        <dsp:cNvPr id="0" name=""/>
        <dsp:cNvSpPr/>
      </dsp:nvSpPr>
      <dsp:spPr>
        <a:xfrm>
          <a:off x="5516840" y="1110065"/>
          <a:ext cx="1878211" cy="751284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Obligation of the issuer  </a:t>
          </a:r>
        </a:p>
      </dsp:txBody>
      <dsp:txXfrm>
        <a:off x="5892482" y="1110065"/>
        <a:ext cx="1126927" cy="751284"/>
      </dsp:txXfrm>
    </dsp:sp>
    <dsp:sp modelId="{5E6FFD20-86B6-4579-8856-28978AC95148}">
      <dsp:nvSpPr>
        <dsp:cNvPr id="0" name=""/>
        <dsp:cNvSpPr/>
      </dsp:nvSpPr>
      <dsp:spPr>
        <a:xfrm>
          <a:off x="1932850" y="2065011"/>
          <a:ext cx="2262905" cy="90516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Flagging duties (share ownership portion reaching / exceeding / falling below defined thresholds) </a:t>
          </a:r>
          <a:endParaRPr lang="fi-FI" sz="1000" kern="1200"/>
        </a:p>
      </dsp:txBody>
      <dsp:txXfrm>
        <a:off x="2385431" y="2065011"/>
        <a:ext cx="1357743" cy="905162"/>
      </dsp:txXfrm>
    </dsp:sp>
    <dsp:sp modelId="{FCAFEEAE-CBAC-4E88-B00A-C987FFD690BA}">
      <dsp:nvSpPr>
        <dsp:cNvPr id="0" name=""/>
        <dsp:cNvSpPr/>
      </dsp:nvSpPr>
      <dsp:spPr>
        <a:xfrm>
          <a:off x="1932850" y="3096896"/>
          <a:ext cx="2262905" cy="90516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Obligation of a shareholder </a:t>
          </a:r>
        </a:p>
      </dsp:txBody>
      <dsp:txXfrm>
        <a:off x="2385431" y="3096896"/>
        <a:ext cx="1357743" cy="9051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486A3-C275-4AAC-9211-B295ACCD1308}">
      <dsp:nvSpPr>
        <dsp:cNvPr id="0" name=""/>
        <dsp:cNvSpPr/>
      </dsp:nvSpPr>
      <dsp:spPr>
        <a:xfrm>
          <a:off x="0" y="0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596BD6-E455-4A5E-8CB5-54E1F294399D}">
      <dsp:nvSpPr>
        <dsp:cNvPr id="0" name=""/>
        <dsp:cNvSpPr/>
      </dsp:nvSpPr>
      <dsp:spPr>
        <a:xfrm>
          <a:off x="0" y="0"/>
          <a:ext cx="2188632" cy="100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/>
            <a:t>Rules of trading (mostly self-regulation of the Stock Exchange) </a:t>
          </a:r>
          <a:endParaRPr lang="fi-FI" sz="1600" kern="1200"/>
        </a:p>
      </dsp:txBody>
      <dsp:txXfrm>
        <a:off x="0" y="0"/>
        <a:ext cx="2188632" cy="1000825"/>
      </dsp:txXfrm>
    </dsp:sp>
    <dsp:sp modelId="{78A9DC63-F691-4916-B4EB-3DE1CB828F22}">
      <dsp:nvSpPr>
        <dsp:cNvPr id="0" name=""/>
        <dsp:cNvSpPr/>
      </dsp:nvSpPr>
      <dsp:spPr>
        <a:xfrm>
          <a:off x="0" y="1000825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8549A-21DA-474B-A542-8EB40E724F99}">
      <dsp:nvSpPr>
        <dsp:cNvPr id="0" name=""/>
        <dsp:cNvSpPr/>
      </dsp:nvSpPr>
      <dsp:spPr>
        <a:xfrm>
          <a:off x="0" y="1000825"/>
          <a:ext cx="2188632" cy="100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/>
            <a:t>Ban on market abuse </a:t>
          </a:r>
          <a:endParaRPr lang="fi-FI" sz="1600" kern="1200"/>
        </a:p>
      </dsp:txBody>
      <dsp:txXfrm>
        <a:off x="0" y="1000825"/>
        <a:ext cx="2188632" cy="1000825"/>
      </dsp:txXfrm>
    </dsp:sp>
    <dsp:sp modelId="{B49E5E39-69AC-410B-B9D9-D2BF46362EB9}">
      <dsp:nvSpPr>
        <dsp:cNvPr id="0" name=""/>
        <dsp:cNvSpPr/>
      </dsp:nvSpPr>
      <dsp:spPr>
        <a:xfrm>
          <a:off x="2352780" y="1024086"/>
          <a:ext cx="8590384" cy="465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Insider regulation: ban on trading on the basis of non-public price-sensitive information </a:t>
          </a:r>
        </a:p>
      </dsp:txBody>
      <dsp:txXfrm>
        <a:off x="2352780" y="1024086"/>
        <a:ext cx="8590384" cy="465227"/>
      </dsp:txXfrm>
    </dsp:sp>
    <dsp:sp modelId="{20FFB97A-1081-4B2E-A748-B05FF317B3AE}">
      <dsp:nvSpPr>
        <dsp:cNvPr id="0" name=""/>
        <dsp:cNvSpPr/>
      </dsp:nvSpPr>
      <dsp:spPr>
        <a:xfrm>
          <a:off x="2188632" y="1489313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04C0B1-0300-4DC5-9C7E-DC25290A41C1}">
      <dsp:nvSpPr>
        <dsp:cNvPr id="0" name=""/>
        <dsp:cNvSpPr/>
      </dsp:nvSpPr>
      <dsp:spPr>
        <a:xfrm>
          <a:off x="2352780" y="1512574"/>
          <a:ext cx="8590384" cy="465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Market manipulation: affecting market prices in an inappropriate way e.g. by operations in the company’s own shares</a:t>
          </a:r>
        </a:p>
      </dsp:txBody>
      <dsp:txXfrm>
        <a:off x="2352780" y="1512574"/>
        <a:ext cx="8590384" cy="465227"/>
      </dsp:txXfrm>
    </dsp:sp>
    <dsp:sp modelId="{4AB2AE75-6912-4ED5-B570-6D7A2DDE7D50}">
      <dsp:nvSpPr>
        <dsp:cNvPr id="0" name=""/>
        <dsp:cNvSpPr/>
      </dsp:nvSpPr>
      <dsp:spPr>
        <a:xfrm>
          <a:off x="2188632" y="1977802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2ABDA-8B93-4B15-91C2-6D771DEB44DA}">
      <dsp:nvSpPr>
        <dsp:cNvPr id="0" name=""/>
        <dsp:cNvSpPr/>
      </dsp:nvSpPr>
      <dsp:spPr>
        <a:xfrm>
          <a:off x="0" y="2001650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2C108-4843-4F43-9D1B-71CC90B50D76}">
      <dsp:nvSpPr>
        <dsp:cNvPr id="0" name=""/>
        <dsp:cNvSpPr/>
      </dsp:nvSpPr>
      <dsp:spPr>
        <a:xfrm>
          <a:off x="0" y="2001650"/>
          <a:ext cx="2188632" cy="100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/>
            <a:t>Public bids and mandatory redemption of minority shares</a:t>
          </a:r>
          <a:endParaRPr lang="fi-FI" sz="1600" kern="1200"/>
        </a:p>
      </dsp:txBody>
      <dsp:txXfrm>
        <a:off x="0" y="2001650"/>
        <a:ext cx="2188632" cy="1000825"/>
      </dsp:txXfrm>
    </dsp:sp>
    <dsp:sp modelId="{C533AB21-4025-42C2-867D-F1B98F1F9728}">
      <dsp:nvSpPr>
        <dsp:cNvPr id="0" name=""/>
        <dsp:cNvSpPr/>
      </dsp:nvSpPr>
      <dsp:spPr>
        <a:xfrm>
          <a:off x="0" y="3002475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6DC83-BA71-4E25-AFBC-A690DAE8F4AF}">
      <dsp:nvSpPr>
        <dsp:cNvPr id="0" name=""/>
        <dsp:cNvSpPr/>
      </dsp:nvSpPr>
      <dsp:spPr>
        <a:xfrm>
          <a:off x="0" y="3002474"/>
          <a:ext cx="2188632" cy="100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/>
            <a:t>Regulation of securities intermediaries (brokers) </a:t>
          </a:r>
          <a:endParaRPr lang="fi-FI" sz="1600" kern="1200"/>
        </a:p>
      </dsp:txBody>
      <dsp:txXfrm>
        <a:off x="0" y="3002474"/>
        <a:ext cx="2188632" cy="1000825"/>
      </dsp:txXfrm>
    </dsp:sp>
    <dsp:sp modelId="{7312A628-7F6A-43B7-A11A-71AE3BE6AEBF}">
      <dsp:nvSpPr>
        <dsp:cNvPr id="0" name=""/>
        <dsp:cNvSpPr/>
      </dsp:nvSpPr>
      <dsp:spPr>
        <a:xfrm>
          <a:off x="2352780" y="3047922"/>
          <a:ext cx="8590384" cy="908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E.g. codes of conduct, protection of clients </a:t>
          </a:r>
        </a:p>
      </dsp:txBody>
      <dsp:txXfrm>
        <a:off x="2352780" y="3047922"/>
        <a:ext cx="8590384" cy="908952"/>
      </dsp:txXfrm>
    </dsp:sp>
    <dsp:sp modelId="{03533759-BF9C-4F0E-A582-CBD2822A6FE1}">
      <dsp:nvSpPr>
        <dsp:cNvPr id="0" name=""/>
        <dsp:cNvSpPr/>
      </dsp:nvSpPr>
      <dsp:spPr>
        <a:xfrm>
          <a:off x="2188632" y="3956875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BF0FE-411F-4237-A3BC-4AFBEC1A1EA1}">
      <dsp:nvSpPr>
        <dsp:cNvPr id="0" name=""/>
        <dsp:cNvSpPr/>
      </dsp:nvSpPr>
      <dsp:spPr>
        <a:xfrm>
          <a:off x="0" y="0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9AB7C-D6A7-45AF-BC72-1B9C272D7E90}">
      <dsp:nvSpPr>
        <dsp:cNvPr id="0" name=""/>
        <dsp:cNvSpPr/>
      </dsp:nvSpPr>
      <dsp:spPr>
        <a:xfrm>
          <a:off x="0" y="0"/>
          <a:ext cx="2188632" cy="200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b="1" kern="1200"/>
            <a:t>Mere policing purposes</a:t>
          </a:r>
          <a:endParaRPr lang="fi-FI" sz="2700" kern="1200"/>
        </a:p>
      </dsp:txBody>
      <dsp:txXfrm>
        <a:off x="0" y="0"/>
        <a:ext cx="2188632" cy="2001650"/>
      </dsp:txXfrm>
    </dsp:sp>
    <dsp:sp modelId="{01E383F1-9ED2-488E-98AD-9B326A220260}">
      <dsp:nvSpPr>
        <dsp:cNvPr id="0" name=""/>
        <dsp:cNvSpPr/>
      </dsp:nvSpPr>
      <dsp:spPr>
        <a:xfrm>
          <a:off x="2352780" y="31275"/>
          <a:ext cx="8590384" cy="625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Level playing field for market actors </a:t>
          </a:r>
        </a:p>
      </dsp:txBody>
      <dsp:txXfrm>
        <a:off x="2352780" y="31275"/>
        <a:ext cx="8590384" cy="625515"/>
      </dsp:txXfrm>
    </dsp:sp>
    <dsp:sp modelId="{980B5736-FB68-4C2D-9503-523CE4DEDFB5}">
      <dsp:nvSpPr>
        <dsp:cNvPr id="0" name=""/>
        <dsp:cNvSpPr/>
      </dsp:nvSpPr>
      <dsp:spPr>
        <a:xfrm>
          <a:off x="2188632" y="656791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777971-CC98-481F-BB4B-97A452023AB5}">
      <dsp:nvSpPr>
        <dsp:cNvPr id="0" name=""/>
        <dsp:cNvSpPr/>
      </dsp:nvSpPr>
      <dsp:spPr>
        <a:xfrm>
          <a:off x="2352780" y="688067"/>
          <a:ext cx="8590384" cy="625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Disclosure duties, fair trading, codes of conduct, quality of investment products, confidence </a:t>
          </a:r>
        </a:p>
      </dsp:txBody>
      <dsp:txXfrm>
        <a:off x="2352780" y="688067"/>
        <a:ext cx="8590384" cy="625515"/>
      </dsp:txXfrm>
    </dsp:sp>
    <dsp:sp modelId="{F7CD6A17-7A86-4111-AA1C-5AC749438C35}">
      <dsp:nvSpPr>
        <dsp:cNvPr id="0" name=""/>
        <dsp:cNvSpPr/>
      </dsp:nvSpPr>
      <dsp:spPr>
        <a:xfrm>
          <a:off x="2188632" y="1313582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FEEAD4-67A7-4DF0-B7A8-114025D84210}">
      <dsp:nvSpPr>
        <dsp:cNvPr id="0" name=""/>
        <dsp:cNvSpPr/>
      </dsp:nvSpPr>
      <dsp:spPr>
        <a:xfrm>
          <a:off x="2352780" y="1344858"/>
          <a:ext cx="8590384" cy="625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Market efficiency and investor protection</a:t>
          </a:r>
        </a:p>
      </dsp:txBody>
      <dsp:txXfrm>
        <a:off x="2352780" y="1344858"/>
        <a:ext cx="8590384" cy="625515"/>
      </dsp:txXfrm>
    </dsp:sp>
    <dsp:sp modelId="{A5907A0E-B97F-4C1B-B2D2-B451F5B53AFC}">
      <dsp:nvSpPr>
        <dsp:cNvPr id="0" name=""/>
        <dsp:cNvSpPr/>
      </dsp:nvSpPr>
      <dsp:spPr>
        <a:xfrm>
          <a:off x="2188632" y="1970374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7E604B-2381-42A5-B563-BA9E54C58874}">
      <dsp:nvSpPr>
        <dsp:cNvPr id="0" name=""/>
        <dsp:cNvSpPr/>
      </dsp:nvSpPr>
      <dsp:spPr>
        <a:xfrm>
          <a:off x="0" y="2001650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F2143-A127-496E-9B9B-1B9DEF3FF230}">
      <dsp:nvSpPr>
        <dsp:cNvPr id="0" name=""/>
        <dsp:cNvSpPr/>
      </dsp:nvSpPr>
      <dsp:spPr>
        <a:xfrm>
          <a:off x="0" y="2001650"/>
          <a:ext cx="2188632" cy="200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b="1" kern="1200"/>
            <a:t>Guidance intervention </a:t>
          </a:r>
          <a:endParaRPr lang="fi-FI" sz="2700" kern="1200"/>
        </a:p>
      </dsp:txBody>
      <dsp:txXfrm>
        <a:off x="0" y="2001650"/>
        <a:ext cx="2188632" cy="2001650"/>
      </dsp:txXfrm>
    </dsp:sp>
    <dsp:sp modelId="{AFD0C5B8-7975-48AB-BAAD-307DEA48F404}">
      <dsp:nvSpPr>
        <dsp:cNvPr id="0" name=""/>
        <dsp:cNvSpPr/>
      </dsp:nvSpPr>
      <dsp:spPr>
        <a:xfrm>
          <a:off x="2352780" y="2017410"/>
          <a:ext cx="8590384" cy="315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Scope and breadth of the markets; market structures </a:t>
          </a:r>
        </a:p>
      </dsp:txBody>
      <dsp:txXfrm>
        <a:off x="2352780" y="2017410"/>
        <a:ext cx="8590384" cy="315201"/>
      </dsp:txXfrm>
    </dsp:sp>
    <dsp:sp modelId="{0CF79026-AA41-4F7E-9CF2-473530E2792C}">
      <dsp:nvSpPr>
        <dsp:cNvPr id="0" name=""/>
        <dsp:cNvSpPr/>
      </dsp:nvSpPr>
      <dsp:spPr>
        <a:xfrm>
          <a:off x="2188632" y="2332611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8E9B2-70E4-4B21-9611-FF0045A2961B}">
      <dsp:nvSpPr>
        <dsp:cNvPr id="0" name=""/>
        <dsp:cNvSpPr/>
      </dsp:nvSpPr>
      <dsp:spPr>
        <a:xfrm>
          <a:off x="2352780" y="2348371"/>
          <a:ext cx="8590384" cy="315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Restricting  the volume and objects of trading based on actors, periods of trading or transactions</a:t>
          </a:r>
        </a:p>
      </dsp:txBody>
      <dsp:txXfrm>
        <a:off x="2352780" y="2348371"/>
        <a:ext cx="8590384" cy="315201"/>
      </dsp:txXfrm>
    </dsp:sp>
    <dsp:sp modelId="{2CE51073-6B9D-4C1D-BA68-EB5A93EB3081}">
      <dsp:nvSpPr>
        <dsp:cNvPr id="0" name=""/>
        <dsp:cNvSpPr/>
      </dsp:nvSpPr>
      <dsp:spPr>
        <a:xfrm>
          <a:off x="2188632" y="2663572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911E27-B54D-4194-9E9F-FFF6041DCE1D}">
      <dsp:nvSpPr>
        <dsp:cNvPr id="0" name=""/>
        <dsp:cNvSpPr/>
      </dsp:nvSpPr>
      <dsp:spPr>
        <a:xfrm>
          <a:off x="2352780" y="2679332"/>
          <a:ext cx="8590384" cy="315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E.g. restrictions on short selling (</a:t>
          </a:r>
          <a:r>
            <a:rPr lang="en-US" sz="900" kern="1200"/>
            <a:t>Regulation (EU) No 236/2012 of the European Parliament and of the Council of 14 March 2012 on short selling and certain aspects of credit default swaps)</a:t>
          </a:r>
          <a:endParaRPr lang="fi-FI" sz="900" kern="1200"/>
        </a:p>
      </dsp:txBody>
      <dsp:txXfrm>
        <a:off x="2352780" y="2679332"/>
        <a:ext cx="8590384" cy="315201"/>
      </dsp:txXfrm>
    </dsp:sp>
    <dsp:sp modelId="{62C3CCD6-6E3C-4932-8576-E2B5B2EB2FFE}">
      <dsp:nvSpPr>
        <dsp:cNvPr id="0" name=""/>
        <dsp:cNvSpPr/>
      </dsp:nvSpPr>
      <dsp:spPr>
        <a:xfrm>
          <a:off x="2188632" y="2994533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07342A-3FAD-44B7-A6B3-E577B5F54461}">
      <dsp:nvSpPr>
        <dsp:cNvPr id="0" name=""/>
        <dsp:cNvSpPr/>
      </dsp:nvSpPr>
      <dsp:spPr>
        <a:xfrm>
          <a:off x="2352780" y="3010293"/>
          <a:ext cx="8590384" cy="315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Algorithmic trading (MiFID II art. 17) </a:t>
          </a:r>
          <a:endParaRPr lang="fi-FI" sz="900" kern="1200"/>
        </a:p>
      </dsp:txBody>
      <dsp:txXfrm>
        <a:off x="2352780" y="3010293"/>
        <a:ext cx="8590384" cy="315201"/>
      </dsp:txXfrm>
    </dsp:sp>
    <dsp:sp modelId="{E837A95B-512B-47D8-B1C6-CFB1ABECA8FA}">
      <dsp:nvSpPr>
        <dsp:cNvPr id="0" name=""/>
        <dsp:cNvSpPr/>
      </dsp:nvSpPr>
      <dsp:spPr>
        <a:xfrm>
          <a:off x="2188632" y="3325495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D84760-30AA-4D5D-9645-349BC1F3C12E}">
      <dsp:nvSpPr>
        <dsp:cNvPr id="0" name=""/>
        <dsp:cNvSpPr/>
      </dsp:nvSpPr>
      <dsp:spPr>
        <a:xfrm>
          <a:off x="2352780" y="3341255"/>
          <a:ext cx="8590384" cy="315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Limitations of traded products </a:t>
          </a:r>
          <a:endParaRPr lang="fi-FI" sz="900" kern="1200"/>
        </a:p>
      </dsp:txBody>
      <dsp:txXfrm>
        <a:off x="2352780" y="3341255"/>
        <a:ext cx="8590384" cy="315201"/>
      </dsp:txXfrm>
    </dsp:sp>
    <dsp:sp modelId="{9A292172-0C23-49D8-81FD-4DEECA85FF65}">
      <dsp:nvSpPr>
        <dsp:cNvPr id="0" name=""/>
        <dsp:cNvSpPr/>
      </dsp:nvSpPr>
      <dsp:spPr>
        <a:xfrm>
          <a:off x="2188632" y="3656456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33825-3332-4B3F-A290-9F6801292927}">
      <dsp:nvSpPr>
        <dsp:cNvPr id="0" name=""/>
        <dsp:cNvSpPr/>
      </dsp:nvSpPr>
      <dsp:spPr>
        <a:xfrm>
          <a:off x="2352780" y="3672216"/>
          <a:ext cx="8590384" cy="315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In general, cannot be justified (Zufferey, </a:t>
          </a:r>
          <a:r>
            <a:rPr lang="en-US" sz="900" kern="1200"/>
            <a:t>Regulation of Trading Systems on Financial Markets 1997</a:t>
          </a:r>
          <a:r>
            <a:rPr lang="fi-FI" sz="900" kern="1200"/>
            <a:t>) </a:t>
          </a:r>
        </a:p>
      </dsp:txBody>
      <dsp:txXfrm>
        <a:off x="2352780" y="3672216"/>
        <a:ext cx="8590384" cy="315201"/>
      </dsp:txXfrm>
    </dsp:sp>
    <dsp:sp modelId="{5424C3E2-7B1B-4EDD-A3CA-CF8D710D305B}">
      <dsp:nvSpPr>
        <dsp:cNvPr id="0" name=""/>
        <dsp:cNvSpPr/>
      </dsp:nvSpPr>
      <dsp:spPr>
        <a:xfrm>
          <a:off x="2188632" y="3987417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C912C-6143-493D-9E58-F1297F6F1E76}">
      <dsp:nvSpPr>
        <dsp:cNvPr id="0" name=""/>
        <dsp:cNvSpPr/>
      </dsp:nvSpPr>
      <dsp:spPr>
        <a:xfrm>
          <a:off x="9115" y="0"/>
          <a:ext cx="3051133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Excessive market expansion and financial bubbles: governance by regulation?</a:t>
          </a:r>
          <a:endParaRPr lang="fi-FI" sz="1800" kern="1200"/>
        </a:p>
      </dsp:txBody>
      <dsp:txXfrm>
        <a:off x="44580" y="35465"/>
        <a:ext cx="2980203" cy="1139931"/>
      </dsp:txXfrm>
    </dsp:sp>
    <dsp:sp modelId="{8217BC30-CBEA-451F-A71B-D5B8E69A39CE}">
      <dsp:nvSpPr>
        <dsp:cNvPr id="0" name=""/>
        <dsp:cNvSpPr/>
      </dsp:nvSpPr>
      <dsp:spPr>
        <a:xfrm>
          <a:off x="9115" y="1396219"/>
          <a:ext cx="1464075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Can increase the power of large financial players in the market and society</a:t>
          </a:r>
          <a:endParaRPr lang="fi-FI" sz="1100" kern="1200"/>
        </a:p>
      </dsp:txBody>
      <dsp:txXfrm>
        <a:off x="44580" y="1431684"/>
        <a:ext cx="1393145" cy="1139931"/>
      </dsp:txXfrm>
    </dsp:sp>
    <dsp:sp modelId="{F30E7D66-3FFF-4BAE-8B94-2502A55B74F3}">
      <dsp:nvSpPr>
        <dsp:cNvPr id="0" name=""/>
        <dsp:cNvSpPr/>
      </dsp:nvSpPr>
      <dsp:spPr>
        <a:xfrm>
          <a:off x="1596173" y="1396219"/>
          <a:ext cx="1464075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 abstractness of financial markets leads to the question of their “right size” and at the same time makes it difficult to assess</a:t>
          </a:r>
          <a:endParaRPr lang="fi-FI" sz="1100" kern="1200"/>
        </a:p>
      </dsp:txBody>
      <dsp:txXfrm>
        <a:off x="1631638" y="1431684"/>
        <a:ext cx="1393145" cy="1139931"/>
      </dsp:txXfrm>
    </dsp:sp>
    <dsp:sp modelId="{475AD637-009F-40C1-BBD2-BA21B673DAE3}">
      <dsp:nvSpPr>
        <dsp:cNvPr id="0" name=""/>
        <dsp:cNvSpPr/>
      </dsp:nvSpPr>
      <dsp:spPr>
        <a:xfrm>
          <a:off x="3306214" y="0"/>
          <a:ext cx="7627834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Hypervolatility in times of crisis?</a:t>
          </a:r>
          <a:endParaRPr lang="fi-FI" sz="1800" kern="1200"/>
        </a:p>
      </dsp:txBody>
      <dsp:txXfrm>
        <a:off x="3341679" y="35465"/>
        <a:ext cx="7556904" cy="1139931"/>
      </dsp:txXfrm>
    </dsp:sp>
    <dsp:sp modelId="{EA6AD3D5-3C58-47CD-8433-CA15AB7B70A6}">
      <dsp:nvSpPr>
        <dsp:cNvPr id="0" name=""/>
        <dsp:cNvSpPr/>
      </dsp:nvSpPr>
      <dsp:spPr>
        <a:xfrm>
          <a:off x="3306214" y="1396219"/>
          <a:ext cx="1464075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Risks are an essential and often useful feature of the market that cannot be regulated</a:t>
          </a:r>
          <a:endParaRPr lang="fi-FI" sz="1100" kern="1200"/>
        </a:p>
      </dsp:txBody>
      <dsp:txXfrm>
        <a:off x="3341679" y="1431684"/>
        <a:ext cx="1393145" cy="1139931"/>
      </dsp:txXfrm>
    </dsp:sp>
    <dsp:sp modelId="{5FBDD3FB-CCBE-44AF-852A-3B3E9421FAA5}">
      <dsp:nvSpPr>
        <dsp:cNvPr id="0" name=""/>
        <dsp:cNvSpPr/>
      </dsp:nvSpPr>
      <dsp:spPr>
        <a:xfrm>
          <a:off x="4893272" y="1396219"/>
          <a:ext cx="6040776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 times of crisis, hypervolatility undermines confidence in the market</a:t>
          </a:r>
          <a:endParaRPr lang="fi-FI" sz="1100" kern="1200"/>
        </a:p>
      </dsp:txBody>
      <dsp:txXfrm>
        <a:off x="4928737" y="1431684"/>
        <a:ext cx="5969846" cy="1139931"/>
      </dsp:txXfrm>
    </dsp:sp>
    <dsp:sp modelId="{65809971-CB96-4631-AEC4-E00A68CA4BFB}">
      <dsp:nvSpPr>
        <dsp:cNvPr id="0" name=""/>
        <dsp:cNvSpPr/>
      </dsp:nvSpPr>
      <dsp:spPr>
        <a:xfrm>
          <a:off x="4893272" y="2792437"/>
          <a:ext cx="1464075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i="1" kern="1200"/>
            <a:t>Market psychology, behavioral finance</a:t>
          </a:r>
          <a:endParaRPr lang="fi-FI" sz="1100" kern="1200"/>
        </a:p>
      </dsp:txBody>
      <dsp:txXfrm>
        <a:off x="4928737" y="2827902"/>
        <a:ext cx="1393145" cy="1139931"/>
      </dsp:txXfrm>
    </dsp:sp>
    <dsp:sp modelId="{2CF97CCA-82EE-46F3-A803-4B1BF649D5AA}">
      <dsp:nvSpPr>
        <dsp:cNvPr id="0" name=""/>
        <dsp:cNvSpPr/>
      </dsp:nvSpPr>
      <dsp:spPr>
        <a:xfrm>
          <a:off x="6418839" y="2792437"/>
          <a:ext cx="1464075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i="1" kern="1200"/>
            <a:t>Domino effect in the context of the financial crisis</a:t>
          </a:r>
          <a:endParaRPr lang="fi-FI" sz="1100" kern="1200"/>
        </a:p>
      </dsp:txBody>
      <dsp:txXfrm>
        <a:off x="6454304" y="2827902"/>
        <a:ext cx="1393145" cy="1139931"/>
      </dsp:txXfrm>
    </dsp:sp>
    <dsp:sp modelId="{EC203F8A-C453-4DC4-B11D-0F21EB725866}">
      <dsp:nvSpPr>
        <dsp:cNvPr id="0" name=""/>
        <dsp:cNvSpPr/>
      </dsp:nvSpPr>
      <dsp:spPr>
        <a:xfrm>
          <a:off x="7944406" y="2792437"/>
          <a:ext cx="1464075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i="1" kern="1200"/>
            <a:t>Procedural regulation may be needed: investor protection, operation of the price mechanism, clearing systems</a:t>
          </a:r>
          <a:endParaRPr lang="fi-FI" sz="1100" kern="1200"/>
        </a:p>
      </dsp:txBody>
      <dsp:txXfrm>
        <a:off x="7979871" y="2827902"/>
        <a:ext cx="1393145" cy="1139931"/>
      </dsp:txXfrm>
    </dsp:sp>
    <dsp:sp modelId="{3B75D3EB-0308-4731-92A5-A543A3C483E3}">
      <dsp:nvSpPr>
        <dsp:cNvPr id="0" name=""/>
        <dsp:cNvSpPr/>
      </dsp:nvSpPr>
      <dsp:spPr>
        <a:xfrm>
          <a:off x="9469973" y="2792437"/>
          <a:ext cx="1464075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i="1" kern="1200"/>
            <a:t>Governance regulation: eg central bank deposits, financial transaction tax</a:t>
          </a:r>
          <a:endParaRPr lang="fi-FI" sz="1100" kern="1200"/>
        </a:p>
      </dsp:txBody>
      <dsp:txXfrm>
        <a:off x="9505438" y="2827902"/>
        <a:ext cx="1393145" cy="11399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EB3BB-06CB-4FE9-8969-8F5C47E10040}">
      <dsp:nvSpPr>
        <dsp:cNvPr id="0" name=""/>
        <dsp:cNvSpPr/>
      </dsp:nvSpPr>
      <dsp:spPr>
        <a:xfrm>
          <a:off x="0" y="269309"/>
          <a:ext cx="8207375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Hypervolatility and disorder of the markets undermine conditions of reasoned decisions </a:t>
          </a:r>
          <a:endParaRPr lang="fi-FI" sz="2900" kern="1200"/>
        </a:p>
      </dsp:txBody>
      <dsp:txXfrm>
        <a:off x="54659" y="323968"/>
        <a:ext cx="8098057" cy="1010372"/>
      </dsp:txXfrm>
    </dsp:sp>
    <dsp:sp modelId="{C93CE8AF-BB54-4004-8157-2CD5088F227D}">
      <dsp:nvSpPr>
        <dsp:cNvPr id="0" name=""/>
        <dsp:cNvSpPr/>
      </dsp:nvSpPr>
      <dsp:spPr>
        <a:xfrm>
          <a:off x="0" y="1472519"/>
          <a:ext cx="8207375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Target for policing intervention aiming at normal volatility limited to market risks </a:t>
          </a:r>
          <a:endParaRPr lang="fi-FI" sz="2900" kern="1200"/>
        </a:p>
      </dsp:txBody>
      <dsp:txXfrm>
        <a:off x="54659" y="1527178"/>
        <a:ext cx="8098057" cy="1010372"/>
      </dsp:txXfrm>
    </dsp:sp>
    <dsp:sp modelId="{160B8826-E881-4DBA-B4AF-0CC09E7DCF8D}">
      <dsp:nvSpPr>
        <dsp:cNvPr id="0" name=""/>
        <dsp:cNvSpPr/>
      </dsp:nvSpPr>
      <dsp:spPr>
        <a:xfrm>
          <a:off x="0" y="2592209"/>
          <a:ext cx="8207375" cy="11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84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domino effects </a:t>
          </a:r>
          <a:endParaRPr lang="fi-FI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investor reliance, market psychology </a:t>
          </a:r>
          <a:endParaRPr lang="fi-FI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impact on the underlying economy </a:t>
          </a:r>
          <a:endParaRPr lang="fi-FI" sz="2300" kern="1200"/>
        </a:p>
      </dsp:txBody>
      <dsp:txXfrm>
        <a:off x="0" y="2592209"/>
        <a:ext cx="8207375" cy="1140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FF39E-0753-4FEF-9B83-B2466DF5D25F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B7818-B297-4492-BF11-EA4F1A523E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2859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9205C0C5-3145-4B47-A5E7-FCD904EF1274}" type="datetime1">
              <a:rPr lang="fi-FI" smtClean="0"/>
              <a:t>14.1.2021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059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5612-E3EA-46DB-B4C9-CA5992362E48}" type="datetime1">
              <a:rPr lang="fi-FI" smtClean="0"/>
              <a:t>14.1.2021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54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CBD30A1E-F209-4EC9-B976-3AC21572201B}" type="datetime1">
              <a:rPr lang="fi-FI" smtClean="0"/>
              <a:t>14.1.2021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58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18D9B60-53BF-4B88-9AB2-C3E290A906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" y="1"/>
            <a:ext cx="24130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67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9D731050-8FEC-4A22-87CD-C3485298C5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" y="1"/>
            <a:ext cx="24130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4419" y="1701163"/>
            <a:ext cx="10943167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99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740D408F-CC08-4E77-8FF8-E74BCA5050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" y="1"/>
            <a:ext cx="241300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16" y="1702080"/>
            <a:ext cx="10944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18459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71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77D375-D4D6-4E5B-A119-B5771E7B7A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" y="1"/>
            <a:ext cx="241300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20" y="1989288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20" y="5438088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754225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4">
            <a:extLst>
              <a:ext uri="{FF2B5EF4-FFF2-40B4-BE49-F238E27FC236}">
                <a16:creationId xmlns:a16="http://schemas.microsoft.com/office/drawing/2014/main" id="{D06EA665-3E57-4BB0-821E-E0BEC717B1CF}"/>
              </a:ext>
            </a:extLst>
          </p:cNvPr>
          <p:cNvCxnSpPr/>
          <p:nvPr userDrawn="1"/>
        </p:nvCxnSpPr>
        <p:spPr>
          <a:xfrm>
            <a:off x="624418" y="5848350"/>
            <a:ext cx="10943167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1">
            <a:extLst>
              <a:ext uri="{FF2B5EF4-FFF2-40B4-BE49-F238E27FC236}">
                <a16:creationId xmlns:a16="http://schemas.microsoft.com/office/drawing/2014/main" id="{B2E75AB6-EEEA-471E-9495-FA94C0A6D5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17" y="5654675"/>
            <a:ext cx="2969683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24419" y="1912267"/>
            <a:ext cx="1094316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80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E6D88229-81B6-43F1-A549-7AC2AB4AA20A}"/>
              </a:ext>
            </a:extLst>
          </p:cNvPr>
          <p:cNvCxnSpPr/>
          <p:nvPr userDrawn="1"/>
        </p:nvCxnSpPr>
        <p:spPr>
          <a:xfrm>
            <a:off x="624418" y="5848350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9">
            <a:extLst>
              <a:ext uri="{FF2B5EF4-FFF2-40B4-BE49-F238E27FC236}">
                <a16:creationId xmlns:a16="http://schemas.microsoft.com/office/drawing/2014/main" id="{B93866A9-543D-471A-8E7D-B6790300CD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17" y="5654675"/>
            <a:ext cx="2969683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>
            <a:extLst>
              <a:ext uri="{FF2B5EF4-FFF2-40B4-BE49-F238E27FC236}">
                <a16:creationId xmlns:a16="http://schemas.microsoft.com/office/drawing/2014/main" id="{B2F4663D-ADEF-46AE-B896-81A1D182CC6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F6F7B29B-D08E-4E67-843A-4294D2931D03}" type="datetime1">
              <a:rPr lang="fi-FI" smtClean="0"/>
              <a:t>14.1.2021</a:t>
            </a:fld>
            <a:endParaRPr lang="fi-FI"/>
          </a:p>
        </p:txBody>
      </p:sp>
      <p:sp>
        <p:nvSpPr>
          <p:cNvPr id="7" name="Footer Placeholder 13">
            <a:extLst>
              <a:ext uri="{FF2B5EF4-FFF2-40B4-BE49-F238E27FC236}">
                <a16:creationId xmlns:a16="http://schemas.microsoft.com/office/drawing/2014/main" id="{F033557D-BBC1-4B13-B26E-EEA3317D6C3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fi-FI"/>
              <a:t>Financial Law Lecture 1</a:t>
            </a:r>
          </a:p>
        </p:txBody>
      </p:sp>
      <p:sp>
        <p:nvSpPr>
          <p:cNvPr id="8" name="Slide Number Placeholder 14">
            <a:extLst>
              <a:ext uri="{FF2B5EF4-FFF2-40B4-BE49-F238E27FC236}">
                <a16:creationId xmlns:a16="http://schemas.microsoft.com/office/drawing/2014/main" id="{71881949-2C59-49C6-AF44-FEE1C76EE0A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18269F1E-79E1-46A9-BC13-7B314D8D35E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18565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E19E3FF-F39A-4388-8765-AE8AD3F8BBB3}"/>
              </a:ext>
            </a:extLst>
          </p:cNvPr>
          <p:cNvCxnSpPr/>
          <p:nvPr userDrawn="1"/>
        </p:nvCxnSpPr>
        <p:spPr>
          <a:xfrm>
            <a:off x="624418" y="5848350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>
            <a:extLst>
              <a:ext uri="{FF2B5EF4-FFF2-40B4-BE49-F238E27FC236}">
                <a16:creationId xmlns:a16="http://schemas.microsoft.com/office/drawing/2014/main" id="{DD596AC0-6752-4A9B-903D-4CF69ACDFF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17" y="5654675"/>
            <a:ext cx="2969683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17744" y="318135"/>
            <a:ext cx="1094984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7746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250147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BF4DA4F3-0167-474B-B62B-62AF3A65D65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FDEA4274-6C88-4C03-A336-9F19B896DC12}" type="datetime1">
              <a:rPr lang="fi-FI" smtClean="0"/>
              <a:t>14.1.2021</a:t>
            </a:fld>
            <a:endParaRPr lang="fi-FI"/>
          </a:p>
        </p:txBody>
      </p:sp>
      <p:sp>
        <p:nvSpPr>
          <p:cNvPr id="8" name="Footer Placeholder 11">
            <a:extLst>
              <a:ext uri="{FF2B5EF4-FFF2-40B4-BE49-F238E27FC236}">
                <a16:creationId xmlns:a16="http://schemas.microsoft.com/office/drawing/2014/main" id="{E45119A8-E326-4DA5-97D0-4A077227F2BD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fi-FI"/>
              <a:t>Financial Law Lecture 1</a:t>
            </a: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D0994B26-C996-4CA7-BF83-DCF4EAE54A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AB778B0D-357E-4ED7-84AA-FA946AE3D73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12936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3" y="1685678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68D0C-C7E9-4D92-A3AF-B232FD3E28D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14.1.2021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9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52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BEAA-9E09-4B73-B706-EA365B6099D6}" type="datetime1">
              <a:rPr lang="fi-FI" smtClean="0"/>
              <a:t>14.1.2021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55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" y="348"/>
            <a:ext cx="241300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13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4419" y="1701163"/>
            <a:ext cx="10943167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5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" y="348"/>
            <a:ext cx="241300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614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16" y="1702080"/>
            <a:ext cx="10944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18459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" y="0"/>
            <a:ext cx="241300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23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20" y="1989288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20" y="5438088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" y="0"/>
            <a:ext cx="241300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524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24419" y="1912267"/>
            <a:ext cx="1094316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624419" y="5848350"/>
            <a:ext cx="10943167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2" y="5654880"/>
            <a:ext cx="2969527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632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8D90F-20EC-4650-A685-AF1C396E91D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14.1.2021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624419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2" y="5654880"/>
            <a:ext cx="2969529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9445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17744" y="318135"/>
            <a:ext cx="1094984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7746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250147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CF94D-47CD-4A63-9D33-742DA9CF7FA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14.1.2021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624419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2" y="5654880"/>
            <a:ext cx="2969529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036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79081" y="1912267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7" y="5634639"/>
            <a:ext cx="3265612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796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3" y="1685678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1C9F7-5EC8-4546-8133-C6802A6C4DD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14.1.2021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9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27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624716FD-8424-4A2C-9CB6-00BD005CB44B}" type="datetime1">
              <a:rPr lang="fi-FI" smtClean="0"/>
              <a:t>14.1.2021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0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B84A-2799-4415-BA89-E4CD9C16B1BE}" type="datetime1">
              <a:rPr lang="fi-FI" smtClean="0"/>
              <a:t>14.1.2021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3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0857-2A7D-4615-A515-51919AFC7F7D}" type="datetime1">
              <a:rPr lang="fi-FI" smtClean="0"/>
              <a:t>14.1.2021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515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F3A7-E1DF-403A-9DE8-D776DFA1C50C}" type="datetime1">
              <a:rPr lang="fi-FI" smtClean="0"/>
              <a:t>14.1.2021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6CCD-065C-440C-90D1-E472F666727A}" type="datetime1">
              <a:rPr lang="fi-FI" smtClean="0"/>
              <a:t>14.1.2021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5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3A231CD3-F55A-49E6-8C92-B1A6DE4262BD}" type="datetime1">
              <a:rPr lang="fi-FI" smtClean="0"/>
              <a:t>14.1.2021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2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7409B8BC-87F4-4272-863D-88401B653C22}" type="datetime1">
              <a:rPr lang="fi-FI" smtClean="0"/>
              <a:t>14.1.2021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3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7C25879-63B9-4013-B3B4-5C82095F5D28}" type="datetime1">
              <a:rPr lang="fi-FI" smtClean="0"/>
              <a:t>14.1.2021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80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hf hd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D11C97-9B05-4435-AFCE-A177A0738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41584" y="6021388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457200" eaLnBrk="1" hangingPunct="1">
              <a:defRPr sz="90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fi-FI"/>
              <a:t>Financial Law Lecture 1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402F7E2-59FC-4E65-A69A-2AFFD02C6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1584" y="6180139"/>
            <a:ext cx="4826000" cy="1857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457200" eaLnBrk="1" hangingPunct="1">
              <a:defRPr sz="90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F9919342-C8C7-43E9-8949-461BFC999CED}" type="datetime1">
              <a:rPr lang="fi-FI" smtClean="0"/>
              <a:t>14.1.2021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F6CBE3-0799-4BC5-9A61-26A4D69EA9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1584" y="6365876"/>
            <a:ext cx="4826000" cy="1619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90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10B53CFD-113C-4179-B776-C77F066B43A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408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29" r:id="rId8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panose="020B0600070205080204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742608" y="6021288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Financial Law Lecture 1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742608" y="6180039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C0302FE-CF53-4FF4-814E-A85B8883A238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14.1.2021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742608" y="6365777"/>
            <a:ext cx="4826000" cy="161926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03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7F0FD1E-AC7E-4C9D-8778-1857D2070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0045" y="1346200"/>
            <a:ext cx="5624118" cy="3284538"/>
          </a:xfrm>
        </p:spPr>
        <p:txBody>
          <a:bodyPr anchor="b">
            <a:normAutofit/>
          </a:bodyPr>
          <a:lstStyle/>
          <a:p>
            <a:r>
              <a:rPr lang="fi-FI" dirty="0"/>
              <a:t>Financial </a:t>
            </a:r>
            <a:r>
              <a:rPr lang="fi-FI" dirty="0" err="1"/>
              <a:t>law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1786915-E81F-4788-AD0A-E8C851DCE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369" y="4630738"/>
            <a:ext cx="5617794" cy="1150937"/>
          </a:xfrm>
        </p:spPr>
        <p:txBody>
          <a:bodyPr anchor="t">
            <a:noAutofit/>
          </a:bodyPr>
          <a:lstStyle/>
          <a:p>
            <a:r>
              <a:rPr lang="fi-FI" sz="1800" dirty="0" err="1"/>
              <a:t>Lecture</a:t>
            </a:r>
            <a:r>
              <a:rPr lang="fi-FI" sz="1800" dirty="0"/>
              <a:t> 1</a:t>
            </a:r>
          </a:p>
          <a:p>
            <a:r>
              <a:rPr lang="fi-FI" sz="1800" dirty="0" err="1"/>
              <a:t>Introduction</a:t>
            </a:r>
            <a:r>
              <a:rPr lang="fi-FI" sz="1800" dirty="0"/>
              <a:t>: </a:t>
            </a:r>
            <a:r>
              <a:rPr lang="fi-FI" sz="1800" dirty="0" err="1"/>
              <a:t>Role</a:t>
            </a:r>
            <a:r>
              <a:rPr lang="fi-FI" sz="1800" dirty="0"/>
              <a:t> of </a:t>
            </a:r>
            <a:r>
              <a:rPr lang="fi-FI" sz="1800" dirty="0" err="1"/>
              <a:t>Regulation</a:t>
            </a:r>
            <a:r>
              <a:rPr lang="fi-FI" sz="1800" dirty="0"/>
              <a:t> on </a:t>
            </a:r>
            <a:r>
              <a:rPr lang="fi-FI" sz="1800" dirty="0" err="1"/>
              <a:t>the</a:t>
            </a:r>
            <a:r>
              <a:rPr lang="fi-FI" sz="1800" dirty="0"/>
              <a:t> Markets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14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714437-D2EC-4A42-A9EF-BA5D5B03DC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184" r="8774"/>
          <a:stretch/>
        </p:blipFill>
        <p:spPr>
          <a:xfrm>
            <a:off x="153" y="10"/>
            <a:ext cx="5033023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260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>
            <a:extLst>
              <a:ext uri="{FF2B5EF4-FFF2-40B4-BE49-F238E27FC236}">
                <a16:creationId xmlns:a16="http://schemas.microsoft.com/office/drawing/2014/main" id="{8A37C8E4-2752-4416-B6DC-78BE5D8338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314" y="317501"/>
            <a:ext cx="8207375" cy="11969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fi-FI" dirty="0"/>
              <a:t>Episodic volatility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4E359F5F-7216-46B7-A0D0-F4D4CED06DF9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1992314" y="1514475"/>
          <a:ext cx="8207375" cy="400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2" name="Alatunnisteen paikkamerkki 4">
            <a:extLst>
              <a:ext uri="{FF2B5EF4-FFF2-40B4-BE49-F238E27FC236}">
                <a16:creationId xmlns:a16="http://schemas.microsoft.com/office/drawing/2014/main" id="{7593C134-6A96-489E-B3A4-306ED42C963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22533" name="Dian numeron paikkamerkki 5">
            <a:extLst>
              <a:ext uri="{FF2B5EF4-FFF2-40B4-BE49-F238E27FC236}">
                <a16:creationId xmlns:a16="http://schemas.microsoft.com/office/drawing/2014/main" id="{6B711ED9-9FA3-47B3-ACBE-116E19817B2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42B1C7D7-9434-479E-ACE5-782301C45AA5}" type="slidenum">
              <a:rPr lang="en-US" altLang="fi-FI">
                <a:solidFill>
                  <a:srgbClr val="898989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2EB3BB-06CB-4FE9-8969-8F5C47E10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3CE8AF-BB54-4004-8157-2CD5088F2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0B8826-E881-4DBA-B4AF-0CC09E7DC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>
            <a:extLst>
              <a:ext uri="{FF2B5EF4-FFF2-40B4-BE49-F238E27FC236}">
                <a16:creationId xmlns:a16="http://schemas.microsoft.com/office/drawing/2014/main" id="{59A6B49D-73CB-4D4A-834B-E7B0210009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314" y="317501"/>
            <a:ext cx="8207375" cy="11969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fi-FI" dirty="0"/>
              <a:t>Episodic volatility, continued</a:t>
            </a:r>
          </a:p>
        </p:txBody>
      </p:sp>
      <p:sp>
        <p:nvSpPr>
          <p:cNvPr id="23555" name="Alatunnisteen paikkamerkki 4">
            <a:extLst>
              <a:ext uri="{FF2B5EF4-FFF2-40B4-BE49-F238E27FC236}">
                <a16:creationId xmlns:a16="http://schemas.microsoft.com/office/drawing/2014/main" id="{1CC464E3-FB6F-4B43-8BF1-BC35FD47064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23556" name="Dian numeron paikkamerkki 5">
            <a:extLst>
              <a:ext uri="{FF2B5EF4-FFF2-40B4-BE49-F238E27FC236}">
                <a16:creationId xmlns:a16="http://schemas.microsoft.com/office/drawing/2014/main" id="{3CCFF37B-0D6B-494F-9667-FFD6865AE82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44161BFF-F997-4300-88E5-23151FB28941}" type="slidenum">
              <a:rPr lang="en-US" altLang="fi-FI">
                <a:solidFill>
                  <a:srgbClr val="898989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fi-FI">
              <a:solidFill>
                <a:srgbClr val="898989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60AB8AD-8A8F-428F-907D-ECBFCC50848B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1992314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AD71FD-E582-4496-A085-A2F657EB0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CBFF00-6A4A-41EF-93D2-67194A0CD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31394A-2C39-4DAB-9830-10FE4228E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1FB7E5-A761-40A1-B767-46DA9D16E5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563E0E-688A-4630-9B04-8980060AF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664E12-384C-4EF3-8D88-109AA611D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CD1990-E213-41E4-ACA5-3F2ADEC62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81FDDC-9BA8-4A91-9CB0-4DA628148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F1501-950E-4965-A444-9F3B21627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8FC0AA-B1AD-4374-BC37-5CCBA1CA7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FAF11C-4C73-4BC4-AD24-59FD523BA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608059-41BC-405D-B36A-6A1B78912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4C1742-1C9E-4B06-8EA0-38CC8F0D4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9683" y="374962"/>
            <a:ext cx="8085599" cy="1195798"/>
          </a:xfrm>
        </p:spPr>
        <p:txBody>
          <a:bodyPr/>
          <a:lstStyle/>
          <a:p>
            <a:pPr algn="ctr"/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explicit</a:t>
            </a:r>
            <a:r>
              <a:rPr lang="fi-FI" dirty="0"/>
              <a:t> main </a:t>
            </a:r>
            <a:r>
              <a:rPr lang="fi-FI" dirty="0" err="1"/>
              <a:t>objectives</a:t>
            </a:r>
            <a:r>
              <a:rPr lang="fi-FI" dirty="0"/>
              <a:t> of </a:t>
            </a:r>
            <a:r>
              <a:rPr lang="fi-FI" dirty="0" err="1"/>
              <a:t>regulation</a:t>
            </a:r>
            <a:r>
              <a:rPr lang="fi-FI" dirty="0"/>
              <a:t>: </a:t>
            </a:r>
            <a:br>
              <a:rPr lang="fi-FI" dirty="0"/>
            </a:br>
            <a:r>
              <a:rPr lang="fi-FI" dirty="0" err="1"/>
              <a:t>efficiency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markets</a:t>
            </a:r>
            <a:r>
              <a:rPr lang="fi-FI" dirty="0"/>
              <a:t> and </a:t>
            </a:r>
            <a:r>
              <a:rPr lang="fi-FI" dirty="0" err="1"/>
              <a:t>investor</a:t>
            </a:r>
            <a:r>
              <a:rPr lang="fi-FI" dirty="0"/>
              <a:t> </a:t>
            </a:r>
            <a:r>
              <a:rPr lang="fi-FI" dirty="0" err="1"/>
              <a:t>protection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9FE1D4-343F-401F-9FA8-BA6DB19235E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often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always</a:t>
            </a:r>
            <a:r>
              <a:rPr lang="fi-FI" dirty="0"/>
              <a:t>, in a </a:t>
            </a:r>
            <a:r>
              <a:rPr lang="fi-FI" dirty="0" err="1"/>
              <a:t>synergic</a:t>
            </a:r>
            <a:r>
              <a:rPr lang="fi-FI" dirty="0"/>
              <a:t> </a:t>
            </a:r>
            <a:r>
              <a:rPr lang="fi-FI" dirty="0" err="1"/>
              <a:t>relation</a:t>
            </a:r>
            <a:r>
              <a:rPr lang="fi-FI" dirty="0"/>
              <a:t> to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other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Examples</a:t>
            </a:r>
            <a:r>
              <a:rPr lang="fi-FI" dirty="0"/>
              <a:t>: 1disclosure </a:t>
            </a:r>
            <a:r>
              <a:rPr lang="fi-FI" dirty="0" err="1"/>
              <a:t>duties</a:t>
            </a:r>
            <a:r>
              <a:rPr lang="fi-FI" dirty="0"/>
              <a:t>, 2 </a:t>
            </a:r>
            <a:r>
              <a:rPr lang="fi-FI" dirty="0" err="1"/>
              <a:t>insider</a:t>
            </a:r>
            <a:r>
              <a:rPr lang="fi-FI" dirty="0"/>
              <a:t> </a:t>
            </a:r>
            <a:r>
              <a:rPr lang="fi-FI" dirty="0" err="1"/>
              <a:t>regulation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3F84553-85A0-4A60-A6CB-31280E05CDB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851992C-00CD-4573-98EB-2B3F2912626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E7E7FB-6627-4470-B8AC-A667C0E730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6094326"/>
              </p:ext>
            </p:extLst>
          </p:nvPr>
        </p:nvGraphicFramePr>
        <p:xfrm>
          <a:off x="2360613" y="1949825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232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C0C723-6037-4E89-A2E0-1E42387EB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B659F4-4760-4A64-A45E-532AA603B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DEEAF7-11C2-4B85-BE46-D4401C331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E1DFB5-A98A-4C1F-88DE-3C131DAF9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709DF5-E3C7-487D-BF25-EC9FEB453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6FE3B3-B9E4-46AD-B92D-AC650E16F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B564F8-0DED-491A-B4AB-724E1FD0D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7A46AB-B7FC-4240-8F5D-7321CBF26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353D32-B0C4-4804-828F-049C2D2C70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Example</a:t>
            </a:r>
            <a:r>
              <a:rPr lang="fi-FI" dirty="0"/>
              <a:t> 1: </a:t>
            </a:r>
            <a:r>
              <a:rPr lang="fi-FI" dirty="0" err="1"/>
              <a:t>Disclosure</a:t>
            </a:r>
            <a:r>
              <a:rPr lang="fi-FI" dirty="0"/>
              <a:t> </a:t>
            </a:r>
            <a:r>
              <a:rPr lang="fi-FI" dirty="0" err="1"/>
              <a:t>duties</a:t>
            </a: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B5B67C8D-F8BB-4A83-AB2D-8F2075A7D4B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512086326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A430D0-42FF-4E45-B883-10547A542D8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96E31C5-66AE-4159-B1DD-9F97C60132E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8269F1E-79E1-46A9-BC13-7B314D8D35EC}" type="slidenum">
              <a:rPr lang="fi-FI" altLang="fi-FI" smtClean="0"/>
              <a:pPr/>
              <a:t>13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5423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1FDA87-2559-406B-9E24-2BFCE77C8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C5E058-FFB1-4BE5-8638-004B6AEBE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D76728-ACD1-47E8-B434-88BA39715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505D47-4DEF-4BAC-B53C-015F063DE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1B4E59-84C9-4519-86EA-B7F8420EF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FEACED-067F-4AAA-8945-7EDDBFD39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49DC75-F203-4B91-AF92-B7E8F1F7BA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0CC4E9-4E4A-4CD7-A735-A11CBCB51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9A9579-487A-4459-9A85-88DA84827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125F8D-B457-48DC-A2E4-7C98EB56E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fi-FI" dirty="0">
                <a:solidFill>
                  <a:schemeClr val="accent1"/>
                </a:solidFill>
              </a:rPr>
              <a:t>The Legal Relations in the Trade in Securities: direct trade outside the market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2290" name="Footer Placeholder 3"/>
          <p:cNvSpPr>
            <a:spLocks noGrp="1"/>
          </p:cNvSpPr>
          <p:nvPr>
            <p:ph type="ftr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i-FI" sz="900">
                <a:solidFill>
                  <a:srgbClr val="898989"/>
                </a:solidFill>
              </a:rPr>
              <a:t>Financial Law Lecture 1</a:t>
            </a:r>
            <a:endParaRPr lang="fi-FI" altLang="fi-FI" sz="900">
              <a:solidFill>
                <a:srgbClr val="898989"/>
              </a:solidFill>
            </a:endParaRP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7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95077B1-93FA-4831-AF7C-BCCD6EB0FBAA}" type="slidenum">
              <a:rPr lang="fi-FI" altLang="fi-FI" sz="9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fi-FI" altLang="fi-FI" sz="900">
              <a:solidFill>
                <a:srgbClr val="898989"/>
              </a:solidFill>
            </a:endParaRPr>
          </a:p>
        </p:txBody>
      </p:sp>
      <p:grpSp>
        <p:nvGrpSpPr>
          <p:cNvPr id="12293" name="Group 18"/>
          <p:cNvGrpSpPr>
            <a:grpSpLocks/>
          </p:cNvGrpSpPr>
          <p:nvPr/>
        </p:nvGrpSpPr>
        <p:grpSpPr bwMode="auto">
          <a:xfrm>
            <a:off x="2279651" y="1519239"/>
            <a:ext cx="7250113" cy="4267200"/>
            <a:chOff x="990600" y="2057400"/>
            <a:chExt cx="7250113" cy="4267200"/>
          </a:xfrm>
        </p:grpSpPr>
        <p:sp>
          <p:nvSpPr>
            <p:cNvPr id="12294" name="Rectangle 4"/>
            <p:cNvSpPr>
              <a:spLocks noChangeArrowheads="1"/>
            </p:cNvSpPr>
            <p:nvPr/>
          </p:nvSpPr>
          <p:spPr bwMode="auto">
            <a:xfrm>
              <a:off x="990600" y="2057400"/>
              <a:ext cx="1828800" cy="9144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i-FI">
                  <a:latin typeface="Times New Roman" pitchFamily="18" charset="0"/>
                </a:rPr>
                <a:t>Principal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i-FI">
                  <a:latin typeface="Times New Roman" pitchFamily="18" charset="0"/>
                </a:rPr>
                <a:t>(buyer/seller)</a:t>
              </a:r>
            </a:p>
          </p:txBody>
        </p:sp>
        <p:sp>
          <p:nvSpPr>
            <p:cNvPr id="12295" name="Rectangle 5"/>
            <p:cNvSpPr>
              <a:spLocks noChangeArrowheads="1"/>
            </p:cNvSpPr>
            <p:nvPr/>
          </p:nvSpPr>
          <p:spPr bwMode="auto">
            <a:xfrm>
              <a:off x="1066800" y="5486400"/>
              <a:ext cx="1752600" cy="8382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i-FI">
                  <a:latin typeface="Times New Roman" pitchFamily="18" charset="0"/>
                </a:rPr>
                <a:t>Counterpart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i-FI">
                  <a:latin typeface="Times New Roman" pitchFamily="18" charset="0"/>
                </a:rPr>
                <a:t>(seller/buyer)</a:t>
              </a:r>
            </a:p>
          </p:txBody>
        </p:sp>
        <p:sp>
          <p:nvSpPr>
            <p:cNvPr id="12296" name="Rectangle 6"/>
            <p:cNvSpPr>
              <a:spLocks noChangeArrowheads="1"/>
            </p:cNvSpPr>
            <p:nvPr/>
          </p:nvSpPr>
          <p:spPr bwMode="auto">
            <a:xfrm>
              <a:off x="4953000" y="4114800"/>
              <a:ext cx="2743200" cy="838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i-FI">
                  <a:latin typeface="Times New Roman" pitchFamily="18" charset="0"/>
                </a:rPr>
                <a:t>Broker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i-FI">
                  <a:latin typeface="Times New Roman" pitchFamily="18" charset="0"/>
                </a:rPr>
                <a:t>(commission agent)</a:t>
              </a:r>
            </a:p>
          </p:txBody>
        </p:sp>
        <p:sp>
          <p:nvSpPr>
            <p:cNvPr id="12297" name="Line 7"/>
            <p:cNvSpPr>
              <a:spLocks noChangeShapeType="1"/>
            </p:cNvSpPr>
            <p:nvPr/>
          </p:nvSpPr>
          <p:spPr bwMode="auto">
            <a:xfrm>
              <a:off x="1828800" y="31242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2298" name="Line 8"/>
            <p:cNvSpPr>
              <a:spLocks noChangeShapeType="1"/>
            </p:cNvSpPr>
            <p:nvPr/>
          </p:nvSpPr>
          <p:spPr bwMode="auto">
            <a:xfrm>
              <a:off x="1828800" y="46482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2299" name="Text Box 9"/>
            <p:cNvSpPr txBox="1">
              <a:spLocks noChangeArrowheads="1"/>
            </p:cNvSpPr>
            <p:nvPr/>
          </p:nvSpPr>
          <p:spPr bwMode="auto">
            <a:xfrm>
              <a:off x="1050925" y="4003675"/>
              <a:ext cx="19780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i-FI">
                  <a:latin typeface="Times New Roman" pitchFamily="18" charset="0"/>
                </a:rPr>
                <a:t>Sale of goods?</a:t>
              </a:r>
            </a:p>
          </p:txBody>
        </p:sp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 flipH="1" flipV="1">
              <a:off x="2971800" y="2514600"/>
              <a:ext cx="1524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2301" name="Line 11"/>
            <p:cNvSpPr>
              <a:spLocks noChangeShapeType="1"/>
            </p:cNvSpPr>
            <p:nvPr/>
          </p:nvSpPr>
          <p:spPr bwMode="auto">
            <a:xfrm>
              <a:off x="5105400" y="3352800"/>
              <a:ext cx="1371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2302" name="Text Box 12"/>
            <p:cNvSpPr txBox="1">
              <a:spLocks noChangeArrowheads="1"/>
            </p:cNvSpPr>
            <p:nvPr/>
          </p:nvSpPr>
          <p:spPr bwMode="auto">
            <a:xfrm>
              <a:off x="3565525" y="3013075"/>
              <a:ext cx="46751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i-FI">
                  <a:latin typeface="Times New Roman" pitchFamily="18" charset="0"/>
                </a:rPr>
                <a:t>Buying commission /comm. on sales</a:t>
              </a:r>
            </a:p>
          </p:txBody>
        </p:sp>
        <p:sp>
          <p:nvSpPr>
            <p:cNvPr id="12303" name="Line 13"/>
            <p:cNvSpPr>
              <a:spLocks noChangeShapeType="1"/>
            </p:cNvSpPr>
            <p:nvPr/>
          </p:nvSpPr>
          <p:spPr bwMode="auto">
            <a:xfrm flipV="1">
              <a:off x="4800600" y="5105400"/>
              <a:ext cx="1447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2304" name="Text Box 14"/>
            <p:cNvSpPr txBox="1">
              <a:spLocks noChangeArrowheads="1"/>
            </p:cNvSpPr>
            <p:nvPr/>
          </p:nvSpPr>
          <p:spPr bwMode="auto">
            <a:xfrm>
              <a:off x="3336925" y="5375275"/>
              <a:ext cx="18430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i-FI">
                  <a:latin typeface="Times New Roman" pitchFamily="18" charset="0"/>
                </a:rPr>
                <a:t>Sale of goods</a:t>
              </a:r>
            </a:p>
          </p:txBody>
        </p:sp>
        <p:sp>
          <p:nvSpPr>
            <p:cNvPr id="12305" name="Line 15"/>
            <p:cNvSpPr>
              <a:spLocks noChangeShapeType="1"/>
            </p:cNvSpPr>
            <p:nvPr/>
          </p:nvSpPr>
          <p:spPr bwMode="auto">
            <a:xfrm flipH="1">
              <a:off x="2971800" y="5791200"/>
              <a:ext cx="533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kumimoji="0" lang="en-US" altLang="fi-FI" sz="3600" b="1" i="0" u="none" strike="noStrike" kern="1200" cap="none" spc="-100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The Legal Relations in the Trade in Securities: trade on the market</a:t>
            </a:r>
            <a:endParaRPr lang="en-US" altLang="fi-FI" dirty="0">
              <a:solidFill>
                <a:srgbClr val="FF0066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314" name="Footer Placeholder 3"/>
          <p:cNvSpPr>
            <a:spLocks noGrp="1"/>
          </p:cNvSpPr>
          <p:nvPr>
            <p:ph type="ftr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i-FI" sz="900">
                <a:solidFill>
                  <a:srgbClr val="898989"/>
                </a:solidFill>
              </a:rPr>
              <a:t>Financial Law Lecture 1</a:t>
            </a:r>
            <a:endParaRPr lang="fi-FI" altLang="fi-FI" sz="900">
              <a:solidFill>
                <a:srgbClr val="898989"/>
              </a:solidFill>
            </a:endParaRP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7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0EE58F4-6BB4-49FE-B032-92C8B2092CED}" type="slidenum">
              <a:rPr lang="fi-FI" altLang="fi-FI" sz="9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fi-FI" altLang="fi-FI" sz="900">
              <a:solidFill>
                <a:srgbClr val="898989"/>
              </a:solidFill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351088" y="1916113"/>
            <a:ext cx="7239000" cy="838200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>
                <a:latin typeface="Times New Roman" pitchFamily="18" charset="0"/>
              </a:rPr>
              <a:t>Principals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i-FI">
                <a:latin typeface="Times New Roman" pitchFamily="18" charset="0"/>
              </a:rPr>
              <a:t>A  B  C  D  E  etc.</a:t>
            </a: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2495550" y="4868863"/>
            <a:ext cx="7162800" cy="914400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>
                <a:latin typeface="Times New Roman" pitchFamily="18" charset="0"/>
              </a:rPr>
              <a:t>X  Y  Z  etc.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i-FI">
                <a:latin typeface="Times New Roman" pitchFamily="18" charset="0"/>
              </a:rPr>
              <a:t>Counterparts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2495550" y="3573463"/>
            <a:ext cx="1676400" cy="609600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>
                <a:latin typeface="Times New Roman" pitchFamily="18" charset="0"/>
              </a:rPr>
              <a:t>Brokers</a:t>
            </a:r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7464425" y="3573463"/>
            <a:ext cx="2057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>
                <a:latin typeface="Times New Roman" pitchFamily="18" charset="0"/>
              </a:rPr>
              <a:t>Brokers</a:t>
            </a:r>
          </a:p>
        </p:txBody>
      </p:sp>
      <p:cxnSp>
        <p:nvCxnSpPr>
          <p:cNvPr id="13321" name="AutoShape 8"/>
          <p:cNvCxnSpPr>
            <a:cxnSpLocks noChangeShapeType="1"/>
          </p:cNvCxnSpPr>
          <p:nvPr/>
        </p:nvCxnSpPr>
        <p:spPr bwMode="auto">
          <a:xfrm>
            <a:off x="3575050" y="2924175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2" name="AutoShape 9"/>
          <p:cNvCxnSpPr>
            <a:cxnSpLocks noChangeShapeType="1"/>
          </p:cNvCxnSpPr>
          <p:nvPr/>
        </p:nvCxnSpPr>
        <p:spPr bwMode="auto">
          <a:xfrm>
            <a:off x="3503613" y="4365625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3" name="AutoShape 10"/>
          <p:cNvCxnSpPr>
            <a:cxnSpLocks noChangeShapeType="1"/>
          </p:cNvCxnSpPr>
          <p:nvPr/>
        </p:nvCxnSpPr>
        <p:spPr bwMode="auto">
          <a:xfrm>
            <a:off x="8401050" y="2924175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4" name="AutoShape 11"/>
          <p:cNvCxnSpPr>
            <a:cxnSpLocks noChangeShapeType="1"/>
          </p:cNvCxnSpPr>
          <p:nvPr/>
        </p:nvCxnSpPr>
        <p:spPr bwMode="auto">
          <a:xfrm>
            <a:off x="8401050" y="4437063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5" name="AutoShape 12"/>
          <p:cNvSpPr>
            <a:spLocks noChangeArrowheads="1"/>
          </p:cNvSpPr>
          <p:nvPr/>
        </p:nvSpPr>
        <p:spPr bwMode="auto">
          <a:xfrm>
            <a:off x="4656138" y="2924175"/>
            <a:ext cx="2514600" cy="1752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lnTo>
                  <a:pt x="5400" y="540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>
                <a:latin typeface="Times New Roman" pitchFamily="18" charset="0"/>
              </a:rPr>
              <a:t>Sale of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i-FI">
                <a:latin typeface="Times New Roman" pitchFamily="18" charset="0"/>
              </a:rPr>
              <a:t>goods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ED886-D1BB-4030-B76C-7EAFB928B6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Characteristic</a:t>
            </a:r>
            <a:r>
              <a:rPr lang="fi-FI" dirty="0"/>
              <a:t> </a:t>
            </a:r>
            <a:r>
              <a:rPr lang="fi-FI" dirty="0" err="1"/>
              <a:t>Features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Securities</a:t>
            </a:r>
            <a:r>
              <a:rPr lang="fi-FI" dirty="0"/>
              <a:t> Markets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A58476D-350C-4E48-B685-BD6807914A1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26187675"/>
              </p:ext>
            </p:extLst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9FFC1A1-D139-4448-AD9A-EA3C25D50C8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D055CDD-00CE-4D81-B94C-614BBA5C965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5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42A779-7EBE-4D44-AC98-EF5EB48B1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377328-8345-4212-98C5-447DC543C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6075FA-BA7F-4D14-A7F4-B783C0A51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FC236A-0955-4A77-BD42-B98D123B53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Direct </a:t>
            </a:r>
            <a:r>
              <a:rPr lang="fi-FI" dirty="0" err="1"/>
              <a:t>Selling</a:t>
            </a:r>
            <a:r>
              <a:rPr lang="fi-FI" dirty="0"/>
              <a:t> – </a:t>
            </a:r>
            <a:r>
              <a:rPr lang="fi-FI" dirty="0" err="1"/>
              <a:t>Transactions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Market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933843B-4E9A-4A15-BC89-C6A939C9D7B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E25ADD0-4BE6-4F7C-9D2E-4F11E0E3664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238E683-EA97-4EC7-A4D9-CA3FDBE9406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430971199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861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27B2BA-1483-4529-9990-A8392AF4E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32090E-992B-487D-9557-680779A76D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7AA5C48-7CE5-4805-824F-0AA633E16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FE54C36-DFD3-4565-8AF7-C936FDBE4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C0A2A5-EDBB-4C63-83A1-41FCE5509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sz="3600" spc="-100" dirty="0">
                <a:solidFill>
                  <a:srgbClr val="78BE20"/>
                </a:solidFill>
              </a:rPr>
              <a:t>The Informative Efficiency of Disclosure Regulation 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816DE7-5865-4951-9242-233533342E8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9A564EA-9C04-4135-848C-8FE0FA9B570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CE9B4502-8F8C-47E0-AC0E-47CF74805E2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44983851"/>
              </p:ext>
            </p:extLst>
          </p:nvPr>
        </p:nvGraphicFramePr>
        <p:xfrm>
          <a:off x="559582" y="157679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303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7927C0-0612-4804-834B-A0BE584217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952E69-C70E-4E4C-8673-1A1C934BD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F1EC720-A1F8-43EA-A9C5-2F5D3463B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5B5F818-5AD9-41DB-BC88-B30AE01E7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F9A1A02-EFBE-4678-A881-46F9A7304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>
            <a:extLst>
              <a:ext uri="{FF2B5EF4-FFF2-40B4-BE49-F238E27FC236}">
                <a16:creationId xmlns:a16="http://schemas.microsoft.com/office/drawing/2014/main" id="{90F24CD3-643D-4B68-9EA2-CDC79B575B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314" y="317501"/>
            <a:ext cx="8207375" cy="11969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fi-FI"/>
              <a:t>Investor Protection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C94CF730-F7BD-4A9A-8E56-840E0C9347CF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1992314" y="1514475"/>
          <a:ext cx="8207375" cy="400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80" name="Alatunnisteen paikkamerkki 4">
            <a:extLst>
              <a:ext uri="{FF2B5EF4-FFF2-40B4-BE49-F238E27FC236}">
                <a16:creationId xmlns:a16="http://schemas.microsoft.com/office/drawing/2014/main" id="{974165D6-3954-4AA8-9D1E-6AF9CE9DCD9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24581" name="Dian numeron paikkamerkki 5">
            <a:extLst>
              <a:ext uri="{FF2B5EF4-FFF2-40B4-BE49-F238E27FC236}">
                <a16:creationId xmlns:a16="http://schemas.microsoft.com/office/drawing/2014/main" id="{60D41C3B-182D-4789-B854-2E87322900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06BFE654-E37F-4803-BC51-D06A0833651B}" type="slidenum">
              <a:rPr lang="en-US" altLang="fi-FI">
                <a:solidFill>
                  <a:srgbClr val="898989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193DDB-31FE-4404-98FF-52E1E4356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FE1201-D38C-46B4-A6D7-2D268EBCC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9810F-670B-4B11-87E0-5A01E13AE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E04CC8-1020-4D3A-AD97-1FF332532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704DE8-12C8-4229-99C8-AC8B12713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044455-FF62-4924-BEFA-A39EDB246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altLang="fi-FI" dirty="0" err="1"/>
              <a:t>Views</a:t>
            </a:r>
            <a:r>
              <a:rPr lang="fi-FI" altLang="fi-FI" dirty="0"/>
              <a:t> on </a:t>
            </a:r>
            <a:r>
              <a:rPr lang="fi-FI" altLang="fi-FI" dirty="0" err="1"/>
              <a:t>the</a:t>
            </a:r>
            <a:r>
              <a:rPr lang="fi-FI" altLang="fi-FI" dirty="0"/>
              <a:t> Markets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4"/>
          </p:nvPr>
        </p:nvGraphicFramePr>
        <p:xfrm>
          <a:off x="1992314" y="1514475"/>
          <a:ext cx="8207375" cy="400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Alatunnisteen paikkamerkki 1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fi-FI" sz="900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13317" name="Dian numeron paikkamerkki 2"/>
          <p:cNvSpPr>
            <a:spLocks noGrp="1"/>
          </p:cNvSpPr>
          <p:nvPr>
            <p:ph type="sldNum" sz="quarter" idx="17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FC731392-76DB-45EE-ACB9-B0B038B07918}" type="slidenum">
              <a:rPr lang="en-US" altLang="fi-FI" sz="9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None/>
              </a:pPr>
              <a:t>2</a:t>
            </a:fld>
            <a:endParaRPr lang="en-US" altLang="fi-FI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45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7BEAF0-47AE-4CB9-9BAF-9B7607E2E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5F56F0-B393-46CB-8E86-1F81D40CF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F51300-4239-4FEE-A6B6-643DC43E8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F851B1-35BA-4D38-A722-40923050F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1ADD6B-C6D8-402C-8AEC-2C09FC670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8CA6E7-0CBE-4623-982D-76F5D1148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325DEE-B6E6-459E-A6E7-ABB71ABA2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E2F16-7823-435E-BB9D-9C7AA419E5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8974C1-D363-439A-9203-73BD97824C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Information</a:t>
            </a:r>
            <a:r>
              <a:rPr lang="fi-FI" dirty="0"/>
              <a:t> as Property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96417EA-5868-41D1-A2C3-600A7863DA0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6C8A71D-433F-4C10-BF57-E3F61D2500D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A585E381-76B6-4AB0-A3DD-81021BB604FE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93914778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014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1AD9D3D-725F-4A0F-BE35-AE5A98CAD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738208C-E04E-46E6-9FA4-0663E5C55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5DECB5-0ABA-4A7E-9255-962365878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4399E4-AB19-482E-ACAC-F71B5B62A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10C646-F1DD-4E15-8001-5324DC2C3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421D3A-37E0-4C2A-96AB-BB3BE9934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2EBA59-9BE9-4BB0-9C3A-F01D3F74A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13E0AE-0050-4017-96A5-24900FFE5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6575D43-C144-4DAE-9894-3157EF462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9BC011F-EE4E-4390-8BE9-919D44922A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91A7C6-74A8-4F18-9135-4046D334CE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Example</a:t>
            </a:r>
            <a:r>
              <a:rPr lang="fi-FI" dirty="0"/>
              <a:t> 2: </a:t>
            </a:r>
            <a:r>
              <a:rPr lang="fi-FI" dirty="0" err="1"/>
              <a:t>Insider</a:t>
            </a:r>
            <a:r>
              <a:rPr lang="fi-FI" dirty="0"/>
              <a:t> </a:t>
            </a:r>
            <a:r>
              <a:rPr lang="fi-FI" dirty="0" err="1"/>
              <a:t>Regulation</a:t>
            </a:r>
            <a:r>
              <a:rPr lang="fi-FI" dirty="0"/>
              <a:t>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CDDFE81-706F-493F-B2F7-4C0E8A44252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DDE0D23-C6AB-414F-8CB2-0CE8AE677AD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2B84836-C7F4-40E8-AB43-B4EF7B532C60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43236504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697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F7BD10-CB92-41CD-AA86-62DDAC5061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F23FB3-C8FC-4717-B149-07D60902F4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015428-BB7D-4951-8B50-7965AB12E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902570-9E2E-4FC9-AA5D-2B6174D44E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D674E5-761A-45BA-966D-2878BA50E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5D2343-4D82-4F76-AB83-711FE273D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0E8379-F4C1-483F-9434-5A07A4DE8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4DF8B8-A7CB-4C75-8DB1-32071261CB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Damage</a:t>
            </a:r>
            <a:r>
              <a:rPr lang="fi-FI" dirty="0"/>
              <a:t> </a:t>
            </a:r>
            <a:r>
              <a:rPr lang="fi-FI" dirty="0" err="1"/>
              <a:t>Mechanism</a:t>
            </a:r>
            <a:r>
              <a:rPr lang="fi-FI" dirty="0"/>
              <a:t> of </a:t>
            </a:r>
            <a:r>
              <a:rPr lang="fi-FI" dirty="0" err="1"/>
              <a:t>Insider</a:t>
            </a:r>
            <a:r>
              <a:rPr lang="fi-FI" dirty="0"/>
              <a:t> Trading?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42702EE9-8B93-419D-A874-76B333F8AB8B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75319536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06904CC-0125-4304-BDA4-7F4A0EDF1E7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6119643-B7FD-4365-8C21-62280A61386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8269F1E-79E1-46A9-BC13-7B314D8D35EC}" type="slidenum">
              <a:rPr lang="fi-FI" altLang="fi-FI" smtClean="0"/>
              <a:pPr/>
              <a:t>22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10285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A64D6F-C331-4777-B585-1910B2031C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DD286B9-0BB2-4C18-91AD-D662851E3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5EC35E-D32B-49D6-9C07-74D949253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3C6CFD-0F22-4F83-A537-DA07D971B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F7C0D5D-B9D8-4C00-A060-88981B3E24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F0890D-D9D9-4490-8A77-1057557AE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Arguments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Taken</a:t>
            </a:r>
            <a:r>
              <a:rPr lang="fi-FI" dirty="0"/>
              <a:t> into </a:t>
            </a:r>
            <a:r>
              <a:rPr lang="fi-FI" dirty="0" err="1"/>
              <a:t>Account</a:t>
            </a:r>
            <a:r>
              <a:rPr lang="fi-FI" dirty="0"/>
              <a:t> in </a:t>
            </a:r>
            <a:r>
              <a:rPr lang="fi-FI" dirty="0" err="1"/>
              <a:t>Insider</a:t>
            </a:r>
            <a:r>
              <a:rPr lang="fi-FI" dirty="0"/>
              <a:t> </a:t>
            </a:r>
            <a:r>
              <a:rPr lang="fi-FI" dirty="0" err="1"/>
              <a:t>Regulation</a:t>
            </a:r>
            <a:r>
              <a:rPr lang="fi-FI" dirty="0"/>
              <a:t> 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94D402B-682D-4859-B774-5D2D9C3FCA9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23</a:t>
            </a:fld>
            <a:endParaRPr lang="fi-FI" alt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A18E5336-739E-4B0F-B37C-49B62177225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179673566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993649C-63E6-4BDE-9D21-5761B8BB5B9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Financial Law Lecture 1</a:t>
            </a:r>
          </a:p>
        </p:txBody>
      </p:sp>
    </p:spTree>
    <p:extLst>
      <p:ext uri="{BB962C8B-B14F-4D97-AF65-F5344CB8AC3E}">
        <p14:creationId xmlns:p14="http://schemas.microsoft.com/office/powerpoint/2010/main" val="49088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CEA264-D982-4979-BC4C-427E3BA75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7AA6294-9915-4EF9-967C-F786839E6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15D94CB-E729-4EB6-9C60-D3DA91B17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F37ADA-10C2-4D30-BA4E-419E2E71C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B5809D7-E976-4973-B76C-F922E6EEE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C5926FE-7AC0-42BA-8F5C-5A2E75FAF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05B186-7BED-426E-988E-08E4AB9EF2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>
            <a:extLst>
              <a:ext uri="{FF2B5EF4-FFF2-40B4-BE49-F238E27FC236}">
                <a16:creationId xmlns:a16="http://schemas.microsoft.com/office/drawing/2014/main" id="{BACFBF42-BEAD-4ACF-B7CB-3B329C08A08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314" y="317501"/>
            <a:ext cx="8207375" cy="11969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fi-FI" dirty="0">
                <a:solidFill>
                  <a:srgbClr val="FF3300"/>
                </a:solidFill>
              </a:rPr>
              <a:t>Informational efficiency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7312FB7E-252C-4AAA-BE74-E42D8BCA6812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210603971"/>
              </p:ext>
            </p:extLst>
          </p:nvPr>
        </p:nvGraphicFramePr>
        <p:xfrm>
          <a:off x="1992314" y="1514475"/>
          <a:ext cx="8207375" cy="400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4" name="Alatunnisteen paikkamerkki 4">
            <a:extLst>
              <a:ext uri="{FF2B5EF4-FFF2-40B4-BE49-F238E27FC236}">
                <a16:creationId xmlns:a16="http://schemas.microsoft.com/office/drawing/2014/main" id="{4D359DF2-367C-4C3E-BC44-6951F2E642B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30725" name="Dian numeron paikkamerkki 5">
            <a:extLst>
              <a:ext uri="{FF2B5EF4-FFF2-40B4-BE49-F238E27FC236}">
                <a16:creationId xmlns:a16="http://schemas.microsoft.com/office/drawing/2014/main" id="{64357687-2231-488E-AC6C-FE9D0DA2839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1CBCE1B9-0BA2-4668-91F3-EACD9C88C05E}" type="slidenum">
              <a:rPr lang="en-US" altLang="fi-FI">
                <a:solidFill>
                  <a:srgbClr val="898989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fi-FI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49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11EE6A-12E7-429D-8ABC-FAC7F21FB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4E475D-DE3E-4454-9195-852F07D43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63E5EC-793C-45EA-B763-29CAA4BA7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507B9C-3C05-44C2-B653-446068623F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BCAA49-8021-413C-B6EB-132CE43FC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F5ED52-0A60-451B-A559-EA12D549B2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FEF83-5CE9-438A-99FF-5F401CC92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409B48-8ED0-4BB1-8509-3C83B71A80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Insider</a:t>
            </a:r>
            <a:r>
              <a:rPr lang="fi-FI" dirty="0"/>
              <a:t> Trading as Management </a:t>
            </a:r>
            <a:r>
              <a:rPr lang="fi-FI" dirty="0" err="1"/>
              <a:t>Remuneration</a:t>
            </a: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D9E8A00F-81AB-4598-8D49-A044FA010C53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769665644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D4A08F8-F314-4739-B34F-53888ECE872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C35F5ED-1874-4632-9A7C-182B001F1F7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8269F1E-79E1-46A9-BC13-7B314D8D35EC}" type="slidenum">
              <a:rPr lang="fi-FI" altLang="fi-FI" smtClean="0"/>
              <a:pPr/>
              <a:t>25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8227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AC2CDE-E77F-40D4-8BDA-DA89F2EC9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18A0F8-F721-41A8-A442-4CE80F8DFC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7DA336-065C-4899-A08E-EB2A2E2B3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7BA2D0-F8B8-4D34-A330-434F8B30B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DD7885-DC89-4DA6-9760-1E1E5CA296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B058DE-694F-4DD0-8747-472837315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0B339C-1538-451D-8B48-D0C535AD8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0BC730-DDD0-4811-ACFE-2176D1860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B3282A-1ABD-40B9-83DC-06B692FE3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FB8988-1E31-42C7-AB80-2E7FE68BC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C971B5-A381-4509-AE28-7CA2497CD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D47C5B-86E4-43C4-A701-5446215074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6D932-3589-4A5D-8474-CB862003F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5E8395-B4EF-4E82-B2BF-62DB33C22C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C3B2CA-3405-4818-B79E-038A69599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CAC44F-CC30-46B4-83E9-030D6D0E6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9D247B-B84F-4F13-9B98-23977BDFD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960BB7-9DF9-432B-9642-14ADBA621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1274AC-C9D6-4B3B-B2E5-F86B9791D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8FB43E-7801-4DB4-8F01-9B87A4798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>
            <a:extLst>
              <a:ext uri="{FF2B5EF4-FFF2-40B4-BE49-F238E27FC236}">
                <a16:creationId xmlns:a16="http://schemas.microsoft.com/office/drawing/2014/main" id="{798CB380-BFC5-4798-BBAF-D2B2AD2D5A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314" y="317501"/>
            <a:ext cx="8207375" cy="11969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fi-FI"/>
              <a:t>Investor protection / market functions?</a:t>
            </a:r>
          </a:p>
        </p:txBody>
      </p:sp>
      <p:sp>
        <p:nvSpPr>
          <p:cNvPr id="26628" name="Alatunnisteen paikkamerkki 4">
            <a:extLst>
              <a:ext uri="{FF2B5EF4-FFF2-40B4-BE49-F238E27FC236}">
                <a16:creationId xmlns:a16="http://schemas.microsoft.com/office/drawing/2014/main" id="{E8D7416D-CFE5-4800-A89C-A1465453FDE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26629" name="Dian numeron paikkamerkki 5">
            <a:extLst>
              <a:ext uri="{FF2B5EF4-FFF2-40B4-BE49-F238E27FC236}">
                <a16:creationId xmlns:a16="http://schemas.microsoft.com/office/drawing/2014/main" id="{D25CB4F9-A345-427C-A9C6-AD5458C0CF6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1195BA86-1C9E-4A2A-8A38-E067C8F9E6CC}" type="slidenum">
              <a:rPr lang="en-US" altLang="fi-FI">
                <a:solidFill>
                  <a:srgbClr val="898989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altLang="fi-FI">
              <a:solidFill>
                <a:srgbClr val="898989"/>
              </a:solidFill>
            </a:endParaRP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A4AB6B28-F281-47B0-9C6E-9CED66507A7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513251308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55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0F27EA-9851-4EED-83A5-0B90A8677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D15AD3-9365-41D3-8BA9-67CBD7F7F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EF4325-4DF9-4A33-BD39-CD2B7D86C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210465-6204-469C-A5AD-0DB645539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A3F41D-0863-4B39-BC72-F04AD6C894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C985A4-D04C-4EC8-924B-65ADA0A33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>
            <a:extLst>
              <a:ext uri="{FF2B5EF4-FFF2-40B4-BE49-F238E27FC236}">
                <a16:creationId xmlns:a16="http://schemas.microsoft.com/office/drawing/2014/main" id="{F5E1E1FF-DF07-479C-A2BA-68DC4CA316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314" y="317501"/>
            <a:ext cx="8207375" cy="11969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fi-FI" dirty="0"/>
              <a:t>Conclusions for Regulation </a:t>
            </a:r>
          </a:p>
        </p:txBody>
      </p:sp>
      <p:sp>
        <p:nvSpPr>
          <p:cNvPr id="35844" name="Alatunnisteen paikkamerkki 4">
            <a:extLst>
              <a:ext uri="{FF2B5EF4-FFF2-40B4-BE49-F238E27FC236}">
                <a16:creationId xmlns:a16="http://schemas.microsoft.com/office/drawing/2014/main" id="{96BB8AFB-4E70-4BB1-85EE-FC74A994E60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35845" name="Dian numeron paikkamerkki 5">
            <a:extLst>
              <a:ext uri="{FF2B5EF4-FFF2-40B4-BE49-F238E27FC236}">
                <a16:creationId xmlns:a16="http://schemas.microsoft.com/office/drawing/2014/main" id="{5B9F7A98-D6E6-428F-A796-FC946F3856A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D2457F73-8967-45CD-A275-99B003197784}" type="slidenum">
              <a:rPr lang="en-US" altLang="fi-FI">
                <a:solidFill>
                  <a:srgbClr val="898989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altLang="fi-FI">
              <a:solidFill>
                <a:srgbClr val="898989"/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34604AE9-00DB-496B-AA7B-0A16C5E7B59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759874780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F1F2CE-D02F-438D-B75A-21B95C4B4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CABBAE-B905-4B67-BBDB-A9A2BA8E43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A2DA09-60A1-4CE8-9DDA-E2F88DA36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18329A-C7EF-4553-9766-8704F2EBD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15258C-BC28-41FD-8244-08FA909FC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74E761-825E-4BBF-AC93-BF713802E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0E0EB2-E5C5-4632-8121-5FB02EB3D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A1F2D0-27CD-4612-B7EB-1EBE30BF7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BA21A5-C4B8-4620-A33D-9430E5ECE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71D781-0B7C-4E3C-9044-F77156C23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575571-7027-45FE-A714-93FD37DF8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0CF7AB-E9A5-4274-BF37-F7848AC8C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E44369-7260-465B-8BB3-B3D938D96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D72CDC-6190-472D-BB9D-B916180AA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C70873-17F6-4407-B3BF-4EB7C4FB2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6DD84B-430E-4C1B-AA8B-B6E416D9D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47DF13-DF24-47FC-B681-F263031F9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B87B5A-7DB6-49F2-9494-24B10E704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95F467-79D5-4154-BDFC-9F1CC7C89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EAB55C-E592-4016-8935-FA0139B03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187467-6C06-4382-87E7-AF15BCBE0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17582C-C066-4A40-8ACD-7A48DD9DE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Focus and </a:t>
            </a:r>
            <a:r>
              <a:rPr lang="fi-FI" dirty="0" err="1"/>
              <a:t>objectives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course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529230747"/>
              </p:ext>
            </p:extLst>
          </p:nvPr>
        </p:nvGraphicFramePr>
        <p:xfrm>
          <a:off x="1992314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  <a:latin typeface="Arial"/>
              </a:rPr>
              <a:pPr>
                <a:defRPr/>
              </a:pPr>
              <a:t>3</a:t>
            </a:fld>
            <a:endParaRPr lang="fi-FI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Arial"/>
              </a:rPr>
              <a:t>Financial Law Lecture 1</a:t>
            </a:r>
            <a:endParaRPr lang="fi-FI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128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410BEC-ECD6-49F6-B21C-F1A11C219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08C688-7780-46EE-8720-58355C371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78D077-77EF-45CF-BD01-2153D01E9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9D744C-D591-4EEF-8186-2DF94DD2BD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96C5AA-8301-4F7E-9E73-D60AA2ECB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dirty="0"/>
              <a:t>The Special Characteristics and Role of Financial Markets</a:t>
            </a:r>
            <a:endParaRPr lang="fi-FI" altLang="fi-FI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31709125"/>
              </p:ext>
            </p:extLst>
          </p:nvPr>
        </p:nvGraphicFramePr>
        <p:xfrm>
          <a:off x="1992314" y="1514475"/>
          <a:ext cx="8207375" cy="400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40" name="Alatunnisteen paikkamerkki 1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fi-FI" sz="900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14341" name="Dian numeron paikkamerkki 2"/>
          <p:cNvSpPr>
            <a:spLocks noGrp="1"/>
          </p:cNvSpPr>
          <p:nvPr>
            <p:ph type="sldNum" sz="quarter" idx="17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54816B2B-1D39-4DD1-8326-3BC717A9DC66}" type="slidenum">
              <a:rPr lang="en-US" altLang="fi-FI" sz="9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None/>
              </a:pPr>
              <a:t>4</a:t>
            </a:fld>
            <a:endParaRPr lang="en-US" altLang="fi-FI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52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F6CEB9-BE6B-44C8-8888-8E2D6FEFF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2751C8-E132-47DE-89D4-650B8495B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994C36-DDF1-4389-8D34-0165C5685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2EE9BA-7240-41B7-A8F7-FFEFAC3F2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96DF90-7ED5-458C-B33B-4425ADC5D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25CDF1-0D19-45CC-ABF4-0288A03EE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F6CEB9-BE6B-44C8-8888-8E2D6FEFF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2751C8-E132-47DE-89D4-650B8495B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994C36-DDF1-4389-8D34-0165C5685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2EE9BA-7240-41B7-A8F7-FFEFAC3F2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96DF90-7ED5-458C-B33B-4425ADC5D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25CDF1-0D19-45CC-ABF4-0288A03EE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Graphic spid="2" grpI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B7C7FA-F2AB-41BE-BFEB-B709BE47CC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Financial </a:t>
            </a:r>
            <a:r>
              <a:rPr lang="fi-FI" dirty="0" err="1"/>
              <a:t>markets</a:t>
            </a:r>
            <a:r>
              <a:rPr lang="fi-FI" dirty="0"/>
              <a:t> (Wikipedia)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8E2E544-1FAC-44A5-9BDB-2A33AEFB512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E3183B4-3A52-4270-93D8-2C00E59E7C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6E46B2F9-DF4F-4653-8080-43417EE9A612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627696610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353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60055E-A75B-4902-8BCF-14E1A5764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F66B018-6EE7-400C-BD03-01AE2E44E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68D4233-B75E-49A8-B914-3A8733FB3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069E71-61EB-47CC-AB2B-F0597401A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7E9BBFB-1548-4899-AB1C-69FD24FC9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164BD3-8869-44AB-BEFB-3C7747CF0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5CF4DA-3F9C-4F00-BC15-1EB4DC99F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Main Objects of Regulation in Securities Markets Law 1: Disclosure Duties 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fi-FI" sz="900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7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968AFEE0-7B63-431B-A1A3-271D2ED2EEA2}" type="slidenum">
              <a:rPr lang="en-US" altLang="fi-FI" sz="9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None/>
              </a:pPr>
              <a:t>6</a:t>
            </a:fld>
            <a:endParaRPr lang="en-US" altLang="fi-FI" sz="900">
              <a:solidFill>
                <a:srgbClr val="898989"/>
              </a:solidFill>
            </a:endParaRP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730475E5-965A-476C-99EE-B50A2C4634EF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307418893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458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62BD4C-2AE0-4B9D-ACA5-EE6AF6BA4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9436C0-2B58-48B3-A489-085D96DCF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1C35A0-E100-41B7-9102-76452BCBC0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FB3376-D563-45BE-94AE-DFF6134D6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0A251D-FB61-45B6-AA0B-045D8F477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571529-2143-4660-A309-F2BED6FE6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12BA53-0E47-4DDB-9E64-87EB01592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6FFD20-86B6-4579-8856-28978AC95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AFEEAE-CBAC-4E88-B00A-C987FFD69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Other Main Sets of Securities Market Provisions </a:t>
            </a:r>
            <a:br>
              <a:rPr lang="fi-FI" altLang="fi-FI"/>
            </a:br>
            <a:endParaRPr lang="fi-FI" altLang="fi-FI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fi-FI" sz="900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7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6A753665-29DB-4E72-B02F-0E97CDD738AD}" type="slidenum">
              <a:rPr lang="en-US" altLang="fi-FI" sz="9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None/>
              </a:pPr>
              <a:t>7</a:t>
            </a:fld>
            <a:endParaRPr lang="en-US" altLang="fi-FI" sz="900">
              <a:solidFill>
                <a:srgbClr val="898989"/>
              </a:solidFill>
            </a:endParaRP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C6BB58C5-2044-488F-A68F-D7895FE05CE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507160303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211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3486A3-C275-4AAC-9211-B295ACCD1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596BD6-E455-4A5E-8CB5-54E1F2943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A9DC63-F691-4916-B4EB-3DE1CB828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8549A-21DA-474B-A542-8EB40E724F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FFB97A-1081-4B2E-A748-B05FF317B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9E5E39-69AC-410B-B9D9-D2BF46362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B2AE75-6912-4ED5-B570-6D7A2DDE7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04C0B1-0300-4DC5-9C7E-DC25290A4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52ABDA-8B93-4B15-91C2-6D771DEB4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E2C108-4843-4F43-9D1B-71CC90B50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33AB21-4025-42C2-867D-F1B98F1F9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B6DC83-BA71-4E25-AFBC-A690DAE8F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533759-BF9C-4F0E-A582-CBD2822A6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12A628-7F6A-43B7-A11A-71AE3BE6A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>
            <a:extLst>
              <a:ext uri="{FF2B5EF4-FFF2-40B4-BE49-F238E27FC236}">
                <a16:creationId xmlns:a16="http://schemas.microsoft.com/office/drawing/2014/main" id="{0C5CE6D3-C0D8-4D57-9BB4-7524E4FF62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314" y="317501"/>
            <a:ext cx="8207375" cy="1196975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/>
              <a:t>Why Regulate the Markets?</a:t>
            </a:r>
          </a:p>
        </p:txBody>
      </p:sp>
      <p:sp>
        <p:nvSpPr>
          <p:cNvPr id="20484" name="Alatunnisteen paikkamerkki 4">
            <a:extLst>
              <a:ext uri="{FF2B5EF4-FFF2-40B4-BE49-F238E27FC236}">
                <a16:creationId xmlns:a16="http://schemas.microsoft.com/office/drawing/2014/main" id="{9D8111F7-D8A9-47FE-A070-370E2D48C29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20485" name="Dian numeron paikkamerkki 5">
            <a:extLst>
              <a:ext uri="{FF2B5EF4-FFF2-40B4-BE49-F238E27FC236}">
                <a16:creationId xmlns:a16="http://schemas.microsoft.com/office/drawing/2014/main" id="{03DBBA0F-167A-4A62-8377-8E6C13D5E8A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265B178C-7E1D-4307-BE5D-E7B4509E8B12}" type="slidenum">
              <a:rPr lang="en-US" altLang="fi-FI">
                <a:solidFill>
                  <a:srgbClr val="898989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fi-FI">
              <a:solidFill>
                <a:srgbClr val="898989"/>
              </a:solidFill>
            </a:endParaRP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B11E2EB4-52E6-47D3-8D8F-E43151609FE3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57643715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3BF0FE-411F-4237-A3BC-4AFBEC1A1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E9AB7C-D6A7-45AF-BC72-1B9C272D7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0B5736-FB68-4C2D-9503-523CE4DED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E383F1-9ED2-488E-98AD-9B326A2202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CD6A17-7A86-4111-AA1C-5AC749438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777971-CC98-481F-BB4B-97A452023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907A0E-B97F-4C1B-B2D2-B451F5B53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FEEAD4-67A7-4DF0-B7A8-114025D84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E604B-2381-42A5-B563-BA9E54C588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0F2143-A127-496E-9B9B-1B9DEF3FF2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F79026-AA41-4F7E-9CF2-473530E27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D0C5B8-7975-48AB-BAAD-307DEA48F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E51073-6B9D-4C1D-BA68-EB5A93EB3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68E9B2-70E4-4B21-9611-FF0045A29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C3CCD6-6E3C-4932-8576-E2B5B2EB2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911E27-B54D-4194-9E9F-FFF6041DC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37A95B-512B-47D8-B1C6-CFB1ABECA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07342A-3FAD-44B7-A6B3-E577B5F54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292172-0C23-49D8-81FD-4DEECA85F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D84760-30AA-4D5D-9645-349BC1F3C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24C3E2-7B1B-4EDD-A3CA-CF8D710D3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333825-3332-4B3F-A290-9F6801292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B4166E-4F77-4B8A-993E-62D6F391E9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0" lang="en-US" altLang="fi-FI" sz="3600" b="1" i="0" u="none" strike="noStrike" kern="1200" cap="none" spc="-100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Indications for regulation</a:t>
            </a: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1780AB18-AE5D-4832-8DC5-8C23D25ED32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34376304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664CB6-4F63-4421-8A12-66C100BFE17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6BF470F-0757-4A79-A4BE-4C0353A19F3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8269F1E-79E1-46A9-BC13-7B314D8D35EC}" type="slidenum">
              <a:rPr lang="fi-FI" altLang="fi-FI" smtClean="0"/>
              <a:pPr/>
              <a:t>9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8148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5C912C-6143-493D-9E58-F1297F6F1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17BC30-CBEA-451F-A71B-D5B8E69A3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0E7D66-3FFF-4BAE-8B94-2502A55B74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5AD637-009F-40C1-BBD2-BA21B673D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6AD3D5-3C58-47CD-8433-CA15AB7B70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BDD3FB-CCBE-44AF-852A-3B3E9421F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809971-CB96-4631-AEC4-E00A68CA4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F97CCA-82EE-46F3-A803-4B1BF649D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203F8A-C453-4DC4-B11D-0F21EB725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75D3EB-0308-4731-92A5-A543A3C48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1_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2165</Words>
  <Application>Microsoft Office PowerPoint</Application>
  <PresentationFormat>Laajakuva</PresentationFormat>
  <Paragraphs>280</Paragraphs>
  <Slides>27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27</vt:i4>
      </vt:variant>
    </vt:vector>
  </HeadingPairs>
  <TitlesOfParts>
    <vt:vector size="38" baseType="lpstr">
      <vt:lpstr>Meiryo</vt:lpstr>
      <vt:lpstr>Arial</vt:lpstr>
      <vt:lpstr>Calibri</vt:lpstr>
      <vt:lpstr>Corbel</vt:lpstr>
      <vt:lpstr>Courier New</vt:lpstr>
      <vt:lpstr>Georgia</vt:lpstr>
      <vt:lpstr>Lucida Grande</vt:lpstr>
      <vt:lpstr>Times New Roman</vt:lpstr>
      <vt:lpstr>SketchLinesVTI</vt:lpstr>
      <vt:lpstr>Aalto University</vt:lpstr>
      <vt:lpstr>1_Aalto University</vt:lpstr>
      <vt:lpstr>Financial law</vt:lpstr>
      <vt:lpstr>Views on the Markets</vt:lpstr>
      <vt:lpstr>Focus and objectives of the course</vt:lpstr>
      <vt:lpstr>The Special Characteristics and Role of Financial Markets</vt:lpstr>
      <vt:lpstr>Financial markets (Wikipedia)</vt:lpstr>
      <vt:lpstr>Main Objects of Regulation in Securities Markets Law 1: Disclosure Duties </vt:lpstr>
      <vt:lpstr>Other Main Sets of Securities Market Provisions  </vt:lpstr>
      <vt:lpstr>Why Regulate the Markets?</vt:lpstr>
      <vt:lpstr>Indications for regulation</vt:lpstr>
      <vt:lpstr>Episodic volatility</vt:lpstr>
      <vt:lpstr>Episodic volatility, continued</vt:lpstr>
      <vt:lpstr>The explicit main objectives of regulation:  efficiency of the markets and investor protection</vt:lpstr>
      <vt:lpstr>Example 1: Disclosure duties</vt:lpstr>
      <vt:lpstr>The Legal Relations in the Trade in Securities: direct trade outside the market</vt:lpstr>
      <vt:lpstr>The Legal Relations in the Trade in Securities: trade on the market</vt:lpstr>
      <vt:lpstr>Characteristic Features of the Securities Markets</vt:lpstr>
      <vt:lpstr>Direct Selling – Transactions on the Market</vt:lpstr>
      <vt:lpstr>The Informative Efficiency of Disclosure Regulation </vt:lpstr>
      <vt:lpstr>Investor Protection</vt:lpstr>
      <vt:lpstr>Information as Property </vt:lpstr>
      <vt:lpstr>Example 2: Insider Regulation </vt:lpstr>
      <vt:lpstr>The Damage Mechanism of Insider Trading?</vt:lpstr>
      <vt:lpstr>Arguments to Be Taken into Account in Insider Regulation </vt:lpstr>
      <vt:lpstr>Informational efficiency</vt:lpstr>
      <vt:lpstr>Insider Trading as Management Remuneration</vt:lpstr>
      <vt:lpstr>Investor protection / market functions?</vt:lpstr>
      <vt:lpstr>Conclusions for Regulation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law</dc:title>
  <dc:creator>Matti Rudanko</dc:creator>
  <cp:lastModifiedBy>Matti Rudanko</cp:lastModifiedBy>
  <cp:revision>47</cp:revision>
  <dcterms:created xsi:type="dcterms:W3CDTF">2021-01-12T12:39:19Z</dcterms:created>
  <dcterms:modified xsi:type="dcterms:W3CDTF">2021-01-14T06:50:27Z</dcterms:modified>
</cp:coreProperties>
</file>