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notesMasterIdLst>
    <p:notesMasterId r:id="rId24"/>
  </p:notesMasterIdLst>
  <p:sldIdLst>
    <p:sldId id="322" r:id="rId2"/>
    <p:sldId id="340" r:id="rId3"/>
    <p:sldId id="341" r:id="rId4"/>
    <p:sldId id="342" r:id="rId5"/>
    <p:sldId id="257" r:id="rId6"/>
    <p:sldId id="343" r:id="rId7"/>
    <p:sldId id="326" r:id="rId8"/>
    <p:sldId id="325" r:id="rId9"/>
    <p:sldId id="276" r:id="rId10"/>
    <p:sldId id="259" r:id="rId11"/>
    <p:sldId id="264" r:id="rId12"/>
    <p:sldId id="265" r:id="rId13"/>
    <p:sldId id="338" r:id="rId14"/>
    <p:sldId id="328" r:id="rId15"/>
    <p:sldId id="327" r:id="rId16"/>
    <p:sldId id="274" r:id="rId17"/>
    <p:sldId id="331" r:id="rId18"/>
    <p:sldId id="337" r:id="rId19"/>
    <p:sldId id="336" r:id="rId20"/>
    <p:sldId id="339" r:id="rId21"/>
    <p:sldId id="270" r:id="rId22"/>
    <p:sldId id="344" r:id="rId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3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975" autoAdjust="0"/>
  </p:normalViewPr>
  <p:slideViewPr>
    <p:cSldViewPr snapToGrid="0">
      <p:cViewPr varScale="1">
        <p:scale>
          <a:sx n="62" d="100"/>
          <a:sy n="62" d="100"/>
        </p:scale>
        <p:origin x="6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76F8E-E193-4A4B-8E51-DA55A4C54576}" type="datetimeFigureOut">
              <a:rPr lang="fi-FI" smtClean="0"/>
              <a:t>6.2.2024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701B4-AE10-4531-9F7B-BF21D9A0A5C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060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701B4-AE10-4531-9F7B-BF21D9A0A5C5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976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701B4-AE10-4531-9F7B-BF21D9A0A5C5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5847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24C38-E732-4902-8754-20BD55761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690E7D-A39B-4FBF-95B8-1C4BBF77E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14CD1-5E16-4F8A-86A0-D965A76E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6.2.2024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24A61-6642-49BE-8E02-4B6344264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851F3-77C7-4F0C-A40D-9A9F8E37F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00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BE7CD-3062-40C7-8251-5D04EAEB2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A754D6-481F-41CE-8FC9-9795A75FB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D9742-961A-4C98-88D1-D21ABEBB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6.2.2024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320B7-CCCB-4C05-828A-61A537316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7B8C7-E6C7-4573-9BE7-D7EF79F55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23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87EF22-A23A-42F1-B833-3F53E9B07B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CB3CA8-DBCE-4DDA-99E2-0119D8F09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7DECE-5A79-4668-8299-576292488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6.2.2024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33534-B611-4911-9359-67A7FFAD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26D0A-1545-4CF5-AED5-9D9AA9F96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16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759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803A0-F6C2-4B73-A1AD-15A8CD23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D96A5-5454-488A-BE33-D4925C0CF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66AC6-DC24-4F2A-AEBF-0462B60C0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6.2.2024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CBD44-3A4F-471E-9679-8FD4F50DC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64645-9C61-4FA9-A976-936A111D6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00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ED69F-6AEB-43A9-B64A-5A7566A3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2A6C1-5349-46B2-B5C0-ED35070E0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43585-0A8B-40D8-8BEF-DE4ECDF03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6.2.2024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BA8B-0383-449B-A19A-BB55B73A7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66036-C5EB-49FD-AEB4-DB3E647A1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63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6D31D-41DF-4AF2-81B8-8710651A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F2248-C1CC-41F8-B303-46F4F07AD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206475-D863-4F76-90CE-4BFA1DF62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1D34F-B8B1-4EEF-AFE8-184381036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6.2.2024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3E36F-9EB4-4693-B759-73008FFB7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EFC7A0-FE61-4B04-9270-868BC7F07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69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10850-3BAB-485F-899C-739B84251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81103-3BF9-49E5-B440-46E18BF3E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EBB4C5-C1B8-4D51-AF13-658BC87F4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7C027-2B61-41D5-A654-A92C32AB5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E1D982-76C2-4630-B363-0989DC009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4BF532-5F7E-4F9D-AC7D-273AE91C4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6.2.2024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1CF1F-6D0E-4F83-9849-ED2183408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B859F2-6250-4E86-9B17-A8DED31A8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8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6A9F5-F74D-4E53-8593-278D4EB8B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E21246-AFEC-43C8-B764-F3A743847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6.2.2024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9942CD-357C-4243-9AFE-7FB2FF4FA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682E19-345C-47E2-AC9E-DDA01CA70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31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C02A96-F042-4452-8CC1-4DC75E259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6.2.2024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A13862-B5E2-4BA4-BD6D-2A206918B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5D8DF-F7C9-495F-B489-23AEB6406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48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132DF-BB58-45B4-B1E4-576D286AF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099AA-064A-4995-8F3F-645CA8F75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B5503-8E2D-412A-A910-FFA7D511A1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87187-D922-4170-ABD2-D03D36910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6.2.2024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3ED34-8E7B-405E-8266-AA47AD0B9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3E12FA-F861-4632-A9AB-8A85DFAEB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50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0D995-B84B-4568-ACAB-6C924ACFB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C707C-CF07-40BA-AD34-82042EF643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AE539C-1835-4962-B969-EE9C77189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9E9C34-D89B-4174-B78D-5385C0B21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6.2.2024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2ED40-9AA1-49D1-B9BD-5DB525BA9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4FF03-C339-4684-8569-039FED326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66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EF9D3-2DE7-47B0-8331-432A34C2A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7AED4-2E82-47C5-A4A5-393944B94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55B0E-2149-4A2D-AC82-060616E84B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AACC7-3B3F-47D1-959A-EF58926E955E}" type="datetimeFigureOut">
              <a:rPr lang="en-US" smtClean="0"/>
              <a:t>6.2.2024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37E95-6AD3-4684-8F4A-AB84E0FEB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6C14D-B64D-49B9-8EFE-1BDCAEA2BD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2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hyperlink" Target="https://commons.wikimedia.org/wiki/File:Urho-Kekkonen-1975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hyperlink" Target="https://commons.wikimedia.org/wiki/File:Sauna_of_Tamminiemi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finland/sites/default/files/eb94_nat_fi_fi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sinki.fi/fi/uutiset/talous/suomalaiset-luottavat-yha" TargetMode="External"/><Relationship Id="rId2" Type="http://schemas.openxmlformats.org/officeDocument/2006/relationships/image" Target="../media/image18.webp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va.fi/blog/2021/06/08/pandemiassakin-suomalainen-luottaa-presidenttiin-poliisiin-ja-puolustusvoimiin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eb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x41M6aFM4R8&amp;list=PLbR0oH-F5gDXNmv9XgmyuRSwCI_W5QGrp&amp;index=2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kela.fi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appiness-report.s3.amazonaws.com/2021/WHR+21_Ch1.pdf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orldhappiness.report/news/in-a-lamentable-year-finland-again-is-the-happiest-country-in-the-world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prosperity.com/ranking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auna-leisure-finnish-sauna-relax-2844863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xpixel.net/Flag-Nordic-Blue-Cross-Flag-Finnish-Flag-Of-Finland-123273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Y__OOcv--M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040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B5D12C-2C24-46C0-992D-4F30086F4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1734" y="3559779"/>
            <a:ext cx="6465287" cy="1516014"/>
          </a:xfrm>
        </p:spPr>
        <p:txBody>
          <a:bodyPr>
            <a:normAutofit fontScale="90000"/>
          </a:bodyPr>
          <a:lstStyle/>
          <a:p>
            <a:pPr algn="l"/>
            <a:r>
              <a:rPr lang="en-US" sz="3400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br>
              <a:rPr lang="en-US" sz="3400" dirty="0">
                <a:solidFill>
                  <a:srgbClr val="FFFFFF"/>
                </a:solidFill>
                <a:latin typeface="Abadi" panose="020B0604020104020204" pitchFamily="34" charset="0"/>
              </a:rPr>
            </a:br>
            <a:r>
              <a:rPr lang="en-US" sz="4000" i="0" dirty="0">
                <a:solidFill>
                  <a:srgbClr val="FFFFFF"/>
                </a:solidFill>
                <a:latin typeface="Abadi" panose="020B0604020104020204" pitchFamily="34" charset="0"/>
              </a:rPr>
              <a:t>Get to </a:t>
            </a:r>
            <a:r>
              <a:rPr lang="en-US" sz="4000" dirty="0">
                <a:solidFill>
                  <a:srgbClr val="FFFFFF"/>
                </a:solidFill>
                <a:latin typeface="Abadi" panose="020B0604020104020204" pitchFamily="34" charset="0"/>
              </a:rPr>
              <a:t>k</a:t>
            </a:r>
            <a:r>
              <a:rPr lang="en-US" sz="4000" i="0" dirty="0">
                <a:solidFill>
                  <a:srgbClr val="FFFFFF"/>
                </a:solidFill>
                <a:latin typeface="Abadi" panose="020B0604020104020204" pitchFamily="34" charset="0"/>
              </a:rPr>
              <a:t>now </a:t>
            </a:r>
            <a:r>
              <a:rPr lang="en-US" sz="4000" dirty="0">
                <a:solidFill>
                  <a:srgbClr val="FFFFFF"/>
                </a:solidFill>
                <a:latin typeface="Abadi" panose="020B0604020104020204" pitchFamily="34" charset="0"/>
              </a:rPr>
              <a:t>F</a:t>
            </a:r>
            <a:r>
              <a:rPr lang="en-US" sz="4000" i="0" dirty="0">
                <a:solidFill>
                  <a:srgbClr val="FFFFFF"/>
                </a:solidFill>
                <a:latin typeface="Abadi" panose="020B0604020104020204" pitchFamily="34" charset="0"/>
              </a:rPr>
              <a:t>inland</a:t>
            </a:r>
            <a:br>
              <a:rPr lang="en-US" sz="3400" i="0" dirty="0">
                <a:solidFill>
                  <a:srgbClr val="FFFFFF"/>
                </a:solidFill>
                <a:highlight>
                  <a:srgbClr val="F3FBFF"/>
                </a:highlight>
              </a:rPr>
            </a:br>
            <a:endParaRPr lang="fi-FI" sz="3400" i="0" dirty="0">
              <a:solidFill>
                <a:srgbClr val="FFFFFF"/>
              </a:solidFill>
              <a:highlight>
                <a:srgbClr val="F3FBFF"/>
              </a:highlight>
            </a:endParaRPr>
          </a:p>
        </p:txBody>
      </p:sp>
      <p:pic>
        <p:nvPicPr>
          <p:cNvPr id="1026" name="Picture 2" descr="Tamminiemi / Kekkosen sauna - Katso kuvat ja varaa helposti - Venuu.fi">
            <a:extLst>
              <a:ext uri="{FF2B5EF4-FFF2-40B4-BE49-F238E27FC236}">
                <a16:creationId xmlns:a16="http://schemas.microsoft.com/office/drawing/2014/main" id="{A9AF6C90-5573-4C1C-A078-81109F140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4" r="-2" b="-2"/>
          <a:stretch/>
        </p:blipFill>
        <p:spPr bwMode="auto">
          <a:xfrm>
            <a:off x="317635" y="299363"/>
            <a:ext cx="4160452" cy="304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ss, sky, outdoor, house&#10;&#10;Description automatically generated">
            <a:extLst>
              <a:ext uri="{FF2B5EF4-FFF2-40B4-BE49-F238E27FC236}">
                <a16:creationId xmlns:a16="http://schemas.microsoft.com/office/drawing/2014/main" id="{DE7DEFA6-51F3-4DB5-82F0-66A5316DC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8778" r="2" b="18779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Tamminiemen sauna on jo varattu, vaikka löylyt maksavat 8000 euroa! -  Kotimaa - Ilta-Sanomat">
            <a:extLst>
              <a:ext uri="{FF2B5EF4-FFF2-40B4-BE49-F238E27FC236}">
                <a16:creationId xmlns:a16="http://schemas.microsoft.com/office/drawing/2014/main" id="{A3CE0570-FB02-4550-A378-1F90B0B42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" r="17271" b="3"/>
          <a:stretch/>
        </p:blipFill>
        <p:spPr bwMode="auto">
          <a:xfrm>
            <a:off x="317635" y="3509433"/>
            <a:ext cx="4160452" cy="30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4B23654B-BE65-48DD-8999-D1D1D3F494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077547">
            <a:off x="2885799" y="1570882"/>
            <a:ext cx="2298725" cy="31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8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119" y="0"/>
            <a:ext cx="9906000" cy="1382156"/>
          </a:xfrm>
        </p:spPr>
        <p:txBody>
          <a:bodyPr>
            <a:normAutofit/>
          </a:bodyPr>
          <a:lstStyle/>
          <a:p>
            <a:r>
              <a:rPr lang="en-US" sz="5400" b="1" i="0" dirty="0"/>
              <a:t>Finland: a society of trust</a:t>
            </a:r>
            <a:endParaRPr lang="fi-FI" sz="5400" b="1" i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387" y="1741376"/>
            <a:ext cx="6357059" cy="4932801"/>
          </a:xfrm>
        </p:spPr>
        <p:txBody>
          <a:bodyPr>
            <a:noAutofit/>
          </a:bodyPr>
          <a:lstStyle/>
          <a:p>
            <a:r>
              <a:rPr lang="en-US" sz="2400" b="1" dirty="0"/>
              <a:t>Eurobarometer 2018</a:t>
            </a:r>
            <a:r>
              <a:rPr lang="en-US" sz="2400" dirty="0"/>
              <a:t>: Finns are the most trusting people in Europe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“From north to south”: From trusting other people to trusting “only” family members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“</a:t>
            </a:r>
            <a:r>
              <a:rPr lang="en-US" sz="2400" i="1" dirty="0"/>
              <a:t>In the Nordics, high levels of trust can be explained by a </a:t>
            </a:r>
            <a:r>
              <a:rPr lang="en-US" sz="2400" i="1" u="sng" dirty="0"/>
              <a:t>welfare model</a:t>
            </a:r>
            <a:r>
              <a:rPr lang="en-US" sz="2400" i="1" dirty="0"/>
              <a:t> based on </a:t>
            </a:r>
            <a:r>
              <a:rPr lang="en-US" sz="2400" i="1" u="sng" dirty="0"/>
              <a:t>equality </a:t>
            </a:r>
            <a:r>
              <a:rPr lang="en-US" sz="2400" i="1" dirty="0"/>
              <a:t>and a </a:t>
            </a:r>
            <a:r>
              <a:rPr lang="en-US" sz="2400" i="1" u="sng" dirty="0"/>
              <a:t>universal right to basic services</a:t>
            </a:r>
            <a:r>
              <a:rPr lang="en-US" sz="2400" i="1" dirty="0"/>
              <a:t>. This prevents “us” vs “them” division from forming</a:t>
            </a:r>
            <a:r>
              <a:rPr lang="en-US" sz="2400" dirty="0"/>
              <a:t>.” Maria Bäck, Political researcher at </a:t>
            </a:r>
            <a:r>
              <a:rPr lang="en-US" sz="2400" dirty="0" err="1"/>
              <a:t>Åbo</a:t>
            </a:r>
            <a:r>
              <a:rPr lang="en-US" sz="2400" dirty="0"/>
              <a:t> </a:t>
            </a:r>
            <a:r>
              <a:rPr lang="en-US" sz="2400" dirty="0" err="1"/>
              <a:t>Akademi</a:t>
            </a:r>
            <a:r>
              <a:rPr lang="en-US" sz="2400" dirty="0"/>
              <a:t>. (YLE News 23.6.2018.)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6DF6565-17BE-4A4B-937E-8EDB69C59422}"/>
              </a:ext>
            </a:extLst>
          </p:cNvPr>
          <p:cNvSpPr txBox="1">
            <a:spLocks/>
          </p:cNvSpPr>
          <p:nvPr/>
        </p:nvSpPr>
        <p:spPr>
          <a:xfrm>
            <a:off x="7462450" y="1552840"/>
            <a:ext cx="3991118" cy="493280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Eurobarometer 2021</a:t>
            </a: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What do Finnish people have trust in? </a:t>
            </a:r>
          </a:p>
          <a:p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91 %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trust in the police </a:t>
            </a:r>
            <a:br>
              <a:rPr lang="en-US" sz="1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(compared to EU27: 69 %)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80 %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trust in judicial system 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76 %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trust in the written press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63 %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trust in the government </a:t>
            </a:r>
            <a:br>
              <a:rPr lang="en-US" sz="1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(compared to EU27: 36 %)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50 %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trust in the EU </a:t>
            </a:r>
            <a:br>
              <a:rPr lang="en-US" sz="1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(compared to EU27: 49 %)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10 %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trust in the social media </a:t>
            </a:r>
          </a:p>
          <a:p>
            <a:pPr marL="0" indent="0">
              <a:buNone/>
            </a:pPr>
            <a:r>
              <a:rPr lang="en-US" sz="1200" dirty="0"/>
              <a:t>(</a:t>
            </a:r>
            <a:r>
              <a:rPr lang="en-US" sz="1200" dirty="0">
                <a:hlinkClick r:id="rId3"/>
              </a:rPr>
              <a:t>https://ec.europa.eu/finland/sites/default/files/eb94_nat_fi_fi.pdf</a:t>
            </a:r>
            <a:r>
              <a:rPr lang="en-US" sz="12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21873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050" y="-179110"/>
            <a:ext cx="8648699" cy="1738422"/>
          </a:xfrm>
        </p:spPr>
        <p:txBody>
          <a:bodyPr>
            <a:normAutofit/>
          </a:bodyPr>
          <a:lstStyle/>
          <a:p>
            <a:r>
              <a:rPr lang="en-US" sz="5400" b="1" i="0" dirty="0"/>
              <a:t>Finland: a society of trust</a:t>
            </a:r>
            <a:endParaRPr lang="fi-FI" sz="5400" b="1" i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596" y="1559312"/>
            <a:ext cx="8526153" cy="547780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“Rally round the flag” phenomenon during the early months of the pandemic in 2020 </a:t>
            </a:r>
            <a:r>
              <a:rPr lang="en-US" dirty="0">
                <a:sym typeface="Wingdings" panose="05000000000000000000" pitchFamily="2" charset="2"/>
              </a:rPr>
              <a:t> trust in political decision-makers grew 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What creates trust in the society? 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If institutions trust people, people trust institutions – and other people as well 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High levels of social security increase trust: people are treated equally and fairly 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Welfare system enables and supports the citizens’ participation in social life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Social capital: network of relationships that create trust and reciprocity; shared sense of identity, norms, cooperation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Equal school system 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500" dirty="0"/>
              <a:t>(</a:t>
            </a:r>
            <a:r>
              <a:rPr lang="en-US" sz="1500" dirty="0">
                <a:hlinkClick r:id="rId3"/>
              </a:rPr>
              <a:t>https://www.helsinki.fi/fi/uutiset/talous/suomalaiset-luottavat-yha</a:t>
            </a:r>
            <a:r>
              <a:rPr lang="en-US" sz="1500" dirty="0"/>
              <a:t>, </a:t>
            </a:r>
            <a:r>
              <a:rPr lang="en-US" sz="1500" dirty="0">
                <a:hlinkClick r:id="rId4"/>
              </a:rPr>
              <a:t>https://www.eva.fi/blog/2021/06/08/pandemiassakin-suomalainen-luottaa-presidenttiin-poliisiin-ja-puolustusvoimiin/</a:t>
            </a:r>
            <a:r>
              <a:rPr lang="en-US" sz="15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01741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FC40FE-93F0-4B20-B9FF-471C567FD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289" y="1710964"/>
            <a:ext cx="8421460" cy="45201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Group discussion: Share your thoughts on trust! </a:t>
            </a:r>
          </a:p>
          <a:p>
            <a:pPr marL="0" indent="0">
              <a:buNone/>
            </a:pP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Would you trust a stranger or is it “better to be safe than sorry”?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How would you describe trust in society in places you have lived in compared to Finland? </a:t>
            </a:r>
          </a:p>
          <a:p>
            <a:pPr lvl="1"/>
            <a:r>
              <a:rPr lang="en-US" dirty="0"/>
              <a:t>Discuss based on today’s material and the examples in the pre-task text: 1) having somebody return your lost valuables, 2) independence of children at early age, </a:t>
            </a:r>
          </a:p>
          <a:p>
            <a:pPr marL="457200" lvl="1" indent="0">
              <a:buNone/>
            </a:pPr>
            <a:r>
              <a:rPr lang="en-US" dirty="0"/>
              <a:t>   3) following rules,  4) trusting different institutions, </a:t>
            </a:r>
          </a:p>
          <a:p>
            <a:pPr marL="457200" lvl="1" indent="0">
              <a:buNone/>
            </a:pPr>
            <a:r>
              <a:rPr lang="en-US" dirty="0"/>
              <a:t>   and 5) corruption.</a:t>
            </a:r>
          </a:p>
          <a:p>
            <a:pPr marL="0" indent="0">
              <a:buNone/>
            </a:pPr>
            <a:endParaRPr lang="en-US" dirty="0"/>
          </a:p>
          <a:p>
            <a:endParaRPr lang="fi-FI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69EE6A-BC58-4ECC-BCC0-AF3D02BA01AE}"/>
              </a:ext>
            </a:extLst>
          </p:cNvPr>
          <p:cNvSpPr txBox="1">
            <a:spLocks/>
          </p:cNvSpPr>
          <p:nvPr/>
        </p:nvSpPr>
        <p:spPr>
          <a:xfrm>
            <a:off x="313050" y="-179110"/>
            <a:ext cx="8648699" cy="1738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/>
              <a:t>Finland: a society of trust</a:t>
            </a:r>
            <a:endParaRPr lang="fi-FI" sz="5400" b="1" dirty="0"/>
          </a:p>
        </p:txBody>
      </p:sp>
    </p:spTree>
    <p:extLst>
      <p:ext uri="{BB962C8B-B14F-4D97-AF65-F5344CB8AC3E}">
        <p14:creationId xmlns:p14="http://schemas.microsoft.com/office/powerpoint/2010/main" val="1712961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 b="1" i="0"/>
              <a:t>Finland: a society of trust</a:t>
            </a:r>
            <a:endParaRPr lang="fi-FI" sz="4000" b="1" i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US" sz="1700" b="1"/>
              <a:t>Transparency International 2021</a:t>
            </a:r>
            <a:r>
              <a:rPr lang="en-US" sz="1700"/>
              <a:t>: Finland is the least corrupt country in the world together with Denmark and New Zealand</a:t>
            </a:r>
          </a:p>
          <a:p>
            <a:endParaRPr lang="en-US" sz="1700"/>
          </a:p>
          <a:p>
            <a:r>
              <a:rPr lang="fi-FI" sz="1700"/>
              <a:t>Corruption in Finland is more structural and harder to detect </a:t>
            </a:r>
          </a:p>
          <a:p>
            <a:pPr lvl="1"/>
            <a:r>
              <a:rPr lang="fi-FI" sz="1700"/>
              <a:t>It ofter occurs at the interface between business and public authorities</a:t>
            </a:r>
          </a:p>
          <a:p>
            <a:pPr lvl="1"/>
            <a:r>
              <a:rPr lang="en-US" sz="1700"/>
              <a:t>Corruption takes the form of giving and taking unfair advantages, conflicts of interest and favouritism</a:t>
            </a:r>
            <a:endParaRPr lang="fi-FI" sz="1700"/>
          </a:p>
          <a:p>
            <a:pPr lvl="2"/>
            <a:r>
              <a:rPr lang="fi-FI" sz="1700"/>
              <a:t>”good brother” network </a:t>
            </a:r>
          </a:p>
        </p:txBody>
      </p:sp>
      <p:pic>
        <p:nvPicPr>
          <p:cNvPr id="5" name="Picture 4" descr="Spiral staircase">
            <a:extLst>
              <a:ext uri="{FF2B5EF4-FFF2-40B4-BE49-F238E27FC236}">
                <a16:creationId xmlns:a16="http://schemas.microsoft.com/office/drawing/2014/main" id="{32E58B54-DB25-BBFF-6CE6-BA46268607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01" r="-2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5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738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i="0" dirty="0"/>
              <a:t>Finland – a welfare system </a:t>
            </a:r>
            <a:endParaRPr lang="fi-FI" sz="5400" b="1" i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26EF23-1382-4EE9-A382-731C66A25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146" y="1545996"/>
            <a:ext cx="8538330" cy="51584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First steps into building Finland a Nordic welfare system were taken after 1952 when Finland paid the last war reparations to the Soviet Union 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The economy started to grow and the state began to collect more taxes 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What is a Nordic welfare system?</a:t>
            </a:r>
          </a:p>
          <a:p>
            <a:pPr lvl="1"/>
            <a:r>
              <a:rPr lang="en-US" sz="1800" dirty="0"/>
              <a:t>The state evens income differences with progressive taxation</a:t>
            </a:r>
          </a:p>
          <a:p>
            <a:pPr lvl="1"/>
            <a:r>
              <a:rPr lang="en-US" sz="1800" dirty="0"/>
              <a:t> The state secures sufficient income and basic services, such as health care and education, to everyone 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Some major steps that have strengthened the welfare system:</a:t>
            </a:r>
          </a:p>
          <a:p>
            <a:pPr lvl="1"/>
            <a:r>
              <a:rPr lang="en-US" sz="1800" dirty="0"/>
              <a:t>Health insurance to all in the 1960s</a:t>
            </a:r>
          </a:p>
          <a:p>
            <a:pPr lvl="1"/>
            <a:r>
              <a:rPr lang="en-US" sz="1800" dirty="0"/>
              <a:t>Free education to all in the 1970s</a:t>
            </a:r>
          </a:p>
          <a:p>
            <a:pPr lvl="1"/>
            <a:r>
              <a:rPr lang="en-US" sz="1800" dirty="0"/>
              <a:t>Daycare place to all children in the 1970s </a:t>
            </a:r>
            <a:r>
              <a:rPr lang="en-US" sz="1800" dirty="0">
                <a:sym typeface="Wingdings" panose="05000000000000000000" pitchFamily="2" charset="2"/>
              </a:rPr>
              <a:t> this allowed women to more easily take part or return to working life; </a:t>
            </a:r>
            <a:r>
              <a:rPr lang="en-US" sz="1800" b="1" dirty="0">
                <a:hlinkClick r:id="rId2"/>
              </a:rPr>
              <a:t>How has Gender Equality Shaped Finland?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200" dirty="0"/>
              <a:t>Politics nowadays: lighter taxation in certain areas, a growing private sector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9D201E-DFA5-4E33-A455-4F4616160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7485" y="1906570"/>
            <a:ext cx="2603369" cy="39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7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738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i="0" dirty="0"/>
              <a:t>Finland – a welfare system </a:t>
            </a:r>
            <a:endParaRPr lang="fi-FI" sz="5400" b="1" i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26EF23-1382-4EE9-A382-731C66A25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147" y="1634066"/>
            <a:ext cx="8236672" cy="50703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The society is organized by a broad and effective public sector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Public schools, communal day-care system, public health care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High taxes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Openness across social systems: e.g. yearly tax and income data, possibility to participate in the national core curriculum process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Finland uses almost third of its GDP to support the welfare state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BFF28D-EED4-4CED-8087-473849C33F08}"/>
              </a:ext>
            </a:extLst>
          </p:cNvPr>
          <p:cNvSpPr txBox="1"/>
          <p:nvPr/>
        </p:nvSpPr>
        <p:spPr>
          <a:xfrm>
            <a:off x="1891252" y="5313219"/>
            <a:ext cx="5156462" cy="1015663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“In Finland, the social security system aims to safeguard sufficient economic security in all life situations.” </a:t>
            </a:r>
            <a:r>
              <a:rPr lang="en-US" sz="1400" dirty="0"/>
              <a:t>(</a:t>
            </a:r>
            <a:r>
              <a:rPr lang="en-US" sz="1400" dirty="0">
                <a:hlinkClick r:id="rId2"/>
              </a:rPr>
              <a:t>www.kela.fi</a:t>
            </a:r>
            <a:r>
              <a:rPr lang="en-US" sz="1400" dirty="0"/>
              <a:t>) </a:t>
            </a:r>
            <a:endParaRPr lang="fi-FI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F8463-851B-41B3-B493-E0876BA4D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7484" y="1915997"/>
            <a:ext cx="2603369" cy="39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8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2B5EB8-C0CE-45FB-B325-5F34172F3D3D}"/>
              </a:ext>
            </a:extLst>
          </p:cNvPr>
          <p:cNvSpPr txBox="1">
            <a:spLocks/>
          </p:cNvSpPr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b="1"/>
              <a:t>Finland – a welfare system 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Äitiyspakkaus</a:t>
            </a:r>
            <a:br>
              <a:rPr lang="en-US" sz="2200" b="1"/>
            </a:br>
            <a:r>
              <a:rPr lang="en-US" sz="2200"/>
              <a:t>“maternity package”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1937</a:t>
            </a:r>
            <a:r>
              <a:rPr lang="en-US" sz="2200"/>
              <a:t> to disadvantaged mothers (</a:t>
            </a:r>
            <a:r>
              <a:rPr lang="en-US" sz="2200" i="1"/>
              <a:t>to bring them into social security system</a:t>
            </a:r>
            <a:r>
              <a:rPr lang="en-US" sz="2200"/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1949</a:t>
            </a:r>
            <a:r>
              <a:rPr lang="en-US" sz="2200"/>
              <a:t> to all mothers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375" r="941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886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alloons&#10;&#10;Description automatically generated with medium confidence">
            <a:extLst>
              <a:ext uri="{FF2B5EF4-FFF2-40B4-BE49-F238E27FC236}">
                <a16:creationId xmlns:a16="http://schemas.microsoft.com/office/drawing/2014/main" id="{E0B06F66-6363-46C6-84D4-E6CA992D9C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C39C953-F633-49FE-93A2-EB9097A69DE5}"/>
              </a:ext>
            </a:extLst>
          </p:cNvPr>
          <p:cNvSpPr txBox="1">
            <a:spLocks/>
          </p:cNvSpPr>
          <p:nvPr/>
        </p:nvSpPr>
        <p:spPr>
          <a:xfrm>
            <a:off x="670218" y="388399"/>
            <a:ext cx="9946982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latin typeface="+mn-lt"/>
              </a:rPr>
              <a:t>Finland: the happiest country in the world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109" y="2121763"/>
            <a:ext cx="8615879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/>
              <a:t>United Nations World Happiness Report 2021</a:t>
            </a:r>
            <a:r>
              <a:rPr lang="en-US" dirty="0"/>
              <a:t>: Finland is the happiest country in the world for the 4</a:t>
            </a:r>
            <a:r>
              <a:rPr lang="en-US" baseline="30000" dirty="0"/>
              <a:t>th</a:t>
            </a:r>
            <a:r>
              <a:rPr lang="en-US" dirty="0"/>
              <a:t> year in a row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Some things that are taken into account in the report: GDP, health, corruption, social networks, feelings of joy or happiness, trust in the society </a:t>
            </a:r>
          </a:p>
        </p:txBody>
      </p:sp>
    </p:spTree>
    <p:extLst>
      <p:ext uri="{BB962C8B-B14F-4D97-AF65-F5344CB8AC3E}">
        <p14:creationId xmlns:p14="http://schemas.microsoft.com/office/powerpoint/2010/main" val="297897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alloons&#10;&#10;Description automatically generated with medium confidence">
            <a:extLst>
              <a:ext uri="{FF2B5EF4-FFF2-40B4-BE49-F238E27FC236}">
                <a16:creationId xmlns:a16="http://schemas.microsoft.com/office/drawing/2014/main" id="{55AD0915-BC6C-48F4-A90D-8A45503419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438" y="2163450"/>
            <a:ext cx="8359611" cy="4354498"/>
          </a:xfrm>
        </p:spPr>
        <p:txBody>
          <a:bodyPr>
            <a:noAutofit/>
          </a:bodyPr>
          <a:lstStyle/>
          <a:p>
            <a:r>
              <a:rPr lang="en-US" sz="2000" dirty="0"/>
              <a:t>According to the World Happiness Report 2021, confidence in institutions was one of factors that supported successful COVID-19 strategies </a:t>
            </a:r>
            <a:br>
              <a:rPr lang="en-US" sz="2000" dirty="0"/>
            </a:br>
            <a:r>
              <a:rPr lang="en-US" sz="1100" i="1" dirty="0"/>
              <a:t>(World Happiness Report 2021, </a:t>
            </a:r>
            <a:r>
              <a:rPr lang="en-US" sz="1100" i="1" dirty="0">
                <a:hlinkClick r:id="rId3"/>
              </a:rPr>
              <a:t>https://happiness-report.s3.amazonaws.com/2021/WHR+21_Ch1.pdf</a:t>
            </a:r>
            <a:r>
              <a:rPr lang="en-US" sz="1100" i="1" dirty="0"/>
              <a:t>)</a:t>
            </a:r>
            <a:r>
              <a:rPr lang="en-US" sz="1100" dirty="0"/>
              <a:t>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“Finland has always ranked very high on the measures of </a:t>
            </a:r>
            <a:r>
              <a:rPr lang="en-US" sz="2000" i="1" dirty="0">
                <a:solidFill>
                  <a:srgbClr val="FF3399"/>
                </a:solidFill>
              </a:rPr>
              <a:t>mutual trust </a:t>
            </a:r>
            <a:r>
              <a:rPr lang="en-US" sz="2000" dirty="0"/>
              <a:t>that have helped to protect lives and livelihoods during the pandemic.” </a:t>
            </a:r>
            <a:r>
              <a:rPr lang="en-US" sz="1100" i="1" dirty="0"/>
              <a:t>(In article “In a Lamentable Year, Finland Again is the Happiest Country in the World”, 2021: </a:t>
            </a:r>
            <a:r>
              <a:rPr lang="en-US" sz="1100" i="1" dirty="0">
                <a:hlinkClick r:id="rId4"/>
              </a:rPr>
              <a:t>https://worldhappiness.report/news/in-a-lamentable-year-finland-again-is-the-happiest-country-in-the-world/</a:t>
            </a:r>
            <a:r>
              <a:rPr lang="en-US" sz="1100" i="1" dirty="0"/>
              <a:t>) </a:t>
            </a:r>
          </a:p>
          <a:p>
            <a:pPr marL="0" indent="0">
              <a:buNone/>
            </a:pPr>
            <a:endParaRPr lang="en-US" sz="1800" i="1" dirty="0"/>
          </a:p>
          <a:p>
            <a:r>
              <a:rPr lang="en-US" sz="2000" dirty="0"/>
              <a:t>“</a:t>
            </a:r>
            <a:r>
              <a:rPr lang="en-US" sz="2000" i="1" dirty="0">
                <a:solidFill>
                  <a:srgbClr val="FF3399"/>
                </a:solidFill>
              </a:rPr>
              <a:t>Trust</a:t>
            </a:r>
            <a:r>
              <a:rPr lang="en-US" sz="2000" dirty="0"/>
              <a:t> and </a:t>
            </a:r>
            <a:r>
              <a:rPr lang="en-US" sz="2000" i="1" dirty="0">
                <a:solidFill>
                  <a:srgbClr val="FF3399"/>
                </a:solidFill>
              </a:rPr>
              <a:t>the ability to count on others </a:t>
            </a:r>
            <a:r>
              <a:rPr lang="en-US" sz="2000" dirty="0"/>
              <a:t>are </a:t>
            </a:r>
            <a:r>
              <a:rPr lang="en-US" sz="2000" u="sng" dirty="0"/>
              <a:t>major supports to life evaluations</a:t>
            </a:r>
            <a:r>
              <a:rPr lang="en-US" sz="2000" dirty="0"/>
              <a:t>, especially in the face of crises. To feel that your lost wallet would be returned if found by a police officer, by a </a:t>
            </a:r>
            <a:r>
              <a:rPr lang="en-US" sz="2000" dirty="0" err="1"/>
              <a:t>neighbour</a:t>
            </a:r>
            <a:r>
              <a:rPr lang="en-US" sz="2000" dirty="0"/>
              <a:t>, or a stranger, is estimated to be </a:t>
            </a:r>
            <a:r>
              <a:rPr lang="en-US" sz="2000" i="1" dirty="0"/>
              <a:t>more important </a:t>
            </a:r>
            <a:r>
              <a:rPr lang="en-US" sz="2000" dirty="0"/>
              <a:t>for happiness than income, unemployment, and major health risks.” </a:t>
            </a:r>
            <a:br>
              <a:rPr lang="en-US" sz="2000" dirty="0"/>
            </a:br>
            <a:r>
              <a:rPr lang="en-US" sz="1100" i="1" dirty="0"/>
              <a:t>(World Happiness Report 2021, </a:t>
            </a:r>
            <a:r>
              <a:rPr lang="en-US" sz="1100" i="1" dirty="0">
                <a:hlinkClick r:id="rId3"/>
              </a:rPr>
              <a:t>https://happiness-report.s3.amazonaws.com/2021/WHR+21_Ch1.pdf</a:t>
            </a:r>
            <a:r>
              <a:rPr lang="en-US" sz="1100" i="1" dirty="0"/>
              <a:t>)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2D4423-5CA4-4F8C-8722-A641D5696335}"/>
              </a:ext>
            </a:extLst>
          </p:cNvPr>
          <p:cNvSpPr txBox="1">
            <a:spLocks/>
          </p:cNvSpPr>
          <p:nvPr/>
        </p:nvSpPr>
        <p:spPr>
          <a:xfrm>
            <a:off x="670218" y="388399"/>
            <a:ext cx="9946982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latin typeface="+mn-lt"/>
              </a:rPr>
              <a:t>Finland: the happiest country in the world </a:t>
            </a:r>
          </a:p>
        </p:txBody>
      </p:sp>
    </p:spTree>
    <p:extLst>
      <p:ext uri="{BB962C8B-B14F-4D97-AF65-F5344CB8AC3E}">
        <p14:creationId xmlns:p14="http://schemas.microsoft.com/office/powerpoint/2010/main" val="208970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437" y="2163450"/>
            <a:ext cx="9274011" cy="43544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Happy or just content? </a:t>
            </a:r>
          </a:p>
          <a:p>
            <a:r>
              <a:rPr lang="en-US" dirty="0"/>
              <a:t>Trust in society: social trust, trust in the government </a:t>
            </a:r>
          </a:p>
          <a:p>
            <a:r>
              <a:rPr lang="en-US" dirty="0"/>
              <a:t>Welfare system</a:t>
            </a:r>
          </a:p>
          <a:p>
            <a:r>
              <a:rPr lang="en-US" dirty="0"/>
              <a:t>Safe environments</a:t>
            </a:r>
          </a:p>
          <a:p>
            <a:r>
              <a:rPr lang="en-US" dirty="0"/>
              <a:t>Healthy life </a:t>
            </a:r>
          </a:p>
          <a:p>
            <a:endParaRPr lang="en-US" dirty="0"/>
          </a:p>
          <a:p>
            <a:endParaRPr lang="fi-F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39C953-F633-49FE-93A2-EB9097A69DE5}"/>
              </a:ext>
            </a:extLst>
          </p:cNvPr>
          <p:cNvSpPr txBox="1">
            <a:spLocks/>
          </p:cNvSpPr>
          <p:nvPr/>
        </p:nvSpPr>
        <p:spPr>
          <a:xfrm>
            <a:off x="520438" y="266705"/>
            <a:ext cx="9726497" cy="1738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Finland: the happiest country in the world </a:t>
            </a:r>
            <a:endParaRPr lang="fi-FI" sz="5400" dirty="0"/>
          </a:p>
        </p:txBody>
      </p:sp>
      <p:pic>
        <p:nvPicPr>
          <p:cNvPr id="4" name="Picture 3" descr="A group of balloons&#10;&#10;Description automatically generated with medium confidence">
            <a:extLst>
              <a:ext uri="{FF2B5EF4-FFF2-40B4-BE49-F238E27FC236}">
                <a16:creationId xmlns:a16="http://schemas.microsoft.com/office/drawing/2014/main" id="{4858F91F-28EB-48D8-ADB3-9EF9B2ABE0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0"/>
            <a:ext cx="1219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3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6101-0565-49BB-941D-4548677C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i-FI" sz="3000" i="0" dirty="0" err="1">
                <a:latin typeface="Calibri" panose="020F0502020204030204" pitchFamily="34" charset="0"/>
                <a:cs typeface="Calibri" panose="020F0502020204030204" pitchFamily="34" charset="0"/>
              </a:rPr>
              <a:t>Assignment</a:t>
            </a:r>
            <a:r>
              <a:rPr lang="fi-FI" sz="3000" i="0" dirty="0">
                <a:latin typeface="Calibri" panose="020F0502020204030204" pitchFamily="34" charset="0"/>
                <a:cs typeface="Calibri" panose="020F0502020204030204" pitchFamily="34" charset="0"/>
              </a:rPr>
              <a:t> 1: Presentation </a:t>
            </a:r>
            <a:r>
              <a:rPr lang="fi-FI" sz="3000" i="0" dirty="0" err="1">
                <a:latin typeface="Calibri" panose="020F0502020204030204" pitchFamily="34" charset="0"/>
                <a:cs typeface="Calibri" panose="020F0502020204030204" pitchFamily="34" charset="0"/>
              </a:rPr>
              <a:t>due</a:t>
            </a:r>
            <a:r>
              <a:rPr lang="fi-FI" sz="3000" i="0" dirty="0">
                <a:latin typeface="Calibri" panose="020F0502020204030204" pitchFamily="34" charset="0"/>
                <a:cs typeface="Calibri" panose="020F0502020204030204" pitchFamily="34" charset="0"/>
              </a:rPr>
              <a:t> 13.2.</a:t>
            </a:r>
            <a:br>
              <a:rPr lang="fi-FI" sz="3000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i-FI" sz="3000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i-FI" sz="300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2148-7677-4593-862C-EBF5A57E5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979538"/>
            <a:ext cx="6713552" cy="5878462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endParaRPr lang="fi-FI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fi-FI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fi-FI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MyCourses</a:t>
            </a: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i-FI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instructions</a:t>
            </a: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b="1" i="0" u="sng" dirty="0">
                <a:effectLst/>
                <a:latin typeface="-apple-system"/>
              </a:rPr>
              <a:t>Choose a topic</a:t>
            </a:r>
            <a:r>
              <a:rPr lang="en-US" sz="1800" b="1" i="0" dirty="0">
                <a:effectLst/>
                <a:latin typeface="-apple-system"/>
              </a:rPr>
              <a:t> and write your name and your presentation's topic after the theme in MyCourses.</a:t>
            </a:r>
          </a:p>
          <a:p>
            <a:pPr marL="0" indent="0">
              <a:buNone/>
            </a:pPr>
            <a:endParaRPr lang="en-US" sz="1800" b="1" dirty="0">
              <a:latin typeface="-apple-system"/>
            </a:endParaRPr>
          </a:p>
          <a:p>
            <a:pPr marL="0" indent="0">
              <a:buNone/>
            </a:pPr>
            <a:r>
              <a:rPr lang="en-US" sz="1800" b="1" dirty="0">
                <a:latin typeface="-apple-system"/>
              </a:rPr>
              <a:t>1.</a:t>
            </a:r>
            <a:r>
              <a:rPr lang="en-US" sz="1800" b="1" i="0" dirty="0">
                <a:effectLst/>
                <a:latin typeface="-apple-system"/>
              </a:rPr>
              <a:t> History (a person, an event, an era..):</a:t>
            </a:r>
            <a:br>
              <a:rPr lang="en-US" sz="1800" b="0" i="0" dirty="0">
                <a:effectLst/>
                <a:latin typeface="-apple-system"/>
              </a:rPr>
            </a:br>
            <a:endParaRPr lang="en-US" sz="1800" b="0" i="0" dirty="0">
              <a:effectLst/>
              <a:latin typeface="-apple-system"/>
            </a:endParaRPr>
          </a:p>
          <a:p>
            <a:pPr marL="0" indent="0">
              <a:buNone/>
            </a:pPr>
            <a:r>
              <a:rPr lang="en-US" sz="1800" dirty="0">
                <a:latin typeface="-apple-system"/>
              </a:rPr>
              <a:t>2.</a:t>
            </a:r>
            <a:r>
              <a:rPr lang="en-US" sz="1800" b="1" i="0" dirty="0">
                <a:effectLst/>
                <a:latin typeface="-apple-system"/>
              </a:rPr>
              <a:t>Geography (national Landscape(s), nature, places..):</a:t>
            </a:r>
            <a:br>
              <a:rPr lang="en-US" sz="1800" b="0" i="0" dirty="0">
                <a:effectLst/>
                <a:latin typeface="-apple-system"/>
              </a:rPr>
            </a:br>
            <a:endParaRPr lang="en-US" sz="1800" b="0" i="0" dirty="0">
              <a:effectLst/>
              <a:latin typeface="-apple-system"/>
            </a:endParaRPr>
          </a:p>
          <a:p>
            <a:pPr marL="0" indent="0">
              <a:buNone/>
            </a:pPr>
            <a:r>
              <a:rPr lang="en-US" sz="1800" b="1" i="0" dirty="0">
                <a:effectLst/>
                <a:latin typeface="-apple-system"/>
              </a:rPr>
              <a:t>3. Art and architecture (music, arts, film, literature..):</a:t>
            </a:r>
            <a:br>
              <a:rPr lang="en-US" sz="1800" b="0" i="0" dirty="0">
                <a:effectLst/>
                <a:latin typeface="-apple-system"/>
              </a:rPr>
            </a:br>
            <a:endParaRPr lang="en-US" sz="1800" b="0" i="0" dirty="0">
              <a:effectLst/>
              <a:latin typeface="-apple-system"/>
            </a:endParaRPr>
          </a:p>
          <a:p>
            <a:pPr marL="0" indent="0">
              <a:buNone/>
            </a:pPr>
            <a:r>
              <a:rPr lang="en-US" sz="1800" b="1" i="0" dirty="0">
                <a:effectLst/>
                <a:latin typeface="-apple-system"/>
              </a:rPr>
              <a:t>4. Technology:</a:t>
            </a:r>
            <a:br>
              <a:rPr lang="en-US" sz="1800" b="1" i="0" dirty="0">
                <a:effectLst/>
                <a:latin typeface="-apple-system"/>
              </a:rPr>
            </a:br>
            <a:endParaRPr lang="en-US" sz="1800" b="0" i="0" dirty="0">
              <a:effectLst/>
              <a:latin typeface="-apple-system"/>
            </a:endParaRPr>
          </a:p>
          <a:p>
            <a:pPr marL="0" indent="0">
              <a:buNone/>
            </a:pPr>
            <a:r>
              <a:rPr lang="en-US" sz="1800" b="1" i="0" dirty="0">
                <a:effectLst/>
                <a:latin typeface="-apple-system"/>
              </a:rPr>
              <a:t>5. Business (game industry, design..):</a:t>
            </a:r>
            <a:br>
              <a:rPr lang="en-US" sz="1800" b="0" i="0" dirty="0">
                <a:effectLst/>
                <a:latin typeface="-apple-system"/>
              </a:rPr>
            </a:br>
            <a:endParaRPr lang="en-US" sz="1800" b="0" i="0" dirty="0">
              <a:effectLst/>
              <a:latin typeface="-apple-system"/>
            </a:endParaRPr>
          </a:p>
          <a:p>
            <a:pPr marL="0" indent="0">
              <a:buNone/>
            </a:pPr>
            <a:r>
              <a:rPr lang="en-US" sz="1800" b="1" i="0" dirty="0">
                <a:effectLst/>
                <a:latin typeface="-apple-system"/>
              </a:rPr>
              <a:t>6. Culture (sauna, food, sports..):</a:t>
            </a:r>
            <a:br>
              <a:rPr lang="en-US" sz="1800" b="0" i="0" dirty="0">
                <a:effectLst/>
                <a:latin typeface="-apple-system"/>
              </a:rPr>
            </a:br>
            <a:endParaRPr lang="en-US" sz="1800" b="0" i="0" dirty="0">
              <a:effectLst/>
              <a:latin typeface="-apple-system"/>
            </a:endParaRPr>
          </a:p>
          <a:p>
            <a:pPr marL="0" indent="0">
              <a:buNone/>
            </a:pPr>
            <a:r>
              <a:rPr lang="en-US" sz="1800" b="1" i="0" dirty="0">
                <a:effectLst/>
                <a:latin typeface="-apple-system"/>
              </a:rPr>
              <a:t>7. Your own idea (please give the topic): </a:t>
            </a:r>
            <a:endParaRPr lang="en-US" sz="1800" b="0" i="0" dirty="0">
              <a:effectLst/>
              <a:latin typeface="-apple-system"/>
            </a:endParaRPr>
          </a:p>
          <a:p>
            <a:pPr marL="0" indent="0">
              <a:buNone/>
            </a:pPr>
            <a:br>
              <a:rPr lang="en-US" sz="900" dirty="0"/>
            </a:br>
            <a:br>
              <a:rPr lang="en-US" sz="900" b="0" i="0" dirty="0">
                <a:effectLst/>
                <a:latin typeface="-apple-system"/>
              </a:rPr>
            </a:br>
            <a:br>
              <a:rPr lang="en-US" sz="900" b="0" i="0" dirty="0">
                <a:effectLst/>
                <a:latin typeface="-apple-system"/>
              </a:rPr>
            </a:br>
            <a:endParaRPr lang="en-US" sz="900" b="0" i="0" dirty="0">
              <a:effectLst/>
              <a:latin typeface="-apple-system"/>
            </a:endParaRPr>
          </a:p>
          <a:p>
            <a:pPr marL="0" indent="0">
              <a:buNone/>
            </a:pP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Pair of glasses highlighted on gray background">
            <a:extLst>
              <a:ext uri="{FF2B5EF4-FFF2-40B4-BE49-F238E27FC236}">
                <a16:creationId xmlns:a16="http://schemas.microsoft.com/office/drawing/2014/main" id="{3E1D3DC5-97DC-30EA-4B96-EAB51D8EF1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8" r="13205" b="-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96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437" y="2163450"/>
            <a:ext cx="3844173" cy="435449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200" b="1" dirty="0"/>
              <a:t>The Legatum Prosperity Index: </a:t>
            </a:r>
            <a:r>
              <a:rPr lang="en-US" sz="2200" dirty="0"/>
              <a:t>A tool that offers insight to how prosperity forms and changes in 167 countries across the world </a:t>
            </a:r>
          </a:p>
          <a:p>
            <a:r>
              <a:rPr lang="en-US" sz="2200" b="1" dirty="0">
                <a:solidFill>
                  <a:srgbClr val="FF3399"/>
                </a:solidFill>
              </a:rPr>
              <a:t>Group work</a:t>
            </a:r>
            <a:r>
              <a:rPr lang="en-US" sz="2200" dirty="0"/>
              <a:t>: See the ranking and the pillars and compare Finland to a few other countries. How is Finland positioned in the ranking based on different pillars? Which pillar(s) do you find (the most) important in a society? Why?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Rankings :: Legatum Prosperity Index 2021</a:t>
            </a:r>
            <a:endParaRPr lang="en-US" dirty="0"/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endParaRPr lang="fi-F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39C953-F633-49FE-93A2-EB9097A69DE5}"/>
              </a:ext>
            </a:extLst>
          </p:cNvPr>
          <p:cNvSpPr txBox="1">
            <a:spLocks/>
          </p:cNvSpPr>
          <p:nvPr/>
        </p:nvSpPr>
        <p:spPr>
          <a:xfrm>
            <a:off x="520438" y="266705"/>
            <a:ext cx="9726497" cy="1738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Finland: the happiest country in the world </a:t>
            </a:r>
            <a:endParaRPr lang="fi-FI" sz="5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7401A3-A8E4-4EC7-BB43-CD041A4C6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861" y="1877238"/>
            <a:ext cx="2768197" cy="41430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8C5928A-307F-4374-80BE-22C10504A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711" y="1638300"/>
            <a:ext cx="2768197" cy="492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24101CD-3AD3-4CDA-AB5B-F2270A37D268}"/>
              </a:ext>
            </a:extLst>
          </p:cNvPr>
          <p:cNvSpPr/>
          <p:nvPr/>
        </p:nvSpPr>
        <p:spPr>
          <a:xfrm>
            <a:off x="7477759" y="2432114"/>
            <a:ext cx="674124" cy="6410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2C0193-1272-4AA6-8AA1-22DC34516D27}"/>
              </a:ext>
            </a:extLst>
          </p:cNvPr>
          <p:cNvCxnSpPr>
            <a:cxnSpLocks/>
          </p:cNvCxnSpPr>
          <p:nvPr/>
        </p:nvCxnSpPr>
        <p:spPr>
          <a:xfrm flipV="1">
            <a:off x="9162852" y="3948778"/>
            <a:ext cx="1018095" cy="3343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67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101-0565-49BB-941D-4548677C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117" y="-266692"/>
            <a:ext cx="7406196" cy="1382156"/>
          </a:xfrm>
        </p:spPr>
        <p:txBody>
          <a:bodyPr>
            <a:normAutofit/>
          </a:bodyPr>
          <a:lstStyle/>
          <a:p>
            <a:r>
              <a:rPr lang="en-US" b="1" i="0" dirty="0">
                <a:solidFill>
                  <a:schemeClr val="accent1">
                    <a:lumMod val="75000"/>
                  </a:schemeClr>
                </a:solidFill>
              </a:rPr>
              <a:t>Pre-tasks for lesson 4 </a:t>
            </a:r>
            <a:endParaRPr lang="fi-FI" sz="3200" i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2148-7677-4593-862C-EBF5A57E5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807" y="1435885"/>
            <a:ext cx="10871473" cy="49977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AutoNum type="arabicPeriod"/>
            </a:pPr>
            <a:r>
              <a:rPr lang="en-US" sz="2400" dirty="0">
                <a:effectLst/>
              </a:rPr>
              <a:t> Video: </a:t>
            </a:r>
            <a:r>
              <a:rPr lang="en-US" sz="2400" dirty="0">
                <a:solidFill>
                  <a:srgbClr val="002060"/>
                </a:solidFill>
                <a:effectLst/>
              </a:rPr>
              <a:t>How to measure happiness</a:t>
            </a:r>
            <a:r>
              <a:rPr lang="en-US" sz="2400" dirty="0">
                <a:effectLst/>
              </a:rPr>
              <a:t>. </a:t>
            </a:r>
            <a:r>
              <a:rPr lang="en-US" sz="2400" dirty="0"/>
              <a:t>Watch</a:t>
            </a:r>
            <a:r>
              <a:rPr lang="en-US" sz="2400" dirty="0">
                <a:effectLst/>
              </a:rPr>
              <a:t> the video and </a:t>
            </a:r>
            <a:r>
              <a:rPr lang="en-US" sz="2400" b="1" dirty="0">
                <a:effectLst/>
              </a:rPr>
              <a:t>take notes</a:t>
            </a:r>
            <a:r>
              <a:rPr lang="en-US" sz="2400" dirty="0">
                <a:effectLst/>
              </a:rPr>
              <a:t>:</a:t>
            </a:r>
            <a:br>
              <a:rPr lang="en-US" sz="2400" dirty="0"/>
            </a:br>
            <a:r>
              <a:rPr lang="en-US" sz="2400" dirty="0">
                <a:effectLst/>
              </a:rPr>
              <a:t>Which 5 things enhance happiness? Why Finns are happy?</a:t>
            </a:r>
          </a:p>
          <a:p>
            <a:pPr>
              <a:lnSpc>
                <a:spcPct val="100000"/>
              </a:lnSpc>
              <a:buAutoNum type="arabicPeriod"/>
            </a:pPr>
            <a:r>
              <a:rPr lang="en-US" sz="2400" dirty="0">
                <a:effectLst/>
              </a:rPr>
              <a:t> Read </a:t>
            </a:r>
            <a:r>
              <a:rPr lang="en-US" sz="2400" dirty="0"/>
              <a:t>the</a:t>
            </a:r>
            <a:r>
              <a:rPr lang="en-US" sz="2400" dirty="0">
                <a:effectLst/>
              </a:rPr>
              <a:t> text about </a:t>
            </a:r>
            <a:r>
              <a:rPr lang="en-US" sz="2400" dirty="0">
                <a:solidFill>
                  <a:srgbClr val="002060"/>
                </a:solidFill>
                <a:effectLst/>
              </a:rPr>
              <a:t>Finnish Education </a:t>
            </a:r>
            <a:r>
              <a:rPr lang="en-US" sz="2400" dirty="0">
                <a:effectLst/>
              </a:rPr>
              <a:t>and </a:t>
            </a:r>
            <a:r>
              <a:rPr lang="en-US" sz="2400" dirty="0"/>
              <a:t>watch</a:t>
            </a:r>
            <a:r>
              <a:rPr lang="en-US" sz="2400" dirty="0">
                <a:effectLst/>
              </a:rPr>
              <a:t> the video </a:t>
            </a:r>
            <a:r>
              <a:rPr lang="en-US" sz="2400" dirty="0">
                <a:solidFill>
                  <a:srgbClr val="002060"/>
                </a:solidFill>
                <a:effectLst/>
              </a:rPr>
              <a:t>Why Finland's schools outperform most others across the developed world</a:t>
            </a:r>
            <a:r>
              <a:rPr lang="en-US" sz="2400" dirty="0">
                <a:effectLst/>
              </a:rPr>
              <a:t>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/>
              <a:t>    </a:t>
            </a:r>
            <a:r>
              <a:rPr lang="en-US" sz="2400" b="1" dirty="0">
                <a:effectLst/>
              </a:rPr>
              <a:t>Take notes</a:t>
            </a:r>
            <a:r>
              <a:rPr lang="en-US" sz="2400" dirty="0">
                <a:effectLst/>
              </a:rPr>
              <a:t>: What are the key values in Finnish education system?</a:t>
            </a:r>
            <a:br>
              <a:rPr lang="en-US" sz="2400" dirty="0"/>
            </a:br>
            <a:endParaRPr lang="en-US" sz="24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effectLst/>
              </a:rPr>
              <a:t>+</a:t>
            </a:r>
            <a:r>
              <a:rPr lang="en-US" sz="2400" dirty="0">
                <a:effectLst/>
              </a:rPr>
              <a:t> Start planning your </a:t>
            </a:r>
            <a:r>
              <a:rPr lang="en-US" sz="2400" b="1" dirty="0">
                <a:effectLst/>
              </a:rPr>
              <a:t>presentation</a:t>
            </a:r>
            <a:r>
              <a:rPr lang="en-US" sz="2400" dirty="0">
                <a:effectLst/>
              </a:rPr>
              <a:t> now!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+ You can also start planning or working on assignment 3: the Cross-Cultural journal</a:t>
            </a:r>
            <a:r>
              <a:rPr lang="en-US" sz="2400" dirty="0">
                <a:effectLst/>
              </a:rPr>
              <a:t> </a:t>
            </a:r>
            <a:endParaRPr lang="en-US" sz="2400" b="1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336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bench, wooden, wood, empty&#10;&#10;Description automatically generated">
            <a:extLst>
              <a:ext uri="{FF2B5EF4-FFF2-40B4-BE49-F238E27FC236}">
                <a16:creationId xmlns:a16="http://schemas.microsoft.com/office/drawing/2014/main" id="{C5C269AB-826C-49B8-BC0E-70DAE7D933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858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37" name="Rectangle 2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91D73-96B6-4F2B-AB75-C89DFD720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 err="1"/>
              <a:t>Hyvää</a:t>
            </a:r>
            <a:r>
              <a:rPr lang="en-US" sz="6600" b="1" dirty="0"/>
              <a:t> </a:t>
            </a:r>
            <a:r>
              <a:rPr lang="en-US" sz="6600" b="1" dirty="0" err="1"/>
              <a:t>loppuviikkoa</a:t>
            </a:r>
            <a:r>
              <a:rPr lang="en-US" sz="6600" b="1"/>
              <a:t>!</a:t>
            </a:r>
            <a:endParaRPr lang="en-US" sz="6600" b="1" dirty="0"/>
          </a:p>
        </p:txBody>
      </p:sp>
      <p:sp>
        <p:nvSpPr>
          <p:cNvPr id="38" name="Rectangle: Rounded Corners 3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EFD5AC7-A485-49BB-A79A-B451F5E16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/>
              <a:t>Nähdään taas!</a:t>
            </a:r>
          </a:p>
        </p:txBody>
      </p:sp>
    </p:spTree>
    <p:extLst>
      <p:ext uri="{BB962C8B-B14F-4D97-AF65-F5344CB8AC3E}">
        <p14:creationId xmlns:p14="http://schemas.microsoft.com/office/powerpoint/2010/main" val="1241548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6101-0565-49BB-941D-4548677C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fi-FI" sz="4100" i="0" dirty="0" err="1">
                <a:latin typeface="Calibri" panose="020F0502020204030204" pitchFamily="34" charset="0"/>
                <a:cs typeface="Calibri" panose="020F0502020204030204" pitchFamily="34" charset="0"/>
              </a:rPr>
              <a:t>Assignment</a:t>
            </a:r>
            <a:r>
              <a:rPr lang="fi-FI" sz="4100" i="0" dirty="0">
                <a:latin typeface="Calibri" panose="020F0502020204030204" pitchFamily="34" charset="0"/>
                <a:cs typeface="Calibri" panose="020F0502020204030204" pitchFamily="34" charset="0"/>
              </a:rPr>
              <a:t> 3: Cross-</a:t>
            </a:r>
            <a:r>
              <a:rPr lang="fi-FI" sz="4100" i="0" dirty="0" err="1">
                <a:latin typeface="Calibri" panose="020F0502020204030204" pitchFamily="34" charset="0"/>
                <a:cs typeface="Calibri" panose="020F0502020204030204" pitchFamily="34" charset="0"/>
              </a:rPr>
              <a:t>Cultural</a:t>
            </a:r>
            <a:r>
              <a:rPr lang="fi-FI" sz="410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100" i="0" dirty="0" err="1">
                <a:latin typeface="Calibri" panose="020F0502020204030204" pitchFamily="34" charset="0"/>
                <a:cs typeface="Calibri" panose="020F0502020204030204" pitchFamily="34" charset="0"/>
              </a:rPr>
              <a:t>journal</a:t>
            </a:r>
            <a:r>
              <a:rPr lang="fi-FI" sz="410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100" i="0" dirty="0" err="1">
                <a:latin typeface="Calibri" panose="020F0502020204030204" pitchFamily="34" charset="0"/>
                <a:cs typeface="Calibri" panose="020F0502020204030204" pitchFamily="34" charset="0"/>
              </a:rPr>
              <a:t>due</a:t>
            </a:r>
            <a:r>
              <a:rPr lang="fi-FI" sz="4100" i="0" dirty="0">
                <a:latin typeface="Calibri" panose="020F0502020204030204" pitchFamily="34" charset="0"/>
                <a:cs typeface="Calibri" panose="020F0502020204030204" pitchFamily="34" charset="0"/>
              </a:rPr>
              <a:t> 25.2.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2148-7677-4593-862C-EBF5A57E5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34" y="2434975"/>
            <a:ext cx="5592566" cy="4057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MyCourses</a:t>
            </a:r>
            <a:r>
              <a:rPr lang="fi-FI" sz="1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i-FI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instructions</a:t>
            </a:r>
            <a:r>
              <a:rPr lang="fi-FI" sz="1400" dirty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marL="0" indent="0">
              <a:buNone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You have two options </a:t>
            </a:r>
            <a:r>
              <a:rPr lang="en-US" sz="1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(choose either A or B, not both):      </a:t>
            </a:r>
          </a:p>
          <a:p>
            <a:pPr marL="0" indent="0">
              <a:buNone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A. Write an essay about the things you have learned about Finnish lifestyle, culture, history, society, communication etc.</a:t>
            </a:r>
          </a:p>
          <a:p>
            <a:pPr marL="0" indent="0">
              <a:buNone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sz="1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your own experiences and things that we covered during the course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You can focus on the </a:t>
            </a:r>
            <a:r>
              <a:rPr lang="en-US" sz="1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aspect(s)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of the Finnish culture/society that you find </a:t>
            </a:r>
            <a:r>
              <a:rPr lang="en-US" sz="1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most interesting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You can also </a:t>
            </a:r>
            <a:r>
              <a:rPr lang="en-US" sz="1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compare your current knowledge to the knowledge you had before coming to Finland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How have your feelings, ideas or thoughts about Finland changed so far? Write 250-300 words.</a:t>
            </a:r>
          </a:p>
          <a:p>
            <a:pPr marL="0" indent="0">
              <a:buNone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closeup photo of an open book">
            <a:extLst>
              <a:ext uri="{FF2B5EF4-FFF2-40B4-BE49-F238E27FC236}">
                <a16:creationId xmlns:a16="http://schemas.microsoft.com/office/drawing/2014/main" id="{8C5DF47D-4A17-BEA8-48BB-041D0BE89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83" r="20815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5575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6101-0565-49BB-941D-4548677C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fi-FI" sz="4100" i="0" dirty="0" err="1">
                <a:latin typeface="Calibri" panose="020F0502020204030204" pitchFamily="34" charset="0"/>
                <a:cs typeface="Calibri" panose="020F0502020204030204" pitchFamily="34" charset="0"/>
              </a:rPr>
              <a:t>Assignment</a:t>
            </a:r>
            <a:r>
              <a:rPr lang="fi-FI" sz="4100" i="0" dirty="0">
                <a:latin typeface="Calibri" panose="020F0502020204030204" pitchFamily="34" charset="0"/>
                <a:cs typeface="Calibri" panose="020F0502020204030204" pitchFamily="34" charset="0"/>
              </a:rPr>
              <a:t> 3: Cross-</a:t>
            </a:r>
            <a:r>
              <a:rPr lang="fi-FI" sz="4100" i="0" dirty="0" err="1">
                <a:latin typeface="Calibri" panose="020F0502020204030204" pitchFamily="34" charset="0"/>
                <a:cs typeface="Calibri" panose="020F0502020204030204" pitchFamily="34" charset="0"/>
              </a:rPr>
              <a:t>Cultural</a:t>
            </a:r>
            <a:r>
              <a:rPr lang="fi-FI" sz="410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100" i="0" dirty="0" err="1">
                <a:latin typeface="Calibri" panose="020F0502020204030204" pitchFamily="34" charset="0"/>
                <a:cs typeface="Calibri" panose="020F0502020204030204" pitchFamily="34" charset="0"/>
              </a:rPr>
              <a:t>journal</a:t>
            </a:r>
            <a:r>
              <a:rPr lang="fi-FI" sz="410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100" i="0" dirty="0" err="1">
                <a:latin typeface="Calibri" panose="020F0502020204030204" pitchFamily="34" charset="0"/>
                <a:cs typeface="Calibri" panose="020F0502020204030204" pitchFamily="34" charset="0"/>
              </a:rPr>
              <a:t>due</a:t>
            </a:r>
            <a:r>
              <a:rPr lang="fi-FI" sz="410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4100" dirty="0">
                <a:latin typeface="Calibri" panose="020F0502020204030204" pitchFamily="34" charset="0"/>
                <a:cs typeface="Calibri" panose="020F0502020204030204" pitchFamily="34" charset="0"/>
              </a:rPr>
              <a:t>25.2</a:t>
            </a:r>
            <a:r>
              <a:rPr lang="fi-FI" sz="4100" i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2148-7677-4593-862C-EBF5A57E5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400">
                <a:latin typeface="Calibri" panose="020F0502020204030204" pitchFamily="34" charset="0"/>
                <a:cs typeface="Calibri" panose="020F0502020204030204" pitchFamily="34" charset="0"/>
              </a:rPr>
              <a:t>MyCourses (instructions):</a:t>
            </a:r>
          </a:p>
          <a:p>
            <a:pPr marL="0" indent="0">
              <a:buNone/>
            </a:pPr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B. Write a </a:t>
            </a:r>
            <a:r>
              <a:rPr lang="en-US" sz="140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description and analysis on some event/situation you saw or experienced in Finland.</a:t>
            </a:r>
          </a:p>
          <a:p>
            <a:pPr marL="0" indent="0">
              <a:buNone/>
            </a:pPr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First describe </a:t>
            </a:r>
            <a:r>
              <a:rPr lang="en-US" sz="140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what you saw or experienced 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(anything that strikes you as different, funny, weird, sad, good, etc.). </a:t>
            </a:r>
            <a:r>
              <a:rPr lang="en-US" sz="140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Then describe your thoughts, feelings, opinions etc. about the event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Try to analyze why you feel/think this way. How do you think your own cultural background affects on how you feel? 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Also try to figure out why Finns behaved the way they did in the situation you described: </a:t>
            </a:r>
            <a:r>
              <a:rPr lang="en-US" sz="140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how would you analyze the situation based on your cultural competence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Write 250-300 words.</a:t>
            </a:r>
          </a:p>
          <a:p>
            <a:pPr marL="0" indent="0">
              <a:buNone/>
            </a:pPr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nalogue board showing flight information">
            <a:extLst>
              <a:ext uri="{FF2B5EF4-FFF2-40B4-BE49-F238E27FC236}">
                <a16:creationId xmlns:a16="http://schemas.microsoft.com/office/drawing/2014/main" id="{E57CF7E9-269D-53EA-E19D-6ABA68889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84" r="23478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0117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6101-0565-49BB-941D-4548677C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3700" i="0">
                <a:latin typeface="Calibri" panose="020F0502020204030204" pitchFamily="34" charset="0"/>
                <a:cs typeface="Calibri" panose="020F0502020204030204" pitchFamily="34" charset="0"/>
              </a:rPr>
              <a:t>Lesson </a:t>
            </a:r>
            <a:r>
              <a:rPr lang="en-US" sz="3700">
                <a:latin typeface="Calibri" panose="020F0502020204030204" pitchFamily="34" charset="0"/>
                <a:cs typeface="Calibri" panose="020F0502020204030204" pitchFamily="34" charset="0"/>
              </a:rPr>
              <a:t>3: The Finnish way of life</a:t>
            </a:r>
            <a:br>
              <a:rPr lang="en-US" sz="3700" b="1" i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i-FI" sz="370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2148-7677-4593-862C-EBF5A57E5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 we will discuss..</a:t>
            </a:r>
          </a:p>
          <a:p>
            <a:pPr marL="0" indent="0">
              <a:buNone/>
            </a:pP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… some habits and ways of doing things in Finland </a:t>
            </a:r>
          </a:p>
          <a:p>
            <a:pPr marL="0" indent="0">
              <a:buNone/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… Finland as a society of trust </a:t>
            </a:r>
          </a:p>
          <a:p>
            <a:pPr marL="0" indent="0">
              <a:buNone/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… Finland as a Nordic welfare system </a:t>
            </a:r>
          </a:p>
        </p:txBody>
      </p:sp>
      <p:pic>
        <p:nvPicPr>
          <p:cNvPr id="5" name="Picture 4" descr="A pale grey reindeer in a forest">
            <a:extLst>
              <a:ext uri="{FF2B5EF4-FFF2-40B4-BE49-F238E27FC236}">
                <a16:creationId xmlns:a16="http://schemas.microsoft.com/office/drawing/2014/main" id="{01B632F5-C898-A48A-8F76-3DE33656E6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9" r="12506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45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6101-0565-49BB-941D-4548677C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4600" b="1" dirty="0">
                <a:latin typeface="Calibri" panose="020F0502020204030204" pitchFamily="34" charset="0"/>
                <a:cs typeface="Calibri" panose="020F0502020204030204" pitchFamily="34" charset="0"/>
              </a:rPr>
              <a:t>Interview a Finn!</a:t>
            </a:r>
            <a:br>
              <a:rPr lang="en-US" sz="4600" b="1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i-FI" sz="460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2148-7677-4593-862C-EBF5A57E5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2071316"/>
            <a:ext cx="7163947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Teamwork:</a:t>
            </a:r>
          </a:p>
          <a:p>
            <a:pPr marL="0" indent="0">
              <a:buNone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Compare your answers: are they similar?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New things you have learned?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Have you already experienced/encountered some of these things related to the Finnish way of life?</a:t>
            </a:r>
          </a:p>
        </p:txBody>
      </p:sp>
      <p:pic>
        <p:nvPicPr>
          <p:cNvPr id="5" name="Picture 4" descr="A flag flying in the air&#10;&#10;Description automatically generated with low confidence">
            <a:extLst>
              <a:ext uri="{FF2B5EF4-FFF2-40B4-BE49-F238E27FC236}">
                <a16:creationId xmlns:a16="http://schemas.microsoft.com/office/drawing/2014/main" id="{C3903EE0-B3D1-4B94-ADAC-163354D10E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795" r="-3" b="-3"/>
          <a:stretch/>
        </p:blipFill>
        <p:spPr>
          <a:xfrm rot="520134">
            <a:off x="8600970" y="2277311"/>
            <a:ext cx="2967166" cy="30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28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0F6398-7249-4AD6-98A4-FFF5DE535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22" y="0"/>
            <a:ext cx="495942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E96101-0565-49BB-941D-4548677C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45" y="33513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400" b="1" i="0" dirty="0">
                <a:latin typeface="+mn-lt"/>
              </a:rPr>
              <a:t>The Finnish way of life: (some) Finnish customs and manners</a:t>
            </a:r>
            <a:br>
              <a:rPr lang="en-US" b="1" i="0" dirty="0">
                <a:solidFill>
                  <a:schemeClr val="accent1">
                    <a:lumMod val="50000"/>
                  </a:schemeClr>
                </a:solidFill>
              </a:rPr>
            </a:br>
            <a:endParaRPr lang="fi-FI" sz="2400" i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88C6BF-D99C-4198-92A2-3A353FEF2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78417">
            <a:off x="1179732" y="2315946"/>
            <a:ext cx="2490788" cy="180997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3F6241-4B08-4167-AE4D-9CA1DCF3B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934" y="1855626"/>
            <a:ext cx="2409591" cy="168888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88972D-14B5-4AE6-B952-5C6F78707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146" y="4487909"/>
            <a:ext cx="2490788" cy="180997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3E81B-7C31-44F2-868D-1E08B4286C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8254">
            <a:off x="3913679" y="3874052"/>
            <a:ext cx="2542197" cy="184733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6F8F0D-A7A3-4953-9EE7-CA55243E03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0891" y="2639527"/>
            <a:ext cx="2467568" cy="329009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7ABC3E-E166-4633-922A-F98A40F94F37}"/>
              </a:ext>
            </a:extLst>
          </p:cNvPr>
          <p:cNvSpPr txBox="1"/>
          <p:nvPr/>
        </p:nvSpPr>
        <p:spPr>
          <a:xfrm rot="21380946">
            <a:off x="2062434" y="2295066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punctuality</a:t>
            </a:r>
            <a:endParaRPr lang="fi-FI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AF0D88-73C9-4248-B7ED-AA0EFD311405}"/>
              </a:ext>
            </a:extLst>
          </p:cNvPr>
          <p:cNvSpPr txBox="1"/>
          <p:nvPr/>
        </p:nvSpPr>
        <p:spPr>
          <a:xfrm>
            <a:off x="4908326" y="1855626"/>
            <a:ext cx="13644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no shoes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at home</a:t>
            </a:r>
            <a:endParaRPr lang="fi-FI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B2CE0-BB65-4E3A-B5AE-97F0C9BBEDE9}"/>
              </a:ext>
            </a:extLst>
          </p:cNvPr>
          <p:cNvSpPr txBox="1"/>
          <p:nvPr/>
        </p:nvSpPr>
        <p:spPr>
          <a:xfrm>
            <a:off x="7444368" y="2611515"/>
            <a:ext cx="1594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student life</a:t>
            </a:r>
            <a:endParaRPr lang="fi-FI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8AD8A6-C1C3-4222-B263-1C13713A1EFC}"/>
              </a:ext>
            </a:extLst>
          </p:cNvPr>
          <p:cNvSpPr txBox="1"/>
          <p:nvPr/>
        </p:nvSpPr>
        <p:spPr>
          <a:xfrm rot="313847">
            <a:off x="4401873" y="5252819"/>
            <a:ext cx="10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nature</a:t>
            </a:r>
            <a:endParaRPr lang="fi-FI" sz="2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E574A6-ED30-46FD-91BA-276D45D30489}"/>
              </a:ext>
            </a:extLst>
          </p:cNvPr>
          <p:cNvSpPr txBox="1"/>
          <p:nvPr/>
        </p:nvSpPr>
        <p:spPr>
          <a:xfrm>
            <a:off x="1395146" y="4499722"/>
            <a:ext cx="172495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equality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low hierarchy</a:t>
            </a:r>
            <a:endParaRPr lang="fi-FI" sz="22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2C15AB-3BB1-4CD6-8414-F52DAD7E5FB9}"/>
              </a:ext>
            </a:extLst>
          </p:cNvPr>
          <p:cNvSpPr txBox="1"/>
          <p:nvPr/>
        </p:nvSpPr>
        <p:spPr>
          <a:xfrm>
            <a:off x="9502219" y="2111873"/>
            <a:ext cx="254962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 </a:t>
            </a:r>
            <a:r>
              <a:rPr lang="en-US" sz="2000" dirty="0"/>
              <a:t>Visiting someone’s house </a:t>
            </a:r>
            <a:r>
              <a:rPr lang="en-US" sz="2000" dirty="0">
                <a:sym typeface="Wingdings" panose="05000000000000000000" pitchFamily="2" charset="2"/>
              </a:rPr>
              <a:t>usually means that you..</a:t>
            </a:r>
          </a:p>
          <a:p>
            <a:endParaRPr lang="en-US" sz="2000" dirty="0">
              <a:sym typeface="Wingdings" panose="05000000000000000000" pitchFamily="2" charset="2"/>
            </a:endParaRPr>
          </a:p>
          <a:p>
            <a:r>
              <a:rPr lang="en-US" sz="2000" dirty="0">
                <a:sym typeface="Wingdings" panose="05000000000000000000" pitchFamily="2" charset="2"/>
              </a:rPr>
              <a:t>.. help yourself!</a:t>
            </a:r>
          </a:p>
          <a:p>
            <a:r>
              <a:rPr lang="en-US" sz="2000" dirty="0">
                <a:sym typeface="Wingdings" panose="05000000000000000000" pitchFamily="2" charset="2"/>
              </a:rPr>
              <a:t>.. BYOB.</a:t>
            </a:r>
          </a:p>
          <a:p>
            <a:endParaRPr lang="en-US" sz="2000" dirty="0">
              <a:sym typeface="Wingdings" panose="05000000000000000000" pitchFamily="2" charset="2"/>
            </a:endParaRPr>
          </a:p>
          <a:p>
            <a:r>
              <a:rPr lang="en-US" sz="2000" dirty="0">
                <a:sym typeface="Wingdings" panose="05000000000000000000" pitchFamily="2" charset="2"/>
              </a:rPr>
              <a:t>(You might be invited to </a:t>
            </a:r>
            <a:r>
              <a:rPr lang="en-US" sz="2000" dirty="0">
                <a:hlinkClick r:id="rId8"/>
              </a:rPr>
              <a:t>sauna</a:t>
            </a:r>
            <a:r>
              <a:rPr lang="en-US" sz="2000" dirty="0"/>
              <a:t> as well. </a:t>
            </a:r>
            <a:r>
              <a:rPr lang="en-US" sz="2000" dirty="0">
                <a:sym typeface="Wingdings" panose="05000000000000000000" pitchFamily="2" charset="2"/>
              </a:rPr>
              <a:t>) </a:t>
            </a:r>
            <a:endParaRPr lang="en-US" sz="2000" dirty="0"/>
          </a:p>
          <a:p>
            <a:endParaRPr lang="en-US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350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crowd of people outside&#10;&#10;Description automatically generated with low confidence">
            <a:extLst>
              <a:ext uri="{FF2B5EF4-FFF2-40B4-BE49-F238E27FC236}">
                <a16:creationId xmlns:a16="http://schemas.microsoft.com/office/drawing/2014/main" id="{9F3556F6-DFFF-4AAF-926D-9A53BB48F4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3992" r="1" b="1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2148-7677-4593-862C-EBF5A57E5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6447" y="2404074"/>
            <a:ext cx="6590213" cy="4022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Present your topic to your group (max 2 min per person) and discuss: </a:t>
            </a:r>
          </a:p>
          <a:p>
            <a:r>
              <a:rPr lang="en-US" sz="2000" dirty="0"/>
              <a:t>What did you find the most interesting?</a:t>
            </a:r>
          </a:p>
          <a:p>
            <a:r>
              <a:rPr lang="en-US" sz="2000" dirty="0"/>
              <a:t>What did you find similar/different to your daily life or to your culture? </a:t>
            </a:r>
          </a:p>
          <a:p>
            <a:r>
              <a:rPr lang="en-US" sz="2000" dirty="0"/>
              <a:t>What kind of Finnish customs and manners have you encountered so far? </a:t>
            </a:r>
          </a:p>
          <a:p>
            <a:pPr marL="0" indent="0">
              <a:buNone/>
            </a:pPr>
            <a:endParaRPr lang="en-US" dirty="0">
              <a:latin typeface="Abadi Extra Light" panose="020B02040201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6101-0565-49BB-941D-4548677C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10" y="308728"/>
            <a:ext cx="10473181" cy="1382233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latin typeface="+mn-lt"/>
              </a:rPr>
              <a:t>The Finnish way of life: (some) Finnish customs and manners</a:t>
            </a:r>
            <a:br>
              <a:rPr lang="en-US" sz="2800" b="1" i="0" dirty="0"/>
            </a:br>
            <a:endParaRPr lang="fi-FI" sz="2800" i="0" dirty="0"/>
          </a:p>
        </p:txBody>
      </p:sp>
    </p:spTree>
    <p:extLst>
      <p:ext uri="{BB962C8B-B14F-4D97-AF65-F5344CB8AC3E}">
        <p14:creationId xmlns:p14="http://schemas.microsoft.com/office/powerpoint/2010/main" val="403667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47" y="100012"/>
            <a:ext cx="9315450" cy="6657975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5722107">
            <a:off x="2563879" y="1292859"/>
            <a:ext cx="451855" cy="1447565"/>
          </a:xfrm>
          <a:prstGeom prst="downArrow">
            <a:avLst>
              <a:gd name="adj1" fmla="val 2788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767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2144</TotalTime>
  <Words>1784</Words>
  <Application>Microsoft Office PowerPoint</Application>
  <PresentationFormat>Widescreen</PresentationFormat>
  <Paragraphs>161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Abadi</vt:lpstr>
      <vt:lpstr>Abadi Extra Light</vt:lpstr>
      <vt:lpstr>-apple-system</vt:lpstr>
      <vt:lpstr>Arial</vt:lpstr>
      <vt:lpstr>Calibri</vt:lpstr>
      <vt:lpstr>Calibri Light</vt:lpstr>
      <vt:lpstr>Office Theme</vt:lpstr>
      <vt:lpstr>  Get to know Finland </vt:lpstr>
      <vt:lpstr>Assignment 1: Presentation due 13.2.  </vt:lpstr>
      <vt:lpstr>Assignment 3: Cross-Cultural journal due 25.2.</vt:lpstr>
      <vt:lpstr>Assignment 3: Cross-Cultural journal due 25.2.</vt:lpstr>
      <vt:lpstr>Lesson 3: The Finnish way of life </vt:lpstr>
      <vt:lpstr>Interview a Finn! </vt:lpstr>
      <vt:lpstr>The Finnish way of life: (some) Finnish customs and manners </vt:lpstr>
      <vt:lpstr>The Finnish way of life: (some) Finnish customs and manners </vt:lpstr>
      <vt:lpstr>PowerPoint Presentation</vt:lpstr>
      <vt:lpstr>Finland: a society of trust</vt:lpstr>
      <vt:lpstr>Finland: a society of trust</vt:lpstr>
      <vt:lpstr>PowerPoint Presentation</vt:lpstr>
      <vt:lpstr>Finland: a society of trust</vt:lpstr>
      <vt:lpstr>Finland – a welfare system </vt:lpstr>
      <vt:lpstr>Finland – a welfare system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Pre-tasks for lesson 4 </vt:lpstr>
      <vt:lpstr>Hyvää loppuviikkoa!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Lc-7009  Get to know finland</dc:title>
  <dc:creator>Helkiö Noora</dc:creator>
  <cp:lastModifiedBy>Keränen Anja</cp:lastModifiedBy>
  <cp:revision>31</cp:revision>
  <cp:lastPrinted>2022-06-15T10:18:04Z</cp:lastPrinted>
  <dcterms:created xsi:type="dcterms:W3CDTF">2021-09-01T08:59:21Z</dcterms:created>
  <dcterms:modified xsi:type="dcterms:W3CDTF">2024-02-06T14:14:57Z</dcterms:modified>
</cp:coreProperties>
</file>