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33" r:id="rId2"/>
    <p:sldId id="352" r:id="rId3"/>
    <p:sldId id="351" r:id="rId4"/>
    <p:sldId id="353" r:id="rId5"/>
    <p:sldId id="354" r:id="rId6"/>
    <p:sldId id="386" r:id="rId7"/>
    <p:sldId id="388" r:id="rId8"/>
    <p:sldId id="389" r:id="rId9"/>
    <p:sldId id="367" r:id="rId10"/>
    <p:sldId id="369" r:id="rId11"/>
    <p:sldId id="378" r:id="rId12"/>
    <p:sldId id="379" r:id="rId13"/>
    <p:sldId id="376" r:id="rId14"/>
    <p:sldId id="375" r:id="rId15"/>
    <p:sldId id="380" r:id="rId16"/>
    <p:sldId id="385" r:id="rId17"/>
    <p:sldId id="395" r:id="rId18"/>
    <p:sldId id="397" r:id="rId19"/>
    <p:sldId id="381" r:id="rId20"/>
    <p:sldId id="377" r:id="rId21"/>
    <p:sldId id="396" r:id="rId22"/>
    <p:sldId id="391" r:id="rId23"/>
    <p:sldId id="392" r:id="rId24"/>
    <p:sldId id="393" r:id="rId25"/>
    <p:sldId id="394" r:id="rId26"/>
  </p:sldIdLst>
  <p:sldSz cx="10080625" cy="7561263"/>
  <p:notesSz cx="6781800" cy="9906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i-FI"/>
    </a:defPPr>
    <a:lvl1pPr algn="l" rtl="0" eaLnBrk="0" fontAlgn="base" hangingPunct="0">
      <a:spcBef>
        <a:spcPct val="20000"/>
      </a:spcBef>
      <a:spcAft>
        <a:spcPct val="0"/>
      </a:spcAft>
      <a:buSzPct val="100000"/>
      <a:defRPr sz="900" b="1" kern="1200" baseline="-25000">
        <a:solidFill>
          <a:srgbClr val="4D4D4D"/>
        </a:solidFill>
        <a:latin typeface="Electra LH Regular" pitchFamily="18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SzPct val="100000"/>
      <a:defRPr sz="900" b="1" kern="1200" baseline="-25000">
        <a:solidFill>
          <a:srgbClr val="4D4D4D"/>
        </a:solidFill>
        <a:latin typeface="Electra LH Regular" pitchFamily="18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SzPct val="100000"/>
      <a:defRPr sz="900" b="1" kern="1200" baseline="-25000">
        <a:solidFill>
          <a:srgbClr val="4D4D4D"/>
        </a:solidFill>
        <a:latin typeface="Electra LH Regular" pitchFamily="18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SzPct val="100000"/>
      <a:defRPr sz="900" b="1" kern="1200" baseline="-25000">
        <a:solidFill>
          <a:srgbClr val="4D4D4D"/>
        </a:solidFill>
        <a:latin typeface="Electra LH Regular" pitchFamily="18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SzPct val="100000"/>
      <a:defRPr sz="900" b="1" kern="1200" baseline="-25000">
        <a:solidFill>
          <a:srgbClr val="4D4D4D"/>
        </a:solidFill>
        <a:latin typeface="Electra LH Regular" pitchFamily="18" charset="0"/>
        <a:ea typeface="+mn-ea"/>
        <a:cs typeface="+mn-cs"/>
      </a:defRPr>
    </a:lvl5pPr>
    <a:lvl6pPr marL="2286000" algn="l" defTabSz="914400" rtl="0" eaLnBrk="1" latinLnBrk="0" hangingPunct="1">
      <a:defRPr sz="900" b="1" kern="1200" baseline="-25000">
        <a:solidFill>
          <a:srgbClr val="4D4D4D"/>
        </a:solidFill>
        <a:latin typeface="Electra LH Regular" pitchFamily="18" charset="0"/>
        <a:ea typeface="+mn-ea"/>
        <a:cs typeface="+mn-cs"/>
      </a:defRPr>
    </a:lvl6pPr>
    <a:lvl7pPr marL="2743200" algn="l" defTabSz="914400" rtl="0" eaLnBrk="1" latinLnBrk="0" hangingPunct="1">
      <a:defRPr sz="900" b="1" kern="1200" baseline="-25000">
        <a:solidFill>
          <a:srgbClr val="4D4D4D"/>
        </a:solidFill>
        <a:latin typeface="Electra LH Regular" pitchFamily="18" charset="0"/>
        <a:ea typeface="+mn-ea"/>
        <a:cs typeface="+mn-cs"/>
      </a:defRPr>
    </a:lvl7pPr>
    <a:lvl8pPr marL="3200400" algn="l" defTabSz="914400" rtl="0" eaLnBrk="1" latinLnBrk="0" hangingPunct="1">
      <a:defRPr sz="900" b="1" kern="1200" baseline="-25000">
        <a:solidFill>
          <a:srgbClr val="4D4D4D"/>
        </a:solidFill>
        <a:latin typeface="Electra LH Regular" pitchFamily="18" charset="0"/>
        <a:ea typeface="+mn-ea"/>
        <a:cs typeface="+mn-cs"/>
      </a:defRPr>
    </a:lvl8pPr>
    <a:lvl9pPr marL="3657600" algn="l" defTabSz="914400" rtl="0" eaLnBrk="1" latinLnBrk="0" hangingPunct="1">
      <a:defRPr sz="900" b="1" kern="1200" baseline="-25000">
        <a:solidFill>
          <a:srgbClr val="4D4D4D"/>
        </a:solidFill>
        <a:latin typeface="Electra LH Regular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7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9">
          <p15:clr>
            <a:srgbClr val="A4A3A4"/>
          </p15:clr>
        </p15:guide>
        <p15:guide id="2" pos="21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262"/>
    <a:srgbClr val="00FFFF"/>
    <a:srgbClr val="4D4D4D"/>
    <a:srgbClr val="FF3300"/>
    <a:srgbClr val="002DFF"/>
    <a:srgbClr val="828282"/>
    <a:srgbClr val="50505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1568" autoAdjust="0"/>
  </p:normalViewPr>
  <p:slideViewPr>
    <p:cSldViewPr snapToObjects="1">
      <p:cViewPr varScale="1">
        <p:scale>
          <a:sx n="55" d="100"/>
          <a:sy n="55" d="100"/>
        </p:scale>
        <p:origin x="1428" y="52"/>
      </p:cViewPr>
      <p:guideLst>
        <p:guide orient="horz" pos="657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4"/>
    </p:cViewPr>
  </p:sorterViewPr>
  <p:notesViewPr>
    <p:cSldViewPr snapToObjects="1">
      <p:cViewPr varScale="1">
        <p:scale>
          <a:sx n="51" d="100"/>
          <a:sy n="51" d="100"/>
        </p:scale>
        <p:origin x="-1860" y="-72"/>
      </p:cViewPr>
      <p:guideLst>
        <p:guide orient="horz" pos="3119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590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30750"/>
            <a:ext cx="4967288" cy="4402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062" tIns="45410" rIns="94062" bIns="454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1843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6763" y="582613"/>
            <a:ext cx="5267325" cy="39512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03566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334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49263" algn="l" defTabSz="7334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896938" algn="l" defTabSz="7334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46200" algn="l" defTabSz="7334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793875" algn="l" defTabSz="7334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670335" y="9410700"/>
            <a:ext cx="2756676" cy="27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89E2C2-9B18-479D-B85F-FACA2CB83F5A}" type="slidenum">
              <a:rPr lang="de-CH" altLang="fi-FI" sz="900"/>
              <a:pPr algn="r" eaLnBrk="1" hangingPunct="1">
                <a:spcBef>
                  <a:spcPct val="0"/>
                </a:spcBef>
              </a:pPr>
              <a:t>16</a:t>
            </a:fld>
            <a:endParaRPr lang="de-CH" altLang="fi-FI" sz="9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560388"/>
            <a:ext cx="5683250" cy="4264025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6846" y="5066506"/>
            <a:ext cx="5681327" cy="43355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US" altLang="fi-FI">
                <a:latin typeface="Times New Roman" pitchFamily="18" charset="0"/>
              </a:rPr>
              <a:t>The demand of electrical energy varies over the day but also over the year. The electric system has to provide sufficient energy any time. </a:t>
            </a:r>
          </a:p>
          <a:p>
            <a:pPr eaLnBrk="1" hangingPunct="1"/>
            <a:r>
              <a:rPr lang="en-US" altLang="fi-FI">
                <a:latin typeface="Times New Roman" pitchFamily="18" charset="0"/>
              </a:rPr>
              <a:t>Even though the reserve capacities to deliver in times of peak demand is not used all the time, it must be in stand-by.</a:t>
            </a:r>
          </a:p>
          <a:p>
            <a:pPr eaLnBrk="1" hangingPunct="1"/>
            <a:r>
              <a:rPr lang="en-US" altLang="fi-FI">
                <a:latin typeface="Times New Roman" pitchFamily="18" charset="0"/>
              </a:rPr>
              <a:t>With more renewable power the energy mix gets more complex and intermittent renwable sources like wind or solar cannot be used as reserve capacities.</a:t>
            </a:r>
          </a:p>
          <a:p>
            <a:pPr eaLnBrk="1" hangingPunct="1"/>
            <a:r>
              <a:rPr lang="en-US" altLang="fi-FI">
                <a:latin typeface="Times New Roman" pitchFamily="18" charset="0"/>
              </a:rPr>
              <a:t>The challenge for the utilities is to always have sufficient reserve capacity to cope with peak demand. </a:t>
            </a:r>
          </a:p>
          <a:p>
            <a:pPr eaLnBrk="1" hangingPunct="1"/>
            <a:r>
              <a:rPr lang="en-US" altLang="fi-FI">
                <a:latin typeface="Times New Roman" pitchFamily="18" charset="0"/>
              </a:rPr>
              <a:t>A good forecast of wind or sun condition and a good network for import of energy is necessary.</a:t>
            </a:r>
          </a:p>
          <a:p>
            <a:pPr eaLnBrk="1" hangingPunct="1"/>
            <a:r>
              <a:rPr lang="en-US" altLang="fi-FI">
                <a:latin typeface="Times New Roman" pitchFamily="18" charset="0"/>
              </a:rPr>
              <a:t>To further support the reliable supply storage of electrical energy is required.</a:t>
            </a:r>
          </a:p>
          <a:p>
            <a:pPr eaLnBrk="1" hangingPunct="1"/>
            <a:r>
              <a:rPr lang="en-US" altLang="fi-FI">
                <a:latin typeface="Times New Roman" pitchFamily="18" charset="0"/>
              </a:rPr>
              <a:t>On top of that any measure to reduce the variation between peak and lower demand will help to use the generation plants more efficiently. 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fi-FI">
                <a:latin typeface="Times New Roman" pitchFamily="18" charset="0"/>
              </a:rPr>
              <a:t>The ETP SmartGrids was set up in 2005 to create a joint vision for the European networks of 2020 and beyond. The platform includes representatives from industry, transmission and distribution system operators, research bodies and regulators. . It has identified clear objectives and proposes an ambitious strategy to make a reality of this vision for the benefits of Europe and its electricity customers. </a:t>
            </a:r>
            <a:endParaRPr lang="en-US" altLang="fi-FI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1451" y="9408981"/>
            <a:ext cx="2938780" cy="4953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D12D98-C56F-4F5B-873A-5A9F31825D9D}" type="slidenum">
              <a:rPr lang="fi-FI" altLang="fi-FI" smtClean="0"/>
              <a:pPr eaLnBrk="1" hangingPunct="1">
                <a:spcBef>
                  <a:spcPct val="0"/>
                </a:spcBef>
              </a:pPr>
              <a:t>19</a:t>
            </a:fld>
            <a:endParaRPr lang="fi-FI" altLang="fi-FI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1451" y="9408981"/>
            <a:ext cx="2938780" cy="4953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D12D98-C56F-4F5B-873A-5A9F31825D9D}" type="slidenum">
              <a:rPr lang="fi-FI" altLang="fi-FI" smtClean="0"/>
              <a:pPr eaLnBrk="1" hangingPunct="1">
                <a:spcBef>
                  <a:spcPct val="0"/>
                </a:spcBef>
              </a:pPr>
              <a:t>22</a:t>
            </a:fld>
            <a:endParaRPr lang="fi-FI" altLang="fi-FI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3432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9325" cy="1620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4663"/>
            <a:ext cx="7056437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advTm="9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advTm="9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3213"/>
            <a:ext cx="2268538" cy="645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53212" cy="645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advTm="9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71344" y="6775368"/>
            <a:ext cx="1694656" cy="420732"/>
          </a:xfrm>
        </p:spPr>
        <p:txBody>
          <a:bodyPr>
            <a:noAutofit/>
          </a:bodyPr>
          <a:lstStyle>
            <a:lvl1pPr marL="0" indent="0">
              <a:lnSpc>
                <a:spcPts val="1047"/>
              </a:lnSpc>
              <a:spcBef>
                <a:spcPts val="0"/>
              </a:spcBef>
              <a:buNone/>
              <a:defRPr sz="1000" b="1">
                <a:solidFill>
                  <a:schemeClr val="bg2"/>
                </a:solidFill>
              </a:defRPr>
            </a:lvl1pPr>
            <a:lvl2pPr marL="301010" indent="-113754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1010" indent="-103254">
              <a:buFont typeface="Symbol" pitchFamily="18" charset="2"/>
              <a:buNone/>
              <a:defRPr sz="1000"/>
            </a:lvl3pPr>
            <a:lvl4pPr marL="301010" indent="-103254">
              <a:defRPr sz="1000"/>
            </a:lvl4pPr>
            <a:lvl5pPr marL="301010" indent="-103254">
              <a:buFont typeface="Symbol" pitchFamily="18" charset="2"/>
              <a:buChar char="-"/>
              <a:defRPr sz="1000"/>
            </a:lvl5pPr>
            <a:lvl6pPr marL="301617" indent="-103185">
              <a:spcBef>
                <a:spcPts val="331"/>
              </a:spcBef>
              <a:buFont typeface="Symbol" pitchFamily="18" charset="2"/>
              <a:buChar char="-"/>
              <a:defRPr sz="1000"/>
            </a:lvl6pPr>
            <a:lvl7pPr marL="301617" indent="-103185">
              <a:spcBef>
                <a:spcPts val="331"/>
              </a:spcBef>
              <a:buFont typeface="Symbol" pitchFamily="18" charset="2"/>
              <a:buChar char="-"/>
              <a:defRPr sz="1000"/>
            </a:lvl7pPr>
            <a:lvl8pPr marL="301617" indent="-103185">
              <a:spcBef>
                <a:spcPts val="331"/>
              </a:spcBef>
              <a:buFont typeface="Symbol" pitchFamily="18" charset="2"/>
              <a:buChar char="-"/>
              <a:defRPr sz="1000"/>
            </a:lvl8pPr>
            <a:lvl9pPr marL="301617" indent="-103185">
              <a:spcBef>
                <a:spcPts val="331"/>
              </a:spcBef>
              <a:buFont typeface="Symbol" pitchFamily="18" charset="2"/>
              <a:buChar char="-"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560469" y="6775368"/>
            <a:ext cx="1877219" cy="420732"/>
          </a:xfrm>
        </p:spPr>
        <p:txBody>
          <a:bodyPr>
            <a:noAutofit/>
          </a:bodyPr>
          <a:lstStyle>
            <a:lvl1pPr marL="0" indent="0">
              <a:lnSpc>
                <a:spcPts val="1047"/>
              </a:lnSpc>
              <a:spcBef>
                <a:spcPts val="0"/>
              </a:spcBef>
              <a:buNone/>
              <a:defRPr sz="1000" b="1">
                <a:solidFill>
                  <a:schemeClr val="bg2"/>
                </a:solidFill>
              </a:defRPr>
            </a:lvl1pPr>
            <a:lvl2pPr marL="301010" indent="-113754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1010" indent="-103254">
              <a:buFont typeface="Symbol" pitchFamily="18" charset="2"/>
              <a:buNone/>
              <a:defRPr sz="1000"/>
            </a:lvl3pPr>
            <a:lvl4pPr marL="301010" indent="-103254">
              <a:defRPr sz="1000"/>
            </a:lvl4pPr>
            <a:lvl5pPr marL="301010" indent="-103254">
              <a:buFont typeface="Symbol" pitchFamily="18" charset="2"/>
              <a:buChar char="-"/>
              <a:defRPr sz="1000"/>
            </a:lvl5pPr>
            <a:lvl6pPr marL="301617" indent="-103185">
              <a:spcBef>
                <a:spcPts val="331"/>
              </a:spcBef>
              <a:buFont typeface="Symbol" pitchFamily="18" charset="2"/>
              <a:buChar char="-"/>
              <a:defRPr sz="1000"/>
            </a:lvl6pPr>
            <a:lvl7pPr marL="301617" indent="-103185">
              <a:spcBef>
                <a:spcPts val="331"/>
              </a:spcBef>
              <a:buFont typeface="Symbol" pitchFamily="18" charset="2"/>
              <a:buChar char="-"/>
              <a:defRPr sz="1000"/>
            </a:lvl7pPr>
            <a:lvl8pPr marL="301617" indent="-103185">
              <a:spcBef>
                <a:spcPts val="331"/>
              </a:spcBef>
              <a:buFont typeface="Symbol" pitchFamily="18" charset="2"/>
              <a:buChar char="-"/>
              <a:defRPr sz="1000"/>
            </a:lvl8pPr>
            <a:lvl9pPr marL="301617" indent="-103185">
              <a:spcBef>
                <a:spcPts val="331"/>
              </a:spcBef>
              <a:buFont typeface="Symbol" pitchFamily="18" charset="2"/>
              <a:buChar char="-"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504031" y="6885650"/>
            <a:ext cx="2352146" cy="525088"/>
          </a:xfrm>
          <a:prstGeom prst="rect">
            <a:avLst/>
          </a:prstGeom>
        </p:spPr>
        <p:txBody>
          <a:bodyPr lIns="100803" tIns="50402" rIns="100803" bIns="50402"/>
          <a:lstStyle>
            <a:lvl1pPr>
              <a:defRPr/>
            </a:lvl1pPr>
          </a:lstStyle>
          <a:p>
            <a:pPr>
              <a:defRPr/>
            </a:pPr>
            <a:fld id="{FD10FC18-066A-4679-BDF9-BE6DE0A515BC}" type="datetime1">
              <a:rPr lang="en-US"/>
              <a:pPr>
                <a:defRPr/>
              </a:pPr>
              <a:t>1/5/2024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3444214" y="6885650"/>
            <a:ext cx="3192198" cy="525088"/>
          </a:xfrm>
          <a:prstGeom prst="rect">
            <a:avLst/>
          </a:prstGeom>
        </p:spPr>
        <p:txBody>
          <a:bodyPr lIns="100803" tIns="50402" rIns="100803" bIns="5040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7224448" y="6885650"/>
            <a:ext cx="2352146" cy="525088"/>
          </a:xfrm>
          <a:prstGeom prst="rect">
            <a:avLst/>
          </a:prstGeom>
        </p:spPr>
        <p:txBody>
          <a:bodyPr lIns="100803" tIns="50402" rIns="100803" bIns="50402"/>
          <a:lstStyle>
            <a:lvl1pPr>
              <a:defRPr/>
            </a:lvl1pPr>
          </a:lstStyle>
          <a:p>
            <a:pPr>
              <a:defRPr/>
            </a:pPr>
            <a:fld id="{063CD3FF-2DDC-4F6E-895A-E62F42401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16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801"/>
            <a:ext cx="9072563" cy="12602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4031" y="1764295"/>
            <a:ext cx="9072563" cy="2410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4342476"/>
            <a:ext cx="9072563" cy="24119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5650"/>
            <a:ext cx="2352146" cy="525088"/>
          </a:xfrm>
          <a:prstGeom prst="rect">
            <a:avLst/>
          </a:prstGeom>
          <a:ln/>
        </p:spPr>
        <p:txBody>
          <a:bodyPr lIns="100803" tIns="50402" rIns="100803" bIns="50402"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5650"/>
            <a:ext cx="3192198" cy="525088"/>
          </a:xfrm>
          <a:prstGeom prst="rect">
            <a:avLst/>
          </a:prstGeom>
          <a:ln/>
        </p:spPr>
        <p:txBody>
          <a:bodyPr lIns="100803" tIns="50402" rIns="100803" bIns="50402"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5650"/>
            <a:ext cx="2352146" cy="525088"/>
          </a:xfrm>
          <a:prstGeom prst="rect">
            <a:avLst/>
          </a:prstGeom>
          <a:ln/>
        </p:spPr>
        <p:txBody>
          <a:bodyPr lIns="100803" tIns="50402" rIns="100803" bIns="50402"/>
          <a:lstStyle>
            <a:lvl1pPr>
              <a:defRPr/>
            </a:lvl1pPr>
          </a:lstStyle>
          <a:p>
            <a:pPr>
              <a:defRPr/>
            </a:pPr>
            <a:fld id="{E92D5514-EFC0-4B6B-B1BC-11DC19CF0720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77545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advTm="9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9338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5163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advTm="9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advTm="9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advTm="9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advTm="9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9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2738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advTm="9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2725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6275"/>
            <a:ext cx="60483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8200"/>
            <a:ext cx="60483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advTm="9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Line 23"/>
          <p:cNvSpPr>
            <a:spLocks noChangeShapeType="1"/>
          </p:cNvSpPr>
          <p:nvPr userDrawn="1"/>
        </p:nvSpPr>
        <p:spPr bwMode="auto">
          <a:xfrm>
            <a:off x="0" y="1331913"/>
            <a:ext cx="10080625" cy="0"/>
          </a:xfrm>
          <a:prstGeom prst="line">
            <a:avLst/>
          </a:prstGeom>
          <a:noFill/>
          <a:ln w="19050">
            <a:solidFill>
              <a:srgbClr val="7C7A7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5" name="Picture 36" descr="TKKrgb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236538" y="-392113"/>
            <a:ext cx="2103438" cy="215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3213"/>
            <a:ext cx="907256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22" tIns="48111" rIns="96222" bIns="481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7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763713"/>
            <a:ext cx="9072563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22" tIns="48111" rIns="96222" bIns="481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ransition advTm="9000"/>
  <p:txStyles>
    <p:titleStyle>
      <a:lvl1pPr algn="ctr" defTabSz="819150" rtl="0" eaLnBrk="0" fontAlgn="base" hangingPunct="0">
        <a:spcBef>
          <a:spcPct val="0"/>
        </a:spcBef>
        <a:spcAft>
          <a:spcPct val="0"/>
        </a:spcAft>
        <a:defRPr sz="4300">
          <a:solidFill>
            <a:srgbClr val="EE7A12"/>
          </a:solidFill>
          <a:latin typeface="+mj-lt"/>
          <a:ea typeface="+mj-ea"/>
          <a:cs typeface="+mj-cs"/>
        </a:defRPr>
      </a:lvl1pPr>
      <a:lvl2pPr algn="ctr" defTabSz="819150" rtl="0" eaLnBrk="0" fontAlgn="base" hangingPunct="0">
        <a:spcBef>
          <a:spcPct val="0"/>
        </a:spcBef>
        <a:spcAft>
          <a:spcPct val="0"/>
        </a:spcAft>
        <a:defRPr sz="4300">
          <a:solidFill>
            <a:srgbClr val="EE7A12"/>
          </a:solidFill>
          <a:latin typeface="Arial Narrow" pitchFamily="34" charset="0"/>
        </a:defRPr>
      </a:lvl2pPr>
      <a:lvl3pPr algn="ctr" defTabSz="819150" rtl="0" eaLnBrk="0" fontAlgn="base" hangingPunct="0">
        <a:spcBef>
          <a:spcPct val="0"/>
        </a:spcBef>
        <a:spcAft>
          <a:spcPct val="0"/>
        </a:spcAft>
        <a:defRPr sz="4300">
          <a:solidFill>
            <a:srgbClr val="EE7A12"/>
          </a:solidFill>
          <a:latin typeface="Arial Narrow" pitchFamily="34" charset="0"/>
        </a:defRPr>
      </a:lvl3pPr>
      <a:lvl4pPr algn="ctr" defTabSz="819150" rtl="0" eaLnBrk="0" fontAlgn="base" hangingPunct="0">
        <a:spcBef>
          <a:spcPct val="0"/>
        </a:spcBef>
        <a:spcAft>
          <a:spcPct val="0"/>
        </a:spcAft>
        <a:defRPr sz="4300">
          <a:solidFill>
            <a:srgbClr val="EE7A12"/>
          </a:solidFill>
          <a:latin typeface="Arial Narrow" pitchFamily="34" charset="0"/>
        </a:defRPr>
      </a:lvl4pPr>
      <a:lvl5pPr algn="ctr" defTabSz="819150" rtl="0" eaLnBrk="0" fontAlgn="base" hangingPunct="0">
        <a:spcBef>
          <a:spcPct val="0"/>
        </a:spcBef>
        <a:spcAft>
          <a:spcPct val="0"/>
        </a:spcAft>
        <a:defRPr sz="4300">
          <a:solidFill>
            <a:srgbClr val="EE7A12"/>
          </a:solidFill>
          <a:latin typeface="Arial Narrow" pitchFamily="34" charset="0"/>
        </a:defRPr>
      </a:lvl5pPr>
      <a:lvl6pPr marL="457200" algn="ctr" defTabSz="819150" rtl="0" eaLnBrk="0" fontAlgn="base" hangingPunct="0">
        <a:spcBef>
          <a:spcPct val="0"/>
        </a:spcBef>
        <a:spcAft>
          <a:spcPct val="0"/>
        </a:spcAft>
        <a:defRPr sz="4300">
          <a:solidFill>
            <a:srgbClr val="EE7A12"/>
          </a:solidFill>
          <a:latin typeface="Arial Narrow" pitchFamily="34" charset="0"/>
        </a:defRPr>
      </a:lvl6pPr>
      <a:lvl7pPr marL="914400" algn="ctr" defTabSz="819150" rtl="0" eaLnBrk="0" fontAlgn="base" hangingPunct="0">
        <a:spcBef>
          <a:spcPct val="0"/>
        </a:spcBef>
        <a:spcAft>
          <a:spcPct val="0"/>
        </a:spcAft>
        <a:defRPr sz="4300">
          <a:solidFill>
            <a:srgbClr val="EE7A12"/>
          </a:solidFill>
          <a:latin typeface="Arial Narrow" pitchFamily="34" charset="0"/>
        </a:defRPr>
      </a:lvl7pPr>
      <a:lvl8pPr marL="1371600" algn="ctr" defTabSz="819150" rtl="0" eaLnBrk="0" fontAlgn="base" hangingPunct="0">
        <a:spcBef>
          <a:spcPct val="0"/>
        </a:spcBef>
        <a:spcAft>
          <a:spcPct val="0"/>
        </a:spcAft>
        <a:defRPr sz="4300">
          <a:solidFill>
            <a:srgbClr val="EE7A12"/>
          </a:solidFill>
          <a:latin typeface="Arial Narrow" pitchFamily="34" charset="0"/>
        </a:defRPr>
      </a:lvl8pPr>
      <a:lvl9pPr marL="1828800" algn="ctr" defTabSz="819150" rtl="0" eaLnBrk="0" fontAlgn="base" hangingPunct="0">
        <a:spcBef>
          <a:spcPct val="0"/>
        </a:spcBef>
        <a:spcAft>
          <a:spcPct val="0"/>
        </a:spcAft>
        <a:defRPr sz="4300">
          <a:solidFill>
            <a:srgbClr val="EE7A12"/>
          </a:solidFill>
          <a:latin typeface="Arial Narrow" pitchFamily="34" charset="0"/>
        </a:defRPr>
      </a:lvl9pPr>
    </p:titleStyle>
    <p:bodyStyle>
      <a:lvl1pPr marL="369888" indent="-369888" algn="l" defTabSz="81915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500">
          <a:solidFill>
            <a:srgbClr val="626262"/>
          </a:solidFill>
          <a:latin typeface="+mn-lt"/>
          <a:ea typeface="+mn-ea"/>
          <a:cs typeface="+mn-cs"/>
        </a:defRPr>
      </a:lvl1pPr>
      <a:lvl2pPr marL="798513" indent="-307975" algn="l" defTabSz="81915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3100">
          <a:solidFill>
            <a:srgbClr val="626262"/>
          </a:solidFill>
          <a:latin typeface="+mn-lt"/>
        </a:defRPr>
      </a:lvl2pPr>
      <a:lvl3pPr marL="1228725" indent="-244475" algn="l" defTabSz="81915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600">
          <a:solidFill>
            <a:srgbClr val="626262"/>
          </a:solidFill>
          <a:latin typeface="+mn-lt"/>
        </a:defRPr>
      </a:lvl3pPr>
      <a:lvl4pPr marL="1719263" indent="-244475" algn="l" defTabSz="81915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100">
          <a:solidFill>
            <a:srgbClr val="626262"/>
          </a:solidFill>
          <a:latin typeface="+mn-lt"/>
        </a:defRPr>
      </a:lvl4pPr>
      <a:lvl5pPr marL="2212975" indent="-244475" algn="l" defTabSz="81915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100">
          <a:solidFill>
            <a:srgbClr val="626262"/>
          </a:solidFill>
          <a:latin typeface="+mn-lt"/>
        </a:defRPr>
      </a:lvl5pPr>
      <a:lvl6pPr marL="2670175" indent="-244475" algn="l" defTabSz="81915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100">
          <a:solidFill>
            <a:srgbClr val="626262"/>
          </a:solidFill>
          <a:latin typeface="+mn-lt"/>
        </a:defRPr>
      </a:lvl6pPr>
      <a:lvl7pPr marL="3127375" indent="-244475" algn="l" defTabSz="81915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100">
          <a:solidFill>
            <a:srgbClr val="626262"/>
          </a:solidFill>
          <a:latin typeface="+mn-lt"/>
        </a:defRPr>
      </a:lvl7pPr>
      <a:lvl8pPr marL="3584575" indent="-244475" algn="l" defTabSz="81915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100">
          <a:solidFill>
            <a:srgbClr val="626262"/>
          </a:solidFill>
          <a:latin typeface="+mn-lt"/>
        </a:defRPr>
      </a:lvl8pPr>
      <a:lvl9pPr marL="4041775" indent="-244475" algn="l" defTabSz="81915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100">
          <a:solidFill>
            <a:srgbClr val="62626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4" Type="http://schemas.openxmlformats.org/officeDocument/2006/relationships/image" Target="cid:image004.png@01CFF3CC.8AF2802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2351871"/>
            <a:ext cx="9072563" cy="4402942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endParaRPr lang="fi-FI" sz="2400" dirty="0"/>
          </a:p>
          <a:p>
            <a:pPr>
              <a:buNone/>
            </a:pPr>
            <a:endParaRPr lang="en-US" sz="2400" b="1" dirty="0"/>
          </a:p>
          <a:p>
            <a:pPr algn="ctr">
              <a:buNone/>
            </a:pPr>
            <a:r>
              <a:rPr lang="en-US" sz="2800" b="1" dirty="0">
                <a:solidFill>
                  <a:schemeClr val="accent6"/>
                </a:solidFill>
              </a:rPr>
              <a:t>Introduction to Smart Grid</a:t>
            </a:r>
            <a:endParaRPr lang="fi-FI" sz="2800" b="1" dirty="0">
              <a:solidFill>
                <a:schemeClr val="accent6"/>
              </a:solidFill>
            </a:endParaRPr>
          </a:p>
          <a:p>
            <a:pPr algn="ctr">
              <a:lnSpc>
                <a:spcPct val="90000"/>
              </a:lnSpc>
              <a:buNone/>
            </a:pPr>
            <a:endParaRPr lang="fi-FI" sz="2400" dirty="0"/>
          </a:p>
          <a:p>
            <a:pPr algn="ctr">
              <a:lnSpc>
                <a:spcPct val="90000"/>
              </a:lnSpc>
              <a:buNone/>
            </a:pPr>
            <a:r>
              <a:rPr lang="fi-FI" sz="2400" b="1" dirty="0">
                <a:solidFill>
                  <a:schemeClr val="accent6"/>
                </a:solidFill>
              </a:rPr>
              <a:t>Matti Lehtonen,  27.2.2024</a:t>
            </a:r>
          </a:p>
          <a:p>
            <a:pPr algn="ctr">
              <a:lnSpc>
                <a:spcPct val="90000"/>
              </a:lnSpc>
              <a:buNone/>
            </a:pPr>
            <a:endParaRPr lang="fi-FI" sz="2400" b="1" dirty="0">
              <a:solidFill>
                <a:schemeClr val="accent6"/>
              </a:solidFill>
            </a:endParaRPr>
          </a:p>
        </p:txBody>
      </p:sp>
      <p:pic>
        <p:nvPicPr>
          <p:cNvPr id="14337" name="Picture 1" descr="Aalto_EN_Electr-Eng_21_RGB_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556419"/>
            <a:ext cx="2605360" cy="243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Future</a:t>
            </a:r>
            <a:r>
              <a:rPr lang="fi-FI" dirty="0"/>
              <a:t> </a:t>
            </a:r>
            <a:r>
              <a:rPr lang="fi-FI" dirty="0" err="1"/>
              <a:t>energy</a:t>
            </a:r>
            <a:r>
              <a:rPr lang="fi-FI" dirty="0"/>
              <a:t> </a:t>
            </a:r>
            <a:r>
              <a:rPr lang="fi-FI" dirty="0" err="1"/>
              <a:t>system</a:t>
            </a:r>
            <a:r>
              <a:rPr lang="fi-FI" dirty="0"/>
              <a:t> </a:t>
            </a:r>
            <a:r>
              <a:rPr lang="fi-FI" dirty="0" err="1"/>
              <a:t>control</a:t>
            </a:r>
            <a:r>
              <a:rPr lang="fi-FI" dirty="0"/>
              <a:t> </a:t>
            </a:r>
            <a:r>
              <a:rPr lang="fi-FI" dirty="0" err="1"/>
              <a:t>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563688"/>
            <a:ext cx="9072563" cy="5191125"/>
          </a:xfrm>
        </p:spPr>
        <p:txBody>
          <a:bodyPr/>
          <a:lstStyle/>
          <a:p>
            <a:r>
              <a:rPr lang="fi-FI" sz="2800" dirty="0"/>
              <a:t>Control </a:t>
            </a:r>
            <a:r>
              <a:rPr lang="fi-FI" sz="2800" dirty="0" err="1"/>
              <a:t>architecture</a:t>
            </a:r>
            <a:r>
              <a:rPr lang="fi-FI" sz="2800" dirty="0"/>
              <a:t> for </a:t>
            </a:r>
            <a:r>
              <a:rPr lang="fi-FI" sz="2800" dirty="0" err="1"/>
              <a:t>Smart</a:t>
            </a:r>
            <a:r>
              <a:rPr lang="fi-FI" sz="2800" dirty="0"/>
              <a:t> Energy System, </a:t>
            </a:r>
            <a:r>
              <a:rPr lang="fi-FI" sz="2800" dirty="0" err="1"/>
              <a:t>levels</a:t>
            </a:r>
            <a:r>
              <a:rPr lang="fi-FI" sz="2800" dirty="0"/>
              <a:t>:</a:t>
            </a:r>
          </a:p>
          <a:p>
            <a:pPr lvl="1"/>
            <a:r>
              <a:rPr lang="fi-FI" sz="2400" dirty="0"/>
              <a:t>Transmission: </a:t>
            </a:r>
            <a:r>
              <a:rPr lang="fi-FI" sz="2400" dirty="0" err="1"/>
              <a:t>Balance</a:t>
            </a:r>
            <a:r>
              <a:rPr lang="fi-FI" sz="2400" dirty="0"/>
              <a:t> management – Markets – </a:t>
            </a:r>
            <a:r>
              <a:rPr lang="fi-FI" sz="2400" dirty="0" err="1"/>
              <a:t>Renewables</a:t>
            </a:r>
            <a:r>
              <a:rPr lang="fi-FI" sz="2400" dirty="0"/>
              <a:t> </a:t>
            </a:r>
            <a:r>
              <a:rPr lang="fi-FI" sz="2400" dirty="0" err="1"/>
              <a:t>integration</a:t>
            </a:r>
            <a:r>
              <a:rPr lang="fi-FI" sz="2400" dirty="0"/>
              <a:t> – </a:t>
            </a:r>
            <a:r>
              <a:rPr lang="fi-FI" sz="2400" dirty="0" err="1"/>
              <a:t>system</a:t>
            </a:r>
            <a:r>
              <a:rPr lang="fi-FI" sz="2400" dirty="0"/>
              <a:t> </a:t>
            </a:r>
            <a:r>
              <a:rPr lang="fi-FI" sz="2400" dirty="0" err="1"/>
              <a:t>security</a:t>
            </a:r>
            <a:endParaRPr lang="fi-FI" sz="2400" dirty="0"/>
          </a:p>
          <a:p>
            <a:pPr lvl="1"/>
            <a:r>
              <a:rPr lang="fi-FI" sz="2400" dirty="0" err="1"/>
              <a:t>Distribution</a:t>
            </a:r>
            <a:r>
              <a:rPr lang="fi-FI" sz="2400" dirty="0"/>
              <a:t>: </a:t>
            </a:r>
            <a:r>
              <a:rPr lang="fi-FI" sz="2400" dirty="0" err="1"/>
              <a:t>Aggregation</a:t>
            </a:r>
            <a:r>
              <a:rPr lang="fi-FI" sz="2400" dirty="0"/>
              <a:t> of </a:t>
            </a:r>
            <a:r>
              <a:rPr lang="fi-FI" sz="2400" dirty="0" err="1"/>
              <a:t>customer</a:t>
            </a:r>
            <a:r>
              <a:rPr lang="fi-FI" sz="2400" dirty="0"/>
              <a:t> </a:t>
            </a:r>
            <a:r>
              <a:rPr lang="fi-FI" sz="2400" dirty="0" err="1"/>
              <a:t>resources</a:t>
            </a:r>
            <a:r>
              <a:rPr lang="fi-FI" sz="2400" dirty="0"/>
              <a:t> to VPP – </a:t>
            </a:r>
            <a:r>
              <a:rPr lang="fi-FI" sz="2400" dirty="0" err="1"/>
              <a:t>local</a:t>
            </a:r>
            <a:r>
              <a:rPr lang="fi-FI" sz="2400" dirty="0"/>
              <a:t> </a:t>
            </a:r>
            <a:r>
              <a:rPr lang="fi-FI" sz="2400" dirty="0" err="1"/>
              <a:t>renewables</a:t>
            </a:r>
            <a:r>
              <a:rPr lang="fi-FI" sz="2400" dirty="0"/>
              <a:t> – </a:t>
            </a:r>
            <a:r>
              <a:rPr lang="fi-FI" sz="2400" dirty="0" err="1"/>
              <a:t>network</a:t>
            </a:r>
            <a:r>
              <a:rPr lang="fi-FI" sz="2400" dirty="0"/>
              <a:t> </a:t>
            </a:r>
            <a:r>
              <a:rPr lang="fi-FI" sz="2400" dirty="0" err="1"/>
              <a:t>disturbance</a:t>
            </a:r>
            <a:r>
              <a:rPr lang="fi-FI" sz="2400" dirty="0"/>
              <a:t> management – </a:t>
            </a:r>
            <a:r>
              <a:rPr lang="fi-FI" sz="2400" dirty="0" err="1"/>
              <a:t>retail</a:t>
            </a:r>
            <a:r>
              <a:rPr lang="fi-FI" sz="2400" dirty="0"/>
              <a:t> </a:t>
            </a:r>
            <a:r>
              <a:rPr lang="fi-FI" sz="2400" dirty="0" err="1"/>
              <a:t>market</a:t>
            </a:r>
            <a:r>
              <a:rPr lang="fi-FI" sz="2400" dirty="0"/>
              <a:t> </a:t>
            </a:r>
            <a:r>
              <a:rPr lang="fi-FI" sz="2400" dirty="0" err="1"/>
              <a:t>operations</a:t>
            </a:r>
            <a:endParaRPr lang="fi-FI" sz="2400" dirty="0"/>
          </a:p>
          <a:p>
            <a:pPr lvl="1"/>
            <a:r>
              <a:rPr lang="fi-FI" sz="2400" dirty="0" err="1"/>
              <a:t>Customer</a:t>
            </a:r>
            <a:r>
              <a:rPr lang="fi-FI" sz="2400" dirty="0"/>
              <a:t> &amp; </a:t>
            </a:r>
            <a:r>
              <a:rPr lang="fi-FI" sz="2400" dirty="0" err="1"/>
              <a:t>Prosumer</a:t>
            </a:r>
            <a:r>
              <a:rPr lang="fi-FI" sz="2400" dirty="0"/>
              <a:t> </a:t>
            </a:r>
            <a:r>
              <a:rPr lang="fi-FI" sz="2400" dirty="0" err="1"/>
              <a:t>level</a:t>
            </a:r>
            <a:r>
              <a:rPr lang="fi-FI" sz="2400" dirty="0"/>
              <a:t>: </a:t>
            </a:r>
            <a:r>
              <a:rPr lang="fi-FI" sz="2400" dirty="0" err="1"/>
              <a:t>Production</a:t>
            </a:r>
            <a:r>
              <a:rPr lang="fi-FI" sz="2400" dirty="0"/>
              <a:t>, </a:t>
            </a:r>
            <a:r>
              <a:rPr lang="fi-FI" sz="2400" dirty="0" err="1"/>
              <a:t>storages</a:t>
            </a:r>
            <a:r>
              <a:rPr lang="fi-FI" sz="2400" dirty="0"/>
              <a:t>, EV </a:t>
            </a:r>
            <a:r>
              <a:rPr lang="fi-FI" sz="2400" dirty="0" err="1"/>
              <a:t>charging</a:t>
            </a:r>
            <a:r>
              <a:rPr lang="fi-FI" sz="2400" dirty="0"/>
              <a:t> </a:t>
            </a:r>
            <a:r>
              <a:rPr lang="fi-FI" sz="2400" dirty="0" err="1"/>
              <a:t>control</a:t>
            </a:r>
            <a:r>
              <a:rPr lang="fi-FI" sz="2400" dirty="0"/>
              <a:t> – </a:t>
            </a:r>
            <a:r>
              <a:rPr lang="fi-FI" sz="2400" dirty="0" err="1"/>
              <a:t>energy</a:t>
            </a:r>
            <a:r>
              <a:rPr lang="fi-FI" sz="2400" dirty="0"/>
              <a:t> </a:t>
            </a:r>
            <a:r>
              <a:rPr lang="fi-FI" sz="2400" dirty="0" err="1"/>
              <a:t>efficiency</a:t>
            </a:r>
            <a:r>
              <a:rPr lang="fi-FI" sz="2400" dirty="0"/>
              <a:t> </a:t>
            </a:r>
            <a:r>
              <a:rPr lang="fi-FI" sz="2400" dirty="0" err="1"/>
              <a:t>monitoring</a:t>
            </a:r>
            <a:r>
              <a:rPr lang="fi-FI" sz="2400" dirty="0"/>
              <a:t> and </a:t>
            </a:r>
            <a:r>
              <a:rPr lang="fi-FI" sz="2400" dirty="0" err="1"/>
              <a:t>control</a:t>
            </a:r>
            <a:r>
              <a:rPr lang="fi-FI" sz="2400" dirty="0"/>
              <a:t> &amp; </a:t>
            </a:r>
            <a:r>
              <a:rPr lang="fi-FI" sz="2400" dirty="0" err="1"/>
              <a:t>demand</a:t>
            </a:r>
            <a:r>
              <a:rPr lang="fi-FI" sz="2400" dirty="0"/>
              <a:t> </a:t>
            </a:r>
            <a:r>
              <a:rPr lang="fi-FI" sz="2400" dirty="0" err="1"/>
              <a:t>response</a:t>
            </a:r>
            <a:endParaRPr lang="fi-FI" sz="2400" dirty="0"/>
          </a:p>
          <a:p>
            <a:r>
              <a:rPr lang="fi-FI" sz="2800" dirty="0" err="1"/>
              <a:t>States</a:t>
            </a:r>
            <a:r>
              <a:rPr lang="fi-FI" sz="2800" dirty="0"/>
              <a:t>: </a:t>
            </a:r>
            <a:r>
              <a:rPr lang="fi-FI" sz="2800" dirty="0" err="1"/>
              <a:t>Normal</a:t>
            </a:r>
            <a:r>
              <a:rPr lang="fi-FI" sz="2800" dirty="0"/>
              <a:t> </a:t>
            </a:r>
            <a:r>
              <a:rPr lang="fi-FI" sz="2800" dirty="0" err="1"/>
              <a:t>state</a:t>
            </a:r>
            <a:r>
              <a:rPr lang="fi-FI" sz="2800" dirty="0"/>
              <a:t> </a:t>
            </a:r>
            <a:r>
              <a:rPr lang="fi-FI" sz="2800" dirty="0" err="1"/>
              <a:t>energy</a:t>
            </a:r>
            <a:r>
              <a:rPr lang="fi-FI" sz="2800" dirty="0"/>
              <a:t> </a:t>
            </a:r>
            <a:r>
              <a:rPr lang="fi-FI" sz="2800" dirty="0" err="1"/>
              <a:t>optimization</a:t>
            </a:r>
            <a:r>
              <a:rPr lang="fi-FI" sz="2800" dirty="0"/>
              <a:t> (</a:t>
            </a:r>
            <a:r>
              <a:rPr lang="fi-FI" sz="2800" dirty="0" err="1"/>
              <a:t>hrs</a:t>
            </a:r>
            <a:r>
              <a:rPr lang="fi-FI" sz="2800" dirty="0"/>
              <a:t>) – </a:t>
            </a:r>
            <a:r>
              <a:rPr lang="fi-FI" sz="2800" dirty="0" err="1"/>
              <a:t>Local</a:t>
            </a:r>
            <a:r>
              <a:rPr lang="fi-FI" sz="2800" dirty="0"/>
              <a:t> </a:t>
            </a:r>
            <a:r>
              <a:rPr lang="fi-FI" sz="2800" dirty="0" err="1"/>
              <a:t>network</a:t>
            </a:r>
            <a:r>
              <a:rPr lang="fi-FI" sz="2800" dirty="0"/>
              <a:t> </a:t>
            </a:r>
            <a:r>
              <a:rPr lang="fi-FI" sz="2800" dirty="0" err="1"/>
              <a:t>disturbances</a:t>
            </a:r>
            <a:r>
              <a:rPr lang="fi-FI" sz="2800" dirty="0"/>
              <a:t> (min) – </a:t>
            </a:r>
            <a:r>
              <a:rPr lang="fi-FI" sz="2800" dirty="0" err="1"/>
              <a:t>system</a:t>
            </a:r>
            <a:r>
              <a:rPr lang="fi-FI" sz="2800" dirty="0"/>
              <a:t> </a:t>
            </a:r>
            <a:r>
              <a:rPr lang="fi-FI" sz="2800" dirty="0" err="1"/>
              <a:t>security</a:t>
            </a:r>
            <a:r>
              <a:rPr lang="fi-FI" sz="2800" dirty="0"/>
              <a:t> &amp; </a:t>
            </a:r>
            <a:r>
              <a:rPr lang="fi-FI" sz="2800" dirty="0" err="1"/>
              <a:t>capacity</a:t>
            </a:r>
            <a:r>
              <a:rPr lang="fi-FI" sz="2800" dirty="0"/>
              <a:t> </a:t>
            </a:r>
            <a:r>
              <a:rPr lang="fi-FI" sz="2800" dirty="0" err="1"/>
              <a:t>adequacy</a:t>
            </a:r>
            <a:r>
              <a:rPr lang="fi-FI" sz="2800" dirty="0"/>
              <a:t> (</a:t>
            </a:r>
            <a:r>
              <a:rPr lang="fi-FI" sz="2800" dirty="0" err="1"/>
              <a:t>sec</a:t>
            </a:r>
            <a:r>
              <a:rPr lang="fi-FI" sz="2800" dirty="0"/>
              <a:t>) </a:t>
            </a:r>
          </a:p>
        </p:txBody>
      </p:sp>
    </p:spTree>
  </p:cSld>
  <p:clrMapOvr>
    <a:masterClrMapping/>
  </p:clrMapOvr>
  <p:transition advTm="9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4"/>
            <a:ext cx="9072562" cy="762774"/>
          </a:xfrm>
        </p:spPr>
        <p:txBody>
          <a:bodyPr/>
          <a:lstStyle/>
          <a:p>
            <a:r>
              <a:rPr lang="fi-FI" dirty="0" err="1"/>
              <a:t>Model</a:t>
            </a:r>
            <a:r>
              <a:rPr lang="fi-FI" dirty="0"/>
              <a:t> of </a:t>
            </a:r>
            <a:r>
              <a:rPr lang="fi-FI" dirty="0" err="1"/>
              <a:t>heating</a:t>
            </a:r>
            <a:r>
              <a:rPr lang="fi-FI" dirty="0"/>
              <a:t> </a:t>
            </a:r>
            <a:r>
              <a:rPr lang="fi-FI" dirty="0" err="1"/>
              <a:t>loads</a:t>
            </a:r>
            <a:r>
              <a:rPr lang="fi-FI" dirty="0"/>
              <a:t> for 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065988"/>
            <a:ext cx="9072563" cy="5688826"/>
          </a:xfrm>
        </p:spPr>
        <p:txBody>
          <a:bodyPr/>
          <a:lstStyle/>
          <a:p>
            <a:endParaRPr lang="fi-FI" sz="2400" dirty="0"/>
          </a:p>
          <a:p>
            <a:pPr lvl="1"/>
            <a:endParaRPr lang="fi-FI" sz="2400" dirty="0"/>
          </a:p>
          <a:p>
            <a:pPr lvl="1">
              <a:buNone/>
            </a:pPr>
            <a:endParaRPr lang="fi-FI" sz="2400" dirty="0"/>
          </a:p>
          <a:p>
            <a:pPr lvl="1"/>
            <a:endParaRPr lang="fi-FI" sz="2400" dirty="0"/>
          </a:p>
          <a:p>
            <a:pPr lvl="1">
              <a:buNone/>
            </a:pPr>
            <a:endParaRPr lang="fi-FI" sz="2000" dirty="0"/>
          </a:p>
          <a:p>
            <a:pPr lvl="1">
              <a:buNone/>
            </a:pPr>
            <a:endParaRPr lang="fi-FI" sz="2000" dirty="0"/>
          </a:p>
          <a:p>
            <a:pPr lvl="1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43654" y="4852201"/>
            <a:ext cx="7358114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aseline="0" dirty="0" err="1"/>
              <a:t>Demand</a:t>
            </a:r>
            <a:r>
              <a:rPr lang="fi-FI" sz="2400" baseline="0" dirty="0"/>
              <a:t> </a:t>
            </a:r>
            <a:r>
              <a:rPr lang="fi-FI" sz="2400" baseline="0" dirty="0" err="1"/>
              <a:t>Response</a:t>
            </a:r>
            <a:r>
              <a:rPr lang="fi-FI" sz="2400" baseline="0" dirty="0"/>
              <a:t> in </a:t>
            </a:r>
            <a:r>
              <a:rPr lang="fi-FI" sz="2400" baseline="0" dirty="0" err="1"/>
              <a:t>optimizing</a:t>
            </a:r>
            <a:r>
              <a:rPr lang="fi-FI" sz="2400" baseline="0" dirty="0"/>
              <a:t> </a:t>
            </a:r>
            <a:r>
              <a:rPr lang="fi-FI" sz="2400" baseline="0" dirty="0" err="1"/>
              <a:t>partial</a:t>
            </a:r>
            <a:r>
              <a:rPr lang="fi-FI" sz="2400" baseline="0" dirty="0"/>
              <a:t> </a:t>
            </a:r>
            <a:r>
              <a:rPr lang="fi-FI" sz="2400" baseline="0" dirty="0" err="1"/>
              <a:t>storage</a:t>
            </a:r>
            <a:endParaRPr lang="fi-FI" sz="2400" baseline="0" dirty="0"/>
          </a:p>
          <a:p>
            <a:r>
              <a:rPr lang="fi-FI" sz="2400" baseline="0" dirty="0" err="1"/>
              <a:t>Modeling</a:t>
            </a:r>
            <a:r>
              <a:rPr lang="fi-FI" sz="2400" baseline="0" dirty="0"/>
              <a:t> the </a:t>
            </a:r>
            <a:r>
              <a:rPr lang="fi-FI" sz="2400" baseline="0" dirty="0" err="1"/>
              <a:t>house</a:t>
            </a:r>
            <a:r>
              <a:rPr lang="fi-FI" sz="2400" baseline="0" dirty="0"/>
              <a:t> (to the </a:t>
            </a:r>
            <a:r>
              <a:rPr lang="fi-FI" sz="2400" baseline="0" dirty="0" err="1"/>
              <a:t>left</a:t>
            </a:r>
            <a:r>
              <a:rPr lang="fi-FI" sz="2400" baseline="0" dirty="0"/>
              <a:t>) and</a:t>
            </a:r>
          </a:p>
          <a:p>
            <a:r>
              <a:rPr lang="fi-FI" sz="2400" baseline="0" dirty="0" err="1"/>
              <a:t>Modeling</a:t>
            </a:r>
            <a:r>
              <a:rPr lang="fi-FI" sz="2400" baseline="0" dirty="0"/>
              <a:t> the </a:t>
            </a:r>
            <a:r>
              <a:rPr lang="fi-FI" sz="2400" baseline="0"/>
              <a:t>controlled</a:t>
            </a:r>
            <a:r>
              <a:rPr lang="fi-FI" sz="2400" baseline="0" dirty="0"/>
              <a:t> </a:t>
            </a:r>
            <a:r>
              <a:rPr lang="fi-FI" sz="2400" baseline="0" dirty="0" err="1"/>
              <a:t>targets</a:t>
            </a:r>
            <a:r>
              <a:rPr lang="fi-FI" sz="2400" baseline="0" dirty="0"/>
              <a:t> in </a:t>
            </a:r>
            <a:r>
              <a:rPr lang="fi-FI" sz="2400" baseline="0" dirty="0" err="1"/>
              <a:t>heating</a:t>
            </a:r>
            <a:r>
              <a:rPr lang="fi-FI" sz="2400" baseline="0" dirty="0"/>
              <a:t> </a:t>
            </a:r>
            <a:r>
              <a:rPr lang="fi-FI" sz="2400" baseline="0" dirty="0" err="1"/>
              <a:t>system</a:t>
            </a:r>
            <a:endParaRPr lang="fi-FI" sz="2400" baseline="0" dirty="0"/>
          </a:p>
        </p:txBody>
      </p:sp>
      <p:grpSp>
        <p:nvGrpSpPr>
          <p:cNvPr id="6" name="Group 5"/>
          <p:cNvGrpSpPr/>
          <p:nvPr/>
        </p:nvGrpSpPr>
        <p:grpSpPr>
          <a:xfrm>
            <a:off x="891197" y="1675221"/>
            <a:ext cx="3325763" cy="2680168"/>
            <a:chOff x="2841453" y="139700"/>
            <a:chExt cx="4530897" cy="4325382"/>
          </a:xfrm>
        </p:grpSpPr>
        <p:sp>
          <p:nvSpPr>
            <p:cNvPr id="7" name="Rectangle 6"/>
            <p:cNvSpPr/>
            <p:nvPr/>
          </p:nvSpPr>
          <p:spPr>
            <a:xfrm>
              <a:off x="4214810" y="857232"/>
              <a:ext cx="2786082" cy="35719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38650" y="1162050"/>
              <a:ext cx="2311400" cy="2500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72000" y="4006850"/>
              <a:ext cx="2071702" cy="4286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12" name="Oval 11"/>
            <p:cNvSpPr/>
            <p:nvPr/>
          </p:nvSpPr>
          <p:spPr>
            <a:xfrm>
              <a:off x="3122612" y="25130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16399" y="1322388"/>
              <a:ext cx="207963" cy="6667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3816350" y="139700"/>
              <a:ext cx="3556000" cy="66675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283200" y="345493"/>
              <a:ext cx="1534883" cy="861007"/>
              <a:chOff x="5170717" y="345493"/>
              <a:chExt cx="1534883" cy="861007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5603681" y="539750"/>
                <a:ext cx="666750" cy="4889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i-FI" dirty="0">
                    <a:solidFill>
                      <a:schemeClr val="tx1"/>
                    </a:solidFill>
                  </a:rPr>
                  <a:t>AHU</a:t>
                </a:r>
              </a:p>
            </p:txBody>
          </p:sp>
          <p:sp>
            <p:nvSpPr>
              <p:cNvPr id="54" name="L-Shape 53"/>
              <p:cNvSpPr/>
              <p:nvPr/>
            </p:nvSpPr>
            <p:spPr>
              <a:xfrm flipV="1">
                <a:off x="5170717" y="806450"/>
                <a:ext cx="432964" cy="400050"/>
              </a:xfrm>
              <a:prstGeom prst="corne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i-FI"/>
              </a:p>
            </p:txBody>
          </p:sp>
          <p:sp>
            <p:nvSpPr>
              <p:cNvPr id="55" name="L-Shape 54"/>
              <p:cNvSpPr/>
              <p:nvPr/>
            </p:nvSpPr>
            <p:spPr>
              <a:xfrm flipH="1">
                <a:off x="6272636" y="345493"/>
                <a:ext cx="432964" cy="400050"/>
              </a:xfrm>
              <a:prstGeom prst="corne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i-FI"/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 rot="16200000" flipH="1">
              <a:off x="5238145" y="1351764"/>
              <a:ext cx="274246" cy="36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4071934" y="2051050"/>
              <a:ext cx="500066" cy="21431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071934" y="1695450"/>
              <a:ext cx="500066" cy="21431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215665" y="2451100"/>
              <a:ext cx="164196" cy="247654"/>
              <a:chOff x="4905402" y="3117850"/>
              <a:chExt cx="164196" cy="247654"/>
            </a:xfrm>
            <a:scene3d>
              <a:camera prst="orthographicFront">
                <a:rot lat="0" lon="0" rev="16200000"/>
              </a:camera>
              <a:lightRig rig="threePt" dir="t"/>
            </a:scene3d>
          </p:grpSpPr>
          <p:sp>
            <p:nvSpPr>
              <p:cNvPr id="47" name="Oval 46"/>
              <p:cNvSpPr/>
              <p:nvPr/>
            </p:nvSpPr>
            <p:spPr>
              <a:xfrm>
                <a:off x="4949117" y="3117850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i-FI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4905402" y="3188497"/>
                <a:ext cx="164196" cy="177007"/>
                <a:chOff x="1740781" y="3118644"/>
                <a:chExt cx="622300" cy="581819"/>
              </a:xfrm>
            </p:grpSpPr>
            <p:cxnSp>
              <p:nvCxnSpPr>
                <p:cNvPr id="49" name="Straight Connector 48"/>
                <p:cNvCxnSpPr/>
                <p:nvPr/>
              </p:nvCxnSpPr>
              <p:spPr>
                <a:xfrm rot="5400000">
                  <a:off x="1895475" y="3273425"/>
                  <a:ext cx="311150" cy="1588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1740781" y="3429000"/>
                  <a:ext cx="622300" cy="1588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1816100" y="3563938"/>
                  <a:ext cx="444500" cy="1588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1949450" y="3698875"/>
                  <a:ext cx="222250" cy="1588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" name="TextBox 102"/>
            <p:cNvSpPr txBox="1"/>
            <p:nvPr/>
          </p:nvSpPr>
          <p:spPr>
            <a:xfrm>
              <a:off x="5464003" y="1073150"/>
              <a:ext cx="352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dirty="0"/>
                <a:t>T</a:t>
              </a:r>
              <a:r>
                <a:rPr lang="fi-FI" baseline="-25000" dirty="0"/>
                <a:t>s</a:t>
              </a:r>
            </a:p>
          </p:txBody>
        </p:sp>
        <p:sp>
          <p:nvSpPr>
            <p:cNvPr id="21" name="TextBox 103"/>
            <p:cNvSpPr txBox="1"/>
            <p:nvPr/>
          </p:nvSpPr>
          <p:spPr>
            <a:xfrm>
              <a:off x="2841453" y="2388672"/>
              <a:ext cx="352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dirty="0"/>
                <a:t>T</a:t>
              </a:r>
              <a:r>
                <a:rPr lang="fi-FI" baseline="-25000" dirty="0"/>
                <a:t>e</a:t>
              </a:r>
            </a:p>
          </p:txBody>
        </p:sp>
        <p:sp>
          <p:nvSpPr>
            <p:cNvPr id="22" name="TextBox 105"/>
            <p:cNvSpPr txBox="1"/>
            <p:nvPr/>
          </p:nvSpPr>
          <p:spPr>
            <a:xfrm>
              <a:off x="4171950" y="3517900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dirty="0"/>
                <a:t>H</a:t>
              </a:r>
              <a:r>
                <a:rPr lang="fi-FI" baseline="-25000" dirty="0"/>
                <a:t>ame</a:t>
              </a:r>
            </a:p>
          </p:txBody>
        </p:sp>
        <p:sp>
          <p:nvSpPr>
            <p:cNvPr id="23" name="TextBox 107"/>
            <p:cNvSpPr txBox="1"/>
            <p:nvPr/>
          </p:nvSpPr>
          <p:spPr>
            <a:xfrm>
              <a:off x="5441912" y="1473200"/>
              <a:ext cx="463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dirty="0"/>
                <a:t>H</a:t>
              </a:r>
              <a:r>
                <a:rPr lang="fi-FI" baseline="-25000" dirty="0"/>
                <a:t>as</a:t>
              </a:r>
            </a:p>
          </p:txBody>
        </p:sp>
        <p:sp>
          <p:nvSpPr>
            <p:cNvPr id="24" name="TextBox 108"/>
            <p:cNvSpPr txBox="1"/>
            <p:nvPr/>
          </p:nvSpPr>
          <p:spPr>
            <a:xfrm>
              <a:off x="3594100" y="1784350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dirty="0"/>
                <a:t>H</a:t>
              </a:r>
              <a:r>
                <a:rPr lang="fi-FI" baseline="-25000" dirty="0"/>
                <a:t>ae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16200000" flipV="1">
              <a:off x="5372100" y="2673350"/>
              <a:ext cx="488950" cy="40005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111"/>
            <p:cNvSpPr txBox="1"/>
            <p:nvPr/>
          </p:nvSpPr>
          <p:spPr>
            <a:xfrm>
              <a:off x="5727700" y="2984500"/>
              <a:ext cx="45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dirty="0">
                  <a:latin typeface="Symbol" pitchFamily="18" charset="2"/>
                </a:rPr>
                <a:t>f</a:t>
              </a:r>
              <a:r>
                <a:rPr lang="fi-FI" baseline="-25000" dirty="0"/>
                <a:t>hc</a:t>
              </a:r>
            </a:p>
          </p:txBody>
        </p:sp>
        <p:sp>
          <p:nvSpPr>
            <p:cNvPr id="27" name="TextBox 67"/>
            <p:cNvSpPr txBox="1"/>
            <p:nvPr/>
          </p:nvSpPr>
          <p:spPr>
            <a:xfrm>
              <a:off x="4927600" y="2495550"/>
              <a:ext cx="381836" cy="3693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dirty="0"/>
                <a:t>C</a:t>
              </a:r>
              <a:r>
                <a:rPr lang="fi-FI" baseline="-25000" dirty="0"/>
                <a:t>a</a:t>
              </a:r>
            </a:p>
          </p:txBody>
        </p:sp>
        <p:sp>
          <p:nvSpPr>
            <p:cNvPr id="28" name="Rectangle 27"/>
            <p:cNvSpPr/>
            <p:nvPr/>
          </p:nvSpPr>
          <p:spPr>
            <a:xfrm rot="16200000">
              <a:off x="5129598" y="3749676"/>
              <a:ext cx="500066" cy="21431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29" name="Oval 28"/>
            <p:cNvSpPr/>
            <p:nvPr/>
          </p:nvSpPr>
          <p:spPr>
            <a:xfrm>
              <a:off x="5346700" y="431800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cxnSp>
          <p:nvCxnSpPr>
            <p:cNvPr id="30" name="Straight Connector 29"/>
            <p:cNvCxnSpPr>
              <a:stCxn id="28" idx="1"/>
              <a:endCxn id="29" idx="0"/>
            </p:cNvCxnSpPr>
            <p:nvPr/>
          </p:nvCxnSpPr>
          <p:spPr>
            <a:xfrm rot="16200000" flipH="1">
              <a:off x="5275458" y="4211039"/>
              <a:ext cx="211134" cy="27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82"/>
            <p:cNvSpPr txBox="1"/>
            <p:nvPr/>
          </p:nvSpPr>
          <p:spPr>
            <a:xfrm>
              <a:off x="5475140" y="3651250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dirty="0"/>
                <a:t>H</a:t>
              </a:r>
              <a:r>
                <a:rPr lang="fi-FI" baseline="-25000" dirty="0"/>
                <a:t>ag</a:t>
              </a:r>
            </a:p>
          </p:txBody>
        </p:sp>
        <p:sp>
          <p:nvSpPr>
            <p:cNvPr id="32" name="TextBox 83"/>
            <p:cNvSpPr txBox="1"/>
            <p:nvPr/>
          </p:nvSpPr>
          <p:spPr>
            <a:xfrm>
              <a:off x="5016500" y="4095750"/>
              <a:ext cx="352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dirty="0"/>
                <a:t>T</a:t>
              </a:r>
              <a:r>
                <a:rPr lang="fi-FI" baseline="-25000" dirty="0"/>
                <a:t>g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461000" y="2095500"/>
              <a:ext cx="1289050" cy="2222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216400" y="2584450"/>
              <a:ext cx="207963" cy="6667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35" name="Oval 34"/>
            <p:cNvSpPr/>
            <p:nvPr/>
          </p:nvSpPr>
          <p:spPr>
            <a:xfrm>
              <a:off x="5339539" y="1179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222872" y="1543052"/>
              <a:ext cx="322266" cy="2222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153747" y="1800808"/>
              <a:ext cx="905069" cy="746449"/>
            </a:xfrm>
            <a:custGeom>
              <a:avLst/>
              <a:gdLst>
                <a:gd name="connsiteX0" fmla="*/ 905069 w 905069"/>
                <a:gd name="connsiteY0" fmla="*/ 0 h 746449"/>
                <a:gd name="connsiteX1" fmla="*/ 466531 w 905069"/>
                <a:gd name="connsiteY1" fmla="*/ 0 h 746449"/>
                <a:gd name="connsiteX2" fmla="*/ 0 w 905069"/>
                <a:gd name="connsiteY2" fmla="*/ 746449 h 74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5069" h="746449">
                  <a:moveTo>
                    <a:pt x="905069" y="0"/>
                  </a:moveTo>
                  <a:lnTo>
                    <a:pt x="466531" y="0"/>
                  </a:lnTo>
                  <a:lnTo>
                    <a:pt x="0" y="746449"/>
                  </a:lnTo>
                </a:path>
              </a:pathLst>
            </a:cu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163078" y="2155371"/>
              <a:ext cx="895738" cy="410547"/>
            </a:xfrm>
            <a:custGeom>
              <a:avLst/>
              <a:gdLst>
                <a:gd name="connsiteX0" fmla="*/ 895738 w 895738"/>
                <a:gd name="connsiteY0" fmla="*/ 0 h 410547"/>
                <a:gd name="connsiteX1" fmla="*/ 466530 w 895738"/>
                <a:gd name="connsiteY1" fmla="*/ 0 h 410547"/>
                <a:gd name="connsiteX2" fmla="*/ 0 w 895738"/>
                <a:gd name="connsiteY2" fmla="*/ 410547 h 410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738" h="410547">
                  <a:moveTo>
                    <a:pt x="895738" y="0"/>
                  </a:moveTo>
                  <a:lnTo>
                    <a:pt x="466530" y="0"/>
                  </a:lnTo>
                  <a:lnTo>
                    <a:pt x="0" y="410547"/>
                  </a:lnTo>
                </a:path>
              </a:pathLst>
            </a:cu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581331" y="1800808"/>
              <a:ext cx="811763" cy="765110"/>
            </a:xfrm>
            <a:custGeom>
              <a:avLst/>
              <a:gdLst>
                <a:gd name="connsiteX0" fmla="*/ 0 w 811763"/>
                <a:gd name="connsiteY0" fmla="*/ 0 h 765110"/>
                <a:gd name="connsiteX1" fmla="*/ 438538 w 811763"/>
                <a:gd name="connsiteY1" fmla="*/ 9331 h 765110"/>
                <a:gd name="connsiteX2" fmla="*/ 811763 w 811763"/>
                <a:gd name="connsiteY2" fmla="*/ 765110 h 76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1763" h="765110">
                  <a:moveTo>
                    <a:pt x="0" y="0"/>
                  </a:moveTo>
                  <a:lnTo>
                    <a:pt x="438538" y="9331"/>
                  </a:lnTo>
                  <a:lnTo>
                    <a:pt x="811763" y="765110"/>
                  </a:lnTo>
                </a:path>
              </a:pathLst>
            </a:cu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4572000" y="2155371"/>
              <a:ext cx="811763" cy="410547"/>
            </a:xfrm>
            <a:custGeom>
              <a:avLst/>
              <a:gdLst>
                <a:gd name="connsiteX0" fmla="*/ 0 w 811763"/>
                <a:gd name="connsiteY0" fmla="*/ 0 h 410547"/>
                <a:gd name="connsiteX1" fmla="*/ 447869 w 811763"/>
                <a:gd name="connsiteY1" fmla="*/ 0 h 410547"/>
                <a:gd name="connsiteX2" fmla="*/ 811763 w 811763"/>
                <a:gd name="connsiteY2" fmla="*/ 410547 h 410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1763" h="410547">
                  <a:moveTo>
                    <a:pt x="0" y="0"/>
                  </a:moveTo>
                  <a:lnTo>
                    <a:pt x="447869" y="0"/>
                  </a:lnTo>
                  <a:lnTo>
                    <a:pt x="811763" y="410547"/>
                  </a:lnTo>
                </a:path>
              </a:pathLst>
            </a:cu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5400000">
              <a:off x="4995481" y="2191164"/>
              <a:ext cx="781568" cy="500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endCxn id="28" idx="3"/>
            </p:cNvCxnSpPr>
            <p:nvPr/>
          </p:nvCxnSpPr>
          <p:spPr>
            <a:xfrm flipH="1">
              <a:off x="5379631" y="2575249"/>
              <a:ext cx="13463" cy="103155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101"/>
            <p:cNvSpPr txBox="1"/>
            <p:nvPr/>
          </p:nvSpPr>
          <p:spPr>
            <a:xfrm>
              <a:off x="5327650" y="2215118"/>
              <a:ext cx="352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dirty="0"/>
                <a:t>T</a:t>
              </a:r>
              <a:r>
                <a:rPr lang="fi-FI" baseline="-25000" dirty="0"/>
                <a:t>a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071934" y="3348036"/>
              <a:ext cx="500066" cy="21431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163078" y="2556588"/>
              <a:ext cx="886408" cy="905069"/>
            </a:xfrm>
            <a:custGeom>
              <a:avLst/>
              <a:gdLst>
                <a:gd name="connsiteX0" fmla="*/ 886408 w 886408"/>
                <a:gd name="connsiteY0" fmla="*/ 905069 h 905069"/>
                <a:gd name="connsiteX1" fmla="*/ 457200 w 886408"/>
                <a:gd name="connsiteY1" fmla="*/ 905069 h 905069"/>
                <a:gd name="connsiteX2" fmla="*/ 0 w 886408"/>
                <a:gd name="connsiteY2" fmla="*/ 0 h 90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408" h="905069">
                  <a:moveTo>
                    <a:pt x="886408" y="905069"/>
                  </a:moveTo>
                  <a:lnTo>
                    <a:pt x="457200" y="905069"/>
                  </a:lnTo>
                  <a:lnTo>
                    <a:pt x="0" y="0"/>
                  </a:lnTo>
                </a:path>
              </a:pathLst>
            </a:cu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581331" y="2565918"/>
              <a:ext cx="793102" cy="895739"/>
            </a:xfrm>
            <a:custGeom>
              <a:avLst/>
              <a:gdLst>
                <a:gd name="connsiteX0" fmla="*/ 0 w 793102"/>
                <a:gd name="connsiteY0" fmla="*/ 895739 h 895739"/>
                <a:gd name="connsiteX1" fmla="*/ 429208 w 793102"/>
                <a:gd name="connsiteY1" fmla="*/ 895739 h 895739"/>
                <a:gd name="connsiteX2" fmla="*/ 793102 w 793102"/>
                <a:gd name="connsiteY2" fmla="*/ 0 h 89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3102" h="895739">
                  <a:moveTo>
                    <a:pt x="0" y="895739"/>
                  </a:moveTo>
                  <a:lnTo>
                    <a:pt x="429208" y="895739"/>
                  </a:lnTo>
                  <a:lnTo>
                    <a:pt x="793102" y="0"/>
                  </a:lnTo>
                </a:path>
              </a:pathLst>
            </a:cu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4556259" y="1961328"/>
          <a:ext cx="5021129" cy="2306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848981" imgH="4714589" progId="Visio.Drawing.11">
                  <p:embed/>
                </p:oleObj>
              </mc:Choice>
              <mc:Fallback>
                <p:oleObj name="Visio" r:id="rId3" imgW="7848981" imgH="4714589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259" y="1961328"/>
                        <a:ext cx="5021129" cy="23060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9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098" y="302802"/>
            <a:ext cx="8267513" cy="1016919"/>
          </a:xfrm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en-US" spc="331" dirty="0">
                <a:solidFill>
                  <a:schemeClr val="tx2">
                    <a:lumMod val="50000"/>
                  </a:schemeClr>
                </a:solidFill>
              </a:rPr>
              <a:t>Schematic of Energy Hub</a:t>
            </a:r>
            <a:endParaRPr lang="fi-FI" spc="33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3" t="33200" r="32437" b="28937"/>
          <a:stretch>
            <a:fillRect/>
          </a:stretch>
        </p:blipFill>
        <p:spPr bwMode="auto">
          <a:xfrm>
            <a:off x="1547425" y="1686979"/>
            <a:ext cx="8226940" cy="52693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134445" y="2114354"/>
            <a:ext cx="1667853" cy="7596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>
              <a:defRPr/>
            </a:pPr>
            <a:r>
              <a:rPr lang="en-US" sz="2600" dirty="0"/>
              <a:t>Heat Gains</a:t>
            </a:r>
            <a:endParaRPr lang="fi-FI" sz="2600" dirty="0"/>
          </a:p>
        </p:txBody>
      </p:sp>
      <p:sp>
        <p:nvSpPr>
          <p:cNvPr id="5" name="Rectangle 4"/>
          <p:cNvSpPr/>
          <p:nvPr/>
        </p:nvSpPr>
        <p:spPr>
          <a:xfrm>
            <a:off x="7976995" y="2165113"/>
            <a:ext cx="1191824" cy="708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>
              <a:defRPr/>
            </a:pPr>
            <a:r>
              <a:rPr lang="en-US" sz="2600" dirty="0"/>
              <a:t>TES Losses</a:t>
            </a:r>
            <a:endParaRPr lang="fi-FI" dirty="0"/>
          </a:p>
        </p:txBody>
      </p:sp>
      <p:sp>
        <p:nvSpPr>
          <p:cNvPr id="6" name="Rectangle 5"/>
          <p:cNvSpPr/>
          <p:nvPr/>
        </p:nvSpPr>
        <p:spPr>
          <a:xfrm>
            <a:off x="2896430" y="1820304"/>
            <a:ext cx="6748418" cy="15420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>
              <a:defRPr/>
            </a:pPr>
            <a:endParaRPr lang="fi-FI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548906" y="2873980"/>
            <a:ext cx="1428089" cy="875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58415" y="1841308"/>
            <a:ext cx="0" cy="1389732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135695" y="1995335"/>
            <a:ext cx="1768661" cy="1190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>
              <a:defRPr/>
            </a:pPr>
            <a:r>
              <a:rPr lang="fi-FI" sz="2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</a:rPr>
              <a:t>Temp. band</a:t>
            </a:r>
          </a:p>
        </p:txBody>
      </p:sp>
    </p:spTree>
    <p:extLst>
      <p:ext uri="{BB962C8B-B14F-4D97-AF65-F5344CB8AC3E}">
        <p14:creationId xmlns:p14="http://schemas.microsoft.com/office/powerpoint/2010/main" val="2469794139"/>
      </p:ext>
    </p:extLst>
  </p:cSld>
  <p:clrMapOvr>
    <a:masterClrMapping/>
  </p:clrMapOvr>
  <p:transition advTm="9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4"/>
            <a:ext cx="9072562" cy="762774"/>
          </a:xfrm>
        </p:spPr>
        <p:txBody>
          <a:bodyPr/>
          <a:lstStyle/>
          <a:p>
            <a:r>
              <a:rPr lang="fi-FI" dirty="0"/>
              <a:t>DR in </a:t>
            </a:r>
            <a:r>
              <a:rPr lang="fi-FI" dirty="0" err="1"/>
              <a:t>market</a:t>
            </a:r>
            <a:r>
              <a:rPr lang="fi-FI" dirty="0"/>
              <a:t> </a:t>
            </a:r>
            <a:r>
              <a:rPr lang="fi-FI" dirty="0" err="1"/>
              <a:t>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065988"/>
            <a:ext cx="9072563" cy="5688826"/>
          </a:xfrm>
        </p:spPr>
        <p:txBody>
          <a:bodyPr/>
          <a:lstStyle/>
          <a:p>
            <a:endParaRPr lang="fi-FI" sz="2400" dirty="0"/>
          </a:p>
          <a:p>
            <a:pPr lvl="1"/>
            <a:endParaRPr lang="fi-FI" sz="2400" dirty="0"/>
          </a:p>
          <a:p>
            <a:pPr lvl="1">
              <a:buNone/>
            </a:pPr>
            <a:endParaRPr lang="fi-FI" sz="2400" dirty="0"/>
          </a:p>
          <a:p>
            <a:pPr lvl="1"/>
            <a:endParaRPr lang="fi-FI" sz="2400" dirty="0"/>
          </a:p>
          <a:p>
            <a:pPr lvl="1">
              <a:buNone/>
            </a:pPr>
            <a:endParaRPr lang="fi-FI" sz="2000" dirty="0"/>
          </a:p>
          <a:p>
            <a:pPr lvl="1">
              <a:buNone/>
            </a:pPr>
            <a:endParaRPr lang="fi-FI" sz="2000" dirty="0"/>
          </a:p>
          <a:p>
            <a:pPr lvl="1"/>
            <a:endParaRPr lang="en-US" dirty="0"/>
          </a:p>
        </p:txBody>
      </p:sp>
      <p:pic>
        <p:nvPicPr>
          <p:cNvPr id="8" name="Picture 7" descr="result4.jpg"/>
          <p:cNvPicPr/>
          <p:nvPr/>
        </p:nvPicPr>
        <p:blipFill>
          <a:blip r:embed="rId2" cstate="print"/>
          <a:srcRect l="5621" r="8769"/>
          <a:stretch>
            <a:fillRect/>
          </a:stretch>
        </p:blipFill>
        <p:spPr>
          <a:xfrm>
            <a:off x="968346" y="1423177"/>
            <a:ext cx="7786742" cy="36433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6974" y="5638019"/>
            <a:ext cx="7358114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aseline="0" dirty="0" err="1"/>
              <a:t>Demand</a:t>
            </a:r>
            <a:r>
              <a:rPr lang="fi-FI" sz="2400" baseline="0" dirty="0"/>
              <a:t> </a:t>
            </a:r>
            <a:r>
              <a:rPr lang="fi-FI" sz="2400" baseline="0" dirty="0" err="1"/>
              <a:t>Response</a:t>
            </a:r>
            <a:r>
              <a:rPr lang="fi-FI" sz="2400" baseline="0" dirty="0"/>
              <a:t> in </a:t>
            </a:r>
            <a:r>
              <a:rPr lang="fi-FI" sz="2400" baseline="0" dirty="0" err="1"/>
              <a:t>optimizing</a:t>
            </a:r>
            <a:r>
              <a:rPr lang="fi-FI" sz="2400" baseline="0" dirty="0"/>
              <a:t> </a:t>
            </a:r>
            <a:r>
              <a:rPr lang="fi-FI" sz="2400" baseline="0" dirty="0" err="1"/>
              <a:t>partial</a:t>
            </a:r>
            <a:r>
              <a:rPr lang="fi-FI" sz="2400" baseline="0" dirty="0"/>
              <a:t> </a:t>
            </a:r>
            <a:r>
              <a:rPr lang="fi-FI" sz="2400" baseline="0" dirty="0" err="1"/>
              <a:t>storage</a:t>
            </a:r>
            <a:endParaRPr lang="fi-FI" sz="2400" baseline="0" dirty="0"/>
          </a:p>
          <a:p>
            <a:r>
              <a:rPr lang="fi-FI" sz="2400" baseline="0" dirty="0" err="1"/>
              <a:t>Space</a:t>
            </a:r>
            <a:r>
              <a:rPr lang="fi-FI" sz="2400" baseline="0" dirty="0"/>
              <a:t> </a:t>
            </a:r>
            <a:r>
              <a:rPr lang="fi-FI" sz="2400" baseline="0" dirty="0" err="1"/>
              <a:t>heating</a:t>
            </a:r>
            <a:r>
              <a:rPr lang="fi-FI" sz="2400" baseline="0" dirty="0"/>
              <a:t> </a:t>
            </a:r>
            <a:r>
              <a:rPr lang="fi-FI" sz="2400" baseline="0" dirty="0">
                <a:sym typeface="Wingdings" pitchFamily="2" charset="2"/>
              </a:rPr>
              <a:t> </a:t>
            </a:r>
            <a:r>
              <a:rPr lang="fi-FI" sz="2400" baseline="0" dirty="0" err="1">
                <a:sym typeface="Wingdings" pitchFamily="2" charset="2"/>
              </a:rPr>
              <a:t>shifting</a:t>
            </a:r>
            <a:r>
              <a:rPr lang="fi-FI" sz="2400" baseline="0" dirty="0">
                <a:sym typeface="Wingdings" pitchFamily="2" charset="2"/>
              </a:rPr>
              <a:t> </a:t>
            </a:r>
            <a:r>
              <a:rPr lang="fi-FI" sz="2400" baseline="0" dirty="0" err="1">
                <a:sym typeface="Wingdings" pitchFamily="2" charset="2"/>
              </a:rPr>
              <a:t>demand</a:t>
            </a:r>
            <a:r>
              <a:rPr lang="fi-FI" sz="2400" baseline="0" dirty="0">
                <a:sym typeface="Wingdings" pitchFamily="2" charset="2"/>
              </a:rPr>
              <a:t> </a:t>
            </a:r>
            <a:r>
              <a:rPr lang="fi-FI" sz="2400" baseline="0" dirty="0" err="1">
                <a:sym typeface="Wingdings" pitchFamily="2" charset="2"/>
              </a:rPr>
              <a:t>from</a:t>
            </a:r>
            <a:r>
              <a:rPr lang="fi-FI" sz="2400" baseline="0" dirty="0">
                <a:sym typeface="Wingdings" pitchFamily="2" charset="2"/>
              </a:rPr>
              <a:t> </a:t>
            </a:r>
            <a:r>
              <a:rPr lang="fi-FI" sz="2400" baseline="0" dirty="0" err="1">
                <a:sym typeface="Wingdings" pitchFamily="2" charset="2"/>
              </a:rPr>
              <a:t>peak</a:t>
            </a:r>
            <a:r>
              <a:rPr lang="fi-FI" sz="2400" baseline="0" dirty="0">
                <a:sym typeface="Wingdings" pitchFamily="2" charset="2"/>
              </a:rPr>
              <a:t> </a:t>
            </a:r>
            <a:r>
              <a:rPr lang="fi-FI" sz="2400" baseline="0" dirty="0" err="1">
                <a:sym typeface="Wingdings" pitchFamily="2" charset="2"/>
              </a:rPr>
              <a:t>price</a:t>
            </a:r>
            <a:endParaRPr lang="en-US" sz="2400" dirty="0"/>
          </a:p>
        </p:txBody>
      </p:sp>
    </p:spTree>
  </p:cSld>
  <p:clrMapOvr>
    <a:masterClrMapping/>
  </p:clrMapOvr>
  <p:transition advTm="9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4"/>
            <a:ext cx="9072562" cy="762774"/>
          </a:xfrm>
        </p:spPr>
        <p:txBody>
          <a:bodyPr/>
          <a:lstStyle/>
          <a:p>
            <a:r>
              <a:rPr lang="fi-FI" dirty="0"/>
              <a:t>DR in </a:t>
            </a:r>
            <a:r>
              <a:rPr lang="fi-FI" dirty="0" err="1"/>
              <a:t>balance</a:t>
            </a:r>
            <a:r>
              <a:rPr lang="fi-FI" dirty="0"/>
              <a:t>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065988"/>
            <a:ext cx="9072563" cy="5688826"/>
          </a:xfrm>
        </p:spPr>
        <p:txBody>
          <a:bodyPr/>
          <a:lstStyle/>
          <a:p>
            <a:endParaRPr lang="fi-FI" sz="2400" dirty="0"/>
          </a:p>
          <a:p>
            <a:pPr lvl="1"/>
            <a:endParaRPr lang="fi-FI" sz="2400" dirty="0"/>
          </a:p>
          <a:p>
            <a:pPr lvl="1">
              <a:buNone/>
            </a:pPr>
            <a:endParaRPr lang="fi-FI" sz="2400" dirty="0"/>
          </a:p>
          <a:p>
            <a:pPr lvl="1"/>
            <a:endParaRPr lang="fi-FI" sz="2400" dirty="0"/>
          </a:p>
          <a:p>
            <a:pPr lvl="1">
              <a:buNone/>
            </a:pPr>
            <a:endParaRPr lang="fi-FI" sz="2000" dirty="0"/>
          </a:p>
          <a:p>
            <a:pPr lvl="1">
              <a:buNone/>
            </a:pPr>
            <a:endParaRPr lang="fi-FI" sz="2000" dirty="0"/>
          </a:p>
          <a:p>
            <a:pPr lvl="1"/>
            <a:endParaRPr lang="en-US" dirty="0"/>
          </a:p>
        </p:txBody>
      </p:sp>
      <p:pic>
        <p:nvPicPr>
          <p:cNvPr id="6" name="Picture 5" descr="primaryFreqs kuva Antil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13" y="1780367"/>
            <a:ext cx="7889163" cy="27860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54230" y="4566449"/>
            <a:ext cx="6000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aseline="0" dirty="0"/>
              <a:t>MAJOR DISTURBANCE IN SYSTEM</a:t>
            </a:r>
          </a:p>
          <a:p>
            <a:endParaRPr lang="fi-FI" sz="2400" baseline="0" dirty="0"/>
          </a:p>
          <a:p>
            <a:r>
              <a:rPr lang="fi-FI" sz="2400" b="0" baseline="0" dirty="0" err="1"/>
              <a:t>Primary</a:t>
            </a:r>
            <a:r>
              <a:rPr lang="fi-FI" sz="2400" b="0" baseline="0" dirty="0"/>
              <a:t> </a:t>
            </a:r>
            <a:r>
              <a:rPr lang="fi-FI" sz="2400" b="0" baseline="0" dirty="0">
                <a:sym typeface="Wingdings" pitchFamily="2" charset="2"/>
              </a:rPr>
              <a:t> </a:t>
            </a:r>
            <a:r>
              <a:rPr lang="fi-FI" sz="2400" b="0" baseline="0" dirty="0" err="1">
                <a:sym typeface="Wingdings" pitchFamily="2" charset="2"/>
              </a:rPr>
              <a:t>control</a:t>
            </a:r>
            <a:r>
              <a:rPr lang="fi-FI" sz="2400" b="0" baseline="0" dirty="0">
                <a:sym typeface="Wingdings" pitchFamily="2" charset="2"/>
              </a:rPr>
              <a:t> as </a:t>
            </a:r>
            <a:r>
              <a:rPr lang="fi-FI" sz="2400" b="0" baseline="0" dirty="0" err="1">
                <a:sym typeface="Wingdings" pitchFamily="2" charset="2"/>
              </a:rPr>
              <a:t>today</a:t>
            </a:r>
            <a:r>
              <a:rPr lang="fi-FI" sz="2400" b="0" baseline="0" dirty="0">
                <a:sym typeface="Wingdings" pitchFamily="2" charset="2"/>
              </a:rPr>
              <a:t> (+)</a:t>
            </a:r>
          </a:p>
          <a:p>
            <a:r>
              <a:rPr lang="fi-FI" sz="2400" b="0" baseline="0" dirty="0" err="1">
                <a:sym typeface="Wingdings" pitchFamily="2" charset="2"/>
              </a:rPr>
              <a:t>Centralized</a:t>
            </a:r>
            <a:r>
              <a:rPr lang="fi-FI" sz="2400" b="0" baseline="0" dirty="0">
                <a:sym typeface="Wingdings" pitchFamily="2" charset="2"/>
              </a:rPr>
              <a:t> DR </a:t>
            </a:r>
            <a:r>
              <a:rPr lang="fi-FI" sz="2400" b="0" baseline="0" dirty="0" err="1">
                <a:sym typeface="Wingdings" pitchFamily="2" charset="2"/>
              </a:rPr>
              <a:t>by</a:t>
            </a:r>
            <a:r>
              <a:rPr lang="fi-FI" sz="2400" b="0" baseline="0" dirty="0">
                <a:sym typeface="Wingdings" pitchFamily="2" charset="2"/>
              </a:rPr>
              <a:t> DSO &amp; </a:t>
            </a:r>
            <a:r>
              <a:rPr lang="fi-FI" sz="2400" b="0" baseline="0" dirty="0" err="1">
                <a:sym typeface="Wingdings" pitchFamily="2" charset="2"/>
              </a:rPr>
              <a:t>aggregator</a:t>
            </a:r>
            <a:r>
              <a:rPr lang="fi-FI" sz="2400" b="0" baseline="0" dirty="0">
                <a:sym typeface="Wingdings" pitchFamily="2" charset="2"/>
              </a:rPr>
              <a:t> (x)</a:t>
            </a:r>
            <a:endParaRPr lang="fi-FI" sz="2400" b="0" dirty="0"/>
          </a:p>
          <a:p>
            <a:r>
              <a:rPr lang="fi-FI" sz="2400" b="0" baseline="0" dirty="0" err="1">
                <a:sym typeface="Wingdings" pitchFamily="2" charset="2"/>
              </a:rPr>
              <a:t>Decentralized</a:t>
            </a:r>
            <a:r>
              <a:rPr lang="fi-FI" sz="2400" b="0" baseline="0" dirty="0">
                <a:sym typeface="Wingdings" pitchFamily="2" charset="2"/>
              </a:rPr>
              <a:t> DR  Control </a:t>
            </a:r>
            <a:r>
              <a:rPr lang="fi-FI" sz="2400" b="0" baseline="0" dirty="0" err="1">
                <a:sym typeface="Wingdings" pitchFamily="2" charset="2"/>
              </a:rPr>
              <a:t>by</a:t>
            </a:r>
            <a:r>
              <a:rPr lang="fi-FI" sz="2400" b="0" baseline="0" dirty="0">
                <a:sym typeface="Wingdings" pitchFamily="2" charset="2"/>
              </a:rPr>
              <a:t> </a:t>
            </a:r>
            <a:r>
              <a:rPr lang="fi-FI" sz="2400" b="0" baseline="0" dirty="0" err="1">
                <a:sym typeface="Wingdings" pitchFamily="2" charset="2"/>
              </a:rPr>
              <a:t>Prosumer</a:t>
            </a:r>
            <a:r>
              <a:rPr lang="fi-FI" sz="2400" b="0" baseline="0" dirty="0">
                <a:sym typeface="Wingdings" pitchFamily="2" charset="2"/>
              </a:rPr>
              <a:t> (</a:t>
            </a:r>
            <a:r>
              <a:rPr lang="fi-FI" sz="2400" b="0" baseline="0" dirty="0">
                <a:latin typeface="Georgia" panose="02040502050405020303" pitchFamily="18" charset="0"/>
                <a:sym typeface="Wingdings" pitchFamily="2" charset="2"/>
              </a:rPr>
              <a:t>◊)</a:t>
            </a:r>
            <a:endParaRPr lang="fi-FI" sz="2400" b="0" baseline="0" dirty="0">
              <a:sym typeface="Wingdings" pitchFamily="2" charset="2"/>
            </a:endParaRPr>
          </a:p>
          <a:p>
            <a:r>
              <a:rPr lang="fi-FI" sz="2400" baseline="0" dirty="0">
                <a:sym typeface="Wingdings" pitchFamily="2" charset="2"/>
              </a:rPr>
              <a:t> </a:t>
            </a:r>
            <a:endParaRPr lang="en-US" sz="2400" dirty="0"/>
          </a:p>
        </p:txBody>
      </p:sp>
    </p:spTree>
  </p:cSld>
  <p:clrMapOvr>
    <a:masterClrMapping/>
  </p:clrMapOvr>
  <p:transition advTm="9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95037" y="287049"/>
            <a:ext cx="8806546" cy="873396"/>
          </a:xfrm>
        </p:spPr>
        <p:txBody>
          <a:bodyPr/>
          <a:lstStyle/>
          <a:p>
            <a:r>
              <a:rPr lang="fi-FI" altLang="fi-FI" sz="2600" dirty="0" err="1"/>
              <a:t>Demand</a:t>
            </a:r>
            <a:r>
              <a:rPr lang="fi-FI" altLang="fi-FI" sz="2600" dirty="0"/>
              <a:t> </a:t>
            </a:r>
            <a:r>
              <a:rPr lang="fi-FI" altLang="fi-FI" sz="2600" dirty="0" err="1"/>
              <a:t>Response</a:t>
            </a:r>
            <a:r>
              <a:rPr lang="fi-FI" altLang="fi-FI" sz="2600" dirty="0"/>
              <a:t> </a:t>
            </a:r>
            <a:r>
              <a:rPr lang="fi-FI" altLang="fi-FI" sz="2600" dirty="0" err="1"/>
              <a:t>potential</a:t>
            </a:r>
            <a:endParaRPr lang="fi-FI" altLang="fi-FI" sz="2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672102" y="6775382"/>
            <a:ext cx="1694105" cy="420070"/>
          </a:xfrm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560469" y="6775382"/>
            <a:ext cx="1877867" cy="420070"/>
          </a:xfrm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17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19028" indent="-315011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260043" indent="-252009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64060" indent="-252009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68078" indent="-252009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772095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6112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80130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4147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0506D0-B686-4C3F-8D59-A60B71167B9A}" type="slidenum">
              <a:rPr lang="en-US" altLang="fi-FI" sz="150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fi-FI" sz="1500"/>
          </a:p>
        </p:txBody>
      </p:sp>
      <p:pic>
        <p:nvPicPr>
          <p:cNvPr id="368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6056" y="3924647"/>
            <a:ext cx="5687029" cy="2686562"/>
          </a:xfrm>
        </p:spPr>
      </p:pic>
      <p:sp>
        <p:nvSpPr>
          <p:cNvPr id="7" name="TextBox 6"/>
          <p:cNvSpPr txBox="1"/>
          <p:nvPr/>
        </p:nvSpPr>
        <p:spPr>
          <a:xfrm>
            <a:off x="673793" y="1160445"/>
            <a:ext cx="5583446" cy="2256224"/>
          </a:xfrm>
          <a:prstGeom prst="rect">
            <a:avLst/>
          </a:prstGeom>
          <a:noFill/>
        </p:spPr>
        <p:txBody>
          <a:bodyPr wrap="none" lIns="100803" tIns="50402" rIns="100803" bIns="50402">
            <a:spAutoFit/>
          </a:bodyPr>
          <a:lstStyle/>
          <a:p>
            <a:pPr>
              <a:defRPr/>
            </a:pPr>
            <a:r>
              <a:rPr lang="fi-FI" sz="2000" baseline="0" dirty="0"/>
              <a:t>Of </a:t>
            </a:r>
            <a:r>
              <a:rPr lang="fi-FI" sz="2000" baseline="0" dirty="0" err="1"/>
              <a:t>household</a:t>
            </a:r>
            <a:r>
              <a:rPr lang="fi-FI" sz="2000" baseline="0" dirty="0"/>
              <a:t> </a:t>
            </a:r>
            <a:r>
              <a:rPr lang="fi-FI" sz="2000" baseline="0" dirty="0" err="1"/>
              <a:t>loads</a:t>
            </a:r>
            <a:r>
              <a:rPr lang="fi-FI" sz="2000" baseline="0" dirty="0"/>
              <a:t> </a:t>
            </a:r>
            <a:r>
              <a:rPr lang="fi-FI" sz="2000" baseline="0" dirty="0" err="1"/>
              <a:t>about</a:t>
            </a:r>
            <a:r>
              <a:rPr lang="fi-FI" sz="2000" baseline="0" dirty="0"/>
              <a:t> 50% </a:t>
            </a:r>
            <a:r>
              <a:rPr lang="fi-FI" sz="2000" baseline="0" dirty="0" err="1"/>
              <a:t>are</a:t>
            </a:r>
            <a:r>
              <a:rPr lang="fi-FI" sz="2000" baseline="0" dirty="0"/>
              <a:t> </a:t>
            </a:r>
            <a:r>
              <a:rPr lang="fi-FI" sz="2000" baseline="0" dirty="0" err="1"/>
              <a:t>timely</a:t>
            </a:r>
            <a:r>
              <a:rPr lang="fi-FI" sz="2000" baseline="0" dirty="0"/>
              <a:t> </a:t>
            </a:r>
            <a:r>
              <a:rPr lang="fi-FI" sz="2000" baseline="0" dirty="0" err="1"/>
              <a:t>flexible</a:t>
            </a:r>
            <a:endParaRPr lang="fi-FI" sz="2000" baseline="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i-FI" sz="2000" baseline="0" dirty="0" err="1"/>
              <a:t>This</a:t>
            </a:r>
            <a:r>
              <a:rPr lang="fi-FI" sz="2000" baseline="0" dirty="0"/>
              <a:t> is 10-20% of </a:t>
            </a:r>
            <a:r>
              <a:rPr lang="fi-FI" sz="2000" baseline="0" dirty="0" err="1"/>
              <a:t>system</a:t>
            </a:r>
            <a:r>
              <a:rPr lang="fi-FI" sz="2000" baseline="0" dirty="0"/>
              <a:t> </a:t>
            </a:r>
            <a:r>
              <a:rPr lang="fi-FI" sz="2000" baseline="0" dirty="0" err="1"/>
              <a:t>peak</a:t>
            </a:r>
            <a:r>
              <a:rPr lang="fi-FI" sz="2000" baseline="0" dirty="0"/>
              <a:t> </a:t>
            </a:r>
            <a:r>
              <a:rPr lang="fi-FI" sz="2000" baseline="0" dirty="0" err="1"/>
              <a:t>load</a:t>
            </a:r>
            <a:r>
              <a:rPr lang="fi-FI" sz="2000" baseline="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i-FI" sz="2000" baseline="0" dirty="0" err="1"/>
              <a:t>Can</a:t>
            </a:r>
            <a:r>
              <a:rPr lang="fi-FI" sz="2000" baseline="0" dirty="0"/>
              <a:t> </a:t>
            </a:r>
            <a:r>
              <a:rPr lang="fi-FI" sz="2000" baseline="0" dirty="0" err="1"/>
              <a:t>be</a:t>
            </a:r>
            <a:r>
              <a:rPr lang="fi-FI" sz="2000" baseline="0" dirty="0"/>
              <a:t> </a:t>
            </a:r>
            <a:r>
              <a:rPr lang="fi-FI" sz="2000" baseline="0" dirty="0" err="1"/>
              <a:t>used</a:t>
            </a:r>
            <a:r>
              <a:rPr lang="fi-FI" sz="2000" baseline="0" dirty="0"/>
              <a:t> for </a:t>
            </a:r>
            <a:r>
              <a:rPr lang="fi-FI" sz="2000" baseline="0" dirty="0" err="1"/>
              <a:t>leveling</a:t>
            </a:r>
            <a:r>
              <a:rPr lang="fi-FI" sz="2000" baseline="0" dirty="0"/>
              <a:t> </a:t>
            </a:r>
            <a:r>
              <a:rPr lang="fi-FI" sz="2000" baseline="0" dirty="0" err="1"/>
              <a:t>renewable</a:t>
            </a:r>
            <a:r>
              <a:rPr lang="fi-FI" sz="2000" baseline="0" dirty="0"/>
              <a:t> </a:t>
            </a:r>
            <a:r>
              <a:rPr lang="fi-FI" sz="2000" baseline="0" dirty="0" err="1"/>
              <a:t>variations</a:t>
            </a:r>
            <a:endParaRPr lang="fi-FI" sz="2000" baseline="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i-FI" sz="2000" baseline="0" dirty="0"/>
          </a:p>
          <a:p>
            <a:pPr>
              <a:defRPr/>
            </a:pPr>
            <a:r>
              <a:rPr lang="fi-FI" sz="2000" baseline="0" dirty="0"/>
              <a:t>In </a:t>
            </a:r>
            <a:r>
              <a:rPr lang="fi-FI" sz="2000" baseline="0" dirty="0" err="1"/>
              <a:t>future</a:t>
            </a:r>
            <a:r>
              <a:rPr lang="fi-FI" sz="2000" baseline="0" dirty="0"/>
              <a:t>, </a:t>
            </a:r>
            <a:r>
              <a:rPr lang="fi-FI" sz="2000" baseline="0" dirty="0" err="1"/>
              <a:t>another</a:t>
            </a:r>
            <a:r>
              <a:rPr lang="fi-FI" sz="2000" baseline="0" dirty="0"/>
              <a:t> 10-20% </a:t>
            </a:r>
            <a:r>
              <a:rPr lang="fi-FI" sz="2000" baseline="0" dirty="0" err="1"/>
              <a:t>can</a:t>
            </a:r>
            <a:r>
              <a:rPr lang="fi-FI" sz="2000" baseline="0" dirty="0"/>
              <a:t> </a:t>
            </a:r>
            <a:r>
              <a:rPr lang="fi-FI" sz="2000" baseline="0" dirty="0" err="1"/>
              <a:t>be</a:t>
            </a:r>
            <a:r>
              <a:rPr lang="fi-FI" sz="2000" baseline="0" dirty="0"/>
              <a:t> </a:t>
            </a:r>
            <a:r>
              <a:rPr lang="fi-FI" sz="2000" baseline="0" dirty="0" err="1"/>
              <a:t>obtaned</a:t>
            </a:r>
            <a:endParaRPr lang="fi-FI" sz="2000" baseline="0" dirty="0"/>
          </a:p>
          <a:p>
            <a:pPr>
              <a:defRPr/>
            </a:pPr>
            <a:r>
              <a:rPr lang="fi-FI" sz="2000" baseline="0" dirty="0" err="1"/>
              <a:t>From</a:t>
            </a:r>
            <a:r>
              <a:rPr lang="fi-FI" sz="2000" baseline="0" dirty="0"/>
              <a:t> </a:t>
            </a:r>
            <a:r>
              <a:rPr lang="fi-FI" sz="2000" baseline="0" dirty="0" err="1"/>
              <a:t>intelligent</a:t>
            </a:r>
            <a:r>
              <a:rPr lang="fi-FI" sz="2000" baseline="0" dirty="0"/>
              <a:t> EV </a:t>
            </a:r>
            <a:r>
              <a:rPr lang="fi-FI" sz="2000" baseline="0" dirty="0" err="1"/>
              <a:t>charging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913048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7"/>
          <p:cNvSpPr>
            <a:spLocks noGrp="1" noChangeArrowheads="1"/>
          </p:cNvSpPr>
          <p:nvPr>
            <p:ph type="title" idx="4294967295"/>
          </p:nvPr>
        </p:nvSpPr>
        <p:spPr>
          <a:xfrm>
            <a:off x="936309" y="525088"/>
            <a:ext cx="8647286" cy="794633"/>
          </a:xfrm>
        </p:spPr>
        <p:txBody>
          <a:bodyPr lIns="206369" tIns="345272" rIns="238118" bIns="0" anchor="t"/>
          <a:lstStyle/>
          <a:p>
            <a:pPr eaLnBrk="1" hangingPunct="1"/>
            <a:r>
              <a:rPr lang="en-US" altLang="fi-FI" sz="2600" dirty="0">
                <a:solidFill>
                  <a:schemeClr val="accent2"/>
                </a:solidFill>
              </a:rPr>
              <a:t>DR and distributed resources</a:t>
            </a:r>
          </a:p>
        </p:txBody>
      </p:sp>
      <p:sp>
        <p:nvSpPr>
          <p:cNvPr id="37891" name="Rectangle 28"/>
          <p:cNvSpPr>
            <a:spLocks noGrp="1" noChangeArrowheads="1"/>
          </p:cNvSpPr>
          <p:nvPr>
            <p:ph type="body" idx="4294967295"/>
          </p:nvPr>
        </p:nvSpPr>
        <p:spPr>
          <a:xfrm>
            <a:off x="4819799" y="2112603"/>
            <a:ext cx="4618537" cy="3869896"/>
          </a:xfrm>
        </p:spPr>
        <p:txBody>
          <a:bodyPr lIns="0" tIns="0" rIns="0" bIns="0"/>
          <a:lstStyle/>
          <a:p>
            <a:pPr marL="201257" indent="-201257" eaLnBrk="1" hangingPunct="1">
              <a:lnSpc>
                <a:spcPct val="90000"/>
              </a:lnSpc>
            </a:pPr>
            <a:r>
              <a:rPr lang="en-US" altLang="fi-FI" sz="1800" dirty="0"/>
              <a:t>To ensure power balance flexibility is needed both in generation, in system (networks) and in loads (DR)</a:t>
            </a:r>
          </a:p>
          <a:p>
            <a:pPr marL="201257" indent="-201257" eaLnBrk="1" hangingPunct="1">
              <a:lnSpc>
                <a:spcPct val="90000"/>
              </a:lnSpc>
            </a:pPr>
            <a:r>
              <a:rPr lang="en-US" altLang="fi-FI" sz="1800" dirty="0"/>
              <a:t>With increase od intermittent renewables the reserve capacity comes more crucial</a:t>
            </a:r>
          </a:p>
          <a:p>
            <a:pPr marL="201257" indent="-201257" eaLnBrk="1" hangingPunct="1">
              <a:lnSpc>
                <a:spcPct val="90000"/>
              </a:lnSpc>
            </a:pPr>
            <a:r>
              <a:rPr lang="en-US" altLang="fi-FI" sz="1800" dirty="0"/>
              <a:t>Many load equipment have a capacity of short term DR, but for longer time periods this capacity decreases</a:t>
            </a:r>
          </a:p>
          <a:p>
            <a:pPr marL="201257" indent="-201257" eaLnBrk="1" hangingPunct="1">
              <a:lnSpc>
                <a:spcPct val="90000"/>
              </a:lnSpc>
            </a:pPr>
            <a:r>
              <a:rPr lang="en-US" altLang="fi-FI" sz="1800" dirty="0"/>
              <a:t>DR alone is not enough, also storages are needed (BES, TES)</a:t>
            </a:r>
          </a:p>
        </p:txBody>
      </p:sp>
      <p:sp>
        <p:nvSpPr>
          <p:cNvPr id="37892" name="Text Box 29"/>
          <p:cNvSpPr txBox="1">
            <a:spLocks noChangeArrowheads="1"/>
          </p:cNvSpPr>
          <p:nvPr/>
        </p:nvSpPr>
        <p:spPr bwMode="auto">
          <a:xfrm>
            <a:off x="1627601" y="6526842"/>
            <a:ext cx="6884927" cy="61555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2563" indent="-1825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fi-FI" sz="2000" baseline="0" dirty="0">
                <a:solidFill>
                  <a:schemeClr val="hlink"/>
                </a:solidFill>
              </a:rPr>
              <a:t>Future energy system is a mix of DR, storages and flexible generation units</a:t>
            </a:r>
            <a:r>
              <a:rPr lang="en-US" altLang="fi-FI" sz="2000" dirty="0">
                <a:solidFill>
                  <a:schemeClr val="hlink"/>
                </a:solidFill>
              </a:rPr>
              <a:t>  </a:t>
            </a:r>
          </a:p>
        </p:txBody>
      </p:sp>
      <p:grpSp>
        <p:nvGrpSpPr>
          <p:cNvPr id="37893" name="Group 46"/>
          <p:cNvGrpSpPr>
            <a:grpSpLocks/>
          </p:cNvGrpSpPr>
          <p:nvPr/>
        </p:nvGrpSpPr>
        <p:grpSpPr bwMode="auto">
          <a:xfrm>
            <a:off x="642291" y="1955078"/>
            <a:ext cx="3321706" cy="4123689"/>
            <a:chOff x="889" y="998"/>
            <a:chExt cx="1898" cy="2356"/>
          </a:xfrm>
        </p:grpSpPr>
        <p:grpSp>
          <p:nvGrpSpPr>
            <p:cNvPr id="37894" name="Group 4"/>
            <p:cNvGrpSpPr>
              <a:grpSpLocks/>
            </p:cNvGrpSpPr>
            <p:nvPr/>
          </p:nvGrpSpPr>
          <p:grpSpPr bwMode="auto">
            <a:xfrm>
              <a:off x="1141" y="1161"/>
              <a:ext cx="1589" cy="2071"/>
              <a:chOff x="1754" y="363"/>
              <a:chExt cx="2400" cy="3796"/>
            </a:xfrm>
          </p:grpSpPr>
          <p:sp>
            <p:nvSpPr>
              <p:cNvPr id="37918" name="Freeform 5"/>
              <p:cNvSpPr>
                <a:spLocks/>
              </p:cNvSpPr>
              <p:nvPr/>
            </p:nvSpPr>
            <p:spPr bwMode="auto">
              <a:xfrm>
                <a:off x="2202" y="627"/>
                <a:ext cx="179" cy="231"/>
              </a:xfrm>
              <a:custGeom>
                <a:avLst/>
                <a:gdLst>
                  <a:gd name="T0" fmla="*/ 0 w 179"/>
                  <a:gd name="T1" fmla="*/ 231 h 231"/>
                  <a:gd name="T2" fmla="*/ 115 w 179"/>
                  <a:gd name="T3" fmla="*/ 0 h 231"/>
                  <a:gd name="T4" fmla="*/ 179 w 179"/>
                  <a:gd name="T5" fmla="*/ 167 h 231"/>
                  <a:gd name="T6" fmla="*/ 0 w 179"/>
                  <a:gd name="T7" fmla="*/ 231 h 2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9"/>
                  <a:gd name="T13" fmla="*/ 0 h 231"/>
                  <a:gd name="T14" fmla="*/ 179 w 179"/>
                  <a:gd name="T15" fmla="*/ 231 h 2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9" h="231">
                    <a:moveTo>
                      <a:pt x="0" y="231"/>
                    </a:moveTo>
                    <a:lnTo>
                      <a:pt x="115" y="0"/>
                    </a:lnTo>
                    <a:lnTo>
                      <a:pt x="179" y="167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fi-FI"/>
              </a:p>
            </p:txBody>
          </p:sp>
          <p:sp>
            <p:nvSpPr>
              <p:cNvPr id="37919" name="Freeform 6"/>
              <p:cNvSpPr>
                <a:spLocks/>
              </p:cNvSpPr>
              <p:nvPr/>
            </p:nvSpPr>
            <p:spPr bwMode="auto">
              <a:xfrm>
                <a:off x="1760" y="427"/>
                <a:ext cx="2387" cy="2125"/>
              </a:xfrm>
              <a:custGeom>
                <a:avLst/>
                <a:gdLst>
                  <a:gd name="T0" fmla="*/ 0 w 2387"/>
                  <a:gd name="T1" fmla="*/ 1972 h 2125"/>
                  <a:gd name="T2" fmla="*/ 0 w 2387"/>
                  <a:gd name="T3" fmla="*/ 1428 h 2125"/>
                  <a:gd name="T4" fmla="*/ 70 w 2387"/>
                  <a:gd name="T5" fmla="*/ 1588 h 2125"/>
                  <a:gd name="T6" fmla="*/ 109 w 2387"/>
                  <a:gd name="T7" fmla="*/ 1524 h 2125"/>
                  <a:gd name="T8" fmla="*/ 186 w 2387"/>
                  <a:gd name="T9" fmla="*/ 1524 h 2125"/>
                  <a:gd name="T10" fmla="*/ 275 w 2387"/>
                  <a:gd name="T11" fmla="*/ 1588 h 2125"/>
                  <a:gd name="T12" fmla="*/ 320 w 2387"/>
                  <a:gd name="T13" fmla="*/ 1460 h 2125"/>
                  <a:gd name="T14" fmla="*/ 416 w 2387"/>
                  <a:gd name="T15" fmla="*/ 512 h 2125"/>
                  <a:gd name="T16" fmla="*/ 461 w 2387"/>
                  <a:gd name="T17" fmla="*/ 397 h 2125"/>
                  <a:gd name="T18" fmla="*/ 595 w 2387"/>
                  <a:gd name="T19" fmla="*/ 340 h 2125"/>
                  <a:gd name="T20" fmla="*/ 640 w 2387"/>
                  <a:gd name="T21" fmla="*/ 416 h 2125"/>
                  <a:gd name="T22" fmla="*/ 691 w 2387"/>
                  <a:gd name="T23" fmla="*/ 282 h 2125"/>
                  <a:gd name="T24" fmla="*/ 806 w 2387"/>
                  <a:gd name="T25" fmla="*/ 352 h 2125"/>
                  <a:gd name="T26" fmla="*/ 883 w 2387"/>
                  <a:gd name="T27" fmla="*/ 506 h 2125"/>
                  <a:gd name="T28" fmla="*/ 947 w 2387"/>
                  <a:gd name="T29" fmla="*/ 58 h 2125"/>
                  <a:gd name="T30" fmla="*/ 1075 w 2387"/>
                  <a:gd name="T31" fmla="*/ 372 h 2125"/>
                  <a:gd name="T32" fmla="*/ 1197 w 2387"/>
                  <a:gd name="T33" fmla="*/ 1095 h 2125"/>
                  <a:gd name="T34" fmla="*/ 1248 w 2387"/>
                  <a:gd name="T35" fmla="*/ 1300 h 2125"/>
                  <a:gd name="T36" fmla="*/ 1299 w 2387"/>
                  <a:gd name="T37" fmla="*/ 1242 h 2125"/>
                  <a:gd name="T38" fmla="*/ 1408 w 2387"/>
                  <a:gd name="T39" fmla="*/ 1319 h 2125"/>
                  <a:gd name="T40" fmla="*/ 1446 w 2387"/>
                  <a:gd name="T41" fmla="*/ 1479 h 2125"/>
                  <a:gd name="T42" fmla="*/ 1530 w 2387"/>
                  <a:gd name="T43" fmla="*/ 1376 h 2125"/>
                  <a:gd name="T44" fmla="*/ 1587 w 2387"/>
                  <a:gd name="T45" fmla="*/ 647 h 2125"/>
                  <a:gd name="T46" fmla="*/ 1651 w 2387"/>
                  <a:gd name="T47" fmla="*/ 308 h 2125"/>
                  <a:gd name="T48" fmla="*/ 1754 w 2387"/>
                  <a:gd name="T49" fmla="*/ 167 h 2125"/>
                  <a:gd name="T50" fmla="*/ 1837 w 2387"/>
                  <a:gd name="T51" fmla="*/ 429 h 2125"/>
                  <a:gd name="T52" fmla="*/ 1914 w 2387"/>
                  <a:gd name="T53" fmla="*/ 250 h 2125"/>
                  <a:gd name="T54" fmla="*/ 2029 w 2387"/>
                  <a:gd name="T55" fmla="*/ 301 h 2125"/>
                  <a:gd name="T56" fmla="*/ 2080 w 2387"/>
                  <a:gd name="T57" fmla="*/ 480 h 2125"/>
                  <a:gd name="T58" fmla="*/ 2157 w 2387"/>
                  <a:gd name="T59" fmla="*/ 0 h 2125"/>
                  <a:gd name="T60" fmla="*/ 2323 w 2387"/>
                  <a:gd name="T61" fmla="*/ 410 h 2125"/>
                  <a:gd name="T62" fmla="*/ 2387 w 2387"/>
                  <a:gd name="T63" fmla="*/ 916 h 2125"/>
                  <a:gd name="T64" fmla="*/ 2323 w 2387"/>
                  <a:gd name="T65" fmla="*/ 1786 h 2125"/>
                  <a:gd name="T66" fmla="*/ 1376 w 2387"/>
                  <a:gd name="T67" fmla="*/ 2125 h 2125"/>
                  <a:gd name="T68" fmla="*/ 0 w 2387"/>
                  <a:gd name="T69" fmla="*/ 1972 h 21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387"/>
                  <a:gd name="T106" fmla="*/ 0 h 2125"/>
                  <a:gd name="T107" fmla="*/ 2387 w 2387"/>
                  <a:gd name="T108" fmla="*/ 2125 h 21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387" h="2125">
                    <a:moveTo>
                      <a:pt x="0" y="1972"/>
                    </a:moveTo>
                    <a:lnTo>
                      <a:pt x="0" y="1428"/>
                    </a:lnTo>
                    <a:lnTo>
                      <a:pt x="70" y="1588"/>
                    </a:lnTo>
                    <a:lnTo>
                      <a:pt x="109" y="1524"/>
                    </a:lnTo>
                    <a:lnTo>
                      <a:pt x="186" y="1524"/>
                    </a:lnTo>
                    <a:lnTo>
                      <a:pt x="275" y="1588"/>
                    </a:lnTo>
                    <a:lnTo>
                      <a:pt x="320" y="1460"/>
                    </a:lnTo>
                    <a:lnTo>
                      <a:pt x="416" y="512"/>
                    </a:lnTo>
                    <a:lnTo>
                      <a:pt x="461" y="397"/>
                    </a:lnTo>
                    <a:lnTo>
                      <a:pt x="595" y="340"/>
                    </a:lnTo>
                    <a:lnTo>
                      <a:pt x="640" y="416"/>
                    </a:lnTo>
                    <a:lnTo>
                      <a:pt x="691" y="282"/>
                    </a:lnTo>
                    <a:lnTo>
                      <a:pt x="806" y="352"/>
                    </a:lnTo>
                    <a:lnTo>
                      <a:pt x="883" y="506"/>
                    </a:lnTo>
                    <a:lnTo>
                      <a:pt x="947" y="58"/>
                    </a:lnTo>
                    <a:lnTo>
                      <a:pt x="1075" y="372"/>
                    </a:lnTo>
                    <a:lnTo>
                      <a:pt x="1197" y="1095"/>
                    </a:lnTo>
                    <a:lnTo>
                      <a:pt x="1248" y="1300"/>
                    </a:lnTo>
                    <a:lnTo>
                      <a:pt x="1299" y="1242"/>
                    </a:lnTo>
                    <a:lnTo>
                      <a:pt x="1408" y="1319"/>
                    </a:lnTo>
                    <a:lnTo>
                      <a:pt x="1446" y="1479"/>
                    </a:lnTo>
                    <a:lnTo>
                      <a:pt x="1530" y="1376"/>
                    </a:lnTo>
                    <a:lnTo>
                      <a:pt x="1587" y="647"/>
                    </a:lnTo>
                    <a:lnTo>
                      <a:pt x="1651" y="308"/>
                    </a:lnTo>
                    <a:lnTo>
                      <a:pt x="1754" y="167"/>
                    </a:lnTo>
                    <a:lnTo>
                      <a:pt x="1837" y="429"/>
                    </a:lnTo>
                    <a:lnTo>
                      <a:pt x="1914" y="250"/>
                    </a:lnTo>
                    <a:lnTo>
                      <a:pt x="2029" y="301"/>
                    </a:lnTo>
                    <a:lnTo>
                      <a:pt x="2080" y="480"/>
                    </a:lnTo>
                    <a:lnTo>
                      <a:pt x="2157" y="0"/>
                    </a:lnTo>
                    <a:lnTo>
                      <a:pt x="2323" y="410"/>
                    </a:lnTo>
                    <a:lnTo>
                      <a:pt x="2387" y="916"/>
                    </a:lnTo>
                    <a:lnTo>
                      <a:pt x="2323" y="1786"/>
                    </a:lnTo>
                    <a:lnTo>
                      <a:pt x="1376" y="2125"/>
                    </a:lnTo>
                    <a:lnTo>
                      <a:pt x="0" y="1972"/>
                    </a:lnTo>
                    <a:close/>
                  </a:path>
                </a:pathLst>
              </a:custGeom>
              <a:solidFill>
                <a:srgbClr val="CC99FF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fi-FI"/>
              </a:p>
            </p:txBody>
          </p:sp>
          <p:sp>
            <p:nvSpPr>
              <p:cNvPr id="37920" name="Freeform 7"/>
              <p:cNvSpPr>
                <a:spLocks/>
              </p:cNvSpPr>
              <p:nvPr/>
            </p:nvSpPr>
            <p:spPr bwMode="auto">
              <a:xfrm>
                <a:off x="2176" y="363"/>
                <a:ext cx="1971" cy="2407"/>
              </a:xfrm>
              <a:custGeom>
                <a:avLst/>
                <a:gdLst>
                  <a:gd name="T0" fmla="*/ 0 w 1971"/>
                  <a:gd name="T1" fmla="*/ 986 h 2407"/>
                  <a:gd name="T2" fmla="*/ 38 w 1971"/>
                  <a:gd name="T3" fmla="*/ 589 h 2407"/>
                  <a:gd name="T4" fmla="*/ 90 w 1971"/>
                  <a:gd name="T5" fmla="*/ 589 h 2407"/>
                  <a:gd name="T6" fmla="*/ 147 w 1971"/>
                  <a:gd name="T7" fmla="*/ 621 h 2407"/>
                  <a:gd name="T8" fmla="*/ 166 w 1971"/>
                  <a:gd name="T9" fmla="*/ 864 h 2407"/>
                  <a:gd name="T10" fmla="*/ 218 w 1971"/>
                  <a:gd name="T11" fmla="*/ 992 h 2407"/>
                  <a:gd name="T12" fmla="*/ 250 w 1971"/>
                  <a:gd name="T13" fmla="*/ 909 h 2407"/>
                  <a:gd name="T14" fmla="*/ 282 w 1971"/>
                  <a:gd name="T15" fmla="*/ 884 h 2407"/>
                  <a:gd name="T16" fmla="*/ 403 w 1971"/>
                  <a:gd name="T17" fmla="*/ 948 h 2407"/>
                  <a:gd name="T18" fmla="*/ 461 w 1971"/>
                  <a:gd name="T19" fmla="*/ 928 h 2407"/>
                  <a:gd name="T20" fmla="*/ 461 w 1971"/>
                  <a:gd name="T21" fmla="*/ 711 h 2407"/>
                  <a:gd name="T22" fmla="*/ 518 w 1971"/>
                  <a:gd name="T23" fmla="*/ 602 h 2407"/>
                  <a:gd name="T24" fmla="*/ 525 w 1971"/>
                  <a:gd name="T25" fmla="*/ 186 h 2407"/>
                  <a:gd name="T26" fmla="*/ 538 w 1971"/>
                  <a:gd name="T27" fmla="*/ 0 h 2407"/>
                  <a:gd name="T28" fmla="*/ 589 w 1971"/>
                  <a:gd name="T29" fmla="*/ 442 h 2407"/>
                  <a:gd name="T30" fmla="*/ 666 w 1971"/>
                  <a:gd name="T31" fmla="*/ 596 h 2407"/>
                  <a:gd name="T32" fmla="*/ 723 w 1971"/>
                  <a:gd name="T33" fmla="*/ 1063 h 2407"/>
                  <a:gd name="T34" fmla="*/ 704 w 1971"/>
                  <a:gd name="T35" fmla="*/ 1255 h 2407"/>
                  <a:gd name="T36" fmla="*/ 685 w 1971"/>
                  <a:gd name="T37" fmla="*/ 2093 h 2407"/>
                  <a:gd name="T38" fmla="*/ 1018 w 1971"/>
                  <a:gd name="T39" fmla="*/ 2170 h 2407"/>
                  <a:gd name="T40" fmla="*/ 1069 w 1971"/>
                  <a:gd name="T41" fmla="*/ 1850 h 2407"/>
                  <a:gd name="T42" fmla="*/ 1069 w 1971"/>
                  <a:gd name="T43" fmla="*/ 1671 h 2407"/>
                  <a:gd name="T44" fmla="*/ 1126 w 1971"/>
                  <a:gd name="T45" fmla="*/ 1658 h 2407"/>
                  <a:gd name="T46" fmla="*/ 1190 w 1971"/>
                  <a:gd name="T47" fmla="*/ 1626 h 2407"/>
                  <a:gd name="T48" fmla="*/ 1158 w 1971"/>
                  <a:gd name="T49" fmla="*/ 1274 h 2407"/>
                  <a:gd name="T50" fmla="*/ 1190 w 1971"/>
                  <a:gd name="T51" fmla="*/ 832 h 2407"/>
                  <a:gd name="T52" fmla="*/ 1299 w 1971"/>
                  <a:gd name="T53" fmla="*/ 724 h 2407"/>
                  <a:gd name="T54" fmla="*/ 1363 w 1971"/>
                  <a:gd name="T55" fmla="*/ 679 h 2407"/>
                  <a:gd name="T56" fmla="*/ 1427 w 1971"/>
                  <a:gd name="T57" fmla="*/ 935 h 2407"/>
                  <a:gd name="T58" fmla="*/ 1453 w 1971"/>
                  <a:gd name="T59" fmla="*/ 820 h 2407"/>
                  <a:gd name="T60" fmla="*/ 1587 w 1971"/>
                  <a:gd name="T61" fmla="*/ 877 h 2407"/>
                  <a:gd name="T62" fmla="*/ 1651 w 1971"/>
                  <a:gd name="T63" fmla="*/ 999 h 2407"/>
                  <a:gd name="T64" fmla="*/ 1696 w 1971"/>
                  <a:gd name="T65" fmla="*/ 768 h 2407"/>
                  <a:gd name="T66" fmla="*/ 1715 w 1971"/>
                  <a:gd name="T67" fmla="*/ 570 h 2407"/>
                  <a:gd name="T68" fmla="*/ 1728 w 1971"/>
                  <a:gd name="T69" fmla="*/ 359 h 2407"/>
                  <a:gd name="T70" fmla="*/ 1888 w 1971"/>
                  <a:gd name="T71" fmla="*/ 724 h 2407"/>
                  <a:gd name="T72" fmla="*/ 1958 w 1971"/>
                  <a:gd name="T73" fmla="*/ 960 h 2407"/>
                  <a:gd name="T74" fmla="*/ 1971 w 1971"/>
                  <a:gd name="T75" fmla="*/ 1293 h 2407"/>
                  <a:gd name="T76" fmla="*/ 915 w 1971"/>
                  <a:gd name="T77" fmla="*/ 2407 h 2407"/>
                  <a:gd name="T78" fmla="*/ 0 w 1971"/>
                  <a:gd name="T79" fmla="*/ 986 h 240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971"/>
                  <a:gd name="T121" fmla="*/ 0 h 2407"/>
                  <a:gd name="T122" fmla="*/ 1971 w 1971"/>
                  <a:gd name="T123" fmla="*/ 2407 h 240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971" h="2407">
                    <a:moveTo>
                      <a:pt x="0" y="986"/>
                    </a:moveTo>
                    <a:lnTo>
                      <a:pt x="38" y="589"/>
                    </a:lnTo>
                    <a:lnTo>
                      <a:pt x="90" y="589"/>
                    </a:lnTo>
                    <a:lnTo>
                      <a:pt x="147" y="621"/>
                    </a:lnTo>
                    <a:lnTo>
                      <a:pt x="166" y="864"/>
                    </a:lnTo>
                    <a:lnTo>
                      <a:pt x="218" y="992"/>
                    </a:lnTo>
                    <a:lnTo>
                      <a:pt x="250" y="909"/>
                    </a:lnTo>
                    <a:lnTo>
                      <a:pt x="282" y="884"/>
                    </a:lnTo>
                    <a:lnTo>
                      <a:pt x="403" y="948"/>
                    </a:lnTo>
                    <a:lnTo>
                      <a:pt x="461" y="928"/>
                    </a:lnTo>
                    <a:lnTo>
                      <a:pt x="461" y="711"/>
                    </a:lnTo>
                    <a:lnTo>
                      <a:pt x="518" y="602"/>
                    </a:lnTo>
                    <a:lnTo>
                      <a:pt x="525" y="186"/>
                    </a:lnTo>
                    <a:lnTo>
                      <a:pt x="538" y="0"/>
                    </a:lnTo>
                    <a:lnTo>
                      <a:pt x="589" y="442"/>
                    </a:lnTo>
                    <a:lnTo>
                      <a:pt x="666" y="596"/>
                    </a:lnTo>
                    <a:lnTo>
                      <a:pt x="723" y="1063"/>
                    </a:lnTo>
                    <a:lnTo>
                      <a:pt x="704" y="1255"/>
                    </a:lnTo>
                    <a:lnTo>
                      <a:pt x="685" y="2093"/>
                    </a:lnTo>
                    <a:lnTo>
                      <a:pt x="1018" y="2170"/>
                    </a:lnTo>
                    <a:lnTo>
                      <a:pt x="1069" y="1850"/>
                    </a:lnTo>
                    <a:lnTo>
                      <a:pt x="1069" y="1671"/>
                    </a:lnTo>
                    <a:lnTo>
                      <a:pt x="1126" y="1658"/>
                    </a:lnTo>
                    <a:lnTo>
                      <a:pt x="1190" y="1626"/>
                    </a:lnTo>
                    <a:lnTo>
                      <a:pt x="1158" y="1274"/>
                    </a:lnTo>
                    <a:lnTo>
                      <a:pt x="1190" y="832"/>
                    </a:lnTo>
                    <a:lnTo>
                      <a:pt x="1299" y="724"/>
                    </a:lnTo>
                    <a:lnTo>
                      <a:pt x="1363" y="679"/>
                    </a:lnTo>
                    <a:lnTo>
                      <a:pt x="1427" y="935"/>
                    </a:lnTo>
                    <a:lnTo>
                      <a:pt x="1453" y="820"/>
                    </a:lnTo>
                    <a:lnTo>
                      <a:pt x="1587" y="877"/>
                    </a:lnTo>
                    <a:lnTo>
                      <a:pt x="1651" y="999"/>
                    </a:lnTo>
                    <a:lnTo>
                      <a:pt x="1696" y="768"/>
                    </a:lnTo>
                    <a:lnTo>
                      <a:pt x="1715" y="570"/>
                    </a:lnTo>
                    <a:lnTo>
                      <a:pt x="1728" y="359"/>
                    </a:lnTo>
                    <a:lnTo>
                      <a:pt x="1888" y="724"/>
                    </a:lnTo>
                    <a:lnTo>
                      <a:pt x="1958" y="960"/>
                    </a:lnTo>
                    <a:lnTo>
                      <a:pt x="1971" y="1293"/>
                    </a:lnTo>
                    <a:lnTo>
                      <a:pt x="915" y="2407"/>
                    </a:lnTo>
                    <a:lnTo>
                      <a:pt x="0" y="986"/>
                    </a:lnTo>
                    <a:close/>
                  </a:path>
                </a:pathLst>
              </a:custGeom>
              <a:solidFill>
                <a:srgbClr val="9966FF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fi-FI"/>
              </a:p>
            </p:txBody>
          </p:sp>
          <p:sp>
            <p:nvSpPr>
              <p:cNvPr id="37921" name="Freeform 8"/>
              <p:cNvSpPr>
                <a:spLocks/>
              </p:cNvSpPr>
              <p:nvPr/>
            </p:nvSpPr>
            <p:spPr bwMode="auto">
              <a:xfrm>
                <a:off x="1760" y="1106"/>
                <a:ext cx="2387" cy="3053"/>
              </a:xfrm>
              <a:custGeom>
                <a:avLst/>
                <a:gdLst>
                  <a:gd name="T0" fmla="*/ 6 w 2387"/>
                  <a:gd name="T1" fmla="*/ 3053 h 3053"/>
                  <a:gd name="T2" fmla="*/ 0 w 2387"/>
                  <a:gd name="T3" fmla="*/ 1005 h 3053"/>
                  <a:gd name="T4" fmla="*/ 83 w 2387"/>
                  <a:gd name="T5" fmla="*/ 1248 h 3053"/>
                  <a:gd name="T6" fmla="*/ 134 w 2387"/>
                  <a:gd name="T7" fmla="*/ 1177 h 3053"/>
                  <a:gd name="T8" fmla="*/ 186 w 2387"/>
                  <a:gd name="T9" fmla="*/ 1158 h 3053"/>
                  <a:gd name="T10" fmla="*/ 250 w 2387"/>
                  <a:gd name="T11" fmla="*/ 1248 h 3053"/>
                  <a:gd name="T12" fmla="*/ 301 w 2387"/>
                  <a:gd name="T13" fmla="*/ 1101 h 3053"/>
                  <a:gd name="T14" fmla="*/ 326 w 2387"/>
                  <a:gd name="T15" fmla="*/ 985 h 3053"/>
                  <a:gd name="T16" fmla="*/ 422 w 2387"/>
                  <a:gd name="T17" fmla="*/ 243 h 3053"/>
                  <a:gd name="T18" fmla="*/ 480 w 2387"/>
                  <a:gd name="T19" fmla="*/ 153 h 3053"/>
                  <a:gd name="T20" fmla="*/ 576 w 2387"/>
                  <a:gd name="T21" fmla="*/ 115 h 3053"/>
                  <a:gd name="T22" fmla="*/ 614 w 2387"/>
                  <a:gd name="T23" fmla="*/ 377 h 3053"/>
                  <a:gd name="T24" fmla="*/ 704 w 2387"/>
                  <a:gd name="T25" fmla="*/ 294 h 3053"/>
                  <a:gd name="T26" fmla="*/ 794 w 2387"/>
                  <a:gd name="T27" fmla="*/ 333 h 3053"/>
                  <a:gd name="T28" fmla="*/ 870 w 2387"/>
                  <a:gd name="T29" fmla="*/ 339 h 3053"/>
                  <a:gd name="T30" fmla="*/ 902 w 2387"/>
                  <a:gd name="T31" fmla="*/ 211 h 3053"/>
                  <a:gd name="T32" fmla="*/ 947 w 2387"/>
                  <a:gd name="T33" fmla="*/ 0 h 3053"/>
                  <a:gd name="T34" fmla="*/ 992 w 2387"/>
                  <a:gd name="T35" fmla="*/ 83 h 3053"/>
                  <a:gd name="T36" fmla="*/ 1107 w 2387"/>
                  <a:gd name="T37" fmla="*/ 281 h 3053"/>
                  <a:gd name="T38" fmla="*/ 1190 w 2387"/>
                  <a:gd name="T39" fmla="*/ 953 h 3053"/>
                  <a:gd name="T40" fmla="*/ 1229 w 2387"/>
                  <a:gd name="T41" fmla="*/ 1190 h 3053"/>
                  <a:gd name="T42" fmla="*/ 1350 w 2387"/>
                  <a:gd name="T43" fmla="*/ 1337 h 3053"/>
                  <a:gd name="T44" fmla="*/ 1434 w 2387"/>
                  <a:gd name="T45" fmla="*/ 1312 h 3053"/>
                  <a:gd name="T46" fmla="*/ 1478 w 2387"/>
                  <a:gd name="T47" fmla="*/ 1190 h 3053"/>
                  <a:gd name="T48" fmla="*/ 1536 w 2387"/>
                  <a:gd name="T49" fmla="*/ 960 h 3053"/>
                  <a:gd name="T50" fmla="*/ 1555 w 2387"/>
                  <a:gd name="T51" fmla="*/ 761 h 3053"/>
                  <a:gd name="T52" fmla="*/ 1600 w 2387"/>
                  <a:gd name="T53" fmla="*/ 525 h 3053"/>
                  <a:gd name="T54" fmla="*/ 1696 w 2387"/>
                  <a:gd name="T55" fmla="*/ 518 h 3053"/>
                  <a:gd name="T56" fmla="*/ 1792 w 2387"/>
                  <a:gd name="T57" fmla="*/ 377 h 3053"/>
                  <a:gd name="T58" fmla="*/ 1830 w 2387"/>
                  <a:gd name="T59" fmla="*/ 422 h 3053"/>
                  <a:gd name="T60" fmla="*/ 1888 w 2387"/>
                  <a:gd name="T61" fmla="*/ 333 h 3053"/>
                  <a:gd name="T62" fmla="*/ 1952 w 2387"/>
                  <a:gd name="T63" fmla="*/ 288 h 3053"/>
                  <a:gd name="T64" fmla="*/ 2054 w 2387"/>
                  <a:gd name="T65" fmla="*/ 275 h 3053"/>
                  <a:gd name="T66" fmla="*/ 2163 w 2387"/>
                  <a:gd name="T67" fmla="*/ 32 h 3053"/>
                  <a:gd name="T68" fmla="*/ 2246 w 2387"/>
                  <a:gd name="T69" fmla="*/ 57 h 3053"/>
                  <a:gd name="T70" fmla="*/ 2310 w 2387"/>
                  <a:gd name="T71" fmla="*/ 141 h 3053"/>
                  <a:gd name="T72" fmla="*/ 2387 w 2387"/>
                  <a:gd name="T73" fmla="*/ 486 h 3053"/>
                  <a:gd name="T74" fmla="*/ 2387 w 2387"/>
                  <a:gd name="T75" fmla="*/ 3040 h 3053"/>
                  <a:gd name="T76" fmla="*/ 6 w 2387"/>
                  <a:gd name="T77" fmla="*/ 3053 h 305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387"/>
                  <a:gd name="T118" fmla="*/ 0 h 3053"/>
                  <a:gd name="T119" fmla="*/ 2387 w 2387"/>
                  <a:gd name="T120" fmla="*/ 3053 h 305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387" h="3053">
                    <a:moveTo>
                      <a:pt x="6" y="3053"/>
                    </a:moveTo>
                    <a:lnTo>
                      <a:pt x="0" y="1005"/>
                    </a:lnTo>
                    <a:lnTo>
                      <a:pt x="83" y="1248"/>
                    </a:lnTo>
                    <a:lnTo>
                      <a:pt x="134" y="1177"/>
                    </a:lnTo>
                    <a:lnTo>
                      <a:pt x="186" y="1158"/>
                    </a:lnTo>
                    <a:cubicBezTo>
                      <a:pt x="253" y="1272"/>
                      <a:pt x="250" y="1309"/>
                      <a:pt x="250" y="1248"/>
                    </a:cubicBezTo>
                    <a:lnTo>
                      <a:pt x="301" y="1101"/>
                    </a:lnTo>
                    <a:lnTo>
                      <a:pt x="326" y="985"/>
                    </a:lnTo>
                    <a:lnTo>
                      <a:pt x="422" y="243"/>
                    </a:lnTo>
                    <a:lnTo>
                      <a:pt x="480" y="153"/>
                    </a:lnTo>
                    <a:lnTo>
                      <a:pt x="576" y="115"/>
                    </a:lnTo>
                    <a:lnTo>
                      <a:pt x="614" y="377"/>
                    </a:lnTo>
                    <a:lnTo>
                      <a:pt x="704" y="294"/>
                    </a:lnTo>
                    <a:lnTo>
                      <a:pt x="794" y="333"/>
                    </a:lnTo>
                    <a:lnTo>
                      <a:pt x="870" y="339"/>
                    </a:lnTo>
                    <a:lnTo>
                      <a:pt x="902" y="211"/>
                    </a:lnTo>
                    <a:lnTo>
                      <a:pt x="947" y="0"/>
                    </a:lnTo>
                    <a:lnTo>
                      <a:pt x="992" y="83"/>
                    </a:lnTo>
                    <a:lnTo>
                      <a:pt x="1107" y="281"/>
                    </a:lnTo>
                    <a:lnTo>
                      <a:pt x="1190" y="953"/>
                    </a:lnTo>
                    <a:lnTo>
                      <a:pt x="1229" y="1190"/>
                    </a:lnTo>
                    <a:lnTo>
                      <a:pt x="1350" y="1337"/>
                    </a:lnTo>
                    <a:lnTo>
                      <a:pt x="1434" y="1312"/>
                    </a:lnTo>
                    <a:lnTo>
                      <a:pt x="1478" y="1190"/>
                    </a:lnTo>
                    <a:lnTo>
                      <a:pt x="1536" y="960"/>
                    </a:lnTo>
                    <a:lnTo>
                      <a:pt x="1555" y="761"/>
                    </a:lnTo>
                    <a:lnTo>
                      <a:pt x="1600" y="525"/>
                    </a:lnTo>
                    <a:lnTo>
                      <a:pt x="1696" y="518"/>
                    </a:lnTo>
                    <a:lnTo>
                      <a:pt x="1792" y="377"/>
                    </a:lnTo>
                    <a:lnTo>
                      <a:pt x="1830" y="422"/>
                    </a:lnTo>
                    <a:lnTo>
                      <a:pt x="1888" y="333"/>
                    </a:lnTo>
                    <a:lnTo>
                      <a:pt x="1952" y="288"/>
                    </a:lnTo>
                    <a:lnTo>
                      <a:pt x="2054" y="275"/>
                    </a:lnTo>
                    <a:lnTo>
                      <a:pt x="2163" y="32"/>
                    </a:lnTo>
                    <a:lnTo>
                      <a:pt x="2246" y="57"/>
                    </a:lnTo>
                    <a:lnTo>
                      <a:pt x="2310" y="141"/>
                    </a:lnTo>
                    <a:lnTo>
                      <a:pt x="2387" y="486"/>
                    </a:lnTo>
                    <a:lnTo>
                      <a:pt x="2387" y="3040"/>
                    </a:lnTo>
                    <a:lnTo>
                      <a:pt x="6" y="3053"/>
                    </a:lnTo>
                    <a:close/>
                  </a:path>
                </a:pathLst>
              </a:custGeom>
              <a:solidFill>
                <a:srgbClr val="6699FF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fi-FI"/>
              </a:p>
            </p:txBody>
          </p:sp>
          <p:sp>
            <p:nvSpPr>
              <p:cNvPr id="37922" name="Freeform 9"/>
              <p:cNvSpPr>
                <a:spLocks/>
              </p:cNvSpPr>
              <p:nvPr/>
            </p:nvSpPr>
            <p:spPr bwMode="auto">
              <a:xfrm>
                <a:off x="1759" y="1708"/>
                <a:ext cx="2381" cy="2438"/>
              </a:xfrm>
              <a:custGeom>
                <a:avLst/>
                <a:gdLst>
                  <a:gd name="T0" fmla="*/ 0 w 2381"/>
                  <a:gd name="T1" fmla="*/ 2438 h 2438"/>
                  <a:gd name="T2" fmla="*/ 0 w 2381"/>
                  <a:gd name="T3" fmla="*/ 825 h 2438"/>
                  <a:gd name="T4" fmla="*/ 109 w 2381"/>
                  <a:gd name="T5" fmla="*/ 877 h 2438"/>
                  <a:gd name="T6" fmla="*/ 173 w 2381"/>
                  <a:gd name="T7" fmla="*/ 870 h 2438"/>
                  <a:gd name="T8" fmla="*/ 237 w 2381"/>
                  <a:gd name="T9" fmla="*/ 915 h 2438"/>
                  <a:gd name="T10" fmla="*/ 288 w 2381"/>
                  <a:gd name="T11" fmla="*/ 966 h 2438"/>
                  <a:gd name="T12" fmla="*/ 352 w 2381"/>
                  <a:gd name="T13" fmla="*/ 768 h 2438"/>
                  <a:gd name="T14" fmla="*/ 410 w 2381"/>
                  <a:gd name="T15" fmla="*/ 441 h 2438"/>
                  <a:gd name="T16" fmla="*/ 474 w 2381"/>
                  <a:gd name="T17" fmla="*/ 281 h 2438"/>
                  <a:gd name="T18" fmla="*/ 557 w 2381"/>
                  <a:gd name="T19" fmla="*/ 256 h 2438"/>
                  <a:gd name="T20" fmla="*/ 602 w 2381"/>
                  <a:gd name="T21" fmla="*/ 467 h 2438"/>
                  <a:gd name="T22" fmla="*/ 660 w 2381"/>
                  <a:gd name="T23" fmla="*/ 377 h 2438"/>
                  <a:gd name="T24" fmla="*/ 704 w 2381"/>
                  <a:gd name="T25" fmla="*/ 377 h 2438"/>
                  <a:gd name="T26" fmla="*/ 807 w 2381"/>
                  <a:gd name="T27" fmla="*/ 416 h 2438"/>
                  <a:gd name="T28" fmla="*/ 871 w 2381"/>
                  <a:gd name="T29" fmla="*/ 429 h 2438"/>
                  <a:gd name="T30" fmla="*/ 941 w 2381"/>
                  <a:gd name="T31" fmla="*/ 134 h 2438"/>
                  <a:gd name="T32" fmla="*/ 1005 w 2381"/>
                  <a:gd name="T33" fmla="*/ 256 h 2438"/>
                  <a:gd name="T34" fmla="*/ 1133 w 2381"/>
                  <a:gd name="T35" fmla="*/ 544 h 2438"/>
                  <a:gd name="T36" fmla="*/ 1242 w 2381"/>
                  <a:gd name="T37" fmla="*/ 755 h 2438"/>
                  <a:gd name="T38" fmla="*/ 1312 w 2381"/>
                  <a:gd name="T39" fmla="*/ 1043 h 2438"/>
                  <a:gd name="T40" fmla="*/ 1389 w 2381"/>
                  <a:gd name="T41" fmla="*/ 1049 h 2438"/>
                  <a:gd name="T42" fmla="*/ 1453 w 2381"/>
                  <a:gd name="T43" fmla="*/ 889 h 2438"/>
                  <a:gd name="T44" fmla="*/ 1556 w 2381"/>
                  <a:gd name="T45" fmla="*/ 736 h 2438"/>
                  <a:gd name="T46" fmla="*/ 1568 w 2381"/>
                  <a:gd name="T47" fmla="*/ 518 h 2438"/>
                  <a:gd name="T48" fmla="*/ 1620 w 2381"/>
                  <a:gd name="T49" fmla="*/ 499 h 2438"/>
                  <a:gd name="T50" fmla="*/ 1671 w 2381"/>
                  <a:gd name="T51" fmla="*/ 505 h 2438"/>
                  <a:gd name="T52" fmla="*/ 1735 w 2381"/>
                  <a:gd name="T53" fmla="*/ 467 h 2438"/>
                  <a:gd name="T54" fmla="*/ 1824 w 2381"/>
                  <a:gd name="T55" fmla="*/ 397 h 2438"/>
                  <a:gd name="T56" fmla="*/ 1876 w 2381"/>
                  <a:gd name="T57" fmla="*/ 397 h 2438"/>
                  <a:gd name="T58" fmla="*/ 1901 w 2381"/>
                  <a:gd name="T59" fmla="*/ 301 h 2438"/>
                  <a:gd name="T60" fmla="*/ 1959 w 2381"/>
                  <a:gd name="T61" fmla="*/ 249 h 2438"/>
                  <a:gd name="T62" fmla="*/ 2004 w 2381"/>
                  <a:gd name="T63" fmla="*/ 243 h 2438"/>
                  <a:gd name="T64" fmla="*/ 2055 w 2381"/>
                  <a:gd name="T65" fmla="*/ 301 h 2438"/>
                  <a:gd name="T66" fmla="*/ 2100 w 2381"/>
                  <a:gd name="T67" fmla="*/ 153 h 2438"/>
                  <a:gd name="T68" fmla="*/ 2157 w 2381"/>
                  <a:gd name="T69" fmla="*/ 0 h 2438"/>
                  <a:gd name="T70" fmla="*/ 2260 w 2381"/>
                  <a:gd name="T71" fmla="*/ 38 h 2438"/>
                  <a:gd name="T72" fmla="*/ 2285 w 2381"/>
                  <a:gd name="T73" fmla="*/ 128 h 2438"/>
                  <a:gd name="T74" fmla="*/ 2381 w 2381"/>
                  <a:gd name="T75" fmla="*/ 275 h 2438"/>
                  <a:gd name="T76" fmla="*/ 2381 w 2381"/>
                  <a:gd name="T77" fmla="*/ 2432 h 2438"/>
                  <a:gd name="T78" fmla="*/ 0 w 2381"/>
                  <a:gd name="T79" fmla="*/ 2438 h 243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381"/>
                  <a:gd name="T121" fmla="*/ 0 h 2438"/>
                  <a:gd name="T122" fmla="*/ 2381 w 2381"/>
                  <a:gd name="T123" fmla="*/ 2438 h 243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381" h="2438">
                    <a:moveTo>
                      <a:pt x="0" y="2438"/>
                    </a:moveTo>
                    <a:lnTo>
                      <a:pt x="0" y="825"/>
                    </a:lnTo>
                    <a:lnTo>
                      <a:pt x="109" y="877"/>
                    </a:lnTo>
                    <a:lnTo>
                      <a:pt x="173" y="870"/>
                    </a:lnTo>
                    <a:lnTo>
                      <a:pt x="237" y="915"/>
                    </a:lnTo>
                    <a:lnTo>
                      <a:pt x="288" y="966"/>
                    </a:lnTo>
                    <a:lnTo>
                      <a:pt x="352" y="768"/>
                    </a:lnTo>
                    <a:lnTo>
                      <a:pt x="410" y="441"/>
                    </a:lnTo>
                    <a:lnTo>
                      <a:pt x="474" y="281"/>
                    </a:lnTo>
                    <a:lnTo>
                      <a:pt x="557" y="256"/>
                    </a:lnTo>
                    <a:lnTo>
                      <a:pt x="602" y="467"/>
                    </a:lnTo>
                    <a:lnTo>
                      <a:pt x="660" y="377"/>
                    </a:lnTo>
                    <a:lnTo>
                      <a:pt x="704" y="377"/>
                    </a:lnTo>
                    <a:lnTo>
                      <a:pt x="807" y="416"/>
                    </a:lnTo>
                    <a:lnTo>
                      <a:pt x="871" y="429"/>
                    </a:lnTo>
                    <a:lnTo>
                      <a:pt x="941" y="134"/>
                    </a:lnTo>
                    <a:lnTo>
                      <a:pt x="1005" y="256"/>
                    </a:lnTo>
                    <a:lnTo>
                      <a:pt x="1133" y="544"/>
                    </a:lnTo>
                    <a:lnTo>
                      <a:pt x="1242" y="755"/>
                    </a:lnTo>
                    <a:lnTo>
                      <a:pt x="1312" y="1043"/>
                    </a:lnTo>
                    <a:lnTo>
                      <a:pt x="1389" y="1049"/>
                    </a:lnTo>
                    <a:lnTo>
                      <a:pt x="1453" y="889"/>
                    </a:lnTo>
                    <a:lnTo>
                      <a:pt x="1556" y="736"/>
                    </a:lnTo>
                    <a:lnTo>
                      <a:pt x="1568" y="518"/>
                    </a:lnTo>
                    <a:lnTo>
                      <a:pt x="1620" y="499"/>
                    </a:lnTo>
                    <a:lnTo>
                      <a:pt x="1671" y="505"/>
                    </a:lnTo>
                    <a:lnTo>
                      <a:pt x="1735" y="467"/>
                    </a:lnTo>
                    <a:lnTo>
                      <a:pt x="1824" y="397"/>
                    </a:lnTo>
                    <a:lnTo>
                      <a:pt x="1876" y="397"/>
                    </a:lnTo>
                    <a:lnTo>
                      <a:pt x="1901" y="301"/>
                    </a:lnTo>
                    <a:lnTo>
                      <a:pt x="1959" y="249"/>
                    </a:lnTo>
                    <a:lnTo>
                      <a:pt x="2004" y="243"/>
                    </a:lnTo>
                    <a:lnTo>
                      <a:pt x="2055" y="301"/>
                    </a:lnTo>
                    <a:lnTo>
                      <a:pt x="2100" y="153"/>
                    </a:lnTo>
                    <a:lnTo>
                      <a:pt x="2157" y="0"/>
                    </a:lnTo>
                    <a:lnTo>
                      <a:pt x="2260" y="38"/>
                    </a:lnTo>
                    <a:lnTo>
                      <a:pt x="2285" y="128"/>
                    </a:lnTo>
                    <a:lnTo>
                      <a:pt x="2381" y="275"/>
                    </a:lnTo>
                    <a:lnTo>
                      <a:pt x="2381" y="2432"/>
                    </a:lnTo>
                    <a:lnTo>
                      <a:pt x="0" y="2438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fi-FI"/>
              </a:p>
            </p:txBody>
          </p:sp>
          <p:sp>
            <p:nvSpPr>
              <p:cNvPr id="37923" name="Freeform 10"/>
              <p:cNvSpPr>
                <a:spLocks/>
              </p:cNvSpPr>
              <p:nvPr/>
            </p:nvSpPr>
            <p:spPr bwMode="auto">
              <a:xfrm>
                <a:off x="1754" y="2584"/>
                <a:ext cx="2400" cy="1561"/>
              </a:xfrm>
              <a:custGeom>
                <a:avLst/>
                <a:gdLst>
                  <a:gd name="T0" fmla="*/ 6 w 2400"/>
                  <a:gd name="T1" fmla="*/ 1561 h 1561"/>
                  <a:gd name="T2" fmla="*/ 0 w 2400"/>
                  <a:gd name="T3" fmla="*/ 230 h 1561"/>
                  <a:gd name="T4" fmla="*/ 70 w 2400"/>
                  <a:gd name="T5" fmla="*/ 236 h 1561"/>
                  <a:gd name="T6" fmla="*/ 154 w 2400"/>
                  <a:gd name="T7" fmla="*/ 236 h 1561"/>
                  <a:gd name="T8" fmla="*/ 211 w 2400"/>
                  <a:gd name="T9" fmla="*/ 249 h 1561"/>
                  <a:gd name="T10" fmla="*/ 275 w 2400"/>
                  <a:gd name="T11" fmla="*/ 300 h 1561"/>
                  <a:gd name="T12" fmla="*/ 346 w 2400"/>
                  <a:gd name="T13" fmla="*/ 281 h 1561"/>
                  <a:gd name="T14" fmla="*/ 358 w 2400"/>
                  <a:gd name="T15" fmla="*/ 198 h 1561"/>
                  <a:gd name="T16" fmla="*/ 435 w 2400"/>
                  <a:gd name="T17" fmla="*/ 192 h 1561"/>
                  <a:gd name="T18" fmla="*/ 499 w 2400"/>
                  <a:gd name="T19" fmla="*/ 192 h 1561"/>
                  <a:gd name="T20" fmla="*/ 582 w 2400"/>
                  <a:gd name="T21" fmla="*/ 217 h 1561"/>
                  <a:gd name="T22" fmla="*/ 653 w 2400"/>
                  <a:gd name="T23" fmla="*/ 211 h 1561"/>
                  <a:gd name="T24" fmla="*/ 698 w 2400"/>
                  <a:gd name="T25" fmla="*/ 192 h 1561"/>
                  <a:gd name="T26" fmla="*/ 787 w 2400"/>
                  <a:gd name="T27" fmla="*/ 172 h 1561"/>
                  <a:gd name="T28" fmla="*/ 838 w 2400"/>
                  <a:gd name="T29" fmla="*/ 211 h 1561"/>
                  <a:gd name="T30" fmla="*/ 896 w 2400"/>
                  <a:gd name="T31" fmla="*/ 236 h 1561"/>
                  <a:gd name="T32" fmla="*/ 941 w 2400"/>
                  <a:gd name="T33" fmla="*/ 204 h 1561"/>
                  <a:gd name="T34" fmla="*/ 1030 w 2400"/>
                  <a:gd name="T35" fmla="*/ 224 h 1561"/>
                  <a:gd name="T36" fmla="*/ 1082 w 2400"/>
                  <a:gd name="T37" fmla="*/ 262 h 1561"/>
                  <a:gd name="T38" fmla="*/ 1171 w 2400"/>
                  <a:gd name="T39" fmla="*/ 268 h 1561"/>
                  <a:gd name="T40" fmla="*/ 1197 w 2400"/>
                  <a:gd name="T41" fmla="*/ 416 h 1561"/>
                  <a:gd name="T42" fmla="*/ 1254 w 2400"/>
                  <a:gd name="T43" fmla="*/ 396 h 1561"/>
                  <a:gd name="T44" fmla="*/ 1325 w 2400"/>
                  <a:gd name="T45" fmla="*/ 448 h 1561"/>
                  <a:gd name="T46" fmla="*/ 1376 w 2400"/>
                  <a:gd name="T47" fmla="*/ 550 h 1561"/>
                  <a:gd name="T48" fmla="*/ 1414 w 2400"/>
                  <a:gd name="T49" fmla="*/ 537 h 1561"/>
                  <a:gd name="T50" fmla="*/ 1466 w 2400"/>
                  <a:gd name="T51" fmla="*/ 473 h 1561"/>
                  <a:gd name="T52" fmla="*/ 1517 w 2400"/>
                  <a:gd name="T53" fmla="*/ 409 h 1561"/>
                  <a:gd name="T54" fmla="*/ 1523 w 2400"/>
                  <a:gd name="T55" fmla="*/ 313 h 1561"/>
                  <a:gd name="T56" fmla="*/ 1587 w 2400"/>
                  <a:gd name="T57" fmla="*/ 275 h 1561"/>
                  <a:gd name="T58" fmla="*/ 1651 w 2400"/>
                  <a:gd name="T59" fmla="*/ 268 h 1561"/>
                  <a:gd name="T60" fmla="*/ 1734 w 2400"/>
                  <a:gd name="T61" fmla="*/ 275 h 1561"/>
                  <a:gd name="T62" fmla="*/ 1818 w 2400"/>
                  <a:gd name="T63" fmla="*/ 224 h 1561"/>
                  <a:gd name="T64" fmla="*/ 1882 w 2400"/>
                  <a:gd name="T65" fmla="*/ 153 h 1561"/>
                  <a:gd name="T66" fmla="*/ 1933 w 2400"/>
                  <a:gd name="T67" fmla="*/ 38 h 1561"/>
                  <a:gd name="T68" fmla="*/ 1997 w 2400"/>
                  <a:gd name="T69" fmla="*/ 44 h 1561"/>
                  <a:gd name="T70" fmla="*/ 2074 w 2400"/>
                  <a:gd name="T71" fmla="*/ 0 h 1561"/>
                  <a:gd name="T72" fmla="*/ 2150 w 2400"/>
                  <a:gd name="T73" fmla="*/ 6 h 1561"/>
                  <a:gd name="T74" fmla="*/ 2214 w 2400"/>
                  <a:gd name="T75" fmla="*/ 19 h 1561"/>
                  <a:gd name="T76" fmla="*/ 2259 w 2400"/>
                  <a:gd name="T77" fmla="*/ 19 h 1561"/>
                  <a:gd name="T78" fmla="*/ 2323 w 2400"/>
                  <a:gd name="T79" fmla="*/ 32 h 1561"/>
                  <a:gd name="T80" fmla="*/ 2400 w 2400"/>
                  <a:gd name="T81" fmla="*/ 172 h 1561"/>
                  <a:gd name="T82" fmla="*/ 2394 w 2400"/>
                  <a:gd name="T83" fmla="*/ 1542 h 1561"/>
                  <a:gd name="T84" fmla="*/ 6 w 2400"/>
                  <a:gd name="T85" fmla="*/ 1561 h 15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400"/>
                  <a:gd name="T130" fmla="*/ 0 h 1561"/>
                  <a:gd name="T131" fmla="*/ 2400 w 2400"/>
                  <a:gd name="T132" fmla="*/ 1561 h 156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400" h="1561">
                    <a:moveTo>
                      <a:pt x="6" y="1561"/>
                    </a:moveTo>
                    <a:lnTo>
                      <a:pt x="0" y="230"/>
                    </a:lnTo>
                    <a:lnTo>
                      <a:pt x="70" y="236"/>
                    </a:lnTo>
                    <a:lnTo>
                      <a:pt x="154" y="236"/>
                    </a:lnTo>
                    <a:lnTo>
                      <a:pt x="211" y="249"/>
                    </a:lnTo>
                    <a:lnTo>
                      <a:pt x="275" y="300"/>
                    </a:lnTo>
                    <a:lnTo>
                      <a:pt x="346" y="281"/>
                    </a:lnTo>
                    <a:lnTo>
                      <a:pt x="358" y="198"/>
                    </a:lnTo>
                    <a:lnTo>
                      <a:pt x="435" y="192"/>
                    </a:lnTo>
                    <a:lnTo>
                      <a:pt x="499" y="192"/>
                    </a:lnTo>
                    <a:lnTo>
                      <a:pt x="582" y="217"/>
                    </a:lnTo>
                    <a:lnTo>
                      <a:pt x="653" y="211"/>
                    </a:lnTo>
                    <a:lnTo>
                      <a:pt x="698" y="192"/>
                    </a:lnTo>
                    <a:lnTo>
                      <a:pt x="787" y="172"/>
                    </a:lnTo>
                    <a:lnTo>
                      <a:pt x="838" y="211"/>
                    </a:lnTo>
                    <a:lnTo>
                      <a:pt x="896" y="236"/>
                    </a:lnTo>
                    <a:lnTo>
                      <a:pt x="941" y="204"/>
                    </a:lnTo>
                    <a:lnTo>
                      <a:pt x="1030" y="224"/>
                    </a:lnTo>
                    <a:lnTo>
                      <a:pt x="1082" y="262"/>
                    </a:lnTo>
                    <a:lnTo>
                      <a:pt x="1171" y="268"/>
                    </a:lnTo>
                    <a:lnTo>
                      <a:pt x="1197" y="416"/>
                    </a:lnTo>
                    <a:lnTo>
                      <a:pt x="1254" y="396"/>
                    </a:lnTo>
                    <a:lnTo>
                      <a:pt x="1325" y="448"/>
                    </a:lnTo>
                    <a:lnTo>
                      <a:pt x="1376" y="550"/>
                    </a:lnTo>
                    <a:lnTo>
                      <a:pt x="1414" y="537"/>
                    </a:lnTo>
                    <a:lnTo>
                      <a:pt x="1466" y="473"/>
                    </a:lnTo>
                    <a:lnTo>
                      <a:pt x="1517" y="409"/>
                    </a:lnTo>
                    <a:lnTo>
                      <a:pt x="1523" y="313"/>
                    </a:lnTo>
                    <a:lnTo>
                      <a:pt x="1587" y="275"/>
                    </a:lnTo>
                    <a:lnTo>
                      <a:pt x="1651" y="268"/>
                    </a:lnTo>
                    <a:lnTo>
                      <a:pt x="1734" y="275"/>
                    </a:lnTo>
                    <a:lnTo>
                      <a:pt x="1818" y="224"/>
                    </a:lnTo>
                    <a:lnTo>
                      <a:pt x="1882" y="153"/>
                    </a:lnTo>
                    <a:lnTo>
                      <a:pt x="1933" y="38"/>
                    </a:lnTo>
                    <a:lnTo>
                      <a:pt x="1997" y="44"/>
                    </a:lnTo>
                    <a:lnTo>
                      <a:pt x="2074" y="0"/>
                    </a:lnTo>
                    <a:lnTo>
                      <a:pt x="2150" y="6"/>
                    </a:lnTo>
                    <a:lnTo>
                      <a:pt x="2214" y="19"/>
                    </a:lnTo>
                    <a:lnTo>
                      <a:pt x="2259" y="19"/>
                    </a:lnTo>
                    <a:lnTo>
                      <a:pt x="2323" y="32"/>
                    </a:lnTo>
                    <a:lnTo>
                      <a:pt x="2400" y="172"/>
                    </a:lnTo>
                    <a:lnTo>
                      <a:pt x="2394" y="1542"/>
                    </a:lnTo>
                    <a:lnTo>
                      <a:pt x="6" y="1561"/>
                    </a:lnTo>
                    <a:close/>
                  </a:path>
                </a:pathLst>
              </a:custGeom>
              <a:solidFill>
                <a:srgbClr val="0033CC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fi-FI"/>
              </a:p>
            </p:txBody>
          </p:sp>
          <p:sp>
            <p:nvSpPr>
              <p:cNvPr id="37924" name="Freeform 11"/>
              <p:cNvSpPr>
                <a:spLocks/>
              </p:cNvSpPr>
              <p:nvPr/>
            </p:nvSpPr>
            <p:spPr bwMode="auto">
              <a:xfrm>
                <a:off x="1766" y="3512"/>
                <a:ext cx="2381" cy="640"/>
              </a:xfrm>
              <a:custGeom>
                <a:avLst/>
                <a:gdLst>
                  <a:gd name="T0" fmla="*/ 7 w 2381"/>
                  <a:gd name="T1" fmla="*/ 640 h 640"/>
                  <a:gd name="T2" fmla="*/ 0 w 2381"/>
                  <a:gd name="T3" fmla="*/ 103 h 640"/>
                  <a:gd name="T4" fmla="*/ 39 w 2381"/>
                  <a:gd name="T5" fmla="*/ 83 h 640"/>
                  <a:gd name="T6" fmla="*/ 109 w 2381"/>
                  <a:gd name="T7" fmla="*/ 77 h 640"/>
                  <a:gd name="T8" fmla="*/ 160 w 2381"/>
                  <a:gd name="T9" fmla="*/ 83 h 640"/>
                  <a:gd name="T10" fmla="*/ 218 w 2381"/>
                  <a:gd name="T11" fmla="*/ 122 h 640"/>
                  <a:gd name="T12" fmla="*/ 295 w 2381"/>
                  <a:gd name="T13" fmla="*/ 147 h 640"/>
                  <a:gd name="T14" fmla="*/ 340 w 2381"/>
                  <a:gd name="T15" fmla="*/ 115 h 640"/>
                  <a:gd name="T16" fmla="*/ 340 w 2381"/>
                  <a:gd name="T17" fmla="*/ 64 h 640"/>
                  <a:gd name="T18" fmla="*/ 410 w 2381"/>
                  <a:gd name="T19" fmla="*/ 45 h 640"/>
                  <a:gd name="T20" fmla="*/ 506 w 2381"/>
                  <a:gd name="T21" fmla="*/ 45 h 640"/>
                  <a:gd name="T22" fmla="*/ 570 w 2381"/>
                  <a:gd name="T23" fmla="*/ 51 h 640"/>
                  <a:gd name="T24" fmla="*/ 608 w 2381"/>
                  <a:gd name="T25" fmla="*/ 77 h 640"/>
                  <a:gd name="T26" fmla="*/ 672 w 2381"/>
                  <a:gd name="T27" fmla="*/ 71 h 640"/>
                  <a:gd name="T28" fmla="*/ 743 w 2381"/>
                  <a:gd name="T29" fmla="*/ 64 h 640"/>
                  <a:gd name="T30" fmla="*/ 756 w 2381"/>
                  <a:gd name="T31" fmla="*/ 26 h 640"/>
                  <a:gd name="T32" fmla="*/ 800 w 2381"/>
                  <a:gd name="T33" fmla="*/ 39 h 640"/>
                  <a:gd name="T34" fmla="*/ 877 w 2381"/>
                  <a:gd name="T35" fmla="*/ 64 h 640"/>
                  <a:gd name="T36" fmla="*/ 986 w 2381"/>
                  <a:gd name="T37" fmla="*/ 58 h 640"/>
                  <a:gd name="T38" fmla="*/ 1063 w 2381"/>
                  <a:gd name="T39" fmla="*/ 122 h 640"/>
                  <a:gd name="T40" fmla="*/ 1152 w 2381"/>
                  <a:gd name="T41" fmla="*/ 141 h 640"/>
                  <a:gd name="T42" fmla="*/ 1248 w 2381"/>
                  <a:gd name="T43" fmla="*/ 218 h 640"/>
                  <a:gd name="T44" fmla="*/ 1370 w 2381"/>
                  <a:gd name="T45" fmla="*/ 218 h 640"/>
                  <a:gd name="T46" fmla="*/ 1415 w 2381"/>
                  <a:gd name="T47" fmla="*/ 186 h 640"/>
                  <a:gd name="T48" fmla="*/ 1479 w 2381"/>
                  <a:gd name="T49" fmla="*/ 186 h 640"/>
                  <a:gd name="T50" fmla="*/ 1517 w 2381"/>
                  <a:gd name="T51" fmla="*/ 154 h 640"/>
                  <a:gd name="T52" fmla="*/ 1530 w 2381"/>
                  <a:gd name="T53" fmla="*/ 103 h 640"/>
                  <a:gd name="T54" fmla="*/ 1594 w 2381"/>
                  <a:gd name="T55" fmla="*/ 122 h 640"/>
                  <a:gd name="T56" fmla="*/ 1671 w 2381"/>
                  <a:gd name="T57" fmla="*/ 128 h 640"/>
                  <a:gd name="T58" fmla="*/ 1722 w 2381"/>
                  <a:gd name="T59" fmla="*/ 122 h 640"/>
                  <a:gd name="T60" fmla="*/ 1799 w 2381"/>
                  <a:gd name="T61" fmla="*/ 122 h 640"/>
                  <a:gd name="T62" fmla="*/ 1856 w 2381"/>
                  <a:gd name="T63" fmla="*/ 122 h 640"/>
                  <a:gd name="T64" fmla="*/ 1888 w 2381"/>
                  <a:gd name="T65" fmla="*/ 77 h 640"/>
                  <a:gd name="T66" fmla="*/ 1946 w 2381"/>
                  <a:gd name="T67" fmla="*/ 32 h 640"/>
                  <a:gd name="T68" fmla="*/ 2029 w 2381"/>
                  <a:gd name="T69" fmla="*/ 39 h 640"/>
                  <a:gd name="T70" fmla="*/ 2074 w 2381"/>
                  <a:gd name="T71" fmla="*/ 0 h 640"/>
                  <a:gd name="T72" fmla="*/ 2157 w 2381"/>
                  <a:gd name="T73" fmla="*/ 13 h 640"/>
                  <a:gd name="T74" fmla="*/ 2253 w 2381"/>
                  <a:gd name="T75" fmla="*/ 39 h 640"/>
                  <a:gd name="T76" fmla="*/ 2336 w 2381"/>
                  <a:gd name="T77" fmla="*/ 39 h 640"/>
                  <a:gd name="T78" fmla="*/ 2381 w 2381"/>
                  <a:gd name="T79" fmla="*/ 83 h 640"/>
                  <a:gd name="T80" fmla="*/ 2375 w 2381"/>
                  <a:gd name="T81" fmla="*/ 627 h 640"/>
                  <a:gd name="T82" fmla="*/ 7 w 2381"/>
                  <a:gd name="T83" fmla="*/ 640 h 6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81"/>
                  <a:gd name="T127" fmla="*/ 0 h 640"/>
                  <a:gd name="T128" fmla="*/ 2381 w 2381"/>
                  <a:gd name="T129" fmla="*/ 640 h 64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81" h="640">
                    <a:moveTo>
                      <a:pt x="7" y="640"/>
                    </a:moveTo>
                    <a:lnTo>
                      <a:pt x="0" y="103"/>
                    </a:lnTo>
                    <a:lnTo>
                      <a:pt x="39" y="83"/>
                    </a:lnTo>
                    <a:lnTo>
                      <a:pt x="109" y="77"/>
                    </a:lnTo>
                    <a:lnTo>
                      <a:pt x="160" y="83"/>
                    </a:lnTo>
                    <a:lnTo>
                      <a:pt x="218" y="122"/>
                    </a:lnTo>
                    <a:lnTo>
                      <a:pt x="295" y="147"/>
                    </a:lnTo>
                    <a:lnTo>
                      <a:pt x="340" y="115"/>
                    </a:lnTo>
                    <a:lnTo>
                      <a:pt x="340" y="64"/>
                    </a:lnTo>
                    <a:lnTo>
                      <a:pt x="410" y="45"/>
                    </a:lnTo>
                    <a:lnTo>
                      <a:pt x="506" y="45"/>
                    </a:lnTo>
                    <a:lnTo>
                      <a:pt x="570" y="51"/>
                    </a:lnTo>
                    <a:lnTo>
                      <a:pt x="608" y="77"/>
                    </a:lnTo>
                    <a:lnTo>
                      <a:pt x="672" y="71"/>
                    </a:lnTo>
                    <a:lnTo>
                      <a:pt x="743" y="64"/>
                    </a:lnTo>
                    <a:lnTo>
                      <a:pt x="756" y="26"/>
                    </a:lnTo>
                    <a:lnTo>
                      <a:pt x="800" y="39"/>
                    </a:lnTo>
                    <a:lnTo>
                      <a:pt x="877" y="64"/>
                    </a:lnTo>
                    <a:lnTo>
                      <a:pt x="986" y="58"/>
                    </a:lnTo>
                    <a:lnTo>
                      <a:pt x="1063" y="122"/>
                    </a:lnTo>
                    <a:cubicBezTo>
                      <a:pt x="1169" y="142"/>
                      <a:pt x="1200" y="141"/>
                      <a:pt x="1152" y="141"/>
                    </a:cubicBezTo>
                    <a:lnTo>
                      <a:pt x="1248" y="218"/>
                    </a:lnTo>
                    <a:lnTo>
                      <a:pt x="1370" y="218"/>
                    </a:lnTo>
                    <a:lnTo>
                      <a:pt x="1415" y="186"/>
                    </a:lnTo>
                    <a:lnTo>
                      <a:pt x="1479" y="186"/>
                    </a:lnTo>
                    <a:lnTo>
                      <a:pt x="1517" y="154"/>
                    </a:lnTo>
                    <a:lnTo>
                      <a:pt x="1530" y="103"/>
                    </a:lnTo>
                    <a:lnTo>
                      <a:pt x="1594" y="122"/>
                    </a:lnTo>
                    <a:lnTo>
                      <a:pt x="1671" y="128"/>
                    </a:lnTo>
                    <a:lnTo>
                      <a:pt x="1722" y="122"/>
                    </a:lnTo>
                    <a:lnTo>
                      <a:pt x="1799" y="122"/>
                    </a:lnTo>
                    <a:lnTo>
                      <a:pt x="1856" y="122"/>
                    </a:lnTo>
                    <a:lnTo>
                      <a:pt x="1888" y="77"/>
                    </a:lnTo>
                    <a:lnTo>
                      <a:pt x="1946" y="32"/>
                    </a:lnTo>
                    <a:lnTo>
                      <a:pt x="2029" y="39"/>
                    </a:lnTo>
                    <a:lnTo>
                      <a:pt x="2074" y="0"/>
                    </a:lnTo>
                    <a:lnTo>
                      <a:pt x="2157" y="13"/>
                    </a:lnTo>
                    <a:lnTo>
                      <a:pt x="2253" y="39"/>
                    </a:lnTo>
                    <a:lnTo>
                      <a:pt x="2336" y="39"/>
                    </a:lnTo>
                    <a:lnTo>
                      <a:pt x="2381" y="83"/>
                    </a:lnTo>
                    <a:lnTo>
                      <a:pt x="2375" y="627"/>
                    </a:lnTo>
                    <a:lnTo>
                      <a:pt x="7" y="640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fi-FI"/>
              </a:p>
            </p:txBody>
          </p:sp>
        </p:grpSp>
        <p:sp>
          <p:nvSpPr>
            <p:cNvPr id="37895" name="Freeform 12"/>
            <p:cNvSpPr>
              <a:spLocks/>
            </p:cNvSpPr>
            <p:nvPr/>
          </p:nvSpPr>
          <p:spPr bwMode="auto">
            <a:xfrm>
              <a:off x="1144" y="1202"/>
              <a:ext cx="1576" cy="926"/>
            </a:xfrm>
            <a:custGeom>
              <a:avLst/>
              <a:gdLst>
                <a:gd name="T0" fmla="*/ 0 w 2381"/>
                <a:gd name="T1" fmla="*/ 67 h 1696"/>
                <a:gd name="T2" fmla="*/ 11 w 2381"/>
                <a:gd name="T3" fmla="*/ 81 h 1696"/>
                <a:gd name="T4" fmla="*/ 20 w 2381"/>
                <a:gd name="T5" fmla="*/ 82 h 1696"/>
                <a:gd name="T6" fmla="*/ 29 w 2381"/>
                <a:gd name="T7" fmla="*/ 80 h 1696"/>
                <a:gd name="T8" fmla="*/ 36 w 2381"/>
                <a:gd name="T9" fmla="*/ 74 h 1696"/>
                <a:gd name="T10" fmla="*/ 41 w 2381"/>
                <a:gd name="T11" fmla="*/ 72 h 1696"/>
                <a:gd name="T12" fmla="*/ 48 w 2381"/>
                <a:gd name="T13" fmla="*/ 44 h 1696"/>
                <a:gd name="T14" fmla="*/ 55 w 2381"/>
                <a:gd name="T15" fmla="*/ 19 h 1696"/>
                <a:gd name="T16" fmla="*/ 59 w 2381"/>
                <a:gd name="T17" fmla="*/ 14 h 1696"/>
                <a:gd name="T18" fmla="*/ 71 w 2381"/>
                <a:gd name="T19" fmla="*/ 7 h 1696"/>
                <a:gd name="T20" fmla="*/ 79 w 2381"/>
                <a:gd name="T21" fmla="*/ 19 h 1696"/>
                <a:gd name="T22" fmla="*/ 89 w 2381"/>
                <a:gd name="T23" fmla="*/ 12 h 1696"/>
                <a:gd name="T24" fmla="*/ 102 w 2381"/>
                <a:gd name="T25" fmla="*/ 15 h 1696"/>
                <a:gd name="T26" fmla="*/ 112 w 2381"/>
                <a:gd name="T27" fmla="*/ 23 h 1696"/>
                <a:gd name="T28" fmla="*/ 121 w 2381"/>
                <a:gd name="T29" fmla="*/ 2 h 1696"/>
                <a:gd name="T30" fmla="*/ 142 w 2381"/>
                <a:gd name="T31" fmla="*/ 22 h 1696"/>
                <a:gd name="T32" fmla="*/ 155 w 2381"/>
                <a:gd name="T33" fmla="*/ 60 h 1696"/>
                <a:gd name="T34" fmla="*/ 163 w 2381"/>
                <a:gd name="T35" fmla="*/ 69 h 1696"/>
                <a:gd name="T36" fmla="*/ 173 w 2381"/>
                <a:gd name="T37" fmla="*/ 74 h 1696"/>
                <a:gd name="T38" fmla="*/ 181 w 2381"/>
                <a:gd name="T39" fmla="*/ 74 h 1696"/>
                <a:gd name="T40" fmla="*/ 189 w 2381"/>
                <a:gd name="T41" fmla="*/ 68 h 1696"/>
                <a:gd name="T42" fmla="*/ 193 w 2381"/>
                <a:gd name="T43" fmla="*/ 67 h 1696"/>
                <a:gd name="T44" fmla="*/ 203 w 2381"/>
                <a:gd name="T45" fmla="*/ 27 h 1696"/>
                <a:gd name="T46" fmla="*/ 210 w 2381"/>
                <a:gd name="T47" fmla="*/ 14 h 1696"/>
                <a:gd name="T48" fmla="*/ 224 w 2381"/>
                <a:gd name="T49" fmla="*/ 8 h 1696"/>
                <a:gd name="T50" fmla="*/ 230 w 2381"/>
                <a:gd name="T51" fmla="*/ 13 h 1696"/>
                <a:gd name="T52" fmla="*/ 234 w 2381"/>
                <a:gd name="T53" fmla="*/ 20 h 1696"/>
                <a:gd name="T54" fmla="*/ 242 w 2381"/>
                <a:gd name="T55" fmla="*/ 12 h 1696"/>
                <a:gd name="T56" fmla="*/ 248 w 2381"/>
                <a:gd name="T57" fmla="*/ 12 h 1696"/>
                <a:gd name="T58" fmla="*/ 256 w 2381"/>
                <a:gd name="T59" fmla="*/ 14 h 1696"/>
                <a:gd name="T60" fmla="*/ 261 w 2381"/>
                <a:gd name="T61" fmla="*/ 21 h 1696"/>
                <a:gd name="T62" fmla="*/ 266 w 2381"/>
                <a:gd name="T63" fmla="*/ 23 h 1696"/>
                <a:gd name="T64" fmla="*/ 271 w 2381"/>
                <a:gd name="T65" fmla="*/ 4 h 1696"/>
                <a:gd name="T66" fmla="*/ 277 w 2381"/>
                <a:gd name="T67" fmla="*/ 0 h 1696"/>
                <a:gd name="T68" fmla="*/ 291 w 2381"/>
                <a:gd name="T69" fmla="*/ 15 h 1696"/>
                <a:gd name="T70" fmla="*/ 297 w 2381"/>
                <a:gd name="T71" fmla="*/ 28 h 1696"/>
                <a:gd name="T72" fmla="*/ 302 w 2381"/>
                <a:gd name="T73" fmla="*/ 44 h 16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81"/>
                <a:gd name="T112" fmla="*/ 0 h 1696"/>
                <a:gd name="T113" fmla="*/ 2381 w 2381"/>
                <a:gd name="T114" fmla="*/ 1696 h 16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81" h="1696">
                  <a:moveTo>
                    <a:pt x="0" y="1370"/>
                  </a:moveTo>
                  <a:lnTo>
                    <a:pt x="83" y="1664"/>
                  </a:lnTo>
                  <a:lnTo>
                    <a:pt x="154" y="1696"/>
                  </a:lnTo>
                  <a:lnTo>
                    <a:pt x="230" y="1651"/>
                  </a:lnTo>
                  <a:lnTo>
                    <a:pt x="288" y="1517"/>
                  </a:lnTo>
                  <a:lnTo>
                    <a:pt x="320" y="1479"/>
                  </a:lnTo>
                  <a:lnTo>
                    <a:pt x="378" y="903"/>
                  </a:lnTo>
                  <a:lnTo>
                    <a:pt x="435" y="391"/>
                  </a:lnTo>
                  <a:lnTo>
                    <a:pt x="461" y="288"/>
                  </a:lnTo>
                  <a:lnTo>
                    <a:pt x="563" y="135"/>
                  </a:lnTo>
                  <a:lnTo>
                    <a:pt x="627" y="397"/>
                  </a:lnTo>
                  <a:lnTo>
                    <a:pt x="704" y="250"/>
                  </a:lnTo>
                  <a:lnTo>
                    <a:pt x="800" y="320"/>
                  </a:lnTo>
                  <a:lnTo>
                    <a:pt x="883" y="474"/>
                  </a:lnTo>
                  <a:lnTo>
                    <a:pt x="954" y="39"/>
                  </a:lnTo>
                  <a:lnTo>
                    <a:pt x="1114" y="455"/>
                  </a:lnTo>
                  <a:lnTo>
                    <a:pt x="1216" y="1242"/>
                  </a:lnTo>
                  <a:lnTo>
                    <a:pt x="1280" y="1415"/>
                  </a:lnTo>
                  <a:lnTo>
                    <a:pt x="1363" y="1517"/>
                  </a:lnTo>
                  <a:lnTo>
                    <a:pt x="1427" y="1517"/>
                  </a:lnTo>
                  <a:lnTo>
                    <a:pt x="1485" y="1408"/>
                  </a:lnTo>
                  <a:lnTo>
                    <a:pt x="1523" y="1383"/>
                  </a:lnTo>
                  <a:lnTo>
                    <a:pt x="1594" y="563"/>
                  </a:lnTo>
                  <a:lnTo>
                    <a:pt x="1651" y="282"/>
                  </a:lnTo>
                  <a:lnTo>
                    <a:pt x="1766" y="154"/>
                  </a:lnTo>
                  <a:lnTo>
                    <a:pt x="1805" y="269"/>
                  </a:lnTo>
                  <a:lnTo>
                    <a:pt x="1837" y="410"/>
                  </a:lnTo>
                  <a:lnTo>
                    <a:pt x="1901" y="250"/>
                  </a:lnTo>
                  <a:lnTo>
                    <a:pt x="1952" y="256"/>
                  </a:lnTo>
                  <a:lnTo>
                    <a:pt x="2016" y="295"/>
                  </a:lnTo>
                  <a:lnTo>
                    <a:pt x="2054" y="435"/>
                  </a:lnTo>
                  <a:lnTo>
                    <a:pt x="2093" y="474"/>
                  </a:lnTo>
                  <a:lnTo>
                    <a:pt x="2131" y="96"/>
                  </a:lnTo>
                  <a:lnTo>
                    <a:pt x="2176" y="0"/>
                  </a:lnTo>
                  <a:lnTo>
                    <a:pt x="2285" y="320"/>
                  </a:lnTo>
                  <a:lnTo>
                    <a:pt x="2342" y="570"/>
                  </a:lnTo>
                  <a:lnTo>
                    <a:pt x="2381" y="909"/>
                  </a:lnTo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7896" name="Text Box 13"/>
            <p:cNvSpPr txBox="1">
              <a:spLocks noChangeArrowheads="1"/>
            </p:cNvSpPr>
            <p:nvPr/>
          </p:nvSpPr>
          <p:spPr bwMode="auto">
            <a:xfrm>
              <a:off x="889" y="1288"/>
              <a:ext cx="83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000">
                  <a:solidFill>
                    <a:srgbClr val="000000"/>
                  </a:solidFill>
                </a:rPr>
                <a:t>GW</a:t>
              </a:r>
            </a:p>
          </p:txBody>
        </p:sp>
        <p:sp>
          <p:nvSpPr>
            <p:cNvPr id="37897" name="Text Box 14"/>
            <p:cNvSpPr txBox="1">
              <a:spLocks noChangeArrowheads="1"/>
            </p:cNvSpPr>
            <p:nvPr/>
          </p:nvSpPr>
          <p:spPr bwMode="auto">
            <a:xfrm>
              <a:off x="981" y="2617"/>
              <a:ext cx="36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3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7898" name="Text Box 15"/>
            <p:cNvSpPr txBox="1">
              <a:spLocks noChangeArrowheads="1"/>
            </p:cNvSpPr>
            <p:nvPr/>
          </p:nvSpPr>
          <p:spPr bwMode="auto">
            <a:xfrm>
              <a:off x="958" y="2096"/>
              <a:ext cx="36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3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37899" name="Text Box 16"/>
            <p:cNvSpPr txBox="1">
              <a:spLocks noChangeArrowheads="1"/>
            </p:cNvSpPr>
            <p:nvPr/>
          </p:nvSpPr>
          <p:spPr bwMode="auto">
            <a:xfrm>
              <a:off x="960" y="1559"/>
              <a:ext cx="36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30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37900" name="Text Box 17"/>
            <p:cNvSpPr txBox="1">
              <a:spLocks noChangeArrowheads="1"/>
            </p:cNvSpPr>
            <p:nvPr/>
          </p:nvSpPr>
          <p:spPr bwMode="auto">
            <a:xfrm>
              <a:off x="967" y="998"/>
              <a:ext cx="36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30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37901" name="Text Box 18"/>
            <p:cNvSpPr txBox="1">
              <a:spLocks noChangeArrowheads="1"/>
            </p:cNvSpPr>
            <p:nvPr/>
          </p:nvSpPr>
          <p:spPr bwMode="auto">
            <a:xfrm>
              <a:off x="1072" y="3283"/>
              <a:ext cx="10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100">
                  <a:solidFill>
                    <a:srgbClr val="000000"/>
                  </a:solidFill>
                </a:rPr>
                <a:t>00 h</a:t>
              </a:r>
            </a:p>
          </p:txBody>
        </p:sp>
        <p:sp>
          <p:nvSpPr>
            <p:cNvPr id="37902" name="Text Box 19"/>
            <p:cNvSpPr txBox="1">
              <a:spLocks noChangeArrowheads="1"/>
            </p:cNvSpPr>
            <p:nvPr/>
          </p:nvSpPr>
          <p:spPr bwMode="auto">
            <a:xfrm>
              <a:off x="1495" y="3290"/>
              <a:ext cx="10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100">
                  <a:solidFill>
                    <a:srgbClr val="000000"/>
                  </a:solidFill>
                </a:rPr>
                <a:t>12 h</a:t>
              </a:r>
            </a:p>
          </p:txBody>
        </p:sp>
        <p:sp>
          <p:nvSpPr>
            <p:cNvPr id="37903" name="Text Box 20"/>
            <p:cNvSpPr txBox="1">
              <a:spLocks noChangeArrowheads="1"/>
            </p:cNvSpPr>
            <p:nvPr/>
          </p:nvSpPr>
          <p:spPr bwMode="auto">
            <a:xfrm>
              <a:off x="1896" y="3290"/>
              <a:ext cx="10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100">
                  <a:solidFill>
                    <a:srgbClr val="000000"/>
                  </a:solidFill>
                </a:rPr>
                <a:t>00 h</a:t>
              </a:r>
            </a:p>
          </p:txBody>
        </p:sp>
        <p:sp>
          <p:nvSpPr>
            <p:cNvPr id="37904" name="Text Box 21"/>
            <p:cNvSpPr txBox="1">
              <a:spLocks noChangeArrowheads="1"/>
            </p:cNvSpPr>
            <p:nvPr/>
          </p:nvSpPr>
          <p:spPr bwMode="auto">
            <a:xfrm>
              <a:off x="2291" y="3287"/>
              <a:ext cx="10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100">
                  <a:solidFill>
                    <a:srgbClr val="000000"/>
                  </a:solidFill>
                </a:rPr>
                <a:t>12 h</a:t>
              </a:r>
            </a:p>
          </p:txBody>
        </p:sp>
        <p:sp>
          <p:nvSpPr>
            <p:cNvPr id="37905" name="Text Box 22"/>
            <p:cNvSpPr txBox="1">
              <a:spLocks noChangeArrowheads="1"/>
            </p:cNvSpPr>
            <p:nvPr/>
          </p:nvSpPr>
          <p:spPr bwMode="auto">
            <a:xfrm>
              <a:off x="2679" y="3286"/>
              <a:ext cx="10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100">
                  <a:solidFill>
                    <a:srgbClr val="000000"/>
                  </a:solidFill>
                </a:rPr>
                <a:t>00 h</a:t>
              </a:r>
            </a:p>
          </p:txBody>
        </p:sp>
        <p:sp>
          <p:nvSpPr>
            <p:cNvPr id="37906" name="Rectangle 23"/>
            <p:cNvSpPr>
              <a:spLocks noChangeArrowheads="1"/>
            </p:cNvSpPr>
            <p:nvPr/>
          </p:nvSpPr>
          <p:spPr bwMode="auto">
            <a:xfrm>
              <a:off x="1147" y="1011"/>
              <a:ext cx="1587" cy="2217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</a:pPr>
              <a:endParaRPr lang="en-US" altLang="fi-FI" sz="2000">
                <a:solidFill>
                  <a:srgbClr val="000000"/>
                </a:solidFill>
              </a:endParaRPr>
            </a:p>
          </p:txBody>
        </p:sp>
        <p:sp>
          <p:nvSpPr>
            <p:cNvPr id="37907" name="Line 24"/>
            <p:cNvSpPr>
              <a:spLocks noChangeShapeType="1"/>
            </p:cNvSpPr>
            <p:nvPr/>
          </p:nvSpPr>
          <p:spPr bwMode="auto">
            <a:xfrm>
              <a:off x="1147" y="2682"/>
              <a:ext cx="1587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7908" name="Line 25"/>
            <p:cNvSpPr>
              <a:spLocks noChangeShapeType="1"/>
            </p:cNvSpPr>
            <p:nvPr/>
          </p:nvSpPr>
          <p:spPr bwMode="auto">
            <a:xfrm>
              <a:off x="1147" y="2108"/>
              <a:ext cx="15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7909" name="Line 26"/>
            <p:cNvSpPr>
              <a:spLocks noChangeShapeType="1"/>
            </p:cNvSpPr>
            <p:nvPr/>
          </p:nvSpPr>
          <p:spPr bwMode="auto">
            <a:xfrm>
              <a:off x="1148" y="1570"/>
              <a:ext cx="15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7910" name="Text Box 39"/>
            <p:cNvSpPr txBox="1">
              <a:spLocks noChangeArrowheads="1"/>
            </p:cNvSpPr>
            <p:nvPr/>
          </p:nvSpPr>
          <p:spPr bwMode="auto">
            <a:xfrm>
              <a:off x="1849" y="1049"/>
              <a:ext cx="251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300">
                  <a:solidFill>
                    <a:srgbClr val="000000"/>
                  </a:solidFill>
                </a:rPr>
                <a:t>Demand</a:t>
              </a:r>
            </a:p>
          </p:txBody>
        </p:sp>
        <p:sp>
          <p:nvSpPr>
            <p:cNvPr id="37911" name="Text Box 40"/>
            <p:cNvSpPr txBox="1">
              <a:spLocks noChangeArrowheads="1"/>
            </p:cNvSpPr>
            <p:nvPr/>
          </p:nvSpPr>
          <p:spPr bwMode="auto">
            <a:xfrm>
              <a:off x="1479" y="2522"/>
              <a:ext cx="817" cy="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100">
                  <a:solidFill>
                    <a:schemeClr val="hlink"/>
                  </a:solidFill>
                </a:rPr>
                <a:t>Mix of different energy sources </a:t>
              </a:r>
            </a:p>
            <a:p>
              <a:pPr algn="ctr" eaLnBrk="1" hangingPunct="1">
                <a:spcBef>
                  <a:spcPct val="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100">
                  <a:solidFill>
                    <a:schemeClr val="hlink"/>
                  </a:solidFill>
                </a:rPr>
                <a:t>for base load and peak load</a:t>
              </a:r>
            </a:p>
          </p:txBody>
        </p:sp>
        <p:sp>
          <p:nvSpPr>
            <p:cNvPr id="37912" name="Line 41"/>
            <p:cNvSpPr>
              <a:spLocks noChangeShapeType="1"/>
            </p:cNvSpPr>
            <p:nvPr/>
          </p:nvSpPr>
          <p:spPr bwMode="auto">
            <a:xfrm>
              <a:off x="2104" y="1180"/>
              <a:ext cx="87" cy="18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grpSp>
          <p:nvGrpSpPr>
            <p:cNvPr id="37913" name="Group 44"/>
            <p:cNvGrpSpPr>
              <a:grpSpLocks/>
            </p:cNvGrpSpPr>
            <p:nvPr/>
          </p:nvGrpSpPr>
          <p:grpSpPr bwMode="auto">
            <a:xfrm>
              <a:off x="1288" y="2809"/>
              <a:ext cx="1304" cy="389"/>
              <a:chOff x="3560" y="3141"/>
              <a:chExt cx="1304" cy="389"/>
            </a:xfrm>
          </p:grpSpPr>
          <p:pic>
            <p:nvPicPr>
              <p:cNvPr id="37914" name="Picture 32" descr="produkte_lg_hotel-tv_clip_image001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6" y="3198"/>
                <a:ext cx="266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5" name="Picture 33" descr="160041-main_Full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5" y="3155"/>
                <a:ext cx="362" cy="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6" name="Picture 34" descr="2a7b14bd-7094-4664-a949-dfaa6571d949-2006_2_7_17_39_54_rdax_300x300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4" y="3141"/>
                <a:ext cx="390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7" name="Picture 43" descr="washing-machine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"/>
              <a:stretch>
                <a:fillRect/>
              </a:stretch>
            </p:blipFill>
            <p:spPr bwMode="auto">
              <a:xfrm>
                <a:off x="3560" y="3147"/>
                <a:ext cx="28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02271065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16282" y="297549"/>
            <a:ext cx="9072563" cy="1260211"/>
          </a:xfrm>
        </p:spPr>
        <p:txBody>
          <a:bodyPr/>
          <a:lstStyle/>
          <a:p>
            <a:r>
              <a:rPr lang="fi-FI" altLang="fi-FI" sz="3500"/>
              <a:t>DC in future houses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altLang="fi-FI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672102" y="6775382"/>
            <a:ext cx="1694105" cy="420070"/>
          </a:xfrm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560469" y="6775382"/>
            <a:ext cx="1877867" cy="420070"/>
          </a:xfrm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7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19028" indent="-315011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260043" indent="-252009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64060" indent="-252009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68078" indent="-252009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772095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6112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80130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4147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64D64E7-C098-48CE-99A7-A38F02521589}" type="slidenum">
              <a:rPr lang="en-US" altLang="fi-FI" sz="150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fi-FI" sz="1500"/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849" y="1557761"/>
            <a:ext cx="7381958" cy="477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308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22" y="1433491"/>
            <a:ext cx="6753668" cy="547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11"/>
          <p:cNvSpPr>
            <a:spLocks noChangeArrowheads="1"/>
          </p:cNvSpPr>
          <p:nvPr/>
        </p:nvSpPr>
        <p:spPr bwMode="auto">
          <a:xfrm>
            <a:off x="1596099" y="6927658"/>
            <a:ext cx="2636933" cy="23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i-FI" sz="1300"/>
              <a:t>Source: European technology plateform (ETP)</a:t>
            </a:r>
          </a:p>
        </p:txBody>
      </p:sp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2103631" y="346558"/>
            <a:ext cx="4501226" cy="51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000"/>
              <a:t>Smart Grid integrates decentralized energy sources,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000"/>
              <a:t>Controlled flexible loads and energy storages</a:t>
            </a:r>
          </a:p>
        </p:txBody>
      </p:sp>
    </p:spTree>
    <p:extLst>
      <p:ext uri="{BB962C8B-B14F-4D97-AF65-F5344CB8AC3E}">
        <p14:creationId xmlns:p14="http://schemas.microsoft.com/office/powerpoint/2010/main" val="400107357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504031" y="6885650"/>
            <a:ext cx="2352146" cy="525088"/>
          </a:xfrm>
          <a:prstGeom prst="rect">
            <a:avLst/>
          </a:prstGeom>
          <a:noFill/>
        </p:spPr>
        <p:txBody>
          <a:bodyPr lIns="100803" tIns="50402" rIns="100803" bIns="50402"/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19028" indent="-315011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260043" indent="-252009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64060" indent="-252009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68078" indent="-252009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772095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6112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80130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4147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F0854A0-F4F5-4F63-AC44-47F478D32AC6}" type="datetime1">
              <a:rPr lang="fi-FI" altLang="fi-FI" sz="1500"/>
              <a:pPr eaLnBrk="1" hangingPunct="1">
                <a:spcBef>
                  <a:spcPct val="0"/>
                </a:spcBef>
                <a:buFontTx/>
                <a:buNone/>
              </a:pPr>
              <a:t>5.1.2024</a:t>
            </a:fld>
            <a:endParaRPr lang="fi-FI" altLang="fi-FI" sz="1500"/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24448" y="6885650"/>
            <a:ext cx="2352146" cy="525088"/>
          </a:xfrm>
          <a:prstGeom prst="rect">
            <a:avLst/>
          </a:prstGeom>
          <a:noFill/>
        </p:spPr>
        <p:txBody>
          <a:bodyPr lIns="100803" tIns="50402" rIns="100803" bIns="50402"/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19028" indent="-315011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260043" indent="-252009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64060" indent="-252009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68078" indent="-252009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772095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6112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80130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4147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23CD700-6521-4EE9-BDB1-9E10A2541B72}" type="slidenum">
              <a:rPr lang="fi-FI" altLang="fi-FI" sz="150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fi-FI" altLang="fi-FI" sz="150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496002" y="396256"/>
            <a:ext cx="9072562" cy="792088"/>
          </a:xfrm>
        </p:spPr>
        <p:txBody>
          <a:bodyPr/>
          <a:lstStyle/>
          <a:p>
            <a:r>
              <a:rPr lang="fi-FI" altLang="fi-FI" sz="3200" dirty="0"/>
              <a:t>A </a:t>
            </a:r>
            <a:r>
              <a:rPr lang="fi-FI" altLang="fi-FI" sz="3200" dirty="0" err="1"/>
              <a:t>Smart</a:t>
            </a:r>
            <a:r>
              <a:rPr lang="fi-FI" altLang="fi-FI" sz="3200" dirty="0"/>
              <a:t> Grid Control Architecture for DER and DR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7824" y="1188344"/>
            <a:ext cx="9072563" cy="5697306"/>
          </a:xfrm>
        </p:spPr>
        <p:txBody>
          <a:bodyPr/>
          <a:lstStyle/>
          <a:p>
            <a:pPr marL="0" indent="0">
              <a:buNone/>
            </a:pPr>
            <a:r>
              <a:rPr lang="fi-FI" sz="1400" dirty="0" err="1"/>
              <a:t>TSO/Aggregator</a:t>
            </a:r>
            <a:r>
              <a:rPr lang="fi-FI" sz="1400" dirty="0"/>
              <a:t>:</a:t>
            </a:r>
          </a:p>
          <a:p>
            <a:pPr marL="0" indent="0">
              <a:buNone/>
            </a:pPr>
            <a:r>
              <a:rPr lang="fi-FI" sz="1400" dirty="0" err="1"/>
              <a:t>Generation</a:t>
            </a:r>
            <a:r>
              <a:rPr lang="fi-FI" sz="1400" dirty="0"/>
              <a:t> </a:t>
            </a:r>
            <a:r>
              <a:rPr lang="fi-FI" sz="1400" dirty="0" err="1"/>
              <a:t>scheduling</a:t>
            </a:r>
            <a:endParaRPr lang="fi-FI" sz="1400" dirty="0"/>
          </a:p>
          <a:p>
            <a:pPr marL="0" indent="0">
              <a:buNone/>
            </a:pPr>
            <a:r>
              <a:rPr lang="fi-FI" sz="1400" dirty="0" err="1"/>
              <a:t>Balance</a:t>
            </a:r>
            <a:r>
              <a:rPr lang="fi-FI" sz="1400" dirty="0"/>
              <a:t> management</a:t>
            </a:r>
          </a:p>
          <a:p>
            <a:pPr marL="0" indent="0">
              <a:buNone/>
            </a:pPr>
            <a:r>
              <a:rPr lang="fi-FI" sz="1400" dirty="0"/>
              <a:t>System </a:t>
            </a:r>
            <a:r>
              <a:rPr lang="fi-FI" sz="1400" dirty="0" err="1"/>
              <a:t>disturbance</a:t>
            </a:r>
            <a:r>
              <a:rPr lang="fi-FI" sz="1400" dirty="0"/>
              <a:t> management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400" dirty="0" err="1"/>
              <a:t>DSO/Aggregator</a:t>
            </a:r>
            <a:r>
              <a:rPr lang="fi-FI" sz="1400" dirty="0"/>
              <a:t>:</a:t>
            </a:r>
          </a:p>
          <a:p>
            <a:pPr marL="0" indent="0">
              <a:buNone/>
            </a:pPr>
            <a:r>
              <a:rPr lang="fi-FI" sz="1400" dirty="0" err="1"/>
              <a:t>Aggregation</a:t>
            </a:r>
            <a:r>
              <a:rPr lang="fi-FI" sz="1400" dirty="0"/>
              <a:t> of DER</a:t>
            </a:r>
          </a:p>
          <a:p>
            <a:pPr>
              <a:buFontTx/>
              <a:buChar char="-"/>
            </a:pPr>
            <a:r>
              <a:rPr lang="fi-FI" sz="1400" dirty="0" err="1"/>
              <a:t>Local</a:t>
            </a:r>
            <a:r>
              <a:rPr lang="fi-FI" sz="1400" dirty="0"/>
              <a:t> </a:t>
            </a:r>
            <a:r>
              <a:rPr lang="fi-FI" sz="1400" dirty="0" err="1"/>
              <a:t>production</a:t>
            </a:r>
            <a:endParaRPr lang="fi-FI" sz="1400" dirty="0"/>
          </a:p>
          <a:p>
            <a:pPr>
              <a:buFontTx/>
              <a:buChar char="-"/>
            </a:pPr>
            <a:r>
              <a:rPr lang="fi-FI" sz="1400" dirty="0" err="1"/>
              <a:t>Demand</a:t>
            </a:r>
            <a:r>
              <a:rPr lang="fi-FI" sz="1400" dirty="0"/>
              <a:t> </a:t>
            </a:r>
            <a:r>
              <a:rPr lang="fi-FI" sz="1400" dirty="0" err="1"/>
              <a:t>Response</a:t>
            </a:r>
            <a:endParaRPr lang="fi-FI" sz="1400" dirty="0"/>
          </a:p>
          <a:p>
            <a:pPr marL="0" indent="0">
              <a:buNone/>
            </a:pPr>
            <a:r>
              <a:rPr lang="fi-FI" sz="1400" dirty="0" err="1"/>
              <a:t>Local</a:t>
            </a:r>
            <a:r>
              <a:rPr lang="fi-FI" sz="1400" dirty="0"/>
              <a:t> </a:t>
            </a:r>
            <a:r>
              <a:rPr lang="fi-FI" sz="1400" dirty="0" err="1"/>
              <a:t>network</a:t>
            </a:r>
            <a:r>
              <a:rPr lang="fi-FI" sz="1400" dirty="0"/>
              <a:t> management</a:t>
            </a:r>
          </a:p>
          <a:p>
            <a:pPr>
              <a:buFontTx/>
              <a:buChar char="-"/>
            </a:pPr>
            <a:r>
              <a:rPr lang="fi-FI" sz="1400" dirty="0" err="1"/>
              <a:t>Capacity</a:t>
            </a:r>
            <a:r>
              <a:rPr lang="fi-FI" sz="1400" dirty="0"/>
              <a:t> </a:t>
            </a:r>
            <a:r>
              <a:rPr lang="fi-FI" sz="1400" dirty="0" err="1"/>
              <a:t>congestions</a:t>
            </a:r>
            <a:endParaRPr lang="fi-FI" sz="1400" dirty="0"/>
          </a:p>
          <a:p>
            <a:pPr>
              <a:buFontTx/>
              <a:buChar char="-"/>
            </a:pPr>
            <a:r>
              <a:rPr lang="fi-FI" sz="1400" dirty="0" err="1"/>
              <a:t>Local</a:t>
            </a:r>
            <a:r>
              <a:rPr lang="fi-FI" sz="1400" dirty="0"/>
              <a:t> </a:t>
            </a:r>
            <a:r>
              <a:rPr lang="fi-FI" sz="1400" dirty="0" err="1"/>
              <a:t>disturbances</a:t>
            </a:r>
            <a:endParaRPr lang="fi-FI" sz="1400" dirty="0"/>
          </a:p>
          <a:p>
            <a:pPr>
              <a:buFontTx/>
              <a:buChar char="-"/>
            </a:pPr>
            <a:r>
              <a:rPr lang="fi-FI" sz="1400" dirty="0" err="1"/>
              <a:t>Self-healing</a:t>
            </a:r>
            <a:r>
              <a:rPr lang="fi-FI" sz="1400" dirty="0"/>
              <a:t> </a:t>
            </a:r>
            <a:r>
              <a:rPr lang="fi-FI" sz="1400" dirty="0" err="1"/>
              <a:t>networks</a:t>
            </a:r>
            <a:endParaRPr lang="fi-FI" sz="1400" dirty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400" dirty="0" err="1"/>
              <a:t>Prosumer</a:t>
            </a:r>
            <a:endParaRPr lang="fi-FI" sz="1400" dirty="0"/>
          </a:p>
          <a:p>
            <a:pPr>
              <a:buFontTx/>
              <a:buChar char="-"/>
            </a:pPr>
            <a:r>
              <a:rPr lang="fi-FI" sz="1400" dirty="0"/>
              <a:t>Optimizing </a:t>
            </a:r>
            <a:r>
              <a:rPr lang="fi-FI" sz="1400" dirty="0" err="1"/>
              <a:t>local</a:t>
            </a:r>
            <a:r>
              <a:rPr lang="fi-FI" sz="1400" dirty="0"/>
              <a:t> </a:t>
            </a:r>
            <a:r>
              <a:rPr lang="fi-FI" sz="1400" dirty="0" err="1"/>
              <a:t>energy</a:t>
            </a:r>
            <a:r>
              <a:rPr lang="fi-FI" sz="1400" dirty="0"/>
              <a:t> </a:t>
            </a:r>
            <a:r>
              <a:rPr lang="fi-FI" sz="1400" dirty="0" err="1"/>
              <a:t>use</a:t>
            </a:r>
            <a:endParaRPr lang="fi-FI" sz="1400" dirty="0"/>
          </a:p>
          <a:p>
            <a:pPr>
              <a:buFontTx/>
              <a:buChar char="-"/>
            </a:pPr>
            <a:r>
              <a:rPr lang="fi-FI" sz="1400" dirty="0" err="1"/>
              <a:t>Participation</a:t>
            </a:r>
            <a:r>
              <a:rPr lang="fi-FI" sz="1400" dirty="0"/>
              <a:t> in </a:t>
            </a:r>
            <a:r>
              <a:rPr lang="fi-FI" sz="1400" dirty="0" err="1"/>
              <a:t>markets</a:t>
            </a:r>
            <a:endParaRPr lang="fi-FI" sz="1400" dirty="0"/>
          </a:p>
          <a:p>
            <a:pPr>
              <a:buFontTx/>
              <a:buChar char="-"/>
            </a:pPr>
            <a:r>
              <a:rPr lang="fi-FI" sz="1400" dirty="0" err="1"/>
              <a:t>Balance</a:t>
            </a:r>
            <a:r>
              <a:rPr lang="fi-FI" sz="1400" dirty="0"/>
              <a:t> management </a:t>
            </a:r>
            <a:r>
              <a:rPr lang="fi-FI" sz="1400" dirty="0" err="1"/>
              <a:t>resource</a:t>
            </a:r>
            <a:endParaRPr lang="fi-FI" sz="1400" dirty="0"/>
          </a:p>
          <a:p>
            <a:pPr>
              <a:buFontTx/>
              <a:buChar char="-"/>
            </a:pPr>
            <a:r>
              <a:rPr lang="fi-FI" sz="1400" dirty="0" err="1"/>
              <a:t>Network</a:t>
            </a:r>
            <a:r>
              <a:rPr lang="fi-FI" sz="1400" dirty="0"/>
              <a:t> </a:t>
            </a:r>
            <a:r>
              <a:rPr lang="fi-FI" sz="1400" dirty="0" err="1"/>
              <a:t>mitigation</a:t>
            </a:r>
            <a:r>
              <a:rPr lang="fi-FI" sz="1400" dirty="0"/>
              <a:t> </a:t>
            </a:r>
            <a:r>
              <a:rPr lang="fi-FI" sz="1400" dirty="0" err="1"/>
              <a:t>resource</a:t>
            </a:r>
            <a:endParaRPr lang="fi-FI" sz="1400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272484"/>
              </p:ext>
            </p:extLst>
          </p:nvPr>
        </p:nvGraphicFramePr>
        <p:xfrm>
          <a:off x="4752280" y="1188344"/>
          <a:ext cx="4591448" cy="5709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6369735" imgH="6666030" progId="Visio.Drawing.11">
                  <p:embed/>
                </p:oleObj>
              </mc:Choice>
              <mc:Fallback>
                <p:oleObj name="Visio" r:id="rId3" imgW="6369735" imgH="666603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280" y="1188344"/>
                        <a:ext cx="4591448" cy="57094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2231762"/>
      </p:ext>
    </p:extLst>
  </p:cSld>
  <p:clrMapOvr>
    <a:masterClrMapping/>
  </p:clrMapOvr>
  <p:transition advTm="9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SMART GRIDS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82792" y="3852069"/>
            <a:ext cx="5708534" cy="246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68544" y="2494747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983661" y="1894582"/>
            <a:ext cx="8592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0" baseline="0" dirty="0">
                <a:latin typeface="+mn-lt"/>
              </a:rPr>
              <a:t>The </a:t>
            </a:r>
            <a:r>
              <a:rPr lang="fi-FI" sz="2400" b="0" baseline="0" dirty="0" err="1">
                <a:latin typeface="+mn-lt"/>
              </a:rPr>
              <a:t>motivation</a:t>
            </a:r>
            <a:r>
              <a:rPr lang="fi-FI" sz="2400" b="0" baseline="0" dirty="0">
                <a:latin typeface="+mn-lt"/>
              </a:rPr>
              <a:t> of </a:t>
            </a:r>
            <a:r>
              <a:rPr lang="fi-FI" sz="2400" b="0" baseline="0" dirty="0" err="1">
                <a:latin typeface="+mn-lt"/>
              </a:rPr>
              <a:t>Smart</a:t>
            </a:r>
            <a:r>
              <a:rPr lang="fi-FI" sz="2400" b="0" baseline="0" dirty="0">
                <a:latin typeface="+mn-lt"/>
              </a:rPr>
              <a:t> </a:t>
            </a:r>
            <a:r>
              <a:rPr lang="fi-FI" sz="2400" b="0" baseline="0" dirty="0" err="1">
                <a:latin typeface="+mn-lt"/>
              </a:rPr>
              <a:t>Grids</a:t>
            </a:r>
            <a:r>
              <a:rPr lang="fi-FI" sz="2400" b="0" baseline="0" dirty="0">
                <a:latin typeface="+mn-lt"/>
              </a:rPr>
              <a:t> is to </a:t>
            </a:r>
            <a:r>
              <a:rPr lang="fi-FI" sz="2400" b="0" baseline="0" dirty="0" err="1">
                <a:latin typeface="+mn-lt"/>
              </a:rPr>
              <a:t>enable</a:t>
            </a:r>
            <a:r>
              <a:rPr lang="fi-FI" sz="2400" b="0" baseline="0" dirty="0">
                <a:latin typeface="+mn-lt"/>
              </a:rPr>
              <a:t> </a:t>
            </a:r>
            <a:r>
              <a:rPr lang="fi-FI" sz="2400" b="0" baseline="0" dirty="0" err="1">
                <a:latin typeface="+mn-lt"/>
              </a:rPr>
              <a:t>integration</a:t>
            </a:r>
            <a:r>
              <a:rPr lang="fi-FI" sz="2400" b="0" baseline="0" dirty="0">
                <a:latin typeface="+mn-lt"/>
              </a:rPr>
              <a:t> of  </a:t>
            </a:r>
            <a:r>
              <a:rPr lang="fi-FI" sz="2400" b="0" baseline="0" dirty="0" err="1">
                <a:latin typeface="+mn-lt"/>
              </a:rPr>
              <a:t>renewable</a:t>
            </a:r>
            <a:r>
              <a:rPr lang="fi-FI" sz="2400" b="0" baseline="0" dirty="0">
                <a:latin typeface="+mn-lt"/>
              </a:rPr>
              <a:t> </a:t>
            </a:r>
            <a:r>
              <a:rPr lang="fi-FI" sz="2400" b="0" baseline="0" dirty="0" err="1">
                <a:latin typeface="+mn-lt"/>
              </a:rPr>
              <a:t>power</a:t>
            </a:r>
            <a:r>
              <a:rPr lang="fi-FI" sz="2400" b="0" baseline="0" dirty="0">
                <a:latin typeface="+mn-lt"/>
              </a:rPr>
              <a:t> </a:t>
            </a:r>
            <a:r>
              <a:rPr lang="fi-FI" sz="2400" b="0" baseline="0" dirty="0" err="1">
                <a:latin typeface="+mn-lt"/>
              </a:rPr>
              <a:t>generation</a:t>
            </a:r>
            <a:r>
              <a:rPr lang="fi-FI" sz="2400" b="0" baseline="0" dirty="0">
                <a:latin typeface="+mn-lt"/>
              </a:rPr>
              <a:t>, </a:t>
            </a:r>
            <a:r>
              <a:rPr lang="fi-FI" sz="2400" b="0" baseline="0" dirty="0" err="1">
                <a:latin typeface="+mn-lt"/>
              </a:rPr>
              <a:t>distributed</a:t>
            </a:r>
            <a:r>
              <a:rPr lang="fi-FI" sz="2400" b="0" baseline="0" dirty="0">
                <a:latin typeface="+mn-lt"/>
              </a:rPr>
              <a:t> </a:t>
            </a:r>
            <a:r>
              <a:rPr lang="fi-FI" sz="2400" b="0" baseline="0" dirty="0" err="1">
                <a:latin typeface="+mn-lt"/>
              </a:rPr>
              <a:t>energy</a:t>
            </a:r>
            <a:r>
              <a:rPr lang="fi-FI" sz="2400" b="0" baseline="0" dirty="0">
                <a:latin typeface="+mn-lt"/>
              </a:rPr>
              <a:t> </a:t>
            </a:r>
            <a:r>
              <a:rPr lang="fi-FI" sz="2400" b="0" baseline="0" dirty="0" err="1">
                <a:latin typeface="+mn-lt"/>
              </a:rPr>
              <a:t>resources</a:t>
            </a:r>
            <a:r>
              <a:rPr lang="fi-FI" sz="2400" b="0" baseline="0" dirty="0">
                <a:latin typeface="+mn-lt"/>
              </a:rPr>
              <a:t> and </a:t>
            </a:r>
            <a:r>
              <a:rPr lang="fi-FI" sz="2400" b="0" baseline="0" dirty="0" err="1">
                <a:latin typeface="+mn-lt"/>
              </a:rPr>
              <a:t>energy</a:t>
            </a:r>
            <a:r>
              <a:rPr lang="fi-FI" sz="2400" b="0" baseline="0" dirty="0">
                <a:latin typeface="+mn-lt"/>
              </a:rPr>
              <a:t> </a:t>
            </a:r>
            <a:r>
              <a:rPr lang="fi-FI" sz="2400" b="0" baseline="0" dirty="0" err="1">
                <a:latin typeface="+mn-lt"/>
              </a:rPr>
              <a:t>efficiency</a:t>
            </a:r>
            <a:r>
              <a:rPr lang="fi-FI" sz="2400" b="0" baseline="0" dirty="0">
                <a:latin typeface="+mn-lt"/>
              </a:rPr>
              <a:t> in </a:t>
            </a:r>
            <a:r>
              <a:rPr lang="fi-FI" sz="2400" b="0" baseline="0" dirty="0" err="1">
                <a:latin typeface="+mn-lt"/>
              </a:rPr>
              <a:t>power</a:t>
            </a:r>
            <a:r>
              <a:rPr lang="fi-FI" sz="2400" b="0" baseline="0" dirty="0">
                <a:latin typeface="+mn-lt"/>
              </a:rPr>
              <a:t> and </a:t>
            </a:r>
            <a:r>
              <a:rPr lang="fi-FI" sz="2400" b="0" baseline="0" dirty="0" err="1">
                <a:latin typeface="+mn-lt"/>
              </a:rPr>
              <a:t>energy</a:t>
            </a:r>
            <a:r>
              <a:rPr lang="fi-FI" sz="2400" b="0" baseline="0" dirty="0">
                <a:latin typeface="+mn-lt"/>
              </a:rPr>
              <a:t> </a:t>
            </a:r>
            <a:r>
              <a:rPr lang="fi-FI" sz="2400" b="0" baseline="0" dirty="0" err="1">
                <a:latin typeface="+mn-lt"/>
              </a:rPr>
              <a:t>systems</a:t>
            </a:r>
            <a:r>
              <a:rPr lang="fi-FI" sz="2400" b="0" baseline="0" dirty="0">
                <a:latin typeface="+mn-lt"/>
              </a:rPr>
              <a:t>.</a:t>
            </a:r>
            <a:endParaRPr lang="en-US" sz="2400" b="0" dirty="0">
              <a:latin typeface="+mn-lt"/>
            </a:endParaRPr>
          </a:p>
        </p:txBody>
      </p:sp>
    </p:spTree>
  </p:cSld>
  <p:clrMapOvr>
    <a:masterClrMapping/>
  </p:clrMapOvr>
  <p:transition advTm="9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4"/>
            <a:ext cx="9072562" cy="619897"/>
          </a:xfrm>
        </p:spPr>
        <p:txBody>
          <a:bodyPr/>
          <a:lstStyle/>
          <a:p>
            <a:r>
              <a:rPr lang="fi-FI" sz="3200" dirty="0"/>
              <a:t>Distributed </a:t>
            </a:r>
            <a:r>
              <a:rPr lang="fi-FI" sz="3200" dirty="0" err="1"/>
              <a:t>fault</a:t>
            </a:r>
            <a:r>
              <a:rPr lang="fi-FI" sz="3200" dirty="0"/>
              <a:t> management – </a:t>
            </a:r>
            <a:r>
              <a:rPr lang="fi-FI" sz="3200" dirty="0" err="1"/>
              <a:t>self</a:t>
            </a:r>
            <a:r>
              <a:rPr lang="fi-FI" sz="3200" dirty="0"/>
              <a:t> </a:t>
            </a:r>
            <a:r>
              <a:rPr lang="fi-FI" sz="3200" dirty="0" err="1"/>
              <a:t>healing</a:t>
            </a:r>
            <a:r>
              <a:rPr lang="fi-FI" sz="3200" dirty="0"/>
              <a:t> </a:t>
            </a:r>
            <a:r>
              <a:rPr lang="fi-FI" sz="3200" dirty="0" err="1"/>
              <a:t>networks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065987"/>
            <a:ext cx="9072563" cy="5876413"/>
          </a:xfrm>
        </p:spPr>
        <p:txBody>
          <a:bodyPr/>
          <a:lstStyle/>
          <a:p>
            <a:endParaRPr lang="fi-FI" sz="2400" dirty="0"/>
          </a:p>
          <a:p>
            <a:pPr lvl="1"/>
            <a:endParaRPr lang="fi-FI" sz="2400" dirty="0"/>
          </a:p>
          <a:p>
            <a:pPr lvl="1">
              <a:buNone/>
            </a:pPr>
            <a:endParaRPr lang="fi-FI" sz="2400" dirty="0"/>
          </a:p>
          <a:p>
            <a:pPr lvl="1"/>
            <a:endParaRPr lang="fi-FI" sz="2400" dirty="0"/>
          </a:p>
          <a:p>
            <a:pPr lvl="1">
              <a:buNone/>
            </a:pPr>
            <a:endParaRPr lang="fi-FI" sz="2000" dirty="0"/>
          </a:p>
          <a:p>
            <a:pPr lvl="1">
              <a:buNone/>
            </a:pPr>
            <a:endParaRPr lang="fi-FI" sz="2000" dirty="0"/>
          </a:p>
          <a:p>
            <a:pPr lvl="1"/>
            <a:r>
              <a:rPr lang="fi-FI" dirty="0"/>
              <a:t>s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182660" y="1065988"/>
            <a:ext cx="6429420" cy="295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325668" y="4205131"/>
          <a:ext cx="4500593" cy="1906273"/>
        </p:xfrm>
        <a:graphic>
          <a:graphicData uri="http://schemas.openxmlformats.org/drawingml/2006/table">
            <a:tbl>
              <a:tblPr/>
              <a:tblGrid>
                <a:gridCol w="1074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7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236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imes New Roman"/>
                          <a:ea typeface="Times New Roman"/>
                          <a:cs typeface="Times New Roman"/>
                        </a:rPr>
                        <a:t>Control Strategies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imes New Roman"/>
                          <a:ea typeface="Times New Roman"/>
                          <a:cs typeface="Times New Roman"/>
                        </a:rPr>
                        <a:t>Communication hops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</a:rPr>
                        <a:t>Delay time due to communication hops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7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i="1" cap="small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800" i="1" cap="small" baseline="-25000">
                          <a:latin typeface="Times New Roman"/>
                          <a:ea typeface="Times New Roman"/>
                          <a:cs typeface="Times New Roman"/>
                        </a:rPr>
                        <a:t>min</a:t>
                      </a:r>
                      <a:endParaRPr lang="en-US" sz="800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i="1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800" i="1" baseline="-25000"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i="1" cap="small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800" i="1" cap="small" baseline="-25000">
                          <a:latin typeface="Times New Roman"/>
                          <a:ea typeface="Times New Roman"/>
                          <a:cs typeface="Times New Roman"/>
                        </a:rPr>
                        <a:t>min</a:t>
                      </a:r>
                      <a:endParaRPr lang="en-US" sz="800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i="1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800" i="1" baseline="-25000"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</a:rPr>
                        <a:t>Centralized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i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800" b="1" baseline="30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+7</a:t>
                      </a:r>
                      <a:r>
                        <a:rPr lang="en-US" sz="800" b="1" i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+5=1253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i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800" b="1" baseline="30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+7</a:t>
                      </a:r>
                      <a:r>
                        <a:rPr lang="en-US" sz="800" b="1" i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+5=1253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</a:rPr>
                        <a:t>1253</a:t>
                      </a: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</a:t>
                      </a:r>
                      <a:r>
                        <a:rPr lang="en-US" sz="800" b="1" i="1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1253</a:t>
                      </a: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</a:t>
                      </a:r>
                      <a:r>
                        <a:rPr lang="en-US" sz="800" b="1" i="1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</a:rPr>
                        <a:t>Distributed Agent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800" b="1" i="1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800" b="1" i="1" baseline="-25000">
                          <a:latin typeface="Times New Roman"/>
                          <a:ea typeface="Times New Roman"/>
                          <a:cs typeface="Times New Roman"/>
                        </a:rPr>
                        <a:t>min</a:t>
                      </a: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+2=4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800" b="1" i="1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800" b="1" i="1" baseline="-25000"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+2=66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</a:t>
                      </a:r>
                      <a:r>
                        <a:rPr lang="en-US" sz="800" b="1" i="1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</a:t>
                      </a:r>
                      <a:r>
                        <a:rPr lang="en-US" sz="800" b="1" i="1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</a:rPr>
                        <a:t>Autonomous Agent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800" b="1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</a:rPr>
                        <a:t>+5=37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</a:t>
                      </a:r>
                      <a:r>
                        <a:rPr lang="en-US" sz="800" b="1" i="1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</a:t>
                      </a:r>
                      <a:r>
                        <a:rPr lang="en-US" sz="800" b="1" i="1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182659" y="6111404"/>
            <a:ext cx="721523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Time delays in network fault management.</a:t>
            </a:r>
            <a:r>
              <a:rPr lang="en-US" sz="1400" b="0" baseline="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Number of substations 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= 32, for different faulty sections between substations 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= 1…n. And 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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sym typeface="Symbol" pitchFamily="18" charset="2"/>
              </a:rPr>
              <a:t>is the communication latency.</a:t>
            </a:r>
          </a:p>
        </p:txBody>
      </p:sp>
    </p:spTree>
  </p:cSld>
  <p:clrMapOvr>
    <a:masterClrMapping/>
  </p:clrMapOvr>
  <p:transition advTm="9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3100"/>
              <a:t> An Example of Self-Healing Network</a:t>
            </a:r>
            <a:endParaRPr lang="en-US" altLang="fi-FI" sz="31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6282" y="1636524"/>
            <a:ext cx="9072563" cy="150875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fi-FI" altLang="fi-FI" sz="2200" dirty="0"/>
          </a:p>
          <a:p>
            <a:pPr eaLnBrk="1" hangingPunct="1">
              <a:defRPr/>
            </a:pPr>
            <a:r>
              <a:rPr lang="fi-FI" altLang="fi-FI" sz="2200" dirty="0" err="1"/>
              <a:t>looped</a:t>
            </a:r>
            <a:r>
              <a:rPr lang="fi-FI" altLang="fi-FI" sz="2200" dirty="0"/>
              <a:t> </a:t>
            </a:r>
            <a:r>
              <a:rPr lang="fi-FI" altLang="fi-FI" sz="2200" dirty="0" err="1"/>
              <a:t>MV-system</a:t>
            </a:r>
            <a:r>
              <a:rPr lang="fi-FI" altLang="fi-FI" sz="2200" dirty="0"/>
              <a:t> with </a:t>
            </a:r>
            <a:r>
              <a:rPr lang="fi-FI" altLang="fi-FI" sz="2200" dirty="0" err="1"/>
              <a:t>remote</a:t>
            </a:r>
            <a:r>
              <a:rPr lang="fi-FI" altLang="fi-FI" sz="2200" dirty="0"/>
              <a:t> </a:t>
            </a:r>
            <a:r>
              <a:rPr lang="fi-FI" altLang="fi-FI" sz="2200" dirty="0" err="1"/>
              <a:t>control</a:t>
            </a:r>
            <a:endParaRPr lang="en-US" altLang="fi-FI" sz="2200" dirty="0"/>
          </a:p>
        </p:txBody>
      </p:sp>
      <p:pic>
        <p:nvPicPr>
          <p:cNvPr id="922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6356" y="2903736"/>
            <a:ext cx="6746668" cy="44264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007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504031" y="6885650"/>
            <a:ext cx="2352146" cy="525088"/>
          </a:xfrm>
          <a:prstGeom prst="rect">
            <a:avLst/>
          </a:prstGeom>
          <a:noFill/>
        </p:spPr>
        <p:txBody>
          <a:bodyPr lIns="100803" tIns="50402" rIns="100803" bIns="50402"/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19028" indent="-315011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260043" indent="-252009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64060" indent="-252009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68078" indent="-252009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772095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6112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80130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4147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F0854A0-F4F5-4F63-AC44-47F478D32AC6}" type="datetime1">
              <a:rPr lang="fi-FI" altLang="fi-FI" sz="1500"/>
              <a:pPr eaLnBrk="1" hangingPunct="1">
                <a:spcBef>
                  <a:spcPct val="0"/>
                </a:spcBef>
                <a:buFontTx/>
                <a:buNone/>
              </a:pPr>
              <a:t>5.1.2024</a:t>
            </a:fld>
            <a:endParaRPr lang="fi-FI" altLang="fi-FI" sz="1500"/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24448" y="6885650"/>
            <a:ext cx="2352146" cy="525088"/>
          </a:xfrm>
          <a:prstGeom prst="rect">
            <a:avLst/>
          </a:prstGeom>
          <a:noFill/>
        </p:spPr>
        <p:txBody>
          <a:bodyPr lIns="100803" tIns="50402" rIns="100803" bIns="50402"/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19028" indent="-315011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260043" indent="-252009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64060" indent="-252009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68078" indent="-252009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772095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6112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80130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4147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23CD700-6521-4EE9-BDB1-9E10A2541B72}" type="slidenum">
              <a:rPr lang="fi-FI" altLang="fi-FI" sz="150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fi-FI" altLang="fi-FI" sz="150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WIND POWER PARKS IN GERMANY</a:t>
            </a:r>
          </a:p>
        </p:txBody>
      </p:sp>
      <p:pic>
        <p:nvPicPr>
          <p:cNvPr id="4710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4260401" y="2250216"/>
            <a:ext cx="4521006" cy="4081253"/>
          </a:xfrm>
          <a:noFill/>
        </p:spPr>
      </p:pic>
      <p:sp>
        <p:nvSpPr>
          <p:cNvPr id="47110" name="Rectangle 4"/>
          <p:cNvSpPr>
            <a:spLocks noChangeArrowheads="1"/>
          </p:cNvSpPr>
          <p:nvPr/>
        </p:nvSpPr>
        <p:spPr bwMode="auto">
          <a:xfrm>
            <a:off x="833052" y="2352393"/>
            <a:ext cx="2698667" cy="141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fi-FI" altLang="fi-FI" sz="1800" baseline="0" dirty="0"/>
              <a:t>FAST INCREASE IN WIND CAPACITY IN GERMANY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endParaRPr lang="fi-FI" altLang="fi-FI" sz="1800" dirty="0"/>
          </a:p>
          <a:p>
            <a:pPr eaLnBrk="1" hangingPunct="1">
              <a:spcBef>
                <a:spcPct val="30000"/>
              </a:spcBef>
              <a:buFontTx/>
              <a:buNone/>
            </a:pPr>
            <a:endParaRPr lang="fi-FI" altLang="fi-FI" sz="1800" dirty="0"/>
          </a:p>
        </p:txBody>
      </p:sp>
    </p:spTree>
    <p:extLst>
      <p:ext uri="{BB962C8B-B14F-4D97-AF65-F5344CB8AC3E}">
        <p14:creationId xmlns:p14="http://schemas.microsoft.com/office/powerpoint/2010/main" val="1751972781"/>
      </p:ext>
    </p:extLst>
  </p:cSld>
  <p:clrMapOvr>
    <a:masterClrMapping/>
  </p:clrMapOvr>
  <p:transition advTm="9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POTENTIAL </a:t>
            </a:r>
            <a:r>
              <a:rPr lang="fi-FI" altLang="fi-FI" dirty="0"/>
              <a:t>OF SOLAR POWER</a:t>
            </a:r>
          </a:p>
        </p:txBody>
      </p:sp>
      <p:pic>
        <p:nvPicPr>
          <p:cNvPr id="60419" name="Picture 2" descr="Potentials_CSP_REACCESS_Reg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86" y="2033840"/>
            <a:ext cx="7896490" cy="436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058914"/>
      </p:ext>
    </p:extLst>
  </p:cSld>
  <p:clrMapOvr>
    <a:masterClrMapping/>
  </p:clrMapOvr>
  <p:transition advTm="9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 err="1"/>
              <a:t>Smart</a:t>
            </a:r>
            <a:r>
              <a:rPr lang="fi-FI" altLang="fi-FI" dirty="0"/>
              <a:t> Grid </a:t>
            </a:r>
            <a:r>
              <a:rPr lang="fi-FI" altLang="fi-FI" dirty="0">
                <a:sym typeface="Wingdings" panose="05000000000000000000" pitchFamily="2" charset="2"/>
              </a:rPr>
              <a:t> </a:t>
            </a:r>
            <a:r>
              <a:rPr lang="fi-FI" altLang="fi-FI" dirty="0" err="1"/>
              <a:t>Supergrid</a:t>
            </a:r>
            <a:endParaRPr lang="fi-FI" altLang="fi-FI" dirty="0"/>
          </a:p>
        </p:txBody>
      </p:sp>
      <p:pic>
        <p:nvPicPr>
          <p:cNvPr id="61443" name="Kuv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662" y="1934073"/>
            <a:ext cx="2850926" cy="441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045004"/>
              </p:ext>
            </p:extLst>
          </p:nvPr>
        </p:nvGraphicFramePr>
        <p:xfrm>
          <a:off x="833052" y="2033840"/>
          <a:ext cx="5477840" cy="4493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6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76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Voltage</a:t>
                      </a:r>
                      <a:endParaRPr lang="fi-FI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 dirty="0">
                          <a:effectLst/>
                        </a:rPr>
                        <a:t>735 kV AC</a:t>
                      </a:r>
                      <a:endParaRPr lang="fi-FI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>
                          <a:effectLst/>
                        </a:rPr>
                        <a:t>500 kV DC</a:t>
                      </a:r>
                      <a:endParaRPr lang="fi-FI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>
                          <a:effectLst/>
                        </a:rPr>
                        <a:t>800 kV DC</a:t>
                      </a:r>
                      <a:endParaRPr lang="fi-FI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6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 dirty="0">
                          <a:effectLst/>
                        </a:rPr>
                        <a:t>losses/1000 km</a:t>
                      </a:r>
                      <a:endParaRPr lang="fi-FI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 dirty="0">
                          <a:effectLst/>
                        </a:rPr>
                        <a:t>6,7 %</a:t>
                      </a:r>
                      <a:endParaRPr lang="fi-FI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>
                          <a:effectLst/>
                        </a:rPr>
                        <a:t>6,6 %</a:t>
                      </a:r>
                      <a:endParaRPr lang="fi-FI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 dirty="0">
                          <a:effectLst/>
                        </a:rPr>
                        <a:t>3,5 %</a:t>
                      </a:r>
                      <a:endParaRPr lang="fi-FI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6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Capacity</a:t>
                      </a:r>
                      <a:endParaRPr lang="fi-FI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>
                          <a:effectLst/>
                        </a:rPr>
                        <a:t>3 GW</a:t>
                      </a:r>
                      <a:endParaRPr lang="fi-FI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>
                          <a:effectLst/>
                        </a:rPr>
                        <a:t>3 GW</a:t>
                      </a:r>
                      <a:endParaRPr lang="fi-FI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 dirty="0">
                          <a:effectLst/>
                        </a:rPr>
                        <a:t>6,4 GW</a:t>
                      </a:r>
                      <a:endParaRPr lang="fi-FI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437876"/>
      </p:ext>
    </p:extLst>
  </p:cSld>
  <p:clrMapOvr>
    <a:masterClrMapping/>
  </p:clrMapOvr>
  <p:transition advTm="9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504031" y="302801"/>
            <a:ext cx="9072563" cy="938157"/>
          </a:xfrm>
        </p:spPr>
        <p:txBody>
          <a:bodyPr/>
          <a:lstStyle/>
          <a:p>
            <a:r>
              <a:rPr lang="fi-FI" altLang="fi-FI" sz="2600" dirty="0" err="1"/>
              <a:t>Desertec</a:t>
            </a:r>
            <a:r>
              <a:rPr lang="fi-FI" altLang="fi-FI" sz="2600" dirty="0"/>
              <a:t> – </a:t>
            </a:r>
            <a:r>
              <a:rPr lang="fi-FI" altLang="fi-FI" sz="2600" dirty="0" err="1"/>
              <a:t>solar</a:t>
            </a:r>
            <a:r>
              <a:rPr lang="fi-FI" altLang="fi-FI" sz="2600" dirty="0"/>
              <a:t> </a:t>
            </a:r>
            <a:r>
              <a:rPr lang="fi-FI" altLang="fi-FI" sz="2600" dirty="0" err="1"/>
              <a:t>power</a:t>
            </a:r>
            <a:r>
              <a:rPr lang="fi-FI" altLang="fi-FI" sz="2600" dirty="0"/>
              <a:t> </a:t>
            </a:r>
            <a:r>
              <a:rPr lang="fi-FI" altLang="fi-FI" sz="2600" dirty="0" err="1"/>
              <a:t>from</a:t>
            </a:r>
            <a:r>
              <a:rPr lang="fi-FI" altLang="fi-FI" sz="2600" dirty="0"/>
              <a:t> </a:t>
            </a:r>
            <a:r>
              <a:rPr lang="fi-FI" altLang="fi-FI" sz="2600" dirty="0" err="1"/>
              <a:t>North-Africa</a:t>
            </a:r>
            <a:r>
              <a:rPr lang="fi-FI" altLang="fi-FI" sz="2600" dirty="0"/>
              <a:t> to Europe ?</a:t>
            </a:r>
          </a:p>
        </p:txBody>
      </p:sp>
      <p:pic>
        <p:nvPicPr>
          <p:cNvPr id="64515" name="Kuva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78" y="1731039"/>
            <a:ext cx="5943368" cy="386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350236"/>
      </p:ext>
    </p:extLst>
  </p:cSld>
  <p:clrMapOvr>
    <a:masterClrMapping/>
  </p:clrMapOvr>
  <p:transition advTm="9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r="7614" b="5807"/>
          <a:stretch>
            <a:fillRect/>
          </a:stretch>
        </p:blipFill>
        <p:spPr bwMode="auto">
          <a:xfrm>
            <a:off x="2325668" y="2061845"/>
            <a:ext cx="4504779" cy="267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kstikehys 3"/>
          <p:cNvSpPr txBox="1">
            <a:spLocks noChangeArrowheads="1"/>
          </p:cNvSpPr>
          <p:nvPr/>
        </p:nvSpPr>
        <p:spPr bwMode="auto">
          <a:xfrm>
            <a:off x="1417588" y="945158"/>
            <a:ext cx="7374958" cy="47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803" tIns="50402" rIns="100803" bIns="50402">
            <a:spAutoFit/>
          </a:bodyPr>
          <a:lstStyle/>
          <a:p>
            <a:r>
              <a:rPr lang="fi-FI" sz="3600" dirty="0" err="1">
                <a:latin typeface="+mn-lt"/>
              </a:rPr>
              <a:t>Integrating</a:t>
            </a:r>
            <a:r>
              <a:rPr lang="fi-FI" sz="3600" dirty="0">
                <a:latin typeface="+mn-lt"/>
              </a:rPr>
              <a:t> </a:t>
            </a:r>
            <a:r>
              <a:rPr lang="fi-FI" sz="3600" dirty="0" err="1">
                <a:latin typeface="+mn-lt"/>
              </a:rPr>
              <a:t>renewables</a:t>
            </a:r>
            <a:r>
              <a:rPr lang="fi-FI" sz="3600" dirty="0">
                <a:latin typeface="+mn-lt"/>
              </a:rPr>
              <a:t> and </a:t>
            </a:r>
            <a:r>
              <a:rPr lang="fi-FI" sz="3600" dirty="0" err="1">
                <a:latin typeface="+mn-lt"/>
              </a:rPr>
              <a:t>distributed</a:t>
            </a:r>
            <a:r>
              <a:rPr lang="fi-FI" sz="3600" dirty="0">
                <a:latin typeface="+mn-lt"/>
              </a:rPr>
              <a:t> </a:t>
            </a:r>
            <a:r>
              <a:rPr lang="fi-FI" sz="3600" dirty="0" err="1">
                <a:latin typeface="+mn-lt"/>
              </a:rPr>
              <a:t>resources</a:t>
            </a:r>
            <a:endParaRPr lang="fi-FI" sz="3600" dirty="0">
              <a:latin typeface="+mn-lt"/>
            </a:endParaRPr>
          </a:p>
        </p:txBody>
      </p:sp>
      <p:sp>
        <p:nvSpPr>
          <p:cNvPr id="8197" name="Tekstikehys 5"/>
          <p:cNvSpPr txBox="1">
            <a:spLocks noChangeArrowheads="1"/>
          </p:cNvSpPr>
          <p:nvPr/>
        </p:nvSpPr>
        <p:spPr bwMode="auto">
          <a:xfrm>
            <a:off x="1417588" y="5157896"/>
            <a:ext cx="7296202" cy="172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>
            <a:spAutoFit/>
          </a:bodyPr>
          <a:lstStyle/>
          <a:p>
            <a:r>
              <a:rPr lang="fi-FI" sz="2400" baseline="0" dirty="0">
                <a:latin typeface="Calibri" pitchFamily="34" charset="0"/>
              </a:rPr>
              <a:t>The </a:t>
            </a:r>
            <a:r>
              <a:rPr lang="fi-FI" sz="2400" baseline="0" dirty="0" err="1">
                <a:latin typeface="Calibri" pitchFamily="34" charset="0"/>
              </a:rPr>
              <a:t>active</a:t>
            </a:r>
            <a:r>
              <a:rPr lang="fi-FI" sz="2400" baseline="0" dirty="0">
                <a:latin typeface="Calibri" pitchFamily="34" charset="0"/>
              </a:rPr>
              <a:t> </a:t>
            </a:r>
            <a:r>
              <a:rPr lang="fi-FI" sz="2400" baseline="0" dirty="0" err="1">
                <a:latin typeface="Calibri" pitchFamily="34" charset="0"/>
              </a:rPr>
              <a:t>control</a:t>
            </a:r>
            <a:r>
              <a:rPr lang="fi-FI" sz="2400" baseline="0" dirty="0">
                <a:latin typeface="Calibri" pitchFamily="34" charset="0"/>
              </a:rPr>
              <a:t> of </a:t>
            </a:r>
            <a:r>
              <a:rPr lang="fi-FI" sz="2400" baseline="0" dirty="0" err="1">
                <a:latin typeface="Calibri" pitchFamily="34" charset="0"/>
              </a:rPr>
              <a:t>power</a:t>
            </a:r>
            <a:r>
              <a:rPr lang="fi-FI" sz="2400" baseline="0" dirty="0">
                <a:latin typeface="Calibri" pitchFamily="34" charset="0"/>
              </a:rPr>
              <a:t> </a:t>
            </a:r>
            <a:r>
              <a:rPr lang="fi-FI" sz="2400" baseline="0" dirty="0" err="1">
                <a:latin typeface="Calibri" pitchFamily="34" charset="0"/>
              </a:rPr>
              <a:t>system</a:t>
            </a:r>
            <a:r>
              <a:rPr lang="fi-FI" sz="2400" baseline="0" dirty="0">
                <a:latin typeface="Calibri" pitchFamily="34" charset="0"/>
              </a:rPr>
              <a:t> is </a:t>
            </a:r>
            <a:r>
              <a:rPr lang="fi-FI" sz="2400" baseline="0" dirty="0" err="1">
                <a:latin typeface="Calibri" pitchFamily="34" charset="0"/>
              </a:rPr>
              <a:t>extended</a:t>
            </a:r>
            <a:r>
              <a:rPr lang="fi-FI" sz="2400" baseline="0" dirty="0">
                <a:latin typeface="Calibri" pitchFamily="34" charset="0"/>
              </a:rPr>
              <a:t> </a:t>
            </a:r>
            <a:r>
              <a:rPr lang="fi-FI" sz="2400" baseline="0" dirty="0" err="1">
                <a:latin typeface="Calibri" pitchFamily="34" charset="0"/>
              </a:rPr>
              <a:t>over</a:t>
            </a:r>
            <a:r>
              <a:rPr lang="fi-FI" sz="2400" baseline="0" dirty="0">
                <a:latin typeface="Calibri" pitchFamily="34" charset="0"/>
              </a:rPr>
              <a:t> the </a:t>
            </a:r>
          </a:p>
          <a:p>
            <a:r>
              <a:rPr lang="fi-FI" sz="2400" baseline="0" dirty="0" err="1">
                <a:latin typeface="Calibri" pitchFamily="34" charset="0"/>
              </a:rPr>
              <a:t>Distribution</a:t>
            </a:r>
            <a:r>
              <a:rPr lang="fi-FI" sz="2400" baseline="0" dirty="0">
                <a:latin typeface="Calibri" pitchFamily="34" charset="0"/>
              </a:rPr>
              <a:t> </a:t>
            </a:r>
            <a:r>
              <a:rPr lang="fi-FI" sz="2400" baseline="0" dirty="0" err="1">
                <a:latin typeface="Calibri" pitchFamily="34" charset="0"/>
              </a:rPr>
              <a:t>system</a:t>
            </a:r>
            <a:r>
              <a:rPr lang="fi-FI" sz="2400" baseline="0" dirty="0">
                <a:latin typeface="Calibri" pitchFamily="34" charset="0"/>
              </a:rPr>
              <a:t> </a:t>
            </a:r>
            <a:r>
              <a:rPr lang="fi-FI" sz="2400" baseline="0" dirty="0" err="1">
                <a:latin typeface="Calibri" pitchFamily="34" charset="0"/>
              </a:rPr>
              <a:t>till</a:t>
            </a:r>
            <a:r>
              <a:rPr lang="fi-FI" sz="2400" baseline="0" dirty="0">
                <a:latin typeface="Calibri" pitchFamily="34" charset="0"/>
              </a:rPr>
              <a:t> the </a:t>
            </a:r>
            <a:r>
              <a:rPr lang="fi-FI" sz="2400" baseline="0" dirty="0" err="1">
                <a:latin typeface="Calibri" pitchFamily="34" charset="0"/>
              </a:rPr>
              <a:t>customers</a:t>
            </a:r>
            <a:r>
              <a:rPr lang="fi-FI" sz="2400" baseline="0" dirty="0">
                <a:latin typeface="Calibri" pitchFamily="34" charset="0"/>
              </a:rPr>
              <a:t> </a:t>
            </a:r>
            <a:r>
              <a:rPr lang="fi-FI" sz="2400" baseline="0" dirty="0" err="1">
                <a:latin typeface="Calibri" pitchFamily="34" charset="0"/>
              </a:rPr>
              <a:t>resources</a:t>
            </a:r>
            <a:r>
              <a:rPr lang="fi-FI" sz="2400" baseline="0" dirty="0">
                <a:latin typeface="Calibri" pitchFamily="34" charset="0"/>
              </a:rPr>
              <a:t> </a:t>
            </a:r>
            <a:r>
              <a:rPr lang="fi-FI" sz="2400" baseline="0" dirty="0">
                <a:latin typeface="Calibri" pitchFamily="34" charset="0"/>
                <a:sym typeface="Wingdings" pitchFamily="2" charset="2"/>
              </a:rPr>
              <a:t> As a </a:t>
            </a:r>
            <a:r>
              <a:rPr lang="fi-FI" sz="2400" baseline="0" dirty="0" err="1">
                <a:latin typeface="Calibri" pitchFamily="34" charset="0"/>
                <a:sym typeface="Wingdings" pitchFamily="2" charset="2"/>
              </a:rPr>
              <a:t>control</a:t>
            </a:r>
            <a:r>
              <a:rPr lang="fi-FI" sz="2400" baseline="0" dirty="0">
                <a:latin typeface="Calibri" pitchFamily="34" charset="0"/>
                <a:sym typeface="Wingdings" pitchFamily="2" charset="2"/>
              </a:rPr>
              <a:t> </a:t>
            </a:r>
            <a:r>
              <a:rPr lang="fi-FI" sz="2400" baseline="0" dirty="0" err="1">
                <a:latin typeface="Calibri" pitchFamily="34" charset="0"/>
                <a:sym typeface="Wingdings" pitchFamily="2" charset="2"/>
              </a:rPr>
              <a:t>problem</a:t>
            </a:r>
            <a:r>
              <a:rPr lang="fi-FI" sz="2400" baseline="0" dirty="0">
                <a:latin typeface="Calibri" pitchFamily="34" charset="0"/>
                <a:sym typeface="Wingdings" pitchFamily="2" charset="2"/>
              </a:rPr>
              <a:t> </a:t>
            </a:r>
            <a:r>
              <a:rPr lang="fi-FI" sz="2400" baseline="0" dirty="0" err="1">
                <a:latin typeface="Calibri" pitchFamily="34" charset="0"/>
                <a:sym typeface="Wingdings" pitchFamily="2" charset="2"/>
              </a:rPr>
              <a:t>this</a:t>
            </a:r>
            <a:r>
              <a:rPr lang="fi-FI" sz="2400" baseline="0" dirty="0">
                <a:latin typeface="Calibri" pitchFamily="34" charset="0"/>
                <a:sym typeface="Wingdings" pitchFamily="2" charset="2"/>
              </a:rPr>
              <a:t> is </a:t>
            </a:r>
            <a:r>
              <a:rPr lang="fi-FI" sz="2400" baseline="0" dirty="0" err="1">
                <a:latin typeface="Calibri" pitchFamily="34" charset="0"/>
                <a:sym typeface="Wingdings" pitchFamily="2" charset="2"/>
              </a:rPr>
              <a:t>huge</a:t>
            </a:r>
            <a:r>
              <a:rPr lang="fi-FI" sz="2400" baseline="0" dirty="0">
                <a:latin typeface="Calibri" pitchFamily="34" charset="0"/>
                <a:sym typeface="Wingdings" pitchFamily="2" charset="2"/>
              </a:rPr>
              <a:t> !</a:t>
            </a:r>
            <a:endParaRPr lang="fi-FI" sz="2400" dirty="0">
              <a:latin typeface="Calibri" pitchFamily="34" charset="0"/>
            </a:endParaRPr>
          </a:p>
          <a:p>
            <a:endParaRPr lang="fi-FI" sz="1800" dirty="0">
              <a:latin typeface="Calibri" pitchFamily="34" charset="0"/>
            </a:endParaRPr>
          </a:p>
          <a:p>
            <a:endParaRPr lang="fi-FI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Challenge</a:t>
            </a:r>
            <a:r>
              <a:rPr lang="fi-FI" dirty="0"/>
              <a:t> of </a:t>
            </a:r>
            <a:r>
              <a:rPr lang="fi-FI" dirty="0" err="1"/>
              <a:t>renewables</a:t>
            </a:r>
            <a:r>
              <a:rPr lang="fi-FI" dirty="0"/>
              <a:t>: </a:t>
            </a:r>
            <a:r>
              <a:rPr lang="fi-FI" dirty="0" err="1"/>
              <a:t>intermittent</a:t>
            </a:r>
            <a:r>
              <a:rPr lang="fi-FI" dirty="0"/>
              <a:t> </a:t>
            </a:r>
            <a:r>
              <a:rPr lang="fi-FI" dirty="0" err="1"/>
              <a:t>production</a:t>
            </a:r>
            <a:r>
              <a:rPr lang="fi-FI" dirty="0"/>
              <a:t> and </a:t>
            </a:r>
            <a:r>
              <a:rPr lang="fi-FI" dirty="0" err="1"/>
              <a:t>power</a:t>
            </a:r>
            <a:r>
              <a:rPr lang="fi-FI" dirty="0"/>
              <a:t> </a:t>
            </a:r>
            <a:r>
              <a:rPr lang="fi-FI" dirty="0" err="1"/>
              <a:t>balance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337" y="2044700"/>
            <a:ext cx="4452938" cy="704850"/>
          </a:xfrm>
        </p:spPr>
        <p:txBody>
          <a:bodyPr/>
          <a:lstStyle/>
          <a:p>
            <a:r>
              <a:rPr lang="fi-FI" sz="2000" b="0" dirty="0" err="1"/>
              <a:t>Variation</a:t>
            </a:r>
            <a:r>
              <a:rPr lang="fi-FI" sz="2000" b="0" dirty="0"/>
              <a:t> of </a:t>
            </a:r>
            <a:r>
              <a:rPr lang="fi-FI" sz="2000" b="0" dirty="0" err="1"/>
              <a:t>wind</a:t>
            </a:r>
            <a:r>
              <a:rPr lang="fi-FI" sz="2000" b="0" dirty="0"/>
              <a:t> </a:t>
            </a:r>
            <a:r>
              <a:rPr lang="fi-FI" sz="2000" b="0" dirty="0" err="1"/>
              <a:t>power</a:t>
            </a:r>
            <a:r>
              <a:rPr lang="fi-FI" sz="2000" b="0" dirty="0"/>
              <a:t> in </a:t>
            </a:r>
          </a:p>
          <a:p>
            <a:r>
              <a:rPr lang="fi-FI" sz="2000" b="0" dirty="0" err="1"/>
              <a:t>Three</a:t>
            </a:r>
            <a:r>
              <a:rPr lang="fi-FI" sz="2000" b="0" dirty="0"/>
              <a:t> </a:t>
            </a:r>
            <a:r>
              <a:rPr lang="fi-FI" sz="2000" b="0" dirty="0" err="1"/>
              <a:t>subsequent</a:t>
            </a:r>
            <a:r>
              <a:rPr lang="fi-FI" sz="2000" b="0" dirty="0"/>
              <a:t> </a:t>
            </a:r>
            <a:r>
              <a:rPr lang="fi-FI" sz="2000" b="0" dirty="0" err="1"/>
              <a:t>days</a:t>
            </a:r>
            <a:r>
              <a:rPr lang="fi-FI" sz="2000" b="0" dirty="0"/>
              <a:t> in </a:t>
            </a:r>
            <a:r>
              <a:rPr lang="fi-FI" sz="2000" b="0" dirty="0" err="1"/>
              <a:t>Germany</a:t>
            </a:r>
            <a:endParaRPr lang="en-US" sz="20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2044700"/>
            <a:ext cx="4456113" cy="704850"/>
          </a:xfrm>
        </p:spPr>
        <p:txBody>
          <a:bodyPr/>
          <a:lstStyle/>
          <a:p>
            <a:r>
              <a:rPr lang="fi-FI" sz="2000" b="0" dirty="0" err="1"/>
              <a:t>Variation</a:t>
            </a:r>
            <a:r>
              <a:rPr lang="fi-FI" sz="2000" b="0" dirty="0"/>
              <a:t> of PV </a:t>
            </a:r>
            <a:r>
              <a:rPr lang="fi-FI" sz="2000" b="0" dirty="0" err="1"/>
              <a:t>production</a:t>
            </a:r>
            <a:r>
              <a:rPr lang="fi-FI" sz="2000" b="0" dirty="0"/>
              <a:t> in </a:t>
            </a:r>
            <a:r>
              <a:rPr lang="fi-FI" sz="2000" b="0" dirty="0" err="1"/>
              <a:t>three</a:t>
            </a:r>
            <a:r>
              <a:rPr lang="fi-FI" sz="2000" b="0" dirty="0"/>
              <a:t> </a:t>
            </a:r>
            <a:r>
              <a:rPr lang="fi-FI" sz="2000" b="0" dirty="0" err="1"/>
              <a:t>subsequent</a:t>
            </a:r>
            <a:r>
              <a:rPr lang="fi-FI" sz="2000" b="0" dirty="0"/>
              <a:t> </a:t>
            </a:r>
            <a:r>
              <a:rPr lang="fi-FI" sz="2000" b="0" dirty="0" err="1"/>
              <a:t>days</a:t>
            </a:r>
            <a:r>
              <a:rPr lang="fi-FI" sz="2000" b="0" dirty="0"/>
              <a:t> in Finland</a:t>
            </a:r>
            <a:endParaRPr lang="en-US" sz="2000" b="0" dirty="0"/>
          </a:p>
        </p:txBody>
      </p:sp>
      <p:pic>
        <p:nvPicPr>
          <p:cNvPr id="7" name="Content Placeholder 6" descr="Feed in of generated wind energy_Germany.pn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54032" y="3066251"/>
            <a:ext cx="3825240" cy="2849880"/>
          </a:xfrm>
          <a:prstGeom prst="rect">
            <a:avLst/>
          </a:prstGeom>
        </p:spPr>
      </p:pic>
      <p:pic>
        <p:nvPicPr>
          <p:cNvPr id="8" name="Content Placeholder 7" descr="radiation_july07_2003_42_noTitle.png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57763" y="2844297"/>
            <a:ext cx="4456113" cy="3071834"/>
          </a:xfrm>
          <a:prstGeom prst="rect">
            <a:avLst/>
          </a:prstGeom>
        </p:spPr>
      </p:pic>
    </p:spTree>
  </p:cSld>
  <p:clrMapOvr>
    <a:masterClrMapping/>
  </p:clrMapOvr>
  <p:transition advTm="9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Smart</a:t>
            </a:r>
            <a:r>
              <a:rPr lang="fi-FI" dirty="0"/>
              <a:t> </a:t>
            </a:r>
            <a:r>
              <a:rPr lang="fi-FI" dirty="0" err="1"/>
              <a:t>Grids</a:t>
            </a:r>
            <a:r>
              <a:rPr lang="fi-FI" dirty="0"/>
              <a:t> and Power </a:t>
            </a:r>
            <a:r>
              <a:rPr lang="fi-FI" dirty="0" err="1"/>
              <a:t>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563688"/>
            <a:ext cx="9072563" cy="5191125"/>
          </a:xfrm>
        </p:spPr>
        <p:txBody>
          <a:bodyPr/>
          <a:lstStyle/>
          <a:p>
            <a:r>
              <a:rPr lang="fi-FI" sz="2400" dirty="0"/>
              <a:t>In </a:t>
            </a:r>
            <a:r>
              <a:rPr lang="fi-FI" sz="2400" dirty="0" err="1"/>
              <a:t>present</a:t>
            </a:r>
            <a:r>
              <a:rPr lang="fi-FI" sz="2400" dirty="0"/>
              <a:t> </a:t>
            </a:r>
            <a:r>
              <a:rPr lang="fi-FI" sz="2400" dirty="0" err="1"/>
              <a:t>power</a:t>
            </a:r>
            <a:r>
              <a:rPr lang="fi-FI" sz="2400" dirty="0"/>
              <a:t> </a:t>
            </a:r>
            <a:r>
              <a:rPr lang="fi-FI" sz="2400" dirty="0" err="1"/>
              <a:t>systems</a:t>
            </a:r>
            <a:r>
              <a:rPr lang="fi-FI" sz="2400" dirty="0"/>
              <a:t> </a:t>
            </a:r>
            <a:r>
              <a:rPr lang="fi-FI" sz="2400" dirty="0" err="1"/>
              <a:t>even</a:t>
            </a:r>
            <a:r>
              <a:rPr lang="fi-FI" sz="2400" dirty="0"/>
              <a:t> </a:t>
            </a:r>
            <a:r>
              <a:rPr lang="fi-FI" sz="2400" dirty="0" err="1"/>
              <a:t>moderate</a:t>
            </a:r>
            <a:r>
              <a:rPr lang="fi-FI" sz="2400" dirty="0"/>
              <a:t> </a:t>
            </a:r>
            <a:r>
              <a:rPr lang="fi-FI" sz="2400" dirty="0" err="1"/>
              <a:t>share</a:t>
            </a:r>
            <a:r>
              <a:rPr lang="fi-FI" sz="2400" dirty="0"/>
              <a:t> of </a:t>
            </a:r>
            <a:r>
              <a:rPr lang="fi-FI" sz="2400" dirty="0" err="1"/>
              <a:t>renewables</a:t>
            </a:r>
            <a:r>
              <a:rPr lang="fi-FI" sz="2400" dirty="0"/>
              <a:t> </a:t>
            </a:r>
            <a:r>
              <a:rPr lang="fi-FI" sz="2400" dirty="0" err="1"/>
              <a:t>cause</a:t>
            </a:r>
            <a:r>
              <a:rPr lang="fi-FI" sz="2400" dirty="0"/>
              <a:t> </a:t>
            </a:r>
            <a:r>
              <a:rPr lang="fi-FI" sz="2400" dirty="0" err="1"/>
              <a:t>difficulties</a:t>
            </a:r>
            <a:r>
              <a:rPr lang="fi-FI" sz="2400" dirty="0"/>
              <a:t>:</a:t>
            </a:r>
          </a:p>
          <a:p>
            <a:pPr lvl="1"/>
            <a:r>
              <a:rPr lang="fi-FI" sz="2400" dirty="0"/>
              <a:t>In </a:t>
            </a:r>
            <a:r>
              <a:rPr lang="fi-FI" sz="2400" dirty="0" err="1"/>
              <a:t>Denmark</a:t>
            </a:r>
            <a:r>
              <a:rPr lang="fi-FI" sz="2400" dirty="0"/>
              <a:t> </a:t>
            </a:r>
            <a:r>
              <a:rPr lang="fi-FI" sz="2400" dirty="0" err="1"/>
              <a:t>wind</a:t>
            </a:r>
            <a:r>
              <a:rPr lang="fi-FI" sz="2400" dirty="0"/>
              <a:t> </a:t>
            </a:r>
            <a:r>
              <a:rPr lang="fi-FI" sz="2400" dirty="0" err="1"/>
              <a:t>production</a:t>
            </a:r>
            <a:r>
              <a:rPr lang="fi-FI" sz="2400" dirty="0"/>
              <a:t> </a:t>
            </a:r>
            <a:r>
              <a:rPr lang="fi-FI" sz="2400" dirty="0" err="1"/>
              <a:t>frequently</a:t>
            </a:r>
            <a:r>
              <a:rPr lang="fi-FI" sz="2400" dirty="0"/>
              <a:t> </a:t>
            </a:r>
            <a:r>
              <a:rPr lang="fi-FI" sz="2400" dirty="0" err="1"/>
              <a:t>exceeds</a:t>
            </a:r>
            <a:r>
              <a:rPr lang="fi-FI" sz="2400" dirty="0"/>
              <a:t> </a:t>
            </a:r>
            <a:r>
              <a:rPr lang="fi-FI" sz="2400" dirty="0" err="1"/>
              <a:t>power</a:t>
            </a:r>
            <a:r>
              <a:rPr lang="fi-FI" sz="2400" dirty="0"/>
              <a:t> </a:t>
            </a:r>
            <a:r>
              <a:rPr lang="fi-FI" sz="2400" dirty="0" err="1"/>
              <a:t>demand</a:t>
            </a:r>
            <a:r>
              <a:rPr lang="fi-FI" sz="2400" dirty="0"/>
              <a:t> </a:t>
            </a:r>
            <a:r>
              <a:rPr lang="fi-FI" sz="2400" dirty="0">
                <a:sym typeface="Wingdings" pitchFamily="2" charset="2"/>
              </a:rPr>
              <a:t> </a:t>
            </a:r>
            <a:r>
              <a:rPr lang="fi-FI" sz="2400" dirty="0" err="1">
                <a:sym typeface="Wingdings" pitchFamily="2" charset="2"/>
              </a:rPr>
              <a:t>negative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prices</a:t>
            </a:r>
            <a:r>
              <a:rPr lang="fi-FI" sz="2400" dirty="0">
                <a:sym typeface="Wingdings" pitchFamily="2" charset="2"/>
              </a:rPr>
              <a:t> in </a:t>
            </a:r>
            <a:r>
              <a:rPr lang="fi-FI" sz="2400" dirty="0" err="1">
                <a:sym typeface="Wingdings" pitchFamily="2" charset="2"/>
              </a:rPr>
              <a:t>electricity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exchange</a:t>
            </a:r>
            <a:r>
              <a:rPr lang="fi-FI" sz="2400" dirty="0">
                <a:sym typeface="Wingdings" pitchFamily="2" charset="2"/>
              </a:rPr>
              <a:t> !</a:t>
            </a:r>
          </a:p>
          <a:p>
            <a:pPr lvl="1"/>
            <a:r>
              <a:rPr lang="fi-FI" sz="2400" dirty="0">
                <a:sym typeface="Wingdings" pitchFamily="2" charset="2"/>
              </a:rPr>
              <a:t>In </a:t>
            </a:r>
            <a:r>
              <a:rPr lang="fi-FI" sz="2400" dirty="0" err="1">
                <a:sym typeface="Wingdings" pitchFamily="2" charset="2"/>
              </a:rPr>
              <a:t>Germany</a:t>
            </a:r>
            <a:r>
              <a:rPr lang="fi-FI" sz="2400" dirty="0">
                <a:sym typeface="Wingdings" pitchFamily="2" charset="2"/>
              </a:rPr>
              <a:t> 3% </a:t>
            </a:r>
            <a:r>
              <a:rPr lang="fi-FI" sz="2400" dirty="0" err="1">
                <a:sym typeface="Wingdings" pitchFamily="2" charset="2"/>
              </a:rPr>
              <a:t>share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ot</a:t>
            </a:r>
            <a:r>
              <a:rPr lang="fi-FI" sz="2400" dirty="0">
                <a:sym typeface="Wingdings" pitchFamily="2" charset="2"/>
              </a:rPr>
              <a:t> PV </a:t>
            </a:r>
            <a:r>
              <a:rPr lang="fi-FI" sz="2400" dirty="0" err="1">
                <a:sym typeface="Wingdings" pitchFamily="2" charset="2"/>
              </a:rPr>
              <a:t>production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has</a:t>
            </a:r>
            <a:r>
              <a:rPr lang="fi-FI" sz="2400" dirty="0">
                <a:sym typeface="Wingdings" pitchFamily="2" charset="2"/>
              </a:rPr>
              <a:t> led to 50.2 Hz </a:t>
            </a:r>
            <a:r>
              <a:rPr lang="fi-FI" sz="2400" dirty="0" err="1">
                <a:sym typeface="Wingdings" pitchFamily="2" charset="2"/>
              </a:rPr>
              <a:t>problem</a:t>
            </a:r>
            <a:r>
              <a:rPr lang="fi-FI" sz="2400" dirty="0">
                <a:sym typeface="Wingdings" pitchFamily="2" charset="2"/>
              </a:rPr>
              <a:t>  </a:t>
            </a:r>
            <a:r>
              <a:rPr lang="fi-FI" sz="2400" dirty="0" err="1">
                <a:sym typeface="Wingdings" pitchFamily="2" charset="2"/>
              </a:rPr>
              <a:t>requirements</a:t>
            </a:r>
            <a:r>
              <a:rPr lang="fi-FI" sz="2400" dirty="0">
                <a:sym typeface="Wingdings" pitchFamily="2" charset="2"/>
              </a:rPr>
              <a:t> to </a:t>
            </a:r>
            <a:r>
              <a:rPr lang="fi-FI" sz="2400" dirty="0" err="1">
                <a:sym typeface="Wingdings" pitchFamily="2" charset="2"/>
              </a:rPr>
              <a:t>tune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down</a:t>
            </a:r>
            <a:r>
              <a:rPr lang="fi-FI" sz="2400" dirty="0">
                <a:sym typeface="Wingdings" pitchFamily="2" charset="2"/>
              </a:rPr>
              <a:t> PV </a:t>
            </a:r>
            <a:r>
              <a:rPr lang="fi-FI" sz="2400" dirty="0" err="1">
                <a:sym typeface="Wingdings" pitchFamily="2" charset="2"/>
              </a:rPr>
              <a:t>production</a:t>
            </a:r>
            <a:r>
              <a:rPr lang="fi-FI" sz="2400" dirty="0">
                <a:sym typeface="Wingdings" pitchFamily="2" charset="2"/>
              </a:rPr>
              <a:t> !</a:t>
            </a:r>
          </a:p>
          <a:p>
            <a:r>
              <a:rPr lang="fi-FI" sz="2400" dirty="0" err="1">
                <a:sym typeface="Wingdings" pitchFamily="2" charset="2"/>
              </a:rPr>
              <a:t>Substantial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increase</a:t>
            </a:r>
            <a:r>
              <a:rPr lang="fi-FI" sz="2400" dirty="0">
                <a:sym typeface="Wingdings" pitchFamily="2" charset="2"/>
              </a:rPr>
              <a:t> of </a:t>
            </a:r>
            <a:r>
              <a:rPr lang="fi-FI" sz="2400" dirty="0" err="1">
                <a:sym typeface="Wingdings" pitchFamily="2" charset="2"/>
              </a:rPr>
              <a:t>renewable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power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generation</a:t>
            </a:r>
            <a:r>
              <a:rPr lang="fi-FI" sz="2400" dirty="0">
                <a:sym typeface="Wingdings" pitchFamily="2" charset="2"/>
              </a:rPr>
              <a:t>, </a:t>
            </a:r>
            <a:r>
              <a:rPr lang="fi-FI" sz="2400" dirty="0" err="1">
                <a:sym typeface="Wingdings" pitchFamily="2" charset="2"/>
              </a:rPr>
              <a:t>both</a:t>
            </a:r>
            <a:r>
              <a:rPr lang="fi-FI" sz="2400" dirty="0">
                <a:sym typeface="Wingdings" pitchFamily="2" charset="2"/>
              </a:rPr>
              <a:t> in </a:t>
            </a:r>
            <a:r>
              <a:rPr lang="fi-FI" sz="2400" dirty="0" err="1">
                <a:sym typeface="Wingdings" pitchFamily="2" charset="2"/>
              </a:rPr>
              <a:t>centralized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plants</a:t>
            </a:r>
            <a:r>
              <a:rPr lang="fi-FI" sz="2400" dirty="0">
                <a:sym typeface="Wingdings" pitchFamily="2" charset="2"/>
              </a:rPr>
              <a:t> and at </a:t>
            </a:r>
            <a:r>
              <a:rPr lang="fi-FI" sz="2400" dirty="0" err="1">
                <a:sym typeface="Wingdings" pitchFamily="2" charset="2"/>
              </a:rPr>
              <a:t>distributed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locations</a:t>
            </a:r>
            <a:r>
              <a:rPr lang="fi-FI" sz="2400" dirty="0">
                <a:sym typeface="Wingdings" pitchFamily="2" charset="2"/>
              </a:rPr>
              <a:t>, is </a:t>
            </a:r>
            <a:r>
              <a:rPr lang="fi-FI" sz="2400" dirty="0" err="1">
                <a:sym typeface="Wingdings" pitchFamily="2" charset="2"/>
              </a:rPr>
              <a:t>impossible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without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better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control</a:t>
            </a:r>
            <a:r>
              <a:rPr lang="fi-FI" sz="2400" dirty="0">
                <a:sym typeface="Wingdings" pitchFamily="2" charset="2"/>
              </a:rPr>
              <a:t> of </a:t>
            </a:r>
            <a:r>
              <a:rPr lang="fi-FI" sz="2400" dirty="0" err="1">
                <a:sym typeface="Wingdings" pitchFamily="2" charset="2"/>
              </a:rPr>
              <a:t>power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balance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using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Smart</a:t>
            </a:r>
            <a:r>
              <a:rPr lang="fi-FI" sz="2400" dirty="0">
                <a:sym typeface="Wingdings" pitchFamily="2" charset="2"/>
              </a:rPr>
              <a:t> Grid </a:t>
            </a:r>
            <a:r>
              <a:rPr lang="fi-FI" sz="2400" dirty="0" err="1">
                <a:sym typeface="Wingdings" pitchFamily="2" charset="2"/>
              </a:rPr>
              <a:t>technologies</a:t>
            </a:r>
            <a:endParaRPr lang="fi-FI" sz="2400" dirty="0">
              <a:sym typeface="Wingdings" pitchFamily="2" charset="2"/>
            </a:endParaRPr>
          </a:p>
        </p:txBody>
      </p:sp>
    </p:spTree>
  </p:cSld>
  <p:clrMapOvr>
    <a:masterClrMapping/>
  </p:clrMapOvr>
  <p:transition advTm="9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50" y="1717037"/>
            <a:ext cx="4086504" cy="29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668541" y="287048"/>
            <a:ext cx="8806546" cy="1191950"/>
          </a:xfrm>
        </p:spPr>
        <p:txBody>
          <a:bodyPr/>
          <a:lstStyle/>
          <a:p>
            <a:r>
              <a:rPr lang="fi-FI" altLang="fi-FI" sz="2600" dirty="0"/>
              <a:t>DEVELOPMENT OF MARKETS – PRICE  VOLATILITY AND BALANCE MANAGEMENT DUE TO RENEWABLES</a:t>
            </a:r>
            <a:endParaRPr lang="en-GB" altLang="fi-FI" sz="2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672102" y="6775382"/>
            <a:ext cx="1694105" cy="42007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560469" y="6775382"/>
            <a:ext cx="1877867" cy="42007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4822" name="TextBox 24"/>
          <p:cNvSpPr txBox="1">
            <a:spLocks noChangeArrowheads="1"/>
          </p:cNvSpPr>
          <p:nvPr/>
        </p:nvSpPr>
        <p:spPr bwMode="auto">
          <a:xfrm>
            <a:off x="507531" y="4720539"/>
            <a:ext cx="9128566" cy="184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03" tIns="50402" rIns="100803" bIns="50402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i-FI" altLang="fi-FI" sz="2000" baseline="0" dirty="0" err="1"/>
              <a:t>When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markets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integrate</a:t>
            </a:r>
            <a:r>
              <a:rPr lang="fi-FI" altLang="fi-FI" sz="2000" baseline="0" dirty="0"/>
              <a:t>, </a:t>
            </a:r>
            <a:r>
              <a:rPr lang="fi-FI" altLang="fi-FI" sz="2000" baseline="0" dirty="0" err="1"/>
              <a:t>energy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balance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gets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more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challenging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also</a:t>
            </a:r>
            <a:r>
              <a:rPr lang="fi-FI" altLang="fi-FI" sz="2000" baseline="0" dirty="0"/>
              <a:t> in </a:t>
            </a:r>
            <a:r>
              <a:rPr lang="fi-FI" altLang="fi-FI" sz="2000" baseline="0" dirty="0" err="1"/>
              <a:t>Nordic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countries</a:t>
            </a:r>
            <a:endParaRPr lang="fi-FI" altLang="fi-FI" sz="2000" baseline="0" dirty="0"/>
          </a:p>
          <a:p>
            <a:pPr eaLnBrk="1" hangingPunct="1">
              <a:spcBef>
                <a:spcPct val="0"/>
              </a:spcBef>
            </a:pPr>
            <a:r>
              <a:rPr lang="fi-FI" altLang="fi-FI" sz="2000" baseline="0" dirty="0" err="1"/>
              <a:t>Nordic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hydro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used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more</a:t>
            </a:r>
            <a:r>
              <a:rPr lang="fi-FI" altLang="fi-FI" sz="2000" baseline="0" dirty="0"/>
              <a:t> for </a:t>
            </a:r>
            <a:r>
              <a:rPr lang="fi-FI" altLang="fi-FI" sz="2000" baseline="0" dirty="0" err="1"/>
              <a:t>leveling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German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wind</a:t>
            </a:r>
            <a:r>
              <a:rPr lang="fi-FI" altLang="fi-FI" sz="2000" baseline="0" dirty="0"/>
              <a:t> and </a:t>
            </a:r>
            <a:r>
              <a:rPr lang="fi-FI" altLang="fi-FI" sz="2000" baseline="0" dirty="0" err="1"/>
              <a:t>solar</a:t>
            </a:r>
            <a:r>
              <a:rPr lang="fi-FI" altLang="fi-FI" sz="2000" baseline="0" dirty="0"/>
              <a:t>…</a:t>
            </a:r>
          </a:p>
          <a:p>
            <a:pPr eaLnBrk="1" hangingPunct="1">
              <a:spcBef>
                <a:spcPct val="0"/>
              </a:spcBef>
            </a:pPr>
            <a:r>
              <a:rPr lang="fi-FI" altLang="fi-FI" sz="2000" baseline="0" dirty="0" err="1"/>
              <a:t>Prices</a:t>
            </a:r>
            <a:r>
              <a:rPr lang="fi-FI" altLang="fi-FI" sz="2000" baseline="0" dirty="0"/>
              <a:t> of </a:t>
            </a:r>
            <a:r>
              <a:rPr lang="fi-FI" altLang="fi-FI" sz="2000" baseline="0" dirty="0" err="1"/>
              <a:t>power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today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more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volatile</a:t>
            </a:r>
            <a:r>
              <a:rPr lang="fi-FI" altLang="fi-FI" sz="2000" baseline="0" dirty="0"/>
              <a:t> in Central Europe (</a:t>
            </a:r>
            <a:r>
              <a:rPr lang="fi-FI" altLang="fi-FI" sz="2000" baseline="0" dirty="0" err="1"/>
              <a:t>red</a:t>
            </a:r>
            <a:r>
              <a:rPr lang="fi-FI" altLang="fi-FI" sz="2000" baseline="0" dirty="0"/>
              <a:t>: </a:t>
            </a:r>
            <a:r>
              <a:rPr lang="fi-FI" altLang="fi-FI" sz="2000" baseline="0" dirty="0" err="1"/>
              <a:t>german</a:t>
            </a:r>
            <a:r>
              <a:rPr lang="fi-FI" altLang="fi-FI" sz="2000" baseline="0" dirty="0"/>
              <a:t>, </a:t>
            </a:r>
            <a:r>
              <a:rPr lang="fi-FI" altLang="fi-FI" sz="2000" baseline="0" dirty="0" err="1"/>
              <a:t>blue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Nordic</a:t>
            </a:r>
            <a:r>
              <a:rPr lang="fi-FI" altLang="fi-FI" sz="2000" baseline="0" dirty="0"/>
              <a:t>), </a:t>
            </a:r>
            <a:r>
              <a:rPr lang="fi-FI" altLang="fi-FI" sz="2000" baseline="0" dirty="0" err="1"/>
              <a:t>what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about</a:t>
            </a:r>
            <a:r>
              <a:rPr lang="fi-FI" altLang="fi-FI" sz="2000" baseline="0" dirty="0"/>
              <a:t> in </a:t>
            </a:r>
            <a:r>
              <a:rPr lang="fi-FI" altLang="fi-FI" sz="2000" baseline="0" dirty="0" err="1"/>
              <a:t>future</a:t>
            </a:r>
            <a:r>
              <a:rPr lang="fi-FI" altLang="fi-FI" sz="2000" baseline="0" dirty="0"/>
              <a:t> ….</a:t>
            </a:r>
          </a:p>
          <a:p>
            <a:pPr eaLnBrk="1" hangingPunct="1">
              <a:spcBef>
                <a:spcPct val="0"/>
              </a:spcBef>
            </a:pPr>
            <a:endParaRPr lang="fi-FI" altLang="fi-FI" sz="2000" dirty="0"/>
          </a:p>
        </p:txBody>
      </p:sp>
      <p:sp>
        <p:nvSpPr>
          <p:cNvPr id="34823" name="TextBox 2"/>
          <p:cNvSpPr txBox="1">
            <a:spLocks noChangeArrowheads="1"/>
          </p:cNvSpPr>
          <p:nvPr/>
        </p:nvSpPr>
        <p:spPr bwMode="auto">
          <a:xfrm>
            <a:off x="6548906" y="4431740"/>
            <a:ext cx="2619913" cy="22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200"/>
              <a:t>Picture: M. Supponen</a:t>
            </a:r>
          </a:p>
        </p:txBody>
      </p:sp>
      <p:pic>
        <p:nvPicPr>
          <p:cNvPr id="34824" name="Kuva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847" y="1955077"/>
            <a:ext cx="2509656" cy="215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007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4"/>
          <a:stretch/>
        </p:blipFill>
        <p:spPr bwMode="auto">
          <a:xfrm>
            <a:off x="28708" y="2907318"/>
            <a:ext cx="6517817" cy="340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Kuva 1" descr="cid:image004.png@01CFF3CC.8AF28020"/>
          <p:cNvPicPr/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5021" b="5455"/>
          <a:stretch/>
        </p:blipFill>
        <p:spPr bwMode="auto">
          <a:xfrm>
            <a:off x="6151686" y="2748533"/>
            <a:ext cx="3760560" cy="33769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Flexibility gap and options</a:t>
            </a:r>
          </a:p>
        </p:txBody>
      </p:sp>
    </p:spTree>
    <p:extLst>
      <p:ext uri="{BB962C8B-B14F-4D97-AF65-F5344CB8AC3E}">
        <p14:creationId xmlns:p14="http://schemas.microsoft.com/office/powerpoint/2010/main" val="3355128018"/>
      </p:ext>
    </p:extLst>
  </p:cSld>
  <p:clrMapOvr>
    <a:masterClrMapping/>
  </p:clrMapOvr>
  <p:transition advTm="9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03" y="604947"/>
            <a:ext cx="9129139" cy="6668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0752435"/>
      </p:ext>
    </p:extLst>
  </p:cSld>
  <p:clrMapOvr>
    <a:masterClrMapping/>
  </p:clrMapOvr>
  <p:transition advTm="9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4"/>
            <a:ext cx="9072562" cy="813122"/>
          </a:xfrm>
        </p:spPr>
        <p:txBody>
          <a:bodyPr/>
          <a:lstStyle/>
          <a:p>
            <a:r>
              <a:rPr lang="fi-FI" sz="3200" b="1" dirty="0"/>
              <a:t>Resources for Power </a:t>
            </a:r>
            <a:r>
              <a:rPr lang="fi-FI" sz="3200" b="1" dirty="0" err="1"/>
              <a:t>Balance</a:t>
            </a:r>
            <a:r>
              <a:rPr lang="fi-FI" sz="3200" b="1" dirty="0"/>
              <a:t> and Energy </a:t>
            </a:r>
            <a:r>
              <a:rPr lang="fi-FI" sz="3200" b="1" dirty="0" err="1"/>
              <a:t>Efficiency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044327"/>
            <a:ext cx="9072563" cy="5951013"/>
          </a:xfrm>
        </p:spPr>
        <p:txBody>
          <a:bodyPr/>
          <a:lstStyle/>
          <a:p>
            <a:r>
              <a:rPr lang="fi-FI" sz="2400" dirty="0" err="1">
                <a:sym typeface="Wingdings" pitchFamily="2" charset="2"/>
              </a:rPr>
              <a:t>Control</a:t>
            </a:r>
            <a:r>
              <a:rPr lang="fi-FI" sz="2400" dirty="0">
                <a:sym typeface="Wingdings" pitchFamily="2" charset="2"/>
              </a:rPr>
              <a:t> of </a:t>
            </a:r>
            <a:r>
              <a:rPr lang="fi-FI" sz="2400" dirty="0" err="1">
                <a:sym typeface="Wingdings" pitchFamily="2" charset="2"/>
              </a:rPr>
              <a:t>local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generation</a:t>
            </a:r>
            <a:endParaRPr lang="fi-FI" sz="2400" dirty="0">
              <a:sym typeface="Wingdings" pitchFamily="2" charset="2"/>
            </a:endParaRPr>
          </a:p>
          <a:p>
            <a:pPr lvl="1"/>
            <a:r>
              <a:rPr lang="fi-FI" sz="2400" dirty="0" err="1">
                <a:sym typeface="Wingdings" pitchFamily="2" charset="2"/>
              </a:rPr>
              <a:t>Local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wind</a:t>
            </a:r>
            <a:r>
              <a:rPr lang="fi-FI" sz="2400" dirty="0">
                <a:sym typeface="Wingdings" pitchFamily="2" charset="2"/>
              </a:rPr>
              <a:t> and PV </a:t>
            </a:r>
            <a:r>
              <a:rPr lang="fi-FI" sz="2400" dirty="0" err="1">
                <a:sym typeface="Wingdings" pitchFamily="2" charset="2"/>
              </a:rPr>
              <a:t>are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intermittent</a:t>
            </a:r>
            <a:r>
              <a:rPr lang="fi-FI" sz="2400" dirty="0">
                <a:sym typeface="Wingdings" pitchFamily="2" charset="2"/>
              </a:rPr>
              <a:t>, </a:t>
            </a:r>
            <a:r>
              <a:rPr lang="fi-FI" sz="2400" dirty="0" err="1">
                <a:sym typeface="Wingdings" pitchFamily="2" charset="2"/>
              </a:rPr>
              <a:t>not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suitable</a:t>
            </a:r>
            <a:r>
              <a:rPr lang="fi-FI" sz="2400" dirty="0">
                <a:sym typeface="Wingdings" pitchFamily="2" charset="2"/>
              </a:rPr>
              <a:t> for </a:t>
            </a:r>
            <a:r>
              <a:rPr lang="fi-FI" sz="2400" dirty="0" err="1">
                <a:sym typeface="Wingdings" pitchFamily="2" charset="2"/>
              </a:rPr>
              <a:t>control</a:t>
            </a:r>
            <a:endParaRPr lang="fi-FI" sz="2400" dirty="0">
              <a:sym typeface="Wingdings" pitchFamily="2" charset="2"/>
            </a:endParaRPr>
          </a:p>
          <a:p>
            <a:pPr lvl="1"/>
            <a:r>
              <a:rPr lang="fi-FI" sz="2400" dirty="0" err="1">
                <a:sym typeface="Wingdings" pitchFamily="2" charset="2"/>
              </a:rPr>
              <a:t>Local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microCHP</a:t>
            </a:r>
            <a:r>
              <a:rPr lang="fi-FI" sz="2400" dirty="0">
                <a:sym typeface="Wingdings" pitchFamily="2" charset="2"/>
              </a:rPr>
              <a:t> (</a:t>
            </a:r>
            <a:r>
              <a:rPr lang="fi-FI" sz="2400" dirty="0" err="1">
                <a:sym typeface="Wingdings" pitchFamily="2" charset="2"/>
              </a:rPr>
              <a:t>based</a:t>
            </a:r>
            <a:r>
              <a:rPr lang="fi-FI" sz="2400" dirty="0">
                <a:sym typeface="Wingdings" pitchFamily="2" charset="2"/>
              </a:rPr>
              <a:t> on </a:t>
            </a:r>
            <a:r>
              <a:rPr lang="fi-FI" sz="2400" dirty="0" err="1">
                <a:sym typeface="Wingdings" pitchFamily="2" charset="2"/>
              </a:rPr>
              <a:t>biofuels</a:t>
            </a:r>
            <a:r>
              <a:rPr lang="fi-FI" sz="2400" dirty="0">
                <a:sym typeface="Wingdings" pitchFamily="2" charset="2"/>
              </a:rPr>
              <a:t>) – </a:t>
            </a:r>
            <a:r>
              <a:rPr lang="fi-FI" sz="2400" dirty="0" err="1">
                <a:sym typeface="Wingdings" pitchFamily="2" charset="2"/>
              </a:rPr>
              <a:t>high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control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potential</a:t>
            </a:r>
            <a:endParaRPr lang="fi-FI" sz="2400" dirty="0">
              <a:sym typeface="Wingdings" pitchFamily="2" charset="2"/>
            </a:endParaRPr>
          </a:p>
          <a:p>
            <a:r>
              <a:rPr lang="fi-FI" sz="2400" dirty="0">
                <a:sym typeface="Wingdings" pitchFamily="2" charset="2"/>
              </a:rPr>
              <a:t>Energy </a:t>
            </a:r>
            <a:r>
              <a:rPr lang="fi-FI" sz="2400" dirty="0" err="1">
                <a:sym typeface="Wingdings" pitchFamily="2" charset="2"/>
              </a:rPr>
              <a:t>Storages</a:t>
            </a:r>
            <a:endParaRPr lang="fi-FI" sz="2400" dirty="0">
              <a:sym typeface="Wingdings" pitchFamily="2" charset="2"/>
            </a:endParaRPr>
          </a:p>
          <a:p>
            <a:pPr lvl="1"/>
            <a:r>
              <a:rPr lang="fi-FI" sz="2400" dirty="0" err="1">
                <a:sym typeface="Wingdings" pitchFamily="2" charset="2"/>
              </a:rPr>
              <a:t>Thermal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storages</a:t>
            </a:r>
            <a:endParaRPr lang="fi-FI" sz="2400" dirty="0">
              <a:sym typeface="Wingdings" pitchFamily="2" charset="2"/>
            </a:endParaRPr>
          </a:p>
          <a:p>
            <a:pPr lvl="1"/>
            <a:r>
              <a:rPr lang="fi-FI" sz="2400" dirty="0" err="1">
                <a:sym typeface="Wingdings" pitchFamily="2" charset="2"/>
              </a:rPr>
              <a:t>Batteries</a:t>
            </a:r>
            <a:r>
              <a:rPr lang="fi-FI" sz="2400" dirty="0">
                <a:sym typeface="Wingdings" pitchFamily="2" charset="2"/>
              </a:rPr>
              <a:t> &amp; Electric </a:t>
            </a:r>
            <a:r>
              <a:rPr lang="fi-FI" sz="2400" dirty="0" err="1">
                <a:sym typeface="Wingdings" pitchFamily="2" charset="2"/>
              </a:rPr>
              <a:t>Vehicles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Smart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Charging</a:t>
            </a:r>
            <a:endParaRPr lang="fi-FI" sz="2400" dirty="0">
              <a:sym typeface="Wingdings" pitchFamily="2" charset="2"/>
            </a:endParaRPr>
          </a:p>
          <a:p>
            <a:r>
              <a:rPr lang="fi-FI" sz="2400" dirty="0" err="1">
                <a:sym typeface="Wingdings" pitchFamily="2" charset="2"/>
              </a:rPr>
              <a:t>Demand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Response</a:t>
            </a:r>
            <a:r>
              <a:rPr lang="fi-FI" sz="2400" dirty="0">
                <a:sym typeface="Wingdings" pitchFamily="2" charset="2"/>
              </a:rPr>
              <a:t> (DR)</a:t>
            </a:r>
          </a:p>
          <a:p>
            <a:pPr lvl="1"/>
            <a:r>
              <a:rPr lang="fi-FI" sz="2400" dirty="0" err="1">
                <a:sym typeface="Wingdings" pitchFamily="2" charset="2"/>
              </a:rPr>
              <a:t>Large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share</a:t>
            </a:r>
            <a:r>
              <a:rPr lang="fi-FI" sz="2400" dirty="0">
                <a:sym typeface="Wingdings" pitchFamily="2" charset="2"/>
              </a:rPr>
              <a:t> of </a:t>
            </a:r>
            <a:r>
              <a:rPr lang="fi-FI" sz="2400" dirty="0" err="1">
                <a:sym typeface="Wingdings" pitchFamily="2" charset="2"/>
              </a:rPr>
              <a:t>loads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suitable</a:t>
            </a:r>
            <a:r>
              <a:rPr lang="fi-FI" sz="2400" dirty="0">
                <a:sym typeface="Wingdings" pitchFamily="2" charset="2"/>
              </a:rPr>
              <a:t> for </a:t>
            </a:r>
            <a:r>
              <a:rPr lang="fi-FI" sz="2400" dirty="0" err="1">
                <a:sym typeface="Wingdings" pitchFamily="2" charset="2"/>
              </a:rPr>
              <a:t>shifting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timely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use</a:t>
            </a:r>
            <a:endParaRPr lang="fi-FI" sz="2400" dirty="0">
              <a:sym typeface="Wingdings" pitchFamily="2" charset="2"/>
            </a:endParaRPr>
          </a:p>
          <a:p>
            <a:pPr lvl="1"/>
            <a:r>
              <a:rPr lang="fi-FI" sz="2400" dirty="0" err="1">
                <a:sym typeface="Wingdings" pitchFamily="2" charset="2"/>
              </a:rPr>
              <a:t>Generation</a:t>
            </a:r>
            <a:r>
              <a:rPr lang="fi-FI" sz="2400" dirty="0">
                <a:sym typeface="Wingdings" pitchFamily="2" charset="2"/>
              </a:rPr>
              <a:t> / </a:t>
            </a:r>
            <a:r>
              <a:rPr lang="fi-FI" sz="2400" dirty="0" err="1">
                <a:sym typeface="Wingdings" pitchFamily="2" charset="2"/>
              </a:rPr>
              <a:t>load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balancing</a:t>
            </a:r>
            <a:r>
              <a:rPr lang="fi-FI" sz="2400" dirty="0">
                <a:sym typeface="Wingdings" pitchFamily="2" charset="2"/>
              </a:rPr>
              <a:t> &amp; as </a:t>
            </a:r>
            <a:r>
              <a:rPr lang="fi-FI" sz="2400" dirty="0" err="1">
                <a:sym typeface="Wingdings" pitchFamily="2" charset="2"/>
              </a:rPr>
              <a:t>reserve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capacity</a:t>
            </a:r>
            <a:endParaRPr lang="fi-FI" sz="2400" dirty="0">
              <a:sym typeface="Wingdings" pitchFamily="2" charset="2"/>
            </a:endParaRPr>
          </a:p>
          <a:p>
            <a:r>
              <a:rPr lang="fi-FI" sz="2400" dirty="0" err="1">
                <a:sym typeface="Wingdings" pitchFamily="2" charset="2"/>
              </a:rPr>
              <a:t>Prosumers</a:t>
            </a:r>
            <a:r>
              <a:rPr lang="fi-FI" sz="2400" dirty="0">
                <a:sym typeface="Wingdings" pitchFamily="2" charset="2"/>
              </a:rPr>
              <a:t> (</a:t>
            </a:r>
            <a:r>
              <a:rPr lang="fi-FI" sz="2400" dirty="0" err="1">
                <a:sym typeface="Wingdings" pitchFamily="2" charset="2"/>
              </a:rPr>
              <a:t>producer</a:t>
            </a:r>
            <a:r>
              <a:rPr lang="fi-FI" sz="2400" dirty="0">
                <a:sym typeface="Wingdings" pitchFamily="2" charset="2"/>
              </a:rPr>
              <a:t> – </a:t>
            </a:r>
            <a:r>
              <a:rPr lang="fi-FI" sz="2400" dirty="0" err="1">
                <a:sym typeface="Wingdings" pitchFamily="2" charset="2"/>
              </a:rPr>
              <a:t>consumers</a:t>
            </a:r>
            <a:r>
              <a:rPr lang="fi-FI" sz="2400" dirty="0">
                <a:sym typeface="Wingdings" pitchFamily="2" charset="2"/>
              </a:rPr>
              <a:t>):  </a:t>
            </a:r>
            <a:r>
              <a:rPr lang="fi-FI" sz="2400" dirty="0" err="1">
                <a:sym typeface="Wingdings" pitchFamily="2" charset="2"/>
              </a:rPr>
              <a:t>customers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having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their</a:t>
            </a:r>
            <a:r>
              <a:rPr lang="fi-FI" sz="2400" dirty="0">
                <a:sym typeface="Wingdings" pitchFamily="2" charset="2"/>
              </a:rPr>
              <a:t> </a:t>
            </a:r>
          </a:p>
          <a:p>
            <a:pPr lvl="1"/>
            <a:r>
              <a:rPr lang="fi-FI" sz="2400" dirty="0" err="1">
                <a:sym typeface="Wingdings" pitchFamily="2" charset="2"/>
              </a:rPr>
              <a:t>own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generation</a:t>
            </a:r>
            <a:r>
              <a:rPr lang="fi-FI" sz="2400" dirty="0">
                <a:sym typeface="Wingdings" pitchFamily="2" charset="2"/>
              </a:rPr>
              <a:t>, and</a:t>
            </a:r>
          </a:p>
          <a:p>
            <a:pPr lvl="1"/>
            <a:r>
              <a:rPr lang="fi-FI" sz="2400" dirty="0" err="1">
                <a:sym typeface="Wingdings" pitchFamily="2" charset="2"/>
              </a:rPr>
              <a:t>possibly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flexible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loads</a:t>
            </a:r>
            <a:r>
              <a:rPr lang="fi-FI" sz="2400" dirty="0">
                <a:sym typeface="Wingdings" pitchFamily="2" charset="2"/>
              </a:rPr>
              <a:t>, and</a:t>
            </a:r>
          </a:p>
          <a:p>
            <a:pPr lvl="1"/>
            <a:r>
              <a:rPr lang="fi-FI" sz="2400" dirty="0" err="1">
                <a:sym typeface="Wingdings" pitchFamily="2" charset="2"/>
              </a:rPr>
              <a:t>possibly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storages</a:t>
            </a:r>
            <a:r>
              <a:rPr lang="fi-FI" sz="2400" dirty="0">
                <a:sym typeface="Wingdings" pitchFamily="2" charset="2"/>
              </a:rPr>
              <a:t> (BES, TES)</a:t>
            </a:r>
          </a:p>
        </p:txBody>
      </p:sp>
    </p:spTree>
  </p:cSld>
  <p:clrMapOvr>
    <a:masterClrMapping/>
  </p:clrMapOvr>
  <p:transition advTm="9000"/>
</p:sld>
</file>

<file path=ppt/theme/theme1.xml><?xml version="1.0" encoding="utf-8"?>
<a:theme xmlns:a="http://schemas.openxmlformats.org/drawingml/2006/main" name="Kuva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Kuva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2025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Tx/>
          <a:buNone/>
          <a:tabLst/>
          <a:defRPr kumimoji="0" lang="fi-FI" sz="900" b="1" i="0" u="none" strike="noStrike" cap="none" normalizeH="0" baseline="-25000" smtClean="0">
            <a:ln>
              <a:noFill/>
            </a:ln>
            <a:solidFill>
              <a:srgbClr val="4D4D4D"/>
            </a:solidFill>
            <a:effectLst/>
            <a:latin typeface="Electra LH Regular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2025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Tx/>
          <a:buNone/>
          <a:tabLst/>
          <a:defRPr kumimoji="0" lang="fi-FI" sz="900" b="1" i="0" u="none" strike="noStrike" cap="none" normalizeH="0" baseline="-25000" smtClean="0">
            <a:ln>
              <a:noFill/>
            </a:ln>
            <a:solidFill>
              <a:srgbClr val="4D4D4D"/>
            </a:solidFill>
            <a:effectLst/>
            <a:latin typeface="Electra LH Regular" pitchFamily="18" charset="0"/>
          </a:defRPr>
        </a:defPPr>
      </a:lstStyle>
    </a:lnDef>
  </a:objectDefaults>
  <a:extraClrSchemeLst>
    <a:extraClrScheme>
      <a:clrScheme name="Kuv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v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v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v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v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v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v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12406619</TotalTime>
  <Pages>22</Pages>
  <Words>1148</Words>
  <Application>Microsoft Office PowerPoint</Application>
  <PresentationFormat>Custom</PresentationFormat>
  <Paragraphs>211</Paragraphs>
  <Slides>25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Arial Narrow</vt:lpstr>
      <vt:lpstr>Calibri</vt:lpstr>
      <vt:lpstr>Electra LH Regular</vt:lpstr>
      <vt:lpstr>Georgia</vt:lpstr>
      <vt:lpstr>Symbol</vt:lpstr>
      <vt:lpstr>Times New Roman</vt:lpstr>
      <vt:lpstr>Wingdings</vt:lpstr>
      <vt:lpstr>Kuvat</vt:lpstr>
      <vt:lpstr>Visio</vt:lpstr>
      <vt:lpstr>PowerPoint Presentation</vt:lpstr>
      <vt:lpstr>SMART GRIDS</vt:lpstr>
      <vt:lpstr>PowerPoint Presentation</vt:lpstr>
      <vt:lpstr>Challenge of renewables: intermittent production and power balance</vt:lpstr>
      <vt:lpstr>Smart Grids and Power Balance</vt:lpstr>
      <vt:lpstr>DEVELOPMENT OF MARKETS – PRICE  VOLATILITY AND BALANCE MANAGEMENT DUE TO RENEWABLES</vt:lpstr>
      <vt:lpstr>Flexibility gap and options</vt:lpstr>
      <vt:lpstr>PowerPoint Presentation</vt:lpstr>
      <vt:lpstr>Resources for Power Balance and Energy Efficiency</vt:lpstr>
      <vt:lpstr>Future energy system control levels</vt:lpstr>
      <vt:lpstr>Model of heating loads for DR</vt:lpstr>
      <vt:lpstr>Schematic of Energy Hub</vt:lpstr>
      <vt:lpstr>DR in market optimization</vt:lpstr>
      <vt:lpstr>DR in balance management</vt:lpstr>
      <vt:lpstr>Demand Response potential</vt:lpstr>
      <vt:lpstr>DR and distributed resources</vt:lpstr>
      <vt:lpstr>DC in future houses</vt:lpstr>
      <vt:lpstr>PowerPoint Presentation</vt:lpstr>
      <vt:lpstr>A Smart Grid Control Architecture for DER and DR</vt:lpstr>
      <vt:lpstr>Distributed fault management – self healing networks</vt:lpstr>
      <vt:lpstr> An Example of Self-Healing Network</vt:lpstr>
      <vt:lpstr>WIND POWER PARKS IN GERMANY</vt:lpstr>
      <vt:lpstr>POTENTIAL OF SOLAR POWER</vt:lpstr>
      <vt:lpstr>Smart Grid  Supergrid</vt:lpstr>
      <vt:lpstr>Desertec – solar power from North-Africa to Europe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Anneli Lappalainen</dc:creator>
  <cp:lastModifiedBy>Lehtonen Matti</cp:lastModifiedBy>
  <cp:revision>1130</cp:revision>
  <cp:lastPrinted>2005-05-11T10:03:27Z</cp:lastPrinted>
  <dcterms:created xsi:type="dcterms:W3CDTF">1996-12-07T07:56:28Z</dcterms:created>
  <dcterms:modified xsi:type="dcterms:W3CDTF">2024-01-05T07:48:44Z</dcterms:modified>
</cp:coreProperties>
</file>