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2" r:id="rId5"/>
    <p:sldId id="263" r:id="rId6"/>
    <p:sldId id="261" r:id="rId7"/>
    <p:sldId id="264" r:id="rId8"/>
    <p:sldId id="265" r:id="rId9"/>
    <p:sldId id="259" r:id="rId10"/>
    <p:sldId id="266" r:id="rId11"/>
    <p:sldId id="267" r:id="rId12"/>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33425-724A-1DAA-76AF-659546E987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i-FI"/>
          </a:p>
        </p:txBody>
      </p:sp>
      <p:sp>
        <p:nvSpPr>
          <p:cNvPr id="3" name="Subtitle 2">
            <a:extLst>
              <a:ext uri="{FF2B5EF4-FFF2-40B4-BE49-F238E27FC236}">
                <a16:creationId xmlns:a16="http://schemas.microsoft.com/office/drawing/2014/main" id="{F77DB51C-F979-CD57-4DB1-2589B1F554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i-FI"/>
          </a:p>
        </p:txBody>
      </p:sp>
      <p:sp>
        <p:nvSpPr>
          <p:cNvPr id="4" name="Date Placeholder 3">
            <a:extLst>
              <a:ext uri="{FF2B5EF4-FFF2-40B4-BE49-F238E27FC236}">
                <a16:creationId xmlns:a16="http://schemas.microsoft.com/office/drawing/2014/main" id="{54FF9F0C-3575-8BA4-E5C7-4E4B90B9A157}"/>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5" name="Footer Placeholder 4">
            <a:extLst>
              <a:ext uri="{FF2B5EF4-FFF2-40B4-BE49-F238E27FC236}">
                <a16:creationId xmlns:a16="http://schemas.microsoft.com/office/drawing/2014/main" id="{F95B3C74-9DA9-F369-DF94-BC51EA8015C3}"/>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F5F2CBBC-D498-7F20-7504-D0D769E15871}"/>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2308809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4EDC3-A9C2-3296-7628-19F53EEE038A}"/>
              </a:ext>
            </a:extLst>
          </p:cNvPr>
          <p:cNvSpPr>
            <a:spLocks noGrp="1"/>
          </p:cNvSpPr>
          <p:nvPr>
            <p:ph type="title"/>
          </p:nvPr>
        </p:nvSpPr>
        <p:spPr/>
        <p:txBody>
          <a:bodyPr/>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D2CF1769-B24C-6E40-C691-01AC321E6BE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46ECE971-3E6A-95D2-5AEB-57ACDE1B9C16}"/>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5" name="Footer Placeholder 4">
            <a:extLst>
              <a:ext uri="{FF2B5EF4-FFF2-40B4-BE49-F238E27FC236}">
                <a16:creationId xmlns:a16="http://schemas.microsoft.com/office/drawing/2014/main" id="{AB7B3DD3-964D-2ACF-8287-CADBF6A28F8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E61FD5E0-8FF1-AE35-F29F-0836D62B7B4B}"/>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1577783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C67B307-FD3B-8F9B-0DF7-B04782F0271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fi-FI"/>
          </a:p>
        </p:txBody>
      </p:sp>
      <p:sp>
        <p:nvSpPr>
          <p:cNvPr id="3" name="Vertical Text Placeholder 2">
            <a:extLst>
              <a:ext uri="{FF2B5EF4-FFF2-40B4-BE49-F238E27FC236}">
                <a16:creationId xmlns:a16="http://schemas.microsoft.com/office/drawing/2014/main" id="{98FF1D86-EFEC-D406-B5C7-7293D5DCC0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DBED5C83-E7ED-533F-1CC9-BCC431344358}"/>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5" name="Footer Placeholder 4">
            <a:extLst>
              <a:ext uri="{FF2B5EF4-FFF2-40B4-BE49-F238E27FC236}">
                <a16:creationId xmlns:a16="http://schemas.microsoft.com/office/drawing/2014/main" id="{32974590-4A63-C56B-F60F-51684DB7DFF4}"/>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28FDB0F-4AF7-C3F8-FA14-0100014A57E4}"/>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1742106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FE561-A65D-D51B-A428-0EFE69280FB1}"/>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248AD110-CB7C-EB8F-0AF5-4EC9A3A45C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81D216EF-760B-1A97-0C9A-2EA77196E5C7}"/>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5" name="Footer Placeholder 4">
            <a:extLst>
              <a:ext uri="{FF2B5EF4-FFF2-40B4-BE49-F238E27FC236}">
                <a16:creationId xmlns:a16="http://schemas.microsoft.com/office/drawing/2014/main" id="{DED20B84-F083-E70F-C8C1-A09384E7F31C}"/>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87F8EFE9-EBB3-EB67-9ED5-6F226F014C19}"/>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3214638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B3F88-A723-ED76-D6AE-536F74DF3E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i-FI"/>
          </a:p>
        </p:txBody>
      </p:sp>
      <p:sp>
        <p:nvSpPr>
          <p:cNvPr id="3" name="Text Placeholder 2">
            <a:extLst>
              <a:ext uri="{FF2B5EF4-FFF2-40B4-BE49-F238E27FC236}">
                <a16:creationId xmlns:a16="http://schemas.microsoft.com/office/drawing/2014/main" id="{2C1BB8A5-BAE3-F883-7FEE-30FD06148C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B353D00-7094-9B60-64C0-399048555FE0}"/>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5" name="Footer Placeholder 4">
            <a:extLst>
              <a:ext uri="{FF2B5EF4-FFF2-40B4-BE49-F238E27FC236}">
                <a16:creationId xmlns:a16="http://schemas.microsoft.com/office/drawing/2014/main" id="{463E42F7-26A9-59AB-90DA-B603A7AACA89}"/>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CE4E5148-3271-2D0B-6776-2AE700DB3B0A}"/>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3622546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45432-BF3F-1AD0-4283-E46C60932ABC}"/>
              </a:ext>
            </a:extLst>
          </p:cNvPr>
          <p:cNvSpPr>
            <a:spLocks noGrp="1"/>
          </p:cNvSpPr>
          <p:nvPr>
            <p:ph type="title"/>
          </p:nvPr>
        </p:nvSpPr>
        <p:spPr/>
        <p:txBody>
          <a:bodyPr/>
          <a:lstStyle/>
          <a:p>
            <a:r>
              <a:rPr lang="en-US"/>
              <a:t>Click to edit Master title style</a:t>
            </a:r>
            <a:endParaRPr lang="fi-FI"/>
          </a:p>
        </p:txBody>
      </p:sp>
      <p:sp>
        <p:nvSpPr>
          <p:cNvPr id="3" name="Content Placeholder 2">
            <a:extLst>
              <a:ext uri="{FF2B5EF4-FFF2-40B4-BE49-F238E27FC236}">
                <a16:creationId xmlns:a16="http://schemas.microsoft.com/office/drawing/2014/main" id="{F74AFE5D-A88B-98D5-4ABD-C417E6A087E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a:extLst>
              <a:ext uri="{FF2B5EF4-FFF2-40B4-BE49-F238E27FC236}">
                <a16:creationId xmlns:a16="http://schemas.microsoft.com/office/drawing/2014/main" id="{9670FB50-0A08-DEF6-CE2E-F2C6380991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Date Placeholder 4">
            <a:extLst>
              <a:ext uri="{FF2B5EF4-FFF2-40B4-BE49-F238E27FC236}">
                <a16:creationId xmlns:a16="http://schemas.microsoft.com/office/drawing/2014/main" id="{997211EC-69DF-9BBA-91F8-1390B3008B32}"/>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6" name="Footer Placeholder 5">
            <a:extLst>
              <a:ext uri="{FF2B5EF4-FFF2-40B4-BE49-F238E27FC236}">
                <a16:creationId xmlns:a16="http://schemas.microsoft.com/office/drawing/2014/main" id="{85FC4742-2E59-87F6-CA5A-E0B3CC743B5F}"/>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3733E2BE-1E8C-DEE3-B356-8685A0478AF2}"/>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2294874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80E9A-E6A0-256A-D6EE-2176127E4DC6}"/>
              </a:ext>
            </a:extLst>
          </p:cNvPr>
          <p:cNvSpPr>
            <a:spLocks noGrp="1"/>
          </p:cNvSpPr>
          <p:nvPr>
            <p:ph type="title"/>
          </p:nvPr>
        </p:nvSpPr>
        <p:spPr>
          <a:xfrm>
            <a:off x="839788" y="365125"/>
            <a:ext cx="10515600" cy="1325563"/>
          </a:xfrm>
        </p:spPr>
        <p:txBody>
          <a:bodyPr/>
          <a:lstStyle/>
          <a:p>
            <a:r>
              <a:rPr lang="en-US"/>
              <a:t>Click to edit Master title style</a:t>
            </a:r>
            <a:endParaRPr lang="fi-FI"/>
          </a:p>
        </p:txBody>
      </p:sp>
      <p:sp>
        <p:nvSpPr>
          <p:cNvPr id="3" name="Text Placeholder 2">
            <a:extLst>
              <a:ext uri="{FF2B5EF4-FFF2-40B4-BE49-F238E27FC236}">
                <a16:creationId xmlns:a16="http://schemas.microsoft.com/office/drawing/2014/main" id="{C7927752-CF43-A039-3337-462AA6327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7F80A19-759C-D89C-D1E3-7E975437E0D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Text Placeholder 4">
            <a:extLst>
              <a:ext uri="{FF2B5EF4-FFF2-40B4-BE49-F238E27FC236}">
                <a16:creationId xmlns:a16="http://schemas.microsoft.com/office/drawing/2014/main" id="{BDEEA158-A6C4-E3C9-383F-86930FD60D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4C915FD-B6FC-DC0E-E480-09272A1D57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7" name="Date Placeholder 6">
            <a:extLst>
              <a:ext uri="{FF2B5EF4-FFF2-40B4-BE49-F238E27FC236}">
                <a16:creationId xmlns:a16="http://schemas.microsoft.com/office/drawing/2014/main" id="{A7ECA13C-6A90-2667-420A-76FA11BB7409}"/>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8" name="Footer Placeholder 7">
            <a:extLst>
              <a:ext uri="{FF2B5EF4-FFF2-40B4-BE49-F238E27FC236}">
                <a16:creationId xmlns:a16="http://schemas.microsoft.com/office/drawing/2014/main" id="{CE591885-8339-2C58-557D-5973A3BE88C0}"/>
              </a:ext>
            </a:extLst>
          </p:cNvPr>
          <p:cNvSpPr>
            <a:spLocks noGrp="1"/>
          </p:cNvSpPr>
          <p:nvPr>
            <p:ph type="ftr" sz="quarter" idx="11"/>
          </p:nvPr>
        </p:nvSpPr>
        <p:spPr/>
        <p:txBody>
          <a:bodyPr/>
          <a:lstStyle/>
          <a:p>
            <a:endParaRPr lang="fi-FI"/>
          </a:p>
        </p:txBody>
      </p:sp>
      <p:sp>
        <p:nvSpPr>
          <p:cNvPr id="9" name="Slide Number Placeholder 8">
            <a:extLst>
              <a:ext uri="{FF2B5EF4-FFF2-40B4-BE49-F238E27FC236}">
                <a16:creationId xmlns:a16="http://schemas.microsoft.com/office/drawing/2014/main" id="{4F927F25-9740-65EB-A67C-FA7D66B65970}"/>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105945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643C34-5957-8A36-7E6A-7099DCF8ECB3}"/>
              </a:ext>
            </a:extLst>
          </p:cNvPr>
          <p:cNvSpPr>
            <a:spLocks noGrp="1"/>
          </p:cNvSpPr>
          <p:nvPr>
            <p:ph type="title"/>
          </p:nvPr>
        </p:nvSpPr>
        <p:spPr/>
        <p:txBody>
          <a:bodyPr/>
          <a:lstStyle/>
          <a:p>
            <a:r>
              <a:rPr lang="en-US"/>
              <a:t>Click to edit Master title style</a:t>
            </a:r>
            <a:endParaRPr lang="fi-FI"/>
          </a:p>
        </p:txBody>
      </p:sp>
      <p:sp>
        <p:nvSpPr>
          <p:cNvPr id="3" name="Date Placeholder 2">
            <a:extLst>
              <a:ext uri="{FF2B5EF4-FFF2-40B4-BE49-F238E27FC236}">
                <a16:creationId xmlns:a16="http://schemas.microsoft.com/office/drawing/2014/main" id="{FAEB2CD1-DEBA-FA63-21E2-F88F71E7FC05}"/>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4" name="Footer Placeholder 3">
            <a:extLst>
              <a:ext uri="{FF2B5EF4-FFF2-40B4-BE49-F238E27FC236}">
                <a16:creationId xmlns:a16="http://schemas.microsoft.com/office/drawing/2014/main" id="{D36413C2-5B4E-472A-0EB4-D26F7F467DED}"/>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49F053A4-6414-40F6-BEB1-D7F02C839F96}"/>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4268106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BD3D46-0C88-0125-972A-50CC9ADC2CF2}"/>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3" name="Footer Placeholder 2">
            <a:extLst>
              <a:ext uri="{FF2B5EF4-FFF2-40B4-BE49-F238E27FC236}">
                <a16:creationId xmlns:a16="http://schemas.microsoft.com/office/drawing/2014/main" id="{DD82FA73-0FA8-3FBC-5CD3-7623FB934FB8}"/>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80A3A4AF-D134-17AA-EF17-D33674758D8B}"/>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3735741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EF8DFC-0215-E288-D3F0-BED5C59A56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Content Placeholder 2">
            <a:extLst>
              <a:ext uri="{FF2B5EF4-FFF2-40B4-BE49-F238E27FC236}">
                <a16:creationId xmlns:a16="http://schemas.microsoft.com/office/drawing/2014/main" id="{4F16F60A-495F-F2E6-233B-FBA502D091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a:extLst>
              <a:ext uri="{FF2B5EF4-FFF2-40B4-BE49-F238E27FC236}">
                <a16:creationId xmlns:a16="http://schemas.microsoft.com/office/drawing/2014/main" id="{E3017930-C390-A78B-F281-D4D68A2772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6E13A3-DAA8-7EFE-97D8-DC5C3F4EC349}"/>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6" name="Footer Placeholder 5">
            <a:extLst>
              <a:ext uri="{FF2B5EF4-FFF2-40B4-BE49-F238E27FC236}">
                <a16:creationId xmlns:a16="http://schemas.microsoft.com/office/drawing/2014/main" id="{216B08A9-7545-4E0F-4ABA-16E5E8D32A92}"/>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71C5CB17-3678-B458-D42F-CEC4836B87B6}"/>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4271517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4918A-F9AB-3A60-8D23-DF1A748FD6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i-FI"/>
          </a:p>
        </p:txBody>
      </p:sp>
      <p:sp>
        <p:nvSpPr>
          <p:cNvPr id="3" name="Picture Placeholder 2">
            <a:extLst>
              <a:ext uri="{FF2B5EF4-FFF2-40B4-BE49-F238E27FC236}">
                <a16:creationId xmlns:a16="http://schemas.microsoft.com/office/drawing/2014/main" id="{0D7E9301-4633-6657-083D-E086FB36C9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xt Placeholder 3">
            <a:extLst>
              <a:ext uri="{FF2B5EF4-FFF2-40B4-BE49-F238E27FC236}">
                <a16:creationId xmlns:a16="http://schemas.microsoft.com/office/drawing/2014/main" id="{A3067CBE-EAC4-E5EA-67D2-938264DD67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058A3D-D01F-B56A-FEB7-B36F0FA143A9}"/>
              </a:ext>
            </a:extLst>
          </p:cNvPr>
          <p:cNvSpPr>
            <a:spLocks noGrp="1"/>
          </p:cNvSpPr>
          <p:nvPr>
            <p:ph type="dt" sz="half" idx="10"/>
          </p:nvPr>
        </p:nvSpPr>
        <p:spPr/>
        <p:txBody>
          <a:bodyPr/>
          <a:lstStyle/>
          <a:p>
            <a:fld id="{10C40A12-F6B5-46E5-9722-F03E1E07EDF8}" type="datetimeFigureOut">
              <a:rPr lang="fi-FI" smtClean="0"/>
              <a:t>29.2.2024</a:t>
            </a:fld>
            <a:endParaRPr lang="fi-FI"/>
          </a:p>
        </p:txBody>
      </p:sp>
      <p:sp>
        <p:nvSpPr>
          <p:cNvPr id="6" name="Footer Placeholder 5">
            <a:extLst>
              <a:ext uri="{FF2B5EF4-FFF2-40B4-BE49-F238E27FC236}">
                <a16:creationId xmlns:a16="http://schemas.microsoft.com/office/drawing/2014/main" id="{6C09DF7E-BBAF-B7FA-699C-9D880A4ED9B8}"/>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528C7A77-F8CF-9646-8E2D-0AA361758E00}"/>
              </a:ext>
            </a:extLst>
          </p:cNvPr>
          <p:cNvSpPr>
            <a:spLocks noGrp="1"/>
          </p:cNvSpPr>
          <p:nvPr>
            <p:ph type="sldNum" sz="quarter" idx="12"/>
          </p:nvPr>
        </p:nvSpPr>
        <p:spPr/>
        <p:txBody>
          <a:bodyPr/>
          <a:lstStyle/>
          <a:p>
            <a:fld id="{D53462EF-4C42-41D2-9628-5090694713E1}" type="slidenum">
              <a:rPr lang="fi-FI" smtClean="0"/>
              <a:t>‹#›</a:t>
            </a:fld>
            <a:endParaRPr lang="fi-FI"/>
          </a:p>
        </p:txBody>
      </p:sp>
    </p:spTree>
    <p:extLst>
      <p:ext uri="{BB962C8B-B14F-4D97-AF65-F5344CB8AC3E}">
        <p14:creationId xmlns:p14="http://schemas.microsoft.com/office/powerpoint/2010/main" val="3757060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5C2BDA-EBAF-5A34-EE48-489CBFC4F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i-FI"/>
          </a:p>
        </p:txBody>
      </p:sp>
      <p:sp>
        <p:nvSpPr>
          <p:cNvPr id="3" name="Text Placeholder 2">
            <a:extLst>
              <a:ext uri="{FF2B5EF4-FFF2-40B4-BE49-F238E27FC236}">
                <a16:creationId xmlns:a16="http://schemas.microsoft.com/office/drawing/2014/main" id="{63879AD8-6FD4-9D11-96B4-53D314C25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Date Placeholder 3">
            <a:extLst>
              <a:ext uri="{FF2B5EF4-FFF2-40B4-BE49-F238E27FC236}">
                <a16:creationId xmlns:a16="http://schemas.microsoft.com/office/drawing/2014/main" id="{1C0E69AB-708C-CB59-2EE8-EE900D88C1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40A12-F6B5-46E5-9722-F03E1E07EDF8}" type="datetimeFigureOut">
              <a:rPr lang="fi-FI" smtClean="0"/>
              <a:t>29.2.2024</a:t>
            </a:fld>
            <a:endParaRPr lang="fi-FI"/>
          </a:p>
        </p:txBody>
      </p:sp>
      <p:sp>
        <p:nvSpPr>
          <p:cNvPr id="5" name="Footer Placeholder 4">
            <a:extLst>
              <a:ext uri="{FF2B5EF4-FFF2-40B4-BE49-F238E27FC236}">
                <a16:creationId xmlns:a16="http://schemas.microsoft.com/office/drawing/2014/main" id="{42E5A272-AE91-A4DD-3AE7-39EC5F1857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Slide Number Placeholder 5">
            <a:extLst>
              <a:ext uri="{FF2B5EF4-FFF2-40B4-BE49-F238E27FC236}">
                <a16:creationId xmlns:a16="http://schemas.microsoft.com/office/drawing/2014/main" id="{8D344D32-53CE-1C89-6C59-4E346E52DC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3462EF-4C42-41D2-9628-5090694713E1}" type="slidenum">
              <a:rPr lang="fi-FI" smtClean="0"/>
              <a:t>‹#›</a:t>
            </a:fld>
            <a:endParaRPr lang="fi-FI"/>
          </a:p>
        </p:txBody>
      </p:sp>
    </p:spTree>
    <p:extLst>
      <p:ext uri="{BB962C8B-B14F-4D97-AF65-F5344CB8AC3E}">
        <p14:creationId xmlns:p14="http://schemas.microsoft.com/office/powerpoint/2010/main" val="2312867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43D66-68B4-FBBA-D76A-010CC3D29572}"/>
              </a:ext>
            </a:extLst>
          </p:cNvPr>
          <p:cNvSpPr>
            <a:spLocks noGrp="1"/>
          </p:cNvSpPr>
          <p:nvPr>
            <p:ph type="ctrTitle"/>
          </p:nvPr>
        </p:nvSpPr>
        <p:spPr>
          <a:xfrm>
            <a:off x="4876799" y="2176549"/>
            <a:ext cx="5676901" cy="1447466"/>
          </a:xfrm>
        </p:spPr>
        <p:txBody>
          <a:bodyPr>
            <a:normAutofit/>
          </a:bodyPr>
          <a:lstStyle/>
          <a:p>
            <a:r>
              <a:rPr lang="fi-FI" sz="3200" dirty="0" err="1">
                <a:latin typeface="ADLaM Display" panose="020F0502020204030204" pitchFamily="2" charset="0"/>
                <a:ea typeface="ADLaM Display" panose="020F0502020204030204" pitchFamily="2" charset="0"/>
                <a:cs typeface="ADLaM Display" panose="020F0502020204030204" pitchFamily="2" charset="0"/>
              </a:rPr>
              <a:t>Swedish</a:t>
            </a:r>
            <a:r>
              <a:rPr lang="fi-FI" sz="3200" dirty="0">
                <a:latin typeface="ADLaM Display" panose="020F0502020204030204" pitchFamily="2" charset="0"/>
                <a:ea typeface="ADLaM Display" panose="020F0502020204030204" pitchFamily="2" charset="0"/>
                <a:cs typeface="ADLaM Display" panose="020F0502020204030204" pitchFamily="2" charset="0"/>
              </a:rPr>
              <a:t> for </a:t>
            </a:r>
            <a:r>
              <a:rPr lang="fi-FI" sz="3200" dirty="0" err="1">
                <a:latin typeface="ADLaM Display" panose="020F0502020204030204" pitchFamily="2" charset="0"/>
                <a:ea typeface="ADLaM Display" panose="020F0502020204030204" pitchFamily="2" charset="0"/>
                <a:cs typeface="ADLaM Display" panose="020F0502020204030204" pitchFamily="2" charset="0"/>
              </a:rPr>
              <a:t>international</a:t>
            </a:r>
            <a:r>
              <a:rPr lang="fi-FI" sz="3200" dirty="0">
                <a:latin typeface="ADLaM Display" panose="020F0502020204030204" pitchFamily="2" charset="0"/>
                <a:ea typeface="ADLaM Display" panose="020F0502020204030204" pitchFamily="2" charset="0"/>
                <a:cs typeface="ADLaM Display" panose="020F0502020204030204" pitchFamily="2" charset="0"/>
              </a:rPr>
              <a:t> </a:t>
            </a:r>
            <a:r>
              <a:rPr lang="fi-FI" sz="3200" dirty="0" err="1">
                <a:latin typeface="ADLaM Display" panose="020F0502020204030204" pitchFamily="2" charset="0"/>
                <a:ea typeface="ADLaM Display" panose="020F0502020204030204" pitchFamily="2" charset="0"/>
                <a:cs typeface="ADLaM Display" panose="020F0502020204030204" pitchFamily="2" charset="0"/>
              </a:rPr>
              <a:t>students</a:t>
            </a:r>
            <a:r>
              <a:rPr lang="fi-FI" sz="3200" dirty="0">
                <a:latin typeface="ADLaM Display" panose="020F0502020204030204" pitchFamily="2" charset="0"/>
                <a:ea typeface="ADLaM Display" panose="020F0502020204030204" pitchFamily="2" charset="0"/>
                <a:cs typeface="ADLaM Display" panose="020F0502020204030204" pitchFamily="2" charset="0"/>
              </a:rPr>
              <a:t>, 1A (3 </a:t>
            </a:r>
            <a:r>
              <a:rPr lang="fi-FI" sz="3200" dirty="0" err="1">
                <a:latin typeface="ADLaM Display" panose="020F0502020204030204" pitchFamily="2" charset="0"/>
                <a:ea typeface="ADLaM Display" panose="020F0502020204030204" pitchFamily="2" charset="0"/>
                <a:cs typeface="ADLaM Display" panose="020F0502020204030204" pitchFamily="2" charset="0"/>
              </a:rPr>
              <a:t>cr</a:t>
            </a:r>
            <a:r>
              <a:rPr lang="fi-FI" sz="3200" dirty="0">
                <a:latin typeface="ADLaM Display" panose="020F0502020204030204" pitchFamily="2" charset="0"/>
                <a:ea typeface="ADLaM Display" panose="020F0502020204030204" pitchFamily="2" charset="0"/>
                <a:cs typeface="ADLaM Display" panose="020F0502020204030204" pitchFamily="2" charset="0"/>
              </a:rPr>
              <a:t>)</a:t>
            </a:r>
            <a:br>
              <a:rPr lang="fi-FI" sz="3200" dirty="0">
                <a:latin typeface="ADLaM Display" panose="020F0502020204030204" pitchFamily="2" charset="0"/>
                <a:ea typeface="ADLaM Display" panose="020F0502020204030204" pitchFamily="2" charset="0"/>
                <a:cs typeface="ADLaM Display" panose="020F0502020204030204" pitchFamily="2" charset="0"/>
              </a:rPr>
            </a:br>
            <a:r>
              <a:rPr lang="fi-FI" sz="3200" dirty="0">
                <a:latin typeface="ADLaM Display" panose="020F0502020204030204" pitchFamily="2" charset="0"/>
                <a:ea typeface="ADLaM Display" panose="020F0502020204030204" pitchFamily="2" charset="0"/>
                <a:cs typeface="ADLaM Display" panose="020F0502020204030204" pitchFamily="2" charset="0"/>
              </a:rPr>
              <a:t>29.2.2024</a:t>
            </a:r>
          </a:p>
        </p:txBody>
      </p:sp>
      <p:sp>
        <p:nvSpPr>
          <p:cNvPr id="3" name="Subtitle 2">
            <a:extLst>
              <a:ext uri="{FF2B5EF4-FFF2-40B4-BE49-F238E27FC236}">
                <a16:creationId xmlns:a16="http://schemas.microsoft.com/office/drawing/2014/main" id="{CAAC3DA0-A1E7-7095-9ACA-8D821A5AD82E}"/>
              </a:ext>
            </a:extLst>
          </p:cNvPr>
          <p:cNvSpPr>
            <a:spLocks noGrp="1"/>
          </p:cNvSpPr>
          <p:nvPr>
            <p:ph type="subTitle" idx="1"/>
          </p:nvPr>
        </p:nvSpPr>
        <p:spPr>
          <a:xfrm>
            <a:off x="4876799" y="3858564"/>
            <a:ext cx="5676901" cy="1061184"/>
          </a:xfrm>
        </p:spPr>
        <p:txBody>
          <a:bodyPr>
            <a:normAutofit/>
          </a:bodyPr>
          <a:lstStyle/>
          <a:p>
            <a:pPr algn="ctr"/>
            <a:r>
              <a:rPr lang="fi-FI" sz="2000" dirty="0" err="1">
                <a:latin typeface="ADLaM Display" panose="02010000000000000000" pitchFamily="2" charset="0"/>
                <a:ea typeface="ADLaM Display" panose="02010000000000000000" pitchFamily="2" charset="0"/>
                <a:cs typeface="ADLaM Display" panose="02010000000000000000" pitchFamily="2" charset="0"/>
              </a:rPr>
              <a:t>Välkommen</a:t>
            </a:r>
            <a:r>
              <a:rPr lang="fi-FI" sz="2000" dirty="0">
                <a:latin typeface="ADLaM Display" panose="02010000000000000000" pitchFamily="2" charset="0"/>
                <a:ea typeface="ADLaM Display" panose="02010000000000000000" pitchFamily="2" charset="0"/>
                <a:cs typeface="ADLaM Display" panose="02010000000000000000" pitchFamily="2" charset="0"/>
              </a:rPr>
              <a:t>! </a:t>
            </a:r>
            <a:r>
              <a:rPr lang="fi-FI" sz="2000" dirty="0" err="1">
                <a:latin typeface="ADLaM Display" panose="02010000000000000000" pitchFamily="2" charset="0"/>
                <a:ea typeface="ADLaM Display" panose="02010000000000000000" pitchFamily="2" charset="0"/>
                <a:cs typeface="ADLaM Display" panose="02010000000000000000" pitchFamily="2" charset="0"/>
              </a:rPr>
              <a:t>Welcome</a:t>
            </a:r>
            <a:r>
              <a:rPr lang="fi-FI" sz="2000" dirty="0">
                <a:latin typeface="ADLaM Display" panose="02010000000000000000" pitchFamily="2" charset="0"/>
                <a:ea typeface="ADLaM Display" panose="02010000000000000000" pitchFamily="2" charset="0"/>
                <a:cs typeface="ADLaM Display" panose="02010000000000000000" pitchFamily="2" charset="0"/>
              </a:rPr>
              <a:t>!</a:t>
            </a:r>
          </a:p>
          <a:p>
            <a:pPr algn="ctr"/>
            <a:r>
              <a:rPr lang="fi-FI" sz="2000" dirty="0">
                <a:latin typeface="ADLaM Display" panose="02010000000000000000" pitchFamily="2" charset="0"/>
                <a:ea typeface="ADLaM Display" panose="02010000000000000000" pitchFamily="2" charset="0"/>
                <a:cs typeface="ADLaM Display" panose="02010000000000000000" pitchFamily="2" charset="0"/>
              </a:rPr>
              <a:t>Vi </a:t>
            </a:r>
            <a:r>
              <a:rPr lang="fi-FI" sz="2000" dirty="0" err="1">
                <a:latin typeface="ADLaM Display" panose="02010000000000000000" pitchFamily="2" charset="0"/>
                <a:ea typeface="ADLaM Display" panose="02010000000000000000" pitchFamily="2" charset="0"/>
                <a:cs typeface="ADLaM Display" panose="02010000000000000000" pitchFamily="2" charset="0"/>
              </a:rPr>
              <a:t>start</a:t>
            </a:r>
            <a:r>
              <a:rPr lang="fi-FI" sz="2000" dirty="0">
                <a:latin typeface="ADLaM Display" panose="02010000000000000000" pitchFamily="2" charset="0"/>
                <a:ea typeface="ADLaM Display" panose="02010000000000000000" pitchFamily="2" charset="0"/>
                <a:cs typeface="ADLaM Display" panose="02010000000000000000" pitchFamily="2" charset="0"/>
              </a:rPr>
              <a:t> 16:30 / Vi </a:t>
            </a:r>
            <a:r>
              <a:rPr lang="fi-FI" sz="2000" dirty="0" err="1">
                <a:latin typeface="ADLaM Display" panose="02010000000000000000" pitchFamily="2" charset="0"/>
                <a:ea typeface="ADLaM Display" panose="02010000000000000000" pitchFamily="2" charset="0"/>
                <a:cs typeface="ADLaM Display" panose="02010000000000000000" pitchFamily="2" charset="0"/>
              </a:rPr>
              <a:t>börjar</a:t>
            </a:r>
            <a:r>
              <a:rPr lang="fi-FI" sz="2000" dirty="0">
                <a:latin typeface="ADLaM Display" panose="02010000000000000000" pitchFamily="2" charset="0"/>
                <a:ea typeface="ADLaM Display" panose="02010000000000000000" pitchFamily="2" charset="0"/>
                <a:cs typeface="ADLaM Display" panose="02010000000000000000" pitchFamily="2" charset="0"/>
              </a:rPr>
              <a:t> 16:30</a:t>
            </a:r>
          </a:p>
          <a:p>
            <a:endParaRPr lang="fi-FI" sz="1600" dirty="0">
              <a:latin typeface="ADLaM Display" panose="02010000000000000000" pitchFamily="2" charset="0"/>
              <a:ea typeface="ADLaM Display" panose="02010000000000000000" pitchFamily="2" charset="0"/>
              <a:cs typeface="ADLaM Display" panose="02010000000000000000" pitchFamily="2" charset="0"/>
            </a:endParaRPr>
          </a:p>
        </p:txBody>
      </p:sp>
      <p:pic>
        <p:nvPicPr>
          <p:cNvPr id="4" name="Picture 3" descr="Cherry blossoms">
            <a:extLst>
              <a:ext uri="{FF2B5EF4-FFF2-40B4-BE49-F238E27FC236}">
                <a16:creationId xmlns:a16="http://schemas.microsoft.com/office/drawing/2014/main" id="{63B05C89-BB38-5523-220F-7DDFBA41602B}"/>
              </a:ext>
            </a:extLst>
          </p:cNvPr>
          <p:cNvPicPr>
            <a:picLocks noChangeAspect="1"/>
          </p:cNvPicPr>
          <p:nvPr/>
        </p:nvPicPr>
        <p:blipFill rotWithShape="1">
          <a:blip r:embed="rId2"/>
          <a:srcRect l="4358" r="29509" b="-2"/>
          <a:stretch/>
        </p:blipFill>
        <p:spPr>
          <a:xfrm>
            <a:off x="-1" y="1371600"/>
            <a:ext cx="4076699" cy="4114800"/>
          </a:xfrm>
          <a:prstGeom prst="rect">
            <a:avLst/>
          </a:prstGeom>
        </p:spPr>
      </p:pic>
    </p:spTree>
    <p:extLst>
      <p:ext uri="{BB962C8B-B14F-4D97-AF65-F5344CB8AC3E}">
        <p14:creationId xmlns:p14="http://schemas.microsoft.com/office/powerpoint/2010/main" val="4068572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C488D-0B1B-F510-C4B4-58083167B67B}"/>
              </a:ext>
            </a:extLst>
          </p:cNvPr>
          <p:cNvSpPr>
            <a:spLocks noGrp="1"/>
          </p:cNvSpPr>
          <p:nvPr>
            <p:ph type="title"/>
          </p:nvPr>
        </p:nvSpPr>
        <p:spPr/>
        <p:txBody>
          <a:bodyPr/>
          <a:lstStyle/>
          <a:p>
            <a:r>
              <a:rPr lang="fi-FI" dirty="0" err="1"/>
              <a:t>Homework</a:t>
            </a:r>
            <a:r>
              <a:rPr lang="fi-FI" dirty="0"/>
              <a:t> </a:t>
            </a:r>
          </a:p>
        </p:txBody>
      </p:sp>
      <p:sp>
        <p:nvSpPr>
          <p:cNvPr id="3" name="Content Placeholder 2">
            <a:extLst>
              <a:ext uri="{FF2B5EF4-FFF2-40B4-BE49-F238E27FC236}">
                <a16:creationId xmlns:a16="http://schemas.microsoft.com/office/drawing/2014/main" id="{504EFAA6-D114-D885-A400-A5E2287D2128}"/>
              </a:ext>
            </a:extLst>
          </p:cNvPr>
          <p:cNvSpPr>
            <a:spLocks noGrp="1"/>
          </p:cNvSpPr>
          <p:nvPr>
            <p:ph idx="1"/>
          </p:nvPr>
        </p:nvSpPr>
        <p:spPr/>
        <p:txBody>
          <a:bodyPr>
            <a:normAutofit/>
          </a:bodyPr>
          <a:lstStyle/>
          <a:p>
            <a:pPr marL="0" indent="0">
              <a:buNone/>
            </a:pPr>
            <a:r>
              <a:rPr lang="en-US" dirty="0"/>
              <a:t>- Use the </a:t>
            </a:r>
            <a:r>
              <a:rPr lang="en-US" dirty="0" err="1"/>
              <a:t>Rivstart</a:t>
            </a:r>
            <a:r>
              <a:rPr lang="en-US" dirty="0"/>
              <a:t> material that you have (textbook, workbook, extra online material) to repeat everything we have learned in chapter 1. Read the texts aloud and make sure you understand everything! Use checklist on MyCourses.</a:t>
            </a:r>
          </a:p>
          <a:p>
            <a:pPr marL="0" indent="0">
              <a:buNone/>
            </a:pPr>
            <a:r>
              <a:rPr lang="en-US" dirty="0"/>
              <a:t>- Write a short text about yourself on our class Padlet. (I will open it after the lesson.) Write about your name, where you come from, what languages you speak, where you work etc. Deadline Tuesday 12.00.</a:t>
            </a:r>
          </a:p>
          <a:p>
            <a:pPr marL="0" indent="0">
              <a:buNone/>
            </a:pPr>
            <a:r>
              <a:rPr lang="en-US" dirty="0"/>
              <a:t>- Practice pronunciation</a:t>
            </a:r>
          </a:p>
          <a:p>
            <a:pPr marL="0" indent="0">
              <a:buNone/>
            </a:pPr>
            <a:r>
              <a:rPr lang="en-US" dirty="0"/>
              <a:t>➢ Listen to Swedish music, talk Swedish, think in Swedish!</a:t>
            </a:r>
            <a:endParaRPr lang="fi-FI" dirty="0"/>
          </a:p>
        </p:txBody>
      </p:sp>
    </p:spTree>
    <p:extLst>
      <p:ext uri="{BB962C8B-B14F-4D97-AF65-F5344CB8AC3E}">
        <p14:creationId xmlns:p14="http://schemas.microsoft.com/office/powerpoint/2010/main" val="34776529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descr="Cherry blossoms">
            <a:extLst>
              <a:ext uri="{FF2B5EF4-FFF2-40B4-BE49-F238E27FC236}">
                <a16:creationId xmlns:a16="http://schemas.microsoft.com/office/drawing/2014/main" id="{8F96401E-3184-1F6D-1C8F-53B8CEABB01A}"/>
              </a:ext>
            </a:extLst>
          </p:cNvPr>
          <p:cNvPicPr>
            <a:picLocks noChangeAspect="1"/>
          </p:cNvPicPr>
          <p:nvPr/>
        </p:nvPicPr>
        <p:blipFill rotWithShape="1">
          <a:blip r:embed="rId2"/>
          <a:srcRect r="5882" b="-1"/>
          <a:stretch/>
        </p:blipFill>
        <p:spPr>
          <a:xfrm>
            <a:off x="2522356" y="10"/>
            <a:ext cx="9669642" cy="6857990"/>
          </a:xfrm>
          <a:prstGeom prst="rect">
            <a:avLst/>
          </a:prstGeom>
        </p:spPr>
      </p:pic>
      <p:sp>
        <p:nvSpPr>
          <p:cNvPr id="13" name="Rectangle 12">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1A36996-65B9-D6D2-8623-9C0DF73D26F3}"/>
              </a:ext>
            </a:extLst>
          </p:cNvPr>
          <p:cNvSpPr>
            <a:spLocks noGrp="1"/>
          </p:cNvSpPr>
          <p:nvPr>
            <p:ph type="title"/>
          </p:nvPr>
        </p:nvSpPr>
        <p:spPr>
          <a:xfrm>
            <a:off x="838200" y="365125"/>
            <a:ext cx="3822189" cy="1899912"/>
          </a:xfrm>
        </p:spPr>
        <p:txBody>
          <a:bodyPr>
            <a:normAutofit/>
          </a:bodyPr>
          <a:lstStyle/>
          <a:p>
            <a:endParaRPr lang="fi-FI" sz="4000"/>
          </a:p>
        </p:txBody>
      </p:sp>
      <p:sp>
        <p:nvSpPr>
          <p:cNvPr id="8" name="Content Placeholder 7">
            <a:extLst>
              <a:ext uri="{FF2B5EF4-FFF2-40B4-BE49-F238E27FC236}">
                <a16:creationId xmlns:a16="http://schemas.microsoft.com/office/drawing/2014/main" id="{3F1C1ED7-E4BD-C03F-7276-91E6982FAFED}"/>
              </a:ext>
            </a:extLst>
          </p:cNvPr>
          <p:cNvSpPr>
            <a:spLocks noGrp="1"/>
          </p:cNvSpPr>
          <p:nvPr>
            <p:ph idx="1"/>
          </p:nvPr>
        </p:nvSpPr>
        <p:spPr>
          <a:xfrm>
            <a:off x="838200" y="2434201"/>
            <a:ext cx="6751320" cy="3742762"/>
          </a:xfrm>
        </p:spPr>
        <p:txBody>
          <a:bodyPr>
            <a:normAutofit/>
          </a:bodyPr>
          <a:lstStyle/>
          <a:p>
            <a:pPr marL="0" indent="0" algn="ctr">
              <a:buNone/>
            </a:pPr>
            <a:r>
              <a:rPr lang="en-US" sz="4800" dirty="0" err="1"/>
              <a:t>Trevligt</a:t>
            </a:r>
            <a:r>
              <a:rPr lang="en-US" sz="4800" dirty="0"/>
              <a:t> </a:t>
            </a:r>
            <a:r>
              <a:rPr lang="en-US" sz="4800" dirty="0" err="1"/>
              <a:t>veckoslut</a:t>
            </a:r>
            <a:r>
              <a:rPr lang="en-US" sz="4800" dirty="0"/>
              <a:t>!</a:t>
            </a:r>
          </a:p>
          <a:p>
            <a:pPr marL="0" indent="0">
              <a:buNone/>
            </a:pPr>
            <a:endParaRPr lang="en-US" sz="4800" dirty="0"/>
          </a:p>
          <a:p>
            <a:pPr marL="0" indent="0" algn="ctr">
              <a:buNone/>
            </a:pPr>
            <a:r>
              <a:rPr lang="en-US" sz="4800" dirty="0"/>
              <a:t>Vi  </a:t>
            </a:r>
            <a:r>
              <a:rPr lang="en-US" sz="4800" dirty="0" err="1"/>
              <a:t>ses</a:t>
            </a:r>
            <a:r>
              <a:rPr lang="en-US" sz="4800" dirty="0"/>
              <a:t> </a:t>
            </a:r>
            <a:r>
              <a:rPr lang="en-US" sz="4800" dirty="0" err="1"/>
              <a:t>på</a:t>
            </a:r>
            <a:r>
              <a:rPr lang="en-US" sz="4800" dirty="0"/>
              <a:t> </a:t>
            </a:r>
            <a:r>
              <a:rPr lang="en-US" sz="4800" dirty="0" err="1"/>
              <a:t>tisdag</a:t>
            </a:r>
            <a:r>
              <a:rPr lang="en-US" sz="4800" dirty="0"/>
              <a:t>! </a:t>
            </a:r>
          </a:p>
        </p:txBody>
      </p:sp>
    </p:spTree>
    <p:extLst>
      <p:ext uri="{BB962C8B-B14F-4D97-AF65-F5344CB8AC3E}">
        <p14:creationId xmlns:p14="http://schemas.microsoft.com/office/powerpoint/2010/main" val="2599845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F4D15-0030-F602-B651-ABC60ABF712C}"/>
              </a:ext>
            </a:extLst>
          </p:cNvPr>
          <p:cNvSpPr>
            <a:spLocks noGrp="1"/>
          </p:cNvSpPr>
          <p:nvPr>
            <p:ph type="title"/>
          </p:nvPr>
        </p:nvSpPr>
        <p:spPr/>
        <p:txBody>
          <a:bodyPr/>
          <a:lstStyle/>
          <a:p>
            <a:r>
              <a:rPr lang="fi-FI" b="1" dirty="0" err="1"/>
              <a:t>Today´s</a:t>
            </a:r>
            <a:r>
              <a:rPr lang="fi-FI" b="1" dirty="0"/>
              <a:t> </a:t>
            </a:r>
            <a:r>
              <a:rPr lang="fi-FI" b="1" dirty="0" err="1"/>
              <a:t>lecture</a:t>
            </a:r>
            <a:r>
              <a:rPr lang="fi-FI" b="1" dirty="0"/>
              <a:t>   </a:t>
            </a:r>
            <a:r>
              <a:rPr lang="fi-FI" b="1" dirty="0">
                <a:solidFill>
                  <a:srgbClr val="0070C0"/>
                </a:solidFill>
              </a:rPr>
              <a:t>Dagens </a:t>
            </a:r>
            <a:r>
              <a:rPr lang="fi-FI" b="1" dirty="0" err="1">
                <a:solidFill>
                  <a:srgbClr val="0070C0"/>
                </a:solidFill>
              </a:rPr>
              <a:t>lektion</a:t>
            </a:r>
            <a:endParaRPr lang="fi-FI" b="1" dirty="0">
              <a:solidFill>
                <a:srgbClr val="0070C0"/>
              </a:solidFill>
            </a:endParaRPr>
          </a:p>
        </p:txBody>
      </p:sp>
      <p:sp>
        <p:nvSpPr>
          <p:cNvPr id="3" name="Content Placeholder 2">
            <a:extLst>
              <a:ext uri="{FF2B5EF4-FFF2-40B4-BE49-F238E27FC236}">
                <a16:creationId xmlns:a16="http://schemas.microsoft.com/office/drawing/2014/main" id="{79CBC37D-FC7E-4357-5A48-B63B422A0D01}"/>
              </a:ext>
            </a:extLst>
          </p:cNvPr>
          <p:cNvSpPr>
            <a:spLocks noGrp="1"/>
          </p:cNvSpPr>
          <p:nvPr>
            <p:ph idx="1"/>
          </p:nvPr>
        </p:nvSpPr>
        <p:spPr/>
        <p:txBody>
          <a:bodyPr>
            <a:normAutofit/>
          </a:bodyPr>
          <a:lstStyle/>
          <a:p>
            <a:r>
              <a:rPr lang="fi-FI" sz="4000" dirty="0" err="1">
                <a:solidFill>
                  <a:srgbClr val="0070C0"/>
                </a:solidFill>
              </a:rPr>
              <a:t>Repetition</a:t>
            </a:r>
            <a:r>
              <a:rPr lang="fi-FI" sz="4000" dirty="0">
                <a:solidFill>
                  <a:srgbClr val="0070C0"/>
                </a:solidFill>
              </a:rPr>
              <a:t>: </a:t>
            </a:r>
            <a:r>
              <a:rPr lang="fi-FI" sz="4000" dirty="0" err="1">
                <a:solidFill>
                  <a:srgbClr val="0070C0"/>
                </a:solidFill>
              </a:rPr>
              <a:t>Namn</a:t>
            </a:r>
            <a:r>
              <a:rPr lang="fi-FI" sz="4000" dirty="0">
                <a:solidFill>
                  <a:srgbClr val="0070C0"/>
                </a:solidFill>
              </a:rPr>
              <a:t>, </a:t>
            </a:r>
            <a:r>
              <a:rPr lang="fi-FI" sz="4000" dirty="0" err="1">
                <a:solidFill>
                  <a:srgbClr val="0070C0"/>
                </a:solidFill>
              </a:rPr>
              <a:t>språk</a:t>
            </a:r>
            <a:r>
              <a:rPr lang="fi-FI" sz="4000" dirty="0">
                <a:solidFill>
                  <a:srgbClr val="0070C0"/>
                </a:solidFill>
              </a:rPr>
              <a:t> </a:t>
            </a:r>
            <a:r>
              <a:rPr lang="fi-FI" sz="4000" dirty="0" err="1">
                <a:solidFill>
                  <a:srgbClr val="0070C0"/>
                </a:solidFill>
              </a:rPr>
              <a:t>och</a:t>
            </a:r>
            <a:r>
              <a:rPr lang="fi-FI" sz="4000" dirty="0">
                <a:solidFill>
                  <a:srgbClr val="0070C0"/>
                </a:solidFill>
              </a:rPr>
              <a:t> </a:t>
            </a:r>
            <a:r>
              <a:rPr lang="fi-FI" sz="4000" dirty="0" err="1">
                <a:solidFill>
                  <a:srgbClr val="0070C0"/>
                </a:solidFill>
              </a:rPr>
              <a:t>land</a:t>
            </a:r>
            <a:r>
              <a:rPr lang="fi-FI" sz="4000" dirty="0">
                <a:solidFill>
                  <a:srgbClr val="0070C0"/>
                </a:solidFill>
              </a:rPr>
              <a:t> </a:t>
            </a:r>
          </a:p>
          <a:p>
            <a:r>
              <a:rPr lang="fi-FI" sz="4000" dirty="0" err="1"/>
              <a:t>What</a:t>
            </a:r>
            <a:r>
              <a:rPr lang="fi-FI" sz="4000" dirty="0"/>
              <a:t> </a:t>
            </a:r>
            <a:r>
              <a:rPr lang="fi-FI" sz="4000" dirty="0" err="1"/>
              <a:t>do</a:t>
            </a:r>
            <a:r>
              <a:rPr lang="fi-FI" sz="4000" dirty="0"/>
              <a:t> </a:t>
            </a:r>
            <a:r>
              <a:rPr lang="fi-FI" sz="4000" dirty="0" err="1"/>
              <a:t>you</a:t>
            </a:r>
            <a:r>
              <a:rPr lang="fi-FI" sz="4000" dirty="0"/>
              <a:t> </a:t>
            </a:r>
            <a:r>
              <a:rPr lang="fi-FI" sz="4000" dirty="0" err="1"/>
              <a:t>work</a:t>
            </a:r>
            <a:r>
              <a:rPr lang="fi-FI" sz="4000" dirty="0"/>
              <a:t> </a:t>
            </a:r>
            <a:r>
              <a:rPr lang="fi-FI" sz="4000" dirty="0" err="1"/>
              <a:t>with</a:t>
            </a:r>
            <a:r>
              <a:rPr lang="fi-FI" sz="4000" dirty="0"/>
              <a:t>? </a:t>
            </a:r>
            <a:r>
              <a:rPr lang="fi-FI" sz="4000" dirty="0" err="1">
                <a:solidFill>
                  <a:srgbClr val="0070C0"/>
                </a:solidFill>
              </a:rPr>
              <a:t>Vad</a:t>
            </a:r>
            <a:r>
              <a:rPr lang="fi-FI" sz="4000" dirty="0">
                <a:solidFill>
                  <a:srgbClr val="0070C0"/>
                </a:solidFill>
              </a:rPr>
              <a:t> </a:t>
            </a:r>
            <a:r>
              <a:rPr lang="fi-FI" sz="4000" dirty="0" err="1">
                <a:solidFill>
                  <a:srgbClr val="0070C0"/>
                </a:solidFill>
              </a:rPr>
              <a:t>jobbar</a:t>
            </a:r>
            <a:r>
              <a:rPr lang="fi-FI" sz="4000" dirty="0">
                <a:solidFill>
                  <a:srgbClr val="0070C0"/>
                </a:solidFill>
              </a:rPr>
              <a:t> du </a:t>
            </a:r>
            <a:r>
              <a:rPr lang="fi-FI" sz="4000" dirty="0" err="1">
                <a:solidFill>
                  <a:srgbClr val="0070C0"/>
                </a:solidFill>
              </a:rPr>
              <a:t>med</a:t>
            </a:r>
            <a:r>
              <a:rPr lang="fi-FI" sz="4000" dirty="0">
                <a:solidFill>
                  <a:srgbClr val="0070C0"/>
                </a:solidFill>
              </a:rPr>
              <a:t>? </a:t>
            </a:r>
          </a:p>
          <a:p>
            <a:r>
              <a:rPr lang="fi-FI" sz="4000" dirty="0"/>
              <a:t>A </a:t>
            </a:r>
            <a:r>
              <a:rPr lang="fi-FI" sz="4000" dirty="0" err="1"/>
              <a:t>little</a:t>
            </a:r>
            <a:r>
              <a:rPr lang="fi-FI" sz="4000" dirty="0"/>
              <a:t> </a:t>
            </a:r>
            <a:r>
              <a:rPr lang="fi-FI" sz="4000" dirty="0" err="1"/>
              <a:t>about</a:t>
            </a:r>
            <a:r>
              <a:rPr lang="fi-FI" sz="4000" dirty="0"/>
              <a:t> </a:t>
            </a:r>
            <a:r>
              <a:rPr lang="fi-FI" sz="4000" dirty="0" err="1"/>
              <a:t>family</a:t>
            </a:r>
            <a:r>
              <a:rPr lang="fi-FI" sz="4000" dirty="0"/>
              <a:t>. </a:t>
            </a:r>
            <a:r>
              <a:rPr lang="fi-FI" sz="4000" dirty="0" err="1">
                <a:solidFill>
                  <a:srgbClr val="0070C0"/>
                </a:solidFill>
              </a:rPr>
              <a:t>Lite</a:t>
            </a:r>
            <a:r>
              <a:rPr lang="fi-FI" sz="4000" dirty="0">
                <a:solidFill>
                  <a:srgbClr val="0070C0"/>
                </a:solidFill>
              </a:rPr>
              <a:t> </a:t>
            </a:r>
            <a:r>
              <a:rPr lang="fi-FI" sz="4000" dirty="0" err="1">
                <a:solidFill>
                  <a:srgbClr val="0070C0"/>
                </a:solidFill>
              </a:rPr>
              <a:t>om</a:t>
            </a:r>
            <a:r>
              <a:rPr lang="fi-FI" sz="4000" dirty="0">
                <a:solidFill>
                  <a:srgbClr val="0070C0"/>
                </a:solidFill>
              </a:rPr>
              <a:t> </a:t>
            </a:r>
            <a:r>
              <a:rPr lang="fi-FI" sz="4000" dirty="0" err="1">
                <a:solidFill>
                  <a:srgbClr val="0070C0"/>
                </a:solidFill>
              </a:rPr>
              <a:t>familj</a:t>
            </a:r>
            <a:r>
              <a:rPr lang="fi-FI" sz="4000" dirty="0">
                <a:solidFill>
                  <a:srgbClr val="0070C0"/>
                </a:solidFill>
              </a:rPr>
              <a:t>. </a:t>
            </a:r>
          </a:p>
          <a:p>
            <a:r>
              <a:rPr lang="fi-FI" sz="4000" dirty="0" err="1"/>
              <a:t>The</a:t>
            </a:r>
            <a:r>
              <a:rPr lang="fi-FI" sz="4000" dirty="0"/>
              <a:t> </a:t>
            </a:r>
            <a:r>
              <a:rPr lang="fi-FI" sz="4000" dirty="0" err="1"/>
              <a:t>Swedish</a:t>
            </a:r>
            <a:r>
              <a:rPr lang="fi-FI" sz="4000" dirty="0"/>
              <a:t> </a:t>
            </a:r>
            <a:r>
              <a:rPr lang="fi-FI" sz="4000" dirty="0" err="1"/>
              <a:t>alphabet</a:t>
            </a:r>
            <a:r>
              <a:rPr lang="fi-FI" sz="4000" dirty="0"/>
              <a:t> </a:t>
            </a:r>
            <a:r>
              <a:rPr lang="fi-FI" sz="4000" dirty="0" err="1">
                <a:solidFill>
                  <a:srgbClr val="0070C0"/>
                </a:solidFill>
              </a:rPr>
              <a:t>Det</a:t>
            </a:r>
            <a:r>
              <a:rPr lang="fi-FI" sz="4000" dirty="0">
                <a:solidFill>
                  <a:srgbClr val="0070C0"/>
                </a:solidFill>
              </a:rPr>
              <a:t> </a:t>
            </a:r>
            <a:r>
              <a:rPr lang="fi-FI" sz="4000" dirty="0" err="1">
                <a:solidFill>
                  <a:srgbClr val="0070C0"/>
                </a:solidFill>
              </a:rPr>
              <a:t>svenska</a:t>
            </a:r>
            <a:r>
              <a:rPr lang="fi-FI" sz="4000" dirty="0">
                <a:solidFill>
                  <a:srgbClr val="0070C0"/>
                </a:solidFill>
              </a:rPr>
              <a:t> </a:t>
            </a:r>
            <a:r>
              <a:rPr lang="fi-FI" sz="4000" dirty="0" err="1">
                <a:solidFill>
                  <a:srgbClr val="0070C0"/>
                </a:solidFill>
              </a:rPr>
              <a:t>alfabetet</a:t>
            </a:r>
            <a:r>
              <a:rPr lang="fi-FI" sz="4000" dirty="0">
                <a:solidFill>
                  <a:srgbClr val="0070C0"/>
                </a:solidFill>
              </a:rPr>
              <a:t> </a:t>
            </a:r>
          </a:p>
          <a:p>
            <a:r>
              <a:rPr lang="fi-FI" sz="4000" dirty="0" err="1"/>
              <a:t>Ask</a:t>
            </a:r>
            <a:r>
              <a:rPr lang="fi-FI" sz="4000" dirty="0"/>
              <a:t> </a:t>
            </a:r>
            <a:r>
              <a:rPr lang="fi-FI" sz="4000" dirty="0" err="1"/>
              <a:t>the</a:t>
            </a:r>
            <a:r>
              <a:rPr lang="fi-FI" sz="4000" dirty="0"/>
              <a:t> </a:t>
            </a:r>
            <a:r>
              <a:rPr lang="fi-FI" sz="4000" dirty="0" err="1"/>
              <a:t>teacher</a:t>
            </a:r>
            <a:r>
              <a:rPr lang="fi-FI" sz="4000" dirty="0"/>
              <a:t> </a:t>
            </a:r>
            <a:r>
              <a:rPr lang="fi-FI" sz="4000" dirty="0" err="1">
                <a:solidFill>
                  <a:srgbClr val="0070C0"/>
                </a:solidFill>
              </a:rPr>
              <a:t>Fråga</a:t>
            </a:r>
            <a:r>
              <a:rPr lang="fi-FI" sz="4000" dirty="0">
                <a:solidFill>
                  <a:srgbClr val="0070C0"/>
                </a:solidFill>
              </a:rPr>
              <a:t> </a:t>
            </a:r>
            <a:r>
              <a:rPr lang="fi-FI" sz="4000" dirty="0" err="1">
                <a:solidFill>
                  <a:srgbClr val="0070C0"/>
                </a:solidFill>
              </a:rPr>
              <a:t>läraren</a:t>
            </a:r>
            <a:r>
              <a:rPr lang="fi-FI" sz="4000" dirty="0">
                <a:solidFill>
                  <a:srgbClr val="0070C0"/>
                </a:solidFill>
              </a:rPr>
              <a:t> </a:t>
            </a:r>
          </a:p>
        </p:txBody>
      </p:sp>
    </p:spTree>
    <p:extLst>
      <p:ext uri="{BB962C8B-B14F-4D97-AF65-F5344CB8AC3E}">
        <p14:creationId xmlns:p14="http://schemas.microsoft.com/office/powerpoint/2010/main" val="3215362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CDABD2-6E1F-068A-5BBB-1B497AA1F3B5}"/>
              </a:ext>
            </a:extLst>
          </p:cNvPr>
          <p:cNvSpPr>
            <a:spLocks noGrp="1"/>
          </p:cNvSpPr>
          <p:nvPr>
            <p:ph type="title"/>
          </p:nvPr>
        </p:nvSpPr>
        <p:spPr>
          <a:xfrm>
            <a:off x="686834" y="1153572"/>
            <a:ext cx="3200400" cy="4461163"/>
          </a:xfrm>
        </p:spPr>
        <p:txBody>
          <a:bodyPr>
            <a:normAutofit/>
          </a:bodyPr>
          <a:lstStyle/>
          <a:p>
            <a:r>
              <a:rPr lang="fi-FI" sz="4100">
                <a:solidFill>
                  <a:srgbClr val="FFFFFF"/>
                </a:solidFill>
              </a:rPr>
              <a:t>Repetition – Put the words in right order to make questions and answers to questions.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0AE6393-2814-D32C-B651-7BDD1877B04A}"/>
              </a:ext>
            </a:extLst>
          </p:cNvPr>
          <p:cNvSpPr>
            <a:spLocks noGrp="1"/>
          </p:cNvSpPr>
          <p:nvPr>
            <p:ph idx="1"/>
          </p:nvPr>
        </p:nvSpPr>
        <p:spPr>
          <a:xfrm>
            <a:off x="4447308" y="591344"/>
            <a:ext cx="6906491" cy="5585619"/>
          </a:xfrm>
        </p:spPr>
        <p:txBody>
          <a:bodyPr anchor="ctr">
            <a:normAutofit/>
          </a:bodyPr>
          <a:lstStyle/>
          <a:p>
            <a:pPr marL="514350" indent="-514350">
              <a:buFont typeface="+mj-lt"/>
              <a:buAutoNum type="arabicPeriod"/>
            </a:pPr>
            <a:r>
              <a:rPr lang="fi-FI" dirty="0"/>
              <a:t>du – </a:t>
            </a:r>
            <a:r>
              <a:rPr lang="fi-FI" dirty="0" err="1"/>
              <a:t>vad</a:t>
            </a:r>
            <a:r>
              <a:rPr lang="fi-FI" dirty="0"/>
              <a:t> – </a:t>
            </a:r>
            <a:r>
              <a:rPr lang="fi-FI" dirty="0" err="1"/>
              <a:t>heter</a:t>
            </a:r>
            <a:r>
              <a:rPr lang="fi-FI" dirty="0"/>
              <a:t>?</a:t>
            </a:r>
          </a:p>
          <a:p>
            <a:pPr marL="514350" indent="-514350">
              <a:buFont typeface="+mj-lt"/>
              <a:buAutoNum type="arabicPeriod"/>
            </a:pPr>
            <a:r>
              <a:rPr lang="fi-FI" dirty="0" err="1"/>
              <a:t>jag</a:t>
            </a:r>
            <a:r>
              <a:rPr lang="fi-FI" dirty="0"/>
              <a:t> – Luciana – </a:t>
            </a:r>
            <a:r>
              <a:rPr lang="fi-FI" dirty="0" err="1"/>
              <a:t>heter</a:t>
            </a:r>
            <a:r>
              <a:rPr lang="fi-FI" dirty="0"/>
              <a:t>.</a:t>
            </a:r>
          </a:p>
          <a:p>
            <a:pPr marL="514350" indent="-514350">
              <a:buFont typeface="+mj-lt"/>
              <a:buAutoNum type="arabicPeriod"/>
            </a:pPr>
            <a:r>
              <a:rPr lang="fi-FI" dirty="0" err="1"/>
              <a:t>kommer</a:t>
            </a:r>
            <a:r>
              <a:rPr lang="fi-FI" dirty="0"/>
              <a:t> – </a:t>
            </a:r>
            <a:r>
              <a:rPr lang="fi-FI" dirty="0" err="1"/>
              <a:t>varifrån</a:t>
            </a:r>
            <a:r>
              <a:rPr lang="fi-FI" dirty="0"/>
              <a:t> – du? </a:t>
            </a:r>
          </a:p>
          <a:p>
            <a:pPr marL="514350" indent="-514350">
              <a:buFont typeface="+mj-lt"/>
              <a:buAutoNum type="arabicPeriod"/>
            </a:pPr>
            <a:r>
              <a:rPr lang="fi-FI" dirty="0" err="1"/>
              <a:t>kommer</a:t>
            </a:r>
            <a:r>
              <a:rPr lang="fi-FI" dirty="0"/>
              <a:t> – </a:t>
            </a:r>
            <a:r>
              <a:rPr lang="fi-FI" dirty="0" err="1"/>
              <a:t>från</a:t>
            </a:r>
            <a:r>
              <a:rPr lang="fi-FI" dirty="0"/>
              <a:t> – </a:t>
            </a:r>
            <a:r>
              <a:rPr lang="fi-FI" dirty="0" err="1"/>
              <a:t>jag</a:t>
            </a:r>
            <a:r>
              <a:rPr lang="fi-FI" dirty="0"/>
              <a:t> – Tartu</a:t>
            </a:r>
          </a:p>
          <a:p>
            <a:pPr marL="514350" indent="-514350">
              <a:buFont typeface="+mj-lt"/>
              <a:buAutoNum type="arabicPeriod"/>
            </a:pPr>
            <a:r>
              <a:rPr lang="fi-FI" dirty="0" err="1"/>
              <a:t>var</a:t>
            </a:r>
            <a:r>
              <a:rPr lang="fi-FI" dirty="0"/>
              <a:t> – Tartu – </a:t>
            </a:r>
            <a:r>
              <a:rPr lang="fi-FI" dirty="0" err="1"/>
              <a:t>ligger</a:t>
            </a:r>
            <a:r>
              <a:rPr lang="fi-FI" dirty="0"/>
              <a:t>?</a:t>
            </a:r>
          </a:p>
          <a:p>
            <a:pPr marL="514350" indent="-514350">
              <a:buFont typeface="+mj-lt"/>
              <a:buAutoNum type="arabicPeriod"/>
            </a:pPr>
            <a:r>
              <a:rPr lang="fi-FI" dirty="0" err="1"/>
              <a:t>Estland</a:t>
            </a:r>
            <a:r>
              <a:rPr lang="fi-FI" dirty="0"/>
              <a:t> – i – Tartu – </a:t>
            </a:r>
            <a:r>
              <a:rPr lang="fi-FI" dirty="0" err="1"/>
              <a:t>ligger</a:t>
            </a:r>
            <a:r>
              <a:rPr lang="fi-FI" dirty="0"/>
              <a:t>. </a:t>
            </a:r>
          </a:p>
          <a:p>
            <a:pPr marL="514350" indent="-514350">
              <a:buFont typeface="+mj-lt"/>
              <a:buAutoNum type="arabicPeriod"/>
            </a:pPr>
            <a:r>
              <a:rPr lang="fi-FI" dirty="0" err="1"/>
              <a:t>talar</a:t>
            </a:r>
            <a:r>
              <a:rPr lang="fi-FI" dirty="0"/>
              <a:t> – du – för – </a:t>
            </a:r>
            <a:r>
              <a:rPr lang="fi-FI" dirty="0" err="1"/>
              <a:t>språk</a:t>
            </a:r>
            <a:r>
              <a:rPr lang="fi-FI" dirty="0"/>
              <a:t> – </a:t>
            </a:r>
            <a:r>
              <a:rPr lang="fi-FI" dirty="0" err="1"/>
              <a:t>vad</a:t>
            </a:r>
            <a:r>
              <a:rPr lang="fi-FI" dirty="0"/>
              <a:t>?</a:t>
            </a:r>
          </a:p>
          <a:p>
            <a:pPr marL="514350" indent="-514350">
              <a:buFont typeface="+mj-lt"/>
              <a:buAutoNum type="arabicPeriod"/>
            </a:pPr>
            <a:r>
              <a:rPr lang="fi-FI" dirty="0" err="1"/>
              <a:t>jag</a:t>
            </a:r>
            <a:r>
              <a:rPr lang="fi-FI" dirty="0"/>
              <a:t> – </a:t>
            </a:r>
            <a:r>
              <a:rPr lang="fi-FI" dirty="0" err="1"/>
              <a:t>spanska</a:t>
            </a:r>
            <a:r>
              <a:rPr lang="fi-FI" dirty="0"/>
              <a:t> – </a:t>
            </a:r>
            <a:r>
              <a:rPr lang="fi-FI" dirty="0" err="1"/>
              <a:t>engelska</a:t>
            </a:r>
            <a:r>
              <a:rPr lang="fi-FI" dirty="0"/>
              <a:t> – </a:t>
            </a:r>
            <a:r>
              <a:rPr lang="fi-FI" dirty="0" err="1"/>
              <a:t>talar</a:t>
            </a:r>
            <a:r>
              <a:rPr lang="fi-FI" dirty="0"/>
              <a:t> – </a:t>
            </a:r>
            <a:r>
              <a:rPr lang="fi-FI" dirty="0" err="1"/>
              <a:t>och</a:t>
            </a:r>
            <a:r>
              <a:rPr lang="fi-FI" dirty="0"/>
              <a:t> – </a:t>
            </a:r>
            <a:r>
              <a:rPr lang="fi-FI" dirty="0" err="1"/>
              <a:t>svenska</a:t>
            </a:r>
            <a:r>
              <a:rPr lang="fi-FI" dirty="0"/>
              <a:t>. </a:t>
            </a:r>
            <a:r>
              <a:rPr lang="fi-FI" dirty="0" err="1"/>
              <a:t>Och</a:t>
            </a:r>
            <a:r>
              <a:rPr lang="fi-FI" dirty="0"/>
              <a:t> – </a:t>
            </a:r>
            <a:r>
              <a:rPr lang="fi-FI" dirty="0" err="1"/>
              <a:t>förstår</a:t>
            </a:r>
            <a:r>
              <a:rPr lang="fi-FI" dirty="0"/>
              <a:t> – </a:t>
            </a:r>
            <a:r>
              <a:rPr lang="fi-FI" dirty="0" err="1"/>
              <a:t>franska</a:t>
            </a:r>
            <a:r>
              <a:rPr lang="fi-FI" dirty="0"/>
              <a:t> – </a:t>
            </a:r>
            <a:r>
              <a:rPr lang="fi-FI" dirty="0" err="1"/>
              <a:t>jag</a:t>
            </a:r>
            <a:r>
              <a:rPr lang="fi-FI" dirty="0"/>
              <a:t> – </a:t>
            </a:r>
            <a:r>
              <a:rPr lang="fi-FI" dirty="0" err="1"/>
              <a:t>lite</a:t>
            </a:r>
            <a:r>
              <a:rPr lang="fi-FI" dirty="0"/>
              <a:t>.</a:t>
            </a:r>
          </a:p>
        </p:txBody>
      </p:sp>
    </p:spTree>
    <p:extLst>
      <p:ext uri="{BB962C8B-B14F-4D97-AF65-F5344CB8AC3E}">
        <p14:creationId xmlns:p14="http://schemas.microsoft.com/office/powerpoint/2010/main" val="33585901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herry blossoms">
            <a:extLst>
              <a:ext uri="{FF2B5EF4-FFF2-40B4-BE49-F238E27FC236}">
                <a16:creationId xmlns:a16="http://schemas.microsoft.com/office/drawing/2014/main" id="{8F4EC963-761E-546B-3526-E684BFB2EC90}"/>
              </a:ext>
            </a:extLst>
          </p:cNvPr>
          <p:cNvPicPr>
            <a:picLocks noChangeAspect="1"/>
          </p:cNvPicPr>
          <p:nvPr/>
        </p:nvPicPr>
        <p:blipFill rotWithShape="1">
          <a:blip r:embed="rId2"/>
          <a:srcRect r="5882" b="-1"/>
          <a:stretch/>
        </p:blipFill>
        <p:spPr>
          <a:xfrm>
            <a:off x="1" y="10"/>
            <a:ext cx="9669642" cy="6857990"/>
          </a:xfrm>
          <a:prstGeom prst="rect">
            <a:avLst/>
          </a:prstGeom>
        </p:spPr>
      </p:pic>
      <p:sp>
        <p:nvSpPr>
          <p:cNvPr id="22" name="Rectangle 2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8C631C3-9234-AA2F-7CAF-914B496C8CF6}"/>
              </a:ext>
            </a:extLst>
          </p:cNvPr>
          <p:cNvSpPr>
            <a:spLocks noGrp="1"/>
          </p:cNvSpPr>
          <p:nvPr>
            <p:ph type="title"/>
          </p:nvPr>
        </p:nvSpPr>
        <p:spPr>
          <a:xfrm>
            <a:off x="7531610" y="365125"/>
            <a:ext cx="3822189" cy="1899912"/>
          </a:xfrm>
        </p:spPr>
        <p:txBody>
          <a:bodyPr>
            <a:normAutofit/>
          </a:bodyPr>
          <a:lstStyle/>
          <a:p>
            <a:r>
              <a:rPr lang="fi-FI" sz="4000"/>
              <a:t>Ask each other in groups</a:t>
            </a:r>
          </a:p>
        </p:txBody>
      </p:sp>
      <p:sp>
        <p:nvSpPr>
          <p:cNvPr id="3" name="Content Placeholder 2">
            <a:extLst>
              <a:ext uri="{FF2B5EF4-FFF2-40B4-BE49-F238E27FC236}">
                <a16:creationId xmlns:a16="http://schemas.microsoft.com/office/drawing/2014/main" id="{06C9D816-1DD0-79AF-82D2-1938F41D22F8}"/>
              </a:ext>
            </a:extLst>
          </p:cNvPr>
          <p:cNvSpPr>
            <a:spLocks noGrp="1"/>
          </p:cNvSpPr>
          <p:nvPr>
            <p:ph idx="1"/>
          </p:nvPr>
        </p:nvSpPr>
        <p:spPr>
          <a:xfrm>
            <a:off x="7531610" y="2434201"/>
            <a:ext cx="3822189" cy="3742762"/>
          </a:xfrm>
        </p:spPr>
        <p:txBody>
          <a:bodyPr>
            <a:noAutofit/>
          </a:bodyPr>
          <a:lstStyle/>
          <a:p>
            <a:r>
              <a:rPr lang="fi-FI" sz="3600" dirty="0" err="1"/>
              <a:t>name</a:t>
            </a:r>
            <a:r>
              <a:rPr lang="fi-FI" sz="3600" dirty="0"/>
              <a:t> </a:t>
            </a:r>
          </a:p>
          <a:p>
            <a:r>
              <a:rPr lang="fi-FI" sz="3600" dirty="0"/>
              <a:t>city &amp; country</a:t>
            </a:r>
          </a:p>
          <a:p>
            <a:r>
              <a:rPr lang="fi-FI" sz="3600" dirty="0" err="1"/>
              <a:t>languages</a:t>
            </a:r>
            <a:endParaRPr lang="fi-FI" sz="3600" dirty="0"/>
          </a:p>
          <a:p>
            <a:r>
              <a:rPr lang="fi-FI" sz="3600" dirty="0" err="1"/>
              <a:t>Och</a:t>
            </a:r>
            <a:r>
              <a:rPr lang="fi-FI" sz="3600" dirty="0"/>
              <a:t> du? Du </a:t>
            </a:r>
            <a:r>
              <a:rPr lang="fi-FI" sz="3600" dirty="0" err="1"/>
              <a:t>då</a:t>
            </a:r>
            <a:r>
              <a:rPr lang="fi-FI" sz="3600" dirty="0"/>
              <a:t>?</a:t>
            </a:r>
          </a:p>
          <a:p>
            <a:r>
              <a:rPr lang="fi-FI" sz="3600" dirty="0" err="1"/>
              <a:t>Jag</a:t>
            </a:r>
            <a:r>
              <a:rPr lang="fi-FI" sz="3600" dirty="0"/>
              <a:t> </a:t>
            </a:r>
            <a:r>
              <a:rPr lang="fi-FI" sz="3600" dirty="0" err="1"/>
              <a:t>förstår</a:t>
            </a:r>
            <a:r>
              <a:rPr lang="fi-FI" sz="3600" dirty="0"/>
              <a:t> </a:t>
            </a:r>
          </a:p>
          <a:p>
            <a:r>
              <a:rPr lang="fi-FI" sz="3600" dirty="0" err="1"/>
              <a:t>Jag</a:t>
            </a:r>
            <a:r>
              <a:rPr lang="fi-FI" sz="3600" dirty="0"/>
              <a:t> </a:t>
            </a:r>
            <a:r>
              <a:rPr lang="fi-FI" sz="3600" dirty="0" err="1"/>
              <a:t>förstår</a:t>
            </a:r>
            <a:r>
              <a:rPr lang="fi-FI" sz="3600" dirty="0"/>
              <a:t> </a:t>
            </a:r>
            <a:r>
              <a:rPr lang="fi-FI" sz="3600" dirty="0" err="1">
                <a:solidFill>
                  <a:srgbClr val="FF0000"/>
                </a:solidFill>
              </a:rPr>
              <a:t>inte</a:t>
            </a:r>
            <a:endParaRPr lang="fi-FI" sz="3600" dirty="0">
              <a:solidFill>
                <a:srgbClr val="FF0000"/>
              </a:solidFill>
            </a:endParaRPr>
          </a:p>
          <a:p>
            <a:endParaRPr lang="fi-FI" sz="3600" dirty="0"/>
          </a:p>
        </p:txBody>
      </p:sp>
    </p:spTree>
    <p:extLst>
      <p:ext uri="{BB962C8B-B14F-4D97-AF65-F5344CB8AC3E}">
        <p14:creationId xmlns:p14="http://schemas.microsoft.com/office/powerpoint/2010/main" val="377394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E1DDF-9A01-20FF-F5F6-26F722770392}"/>
              </a:ext>
            </a:extLst>
          </p:cNvPr>
          <p:cNvSpPr>
            <a:spLocks noGrp="1"/>
          </p:cNvSpPr>
          <p:nvPr>
            <p:ph type="title"/>
          </p:nvPr>
        </p:nvSpPr>
        <p:spPr/>
        <p:txBody>
          <a:bodyPr>
            <a:normAutofit fontScale="90000"/>
          </a:bodyPr>
          <a:lstStyle/>
          <a:p>
            <a:r>
              <a:rPr lang="sv-SE" dirty="0"/>
              <a:t>PERSONPRONOMEN i subjektsform - repetition</a:t>
            </a:r>
            <a:br>
              <a:rPr lang="sv-SE" dirty="0"/>
            </a:br>
            <a:endParaRPr lang="fi-FI" dirty="0"/>
          </a:p>
        </p:txBody>
      </p:sp>
      <p:sp>
        <p:nvSpPr>
          <p:cNvPr id="3" name="Content Placeholder 2">
            <a:extLst>
              <a:ext uri="{FF2B5EF4-FFF2-40B4-BE49-F238E27FC236}">
                <a16:creationId xmlns:a16="http://schemas.microsoft.com/office/drawing/2014/main" id="{D224CADE-1813-8C75-EF8B-454820A7960D}"/>
              </a:ext>
            </a:extLst>
          </p:cNvPr>
          <p:cNvSpPr>
            <a:spLocks noGrp="1"/>
          </p:cNvSpPr>
          <p:nvPr>
            <p:ph idx="1"/>
          </p:nvPr>
        </p:nvSpPr>
        <p:spPr/>
        <p:txBody>
          <a:bodyPr/>
          <a:lstStyle/>
          <a:p>
            <a:r>
              <a:rPr lang="sv-SE" dirty="0"/>
              <a:t>JAG	</a:t>
            </a:r>
          </a:p>
          <a:p>
            <a:r>
              <a:rPr lang="sv-SE" dirty="0"/>
              <a:t>DU	</a:t>
            </a:r>
          </a:p>
          <a:p>
            <a:r>
              <a:rPr lang="sv-SE" dirty="0"/>
              <a:t>HAN/HON/HEN (DEN/DET = it) en katt / ett hus</a:t>
            </a:r>
          </a:p>
          <a:p>
            <a:r>
              <a:rPr lang="sv-SE" dirty="0"/>
              <a:t>VI	</a:t>
            </a:r>
          </a:p>
          <a:p>
            <a:r>
              <a:rPr lang="sv-SE" dirty="0"/>
              <a:t>NI 	</a:t>
            </a:r>
          </a:p>
          <a:p>
            <a:r>
              <a:rPr lang="sv-SE" dirty="0"/>
              <a:t>DE [di] [dom] De bor i USA.</a:t>
            </a:r>
          </a:p>
          <a:p>
            <a:endParaRPr lang="fi-FI" dirty="0"/>
          </a:p>
        </p:txBody>
      </p:sp>
    </p:spTree>
    <p:extLst>
      <p:ext uri="{BB962C8B-B14F-4D97-AF65-F5344CB8AC3E}">
        <p14:creationId xmlns:p14="http://schemas.microsoft.com/office/powerpoint/2010/main" val="4242321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herry blossoms">
            <a:extLst>
              <a:ext uri="{FF2B5EF4-FFF2-40B4-BE49-F238E27FC236}">
                <a16:creationId xmlns:a16="http://schemas.microsoft.com/office/drawing/2014/main" id="{EE23F7E3-E144-27E5-5105-F99CE0361D50}"/>
              </a:ext>
            </a:extLst>
          </p:cNvPr>
          <p:cNvPicPr>
            <a:picLocks noChangeAspect="1"/>
          </p:cNvPicPr>
          <p:nvPr/>
        </p:nvPicPr>
        <p:blipFill rotWithShape="1">
          <a:blip r:embed="rId2"/>
          <a:srcRect r="5882" b="-1"/>
          <a:stretch/>
        </p:blipFill>
        <p:spPr>
          <a:xfrm>
            <a:off x="2522356"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DDB5AB9-1272-0E63-68D5-9558B44543F6}"/>
              </a:ext>
            </a:extLst>
          </p:cNvPr>
          <p:cNvSpPr>
            <a:spLocks noGrp="1"/>
          </p:cNvSpPr>
          <p:nvPr>
            <p:ph type="title"/>
          </p:nvPr>
        </p:nvSpPr>
        <p:spPr>
          <a:xfrm>
            <a:off x="838200" y="365125"/>
            <a:ext cx="3822189" cy="1899912"/>
          </a:xfrm>
        </p:spPr>
        <p:txBody>
          <a:bodyPr>
            <a:normAutofit/>
          </a:bodyPr>
          <a:lstStyle/>
          <a:p>
            <a:r>
              <a:rPr lang="sv-SE" sz="3400" b="1" dirty="0" err="1"/>
              <a:t>React</a:t>
            </a:r>
            <a:r>
              <a:rPr lang="sv-SE" sz="3400" b="1" dirty="0"/>
              <a:t> in Swedish Reagera på svenska</a:t>
            </a:r>
            <a:br>
              <a:rPr lang="sv-SE" sz="3400" dirty="0"/>
            </a:br>
            <a:endParaRPr lang="fi-FI" sz="3400" dirty="0"/>
          </a:p>
        </p:txBody>
      </p:sp>
      <p:sp>
        <p:nvSpPr>
          <p:cNvPr id="3" name="Content Placeholder 2">
            <a:extLst>
              <a:ext uri="{FF2B5EF4-FFF2-40B4-BE49-F238E27FC236}">
                <a16:creationId xmlns:a16="http://schemas.microsoft.com/office/drawing/2014/main" id="{1F69D7DA-6B31-9677-5F18-EDF597745A66}"/>
              </a:ext>
            </a:extLst>
          </p:cNvPr>
          <p:cNvSpPr>
            <a:spLocks noGrp="1"/>
          </p:cNvSpPr>
          <p:nvPr>
            <p:ph idx="1"/>
          </p:nvPr>
        </p:nvSpPr>
        <p:spPr>
          <a:xfrm>
            <a:off x="838200" y="2434201"/>
            <a:ext cx="3822189" cy="3742762"/>
          </a:xfrm>
        </p:spPr>
        <p:txBody>
          <a:bodyPr>
            <a:normAutofit/>
          </a:bodyPr>
          <a:lstStyle/>
          <a:p>
            <a:pPr marL="0" indent="0">
              <a:buNone/>
            </a:pPr>
            <a:r>
              <a:rPr lang="sv-SE" sz="2000" b="1" dirty="0"/>
              <a:t>• Jaha</a:t>
            </a:r>
          </a:p>
          <a:p>
            <a:pPr marL="0" indent="0">
              <a:buNone/>
            </a:pPr>
            <a:r>
              <a:rPr lang="sv-SE" sz="2000" b="1" dirty="0"/>
              <a:t>• Nähä</a:t>
            </a:r>
          </a:p>
          <a:p>
            <a:pPr marL="0" indent="0">
              <a:buNone/>
            </a:pPr>
            <a:r>
              <a:rPr lang="sv-SE" sz="2000" b="1" dirty="0"/>
              <a:t>• Vad kul!</a:t>
            </a:r>
          </a:p>
          <a:p>
            <a:pPr marL="0" indent="0">
              <a:buNone/>
            </a:pPr>
            <a:r>
              <a:rPr lang="sv-SE" sz="2000" b="1" dirty="0"/>
              <a:t>• Okej!</a:t>
            </a:r>
          </a:p>
          <a:p>
            <a:pPr marL="0" indent="0">
              <a:buNone/>
            </a:pPr>
            <a:r>
              <a:rPr lang="sv-SE" sz="2000" b="1" dirty="0"/>
              <a:t>• Vad bra! </a:t>
            </a:r>
          </a:p>
          <a:p>
            <a:pPr marL="0" indent="0">
              <a:buNone/>
            </a:pPr>
            <a:r>
              <a:rPr lang="sv-SE" sz="2000" b="1" dirty="0"/>
              <a:t>• Ja, såklart! </a:t>
            </a:r>
          </a:p>
          <a:p>
            <a:pPr marL="0" indent="0">
              <a:buNone/>
            </a:pPr>
            <a:r>
              <a:rPr lang="sv-SE" sz="2000" b="1" dirty="0"/>
              <a:t>• Nej, förstås!</a:t>
            </a:r>
          </a:p>
          <a:p>
            <a:pPr marL="0" indent="0">
              <a:buNone/>
            </a:pPr>
            <a:r>
              <a:rPr lang="sv-SE" sz="2000" b="1" dirty="0"/>
              <a:t>• Jag också!</a:t>
            </a:r>
            <a:endParaRPr lang="fi-FI" sz="2000" b="1" dirty="0"/>
          </a:p>
        </p:txBody>
      </p:sp>
    </p:spTree>
    <p:extLst>
      <p:ext uri="{BB962C8B-B14F-4D97-AF65-F5344CB8AC3E}">
        <p14:creationId xmlns:p14="http://schemas.microsoft.com/office/powerpoint/2010/main" val="378140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34DFE-8C87-78D2-4C14-78FAEF8A2374}"/>
              </a:ext>
            </a:extLst>
          </p:cNvPr>
          <p:cNvSpPr>
            <a:spLocks noGrp="1"/>
          </p:cNvSpPr>
          <p:nvPr>
            <p:ph type="title"/>
          </p:nvPr>
        </p:nvSpPr>
        <p:spPr/>
        <p:txBody>
          <a:bodyPr>
            <a:normAutofit fontScale="90000"/>
          </a:bodyPr>
          <a:lstStyle/>
          <a:p>
            <a:br>
              <a:rPr lang="sv-SE" sz="4400" b="1" dirty="0"/>
            </a:br>
            <a:r>
              <a:rPr lang="sv-SE" sz="4400" b="1" dirty="0">
                <a:solidFill>
                  <a:srgbClr val="0070C0"/>
                </a:solidFill>
              </a:rPr>
              <a:t>Vad jobbar/arbetar du med?      </a:t>
            </a:r>
            <a:r>
              <a:rPr lang="sv-SE" sz="4400" b="1" dirty="0">
                <a:solidFill>
                  <a:srgbClr val="FF0000"/>
                </a:solidFill>
              </a:rPr>
              <a:t>jobbar = arbetar</a:t>
            </a:r>
            <a:br>
              <a:rPr lang="sv-SE" sz="4400" b="1" dirty="0"/>
            </a:br>
            <a:endParaRPr lang="fi-FI" dirty="0"/>
          </a:p>
        </p:txBody>
      </p:sp>
      <p:graphicFrame>
        <p:nvGraphicFramePr>
          <p:cNvPr id="4" name="Table 4">
            <a:extLst>
              <a:ext uri="{FF2B5EF4-FFF2-40B4-BE49-F238E27FC236}">
                <a16:creationId xmlns:a16="http://schemas.microsoft.com/office/drawing/2014/main" id="{A06886E4-E399-8266-7E4A-22D8059C8D47}"/>
              </a:ext>
            </a:extLst>
          </p:cNvPr>
          <p:cNvGraphicFramePr>
            <a:graphicFrameLocks noGrp="1"/>
          </p:cNvGraphicFramePr>
          <p:nvPr>
            <p:ph idx="1"/>
            <p:extLst>
              <p:ext uri="{D42A27DB-BD31-4B8C-83A1-F6EECF244321}">
                <p14:modId xmlns:p14="http://schemas.microsoft.com/office/powerpoint/2010/main" val="3424896059"/>
              </p:ext>
            </p:extLst>
          </p:nvPr>
        </p:nvGraphicFramePr>
        <p:xfrm>
          <a:off x="838200" y="1825625"/>
          <a:ext cx="10515600" cy="4663440"/>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520764145"/>
                    </a:ext>
                  </a:extLst>
                </a:gridCol>
                <a:gridCol w="5257800">
                  <a:extLst>
                    <a:ext uri="{9D8B030D-6E8A-4147-A177-3AD203B41FA5}">
                      <a16:colId xmlns:a16="http://schemas.microsoft.com/office/drawing/2014/main" val="3040506930"/>
                    </a:ext>
                  </a:extLst>
                </a:gridCol>
              </a:tblGrid>
              <a:tr h="370840">
                <a:tc>
                  <a:txBody>
                    <a:bodyPr/>
                    <a:lstStyle/>
                    <a:p>
                      <a:r>
                        <a:rPr lang="sv-SE" sz="2400" b="1" dirty="0"/>
                        <a:t>Jobbar du? </a:t>
                      </a:r>
                    </a:p>
                    <a:p>
                      <a:r>
                        <a:rPr lang="sv-SE" sz="2400" b="1" dirty="0"/>
                        <a:t>Do </a:t>
                      </a:r>
                      <a:r>
                        <a:rPr lang="sv-SE" sz="2400" b="1" dirty="0" err="1"/>
                        <a:t>you</a:t>
                      </a:r>
                      <a:r>
                        <a:rPr lang="sv-SE" sz="2400" b="1" dirty="0"/>
                        <a:t> </a:t>
                      </a:r>
                      <a:r>
                        <a:rPr lang="sv-SE" sz="2400" b="1" dirty="0" err="1"/>
                        <a:t>work</a:t>
                      </a:r>
                      <a:r>
                        <a:rPr lang="sv-SE" sz="2400" b="1" dirty="0"/>
                        <a:t>?</a:t>
                      </a:r>
                    </a:p>
                    <a:p>
                      <a:r>
                        <a:rPr lang="sv-SE" sz="2400" dirty="0"/>
                        <a:t>• Ja, jag jobbar.</a:t>
                      </a:r>
                    </a:p>
                    <a:p>
                      <a:r>
                        <a:rPr lang="sv-SE" sz="2400" dirty="0"/>
                        <a:t>• Nej, jag jobbar </a:t>
                      </a:r>
                      <a:r>
                        <a:rPr lang="sv-SE" sz="2400" b="1" dirty="0">
                          <a:solidFill>
                            <a:srgbClr val="FF0000"/>
                          </a:solidFill>
                        </a:rPr>
                        <a:t>inte.</a:t>
                      </a:r>
                    </a:p>
                    <a:p>
                      <a:r>
                        <a:rPr lang="sv-SE" sz="2400" dirty="0"/>
                        <a:t>• Nej, jag studerar.</a:t>
                      </a:r>
                    </a:p>
                    <a:p>
                      <a:endParaRPr lang="sv-SE" sz="2400" dirty="0"/>
                    </a:p>
                    <a:p>
                      <a:r>
                        <a:rPr lang="sv-SE" sz="2400" b="0" dirty="0"/>
                        <a:t>• Jag studerar fysik.</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0" dirty="0"/>
                        <a:t>• Jag studerar</a:t>
                      </a:r>
                      <a:r>
                        <a:rPr lang="sv-SE" sz="2400" b="1" dirty="0">
                          <a:solidFill>
                            <a:srgbClr val="FF0000"/>
                          </a:solidFill>
                        </a:rPr>
                        <a:t> inte </a:t>
                      </a:r>
                      <a:r>
                        <a:rPr lang="sv-SE" sz="2400" b="0" dirty="0"/>
                        <a:t>kemi.</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0" dirty="0"/>
                        <a:t>• Jag studerar till lärare.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2400" b="0" dirty="0"/>
                        <a:t>• Jag studerar </a:t>
                      </a:r>
                      <a:r>
                        <a:rPr lang="sv-SE" sz="2400" b="1" dirty="0">
                          <a:solidFill>
                            <a:srgbClr val="FF0000"/>
                          </a:solidFill>
                        </a:rPr>
                        <a:t>inte</a:t>
                      </a:r>
                      <a:r>
                        <a:rPr lang="sv-SE" sz="2400" b="0" dirty="0"/>
                        <a:t> till lärare.</a:t>
                      </a:r>
                    </a:p>
                    <a:p>
                      <a:r>
                        <a:rPr lang="sv-SE" sz="2400" b="0" dirty="0"/>
                        <a:t>• (Jag pluggar …)</a:t>
                      </a:r>
                      <a:endParaRPr lang="sv-SE" sz="3600" b="1" dirty="0"/>
                    </a:p>
                    <a:p>
                      <a:endParaRPr lang="fi-FI" sz="3600" b="1" dirty="0"/>
                    </a:p>
                  </a:txBody>
                  <a:tcPr/>
                </a:tc>
                <a:tc>
                  <a:txBody>
                    <a:bodyPr/>
                    <a:lstStyle/>
                    <a:p>
                      <a:r>
                        <a:rPr lang="en-US" sz="2400" b="1" dirty="0"/>
                        <a:t>Vad </a:t>
                      </a:r>
                      <a:r>
                        <a:rPr lang="en-US" sz="2400" b="1" dirty="0" err="1"/>
                        <a:t>jobbar</a:t>
                      </a:r>
                      <a:r>
                        <a:rPr lang="en-US" sz="2400" b="1" dirty="0"/>
                        <a:t> du med? </a:t>
                      </a:r>
                    </a:p>
                    <a:p>
                      <a:r>
                        <a:rPr lang="en-US" sz="2400" b="1" dirty="0"/>
                        <a:t>What do you work with?</a:t>
                      </a:r>
                    </a:p>
                    <a:p>
                      <a:r>
                        <a:rPr lang="sv-SE" sz="2400" b="0" dirty="0"/>
                        <a:t>• Jag jobbar</a:t>
                      </a:r>
                      <a:r>
                        <a:rPr lang="sv-SE" sz="2400" b="0" i="1" dirty="0"/>
                        <a:t> som </a:t>
                      </a:r>
                      <a:r>
                        <a:rPr lang="sv-SE" sz="2400" b="0" dirty="0"/>
                        <a:t>lärare.</a:t>
                      </a:r>
                    </a:p>
                    <a:p>
                      <a:r>
                        <a:rPr lang="sv-SE" sz="2400" b="0" dirty="0"/>
                        <a:t>• Jag är lärare.</a:t>
                      </a:r>
                    </a:p>
                    <a:p>
                      <a:r>
                        <a:rPr lang="sv-SE" sz="2400" b="0" dirty="0"/>
                        <a:t>• Jag jobbar </a:t>
                      </a:r>
                      <a:r>
                        <a:rPr lang="sv-SE" sz="2400" b="0" i="1" dirty="0"/>
                        <a:t>med</a:t>
                      </a:r>
                      <a:r>
                        <a:rPr lang="sv-SE" sz="2400" b="0" dirty="0"/>
                        <a:t> språk.</a:t>
                      </a:r>
                    </a:p>
                    <a:p>
                      <a:r>
                        <a:rPr lang="sv-SE" sz="2400" b="0" dirty="0"/>
                        <a:t>• Jag jobbar </a:t>
                      </a:r>
                      <a:r>
                        <a:rPr lang="sv-SE" sz="2400" b="0" i="1" dirty="0"/>
                        <a:t>på</a:t>
                      </a:r>
                      <a:r>
                        <a:rPr lang="sv-SE" sz="2400" b="0" dirty="0"/>
                        <a:t> Aalto-universitetet.</a:t>
                      </a:r>
                    </a:p>
                    <a:p>
                      <a:endParaRPr lang="sv-SE" sz="2400" b="0" dirty="0"/>
                    </a:p>
                  </a:txBody>
                  <a:tcPr/>
                </a:tc>
                <a:extLst>
                  <a:ext uri="{0D108BD9-81ED-4DB2-BD59-A6C34878D82A}">
                    <a16:rowId xmlns:a16="http://schemas.microsoft.com/office/drawing/2014/main" val="955394604"/>
                  </a:ext>
                </a:extLst>
              </a:tr>
            </a:tbl>
          </a:graphicData>
        </a:graphic>
      </p:graphicFrame>
    </p:spTree>
    <p:extLst>
      <p:ext uri="{BB962C8B-B14F-4D97-AF65-F5344CB8AC3E}">
        <p14:creationId xmlns:p14="http://schemas.microsoft.com/office/powerpoint/2010/main" val="1208037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34DFE-8C87-78D2-4C14-78FAEF8A2374}"/>
              </a:ext>
            </a:extLst>
          </p:cNvPr>
          <p:cNvSpPr>
            <a:spLocks noGrp="1"/>
          </p:cNvSpPr>
          <p:nvPr>
            <p:ph type="title"/>
          </p:nvPr>
        </p:nvSpPr>
        <p:spPr/>
        <p:txBody>
          <a:bodyPr>
            <a:normAutofit fontScale="90000"/>
          </a:bodyPr>
          <a:lstStyle/>
          <a:p>
            <a:br>
              <a:rPr lang="sv-SE" sz="4400" b="1" dirty="0"/>
            </a:br>
            <a:r>
              <a:rPr lang="en-US" b="1" dirty="0">
                <a:solidFill>
                  <a:srgbClr val="0070C0"/>
                </a:solidFill>
              </a:rPr>
              <a:t>Har du </a:t>
            </a:r>
            <a:r>
              <a:rPr lang="en-US" b="1" dirty="0" err="1">
                <a:solidFill>
                  <a:srgbClr val="0070C0"/>
                </a:solidFill>
              </a:rPr>
              <a:t>någon</a:t>
            </a:r>
            <a:r>
              <a:rPr lang="en-US" b="1" dirty="0">
                <a:solidFill>
                  <a:srgbClr val="0070C0"/>
                </a:solidFill>
              </a:rPr>
              <a:t> partner? </a:t>
            </a:r>
            <a:r>
              <a:rPr lang="en-US" b="1" dirty="0"/>
              <a:t>Do you have a partner?</a:t>
            </a:r>
            <a:br>
              <a:rPr lang="sv-SE" sz="4400" b="1" dirty="0"/>
            </a:br>
            <a:endParaRPr lang="fi-FI" dirty="0"/>
          </a:p>
        </p:txBody>
      </p:sp>
      <p:graphicFrame>
        <p:nvGraphicFramePr>
          <p:cNvPr id="4" name="Table 4">
            <a:extLst>
              <a:ext uri="{FF2B5EF4-FFF2-40B4-BE49-F238E27FC236}">
                <a16:creationId xmlns:a16="http://schemas.microsoft.com/office/drawing/2014/main" id="{A06886E4-E399-8266-7E4A-22D8059C8D47}"/>
              </a:ext>
            </a:extLst>
          </p:cNvPr>
          <p:cNvGraphicFramePr>
            <a:graphicFrameLocks noGrp="1"/>
          </p:cNvGraphicFramePr>
          <p:nvPr>
            <p:ph idx="1"/>
            <p:extLst>
              <p:ext uri="{D42A27DB-BD31-4B8C-83A1-F6EECF244321}">
                <p14:modId xmlns:p14="http://schemas.microsoft.com/office/powerpoint/2010/main" val="3985270170"/>
              </p:ext>
            </p:extLst>
          </p:nvPr>
        </p:nvGraphicFramePr>
        <p:xfrm>
          <a:off x="838200" y="1323975"/>
          <a:ext cx="10515600" cy="5713730"/>
        </p:xfrm>
        <a:graphic>
          <a:graphicData uri="http://schemas.openxmlformats.org/drawingml/2006/table">
            <a:tbl>
              <a:tblPr firstRow="1" bandRow="1">
                <a:tableStyleId>{2D5ABB26-0587-4C30-8999-92F81FD0307C}</a:tableStyleId>
              </a:tblPr>
              <a:tblGrid>
                <a:gridCol w="5257800">
                  <a:extLst>
                    <a:ext uri="{9D8B030D-6E8A-4147-A177-3AD203B41FA5}">
                      <a16:colId xmlns:a16="http://schemas.microsoft.com/office/drawing/2014/main" val="1520764145"/>
                    </a:ext>
                  </a:extLst>
                </a:gridCol>
                <a:gridCol w="5257800">
                  <a:extLst>
                    <a:ext uri="{9D8B030D-6E8A-4147-A177-3AD203B41FA5}">
                      <a16:colId xmlns:a16="http://schemas.microsoft.com/office/drawing/2014/main" val="3040506930"/>
                    </a:ext>
                  </a:extLst>
                </a:gridCol>
              </a:tblGrid>
              <a:tr h="5713730">
                <a:tc>
                  <a:txBody>
                    <a:bodyPr/>
                    <a:lstStyle/>
                    <a:p>
                      <a:r>
                        <a:rPr lang="sv-SE" sz="2800" b="0" dirty="0"/>
                        <a:t>Jag är gift</a:t>
                      </a:r>
                    </a:p>
                    <a:p>
                      <a:r>
                        <a:rPr lang="sv-SE" sz="2800" b="0" dirty="0"/>
                        <a:t>Jag är sambo</a:t>
                      </a:r>
                    </a:p>
                    <a:p>
                      <a:r>
                        <a:rPr lang="sv-SE" sz="2800" b="0" dirty="0"/>
                        <a:t>Jag är särbo</a:t>
                      </a:r>
                    </a:p>
                    <a:p>
                      <a:r>
                        <a:rPr lang="sv-SE" sz="2800" b="0" dirty="0"/>
                        <a:t>Jag är singel</a:t>
                      </a:r>
                    </a:p>
                    <a:p>
                      <a:r>
                        <a:rPr lang="sv-SE" sz="2800" b="0" dirty="0"/>
                        <a:t>Jag bor själv</a:t>
                      </a:r>
                    </a:p>
                    <a:p>
                      <a:r>
                        <a:rPr lang="sv-SE" sz="2800" b="0" dirty="0"/>
                        <a:t>Jag bor ihop med …</a:t>
                      </a:r>
                    </a:p>
                    <a:p>
                      <a:r>
                        <a:rPr lang="sv-SE" sz="2800" b="0" dirty="0"/>
                        <a:t>Jag är skild (</a:t>
                      </a:r>
                      <a:r>
                        <a:rPr lang="sv-SE" sz="2800" b="0" dirty="0" err="1"/>
                        <a:t>divorced</a:t>
                      </a:r>
                      <a:r>
                        <a:rPr lang="sv-SE" sz="2800" b="0" dirty="0"/>
                        <a:t>)</a:t>
                      </a:r>
                    </a:p>
                    <a:p>
                      <a:r>
                        <a:rPr lang="sv-SE" sz="2800" b="0" dirty="0"/>
                        <a:t>Jag är separerad</a:t>
                      </a:r>
                    </a:p>
                    <a:p>
                      <a:r>
                        <a:rPr lang="sv-SE" sz="2800" b="0" dirty="0"/>
                        <a:t>………………………………..</a:t>
                      </a:r>
                    </a:p>
                    <a:p>
                      <a:r>
                        <a:rPr lang="sv-SE" sz="2800" b="0" dirty="0"/>
                        <a:t>Jag har barn (</a:t>
                      </a:r>
                      <a:r>
                        <a:rPr lang="sv-SE" sz="2800" b="0" dirty="0" err="1"/>
                        <a:t>children</a:t>
                      </a:r>
                      <a:r>
                        <a:rPr lang="sv-SE" sz="2800" b="0" dirty="0"/>
                        <a:t>)</a:t>
                      </a:r>
                    </a:p>
                    <a:p>
                      <a:r>
                        <a:rPr lang="sv-SE" sz="2800" b="0" dirty="0"/>
                        <a:t>Jag har en son/pojke (2 söner)</a:t>
                      </a:r>
                    </a:p>
                    <a:p>
                      <a:r>
                        <a:rPr lang="sv-SE" sz="2800" b="0" dirty="0"/>
                        <a:t>Jag har en dotter/flicka (2 döttrar)</a:t>
                      </a:r>
                      <a:endParaRPr lang="fi-FI" sz="2800" b="0" dirty="0"/>
                    </a:p>
                  </a:txBody>
                  <a:tcPr/>
                </a:tc>
                <a:tc>
                  <a:txBody>
                    <a:bodyPr/>
                    <a:lstStyle/>
                    <a:p>
                      <a:r>
                        <a:rPr lang="sv-SE" sz="3200" b="0" dirty="0"/>
                        <a:t>Jag har …</a:t>
                      </a:r>
                    </a:p>
                    <a:p>
                      <a:r>
                        <a:rPr lang="sv-SE" sz="3200" b="0" dirty="0"/>
                        <a:t>en partner</a:t>
                      </a:r>
                    </a:p>
                    <a:p>
                      <a:r>
                        <a:rPr lang="sv-SE" sz="3200" b="0" dirty="0"/>
                        <a:t>en pojkvän</a:t>
                      </a:r>
                    </a:p>
                    <a:p>
                      <a:r>
                        <a:rPr lang="sv-SE" sz="3200" b="0" dirty="0"/>
                        <a:t>en flickvän</a:t>
                      </a:r>
                    </a:p>
                    <a:p>
                      <a:r>
                        <a:rPr lang="sv-SE" sz="3200" b="0" dirty="0"/>
                        <a:t>en sambo</a:t>
                      </a:r>
                    </a:p>
                    <a:p>
                      <a:r>
                        <a:rPr lang="sv-SE" sz="3200" b="0" dirty="0"/>
                        <a:t>en särbo</a:t>
                      </a:r>
                    </a:p>
                    <a:p>
                      <a:r>
                        <a:rPr lang="sv-SE" sz="3200" b="0" dirty="0"/>
                        <a:t>en fru (</a:t>
                      </a:r>
                      <a:r>
                        <a:rPr lang="sv-SE" sz="3200" b="0" dirty="0" err="1"/>
                        <a:t>wife</a:t>
                      </a:r>
                      <a:r>
                        <a:rPr lang="sv-SE" sz="3200" b="0" dirty="0"/>
                        <a:t>)</a:t>
                      </a:r>
                    </a:p>
                    <a:p>
                      <a:r>
                        <a:rPr lang="sv-SE" sz="3200" b="0" dirty="0"/>
                        <a:t>en man (husband)</a:t>
                      </a:r>
                    </a:p>
                    <a:p>
                      <a:endParaRPr lang="sv-SE" sz="2400" b="0" dirty="0"/>
                    </a:p>
                  </a:txBody>
                  <a:tcPr/>
                </a:tc>
                <a:extLst>
                  <a:ext uri="{0D108BD9-81ED-4DB2-BD59-A6C34878D82A}">
                    <a16:rowId xmlns:a16="http://schemas.microsoft.com/office/drawing/2014/main" val="955394604"/>
                  </a:ext>
                </a:extLst>
              </a:tr>
            </a:tbl>
          </a:graphicData>
        </a:graphic>
      </p:graphicFrame>
    </p:spTree>
    <p:extLst>
      <p:ext uri="{BB962C8B-B14F-4D97-AF65-F5344CB8AC3E}">
        <p14:creationId xmlns:p14="http://schemas.microsoft.com/office/powerpoint/2010/main" val="1000848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2E56-EDF5-7AF2-2F03-87E2AACDD285}"/>
              </a:ext>
            </a:extLst>
          </p:cNvPr>
          <p:cNvSpPr>
            <a:spLocks noGrp="1"/>
          </p:cNvSpPr>
          <p:nvPr>
            <p:ph type="title"/>
          </p:nvPr>
        </p:nvSpPr>
        <p:spPr/>
        <p:txBody>
          <a:bodyPr/>
          <a:lstStyle/>
          <a:p>
            <a:r>
              <a:rPr lang="fi-FI" dirty="0" err="1"/>
              <a:t>Alfabetet</a:t>
            </a:r>
            <a:endParaRPr lang="fi-FI" dirty="0"/>
          </a:p>
        </p:txBody>
      </p:sp>
      <p:sp>
        <p:nvSpPr>
          <p:cNvPr id="3" name="Content Placeholder 2">
            <a:extLst>
              <a:ext uri="{FF2B5EF4-FFF2-40B4-BE49-F238E27FC236}">
                <a16:creationId xmlns:a16="http://schemas.microsoft.com/office/drawing/2014/main" id="{F09292F2-95CF-CD7B-3ADD-92100631D2C7}"/>
              </a:ext>
            </a:extLst>
          </p:cNvPr>
          <p:cNvSpPr>
            <a:spLocks noGrp="1"/>
          </p:cNvSpPr>
          <p:nvPr>
            <p:ph idx="1"/>
          </p:nvPr>
        </p:nvSpPr>
        <p:spPr/>
        <p:txBody>
          <a:bodyPr>
            <a:normAutofit fontScale="92500" lnSpcReduction="10000"/>
          </a:bodyPr>
          <a:lstStyle/>
          <a:p>
            <a:pPr marL="0" indent="0" rtl="0" fontAlgn="base">
              <a:spcBef>
                <a:spcPts val="0"/>
              </a:spcBef>
              <a:spcAft>
                <a:spcPts val="0"/>
              </a:spcAft>
              <a:buNone/>
            </a:pPr>
            <a:endParaRPr lang="fi-FI" sz="1800" b="1" i="0" u="none" strike="noStrike" dirty="0">
              <a:solidFill>
                <a:srgbClr val="000000"/>
              </a:solidFill>
              <a:effectLst/>
              <a:latin typeface="Arial" panose="020B0604020202020204" pitchFamily="34" charset="0"/>
            </a:endParaRPr>
          </a:p>
          <a:p>
            <a:pPr marL="0" indent="0" rtl="0">
              <a:spcBef>
                <a:spcPts val="0"/>
              </a:spcBef>
              <a:spcAft>
                <a:spcPts val="0"/>
              </a:spcAft>
              <a:buNone/>
            </a:pPr>
            <a:br>
              <a:rPr lang="fi-FI" b="0" dirty="0">
                <a:effectLst/>
              </a:rPr>
            </a:br>
            <a:r>
              <a:rPr lang="fi-FI" b="1" i="0" u="none" strike="noStrike" dirty="0" err="1">
                <a:solidFill>
                  <a:srgbClr val="1155CC"/>
                </a:solidFill>
                <a:effectLst/>
                <a:latin typeface="Arial" panose="020B0604020202020204" pitchFamily="34" charset="0"/>
              </a:rPr>
              <a:t>Fråga</a:t>
            </a:r>
            <a:r>
              <a:rPr lang="fi-FI" b="1" i="0" u="none" strike="noStrike" dirty="0">
                <a:solidFill>
                  <a:srgbClr val="1155CC"/>
                </a:solidFill>
                <a:effectLst/>
                <a:latin typeface="Arial" panose="020B0604020202020204" pitchFamily="34" charset="0"/>
              </a:rPr>
              <a:t> </a:t>
            </a:r>
            <a:r>
              <a:rPr lang="fi-FI" b="1" i="0" u="none" strike="noStrike" dirty="0" err="1">
                <a:solidFill>
                  <a:srgbClr val="1155CC"/>
                </a:solidFill>
                <a:effectLst/>
                <a:latin typeface="Arial" panose="020B0604020202020204" pitchFamily="34" charset="0"/>
              </a:rPr>
              <a:t>varandra</a:t>
            </a:r>
            <a:r>
              <a:rPr lang="fi-FI" b="1" i="0" u="none" strike="noStrike" dirty="0">
                <a:solidFill>
                  <a:srgbClr val="1155CC"/>
                </a:solidFill>
                <a:effectLst/>
                <a:latin typeface="Arial" panose="020B0604020202020204" pitchFamily="34" charset="0"/>
              </a:rPr>
              <a:t> </a:t>
            </a:r>
            <a:r>
              <a:rPr lang="fi-FI" b="1" i="0" u="none" strike="noStrike" dirty="0" err="1">
                <a:solidFill>
                  <a:srgbClr val="1155CC"/>
                </a:solidFill>
                <a:effectLst/>
                <a:latin typeface="Arial" panose="020B0604020202020204" pitchFamily="34" charset="0"/>
              </a:rPr>
              <a:t>och</a:t>
            </a:r>
            <a:r>
              <a:rPr lang="fi-FI" b="1" i="0" u="none" strike="noStrike" dirty="0">
                <a:solidFill>
                  <a:srgbClr val="1155CC"/>
                </a:solidFill>
                <a:effectLst/>
                <a:latin typeface="Arial" panose="020B0604020202020204" pitchFamily="34" charset="0"/>
              </a:rPr>
              <a:t> </a:t>
            </a:r>
            <a:r>
              <a:rPr lang="fi-FI" b="1" i="0" u="none" strike="noStrike" dirty="0" err="1">
                <a:solidFill>
                  <a:srgbClr val="1155CC"/>
                </a:solidFill>
                <a:effectLst/>
                <a:latin typeface="Arial" panose="020B0604020202020204" pitchFamily="34" charset="0"/>
              </a:rPr>
              <a:t>svara</a:t>
            </a:r>
            <a:r>
              <a:rPr lang="fi-FI" b="1" i="0" u="none" strike="noStrike" dirty="0">
                <a:solidFill>
                  <a:srgbClr val="1155CC"/>
                </a:solidFill>
                <a:effectLst/>
                <a:latin typeface="Arial" panose="020B0604020202020204" pitchFamily="34" charset="0"/>
              </a:rPr>
              <a:t>. </a:t>
            </a:r>
            <a:r>
              <a:rPr lang="fi-FI" b="1" i="0" u="none" strike="noStrike" dirty="0" err="1">
                <a:solidFill>
                  <a:srgbClr val="000000"/>
                </a:solidFill>
                <a:effectLst/>
                <a:latin typeface="Arial" panose="020B0604020202020204" pitchFamily="34" charset="0"/>
              </a:rPr>
              <a:t>Ask</a:t>
            </a:r>
            <a:r>
              <a:rPr lang="fi-FI" b="1" i="0" u="none" strike="noStrike" dirty="0">
                <a:solidFill>
                  <a:srgbClr val="000000"/>
                </a:solidFill>
                <a:effectLst/>
                <a:latin typeface="Arial" panose="020B0604020202020204" pitchFamily="34" charset="0"/>
              </a:rPr>
              <a:t> </a:t>
            </a:r>
            <a:r>
              <a:rPr lang="fi-FI" b="1" i="0" u="none" strike="noStrike" dirty="0" err="1">
                <a:solidFill>
                  <a:srgbClr val="000000"/>
                </a:solidFill>
                <a:effectLst/>
                <a:latin typeface="Arial" panose="020B0604020202020204" pitchFamily="34" charset="0"/>
              </a:rPr>
              <a:t>each</a:t>
            </a:r>
            <a:r>
              <a:rPr lang="fi-FI" b="1" i="0" u="none" strike="noStrike" dirty="0">
                <a:solidFill>
                  <a:srgbClr val="000000"/>
                </a:solidFill>
                <a:effectLst/>
                <a:latin typeface="Arial" panose="020B0604020202020204" pitchFamily="34" charset="0"/>
              </a:rPr>
              <a:t> </a:t>
            </a:r>
            <a:r>
              <a:rPr lang="fi-FI" b="1" i="0" u="none" strike="noStrike" dirty="0" err="1">
                <a:solidFill>
                  <a:srgbClr val="000000"/>
                </a:solidFill>
                <a:effectLst/>
                <a:latin typeface="Arial" panose="020B0604020202020204" pitchFamily="34" charset="0"/>
              </a:rPr>
              <a:t>other</a:t>
            </a:r>
            <a:r>
              <a:rPr lang="fi-FI" b="1" i="0" u="none" strike="noStrike" dirty="0">
                <a:solidFill>
                  <a:srgbClr val="000000"/>
                </a:solidFill>
                <a:effectLst/>
                <a:latin typeface="Arial" panose="020B0604020202020204" pitchFamily="34" charset="0"/>
              </a:rPr>
              <a:t> and </a:t>
            </a:r>
            <a:r>
              <a:rPr lang="fi-FI" b="1" i="0" u="none" strike="noStrike" dirty="0" err="1">
                <a:solidFill>
                  <a:srgbClr val="000000"/>
                </a:solidFill>
                <a:effectLst/>
                <a:latin typeface="Arial" panose="020B0604020202020204" pitchFamily="34" charset="0"/>
              </a:rPr>
              <a:t>answer</a:t>
            </a:r>
            <a:r>
              <a:rPr lang="fi-FI" b="1" i="0" u="none" strike="noStrike" dirty="0">
                <a:solidFill>
                  <a:srgbClr val="000000"/>
                </a:solidFill>
                <a:effectLst/>
                <a:latin typeface="Arial" panose="020B0604020202020204" pitchFamily="34" charset="0"/>
              </a:rPr>
              <a:t>.</a:t>
            </a:r>
            <a:endParaRPr lang="fi-FI" b="0" dirty="0">
              <a:effectLst/>
            </a:endParaRPr>
          </a:p>
          <a:p>
            <a:pPr marL="0" indent="0" rtl="0">
              <a:spcBef>
                <a:spcPts val="0"/>
              </a:spcBef>
              <a:spcAft>
                <a:spcPts val="0"/>
              </a:spcAft>
              <a:buNone/>
            </a:pPr>
            <a:br>
              <a:rPr lang="fi-FI" b="0" dirty="0">
                <a:effectLst/>
              </a:rPr>
            </a:br>
            <a:r>
              <a:rPr lang="fi-FI" b="0" i="0" u="none" strike="noStrike" dirty="0" err="1">
                <a:solidFill>
                  <a:srgbClr val="000000"/>
                </a:solidFill>
                <a:effectLst/>
                <a:latin typeface="Arial" panose="020B0604020202020204" pitchFamily="34" charset="0"/>
              </a:rPr>
              <a:t>What</a:t>
            </a:r>
            <a:r>
              <a:rPr lang="fi-FI" b="0" i="0" u="none" strike="noStrike" dirty="0">
                <a:solidFill>
                  <a:srgbClr val="000000"/>
                </a:solidFill>
                <a:effectLst/>
                <a:latin typeface="Arial" panose="020B0604020202020204" pitchFamily="34" charset="0"/>
              </a:rPr>
              <a:t> is </a:t>
            </a:r>
            <a:r>
              <a:rPr lang="fi-FI" b="0" i="0" u="none" strike="noStrike" dirty="0" err="1">
                <a:solidFill>
                  <a:srgbClr val="000000"/>
                </a:solidFill>
                <a:effectLst/>
                <a:latin typeface="Arial" panose="020B0604020202020204" pitchFamily="34" charset="0"/>
              </a:rPr>
              <a:t>your</a:t>
            </a:r>
            <a:r>
              <a:rPr lang="fi-FI" b="0" i="0" u="none" strike="noStrike" dirty="0">
                <a:solidFill>
                  <a:srgbClr val="000000"/>
                </a:solidFill>
                <a:effectLst/>
                <a:latin typeface="Arial" panose="020B0604020202020204" pitchFamily="34" charset="0"/>
              </a:rPr>
              <a:t> </a:t>
            </a:r>
            <a:r>
              <a:rPr lang="fi-FI" b="0" i="0" u="none" strike="noStrike" dirty="0" err="1">
                <a:solidFill>
                  <a:srgbClr val="000000"/>
                </a:solidFill>
                <a:effectLst/>
                <a:latin typeface="Arial" panose="020B0604020202020204" pitchFamily="34" charset="0"/>
              </a:rPr>
              <a:t>first</a:t>
            </a:r>
            <a:r>
              <a:rPr lang="fi-FI" b="0" i="0" u="none" strike="noStrike" dirty="0">
                <a:solidFill>
                  <a:srgbClr val="000000"/>
                </a:solidFill>
                <a:effectLst/>
                <a:latin typeface="Arial" panose="020B0604020202020204" pitchFamily="34" charset="0"/>
              </a:rPr>
              <a:t> </a:t>
            </a:r>
            <a:r>
              <a:rPr lang="fi-FI" b="0" i="0" u="none" strike="noStrike" dirty="0" err="1">
                <a:solidFill>
                  <a:srgbClr val="000000"/>
                </a:solidFill>
                <a:effectLst/>
                <a:latin typeface="Arial" panose="020B0604020202020204" pitchFamily="34" charset="0"/>
              </a:rPr>
              <a:t>name</a:t>
            </a:r>
            <a:r>
              <a:rPr lang="fi-FI" b="0" i="0" u="none" strike="noStrike" dirty="0">
                <a:solidFill>
                  <a:srgbClr val="000000"/>
                </a:solidFill>
                <a:effectLst/>
                <a:latin typeface="Arial" panose="020B0604020202020204" pitchFamily="34" charset="0"/>
              </a:rPr>
              <a:t>?</a:t>
            </a:r>
            <a:endParaRPr lang="fi-FI" b="0" dirty="0">
              <a:effectLst/>
            </a:endParaRPr>
          </a:p>
          <a:p>
            <a:pPr rtl="0">
              <a:spcBef>
                <a:spcPts val="0"/>
              </a:spcBef>
              <a:spcAft>
                <a:spcPts val="0"/>
              </a:spcAft>
            </a:pPr>
            <a:r>
              <a:rPr lang="fi-FI" b="0" i="0" u="none" strike="noStrike" dirty="0" err="1">
                <a:solidFill>
                  <a:srgbClr val="005EB8"/>
                </a:solidFill>
                <a:effectLst/>
                <a:latin typeface="Arial" panose="020B0604020202020204" pitchFamily="34" charset="0"/>
              </a:rPr>
              <a:t>Vad</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heter</a:t>
            </a:r>
            <a:r>
              <a:rPr lang="fi-FI" b="0" i="0" u="none" strike="noStrike" dirty="0">
                <a:solidFill>
                  <a:srgbClr val="005EB8"/>
                </a:solidFill>
                <a:effectLst/>
                <a:latin typeface="Arial" panose="020B0604020202020204" pitchFamily="34" charset="0"/>
              </a:rPr>
              <a:t> du i </a:t>
            </a:r>
            <a:r>
              <a:rPr lang="fi-FI" b="0" i="0" u="none" strike="noStrike" dirty="0" err="1">
                <a:solidFill>
                  <a:srgbClr val="005EB8"/>
                </a:solidFill>
                <a:effectLst/>
                <a:latin typeface="Arial" panose="020B0604020202020204" pitchFamily="34" charset="0"/>
              </a:rPr>
              <a:t>förnamn</a:t>
            </a:r>
            <a:r>
              <a:rPr lang="fi-FI" b="0" i="0" u="none" strike="noStrike" dirty="0">
                <a:solidFill>
                  <a:srgbClr val="005EB8"/>
                </a:solidFill>
                <a:effectLst/>
                <a:latin typeface="Arial" panose="020B0604020202020204" pitchFamily="34" charset="0"/>
              </a:rPr>
              <a:t>? </a:t>
            </a:r>
            <a:endParaRPr lang="fi-FI" b="0" dirty="0">
              <a:effectLst/>
            </a:endParaRPr>
          </a:p>
          <a:p>
            <a:pPr rtl="0">
              <a:spcBef>
                <a:spcPts val="0"/>
              </a:spcBef>
              <a:spcAft>
                <a:spcPts val="0"/>
              </a:spcAft>
            </a:pPr>
            <a:r>
              <a:rPr lang="fi-FI" b="0" i="0" u="none" strike="noStrike" dirty="0" err="1">
                <a:solidFill>
                  <a:srgbClr val="005EB8"/>
                </a:solidFill>
                <a:effectLst/>
                <a:latin typeface="Arial" panose="020B0604020202020204" pitchFamily="34" charset="0"/>
              </a:rPr>
              <a:t>Vad</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är</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ditt</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förnamn</a:t>
            </a:r>
            <a:r>
              <a:rPr lang="fi-FI" b="0" i="0" u="none" strike="noStrike" dirty="0">
                <a:solidFill>
                  <a:srgbClr val="005EB8"/>
                </a:solidFill>
                <a:effectLst/>
                <a:latin typeface="Arial" panose="020B0604020202020204" pitchFamily="34" charset="0"/>
              </a:rPr>
              <a:t>?</a:t>
            </a:r>
            <a:endParaRPr lang="fi-FI" b="0" dirty="0">
              <a:effectLst/>
            </a:endParaRPr>
          </a:p>
          <a:p>
            <a:pPr marL="0" indent="0" rtl="0">
              <a:spcBef>
                <a:spcPts val="0"/>
              </a:spcBef>
              <a:spcAft>
                <a:spcPts val="0"/>
              </a:spcAft>
              <a:buNone/>
            </a:pPr>
            <a:br>
              <a:rPr lang="fi-FI" b="0" dirty="0">
                <a:effectLst/>
              </a:rPr>
            </a:br>
            <a:r>
              <a:rPr lang="fi-FI" b="0" i="0" u="none" strike="noStrike" dirty="0" err="1">
                <a:solidFill>
                  <a:srgbClr val="000000"/>
                </a:solidFill>
                <a:effectLst/>
                <a:latin typeface="Arial" panose="020B0604020202020204" pitchFamily="34" charset="0"/>
              </a:rPr>
              <a:t>What</a:t>
            </a:r>
            <a:r>
              <a:rPr lang="fi-FI" b="0" i="0" u="none" strike="noStrike" dirty="0">
                <a:solidFill>
                  <a:srgbClr val="000000"/>
                </a:solidFill>
                <a:effectLst/>
                <a:latin typeface="Arial" panose="020B0604020202020204" pitchFamily="34" charset="0"/>
              </a:rPr>
              <a:t> is </a:t>
            </a:r>
            <a:r>
              <a:rPr lang="fi-FI" b="0" i="0" u="none" strike="noStrike" dirty="0" err="1">
                <a:solidFill>
                  <a:srgbClr val="000000"/>
                </a:solidFill>
                <a:effectLst/>
                <a:latin typeface="Arial" panose="020B0604020202020204" pitchFamily="34" charset="0"/>
              </a:rPr>
              <a:t>your</a:t>
            </a:r>
            <a:r>
              <a:rPr lang="fi-FI" b="0" i="0" u="none" strike="noStrike" dirty="0">
                <a:solidFill>
                  <a:srgbClr val="000000"/>
                </a:solidFill>
                <a:effectLst/>
                <a:latin typeface="Arial" panose="020B0604020202020204" pitchFamily="34" charset="0"/>
              </a:rPr>
              <a:t> </a:t>
            </a:r>
            <a:r>
              <a:rPr lang="fi-FI" b="0" i="0" u="none" strike="noStrike" dirty="0" err="1">
                <a:solidFill>
                  <a:srgbClr val="000000"/>
                </a:solidFill>
                <a:effectLst/>
                <a:latin typeface="Arial" panose="020B0604020202020204" pitchFamily="34" charset="0"/>
              </a:rPr>
              <a:t>surname</a:t>
            </a:r>
            <a:r>
              <a:rPr lang="fi-FI" b="0" i="0" u="none" strike="noStrike" dirty="0">
                <a:solidFill>
                  <a:srgbClr val="000000"/>
                </a:solidFill>
                <a:effectLst/>
                <a:latin typeface="Arial" panose="020B0604020202020204" pitchFamily="34" charset="0"/>
              </a:rPr>
              <a:t>?</a:t>
            </a:r>
            <a:endParaRPr lang="fi-FI" b="0" dirty="0">
              <a:effectLst/>
            </a:endParaRPr>
          </a:p>
          <a:p>
            <a:pPr rtl="0">
              <a:spcBef>
                <a:spcPts val="0"/>
              </a:spcBef>
              <a:spcAft>
                <a:spcPts val="0"/>
              </a:spcAft>
            </a:pPr>
            <a:r>
              <a:rPr lang="fi-FI" b="0" i="0" u="none" strike="noStrike" dirty="0" err="1">
                <a:solidFill>
                  <a:srgbClr val="005EB8"/>
                </a:solidFill>
                <a:effectLst/>
                <a:latin typeface="Arial" panose="020B0604020202020204" pitchFamily="34" charset="0"/>
              </a:rPr>
              <a:t>Vad</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heter</a:t>
            </a:r>
            <a:r>
              <a:rPr lang="fi-FI" b="0" i="0" u="none" strike="noStrike" dirty="0">
                <a:solidFill>
                  <a:srgbClr val="005EB8"/>
                </a:solidFill>
                <a:effectLst/>
                <a:latin typeface="Arial" panose="020B0604020202020204" pitchFamily="34" charset="0"/>
              </a:rPr>
              <a:t> du i </a:t>
            </a:r>
            <a:r>
              <a:rPr lang="fi-FI" b="0" i="0" u="none" strike="noStrike" dirty="0" err="1">
                <a:solidFill>
                  <a:srgbClr val="005EB8"/>
                </a:solidFill>
                <a:effectLst/>
                <a:latin typeface="Arial" panose="020B0604020202020204" pitchFamily="34" charset="0"/>
              </a:rPr>
              <a:t>efternamn</a:t>
            </a:r>
            <a:r>
              <a:rPr lang="fi-FI" b="0" i="0" u="none" strike="noStrike" dirty="0">
                <a:solidFill>
                  <a:srgbClr val="005EB8"/>
                </a:solidFill>
                <a:effectLst/>
                <a:latin typeface="Arial" panose="020B0604020202020204" pitchFamily="34" charset="0"/>
              </a:rPr>
              <a:t>? </a:t>
            </a:r>
            <a:endParaRPr lang="fi-FI" b="0" dirty="0">
              <a:effectLst/>
            </a:endParaRPr>
          </a:p>
          <a:p>
            <a:pPr rtl="0">
              <a:spcBef>
                <a:spcPts val="0"/>
              </a:spcBef>
              <a:spcAft>
                <a:spcPts val="0"/>
              </a:spcAft>
            </a:pPr>
            <a:r>
              <a:rPr lang="fi-FI" b="0" i="0" u="none" strike="noStrike" dirty="0" err="1">
                <a:solidFill>
                  <a:srgbClr val="005EB8"/>
                </a:solidFill>
                <a:effectLst/>
                <a:latin typeface="Arial" panose="020B0604020202020204" pitchFamily="34" charset="0"/>
              </a:rPr>
              <a:t>Vad</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är</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ditt</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efternamn</a:t>
            </a:r>
            <a:r>
              <a:rPr lang="fi-FI" b="0" i="0" u="none" strike="noStrike" dirty="0">
                <a:solidFill>
                  <a:srgbClr val="005EB8"/>
                </a:solidFill>
                <a:effectLst/>
                <a:latin typeface="Arial" panose="020B0604020202020204" pitchFamily="34" charset="0"/>
              </a:rPr>
              <a:t>?</a:t>
            </a:r>
            <a:endParaRPr lang="fi-FI" b="0" dirty="0">
              <a:effectLst/>
            </a:endParaRPr>
          </a:p>
          <a:p>
            <a:pPr marL="0" indent="0">
              <a:buNone/>
            </a:pPr>
            <a:br>
              <a:rPr lang="fi-FI" b="0" dirty="0">
                <a:effectLst/>
              </a:rPr>
            </a:br>
            <a:r>
              <a:rPr lang="fi-FI" b="0" i="0" u="none" strike="noStrike" dirty="0">
                <a:solidFill>
                  <a:srgbClr val="000000"/>
                </a:solidFill>
                <a:effectLst/>
                <a:latin typeface="Arial" panose="020B0604020202020204" pitchFamily="34" charset="0"/>
              </a:rPr>
              <a:t>How </a:t>
            </a:r>
            <a:r>
              <a:rPr lang="fi-FI" b="0" i="0" u="none" strike="noStrike" dirty="0" err="1">
                <a:solidFill>
                  <a:srgbClr val="000000"/>
                </a:solidFill>
                <a:effectLst/>
                <a:latin typeface="Arial" panose="020B0604020202020204" pitchFamily="34" charset="0"/>
              </a:rPr>
              <a:t>do</a:t>
            </a:r>
            <a:r>
              <a:rPr lang="fi-FI" b="0" i="0" u="none" strike="noStrike" dirty="0">
                <a:solidFill>
                  <a:srgbClr val="000000"/>
                </a:solidFill>
                <a:effectLst/>
                <a:latin typeface="Arial" panose="020B0604020202020204" pitchFamily="34" charset="0"/>
              </a:rPr>
              <a:t> </a:t>
            </a:r>
            <a:r>
              <a:rPr lang="fi-FI" b="0" i="0" u="none" strike="noStrike" dirty="0" err="1">
                <a:solidFill>
                  <a:srgbClr val="000000"/>
                </a:solidFill>
                <a:effectLst/>
                <a:latin typeface="Arial" panose="020B0604020202020204" pitchFamily="34" charset="0"/>
              </a:rPr>
              <a:t>you</a:t>
            </a:r>
            <a:r>
              <a:rPr lang="fi-FI" b="0" i="0" u="none" strike="noStrike" dirty="0">
                <a:solidFill>
                  <a:srgbClr val="000000"/>
                </a:solidFill>
                <a:effectLst/>
                <a:latin typeface="Arial" panose="020B0604020202020204" pitchFamily="34" charset="0"/>
              </a:rPr>
              <a:t> </a:t>
            </a:r>
            <a:r>
              <a:rPr lang="fi-FI" b="0" i="0" u="none" strike="noStrike" dirty="0" err="1">
                <a:solidFill>
                  <a:srgbClr val="000000"/>
                </a:solidFill>
                <a:effectLst/>
                <a:latin typeface="Arial" panose="020B0604020202020204" pitchFamily="34" charset="0"/>
              </a:rPr>
              <a:t>spell</a:t>
            </a:r>
            <a:r>
              <a:rPr lang="fi-FI" b="0" i="0" u="none" strike="noStrike" dirty="0">
                <a:solidFill>
                  <a:srgbClr val="000000"/>
                </a:solidFill>
                <a:effectLst/>
                <a:latin typeface="Arial" panose="020B0604020202020204" pitchFamily="34" charset="0"/>
              </a:rPr>
              <a:t> it? </a:t>
            </a:r>
            <a:r>
              <a:rPr lang="fi-FI" b="0" i="0" u="none" strike="noStrike" dirty="0" err="1">
                <a:solidFill>
                  <a:srgbClr val="005EB8"/>
                </a:solidFill>
                <a:effectLst/>
                <a:latin typeface="Arial" panose="020B0604020202020204" pitchFamily="34" charset="0"/>
              </a:rPr>
              <a:t>Hur</a:t>
            </a:r>
            <a:r>
              <a:rPr lang="fi-FI" b="0" i="0" u="none" strike="noStrike" dirty="0">
                <a:solidFill>
                  <a:srgbClr val="005EB8"/>
                </a:solidFill>
                <a:effectLst/>
                <a:latin typeface="Arial" panose="020B0604020202020204" pitchFamily="34" charset="0"/>
              </a:rPr>
              <a:t> </a:t>
            </a:r>
            <a:r>
              <a:rPr lang="fi-FI" b="0" i="0" u="none" strike="noStrike" dirty="0" err="1">
                <a:solidFill>
                  <a:srgbClr val="005EB8"/>
                </a:solidFill>
                <a:effectLst/>
                <a:latin typeface="Arial" panose="020B0604020202020204" pitchFamily="34" charset="0"/>
              </a:rPr>
              <a:t>stavar</a:t>
            </a:r>
            <a:r>
              <a:rPr lang="fi-FI" b="0" i="0" u="none" strike="noStrike" dirty="0">
                <a:solidFill>
                  <a:srgbClr val="005EB8"/>
                </a:solidFill>
                <a:effectLst/>
                <a:latin typeface="Arial" panose="020B0604020202020204" pitchFamily="34" charset="0"/>
              </a:rPr>
              <a:t> du </a:t>
            </a:r>
            <a:r>
              <a:rPr lang="fi-FI" b="0" i="0" u="none" strike="noStrike" dirty="0" err="1">
                <a:solidFill>
                  <a:srgbClr val="005EB8"/>
                </a:solidFill>
                <a:effectLst/>
                <a:latin typeface="Arial" panose="020B0604020202020204" pitchFamily="34" charset="0"/>
              </a:rPr>
              <a:t>det</a:t>
            </a:r>
            <a:r>
              <a:rPr lang="fi-FI" b="0" i="0" u="none" strike="noStrike" dirty="0">
                <a:solidFill>
                  <a:srgbClr val="005EB8"/>
                </a:solidFill>
                <a:effectLst/>
                <a:latin typeface="Arial" panose="020B0604020202020204" pitchFamily="34" charset="0"/>
              </a:rPr>
              <a:t>? </a:t>
            </a:r>
            <a:endParaRPr lang="fi-FI" dirty="0"/>
          </a:p>
        </p:txBody>
      </p:sp>
    </p:spTree>
    <p:extLst>
      <p:ext uri="{BB962C8B-B14F-4D97-AF65-F5344CB8AC3E}">
        <p14:creationId xmlns:p14="http://schemas.microsoft.com/office/powerpoint/2010/main" val="39981945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620</Words>
  <Application>Microsoft Office PowerPoint</Application>
  <PresentationFormat>Widescreen</PresentationFormat>
  <Paragraphs>98</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ADLaM Display</vt:lpstr>
      <vt:lpstr>Arial</vt:lpstr>
      <vt:lpstr>Calibri</vt:lpstr>
      <vt:lpstr>Calibri Light</vt:lpstr>
      <vt:lpstr>Office Theme</vt:lpstr>
      <vt:lpstr>Swedish for international students, 1A (3 cr) 29.2.2024</vt:lpstr>
      <vt:lpstr>Today´s lecture   Dagens lektion</vt:lpstr>
      <vt:lpstr>Repetition – Put the words in right order to make questions and answers to questions.</vt:lpstr>
      <vt:lpstr>Ask each other in groups</vt:lpstr>
      <vt:lpstr>PERSONPRONOMEN i subjektsform - repetition </vt:lpstr>
      <vt:lpstr>React in Swedish Reagera på svenska </vt:lpstr>
      <vt:lpstr> Vad jobbar/arbetar du med?      jobbar = arbetar </vt:lpstr>
      <vt:lpstr> Har du någon partner? Do you have a partner? </vt:lpstr>
      <vt:lpstr>Alfabetet</vt:lpstr>
      <vt:lpstr>Homework </vt:lpstr>
      <vt:lpstr>PowerPoint Presentation</vt:lpstr>
    </vt:vector>
  </TitlesOfParts>
  <Company>University of Helsinki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Riina M Uusikulku</dc:creator>
  <cp:lastModifiedBy>Uusikulku, Riina M</cp:lastModifiedBy>
  <cp:revision>5</cp:revision>
  <dcterms:created xsi:type="dcterms:W3CDTF">2024-02-29T11:05:37Z</dcterms:created>
  <dcterms:modified xsi:type="dcterms:W3CDTF">2024-02-29T14:16:12Z</dcterms:modified>
</cp:coreProperties>
</file>