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3" r:id="rId1"/>
  </p:sldMasterIdLst>
  <p:notesMasterIdLst>
    <p:notesMasterId r:id="rId25"/>
  </p:notesMasterIdLst>
  <p:sldIdLst>
    <p:sldId id="310" r:id="rId2"/>
    <p:sldId id="311" r:id="rId3"/>
    <p:sldId id="275" r:id="rId4"/>
    <p:sldId id="312" r:id="rId5"/>
    <p:sldId id="313" r:id="rId6"/>
    <p:sldId id="276" r:id="rId7"/>
    <p:sldId id="277" r:id="rId8"/>
    <p:sldId id="278" r:id="rId9"/>
    <p:sldId id="314" r:id="rId10"/>
    <p:sldId id="315" r:id="rId11"/>
    <p:sldId id="316" r:id="rId12"/>
    <p:sldId id="258" r:id="rId13"/>
    <p:sldId id="317" r:id="rId14"/>
    <p:sldId id="318" r:id="rId15"/>
    <p:sldId id="280" r:id="rId16"/>
    <p:sldId id="279" r:id="rId17"/>
    <p:sldId id="319" r:id="rId18"/>
    <p:sldId id="274" r:id="rId19"/>
    <p:sldId id="284" r:id="rId20"/>
    <p:sldId id="320" r:id="rId21"/>
    <p:sldId id="321" r:id="rId22"/>
    <p:sldId id="322" r:id="rId23"/>
    <p:sldId id="323" r:id="rId24"/>
  </p:sldIdLst>
  <p:sldSz cx="9144000" cy="6858000" type="screen4x3"/>
  <p:notesSz cx="6858000" cy="9144000"/>
  <p:embeddedFontLst>
    <p:embeddedFont>
      <p:font typeface="Verdana" panose="020B0604030504040204" pitchFamily="34" charset="0"/>
      <p:regular r:id="rId26"/>
      <p:bold r:id="rId27"/>
      <p:italic r:id="rId28"/>
      <p:bold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6" d="100"/>
          <a:sy n="106" d="100"/>
        </p:scale>
        <p:origin x="173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D76FA7F4-7B3D-4EF1-9B2D-E6470BA12558}"/>
    <pc:docChg chg="modSld">
      <pc:chgData name="Ilpo Halonen" userId="9cf957c2b54dfd88" providerId="LiveId" clId="{D76FA7F4-7B3D-4EF1-9B2D-E6470BA12558}" dt="2022-09-04T18:21:26.150" v="1" actId="20577"/>
      <pc:docMkLst>
        <pc:docMk/>
      </pc:docMkLst>
      <pc:sldChg chg="modSp">
        <pc:chgData name="Ilpo Halonen" userId="9cf957c2b54dfd88" providerId="LiveId" clId="{D76FA7F4-7B3D-4EF1-9B2D-E6470BA12558}" dt="2022-09-04T18:21:26.150" v="1" actId="20577"/>
        <pc:sldMkLst>
          <pc:docMk/>
          <pc:sldMk cId="0" sldId="311"/>
        </pc:sldMkLst>
        <pc:spChg chg="mod">
          <ac:chgData name="Ilpo Halonen" userId="9cf957c2b54dfd88" providerId="LiveId" clId="{D76FA7F4-7B3D-4EF1-9B2D-E6470BA12558}" dt="2022-09-04T18:21:26.150" v="1" actId="20577"/>
          <ac:spMkLst>
            <pc:docMk/>
            <pc:sldMk cId="0" sldId="311"/>
            <ac:spMk id="1034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2DB358E-A0D8-471B-A151-7E84346B69FE}" type="slidenum">
              <a:rPr lang="en-US"/>
              <a:pPr/>
              <a:t>‹#›</a:t>
            </a:fld>
            <a:endParaRPr lang="en-US"/>
          </a:p>
        </p:txBody>
      </p:sp>
    </p:spTree>
    <p:extLst>
      <p:ext uri="{BB962C8B-B14F-4D97-AF65-F5344CB8AC3E}">
        <p14:creationId xmlns:p14="http://schemas.microsoft.com/office/powerpoint/2010/main" val="21019952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E59DB-74C3-42B8-8DEE-804109C146D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365708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7B0E9C-EB4E-41BF-8B85-3A601855089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9147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7B0E9C-EB4E-41BF-8B85-3A601855089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5786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ECF50B-4C88-491B-8B0B-9F545B10E3EB}"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67023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865043-6A19-420A-B252-BC731A68B397}"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7270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79258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62076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264410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14278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041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3290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5CEF64-6DEA-469E-95D2-5063C5F75808}"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i-FI"/>
          </a:p>
        </p:txBody>
      </p:sp>
    </p:spTree>
    <p:extLst>
      <p:ext uri="{BB962C8B-B14F-4D97-AF65-F5344CB8AC3E}">
        <p14:creationId xmlns:p14="http://schemas.microsoft.com/office/powerpoint/2010/main" val="540365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B9D35E-501A-4A8C-A958-7A0385F437E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9707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5408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3954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93350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983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1624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A20FEB-8539-4C72-9535-528BA597948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3255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7B0E9C-EB4E-41BF-8B85-3A601855089F}"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0079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382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138244" name="Rectangle 4"/>
          <p:cNvSpPr>
            <a:spLocks noGrp="1" noChangeArrowheads="1"/>
          </p:cNvSpPr>
          <p:nvPr>
            <p:ph type="dt" sz="half" idx="2"/>
          </p:nvPr>
        </p:nvSpPr>
        <p:spPr>
          <a:xfrm>
            <a:off x="685800" y="6248400"/>
            <a:ext cx="1905000" cy="457200"/>
          </a:xfrm>
        </p:spPr>
        <p:txBody>
          <a:bodyPr/>
          <a:lstStyle>
            <a:lvl1pPr>
              <a:defRPr/>
            </a:lvl1pPr>
          </a:lstStyle>
          <a:p>
            <a:r>
              <a:rPr lang="fi-FI"/>
              <a:t>Syksy 2022</a:t>
            </a:r>
            <a:endParaRPr lang="en-US"/>
          </a:p>
        </p:txBody>
      </p:sp>
      <p:sp>
        <p:nvSpPr>
          <p:cNvPr id="138245" name="Rectangle 5"/>
          <p:cNvSpPr>
            <a:spLocks noGrp="1" noChangeArrowheads="1"/>
          </p:cNvSpPr>
          <p:nvPr>
            <p:ph type="ftr" sz="quarter" idx="3"/>
          </p:nvPr>
        </p:nvSpPr>
        <p:spPr>
          <a:xfrm>
            <a:off x="3124200" y="6248400"/>
            <a:ext cx="2895600" cy="457200"/>
          </a:xfrm>
        </p:spPr>
        <p:txBody>
          <a:bodyPr/>
          <a:lstStyle>
            <a:lvl1pPr>
              <a:defRPr/>
            </a:lvl1pPr>
          </a:lstStyle>
          <a:p>
            <a:r>
              <a:rPr lang="fi-FI"/>
              <a:t>MS-E1011 Tieteen historia ilpo.halonen@aalto.fi</a:t>
            </a:r>
            <a:endParaRPr lang="en-US"/>
          </a:p>
        </p:txBody>
      </p:sp>
      <p:sp>
        <p:nvSpPr>
          <p:cNvPr id="138246" name="Rectangle 6"/>
          <p:cNvSpPr>
            <a:spLocks noGrp="1" noChangeArrowheads="1"/>
          </p:cNvSpPr>
          <p:nvPr>
            <p:ph type="sldNum" sz="quarter" idx="4"/>
          </p:nvPr>
        </p:nvSpPr>
        <p:spPr>
          <a:xfrm>
            <a:off x="6553200" y="6248400"/>
            <a:ext cx="1905000" cy="457200"/>
          </a:xfrm>
        </p:spPr>
        <p:txBody>
          <a:bodyPr/>
          <a:lstStyle>
            <a:lvl1pPr>
              <a:defRPr/>
            </a:lvl1pPr>
          </a:lstStyle>
          <a:p>
            <a:fld id="{9B27F6AA-E425-4BEE-8CF6-7906EC734F85}" type="slidenum">
              <a:rPr lang="en-US"/>
              <a:pPr/>
              <a:t>‹#›</a:t>
            </a:fld>
            <a:endParaRPr lang="en-US"/>
          </a:p>
        </p:txBody>
      </p:sp>
      <p:sp>
        <p:nvSpPr>
          <p:cNvPr id="13824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fi-FI" sz="2400">
              <a:latin typeface="Times New Roman" pitchFamily="18" charset="0"/>
            </a:endParaRPr>
          </a:p>
        </p:txBody>
      </p:sp>
    </p:spTree>
    <p:extLst>
      <p:ext uri="{BB962C8B-B14F-4D97-AF65-F5344CB8AC3E}">
        <p14:creationId xmlns:p14="http://schemas.microsoft.com/office/powerpoint/2010/main" val="18040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2000"/>
                                        <p:tgtEl>
                                          <p:spTgt spid="138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fade">
                                      <p:cBhvr>
                                        <p:cTn id="12" dur="2000"/>
                                        <p:tgtEl>
                                          <p:spTgt spid="138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tmplLst>
          <p:tmpl lvl="1">
            <p:tnLst>
              <p:par>
                <p:cTn presetID="10" presetClass="entr" presetSubtype="0" fill="hold" nodeType="clickEffect">
                  <p:stCondLst>
                    <p:cond delay="0"/>
                  </p:stCondLst>
                  <p:childTnLst>
                    <p:set>
                      <p:cBhvr>
                        <p:cTn dur="1" fill="hold">
                          <p:stCondLst>
                            <p:cond delay="0"/>
                          </p:stCondLst>
                        </p:cTn>
                        <p:tgtEl>
                          <p:spTgt spid="138243"/>
                        </p:tgtEl>
                        <p:attrNameLst>
                          <p:attrName>style.visibility</p:attrName>
                        </p:attrNameLst>
                      </p:cBhvr>
                      <p:to>
                        <p:strVal val="visible"/>
                      </p:to>
                    </p:set>
                    <p:animEffect transition="in" filter="fade">
                      <p:cBhvr>
                        <p:cTn dur="2000"/>
                        <p:tgtEl>
                          <p:spTgt spid="13824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r>
              <a:rPr lang="fi-FI"/>
              <a:t>Syksy 2022</a:t>
            </a:r>
            <a:endParaRPr lang="en-US"/>
          </a:p>
        </p:txBody>
      </p:sp>
      <p:sp>
        <p:nvSpPr>
          <p:cNvPr id="5" name="Footer Placeholder 4"/>
          <p:cNvSpPr>
            <a:spLocks noGrp="1"/>
          </p:cNvSpPr>
          <p:nvPr>
            <p:ph type="ftr" sz="quarter" idx="11"/>
          </p:nvPr>
        </p:nvSpPr>
        <p:spPr/>
        <p:txBody>
          <a:bodyPr/>
          <a:lstStyle>
            <a:lvl1pPr>
              <a:defRPr/>
            </a:lvl1pPr>
          </a:lstStyle>
          <a:p>
            <a:r>
              <a:rPr lang="fi-FI"/>
              <a:t>MS-E1011 Tieteen historia ilpo.halonen@aalto.fi</a:t>
            </a:r>
            <a:endParaRPr lang="en-US"/>
          </a:p>
        </p:txBody>
      </p:sp>
      <p:sp>
        <p:nvSpPr>
          <p:cNvPr id="6" name="Slide Number Placeholder 5"/>
          <p:cNvSpPr>
            <a:spLocks noGrp="1"/>
          </p:cNvSpPr>
          <p:nvPr>
            <p:ph type="sldNum" sz="quarter" idx="12"/>
          </p:nvPr>
        </p:nvSpPr>
        <p:spPr/>
        <p:txBody>
          <a:bodyPr/>
          <a:lstStyle>
            <a:lvl1pPr>
              <a:defRPr/>
            </a:lvl1pPr>
          </a:lstStyle>
          <a:p>
            <a:fld id="{B17FF2E4-0EC8-4898-9297-53448F6DA580}" type="slidenum">
              <a:rPr lang="en-US"/>
              <a:pPr/>
              <a:t>‹#›</a:t>
            </a:fld>
            <a:endParaRPr lang="en-US"/>
          </a:p>
        </p:txBody>
      </p:sp>
    </p:spTree>
    <p:extLst>
      <p:ext uri="{BB962C8B-B14F-4D97-AF65-F5344CB8AC3E}">
        <p14:creationId xmlns:p14="http://schemas.microsoft.com/office/powerpoint/2010/main" val="190646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r>
              <a:rPr lang="fi-FI"/>
              <a:t>Syksy 2022</a:t>
            </a:r>
            <a:endParaRPr lang="en-US"/>
          </a:p>
        </p:txBody>
      </p:sp>
      <p:sp>
        <p:nvSpPr>
          <p:cNvPr id="5" name="Footer Placeholder 4"/>
          <p:cNvSpPr>
            <a:spLocks noGrp="1"/>
          </p:cNvSpPr>
          <p:nvPr>
            <p:ph type="ftr" sz="quarter" idx="11"/>
          </p:nvPr>
        </p:nvSpPr>
        <p:spPr/>
        <p:txBody>
          <a:bodyPr/>
          <a:lstStyle>
            <a:lvl1pPr>
              <a:defRPr/>
            </a:lvl1pPr>
          </a:lstStyle>
          <a:p>
            <a:r>
              <a:rPr lang="fi-FI"/>
              <a:t>MS-E1011 Tieteen historia ilpo.halonen@aalto.fi</a:t>
            </a:r>
            <a:endParaRPr lang="en-US"/>
          </a:p>
        </p:txBody>
      </p:sp>
      <p:sp>
        <p:nvSpPr>
          <p:cNvPr id="6" name="Slide Number Placeholder 5"/>
          <p:cNvSpPr>
            <a:spLocks noGrp="1"/>
          </p:cNvSpPr>
          <p:nvPr>
            <p:ph type="sldNum" sz="quarter" idx="12"/>
          </p:nvPr>
        </p:nvSpPr>
        <p:spPr/>
        <p:txBody>
          <a:bodyPr/>
          <a:lstStyle>
            <a:lvl1pPr>
              <a:defRPr/>
            </a:lvl1pPr>
          </a:lstStyle>
          <a:p>
            <a:fld id="{E7011ACE-75BF-4D1F-B316-8FF8D13C032E}" type="slidenum">
              <a:rPr lang="en-US"/>
              <a:pPr/>
              <a:t>‹#›</a:t>
            </a:fld>
            <a:endParaRPr lang="en-US"/>
          </a:p>
        </p:txBody>
      </p:sp>
    </p:spTree>
    <p:extLst>
      <p:ext uri="{BB962C8B-B14F-4D97-AF65-F5344CB8AC3E}">
        <p14:creationId xmlns:p14="http://schemas.microsoft.com/office/powerpoint/2010/main" val="34452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lvl1pPr>
              <a:defRPr/>
            </a:lvl1pPr>
          </a:lstStyle>
          <a:p>
            <a:r>
              <a:rPr lang="fi-FI"/>
              <a:t>Syksy 2022</a:t>
            </a:r>
            <a:endParaRPr lang="en-US"/>
          </a:p>
        </p:txBody>
      </p:sp>
      <p:sp>
        <p:nvSpPr>
          <p:cNvPr id="5" name="Footer Placeholder 4"/>
          <p:cNvSpPr>
            <a:spLocks noGrp="1"/>
          </p:cNvSpPr>
          <p:nvPr>
            <p:ph type="ftr" sz="quarter" idx="11"/>
          </p:nvPr>
        </p:nvSpPr>
        <p:spPr/>
        <p:txBody>
          <a:bodyPr/>
          <a:lstStyle>
            <a:lvl1pPr>
              <a:defRPr/>
            </a:lvl1pPr>
          </a:lstStyle>
          <a:p>
            <a:r>
              <a:rPr lang="fi-FI"/>
              <a:t>MS-E1011 Tieteen historia ilpo.halonen@aalto.fi</a:t>
            </a:r>
            <a:endParaRPr lang="en-US"/>
          </a:p>
        </p:txBody>
      </p:sp>
      <p:sp>
        <p:nvSpPr>
          <p:cNvPr id="6" name="Slide Number Placeholder 5"/>
          <p:cNvSpPr>
            <a:spLocks noGrp="1"/>
          </p:cNvSpPr>
          <p:nvPr>
            <p:ph type="sldNum" sz="quarter" idx="12"/>
          </p:nvPr>
        </p:nvSpPr>
        <p:spPr/>
        <p:txBody>
          <a:bodyPr/>
          <a:lstStyle>
            <a:lvl1pPr>
              <a:defRPr/>
            </a:lvl1pPr>
          </a:lstStyle>
          <a:p>
            <a:fld id="{6CEC674B-5193-45F7-AEE5-163621B6F531}" type="slidenum">
              <a:rPr lang="en-US"/>
              <a:pPr/>
              <a:t>‹#›</a:t>
            </a:fld>
            <a:endParaRPr lang="en-US"/>
          </a:p>
        </p:txBody>
      </p:sp>
    </p:spTree>
    <p:extLst>
      <p:ext uri="{BB962C8B-B14F-4D97-AF65-F5344CB8AC3E}">
        <p14:creationId xmlns:p14="http://schemas.microsoft.com/office/powerpoint/2010/main" val="82971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fi-FI"/>
              <a:t>Syksy 2022</a:t>
            </a:r>
            <a:endParaRPr lang="en-US"/>
          </a:p>
        </p:txBody>
      </p:sp>
      <p:sp>
        <p:nvSpPr>
          <p:cNvPr id="5" name="Footer Placeholder 4"/>
          <p:cNvSpPr>
            <a:spLocks noGrp="1"/>
          </p:cNvSpPr>
          <p:nvPr>
            <p:ph type="ftr" sz="quarter" idx="11"/>
          </p:nvPr>
        </p:nvSpPr>
        <p:spPr/>
        <p:txBody>
          <a:bodyPr/>
          <a:lstStyle>
            <a:lvl1pPr>
              <a:defRPr/>
            </a:lvl1pPr>
          </a:lstStyle>
          <a:p>
            <a:r>
              <a:rPr lang="fi-FI"/>
              <a:t>MS-E1011 Tieteen historia ilpo.halonen@aalto.fi</a:t>
            </a:r>
            <a:endParaRPr lang="en-US"/>
          </a:p>
        </p:txBody>
      </p:sp>
      <p:sp>
        <p:nvSpPr>
          <p:cNvPr id="6" name="Slide Number Placeholder 5"/>
          <p:cNvSpPr>
            <a:spLocks noGrp="1"/>
          </p:cNvSpPr>
          <p:nvPr>
            <p:ph type="sldNum" sz="quarter" idx="12"/>
          </p:nvPr>
        </p:nvSpPr>
        <p:spPr/>
        <p:txBody>
          <a:bodyPr/>
          <a:lstStyle>
            <a:lvl1pPr>
              <a:defRPr/>
            </a:lvl1pPr>
          </a:lstStyle>
          <a:p>
            <a:fld id="{7C3405FD-7E0E-46C2-AAD0-B9AC1F8B98A0}" type="slidenum">
              <a:rPr lang="en-US"/>
              <a:pPr/>
              <a:t>‹#›</a:t>
            </a:fld>
            <a:endParaRPr lang="en-US"/>
          </a:p>
        </p:txBody>
      </p:sp>
    </p:spTree>
    <p:extLst>
      <p:ext uri="{BB962C8B-B14F-4D97-AF65-F5344CB8AC3E}">
        <p14:creationId xmlns:p14="http://schemas.microsoft.com/office/powerpoint/2010/main" val="219428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lvl1pPr>
              <a:defRPr/>
            </a:lvl1pPr>
          </a:lstStyle>
          <a:p>
            <a:r>
              <a:rPr lang="fi-FI"/>
              <a:t>Syksy 2022</a:t>
            </a:r>
            <a:endParaRPr lang="en-US"/>
          </a:p>
        </p:txBody>
      </p:sp>
      <p:sp>
        <p:nvSpPr>
          <p:cNvPr id="6" name="Footer Placeholder 5"/>
          <p:cNvSpPr>
            <a:spLocks noGrp="1"/>
          </p:cNvSpPr>
          <p:nvPr>
            <p:ph type="ftr" sz="quarter" idx="11"/>
          </p:nvPr>
        </p:nvSpPr>
        <p:spPr/>
        <p:txBody>
          <a:bodyPr/>
          <a:lstStyle>
            <a:lvl1pPr>
              <a:defRPr/>
            </a:lvl1pPr>
          </a:lstStyle>
          <a:p>
            <a:r>
              <a:rPr lang="fi-FI"/>
              <a:t>MS-E1011 Tieteen historia ilpo.halonen@aalto.fi</a:t>
            </a:r>
            <a:endParaRPr lang="en-US"/>
          </a:p>
        </p:txBody>
      </p:sp>
      <p:sp>
        <p:nvSpPr>
          <p:cNvPr id="7" name="Slide Number Placeholder 6"/>
          <p:cNvSpPr>
            <a:spLocks noGrp="1"/>
          </p:cNvSpPr>
          <p:nvPr>
            <p:ph type="sldNum" sz="quarter" idx="12"/>
          </p:nvPr>
        </p:nvSpPr>
        <p:spPr/>
        <p:txBody>
          <a:bodyPr/>
          <a:lstStyle>
            <a:lvl1pPr>
              <a:defRPr/>
            </a:lvl1pPr>
          </a:lstStyle>
          <a:p>
            <a:fld id="{F4D0E2D0-10B7-4D70-B444-3BA93944BA53}" type="slidenum">
              <a:rPr lang="en-US"/>
              <a:pPr/>
              <a:t>‹#›</a:t>
            </a:fld>
            <a:endParaRPr lang="en-US"/>
          </a:p>
        </p:txBody>
      </p:sp>
    </p:spTree>
    <p:extLst>
      <p:ext uri="{BB962C8B-B14F-4D97-AF65-F5344CB8AC3E}">
        <p14:creationId xmlns:p14="http://schemas.microsoft.com/office/powerpoint/2010/main" val="66991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lvl1pPr>
              <a:defRPr/>
            </a:lvl1pPr>
          </a:lstStyle>
          <a:p>
            <a:r>
              <a:rPr lang="fi-FI"/>
              <a:t>Syksy 2022</a:t>
            </a:r>
            <a:endParaRPr lang="en-US"/>
          </a:p>
        </p:txBody>
      </p:sp>
      <p:sp>
        <p:nvSpPr>
          <p:cNvPr id="8" name="Footer Placeholder 7"/>
          <p:cNvSpPr>
            <a:spLocks noGrp="1"/>
          </p:cNvSpPr>
          <p:nvPr>
            <p:ph type="ftr" sz="quarter" idx="11"/>
          </p:nvPr>
        </p:nvSpPr>
        <p:spPr/>
        <p:txBody>
          <a:bodyPr/>
          <a:lstStyle>
            <a:lvl1pPr>
              <a:defRPr/>
            </a:lvl1pPr>
          </a:lstStyle>
          <a:p>
            <a:r>
              <a:rPr lang="fi-FI"/>
              <a:t>MS-E1011 Tieteen historia ilpo.halonen@aalto.fi</a:t>
            </a:r>
            <a:endParaRPr lang="en-US"/>
          </a:p>
        </p:txBody>
      </p:sp>
      <p:sp>
        <p:nvSpPr>
          <p:cNvPr id="9" name="Slide Number Placeholder 8"/>
          <p:cNvSpPr>
            <a:spLocks noGrp="1"/>
          </p:cNvSpPr>
          <p:nvPr>
            <p:ph type="sldNum" sz="quarter" idx="12"/>
          </p:nvPr>
        </p:nvSpPr>
        <p:spPr/>
        <p:txBody>
          <a:bodyPr/>
          <a:lstStyle>
            <a:lvl1pPr>
              <a:defRPr/>
            </a:lvl1pPr>
          </a:lstStyle>
          <a:p>
            <a:fld id="{6C2BFC6B-5CA8-4FA5-B76C-2C7D429D3813}" type="slidenum">
              <a:rPr lang="en-US"/>
              <a:pPr/>
              <a:t>‹#›</a:t>
            </a:fld>
            <a:endParaRPr lang="en-US"/>
          </a:p>
        </p:txBody>
      </p:sp>
    </p:spTree>
    <p:extLst>
      <p:ext uri="{BB962C8B-B14F-4D97-AF65-F5344CB8AC3E}">
        <p14:creationId xmlns:p14="http://schemas.microsoft.com/office/powerpoint/2010/main" val="23333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lvl1pPr>
              <a:defRPr/>
            </a:lvl1pPr>
          </a:lstStyle>
          <a:p>
            <a:r>
              <a:rPr lang="fi-FI"/>
              <a:t>Syksy 2022</a:t>
            </a:r>
            <a:endParaRPr lang="en-US"/>
          </a:p>
        </p:txBody>
      </p:sp>
      <p:sp>
        <p:nvSpPr>
          <p:cNvPr id="4" name="Footer Placeholder 3"/>
          <p:cNvSpPr>
            <a:spLocks noGrp="1"/>
          </p:cNvSpPr>
          <p:nvPr>
            <p:ph type="ftr" sz="quarter" idx="11"/>
          </p:nvPr>
        </p:nvSpPr>
        <p:spPr/>
        <p:txBody>
          <a:bodyPr/>
          <a:lstStyle>
            <a:lvl1pPr>
              <a:defRPr/>
            </a:lvl1pPr>
          </a:lstStyle>
          <a:p>
            <a:r>
              <a:rPr lang="fi-FI"/>
              <a:t>MS-E1011 Tieteen historia ilpo.halonen@aalto.fi</a:t>
            </a:r>
            <a:endParaRPr lang="en-US"/>
          </a:p>
        </p:txBody>
      </p:sp>
      <p:sp>
        <p:nvSpPr>
          <p:cNvPr id="5" name="Slide Number Placeholder 4"/>
          <p:cNvSpPr>
            <a:spLocks noGrp="1"/>
          </p:cNvSpPr>
          <p:nvPr>
            <p:ph type="sldNum" sz="quarter" idx="12"/>
          </p:nvPr>
        </p:nvSpPr>
        <p:spPr/>
        <p:txBody>
          <a:bodyPr/>
          <a:lstStyle>
            <a:lvl1pPr>
              <a:defRPr/>
            </a:lvl1pPr>
          </a:lstStyle>
          <a:p>
            <a:fld id="{1C4A1F9C-A453-4E3D-86FD-EBD97A22EADC}" type="slidenum">
              <a:rPr lang="en-US"/>
              <a:pPr/>
              <a:t>‹#›</a:t>
            </a:fld>
            <a:endParaRPr lang="en-US"/>
          </a:p>
        </p:txBody>
      </p:sp>
    </p:spTree>
    <p:extLst>
      <p:ext uri="{BB962C8B-B14F-4D97-AF65-F5344CB8AC3E}">
        <p14:creationId xmlns:p14="http://schemas.microsoft.com/office/powerpoint/2010/main" val="263799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i-FI"/>
              <a:t>Syksy 2022</a:t>
            </a:r>
            <a:endParaRPr lang="en-US"/>
          </a:p>
        </p:txBody>
      </p:sp>
      <p:sp>
        <p:nvSpPr>
          <p:cNvPr id="3" name="Footer Placeholder 2"/>
          <p:cNvSpPr>
            <a:spLocks noGrp="1"/>
          </p:cNvSpPr>
          <p:nvPr>
            <p:ph type="ftr" sz="quarter" idx="11"/>
          </p:nvPr>
        </p:nvSpPr>
        <p:spPr/>
        <p:txBody>
          <a:bodyPr/>
          <a:lstStyle>
            <a:lvl1pPr>
              <a:defRPr/>
            </a:lvl1pPr>
          </a:lstStyle>
          <a:p>
            <a:r>
              <a:rPr lang="fi-FI"/>
              <a:t>MS-E1011 Tieteen historia ilpo.halonen@aalto.fi</a:t>
            </a:r>
            <a:endParaRPr lang="en-US"/>
          </a:p>
        </p:txBody>
      </p:sp>
      <p:sp>
        <p:nvSpPr>
          <p:cNvPr id="4" name="Slide Number Placeholder 3"/>
          <p:cNvSpPr>
            <a:spLocks noGrp="1"/>
          </p:cNvSpPr>
          <p:nvPr>
            <p:ph type="sldNum" sz="quarter" idx="12"/>
          </p:nvPr>
        </p:nvSpPr>
        <p:spPr/>
        <p:txBody>
          <a:bodyPr/>
          <a:lstStyle>
            <a:lvl1pPr>
              <a:defRPr/>
            </a:lvl1pPr>
          </a:lstStyle>
          <a:p>
            <a:fld id="{BC5224D1-9CC2-4792-9152-62019A960017}" type="slidenum">
              <a:rPr lang="en-US"/>
              <a:pPr/>
              <a:t>‹#›</a:t>
            </a:fld>
            <a:endParaRPr lang="en-US"/>
          </a:p>
        </p:txBody>
      </p:sp>
    </p:spTree>
    <p:extLst>
      <p:ext uri="{BB962C8B-B14F-4D97-AF65-F5344CB8AC3E}">
        <p14:creationId xmlns:p14="http://schemas.microsoft.com/office/powerpoint/2010/main" val="209328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fi-FI"/>
              <a:t>Syksy 2022</a:t>
            </a:r>
            <a:endParaRPr lang="en-US"/>
          </a:p>
        </p:txBody>
      </p:sp>
      <p:sp>
        <p:nvSpPr>
          <p:cNvPr id="6" name="Footer Placeholder 5"/>
          <p:cNvSpPr>
            <a:spLocks noGrp="1"/>
          </p:cNvSpPr>
          <p:nvPr>
            <p:ph type="ftr" sz="quarter" idx="11"/>
          </p:nvPr>
        </p:nvSpPr>
        <p:spPr/>
        <p:txBody>
          <a:bodyPr/>
          <a:lstStyle>
            <a:lvl1pPr>
              <a:defRPr/>
            </a:lvl1pPr>
          </a:lstStyle>
          <a:p>
            <a:r>
              <a:rPr lang="fi-FI"/>
              <a:t>MS-E1011 Tieteen historia ilpo.halonen@aalto.fi</a:t>
            </a:r>
            <a:endParaRPr lang="en-US"/>
          </a:p>
        </p:txBody>
      </p:sp>
      <p:sp>
        <p:nvSpPr>
          <p:cNvPr id="7" name="Slide Number Placeholder 6"/>
          <p:cNvSpPr>
            <a:spLocks noGrp="1"/>
          </p:cNvSpPr>
          <p:nvPr>
            <p:ph type="sldNum" sz="quarter" idx="12"/>
          </p:nvPr>
        </p:nvSpPr>
        <p:spPr/>
        <p:txBody>
          <a:bodyPr/>
          <a:lstStyle>
            <a:lvl1pPr>
              <a:defRPr/>
            </a:lvl1pPr>
          </a:lstStyle>
          <a:p>
            <a:fld id="{46A03AA4-58D4-4541-A42A-C6555406B1D9}" type="slidenum">
              <a:rPr lang="en-US"/>
              <a:pPr/>
              <a:t>‹#›</a:t>
            </a:fld>
            <a:endParaRPr lang="en-US"/>
          </a:p>
        </p:txBody>
      </p:sp>
    </p:spTree>
    <p:extLst>
      <p:ext uri="{BB962C8B-B14F-4D97-AF65-F5344CB8AC3E}">
        <p14:creationId xmlns:p14="http://schemas.microsoft.com/office/powerpoint/2010/main" val="244861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fi-FI"/>
              <a:t>Syksy 2022</a:t>
            </a:r>
            <a:endParaRPr lang="en-US"/>
          </a:p>
        </p:txBody>
      </p:sp>
      <p:sp>
        <p:nvSpPr>
          <p:cNvPr id="6" name="Footer Placeholder 5"/>
          <p:cNvSpPr>
            <a:spLocks noGrp="1"/>
          </p:cNvSpPr>
          <p:nvPr>
            <p:ph type="ftr" sz="quarter" idx="11"/>
          </p:nvPr>
        </p:nvSpPr>
        <p:spPr/>
        <p:txBody>
          <a:bodyPr/>
          <a:lstStyle>
            <a:lvl1pPr>
              <a:defRPr/>
            </a:lvl1pPr>
          </a:lstStyle>
          <a:p>
            <a:r>
              <a:rPr lang="fi-FI"/>
              <a:t>MS-E1011 Tieteen historia ilpo.halonen@aalto.fi</a:t>
            </a:r>
            <a:endParaRPr lang="en-US"/>
          </a:p>
        </p:txBody>
      </p:sp>
      <p:sp>
        <p:nvSpPr>
          <p:cNvPr id="7" name="Slide Number Placeholder 6"/>
          <p:cNvSpPr>
            <a:spLocks noGrp="1"/>
          </p:cNvSpPr>
          <p:nvPr>
            <p:ph type="sldNum" sz="quarter" idx="12"/>
          </p:nvPr>
        </p:nvSpPr>
        <p:spPr/>
        <p:txBody>
          <a:bodyPr/>
          <a:lstStyle>
            <a:lvl1pPr>
              <a:defRPr/>
            </a:lvl1pPr>
          </a:lstStyle>
          <a:p>
            <a:fld id="{EE6ECBB7-A197-4CD3-87A3-2AD5B79161B2}" type="slidenum">
              <a:rPr lang="en-US"/>
              <a:pPr/>
              <a:t>‹#›</a:t>
            </a:fld>
            <a:endParaRPr lang="en-US"/>
          </a:p>
        </p:txBody>
      </p:sp>
    </p:spTree>
    <p:extLst>
      <p:ext uri="{BB962C8B-B14F-4D97-AF65-F5344CB8AC3E}">
        <p14:creationId xmlns:p14="http://schemas.microsoft.com/office/powerpoint/2010/main" val="18722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fi-FI" sz="2400">
              <a:latin typeface="Times New Roman" pitchFamily="18" charset="0"/>
            </a:endParaRPr>
          </a:p>
        </p:txBody>
      </p:sp>
      <p:sp>
        <p:nvSpPr>
          <p:cNvPr id="137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fi-FI"/>
          </a:p>
        </p:txBody>
      </p:sp>
      <p:sp>
        <p:nvSpPr>
          <p:cNvPr id="137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fi-FI"/>
              <a:t>Syksy 2022</a:t>
            </a:r>
            <a:endParaRPr lang="en-US"/>
          </a:p>
        </p:txBody>
      </p:sp>
      <p:sp>
        <p:nvSpPr>
          <p:cNvPr id="137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r>
              <a:rPr lang="fi-FI"/>
              <a:t>MS-E1011 Tieteen historia ilpo.halonen@aalto.fi</a:t>
            </a:r>
            <a:endParaRPr lang="en-US"/>
          </a:p>
        </p:txBody>
      </p:sp>
      <p:sp>
        <p:nvSpPr>
          <p:cNvPr id="137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115D86FF-494E-4991-B4AB-AC17382731BA}" type="slidenum">
              <a:rPr lang="en-US"/>
              <a:pPr/>
              <a:t>‹#›</a:t>
            </a:fld>
            <a:endParaRPr lang="en-US"/>
          </a:p>
        </p:txBody>
      </p:sp>
    </p:spTree>
    <p:extLst>
      <p:ext uri="{BB962C8B-B14F-4D97-AF65-F5344CB8AC3E}">
        <p14:creationId xmlns:p14="http://schemas.microsoft.com/office/powerpoint/2010/main" val="37119690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19">
                                            <p:txEl>
                                              <p:pRg st="0" end="0"/>
                                            </p:txEl>
                                          </p:spTgt>
                                        </p:tgtEl>
                                        <p:attrNameLst>
                                          <p:attrName>style.visibility</p:attrName>
                                        </p:attrNameLst>
                                      </p:cBhvr>
                                      <p:to>
                                        <p:strVal val="visible"/>
                                      </p:to>
                                    </p:set>
                                    <p:animEffect transition="in" filter="fade">
                                      <p:cBhvr>
                                        <p:cTn id="12" dur="2000"/>
                                        <p:tgtEl>
                                          <p:spTgt spid="1372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7219">
                                            <p:txEl>
                                              <p:pRg st="1" end="1"/>
                                            </p:txEl>
                                          </p:spTgt>
                                        </p:tgtEl>
                                        <p:attrNameLst>
                                          <p:attrName>style.visibility</p:attrName>
                                        </p:attrNameLst>
                                      </p:cBhvr>
                                      <p:to>
                                        <p:strVal val="visible"/>
                                      </p:to>
                                    </p:set>
                                    <p:animEffect transition="in" filter="fade">
                                      <p:cBhvr>
                                        <p:cTn id="15" dur="2000"/>
                                        <p:tgtEl>
                                          <p:spTgt spid="13721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7219">
                                            <p:txEl>
                                              <p:pRg st="2" end="2"/>
                                            </p:txEl>
                                          </p:spTgt>
                                        </p:tgtEl>
                                        <p:attrNameLst>
                                          <p:attrName>style.visibility</p:attrName>
                                        </p:attrNameLst>
                                      </p:cBhvr>
                                      <p:to>
                                        <p:strVal val="visible"/>
                                      </p:to>
                                    </p:set>
                                    <p:animEffect transition="in" filter="fade">
                                      <p:cBhvr>
                                        <p:cTn id="18" dur="2000"/>
                                        <p:tgtEl>
                                          <p:spTgt spid="13721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7219">
                                            <p:txEl>
                                              <p:pRg st="3" end="3"/>
                                            </p:txEl>
                                          </p:spTgt>
                                        </p:tgtEl>
                                        <p:attrNameLst>
                                          <p:attrName>style.visibility</p:attrName>
                                        </p:attrNameLst>
                                      </p:cBhvr>
                                      <p:to>
                                        <p:strVal val="visible"/>
                                      </p:to>
                                    </p:set>
                                    <p:animEffect transition="in" filter="fade">
                                      <p:cBhvr>
                                        <p:cTn id="21" dur="2000"/>
                                        <p:tgtEl>
                                          <p:spTgt spid="13721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7219">
                                            <p:txEl>
                                              <p:pRg st="4" end="4"/>
                                            </p:txEl>
                                          </p:spTgt>
                                        </p:tgtEl>
                                        <p:attrNameLst>
                                          <p:attrName>style.visibility</p:attrName>
                                        </p:attrNameLst>
                                      </p:cBhvr>
                                      <p:to>
                                        <p:strVal val="visible"/>
                                      </p:to>
                                    </p:set>
                                    <p:animEffect transition="in" filter="fade">
                                      <p:cBhvr>
                                        <p:cTn id="24" dur="20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tmplLst>
          <p:tmpl lvl="1">
            <p:tnLst>
              <p:par>
                <p:cTn presetID="10" presetClass="entr" presetSubtype="0" fill="hold" nodeType="click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2000"/>
                        <p:tgtEl>
                          <p:spTgt spid="13721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2000"/>
                        <p:tgtEl>
                          <p:spTgt spid="13721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2000"/>
                        <p:tgtEl>
                          <p:spTgt spid="13721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2000"/>
                        <p:tgtEl>
                          <p:spTgt spid="13721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7219"/>
                        </p:tgtEl>
                        <p:attrNameLst>
                          <p:attrName>style.visibility</p:attrName>
                        </p:attrNameLst>
                      </p:cBhvr>
                      <p:to>
                        <p:strVal val="visible"/>
                      </p:to>
                    </p:set>
                    <p:animEffect transition="in" filter="fade">
                      <p:cBhvr>
                        <p:cTn dur="2000"/>
                        <p:tgtEl>
                          <p:spTgt spid="137219"/>
                        </p:tgtEl>
                      </p:cBhvr>
                    </p:animEffect>
                  </p:childTnLst>
                </p:cTn>
              </p:par>
            </p:tnLst>
          </p:tmpl>
        </p:tmplLst>
      </p:bldP>
    </p:bldLst>
  </p:timing>
  <p:hf hd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halone@cc.hut.fi"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304800"/>
            <a:ext cx="8136582" cy="2125663"/>
          </a:xfrm>
        </p:spPr>
        <p:txBody>
          <a:bodyPr/>
          <a:lstStyle/>
          <a:p>
            <a:r>
              <a:rPr lang="en-US" sz="3600" b="1" dirty="0"/>
              <a:t>MS-E1011 </a:t>
            </a:r>
            <a:r>
              <a:rPr lang="en-US" sz="3600" b="1" dirty="0" err="1"/>
              <a:t>Tieteen</a:t>
            </a:r>
            <a:r>
              <a:rPr lang="en-US" sz="3600" b="1" dirty="0"/>
              <a:t> </a:t>
            </a:r>
            <a:r>
              <a:rPr lang="en-US" sz="3600" b="1" dirty="0" err="1"/>
              <a:t>historia</a:t>
            </a:r>
            <a:r>
              <a:rPr lang="en-US" sz="3600" dirty="0"/>
              <a:t> </a:t>
            </a:r>
            <a:r>
              <a:rPr lang="en-US" sz="2400" dirty="0"/>
              <a:t>(5 op)</a:t>
            </a:r>
            <a:br>
              <a:rPr lang="en-US" sz="2400" dirty="0"/>
            </a:br>
            <a:r>
              <a:rPr lang="en-US" sz="2800" dirty="0"/>
              <a:t>Aalto-</a:t>
            </a:r>
            <a:r>
              <a:rPr lang="en-US" sz="2800" dirty="0" err="1"/>
              <a:t>yliopisto</a:t>
            </a:r>
            <a:r>
              <a:rPr lang="en-US" sz="2800" dirty="0"/>
              <a:t>, 5.9.–1.12.2022, 24 x 2 t, </a:t>
            </a:r>
            <a:br>
              <a:rPr lang="en-US" sz="2800" dirty="0"/>
            </a:br>
            <a:r>
              <a:rPr lang="en-US" sz="2800" dirty="0"/>
              <a:t>ma &amp; to 16.15–18 </a:t>
            </a:r>
            <a:r>
              <a:rPr lang="en-US" sz="2800" dirty="0" err="1"/>
              <a:t>sali</a:t>
            </a:r>
            <a:r>
              <a:rPr lang="en-US" sz="2800" dirty="0"/>
              <a:t> Y313 </a:t>
            </a:r>
          </a:p>
        </p:txBody>
      </p:sp>
      <p:pic>
        <p:nvPicPr>
          <p:cNvPr id="2052" name="Picture 4" descr="Ilpo Halonen 001"/>
          <p:cNvPicPr>
            <a:picLocks noGrp="1" noChangeAspect="1" noChangeArrowheads="1"/>
          </p:cNvPicPr>
          <p:nvPr>
            <p:ph type="subTitle" idx="1"/>
          </p:nvPr>
        </p:nvPicPr>
        <p:blipFill>
          <a:blip r:embed="rId3" cstate="print"/>
          <a:srcRect/>
          <a:stretch>
            <a:fillRect/>
          </a:stretch>
        </p:blipFill>
        <p:spPr>
          <a:xfrm>
            <a:off x="1475656" y="3315940"/>
            <a:ext cx="1958975" cy="2613025"/>
          </a:xfrm>
          <a:noFill/>
          <a:ln/>
        </p:spPr>
      </p:pic>
      <p:sp>
        <p:nvSpPr>
          <p:cNvPr id="2053" name="Text Box 5"/>
          <p:cNvSpPr txBox="1">
            <a:spLocks noChangeArrowheads="1"/>
          </p:cNvSpPr>
          <p:nvPr/>
        </p:nvSpPr>
        <p:spPr bwMode="auto">
          <a:xfrm>
            <a:off x="3851275" y="2852738"/>
            <a:ext cx="4968875" cy="353943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rPr>
              <a:t>Opettaja: FT Ilpo Halonen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hlinkClick r:id="rId4"/>
              </a:rPr>
              <a:t>ilpo.halonen@aalto.fi</a:t>
            </a:r>
            <a:endPar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800" b="0" i="1" u="none" strike="noStrike" kern="1200" cap="none" spc="0" normalizeH="0" baseline="0" noProof="0" dirty="0">
                <a:ln>
                  <a:noFill/>
                </a:ln>
                <a:solidFill>
                  <a:srgbClr val="000000"/>
                </a:solidFill>
                <a:effectLst/>
                <a:uLnTx/>
                <a:uFillTx/>
                <a:latin typeface="Verdana" pitchFamily="34" charset="0"/>
                <a:ea typeface="+mn-ea"/>
                <a:cs typeface="+mn-cs"/>
              </a:rPr>
              <a:t>Vastaanotto</a:t>
            </a:r>
            <a:r>
              <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rPr>
              <a:t> luentojen yhteydessä, sähköpostitse tai </a:t>
            </a:r>
            <a:r>
              <a:rPr kumimoji="0" lang="fi-FI" sz="2800" b="0" i="0" u="none" strike="noStrike" kern="1200" cap="none" spc="0" normalizeH="0" baseline="0" noProof="0" dirty="0" err="1">
                <a:ln>
                  <a:noFill/>
                </a:ln>
                <a:solidFill>
                  <a:srgbClr val="000000"/>
                </a:solidFill>
                <a:effectLst/>
                <a:uLnTx/>
                <a:uFillTx/>
                <a:latin typeface="Verdana" pitchFamily="34" charset="0"/>
                <a:ea typeface="+mn-ea"/>
                <a:cs typeface="+mn-cs"/>
              </a:rPr>
              <a:t>MyCourses</a:t>
            </a:r>
            <a:r>
              <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rPr>
              <a:t>-sivujen kautta.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2000" fill="hold"/>
                                        <p:tgtEl>
                                          <p:spTgt spid="2053"/>
                                        </p:tgtEl>
                                        <p:attrNameLst>
                                          <p:attrName>ppt_x</p:attrName>
                                        </p:attrNameLst>
                                      </p:cBhvr>
                                      <p:tavLst>
                                        <p:tav tm="0">
                                          <p:val>
                                            <p:strVal val="1+#ppt_w/2"/>
                                          </p:val>
                                        </p:tav>
                                        <p:tav tm="100000">
                                          <p:val>
                                            <p:strVal val="#ppt_x"/>
                                          </p:val>
                                        </p:tav>
                                      </p:tavLst>
                                    </p:anim>
                                    <p:anim calcmode="lin" valueType="num">
                                      <p:cBhvr additive="base">
                                        <p:cTn id="8" dur="20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1986" name="Rectangle 2"/>
          <p:cNvSpPr>
            <a:spLocks noGrp="1" noChangeArrowheads="1"/>
          </p:cNvSpPr>
          <p:nvPr>
            <p:ph type="title"/>
          </p:nvPr>
        </p:nvSpPr>
        <p:spPr/>
        <p:txBody>
          <a:bodyPr/>
          <a:lstStyle/>
          <a:p>
            <a:r>
              <a:rPr lang="en-US" b="1" dirty="0"/>
              <a:t>MS-E1011 </a:t>
            </a:r>
            <a:r>
              <a:rPr lang="en-US" b="1" dirty="0" err="1"/>
              <a:t>Tieteen</a:t>
            </a:r>
            <a:r>
              <a:rPr lang="en-US" b="1" dirty="0"/>
              <a:t> </a:t>
            </a:r>
            <a:r>
              <a:rPr lang="en-US" b="1" dirty="0" err="1"/>
              <a:t>historia</a:t>
            </a:r>
            <a:endParaRPr lang="en-US" b="1" dirty="0"/>
          </a:p>
        </p:txBody>
      </p:sp>
      <p:sp>
        <p:nvSpPr>
          <p:cNvPr id="41987" name="Rectangle 3"/>
          <p:cNvSpPr>
            <a:spLocks noGrp="1" noChangeArrowheads="1"/>
          </p:cNvSpPr>
          <p:nvPr>
            <p:ph type="body" idx="1"/>
          </p:nvPr>
        </p:nvSpPr>
        <p:spPr>
          <a:xfrm>
            <a:off x="611560" y="1751013"/>
            <a:ext cx="7953003" cy="4160837"/>
          </a:xfrm>
        </p:spPr>
        <p:txBody>
          <a:bodyPr/>
          <a:lstStyle/>
          <a:p>
            <a:pPr>
              <a:lnSpc>
                <a:spcPct val="90000"/>
              </a:lnSpc>
            </a:pPr>
            <a:r>
              <a:rPr lang="fi-FI" sz="2800" i="1" dirty="0"/>
              <a:t>Suorittaminen</a:t>
            </a:r>
          </a:p>
          <a:p>
            <a:pPr>
              <a:lnSpc>
                <a:spcPct val="90000"/>
              </a:lnSpc>
              <a:buFont typeface="+mj-lt"/>
              <a:buAutoNum type="arabicPeriod"/>
            </a:pPr>
            <a:r>
              <a:rPr lang="fi-FI" sz="2800" dirty="0"/>
              <a:t>Suositeltava tapa kurssin suorittamiseksi on oppimispäiväkirja. Oppimispäiväkirjan voi laatia eri tavoin luentomateriaalin, viikkotehtävien ja kirjallisen materiaalin pohjalta. Suositeltava tapa on suorittaa kurssi sen edetessä viikkotehtäviin vastaten.</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1399191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1986" name="Rectangle 2"/>
          <p:cNvSpPr>
            <a:spLocks noGrp="1" noChangeArrowheads="1"/>
          </p:cNvSpPr>
          <p:nvPr>
            <p:ph type="title"/>
          </p:nvPr>
        </p:nvSpPr>
        <p:spPr/>
        <p:txBody>
          <a:bodyPr/>
          <a:lstStyle/>
          <a:p>
            <a:r>
              <a:rPr lang="en-US" b="1" dirty="0"/>
              <a:t>MS-E1011 </a:t>
            </a:r>
            <a:r>
              <a:rPr lang="en-US" b="1" dirty="0" err="1"/>
              <a:t>Tieteen</a:t>
            </a:r>
            <a:r>
              <a:rPr lang="en-US" b="1" dirty="0"/>
              <a:t> </a:t>
            </a:r>
            <a:r>
              <a:rPr lang="en-US" b="1" dirty="0" err="1"/>
              <a:t>historia</a:t>
            </a:r>
            <a:endParaRPr lang="en-US" b="1" dirty="0"/>
          </a:p>
        </p:txBody>
      </p:sp>
      <p:sp>
        <p:nvSpPr>
          <p:cNvPr id="41987" name="Rectangle 3"/>
          <p:cNvSpPr>
            <a:spLocks noGrp="1" noChangeArrowheads="1"/>
          </p:cNvSpPr>
          <p:nvPr>
            <p:ph type="body" idx="1"/>
          </p:nvPr>
        </p:nvSpPr>
        <p:spPr>
          <a:xfrm>
            <a:off x="611560" y="1751013"/>
            <a:ext cx="7953003" cy="4160837"/>
          </a:xfrm>
        </p:spPr>
        <p:txBody>
          <a:bodyPr/>
          <a:lstStyle/>
          <a:p>
            <a:pPr marL="469900" marR="0" lvl="0" indent="-469900" algn="l" defTabSz="914400" rtl="0" eaLnBrk="1" fontAlgn="base" latinLnBrk="0" hangingPunct="1">
              <a:lnSpc>
                <a:spcPct val="90000"/>
              </a:lnSpc>
              <a:spcBef>
                <a:spcPct val="20000"/>
              </a:spcBef>
              <a:spcAft>
                <a:spcPct val="0"/>
              </a:spcAft>
              <a:buClr>
                <a:srgbClr val="CC0000"/>
              </a:buClr>
              <a:buSzTx/>
              <a:buFont typeface="+mj-lt"/>
              <a:buAutoNum type="arabicPeriod" startAt="2"/>
              <a:tabLst/>
              <a:defRPr/>
            </a:pPr>
            <a:r>
              <a:rPr kumimoji="0" lang="fi-FI" sz="2400" b="0" i="0" u="none" strike="noStrike" kern="0" cap="none" spc="0" normalizeH="0" baseline="0" noProof="0" dirty="0">
                <a:ln>
                  <a:noFill/>
                </a:ln>
                <a:solidFill>
                  <a:srgbClr val="000000"/>
                </a:solidFill>
                <a:effectLst/>
                <a:uLnTx/>
                <a:uFillTx/>
                <a:ea typeface="+mn-ea"/>
                <a:cs typeface="+mn-cs"/>
              </a:rPr>
              <a:t>Kurssin voi suorittaa vaihtoehtoisesti kurssitentillä 12.12.2022 tai myöhemmin </a:t>
            </a:r>
            <a:r>
              <a:rPr lang="fi-FI" sz="2400" dirty="0"/>
              <a:t>22.2.2023 tai 8.6.2023</a:t>
            </a:r>
            <a:r>
              <a:rPr kumimoji="0" lang="fi-FI" sz="2400" b="0" i="0" u="none" strike="noStrike" kern="0" cap="none" spc="0" normalizeH="0" baseline="0" noProof="0" dirty="0">
                <a:ln>
                  <a:noFill/>
                </a:ln>
                <a:solidFill>
                  <a:srgbClr val="000000"/>
                </a:solidFill>
                <a:effectLst/>
                <a:uLnTx/>
                <a:uFillTx/>
                <a:ea typeface="+mn-ea"/>
                <a:cs typeface="+mn-cs"/>
              </a:rPr>
              <a:t>. </a:t>
            </a:r>
            <a:r>
              <a:rPr lang="fi-FI" sz="2400" dirty="0">
                <a:solidFill>
                  <a:srgbClr val="000000"/>
                </a:solidFill>
              </a:rPr>
              <a:t>Jos kurssin suorittaa viikkotehtävillä tai muuten oppimispäiväkirjan avulla, ei siis tenttiin tarvitse osallistua</a:t>
            </a:r>
            <a:r>
              <a:rPr kumimoji="0" lang="fi-FI" sz="2400" b="0" i="0" u="none" strike="noStrike" kern="0" cap="none" spc="0" normalizeH="0" baseline="0" noProof="0" dirty="0">
                <a:ln>
                  <a:noFill/>
                </a:ln>
                <a:solidFill>
                  <a:srgbClr val="000000"/>
                </a:solidFill>
                <a:effectLst/>
                <a:uLnTx/>
                <a:uFillTx/>
                <a:ea typeface="+mn-ea"/>
                <a:cs typeface="+mn-cs"/>
              </a:rPr>
              <a:t>. Kurssille ja tentteihin ilmoittaudutaan Sisun kautta.</a:t>
            </a:r>
          </a:p>
          <a:p>
            <a:pPr marL="469900" marR="0" lvl="0" indent="-469900" algn="l" defTabSz="914400" rtl="0" eaLnBrk="1" fontAlgn="base" latinLnBrk="0" hangingPunct="1">
              <a:lnSpc>
                <a:spcPct val="90000"/>
              </a:lnSpc>
              <a:spcBef>
                <a:spcPct val="20000"/>
              </a:spcBef>
              <a:spcAft>
                <a:spcPct val="0"/>
              </a:spcAft>
              <a:buClr>
                <a:srgbClr val="CC0000"/>
              </a:buClr>
              <a:buSzTx/>
              <a:buFont typeface="+mj-lt"/>
              <a:buAutoNum type="arabicPeriod" startAt="2"/>
              <a:tabLst/>
              <a:defRPr/>
            </a:pPr>
            <a:r>
              <a:rPr kumimoji="0" lang="fi-FI" sz="2400" b="0" i="0" u="none" strike="noStrike" kern="0" cap="none" spc="0" normalizeH="0" baseline="0" noProof="0" dirty="0">
                <a:ln>
                  <a:noFill/>
                </a:ln>
                <a:solidFill>
                  <a:srgbClr val="000000"/>
                </a:solidFill>
                <a:effectLst/>
                <a:uLnTx/>
                <a:uFillTx/>
                <a:ea typeface="+mn-ea"/>
                <a:cs typeface="+mn-cs"/>
              </a:rPr>
              <a:t>(Tämä vain poikkeustapauksissa perustelluista syistä.) Kurssin voi suorittaa myös (yhdellä tai) kahdella esseellä. Sovittava opettajan kanssa.</a:t>
            </a:r>
            <a:endParaRPr kumimoji="0" lang="en-US" sz="2400" b="0" i="0" u="none" strike="noStrike" kern="0" cap="none" spc="0" normalizeH="0" baseline="0" noProof="0" dirty="0">
              <a:ln>
                <a:noFill/>
              </a:ln>
              <a:solidFill>
                <a:srgbClr val="000000"/>
              </a:solidFill>
              <a:effectLst/>
              <a:uLnTx/>
              <a:uFillTx/>
              <a:ea typeface="+mn-ea"/>
              <a:cs typeface="+mn-cs"/>
            </a:endParaRP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4856734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5234" name="Rectangle 2"/>
          <p:cNvSpPr>
            <a:spLocks noGrp="1" noChangeArrowheads="1"/>
          </p:cNvSpPr>
          <p:nvPr>
            <p:ph type="title"/>
          </p:nvPr>
        </p:nvSpPr>
        <p:spPr>
          <a:xfrm>
            <a:off x="723900" y="306388"/>
            <a:ext cx="7540625" cy="896937"/>
          </a:xfrm>
        </p:spPr>
        <p:txBody>
          <a:bodyPr/>
          <a:lstStyle/>
          <a:p>
            <a:r>
              <a:rPr lang="fi-FI"/>
              <a:t>Kurssin sisältö 1</a:t>
            </a:r>
            <a:r>
              <a:rPr lang="en-US"/>
              <a:t> </a:t>
            </a:r>
          </a:p>
        </p:txBody>
      </p:sp>
      <p:sp>
        <p:nvSpPr>
          <p:cNvPr id="95235" name="Rectangle 3"/>
          <p:cNvSpPr>
            <a:spLocks noGrp="1" noChangeArrowheads="1"/>
          </p:cNvSpPr>
          <p:nvPr>
            <p:ph type="body" idx="1"/>
          </p:nvPr>
        </p:nvSpPr>
        <p:spPr>
          <a:xfrm>
            <a:off x="827584" y="1781175"/>
            <a:ext cx="7736979" cy="4203700"/>
          </a:xfrm>
        </p:spPr>
        <p:txBody>
          <a:bodyPr/>
          <a:lstStyle/>
          <a:p>
            <a:r>
              <a:rPr lang="fi-FI" sz="2800" dirty="0"/>
              <a:t>Opintojaksolla käsitellään valittuja kohtia tiedehistoriasta antiikista uudelle ajalle asti sekä pohditaan, miten tiede on eri aikoina vaikuttanut maailmankuvaan ja miten maailmankuva (mahdollisesti) on vaikuttanut tieteeseen. </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6258" name="Rectangle 2"/>
          <p:cNvSpPr>
            <a:spLocks noGrp="1" noChangeArrowheads="1"/>
          </p:cNvSpPr>
          <p:nvPr>
            <p:ph type="title"/>
          </p:nvPr>
        </p:nvSpPr>
        <p:spPr/>
        <p:txBody>
          <a:bodyPr/>
          <a:lstStyle/>
          <a:p>
            <a:r>
              <a:rPr lang="fi-FI"/>
              <a:t>Kurssin sisältö 2</a:t>
            </a:r>
            <a:endParaRPr lang="en-US"/>
          </a:p>
        </p:txBody>
      </p:sp>
      <p:sp>
        <p:nvSpPr>
          <p:cNvPr id="96259" name="Rectangle 3"/>
          <p:cNvSpPr>
            <a:spLocks noGrp="1" noChangeArrowheads="1"/>
          </p:cNvSpPr>
          <p:nvPr>
            <p:ph type="body" idx="1"/>
          </p:nvPr>
        </p:nvSpPr>
        <p:spPr/>
        <p:txBody>
          <a:bodyPr/>
          <a:lstStyle/>
          <a:p>
            <a:r>
              <a:rPr lang="fi-FI" sz="2800" dirty="0"/>
              <a:t>1. periodilla keskitytään mm. </a:t>
            </a:r>
          </a:p>
          <a:p>
            <a:pPr lvl="1"/>
            <a:r>
              <a:rPr lang="fi-FI" dirty="0"/>
              <a:t>järjestelmällisen tieteenharjoituksen syntyyn antiikin Kreikassa vuoden 600 eKr. jälkeen, </a:t>
            </a:r>
          </a:p>
          <a:p>
            <a:pPr lvl="1"/>
            <a:r>
              <a:rPr lang="fi-FI" dirty="0"/>
              <a:t>Aristoteleen rooliin klassisen filosofian ja tieteiden isänä, ja</a:t>
            </a:r>
          </a:p>
          <a:p>
            <a:pPr lvl="1"/>
            <a:r>
              <a:rPr lang="fi-FI" dirty="0"/>
              <a:t>Aristoteleen teosten saamaan asemaan keskiajalla perustetuissa eurooppalaisissa yliopistoissa. </a:t>
            </a:r>
          </a:p>
          <a:p>
            <a:pPr lvl="1"/>
            <a:endParaRPr lang="en-US"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7282" name="Rectangle 2"/>
          <p:cNvSpPr>
            <a:spLocks noGrp="1" noChangeArrowheads="1"/>
          </p:cNvSpPr>
          <p:nvPr>
            <p:ph type="title"/>
          </p:nvPr>
        </p:nvSpPr>
        <p:spPr/>
        <p:txBody>
          <a:bodyPr/>
          <a:lstStyle/>
          <a:p>
            <a:r>
              <a:rPr lang="fi-FI" dirty="0"/>
              <a:t>Kurssin sisältö 3</a:t>
            </a:r>
            <a:endParaRPr lang="en-US" dirty="0"/>
          </a:p>
        </p:txBody>
      </p:sp>
      <p:sp>
        <p:nvSpPr>
          <p:cNvPr id="97283" name="Rectangle 3"/>
          <p:cNvSpPr>
            <a:spLocks noGrp="1" noChangeArrowheads="1"/>
          </p:cNvSpPr>
          <p:nvPr>
            <p:ph type="body" idx="1"/>
          </p:nvPr>
        </p:nvSpPr>
        <p:spPr>
          <a:xfrm>
            <a:off x="566738" y="1752600"/>
            <a:ext cx="8253734" cy="4267200"/>
          </a:xfrm>
        </p:spPr>
        <p:txBody>
          <a:bodyPr/>
          <a:lstStyle/>
          <a:p>
            <a:r>
              <a:rPr lang="fi-FI" sz="2800" dirty="0"/>
              <a:t>2. periodin teemoja:</a:t>
            </a:r>
          </a:p>
          <a:p>
            <a:pPr lvl="1"/>
            <a:r>
              <a:rPr lang="fi-FI" dirty="0"/>
              <a:t>Erityisesti tutustutaan siihen luonnontieteen nousuun 1600-luvulla, jota usein kutsutaan ”luonnontieteen vallankumoukseksi” tai ”tieteen (suureksi) vallankumoukseksi”. </a:t>
            </a:r>
          </a:p>
          <a:p>
            <a:pPr lvl="1"/>
            <a:r>
              <a:rPr lang="fi-FI" dirty="0"/>
              <a:t>Tämän vallankumouksen yhtenä tärkeänä teemana oli tähtitieteen kehitys. </a:t>
            </a:r>
          </a:p>
          <a:p>
            <a:pPr marL="471487" lvl="1" indent="0">
              <a:buNone/>
            </a:pPr>
            <a:br>
              <a:rPr lang="fi-FI" sz="2400" dirty="0"/>
            </a:br>
            <a:endParaRPr lang="fi-FI" sz="2400" dirty="0"/>
          </a:p>
          <a:p>
            <a:pPr marL="0" indent="0">
              <a:buNone/>
            </a:pPr>
            <a:r>
              <a:rPr lang="en-US" sz="2400" dirty="0"/>
              <a:t> </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7282" name="Rectangle 2"/>
          <p:cNvSpPr>
            <a:spLocks noGrp="1" noChangeArrowheads="1"/>
          </p:cNvSpPr>
          <p:nvPr>
            <p:ph type="title"/>
          </p:nvPr>
        </p:nvSpPr>
        <p:spPr/>
        <p:txBody>
          <a:bodyPr/>
          <a:lstStyle/>
          <a:p>
            <a:r>
              <a:rPr lang="fi-FI" dirty="0"/>
              <a:t>Kurssin sisältö 4</a:t>
            </a:r>
            <a:endParaRPr lang="en-US" dirty="0"/>
          </a:p>
        </p:txBody>
      </p:sp>
      <p:sp>
        <p:nvSpPr>
          <p:cNvPr id="97283" name="Rectangle 3"/>
          <p:cNvSpPr>
            <a:spLocks noGrp="1" noChangeArrowheads="1"/>
          </p:cNvSpPr>
          <p:nvPr>
            <p:ph type="body" idx="1"/>
          </p:nvPr>
        </p:nvSpPr>
        <p:spPr/>
        <p:txBody>
          <a:bodyPr/>
          <a:lstStyle/>
          <a:p>
            <a:pPr lvl="1"/>
            <a:r>
              <a:rPr lang="fi-FI" dirty="0"/>
              <a:t>Kauden keskeisten matemaattis-fysikaalisten  keksintöjen takaa löytyy sellaisia hahmoja kuin mm. Nikolaus Kopernikus, Tyko Brahe, Johannes </a:t>
            </a:r>
            <a:r>
              <a:rPr lang="fi-FI" dirty="0" err="1"/>
              <a:t>Kepler</a:t>
            </a:r>
            <a:r>
              <a:rPr lang="fi-FI" dirty="0"/>
              <a:t>, Francis </a:t>
            </a:r>
            <a:r>
              <a:rPr lang="fi-FI" dirty="0" err="1"/>
              <a:t>Bacon</a:t>
            </a:r>
            <a:r>
              <a:rPr lang="fi-FI" dirty="0"/>
              <a:t>, Galileo Galilei, </a:t>
            </a:r>
            <a:r>
              <a:rPr lang="fi-FI" dirty="0" err="1"/>
              <a:t>Réne</a:t>
            </a:r>
            <a:r>
              <a:rPr lang="fi-FI" dirty="0"/>
              <a:t> Descartes,  Isaac Newton ja </a:t>
            </a:r>
            <a:r>
              <a:rPr lang="fi-FI" dirty="0" err="1"/>
              <a:t>Leibniz</a:t>
            </a:r>
            <a:r>
              <a:rPr lang="fi-FI" dirty="0"/>
              <a:t>. </a:t>
            </a:r>
          </a:p>
          <a:p>
            <a:pPr lvl="1"/>
            <a:r>
              <a:rPr lang="fi-FI" dirty="0"/>
              <a:t>Kurssilla käsitellään myös valittuja kohtia uudemmasta tiedehistoriasta. Erityisesti käsitellään Albert Einsteinin roolia.</a:t>
            </a:r>
            <a:endParaRPr lang="en-US"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73127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97282" name="Rectangle 2"/>
          <p:cNvSpPr>
            <a:spLocks noGrp="1" noChangeArrowheads="1"/>
          </p:cNvSpPr>
          <p:nvPr>
            <p:ph type="title"/>
          </p:nvPr>
        </p:nvSpPr>
        <p:spPr/>
        <p:txBody>
          <a:bodyPr/>
          <a:lstStyle/>
          <a:p>
            <a:r>
              <a:rPr lang="fi-FI" dirty="0"/>
              <a:t>Kurssin sisältö 5</a:t>
            </a:r>
            <a:endParaRPr lang="en-US" dirty="0"/>
          </a:p>
        </p:txBody>
      </p:sp>
      <p:sp>
        <p:nvSpPr>
          <p:cNvPr id="97283" name="Rectangle 3"/>
          <p:cNvSpPr>
            <a:spLocks noGrp="1" noChangeArrowheads="1"/>
          </p:cNvSpPr>
          <p:nvPr>
            <p:ph type="body" idx="1"/>
          </p:nvPr>
        </p:nvSpPr>
        <p:spPr/>
        <p:txBody>
          <a:bodyPr/>
          <a:lstStyle/>
          <a:p>
            <a:r>
              <a:rPr lang="fi-FI" sz="2800" dirty="0"/>
              <a:t>Asioita tarkastellaan erityisesti tieteen metodisen kehityksen ja tieteellisestä metodista esitettyjen teorioiden kannalta.</a:t>
            </a:r>
          </a:p>
          <a:p>
            <a:r>
              <a:rPr lang="fi-FI" sz="2800" dirty="0"/>
              <a:t>Osallistujilta ei vaadita mitään esitietoja.</a:t>
            </a:r>
            <a:r>
              <a:rPr lang="en-US" sz="2800" dirty="0"/>
              <a:t> </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95568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8786" name="Rectangle 2"/>
          <p:cNvSpPr>
            <a:spLocks noGrp="1" noChangeArrowheads="1"/>
          </p:cNvSpPr>
          <p:nvPr>
            <p:ph type="title"/>
          </p:nvPr>
        </p:nvSpPr>
        <p:spPr/>
        <p:txBody>
          <a:bodyPr/>
          <a:lstStyle/>
          <a:p>
            <a:r>
              <a:rPr lang="en-US" sz="3400" b="1" dirty="0"/>
              <a:t>In English</a:t>
            </a:r>
          </a:p>
        </p:txBody>
      </p:sp>
      <p:sp>
        <p:nvSpPr>
          <p:cNvPr id="118787" name="Rectangle 3"/>
          <p:cNvSpPr>
            <a:spLocks noGrp="1" noChangeArrowheads="1"/>
          </p:cNvSpPr>
          <p:nvPr>
            <p:ph type="body" idx="1"/>
          </p:nvPr>
        </p:nvSpPr>
        <p:spPr/>
        <p:txBody>
          <a:bodyPr/>
          <a:lstStyle/>
          <a:p>
            <a:pPr>
              <a:lnSpc>
                <a:spcPct val="90000"/>
              </a:lnSpc>
            </a:pPr>
            <a:r>
              <a:rPr lang="en-GB" sz="2800" dirty="0"/>
              <a:t>The course History of Science (5 credits) can be taken as a self-study and the exam can be taken in English in one part by reading the following book:</a:t>
            </a:r>
          </a:p>
          <a:p>
            <a:pPr>
              <a:lnSpc>
                <a:spcPct val="90000"/>
              </a:lnSpc>
            </a:pPr>
            <a:r>
              <a:rPr lang="en-GB" sz="2800" dirty="0"/>
              <a:t>Dampier, William Cecil, </a:t>
            </a:r>
            <a:r>
              <a:rPr lang="en-GB" sz="2800" i="1" dirty="0"/>
              <a:t>A history of science : and its relations with</a:t>
            </a:r>
            <a:br>
              <a:rPr lang="en-GB" sz="2800" i="1" dirty="0"/>
            </a:br>
            <a:r>
              <a:rPr lang="en-GB" sz="2800" i="1" dirty="0"/>
              <a:t>philosophy and religion</a:t>
            </a:r>
            <a:r>
              <a:rPr lang="en-GB" sz="2800" dirty="0"/>
              <a:t>.</a:t>
            </a:r>
          </a:p>
          <a:p>
            <a:pPr>
              <a:lnSpc>
                <a:spcPct val="90000"/>
              </a:lnSpc>
            </a:pPr>
            <a:r>
              <a:rPr lang="en-GB" sz="2800" dirty="0">
                <a:solidFill>
                  <a:srgbClr val="000000"/>
                </a:solidFill>
              </a:rPr>
              <a:t>The book can be found in the Aalto University Library.</a:t>
            </a:r>
            <a:br>
              <a:rPr lang="en-GB" sz="2800" dirty="0"/>
            </a:br>
            <a:br>
              <a:rPr lang="en-GB" sz="2800" dirty="0"/>
            </a:br>
            <a:br>
              <a:rPr lang="en-GB" sz="2800" dirty="0"/>
            </a:br>
            <a:br>
              <a:rPr lang="en-GB" sz="2800" dirty="0"/>
            </a:br>
            <a:br>
              <a:rPr lang="en-GB" sz="2800" dirty="0"/>
            </a:br>
            <a:endParaRPr lang="en-US" sz="26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18786" name="Rectangle 2"/>
          <p:cNvSpPr>
            <a:spLocks noGrp="1" noChangeArrowheads="1"/>
          </p:cNvSpPr>
          <p:nvPr>
            <p:ph type="title"/>
          </p:nvPr>
        </p:nvSpPr>
        <p:spPr/>
        <p:txBody>
          <a:bodyPr/>
          <a:lstStyle/>
          <a:p>
            <a:r>
              <a:rPr lang="en-US" sz="3400" b="1" dirty="0"/>
              <a:t>In English</a:t>
            </a:r>
          </a:p>
        </p:txBody>
      </p:sp>
      <p:sp>
        <p:nvSpPr>
          <p:cNvPr id="118787" name="Rectangle 3"/>
          <p:cNvSpPr>
            <a:spLocks noGrp="1" noChangeArrowheads="1"/>
          </p:cNvSpPr>
          <p:nvPr>
            <p:ph type="body" idx="1"/>
          </p:nvPr>
        </p:nvSpPr>
        <p:spPr/>
        <p:txBody>
          <a:bodyPr/>
          <a:lstStyle/>
          <a:p>
            <a:pPr>
              <a:lnSpc>
                <a:spcPct val="90000"/>
              </a:lnSpc>
            </a:pPr>
            <a:r>
              <a:rPr lang="en-GB" sz="2800" dirty="0"/>
              <a:t>The exam can be taken on the following days: Dec. the 12, Feb. the 22 or June the 8. </a:t>
            </a:r>
          </a:p>
          <a:p>
            <a:pPr>
              <a:lnSpc>
                <a:spcPct val="90000"/>
              </a:lnSpc>
            </a:pPr>
            <a:r>
              <a:rPr lang="en-GB" sz="2800" dirty="0"/>
              <a:t>The course and the May exam must be entered for in </a:t>
            </a:r>
            <a:r>
              <a:rPr lang="en-GB" sz="2800"/>
              <a:t>Sisu.</a:t>
            </a:r>
            <a:endParaRPr lang="en-GB" sz="2800" dirty="0"/>
          </a:p>
          <a:p>
            <a:pPr>
              <a:lnSpc>
                <a:spcPct val="90000"/>
              </a:lnSpc>
            </a:pPr>
            <a:r>
              <a:rPr lang="en-GB" sz="2800" dirty="0"/>
              <a:t>Alternatively, you can write one or two essays or reports (together 16-18 pages) as agreed with the teacher.</a:t>
            </a:r>
            <a:br>
              <a:rPr lang="en-GB" sz="2800" dirty="0"/>
            </a:br>
            <a:endParaRPr lang="en-US" sz="26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74675" y="304800"/>
            <a:ext cx="8001000" cy="1179983"/>
          </a:xfrm>
        </p:spPr>
        <p:txBody>
          <a:bodyPr/>
          <a:lstStyle/>
          <a:p>
            <a:r>
              <a:rPr lang="fi-FI" dirty="0"/>
              <a:t>Kurssin alustava ohjelma 1</a:t>
            </a:r>
            <a:endParaRPr lang="en-US" dirty="0"/>
          </a:p>
        </p:txBody>
      </p:sp>
      <p:sp>
        <p:nvSpPr>
          <p:cNvPr id="97283" name="Rectangle 3"/>
          <p:cNvSpPr>
            <a:spLocks noGrp="1" noChangeArrowheads="1"/>
          </p:cNvSpPr>
          <p:nvPr>
            <p:ph idx="1"/>
          </p:nvPr>
        </p:nvSpPr>
        <p:spPr/>
        <p:txBody>
          <a:bodyPr/>
          <a:lstStyle/>
          <a:p>
            <a:pPr marL="0" indent="0">
              <a:buNone/>
            </a:pPr>
            <a:r>
              <a:rPr lang="en-US" sz="2400" dirty="0"/>
              <a:t> </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Suorakulmio 2"/>
          <p:cNvSpPr/>
          <p:nvPr/>
        </p:nvSpPr>
        <p:spPr>
          <a:xfrm>
            <a:off x="609599" y="1988840"/>
            <a:ext cx="8138865" cy="4335739"/>
          </a:xfrm>
          <a:prstGeom prst="rect">
            <a:avLst/>
          </a:prstGeom>
        </p:spPr>
        <p:txBody>
          <a:bodyPr wrap="square">
            <a:sp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1</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ma 5.9. Luku 1: Tieteen synty</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2</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to </a:t>
            </a:r>
            <a:r>
              <a:rPr lang="fi-FI" sz="2600" dirty="0">
                <a:solidFill>
                  <a:srgbClr val="000000"/>
                </a:solidFill>
                <a:ea typeface="Verdana" panose="020B0604030504040204" pitchFamily="34" charset="0"/>
                <a:cs typeface="Verdana" panose="020B0604030504040204" pitchFamily="34" charset="0"/>
              </a:rPr>
              <a:t>8</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.9. Kurssin sisältö ja suorittaminen, 1. </a:t>
            </a:r>
            <a:r>
              <a:rPr kumimoji="0" lang="fi-FI" sz="2600" b="0" i="0" u="none" strike="noStrike" kern="1200" cap="none" spc="0" normalizeH="0" baseline="0" noProof="0">
                <a:ln>
                  <a:noFill/>
                </a:ln>
                <a:solidFill>
                  <a:srgbClr val="000000"/>
                </a:solidFill>
                <a:effectLst/>
                <a:uLnTx/>
                <a:uFillTx/>
                <a:latin typeface="Verdana" pitchFamily="34" charset="0"/>
                <a:ea typeface="Verdana" panose="020B0604030504040204" pitchFamily="34" charset="0"/>
                <a:cs typeface="Verdana" panose="020B0604030504040204" pitchFamily="34" charset="0"/>
              </a:rPr>
              <a:t>viikkotehtävä </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a:t>
            </a:r>
            <a:r>
              <a:rPr kumimoji="0" lang="fi-FI" sz="2600" b="0" i="1" u="none" strike="noStrike" kern="1200" cap="none" spc="0" normalizeH="0" baseline="0" noProof="0" dirty="0" err="1">
                <a:ln>
                  <a:noFill/>
                </a:ln>
                <a:solidFill>
                  <a:srgbClr val="000000"/>
                </a:solidFill>
                <a:effectLst/>
                <a:uLnTx/>
                <a:uFillTx/>
                <a:latin typeface="Verdana" pitchFamily="34" charset="0"/>
                <a:ea typeface="Verdana" panose="020B0604030504040204" pitchFamily="34" charset="0"/>
                <a:cs typeface="Verdana" panose="020B0604030504040204" pitchFamily="34" charset="0"/>
              </a:rPr>
              <a:t>MyCourses</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-sivuilla)</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3</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ma 12.9. Ensimmäiset luonnonfilosofit</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4</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to 15.9. Ensimmäisistä teorioista Eukleideen geometriaan</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5</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ma 19.9. Luku 2: Sokraattinen kausi </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Luento 6</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 to 22.9. Aristoteles – filosofian ja tieteiden isä?</a:t>
            </a:r>
          </a:p>
        </p:txBody>
      </p:sp>
    </p:spTree>
    <p:extLst>
      <p:ext uri="{BB962C8B-B14F-4D97-AF65-F5344CB8AC3E}">
        <p14:creationId xmlns:p14="http://schemas.microsoft.com/office/powerpoint/2010/main" val="142832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74675" y="304800"/>
            <a:ext cx="8001000" cy="1216025"/>
          </a:xfrm>
        </p:spPr>
        <p:txBody>
          <a:bodyPr vert="horz" wrap="square" lIns="91440" tIns="45720" rIns="91440" bIns="45720" numCol="1" anchor="b" anchorCtr="0" compatLnSpc="1">
            <a:prstTxWarp prst="textNoShape">
              <a:avLst/>
            </a:prstTxWarp>
            <a:normAutofit/>
          </a:bodyPr>
          <a:lstStyle/>
          <a:p>
            <a:pPr>
              <a:lnSpc>
                <a:spcPct val="90000"/>
              </a:lnSpc>
            </a:pPr>
            <a:r>
              <a:rPr kumimoji="0" lang="en-US" sz="2100" b="1" i="0" u="none" strike="noStrike" kern="0" cap="none" spc="0" normalizeH="0" baseline="0" noProof="0" dirty="0">
                <a:ln>
                  <a:noFill/>
                </a:ln>
                <a:effectLst/>
                <a:uLnTx/>
                <a:uFillTx/>
              </a:rPr>
              <a:t>MS-E1011 </a:t>
            </a:r>
            <a:r>
              <a:rPr kumimoji="0" lang="en-US" sz="2100" b="1" i="0" u="none" strike="noStrike" kern="0" cap="none" spc="0" normalizeH="0" baseline="0" noProof="0" dirty="0" err="1">
                <a:ln>
                  <a:noFill/>
                </a:ln>
                <a:effectLst/>
                <a:uLnTx/>
                <a:uFillTx/>
              </a:rPr>
              <a:t>Tieteen</a:t>
            </a:r>
            <a:r>
              <a:rPr kumimoji="0" lang="en-US" sz="2100" b="1" i="0" u="none" strike="noStrike" kern="0" cap="none" spc="0" normalizeH="0" baseline="0" noProof="0" dirty="0">
                <a:ln>
                  <a:noFill/>
                </a:ln>
                <a:effectLst/>
                <a:uLnTx/>
                <a:uFillTx/>
              </a:rPr>
              <a:t> </a:t>
            </a:r>
            <a:r>
              <a:rPr kumimoji="0" lang="en-US" sz="2100" b="1" i="0" u="none" strike="noStrike" kern="0" cap="none" spc="0" normalizeH="0" baseline="0" noProof="0" dirty="0" err="1">
                <a:ln>
                  <a:noFill/>
                </a:ln>
                <a:effectLst/>
                <a:uLnTx/>
                <a:uFillTx/>
              </a:rPr>
              <a:t>historia</a:t>
            </a:r>
            <a:r>
              <a:rPr kumimoji="0" lang="en-US" sz="2100" b="0" i="0" u="none" strike="noStrike" kern="0" cap="none" spc="0" normalizeH="0" baseline="0" noProof="0" dirty="0">
                <a:ln>
                  <a:noFill/>
                </a:ln>
                <a:effectLst/>
                <a:uLnTx/>
                <a:uFillTx/>
              </a:rPr>
              <a:t> (5 op)</a:t>
            </a:r>
            <a:br>
              <a:rPr kumimoji="0" lang="en-US" sz="2100" b="0" i="0" u="none" strike="noStrike" kern="0" cap="none" spc="0" normalizeH="0" baseline="0" noProof="0" dirty="0">
                <a:ln>
                  <a:noFill/>
                </a:ln>
                <a:effectLst/>
                <a:uLnTx/>
                <a:uFillTx/>
              </a:rPr>
            </a:br>
            <a:r>
              <a:rPr kumimoji="0" lang="en-US" sz="2100" b="0" i="0" u="none" strike="noStrike" kern="0" cap="none" spc="0" normalizeH="0" baseline="0" noProof="0" dirty="0">
                <a:ln>
                  <a:noFill/>
                </a:ln>
                <a:effectLst/>
                <a:uLnTx/>
                <a:uFillTx/>
              </a:rPr>
              <a:t>Aalto-</a:t>
            </a:r>
            <a:r>
              <a:rPr kumimoji="0" lang="en-US" sz="2100" b="0" i="0" u="none" strike="noStrike" kern="0" cap="none" spc="0" normalizeH="0" baseline="0" noProof="0" dirty="0" err="1">
                <a:ln>
                  <a:noFill/>
                </a:ln>
                <a:effectLst/>
                <a:uLnTx/>
                <a:uFillTx/>
              </a:rPr>
              <a:t>yliopisto</a:t>
            </a:r>
            <a:r>
              <a:rPr kumimoji="0" lang="en-US" sz="2100" b="0" i="0" u="none" strike="noStrike" kern="0" cap="none" spc="0" normalizeH="0" baseline="0" noProof="0" dirty="0">
                <a:ln>
                  <a:noFill/>
                </a:ln>
                <a:effectLst/>
                <a:uLnTx/>
                <a:uFillTx/>
              </a:rPr>
              <a:t>, 5.9</a:t>
            </a:r>
            <a:r>
              <a:rPr kumimoji="0" lang="en-US" sz="2100" b="0" i="0" u="none" strike="noStrike" kern="0" cap="none" spc="0" normalizeH="0" baseline="0" noProof="0">
                <a:ln>
                  <a:noFill/>
                </a:ln>
                <a:effectLst/>
                <a:uLnTx/>
                <a:uFillTx/>
              </a:rPr>
              <a:t>.–1.12.2022, </a:t>
            </a:r>
            <a:r>
              <a:rPr kumimoji="0" lang="en-US" sz="2100" b="0" i="0" u="none" strike="noStrike" kern="0" cap="none" spc="0" normalizeH="0" baseline="0" noProof="0" dirty="0">
                <a:ln>
                  <a:noFill/>
                </a:ln>
                <a:effectLst/>
                <a:uLnTx/>
                <a:uFillTx/>
              </a:rPr>
              <a:t>24 x 2 t, </a:t>
            </a:r>
            <a:br>
              <a:rPr kumimoji="0" lang="en-US" sz="2100" b="0" i="0" u="none" strike="noStrike" kern="0" cap="none" spc="0" normalizeH="0" baseline="0" noProof="0" dirty="0">
                <a:ln>
                  <a:noFill/>
                </a:ln>
                <a:effectLst/>
                <a:uLnTx/>
                <a:uFillTx/>
              </a:rPr>
            </a:br>
            <a:r>
              <a:rPr kumimoji="0" lang="en-US" sz="2100" b="0" i="0" u="none" strike="noStrike" kern="0" cap="none" spc="0" normalizeH="0" baseline="0" noProof="0" dirty="0">
                <a:ln>
                  <a:noFill/>
                </a:ln>
                <a:effectLst/>
                <a:uLnTx/>
                <a:uFillTx/>
              </a:rPr>
              <a:t>ma &amp; to 16.15–18 </a:t>
            </a:r>
            <a:r>
              <a:rPr lang="en-US" sz="2100" dirty="0"/>
              <a:t>s</a:t>
            </a:r>
            <a:r>
              <a:rPr kumimoji="0" lang="en-US" sz="2100" b="0" i="0" u="none" strike="noStrike" kern="0" cap="none" spc="0" normalizeH="0" baseline="0" noProof="0" dirty="0" err="1">
                <a:ln>
                  <a:noFill/>
                </a:ln>
                <a:effectLst/>
                <a:uLnTx/>
                <a:uFillTx/>
              </a:rPr>
              <a:t>ali</a:t>
            </a:r>
            <a:r>
              <a:rPr kumimoji="0" lang="en-US" sz="2100" b="0" i="0" u="none" strike="noStrike" kern="0" cap="none" spc="0" normalizeH="0" baseline="0" noProof="0" dirty="0">
                <a:ln>
                  <a:noFill/>
                </a:ln>
                <a:effectLst/>
                <a:uLnTx/>
                <a:uFillTx/>
              </a:rPr>
              <a:t> Y313</a:t>
            </a:r>
            <a:endParaRPr lang="en-US" sz="2100" dirty="0"/>
          </a:p>
        </p:txBody>
      </p:sp>
      <p:pic>
        <p:nvPicPr>
          <p:cNvPr id="3" name="Kuva 2">
            <a:extLst>
              <a:ext uri="{FF2B5EF4-FFF2-40B4-BE49-F238E27FC236}">
                <a16:creationId xmlns:a16="http://schemas.microsoft.com/office/drawing/2014/main" id="{A318B23F-F1BB-479F-8E28-48EB9AB5886D}"/>
              </a:ext>
            </a:extLst>
          </p:cNvPr>
          <p:cNvPicPr>
            <a:picLocks noChangeAspect="1"/>
          </p:cNvPicPr>
          <p:nvPr/>
        </p:nvPicPr>
        <p:blipFill rotWithShape="1">
          <a:blip r:embed="rId3"/>
          <a:srcRect l="6417" r="19321" b="-1"/>
          <a:stretch/>
        </p:blipFill>
        <p:spPr>
          <a:xfrm>
            <a:off x="566738" y="1752600"/>
            <a:ext cx="3924300" cy="4267200"/>
          </a:xfrm>
          <a:prstGeom prst="rect">
            <a:avLst/>
          </a:prstGeom>
          <a:noFill/>
        </p:spPr>
      </p:pic>
      <p:sp>
        <p:nvSpPr>
          <p:cNvPr id="103428" name="Text Box 4"/>
          <p:cNvSpPr txBox="1">
            <a:spLocks noChangeArrowheads="1"/>
          </p:cNvSpPr>
          <p:nvPr/>
        </p:nvSpPr>
        <p:spPr bwMode="auto">
          <a:xfrm>
            <a:off x="4652964" y="1752600"/>
            <a:ext cx="39243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ts val="600"/>
              </a:spcAft>
              <a:buClr>
                <a:srgbClr val="CC0000"/>
              </a:buClr>
              <a:buSzTx/>
              <a:buFont typeface="Wingdings" pitchFamily="2" charset="2"/>
              <a:buNone/>
              <a:tabLst/>
              <a:defRPr/>
            </a:pPr>
            <a:endParaRPr kumimoji="0" lang="fi-FI" sz="2800" b="1"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0"/>
              </a:spcBef>
              <a:spcAft>
                <a:spcPts val="600"/>
              </a:spcAft>
              <a:buClr>
                <a:srgbClr val="CC0000"/>
              </a:buClr>
              <a:buSzTx/>
              <a:buFont typeface="Wingdings" pitchFamily="2" charset="2"/>
              <a:buNone/>
              <a:tabLst/>
              <a:defRPr/>
            </a:pPr>
            <a:endParaRPr kumimoji="0" lang="fi-FI" sz="2800" b="1"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0" fontAlgn="base" latinLnBrk="0" hangingPunct="0">
              <a:lnSpc>
                <a:spcPct val="100000"/>
              </a:lnSpc>
              <a:spcBef>
                <a:spcPct val="0"/>
              </a:spcBef>
              <a:spcAft>
                <a:spcPts val="600"/>
              </a:spcAft>
              <a:buClr>
                <a:srgbClr val="CC0000"/>
              </a:buClr>
              <a:buSzTx/>
              <a:buFont typeface="Wingdings" pitchFamily="2" charset="2"/>
              <a:buNone/>
              <a:tabLst/>
              <a:defRPr/>
            </a:pPr>
            <a:endParaRPr kumimoji="0" lang="fi-FI" sz="2800" b="1"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0" fontAlgn="base" latinLnBrk="0" hangingPunct="0">
              <a:lnSpc>
                <a:spcPct val="100000"/>
              </a:lnSpc>
              <a:spcBef>
                <a:spcPct val="0"/>
              </a:spcBef>
              <a:spcAft>
                <a:spcPts val="600"/>
              </a:spcAft>
              <a:buClr>
                <a:srgbClr val="CC0000"/>
              </a:buClr>
              <a:buSzTx/>
              <a:buFont typeface="Wingdings" pitchFamily="2" charset="2"/>
              <a:buNone/>
              <a:tabLst/>
              <a:defRPr/>
            </a:pPr>
            <a:r>
              <a:rPr kumimoji="0" lang="fi-FI" sz="3600" b="1" i="0" u="none" strike="noStrike" kern="1200" cap="none" spc="0" normalizeH="0" baseline="0" noProof="0" dirty="0">
                <a:ln>
                  <a:noFill/>
                </a:ln>
                <a:solidFill>
                  <a:srgbClr val="000000"/>
                </a:solidFill>
                <a:effectLst/>
                <a:uLnTx/>
                <a:uFillTx/>
                <a:latin typeface="Verdana"/>
                <a:ea typeface="+mn-ea"/>
                <a:cs typeface="+mn-cs"/>
              </a:rPr>
              <a:t>ALOITAMME </a:t>
            </a:r>
          </a:p>
          <a:p>
            <a:pPr marL="0" marR="0" lvl="0" indent="0" algn="ctr" defTabSz="914400" rtl="0" eaLnBrk="0" fontAlgn="base" latinLnBrk="0" hangingPunct="0">
              <a:lnSpc>
                <a:spcPct val="100000"/>
              </a:lnSpc>
              <a:spcBef>
                <a:spcPct val="0"/>
              </a:spcBef>
              <a:spcAft>
                <a:spcPts val="600"/>
              </a:spcAft>
              <a:buClr>
                <a:srgbClr val="CC0000"/>
              </a:buClr>
              <a:buSzTx/>
              <a:buFont typeface="Wingdings" pitchFamily="2" charset="2"/>
              <a:buNone/>
              <a:tabLst/>
              <a:defRPr/>
            </a:pPr>
            <a:r>
              <a:rPr kumimoji="0" lang="fi-FI" sz="3600" b="1" i="0" u="none" strike="noStrike" kern="1200" cap="none" spc="0" normalizeH="0" baseline="0" noProof="0" dirty="0">
                <a:ln>
                  <a:noFill/>
                </a:ln>
                <a:solidFill>
                  <a:srgbClr val="000000"/>
                </a:solidFill>
                <a:effectLst/>
                <a:uLnTx/>
                <a:uFillTx/>
                <a:latin typeface="Verdana"/>
                <a:ea typeface="+mn-ea"/>
                <a:cs typeface="+mn-cs"/>
              </a:rPr>
              <a:t>KLO 16.15!</a:t>
            </a:r>
            <a:endParaRPr kumimoji="0" lang="en-US" sz="3600" b="1" i="0" u="none" strike="noStrike" kern="1200" cap="none" spc="0" normalizeH="0" baseline="0" noProof="0" dirty="0">
              <a:ln>
                <a:noFill/>
              </a:ln>
              <a:solidFill>
                <a:srgbClr val="000000"/>
              </a:solidFill>
              <a:effectLst/>
              <a:uLnTx/>
              <a:uFillTx/>
              <a:latin typeface="Verdana"/>
              <a:ea typeface="+mn-ea"/>
              <a:cs typeface="+mn-cs"/>
            </a:endParaRPr>
          </a:p>
        </p:txBody>
      </p:sp>
      <p:sp>
        <p:nvSpPr>
          <p:cNvPr id="73" name="Date Placeholder 4">
            <a:extLst>
              <a:ext uri="{FF2B5EF4-FFF2-40B4-BE49-F238E27FC236}">
                <a16:creationId xmlns:a16="http://schemas.microsoft.com/office/drawing/2014/main" id="{DEEB810F-7244-4024-942B-A1007FFA84C9}"/>
              </a:ext>
            </a:extLst>
          </p:cNvPr>
          <p:cNvSpPr>
            <a:spLocks noGrp="1"/>
          </p:cNvSpPr>
          <p:nvPr>
            <p:ph type="dt" sz="half" idx="10"/>
          </p:nvPr>
        </p:nvSpPr>
        <p:spPr>
          <a:xfrm>
            <a:off x="609600" y="6245225"/>
            <a:ext cx="1981200" cy="476250"/>
          </a:xfrm>
        </p:spPr>
        <p: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5" name="Footer Placeholder 5">
            <a:extLst>
              <a:ext uri="{FF2B5EF4-FFF2-40B4-BE49-F238E27FC236}">
                <a16:creationId xmlns:a16="http://schemas.microsoft.com/office/drawing/2014/main" id="{1C7CA505-6F2C-4ECB-B72B-D3F6C840B8A8}"/>
              </a:ext>
            </a:extLst>
          </p:cNvPr>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7" name="Slide Number Placeholder 6">
            <a:extLst>
              <a:ext uri="{FF2B5EF4-FFF2-40B4-BE49-F238E27FC236}">
                <a16:creationId xmlns:a16="http://schemas.microsoft.com/office/drawing/2014/main" id="{AE87B949-7B2B-4A85-B4E9-9AE566F8685E}"/>
              </a:ext>
            </a:extLst>
          </p:cNvPr>
          <p:cNvSpPr>
            <a:spLocks noGrp="1"/>
          </p:cNvSpPr>
          <p:nvPr>
            <p:ph type="sldNum" sz="quarter" idx="12"/>
          </p:nvPr>
        </p:nvSpPr>
        <p:spPr>
          <a:xfrm>
            <a:off x="6553200" y="6245225"/>
            <a:ext cx="1981200" cy="476250"/>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F4D0E2D0-10B7-4D70-B444-3BA93944BA53}" type="slidenum">
              <a:rPr kumimoji="0" lang="en-US" sz="1200" b="0" i="0" u="none" strike="noStrike" kern="1200" cap="none" spc="0" normalizeH="0" baseline="0" noProof="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2000" fill="hold"/>
                                        <p:tgtEl>
                                          <p:spTgt spid="103428"/>
                                        </p:tgtEl>
                                        <p:attrNameLst>
                                          <p:attrName>ppt_x</p:attrName>
                                        </p:attrNameLst>
                                      </p:cBhvr>
                                      <p:tavLst>
                                        <p:tav tm="0">
                                          <p:val>
                                            <p:strVal val="1+#ppt_w/2"/>
                                          </p:val>
                                        </p:tav>
                                        <p:tav tm="100000">
                                          <p:val>
                                            <p:strVal val="#ppt_x"/>
                                          </p:val>
                                        </p:tav>
                                      </p:tavLst>
                                    </p:anim>
                                    <p:anim calcmode="lin" valueType="num">
                                      <p:cBhvr additive="base">
                                        <p:cTn id="8" dur="2000" fill="hold"/>
                                        <p:tgtEl>
                                          <p:spTgt spid="103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fi-FI" dirty="0"/>
              <a:t>Kurssin alustava ohjelma 2</a:t>
            </a:r>
            <a:endParaRPr lang="en-US" dirty="0"/>
          </a:p>
        </p:txBody>
      </p:sp>
      <p:sp>
        <p:nvSpPr>
          <p:cNvPr id="97283" name="Rectangle 3"/>
          <p:cNvSpPr>
            <a:spLocks noGrp="1" noChangeArrowheads="1"/>
          </p:cNvSpPr>
          <p:nvPr>
            <p:ph idx="1"/>
          </p:nvPr>
        </p:nvSpPr>
        <p:spPr/>
        <p:txBody>
          <a:bodyPr/>
          <a:lstStyle/>
          <a:p>
            <a:pPr marL="0" indent="0">
              <a:buNone/>
            </a:pPr>
            <a:r>
              <a:rPr lang="en-US" sz="2400" dirty="0"/>
              <a:t> </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Suorakulmio 2"/>
          <p:cNvSpPr/>
          <p:nvPr/>
        </p:nvSpPr>
        <p:spPr>
          <a:xfrm>
            <a:off x="566738" y="1839486"/>
            <a:ext cx="8138865" cy="40934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7</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ma 26.9. </a:t>
            </a:r>
            <a:r>
              <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rPr>
              <a:t>Aristoteelinen maailmankuva</a:t>
            </a:r>
            <a:endPar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8</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to 29.9. Aristoteleen teoksista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9</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ma 3.10. Aristoteelinen maailmankuva keskiajalla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10</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to 6.10. Luku 3: Tähtitiedettä Ptolemaioksesta Galileihin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11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10.10. Kohti modernia tiedettä</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12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to 13.10. Kopernikaaninen vallankumous?</a:t>
            </a:r>
          </a:p>
        </p:txBody>
      </p:sp>
    </p:spTree>
    <p:extLst>
      <p:ext uri="{BB962C8B-B14F-4D97-AF65-F5344CB8AC3E}">
        <p14:creationId xmlns:p14="http://schemas.microsoft.com/office/powerpoint/2010/main" val="147310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fi-FI" dirty="0"/>
              <a:t>Kurssin alustava ohjelma 3</a:t>
            </a:r>
            <a:endParaRPr lang="en-US" dirty="0"/>
          </a:p>
        </p:txBody>
      </p:sp>
      <p:sp>
        <p:nvSpPr>
          <p:cNvPr id="97283" name="Rectangle 3"/>
          <p:cNvSpPr>
            <a:spLocks noGrp="1" noChangeArrowheads="1"/>
          </p:cNvSpPr>
          <p:nvPr>
            <p:ph idx="1"/>
          </p:nvPr>
        </p:nvSpPr>
        <p:spPr/>
        <p:txBody>
          <a:bodyPr/>
          <a:lstStyle/>
          <a:p>
            <a:pPr marL="0" indent="0">
              <a:buNone/>
            </a:pPr>
            <a:r>
              <a:rPr lang="en-US" sz="2400" dirty="0"/>
              <a:t> </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Suorakulmio 2"/>
          <p:cNvSpPr/>
          <p:nvPr/>
        </p:nvSpPr>
        <p:spPr>
          <a:xfrm>
            <a:off x="683568" y="1844824"/>
            <a:ext cx="8064896" cy="449353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13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24.10. Tyko Brahe ja Johannes </a:t>
            </a:r>
            <a:r>
              <a:rPr kumimoji="0" lang="fi-FI" sz="2600" b="0" i="0" u="none" strike="noStrike" kern="1200" cap="none" spc="0" normalizeH="0" baseline="0" noProof="0" dirty="0" err="1">
                <a:ln>
                  <a:noFill/>
                </a:ln>
                <a:solidFill>
                  <a:srgbClr val="000000"/>
                </a:solidFill>
                <a:effectLst/>
                <a:uLnTx/>
                <a:uFillTx/>
                <a:latin typeface="Verdana" pitchFamily="34" charset="0"/>
                <a:ea typeface="+mn-ea"/>
                <a:cs typeface="+mn-cs"/>
              </a:rPr>
              <a:t>Kepler</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 hullun keisarin hovissa?</a:t>
            </a:r>
            <a:endPar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14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to 27.10. Luku 4 Galileo Galilei – kaukoputki ja </a:t>
            </a:r>
            <a:r>
              <a:rPr lang="fi-FI" sz="2600" i="1" dirty="0">
                <a:solidFill>
                  <a:srgbClr val="000000"/>
                </a:solidFill>
              </a:rPr>
              <a:t>Tähtimaailman sanansaattaja</a:t>
            </a:r>
            <a:endPar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15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31.10. Galilein oikeudenkäynti ja tuomio; Galilein vaikutus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16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to 3.11. Luku 5: Tieteellinen vallankumous?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17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7.11. </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Francis Bacon ja René Descartes; </a:t>
            </a:r>
            <a:r>
              <a:rPr kumimoji="0" lang="en-US" sz="2600" b="0" i="0" u="none" strike="noStrike" kern="1200" cap="none" spc="0" normalizeH="0" baseline="0" noProof="0" dirty="0" err="1">
                <a:ln>
                  <a:noFill/>
                </a:ln>
                <a:solidFill>
                  <a:srgbClr val="000000"/>
                </a:solidFill>
                <a:effectLst/>
                <a:uLnTx/>
                <a:uFillTx/>
                <a:latin typeface="Verdana" pitchFamily="34" charset="0"/>
                <a:ea typeface="+mn-ea"/>
                <a:cs typeface="+mn-cs"/>
              </a:rPr>
              <a:t>Akatemiat</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 ja </a:t>
            </a:r>
            <a:r>
              <a:rPr kumimoji="0" lang="en-US" sz="2600" b="0" i="0" u="none" strike="noStrike" kern="1200" cap="none" spc="0" normalizeH="0" baseline="0" noProof="0" dirty="0" err="1">
                <a:ln>
                  <a:noFill/>
                </a:ln>
                <a:solidFill>
                  <a:srgbClr val="000000"/>
                </a:solidFill>
                <a:effectLst/>
                <a:uLnTx/>
                <a:uFillTx/>
                <a:latin typeface="Verdana" pitchFamily="34" charset="0"/>
                <a:ea typeface="+mn-ea"/>
                <a:cs typeface="+mn-cs"/>
              </a:rPr>
              <a:t>tieteelliset</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US" sz="2600" b="0" i="0" u="none" strike="noStrike" kern="1200" cap="none" spc="0" normalizeH="0" baseline="0" noProof="0" dirty="0" err="1">
                <a:ln>
                  <a:noFill/>
                </a:ln>
                <a:solidFill>
                  <a:srgbClr val="000000"/>
                </a:solidFill>
                <a:effectLst/>
                <a:uLnTx/>
                <a:uFillTx/>
                <a:latin typeface="Verdana" pitchFamily="34" charset="0"/>
                <a:ea typeface="+mn-ea"/>
                <a:cs typeface="+mn-cs"/>
              </a:rPr>
              <a:t>seurat</a:t>
            </a:r>
            <a:endPar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err="1">
                <a:ln>
                  <a:noFill/>
                </a:ln>
                <a:solidFill>
                  <a:srgbClr val="000000"/>
                </a:solidFill>
                <a:effectLst/>
                <a:uLnTx/>
                <a:uFillTx/>
                <a:latin typeface="Verdana" pitchFamily="34" charset="0"/>
                <a:ea typeface="+mn-ea"/>
                <a:cs typeface="+mn-cs"/>
              </a:rPr>
              <a:t>Luento</a:t>
            </a:r>
            <a:r>
              <a:rPr kumimoji="0" lang="en-US" sz="2600" b="0" i="1" u="none" strike="noStrike" kern="1200" cap="none" spc="0" normalizeH="0" baseline="0" noProof="0" dirty="0">
                <a:ln>
                  <a:noFill/>
                </a:ln>
                <a:solidFill>
                  <a:srgbClr val="000000"/>
                </a:solidFill>
                <a:effectLst/>
                <a:uLnTx/>
                <a:uFillTx/>
                <a:latin typeface="Verdana" pitchFamily="34" charset="0"/>
                <a:ea typeface="+mn-ea"/>
                <a:cs typeface="+mn-cs"/>
              </a:rPr>
              <a:t> 18</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 to 10.11. Isaac Newton</a:t>
            </a:r>
            <a:endPar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91220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fi-FI" dirty="0"/>
              <a:t>Kurssin alustava ohjelma 4</a:t>
            </a:r>
            <a:endParaRPr lang="en-US" dirty="0"/>
          </a:p>
        </p:txBody>
      </p:sp>
      <p:sp>
        <p:nvSpPr>
          <p:cNvPr id="97283" name="Rectangle 3"/>
          <p:cNvSpPr>
            <a:spLocks noGrp="1" noChangeArrowheads="1"/>
          </p:cNvSpPr>
          <p:nvPr>
            <p:ph idx="1"/>
          </p:nvPr>
        </p:nvSpPr>
        <p:spPr/>
        <p:txBody>
          <a:bodyPr/>
          <a:lstStyle/>
          <a:p>
            <a:pPr marL="0" indent="0">
              <a:buNone/>
            </a:pPr>
            <a:r>
              <a:rPr lang="en-US" sz="2400" dirty="0"/>
              <a:t> </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Suorakulmio 2"/>
          <p:cNvSpPr/>
          <p:nvPr/>
        </p:nvSpPr>
        <p:spPr>
          <a:xfrm>
            <a:off x="609600" y="1850370"/>
            <a:ext cx="8138865" cy="409342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err="1">
                <a:ln>
                  <a:noFill/>
                </a:ln>
                <a:solidFill>
                  <a:srgbClr val="000000"/>
                </a:solidFill>
                <a:effectLst/>
                <a:uLnTx/>
                <a:uFillTx/>
                <a:latin typeface="Verdana" pitchFamily="34" charset="0"/>
                <a:ea typeface="+mn-ea"/>
                <a:cs typeface="+mn-cs"/>
              </a:rPr>
              <a:t>Luento</a:t>
            </a:r>
            <a:r>
              <a:rPr kumimoji="0" lang="en-US" sz="2600" b="0" i="1" u="none" strike="noStrike" kern="1200" cap="none" spc="0" normalizeH="0" baseline="0" noProof="0" dirty="0">
                <a:ln>
                  <a:noFill/>
                </a:ln>
                <a:solidFill>
                  <a:srgbClr val="000000"/>
                </a:solidFill>
                <a:effectLst/>
                <a:uLnTx/>
                <a:uFillTx/>
                <a:latin typeface="Verdana" pitchFamily="34" charset="0"/>
                <a:ea typeface="+mn-ea"/>
                <a:cs typeface="+mn-cs"/>
              </a:rPr>
              <a:t> 19 </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ma 14.11. </a:t>
            </a:r>
            <a:r>
              <a:rPr kumimoji="0" lang="en-US" sz="2600" b="0" i="0" u="none" strike="noStrike" kern="1200" cap="none" spc="0" normalizeH="0" baseline="0" noProof="0" dirty="0" err="1">
                <a:ln>
                  <a:noFill/>
                </a:ln>
                <a:solidFill>
                  <a:srgbClr val="000000"/>
                </a:solidFill>
                <a:effectLst/>
                <a:uLnTx/>
                <a:uFillTx/>
                <a:latin typeface="Verdana" pitchFamily="34" charset="0"/>
                <a:ea typeface="+mn-ea"/>
                <a:cs typeface="+mn-cs"/>
              </a:rPr>
              <a:t>Newtonin</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 </a:t>
            </a:r>
            <a:r>
              <a:rPr kumimoji="0" lang="en-US" sz="2600" b="0" i="1" u="none" strike="noStrike" kern="1200" cap="none" spc="0" normalizeH="0" baseline="0" noProof="0" dirty="0">
                <a:ln>
                  <a:noFill/>
                </a:ln>
                <a:solidFill>
                  <a:srgbClr val="000000"/>
                </a:solidFill>
                <a:effectLst/>
                <a:uLnTx/>
                <a:uFillTx/>
                <a:latin typeface="Verdana" pitchFamily="34" charset="0"/>
                <a:ea typeface="+mn-ea"/>
                <a:cs typeface="+mn-cs"/>
              </a:rPr>
              <a:t>Principia</a:t>
            </a:r>
            <a:endPar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err="1">
                <a:ln>
                  <a:noFill/>
                </a:ln>
                <a:solidFill>
                  <a:srgbClr val="000000"/>
                </a:solidFill>
                <a:effectLst/>
                <a:uLnTx/>
                <a:uFillTx/>
                <a:latin typeface="Verdana" pitchFamily="34" charset="0"/>
                <a:ea typeface="+mn-ea"/>
                <a:cs typeface="+mn-cs"/>
              </a:rPr>
              <a:t>Luento</a:t>
            </a:r>
            <a:r>
              <a:rPr kumimoji="0" lang="en-US" sz="2600" b="0" i="1" u="none" strike="noStrike" kern="1200" cap="none" spc="0" normalizeH="0" baseline="0" noProof="0" dirty="0">
                <a:ln>
                  <a:noFill/>
                </a:ln>
                <a:solidFill>
                  <a:srgbClr val="000000"/>
                </a:solidFill>
                <a:effectLst/>
                <a:uLnTx/>
                <a:uFillTx/>
                <a:latin typeface="Verdana" pitchFamily="34" charset="0"/>
                <a:ea typeface="+mn-ea"/>
                <a:cs typeface="+mn-cs"/>
              </a:rPr>
              <a:t> 20 </a:t>
            </a:r>
            <a:r>
              <a:rPr kumimoji="0" lang="en-US" sz="2600" b="0" i="0" u="none" strike="noStrike" kern="1200" cap="none" spc="0" normalizeH="0" baseline="0" noProof="0" dirty="0">
                <a:ln>
                  <a:noFill/>
                </a:ln>
                <a:solidFill>
                  <a:srgbClr val="000000"/>
                </a:solidFill>
                <a:effectLst/>
                <a:uLnTx/>
                <a:uFillTx/>
                <a:latin typeface="Verdana" pitchFamily="34" charset="0"/>
                <a:ea typeface="+mn-ea"/>
                <a:cs typeface="+mn-cs"/>
              </a:rPr>
              <a:t>to 17.11.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Newtonilaisuus filosofisena ja aatehistoriallisena ilmiönä</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21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21.11. Luku 6: Tieteellisistä traditioista ja vallankumouksista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22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to 24.11. Albert Einstein ja vallankumousten ihanuus ja kurjuus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23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ma 28.11. </a:t>
            </a:r>
            <a:r>
              <a:rPr kumimoji="0" lang="fi-FI" sz="2600" b="0" i="0" u="none" strike="noStrike" kern="1200" cap="none" spc="0" normalizeH="0" baseline="0" noProof="0" dirty="0" err="1">
                <a:ln>
                  <a:noFill/>
                </a:ln>
                <a:solidFill>
                  <a:srgbClr val="000000"/>
                </a:solidFill>
                <a:effectLst/>
                <a:uLnTx/>
                <a:uFillTx/>
                <a:latin typeface="Verdana" pitchFamily="34" charset="0"/>
                <a:ea typeface="+mn-ea"/>
                <a:cs typeface="+mn-cs"/>
              </a:rPr>
              <a:t>Kopernikuskompleksista</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 kohti kaiken teoriaa?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600" b="0" i="1" u="none" strike="noStrike" kern="1200" cap="none" spc="0" normalizeH="0" baseline="0" noProof="0" dirty="0">
                <a:ln>
                  <a:noFill/>
                </a:ln>
                <a:solidFill>
                  <a:srgbClr val="000000"/>
                </a:solidFill>
                <a:effectLst/>
                <a:uLnTx/>
                <a:uFillTx/>
                <a:latin typeface="Verdana" pitchFamily="34" charset="0"/>
                <a:ea typeface="+mn-ea"/>
                <a:cs typeface="+mn-cs"/>
              </a:rPr>
              <a:t>Luento 24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to 1.12</a:t>
            </a:r>
            <a:r>
              <a:rPr kumimoji="0" lang="fi-FI" sz="2600" b="0" i="0" u="none" strike="noStrike" kern="1200" cap="none" spc="0" normalizeH="0" baseline="0" noProof="0">
                <a:ln>
                  <a:noFill/>
                </a:ln>
                <a:solidFill>
                  <a:srgbClr val="000000"/>
                </a:solidFill>
                <a:effectLst/>
                <a:uLnTx/>
                <a:uFillTx/>
                <a:latin typeface="Verdana" pitchFamily="34" charset="0"/>
                <a:ea typeface="+mn-ea"/>
                <a:cs typeface="+mn-cs"/>
              </a:rPr>
              <a:t>. Ajan </a:t>
            </a:r>
            <a:r>
              <a:rPr kumimoji="0" lang="fi-FI" sz="2600" b="0" i="0" u="none" strike="noStrike" kern="1200" cap="none" spc="0" normalizeH="0" baseline="0" noProof="0" dirty="0">
                <a:ln>
                  <a:noFill/>
                </a:ln>
                <a:solidFill>
                  <a:srgbClr val="000000"/>
                </a:solidFill>
                <a:effectLst/>
                <a:uLnTx/>
                <a:uFillTx/>
                <a:latin typeface="Verdana" pitchFamily="34" charset="0"/>
                <a:ea typeface="+mn-ea"/>
                <a:cs typeface="+mn-cs"/>
              </a:rPr>
              <a:t>lyhyt historia?</a:t>
            </a:r>
            <a:endParaRPr kumimoji="0" lang="fi-FI" sz="2600" b="0"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832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Alatunnisteen paikkamerkki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Dian numeron paikkamerkki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5224D1-9CC2-4792-9152-62019A960017}"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8521" y="1"/>
            <a:ext cx="9605029" cy="774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5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a:t>
            </a:r>
            <a:endParaRPr lang="en-US" dirty="0"/>
          </a:p>
        </p:txBody>
      </p:sp>
      <p:sp>
        <p:nvSpPr>
          <p:cNvPr id="102403" name="Rectangle 3"/>
          <p:cNvSpPr>
            <a:spLocks noGrp="1" noChangeArrowheads="1"/>
          </p:cNvSpPr>
          <p:nvPr>
            <p:ph type="body" idx="1"/>
          </p:nvPr>
        </p:nvSpPr>
        <p:spPr>
          <a:xfrm>
            <a:off x="179512" y="1752600"/>
            <a:ext cx="8712968" cy="4267200"/>
          </a:xfrm>
        </p:spPr>
        <p:txBody>
          <a:bodyPr/>
          <a:lstStyle/>
          <a:p>
            <a:pPr>
              <a:lnSpc>
                <a:spcPct val="90000"/>
              </a:lnSpc>
              <a:buFont typeface="Wingdings" pitchFamily="2" charset="2"/>
              <a:buNone/>
            </a:pPr>
            <a:r>
              <a:rPr lang="fi-FI" sz="2600" dirty="0"/>
              <a:t>	</a:t>
            </a:r>
          </a:p>
          <a:p>
            <a:pPr>
              <a:lnSpc>
                <a:spcPct val="90000"/>
              </a:lnSpc>
              <a:buFont typeface="Wingdings" pitchFamily="2" charset="2"/>
              <a:buNone/>
            </a:pPr>
            <a:r>
              <a:rPr lang="fi-FI" sz="2600" dirty="0"/>
              <a:t>	</a:t>
            </a:r>
            <a:r>
              <a:rPr lang="fi-FI" sz="2800" dirty="0"/>
              <a:t>”Tieteen historia ilman tieteenfilosofiaa on sokea. … Tieteenfilosofia ilman tieteen historiaa on tyhjä</a:t>
            </a:r>
            <a:r>
              <a:rPr lang="fi-FI" sz="2800"/>
              <a:t>.”   </a:t>
            </a:r>
          </a:p>
          <a:p>
            <a:pPr>
              <a:lnSpc>
                <a:spcPct val="90000"/>
              </a:lnSpc>
              <a:buFont typeface="Wingdings" pitchFamily="2" charset="2"/>
              <a:buNone/>
            </a:pPr>
            <a:r>
              <a:rPr lang="fi-FI" sz="2800" dirty="0"/>
              <a:t>					</a:t>
            </a:r>
          </a:p>
          <a:p>
            <a:pPr algn="r">
              <a:lnSpc>
                <a:spcPct val="90000"/>
              </a:lnSpc>
              <a:buFont typeface="Wingdings" pitchFamily="2" charset="2"/>
              <a:buNone/>
            </a:pPr>
            <a:r>
              <a:rPr lang="fi-FI" sz="2800" dirty="0"/>
              <a:t>- </a:t>
            </a:r>
            <a:r>
              <a:rPr lang="fi-FI" sz="2800" dirty="0" err="1"/>
              <a:t>Norwood</a:t>
            </a:r>
            <a:r>
              <a:rPr lang="fi-FI" sz="2800" dirty="0"/>
              <a:t> Russell </a:t>
            </a:r>
            <a:r>
              <a:rPr lang="fi-FI" sz="2800" dirty="0" err="1"/>
              <a:t>Hanson</a:t>
            </a:r>
            <a:r>
              <a:rPr lang="fi-FI" sz="2800" dirty="0"/>
              <a:t> 1962</a:t>
            </a:r>
            <a:endParaRPr lang="en-US" sz="28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65457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a:t>
            </a:r>
            <a:endParaRPr lang="en-US" dirty="0"/>
          </a:p>
        </p:txBody>
      </p:sp>
      <p:sp>
        <p:nvSpPr>
          <p:cNvPr id="102403" name="Rectangle 3"/>
          <p:cNvSpPr>
            <a:spLocks noGrp="1" noChangeArrowheads="1"/>
          </p:cNvSpPr>
          <p:nvPr>
            <p:ph type="body" idx="1"/>
          </p:nvPr>
        </p:nvSpPr>
        <p:spPr>
          <a:xfrm>
            <a:off x="179512" y="1752600"/>
            <a:ext cx="8712968" cy="4267200"/>
          </a:xfrm>
        </p:spPr>
        <p:txBody>
          <a:bodyPr/>
          <a:lstStyle/>
          <a:p>
            <a:pPr indent="0">
              <a:lnSpc>
                <a:spcPct val="90000"/>
              </a:lnSpc>
              <a:buNone/>
            </a:pPr>
            <a:endParaRPr lang="fi-FI" sz="2800" dirty="0"/>
          </a:p>
          <a:p>
            <a:pPr indent="0">
              <a:lnSpc>
                <a:spcPct val="90000"/>
              </a:lnSpc>
              <a:buNone/>
            </a:pPr>
            <a:r>
              <a:rPr lang="fi-FI" sz="2800" dirty="0"/>
              <a:t>”Tiede on tavattoman vaikeaa. Luonnon kieltä ei ole helppo oppia, ja hyvin pienen, hyvin suuren ja hyvin monimutkaisen maailman tutkiminen vaatii välineitä, joiden kehittäminen on vienyt vuosisatoja. Kenties juuri siksi todellisen tieteen syntyä piti odottaa niin pitkään. …</a:t>
            </a:r>
          </a:p>
          <a:p>
            <a:pPr>
              <a:lnSpc>
                <a:spcPct val="90000"/>
              </a:lnSpc>
              <a:buFont typeface="Wingdings" pitchFamily="2" charset="2"/>
              <a:buNone/>
            </a:pPr>
            <a:r>
              <a:rPr lang="fi-FI" sz="2600" dirty="0"/>
              <a:t>	</a:t>
            </a:r>
            <a:endParaRPr lang="en-US" sz="26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809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a:t>
            </a:r>
            <a:endParaRPr lang="en-US" dirty="0"/>
          </a:p>
        </p:txBody>
      </p:sp>
      <p:sp>
        <p:nvSpPr>
          <p:cNvPr id="102403" name="Rectangle 3"/>
          <p:cNvSpPr>
            <a:spLocks noGrp="1" noChangeArrowheads="1"/>
          </p:cNvSpPr>
          <p:nvPr>
            <p:ph type="body" idx="1"/>
          </p:nvPr>
        </p:nvSpPr>
        <p:spPr>
          <a:xfrm>
            <a:off x="179512" y="1752600"/>
            <a:ext cx="8712968" cy="4267200"/>
          </a:xfrm>
        </p:spPr>
        <p:txBody>
          <a:bodyPr/>
          <a:lstStyle/>
          <a:p>
            <a:pPr indent="0">
              <a:lnSpc>
                <a:spcPct val="90000"/>
              </a:lnSpc>
              <a:buNone/>
            </a:pPr>
            <a:endParaRPr lang="fi-FI" sz="2800" dirty="0"/>
          </a:p>
          <a:p>
            <a:pPr indent="0">
              <a:lnSpc>
                <a:spcPct val="90000"/>
              </a:lnSpc>
              <a:buNone/>
            </a:pPr>
            <a:r>
              <a:rPr lang="fi-FI" sz="2800" dirty="0"/>
              <a:t>… Vaikka jokaisessa lapsessa piilee pieni tutkija, pieni kokeilija ja keksijä, tieteellinen ajattelutapa ja tieteen menetelmien oppiminen ei ole jotain, mikä tulee aikuiselle luonnostaan, tai ainakaan yhtä helposti kuin taiteellinen luovuus. …</a:t>
            </a:r>
          </a:p>
          <a:p>
            <a:pPr>
              <a:lnSpc>
                <a:spcPct val="90000"/>
              </a:lnSpc>
              <a:buFont typeface="Wingdings" pitchFamily="2" charset="2"/>
              <a:buNone/>
            </a:pPr>
            <a:r>
              <a:rPr lang="fi-FI" sz="2600" dirty="0"/>
              <a:t>	</a:t>
            </a:r>
            <a:endParaRPr lang="en-US" sz="26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23411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 </a:t>
            </a:r>
            <a:endParaRPr lang="en-US" dirty="0"/>
          </a:p>
        </p:txBody>
      </p:sp>
      <p:sp>
        <p:nvSpPr>
          <p:cNvPr id="102403" name="Rectangle 3"/>
          <p:cNvSpPr>
            <a:spLocks noGrp="1" noChangeArrowheads="1"/>
          </p:cNvSpPr>
          <p:nvPr>
            <p:ph type="body" idx="1"/>
          </p:nvPr>
        </p:nvSpPr>
        <p:spPr>
          <a:xfrm>
            <a:off x="566738" y="1752600"/>
            <a:ext cx="8397750" cy="4267200"/>
          </a:xfrm>
        </p:spPr>
        <p:txBody>
          <a:bodyPr/>
          <a:lstStyle/>
          <a:p>
            <a:pPr marL="0" indent="0">
              <a:buNone/>
            </a:pPr>
            <a:endParaRPr lang="fi-FI" sz="2800" dirty="0"/>
          </a:p>
          <a:p>
            <a:pPr marL="0" indent="0">
              <a:buNone/>
            </a:pPr>
            <a:r>
              <a:rPr lang="fi-FI" sz="2800" dirty="0"/>
              <a:t>… ’Entä mitähän hyötyä meille mahtaa olla siitä, että tiedämme </a:t>
            </a:r>
            <a:r>
              <a:rPr lang="fi-FI" sz="2800" dirty="0" err="1"/>
              <a:t>Vegan</a:t>
            </a:r>
            <a:r>
              <a:rPr lang="fi-FI" sz="2800" dirty="0"/>
              <a:t> massan olevan 2,135 kertaa Auringon massa?’ kysyy tässä kohden nimimerkki </a:t>
            </a:r>
            <a:r>
              <a:rPr lang="fi-FI" sz="2800" i="1" dirty="0"/>
              <a:t>Joukko huolestuneita veronmaksajia. … </a:t>
            </a:r>
            <a:r>
              <a:rPr lang="fi-FI" sz="2800" dirty="0"/>
              <a:t>miten jonkun tähden läpimitan selville saaminen muka auttaa meitä siinä paljon puhutussa ’ihmisen ja maailman välien hoitamisessa’? …</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73680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 </a:t>
            </a:r>
            <a:endParaRPr lang="en-US" dirty="0"/>
          </a:p>
        </p:txBody>
      </p:sp>
      <p:sp>
        <p:nvSpPr>
          <p:cNvPr id="102403" name="Rectangle 3"/>
          <p:cNvSpPr>
            <a:spLocks noGrp="1" noChangeArrowheads="1"/>
          </p:cNvSpPr>
          <p:nvPr>
            <p:ph type="body" idx="1"/>
          </p:nvPr>
        </p:nvSpPr>
        <p:spPr/>
        <p:txBody>
          <a:bodyPr/>
          <a:lstStyle/>
          <a:p>
            <a:pPr marL="0" indent="0">
              <a:buNone/>
            </a:pPr>
            <a:endParaRPr lang="fi-FI" sz="2800" dirty="0"/>
          </a:p>
          <a:p>
            <a:pPr marL="0" indent="0">
              <a:buNone/>
            </a:pPr>
            <a:r>
              <a:rPr lang="fi-FI" sz="2800" dirty="0"/>
              <a:t>… Rehellisesti sanottuna, aivan omana itsenään ei mitenkään. Tieto yhden nimenomaisen tähden läpimitasta on sinällään yhtä hyödyllinen kuin yksi hiekanjyvä, ei sitä kukaan oikeasti kaipaa. …</a:t>
            </a:r>
          </a:p>
          <a:p>
            <a:pPr>
              <a:lnSpc>
                <a:spcPct val="90000"/>
              </a:lnSpc>
              <a:buNone/>
            </a:pPr>
            <a:endParaRPr lang="en-US" sz="2600" dirty="0"/>
          </a:p>
          <a:p>
            <a:pPr>
              <a:lnSpc>
                <a:spcPct val="90000"/>
              </a:lnSpc>
              <a:buFont typeface="Wingdings" pitchFamily="2" charset="2"/>
              <a:buNone/>
            </a:pPr>
            <a:endParaRPr lang="en-US" sz="26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91435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2402" name="Rectangle 2"/>
          <p:cNvSpPr>
            <a:spLocks noGrp="1" noChangeArrowheads="1"/>
          </p:cNvSpPr>
          <p:nvPr>
            <p:ph type="title"/>
          </p:nvPr>
        </p:nvSpPr>
        <p:spPr/>
        <p:txBody>
          <a:bodyPr/>
          <a:lstStyle/>
          <a:p>
            <a:r>
              <a:rPr lang="fi-FI" dirty="0"/>
              <a:t>Aluksi </a:t>
            </a:r>
            <a:endParaRPr lang="en-US" dirty="0"/>
          </a:p>
        </p:txBody>
      </p:sp>
      <p:sp>
        <p:nvSpPr>
          <p:cNvPr id="102403" name="Rectangle 3"/>
          <p:cNvSpPr>
            <a:spLocks noGrp="1" noChangeArrowheads="1"/>
          </p:cNvSpPr>
          <p:nvPr>
            <p:ph type="body" idx="1"/>
          </p:nvPr>
        </p:nvSpPr>
        <p:spPr/>
        <p:txBody>
          <a:bodyPr/>
          <a:lstStyle/>
          <a:p>
            <a:pPr>
              <a:lnSpc>
                <a:spcPct val="90000"/>
              </a:lnSpc>
              <a:buNone/>
            </a:pPr>
            <a:r>
              <a:rPr lang="fi-FI" sz="2600" dirty="0"/>
              <a:t>	</a:t>
            </a:r>
            <a:r>
              <a:rPr lang="fi-FI" sz="2800" dirty="0"/>
              <a:t>… Mutta riittävän monesta hiekanjyvästä muodostuu hiekkaranta, joka onkin käyttökelpoisuudeltaan jo aivan eri juttu. Tieteen perustana on suunnaton määrä hiekanjyviä, koko ajan kasvava määrä faktoja, </a:t>
            </a:r>
            <a:r>
              <a:rPr lang="fi-FI" sz="2800" i="1" dirty="0"/>
              <a:t>tosia uskomuksia </a:t>
            </a:r>
            <a:r>
              <a:rPr lang="fi-FI" sz="2800" dirty="0"/>
              <a:t>maailmasta. …”</a:t>
            </a:r>
          </a:p>
          <a:p>
            <a:pPr>
              <a:lnSpc>
                <a:spcPct val="90000"/>
              </a:lnSpc>
              <a:buFont typeface="Wingdings" pitchFamily="2" charset="2"/>
              <a:buNone/>
            </a:pPr>
            <a:endParaRPr lang="en-US" sz="2400" dirty="0"/>
          </a:p>
          <a:p>
            <a:pPr lvl="1" indent="0">
              <a:lnSpc>
                <a:spcPct val="90000"/>
              </a:lnSpc>
              <a:buNone/>
            </a:pPr>
            <a:r>
              <a:rPr lang="fi-FI" sz="2400" dirty="0"/>
              <a:t>Valtaoja, Esko, </a:t>
            </a:r>
            <a:r>
              <a:rPr lang="fi-FI" sz="2400" i="1" dirty="0"/>
              <a:t>Kaiken käsikirja</a:t>
            </a:r>
            <a:r>
              <a:rPr lang="fi-FI" sz="2400" dirty="0"/>
              <a:t>, Tähtitieteellinen yhdistys Ursa, Helsinki 2012.</a:t>
            </a:r>
            <a:endParaRPr lang="en-US" sz="2400" dirty="0"/>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420297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Syksy 2022</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Verdana" pitchFamily="34" charset="0"/>
                <a:ea typeface="+mn-ea"/>
                <a:cs typeface="+mn-cs"/>
              </a:rPr>
              <a:t>MS-E1011 Tieteen historia ilpo.halonen@aalto.fi</a:t>
            </a:r>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1986" name="Rectangle 2"/>
          <p:cNvSpPr>
            <a:spLocks noGrp="1" noChangeArrowheads="1"/>
          </p:cNvSpPr>
          <p:nvPr>
            <p:ph type="title"/>
          </p:nvPr>
        </p:nvSpPr>
        <p:spPr/>
        <p:txBody>
          <a:bodyPr/>
          <a:lstStyle/>
          <a:p>
            <a:r>
              <a:rPr lang="en-US" b="1" dirty="0"/>
              <a:t>MS-E1011 </a:t>
            </a:r>
            <a:r>
              <a:rPr lang="en-US" b="1" dirty="0" err="1"/>
              <a:t>Tieteen</a:t>
            </a:r>
            <a:r>
              <a:rPr lang="en-US" b="1" dirty="0"/>
              <a:t> </a:t>
            </a:r>
            <a:r>
              <a:rPr lang="en-US" b="1" dirty="0" err="1"/>
              <a:t>historia</a:t>
            </a:r>
            <a:endParaRPr lang="en-US" b="1" dirty="0"/>
          </a:p>
        </p:txBody>
      </p:sp>
      <p:sp>
        <p:nvSpPr>
          <p:cNvPr id="41987" name="Rectangle 3"/>
          <p:cNvSpPr>
            <a:spLocks noGrp="1" noChangeArrowheads="1"/>
          </p:cNvSpPr>
          <p:nvPr>
            <p:ph type="body" idx="1"/>
          </p:nvPr>
        </p:nvSpPr>
        <p:spPr>
          <a:xfrm>
            <a:off x="611560" y="1751013"/>
            <a:ext cx="7953003" cy="4160837"/>
          </a:xfrm>
        </p:spPr>
        <p:txBody>
          <a:bodyPr/>
          <a:lstStyle/>
          <a:p>
            <a:r>
              <a:rPr lang="fi-FI" sz="2400" dirty="0"/>
              <a:t>Opetuskerrat koostuvat osittain luennoista, osittain muista moduuleista: infoiskut, keskustelut, viikkotehtävät, tehtävien purku …). </a:t>
            </a:r>
          </a:p>
          <a:p>
            <a:r>
              <a:rPr lang="fi-FI" sz="2400" dirty="0" err="1"/>
              <a:t>Viikottain</a:t>
            </a:r>
            <a:r>
              <a:rPr lang="fi-FI" sz="2400" dirty="0"/>
              <a:t> maanantaisin on luennon keskellä infoisku ja torstaisin käsitellään edelliset viikkotehtävät ja annetaan uudet.</a:t>
            </a:r>
          </a:p>
          <a:p>
            <a:r>
              <a:rPr lang="fi-FI" sz="2400" dirty="0"/>
              <a:t>Osa opetuskertojen materiaaleista tallennetaan </a:t>
            </a:r>
            <a:r>
              <a:rPr lang="fi-FI" sz="2400" dirty="0" err="1"/>
              <a:t>MyCourses</a:t>
            </a:r>
            <a:r>
              <a:rPr lang="fi-FI" sz="2400" dirty="0"/>
              <a:t>-sivuille. Erityisesti  julkaistaan tekstimuotoiset tiivistelmät luentojen sisällöstä.</a:t>
            </a:r>
          </a:p>
        </p:txBody>
      </p:sp>
      <p:sp>
        <p:nvSpPr>
          <p:cNvPr id="2" name="Dian numeron paikkamerkki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C674B-5193-45F7-AEE5-163621B6F531}"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transition/>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1351</Words>
  <Application>Microsoft Office PowerPoint</Application>
  <PresentationFormat>Näytössä katseltava diaesitys (4:3)</PresentationFormat>
  <Paragraphs>189</Paragraphs>
  <Slides>23</Slides>
  <Notes>20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Verdana</vt:lpstr>
      <vt:lpstr>Arial</vt:lpstr>
      <vt:lpstr>Wingdings</vt:lpstr>
      <vt:lpstr>Times New Roman</vt:lpstr>
      <vt:lpstr>1_Profile</vt:lpstr>
      <vt:lpstr>MS-E1011 Tieteen historia (5 op) Aalto-yliopisto, 5.9.–1.12.2022, 24 x 2 t,  ma &amp; to 16.15–18 sali Y313 </vt:lpstr>
      <vt:lpstr>MS-E1011 Tieteen historia (5 op) Aalto-yliopisto, 5.9.–1.12.2022, 24 x 2 t,  ma &amp; to 16.15–18 sali Y313</vt:lpstr>
      <vt:lpstr>Aluksi</vt:lpstr>
      <vt:lpstr>Aluksi</vt:lpstr>
      <vt:lpstr>Aluksi</vt:lpstr>
      <vt:lpstr>Aluksi </vt:lpstr>
      <vt:lpstr>Aluksi </vt:lpstr>
      <vt:lpstr>Aluksi </vt:lpstr>
      <vt:lpstr>MS-E1011 Tieteen historia</vt:lpstr>
      <vt:lpstr>MS-E1011 Tieteen historia</vt:lpstr>
      <vt:lpstr>MS-E1011 Tieteen historia</vt:lpstr>
      <vt:lpstr>Kurssin sisältö 1 </vt:lpstr>
      <vt:lpstr>Kurssin sisältö 2</vt:lpstr>
      <vt:lpstr>Kurssin sisältö 3</vt:lpstr>
      <vt:lpstr>Kurssin sisältö 4</vt:lpstr>
      <vt:lpstr>Kurssin sisältö 5</vt:lpstr>
      <vt:lpstr>In English</vt:lpstr>
      <vt:lpstr>In English</vt:lpstr>
      <vt:lpstr>Kurssin alustava ohjelma 1</vt:lpstr>
      <vt:lpstr>Kurssin alustava ohjelma 2</vt:lpstr>
      <vt:lpstr>Kurssin alustava ohjelma 3</vt:lpstr>
      <vt:lpstr>Kurssin alustava ohjelma 4</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MS-E1011  Tieteen historia</dc:title>
  <dc:creator>ilpo.halonen@gmail.com</dc:creator>
  <cp:lastModifiedBy>Ilpo Halonen</cp:lastModifiedBy>
  <cp:revision>4</cp:revision>
  <dcterms:created xsi:type="dcterms:W3CDTF">2020-09-01T11:31:27Z</dcterms:created>
  <dcterms:modified xsi:type="dcterms:W3CDTF">2022-09-04T18:21:33Z</dcterms:modified>
</cp:coreProperties>
</file>