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  <p:sldMasterId id="2147484776" r:id="rId2"/>
    <p:sldMasterId id="2147484788" r:id="rId3"/>
  </p:sldMasterIdLst>
  <p:notesMasterIdLst>
    <p:notesMasterId r:id="rId46"/>
  </p:notesMasterIdLst>
  <p:handoutMasterIdLst>
    <p:handoutMasterId r:id="rId47"/>
  </p:handoutMasterIdLst>
  <p:sldIdLst>
    <p:sldId id="342" r:id="rId4"/>
    <p:sldId id="344" r:id="rId5"/>
    <p:sldId id="345" r:id="rId6"/>
    <p:sldId id="346" r:id="rId7"/>
    <p:sldId id="377" r:id="rId8"/>
    <p:sldId id="368" r:id="rId9"/>
    <p:sldId id="369" r:id="rId10"/>
    <p:sldId id="370" r:id="rId11"/>
    <p:sldId id="371" r:id="rId12"/>
    <p:sldId id="372" r:id="rId13"/>
    <p:sldId id="373" r:id="rId14"/>
    <p:sldId id="37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30" r:id="rId35"/>
    <p:sldId id="374" r:id="rId36"/>
    <p:sldId id="322" r:id="rId37"/>
    <p:sldId id="336" r:id="rId38"/>
    <p:sldId id="335" r:id="rId39"/>
    <p:sldId id="334" r:id="rId40"/>
    <p:sldId id="320" r:id="rId41"/>
    <p:sldId id="375" r:id="rId42"/>
    <p:sldId id="333" r:id="rId43"/>
    <p:sldId id="366" r:id="rId44"/>
    <p:sldId id="367" r:id="rId45"/>
  </p:sldIdLst>
  <p:sldSz cx="9144000" cy="5715000" type="screen16x10"/>
  <p:notesSz cx="6794500" cy="9931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EFC002"/>
    <a:srgbClr val="BB16A3"/>
    <a:srgbClr val="EF3340"/>
    <a:srgbClr val="FFCD00"/>
    <a:srgbClr val="005EB8"/>
    <a:srgbClr val="FFCDB8"/>
    <a:srgbClr val="FFCF06"/>
    <a:srgbClr val="F8C704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Objects="1">
      <p:cViewPr varScale="1">
        <p:scale>
          <a:sx n="191" d="100"/>
          <a:sy n="191" d="100"/>
        </p:scale>
        <p:origin x="768" y="150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1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1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3/7/2018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6571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1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1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1"/>
          </a:xfrm>
          <a:prstGeom prst="rect">
            <a:avLst/>
          </a:prstGeom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7.3.2018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746125"/>
            <a:ext cx="59563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34" tIns="46017" rIns="92034" bIns="46017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7416"/>
            <a:ext cx="5435600" cy="4469131"/>
          </a:xfrm>
          <a:prstGeom prst="rect">
            <a:avLst/>
          </a:prstGeom>
        </p:spPr>
        <p:txBody>
          <a:bodyPr vert="horz" lIns="92034" tIns="46017" rIns="92034" bIns="46017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1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1"/>
          </a:xfrm>
          <a:prstGeom prst="rect">
            <a:avLst/>
          </a:prstGeom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90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0857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7370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983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31975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2" y="4715878"/>
            <a:ext cx="2382106" cy="8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4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4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4" y="1404731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4709821"/>
            <a:ext cx="2558314" cy="90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067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 smtClean="0"/>
              <a:pPr>
                <a:defRPr/>
              </a:pPr>
              <a:t>7.3.2018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4695532"/>
            <a:ext cx="2382106" cy="92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61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4545167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3"/>
            <a:ext cx="2238479" cy="1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9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 smtClean="0"/>
              <a:pPr>
                <a:defRPr/>
              </a:pPr>
              <a:t>7.3.2018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6" y="4715878"/>
            <a:ext cx="2382105" cy="8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844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 smtClean="0"/>
              <a:pPr>
                <a:defRPr/>
              </a:pPr>
              <a:t>7.3.2018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4695532"/>
            <a:ext cx="2449208" cy="9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946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 smtClean="0"/>
              <a:pPr>
                <a:defRPr/>
              </a:pPr>
              <a:t>7.3.2018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6" y="4715878"/>
            <a:ext cx="2382105" cy="8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766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9" y="2283611"/>
            <a:ext cx="7975385" cy="21966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4587498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2"/>
            <a:ext cx="2238479" cy="170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599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234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098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234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5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31975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26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466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26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25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94" y="4711762"/>
            <a:ext cx="2060291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6278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7.3.2018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07" y="4729394"/>
            <a:ext cx="206029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52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07" y="4729394"/>
            <a:ext cx="2060290" cy="9576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7.3.2018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458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684B-4C50-44A7-9B61-FC5C35FE51C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3E74-902F-483A-8CE1-0E3AC913D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02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2" y="4664605"/>
            <a:ext cx="2473630" cy="99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1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7.3.2018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64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07459"/>
            <a:ext cx="7985125" cy="899583"/>
          </a:xfrm>
          <a:prstGeom prst="rect">
            <a:avLst/>
          </a:prstGeom>
        </p:spPr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318949"/>
            <a:ext cx="7985125" cy="34461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5121000"/>
            <a:ext cx="1537200" cy="31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  <a:lvl2pPr marL="227533" indent="-85987">
              <a:defRPr lang="en-US" sz="79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533" indent="-78049">
              <a:buFont typeface="Symbol" pitchFamily="18" charset="2"/>
              <a:buNone/>
              <a:defRPr sz="750"/>
            </a:lvl3pPr>
            <a:lvl4pPr marL="227533" indent="-78049">
              <a:defRPr sz="750"/>
            </a:lvl4pPr>
            <a:lvl5pPr marL="227533" indent="-78049">
              <a:buFont typeface="Symbol" pitchFamily="18" charset="2"/>
              <a:buChar char="-"/>
              <a:defRPr sz="750"/>
            </a:lvl5pPr>
            <a:lvl6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6pPr>
            <a:lvl7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7pPr>
            <a:lvl8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8pPr>
            <a:lvl9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5121000"/>
            <a:ext cx="1702800" cy="31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  <a:lvl2pPr marL="227533" indent="-85987">
              <a:defRPr lang="en-US" sz="79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533" indent="-78049">
              <a:buFont typeface="Symbol" pitchFamily="18" charset="2"/>
              <a:buNone/>
              <a:defRPr sz="750"/>
            </a:lvl3pPr>
            <a:lvl4pPr marL="227533" indent="-78049">
              <a:defRPr sz="750"/>
            </a:lvl4pPr>
            <a:lvl5pPr marL="227533" indent="-78049">
              <a:buFont typeface="Symbol" pitchFamily="18" charset="2"/>
              <a:buChar char="-"/>
              <a:defRPr sz="750"/>
            </a:lvl5pPr>
            <a:lvl6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6pPr>
            <a:lvl7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7pPr>
            <a:lvl8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8pPr>
            <a:lvl9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41588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4709820"/>
            <a:ext cx="2558314" cy="90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403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10" y="4545167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0503"/>
            <a:ext cx="2238480" cy="1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4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31975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4545167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3"/>
            <a:ext cx="2238479" cy="1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7911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4545167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3"/>
            <a:ext cx="2238479" cy="1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359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84310" y="4545167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0503"/>
            <a:ext cx="2238480" cy="1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99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4545167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3"/>
            <a:ext cx="2238479" cy="1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970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0" y="4545167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3"/>
            <a:ext cx="2238479" cy="1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8084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09" y="2283611"/>
            <a:ext cx="7975385" cy="21966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0" y="4587498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2"/>
            <a:ext cx="2238479" cy="170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359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283611"/>
            <a:ext cx="7975385" cy="21966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10" y="4587498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2"/>
            <a:ext cx="2238479" cy="170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954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283611"/>
            <a:ext cx="7975385" cy="2196667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10" y="4587498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2"/>
            <a:ext cx="2238479" cy="170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78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84311" y="2029613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000" b="1" spc="-167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584311" y="4903613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2"/>
            <a:ext cx="2238479" cy="170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675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029613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000" b="1" spc="-167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11" y="4903613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2"/>
            <a:ext cx="2238479" cy="170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2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31975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029613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000" b="1" spc="-167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4903613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" y="30502"/>
            <a:ext cx="2238479" cy="170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928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6" y="4695532"/>
            <a:ext cx="2449209" cy="9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272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4695532"/>
            <a:ext cx="2382106" cy="9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722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32" y="4715878"/>
            <a:ext cx="2382106" cy="8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4701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/>
              <a:pPr>
                <a:defRPr/>
              </a:pPr>
              <a:t>7.3.2018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4695532"/>
            <a:ext cx="2449208" cy="9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0206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10DB-C0F0-1A41-AB6F-AB5EC7730884}" type="datetime1">
              <a:rPr lang="fi-FI"/>
              <a:pPr>
                <a:defRPr/>
              </a:pPr>
              <a:t>7.3.2018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4695532"/>
            <a:ext cx="2382106" cy="92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334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D0FA-D02A-0640-99E9-F9BA78C58440}" type="datetime1">
              <a:rPr lang="fi-FI"/>
              <a:pPr>
                <a:defRPr/>
              </a:pPr>
              <a:t>7.3.2018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6" y="4715878"/>
            <a:ext cx="2382105" cy="8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1383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A5E8-EE9D-CB41-8F80-274DF3CEAEDA}" type="datetime1">
              <a:rPr lang="fi-FI"/>
              <a:pPr>
                <a:defRPr/>
              </a:pPr>
              <a:t>7.3.2018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4695532"/>
            <a:ext cx="2449208" cy="9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425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257C-E009-394F-997B-9AE811492EDD}" type="datetime1">
              <a:rPr lang="fi-FI"/>
              <a:pPr>
                <a:defRPr/>
              </a:pPr>
              <a:t>7.3.2018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8" y="4695532"/>
            <a:ext cx="2382106" cy="92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7490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404730"/>
            <a:ext cx="398807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44533-59DD-8944-8B96-95FFBA80E20B}" type="datetime1">
              <a:rPr lang="fi-FI"/>
              <a:pPr>
                <a:defRPr/>
              </a:pPr>
              <a:t>7.3.2018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6" y="4715878"/>
            <a:ext cx="2382105" cy="8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66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357729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07459"/>
            <a:ext cx="7985125" cy="89958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318949"/>
            <a:ext cx="7985125" cy="34461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3240-982C-45D5-889E-0A6D0FE1B8D4}" type="datetime1">
              <a:rPr lang="en-US"/>
              <a:pPr>
                <a:defRPr/>
              </a:pPr>
              <a:t>3/7/2018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Tutkimuksen ja opetuksen strateginen tuki Opetuksen kehittämiostiimi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9D15-17D7-4E6E-B6C3-388153BD729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3858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4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4" y="1404731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4709821"/>
            <a:ext cx="2558314" cy="90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8637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3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37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4"/>
            <a:ext cx="7886700" cy="1250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285739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EDD4-8D9D-4827-9297-E6D5C7C10064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A0D1-BA3F-458A-9534-8682EC8D5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447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2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3/7/2018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5121000"/>
            <a:ext cx="1537200" cy="31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594"/>
              </a:lnSpc>
              <a:spcBef>
                <a:spcPts val="0"/>
              </a:spcBef>
              <a:buNone/>
              <a:defRPr sz="594" b="1">
                <a:solidFill>
                  <a:schemeClr val="bg2"/>
                </a:solidFill>
              </a:defRPr>
            </a:lvl1pPr>
            <a:lvl2pPr marL="170650" indent="-64490">
              <a:defRPr lang="en-US" sz="594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0650" indent="-58537">
              <a:buFont typeface="Symbol" pitchFamily="18" charset="2"/>
              <a:buNone/>
              <a:defRPr sz="562"/>
            </a:lvl3pPr>
            <a:lvl4pPr marL="170650" indent="-58537">
              <a:defRPr sz="562"/>
            </a:lvl4pPr>
            <a:lvl5pPr marL="170650" indent="-58537">
              <a:buFont typeface="Symbol" pitchFamily="18" charset="2"/>
              <a:buChar char="-"/>
              <a:defRPr sz="562"/>
            </a:lvl5pPr>
            <a:lvl6pPr marL="170993" indent="-58498">
              <a:spcBef>
                <a:spcPts val="187"/>
              </a:spcBef>
              <a:buFont typeface="Symbol" pitchFamily="18" charset="2"/>
              <a:buChar char="-"/>
              <a:defRPr sz="562"/>
            </a:lvl6pPr>
            <a:lvl7pPr marL="170993" indent="-58498">
              <a:spcBef>
                <a:spcPts val="187"/>
              </a:spcBef>
              <a:buFont typeface="Symbol" pitchFamily="18" charset="2"/>
              <a:buChar char="-"/>
              <a:defRPr sz="562"/>
            </a:lvl7pPr>
            <a:lvl8pPr marL="170993" indent="-58498">
              <a:spcBef>
                <a:spcPts val="187"/>
              </a:spcBef>
              <a:buFont typeface="Symbol" pitchFamily="18" charset="2"/>
              <a:buChar char="-"/>
              <a:defRPr sz="562"/>
            </a:lvl8pPr>
            <a:lvl9pPr marL="170993" indent="-58498">
              <a:spcBef>
                <a:spcPts val="187"/>
              </a:spcBef>
              <a:buFont typeface="Symbol" pitchFamily="18" charset="2"/>
              <a:buChar char="-"/>
              <a:defRPr sz="562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5121000"/>
            <a:ext cx="1702800" cy="318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594"/>
              </a:lnSpc>
              <a:spcBef>
                <a:spcPts val="0"/>
              </a:spcBef>
              <a:buNone/>
              <a:defRPr sz="594" b="1">
                <a:solidFill>
                  <a:schemeClr val="bg2"/>
                </a:solidFill>
              </a:defRPr>
            </a:lvl1pPr>
            <a:lvl2pPr marL="170650" indent="-64490">
              <a:defRPr lang="en-US" sz="594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0650" indent="-58537">
              <a:buFont typeface="Symbol" pitchFamily="18" charset="2"/>
              <a:buNone/>
              <a:defRPr sz="562"/>
            </a:lvl3pPr>
            <a:lvl4pPr marL="170650" indent="-58537">
              <a:defRPr sz="562"/>
            </a:lvl4pPr>
            <a:lvl5pPr marL="170650" indent="-58537">
              <a:buFont typeface="Symbol" pitchFamily="18" charset="2"/>
              <a:buChar char="-"/>
              <a:defRPr sz="562"/>
            </a:lvl5pPr>
            <a:lvl6pPr marL="170993" indent="-58498">
              <a:spcBef>
                <a:spcPts val="187"/>
              </a:spcBef>
              <a:buFont typeface="Symbol" pitchFamily="18" charset="2"/>
              <a:buChar char="-"/>
              <a:defRPr sz="562"/>
            </a:lvl6pPr>
            <a:lvl7pPr marL="170993" indent="-58498">
              <a:spcBef>
                <a:spcPts val="187"/>
              </a:spcBef>
              <a:buFont typeface="Symbol" pitchFamily="18" charset="2"/>
              <a:buChar char="-"/>
              <a:defRPr sz="562"/>
            </a:lvl7pPr>
            <a:lvl8pPr marL="170993" indent="-58498">
              <a:spcBef>
                <a:spcPts val="187"/>
              </a:spcBef>
              <a:buFont typeface="Symbol" pitchFamily="18" charset="2"/>
              <a:buChar char="-"/>
              <a:defRPr sz="562"/>
            </a:lvl8pPr>
            <a:lvl9pPr marL="170993" indent="-58498">
              <a:spcBef>
                <a:spcPts val="187"/>
              </a:spcBef>
              <a:buFont typeface="Symbol" pitchFamily="18" charset="2"/>
              <a:buChar char="-"/>
              <a:defRPr sz="562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02805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2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 b="1"/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400969"/>
            <a:ext cx="3887391" cy="6865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 b="1"/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087563"/>
            <a:ext cx="3887391" cy="30704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EDD4-8D9D-4827-9297-E6D5C7C10064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A0D1-BA3F-458A-9534-8682EC8D5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705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2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EDD4-8D9D-4827-9297-E6D5C7C10064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CA0D1-BA3F-458A-9534-8682EC8D5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139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2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7.3.2018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5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07" y="4729394"/>
            <a:ext cx="206029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3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7.3.2018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4748623"/>
            <a:ext cx="2357727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7.3.2018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357727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10" y="4545167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333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" y="30503"/>
            <a:ext cx="2238480" cy="170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 smtClean="0"/>
              <a:pPr>
                <a:defRPr/>
              </a:pPr>
              <a:t>7.3.2018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15" y="4695532"/>
            <a:ext cx="2449208" cy="9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05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slideLayout" Target="../slideLayouts/slideLayout46.xml"/><Relationship Id="rId26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49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5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slideLayout" Target="../slideLayouts/slideLayout48.xml"/><Relationship Id="rId29" Type="http://schemas.openxmlformats.org/officeDocument/2006/relationships/theme" Target="../theme/theme3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24" Type="http://schemas.openxmlformats.org/officeDocument/2006/relationships/slideLayout" Target="../slideLayouts/slideLayout52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23" Type="http://schemas.openxmlformats.org/officeDocument/2006/relationships/slideLayout" Target="../slideLayouts/slideLayout51.xml"/><Relationship Id="rId28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47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Relationship Id="rId22" Type="http://schemas.openxmlformats.org/officeDocument/2006/relationships/slideLayout" Target="../slideLayouts/slideLayout50.xml"/><Relationship Id="rId27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7.3.2018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51" r:id="rId2"/>
    <p:sldLayoutId id="2147484753" r:id="rId3"/>
    <p:sldLayoutId id="2147484756" r:id="rId4"/>
    <p:sldLayoutId id="2147484759" r:id="rId5"/>
    <p:sldLayoutId id="2147484762" r:id="rId6"/>
    <p:sldLayoutId id="2147484765" r:id="rId7"/>
    <p:sldLayoutId id="2147484766" r:id="rId8"/>
    <p:sldLayoutId id="2147484767" r:id="rId9"/>
    <p:sldLayoutId id="2147484768" r:id="rId10"/>
    <p:sldLayoutId id="2147484769" r:id="rId11"/>
    <p:sldLayoutId id="2147484770" r:id="rId12"/>
    <p:sldLayoutId id="2147484771" r:id="rId13"/>
    <p:sldLayoutId id="2147484772" r:id="rId14"/>
    <p:sldLayoutId id="2147484773" r:id="rId15"/>
    <p:sldLayoutId id="2147484774" r:id="rId16"/>
    <p:sldLayoutId id="2147484775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7.3.2018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535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7" r:id="rId1"/>
    <p:sldLayoutId id="2147484778" r:id="rId2"/>
    <p:sldLayoutId id="2147484779" r:id="rId3"/>
    <p:sldLayoutId id="2147484780" r:id="rId4"/>
    <p:sldLayoutId id="2147484781" r:id="rId5"/>
    <p:sldLayoutId id="2147484782" r:id="rId6"/>
    <p:sldLayoutId id="2147484783" r:id="rId7"/>
    <p:sldLayoutId id="2147484784" r:id="rId8"/>
    <p:sldLayoutId id="2147484785" r:id="rId9"/>
    <p:sldLayoutId id="2147484786" r:id="rId10"/>
    <p:sldLayoutId id="214748478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4960937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5093229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6C4FC2-043E-0E44-BD9B-2431B69F8AA0}" type="datetime1">
              <a:rPr lang="fi-FI"/>
              <a:pPr>
                <a:defRPr/>
              </a:pPr>
              <a:t>7.3.2018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5248011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648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89" r:id="rId1"/>
    <p:sldLayoutId id="2147484790" r:id="rId2"/>
    <p:sldLayoutId id="2147484791" r:id="rId3"/>
    <p:sldLayoutId id="2147484792" r:id="rId4"/>
    <p:sldLayoutId id="2147484793" r:id="rId5"/>
    <p:sldLayoutId id="2147484794" r:id="rId6"/>
    <p:sldLayoutId id="2147484795" r:id="rId7"/>
    <p:sldLayoutId id="2147484796" r:id="rId8"/>
    <p:sldLayoutId id="2147484797" r:id="rId9"/>
    <p:sldLayoutId id="2147484798" r:id="rId10"/>
    <p:sldLayoutId id="2147484799" r:id="rId11"/>
    <p:sldLayoutId id="2147484800" r:id="rId12"/>
    <p:sldLayoutId id="2147484801" r:id="rId13"/>
    <p:sldLayoutId id="2147484802" r:id="rId14"/>
    <p:sldLayoutId id="2147484803" r:id="rId15"/>
    <p:sldLayoutId id="2147484804" r:id="rId16"/>
    <p:sldLayoutId id="2147484805" r:id="rId17"/>
    <p:sldLayoutId id="2147484806" r:id="rId18"/>
    <p:sldLayoutId id="2147484807" r:id="rId19"/>
    <p:sldLayoutId id="2147484808" r:id="rId20"/>
    <p:sldLayoutId id="2147484809" r:id="rId21"/>
    <p:sldLayoutId id="2147484810" r:id="rId22"/>
    <p:sldLayoutId id="2147484811" r:id="rId23"/>
    <p:sldLayoutId id="2147484812" r:id="rId24"/>
    <p:sldLayoutId id="2147484813" r:id="rId25"/>
    <p:sldLayoutId id="2147484814" r:id="rId26"/>
    <p:sldLayoutId id="2147484815" r:id="rId27"/>
    <p:sldLayoutId id="2147484816" r:id="rId28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380985" rtl="0" eaLnBrk="1" fontAlgn="base" hangingPunct="1">
        <a:spcBef>
          <a:spcPct val="0"/>
        </a:spcBef>
        <a:spcAft>
          <a:spcPct val="0"/>
        </a:spcAft>
        <a:defRPr sz="3667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80985" rtl="0" eaLnBrk="1" fontAlgn="base" hangingPunct="1">
        <a:spcBef>
          <a:spcPct val="0"/>
        </a:spcBef>
        <a:spcAft>
          <a:spcPct val="0"/>
        </a:spcAft>
        <a:defRPr sz="3667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80985" rtl="0" eaLnBrk="1" fontAlgn="base" hangingPunct="1">
        <a:spcBef>
          <a:spcPct val="0"/>
        </a:spcBef>
        <a:spcAft>
          <a:spcPct val="0"/>
        </a:spcAft>
        <a:defRPr sz="3667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80985" rtl="0" eaLnBrk="1" fontAlgn="base" hangingPunct="1">
        <a:spcBef>
          <a:spcPct val="0"/>
        </a:spcBef>
        <a:spcAft>
          <a:spcPct val="0"/>
        </a:spcAft>
        <a:defRPr sz="3667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80985" rtl="0" eaLnBrk="1" fontAlgn="base" hangingPunct="1">
        <a:spcBef>
          <a:spcPct val="0"/>
        </a:spcBef>
        <a:spcAft>
          <a:spcPct val="0"/>
        </a:spcAft>
        <a:defRPr sz="3667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80985" algn="ctr" defTabSz="380985" rtl="0" eaLnBrk="1" fontAlgn="base" hangingPunct="1">
        <a:spcBef>
          <a:spcPct val="0"/>
        </a:spcBef>
        <a:spcAft>
          <a:spcPct val="0"/>
        </a:spcAft>
        <a:defRPr sz="3667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761970" algn="ctr" defTabSz="380985" rtl="0" eaLnBrk="1" fontAlgn="base" hangingPunct="1">
        <a:spcBef>
          <a:spcPct val="0"/>
        </a:spcBef>
        <a:spcAft>
          <a:spcPct val="0"/>
        </a:spcAft>
        <a:defRPr sz="3667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142954" algn="ctr" defTabSz="380985" rtl="0" eaLnBrk="1" fontAlgn="base" hangingPunct="1">
        <a:spcBef>
          <a:spcPct val="0"/>
        </a:spcBef>
        <a:spcAft>
          <a:spcPct val="0"/>
        </a:spcAft>
        <a:defRPr sz="3667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523939" algn="ctr" defTabSz="380985" rtl="0" eaLnBrk="1" fontAlgn="base" hangingPunct="1">
        <a:spcBef>
          <a:spcPct val="0"/>
        </a:spcBef>
        <a:spcAft>
          <a:spcPct val="0"/>
        </a:spcAft>
        <a:defRPr sz="3667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85739" indent="-285739" algn="l" defTabSz="3809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67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619100" indent="-238115" algn="l" defTabSz="3809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33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952462" indent="-190492" algn="l" defTabSz="3809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333447" indent="-190492" algn="l" defTabSz="3809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67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714431" indent="-190492" algn="l" defTabSz="3809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67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095416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lehti.yliopistopedagogiikka.fi/2015/03/27/millainen-arviointi-tukee-elinikaista-oppimista/" TargetMode="Externa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into.aalto.fi/display/enopintopsykologi/Homepage" TargetMode="External"/><Relationship Id="rId1" Type="http://schemas.openxmlformats.org/officeDocument/2006/relationships/slideLayout" Target="../slideLayouts/slideLayout4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1561356"/>
            <a:ext cx="8207375" cy="2376264"/>
          </a:xfrm>
        </p:spPr>
        <p:txBody>
          <a:bodyPr/>
          <a:lstStyle/>
          <a:p>
            <a:r>
              <a:rPr lang="fi-FI" sz="3600" dirty="0" smtClean="0">
                <a:latin typeface="Calibri" panose="020F0502020204030204" pitchFamily="34" charset="0"/>
              </a:rPr>
              <a:t>PED-131.9000</a:t>
            </a:r>
            <a:br>
              <a:rPr lang="fi-FI" sz="3600" dirty="0" smtClean="0">
                <a:latin typeface="Calibri" panose="020F0502020204030204" pitchFamily="34" charset="0"/>
              </a:rPr>
            </a:br>
            <a:r>
              <a:rPr lang="fi-FI" sz="3600" dirty="0" err="1" smtClean="0">
                <a:latin typeface="Calibri" panose="020F0502020204030204" pitchFamily="34" charset="0"/>
              </a:rPr>
              <a:t>Teaching</a:t>
            </a:r>
            <a:r>
              <a:rPr lang="fi-FI" sz="3600" dirty="0" smtClean="0">
                <a:latin typeface="Calibri" panose="020F0502020204030204" pitchFamily="34" charset="0"/>
              </a:rPr>
              <a:t> </a:t>
            </a:r>
            <a:r>
              <a:rPr lang="fi-FI" sz="3600" dirty="0" err="1" smtClean="0">
                <a:latin typeface="Calibri" panose="020F0502020204030204" pitchFamily="34" charset="0"/>
              </a:rPr>
              <a:t>assistant</a:t>
            </a:r>
            <a:r>
              <a:rPr lang="fi-FI" sz="3600" dirty="0" smtClean="0">
                <a:latin typeface="Calibri" panose="020F0502020204030204" pitchFamily="34" charset="0"/>
              </a:rPr>
              <a:t> as a </a:t>
            </a:r>
            <a:r>
              <a:rPr lang="fi-FI" sz="3600" dirty="0" err="1" smtClean="0">
                <a:latin typeface="Calibri" panose="020F0502020204030204" pitchFamily="34" charset="0"/>
              </a:rPr>
              <a:t>learning</a:t>
            </a:r>
            <a:r>
              <a:rPr lang="fi-FI" sz="3600" dirty="0" smtClean="0">
                <a:latin typeface="Calibri" panose="020F0502020204030204" pitchFamily="34" charset="0"/>
              </a:rPr>
              <a:t> </a:t>
            </a:r>
            <a:r>
              <a:rPr lang="fi-FI" sz="3600" dirty="0" err="1" smtClean="0">
                <a:latin typeface="Calibri" panose="020F0502020204030204" pitchFamily="34" charset="0"/>
              </a:rPr>
              <a:t>instructor</a:t>
            </a:r>
            <a:r>
              <a:rPr lang="fi-FI" sz="3600" dirty="0" smtClean="0">
                <a:latin typeface="Calibri" panose="020F0502020204030204" pitchFamily="34" charset="0"/>
              </a:rPr>
              <a:t/>
            </a:r>
            <a:br>
              <a:rPr lang="fi-FI" sz="3600" dirty="0" smtClean="0">
                <a:latin typeface="Calibri" panose="020F0502020204030204" pitchFamily="34" charset="0"/>
              </a:rPr>
            </a:br>
            <a:r>
              <a:rPr lang="fi-FI" sz="3600" dirty="0" smtClean="0">
                <a:latin typeface="Calibri" panose="020F0502020204030204" pitchFamily="34" charset="0"/>
              </a:rPr>
              <a:t>Day 3 </a:t>
            </a:r>
            <a:r>
              <a:rPr lang="fi-FI" sz="3600" dirty="0">
                <a:latin typeface="Calibri" panose="020F0502020204030204" pitchFamily="34" charset="0"/>
              </a:rPr>
              <a:t> </a:t>
            </a:r>
            <a:r>
              <a:rPr lang="fi-FI" sz="3600" dirty="0" smtClean="0">
                <a:latin typeface="Calibri" panose="020F0502020204030204" pitchFamily="34" charset="0"/>
              </a:rPr>
              <a:t> </a:t>
            </a:r>
            <a:r>
              <a:rPr lang="fi-FI" sz="3600" dirty="0" smtClean="0">
                <a:latin typeface="Calibri" panose="020F0502020204030204" pitchFamily="34" charset="0"/>
              </a:rPr>
              <a:t>8.3.2018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4" y="4443795"/>
            <a:ext cx="8207374" cy="660000"/>
          </a:xfrm>
        </p:spPr>
        <p:txBody>
          <a:bodyPr>
            <a:normAutofit fontScale="92500" lnSpcReduction="10000"/>
          </a:bodyPr>
          <a:lstStyle/>
          <a:p>
            <a:r>
              <a:rPr lang="fi-FI" dirty="0" err="1" smtClean="0"/>
              <a:t>Pedagogical</a:t>
            </a:r>
            <a:r>
              <a:rPr lang="fi-FI" dirty="0" smtClean="0"/>
              <a:t> </a:t>
            </a:r>
            <a:r>
              <a:rPr lang="fi-FI" dirty="0" err="1" smtClean="0"/>
              <a:t>training</a:t>
            </a:r>
            <a:r>
              <a:rPr lang="fi-FI" dirty="0" smtClean="0"/>
              <a:t> for SCI </a:t>
            </a:r>
            <a:r>
              <a:rPr lang="fi-FI" dirty="0" err="1" smtClean="0"/>
              <a:t>course</a:t>
            </a:r>
            <a:r>
              <a:rPr lang="fi-FI" dirty="0" smtClean="0"/>
              <a:t> </a:t>
            </a:r>
            <a:r>
              <a:rPr lang="fi-FI" dirty="0" err="1" smtClean="0"/>
              <a:t>assistants</a:t>
            </a:r>
            <a:endParaRPr lang="fi-FI" dirty="0" smtClean="0"/>
          </a:p>
          <a:p>
            <a:r>
              <a:rPr lang="fi-FI" dirty="0" smtClean="0"/>
              <a:t>SCI Learning </a:t>
            </a:r>
            <a:r>
              <a:rPr lang="fi-FI" dirty="0" err="1" smtClean="0"/>
              <a:t>services</a:t>
            </a:r>
            <a:r>
              <a:rPr lang="fi-FI" dirty="0" smtClean="0"/>
              <a:t> (LES)</a:t>
            </a:r>
          </a:p>
          <a:p>
            <a:r>
              <a:rPr lang="fi-FI" dirty="0" smtClean="0"/>
              <a:t>Kirsti Keltikangas and Jukka Parviainen and </a:t>
            </a:r>
            <a:r>
              <a:rPr lang="fi-FI" dirty="0" err="1" smtClean="0"/>
              <a:t>Study</a:t>
            </a:r>
            <a:r>
              <a:rPr lang="fi-FI" dirty="0" smtClean="0"/>
              <a:t> </a:t>
            </a:r>
            <a:r>
              <a:rPr lang="fi-FI" dirty="0" err="1" smtClean="0"/>
              <a:t>Psychologist</a:t>
            </a:r>
            <a:r>
              <a:rPr lang="fi-FI" dirty="0" smtClean="0"/>
              <a:t> Minna Nevala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3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Think about your work as an assistant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i-FI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 smtClean="0">
                <a:latin typeface="Calibri" panose="020F0502020204030204" pitchFamily="34" charset="0"/>
              </a:rPr>
              <a:t>What motivates you?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What makes your work </a:t>
            </a:r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</a:rPr>
              <a:t>more</a:t>
            </a:r>
            <a:r>
              <a:rPr lang="en-GB" dirty="0" smtClean="0">
                <a:latin typeface="Calibri" panose="020F0502020204030204" pitchFamily="34" charset="0"/>
              </a:rPr>
              <a:t>/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</a:rPr>
              <a:t>less</a:t>
            </a:r>
            <a:r>
              <a:rPr lang="en-GB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 </a:t>
            </a:r>
            <a:r>
              <a:rPr lang="en-GB" b="1" dirty="0" smtClean="0">
                <a:latin typeface="Calibri" panose="020F0502020204030204" pitchFamily="34" charset="0"/>
              </a:rPr>
              <a:t>meaningful</a:t>
            </a:r>
            <a:r>
              <a:rPr lang="en-GB" dirty="0" smtClean="0">
                <a:latin typeface="Calibri" panose="020F0502020204030204" pitchFamily="34" charset="0"/>
              </a:rPr>
              <a:t>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What makes it </a:t>
            </a:r>
            <a:r>
              <a:rPr lang="en-GB" dirty="0" smtClean="0">
                <a:solidFill>
                  <a:schemeClr val="tx2"/>
                </a:solidFill>
                <a:latin typeface="Calibri" panose="020F0502020204030204" pitchFamily="34" charset="0"/>
              </a:rPr>
              <a:t>more</a:t>
            </a:r>
            <a:r>
              <a:rPr lang="en-GB" dirty="0" smtClean="0">
                <a:latin typeface="Calibri" panose="020F0502020204030204" pitchFamily="34" charset="0"/>
              </a:rPr>
              <a:t>/</a:t>
            </a:r>
            <a:r>
              <a:rPr lang="en-GB" dirty="0" smtClean="0">
                <a:solidFill>
                  <a:srgbClr val="0070C0"/>
                </a:solidFill>
                <a:latin typeface="Calibri" panose="020F0502020204030204" pitchFamily="34" charset="0"/>
              </a:rPr>
              <a:t>less</a:t>
            </a:r>
            <a:r>
              <a:rPr lang="en-GB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 </a:t>
            </a:r>
            <a:r>
              <a:rPr lang="en-GB" b="1" dirty="0" smtClean="0">
                <a:latin typeface="Calibri" panose="020F0502020204030204" pitchFamily="34" charset="0"/>
              </a:rPr>
              <a:t>possible for you to succeed </a:t>
            </a:r>
            <a:r>
              <a:rPr lang="en-GB" dirty="0" smtClean="0">
                <a:latin typeface="Calibri" panose="020F0502020204030204" pitchFamily="34" charset="0"/>
              </a:rPr>
              <a:t>in your work?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What can you do to </a:t>
            </a:r>
            <a:r>
              <a:rPr lang="en-GB" b="1" dirty="0" smtClean="0">
                <a:latin typeface="Calibri" panose="020F0502020204030204" pitchFamily="34" charset="0"/>
              </a:rPr>
              <a:t>support your own motivation</a:t>
            </a:r>
            <a:r>
              <a:rPr lang="en-GB" dirty="0" smtClean="0">
                <a:latin typeface="Calibri" panose="020F0502020204030204" pitchFamily="34" charset="0"/>
              </a:rPr>
              <a:t>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What can </a:t>
            </a:r>
            <a:r>
              <a:rPr lang="en-GB" b="1" dirty="0" smtClean="0">
                <a:latin typeface="Calibri" panose="020F0502020204030204" pitchFamily="34" charset="0"/>
              </a:rPr>
              <a:t>other people/the environment do </a:t>
            </a:r>
            <a:r>
              <a:rPr lang="en-GB" dirty="0" smtClean="0">
                <a:latin typeface="Calibri" panose="020F0502020204030204" pitchFamily="34" charset="0"/>
              </a:rPr>
              <a:t>to support you?</a:t>
            </a:r>
          </a:p>
        </p:txBody>
      </p:sp>
    </p:spTree>
    <p:extLst>
      <p:ext uri="{BB962C8B-B14F-4D97-AF65-F5344CB8AC3E}">
        <p14:creationId xmlns:p14="http://schemas.microsoft.com/office/powerpoint/2010/main" val="370320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dirty="0" smtClean="0">
                <a:latin typeface="Calibri" panose="020F0502020204030204" pitchFamily="34" charset="0"/>
              </a:rPr>
              <a:t>Motivation to be an assistant?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7" name="Tekstikehys 5"/>
          <p:cNvSpPr txBox="1"/>
          <p:nvPr/>
        </p:nvSpPr>
        <p:spPr>
          <a:xfrm>
            <a:off x="322609" y="2551465"/>
            <a:ext cx="2581143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>
                <a:latin typeface="Calibri" pitchFamily="34" charset="0"/>
              </a:rPr>
              <a:t>Value </a:t>
            </a:r>
            <a:r>
              <a:rPr lang="en-GB" sz="2800" dirty="0" smtClean="0">
                <a:latin typeface="Calibri" pitchFamily="34" charset="0"/>
              </a:rPr>
              <a:t>and</a:t>
            </a:r>
            <a:r>
              <a:rPr lang="en-GB" sz="2800" b="1" dirty="0" smtClean="0">
                <a:latin typeface="Calibri" pitchFamily="34" charset="0"/>
              </a:rPr>
              <a:t> meaning </a:t>
            </a:r>
            <a:r>
              <a:rPr lang="en-GB" sz="2800" dirty="0" smtClean="0">
                <a:latin typeface="Calibri" pitchFamily="34" charset="0"/>
              </a:rPr>
              <a:t>to me</a:t>
            </a:r>
            <a:r>
              <a:rPr lang="en-GB" sz="2800" b="1" dirty="0" smtClean="0">
                <a:latin typeface="Calibri" pitchFamily="34" charset="0"/>
              </a:rPr>
              <a:t>?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8" name="Tekstikehys 6"/>
          <p:cNvSpPr txBox="1"/>
          <p:nvPr/>
        </p:nvSpPr>
        <p:spPr>
          <a:xfrm>
            <a:off x="3491880" y="2336601"/>
            <a:ext cx="2582965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>
                <a:latin typeface="Calibri" pitchFamily="34" charset="0"/>
              </a:rPr>
              <a:t>Expectancy</a:t>
            </a:r>
            <a:r>
              <a:rPr lang="en-GB" sz="2800" dirty="0" smtClean="0">
                <a:latin typeface="Calibri" pitchFamily="34" charset="0"/>
              </a:rPr>
              <a:t> for success in assistant work?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9" name="Tekstikehys 7"/>
          <p:cNvSpPr txBox="1"/>
          <p:nvPr/>
        </p:nvSpPr>
        <p:spPr>
          <a:xfrm>
            <a:off x="6804248" y="2336601"/>
            <a:ext cx="2143125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>
                <a:latin typeface="Calibri" pitchFamily="34" charset="0"/>
              </a:rPr>
              <a:t>Motivation</a:t>
            </a:r>
            <a:r>
              <a:rPr lang="en-GB" sz="2800" dirty="0" smtClean="0">
                <a:latin typeface="Calibri" pitchFamily="34" charset="0"/>
              </a:rPr>
              <a:t> to be an assistant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10" name="Kertaa 8"/>
          <p:cNvSpPr/>
          <p:nvPr/>
        </p:nvSpPr>
        <p:spPr>
          <a:xfrm>
            <a:off x="2987824" y="2860353"/>
            <a:ext cx="357188" cy="357187"/>
          </a:xfrm>
          <a:prstGeom prst="mathMultiply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latin typeface="Calibri" pitchFamily="34" charset="0"/>
            </a:endParaRPr>
          </a:p>
        </p:txBody>
      </p:sp>
      <p:sp>
        <p:nvSpPr>
          <p:cNvPr id="11" name="Yhtä suuri kuin 9"/>
          <p:cNvSpPr/>
          <p:nvPr/>
        </p:nvSpPr>
        <p:spPr>
          <a:xfrm>
            <a:off x="6228184" y="2825110"/>
            <a:ext cx="412303" cy="320422"/>
          </a:xfrm>
          <a:prstGeom prst="mathEqua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49108" y="4899794"/>
            <a:ext cx="48685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(</a:t>
            </a:r>
            <a:r>
              <a:rPr lang="en-GB" sz="1600" i="1" dirty="0" smtClean="0"/>
              <a:t>Expectancy–value theory, </a:t>
            </a:r>
            <a:r>
              <a:rPr lang="en-GB" sz="1600" dirty="0" smtClean="0"/>
              <a:t>Eccles &amp; </a:t>
            </a:r>
            <a:r>
              <a:rPr lang="en-GB" sz="1600" dirty="0" err="1" smtClean="0"/>
              <a:t>Wigfield</a:t>
            </a:r>
            <a:r>
              <a:rPr lang="en-GB" sz="1600" dirty="0" smtClean="0"/>
              <a:t>, 2002</a:t>
            </a:r>
            <a:r>
              <a:rPr lang="fi-FI" sz="1600" dirty="0" smtClean="0"/>
              <a:t>)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22609" y="1121643"/>
            <a:ext cx="2596762" cy="1303809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accent6"/>
                </a:solidFill>
              </a:rPr>
              <a:t>Your personal interest in assistant work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accent6"/>
                </a:solidFill>
              </a:rPr>
              <a:t>Things that help you find meaning and  interest in your work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91880" y="3846333"/>
            <a:ext cx="2582965" cy="8113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tx2"/>
                </a:solidFill>
              </a:rPr>
              <a:t>What makes you feel uncertain or fear failure?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609" y="3630309"/>
            <a:ext cx="2581143" cy="8113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tx2"/>
                </a:solidFill>
              </a:rPr>
              <a:t>Things that hinder your interest to assistant work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91880" y="905619"/>
            <a:ext cx="2583937" cy="1303809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accent6"/>
                </a:solidFill>
              </a:rPr>
              <a:t>What supports your success?</a:t>
            </a:r>
          </a:p>
          <a:p>
            <a:pPr marL="285750" indent="-285750">
              <a:buFontTx/>
              <a:buChar char="-"/>
            </a:pPr>
            <a:r>
              <a:rPr lang="en-GB" sz="1600" b="1" dirty="0" smtClean="0">
                <a:solidFill>
                  <a:schemeClr val="accent6"/>
                </a:solidFill>
              </a:rPr>
              <a:t>Do you have appropriate workload and know-how?</a:t>
            </a:r>
          </a:p>
        </p:txBody>
      </p:sp>
    </p:spTree>
    <p:extLst>
      <p:ext uri="{BB962C8B-B14F-4D97-AF65-F5344CB8AC3E}">
        <p14:creationId xmlns:p14="http://schemas.microsoft.com/office/powerpoint/2010/main" val="56311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22" grpId="0" animBg="1"/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Exercise</a:t>
            </a:r>
            <a:r>
              <a:rPr lang="fi-FI" dirty="0" smtClean="0">
                <a:latin typeface="Calibri" panose="020F0502020204030204" pitchFamily="34" charset="0"/>
              </a:rPr>
              <a:t> in </a:t>
            </a:r>
            <a:r>
              <a:rPr lang="fi-FI" dirty="0" err="1" smtClean="0">
                <a:latin typeface="Calibri" panose="020F0502020204030204" pitchFamily="34" charset="0"/>
              </a:rPr>
              <a:t>pairs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Calibri" panose="020F0502020204030204" pitchFamily="34" charset="0"/>
              </a:rPr>
              <a:t>Role</a:t>
            </a:r>
            <a:r>
              <a:rPr lang="fi-FI" dirty="0" smtClean="0">
                <a:latin typeface="Calibri" panose="020F0502020204030204" pitchFamily="34" charset="0"/>
              </a:rPr>
              <a:t> A: </a:t>
            </a:r>
            <a:r>
              <a:rPr lang="fi-FI" dirty="0" err="1" smtClean="0">
                <a:latin typeface="Calibri" panose="020F0502020204030204" pitchFamily="34" charset="0"/>
              </a:rPr>
              <a:t>think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about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some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unmotivating</a:t>
            </a:r>
            <a:r>
              <a:rPr lang="fi-FI" dirty="0" smtClean="0">
                <a:latin typeface="Calibri" panose="020F0502020204030204" pitchFamily="34" charset="0"/>
              </a:rPr>
              <a:t> (</a:t>
            </a:r>
            <a:r>
              <a:rPr lang="fi-FI" dirty="0" err="1" smtClean="0">
                <a:latin typeface="Calibri" panose="020F0502020204030204" pitchFamily="34" charset="0"/>
              </a:rPr>
              <a:t>small</a:t>
            </a:r>
            <a:r>
              <a:rPr lang="fi-FI" dirty="0" smtClean="0">
                <a:latin typeface="Calibri" panose="020F0502020204030204" pitchFamily="34" charset="0"/>
              </a:rPr>
              <a:t>) </a:t>
            </a:r>
            <a:r>
              <a:rPr lang="fi-FI" dirty="0" err="1" smtClean="0">
                <a:latin typeface="Calibri" panose="020F0502020204030204" pitchFamily="34" charset="0"/>
              </a:rPr>
              <a:t>task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you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should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do</a:t>
            </a:r>
            <a:r>
              <a:rPr lang="fi-FI" dirty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or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are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working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with</a:t>
            </a:r>
            <a:endParaRPr lang="fi-FI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Calibri" panose="020F0502020204030204" pitchFamily="34" charset="0"/>
              </a:rPr>
              <a:t>Role</a:t>
            </a:r>
            <a:r>
              <a:rPr lang="fi-FI" dirty="0" smtClean="0">
                <a:latin typeface="Calibri" panose="020F0502020204030204" pitchFamily="34" charset="0"/>
              </a:rPr>
              <a:t> B: </a:t>
            </a:r>
            <a:r>
              <a:rPr lang="fi-FI" dirty="0" err="1" smtClean="0">
                <a:latin typeface="Calibri" panose="020F0502020204030204" pitchFamily="34" charset="0"/>
              </a:rPr>
              <a:t>try</a:t>
            </a:r>
            <a:r>
              <a:rPr lang="fi-FI" dirty="0" smtClean="0">
                <a:latin typeface="Calibri" panose="020F0502020204030204" pitchFamily="34" charset="0"/>
              </a:rPr>
              <a:t> to </a:t>
            </a:r>
            <a:r>
              <a:rPr lang="fi-FI" dirty="0" err="1" smtClean="0">
                <a:latin typeface="Calibri" panose="020F0502020204030204" pitchFamily="34" charset="0"/>
              </a:rPr>
              <a:t>encourage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the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other</a:t>
            </a:r>
            <a:r>
              <a:rPr lang="fi-FI" dirty="0" smtClean="0">
                <a:latin typeface="Calibri" panose="020F0502020204030204" pitchFamily="34" charset="0"/>
              </a:rPr>
              <a:t> person </a:t>
            </a:r>
            <a:r>
              <a:rPr lang="fi-FI" dirty="0" err="1" smtClean="0">
                <a:latin typeface="Calibri" panose="020F0502020204030204" pitchFamily="34" charset="0"/>
              </a:rPr>
              <a:t>by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asking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questions</a:t>
            </a:r>
            <a:r>
              <a:rPr lang="fi-FI" dirty="0" smtClean="0">
                <a:latin typeface="Calibri" panose="020F0502020204030204" pitchFamily="34" charset="0"/>
              </a:rPr>
              <a:t>: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Calibri" panose="020F0502020204030204" pitchFamily="34" charset="0"/>
              </a:rPr>
              <a:t>What</a:t>
            </a:r>
            <a:r>
              <a:rPr lang="fi-FI" dirty="0" smtClean="0">
                <a:latin typeface="Calibri" panose="020F0502020204030204" pitchFamily="34" charset="0"/>
              </a:rPr>
              <a:t> is </a:t>
            </a:r>
            <a:r>
              <a:rPr lang="fi-FI" dirty="0" err="1" smtClean="0">
                <a:latin typeface="Calibri" panose="020F0502020204030204" pitchFamily="34" charset="0"/>
              </a:rPr>
              <a:t>your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goal</a:t>
            </a:r>
            <a:r>
              <a:rPr lang="fi-FI" dirty="0" smtClean="0">
                <a:latin typeface="Calibri" panose="020F0502020204030204" pitchFamily="34" charset="0"/>
              </a:rPr>
              <a:t>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Calibri" panose="020F0502020204030204" pitchFamily="34" charset="0"/>
              </a:rPr>
              <a:t>What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have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you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already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done</a:t>
            </a:r>
            <a:r>
              <a:rPr lang="fi-FI" dirty="0" smtClean="0">
                <a:latin typeface="Calibri" panose="020F0502020204030204" pitchFamily="34" charset="0"/>
              </a:rPr>
              <a:t>? 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Calibri" panose="020F0502020204030204" pitchFamily="34" charset="0"/>
              </a:rPr>
              <a:t>What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are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your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options</a:t>
            </a:r>
            <a:r>
              <a:rPr lang="fi-FI" dirty="0" smtClean="0">
                <a:latin typeface="Calibri" panose="020F0502020204030204" pitchFamily="34" charset="0"/>
              </a:rPr>
              <a:t>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smtClean="0">
                <a:latin typeface="Calibri" panose="020F0502020204030204" pitchFamily="34" charset="0"/>
              </a:rPr>
              <a:t>How </a:t>
            </a:r>
            <a:r>
              <a:rPr lang="fi-FI" dirty="0" err="1" smtClean="0">
                <a:latin typeface="Calibri" panose="020F0502020204030204" pitchFamily="34" charset="0"/>
              </a:rPr>
              <a:t>could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you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start</a:t>
            </a:r>
            <a:r>
              <a:rPr lang="fi-FI" dirty="0">
                <a:latin typeface="Calibri" panose="020F0502020204030204" pitchFamily="34" charset="0"/>
              </a:rPr>
              <a:t>?</a:t>
            </a:r>
            <a:endParaRPr lang="fi-FI" dirty="0" smtClean="0">
              <a:latin typeface="Calibri" panose="020F0502020204030204" pitchFamily="34" charset="0"/>
            </a:endParaRP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Calibri" panose="020F0502020204030204" pitchFamily="34" charset="0"/>
              </a:rPr>
              <a:t>What</a:t>
            </a:r>
            <a:r>
              <a:rPr lang="fi-FI" dirty="0" smtClean="0">
                <a:latin typeface="Calibri" panose="020F0502020204030204" pitchFamily="34" charset="0"/>
              </a:rPr>
              <a:t> is </a:t>
            </a:r>
            <a:r>
              <a:rPr lang="fi-FI" dirty="0" err="1" smtClean="0">
                <a:latin typeface="Calibri" panose="020F0502020204030204" pitchFamily="34" charset="0"/>
              </a:rPr>
              <a:t>the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next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step</a:t>
            </a:r>
            <a:r>
              <a:rPr lang="fi-FI" dirty="0" smtClean="0">
                <a:latin typeface="Calibri" panose="020F0502020204030204" pitchFamily="34" charset="0"/>
              </a:rPr>
              <a:t>?</a:t>
            </a:r>
          </a:p>
          <a:p>
            <a:pPr lvl="1" indent="0">
              <a:buNone/>
            </a:pPr>
            <a:r>
              <a:rPr lang="fi-FI" dirty="0" err="1" smtClean="0">
                <a:latin typeface="Calibri" panose="020F0502020204030204" pitchFamily="34" charset="0"/>
              </a:rPr>
              <a:t>You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can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modify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the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questions</a:t>
            </a:r>
            <a:r>
              <a:rPr lang="fi-FI" dirty="0" smtClean="0">
                <a:latin typeface="Calibri" panose="020F0502020204030204" pitchFamily="34" charset="0"/>
              </a:rPr>
              <a:t> and </a:t>
            </a:r>
            <a:r>
              <a:rPr lang="fi-FI" dirty="0" err="1" smtClean="0">
                <a:latin typeface="Calibri" panose="020F0502020204030204" pitchFamily="34" charset="0"/>
              </a:rPr>
              <a:t>ask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more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questions</a:t>
            </a:r>
            <a:r>
              <a:rPr lang="fi-FI" dirty="0" smtClean="0">
                <a:latin typeface="Calibri" panose="020F0502020204030204" pitchFamily="34" charset="0"/>
              </a:rPr>
              <a:t>!</a:t>
            </a:r>
            <a:endParaRPr lang="fi-FI" dirty="0">
              <a:latin typeface="Calibri" panose="020F0502020204030204" pitchFamily="34" charset="0"/>
            </a:endParaRPr>
          </a:p>
          <a:p>
            <a:pPr lvl="1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7.3.2018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2792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Mental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health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problems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0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571" y="1651001"/>
            <a:ext cx="1904538" cy="2733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According to FSHS mental health problems are the biggest health issue among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495387" y="1421445"/>
            <a:ext cx="4457500" cy="319296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1500" b="0" dirty="0">
                <a:latin typeface="Calibri" panose="020F0502020204030204" pitchFamily="34" charset="0"/>
              </a:rPr>
              <a:t>Students who have problems with mental health need special care.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1500" b="0" dirty="0">
                <a:latin typeface="Calibri" panose="020F0502020204030204" pitchFamily="34" charset="0"/>
              </a:rPr>
              <a:t>They are often gifted and get by, but their ability to study is temporarily compromised.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1500" b="0" dirty="0">
                <a:latin typeface="Calibri" panose="020F0502020204030204" pitchFamily="34" charset="0"/>
              </a:rPr>
              <a:t>According to FSHS one student in five has problems with mental health and one in ten needs immediate care.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	(FSHS = Finnish Student Health Service</a:t>
            </a:r>
            <a:r>
              <a:rPr lang="fi-FI" sz="1500" b="0" dirty="0">
                <a:latin typeface="Calibri" panose="020F0502020204030204" pitchFamily="34" charset="0"/>
              </a:rPr>
              <a:t>)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fi-FI" sz="1500" b="0" dirty="0" err="1">
                <a:latin typeface="Calibri" panose="020F0502020204030204" pitchFamily="34" charset="0"/>
              </a:rPr>
              <a:t>Typical</a:t>
            </a:r>
            <a:r>
              <a:rPr lang="fi-FI" sz="1500" b="0" dirty="0">
                <a:latin typeface="Calibri" panose="020F0502020204030204" pitchFamily="34" charset="0"/>
              </a:rPr>
              <a:t> </a:t>
            </a:r>
            <a:r>
              <a:rPr lang="fi-FI" sz="1500" b="0" dirty="0" err="1">
                <a:latin typeface="Calibri" panose="020F0502020204030204" pitchFamily="34" charset="0"/>
              </a:rPr>
              <a:t>problems</a:t>
            </a:r>
            <a:r>
              <a:rPr lang="fi-FI" sz="1500" b="0" dirty="0">
                <a:latin typeface="Calibri" panose="020F0502020204030204" pitchFamily="34" charset="0"/>
              </a:rPr>
              <a:t>: depression, </a:t>
            </a:r>
            <a:r>
              <a:rPr lang="fi-FI" sz="1500" b="0" dirty="0" err="1">
                <a:latin typeface="Calibri" panose="020F0502020204030204" pitchFamily="34" charset="0"/>
              </a:rPr>
              <a:t>anxiety</a:t>
            </a:r>
            <a:r>
              <a:rPr lang="fi-FI" sz="1500" b="0" dirty="0">
                <a:latin typeface="Calibri" panose="020F0502020204030204" pitchFamily="34" charset="0"/>
              </a:rPr>
              <a:t>, </a:t>
            </a:r>
            <a:r>
              <a:rPr lang="fi-FI" sz="1500" b="0" dirty="0" err="1">
                <a:latin typeface="Calibri" panose="020F0502020204030204" pitchFamily="34" charset="0"/>
              </a:rPr>
              <a:t>panic</a:t>
            </a:r>
            <a:r>
              <a:rPr lang="fi-FI" sz="1500" b="0" dirty="0">
                <a:latin typeface="Calibri" panose="020F0502020204030204" pitchFamily="34" charset="0"/>
              </a:rPr>
              <a:t> </a:t>
            </a:r>
            <a:r>
              <a:rPr lang="fi-FI" sz="1500" b="0" dirty="0" err="1">
                <a:latin typeface="Calibri" panose="020F0502020204030204" pitchFamily="34" charset="0"/>
              </a:rPr>
              <a:t>disorder</a:t>
            </a:r>
            <a:r>
              <a:rPr lang="fi-FI" sz="1500" b="0" dirty="0">
                <a:latin typeface="Calibri" panose="020F0502020204030204" pitchFamily="34" charset="0"/>
              </a:rPr>
              <a:t>, </a:t>
            </a:r>
            <a:r>
              <a:rPr lang="fi-FI" sz="1500" b="0" dirty="0" err="1">
                <a:latin typeface="Calibri" panose="020F0502020204030204" pitchFamily="34" charset="0"/>
              </a:rPr>
              <a:t>eating</a:t>
            </a:r>
            <a:r>
              <a:rPr lang="fi-FI" sz="1500" b="0" dirty="0">
                <a:latin typeface="Calibri" panose="020F0502020204030204" pitchFamily="34" charset="0"/>
              </a:rPr>
              <a:t> </a:t>
            </a:r>
            <a:r>
              <a:rPr lang="fi-FI" sz="1500" b="0" dirty="0" err="1">
                <a:latin typeface="Calibri" panose="020F0502020204030204" pitchFamily="34" charset="0"/>
              </a:rPr>
              <a:t>disorders</a:t>
            </a:r>
            <a:r>
              <a:rPr lang="fi-FI" sz="1500" b="0" dirty="0">
                <a:latin typeface="Calibri" panose="020F0502020204030204" pitchFamily="34" charset="0"/>
              </a:rPr>
              <a:t>, </a:t>
            </a:r>
            <a:r>
              <a:rPr lang="fi-FI" sz="1500" b="0" dirty="0" err="1">
                <a:latin typeface="Calibri" panose="020F0502020204030204" pitchFamily="34" charset="0"/>
              </a:rPr>
              <a:t>addiction</a:t>
            </a:r>
            <a:r>
              <a:rPr lang="fi-FI" sz="1500" b="0" dirty="0">
                <a:latin typeface="Calibri" panose="020F0502020204030204" pitchFamily="34" charset="0"/>
              </a:rPr>
              <a:t> </a:t>
            </a:r>
            <a:r>
              <a:rPr lang="fi-FI" sz="1500" b="0" dirty="0" err="1">
                <a:latin typeface="Calibri" panose="020F0502020204030204" pitchFamily="34" charset="0"/>
              </a:rPr>
              <a:t>problems</a:t>
            </a:r>
            <a:r>
              <a:rPr lang="fi-FI" sz="1500" b="0" dirty="0">
                <a:latin typeface="Calibri" panose="020F0502020204030204" pitchFamily="34" charset="0"/>
              </a:rPr>
              <a:t>, </a:t>
            </a:r>
            <a:r>
              <a:rPr lang="fi-FI" sz="1500" b="0" dirty="0" err="1">
                <a:latin typeface="Calibri" panose="020F0502020204030204" pitchFamily="34" charset="0"/>
              </a:rPr>
              <a:t>bipolar</a:t>
            </a:r>
            <a:r>
              <a:rPr lang="fi-FI" sz="1500" b="0" dirty="0">
                <a:latin typeface="Calibri" panose="020F0502020204030204" pitchFamily="34" charset="0"/>
              </a:rPr>
              <a:t> </a:t>
            </a:r>
            <a:r>
              <a:rPr lang="fi-FI" sz="1500" b="0" dirty="0" err="1">
                <a:latin typeface="Calibri" panose="020F0502020204030204" pitchFamily="34" charset="0"/>
              </a:rPr>
              <a:t>disorder</a:t>
            </a:r>
            <a:r>
              <a:rPr lang="fi-FI" sz="1500" b="0" dirty="0">
                <a:latin typeface="Calibri" panose="020F0502020204030204" pitchFamily="34" charset="0"/>
              </a:rPr>
              <a:t>, </a:t>
            </a:r>
            <a:r>
              <a:rPr lang="fi-FI" sz="1500" b="0" dirty="0" err="1">
                <a:latin typeface="Calibri" panose="020F0502020204030204" pitchFamily="34" charset="0"/>
              </a:rPr>
              <a:t>personality</a:t>
            </a:r>
            <a:r>
              <a:rPr lang="fi-FI" sz="1500" b="0" dirty="0">
                <a:latin typeface="Calibri" panose="020F0502020204030204" pitchFamily="34" charset="0"/>
              </a:rPr>
              <a:t> </a:t>
            </a:r>
            <a:r>
              <a:rPr lang="fi-FI" sz="1500" b="0" dirty="0" err="1">
                <a:latin typeface="Calibri" panose="020F0502020204030204" pitchFamily="34" charset="0"/>
              </a:rPr>
              <a:t>disorders</a:t>
            </a:r>
            <a:r>
              <a:rPr lang="fi-FI" sz="1500" b="0" dirty="0">
                <a:latin typeface="Calibri" panose="020F0502020204030204" pitchFamily="34" charset="0"/>
              </a:rPr>
              <a:t>, </a:t>
            </a:r>
            <a:r>
              <a:rPr lang="fi-FI" sz="1500" b="0" dirty="0" err="1">
                <a:latin typeface="Calibri" panose="020F0502020204030204" pitchFamily="34" charset="0"/>
              </a:rPr>
              <a:t>crisis</a:t>
            </a:r>
            <a:r>
              <a:rPr lang="fi-FI" sz="1500" b="0" dirty="0">
                <a:latin typeface="Calibri" panose="020F0502020204030204" pitchFamily="34" charset="0"/>
              </a:rPr>
              <a:t> and </a:t>
            </a:r>
            <a:r>
              <a:rPr lang="fi-FI" sz="1500" b="0" dirty="0" err="1">
                <a:latin typeface="Calibri" panose="020F0502020204030204" pitchFamily="34" charset="0"/>
              </a:rPr>
              <a:t>traumas</a:t>
            </a:r>
            <a:r>
              <a:rPr lang="fi-FI" sz="1500" b="0" dirty="0">
                <a:latin typeface="Calibri" panose="020F0502020204030204" pitchFamily="34" charset="0"/>
              </a:rPr>
              <a:t>, </a:t>
            </a:r>
            <a:r>
              <a:rPr lang="fi-FI" sz="1500" b="0" dirty="0" err="1">
                <a:latin typeface="Calibri" panose="020F0502020204030204" pitchFamily="34" charset="0"/>
              </a:rPr>
              <a:t>sleeping</a:t>
            </a:r>
            <a:r>
              <a:rPr lang="fi-FI" sz="1500" b="0" dirty="0">
                <a:latin typeface="Calibri" panose="020F0502020204030204" pitchFamily="34" charset="0"/>
              </a:rPr>
              <a:t> </a:t>
            </a:r>
            <a:r>
              <a:rPr lang="fi-FI" sz="1500" b="0" dirty="0" err="1">
                <a:latin typeface="Calibri" panose="020F0502020204030204" pitchFamily="34" charset="0"/>
              </a:rPr>
              <a:t>problems</a:t>
            </a:r>
            <a:endParaRPr lang="fi-FI" sz="1500" b="0" dirty="0">
              <a:latin typeface="Calibri" panose="020F0502020204030204" pitchFamily="34" charset="0"/>
            </a:endParaRPr>
          </a:p>
          <a:p>
            <a:endParaRPr lang="fi-FI" sz="1625" dirty="0"/>
          </a:p>
        </p:txBody>
      </p:sp>
    </p:spTree>
    <p:extLst>
      <p:ext uri="{BB962C8B-B14F-4D97-AF65-F5344CB8AC3E}">
        <p14:creationId xmlns:p14="http://schemas.microsoft.com/office/powerpoint/2010/main" val="188255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Listening to the student always helps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25" b="0" dirty="0">
                <a:latin typeface="Calibri" panose="020F0502020204030204" pitchFamily="34" charset="0"/>
              </a:rPr>
              <a:t>It’s often more important to be heard than to have the problems solved:</a:t>
            </a:r>
          </a:p>
          <a:p>
            <a:r>
              <a:rPr lang="en-US" sz="1625" b="0" dirty="0">
                <a:latin typeface="Calibri" panose="020F0502020204030204" pitchFamily="34" charset="0"/>
              </a:rPr>
              <a:t>	Was I taken seriously? Does my teacher/instructor think that my problem is 	real?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25" b="0" dirty="0">
                <a:latin typeface="Calibri" panose="020F0502020204030204" pitchFamily="34" charset="0"/>
              </a:rPr>
              <a:t>Bringing up the issue can sometimes be difficult: Anxiety can make it difficult for the student to express himself/herself, compassion and helping questions are needed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25" b="0" dirty="0">
                <a:latin typeface="Calibri" panose="020F0502020204030204" pitchFamily="34" charset="0"/>
              </a:rPr>
              <a:t>Student often has in mind a suggestion for solving the problem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25" b="0" dirty="0">
                <a:latin typeface="Calibri" panose="020F0502020204030204" pitchFamily="34" charset="0"/>
              </a:rPr>
              <a:t>”I want to be like others.” ”If I tell, will it be difficult to find a job later?”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25" b="0" dirty="0">
                <a:latin typeface="Calibri" panose="020F0502020204030204" pitchFamily="34" charset="0"/>
              </a:rPr>
              <a:t>Many students still find it relieving that the issue was brought up.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25" b="0" dirty="0">
                <a:latin typeface="Calibri" panose="020F0502020204030204" pitchFamily="34" charset="0"/>
              </a:rPr>
              <a:t>Students can always contact FSHS (YTHS) or study psychologist</a:t>
            </a:r>
          </a:p>
          <a:p>
            <a:endParaRPr lang="en-US" sz="1625" b="0" dirty="0"/>
          </a:p>
          <a:p>
            <a:r>
              <a:rPr lang="en-US" sz="1187" b="0" dirty="0"/>
              <a:t>Paula Pietilä, University of Turku</a:t>
            </a:r>
          </a:p>
        </p:txBody>
      </p:sp>
    </p:spTree>
    <p:extLst>
      <p:ext uri="{BB962C8B-B14F-4D97-AF65-F5344CB8AC3E}">
        <p14:creationId xmlns:p14="http://schemas.microsoft.com/office/powerpoint/2010/main" val="174546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Stress related anxiety, exhaustion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1064796" y="1379966"/>
            <a:ext cx="3323399" cy="31929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What is it?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Prolonged stress or significant life changes can cause anxiety symptoms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Prolonged study-related stress can lead into a burnout in studies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Fatigue, cynicism, </a:t>
            </a:r>
            <a:r>
              <a:rPr lang="en-US" dirty="0">
                <a:latin typeface="Calibri" panose="020F0502020204030204" pitchFamily="34" charset="0"/>
              </a:rPr>
              <a:t>f</a:t>
            </a:r>
            <a:r>
              <a:rPr lang="en-US" dirty="0" smtClean="0">
                <a:latin typeface="Calibri" panose="020F0502020204030204" pitchFamily="34" charset="0"/>
              </a:rPr>
              <a:t>eeling of inadequacy</a:t>
            </a:r>
          </a:p>
          <a:p>
            <a:pPr lvl="1"/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How can we help?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Goals and demands must be in right proportion to student’s strengths and to the support available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Supporting the development of studying skills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Guidance, conversation about goals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Schedule that enables sufficient recovery (breaks, free days)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Temporarily slower study pace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Solving conflicts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73576" y="4476751"/>
            <a:ext cx="3810000" cy="20774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571477" fontAlgn="auto">
              <a:spcBef>
                <a:spcPts val="0"/>
              </a:spcBef>
              <a:spcAft>
                <a:spcPts val="0"/>
              </a:spcAft>
            </a:pPr>
            <a:r>
              <a:rPr lang="fi-FI" sz="750" dirty="0">
                <a:solidFill>
                  <a:prstClr val="black"/>
                </a:solidFill>
                <a:latin typeface="Calibri" panose="020F0502020204030204"/>
                <a:cs typeface="+mn-cs"/>
              </a:rPr>
              <a:t>http://www.terveyskirjasto.fi/terveyskirjasto/tk.koti?p_artikkeli=dlk00681</a:t>
            </a:r>
          </a:p>
        </p:txBody>
      </p:sp>
    </p:spTree>
    <p:extLst>
      <p:ext uri="{BB962C8B-B14F-4D97-AF65-F5344CB8AC3E}">
        <p14:creationId xmlns:p14="http://schemas.microsoft.com/office/powerpoint/2010/main" val="131907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depression disturbs studying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1212001" y="1398026"/>
            <a:ext cx="3323399" cy="31929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What´s going on? Main symptoms: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Depressed mood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Inability to feel interested in things or to feel pleasure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Inability to enjoy life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Strengthlessness</a:t>
            </a:r>
            <a:r>
              <a:rPr lang="en-US" b="0" dirty="0" smtClean="0">
                <a:latin typeface="Calibri" panose="020F0502020204030204" pitchFamily="34" charset="0"/>
              </a:rPr>
              <a:t>, feeling tired, being less active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There are different levels of depression: mild, moderate and severe.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In severe depression performance is low – it’s hard to get out of bed.</a:t>
            </a: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8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Other symptoms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Ability to focus and concentrate deteriorates.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Self-esteem and self-worth diminish.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Feelings of guilt and worthlessness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Scarce and pessimistic view on future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Self-destructive and suicidal thoughts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Sleeping disorders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Decreased </a:t>
            </a:r>
            <a:r>
              <a:rPr lang="en-US" b="0" dirty="0" smtClean="0">
                <a:latin typeface="Calibri" panose="020F0502020204030204" pitchFamily="34" charset="0"/>
              </a:rPr>
              <a:t>appetite</a:t>
            </a:r>
            <a:endParaRPr lang="en-US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6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can I support a depressed student?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1285875" y="1694657"/>
            <a:ext cx="7096125" cy="2879989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r>
              <a:rPr lang="en-US" sz="3167" dirty="0">
                <a:latin typeface="Calibri" panose="020F0502020204030204" pitchFamily="34" charset="0"/>
              </a:rPr>
              <a:t>Confidential, open, safe and </a:t>
            </a:r>
            <a:r>
              <a:rPr lang="en-US" sz="3167" dirty="0" err="1">
                <a:latin typeface="Calibri" panose="020F0502020204030204" pitchFamily="34" charset="0"/>
              </a:rPr>
              <a:t>hasteless</a:t>
            </a:r>
            <a:r>
              <a:rPr lang="en-US" sz="3167" dirty="0">
                <a:latin typeface="Calibri" panose="020F0502020204030204" pitchFamily="34" charset="0"/>
              </a:rPr>
              <a:t> atmosphere</a:t>
            </a:r>
          </a:p>
          <a:p>
            <a:r>
              <a:rPr lang="en-US" sz="3167" dirty="0">
                <a:latin typeface="Calibri" panose="020F0502020204030204" pitchFamily="34" charset="0"/>
              </a:rPr>
              <a:t>Encountering students individually</a:t>
            </a:r>
          </a:p>
          <a:p>
            <a:r>
              <a:rPr lang="en-US" sz="3167" dirty="0">
                <a:latin typeface="Calibri" panose="020F0502020204030204" pitchFamily="34" charset="0"/>
              </a:rPr>
              <a:t>Encouraging and supporting students</a:t>
            </a:r>
          </a:p>
          <a:p>
            <a:r>
              <a:rPr lang="en-US" sz="3167" dirty="0">
                <a:latin typeface="Calibri" panose="020F0502020204030204" pitchFamily="34" charset="0"/>
              </a:rPr>
              <a:t>Being available, listening and supporting</a:t>
            </a:r>
          </a:p>
          <a:p>
            <a:r>
              <a:rPr lang="en-US" sz="3167" dirty="0">
                <a:latin typeface="Calibri" panose="020F0502020204030204" pitchFamily="34" charset="0"/>
              </a:rPr>
              <a:t>Unambiguity and predictability of teaching</a:t>
            </a:r>
          </a:p>
          <a:p>
            <a:r>
              <a:rPr lang="en-US" sz="3167" dirty="0">
                <a:latin typeface="Calibri" panose="020F0502020204030204" pitchFamily="34" charset="0"/>
              </a:rPr>
              <a:t>Positive, constructive and realistic feedback</a:t>
            </a:r>
          </a:p>
          <a:p>
            <a:r>
              <a:rPr lang="en-US" sz="3167" dirty="0">
                <a:latin typeface="Calibri" panose="020F0502020204030204" pitchFamily="34" charset="0"/>
              </a:rPr>
              <a:t>Emphasizing what the student already can</a:t>
            </a:r>
          </a:p>
          <a:p>
            <a:r>
              <a:rPr lang="en-US" sz="3167" dirty="0">
                <a:latin typeface="Calibri" panose="020F0502020204030204" pitchFamily="34" charset="0"/>
              </a:rPr>
              <a:t>Student-teacher cooperation</a:t>
            </a:r>
          </a:p>
          <a:p>
            <a:r>
              <a:rPr lang="en-US" sz="3167" dirty="0">
                <a:latin typeface="Calibri" panose="020F0502020204030204" pitchFamily="34" charset="0"/>
              </a:rPr>
              <a:t>Encouraging to support  a fellow student</a:t>
            </a:r>
          </a:p>
          <a:p>
            <a:r>
              <a:rPr lang="en-US" sz="3167" dirty="0">
                <a:latin typeface="Calibri" panose="020F0502020204030204" pitchFamily="34" charset="0"/>
              </a:rPr>
              <a:t>”</a:t>
            </a:r>
            <a:r>
              <a:rPr lang="en-US" sz="3167" dirty="0" err="1">
                <a:latin typeface="Calibri" panose="020F0502020204030204" pitchFamily="34" charset="0"/>
              </a:rPr>
              <a:t>Kaveria-ei-jätetä</a:t>
            </a:r>
            <a:r>
              <a:rPr lang="en-US" sz="3167" dirty="0">
                <a:latin typeface="Calibri" panose="020F0502020204030204" pitchFamily="34" charset="0"/>
              </a:rPr>
              <a:t>”. “No man is left behind.” 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Source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fi-FI" dirty="0">
                <a:latin typeface="Calibri" panose="020F0502020204030204" pitchFamily="34" charset="0"/>
              </a:rPr>
              <a:t>Hannu Lampi, 2012. Opiskelijan masennuksen tunnistaminen ja pedagoginen tukeminen Metropoliassa.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5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Anxiety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1073456" y="1395673"/>
            <a:ext cx="3323399" cy="31929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is it?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67" b="0" dirty="0">
                <a:latin typeface="Calibri" panose="020F0502020204030204" pitchFamily="34" charset="0"/>
              </a:rPr>
              <a:t>In studying, anxiety is typically related to writing, exams or other evaluation situations.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67" b="0" dirty="0">
                <a:latin typeface="Calibri" panose="020F0502020204030204" pitchFamily="34" charset="0"/>
              </a:rPr>
              <a:t>Generalized anxiety disorder is an illness where anxiety is long term and excessive under circumstances.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67" b="0" dirty="0">
                <a:latin typeface="Calibri" panose="020F0502020204030204" pitchFamily="34" charset="0"/>
              </a:rPr>
              <a:t>Anxiety may paralyze ability to function so that a student is not capable of achieving goals or is underachieving.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help?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67" b="0" dirty="0">
                <a:latin typeface="Calibri" panose="020F0502020204030204" pitchFamily="34" charset="0"/>
              </a:rPr>
              <a:t>Flexible evaluating methods: conversations, portfolio, learning diary, project work, exam based on study material, home exam, group exam, participants teaching each other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1667" b="0" dirty="0">
                <a:latin typeface="Calibri" panose="020F0502020204030204" pitchFamily="34" charset="0"/>
              </a:rPr>
              <a:t>Student may need help studying for an exam – recognizing weaknesses in reading or calculating techniques, guidance</a:t>
            </a:r>
          </a:p>
          <a:p>
            <a:endParaRPr lang="fi-FI" dirty="0"/>
          </a:p>
        </p:txBody>
      </p:sp>
      <p:sp>
        <p:nvSpPr>
          <p:cNvPr id="5" name="Rectangle 4"/>
          <p:cNvSpPr/>
          <p:nvPr/>
        </p:nvSpPr>
        <p:spPr>
          <a:xfrm>
            <a:off x="4572000" y="4285242"/>
            <a:ext cx="3810000" cy="31854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380985">
              <a:lnSpc>
                <a:spcPct val="107000"/>
              </a:lnSpc>
              <a:spcAft>
                <a:spcPts val="500"/>
              </a:spcAft>
            </a:pPr>
            <a:r>
              <a:rPr lang="fi-FI" sz="687" dirty="0">
                <a:solidFill>
                  <a:prstClr val="black"/>
                </a:solidFill>
                <a:latin typeface="Calibri" panose="020F0702030404030204" pitchFamily="34" charset="0"/>
                <a:ea typeface="Calibri" panose="020F0702030404030204" pitchFamily="34" charset="0"/>
                <a:cs typeface="Times New Roman" panose="02020603050405020304" pitchFamily="18" charset="0"/>
              </a:rPr>
              <a:t>Hyppönen ja Linden: OPETTAJAN KÄSIKIRJA – OPINTOJAKSOJEN RAKENTEET, OPETUSMENETELMÄT JA ARVIOINTI (2009) (http://urn.fi/URN:ISBN:978-952-248-063-7)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4522069"/>
            <a:ext cx="3810000" cy="31854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380985">
              <a:lnSpc>
                <a:spcPct val="107000"/>
              </a:lnSpc>
              <a:spcAft>
                <a:spcPts val="500"/>
              </a:spcAft>
            </a:pPr>
            <a:r>
              <a:rPr lang="fi-FI" sz="687" dirty="0">
                <a:solidFill>
                  <a:prstClr val="black"/>
                </a:solidFill>
                <a:latin typeface="Calibri" panose="020F0702030404030204" pitchFamily="34" charset="0"/>
                <a:ea typeface="Calibri" panose="020F0702030404030204" pitchFamily="34" charset="0"/>
                <a:cs typeface="Times New Roman" panose="02020603050405020304" pitchFamily="18" charset="0"/>
              </a:rPr>
              <a:t>Virtanen, </a:t>
            </a:r>
            <a:r>
              <a:rPr lang="fi-FI" sz="687" dirty="0" err="1">
                <a:solidFill>
                  <a:prstClr val="black"/>
                </a:solidFill>
                <a:latin typeface="Calibri" panose="020F0702030404030204" pitchFamily="34" charset="0"/>
                <a:ea typeface="Calibri" panose="020F0702030404030204" pitchFamily="34" charset="0"/>
                <a:cs typeface="Times New Roman" panose="02020603050405020304" pitchFamily="18" charset="0"/>
              </a:rPr>
              <a:t>Postareff</a:t>
            </a:r>
            <a:r>
              <a:rPr lang="fi-FI" sz="687" dirty="0">
                <a:solidFill>
                  <a:prstClr val="black"/>
                </a:solidFill>
                <a:latin typeface="Calibri" panose="020F0702030404030204" pitchFamily="34" charset="0"/>
                <a:ea typeface="Calibri" panose="020F0702030404030204" pitchFamily="34" charset="0"/>
                <a:cs typeface="Times New Roman" panose="02020603050405020304" pitchFamily="18" charset="0"/>
              </a:rPr>
              <a:t> &amp; Hailikari: Millainen arviointi tukee elinikäistä oppimista: </a:t>
            </a:r>
            <a:r>
              <a:rPr lang="fi-FI" sz="687" u="sng" dirty="0">
                <a:solidFill>
                  <a:srgbClr val="0563C1"/>
                </a:solidFill>
                <a:latin typeface="Calibri" panose="020F0702030404030204" pitchFamily="34" charset="0"/>
                <a:ea typeface="Calibri" panose="020F0702030404030204" pitchFamily="34" charset="0"/>
                <a:cs typeface="Times New Roman" panose="02020603050405020304" pitchFamily="18" charset="0"/>
                <a:hlinkClick r:id="rId2"/>
              </a:rPr>
              <a:t>http://lehti.yliopistopedagogiikka.fi/2015/03/27/millainen-arviointi-tukee-elinikaista-oppimista/</a:t>
            </a:r>
            <a:endParaRPr lang="fi-FI" sz="687" dirty="0">
              <a:solidFill>
                <a:prstClr val="black"/>
              </a:solidFill>
              <a:latin typeface="Calibri" panose="020F0702030404030204" pitchFamily="34" charset="0"/>
              <a:ea typeface="Calibri" panose="020F07020304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21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  <a:latin typeface="Calibri" panose="020F0502020204030204" pitchFamily="34" charset="0"/>
              </a:rPr>
              <a:t>Today’s s</a:t>
            </a:r>
            <a:r>
              <a:rPr lang="en-GB" noProof="0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chedule</a:t>
            </a:r>
            <a:endParaRPr lang="en-GB" noProof="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8578" y="3793604"/>
            <a:ext cx="8207374" cy="936103"/>
          </a:xfrm>
        </p:spPr>
        <p:txBody>
          <a:bodyPr/>
          <a:lstStyle/>
          <a:p>
            <a:r>
              <a:rPr lang="en-GB" sz="1800" noProof="0" dirty="0" smtClean="0">
                <a:latin typeface="Calibri" panose="020F0502020204030204" pitchFamily="34" charset="0"/>
              </a:rPr>
              <a:t>Breaks included in the programme</a:t>
            </a:r>
            <a:br>
              <a:rPr lang="en-GB" sz="1800" noProof="0" dirty="0" smtClean="0">
                <a:latin typeface="Calibri" panose="020F0502020204030204" pitchFamily="34" charset="0"/>
              </a:rPr>
            </a:br>
            <a:r>
              <a:rPr lang="en-GB" sz="1800" noProof="0" dirty="0" smtClean="0">
                <a:latin typeface="Calibri" panose="020F0502020204030204" pitchFamily="34" charset="0"/>
              </a:rPr>
              <a:t>Lecturer Ari Korhonen (CS dept.) also participating our session</a:t>
            </a:r>
            <a:endParaRPr lang="en-GB" sz="1800" noProof="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6273"/>
              </p:ext>
            </p:extLst>
          </p:nvPr>
        </p:nvGraphicFramePr>
        <p:xfrm>
          <a:off x="539552" y="1345332"/>
          <a:ext cx="820737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79015978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51045064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771874492"/>
                    </a:ext>
                  </a:extLst>
                </a:gridCol>
                <a:gridCol w="6695205">
                  <a:extLst>
                    <a:ext uri="{9D8B030D-6E8A-4147-A177-3AD203B41FA5}">
                      <a16:colId xmlns:a16="http://schemas.microsoft.com/office/drawing/2014/main" val="887894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8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9:00</a:t>
                      </a:r>
                      <a:endParaRPr lang="en-GB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–</a:t>
                      </a:r>
                      <a:endParaRPr lang="en-GB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9:15</a:t>
                      </a:r>
                      <a:endParaRPr lang="en-GB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Starting</a:t>
                      </a:r>
                      <a:r>
                        <a:rPr lang="en-GB" sz="1800" baseline="0" noProof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the session (pre-task 2, practical issues)</a:t>
                      </a:r>
                      <a:endParaRPr lang="en-GB" sz="1800" noProof="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74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800" b="1" noProof="0" dirty="0" smtClean="0">
                          <a:latin typeface="Calibri" panose="020F0502020204030204" pitchFamily="34" charset="0"/>
                        </a:rPr>
                        <a:t>9:15</a:t>
                      </a:r>
                      <a:endParaRPr lang="en-GB" b="1" dirty="0">
                        <a:latin typeface="Calibri" panose="020F050202020403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noProof="0" dirty="0" smtClean="0">
                          <a:latin typeface="Calibri" panose="020F0502020204030204" pitchFamily="34" charset="0"/>
                        </a:rPr>
                        <a:t>–</a:t>
                      </a:r>
                      <a:endParaRPr lang="en-GB" b="1" dirty="0">
                        <a:latin typeface="Calibri" panose="020F050202020403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noProof="0" dirty="0" smtClean="0">
                          <a:latin typeface="Calibri" panose="020F0502020204030204" pitchFamily="34" charset="0"/>
                        </a:rPr>
                        <a:t>11:30</a:t>
                      </a:r>
                      <a:endParaRPr lang="en-GB" b="1" dirty="0">
                        <a:latin typeface="Calibri" panose="020F0502020204030204" pitchFamily="34" charset="0"/>
                      </a:endParaRPr>
                    </a:p>
                  </a:txBody>
                  <a:tcPr marL="0" marR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 dirty="0" smtClean="0">
                          <a:latin typeface="Calibri" panose="020F0502020204030204" pitchFamily="34" charset="0"/>
                        </a:rPr>
                        <a:t>Motivation: How to support it (Minna,</a:t>
                      </a:r>
                      <a:r>
                        <a:rPr lang="en-GB" sz="1800" b="1" baseline="0" noProof="0" dirty="0" smtClean="0">
                          <a:latin typeface="Calibri" panose="020F0502020204030204" pitchFamily="34" charset="0"/>
                        </a:rPr>
                        <a:t> Kirsti, Jukka)</a:t>
                      </a:r>
                      <a:endParaRPr lang="en-GB" sz="1800" b="1" noProof="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12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Calibri" panose="020F050202020403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alibri" panose="020F0502020204030204" pitchFamily="34" charset="0"/>
                      </a:endParaRPr>
                    </a:p>
                  </a:txBody>
                  <a:tcPr marL="0" marR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alibri" panose="020F0502020204030204" pitchFamily="34" charset="0"/>
                        </a:rPr>
                        <a:t>Mental</a:t>
                      </a:r>
                      <a:r>
                        <a:rPr lang="en-GB" b="1" baseline="0" dirty="0" smtClean="0">
                          <a:latin typeface="Calibri" panose="020F0502020204030204" pitchFamily="34" charset="0"/>
                        </a:rPr>
                        <a:t> health problems, learning difficulties etc. (Minna)</a:t>
                      </a:r>
                      <a:endParaRPr lang="en-GB" b="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45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800" b="1" noProof="0" dirty="0" smtClean="0">
                          <a:latin typeface="Calibri" panose="020F0502020204030204" pitchFamily="34" charset="0"/>
                        </a:rPr>
                        <a:t>11:30</a:t>
                      </a:r>
                      <a:endParaRPr lang="en-GB" b="1" dirty="0">
                        <a:latin typeface="Calibri" panose="020F050202020403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noProof="0" dirty="0" smtClean="0">
                          <a:latin typeface="Calibri" panose="020F0502020204030204" pitchFamily="34" charset="0"/>
                        </a:rPr>
                        <a:t>–</a:t>
                      </a:r>
                      <a:endParaRPr lang="en-GB" b="1" dirty="0">
                        <a:latin typeface="Calibri" panose="020F050202020403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noProof="0" dirty="0" smtClean="0">
                          <a:latin typeface="Calibri" panose="020F0502020204030204" pitchFamily="34" charset="0"/>
                        </a:rPr>
                        <a:t>12:00</a:t>
                      </a:r>
                      <a:endParaRPr lang="en-GB" b="1" dirty="0">
                        <a:latin typeface="Calibri" panose="020F0502020204030204" pitchFamily="34" charset="0"/>
                      </a:endParaRPr>
                    </a:p>
                  </a:txBody>
                  <a:tcPr marL="0" marR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 dirty="0" smtClean="0">
                          <a:latin typeface="Calibri" panose="020F0502020204030204" pitchFamily="34" charset="0"/>
                        </a:rPr>
                        <a:t>Wrapping up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74573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9.10.2017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2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23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Supporting a student suffering from test anxiety or stage fright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1274648" y="1404730"/>
            <a:ext cx="3323399" cy="3192964"/>
          </a:xfrm>
        </p:spPr>
        <p:txBody>
          <a:bodyPr>
            <a:normAutofit fontScale="77500" lnSpcReduction="20000"/>
          </a:bodyPr>
          <a:lstStyle/>
          <a:p>
            <a:endParaRPr lang="fi-FI" b="0" dirty="0" smtClean="0"/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A student can also bring up anxiety him-/herself. They might come and say that they’re not able to participate in a class because there</a:t>
            </a:r>
            <a:r>
              <a:rPr lang="en-US" b="0" dirty="0">
                <a:latin typeface="Calibri" panose="020F0502020204030204" pitchFamily="34" charset="0"/>
              </a:rPr>
              <a:t> </a:t>
            </a:r>
            <a:r>
              <a:rPr lang="en-US" b="0" dirty="0" smtClean="0">
                <a:latin typeface="Calibri" panose="020F0502020204030204" pitchFamily="34" charset="0"/>
              </a:rPr>
              <a:t>are presentations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 The most important thing is that the matter is taken seriously and dealt with confidentially in a manner that is comfortable for the student. 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Someone who is anxious does not benefit from being able to pass the course with less work than others. 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Being aware of acceptance, alternatives and support will get one further.” </a:t>
            </a:r>
          </a:p>
          <a:p>
            <a:endParaRPr lang="en-US" b="0" dirty="0"/>
          </a:p>
          <a:p>
            <a:r>
              <a:rPr lang="en-US" b="0" dirty="0" smtClean="0"/>
              <a:t>(Esok.fi, </a:t>
            </a:r>
            <a:r>
              <a:rPr lang="en-US" b="0" dirty="0" err="1" smtClean="0"/>
              <a:t>korkeakouluopiskelijan</a:t>
            </a:r>
            <a:r>
              <a:rPr lang="en-US" b="0" dirty="0" smtClean="0"/>
              <a:t> </a:t>
            </a:r>
            <a:r>
              <a:rPr lang="en-US" b="0" dirty="0" err="1" smtClean="0"/>
              <a:t>jännittäminen</a:t>
            </a:r>
            <a:r>
              <a:rPr lang="en-US" b="0" dirty="0" smtClean="0"/>
              <a:t>) </a:t>
            </a:r>
            <a:endParaRPr lang="en-US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4756488" y="1404730"/>
            <a:ext cx="3323399" cy="3192964"/>
          </a:xfrm>
        </p:spPr>
        <p:txBody>
          <a:bodyPr>
            <a:normAutofit fontScale="92500" lnSpcReduction="10000"/>
          </a:bodyPr>
          <a:lstStyle/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Encouragement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Video recordings of lectures, in evaluation: remote working or learning diaries.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Can a presentation be held in a smaller group, only to the teacher or can it be recorded for the teacher?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Do group work methods and performing together help?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Does the student have a suggestion how he/she would like to complete the course?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Referral to anxiety group</a:t>
            </a:r>
            <a:endParaRPr lang="en-US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78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If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get</a:t>
            </a:r>
            <a:r>
              <a:rPr lang="fi-FI" dirty="0" smtClean="0"/>
              <a:t> </a:t>
            </a:r>
            <a:r>
              <a:rPr lang="fi-FI" dirty="0" err="1" smtClean="0"/>
              <a:t>worried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a </a:t>
            </a:r>
            <a:r>
              <a:rPr lang="fi-FI" dirty="0" err="1" smtClean="0"/>
              <a:t>student</a:t>
            </a:r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dirty="0" err="1">
                <a:latin typeface="Calibri" panose="020F0502020204030204" pitchFamily="34" charset="0"/>
              </a:rPr>
              <a:t>You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can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bring</a:t>
            </a:r>
            <a:r>
              <a:rPr lang="fi-FI" sz="1667" dirty="0">
                <a:latin typeface="Calibri" panose="020F0502020204030204" pitchFamily="34" charset="0"/>
              </a:rPr>
              <a:t> it </a:t>
            </a:r>
            <a:r>
              <a:rPr lang="fi-FI" sz="1667" dirty="0" err="1">
                <a:latin typeface="Calibri" panose="020F0502020204030204" pitchFamily="34" charset="0"/>
              </a:rPr>
              <a:t>up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with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the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student</a:t>
            </a:r>
            <a:endParaRPr lang="fi-FI" sz="1667" dirty="0">
              <a:latin typeface="Calibri" panose="020F0502020204030204" pitchFamily="34" charset="0"/>
            </a:endParaRPr>
          </a:p>
          <a:p>
            <a:pPr lvl="2"/>
            <a:r>
              <a:rPr lang="fi-FI" sz="1667" dirty="0">
                <a:latin typeface="Calibri" panose="020F0502020204030204" pitchFamily="34" charset="0"/>
              </a:rPr>
              <a:t>By </a:t>
            </a:r>
            <a:r>
              <a:rPr lang="fi-FI" sz="1667" dirty="0" err="1">
                <a:latin typeface="Calibri" panose="020F0502020204030204" pitchFamily="34" charset="0"/>
              </a:rPr>
              <a:t>asking</a:t>
            </a:r>
            <a:r>
              <a:rPr lang="fi-FI" sz="1667" dirty="0">
                <a:latin typeface="Calibri" panose="020F0502020204030204" pitchFamily="34" charset="0"/>
              </a:rPr>
              <a:t> ”</a:t>
            </a:r>
            <a:r>
              <a:rPr lang="fi-FI" sz="1667" dirty="0" err="1">
                <a:latin typeface="Calibri" panose="020F0502020204030204" pitchFamily="34" charset="0"/>
              </a:rPr>
              <a:t>how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are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you</a:t>
            </a:r>
            <a:r>
              <a:rPr lang="fi-FI" sz="1667" dirty="0">
                <a:latin typeface="Calibri" panose="020F0502020204030204" pitchFamily="34" charset="0"/>
              </a:rPr>
              <a:t>?”</a:t>
            </a:r>
          </a:p>
          <a:p>
            <a:pPr lvl="2"/>
            <a:r>
              <a:rPr lang="fi-FI" sz="1667" dirty="0">
                <a:latin typeface="Calibri" panose="020F0502020204030204" pitchFamily="34" charset="0"/>
              </a:rPr>
              <a:t>By </a:t>
            </a:r>
            <a:r>
              <a:rPr lang="fi-FI" sz="1667" dirty="0" err="1">
                <a:latin typeface="Calibri" panose="020F0502020204030204" pitchFamily="34" charset="0"/>
              </a:rPr>
              <a:t>bringing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up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your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observations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about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the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student’s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behaviour</a:t>
            </a:r>
            <a:r>
              <a:rPr lang="fi-FI" sz="1667" dirty="0">
                <a:latin typeface="Calibri" panose="020F0502020204030204" pitchFamily="34" charset="0"/>
              </a:rPr>
              <a:t>, </a:t>
            </a:r>
            <a:r>
              <a:rPr lang="fi-FI" sz="1667" dirty="0" err="1">
                <a:latin typeface="Calibri" panose="020F0502020204030204" pitchFamily="34" charset="0"/>
              </a:rPr>
              <a:t>e.g</a:t>
            </a:r>
            <a:r>
              <a:rPr lang="fi-FI" sz="1667" dirty="0">
                <a:latin typeface="Calibri" panose="020F0502020204030204" pitchFamily="34" charset="0"/>
              </a:rPr>
              <a:t>. ”</a:t>
            </a:r>
            <a:r>
              <a:rPr lang="fi-FI" sz="1667" dirty="0" err="1">
                <a:latin typeface="Calibri" panose="020F0502020204030204" pitchFamily="34" charset="0"/>
              </a:rPr>
              <a:t>I’ve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noticed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that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you’ve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been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absent</a:t>
            </a:r>
            <a:r>
              <a:rPr lang="fi-FI" sz="1667" dirty="0">
                <a:latin typeface="Calibri" panose="020F0502020204030204" pitchFamily="34" charset="0"/>
              </a:rPr>
              <a:t> for a long </a:t>
            </a:r>
            <a:r>
              <a:rPr lang="fi-FI" sz="1667" dirty="0" err="1">
                <a:latin typeface="Calibri" panose="020F0502020204030204" pitchFamily="34" charset="0"/>
              </a:rPr>
              <a:t>time</a:t>
            </a:r>
            <a:r>
              <a:rPr lang="fi-FI" sz="1667" dirty="0">
                <a:latin typeface="Calibri" panose="020F0502020204030204" pitchFamily="34" charset="0"/>
              </a:rPr>
              <a:t>”, ” I got </a:t>
            </a:r>
            <a:r>
              <a:rPr lang="fi-FI" sz="1667" dirty="0" err="1">
                <a:latin typeface="Calibri" panose="020F0502020204030204" pitchFamily="34" charset="0"/>
              </a:rPr>
              <a:t>worried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when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you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said</a:t>
            </a:r>
            <a:r>
              <a:rPr lang="fi-FI" sz="1667" dirty="0">
                <a:latin typeface="Calibri" panose="020F0502020204030204" pitchFamily="34" charset="0"/>
              </a:rPr>
              <a:t>…”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dirty="0">
                <a:latin typeface="Calibri" panose="020F0502020204030204" pitchFamily="34" charset="0"/>
              </a:rPr>
              <a:t>It is </a:t>
            </a:r>
            <a:r>
              <a:rPr lang="fi-FI" sz="1667" dirty="0" err="1">
                <a:latin typeface="Calibri" panose="020F0502020204030204" pitchFamily="34" charset="0"/>
              </a:rPr>
              <a:t>important</a:t>
            </a:r>
            <a:r>
              <a:rPr lang="fi-FI" sz="1667" dirty="0">
                <a:latin typeface="Calibri" panose="020F0502020204030204" pitchFamily="34" charset="0"/>
              </a:rPr>
              <a:t> to listen, </a:t>
            </a:r>
            <a:r>
              <a:rPr lang="fi-FI" sz="1667" dirty="0" err="1">
                <a:latin typeface="Calibri" panose="020F0502020204030204" pitchFamily="34" charset="0"/>
              </a:rPr>
              <a:t>you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don’t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have</a:t>
            </a:r>
            <a:r>
              <a:rPr lang="fi-FI" sz="1667" dirty="0">
                <a:latin typeface="Calibri" panose="020F0502020204030204" pitchFamily="34" charset="0"/>
              </a:rPr>
              <a:t> to </a:t>
            </a:r>
            <a:r>
              <a:rPr lang="fi-FI" sz="1667" dirty="0" err="1">
                <a:latin typeface="Calibri" panose="020F0502020204030204" pitchFamily="34" charset="0"/>
              </a:rPr>
              <a:t>solve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the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problem</a:t>
            </a:r>
            <a:endParaRPr lang="fi-FI" sz="1667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dirty="0" err="1">
                <a:latin typeface="Calibri" panose="020F0502020204030204" pitchFamily="34" charset="0"/>
              </a:rPr>
              <a:t>You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can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always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contact</a:t>
            </a:r>
            <a:r>
              <a:rPr lang="fi-FI" sz="1667" dirty="0">
                <a:latin typeface="Calibri" panose="020F0502020204030204" pitchFamily="34" charset="0"/>
              </a:rPr>
              <a:t> </a:t>
            </a:r>
            <a:r>
              <a:rPr lang="fi-FI" sz="1667" dirty="0" err="1">
                <a:latin typeface="Calibri" panose="020F0502020204030204" pitchFamily="34" charset="0"/>
              </a:rPr>
              <a:t>psychologists</a:t>
            </a:r>
            <a:r>
              <a:rPr lang="fi-FI" sz="1667" dirty="0">
                <a:latin typeface="Calibri" panose="020F0502020204030204" pitchFamily="34" charset="0"/>
              </a:rPr>
              <a:t> at Aalto (into.aalto.fi/</a:t>
            </a:r>
            <a:r>
              <a:rPr lang="fi-FI" sz="1667" dirty="0" err="1">
                <a:latin typeface="Calibri" panose="020F0502020204030204" pitchFamily="34" charset="0"/>
              </a:rPr>
              <a:t>opintopsykologi</a:t>
            </a:r>
            <a:r>
              <a:rPr lang="fi-FI" sz="1667" dirty="0">
                <a:latin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925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atin typeface="Calibri" panose="020F0502020204030204" pitchFamily="34" charset="0"/>
              </a:rPr>
              <a:t>Learning </a:t>
            </a:r>
            <a:r>
              <a:rPr lang="fi-FI" dirty="0" err="1" smtClean="0">
                <a:latin typeface="Calibri" panose="020F0502020204030204" pitchFamily="34" charset="0"/>
              </a:rPr>
              <a:t>difficulties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8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Typical learning difficulties with university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000" dirty="0">
                <a:latin typeface="Calibri" panose="020F0502020204030204" pitchFamily="34" charset="0"/>
              </a:rPr>
              <a:t>Dyslexia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Autism spectrum disorders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ADHD</a:t>
            </a:r>
          </a:p>
        </p:txBody>
      </p:sp>
    </p:spTree>
    <p:extLst>
      <p:ext uri="{BB962C8B-B14F-4D97-AF65-F5344CB8AC3E}">
        <p14:creationId xmlns:p14="http://schemas.microsoft.com/office/powerpoint/2010/main" val="42769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are difficulties manifested?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Conduct problems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Difficulties in adjusting to new situations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Difficulties in mastering social situations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Communication problems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Problems with attention and focusing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Problems with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executive functions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Time management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Figuring out future plans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Increasing self-knowledge and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ability to self-regulate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Difficulties in making choices,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getting stuck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5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Autism spectrum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Abnormal functioning of the nervous system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Difficulties in planning, executing and stopping an action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Difficulties in perceiving relations between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big picture and details (central coherence)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Hard to interpret other people’s communication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Facial expressions and gestures inappropriate in the situation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May be mathematically gifted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Own, specific interests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7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ADHD and ADD,   7 % of Finns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39" indent="-285739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099433" y="1381848"/>
            <a:ext cx="2788499" cy="38099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</a:t>
            </a:r>
            <a:r>
              <a:rPr lang="en-US" dirty="0" smtClean="0"/>
              <a:t>ttention </a:t>
            </a:r>
            <a:r>
              <a:rPr lang="en-US" b="1" dirty="0" smtClean="0"/>
              <a:t>D</a:t>
            </a:r>
            <a:r>
              <a:rPr lang="en-US" dirty="0" smtClean="0"/>
              <a:t>eficit </a:t>
            </a:r>
            <a:r>
              <a:rPr lang="en-US" b="1" dirty="0" smtClean="0"/>
              <a:t>H</a:t>
            </a:r>
            <a:r>
              <a:rPr lang="en-US" dirty="0" smtClean="0"/>
              <a:t>yperactivity </a:t>
            </a:r>
            <a:r>
              <a:rPr lang="en-US" b="1" dirty="0" smtClean="0"/>
              <a:t>D</a:t>
            </a:r>
            <a:r>
              <a:rPr lang="en-US" dirty="0" smtClean="0"/>
              <a:t>isorder</a:t>
            </a:r>
          </a:p>
          <a:p>
            <a:r>
              <a:rPr lang="en-US" sz="2000" dirty="0"/>
              <a:t>Inattention</a:t>
            </a:r>
          </a:p>
          <a:p>
            <a:r>
              <a:rPr lang="en-US" sz="2000" dirty="0"/>
              <a:t>Hyperactivity</a:t>
            </a:r>
          </a:p>
          <a:p>
            <a:r>
              <a:rPr lang="en-US" sz="2000" dirty="0"/>
              <a:t>Impulse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5142178" y="1400969"/>
            <a:ext cx="3239823" cy="686593"/>
          </a:xfrm>
          <a:prstGeom prst="rect">
            <a:avLst/>
          </a:prstGeom>
        </p:spPr>
        <p:txBody>
          <a:bodyPr/>
          <a:lstStyle/>
          <a:p>
            <a:r>
              <a:rPr lang="fi-FI" dirty="0" smtClean="0"/>
              <a:t>ADD</a:t>
            </a:r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5142178" y="2087563"/>
            <a:ext cx="3239823" cy="307049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Inattention disorder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How to help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class</a:t>
            </a:r>
            <a:r>
              <a:rPr lang="fi-FI" dirty="0" smtClean="0"/>
              <a:t> </a:t>
            </a:r>
            <a:r>
              <a:rPr lang="fi-FI" dirty="0" err="1" smtClean="0"/>
              <a:t>room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 err="1">
                <a:latin typeface="Calibri" panose="020F0502020204030204" pitchFamily="34" charset="0"/>
              </a:rPr>
              <a:t>Speak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clearly</a:t>
            </a:r>
            <a:r>
              <a:rPr lang="fi-FI" sz="1667" b="0" dirty="0">
                <a:latin typeface="Calibri" panose="020F0502020204030204" pitchFamily="34" charset="0"/>
              </a:rPr>
              <a:t> and </a:t>
            </a:r>
            <a:r>
              <a:rPr lang="fi-FI" sz="1667" b="0" dirty="0" err="1">
                <a:latin typeface="Calibri" panose="020F0502020204030204" pitchFamily="34" charset="0"/>
              </a:rPr>
              <a:t>cover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one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topic</a:t>
            </a:r>
            <a:r>
              <a:rPr lang="fi-FI" sz="1667" b="0" dirty="0">
                <a:latin typeface="Calibri" panose="020F0502020204030204" pitchFamily="34" charset="0"/>
              </a:rPr>
              <a:t> at </a:t>
            </a:r>
            <a:r>
              <a:rPr lang="fi-FI" sz="1667" b="0" dirty="0" err="1">
                <a:latin typeface="Calibri" panose="020F0502020204030204" pitchFamily="34" charset="0"/>
              </a:rPr>
              <a:t>time</a:t>
            </a:r>
            <a:endParaRPr lang="fi-FI" sz="1667" b="0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>
                <a:latin typeface="Calibri" panose="020F0502020204030204" pitchFamily="34" charset="0"/>
              </a:rPr>
              <a:t>Tell at </a:t>
            </a:r>
            <a:r>
              <a:rPr lang="fi-FI" sz="1667" b="0" dirty="0" err="1">
                <a:latin typeface="Calibri" panose="020F0502020204030204" pitchFamily="34" charset="0"/>
              </a:rPr>
              <a:t>first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the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structure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or</a:t>
            </a:r>
            <a:r>
              <a:rPr lang="fi-FI" sz="1667" b="0" dirty="0">
                <a:latin typeface="Calibri" panose="020F0502020204030204" pitchFamily="34" charset="0"/>
              </a:rPr>
              <a:t> main </a:t>
            </a:r>
            <a:r>
              <a:rPr lang="fi-FI" sz="1667" b="0" dirty="0" err="1">
                <a:latin typeface="Calibri" panose="020F0502020204030204" pitchFamily="34" charset="0"/>
              </a:rPr>
              <a:t>points</a:t>
            </a:r>
            <a:r>
              <a:rPr lang="fi-FI" sz="1667" b="0" dirty="0">
                <a:latin typeface="Calibri" panose="020F0502020204030204" pitchFamily="34" charset="0"/>
              </a:rPr>
              <a:t> of </a:t>
            </a:r>
            <a:r>
              <a:rPr lang="fi-FI" sz="1667" b="0" dirty="0" err="1">
                <a:latin typeface="Calibri" panose="020F0502020204030204" pitchFamily="34" charset="0"/>
              </a:rPr>
              <a:t>the</a:t>
            </a:r>
            <a:r>
              <a:rPr lang="fi-FI" sz="1667" b="0" dirty="0">
                <a:latin typeface="Calibri" panose="020F0502020204030204" pitchFamily="34" charset="0"/>
              </a:rPr>
              <a:t> session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 err="1">
                <a:latin typeface="Calibri" panose="020F0502020204030204" pitchFamily="34" charset="0"/>
              </a:rPr>
              <a:t>Materials</a:t>
            </a:r>
            <a:r>
              <a:rPr lang="fi-FI" sz="1667" b="0" dirty="0">
                <a:latin typeface="Calibri" panose="020F0502020204030204" pitchFamily="34" charset="0"/>
              </a:rPr>
              <a:t> in </a:t>
            </a:r>
            <a:r>
              <a:rPr lang="fi-FI" sz="1667" b="0" dirty="0" err="1">
                <a:latin typeface="Calibri" panose="020F0502020204030204" pitchFamily="34" charset="0"/>
              </a:rPr>
              <a:t>advance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if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possible</a:t>
            </a:r>
            <a:endParaRPr lang="fi-FI" sz="1667" b="0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 err="1">
                <a:latin typeface="Calibri" panose="020F0502020204030204" pitchFamily="34" charset="0"/>
              </a:rPr>
              <a:t>Minimize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external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distractions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e.g</a:t>
            </a:r>
            <a:r>
              <a:rPr lang="fi-FI" sz="1667" b="0" dirty="0">
                <a:latin typeface="Calibri" panose="020F0502020204030204" pitchFamily="34" charset="0"/>
              </a:rPr>
              <a:t>. </a:t>
            </a:r>
            <a:r>
              <a:rPr lang="fi-FI" sz="1667" b="0" dirty="0" err="1">
                <a:latin typeface="Calibri" panose="020F0502020204030204" pitchFamily="34" charset="0"/>
              </a:rPr>
              <a:t>noise</a:t>
            </a:r>
            <a:endParaRPr lang="fi-FI" sz="1667" b="0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 err="1">
                <a:latin typeface="Calibri" panose="020F0502020204030204" pitchFamily="34" charset="0"/>
              </a:rPr>
              <a:t>Clear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instructions</a:t>
            </a:r>
            <a:endParaRPr lang="fi-FI" sz="1667" b="0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>
                <a:latin typeface="Calibri" panose="020F0502020204030204" pitchFamily="34" charset="0"/>
              </a:rPr>
              <a:t>One (</a:t>
            </a:r>
            <a:r>
              <a:rPr lang="fi-FI" sz="1667" b="0" dirty="0" err="1">
                <a:latin typeface="Calibri" panose="020F0502020204030204" pitchFamily="34" charset="0"/>
              </a:rPr>
              <a:t>sub</a:t>
            </a:r>
            <a:r>
              <a:rPr lang="fi-FI" sz="1667" b="0" dirty="0">
                <a:latin typeface="Calibri" panose="020F0502020204030204" pitchFamily="34" charset="0"/>
              </a:rPr>
              <a:t>)</a:t>
            </a:r>
            <a:r>
              <a:rPr lang="fi-FI" sz="1667" b="0" dirty="0" err="1">
                <a:latin typeface="Calibri" panose="020F0502020204030204" pitchFamily="34" charset="0"/>
              </a:rPr>
              <a:t>task</a:t>
            </a:r>
            <a:r>
              <a:rPr lang="fi-FI" sz="1667" b="0" dirty="0">
                <a:latin typeface="Calibri" panose="020F0502020204030204" pitchFamily="34" charset="0"/>
              </a:rPr>
              <a:t> at </a:t>
            </a:r>
            <a:r>
              <a:rPr lang="fi-FI" sz="1667" b="0" dirty="0" err="1">
                <a:latin typeface="Calibri" panose="020F0502020204030204" pitchFamily="34" charset="0"/>
              </a:rPr>
              <a:t>time</a:t>
            </a:r>
            <a:endParaRPr lang="fi-FI" sz="1667" b="0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 err="1">
                <a:latin typeface="Calibri" panose="020F0502020204030204" pitchFamily="34" charset="0"/>
              </a:rPr>
              <a:t>Keep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some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breaks</a:t>
            </a:r>
            <a:endParaRPr lang="fi-FI" sz="1667" b="0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>
                <a:latin typeface="Calibri" panose="020F0502020204030204" pitchFamily="34" charset="0"/>
              </a:rPr>
              <a:t>Tell </a:t>
            </a:r>
            <a:r>
              <a:rPr lang="fi-FI" sz="1667" b="0" dirty="0" err="1">
                <a:latin typeface="Calibri" panose="020F0502020204030204" pitchFamily="34" charset="0"/>
              </a:rPr>
              <a:t>about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all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kind</a:t>
            </a:r>
            <a:r>
              <a:rPr lang="fi-FI" sz="1667" b="0" dirty="0">
                <a:latin typeface="Calibri" panose="020F0502020204030204" pitchFamily="34" charset="0"/>
              </a:rPr>
              <a:t> of </a:t>
            </a:r>
            <a:r>
              <a:rPr lang="fi-FI" sz="1667" b="0" dirty="0" err="1">
                <a:latin typeface="Calibri" panose="020F0502020204030204" pitchFamily="34" charset="0"/>
              </a:rPr>
              <a:t>changes</a:t>
            </a:r>
            <a:r>
              <a:rPr lang="fi-FI" sz="1667" b="0" dirty="0">
                <a:latin typeface="Calibri" panose="020F0502020204030204" pitchFamily="34" charset="0"/>
              </a:rPr>
              <a:t> (</a:t>
            </a:r>
            <a:r>
              <a:rPr lang="fi-FI" sz="1667" b="0" dirty="0" err="1">
                <a:latin typeface="Calibri" panose="020F0502020204030204" pitchFamily="34" charset="0"/>
              </a:rPr>
              <a:t>e.g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change</a:t>
            </a:r>
            <a:r>
              <a:rPr lang="fi-FI" sz="1667" b="0" dirty="0">
                <a:latin typeface="Calibri" panose="020F0502020204030204" pitchFamily="34" charset="0"/>
              </a:rPr>
              <a:t> of </a:t>
            </a:r>
            <a:r>
              <a:rPr lang="fi-FI" sz="1667" b="0" dirty="0" err="1">
                <a:latin typeface="Calibri" panose="020F0502020204030204" pitchFamily="34" charset="0"/>
              </a:rPr>
              <a:t>schedules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or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rooms</a:t>
            </a:r>
            <a:r>
              <a:rPr lang="fi-FI" sz="1667" b="0" dirty="0">
                <a:latin typeface="Calibri" panose="020F0502020204030204" pitchFamily="34" charset="0"/>
              </a:rPr>
              <a:t>) </a:t>
            </a:r>
            <a:r>
              <a:rPr lang="fi-FI" sz="1667" b="0" dirty="0" err="1">
                <a:latin typeface="Calibri" panose="020F0502020204030204" pitchFamily="34" charset="0"/>
              </a:rPr>
              <a:t>well</a:t>
            </a:r>
            <a:r>
              <a:rPr lang="fi-FI" sz="1667" b="0" dirty="0">
                <a:latin typeface="Calibri" panose="020F0502020204030204" pitchFamily="34" charset="0"/>
              </a:rPr>
              <a:t> in </a:t>
            </a:r>
            <a:r>
              <a:rPr lang="fi-FI" sz="1667" b="0" dirty="0" err="1">
                <a:latin typeface="Calibri" panose="020F0502020204030204" pitchFamily="34" charset="0"/>
              </a:rPr>
              <a:t>advance</a:t>
            </a:r>
            <a:endParaRPr lang="fi-FI" sz="1667" b="0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1667" b="0" dirty="0" err="1">
                <a:latin typeface="Calibri" panose="020F0502020204030204" pitchFamily="34" charset="0"/>
              </a:rPr>
              <a:t>Possibility</a:t>
            </a:r>
            <a:r>
              <a:rPr lang="fi-FI" sz="1667" b="0" dirty="0">
                <a:latin typeface="Calibri" panose="020F0502020204030204" pitchFamily="34" charset="0"/>
              </a:rPr>
              <a:t> to </a:t>
            </a:r>
            <a:r>
              <a:rPr lang="fi-FI" sz="1667" b="0" dirty="0" err="1">
                <a:latin typeface="Calibri" panose="020F0502020204030204" pitchFamily="34" charset="0"/>
              </a:rPr>
              <a:t>choose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own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method</a:t>
            </a:r>
            <a:r>
              <a:rPr lang="fi-FI" sz="1667" b="0" dirty="0">
                <a:latin typeface="Calibri" panose="020F0502020204030204" pitchFamily="34" charset="0"/>
              </a:rPr>
              <a:t> of </a:t>
            </a:r>
            <a:r>
              <a:rPr lang="fi-FI" sz="1667" b="0" dirty="0" err="1">
                <a:latin typeface="Calibri" panose="020F0502020204030204" pitchFamily="34" charset="0"/>
              </a:rPr>
              <a:t>studying</a:t>
            </a:r>
            <a:r>
              <a:rPr lang="fi-FI" sz="1667" b="0" dirty="0">
                <a:latin typeface="Calibri" panose="020F0502020204030204" pitchFamily="34" charset="0"/>
              </a:rPr>
              <a:t> (</a:t>
            </a:r>
            <a:r>
              <a:rPr lang="fi-FI" sz="1667" b="0" dirty="0" err="1">
                <a:latin typeface="Calibri" panose="020F0502020204030204" pitchFamily="34" charset="0"/>
              </a:rPr>
              <a:t>e.g</a:t>
            </a:r>
            <a:r>
              <a:rPr lang="fi-FI" sz="1667" b="0" dirty="0">
                <a:latin typeface="Calibri" panose="020F0502020204030204" pitchFamily="34" charset="0"/>
              </a:rPr>
              <a:t>. in </a:t>
            </a:r>
            <a:r>
              <a:rPr lang="fi-FI" sz="1667" b="0" dirty="0" err="1">
                <a:latin typeface="Calibri" panose="020F0502020204030204" pitchFamily="34" charset="0"/>
              </a:rPr>
              <a:t>groups</a:t>
            </a:r>
            <a:r>
              <a:rPr lang="fi-FI" sz="1667" b="0" dirty="0">
                <a:latin typeface="Calibri" panose="020F0502020204030204" pitchFamily="34" charset="0"/>
              </a:rPr>
              <a:t>, in </a:t>
            </a:r>
            <a:r>
              <a:rPr lang="fi-FI" sz="1667" b="0" dirty="0" err="1">
                <a:latin typeface="Calibri" panose="020F0502020204030204" pitchFamily="34" charset="0"/>
              </a:rPr>
              <a:t>pairs</a:t>
            </a:r>
            <a:r>
              <a:rPr lang="fi-FI" sz="1667" b="0" dirty="0">
                <a:latin typeface="Calibri" panose="020F0502020204030204" pitchFamily="34" charset="0"/>
              </a:rPr>
              <a:t>, on </a:t>
            </a:r>
            <a:r>
              <a:rPr lang="fi-FI" sz="1667" b="0" dirty="0" err="1">
                <a:latin typeface="Calibri" panose="020F0502020204030204" pitchFamily="34" charset="0"/>
              </a:rPr>
              <a:t>their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own</a:t>
            </a:r>
            <a:r>
              <a:rPr lang="fi-FI" sz="1667" b="0" dirty="0">
                <a:latin typeface="Calibri" panose="020F0502020204030204" pitchFamily="34" charset="0"/>
              </a:rPr>
              <a:t>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905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Supporting executive functions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1130287" y="1125682"/>
            <a:ext cx="3323399" cy="3151626"/>
          </a:xfrm>
        </p:spPr>
        <p:txBody>
          <a:bodyPr/>
          <a:lstStyle/>
          <a:p>
            <a:endParaRPr lang="en-US" sz="2000" dirty="0"/>
          </a:p>
          <a:p>
            <a:r>
              <a:rPr lang="en-US" sz="2000" dirty="0">
                <a:latin typeface="Calibri" panose="020F0502020204030204" pitchFamily="34" charset="0"/>
              </a:rPr>
              <a:t>Clear and structured instructions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</a:rPr>
              <a:t>Same instructions in different places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</a:rPr>
              <a:t>Instructions divided into smaller pieces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</a:rPr>
              <a:t>Monitoring performance and intervening early on in case of problems</a:t>
            </a:r>
          </a:p>
          <a:p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8"/>
          </p:nvPr>
        </p:nvSpPr>
        <p:spPr>
          <a:xfrm>
            <a:off x="4978978" y="1569253"/>
            <a:ext cx="3326045" cy="3192964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</a:rPr>
              <a:t>Support and guidance with time management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</a:rPr>
              <a:t>Setting goals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</a:rPr>
              <a:t>Dividing goals into concrete tasks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</a:rPr>
              <a:t>Using a calendar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" panose="020F0502020204030204" pitchFamily="34" charset="0"/>
              </a:rPr>
              <a:t>Monitoring goal achievement</a:t>
            </a:r>
          </a:p>
          <a:p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039092" y="970702"/>
            <a:ext cx="3223948" cy="15498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7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5065201" y="951580"/>
            <a:ext cx="3239823" cy="17410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24481284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Psychology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service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05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  <a:latin typeface="Calibri" panose="020F0502020204030204" pitchFamily="34" charset="0"/>
              </a:rPr>
              <a:t>Learning outcomes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sz="2400" dirty="0">
                <a:latin typeface="Calibri" panose="020F0502020204030204" pitchFamily="34" charset="0"/>
              </a:rPr>
              <a:t>After </a:t>
            </a:r>
            <a:r>
              <a:rPr lang="en-GB" sz="2400" dirty="0" smtClean="0">
                <a:latin typeface="Calibri" panose="020F0502020204030204" pitchFamily="34" charset="0"/>
              </a:rPr>
              <a:t>today’s </a:t>
            </a:r>
            <a:r>
              <a:rPr lang="en-GB" sz="2400" dirty="0">
                <a:latin typeface="Calibri" panose="020F0502020204030204" pitchFamily="34" charset="0"/>
              </a:rPr>
              <a:t>session you </a:t>
            </a:r>
          </a:p>
          <a:p>
            <a:endParaRPr lang="en-GB" sz="2400" dirty="0">
              <a:latin typeface="Calibri" panose="020F0502020204030204" pitchFamily="34" charset="0"/>
            </a:endParaRPr>
          </a:p>
          <a:p>
            <a:r>
              <a:rPr lang="en-GB" sz="2400" dirty="0">
                <a:latin typeface="Calibri" panose="020F0502020204030204" pitchFamily="34" charset="0"/>
              </a:rPr>
              <a:t>…can identify some aspects of motivation, </a:t>
            </a:r>
          </a:p>
          <a:p>
            <a:r>
              <a:rPr lang="en-GB" sz="2400" dirty="0">
                <a:latin typeface="Calibri" panose="020F0502020204030204" pitchFamily="34" charset="0"/>
              </a:rPr>
              <a:t>…have reflected on the course,</a:t>
            </a:r>
          </a:p>
          <a:p>
            <a:r>
              <a:rPr lang="en-GB" sz="2400" dirty="0">
                <a:latin typeface="Calibri" panose="020F0502020204030204" pitchFamily="34" charset="0"/>
              </a:rPr>
              <a:t>…know some methods to advise students as a teaching assistant.  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7.3.2018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449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Psychology</a:t>
            </a:r>
            <a:r>
              <a:rPr lang="fi-FI" dirty="0" smtClean="0"/>
              <a:t> </a:t>
            </a:r>
            <a:r>
              <a:rPr lang="fi-FI" dirty="0"/>
              <a:t>S</a:t>
            </a:r>
            <a:r>
              <a:rPr lang="fi-FI" dirty="0" smtClean="0"/>
              <a:t>ervice: </a:t>
            </a:r>
            <a:r>
              <a:rPr lang="fi-FI" dirty="0" err="1" smtClean="0"/>
              <a:t>Individual</a:t>
            </a:r>
            <a:r>
              <a:rPr lang="fi-FI" dirty="0" smtClean="0"/>
              <a:t> </a:t>
            </a:r>
            <a:r>
              <a:rPr lang="fi-FI" dirty="0" err="1" smtClean="0"/>
              <a:t>Meetings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667" dirty="0">
                <a:latin typeface="Calibri" panose="020F0502020204030204" pitchFamily="34" charset="0"/>
              </a:rPr>
              <a:t>The psychology service for students offers counseling and support for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study skills and learning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motivation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self-regulation, e.g. time management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coping with </a:t>
            </a:r>
            <a:r>
              <a:rPr lang="en-US" dirty="0" smtClean="0">
                <a:latin typeface="Calibri" panose="020F0502020204030204" pitchFamily="34" charset="0"/>
              </a:rPr>
              <a:t>stress </a:t>
            </a:r>
            <a:endParaRPr lang="fi-FI" dirty="0" smtClean="0">
              <a:latin typeface="Calibri" panose="020F0502020204030204" pitchFamily="34" charset="0"/>
            </a:endParaRPr>
          </a:p>
          <a:p>
            <a:r>
              <a:rPr lang="en-US" sz="1667" dirty="0">
                <a:latin typeface="Calibri" panose="020F0502020204030204" pitchFamily="34" charset="0"/>
              </a:rPr>
              <a:t>You can book an appointment by e-mail</a:t>
            </a:r>
          </a:p>
          <a:p>
            <a:pPr marL="214304" lvl="1" indent="-214304">
              <a:buFontTx/>
              <a:buChar char="•"/>
            </a:pPr>
            <a:r>
              <a:rPr lang="en-US" dirty="0">
                <a:latin typeface="Calibri" panose="020F0502020204030204" pitchFamily="34" charset="0"/>
              </a:rPr>
              <a:t>1-5 appointments (45 minutes each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 marL="214304" lvl="1" indent="-214304">
              <a:buFontTx/>
              <a:buChar char="•"/>
            </a:pPr>
            <a:endParaRPr lang="en-US" dirty="0">
              <a:latin typeface="Calibri" panose="020F0502020204030204" pitchFamily="34" charset="0"/>
            </a:endParaRPr>
          </a:p>
          <a:p>
            <a:pPr marL="0" lvl="1" indent="0">
              <a:buNone/>
            </a:pPr>
            <a:endParaRPr lang="fi-FI" dirty="0">
              <a:latin typeface="Calibri" panose="020F0502020204030204" pitchFamily="34" charset="0"/>
            </a:endParaRPr>
          </a:p>
          <a:p>
            <a:r>
              <a:rPr lang="fi-FI" sz="1667" dirty="0">
                <a:latin typeface="Calibri" panose="020F0502020204030204" pitchFamily="34" charset="0"/>
              </a:rPr>
              <a:t>Service is </a:t>
            </a:r>
            <a:r>
              <a:rPr lang="fi-FI" sz="1667" dirty="0" err="1">
                <a:latin typeface="Calibri" panose="020F0502020204030204" pitchFamily="34" charset="0"/>
              </a:rPr>
              <a:t>available</a:t>
            </a:r>
            <a:r>
              <a:rPr lang="fi-FI" sz="1667" dirty="0">
                <a:latin typeface="Calibri" panose="020F0502020204030204" pitchFamily="34" charset="0"/>
              </a:rPr>
              <a:t> at Otaniemi, Töölö and Arabia campus</a:t>
            </a:r>
          </a:p>
          <a:p>
            <a:pPr marL="191992" lvl="2" indent="0">
              <a:buNone/>
            </a:pP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735" y="1971188"/>
            <a:ext cx="2290113" cy="171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6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Psychology</a:t>
            </a:r>
            <a:r>
              <a:rPr lang="fi-FI" dirty="0" smtClean="0"/>
              <a:t> Service: </a:t>
            </a:r>
            <a:r>
              <a:rPr lang="fi-FI" dirty="0" err="1" smtClean="0"/>
              <a:t>Workshops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2000" b="0" dirty="0" err="1">
                <a:latin typeface="Calibri" panose="020F0502020204030204" pitchFamily="34" charset="0"/>
              </a:rPr>
              <a:t>We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offer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workshops</a:t>
            </a:r>
            <a:r>
              <a:rPr lang="fi-FI" sz="2000" b="0" dirty="0">
                <a:latin typeface="Calibri" panose="020F0502020204030204" pitchFamily="34" charset="0"/>
              </a:rPr>
              <a:t> on </a:t>
            </a:r>
            <a:r>
              <a:rPr lang="fi-FI" sz="2000" b="0" dirty="0" err="1">
                <a:latin typeface="Calibri" panose="020F0502020204030204" pitchFamily="34" charset="0"/>
              </a:rPr>
              <a:t>different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themes</a:t>
            </a:r>
            <a:r>
              <a:rPr lang="fi-FI" sz="2000" b="0" dirty="0">
                <a:latin typeface="Calibri" panose="020F0502020204030204" pitchFamily="34" charset="0"/>
              </a:rPr>
              <a:t>, </a:t>
            </a:r>
            <a:r>
              <a:rPr lang="fi-FI" sz="2000" b="0" dirty="0" err="1">
                <a:latin typeface="Calibri" panose="020F0502020204030204" pitchFamily="34" charset="0"/>
              </a:rPr>
              <a:t>eg</a:t>
            </a:r>
            <a:r>
              <a:rPr lang="fi-FI" sz="2000" b="0" dirty="0">
                <a:latin typeface="Calibri" panose="020F0502020204030204" pitchFamily="34" charset="0"/>
              </a:rPr>
              <a:t>. </a:t>
            </a:r>
            <a:r>
              <a:rPr lang="fi-FI" sz="2000" b="0" dirty="0" err="1">
                <a:latin typeface="Calibri" panose="020F0502020204030204" pitchFamily="34" charset="0"/>
              </a:rPr>
              <a:t>self-knowledge</a:t>
            </a:r>
            <a:r>
              <a:rPr lang="fi-FI" sz="2000" b="0" dirty="0">
                <a:latin typeface="Calibri" panose="020F0502020204030204" pitchFamily="34" charset="0"/>
              </a:rPr>
              <a:t>, </a:t>
            </a:r>
            <a:r>
              <a:rPr lang="fi-FI" sz="2000" b="0" dirty="0" err="1">
                <a:latin typeface="Calibri" panose="020F0502020204030204" pitchFamily="34" charset="0"/>
              </a:rPr>
              <a:t>social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anxiety</a:t>
            </a:r>
            <a:r>
              <a:rPr lang="fi-FI" sz="2000" b="0" dirty="0">
                <a:latin typeface="Calibri" panose="020F0502020204030204" pitchFamily="34" charset="0"/>
              </a:rPr>
              <a:t>, </a:t>
            </a:r>
            <a:r>
              <a:rPr lang="fi-FI" sz="2000" b="0" dirty="0" err="1">
                <a:latin typeface="Calibri" panose="020F0502020204030204" pitchFamily="34" charset="0"/>
              </a:rPr>
              <a:t>mindfulness</a:t>
            </a:r>
            <a:endParaRPr lang="fi-FI" sz="2000" b="0" dirty="0">
              <a:latin typeface="Calibri" panose="020F0502020204030204" pitchFamily="34" charset="0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2000" b="0" dirty="0" err="1">
                <a:latin typeface="Calibri" panose="020F0502020204030204" pitchFamily="34" charset="0"/>
              </a:rPr>
              <a:t>Usually</a:t>
            </a:r>
            <a:r>
              <a:rPr lang="fi-FI" sz="2000" b="0" dirty="0">
                <a:latin typeface="Calibri" panose="020F0502020204030204" pitchFamily="34" charset="0"/>
              </a:rPr>
              <a:t> 3-8 </a:t>
            </a:r>
            <a:r>
              <a:rPr lang="fi-FI" sz="2000" b="0" dirty="0" err="1">
                <a:latin typeface="Calibri" panose="020F0502020204030204" pitchFamily="34" charset="0"/>
              </a:rPr>
              <a:t>sessions</a:t>
            </a:r>
            <a:r>
              <a:rPr lang="fi-FI" sz="2000" b="0" dirty="0">
                <a:latin typeface="Calibri" panose="020F0502020204030204" pitchFamily="34" charset="0"/>
              </a:rPr>
              <a:t> per workshop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fi-FI" sz="2000" b="0" dirty="0">
                <a:latin typeface="Calibri" panose="020F0502020204030204" pitchFamily="34" charset="0"/>
              </a:rPr>
              <a:t>Small </a:t>
            </a:r>
            <a:r>
              <a:rPr lang="fi-FI" sz="2000" b="0" dirty="0" err="1">
                <a:latin typeface="Calibri" panose="020F0502020204030204" pitchFamily="34" charset="0"/>
              </a:rPr>
              <a:t>groups</a:t>
            </a:r>
            <a:r>
              <a:rPr lang="fi-FI" sz="2000" b="0" dirty="0">
                <a:latin typeface="Calibri" panose="020F0502020204030204" pitchFamily="34" charset="0"/>
              </a:rPr>
              <a:t>, 10-15 </a:t>
            </a:r>
            <a:r>
              <a:rPr lang="fi-FI" sz="2000" b="0" dirty="0" err="1">
                <a:latin typeface="Calibri" panose="020F0502020204030204" pitchFamily="34" charset="0"/>
              </a:rPr>
              <a:t>participants</a:t>
            </a:r>
            <a:endParaRPr lang="fi-FI" sz="2000" b="0" dirty="0">
              <a:latin typeface="Calibri" panose="020F0502020204030204" pitchFamily="34" charset="0"/>
            </a:endParaRPr>
          </a:p>
          <a:p>
            <a:endParaRPr lang="fi-FI" sz="1500" dirty="0">
              <a:latin typeface="Calibri" panose="020F0502020204030204" pitchFamily="34" charset="0"/>
            </a:endParaRP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fi-FI" sz="1667" b="0" dirty="0">
                <a:latin typeface="Calibri" panose="020F0502020204030204" pitchFamily="34" charset="0"/>
              </a:rPr>
              <a:t>You’ll </a:t>
            </a:r>
            <a:r>
              <a:rPr lang="fi-FI" sz="1667" b="0" dirty="0" err="1">
                <a:latin typeface="Calibri" panose="020F0502020204030204" pitchFamily="34" charset="0"/>
              </a:rPr>
              <a:t>find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more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information</a:t>
            </a:r>
            <a:r>
              <a:rPr lang="fi-FI" sz="1667" b="0" dirty="0">
                <a:latin typeface="Calibri" panose="020F0502020204030204" pitchFamily="34" charset="0"/>
              </a:rPr>
              <a:t> on </a:t>
            </a:r>
            <a:r>
              <a:rPr lang="fi-FI" sz="1667" b="0" dirty="0" err="1">
                <a:latin typeface="Calibri" panose="020F0502020204030204" pitchFamily="34" charset="0"/>
              </a:rPr>
              <a:t>the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services</a:t>
            </a:r>
            <a:r>
              <a:rPr lang="fi-FI" sz="1667" b="0" dirty="0">
                <a:latin typeface="Calibri" panose="020F0502020204030204" pitchFamily="34" charset="0"/>
              </a:rPr>
              <a:t> on </a:t>
            </a:r>
            <a:r>
              <a:rPr lang="fi-FI" sz="1667" b="0" dirty="0" err="1">
                <a:latin typeface="Calibri" panose="020F0502020204030204" pitchFamily="34" charset="0"/>
              </a:rPr>
              <a:t>the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web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site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>
                <a:latin typeface="Calibri" panose="020F0502020204030204" pitchFamily="34" charset="0"/>
                <a:hlinkClick r:id="rId2"/>
              </a:rPr>
              <a:t>https://into.aalto.fi/display/enopintopsykologi/Homepage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  <a:r>
              <a:rPr lang="fi-FI" sz="1667" b="0" dirty="0" err="1">
                <a:latin typeface="Calibri" panose="020F0502020204030204" pitchFamily="34" charset="0"/>
              </a:rPr>
              <a:t>or</a:t>
            </a:r>
            <a:r>
              <a:rPr lang="fi-FI" sz="1667" b="0" dirty="0">
                <a:latin typeface="Calibri" panose="020F0502020204030204" pitchFamily="34" charset="0"/>
              </a:rPr>
              <a:t> into.aalto.fi/</a:t>
            </a:r>
            <a:r>
              <a:rPr lang="fi-FI" sz="1667" b="0" dirty="0" err="1">
                <a:latin typeface="Calibri" panose="020F0502020204030204" pitchFamily="34" charset="0"/>
              </a:rPr>
              <a:t>opintopsykologi</a:t>
            </a:r>
            <a:r>
              <a:rPr lang="fi-FI" sz="1667" b="0" dirty="0">
                <a:latin typeface="Calibri" panose="020F0502020204030204" pitchFamily="34" charset="0"/>
              </a:rPr>
              <a:t> </a:t>
            </a:r>
          </a:p>
          <a:p>
            <a:endParaRPr lang="fi-FI" sz="1667" b="0" dirty="0"/>
          </a:p>
          <a:p>
            <a:pPr marL="1142954" lvl="4" indent="0">
              <a:buNone/>
            </a:pPr>
            <a:endParaRPr lang="fi-FI" dirty="0" smtClean="0"/>
          </a:p>
          <a:p>
            <a:pPr marL="285739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329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 smtClean="0">
                <a:latin typeface="Calibri" panose="020F0502020204030204" pitchFamily="34" charset="0"/>
              </a:rPr>
              <a:t>The assistant’s bag of tricks</a:t>
            </a:r>
            <a:endParaRPr lang="en-GB" sz="4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96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Believe that students can</a:t>
            </a:r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Try always to believe that students can if they want to and try hard. </a:t>
            </a:r>
            <a:endParaRPr lang="en-GB" sz="2000" dirty="0" smtClean="0">
              <a:latin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</a:endParaRPr>
          </a:p>
          <a:p>
            <a:r>
              <a:rPr lang="en-GB" sz="2000" dirty="0" smtClean="0">
                <a:latin typeface="Calibri" panose="020F0502020204030204" pitchFamily="34" charset="0"/>
              </a:rPr>
              <a:t>If </a:t>
            </a:r>
            <a:r>
              <a:rPr lang="en-GB" sz="2000" i="1" dirty="0">
                <a:latin typeface="Calibri" panose="020F0502020204030204" pitchFamily="34" charset="0"/>
              </a:rPr>
              <a:t>you</a:t>
            </a:r>
            <a:r>
              <a:rPr lang="en-GB" sz="2000" dirty="0">
                <a:latin typeface="Calibri" panose="020F0502020204030204" pitchFamily="34" charset="0"/>
              </a:rPr>
              <a:t> don’t believe they can, it’s more likely that they do not either.</a:t>
            </a:r>
          </a:p>
          <a:p>
            <a:endParaRPr lang="en-GB" sz="1600" dirty="0">
              <a:latin typeface="Calibri" panose="020F0502020204030204" pitchFamily="34" charset="0"/>
            </a:endParaRPr>
          </a:p>
          <a:p>
            <a:r>
              <a:rPr lang="en-GB" sz="1600" dirty="0">
                <a:latin typeface="Calibri" panose="020F0502020204030204" pitchFamily="34" charset="0"/>
              </a:rPr>
              <a:t>Self-fulfilling prophecy:</a:t>
            </a:r>
          </a:p>
          <a:p>
            <a:r>
              <a:rPr lang="en-GB" sz="1600" b="0" dirty="0">
                <a:latin typeface="Calibri" panose="020F0502020204030204" pitchFamily="34" charset="0"/>
              </a:rPr>
              <a:t>The students of a teacher who is told their students are very good at something perform better than the students of a teacher who is told their students are very bad at it, even though there is no difference in the students’ actual knowledge level.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endParaRPr lang="fi-FI" sz="1667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Some ways to proceed with those who are stuck</a:t>
            </a:r>
            <a:endParaRPr lang="en-GB" sz="28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24318" y="673744"/>
            <a:ext cx="1462019" cy="517954"/>
          </a:xfrm>
          <a:custGeom>
            <a:avLst/>
            <a:gdLst>
              <a:gd name="connsiteX0" fmla="*/ 0 w 1462019"/>
              <a:gd name="connsiteY0" fmla="*/ 0 h 517954"/>
              <a:gd name="connsiteX1" fmla="*/ 1462019 w 1462019"/>
              <a:gd name="connsiteY1" fmla="*/ 0 h 517954"/>
              <a:gd name="connsiteX2" fmla="*/ 1462019 w 1462019"/>
              <a:gd name="connsiteY2" fmla="*/ 517954 h 517954"/>
              <a:gd name="connsiteX3" fmla="*/ 0 w 1462019"/>
              <a:gd name="connsiteY3" fmla="*/ 517954 h 517954"/>
              <a:gd name="connsiteX4" fmla="*/ 0 w 1462019"/>
              <a:gd name="connsiteY4" fmla="*/ 0 h 51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517954">
                <a:moveTo>
                  <a:pt x="0" y="0"/>
                </a:moveTo>
                <a:lnTo>
                  <a:pt x="1462019" y="0"/>
                </a:lnTo>
                <a:lnTo>
                  <a:pt x="1462019" y="517954"/>
                </a:lnTo>
                <a:lnTo>
                  <a:pt x="0" y="5179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500" kern="1200" dirty="0" smtClean="0"/>
              <a:t>Give feedback</a:t>
            </a:r>
            <a:endParaRPr lang="en-GB" sz="15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524318" y="1191698"/>
            <a:ext cx="1462019" cy="3633532"/>
          </a:xfrm>
          <a:custGeom>
            <a:avLst/>
            <a:gdLst>
              <a:gd name="connsiteX0" fmla="*/ 0 w 1462019"/>
              <a:gd name="connsiteY0" fmla="*/ 0 h 3633532"/>
              <a:gd name="connsiteX1" fmla="*/ 1462019 w 1462019"/>
              <a:gd name="connsiteY1" fmla="*/ 0 h 3633532"/>
              <a:gd name="connsiteX2" fmla="*/ 1462019 w 1462019"/>
              <a:gd name="connsiteY2" fmla="*/ 3633532 h 3633532"/>
              <a:gd name="connsiteX3" fmla="*/ 0 w 1462019"/>
              <a:gd name="connsiteY3" fmla="*/ 3633532 h 3633532"/>
              <a:gd name="connsiteX4" fmla="*/ 0 w 1462019"/>
              <a:gd name="connsiteY4" fmla="*/ 0 h 363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3633532">
                <a:moveTo>
                  <a:pt x="0" y="0"/>
                </a:moveTo>
                <a:lnTo>
                  <a:pt x="1462019" y="0"/>
                </a:lnTo>
                <a:lnTo>
                  <a:pt x="1462019" y="3633532"/>
                </a:lnTo>
                <a:lnTo>
                  <a:pt x="0" y="36335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106680" bIns="120015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500" dirty="0" smtClean="0"/>
              <a:t>Say</a:t>
            </a:r>
            <a:r>
              <a:rPr lang="en-GB" sz="1500" kern="1200" dirty="0" smtClean="0"/>
              <a:t> something positive about the proceeding</a:t>
            </a:r>
            <a:endParaRPr lang="en-GB" sz="15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2191020" y="673744"/>
            <a:ext cx="1462019" cy="517954"/>
          </a:xfrm>
          <a:custGeom>
            <a:avLst/>
            <a:gdLst>
              <a:gd name="connsiteX0" fmla="*/ 0 w 1462019"/>
              <a:gd name="connsiteY0" fmla="*/ 0 h 517954"/>
              <a:gd name="connsiteX1" fmla="*/ 1462019 w 1462019"/>
              <a:gd name="connsiteY1" fmla="*/ 0 h 517954"/>
              <a:gd name="connsiteX2" fmla="*/ 1462019 w 1462019"/>
              <a:gd name="connsiteY2" fmla="*/ 517954 h 517954"/>
              <a:gd name="connsiteX3" fmla="*/ 0 w 1462019"/>
              <a:gd name="connsiteY3" fmla="*/ 517954 h 517954"/>
              <a:gd name="connsiteX4" fmla="*/ 0 w 1462019"/>
              <a:gd name="connsiteY4" fmla="*/ 0 h 51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517954">
                <a:moveTo>
                  <a:pt x="0" y="0"/>
                </a:moveTo>
                <a:lnTo>
                  <a:pt x="1462019" y="0"/>
                </a:lnTo>
                <a:lnTo>
                  <a:pt x="1462019" y="517954"/>
                </a:lnTo>
                <a:lnTo>
                  <a:pt x="0" y="5179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500" kern="1200" dirty="0" smtClean="0"/>
              <a:t>Ask</a:t>
            </a:r>
            <a:endParaRPr lang="en-GB" sz="15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2191020" y="1191698"/>
            <a:ext cx="1462019" cy="3633532"/>
          </a:xfrm>
          <a:custGeom>
            <a:avLst/>
            <a:gdLst>
              <a:gd name="connsiteX0" fmla="*/ 0 w 1462019"/>
              <a:gd name="connsiteY0" fmla="*/ 0 h 3633532"/>
              <a:gd name="connsiteX1" fmla="*/ 1462019 w 1462019"/>
              <a:gd name="connsiteY1" fmla="*/ 0 h 3633532"/>
              <a:gd name="connsiteX2" fmla="*/ 1462019 w 1462019"/>
              <a:gd name="connsiteY2" fmla="*/ 3633532 h 3633532"/>
              <a:gd name="connsiteX3" fmla="*/ 0 w 1462019"/>
              <a:gd name="connsiteY3" fmla="*/ 3633532 h 3633532"/>
              <a:gd name="connsiteX4" fmla="*/ 0 w 1462019"/>
              <a:gd name="connsiteY4" fmla="*/ 0 h 363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3633532">
                <a:moveTo>
                  <a:pt x="0" y="0"/>
                </a:moveTo>
                <a:lnTo>
                  <a:pt x="1462019" y="0"/>
                </a:lnTo>
                <a:lnTo>
                  <a:pt x="1462019" y="3633532"/>
                </a:lnTo>
                <a:lnTo>
                  <a:pt x="0" y="36335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kern="1200" dirty="0" smtClean="0"/>
              <a:t>Can you explain how you got here?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kern="1200" dirty="0" smtClean="0"/>
              <a:t>What was your main idea?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kern="1200" dirty="0" smtClean="0"/>
              <a:t>Are there things you are unsure about?</a:t>
            </a:r>
            <a:endParaRPr lang="en-GB" sz="16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3857722" y="673744"/>
            <a:ext cx="1462019" cy="517954"/>
          </a:xfrm>
          <a:custGeom>
            <a:avLst/>
            <a:gdLst>
              <a:gd name="connsiteX0" fmla="*/ 0 w 1462019"/>
              <a:gd name="connsiteY0" fmla="*/ 0 h 517954"/>
              <a:gd name="connsiteX1" fmla="*/ 1462019 w 1462019"/>
              <a:gd name="connsiteY1" fmla="*/ 0 h 517954"/>
              <a:gd name="connsiteX2" fmla="*/ 1462019 w 1462019"/>
              <a:gd name="connsiteY2" fmla="*/ 517954 h 517954"/>
              <a:gd name="connsiteX3" fmla="*/ 0 w 1462019"/>
              <a:gd name="connsiteY3" fmla="*/ 517954 h 517954"/>
              <a:gd name="connsiteX4" fmla="*/ 0 w 1462019"/>
              <a:gd name="connsiteY4" fmla="*/ 0 h 51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517954">
                <a:moveTo>
                  <a:pt x="0" y="0"/>
                </a:moveTo>
                <a:lnTo>
                  <a:pt x="1462019" y="0"/>
                </a:lnTo>
                <a:lnTo>
                  <a:pt x="1462019" y="517954"/>
                </a:lnTo>
                <a:lnTo>
                  <a:pt x="0" y="5179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500" kern="1200" dirty="0" smtClean="0"/>
              <a:t>Use peers</a:t>
            </a:r>
            <a:endParaRPr lang="en-GB" sz="15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3857722" y="1191698"/>
            <a:ext cx="1462019" cy="3633532"/>
          </a:xfrm>
          <a:custGeom>
            <a:avLst/>
            <a:gdLst>
              <a:gd name="connsiteX0" fmla="*/ 0 w 1462019"/>
              <a:gd name="connsiteY0" fmla="*/ 0 h 3633532"/>
              <a:gd name="connsiteX1" fmla="*/ 1462019 w 1462019"/>
              <a:gd name="connsiteY1" fmla="*/ 0 h 3633532"/>
              <a:gd name="connsiteX2" fmla="*/ 1462019 w 1462019"/>
              <a:gd name="connsiteY2" fmla="*/ 3633532 h 3633532"/>
              <a:gd name="connsiteX3" fmla="*/ 0 w 1462019"/>
              <a:gd name="connsiteY3" fmla="*/ 3633532 h 3633532"/>
              <a:gd name="connsiteX4" fmla="*/ 0 w 1462019"/>
              <a:gd name="connsiteY4" fmla="*/ 0 h 363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3633532">
                <a:moveTo>
                  <a:pt x="0" y="0"/>
                </a:moveTo>
                <a:lnTo>
                  <a:pt x="1462019" y="0"/>
                </a:lnTo>
                <a:lnTo>
                  <a:pt x="1462019" y="3633532"/>
                </a:lnTo>
                <a:lnTo>
                  <a:pt x="0" y="36335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106680" bIns="120015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500" kern="1200" dirty="0" smtClean="0"/>
              <a:t>Is there someone in the same situation? Can they share ideas</a:t>
            </a:r>
            <a:r>
              <a:rPr lang="en-GB" sz="1500" dirty="0" smtClean="0"/>
              <a:t> or</a:t>
            </a:r>
            <a:r>
              <a:rPr lang="en-GB" sz="1500" kern="1200" dirty="0" smtClean="0"/>
              <a:t> </a:t>
            </a:r>
            <a:r>
              <a:rPr lang="en-GB" sz="1500" dirty="0" smtClean="0"/>
              <a:t>h</a:t>
            </a:r>
            <a:r>
              <a:rPr lang="en-GB" sz="1500" kern="1200" dirty="0" smtClean="0"/>
              <a:t>elp each other?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500" kern="1200" dirty="0" smtClean="0"/>
              <a:t>Try to stay close and listen if they get on track. Give support if they do, keep asking questions if they don’t</a:t>
            </a:r>
            <a:endParaRPr lang="en-GB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5524424" y="673744"/>
            <a:ext cx="1462019" cy="517954"/>
          </a:xfrm>
          <a:custGeom>
            <a:avLst/>
            <a:gdLst>
              <a:gd name="connsiteX0" fmla="*/ 0 w 1462019"/>
              <a:gd name="connsiteY0" fmla="*/ 0 h 517954"/>
              <a:gd name="connsiteX1" fmla="*/ 1462019 w 1462019"/>
              <a:gd name="connsiteY1" fmla="*/ 0 h 517954"/>
              <a:gd name="connsiteX2" fmla="*/ 1462019 w 1462019"/>
              <a:gd name="connsiteY2" fmla="*/ 517954 h 517954"/>
              <a:gd name="connsiteX3" fmla="*/ 0 w 1462019"/>
              <a:gd name="connsiteY3" fmla="*/ 517954 h 517954"/>
              <a:gd name="connsiteX4" fmla="*/ 0 w 1462019"/>
              <a:gd name="connsiteY4" fmla="*/ 0 h 51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517954">
                <a:moveTo>
                  <a:pt x="0" y="0"/>
                </a:moveTo>
                <a:lnTo>
                  <a:pt x="1462019" y="0"/>
                </a:lnTo>
                <a:lnTo>
                  <a:pt x="1462019" y="517954"/>
                </a:lnTo>
                <a:lnTo>
                  <a:pt x="0" y="5179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500" kern="1200" dirty="0" smtClean="0"/>
              <a:t>Something extra</a:t>
            </a:r>
            <a:endParaRPr lang="en-GB" sz="15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5524424" y="1191698"/>
            <a:ext cx="1462019" cy="3633532"/>
          </a:xfrm>
          <a:custGeom>
            <a:avLst/>
            <a:gdLst>
              <a:gd name="connsiteX0" fmla="*/ 0 w 1462019"/>
              <a:gd name="connsiteY0" fmla="*/ 0 h 3633532"/>
              <a:gd name="connsiteX1" fmla="*/ 1462019 w 1462019"/>
              <a:gd name="connsiteY1" fmla="*/ 0 h 3633532"/>
              <a:gd name="connsiteX2" fmla="*/ 1462019 w 1462019"/>
              <a:gd name="connsiteY2" fmla="*/ 3633532 h 3633532"/>
              <a:gd name="connsiteX3" fmla="*/ 0 w 1462019"/>
              <a:gd name="connsiteY3" fmla="*/ 3633532 h 3633532"/>
              <a:gd name="connsiteX4" fmla="*/ 0 w 1462019"/>
              <a:gd name="connsiteY4" fmla="*/ 0 h 363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3633532">
                <a:moveTo>
                  <a:pt x="0" y="0"/>
                </a:moveTo>
                <a:lnTo>
                  <a:pt x="1462019" y="0"/>
                </a:lnTo>
                <a:lnTo>
                  <a:pt x="1462019" y="3633532"/>
                </a:lnTo>
                <a:lnTo>
                  <a:pt x="0" y="36335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106680" bIns="120015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500" kern="1200" dirty="0" smtClean="0"/>
              <a:t>It there some extra material they could use? 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500" kern="1200" dirty="0" smtClean="0"/>
              <a:t>Some extra exercises more </a:t>
            </a:r>
            <a:r>
              <a:rPr lang="en-GB" sz="1500" dirty="0" smtClean="0"/>
              <a:t>at the</a:t>
            </a:r>
            <a:r>
              <a:rPr lang="en-GB" sz="1500" kern="1200" dirty="0" smtClean="0"/>
              <a:t> right level</a:t>
            </a:r>
            <a:r>
              <a:rPr lang="fi-FI" sz="1500" kern="1200" dirty="0" smtClean="0"/>
              <a:t>?</a:t>
            </a:r>
            <a:endParaRPr lang="en-US" sz="1500" kern="1200" dirty="0"/>
          </a:p>
        </p:txBody>
      </p:sp>
      <p:sp>
        <p:nvSpPr>
          <p:cNvPr id="18" name="Freeform 17"/>
          <p:cNvSpPr/>
          <p:nvPr/>
        </p:nvSpPr>
        <p:spPr>
          <a:xfrm>
            <a:off x="7191125" y="673744"/>
            <a:ext cx="1462019" cy="517954"/>
          </a:xfrm>
          <a:custGeom>
            <a:avLst/>
            <a:gdLst>
              <a:gd name="connsiteX0" fmla="*/ 0 w 1462019"/>
              <a:gd name="connsiteY0" fmla="*/ 0 h 517954"/>
              <a:gd name="connsiteX1" fmla="*/ 1462019 w 1462019"/>
              <a:gd name="connsiteY1" fmla="*/ 0 h 517954"/>
              <a:gd name="connsiteX2" fmla="*/ 1462019 w 1462019"/>
              <a:gd name="connsiteY2" fmla="*/ 517954 h 517954"/>
              <a:gd name="connsiteX3" fmla="*/ 0 w 1462019"/>
              <a:gd name="connsiteY3" fmla="*/ 517954 h 517954"/>
              <a:gd name="connsiteX4" fmla="*/ 0 w 1462019"/>
              <a:gd name="connsiteY4" fmla="*/ 0 h 517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517954">
                <a:moveTo>
                  <a:pt x="0" y="0"/>
                </a:moveTo>
                <a:lnTo>
                  <a:pt x="1462019" y="0"/>
                </a:lnTo>
                <a:lnTo>
                  <a:pt x="1462019" y="517954"/>
                </a:lnTo>
                <a:lnTo>
                  <a:pt x="0" y="5179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60960" rIns="106680" bIns="6096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500" kern="1200" dirty="0" smtClean="0"/>
              <a:t>Next step</a:t>
            </a:r>
            <a:endParaRPr lang="en-GB" sz="1500" kern="1200" dirty="0"/>
          </a:p>
        </p:txBody>
      </p:sp>
      <p:sp>
        <p:nvSpPr>
          <p:cNvPr id="19" name="Freeform 18"/>
          <p:cNvSpPr/>
          <p:nvPr/>
        </p:nvSpPr>
        <p:spPr>
          <a:xfrm>
            <a:off x="7191125" y="1191698"/>
            <a:ext cx="1462019" cy="3633532"/>
          </a:xfrm>
          <a:custGeom>
            <a:avLst/>
            <a:gdLst>
              <a:gd name="connsiteX0" fmla="*/ 0 w 1462019"/>
              <a:gd name="connsiteY0" fmla="*/ 0 h 3633532"/>
              <a:gd name="connsiteX1" fmla="*/ 1462019 w 1462019"/>
              <a:gd name="connsiteY1" fmla="*/ 0 h 3633532"/>
              <a:gd name="connsiteX2" fmla="*/ 1462019 w 1462019"/>
              <a:gd name="connsiteY2" fmla="*/ 3633532 h 3633532"/>
              <a:gd name="connsiteX3" fmla="*/ 0 w 1462019"/>
              <a:gd name="connsiteY3" fmla="*/ 3633532 h 3633532"/>
              <a:gd name="connsiteX4" fmla="*/ 0 w 1462019"/>
              <a:gd name="connsiteY4" fmla="*/ 0 h 3633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019" h="3633532">
                <a:moveTo>
                  <a:pt x="0" y="0"/>
                </a:moveTo>
                <a:lnTo>
                  <a:pt x="1462019" y="0"/>
                </a:lnTo>
                <a:lnTo>
                  <a:pt x="1462019" y="3633532"/>
                </a:lnTo>
                <a:lnTo>
                  <a:pt x="0" y="363353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010" tIns="80010" rIns="106680" bIns="120015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500" kern="1200" dirty="0" smtClean="0"/>
              <a:t>Make sure the students know how to proceed. If they still don’t know, help with what to start with</a:t>
            </a:r>
            <a:endParaRPr lang="en-GB" sz="1500" kern="1200" dirty="0"/>
          </a:p>
        </p:txBody>
      </p:sp>
    </p:spTree>
    <p:extLst>
      <p:ext uri="{BB962C8B-B14F-4D97-AF65-F5344CB8AC3E}">
        <p14:creationId xmlns:p14="http://schemas.microsoft.com/office/powerpoint/2010/main" val="254694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Tips from a seasoned assistant</a:t>
            </a:r>
            <a:endParaRPr lang="en-GB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accent2"/>
                </a:solidFill>
                <a:latin typeface="Calibri" panose="020F0502020204030204" pitchFamily="34" charset="0"/>
              </a:rPr>
              <a:t>At the course level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</a:rPr>
              <a:t>Talk to the course teacher throughout the course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</a:rPr>
              <a:t>Exercises </a:t>
            </a:r>
            <a:r>
              <a:rPr lang="en-GB" sz="1800" dirty="0">
                <a:latin typeface="Calibri" panose="020F0502020204030204" pitchFamily="34" charset="0"/>
              </a:rPr>
              <a:t>must be in sync with lectures, problems must serve a </a:t>
            </a:r>
            <a:r>
              <a:rPr lang="en-GB" sz="1800" dirty="0" smtClean="0">
                <a:latin typeface="Calibri" panose="020F0502020204030204" pitchFamily="34" charset="0"/>
              </a:rPr>
              <a:t>purpose (this is the teacher’s responsibility, but you should know the purpose too)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</a:rPr>
              <a:t>Remind the teacher if necessary that the students don’t know as much as he or she does</a:t>
            </a:r>
            <a:endParaRPr lang="en-GB" sz="1800" dirty="0">
              <a:latin typeface="Calibri" panose="020F0502020204030204" pitchFamily="34" charset="0"/>
            </a:endParaRP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</a:rPr>
              <a:t>What </a:t>
            </a:r>
            <a:r>
              <a:rPr lang="en-GB" sz="1800" dirty="0">
                <a:latin typeface="Calibri" panose="020F0502020204030204" pitchFamily="34" charset="0"/>
              </a:rPr>
              <a:t>does the teacher expect </a:t>
            </a:r>
            <a:r>
              <a:rPr lang="en-GB" sz="1800" dirty="0" smtClean="0">
                <a:latin typeface="Calibri" panose="020F0502020204030204" pitchFamily="34" charset="0"/>
              </a:rPr>
              <a:t>of you as an assistant?</a:t>
            </a:r>
            <a:endParaRPr lang="en-GB" sz="1800" dirty="0">
              <a:latin typeface="Calibri" panose="020F0502020204030204" pitchFamily="34" charset="0"/>
            </a:endParaRP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</a:rPr>
              <a:t>Ask for help when you need it (from the teacher, colleagues, </a:t>
            </a:r>
            <a:r>
              <a:rPr lang="en-GB" sz="1800" dirty="0" smtClean="0">
                <a:latin typeface="Calibri" panose="020F0502020204030204" pitchFamily="34" charset="0"/>
              </a:rPr>
              <a:t>previous/other </a:t>
            </a:r>
            <a:r>
              <a:rPr lang="en-GB" sz="1800" dirty="0">
                <a:latin typeface="Calibri" panose="020F0502020204030204" pitchFamily="34" charset="0"/>
              </a:rPr>
              <a:t>assistants)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2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  <a:latin typeface="Calibri" panose="020F0502020204030204" pitchFamily="34" charset="0"/>
              </a:rPr>
              <a:t>Tips from a seasoned assistant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9082" y="781571"/>
            <a:ext cx="8279382" cy="409205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chemeClr val="accent2"/>
                </a:solidFill>
                <a:latin typeface="Calibri" panose="020F0502020204030204" pitchFamily="34" charset="0"/>
              </a:rPr>
              <a:t>Prepare yourself well before your class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</a:rPr>
              <a:t>Solve the problems yourself even though you have the solutions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</a:rPr>
              <a:t>Learn the </a:t>
            </a:r>
            <a:r>
              <a:rPr lang="en-GB" sz="2000" dirty="0" smtClean="0">
                <a:latin typeface="Calibri" panose="020F0502020204030204" pitchFamily="34" charset="0"/>
              </a:rPr>
              <a:t>exercise topics </a:t>
            </a:r>
            <a:r>
              <a:rPr lang="en-GB" sz="2000" dirty="0">
                <a:latin typeface="Calibri" panose="020F0502020204030204" pitchFamily="34" charset="0"/>
              </a:rPr>
              <a:t>as well as you can in the time you </a:t>
            </a:r>
            <a:r>
              <a:rPr lang="en-GB" sz="2000" dirty="0" smtClean="0">
                <a:latin typeface="Calibri" panose="020F0502020204030204" pitchFamily="34" charset="0"/>
              </a:rPr>
              <a:t>have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</a:rPr>
              <a:t>y</a:t>
            </a:r>
            <a:r>
              <a:rPr lang="en-GB" sz="1800" dirty="0" smtClean="0">
                <a:latin typeface="Calibri" panose="020F0502020204030204" pitchFamily="34" charset="0"/>
              </a:rPr>
              <a:t>ou don’t have to know everything</a:t>
            </a:r>
          </a:p>
          <a:p>
            <a:pPr marL="803700" lvl="2" indent="-342900">
              <a:buFont typeface="Arial" panose="020B0604020202020204" pitchFamily="34" charset="0"/>
              <a:buChar char="–"/>
            </a:pPr>
            <a:r>
              <a:rPr lang="en-GB" sz="1400" dirty="0" smtClean="0">
                <a:latin typeface="Calibri" panose="020F0502020204030204" pitchFamily="34" charset="0"/>
              </a:rPr>
              <a:t>if </a:t>
            </a:r>
            <a:r>
              <a:rPr lang="en-GB" sz="1400" dirty="0">
                <a:latin typeface="Calibri" panose="020F0502020204030204" pitchFamily="34" charset="0"/>
              </a:rPr>
              <a:t>you don’t know </a:t>
            </a:r>
            <a:r>
              <a:rPr lang="en-GB" sz="1400" dirty="0" smtClean="0">
                <a:latin typeface="Calibri" panose="020F0502020204030204" pitchFamily="34" charset="0"/>
              </a:rPr>
              <a:t>something in class, </a:t>
            </a:r>
            <a:r>
              <a:rPr lang="en-GB" sz="1400" dirty="0">
                <a:latin typeface="Calibri" panose="020F0502020204030204" pitchFamily="34" charset="0"/>
              </a:rPr>
              <a:t>say </a:t>
            </a:r>
            <a:r>
              <a:rPr lang="en-GB" sz="1400" dirty="0" smtClean="0">
                <a:latin typeface="Calibri" panose="020F0502020204030204" pitchFamily="34" charset="0"/>
              </a:rPr>
              <a:t>so: “</a:t>
            </a:r>
            <a:r>
              <a:rPr lang="en-GB" sz="1400" i="1" dirty="0" smtClean="0">
                <a:latin typeface="Calibri" panose="020F0502020204030204" pitchFamily="34" charset="0"/>
              </a:rPr>
              <a:t>Hmm, that’s a tough one. I don’t know the answer, but I’ll find out and get back to you in the next class</a:t>
            </a:r>
            <a:r>
              <a:rPr lang="en-GB" sz="1400" dirty="0" smtClean="0">
                <a:latin typeface="Calibri" panose="020F0502020204030204" pitchFamily="34" charset="0"/>
              </a:rPr>
              <a:t>.” Return </a:t>
            </a:r>
            <a:r>
              <a:rPr lang="en-GB" sz="1400" dirty="0">
                <a:latin typeface="Calibri" panose="020F0502020204030204" pitchFamily="34" charset="0"/>
              </a:rPr>
              <a:t>to it the next </a:t>
            </a:r>
            <a:r>
              <a:rPr lang="en-GB" sz="1400" dirty="0" smtClean="0">
                <a:latin typeface="Calibri" panose="020F0502020204030204" pitchFamily="34" charset="0"/>
              </a:rPr>
              <a:t>time!</a:t>
            </a:r>
            <a:endParaRPr lang="en-GB" sz="1400" dirty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</a:rPr>
              <a:t>Think </a:t>
            </a:r>
            <a:r>
              <a:rPr lang="en-GB" sz="2000" dirty="0" smtClean="0">
                <a:latin typeface="Calibri" panose="020F0502020204030204" pitchFamily="34" charset="0"/>
              </a:rPr>
              <a:t>about </a:t>
            </a:r>
            <a:r>
              <a:rPr lang="en-GB" sz="2000" dirty="0">
                <a:latin typeface="Calibri" panose="020F0502020204030204" pitchFamily="34" charset="0"/>
              </a:rPr>
              <a:t>what you will say and do in class (specially the </a:t>
            </a:r>
            <a:r>
              <a:rPr lang="en-GB" sz="2000" dirty="0" smtClean="0">
                <a:latin typeface="Calibri" panose="020F0502020204030204" pitchFamily="34" charset="0"/>
              </a:rPr>
              <a:t>first)</a:t>
            </a:r>
            <a:endParaRPr lang="en-GB" sz="2000" dirty="0">
              <a:latin typeface="Calibri" panose="020F0502020204030204" pitchFamily="34" charset="0"/>
            </a:endParaRP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</a:rPr>
              <a:t>how you wish the students and start the class (ice-breaking is important)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</a:rPr>
              <a:t>any extra information, jokes (be </a:t>
            </a:r>
            <a:r>
              <a:rPr lang="en-GB" sz="1800" dirty="0" smtClean="0">
                <a:latin typeface="Calibri" panose="020F0502020204030204" pitchFamily="34" charset="0"/>
              </a:rPr>
              <a:t>sensitive, you can be exaggeratedly outrageous too, but tread carefully), </a:t>
            </a:r>
            <a:r>
              <a:rPr lang="en-GB" sz="1800" dirty="0">
                <a:latin typeface="Calibri" panose="020F0502020204030204" pitchFamily="34" charset="0"/>
              </a:rPr>
              <a:t>etc.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</a:rPr>
              <a:t>be prepared for the unexpected and to </a:t>
            </a:r>
            <a:r>
              <a:rPr lang="en-GB" sz="1800" dirty="0" smtClean="0">
                <a:latin typeface="Calibri" panose="020F0502020204030204" pitchFamily="34" charset="0"/>
              </a:rPr>
              <a:t>improvise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Calibri" panose="020F0502020204030204" pitchFamily="34" charset="0"/>
              </a:rPr>
              <a:t>how you interact with different students (the shy ones need you too)</a:t>
            </a:r>
            <a:endParaRPr lang="en-GB" sz="1800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38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Tips from a seasoned assistant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3" y="913284"/>
            <a:ext cx="8207374" cy="3960341"/>
          </a:xfrm>
        </p:spPr>
        <p:txBody>
          <a:bodyPr/>
          <a:lstStyle/>
          <a:p>
            <a:r>
              <a:rPr lang="en-GB" sz="2000" dirty="0" smtClean="0">
                <a:solidFill>
                  <a:schemeClr val="accent2"/>
                </a:solidFill>
              </a:rPr>
              <a:t>Content-related things you can do in the class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alibri" panose="020F0502020204030204" pitchFamily="34" charset="0"/>
              </a:rPr>
              <a:t>Tell students what you are going to do, or ask the students to choose what you should do in class </a:t>
            </a:r>
            <a:r>
              <a:rPr lang="en-GB" sz="2000" b="0" dirty="0" smtClean="0">
                <a:latin typeface="Calibri" panose="020F0502020204030204" pitchFamily="34" charset="0"/>
              </a:rPr>
              <a:t>(some possibilities are below)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alibri" panose="020F0502020204030204" pitchFamily="34" charset="0"/>
              </a:rPr>
              <a:t>Briefly go through only that theory relevant for the exercise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alibri" panose="020F0502020204030204" pitchFamily="34" charset="0"/>
              </a:rPr>
              <a:t>Solve an example problem that covers all, most, or most difficult of the issues in the exercise problems </a:t>
            </a:r>
            <a:r>
              <a:rPr lang="en-GB" sz="2000" i="1" dirty="0" smtClean="0">
                <a:latin typeface="Calibri" panose="020F0502020204030204" pitchFamily="34" charset="0"/>
              </a:rPr>
              <a:t>on the board</a:t>
            </a:r>
            <a:r>
              <a:rPr lang="en-GB" sz="2000" b="0" dirty="0" smtClean="0">
                <a:latin typeface="Calibri" panose="020F0502020204030204" pitchFamily="34" charset="0"/>
              </a:rPr>
              <a:t> (keep it there)</a:t>
            </a:r>
            <a:endParaRPr lang="en-GB" sz="2000" i="1" dirty="0" smtClean="0">
              <a:latin typeface="Calibri" panose="020F0502020204030204" pitchFamily="34" charset="0"/>
            </a:endParaRP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</a:rPr>
              <a:t>d</a:t>
            </a:r>
            <a:r>
              <a:rPr lang="en-GB" sz="1800" dirty="0" smtClean="0">
                <a:latin typeface="Calibri" panose="020F0502020204030204" pitchFamily="34" charset="0"/>
              </a:rPr>
              <a:t>on’t be afraid to make mistakes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</a:rPr>
              <a:t>c</a:t>
            </a:r>
            <a:r>
              <a:rPr lang="en-GB" sz="1800" dirty="0" smtClean="0">
                <a:latin typeface="Calibri" panose="020F0502020204030204" pitchFamily="34" charset="0"/>
              </a:rPr>
              <a:t>onsider making an error on purpose (this should serve a purpose)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alibri" panose="020F0502020204030204" pitchFamily="34" charset="0"/>
              </a:rPr>
              <a:t>If the solutions have a clear algorithm/procedure, present it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Calibri" panose="020F0502020204030204" pitchFamily="34" charset="0"/>
              </a:rPr>
              <a:t>Think of a small related puzzle for the students to think about when possible; return to it at a suitable point during the class</a:t>
            </a:r>
            <a:endParaRPr lang="en-GB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19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42966" y="1107822"/>
            <a:ext cx="8207375" cy="376580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1500" b="0" dirty="0" smtClean="0"/>
              <a:t>Leave </a:t>
            </a:r>
            <a:r>
              <a:rPr lang="en-US" sz="1500" b="0" dirty="0"/>
              <a:t>the joy of discovery to the student. Do not give answers, but lead subtly towards </a:t>
            </a:r>
            <a:r>
              <a:rPr lang="en-US" sz="1500" b="0" dirty="0" smtClean="0"/>
              <a:t>the solution</a:t>
            </a:r>
            <a:r>
              <a:rPr lang="en-US" sz="1500" b="0" dirty="0"/>
              <a:t>. </a:t>
            </a:r>
            <a:endParaRPr lang="en-US" sz="1500" b="0" dirty="0" smtClean="0"/>
          </a:p>
          <a:p>
            <a:pPr marL="342900" indent="-342900">
              <a:buAutoNum type="arabicPeriod"/>
            </a:pPr>
            <a:r>
              <a:rPr lang="en-US" sz="1500" b="0" dirty="0" smtClean="0"/>
              <a:t>There </a:t>
            </a:r>
            <a:r>
              <a:rPr lang="en-US" sz="1500" b="0" dirty="0"/>
              <a:t>is usually more than one right way of thinking. Do not </a:t>
            </a:r>
            <a:r>
              <a:rPr lang="en-US" sz="1500" b="0" dirty="0" smtClean="0"/>
              <a:t>impose </a:t>
            </a:r>
            <a:r>
              <a:rPr lang="en-US" sz="1500" b="0" dirty="0"/>
              <a:t>your own solutions. </a:t>
            </a:r>
            <a:endParaRPr lang="en-US" sz="1500" b="0" dirty="0" smtClean="0"/>
          </a:p>
          <a:p>
            <a:pPr marL="342900" indent="-342900">
              <a:buAutoNum type="arabicPeriod"/>
            </a:pPr>
            <a:r>
              <a:rPr lang="en-US" sz="1500" b="0" dirty="0" smtClean="0"/>
              <a:t>Be </a:t>
            </a:r>
            <a:r>
              <a:rPr lang="en-US" sz="1500" b="0" dirty="0"/>
              <a:t>supportive, especially when the student has had difficulties. </a:t>
            </a:r>
            <a:endParaRPr lang="en-US" sz="1500" b="0" dirty="0" smtClean="0"/>
          </a:p>
          <a:p>
            <a:pPr marL="342900" indent="-342900">
              <a:buAutoNum type="arabicPeriod"/>
            </a:pPr>
            <a:r>
              <a:rPr lang="en-US" sz="1500" b="0" dirty="0" smtClean="0"/>
              <a:t>(New</a:t>
            </a:r>
            <a:r>
              <a:rPr lang="en-US" sz="1500" b="0" dirty="0"/>
              <a:t>) students are shy. Approach them, </a:t>
            </a:r>
            <a:r>
              <a:rPr lang="en-US" sz="1500" b="0" dirty="0" smtClean="0"/>
              <a:t>do </a:t>
            </a:r>
            <a:r>
              <a:rPr lang="en-US" sz="1500" b="0" dirty="0"/>
              <a:t>not necessarily wait for them to ask for advice. </a:t>
            </a:r>
            <a:endParaRPr lang="en-US" sz="1500" b="0" dirty="0" smtClean="0"/>
          </a:p>
          <a:p>
            <a:pPr marL="342900" indent="-342900">
              <a:buAutoNum type="arabicPeriod"/>
            </a:pPr>
            <a:r>
              <a:rPr lang="en-US" sz="1500" b="0" dirty="0" smtClean="0"/>
              <a:t>Teaching </a:t>
            </a:r>
            <a:r>
              <a:rPr lang="en-US" sz="1500" b="0" dirty="0"/>
              <a:t>assistants are not </a:t>
            </a:r>
            <a:r>
              <a:rPr lang="en-US" sz="1500" b="0" dirty="0" err="1"/>
              <a:t>W</a:t>
            </a:r>
            <a:r>
              <a:rPr lang="en-US" sz="1500" b="0" dirty="0" err="1" smtClean="0"/>
              <a:t>ikipedias</a:t>
            </a:r>
            <a:r>
              <a:rPr lang="en-US" sz="1500" b="0" dirty="0" smtClean="0"/>
              <a:t>. </a:t>
            </a:r>
            <a:r>
              <a:rPr lang="en-US" sz="1500" b="0" dirty="0"/>
              <a:t>The students must learn to read the course literature </a:t>
            </a:r>
            <a:endParaRPr lang="en-US" sz="1500" b="0" dirty="0" smtClean="0"/>
          </a:p>
          <a:p>
            <a:pPr marL="342900" indent="-342900">
              <a:buAutoNum type="arabicPeriod"/>
            </a:pPr>
            <a:r>
              <a:rPr lang="en-US" sz="1500" b="0" dirty="0" smtClean="0"/>
              <a:t>Teaching </a:t>
            </a:r>
            <a:r>
              <a:rPr lang="en-US" sz="1500" b="0" dirty="0"/>
              <a:t>assistants do not need to know everything, and they can let the students see this. </a:t>
            </a:r>
            <a:endParaRPr lang="en-US" sz="1500" b="0" dirty="0" smtClean="0"/>
          </a:p>
          <a:p>
            <a:pPr marL="342900" indent="-342900">
              <a:buAutoNum type="arabicPeriod"/>
            </a:pPr>
            <a:r>
              <a:rPr lang="en-US" sz="1500" b="0" dirty="0" smtClean="0"/>
              <a:t>When </a:t>
            </a:r>
            <a:r>
              <a:rPr lang="en-US" sz="1500" b="0" dirty="0"/>
              <a:t>evaluating answers, be concise. Underline the parts of the solution that are wrong and if necessary write a short comment. If there is much awry, do not spend time evaluating the assignment, but recommend asking an instructor for help. </a:t>
            </a:r>
            <a:endParaRPr lang="en-US" sz="1500" b="0" dirty="0" smtClean="0"/>
          </a:p>
          <a:p>
            <a:pPr marL="342900" indent="-342900">
              <a:buAutoNum type="arabicPeriod"/>
            </a:pPr>
            <a:r>
              <a:rPr lang="en-US" sz="1500" b="0" dirty="0" smtClean="0"/>
              <a:t>Having </a:t>
            </a:r>
            <a:r>
              <a:rPr lang="en-US" sz="1500" b="0" dirty="0"/>
              <a:t>the right idea is not enough. The answer has to be written correctly. The aim is to </a:t>
            </a:r>
            <a:r>
              <a:rPr lang="en-US" sz="1500" b="0" dirty="0" smtClean="0"/>
              <a:t>practice </a:t>
            </a:r>
            <a:r>
              <a:rPr lang="en-US" sz="1500" b="0" dirty="0"/>
              <a:t>expressing oneself in a precise and readable way. </a:t>
            </a:r>
            <a:endParaRPr lang="en-US" sz="1500" b="0" dirty="0" smtClean="0"/>
          </a:p>
          <a:p>
            <a:pPr marL="342900" indent="-342900">
              <a:buAutoNum type="arabicPeriod"/>
            </a:pPr>
            <a:r>
              <a:rPr lang="en-US" sz="1500" b="0" dirty="0" smtClean="0"/>
              <a:t>If </a:t>
            </a:r>
            <a:r>
              <a:rPr lang="en-US" sz="1500" b="0" dirty="0"/>
              <a:t>in doubt about rejecting a solution, assess if the student will benefit from improving the answer.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47764" y="4945732"/>
            <a:ext cx="4248472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Extreme Apprenticeship – Engaging undergraduate students on a mathematics </a:t>
            </a:r>
            <a:r>
              <a:rPr lang="en-US" sz="1100" dirty="0" smtClean="0"/>
              <a:t>course. </a:t>
            </a:r>
            <a:r>
              <a:rPr lang="en-US" sz="1100" dirty="0"/>
              <a:t>Johanna </a:t>
            </a:r>
            <a:r>
              <a:rPr lang="en-US" sz="1100" dirty="0" err="1" smtClean="0"/>
              <a:t>Rämö</a:t>
            </a:r>
            <a:r>
              <a:rPr lang="en-US" sz="1100" dirty="0" smtClean="0"/>
              <a:t> </a:t>
            </a:r>
            <a:r>
              <a:rPr lang="en-US" sz="1100" dirty="0"/>
              <a:t>and Thomas </a:t>
            </a:r>
            <a:r>
              <a:rPr lang="en-US" sz="1100" dirty="0" err="1" smtClean="0"/>
              <a:t>Vikberg</a:t>
            </a:r>
            <a:r>
              <a:rPr lang="en-US" sz="1100" dirty="0" smtClean="0"/>
              <a:t> </a:t>
            </a:r>
            <a:r>
              <a:rPr lang="en-US" sz="1100" dirty="0"/>
              <a:t>Department of Mathematics and Statistics, University of Helsinki, </a:t>
            </a:r>
            <a:r>
              <a:rPr lang="en-US" sz="1100" dirty="0" smtClean="0"/>
              <a:t>Finland, 2014</a:t>
            </a:r>
            <a:endParaRPr lang="en-US" sz="11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99291" y="300997"/>
            <a:ext cx="668149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36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9 golden rules for instruction</a:t>
            </a:r>
            <a:endParaRPr lang="en-GB" sz="3600" b="1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6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Learning outcomes for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this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course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(CS 1)</a:t>
            </a:r>
            <a:endParaRPr lang="en-US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02964" y="1261611"/>
            <a:ext cx="8712968" cy="33360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0" dirty="0" smtClean="0">
                <a:latin typeface="Calibri" panose="020F0502020204030204" pitchFamily="34" charset="0"/>
              </a:rPr>
              <a:t>After </a:t>
            </a:r>
            <a:r>
              <a:rPr lang="en-US" b="0" dirty="0">
                <a:latin typeface="Calibri" panose="020F0502020204030204" pitchFamily="34" charset="0"/>
              </a:rPr>
              <a:t>the course you </a:t>
            </a:r>
            <a:r>
              <a:rPr lang="en-US" b="0" dirty="0" smtClean="0">
                <a:latin typeface="Calibri" panose="020F0502020204030204" pitchFamily="34" charset="0"/>
              </a:rPr>
              <a:t>will be able to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observe </a:t>
            </a:r>
            <a:r>
              <a:rPr lang="en-US" b="0" dirty="0">
                <a:latin typeface="Calibri" panose="020F0502020204030204" pitchFamily="34" charset="0"/>
              </a:rPr>
              <a:t>the classroom environment from the learning </a:t>
            </a:r>
            <a:r>
              <a:rPr lang="en-US" b="0" dirty="0" smtClean="0">
                <a:latin typeface="Calibri" panose="020F0502020204030204" pitchFamily="34" charset="0"/>
              </a:rPr>
              <a:t>perspective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identify </a:t>
            </a:r>
            <a:r>
              <a:rPr lang="en-US" b="0" dirty="0">
                <a:latin typeface="Calibri" panose="020F0502020204030204" pitchFamily="34" charset="0"/>
              </a:rPr>
              <a:t>aspects to support students' learning </a:t>
            </a:r>
            <a:r>
              <a:rPr lang="en-US" b="0" dirty="0" smtClean="0">
                <a:latin typeface="Calibri" panose="020F0502020204030204" pitchFamily="34" charset="0"/>
              </a:rPr>
              <a:t>process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0" dirty="0" err="1" smtClean="0">
                <a:latin typeface="Calibri" panose="020F0502020204030204" pitchFamily="34" charset="0"/>
              </a:rPr>
              <a:t>recognise</a:t>
            </a:r>
            <a:r>
              <a:rPr lang="en-US" b="0" dirty="0" smtClean="0">
                <a:latin typeface="Calibri" panose="020F0502020204030204" pitchFamily="34" charset="0"/>
              </a:rPr>
              <a:t> </a:t>
            </a:r>
            <a:r>
              <a:rPr lang="en-US" b="0" dirty="0">
                <a:latin typeface="Calibri" panose="020F0502020204030204" pitchFamily="34" charset="0"/>
              </a:rPr>
              <a:t>ways to support students' study </a:t>
            </a:r>
            <a:r>
              <a:rPr lang="en-US" b="0" dirty="0" smtClean="0">
                <a:latin typeface="Calibri" panose="020F0502020204030204" pitchFamily="34" charset="0"/>
              </a:rPr>
              <a:t>motivation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identify </a:t>
            </a:r>
            <a:r>
              <a:rPr lang="en-US" b="0" dirty="0">
                <a:latin typeface="Calibri" panose="020F0502020204030204" pitchFamily="34" charset="0"/>
              </a:rPr>
              <a:t>your role as a learning </a:t>
            </a:r>
            <a:r>
              <a:rPr lang="en-US" b="0" dirty="0" smtClean="0">
                <a:latin typeface="Calibri" panose="020F0502020204030204" pitchFamily="34" charset="0"/>
              </a:rPr>
              <a:t>instructor</a:t>
            </a:r>
            <a:endParaRPr lang="fi-FI" sz="2000" b="0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502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  <a:latin typeface="Calibri" panose="020F0502020204030204" pitchFamily="34" charset="0"/>
              </a:rPr>
              <a:t>Pre-task 2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</a:rPr>
              <a:t>Second observation</a:t>
            </a:r>
          </a:p>
          <a:p>
            <a:r>
              <a:rPr lang="en-GB" dirty="0">
                <a:latin typeface="Calibri" panose="020F0502020204030204" pitchFamily="34" charset="0"/>
              </a:rPr>
              <a:t>Reading assignment</a:t>
            </a:r>
          </a:p>
          <a:p>
            <a:r>
              <a:rPr lang="en-GB" dirty="0">
                <a:latin typeface="Calibri" panose="020F0502020204030204" pitchFamily="34" charset="0"/>
              </a:rPr>
              <a:t>Group meeting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7.3.2018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373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One last reminder</a:t>
            </a:r>
            <a:endParaRPr lang="en-GB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If you want the two credit points from this course:</a:t>
            </a:r>
          </a:p>
          <a:p>
            <a:endParaRPr lang="en-GB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" panose="020F0502020204030204" pitchFamily="34" charset="0"/>
              </a:rPr>
              <a:t>All your course work must be handed in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" panose="020F0502020204030204" pitchFamily="34" charset="0"/>
              </a:rPr>
              <a:t>If some work is incomplete, come talk to us/or mail 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8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atin typeface="Calibri" panose="020F0502020204030204" pitchFamily="34" charset="0"/>
              </a:rPr>
              <a:t>Feedback and </a:t>
            </a:r>
            <a:r>
              <a:rPr lang="fi-FI" dirty="0" err="1" smtClean="0">
                <a:latin typeface="Calibri" panose="020F0502020204030204" pitchFamily="34" charset="0"/>
              </a:rPr>
              <a:t>development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ideas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365750" y="5093229"/>
            <a:ext cx="3016250" cy="154782"/>
          </a:xfrm>
        </p:spPr>
        <p:txBody>
          <a:bodyPr/>
          <a:lstStyle/>
          <a:p>
            <a:pPr defTabSz="380985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3.9.2014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365750" y="5248011"/>
            <a:ext cx="3016250" cy="134938"/>
          </a:xfrm>
        </p:spPr>
        <p:txBody>
          <a:bodyPr/>
          <a:lstStyle/>
          <a:p>
            <a:pPr defTabSz="380985"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 defTabSz="380985">
                <a:defRPr/>
              </a:pPr>
              <a:t>41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4475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Sharing</a:t>
            </a:r>
            <a:r>
              <a:rPr lang="fi-FI" dirty="0" smtClean="0"/>
              <a:t> </a:t>
            </a:r>
            <a:r>
              <a:rPr lang="fi-FI" dirty="0" err="1" smtClean="0"/>
              <a:t>experience</a:t>
            </a:r>
            <a:r>
              <a:rPr lang="fi-FI" dirty="0" smtClean="0"/>
              <a:t> and </a:t>
            </a:r>
            <a:br>
              <a:rPr lang="fi-FI" dirty="0" smtClean="0"/>
            </a:br>
            <a:r>
              <a:rPr lang="fi-FI" dirty="0" err="1" smtClean="0"/>
              <a:t>collecting</a:t>
            </a:r>
            <a:r>
              <a:rPr lang="fi-FI" dirty="0" smtClean="0"/>
              <a:t> feedback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 sz="2333" dirty="0"/>
          </a:p>
          <a:p>
            <a:r>
              <a:rPr lang="fi-FI" sz="2333" dirty="0" err="1"/>
              <a:t>Please</a:t>
            </a:r>
            <a:r>
              <a:rPr lang="fi-FI" sz="2333" dirty="0"/>
              <a:t> </a:t>
            </a:r>
            <a:r>
              <a:rPr lang="fi-FI" sz="2333" dirty="0" err="1"/>
              <a:t>enter</a:t>
            </a:r>
            <a:r>
              <a:rPr lang="fi-FI" sz="2333" dirty="0"/>
              <a:t> </a:t>
            </a:r>
            <a:r>
              <a:rPr lang="fi-FI" sz="2333" dirty="0" err="1"/>
              <a:t>the</a:t>
            </a:r>
            <a:r>
              <a:rPr lang="fi-FI" sz="2333" dirty="0"/>
              <a:t> </a:t>
            </a:r>
            <a:r>
              <a:rPr lang="fi-FI" sz="2333" dirty="0" err="1"/>
              <a:t>address</a:t>
            </a:r>
            <a:r>
              <a:rPr lang="fi-FI" sz="2333" dirty="0"/>
              <a:t>:</a:t>
            </a:r>
          </a:p>
          <a:p>
            <a:endParaRPr lang="fi-FI" sz="2333" dirty="0">
              <a:solidFill>
                <a:srgbClr val="FF0000"/>
              </a:solidFill>
            </a:endParaRPr>
          </a:p>
          <a:p>
            <a:r>
              <a:rPr lang="fi-FI" u="sng" dirty="0"/>
              <a:t>http://</a:t>
            </a:r>
            <a:r>
              <a:rPr lang="fi-FI" u="sng" dirty="0" smtClean="0"/>
              <a:t>presemo.aalto.fi/scita</a:t>
            </a:r>
            <a:endParaRPr lang="en-US" u="sng" dirty="0" smtClean="0">
              <a:solidFill>
                <a:srgbClr val="FF0000"/>
              </a:solidFill>
            </a:endParaRPr>
          </a:p>
          <a:p>
            <a:endParaRPr lang="fi-FI" dirty="0"/>
          </a:p>
          <a:p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start</a:t>
            </a:r>
            <a:r>
              <a:rPr lang="fi-FI" dirty="0" smtClean="0"/>
              <a:t> </a:t>
            </a:r>
            <a:r>
              <a:rPr lang="fi-FI" dirty="0" err="1" smtClean="0"/>
              <a:t>independently</a:t>
            </a:r>
            <a:r>
              <a:rPr lang="fi-FI" dirty="0" smtClean="0"/>
              <a:t> and </a:t>
            </a:r>
            <a:r>
              <a:rPr lang="fi-FI" dirty="0" err="1" smtClean="0"/>
              <a:t>answer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questions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your</a:t>
            </a:r>
            <a:r>
              <a:rPr lang="fi-FI" dirty="0" smtClean="0"/>
              <a:t> </a:t>
            </a:r>
            <a:r>
              <a:rPr lang="fi-FI" dirty="0" err="1" smtClean="0"/>
              <a:t>own</a:t>
            </a:r>
            <a:r>
              <a:rPr lang="fi-FI" dirty="0" smtClean="0"/>
              <a:t> </a:t>
            </a:r>
            <a:r>
              <a:rPr lang="fi-FI" dirty="0" err="1" smtClean="0"/>
              <a:t>pace</a:t>
            </a:r>
            <a:r>
              <a:rPr lang="fi-FI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59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Your best advice for a TA (collected in the previous CS)</a:t>
            </a:r>
            <a:br>
              <a:rPr lang="en-GB" sz="2800" dirty="0" smtClean="0">
                <a:latin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</a:rPr>
              <a:t/>
            </a:r>
            <a:br>
              <a:rPr lang="en-GB" sz="2800" dirty="0">
                <a:latin typeface="Calibri" panose="020F0502020204030204" pitchFamily="34" charset="0"/>
              </a:rPr>
            </a:b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625253"/>
            <a:ext cx="8207374" cy="3972442"/>
          </a:xfrm>
        </p:spPr>
        <p:txBody>
          <a:bodyPr/>
          <a:lstStyle/>
          <a:p>
            <a:r>
              <a:rPr lang="en-US" sz="1600" b="0" dirty="0" smtClean="0">
                <a:latin typeface="Calibri" panose="020F0502020204030204" pitchFamily="34" charset="0"/>
              </a:rPr>
              <a:t>(</a:t>
            </a:r>
            <a:r>
              <a:rPr lang="en-US" sz="1600" b="0" dirty="0">
                <a:latin typeface="Calibri" panose="020F0502020204030204" pitchFamily="34" charset="0"/>
              </a:rPr>
              <a:t>10) Be well prepared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(7) Explain the purpose of the exercise to the students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(7) Pay attention to quiet/shy students or enable room for them to express themselves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(7) Go to the same level with students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(4) Be patient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(4) Know your stuff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(4) Don't ever say to a student that it is "trivial" if they are having problems.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(4) Giving attention to all students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(4) Stay in the class after the lesson, so that the shy students can approach you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(3) Know what you're talking about very well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(2) Giving attention to all students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(1) Learn the students names</a:t>
            </a:r>
          </a:p>
          <a:p>
            <a:r>
              <a:rPr lang="en-US" sz="1600" b="0" dirty="0">
                <a:latin typeface="Calibri" panose="020F0502020204030204" pitchFamily="34" charset="0"/>
              </a:rPr>
              <a:t>(0) Be patient!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7.3.2018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196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 smtClean="0">
                <a:latin typeface="Calibri" panose="020F0502020204030204" pitchFamily="34" charset="0"/>
              </a:rPr>
              <a:t>Motivation: how to support it?</a:t>
            </a:r>
            <a:endParaRPr lang="en-GB" sz="4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21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>
                <a:latin typeface="Calibri" panose="020F0502020204030204" pitchFamily="34" charset="0"/>
              </a:rPr>
              <a:t>Motivation is not ON—OFF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sz="1800" dirty="0" smtClean="0">
                <a:latin typeface="+mn-lt"/>
              </a:rPr>
              <a:t>Motivational orientations: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GB" sz="1800" b="0" dirty="0" smtClean="0">
                <a:latin typeface="+mn-lt"/>
              </a:rPr>
              <a:t>Mastery goal orientation: learning new skills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GB" sz="1800" b="0" dirty="0" smtClean="0">
                <a:latin typeface="+mn-lt"/>
              </a:rPr>
              <a:t>Performance goal orientation: showing competence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GB" sz="1800" b="0" dirty="0" smtClean="0">
                <a:latin typeface="+mn-lt"/>
              </a:rPr>
              <a:t>Avoidance goal orientation: avoiding failures or humiliation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endParaRPr lang="en-GB" sz="1800" b="0" dirty="0" smtClean="0">
              <a:latin typeface="+mn-lt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GB" sz="1800" b="0" dirty="0" smtClean="0"/>
              <a:t>Intrinsic motivation</a:t>
            </a:r>
            <a:r>
              <a:rPr lang="en-GB" sz="1800" b="0" dirty="0" smtClean="0">
                <a:latin typeface="+mn-lt"/>
              </a:rPr>
              <a:t>: learning is rewarding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GB" sz="1800" b="0" dirty="0" smtClean="0"/>
              <a:t>Extrinsic motivation</a:t>
            </a:r>
            <a:r>
              <a:rPr lang="en-GB" sz="1800" b="0" dirty="0" smtClean="0">
                <a:latin typeface="+mn-lt"/>
              </a:rPr>
              <a:t>: external rewards or punishments</a:t>
            </a:r>
          </a:p>
          <a:p>
            <a:pPr marL="285739" indent="-285739">
              <a:buFont typeface="Arial" panose="020B0604020202020204" pitchFamily="34" charset="0"/>
              <a:buChar char="•"/>
            </a:pPr>
            <a:endParaRPr lang="en-GB" sz="1800" b="0" dirty="0" smtClean="0">
              <a:latin typeface="+mn-lt"/>
            </a:endParaRPr>
          </a:p>
          <a:p>
            <a:pPr marL="285739" indent="-285739">
              <a:buFont typeface="Arial" panose="020B0604020202020204" pitchFamily="34" charset="0"/>
              <a:buChar char="•"/>
            </a:pPr>
            <a:r>
              <a:rPr lang="en-GB" sz="1800" b="0" dirty="0" smtClean="0">
                <a:latin typeface="+mn-lt"/>
              </a:rPr>
              <a:t>Emotion regulation skills (coping with failures), personality and situational factors affect motivation (among other factors)</a:t>
            </a:r>
            <a:endParaRPr lang="en-GB" sz="18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188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noProof="0" dirty="0" smtClean="0"/>
              <a:t>How to support motivation?</a:t>
            </a:r>
            <a:endParaRPr lang="en-GB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136134" cy="333608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noProof="0" dirty="0" smtClean="0">
                <a:latin typeface="+mn-lt"/>
              </a:rPr>
              <a:t>Create a safety zone: encouraging and friendly communication</a:t>
            </a:r>
          </a:p>
          <a:p>
            <a:pPr marL="483731" lvl="1" indent="-285739">
              <a:buFont typeface="Arial" panose="020B0604020202020204" pitchFamily="34" charset="0"/>
              <a:buChar char="•"/>
            </a:pPr>
            <a:r>
              <a:rPr lang="en-GB" sz="1800" noProof="0" dirty="0" smtClean="0">
                <a:latin typeface="+mn-lt"/>
              </a:rPr>
              <a:t>Safe to make mistakes, safe to ask questions and to collaborate</a:t>
            </a:r>
          </a:p>
          <a:p>
            <a:pPr marL="197992" lvl="1" indent="0">
              <a:buNone/>
            </a:pPr>
            <a:endParaRPr lang="en-GB" sz="1800" noProof="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noProof="0" dirty="0" smtClean="0">
                <a:latin typeface="+mn-lt"/>
              </a:rPr>
              <a:t>Give positive feedback, notice progress </a:t>
            </a:r>
          </a:p>
          <a:p>
            <a:pPr marL="483731" lvl="1" indent="-285739">
              <a:buFont typeface="Arial" panose="020B0604020202020204" pitchFamily="34" charset="0"/>
              <a:buChar char="•"/>
            </a:pPr>
            <a:r>
              <a:rPr lang="en-GB" sz="1800" noProof="0" dirty="0" smtClean="0">
                <a:latin typeface="+mn-lt"/>
              </a:rPr>
              <a:t>⇒ self-efficacy beliefs (I can do this)</a:t>
            </a:r>
          </a:p>
          <a:p>
            <a:pPr marL="197992" lvl="1" indent="0">
              <a:buNone/>
            </a:pPr>
            <a:endParaRPr lang="en-GB" sz="2400" noProof="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noProof="0" dirty="0" smtClean="0">
                <a:latin typeface="+mn-lt"/>
              </a:rPr>
              <a:t>Help set achievable goals: e.g., the next step in problem solving</a:t>
            </a:r>
            <a:endParaRPr lang="en-GB" sz="2000" noProof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86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Expectancy–value theory of motivation</a:t>
            </a:r>
            <a:endParaRPr lang="en-GB" dirty="0"/>
          </a:p>
        </p:txBody>
      </p:sp>
      <p:sp>
        <p:nvSpPr>
          <p:cNvPr id="17" name="Tekstikehys 5"/>
          <p:cNvSpPr txBox="1"/>
          <p:nvPr/>
        </p:nvSpPr>
        <p:spPr>
          <a:xfrm>
            <a:off x="396196" y="1156890"/>
            <a:ext cx="2392862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>
                <a:latin typeface="Calibri" pitchFamily="34" charset="0"/>
              </a:rPr>
              <a:t>Value</a:t>
            </a:r>
            <a:r>
              <a:rPr lang="en-GB" sz="2800" dirty="0" smtClean="0">
                <a:latin typeface="Calibri" pitchFamily="34" charset="0"/>
              </a:rPr>
              <a:t> and meaning of the task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19" name="Tekstikehys 6"/>
          <p:cNvSpPr txBox="1"/>
          <p:nvPr/>
        </p:nvSpPr>
        <p:spPr>
          <a:xfrm>
            <a:off x="3708877" y="1345332"/>
            <a:ext cx="208726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>
                <a:latin typeface="Calibri" pitchFamily="34" charset="0"/>
              </a:rPr>
              <a:t>Expectancy</a:t>
            </a:r>
            <a:r>
              <a:rPr lang="en-GB" sz="2800" dirty="0" smtClean="0">
                <a:latin typeface="Calibri" pitchFamily="34" charset="0"/>
              </a:rPr>
              <a:t> for success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24" name="Tekstikehys 7"/>
          <p:cNvSpPr txBox="1"/>
          <p:nvPr/>
        </p:nvSpPr>
        <p:spPr>
          <a:xfrm>
            <a:off x="6953151" y="1633364"/>
            <a:ext cx="1795314" cy="5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latin typeface="Calibri" pitchFamily="34" charset="0"/>
              </a:rPr>
              <a:t>Motivation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25" name="Kertaa 8"/>
          <p:cNvSpPr/>
          <p:nvPr/>
        </p:nvSpPr>
        <p:spPr>
          <a:xfrm>
            <a:off x="3061744" y="1705372"/>
            <a:ext cx="357188" cy="357187"/>
          </a:xfrm>
          <a:prstGeom prst="mathMultiply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latin typeface="Calibri" pitchFamily="34" charset="0"/>
            </a:endParaRPr>
          </a:p>
        </p:txBody>
      </p:sp>
      <p:sp>
        <p:nvSpPr>
          <p:cNvPr id="26" name="Yhtä suuri kuin 9"/>
          <p:cNvSpPr/>
          <p:nvPr/>
        </p:nvSpPr>
        <p:spPr>
          <a:xfrm>
            <a:off x="6172903" y="1744990"/>
            <a:ext cx="412303" cy="320422"/>
          </a:xfrm>
          <a:prstGeom prst="mathEqua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8938" y="3433564"/>
            <a:ext cx="1816798" cy="565146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r>
              <a:rPr lang="en-GB" sz="1600" b="1" dirty="0" smtClean="0">
                <a:solidFill>
                  <a:schemeClr val="accent6"/>
                </a:solidFill>
              </a:rPr>
              <a:t>Am I interested in this topic?</a:t>
            </a:r>
            <a:endParaRPr lang="en-GB" sz="1600" b="1" dirty="0">
              <a:solidFill>
                <a:schemeClr val="accent6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8938" y="2713484"/>
            <a:ext cx="2278088" cy="565146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r>
              <a:rPr lang="en-GB" sz="1600" b="1" dirty="0" smtClean="0">
                <a:solidFill>
                  <a:schemeClr val="accent6"/>
                </a:solidFill>
              </a:rPr>
              <a:t>Is the knowledge or skill useful?</a:t>
            </a:r>
            <a:endParaRPr lang="en-GB" sz="1600" b="1" dirty="0">
              <a:solidFill>
                <a:schemeClr val="accent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8938" y="4164562"/>
            <a:ext cx="1816798" cy="565146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r>
              <a:rPr lang="en-GB" sz="1600" b="1" dirty="0" smtClean="0">
                <a:solidFill>
                  <a:schemeClr val="accent6"/>
                </a:solidFill>
              </a:rPr>
              <a:t>Willingness to learn new things</a:t>
            </a:r>
            <a:endParaRPr lang="en-GB" sz="1600" b="1" dirty="0">
              <a:solidFill>
                <a:schemeClr val="accent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42210" y="3073524"/>
            <a:ext cx="1585678" cy="8113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>
            <a:spAutoFit/>
          </a:bodyPr>
          <a:lstStyle/>
          <a:p>
            <a:r>
              <a:rPr lang="en-GB" sz="1200" b="1" dirty="0" smtClean="0">
                <a:solidFill>
                  <a:schemeClr val="accent6"/>
                </a:solidFill>
              </a:rPr>
              <a:t>Are the tasks at a reasonable level? </a:t>
            </a:r>
            <a:br>
              <a:rPr lang="en-GB" sz="1200" b="1" dirty="0" smtClean="0">
                <a:solidFill>
                  <a:schemeClr val="accent6"/>
                </a:solidFill>
              </a:rPr>
            </a:br>
            <a:r>
              <a:rPr lang="en-GB" sz="1200" b="1" dirty="0" smtClean="0">
                <a:solidFill>
                  <a:schemeClr val="accent6"/>
                </a:solidFill>
              </a:rPr>
              <a:t>Is the amount of work suitable?</a:t>
            </a:r>
            <a:endParaRPr lang="en-GB" sz="1200" b="1" dirty="0">
              <a:solidFill>
                <a:schemeClr val="accent6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08877" y="2425452"/>
            <a:ext cx="2087260" cy="52879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0" rtlCol="0">
            <a:spAutoFit/>
          </a:bodyPr>
          <a:lstStyle/>
          <a:p>
            <a:r>
              <a:rPr lang="en-GB" sz="1600" b="1" dirty="0" smtClean="0">
                <a:solidFill>
                  <a:schemeClr val="accent6"/>
                </a:solidFill>
              </a:rPr>
              <a:t>Do I have a chance to succeed if I try?</a:t>
            </a:r>
            <a:endParaRPr lang="en-GB" sz="1600" b="1" dirty="0">
              <a:solidFill>
                <a:schemeClr val="accent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24269" y="3073524"/>
            <a:ext cx="1760937" cy="8113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>
            <a:spAutoFit/>
          </a:bodyPr>
          <a:lstStyle/>
          <a:p>
            <a:r>
              <a:rPr lang="en-GB" sz="1600" b="1" dirty="0" smtClean="0">
                <a:solidFill>
                  <a:schemeClr val="accent6"/>
                </a:solidFill>
              </a:rPr>
              <a:t>Is sufficient instruction and support offered</a:t>
            </a:r>
            <a:endParaRPr lang="en-GB" sz="1600" b="1" dirty="0">
              <a:solidFill>
                <a:schemeClr val="accent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18932" y="3937620"/>
            <a:ext cx="2593227" cy="8113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>
            <a:spAutoFit/>
          </a:bodyPr>
          <a:lstStyle/>
          <a:p>
            <a:r>
              <a:rPr lang="en-GB" sz="1600" b="1" dirty="0" smtClean="0">
                <a:solidFill>
                  <a:schemeClr val="accent6"/>
                </a:solidFill>
              </a:rPr>
              <a:t>Is it ok to collaborate and cooperate with other students?</a:t>
            </a:r>
            <a:endParaRPr lang="en-GB" sz="1600" b="1" dirty="0">
              <a:solidFill>
                <a:schemeClr val="accent6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192" y="4474310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(Eccles &amp; </a:t>
            </a:r>
            <a:r>
              <a:rPr lang="en-GB" dirty="0" err="1" smtClean="0"/>
              <a:t>Wigfield</a:t>
            </a:r>
            <a:r>
              <a:rPr lang="en-GB" dirty="0" smtClean="0"/>
              <a:t>, 2002)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16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Aalto University">
  <a:themeElements>
    <a:clrScheme name="Aalto-sahko">
      <a:dk1>
        <a:sysClr val="windowText" lastClr="000000"/>
      </a:dk1>
      <a:lt1>
        <a:sysClr val="window" lastClr="FFFFFF"/>
      </a:lt1>
      <a:dk2>
        <a:srgbClr val="7D55C7"/>
      </a:dk2>
      <a:lt2>
        <a:srgbClr val="8C857B"/>
      </a:lt2>
      <a:accent1>
        <a:srgbClr val="7D37C7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4" id="{3A78CF08-27D2-474E-9F63-4260164F93C7}" vid="{95CC865B-8A1D-4D7F-AC6D-C2BF657DD63A}"/>
    </a:ext>
  </a:extLst>
</a:theme>
</file>

<file path=ppt/theme/theme2.xml><?xml version="1.0" encoding="utf-8"?>
<a:theme xmlns:a="http://schemas.openxmlformats.org/drawingml/2006/main" name="1_Aalto University">
  <a:themeElements>
    <a:clrScheme name="Aalto-perus">
      <a:dk1>
        <a:sysClr val="windowText" lastClr="000000"/>
      </a:dk1>
      <a:lt1>
        <a:sysClr val="window" lastClr="FFFFFF"/>
      </a:lt1>
      <a:dk2>
        <a:srgbClr val="FF671F"/>
      </a:dk2>
      <a:lt2>
        <a:srgbClr val="8C857B"/>
      </a:lt2>
      <a:accent1>
        <a:srgbClr val="FF671F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1" id="{4FCCA498-C8CE-4FEA-8830-D2950AC5B74A}" vid="{B4FBFBB8-3527-42E7-8FEE-0722BEBD50AB}"/>
    </a:ext>
  </a:extLst>
</a:theme>
</file>

<file path=ppt/theme/theme3.xml><?xml version="1.0" encoding="utf-8"?>
<a:theme xmlns:a="http://schemas.openxmlformats.org/drawingml/2006/main" name="Aalto_University_2013">
  <a:themeElements>
    <a:clrScheme name="Aalto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FFCD00"/>
      </a:accent1>
      <a:accent2>
        <a:srgbClr val="009B3A"/>
      </a:accent2>
      <a:accent3>
        <a:srgbClr val="005EB8"/>
      </a:accent3>
      <a:accent4>
        <a:srgbClr val="6639B7"/>
      </a:accent4>
      <a:accent5>
        <a:srgbClr val="EF3340"/>
      </a:accent5>
      <a:accent6>
        <a:srgbClr val="FF79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ELEC_EN</Template>
  <TotalTime>0</TotalTime>
  <Words>2729</Words>
  <Application>Microsoft Office PowerPoint</Application>
  <PresentationFormat>On-screen Show (16:10)</PresentationFormat>
  <Paragraphs>371</Paragraphs>
  <Slides>42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42</vt:i4>
      </vt:variant>
    </vt:vector>
  </HeadingPairs>
  <TitlesOfParts>
    <vt:vector size="56" baseType="lpstr">
      <vt:lpstr>MS PGothic</vt:lpstr>
      <vt:lpstr>MS PGothic</vt:lpstr>
      <vt:lpstr>Arial</vt:lpstr>
      <vt:lpstr>Calibri</vt:lpstr>
      <vt:lpstr>Courier New</vt:lpstr>
      <vt:lpstr>Georgia</vt:lpstr>
      <vt:lpstr>Lucida Grande</vt:lpstr>
      <vt:lpstr>Symbol</vt:lpstr>
      <vt:lpstr>Times New Roman</vt:lpstr>
      <vt:lpstr>Wingdings</vt:lpstr>
      <vt:lpstr>ヒラギノ角ゴ Pro W3</vt:lpstr>
      <vt:lpstr>Aalto University</vt:lpstr>
      <vt:lpstr>1_Aalto University</vt:lpstr>
      <vt:lpstr>Aalto_University_2013</vt:lpstr>
      <vt:lpstr>PED-131.9000 Teaching assistant as a learning instructor Day 3   8.3.2018</vt:lpstr>
      <vt:lpstr>Today’s schedule</vt:lpstr>
      <vt:lpstr>Learning outcomes </vt:lpstr>
      <vt:lpstr>Pre-task 2</vt:lpstr>
      <vt:lpstr>Your best advice for a TA (collected in the previous CS)  </vt:lpstr>
      <vt:lpstr>Motivation: how to support it?</vt:lpstr>
      <vt:lpstr>Motivation is not ON—OFF</vt:lpstr>
      <vt:lpstr>How to support motivation?</vt:lpstr>
      <vt:lpstr>Expectancy–value theory of motivation</vt:lpstr>
      <vt:lpstr>Think about your work as an assistant</vt:lpstr>
      <vt:lpstr>Motivation to be an assistant?</vt:lpstr>
      <vt:lpstr>Exercise in pairs</vt:lpstr>
      <vt:lpstr>Mental health problems</vt:lpstr>
      <vt:lpstr>According to FSHS mental health problems are the biggest health issue among students</vt:lpstr>
      <vt:lpstr>Listening to the student always helps</vt:lpstr>
      <vt:lpstr>Stress related anxiety, exhaustion</vt:lpstr>
      <vt:lpstr>How depression disturbs studying</vt:lpstr>
      <vt:lpstr>How can I support a depressed student?</vt:lpstr>
      <vt:lpstr>Anxiety</vt:lpstr>
      <vt:lpstr>Supporting a student suffering from test anxiety or stage fright</vt:lpstr>
      <vt:lpstr>If you get worried about a student</vt:lpstr>
      <vt:lpstr>Learning difficulties</vt:lpstr>
      <vt:lpstr>Typical learning difficulties with university students</vt:lpstr>
      <vt:lpstr>How are difficulties manifested?</vt:lpstr>
      <vt:lpstr>Autism spectrum</vt:lpstr>
      <vt:lpstr>ADHD and ADD,   7 % of Finns</vt:lpstr>
      <vt:lpstr>How to help in the class room?</vt:lpstr>
      <vt:lpstr>Supporting executive functions</vt:lpstr>
      <vt:lpstr>Psychology service</vt:lpstr>
      <vt:lpstr>Psychology Service: Individual Meetings</vt:lpstr>
      <vt:lpstr>Psychology Service: Workshops</vt:lpstr>
      <vt:lpstr>The assistant’s bag of tricks</vt:lpstr>
      <vt:lpstr>Believe that students can</vt:lpstr>
      <vt:lpstr>Some ways to proceed with those who are stuck</vt:lpstr>
      <vt:lpstr>Tips from a seasoned assistant</vt:lpstr>
      <vt:lpstr>Tips from a seasoned assistant</vt:lpstr>
      <vt:lpstr>Tips from a seasoned assistant</vt:lpstr>
      <vt:lpstr>PowerPoint Presentation</vt:lpstr>
      <vt:lpstr>Learning outcomes for this course (CS 1)</vt:lpstr>
      <vt:lpstr>One last reminder</vt:lpstr>
      <vt:lpstr>Feedback and development ideas</vt:lpstr>
      <vt:lpstr>Sharing experience and  collecting feedback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2017-02-27T12:14:58Z</dcterms:created>
  <dcterms:modified xsi:type="dcterms:W3CDTF">2018-03-07T16:13:42Z</dcterms:modified>
</cp:coreProperties>
</file>