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1" r:id="rId4"/>
    <p:sldId id="269" r:id="rId5"/>
    <p:sldId id="270" r:id="rId6"/>
    <p:sldId id="271"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20" d="100"/>
          <a:sy n="120" d="100"/>
        </p:scale>
        <p:origin x="14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C7A48-2B69-1540-B958-6A9411010492}" type="datetimeFigureOut">
              <a:rPr lang="en-FI" smtClean="0"/>
              <a:t>20.1.2022</a:t>
            </a:fld>
            <a:endParaRPr lang="en-F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B2F14-78A2-974C-B67E-BACFDECE6CF2}" type="slidenum">
              <a:rPr lang="en-FI" smtClean="0"/>
              <a:t>‹#›</a:t>
            </a:fld>
            <a:endParaRPr lang="en-FI"/>
          </a:p>
        </p:txBody>
      </p:sp>
    </p:spTree>
    <p:extLst>
      <p:ext uri="{BB962C8B-B14F-4D97-AF65-F5344CB8AC3E}">
        <p14:creationId xmlns:p14="http://schemas.microsoft.com/office/powerpoint/2010/main" val="3888856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FI"/>
              <a:t>Here I want to show how to search in google scholar and then search among the citing articles </a:t>
            </a:r>
          </a:p>
          <a:p>
            <a:endParaRPr lang="en-FI"/>
          </a:p>
        </p:txBody>
      </p:sp>
      <p:sp>
        <p:nvSpPr>
          <p:cNvPr id="4" name="Slide Number Placeholder 3"/>
          <p:cNvSpPr>
            <a:spLocks noGrp="1"/>
          </p:cNvSpPr>
          <p:nvPr>
            <p:ph type="sldNum" sz="quarter" idx="5"/>
          </p:nvPr>
        </p:nvSpPr>
        <p:spPr/>
        <p:txBody>
          <a:bodyPr/>
          <a:lstStyle/>
          <a:p>
            <a:fld id="{A54B2F14-78A2-974C-B67E-BACFDECE6CF2}" type="slidenum">
              <a:rPr lang="en-FI" smtClean="0"/>
              <a:t>3</a:t>
            </a:fld>
            <a:endParaRPr lang="en-FI"/>
          </a:p>
        </p:txBody>
      </p:sp>
    </p:spTree>
    <p:extLst>
      <p:ext uri="{BB962C8B-B14F-4D97-AF65-F5344CB8AC3E}">
        <p14:creationId xmlns:p14="http://schemas.microsoft.com/office/powerpoint/2010/main" val="375076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A54B2F14-78A2-974C-B67E-BACFDECE6CF2}" type="slidenum">
              <a:rPr lang="en-FI" smtClean="0"/>
              <a:t>4</a:t>
            </a:fld>
            <a:endParaRPr lang="en-FI"/>
          </a:p>
        </p:txBody>
      </p:sp>
    </p:spTree>
    <p:extLst>
      <p:ext uri="{BB962C8B-B14F-4D97-AF65-F5344CB8AC3E}">
        <p14:creationId xmlns:p14="http://schemas.microsoft.com/office/powerpoint/2010/main" val="367647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1B93AE-FAB4-4C3A-B440-B6E6E6A41E5A}" type="datetimeFigureOut">
              <a:rPr lang="en-US" smtClean="0"/>
              <a:t>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1319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86139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9288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78382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1B93AE-FAB4-4C3A-B440-B6E6E6A41E5A}" type="datetimeFigureOut">
              <a:rPr lang="en-US" smtClean="0"/>
              <a:t>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5761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1B93AE-FAB4-4C3A-B440-B6E6E6A41E5A}" type="datetimeFigureOut">
              <a:rPr lang="en-US" smtClean="0"/>
              <a:t>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132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1B93AE-FAB4-4C3A-B440-B6E6E6A41E5A}" type="datetimeFigureOut">
              <a:rPr lang="en-US" smtClean="0"/>
              <a:t>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6563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1B93AE-FAB4-4C3A-B440-B6E6E6A41E5A}" type="datetimeFigureOut">
              <a:rPr lang="en-US" smtClean="0"/>
              <a:t>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384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B93AE-FAB4-4C3A-B440-B6E6E6A41E5A}" type="datetimeFigureOut">
              <a:rPr lang="en-US" smtClean="0"/>
              <a:t>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597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91049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73969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B93AE-FAB4-4C3A-B440-B6E6E6A41E5A}" type="datetimeFigureOut">
              <a:rPr lang="en-US" smtClean="0"/>
              <a:t>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18FBF-7E46-4453-A712-9AC411B3D19B}" type="slidenum">
              <a:rPr lang="en-US" smtClean="0"/>
              <a:t>‹#›</a:t>
            </a:fld>
            <a:endParaRPr lang="en-US"/>
          </a:p>
        </p:txBody>
      </p:sp>
    </p:spTree>
    <p:extLst>
      <p:ext uri="{BB962C8B-B14F-4D97-AF65-F5344CB8AC3E}">
        <p14:creationId xmlns:p14="http://schemas.microsoft.com/office/powerpoint/2010/main" val="375974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cholar.googl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fp.csc.fi/en/web/haku/julkaisukanavahak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ideas.repec.org/top/top.journals.simple.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Bachelor’s</a:t>
            </a:r>
            <a:r>
              <a:rPr lang="fi-FI" dirty="0"/>
              <a:t> </a:t>
            </a:r>
            <a:r>
              <a:rPr lang="fi-FI" dirty="0" err="1"/>
              <a:t>Thesis</a:t>
            </a:r>
            <a:r>
              <a:rPr lang="fi-FI" dirty="0"/>
              <a:t> </a:t>
            </a:r>
            <a:r>
              <a:rPr lang="fi-FI" dirty="0" err="1"/>
              <a:t>Seminar</a:t>
            </a:r>
            <a:r>
              <a:rPr lang="fi-FI" dirty="0"/>
              <a:t> in </a:t>
            </a:r>
            <a:r>
              <a:rPr lang="fi-FI" dirty="0" err="1"/>
              <a:t>Economics</a:t>
            </a:r>
            <a:endParaRPr lang="en-US" dirty="0"/>
          </a:p>
        </p:txBody>
      </p:sp>
      <p:sp>
        <p:nvSpPr>
          <p:cNvPr id="3" name="Subtitle 2"/>
          <p:cNvSpPr>
            <a:spLocks noGrp="1"/>
          </p:cNvSpPr>
          <p:nvPr>
            <p:ph type="subTitle" idx="1"/>
          </p:nvPr>
        </p:nvSpPr>
        <p:spPr/>
        <p:txBody>
          <a:bodyPr/>
          <a:lstStyle/>
          <a:p>
            <a:r>
              <a:rPr lang="fi-FI" dirty="0" err="1"/>
              <a:t>Literature</a:t>
            </a:r>
            <a:r>
              <a:rPr lang="fi-FI" dirty="0"/>
              <a:t> </a:t>
            </a:r>
            <a:r>
              <a:rPr lang="fi-FI" dirty="0" err="1"/>
              <a:t>search</a:t>
            </a:r>
            <a:r>
              <a:rPr lang="fi-FI" dirty="0"/>
              <a:t> 20.1.2022</a:t>
            </a:r>
          </a:p>
          <a:p>
            <a:r>
              <a:rPr lang="fi-FI" dirty="0"/>
              <a:t>Miri Stryjan and Pauli Murto</a:t>
            </a:r>
            <a:endParaRPr lang="en-US" dirty="0"/>
          </a:p>
        </p:txBody>
      </p:sp>
    </p:spTree>
    <p:extLst>
      <p:ext uri="{BB962C8B-B14F-4D97-AF65-F5344CB8AC3E}">
        <p14:creationId xmlns:p14="http://schemas.microsoft.com/office/powerpoint/2010/main" val="3382522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Agenda for </a:t>
            </a:r>
            <a:r>
              <a:rPr lang="fi-FI" dirty="0" err="1"/>
              <a:t>today</a:t>
            </a:r>
            <a:r>
              <a:rPr lang="fi-FI" dirty="0"/>
              <a:t>:</a:t>
            </a:r>
            <a:endParaRPr lang="en-US" dirty="0"/>
          </a:p>
        </p:txBody>
      </p:sp>
      <p:sp>
        <p:nvSpPr>
          <p:cNvPr id="3" name="Content Placeholder 2"/>
          <p:cNvSpPr>
            <a:spLocks noGrp="1"/>
          </p:cNvSpPr>
          <p:nvPr>
            <p:ph idx="1"/>
          </p:nvPr>
        </p:nvSpPr>
        <p:spPr/>
        <p:txBody>
          <a:bodyPr>
            <a:normAutofit/>
          </a:bodyPr>
          <a:lstStyle/>
          <a:p>
            <a:r>
              <a:rPr lang="en-US" dirty="0"/>
              <a:t>How to find (more) literature on your topic</a:t>
            </a:r>
            <a:br>
              <a:rPr lang="en-US" dirty="0"/>
            </a:br>
            <a:endParaRPr lang="en-US" dirty="0"/>
          </a:p>
          <a:p>
            <a:r>
              <a:rPr lang="en-US" dirty="0"/>
              <a:t>How to know if a paper is high enough quality</a:t>
            </a:r>
            <a:br>
              <a:rPr lang="en-US" dirty="0"/>
            </a:br>
            <a:endParaRPr lang="en-US" dirty="0"/>
          </a:p>
          <a:p>
            <a:r>
              <a:rPr lang="en-US" dirty="0"/>
              <a:t>How to know if a paper is Economics</a:t>
            </a:r>
            <a:br>
              <a:rPr lang="en-US" dirty="0"/>
            </a:br>
            <a:endParaRPr lang="en-US" dirty="0"/>
          </a:p>
          <a:p>
            <a:r>
              <a:rPr lang="en-US" dirty="0"/>
              <a:t>What about unpublished Working Papers? </a:t>
            </a:r>
          </a:p>
        </p:txBody>
      </p:sp>
    </p:spTree>
    <p:extLst>
      <p:ext uri="{BB962C8B-B14F-4D97-AF65-F5344CB8AC3E}">
        <p14:creationId xmlns:p14="http://schemas.microsoft.com/office/powerpoint/2010/main" val="36120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Finding</a:t>
            </a:r>
            <a:r>
              <a:rPr lang="fi-FI" dirty="0"/>
              <a:t> </a:t>
            </a:r>
            <a:r>
              <a:rPr lang="fi-FI" dirty="0" err="1"/>
              <a:t>literature</a:t>
            </a:r>
            <a:r>
              <a:rPr lang="fi-FI" dirty="0"/>
              <a:t>:</a:t>
            </a:r>
            <a:endParaRPr lang="en-US" dirty="0"/>
          </a:p>
        </p:txBody>
      </p:sp>
      <p:sp>
        <p:nvSpPr>
          <p:cNvPr id="3" name="Content Placeholder 2"/>
          <p:cNvSpPr>
            <a:spLocks noGrp="1"/>
          </p:cNvSpPr>
          <p:nvPr>
            <p:ph idx="1"/>
          </p:nvPr>
        </p:nvSpPr>
        <p:spPr/>
        <p:txBody>
          <a:bodyPr>
            <a:normAutofit lnSpcReduction="10000"/>
          </a:bodyPr>
          <a:lstStyle/>
          <a:p>
            <a:r>
              <a:rPr lang="fi-FI" sz="2500" dirty="0" err="1"/>
              <a:t>Identify</a:t>
            </a:r>
            <a:r>
              <a:rPr lang="fi-FI" sz="2500" dirty="0"/>
              <a:t> </a:t>
            </a:r>
            <a:r>
              <a:rPr lang="fi-FI" sz="2500" dirty="0" err="1"/>
              <a:t>review</a:t>
            </a:r>
            <a:r>
              <a:rPr lang="fi-FI" sz="2500" dirty="0"/>
              <a:t> </a:t>
            </a:r>
            <a:r>
              <a:rPr lang="fi-FI" sz="2500" dirty="0" err="1"/>
              <a:t>articles</a:t>
            </a:r>
            <a:r>
              <a:rPr lang="fi-FI" sz="2500" dirty="0"/>
              <a:t>/</a:t>
            </a:r>
            <a:r>
              <a:rPr lang="fi-FI" sz="2500" dirty="0" err="1"/>
              <a:t>survey</a:t>
            </a:r>
            <a:r>
              <a:rPr lang="fi-FI" sz="2500" dirty="0"/>
              <a:t> </a:t>
            </a:r>
            <a:r>
              <a:rPr lang="fi-FI" sz="2500" dirty="0" err="1"/>
              <a:t>articles</a:t>
            </a:r>
            <a:r>
              <a:rPr lang="fi-FI" sz="2500" dirty="0"/>
              <a:t>! </a:t>
            </a:r>
          </a:p>
          <a:p>
            <a:r>
              <a:rPr lang="fi-FI" sz="2500" dirty="0"/>
              <a:t>Look </a:t>
            </a:r>
            <a:r>
              <a:rPr lang="fi-FI" sz="2500" dirty="0" err="1"/>
              <a:t>through</a:t>
            </a:r>
            <a:r>
              <a:rPr lang="fi-FI" sz="2500" dirty="0"/>
              <a:t> </a:t>
            </a:r>
            <a:r>
              <a:rPr lang="fi-FI" sz="2500" dirty="0" err="1"/>
              <a:t>respected</a:t>
            </a:r>
            <a:r>
              <a:rPr lang="fi-FI" sz="2500" dirty="0"/>
              <a:t> </a:t>
            </a:r>
            <a:r>
              <a:rPr lang="fi-FI" sz="2500" dirty="0" err="1"/>
              <a:t>working</a:t>
            </a:r>
            <a:r>
              <a:rPr lang="fi-FI" sz="2500" dirty="0"/>
              <a:t> </a:t>
            </a:r>
            <a:r>
              <a:rPr lang="fi-FI" sz="2500" dirty="0" err="1"/>
              <a:t>paper</a:t>
            </a:r>
            <a:r>
              <a:rPr lang="fi-FI" sz="2500" dirty="0"/>
              <a:t> </a:t>
            </a:r>
            <a:r>
              <a:rPr lang="fi-FI" sz="2500" dirty="0" err="1"/>
              <a:t>series</a:t>
            </a:r>
            <a:r>
              <a:rPr lang="fi-FI" sz="2500" dirty="0"/>
              <a:t> </a:t>
            </a:r>
            <a:r>
              <a:rPr lang="fi-FI" sz="2500" dirty="0" err="1"/>
              <a:t>e.g</a:t>
            </a:r>
            <a:r>
              <a:rPr lang="fi-FI" sz="2500" dirty="0"/>
              <a:t>. </a:t>
            </a:r>
            <a:r>
              <a:rPr lang="en-US" sz="2500" dirty="0"/>
              <a:t>National Bureau of Economic Research  </a:t>
            </a:r>
            <a:r>
              <a:rPr lang="fi-FI" sz="2500" dirty="0"/>
              <a:t>(NBER). </a:t>
            </a:r>
            <a:r>
              <a:rPr lang="fi-FI" sz="2500" dirty="0" err="1"/>
              <a:t>Search</a:t>
            </a:r>
            <a:r>
              <a:rPr lang="fi-FI" sz="2500" dirty="0"/>
              <a:t> for </a:t>
            </a:r>
            <a:r>
              <a:rPr lang="fi-FI" sz="2500" dirty="0" err="1"/>
              <a:t>keywords</a:t>
            </a:r>
            <a:r>
              <a:rPr lang="fi-FI" sz="2500" dirty="0"/>
              <a:t>. </a:t>
            </a:r>
          </a:p>
          <a:p>
            <a:r>
              <a:rPr lang="fi-FI" sz="2500" dirty="0" err="1"/>
              <a:t>Searching</a:t>
            </a:r>
            <a:r>
              <a:rPr lang="fi-FI" sz="2500" dirty="0"/>
              <a:t> on Google </a:t>
            </a:r>
            <a:r>
              <a:rPr lang="fi-FI" sz="2500" dirty="0" err="1"/>
              <a:t>scholar</a:t>
            </a:r>
            <a:endParaRPr lang="fi-FI" sz="2500" dirty="0"/>
          </a:p>
          <a:p>
            <a:pPr marL="0" indent="0">
              <a:buNone/>
            </a:pPr>
            <a:r>
              <a:rPr lang="fi-FI" sz="2500" dirty="0"/>
              <a:t> 	- </a:t>
            </a:r>
            <a:r>
              <a:rPr lang="fi-FI" sz="2500" dirty="0" err="1"/>
              <a:t>searching</a:t>
            </a:r>
            <a:r>
              <a:rPr lang="fi-FI" sz="2500" dirty="0"/>
              <a:t> for </a:t>
            </a:r>
            <a:r>
              <a:rPr lang="fi-FI" sz="2500" dirty="0" err="1"/>
              <a:t>keywords</a:t>
            </a:r>
            <a:r>
              <a:rPr lang="fi-FI" sz="2500" dirty="0"/>
              <a:t>, </a:t>
            </a:r>
            <a:r>
              <a:rPr lang="fi-FI" sz="2500" dirty="0" err="1"/>
              <a:t>methods</a:t>
            </a:r>
            <a:r>
              <a:rPr lang="fi-FI" sz="2500" dirty="0"/>
              <a:t> and </a:t>
            </a:r>
            <a:r>
              <a:rPr lang="fi-FI" sz="2500" dirty="0" err="1"/>
              <a:t>concepts</a:t>
            </a:r>
            <a:r>
              <a:rPr lang="fi-FI" sz="2500" dirty="0"/>
              <a:t>, </a:t>
            </a:r>
            <a:r>
              <a:rPr lang="fi-FI" sz="2500" dirty="0" err="1"/>
              <a:t>keywords</a:t>
            </a:r>
            <a:r>
              <a:rPr lang="fi-FI" sz="2500" dirty="0"/>
              <a:t> in </a:t>
            </a:r>
            <a:r>
              <a:rPr lang="fi-FI" sz="2500" b="1" dirty="0" err="1"/>
              <a:t>referring</a:t>
            </a:r>
            <a:r>
              <a:rPr lang="fi-FI" sz="2500" b="1" dirty="0"/>
              <a:t> </a:t>
            </a:r>
            <a:r>
              <a:rPr lang="fi-FI" sz="2500" b="1" dirty="0" err="1"/>
              <a:t>papers</a:t>
            </a:r>
            <a:r>
              <a:rPr lang="fi-FI" sz="2500" b="1" dirty="0"/>
              <a:t> </a:t>
            </a:r>
            <a:r>
              <a:rPr lang="fi-FI" sz="2500" dirty="0"/>
              <a:t>etc.</a:t>
            </a:r>
            <a:br>
              <a:rPr lang="fi-FI" sz="2500" dirty="0"/>
            </a:br>
            <a:endParaRPr lang="fi-FI" sz="2500" dirty="0"/>
          </a:p>
          <a:p>
            <a:pPr marL="0" indent="0">
              <a:buNone/>
            </a:pPr>
            <a:r>
              <a:rPr lang="fi-FI" sz="2500" dirty="0"/>
              <a:t> -&gt; Show </a:t>
            </a:r>
            <a:r>
              <a:rPr lang="fi-FI" sz="2500" dirty="0" err="1"/>
              <a:t>example</a:t>
            </a:r>
            <a:r>
              <a:rPr lang="fi-FI" sz="2500" dirty="0"/>
              <a:t> </a:t>
            </a:r>
            <a:r>
              <a:rPr lang="fi-FI" sz="2500" dirty="0">
                <a:hlinkClick r:id="rId3"/>
              </a:rPr>
              <a:t>https://scholar.google.com/</a:t>
            </a:r>
            <a:r>
              <a:rPr lang="fi-FI" sz="2500" dirty="0"/>
              <a:t> </a:t>
            </a:r>
            <a:br>
              <a:rPr lang="fi-FI" sz="2500" dirty="0"/>
            </a:br>
            <a:endParaRPr lang="fi-FI" sz="2500" dirty="0"/>
          </a:p>
          <a:p>
            <a:pPr marL="0" indent="0">
              <a:buNone/>
            </a:pPr>
            <a:r>
              <a:rPr lang="fi-FI" sz="2500" dirty="0"/>
              <a:t>+ </a:t>
            </a:r>
            <a:r>
              <a:rPr lang="fi-FI" sz="2500" dirty="0" err="1"/>
              <a:t>Ask</a:t>
            </a:r>
            <a:r>
              <a:rPr lang="fi-FI" sz="2500" dirty="0"/>
              <a:t> </a:t>
            </a:r>
            <a:r>
              <a:rPr lang="fi-FI" sz="2500" dirty="0" err="1"/>
              <a:t>your</a:t>
            </a:r>
            <a:r>
              <a:rPr lang="fi-FI" sz="2500" dirty="0"/>
              <a:t> </a:t>
            </a:r>
            <a:r>
              <a:rPr lang="fi-FI" sz="2500" dirty="0" err="1"/>
              <a:t>assigned</a:t>
            </a:r>
            <a:r>
              <a:rPr lang="fi-FI" sz="2500" dirty="0"/>
              <a:t> </a:t>
            </a:r>
            <a:r>
              <a:rPr lang="fi-FI" sz="2500" dirty="0" err="1"/>
              <a:t>external</a:t>
            </a:r>
            <a:r>
              <a:rPr lang="fi-FI" sz="2500" dirty="0"/>
              <a:t> </a:t>
            </a:r>
            <a:r>
              <a:rPr lang="fi-FI" sz="2500" dirty="0" err="1"/>
              <a:t>advisor</a:t>
            </a:r>
            <a:r>
              <a:rPr lang="fi-FI" sz="2500" dirty="0"/>
              <a:t>, </a:t>
            </a:r>
            <a:r>
              <a:rPr lang="fi-FI" sz="2500" dirty="0" err="1"/>
              <a:t>after</a:t>
            </a:r>
            <a:r>
              <a:rPr lang="fi-FI" sz="2500" dirty="0"/>
              <a:t> </a:t>
            </a:r>
            <a:r>
              <a:rPr lang="fi-FI" sz="2500" dirty="0" err="1"/>
              <a:t>looking</a:t>
            </a:r>
            <a:r>
              <a:rPr lang="fi-FI" sz="2500" dirty="0"/>
              <a:t> at </a:t>
            </a:r>
            <a:r>
              <a:rPr lang="fi-FI" sz="2500" dirty="0" err="1"/>
              <a:t>their</a:t>
            </a:r>
            <a:r>
              <a:rPr lang="fi-FI" sz="2500" dirty="0"/>
              <a:t> </a:t>
            </a:r>
            <a:r>
              <a:rPr lang="fi-FI" sz="2500" dirty="0" err="1"/>
              <a:t>webpage</a:t>
            </a:r>
            <a:r>
              <a:rPr lang="fi-FI" sz="2500" dirty="0"/>
              <a:t> to </a:t>
            </a:r>
            <a:r>
              <a:rPr lang="fi-FI" sz="2500" dirty="0" err="1"/>
              <a:t>understand</a:t>
            </a:r>
            <a:r>
              <a:rPr lang="fi-FI" sz="2500" dirty="0"/>
              <a:t> </a:t>
            </a:r>
            <a:r>
              <a:rPr lang="fi-FI" sz="2500" dirty="0" err="1"/>
              <a:t>what</a:t>
            </a:r>
            <a:r>
              <a:rPr lang="fi-FI" sz="2500" dirty="0"/>
              <a:t> </a:t>
            </a:r>
            <a:r>
              <a:rPr lang="fi-FI" sz="2500" dirty="0" err="1"/>
              <a:t>are</a:t>
            </a:r>
            <a:r>
              <a:rPr lang="fi-FI" sz="2500" dirty="0"/>
              <a:t> </a:t>
            </a:r>
            <a:r>
              <a:rPr lang="fi-FI" sz="2500" dirty="0" err="1"/>
              <a:t>their</a:t>
            </a:r>
            <a:r>
              <a:rPr lang="fi-FI" sz="2500" dirty="0"/>
              <a:t> </a:t>
            </a:r>
            <a:r>
              <a:rPr lang="fi-FI" sz="2500" dirty="0" err="1"/>
              <a:t>fields</a:t>
            </a:r>
            <a:r>
              <a:rPr lang="fi-FI" sz="2500" dirty="0"/>
              <a:t> of </a:t>
            </a:r>
            <a:r>
              <a:rPr lang="fi-FI" sz="2500" dirty="0" err="1"/>
              <a:t>expertise</a:t>
            </a:r>
            <a:r>
              <a:rPr lang="fi-FI" sz="2500" dirty="0"/>
              <a:t>.  </a:t>
            </a:r>
          </a:p>
        </p:txBody>
      </p:sp>
    </p:spTree>
    <p:extLst>
      <p:ext uri="{BB962C8B-B14F-4D97-AF65-F5344CB8AC3E}">
        <p14:creationId xmlns:p14="http://schemas.microsoft.com/office/powerpoint/2010/main" val="344473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7D434-F901-B34B-A082-321AD3EF85E9}"/>
              </a:ext>
            </a:extLst>
          </p:cNvPr>
          <p:cNvSpPr>
            <a:spLocks noGrp="1"/>
          </p:cNvSpPr>
          <p:nvPr>
            <p:ph type="title"/>
          </p:nvPr>
        </p:nvSpPr>
        <p:spPr/>
        <p:txBody>
          <a:bodyPr/>
          <a:lstStyle/>
          <a:p>
            <a:r>
              <a:rPr lang="en-FI" dirty="0"/>
              <a:t>Quality &amp; Field identification</a:t>
            </a:r>
          </a:p>
        </p:txBody>
      </p:sp>
      <p:sp>
        <p:nvSpPr>
          <p:cNvPr id="3" name="Content Placeholder 2">
            <a:extLst>
              <a:ext uri="{FF2B5EF4-FFF2-40B4-BE49-F238E27FC236}">
                <a16:creationId xmlns:a16="http://schemas.microsoft.com/office/drawing/2014/main" id="{C88FAB16-49D9-7C47-8A6D-C40A6955873F}"/>
              </a:ext>
            </a:extLst>
          </p:cNvPr>
          <p:cNvSpPr>
            <a:spLocks noGrp="1"/>
          </p:cNvSpPr>
          <p:nvPr>
            <p:ph idx="1"/>
          </p:nvPr>
        </p:nvSpPr>
        <p:spPr/>
        <p:txBody>
          <a:bodyPr>
            <a:normAutofit/>
          </a:bodyPr>
          <a:lstStyle/>
          <a:p>
            <a:r>
              <a:rPr lang="en-FI" dirty="0"/>
              <a:t>JUFO Portal: </a:t>
            </a:r>
            <a:r>
              <a:rPr lang="en-US" sz="2500" dirty="0">
                <a:hlinkClick r:id="rId3"/>
              </a:rPr>
              <a:t>https://jfp.csc.fi/en/web/haku/julkaisukanavahaku</a:t>
            </a:r>
            <a:endParaRPr lang="en-US" sz="2500" dirty="0"/>
          </a:p>
          <a:p>
            <a:r>
              <a:rPr lang="en-US" sz="1400" dirty="0"/>
              <a:t>Finnish official classification and rating of journals in different academic fields. You can search by journal name here. If a paper that you consider is in a journal not included in this classification, then you should treat that with high reservations.</a:t>
            </a:r>
          </a:p>
          <a:p>
            <a:r>
              <a:rPr lang="en-US" dirty="0"/>
              <a:t>IDEAS/</a:t>
            </a:r>
            <a:r>
              <a:rPr lang="en-US" dirty="0" err="1"/>
              <a:t>RePec</a:t>
            </a:r>
            <a:r>
              <a:rPr lang="en-US" dirty="0"/>
              <a:t> impact factor ranking: </a:t>
            </a:r>
            <a:br>
              <a:rPr lang="en-US" dirty="0"/>
            </a:br>
            <a:r>
              <a:rPr lang="en-US" sz="2500" dirty="0">
                <a:hlinkClick r:id="rId4"/>
              </a:rPr>
              <a:t>https://ideas.repec.org/top/top.journals.simple.html</a:t>
            </a:r>
            <a:r>
              <a:rPr lang="en-US" sz="2500" dirty="0"/>
              <a:t> </a:t>
            </a:r>
            <a:endParaRPr lang="en-FI" sz="2500" dirty="0"/>
          </a:p>
          <a:p>
            <a:r>
              <a:rPr lang="en-US" sz="1400" dirty="0"/>
              <a:t>This ranking of academic journals in Economics and related fields give an </a:t>
            </a:r>
            <a:r>
              <a:rPr lang="en-US" sz="1400" i="1" dirty="0"/>
              <a:t>indication</a:t>
            </a:r>
            <a:r>
              <a:rPr lang="en-US" sz="1400" dirty="0"/>
              <a:t> of which are the respected journals.</a:t>
            </a:r>
          </a:p>
          <a:p>
            <a:pPr marL="0" indent="0">
              <a:buNone/>
            </a:pPr>
            <a:endParaRPr lang="en-FI" sz="1400" dirty="0"/>
          </a:p>
        </p:txBody>
      </p:sp>
    </p:spTree>
    <p:extLst>
      <p:ext uri="{BB962C8B-B14F-4D97-AF65-F5344CB8AC3E}">
        <p14:creationId xmlns:p14="http://schemas.microsoft.com/office/powerpoint/2010/main" val="163349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1C7D-C8FC-6D44-ADD2-070449DC305D}"/>
              </a:ext>
            </a:extLst>
          </p:cNvPr>
          <p:cNvSpPr>
            <a:spLocks noGrp="1"/>
          </p:cNvSpPr>
          <p:nvPr>
            <p:ph type="title"/>
          </p:nvPr>
        </p:nvSpPr>
        <p:spPr/>
        <p:txBody>
          <a:bodyPr/>
          <a:lstStyle/>
          <a:p>
            <a:r>
              <a:rPr lang="en-FI" dirty="0"/>
              <a:t>Is it Economics?</a:t>
            </a:r>
          </a:p>
        </p:txBody>
      </p:sp>
      <p:sp>
        <p:nvSpPr>
          <p:cNvPr id="3" name="Content Placeholder 2">
            <a:extLst>
              <a:ext uri="{FF2B5EF4-FFF2-40B4-BE49-F238E27FC236}">
                <a16:creationId xmlns:a16="http://schemas.microsoft.com/office/drawing/2014/main" id="{0BDE04B0-6239-4F4C-9979-40C5A797349A}"/>
              </a:ext>
            </a:extLst>
          </p:cNvPr>
          <p:cNvSpPr>
            <a:spLocks noGrp="1"/>
          </p:cNvSpPr>
          <p:nvPr>
            <p:ph idx="1"/>
          </p:nvPr>
        </p:nvSpPr>
        <p:spPr/>
        <p:txBody>
          <a:bodyPr>
            <a:noAutofit/>
          </a:bodyPr>
          <a:lstStyle/>
          <a:p>
            <a:r>
              <a:rPr lang="en-FI" sz="2000" dirty="0"/>
              <a:t>Look up the authors: are they working in departments of economics? Did they publish other papers in Economics journals? </a:t>
            </a:r>
          </a:p>
          <a:p>
            <a:r>
              <a:rPr lang="en-FI" sz="2000" dirty="0"/>
              <a:t>Does the paper refer mainly to economic papers in their bibliography?</a:t>
            </a:r>
          </a:p>
          <a:p>
            <a:r>
              <a:rPr lang="en-FI" sz="2000" dirty="0"/>
              <a:t>Look for keywords from economic theory: utility maximization, optimization problem, incentives, budget constraints, agency/principal agent problems…</a:t>
            </a:r>
          </a:p>
          <a:p>
            <a:r>
              <a:rPr lang="en-FI" sz="2000" dirty="0"/>
              <a:t>Look for methods typical to economic empirical analysis (Difference in differences, RCTs, Instrumental variables)</a:t>
            </a:r>
            <a:br>
              <a:rPr lang="en-FI" sz="2000" dirty="0"/>
            </a:br>
            <a:endParaRPr lang="en-FI" sz="2000" dirty="0"/>
          </a:p>
          <a:p>
            <a:pPr marL="0" indent="0">
              <a:buNone/>
            </a:pPr>
            <a:r>
              <a:rPr lang="en-FI" sz="2000" dirty="0"/>
              <a:t>Note: It is OK also to cite work from other disciplines in your thesis, if motivated by your topic. But you should make sure to also cite economics papers, and frame your thesis in a way that is relevant to </a:t>
            </a:r>
            <a:r>
              <a:rPr lang="en-FI" sz="2000" b="1" dirty="0"/>
              <a:t>economics</a:t>
            </a:r>
            <a:r>
              <a:rPr lang="en-FI" sz="2000" dirty="0"/>
              <a:t> rather than other adjacent fields such as finance. Discuss with your advisors and with seminar teacher how to find an economics angle. </a:t>
            </a:r>
          </a:p>
        </p:txBody>
      </p:sp>
    </p:spTree>
    <p:extLst>
      <p:ext uri="{BB962C8B-B14F-4D97-AF65-F5344CB8AC3E}">
        <p14:creationId xmlns:p14="http://schemas.microsoft.com/office/powerpoint/2010/main" val="84046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D4-582D-0147-BBD8-71BB0FB90AEB}"/>
              </a:ext>
            </a:extLst>
          </p:cNvPr>
          <p:cNvSpPr>
            <a:spLocks noGrp="1"/>
          </p:cNvSpPr>
          <p:nvPr>
            <p:ph type="title"/>
          </p:nvPr>
        </p:nvSpPr>
        <p:spPr/>
        <p:txBody>
          <a:bodyPr/>
          <a:lstStyle/>
          <a:p>
            <a:r>
              <a:rPr lang="en-FI" dirty="0"/>
              <a:t>Unpublished work?</a:t>
            </a:r>
          </a:p>
        </p:txBody>
      </p:sp>
      <p:sp>
        <p:nvSpPr>
          <p:cNvPr id="3" name="Content Placeholder 2">
            <a:extLst>
              <a:ext uri="{FF2B5EF4-FFF2-40B4-BE49-F238E27FC236}">
                <a16:creationId xmlns:a16="http://schemas.microsoft.com/office/drawing/2014/main" id="{B17184B8-D2B2-6A4F-B5AB-37E3E43E4772}"/>
              </a:ext>
            </a:extLst>
          </p:cNvPr>
          <p:cNvSpPr>
            <a:spLocks noGrp="1"/>
          </p:cNvSpPr>
          <p:nvPr>
            <p:ph idx="1"/>
          </p:nvPr>
        </p:nvSpPr>
        <p:spPr/>
        <p:txBody>
          <a:bodyPr>
            <a:normAutofit/>
          </a:bodyPr>
          <a:lstStyle/>
          <a:p>
            <a:r>
              <a:rPr lang="en-FI" sz="2500" dirty="0"/>
              <a:t>In Economics, the publishing often takes very long. Therefore, it is also common to cite unpublished papers, so called Working papers. </a:t>
            </a:r>
          </a:p>
          <a:p>
            <a:r>
              <a:rPr lang="en-FI" sz="2500" dirty="0"/>
              <a:t>Especially for new topics (e.g. much research specific to COVID-19 is still not published).  </a:t>
            </a:r>
          </a:p>
          <a:p>
            <a:r>
              <a:rPr lang="en-FI" sz="2500" dirty="0"/>
              <a:t>It is OK to cite some working papers in your thesis, but: </a:t>
            </a:r>
          </a:p>
          <a:p>
            <a:r>
              <a:rPr lang="en-FI" sz="2000" dirty="0"/>
              <a:t>Find a balance between published work and unpublished Working papers</a:t>
            </a:r>
          </a:p>
          <a:p>
            <a:r>
              <a:rPr lang="en-FI" sz="2000" dirty="0"/>
              <a:t>Try to assess the quality of the working paper by e.g. looking at identity of authors, their universities and other published work, checking if the paper is already cited (via google scholar), is the paper part of an established working paper series (e.g. NBER)? </a:t>
            </a:r>
          </a:p>
        </p:txBody>
      </p:sp>
    </p:spTree>
    <p:extLst>
      <p:ext uri="{BB962C8B-B14F-4D97-AF65-F5344CB8AC3E}">
        <p14:creationId xmlns:p14="http://schemas.microsoft.com/office/powerpoint/2010/main" val="420708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AECD-4CA6-1F4E-93F3-257F0AC315ED}"/>
              </a:ext>
            </a:extLst>
          </p:cNvPr>
          <p:cNvSpPr>
            <a:spLocks noGrp="1"/>
          </p:cNvSpPr>
          <p:nvPr>
            <p:ph type="title"/>
          </p:nvPr>
        </p:nvSpPr>
        <p:spPr/>
        <p:txBody>
          <a:bodyPr/>
          <a:lstStyle/>
          <a:p>
            <a:r>
              <a:rPr lang="en-US" dirty="0"/>
              <a:t>Guide on </a:t>
            </a:r>
            <a:r>
              <a:rPr lang="en-US" dirty="0" err="1"/>
              <a:t>mycourses</a:t>
            </a:r>
            <a:endParaRPr lang="en-US" dirty="0"/>
          </a:p>
        </p:txBody>
      </p:sp>
      <p:sp>
        <p:nvSpPr>
          <p:cNvPr id="3" name="Content Placeholder 2">
            <a:extLst>
              <a:ext uri="{FF2B5EF4-FFF2-40B4-BE49-F238E27FC236}">
                <a16:creationId xmlns:a16="http://schemas.microsoft.com/office/drawing/2014/main" id="{5A10EDAD-FD69-4A48-B87A-7129AABA1396}"/>
              </a:ext>
            </a:extLst>
          </p:cNvPr>
          <p:cNvSpPr>
            <a:spLocks noGrp="1"/>
          </p:cNvSpPr>
          <p:nvPr>
            <p:ph idx="1"/>
          </p:nvPr>
        </p:nvSpPr>
        <p:spPr/>
        <p:txBody>
          <a:bodyPr/>
          <a:lstStyle/>
          <a:p>
            <a:pPr marL="0" indent="0">
              <a:buNone/>
            </a:pPr>
            <a:r>
              <a:rPr lang="en-US" dirty="0"/>
              <a:t>A PDF guide for the work with the thesis has been added to the </a:t>
            </a:r>
            <a:r>
              <a:rPr lang="en-US" dirty="0" err="1"/>
              <a:t>mycourses</a:t>
            </a:r>
            <a:r>
              <a:rPr lang="en-US" dirty="0"/>
              <a:t> section Materials.</a:t>
            </a:r>
          </a:p>
          <a:p>
            <a:pPr marL="0" indent="0">
              <a:buNone/>
            </a:pPr>
            <a:endParaRPr lang="en-US" dirty="0"/>
          </a:p>
          <a:p>
            <a:pPr marL="0" indent="0">
              <a:buNone/>
            </a:pPr>
            <a:r>
              <a:rPr lang="en-US" dirty="0"/>
              <a:t>Read the sections about finding a topic and literature.  </a:t>
            </a:r>
          </a:p>
        </p:txBody>
      </p:sp>
    </p:spTree>
    <p:extLst>
      <p:ext uri="{BB962C8B-B14F-4D97-AF65-F5344CB8AC3E}">
        <p14:creationId xmlns:p14="http://schemas.microsoft.com/office/powerpoint/2010/main" val="1360096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1895</TotalTime>
  <Words>583</Words>
  <Application>Microsoft Macintosh PowerPoint</Application>
  <PresentationFormat>On-screen Show (4:3)</PresentationFormat>
  <Paragraphs>39</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Bachelor’s Thesis Seminar in Economics</vt:lpstr>
      <vt:lpstr>Agenda for today:</vt:lpstr>
      <vt:lpstr>Finding literature:</vt:lpstr>
      <vt:lpstr>Quality &amp; Field identification</vt:lpstr>
      <vt:lpstr>Is it Economics?</vt:lpstr>
      <vt:lpstr>Unpublished work?</vt:lpstr>
      <vt:lpstr>Guide on mycourses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Bachelor’s thesis seminar</dc:title>
  <dc:creator>Pauli Murto</dc:creator>
  <cp:lastModifiedBy>Stryjan Miri</cp:lastModifiedBy>
  <cp:revision>66</cp:revision>
  <dcterms:created xsi:type="dcterms:W3CDTF">2014-09-11T07:52:22Z</dcterms:created>
  <dcterms:modified xsi:type="dcterms:W3CDTF">2022-01-20T13:40:58Z</dcterms:modified>
</cp:coreProperties>
</file>