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7" r:id="rId2"/>
    <p:sldId id="259" r:id="rId3"/>
    <p:sldId id="260" r:id="rId4"/>
    <p:sldId id="261" r:id="rId5"/>
    <p:sldId id="262" r:id="rId6"/>
    <p:sldId id="263" r:id="rId7"/>
    <p:sldId id="264" r:id="rId8"/>
    <p:sldId id="265" r:id="rId9"/>
    <p:sldId id="276" r:id="rId10"/>
    <p:sldId id="266" r:id="rId11"/>
    <p:sldId id="267" r:id="rId12"/>
    <p:sldId id="268" r:id="rId13"/>
    <p:sldId id="270" r:id="rId14"/>
    <p:sldId id="271" r:id="rId15"/>
    <p:sldId id="272" r:id="rId16"/>
    <p:sldId id="273" r:id="rId17"/>
    <p:sldId id="274" r:id="rId18"/>
    <p:sldId id="275" r:id="rId19"/>
    <p:sldId id="277" r:id="rId20"/>
    <p:sldId id="278" r:id="rId21"/>
    <p:sldId id="279" r:id="rId22"/>
    <p:sldId id="280" r:id="rId23"/>
    <p:sldId id="282" r:id="rId24"/>
    <p:sldId id="281" r:id="rId25"/>
    <p:sldId id="311" r:id="rId26"/>
    <p:sldId id="312" r:id="rId27"/>
    <p:sldId id="314" r:id="rId28"/>
    <p:sldId id="315" r:id="rId29"/>
    <p:sldId id="340" r:id="rId30"/>
    <p:sldId id="341" r:id="rId31"/>
    <p:sldId id="342" r:id="rId32"/>
    <p:sldId id="339" r:id="rId33"/>
    <p:sldId id="338" r:id="rId34"/>
    <p:sldId id="336" r:id="rId35"/>
    <p:sldId id="335" r:id="rId36"/>
    <p:sldId id="330" r:id="rId37"/>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F363B"/>
    <a:srgbClr val="00965E"/>
    <a:srgbClr val="EE353B"/>
    <a:srgbClr val="FF0000"/>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80093" autoAdjust="0"/>
  </p:normalViewPr>
  <p:slideViewPr>
    <p:cSldViewPr snapToGrid="0" snapToObjects="1">
      <p:cViewPr varScale="1">
        <p:scale>
          <a:sx n="158" d="100"/>
          <a:sy n="158" d="100"/>
        </p:scale>
        <p:origin x="840"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9/7/20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9/7/20</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15" name="Kuva 1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40" y="4006210"/>
            <a:ext cx="1886823"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4" name="Kuva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Sisältö">
    <p:spTree>
      <p:nvGrpSpPr>
        <p:cNvPr id="1" name=""/>
        <p:cNvGrpSpPr/>
        <p:nvPr/>
      </p:nvGrpSpPr>
      <p:grpSpPr>
        <a:xfrm>
          <a:off x="0" y="0"/>
          <a:ext cx="0" cy="0"/>
          <a:chOff x="0" y="0"/>
          <a:chExt cx="0" cy="0"/>
        </a:xfrm>
      </p:grpSpPr>
      <p:sp>
        <p:nvSpPr>
          <p:cNvPr id="9" name="Title 1"/>
          <p:cNvSpPr>
            <a:spLocks noGrp="1"/>
          </p:cNvSpPr>
          <p:nvPr>
            <p:ph type="ctrTitle"/>
          </p:nvPr>
        </p:nvSpPr>
        <p:spPr>
          <a:xfrm>
            <a:off x="540002" y="317500"/>
            <a:ext cx="8085599" cy="996498"/>
          </a:xfrm>
          <a:prstGeom prst="rect">
            <a:avLst/>
          </a:prstGeom>
        </p:spPr>
        <p:txBody>
          <a:bodyPr lIns="0" tIns="0" rIns="0" bIns="0" anchor="t" anchorCtr="0">
            <a:noAutofit/>
          </a:bodyPr>
          <a:lstStyle>
            <a:lvl1pPr algn="l">
              <a:lnSpc>
                <a:spcPct val="85000"/>
              </a:lnSpc>
              <a:defRPr sz="3000" b="1" spc="-83">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404730"/>
            <a:ext cx="808559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977710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dirty="0"/>
              <a:t>Click to edit Master title style</a:t>
            </a:r>
            <a:endParaRPr lang="en-GB"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grpSp>
        <p:nvGrpSpPr>
          <p:cNvPr id="9" name="Group 8"/>
          <p:cNvGrpSpPr/>
          <p:nvPr userDrawn="1"/>
        </p:nvGrpSpPr>
        <p:grpSpPr>
          <a:xfrm>
            <a:off x="0" y="5490028"/>
            <a:ext cx="9150123" cy="231775"/>
            <a:chOff x="0" y="6588034"/>
            <a:chExt cx="12200164" cy="278130"/>
          </a:xfrm>
        </p:grpSpPr>
        <p:sp>
          <p:nvSpPr>
            <p:cNvPr id="7" name="Rectangle 6"/>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278898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 id="2147483715" r:id="rId23"/>
    <p:sldLayoutId id="2147483717" r:id="rId24"/>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hyperlink" Target="https://ourworldindata.org/a-history-of-global-living-conditions-in-5-chart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people.aalto.fi/juuso.valimaki" TargetMode="External"/><Relationship Id="rId2" Type="http://schemas.openxmlformats.org/officeDocument/2006/relationships/hyperlink" Target="mailto:juuso.valimaki@aalto.fi" TargetMode="External"/><Relationship Id="rId1" Type="http://schemas.openxmlformats.org/officeDocument/2006/relationships/slideLayout" Target="../slideLayouts/slideLayout3.xml"/><Relationship Id="rId4" Type="http://schemas.openxmlformats.org/officeDocument/2006/relationships/hyperlink" Target="mailto:claudia.troccoli@aalto.fi"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www.core-econ.org/the-economy" TargetMode="External"/><Relationship Id="rId2" Type="http://schemas.openxmlformats.org/officeDocument/2006/relationships/hyperlink" Target="https://mycourses.aalto.fi/course/view.php?id=19993"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400" dirty="0" err="1"/>
              <a:t>Principles</a:t>
            </a:r>
            <a:r>
              <a:rPr lang="fi-FI" sz="2400" dirty="0"/>
              <a:t> of </a:t>
            </a:r>
            <a:r>
              <a:rPr lang="fi-FI" sz="2400" dirty="0" err="1"/>
              <a:t>Economics</a:t>
            </a:r>
            <a:r>
              <a:rPr lang="fi-FI" sz="2400" dirty="0"/>
              <a:t> I</a:t>
            </a:r>
          </a:p>
        </p:txBody>
      </p:sp>
      <p:sp>
        <p:nvSpPr>
          <p:cNvPr id="4" name="Tekstin paikkamerkki 3"/>
          <p:cNvSpPr>
            <a:spLocks noGrp="1"/>
          </p:cNvSpPr>
          <p:nvPr>
            <p:ph type="body" sz="half" idx="2"/>
          </p:nvPr>
        </p:nvSpPr>
        <p:spPr>
          <a:prstGeom prst="rect">
            <a:avLst/>
          </a:prstGeom>
        </p:spPr>
        <p:txBody>
          <a:bodyPr/>
          <a:lstStyle/>
          <a:p>
            <a:r>
              <a:rPr lang="fi-FI" dirty="0"/>
              <a:t>Juuso Välimäki</a:t>
            </a:r>
          </a:p>
        </p:txBody>
      </p:sp>
      <p:sp>
        <p:nvSpPr>
          <p:cNvPr id="5" name="Tekstin paikkamerkki 4"/>
          <p:cNvSpPr>
            <a:spLocks noGrp="1"/>
          </p:cNvSpPr>
          <p:nvPr>
            <p:ph type="body" sz="half" idx="11"/>
          </p:nvPr>
        </p:nvSpPr>
        <p:spPr>
          <a:prstGeom prst="rect">
            <a:avLst/>
          </a:prstGeom>
        </p:spPr>
        <p:txBody>
          <a:bodyPr/>
          <a:lstStyle/>
          <a:p>
            <a:r>
              <a:rPr lang="fi-FI" dirty="0" err="1"/>
              <a:t>Lecture</a:t>
            </a:r>
            <a:r>
              <a:rPr lang="fi-FI" dirty="0"/>
              <a:t> 1: </a:t>
            </a:r>
            <a:r>
              <a:rPr lang="fi-FI" dirty="0" err="1"/>
              <a:t>Introduction</a:t>
            </a:r>
            <a:endParaRPr lang="fi-FI" dirty="0"/>
          </a:p>
        </p:txBody>
      </p:sp>
      <p:sp>
        <p:nvSpPr>
          <p:cNvPr id="3" name="Tekstin paikkamerkki 2"/>
          <p:cNvSpPr>
            <a:spLocks noGrp="1"/>
          </p:cNvSpPr>
          <p:nvPr>
            <p:ph type="body" sz="half" idx="12"/>
          </p:nvPr>
        </p:nvSpPr>
        <p:spPr/>
        <p:txBody>
          <a:bodyPr/>
          <a:lstStyle/>
          <a:p>
            <a:r>
              <a:rPr lang="fi-FI" sz="2000" dirty="0" err="1"/>
              <a:t>Fall</a:t>
            </a:r>
            <a:r>
              <a:rPr lang="fi-FI" sz="2000" dirty="0"/>
              <a:t> 2020</a:t>
            </a:r>
          </a:p>
        </p:txBody>
      </p:sp>
      <p:sp>
        <p:nvSpPr>
          <p:cNvPr id="9" name="Picture Placeholder 8">
            <a:extLst>
              <a:ext uri="{FF2B5EF4-FFF2-40B4-BE49-F238E27FC236}">
                <a16:creationId xmlns:a16="http://schemas.microsoft.com/office/drawing/2014/main" id="{411F2D11-96A0-BE41-B70F-A6E1C89277F4}"/>
              </a:ext>
            </a:extLst>
          </p:cNvPr>
          <p:cNvSpPr>
            <a:spLocks noGrp="1"/>
          </p:cNvSpPr>
          <p:nvPr>
            <p:ph type="pic" idx="13"/>
          </p:nvPr>
        </p:nvSpPr>
        <p:spPr/>
      </p:sp>
      <p:cxnSp>
        <p:nvCxnSpPr>
          <p:cNvPr id="7" name="Suora yhdysviiva 6">
            <a:extLst>
              <a:ext uri="{FF2B5EF4-FFF2-40B4-BE49-F238E27FC236}">
                <a16:creationId xmlns:a16="http://schemas.microsoft.com/office/drawing/2014/main" id="{44D42085-CC57-854B-9151-3C66E83D17EE}"/>
              </a:ext>
            </a:extLst>
          </p:cNvPr>
          <p:cNvCxnSpPr/>
          <p:nvPr/>
        </p:nvCxnSpPr>
        <p:spPr>
          <a:xfrm>
            <a:off x="442403" y="187411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6" descr="Kuvahaun tulos haulle aalto school of business otaniemi">
            <a:extLst>
              <a:ext uri="{FF2B5EF4-FFF2-40B4-BE49-F238E27FC236}">
                <a16:creationId xmlns:a16="http://schemas.microsoft.com/office/drawing/2014/main" id="{E3A6FDF3-FBAA-9341-BE66-2C939174E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823" y="467080"/>
            <a:ext cx="3212538" cy="481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93A7C1B-E558-0B4A-800F-526F5C625734}"/>
              </a:ext>
            </a:extLst>
          </p:cNvPr>
          <p:cNvSpPr>
            <a:spLocks noGrp="1"/>
          </p:cNvSpPr>
          <p:nvPr>
            <p:ph type="body" sz="half" idx="10"/>
          </p:nvPr>
        </p:nvSpPr>
        <p:spPr>
          <a:xfrm>
            <a:off x="292352" y="207631"/>
            <a:ext cx="8492897" cy="555319"/>
          </a:xfrm>
        </p:spPr>
        <p:txBody>
          <a:bodyPr/>
          <a:lstStyle/>
          <a:p>
            <a:r>
              <a:rPr lang="fi-FI" sz="3200" dirty="0" err="1"/>
              <a:t>Who</a:t>
            </a:r>
            <a:r>
              <a:rPr lang="fi-FI" sz="3200" dirty="0"/>
              <a:t> is in </a:t>
            </a:r>
            <a:r>
              <a:rPr lang="fi-FI" sz="3200" dirty="0" err="1"/>
              <a:t>charge</a:t>
            </a:r>
            <a:r>
              <a:rPr lang="fi-FI" sz="3200" dirty="0"/>
              <a:t>?</a:t>
            </a:r>
          </a:p>
        </p:txBody>
      </p:sp>
      <p:sp>
        <p:nvSpPr>
          <p:cNvPr id="11" name="Text Placeholder 10">
            <a:extLst>
              <a:ext uri="{FF2B5EF4-FFF2-40B4-BE49-F238E27FC236}">
                <a16:creationId xmlns:a16="http://schemas.microsoft.com/office/drawing/2014/main" id="{EC7D0D8B-D5EE-0847-BA14-51409374E2A9}"/>
              </a:ext>
            </a:extLst>
          </p:cNvPr>
          <p:cNvSpPr>
            <a:spLocks noGrp="1"/>
          </p:cNvSpPr>
          <p:nvPr>
            <p:ph type="body" sz="half" idx="11"/>
          </p:nvPr>
        </p:nvSpPr>
        <p:spPr>
          <a:xfrm>
            <a:off x="292353" y="762951"/>
            <a:ext cx="8492897" cy="4189100"/>
          </a:xfrm>
        </p:spPr>
        <p:txBody>
          <a:bodyPr/>
          <a:lstStyle/>
          <a:p>
            <a:r>
              <a:rPr lang="en-US" sz="2000" b="0" dirty="0">
                <a:latin typeface="Georgia"/>
                <a:cs typeface="Georgia"/>
              </a:rPr>
              <a:t>About two years after the break-up of the Soviet Union I was in discussion with a senior Russian official whose job it was to direct the production of bread in St. Petersburg. "Please understand that we are keen to move towards a market system", he told me. "But we need to understand the fundamental details of how such a system works. Tell me, for example: </a:t>
            </a:r>
            <a:r>
              <a:rPr lang="en-US" sz="2000" dirty="0">
                <a:latin typeface="Georgia"/>
                <a:cs typeface="Georgia"/>
              </a:rPr>
              <a:t>who is in charge of the supply of bread to the population of London?</a:t>
            </a:r>
            <a:r>
              <a:rPr lang="en-US" sz="2000" b="0" dirty="0">
                <a:latin typeface="Georgia"/>
                <a:cs typeface="Georgia"/>
              </a:rPr>
              <a:t>”</a:t>
            </a:r>
          </a:p>
          <a:p>
            <a:r>
              <a:rPr lang="en-US" sz="2000" b="0" dirty="0">
                <a:latin typeface="Georgia"/>
                <a:cs typeface="Georgia"/>
              </a:rPr>
              <a:t>There was nothing naive about his question, because the answer ("nobody is in charge"), when one thinks carefully about it, is astonishingly hard to believe. Only in the </a:t>
            </a:r>
            <a:r>
              <a:rPr lang="en-US" sz="2000" b="0" dirty="0" err="1">
                <a:latin typeface="Georgia"/>
                <a:cs typeface="Georgia"/>
              </a:rPr>
              <a:t>industrialised</a:t>
            </a:r>
            <a:r>
              <a:rPr lang="en-US" sz="2000" b="0" dirty="0">
                <a:latin typeface="Georgia"/>
                <a:cs typeface="Georgia"/>
              </a:rPr>
              <a:t> West have we forgotten just how strange it is.</a:t>
            </a:r>
          </a:p>
          <a:p>
            <a:endParaRPr lang="fi-FI" dirty="0"/>
          </a:p>
        </p:txBody>
      </p:sp>
      <p:sp>
        <p:nvSpPr>
          <p:cNvPr id="14" name="TextBox 13">
            <a:extLst>
              <a:ext uri="{FF2B5EF4-FFF2-40B4-BE49-F238E27FC236}">
                <a16:creationId xmlns:a16="http://schemas.microsoft.com/office/drawing/2014/main" id="{F20094B3-3620-E446-8479-776E8E9E2F89}"/>
              </a:ext>
            </a:extLst>
          </p:cNvPr>
          <p:cNvSpPr txBox="1"/>
          <p:nvPr/>
        </p:nvSpPr>
        <p:spPr>
          <a:xfrm>
            <a:off x="218485" y="4321148"/>
            <a:ext cx="4531540" cy="523220"/>
          </a:xfrm>
          <a:prstGeom prst="rect">
            <a:avLst/>
          </a:prstGeom>
          <a:noFill/>
        </p:spPr>
        <p:txBody>
          <a:bodyPr wrap="square" rtlCol="0">
            <a:spAutoFit/>
          </a:bodyPr>
          <a:lstStyle/>
          <a:p>
            <a:r>
              <a:rPr lang="en-US" sz="1400" i="1" dirty="0">
                <a:latin typeface="Georgia"/>
                <a:cs typeface="Georgia"/>
              </a:rPr>
              <a:t>Paul Seabright (2010): The Company of Strangers: A Natural History of Economic Life</a:t>
            </a:r>
          </a:p>
        </p:txBody>
      </p:sp>
    </p:spTree>
    <p:extLst>
      <p:ext uri="{BB962C8B-B14F-4D97-AF65-F5344CB8AC3E}">
        <p14:creationId xmlns:p14="http://schemas.microsoft.com/office/powerpoint/2010/main" val="2686631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441A9-8AB0-BF42-B3E6-416124C8E29E}"/>
              </a:ext>
            </a:extLst>
          </p:cNvPr>
          <p:cNvSpPr>
            <a:spLocks noGrp="1"/>
          </p:cNvSpPr>
          <p:nvPr>
            <p:ph type="body" sz="half" idx="10"/>
          </p:nvPr>
        </p:nvSpPr>
        <p:spPr/>
        <p:txBody>
          <a:bodyPr/>
          <a:lstStyle/>
          <a:p>
            <a:r>
              <a:rPr lang="fi-FI" sz="3200" dirty="0" err="1"/>
              <a:t>Where</a:t>
            </a:r>
            <a:r>
              <a:rPr lang="fi-FI" sz="3200" dirty="0"/>
              <a:t> </a:t>
            </a:r>
            <a:r>
              <a:rPr lang="fi-FI" sz="3200" dirty="0" err="1"/>
              <a:t>does</a:t>
            </a:r>
            <a:r>
              <a:rPr lang="fi-FI" sz="3200" dirty="0"/>
              <a:t> </a:t>
            </a:r>
            <a:r>
              <a:rPr lang="fi-FI" sz="3200" dirty="0" err="1"/>
              <a:t>the</a:t>
            </a:r>
            <a:r>
              <a:rPr lang="fi-FI" sz="3200" dirty="0"/>
              <a:t> </a:t>
            </a:r>
            <a:r>
              <a:rPr lang="fi-FI" sz="3200" dirty="0" err="1"/>
              <a:t>coordination</a:t>
            </a:r>
            <a:r>
              <a:rPr lang="fi-FI" sz="3200" dirty="0"/>
              <a:t> in </a:t>
            </a:r>
            <a:r>
              <a:rPr lang="fi-FI" sz="3200" dirty="0" err="1"/>
              <a:t>modern</a:t>
            </a:r>
            <a:r>
              <a:rPr lang="fi-FI" sz="3200" dirty="0"/>
              <a:t> life </a:t>
            </a:r>
            <a:r>
              <a:rPr lang="fi-FI" sz="3200" dirty="0" err="1"/>
              <a:t>originate</a:t>
            </a:r>
            <a:r>
              <a:rPr lang="fi-FI" sz="3200" dirty="0"/>
              <a:t>?</a:t>
            </a:r>
          </a:p>
        </p:txBody>
      </p:sp>
      <p:sp>
        <p:nvSpPr>
          <p:cNvPr id="3" name="Text Placeholder 2">
            <a:extLst>
              <a:ext uri="{FF2B5EF4-FFF2-40B4-BE49-F238E27FC236}">
                <a16:creationId xmlns:a16="http://schemas.microsoft.com/office/drawing/2014/main" id="{6657347F-F25A-534E-BB9E-F2740FE5BF42}"/>
              </a:ext>
            </a:extLst>
          </p:cNvPr>
          <p:cNvSpPr>
            <a:spLocks noGrp="1"/>
          </p:cNvSpPr>
          <p:nvPr>
            <p:ph type="body" sz="half" idx="11"/>
          </p:nvPr>
        </p:nvSpPr>
        <p:spPr>
          <a:xfrm>
            <a:off x="292352" y="1326586"/>
            <a:ext cx="8492897" cy="3771396"/>
          </a:xfrm>
        </p:spPr>
        <p:txBody>
          <a:bodyPr/>
          <a:lstStyle/>
          <a:p>
            <a:r>
              <a:rPr lang="fi-FI" sz="2000" b="0" dirty="0" err="1">
                <a:latin typeface="Georgia"/>
                <a:cs typeface="Georgia"/>
              </a:rPr>
              <a:t>Somehow</a:t>
            </a:r>
            <a:r>
              <a:rPr lang="fi-FI" sz="2000" b="0" dirty="0">
                <a:latin typeface="Georgia"/>
                <a:cs typeface="Georgia"/>
              </a:rPr>
              <a:t> </a:t>
            </a:r>
            <a:r>
              <a:rPr lang="fi-FI" sz="2000" b="0" dirty="0" err="1">
                <a:latin typeface="Georgia"/>
                <a:cs typeface="Georgia"/>
              </a:rPr>
              <a:t>all</a:t>
            </a:r>
            <a:r>
              <a:rPr lang="fi-FI" sz="2000" b="0" dirty="0">
                <a:latin typeface="Georgia"/>
                <a:cs typeface="Georgia"/>
              </a:rPr>
              <a:t> of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activities</a:t>
            </a:r>
            <a:r>
              <a:rPr lang="fi-FI" sz="2000" b="0" dirty="0">
                <a:latin typeface="Georgia"/>
                <a:cs typeface="Georgia"/>
              </a:rPr>
              <a:t> </a:t>
            </a:r>
            <a:r>
              <a:rPr lang="fi-FI" sz="2000" b="0" dirty="0" err="1">
                <a:latin typeface="Georgia"/>
                <a:cs typeface="Georgia"/>
              </a:rPr>
              <a:t>seem</a:t>
            </a:r>
            <a:r>
              <a:rPr lang="fi-FI" sz="2000" b="0" dirty="0">
                <a:latin typeface="Georgia"/>
                <a:cs typeface="Georgia"/>
              </a:rPr>
              <a:t> to </a:t>
            </a:r>
            <a:r>
              <a:rPr lang="fi-FI" sz="2000" b="0" dirty="0" err="1">
                <a:latin typeface="Georgia"/>
                <a:cs typeface="Georgia"/>
              </a:rPr>
              <a:t>get</a:t>
            </a:r>
            <a:r>
              <a:rPr lang="fi-FI" sz="2000" b="0" dirty="0">
                <a:latin typeface="Georgia"/>
                <a:cs typeface="Georgia"/>
              </a:rPr>
              <a:t> </a:t>
            </a:r>
            <a:r>
              <a:rPr lang="fi-FI" sz="2000" b="0" dirty="0" err="1">
                <a:latin typeface="Georgia"/>
                <a:cs typeface="Georgia"/>
              </a:rPr>
              <a:t>coordinated</a:t>
            </a:r>
            <a:r>
              <a:rPr lang="fi-FI" sz="2000" b="0" dirty="0">
                <a:latin typeface="Georgia"/>
                <a:cs typeface="Georgia"/>
              </a:rPr>
              <a:t>. </a:t>
            </a:r>
            <a:r>
              <a:rPr lang="fi-FI" sz="2000" b="0" dirty="0" err="1">
                <a:latin typeface="Georgia"/>
                <a:cs typeface="Georgia"/>
              </a:rPr>
              <a:t>There's</a:t>
            </a:r>
            <a:r>
              <a:rPr lang="fi-FI" sz="2000" b="0" dirty="0">
                <a:latin typeface="Georgia"/>
                <a:cs typeface="Georgia"/>
              </a:rPr>
              <a:t> a taxi to </a:t>
            </a:r>
            <a:r>
              <a:rPr lang="fi-FI" sz="2000" b="0" dirty="0" err="1">
                <a:latin typeface="Georgia"/>
                <a:cs typeface="Georgia"/>
              </a:rPr>
              <a:t>get</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to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airport</a:t>
            </a:r>
            <a:r>
              <a:rPr lang="fi-FI" sz="2000" b="0" dirty="0">
                <a:latin typeface="Georgia"/>
                <a:cs typeface="Georgia"/>
              </a:rPr>
              <a:t>. </a:t>
            </a:r>
            <a:r>
              <a:rPr lang="fi-FI" sz="2000" b="0" dirty="0" err="1">
                <a:latin typeface="Georgia"/>
                <a:cs typeface="Georgia"/>
              </a:rPr>
              <a:t>There's</a:t>
            </a:r>
            <a:r>
              <a:rPr lang="fi-FI" sz="2000" b="0" dirty="0">
                <a:latin typeface="Georgia"/>
                <a:cs typeface="Georgia"/>
              </a:rPr>
              <a:t> </a:t>
            </a:r>
            <a:r>
              <a:rPr lang="fi-FI" sz="2000" b="0" dirty="0" err="1">
                <a:latin typeface="Georgia"/>
                <a:cs typeface="Georgia"/>
              </a:rPr>
              <a:t>butter</a:t>
            </a:r>
            <a:r>
              <a:rPr lang="fi-FI" sz="2000" b="0" dirty="0">
                <a:latin typeface="Georgia"/>
                <a:cs typeface="Georgia"/>
              </a:rPr>
              <a:t> and </a:t>
            </a:r>
            <a:r>
              <a:rPr lang="fi-FI" sz="2000" b="0" dirty="0" err="1">
                <a:latin typeface="Georgia"/>
                <a:cs typeface="Georgia"/>
              </a:rPr>
              <a:t>cheese</a:t>
            </a:r>
            <a:r>
              <a:rPr lang="fi-FI" sz="2000" b="0" dirty="0">
                <a:latin typeface="Georgia"/>
                <a:cs typeface="Georgia"/>
              </a:rPr>
              <a:t> for </a:t>
            </a:r>
            <a:r>
              <a:rPr lang="fi-FI" sz="2000" b="0" dirty="0" err="1">
                <a:latin typeface="Georgia"/>
                <a:cs typeface="Georgia"/>
              </a:rPr>
              <a:t>lunch</a:t>
            </a:r>
            <a:r>
              <a:rPr lang="fi-FI" sz="2000" b="0" dirty="0">
                <a:latin typeface="Georgia"/>
                <a:cs typeface="Georgia"/>
              </a:rPr>
              <a:t> on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airplane</a:t>
            </a:r>
            <a:r>
              <a:rPr lang="fi-FI" sz="2000" b="0" dirty="0">
                <a:latin typeface="Georgia"/>
                <a:cs typeface="Georgia"/>
              </a:rPr>
              <a:t>. </a:t>
            </a:r>
            <a:r>
              <a:rPr lang="fi-FI" sz="2000" b="0" dirty="0" err="1">
                <a:latin typeface="Georgia"/>
                <a:cs typeface="Georgia"/>
              </a:rPr>
              <a:t>There</a:t>
            </a:r>
            <a:r>
              <a:rPr lang="fi-FI" sz="2000" b="0" dirty="0">
                <a:latin typeface="Georgia"/>
                <a:cs typeface="Georgia"/>
              </a:rPr>
              <a:t> </a:t>
            </a:r>
            <a:r>
              <a:rPr lang="fi-FI" sz="2000" b="0" dirty="0" err="1">
                <a:latin typeface="Georgia"/>
                <a:cs typeface="Georgia"/>
              </a:rPr>
              <a:t>are</a:t>
            </a:r>
            <a:r>
              <a:rPr lang="fi-FI" sz="2000" b="0" dirty="0">
                <a:latin typeface="Georgia"/>
                <a:cs typeface="Georgia"/>
              </a:rPr>
              <a:t> </a:t>
            </a:r>
            <a:r>
              <a:rPr lang="fi-FI" sz="2000" b="0" dirty="0" err="1">
                <a:latin typeface="Georgia"/>
                <a:cs typeface="Georgia"/>
              </a:rPr>
              <a:t>refineries</a:t>
            </a:r>
            <a:r>
              <a:rPr lang="fi-FI" sz="2000" b="0" dirty="0">
                <a:latin typeface="Georgia"/>
                <a:cs typeface="Georgia"/>
              </a:rPr>
              <a:t> to </a:t>
            </a:r>
            <a:r>
              <a:rPr lang="fi-FI" sz="2000" b="0" dirty="0" err="1">
                <a:latin typeface="Georgia"/>
                <a:cs typeface="Georgia"/>
              </a:rPr>
              <a:t>make</a:t>
            </a:r>
            <a:r>
              <a:rPr lang="fi-FI" sz="2000" b="0" dirty="0">
                <a:latin typeface="Georgia"/>
                <a:cs typeface="Georgia"/>
              </a:rPr>
              <a:t>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airplane</a:t>
            </a:r>
            <a:r>
              <a:rPr lang="fi-FI" sz="2000" b="0" dirty="0">
                <a:latin typeface="Georgia"/>
                <a:cs typeface="Georgia"/>
              </a:rPr>
              <a:t> </a:t>
            </a:r>
            <a:r>
              <a:rPr lang="fi-FI" sz="2000" b="0" dirty="0" err="1">
                <a:latin typeface="Georgia"/>
                <a:cs typeface="Georgia"/>
              </a:rPr>
              <a:t>fuel</a:t>
            </a:r>
            <a:r>
              <a:rPr lang="fi-FI" sz="2000" b="0" dirty="0">
                <a:latin typeface="Georgia"/>
                <a:cs typeface="Georgia"/>
              </a:rPr>
              <a:t> and </a:t>
            </a:r>
            <a:r>
              <a:rPr lang="fi-FI" sz="2000" b="0" dirty="0" err="1">
                <a:latin typeface="Georgia"/>
                <a:cs typeface="Georgia"/>
              </a:rPr>
              <a:t>trucks</a:t>
            </a:r>
            <a:r>
              <a:rPr lang="fi-FI" sz="2000" b="0" dirty="0">
                <a:latin typeface="Georgia"/>
                <a:cs typeface="Georgia"/>
              </a:rPr>
              <a:t> to transport it, </a:t>
            </a:r>
            <a:r>
              <a:rPr lang="fi-FI" sz="2000" b="0" dirty="0" err="1">
                <a:latin typeface="Georgia"/>
                <a:cs typeface="Georgia"/>
              </a:rPr>
              <a:t>cement</a:t>
            </a:r>
            <a:r>
              <a:rPr lang="fi-FI" sz="2000" b="0" dirty="0">
                <a:latin typeface="Georgia"/>
                <a:cs typeface="Georgia"/>
              </a:rPr>
              <a:t> for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runways</a:t>
            </a:r>
            <a:r>
              <a:rPr lang="fi-FI" sz="2000" b="0" dirty="0">
                <a:latin typeface="Georgia"/>
                <a:cs typeface="Georgia"/>
              </a:rPr>
              <a:t>, </a:t>
            </a:r>
            <a:r>
              <a:rPr lang="fi-FI" sz="2000" b="0" dirty="0" err="1">
                <a:latin typeface="Georgia"/>
                <a:cs typeface="Georgia"/>
              </a:rPr>
              <a:t>electricity</a:t>
            </a:r>
            <a:r>
              <a:rPr lang="fi-FI" sz="2000" b="0" dirty="0">
                <a:latin typeface="Georgia"/>
                <a:cs typeface="Georgia"/>
              </a:rPr>
              <a:t> for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escalators</a:t>
            </a:r>
            <a:r>
              <a:rPr lang="fi-FI" sz="2000" b="0" dirty="0">
                <a:latin typeface="Georgia"/>
                <a:cs typeface="Georgia"/>
              </a:rPr>
              <a:t>, and, </a:t>
            </a:r>
            <a:r>
              <a:rPr lang="fi-FI" sz="2000" b="0" dirty="0" err="1">
                <a:latin typeface="Georgia"/>
                <a:cs typeface="Georgia"/>
              </a:rPr>
              <a:t>most</a:t>
            </a:r>
            <a:r>
              <a:rPr lang="fi-FI" sz="2000" b="0" dirty="0">
                <a:latin typeface="Georgia"/>
                <a:cs typeface="Georgia"/>
              </a:rPr>
              <a:t> </a:t>
            </a:r>
            <a:r>
              <a:rPr lang="fi-FI" sz="2000" b="0" dirty="0" err="1">
                <a:latin typeface="Georgia"/>
                <a:cs typeface="Georgia"/>
              </a:rPr>
              <a:t>important</a:t>
            </a:r>
            <a:r>
              <a:rPr lang="fi-FI" sz="2000" b="0" dirty="0">
                <a:latin typeface="Georgia"/>
                <a:cs typeface="Georgia"/>
              </a:rPr>
              <a:t> of </a:t>
            </a:r>
            <a:r>
              <a:rPr lang="fi-FI" sz="2000" b="0" dirty="0" err="1">
                <a:latin typeface="Georgia"/>
                <a:cs typeface="Georgia"/>
              </a:rPr>
              <a:t>all</a:t>
            </a:r>
            <a:r>
              <a:rPr lang="fi-FI" sz="2000" b="0" dirty="0">
                <a:latin typeface="Georgia"/>
                <a:cs typeface="Georgia"/>
              </a:rPr>
              <a:t>, </a:t>
            </a:r>
            <a:r>
              <a:rPr lang="fi-FI" sz="2000" b="0" dirty="0" err="1">
                <a:latin typeface="Georgia"/>
                <a:cs typeface="Georgia"/>
              </a:rPr>
              <a:t>passengers</a:t>
            </a:r>
            <a:r>
              <a:rPr lang="fi-FI" sz="2000" b="0" dirty="0">
                <a:latin typeface="Georgia"/>
                <a:cs typeface="Georgia"/>
              </a:rPr>
              <a:t> </a:t>
            </a:r>
            <a:r>
              <a:rPr lang="fi-FI" sz="2000" b="0" dirty="0" err="1">
                <a:latin typeface="Georgia"/>
                <a:cs typeface="Georgia"/>
              </a:rPr>
              <a:t>who</a:t>
            </a:r>
            <a:r>
              <a:rPr lang="fi-FI" sz="2000" b="0" dirty="0">
                <a:latin typeface="Georgia"/>
                <a:cs typeface="Georgia"/>
              </a:rPr>
              <a:t> </a:t>
            </a:r>
            <a:r>
              <a:rPr lang="fi-FI" sz="2000" b="0" dirty="0" err="1">
                <a:latin typeface="Georgia"/>
                <a:cs typeface="Georgia"/>
              </a:rPr>
              <a:t>want</a:t>
            </a:r>
            <a:r>
              <a:rPr lang="fi-FI" sz="2000" b="0" dirty="0">
                <a:latin typeface="Georgia"/>
                <a:cs typeface="Georgia"/>
              </a:rPr>
              <a:t> to </a:t>
            </a:r>
            <a:r>
              <a:rPr lang="fi-FI" sz="2000" b="0" dirty="0" err="1">
                <a:latin typeface="Georgia"/>
                <a:cs typeface="Georgia"/>
              </a:rPr>
              <a:t>fly</a:t>
            </a:r>
            <a:r>
              <a:rPr lang="fi-FI" sz="2000" b="0" dirty="0">
                <a:latin typeface="Georgia"/>
                <a:cs typeface="Georgia"/>
              </a:rPr>
              <a:t> </a:t>
            </a:r>
            <a:r>
              <a:rPr lang="fi-FI" sz="2000" b="0" dirty="0" err="1">
                <a:latin typeface="Georgia"/>
                <a:cs typeface="Georgia"/>
              </a:rPr>
              <a:t>where</a:t>
            </a:r>
            <a:r>
              <a:rPr lang="fi-FI" sz="2000" b="0" dirty="0">
                <a:latin typeface="Georgia"/>
                <a:cs typeface="Georgia"/>
              </a:rPr>
              <a:t>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airplanes</a:t>
            </a:r>
            <a:r>
              <a:rPr lang="fi-FI" sz="2000" b="0" dirty="0">
                <a:latin typeface="Georgia"/>
                <a:cs typeface="Georgia"/>
              </a:rPr>
              <a:t> </a:t>
            </a:r>
            <a:r>
              <a:rPr lang="fi-FI" sz="2000" b="0" dirty="0" err="1">
                <a:latin typeface="Georgia"/>
                <a:cs typeface="Georgia"/>
              </a:rPr>
              <a:t>are</a:t>
            </a:r>
            <a:r>
              <a:rPr lang="fi-FI" sz="2000" b="0" dirty="0">
                <a:latin typeface="Georgia"/>
                <a:cs typeface="Georgia"/>
              </a:rPr>
              <a:t> </a:t>
            </a:r>
            <a:r>
              <a:rPr lang="fi-FI" sz="2000" b="0" dirty="0" err="1">
                <a:latin typeface="Georgia"/>
                <a:cs typeface="Georgia"/>
              </a:rPr>
              <a:t>going</a:t>
            </a:r>
            <a:r>
              <a:rPr lang="fi-FI" sz="2000" b="0" dirty="0">
                <a:latin typeface="Georgia"/>
                <a:cs typeface="Georgia"/>
              </a:rPr>
              <a:t>. […] </a:t>
            </a:r>
            <a:r>
              <a:rPr lang="fi-FI" sz="2000" b="0" dirty="0" err="1">
                <a:latin typeface="Georgia"/>
                <a:cs typeface="Georgia"/>
              </a:rPr>
              <a:t>if</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a:t>
            </a:r>
            <a:r>
              <a:rPr lang="fi-FI" sz="2000" b="0" dirty="0" err="1">
                <a:latin typeface="Georgia"/>
                <a:cs typeface="Georgia"/>
              </a:rPr>
              <a:t>are</a:t>
            </a:r>
            <a:r>
              <a:rPr lang="fi-FI" sz="2000" b="0" dirty="0">
                <a:latin typeface="Georgia"/>
                <a:cs typeface="Georgia"/>
              </a:rPr>
              <a:t> in a </a:t>
            </a:r>
            <a:r>
              <a:rPr lang="fi-FI" sz="2000" b="0" dirty="0" err="1">
                <a:latin typeface="Georgia"/>
                <a:cs typeface="Georgia"/>
              </a:rPr>
              <a:t>mood</a:t>
            </a:r>
            <a:r>
              <a:rPr lang="fi-FI" sz="2000" b="0" dirty="0">
                <a:latin typeface="Georgia"/>
                <a:cs typeface="Georgia"/>
              </a:rPr>
              <a:t> to </a:t>
            </a:r>
            <a:r>
              <a:rPr lang="fi-FI" sz="2000" b="0" dirty="0" err="1">
                <a:latin typeface="Georgia"/>
                <a:cs typeface="Georgia"/>
              </a:rPr>
              <a:t>be</a:t>
            </a:r>
            <a:r>
              <a:rPr lang="fi-FI" sz="2000" b="0" dirty="0">
                <a:latin typeface="Georgia"/>
                <a:cs typeface="Georgia"/>
              </a:rPr>
              <a:t> </a:t>
            </a:r>
            <a:r>
              <a:rPr lang="fi-FI" sz="2000" b="0" dirty="0" err="1">
                <a:latin typeface="Georgia"/>
                <a:cs typeface="Georgia"/>
              </a:rPr>
              <a:t>amazed</a:t>
            </a:r>
            <a:r>
              <a:rPr lang="fi-FI" sz="2000" b="0" dirty="0">
                <a:latin typeface="Georgia"/>
                <a:cs typeface="Georgia"/>
              </a:rPr>
              <a:t>, it </a:t>
            </a:r>
            <a:r>
              <a:rPr lang="fi-FI" sz="2000" b="0" dirty="0" err="1">
                <a:latin typeface="Georgia"/>
                <a:cs typeface="Georgia"/>
              </a:rPr>
              <a:t>can</a:t>
            </a:r>
            <a:r>
              <a:rPr lang="fi-FI" sz="2000" b="0" dirty="0">
                <a:latin typeface="Georgia"/>
                <a:cs typeface="Georgia"/>
              </a:rPr>
              <a:t> </a:t>
            </a:r>
            <a:r>
              <a:rPr lang="fi-FI" sz="2000" b="0" dirty="0" err="1">
                <a:latin typeface="Georgia"/>
                <a:cs typeface="Georgia"/>
              </a:rPr>
              <a:t>amaze</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a:t>
            </a:r>
            <a:r>
              <a:rPr lang="fi-FI" sz="2000" b="0" dirty="0" err="1">
                <a:latin typeface="Georgia"/>
                <a:cs typeface="Georgia"/>
              </a:rPr>
              <a:t>that</a:t>
            </a:r>
            <a:r>
              <a:rPr lang="fi-FI" sz="2000" b="0" dirty="0">
                <a:latin typeface="Georgia"/>
                <a:cs typeface="Georgia"/>
              </a:rPr>
              <a:t>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system</a:t>
            </a:r>
            <a:r>
              <a:rPr lang="fi-FI" sz="2000" b="0" dirty="0">
                <a:latin typeface="Georgia"/>
                <a:cs typeface="Georgia"/>
              </a:rPr>
              <a:t> </a:t>
            </a:r>
            <a:r>
              <a:rPr lang="fi-FI" sz="2000" b="0" dirty="0" err="1">
                <a:latin typeface="Georgia"/>
                <a:cs typeface="Georgia"/>
              </a:rPr>
              <a:t>works</a:t>
            </a:r>
            <a:r>
              <a:rPr lang="fi-FI" sz="2000" b="0" dirty="0">
                <a:latin typeface="Georgia"/>
                <a:cs typeface="Georgia"/>
              </a:rPr>
              <a:t> at all. </a:t>
            </a:r>
            <a:r>
              <a:rPr lang="fi-FI" sz="2000" b="0" dirty="0" err="1">
                <a:latin typeface="Georgia"/>
                <a:cs typeface="Georgia"/>
              </a:rPr>
              <a:t>Amazement</a:t>
            </a:r>
            <a:r>
              <a:rPr lang="fi-FI" sz="2000" b="0" dirty="0">
                <a:latin typeface="Georgia"/>
                <a:cs typeface="Georgia"/>
              </a:rPr>
              <a:t> </a:t>
            </a:r>
            <a:r>
              <a:rPr lang="fi-FI" sz="2000" b="0" dirty="0" err="1">
                <a:latin typeface="Georgia"/>
                <a:cs typeface="Georgia"/>
              </a:rPr>
              <a:t>needn't</a:t>
            </a:r>
            <a:r>
              <a:rPr lang="fi-FI" sz="2000" b="0" dirty="0">
                <a:latin typeface="Georgia"/>
                <a:cs typeface="Georgia"/>
              </a:rPr>
              <a:t> </a:t>
            </a:r>
            <a:r>
              <a:rPr lang="fi-FI" sz="2000" b="0" dirty="0" err="1">
                <a:latin typeface="Georgia"/>
                <a:cs typeface="Georgia"/>
              </a:rPr>
              <a:t>be</a:t>
            </a:r>
            <a:r>
              <a:rPr lang="fi-FI" sz="2000" b="0" dirty="0">
                <a:latin typeface="Georgia"/>
                <a:cs typeface="Georgia"/>
              </a:rPr>
              <a:t> </a:t>
            </a:r>
            <a:r>
              <a:rPr lang="fi-FI" sz="2000" b="0" dirty="0" err="1">
                <a:latin typeface="Georgia"/>
                <a:cs typeface="Georgia"/>
              </a:rPr>
              <a:t>admiration</a:t>
            </a:r>
            <a:r>
              <a:rPr lang="fi-FI" sz="2000" b="0" dirty="0">
                <a:latin typeface="Georgia"/>
                <a:cs typeface="Georgia"/>
              </a:rPr>
              <a:t>: </a:t>
            </a:r>
            <a:r>
              <a:rPr lang="fi-FI" sz="2000" b="0" dirty="0" err="1">
                <a:latin typeface="Georgia"/>
                <a:cs typeface="Georgia"/>
              </a:rPr>
              <a:t>once</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a:t>
            </a:r>
            <a:r>
              <a:rPr lang="fi-FI" sz="2000" b="0" dirty="0" err="1">
                <a:latin typeface="Georgia"/>
                <a:cs typeface="Georgia"/>
              </a:rPr>
              <a:t>understand</a:t>
            </a:r>
            <a:r>
              <a:rPr lang="fi-FI" sz="2000" b="0" dirty="0">
                <a:latin typeface="Georgia"/>
                <a:cs typeface="Georgia"/>
              </a:rPr>
              <a:t>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system</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a:t>
            </a:r>
            <a:r>
              <a:rPr lang="fi-FI" sz="2000" b="0" dirty="0" err="1">
                <a:latin typeface="Georgia"/>
                <a:cs typeface="Georgia"/>
              </a:rPr>
              <a:t>may</a:t>
            </a:r>
            <a:r>
              <a:rPr lang="fi-FI" sz="2000" b="0" dirty="0">
                <a:latin typeface="Georgia"/>
                <a:cs typeface="Georgia"/>
              </a:rPr>
              <a:t> </a:t>
            </a:r>
            <a:r>
              <a:rPr lang="fi-FI" sz="2000" b="0" dirty="0" err="1">
                <a:latin typeface="Georgia"/>
                <a:cs typeface="Georgia"/>
              </a:rPr>
              <a:t>think</a:t>
            </a:r>
            <a:r>
              <a:rPr lang="fi-FI" sz="2000" b="0" dirty="0">
                <a:latin typeface="Georgia"/>
                <a:cs typeface="Georgia"/>
              </a:rPr>
              <a:t> </a:t>
            </a:r>
            <a:r>
              <a:rPr lang="fi-FI" sz="2000" b="0" dirty="0" err="1">
                <a:latin typeface="Georgia"/>
                <a:cs typeface="Georgia"/>
              </a:rPr>
              <a:t>there</a:t>
            </a:r>
            <a:r>
              <a:rPr lang="fi-FI" sz="2000" b="0" dirty="0">
                <a:latin typeface="Georgia"/>
                <a:cs typeface="Georgia"/>
              </a:rPr>
              <a:t> </a:t>
            </a:r>
            <a:r>
              <a:rPr lang="fi-FI" sz="2000" b="0" dirty="0" err="1">
                <a:latin typeface="Georgia"/>
                <a:cs typeface="Georgia"/>
              </a:rPr>
              <a:t>are</a:t>
            </a:r>
            <a:r>
              <a:rPr lang="fi-FI" sz="2000" b="0" dirty="0">
                <a:latin typeface="Georgia"/>
                <a:cs typeface="Georgia"/>
              </a:rPr>
              <a:t> </a:t>
            </a:r>
            <a:r>
              <a:rPr lang="fi-FI" sz="2000" b="0" dirty="0" err="1">
                <a:latin typeface="Georgia"/>
                <a:cs typeface="Georgia"/>
              </a:rPr>
              <a:t>better</a:t>
            </a:r>
            <a:r>
              <a:rPr lang="fi-FI" sz="2000" b="0" dirty="0">
                <a:latin typeface="Georgia"/>
                <a:cs typeface="Georgia"/>
              </a:rPr>
              <a:t> </a:t>
            </a:r>
            <a:r>
              <a:rPr lang="fi-FI" sz="2000" b="0" dirty="0" err="1">
                <a:latin typeface="Georgia"/>
                <a:cs typeface="Georgia"/>
              </a:rPr>
              <a:t>ones</a:t>
            </a:r>
            <a:r>
              <a:rPr lang="fi-FI" sz="2000" b="0" dirty="0">
                <a:latin typeface="Georgia"/>
                <a:cs typeface="Georgia"/>
              </a:rPr>
              <a:t>, </a:t>
            </a:r>
            <a:r>
              <a:rPr lang="fi-FI" sz="2000" b="0" dirty="0" err="1">
                <a:latin typeface="Georgia"/>
                <a:cs typeface="Georgia"/>
              </a:rPr>
              <a:t>or</a:t>
            </a:r>
            <a:r>
              <a:rPr lang="fi-FI" sz="2000" b="0" dirty="0">
                <a:latin typeface="Georgia"/>
                <a:cs typeface="Georgia"/>
              </a:rPr>
              <a:t> </a:t>
            </a:r>
            <a:r>
              <a:rPr lang="fi-FI" sz="2000" b="0" dirty="0" err="1">
                <a:latin typeface="Georgia"/>
                <a:cs typeface="Georgia"/>
              </a:rPr>
              <a:t>better</a:t>
            </a:r>
            <a:r>
              <a:rPr lang="fi-FI" sz="2000" b="0" dirty="0">
                <a:latin typeface="Georgia"/>
                <a:cs typeface="Georgia"/>
              </a:rPr>
              <a:t> </a:t>
            </a:r>
            <a:r>
              <a:rPr lang="fi-FI" sz="2000" b="0" dirty="0" err="1">
                <a:latin typeface="Georgia"/>
                <a:cs typeface="Georgia"/>
              </a:rPr>
              <a:t>ways</a:t>
            </a:r>
            <a:r>
              <a:rPr lang="fi-FI" sz="2000" b="0" dirty="0">
                <a:latin typeface="Georgia"/>
                <a:cs typeface="Georgia"/>
              </a:rPr>
              <a:t> to </a:t>
            </a:r>
            <a:r>
              <a:rPr lang="fi-FI" sz="2000" b="0" dirty="0" err="1">
                <a:latin typeface="Georgia"/>
                <a:cs typeface="Georgia"/>
              </a:rPr>
              <a:t>make</a:t>
            </a:r>
            <a:r>
              <a:rPr lang="fi-FI" sz="2000" b="0" dirty="0">
                <a:latin typeface="Georgia"/>
                <a:cs typeface="Georgia"/>
              </a:rPr>
              <a:t> </a:t>
            </a:r>
            <a:r>
              <a:rPr lang="fi-FI" sz="2000" b="0" dirty="0" err="1">
                <a:latin typeface="Georgia"/>
                <a:cs typeface="Georgia"/>
              </a:rPr>
              <a:t>this</a:t>
            </a:r>
            <a:r>
              <a:rPr lang="fi-FI" sz="2000" b="0" dirty="0">
                <a:latin typeface="Georgia"/>
                <a:cs typeface="Georgia"/>
              </a:rPr>
              <a:t> </a:t>
            </a:r>
            <a:r>
              <a:rPr lang="fi-FI" sz="2000" b="0" dirty="0" err="1">
                <a:latin typeface="Georgia"/>
                <a:cs typeface="Georgia"/>
              </a:rPr>
              <a:t>system</a:t>
            </a:r>
            <a:r>
              <a:rPr lang="fi-FI" sz="2000" b="0" dirty="0">
                <a:latin typeface="Georgia"/>
                <a:cs typeface="Georgia"/>
              </a:rPr>
              <a:t> </a:t>
            </a:r>
            <a:r>
              <a:rPr lang="fi-FI" sz="2000" b="0" dirty="0" err="1">
                <a:latin typeface="Georgia"/>
                <a:cs typeface="Georgia"/>
              </a:rPr>
              <a:t>work</a:t>
            </a:r>
            <a:r>
              <a:rPr lang="fi-FI" sz="2000" b="0" dirty="0">
                <a:latin typeface="Georgia"/>
                <a:cs typeface="Georgia"/>
              </a:rPr>
              <a:t>.</a:t>
            </a:r>
          </a:p>
          <a:p>
            <a:pPr algn="r"/>
            <a:r>
              <a:rPr lang="fi-FI" sz="2000" b="0" dirty="0">
                <a:latin typeface="Georgia"/>
                <a:cs typeface="Georgia"/>
              </a:rPr>
              <a:t>	</a:t>
            </a:r>
          </a:p>
          <a:p>
            <a:pPr algn="r"/>
            <a:r>
              <a:rPr lang="fi-FI" sz="2000" b="0" i="1" dirty="0">
                <a:latin typeface="Georgia"/>
                <a:cs typeface="Georgia"/>
              </a:rPr>
              <a:t>		- Thomas Schelling (1978): </a:t>
            </a:r>
            <a:r>
              <a:rPr lang="fi-FI" sz="2000" b="0" i="1" dirty="0" err="1">
                <a:latin typeface="Georgia"/>
                <a:cs typeface="Georgia"/>
              </a:rPr>
              <a:t>Micromotives</a:t>
            </a:r>
            <a:r>
              <a:rPr lang="fi-FI" sz="2000" b="0" i="1" dirty="0">
                <a:latin typeface="Georgia"/>
                <a:cs typeface="Georgia"/>
              </a:rPr>
              <a:t> and </a:t>
            </a:r>
            <a:r>
              <a:rPr lang="fi-FI" sz="2000" b="0" i="1" dirty="0" err="1">
                <a:latin typeface="Georgia"/>
                <a:cs typeface="Georgia"/>
              </a:rPr>
              <a:t>Macrobehavior</a:t>
            </a:r>
            <a:endParaRPr lang="fi-FI" sz="2000" dirty="0"/>
          </a:p>
        </p:txBody>
      </p:sp>
    </p:spTree>
    <p:extLst>
      <p:ext uri="{BB962C8B-B14F-4D97-AF65-F5344CB8AC3E}">
        <p14:creationId xmlns:p14="http://schemas.microsoft.com/office/powerpoint/2010/main" val="215106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060696-A3BF-D646-A497-1358C02D7343}"/>
              </a:ext>
            </a:extLst>
          </p:cNvPr>
          <p:cNvSpPr>
            <a:spLocks noGrp="1"/>
          </p:cNvSpPr>
          <p:nvPr>
            <p:ph type="body" sz="half" idx="10"/>
          </p:nvPr>
        </p:nvSpPr>
        <p:spPr>
          <a:xfrm>
            <a:off x="287339" y="141472"/>
            <a:ext cx="8497093" cy="562535"/>
          </a:xfrm>
        </p:spPr>
        <p:txBody>
          <a:bodyPr/>
          <a:lstStyle/>
          <a:p>
            <a:r>
              <a:rPr lang="fi-FI" sz="3200" dirty="0"/>
              <a:t>Adam Smith:</a:t>
            </a:r>
          </a:p>
        </p:txBody>
      </p:sp>
      <p:sp>
        <p:nvSpPr>
          <p:cNvPr id="5" name="Text Placeholder 4">
            <a:extLst>
              <a:ext uri="{FF2B5EF4-FFF2-40B4-BE49-F238E27FC236}">
                <a16:creationId xmlns:a16="http://schemas.microsoft.com/office/drawing/2014/main" id="{B37BD193-D68E-704A-9193-CC4B2BB9F7E4}"/>
              </a:ext>
            </a:extLst>
          </p:cNvPr>
          <p:cNvSpPr>
            <a:spLocks noGrp="1"/>
          </p:cNvSpPr>
          <p:nvPr>
            <p:ph type="body" sz="half" idx="11"/>
          </p:nvPr>
        </p:nvSpPr>
        <p:spPr>
          <a:xfrm>
            <a:off x="287339" y="891256"/>
            <a:ext cx="3993348" cy="3262458"/>
          </a:xfrm>
        </p:spPr>
        <p:txBody>
          <a:bodyPr/>
          <a:lstStyle/>
          <a:p>
            <a:pPr marL="0" indent="0">
              <a:buNone/>
            </a:pPr>
            <a:r>
              <a:rPr lang="en-US" sz="1800" dirty="0"/>
              <a:t>[...] he intends only his own gain, and he is in this, as in many other cases, led by an invisible hand to promote an end which was no part of his intention. </a:t>
            </a:r>
            <a:r>
              <a:rPr lang="en-US" sz="1800" b="0" dirty="0"/>
              <a:t>Nor is it always the worse for the society that it was not part of it. By pursuing his own interest he frequently promotes that of the society more effectually than when he really intends to promote it.</a:t>
            </a:r>
          </a:p>
          <a:p>
            <a:endParaRPr lang="fi-FI" dirty="0"/>
          </a:p>
        </p:txBody>
      </p:sp>
      <p:pic>
        <p:nvPicPr>
          <p:cNvPr id="7" name="Content Placeholder 4" descr="440px-Adam_Smith_The_Muir_portrait.jpg">
            <a:extLst>
              <a:ext uri="{FF2B5EF4-FFF2-40B4-BE49-F238E27FC236}">
                <a16:creationId xmlns:a16="http://schemas.microsoft.com/office/drawing/2014/main" id="{69CD0EF8-93F8-2F41-8F98-3F5C799C5AE3}"/>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5114338" y="1652130"/>
            <a:ext cx="3405962" cy="3272287"/>
          </a:xfrm>
        </p:spPr>
      </p:pic>
      <p:pic>
        <p:nvPicPr>
          <p:cNvPr id="8" name="Content Placeholder 4" descr="440px-Adam_Smith_The_Muir_portrait.jpg">
            <a:extLst>
              <a:ext uri="{FF2B5EF4-FFF2-40B4-BE49-F238E27FC236}">
                <a16:creationId xmlns:a16="http://schemas.microsoft.com/office/drawing/2014/main" id="{9C79B647-6D46-5449-BA73-5484D05C8584}"/>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08795"/>
            <a:ext cx="3405962" cy="3272287"/>
          </a:xfrm>
        </p:spPr>
      </p:pic>
      <p:sp>
        <p:nvSpPr>
          <p:cNvPr id="9" name="TextBox 8">
            <a:extLst>
              <a:ext uri="{FF2B5EF4-FFF2-40B4-BE49-F238E27FC236}">
                <a16:creationId xmlns:a16="http://schemas.microsoft.com/office/drawing/2014/main" id="{20972945-1C08-354A-8F4B-8DB650CE3FD3}"/>
              </a:ext>
            </a:extLst>
          </p:cNvPr>
          <p:cNvSpPr txBox="1"/>
          <p:nvPr/>
        </p:nvSpPr>
        <p:spPr>
          <a:xfrm>
            <a:off x="238036" y="3881127"/>
            <a:ext cx="4042652" cy="523220"/>
          </a:xfrm>
          <a:prstGeom prst="rect">
            <a:avLst/>
          </a:prstGeom>
          <a:noFill/>
        </p:spPr>
        <p:txBody>
          <a:bodyPr wrap="square" rtlCol="0">
            <a:spAutoFit/>
          </a:bodyPr>
          <a:lstStyle/>
          <a:p>
            <a:r>
              <a:rPr lang="en-US" sz="1400" i="1" dirty="0">
                <a:latin typeface="Georgia"/>
                <a:cs typeface="Georgia"/>
              </a:rPr>
              <a:t>Adam Smith (1776):  An Inquiry into the Nature and Causes of the Wealth of Nations</a:t>
            </a:r>
            <a:endParaRPr lang="fi-FI" sz="1400" dirty="0"/>
          </a:p>
        </p:txBody>
      </p:sp>
      <p:pic>
        <p:nvPicPr>
          <p:cNvPr id="10" name="Content Placeholder 4" descr="440px-Adam_Smith_The_Muir_portrait.jpg">
            <a:extLst>
              <a:ext uri="{FF2B5EF4-FFF2-40B4-BE49-F238E27FC236}">
                <a16:creationId xmlns:a16="http://schemas.microsoft.com/office/drawing/2014/main" id="{DB8E2299-452A-F34B-A67E-83101591B03C}"/>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28596"/>
            <a:ext cx="3988079" cy="3475751"/>
          </a:xfrm>
        </p:spPr>
      </p:pic>
      <p:pic>
        <p:nvPicPr>
          <p:cNvPr id="11" name="Content Placeholder 4" descr="440px-Adam_Smith_The_Muir_portrait.jpg">
            <a:extLst>
              <a:ext uri="{FF2B5EF4-FFF2-40B4-BE49-F238E27FC236}">
                <a16:creationId xmlns:a16="http://schemas.microsoft.com/office/drawing/2014/main" id="{BA10D622-5690-F44B-8D6C-75CF485D3D71}"/>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602159" y="941721"/>
            <a:ext cx="3988079" cy="3831557"/>
          </a:xfrm>
        </p:spPr>
      </p:pic>
      <p:pic>
        <p:nvPicPr>
          <p:cNvPr id="12" name="Content Placeholder 4" descr="440px-Adam_Smith_The_Muir_portrait.jpg">
            <a:extLst>
              <a:ext uri="{FF2B5EF4-FFF2-40B4-BE49-F238E27FC236}">
                <a16:creationId xmlns:a16="http://schemas.microsoft.com/office/drawing/2014/main" id="{B4257F28-3F66-FC45-8C56-FE56FA227C8B}"/>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602159" y="908795"/>
            <a:ext cx="3988079" cy="3831557"/>
          </a:xfrm>
        </p:spPr>
      </p:pic>
      <p:pic>
        <p:nvPicPr>
          <p:cNvPr id="13" name="Content Placeholder 4" descr="440px-Adam_Smith_The_Muir_portrait.jpg">
            <a:extLst>
              <a:ext uri="{FF2B5EF4-FFF2-40B4-BE49-F238E27FC236}">
                <a16:creationId xmlns:a16="http://schemas.microsoft.com/office/drawing/2014/main" id="{B063DB55-5425-F845-BE50-EB3DE52C5DDF}"/>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5202522" y="892756"/>
            <a:ext cx="2953187" cy="3049135"/>
          </a:xfrm>
        </p:spPr>
      </p:pic>
      <p:pic>
        <p:nvPicPr>
          <p:cNvPr id="14" name="Content Placeholder 4" descr="440px-Adam_Smith_The_Muir_portrait.jpg">
            <a:extLst>
              <a:ext uri="{FF2B5EF4-FFF2-40B4-BE49-F238E27FC236}">
                <a16:creationId xmlns:a16="http://schemas.microsoft.com/office/drawing/2014/main" id="{019C4A8B-A5C9-5949-8653-76AA902AD4C1}"/>
              </a:ext>
            </a:extLst>
          </p:cNvPr>
          <p:cNvPicPr>
            <a:picLocks noChangeAspect="1"/>
          </p:cNvPicPr>
          <p:nvPr/>
        </p:nvPicPr>
        <p:blipFill rotWithShape="1">
          <a:blip r:embed="rId2">
            <a:extLst>
              <a:ext uri="{28A0092B-C50C-407E-A947-70E740481C1C}">
                <a14:useLocalDpi xmlns:a14="http://schemas.microsoft.com/office/drawing/2010/main" val="0"/>
              </a:ext>
            </a:extLst>
          </a:blip>
          <a:srcRect t="2126" b="23068"/>
          <a:stretch/>
        </p:blipFill>
        <p:spPr>
          <a:xfrm>
            <a:off x="4685075" y="935325"/>
            <a:ext cx="3988079" cy="3831557"/>
          </a:xfrm>
          <a:prstGeom prst="rect">
            <a:avLst/>
          </a:prstGeom>
        </p:spPr>
      </p:pic>
    </p:spTree>
    <p:extLst>
      <p:ext uri="{BB962C8B-B14F-4D97-AF65-F5344CB8AC3E}">
        <p14:creationId xmlns:p14="http://schemas.microsoft.com/office/powerpoint/2010/main" val="1892426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060696-A3BF-D646-A497-1358C02D7343}"/>
              </a:ext>
            </a:extLst>
          </p:cNvPr>
          <p:cNvSpPr>
            <a:spLocks noGrp="1"/>
          </p:cNvSpPr>
          <p:nvPr>
            <p:ph type="body" sz="half" idx="10"/>
          </p:nvPr>
        </p:nvSpPr>
        <p:spPr>
          <a:xfrm>
            <a:off x="287339" y="141472"/>
            <a:ext cx="8497093" cy="562535"/>
          </a:xfrm>
        </p:spPr>
        <p:txBody>
          <a:bodyPr/>
          <a:lstStyle/>
          <a:p>
            <a:r>
              <a:rPr lang="fi-FI" sz="3200" dirty="0"/>
              <a:t>Jean </a:t>
            </a:r>
            <a:r>
              <a:rPr lang="fi-FI" sz="3200" dirty="0" err="1"/>
              <a:t>Tirole</a:t>
            </a:r>
            <a:r>
              <a:rPr lang="fi-FI" sz="3200" dirty="0"/>
              <a:t>:</a:t>
            </a:r>
          </a:p>
        </p:txBody>
      </p:sp>
      <p:sp>
        <p:nvSpPr>
          <p:cNvPr id="5" name="Text Placeholder 4">
            <a:extLst>
              <a:ext uri="{FF2B5EF4-FFF2-40B4-BE49-F238E27FC236}">
                <a16:creationId xmlns:a16="http://schemas.microsoft.com/office/drawing/2014/main" id="{B37BD193-D68E-704A-9193-CC4B2BB9F7E4}"/>
              </a:ext>
            </a:extLst>
          </p:cNvPr>
          <p:cNvSpPr>
            <a:spLocks noGrp="1"/>
          </p:cNvSpPr>
          <p:nvPr>
            <p:ph type="body" sz="half" idx="11"/>
          </p:nvPr>
        </p:nvSpPr>
        <p:spPr>
          <a:xfrm>
            <a:off x="287339" y="891256"/>
            <a:ext cx="3993348" cy="2989871"/>
          </a:xfrm>
        </p:spPr>
        <p:txBody>
          <a:bodyPr/>
          <a:lstStyle/>
          <a:p>
            <a:pPr marL="0" indent="0">
              <a:buNone/>
            </a:pPr>
            <a:r>
              <a:rPr lang="en-US" sz="1800" b="0" dirty="0"/>
              <a:t>Economists have long extolled the virtues of markets. Unfettered competition protects consumers from the political influence of lobbies and forces producers to deliver products and services at cost. Alas, competition is rarely perfect, markets fail, and market power—the firms’ ability to raise price substantially above cost or to offer low quality—must be kept in check. </a:t>
            </a:r>
          </a:p>
          <a:p>
            <a:pPr marL="0" indent="0">
              <a:buNone/>
            </a:pPr>
            <a:endParaRPr lang="fi-FI" dirty="0"/>
          </a:p>
        </p:txBody>
      </p:sp>
      <p:pic>
        <p:nvPicPr>
          <p:cNvPr id="7" name="Content Placeholder 4" descr="440px-Adam_Smith_The_Muir_portrait.jpg">
            <a:extLst>
              <a:ext uri="{FF2B5EF4-FFF2-40B4-BE49-F238E27FC236}">
                <a16:creationId xmlns:a16="http://schemas.microsoft.com/office/drawing/2014/main" id="{69CD0EF8-93F8-2F41-8F98-3F5C799C5AE3}"/>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5114338" y="1652130"/>
            <a:ext cx="3405962" cy="3272287"/>
          </a:xfrm>
        </p:spPr>
      </p:pic>
      <p:pic>
        <p:nvPicPr>
          <p:cNvPr id="8" name="Content Placeholder 4" descr="440px-Adam_Smith_The_Muir_portrait.jpg">
            <a:extLst>
              <a:ext uri="{FF2B5EF4-FFF2-40B4-BE49-F238E27FC236}">
                <a16:creationId xmlns:a16="http://schemas.microsoft.com/office/drawing/2014/main" id="{9C79B647-6D46-5449-BA73-5484D05C8584}"/>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08795"/>
            <a:ext cx="3405962" cy="3272287"/>
          </a:xfrm>
        </p:spPr>
      </p:pic>
      <p:sp>
        <p:nvSpPr>
          <p:cNvPr id="9" name="TextBox 8">
            <a:extLst>
              <a:ext uri="{FF2B5EF4-FFF2-40B4-BE49-F238E27FC236}">
                <a16:creationId xmlns:a16="http://schemas.microsoft.com/office/drawing/2014/main" id="{20972945-1C08-354A-8F4B-8DB650CE3FD3}"/>
              </a:ext>
            </a:extLst>
          </p:cNvPr>
          <p:cNvSpPr txBox="1"/>
          <p:nvPr/>
        </p:nvSpPr>
        <p:spPr>
          <a:xfrm>
            <a:off x="238036" y="3881127"/>
            <a:ext cx="4042652" cy="523220"/>
          </a:xfrm>
          <a:prstGeom prst="rect">
            <a:avLst/>
          </a:prstGeom>
          <a:noFill/>
        </p:spPr>
        <p:txBody>
          <a:bodyPr wrap="square" rtlCol="0">
            <a:spAutoFit/>
          </a:bodyPr>
          <a:lstStyle/>
          <a:p>
            <a:r>
              <a:rPr lang="en-US" sz="1400" i="1" dirty="0">
                <a:latin typeface="Georgia"/>
                <a:cs typeface="Georgia"/>
              </a:rPr>
              <a:t>2017 Nobel lecture by Jean </a:t>
            </a:r>
            <a:r>
              <a:rPr lang="en-US" sz="1400" i="1" dirty="0" err="1">
                <a:latin typeface="Georgia"/>
                <a:cs typeface="Georgia"/>
              </a:rPr>
              <a:t>Tirole</a:t>
            </a:r>
            <a:r>
              <a:rPr lang="en-US" sz="1400" i="1" dirty="0">
                <a:latin typeface="Georgia"/>
                <a:cs typeface="Georgia"/>
              </a:rPr>
              <a:t>: “Market Failures and Public Policy”</a:t>
            </a:r>
            <a:endParaRPr lang="fi-FI" sz="1400" dirty="0"/>
          </a:p>
        </p:txBody>
      </p:sp>
      <p:pic>
        <p:nvPicPr>
          <p:cNvPr id="10" name="Content Placeholder 4" descr="440px-Adam_Smith_The_Muir_portrait.jpg">
            <a:extLst>
              <a:ext uri="{FF2B5EF4-FFF2-40B4-BE49-F238E27FC236}">
                <a16:creationId xmlns:a16="http://schemas.microsoft.com/office/drawing/2014/main" id="{DB8E2299-452A-F34B-A67E-83101591B03C}"/>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28596"/>
            <a:ext cx="3988079" cy="3475751"/>
          </a:xfrm>
        </p:spPr>
      </p:pic>
      <p:pic>
        <p:nvPicPr>
          <p:cNvPr id="11" name="Content Placeholder 5" descr="Cassidy-French-Nobel-Economics.jpg">
            <a:extLst>
              <a:ext uri="{FF2B5EF4-FFF2-40B4-BE49-F238E27FC236}">
                <a16:creationId xmlns:a16="http://schemas.microsoft.com/office/drawing/2014/main" id="{F067ABFE-D960-2B4C-8636-061D1E067E28}"/>
              </a:ext>
            </a:extLst>
          </p:cNvPr>
          <p:cNvPicPr>
            <a:picLocks noGrp="1" noChangeAspect="1"/>
          </p:cNvPicPr>
          <p:nvPr>
            <p:ph sz="quarter" idx="18"/>
          </p:nvPr>
        </p:nvPicPr>
        <p:blipFill>
          <a:blip r:embed="rId3">
            <a:extLst>
              <a:ext uri="{28A0092B-C50C-407E-A947-70E740481C1C}">
                <a14:useLocalDpi xmlns:a14="http://schemas.microsoft.com/office/drawing/2010/main" val="0"/>
              </a:ext>
            </a:extLst>
          </a:blip>
          <a:srcRect l="15312" r="15312"/>
          <a:stretch>
            <a:fillRect/>
          </a:stretch>
        </p:blipFill>
        <p:spPr>
          <a:xfrm>
            <a:off x="4572000" y="928596"/>
            <a:ext cx="3988079" cy="3831557"/>
          </a:xfrm>
        </p:spPr>
      </p:pic>
      <p:pic>
        <p:nvPicPr>
          <p:cNvPr id="12" name="Content Placeholder 5" descr="Cassidy-French-Nobel-Economics.jpg">
            <a:extLst>
              <a:ext uri="{FF2B5EF4-FFF2-40B4-BE49-F238E27FC236}">
                <a16:creationId xmlns:a16="http://schemas.microsoft.com/office/drawing/2014/main" id="{68FC3566-C577-AD49-81AB-A952F05F010F}"/>
              </a:ext>
            </a:extLst>
          </p:cNvPr>
          <p:cNvPicPr>
            <a:picLocks noGrp="1" noChangeAspect="1"/>
          </p:cNvPicPr>
          <p:nvPr>
            <p:ph sz="quarter" idx="18"/>
          </p:nvPr>
        </p:nvPicPr>
        <p:blipFill>
          <a:blip r:embed="rId3">
            <a:extLst>
              <a:ext uri="{28A0092B-C50C-407E-A947-70E740481C1C}">
                <a14:useLocalDpi xmlns:a14="http://schemas.microsoft.com/office/drawing/2010/main" val="0"/>
              </a:ext>
            </a:extLst>
          </a:blip>
          <a:srcRect l="15312" r="15312"/>
          <a:stretch>
            <a:fillRect/>
          </a:stretch>
        </p:blipFill>
        <p:spPr>
          <a:xfrm>
            <a:off x="4655994" y="895913"/>
            <a:ext cx="3988079" cy="3831557"/>
          </a:xfrm>
        </p:spPr>
      </p:pic>
      <p:pic>
        <p:nvPicPr>
          <p:cNvPr id="13" name="Content Placeholder 5" descr="Cassidy-French-Nobel-Economics.jpg">
            <a:extLst>
              <a:ext uri="{FF2B5EF4-FFF2-40B4-BE49-F238E27FC236}">
                <a16:creationId xmlns:a16="http://schemas.microsoft.com/office/drawing/2014/main" id="{CC28DADC-94D0-D046-9105-C42E00023EAE}"/>
              </a:ext>
            </a:extLst>
          </p:cNvPr>
          <p:cNvPicPr>
            <a:picLocks noChangeAspect="1"/>
          </p:cNvPicPr>
          <p:nvPr/>
        </p:nvPicPr>
        <p:blipFill>
          <a:blip r:embed="rId3">
            <a:extLst>
              <a:ext uri="{28A0092B-C50C-407E-A947-70E740481C1C}">
                <a14:useLocalDpi xmlns:a14="http://schemas.microsoft.com/office/drawing/2010/main" val="0"/>
              </a:ext>
            </a:extLst>
          </a:blip>
          <a:srcRect l="15312" r="15312"/>
          <a:stretch>
            <a:fillRect/>
          </a:stretch>
        </p:blipFill>
        <p:spPr>
          <a:xfrm>
            <a:off x="4572000" y="908795"/>
            <a:ext cx="3988079" cy="3831557"/>
          </a:xfrm>
          <a:prstGeom prst="rect">
            <a:avLst/>
          </a:prstGeom>
        </p:spPr>
      </p:pic>
    </p:spTree>
    <p:extLst>
      <p:ext uri="{BB962C8B-B14F-4D97-AF65-F5344CB8AC3E}">
        <p14:creationId xmlns:p14="http://schemas.microsoft.com/office/powerpoint/2010/main" val="3116708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434730-1A1F-B24D-A53E-1A1386DB62F6}"/>
              </a:ext>
            </a:extLst>
          </p:cNvPr>
          <p:cNvSpPr>
            <a:spLocks noGrp="1"/>
          </p:cNvSpPr>
          <p:nvPr>
            <p:ph type="body" sz="half" idx="10"/>
          </p:nvPr>
        </p:nvSpPr>
        <p:spPr>
          <a:xfrm>
            <a:off x="292353" y="215948"/>
            <a:ext cx="8492897" cy="547002"/>
          </a:xfrm>
        </p:spPr>
        <p:txBody>
          <a:bodyPr/>
          <a:lstStyle/>
          <a:p>
            <a:r>
              <a:rPr lang="fi-FI" sz="3200" dirty="0" err="1"/>
              <a:t>Was</a:t>
            </a:r>
            <a:r>
              <a:rPr lang="fi-FI" sz="3200" dirty="0"/>
              <a:t> </a:t>
            </a:r>
            <a:r>
              <a:rPr lang="fi-FI" sz="3200" dirty="0" err="1"/>
              <a:t>the</a:t>
            </a:r>
            <a:r>
              <a:rPr lang="fi-FI" sz="3200" dirty="0"/>
              <a:t> </a:t>
            </a:r>
            <a:r>
              <a:rPr lang="fi-FI" sz="3200" dirty="0" err="1"/>
              <a:t>world</a:t>
            </a:r>
            <a:r>
              <a:rPr lang="fi-FI" sz="3200" dirty="0"/>
              <a:t> </a:t>
            </a:r>
            <a:r>
              <a:rPr lang="fi-FI" sz="3200" dirty="0" err="1"/>
              <a:t>always</a:t>
            </a:r>
            <a:r>
              <a:rPr lang="fi-FI" sz="3200" dirty="0"/>
              <a:t> </a:t>
            </a:r>
            <a:r>
              <a:rPr lang="fi-FI" sz="3200" dirty="0" err="1"/>
              <a:t>like</a:t>
            </a:r>
            <a:r>
              <a:rPr lang="fi-FI" sz="3200" dirty="0"/>
              <a:t> </a:t>
            </a:r>
            <a:r>
              <a:rPr lang="fi-FI" sz="3200" dirty="0" err="1"/>
              <a:t>this</a:t>
            </a:r>
            <a:r>
              <a:rPr lang="fi-FI" sz="3200" dirty="0"/>
              <a:t>?</a:t>
            </a:r>
          </a:p>
          <a:p>
            <a:endParaRPr lang="fi-FI" dirty="0"/>
          </a:p>
        </p:txBody>
      </p:sp>
      <p:sp>
        <p:nvSpPr>
          <p:cNvPr id="6" name="Text Placeholder 5">
            <a:extLst>
              <a:ext uri="{FF2B5EF4-FFF2-40B4-BE49-F238E27FC236}">
                <a16:creationId xmlns:a16="http://schemas.microsoft.com/office/drawing/2014/main" id="{45721FB3-AE60-D04E-B762-D6FBFBA073FC}"/>
              </a:ext>
            </a:extLst>
          </p:cNvPr>
          <p:cNvSpPr>
            <a:spLocks noGrp="1"/>
          </p:cNvSpPr>
          <p:nvPr>
            <p:ph type="body" sz="half" idx="11"/>
          </p:nvPr>
        </p:nvSpPr>
        <p:spPr>
          <a:xfrm>
            <a:off x="292353" y="914401"/>
            <a:ext cx="8492897" cy="4037650"/>
          </a:xfrm>
        </p:spPr>
        <p:txBody>
          <a:bodyPr/>
          <a:lstStyle/>
          <a:p>
            <a:pPr marL="342900" indent="-342900">
              <a:buFont typeface="Arial" panose="020B0604020202020204" pitchFamily="34" charset="0"/>
              <a:buChar char="•"/>
            </a:pPr>
            <a:r>
              <a:rPr lang="fi-FI" dirty="0" err="1"/>
              <a:t>Up</a:t>
            </a:r>
            <a:r>
              <a:rPr lang="fi-FI" dirty="0"/>
              <a:t> to 1700, </a:t>
            </a:r>
            <a:r>
              <a:rPr lang="fi-FI" dirty="0" err="1"/>
              <a:t>vast</a:t>
            </a:r>
            <a:r>
              <a:rPr lang="fi-FI" dirty="0"/>
              <a:t> </a:t>
            </a:r>
            <a:r>
              <a:rPr lang="fi-FI" dirty="0" err="1"/>
              <a:t>majority</a:t>
            </a:r>
            <a:r>
              <a:rPr lang="fi-FI" dirty="0"/>
              <a:t> of </a:t>
            </a:r>
            <a:r>
              <a:rPr lang="fi-FI" dirty="0" err="1"/>
              <a:t>world</a:t>
            </a:r>
            <a:r>
              <a:rPr lang="fi-FI" dirty="0"/>
              <a:t> </a:t>
            </a:r>
            <a:r>
              <a:rPr lang="fi-FI" dirty="0" err="1"/>
              <a:t>population</a:t>
            </a:r>
            <a:r>
              <a:rPr lang="fi-FI" dirty="0"/>
              <a:t> </a:t>
            </a:r>
            <a:r>
              <a:rPr lang="fi-FI" dirty="0" err="1"/>
              <a:t>almost</a:t>
            </a:r>
            <a:r>
              <a:rPr lang="fi-FI" dirty="0"/>
              <a:t> at </a:t>
            </a:r>
            <a:r>
              <a:rPr lang="fi-FI" dirty="0" err="1"/>
              <a:t>subsistence</a:t>
            </a:r>
            <a:r>
              <a:rPr lang="fi-FI" dirty="0"/>
              <a:t> </a:t>
            </a:r>
            <a:r>
              <a:rPr lang="fi-FI" dirty="0" err="1"/>
              <a:t>level</a:t>
            </a:r>
            <a:endParaRPr lang="fi-FI" dirty="0"/>
          </a:p>
          <a:p>
            <a:pPr marL="342900" indent="-342900">
              <a:buFont typeface="Arial" panose="020B0604020202020204" pitchFamily="34" charset="0"/>
              <a:buChar char="•"/>
            </a:pPr>
            <a:r>
              <a:rPr lang="fi-FI" dirty="0" err="1"/>
              <a:t>Malthusian</a:t>
            </a:r>
            <a:r>
              <a:rPr lang="fi-FI" dirty="0"/>
              <a:t> </a:t>
            </a:r>
            <a:r>
              <a:rPr lang="fi-FI" dirty="0" err="1"/>
              <a:t>view</a:t>
            </a:r>
            <a:r>
              <a:rPr lang="fi-FI" dirty="0"/>
              <a:t> of </a:t>
            </a:r>
            <a:r>
              <a:rPr lang="fi-FI" dirty="0" err="1"/>
              <a:t>the</a:t>
            </a:r>
            <a:r>
              <a:rPr lang="fi-FI" dirty="0"/>
              <a:t> </a:t>
            </a:r>
            <a:r>
              <a:rPr lang="fi-FI" dirty="0" err="1"/>
              <a:t>world</a:t>
            </a:r>
            <a:r>
              <a:rPr lang="fi-FI" dirty="0"/>
              <a:t> as a </a:t>
            </a:r>
            <a:r>
              <a:rPr lang="fi-FI" dirty="0" err="1"/>
              <a:t>biological</a:t>
            </a:r>
            <a:r>
              <a:rPr lang="fi-FI" dirty="0"/>
              <a:t> </a:t>
            </a:r>
            <a:r>
              <a:rPr lang="fi-FI" dirty="0" err="1"/>
              <a:t>system</a:t>
            </a:r>
            <a:endParaRPr lang="fi-FI" dirty="0"/>
          </a:p>
          <a:p>
            <a:pPr marL="971489" lvl="1" indent="-342900">
              <a:buFont typeface="Wingdings" pitchFamily="2" charset="2"/>
              <a:buChar char="Ø"/>
            </a:pPr>
            <a:r>
              <a:rPr lang="fi-FI" dirty="0" err="1"/>
              <a:t>Economics</a:t>
            </a:r>
            <a:r>
              <a:rPr lang="fi-FI" dirty="0"/>
              <a:t>: </a:t>
            </a:r>
            <a:r>
              <a:rPr lang="fi-FI" dirty="0" err="1"/>
              <a:t>dismal</a:t>
            </a:r>
            <a:r>
              <a:rPr lang="fi-FI" dirty="0"/>
              <a:t> science</a:t>
            </a:r>
          </a:p>
          <a:p>
            <a:pPr marL="342900" indent="-342900">
              <a:buFont typeface="Arial" panose="020B0604020202020204" pitchFamily="34" charset="0"/>
              <a:buChar char="•"/>
            </a:pPr>
            <a:r>
              <a:rPr lang="fi-FI" dirty="0"/>
              <a:t>How </a:t>
            </a:r>
            <a:r>
              <a:rPr lang="fi-FI" dirty="0" err="1"/>
              <a:t>can</a:t>
            </a:r>
            <a:r>
              <a:rPr lang="fi-FI" dirty="0"/>
              <a:t> </a:t>
            </a:r>
            <a:r>
              <a:rPr lang="fi-FI" dirty="0" err="1"/>
              <a:t>we</a:t>
            </a:r>
            <a:r>
              <a:rPr lang="fi-FI" dirty="0"/>
              <a:t> </a:t>
            </a:r>
            <a:r>
              <a:rPr lang="fi-FI" dirty="0" err="1"/>
              <a:t>measure</a:t>
            </a:r>
            <a:r>
              <a:rPr lang="fi-FI" dirty="0"/>
              <a:t> </a:t>
            </a:r>
            <a:r>
              <a:rPr lang="fi-FI" dirty="0" err="1"/>
              <a:t>economic</a:t>
            </a:r>
            <a:r>
              <a:rPr lang="fi-FI" dirty="0"/>
              <a:t> </a:t>
            </a:r>
            <a:r>
              <a:rPr lang="fi-FI" dirty="0" err="1"/>
              <a:t>welfare</a:t>
            </a:r>
            <a:r>
              <a:rPr lang="fi-FI" dirty="0"/>
              <a:t> in </a:t>
            </a:r>
            <a:r>
              <a:rPr lang="fi-FI" dirty="0" err="1"/>
              <a:t>times</a:t>
            </a:r>
            <a:r>
              <a:rPr lang="fi-FI" dirty="0"/>
              <a:t> </a:t>
            </a:r>
            <a:r>
              <a:rPr lang="fi-FI" dirty="0" err="1"/>
              <a:t>before</a:t>
            </a:r>
            <a:r>
              <a:rPr lang="fi-FI" dirty="0"/>
              <a:t> </a:t>
            </a:r>
            <a:r>
              <a:rPr lang="fi-FI" dirty="0" err="1"/>
              <a:t>national</a:t>
            </a:r>
            <a:r>
              <a:rPr lang="fi-FI" dirty="0"/>
              <a:t> </a:t>
            </a:r>
            <a:r>
              <a:rPr lang="fi-FI" dirty="0" err="1"/>
              <a:t>accounts</a:t>
            </a:r>
            <a:r>
              <a:rPr lang="fi-FI" dirty="0"/>
              <a:t>?</a:t>
            </a:r>
          </a:p>
          <a:p>
            <a:pPr marL="342900" indent="-342900">
              <a:buFont typeface="Arial" panose="020B0604020202020204" pitchFamily="34" charset="0"/>
              <a:buChar char="•"/>
            </a:pPr>
            <a:r>
              <a:rPr lang="fi-FI" dirty="0" err="1"/>
              <a:t>Historical</a:t>
            </a:r>
            <a:r>
              <a:rPr lang="fi-FI" dirty="0"/>
              <a:t> data on </a:t>
            </a:r>
            <a:r>
              <a:rPr lang="fi-FI" dirty="0" err="1"/>
              <a:t>living</a:t>
            </a:r>
            <a:r>
              <a:rPr lang="fi-FI" dirty="0"/>
              <a:t> </a:t>
            </a:r>
            <a:r>
              <a:rPr lang="fi-FI" dirty="0" err="1"/>
              <a:t>conditions</a:t>
            </a:r>
            <a:r>
              <a:rPr lang="fi-FI" dirty="0"/>
              <a:t>: </a:t>
            </a:r>
            <a:r>
              <a:rPr lang="fi-FI" dirty="0" err="1"/>
              <a:t>mortality</a:t>
            </a:r>
            <a:r>
              <a:rPr lang="fi-FI" dirty="0"/>
              <a:t>, </a:t>
            </a:r>
            <a:r>
              <a:rPr lang="fi-FI" dirty="0" err="1"/>
              <a:t>infant</a:t>
            </a:r>
            <a:r>
              <a:rPr lang="fi-FI" dirty="0"/>
              <a:t> </a:t>
            </a:r>
            <a:r>
              <a:rPr lang="fi-FI" dirty="0" err="1"/>
              <a:t>mortality</a:t>
            </a:r>
            <a:r>
              <a:rPr lang="fi-FI" dirty="0"/>
              <a:t>, </a:t>
            </a:r>
            <a:r>
              <a:rPr lang="fi-FI" dirty="0" err="1"/>
              <a:t>measures</a:t>
            </a:r>
            <a:r>
              <a:rPr lang="fi-FI" dirty="0"/>
              <a:t> of </a:t>
            </a:r>
            <a:r>
              <a:rPr lang="fi-FI" dirty="0" err="1"/>
              <a:t>agricultural</a:t>
            </a:r>
            <a:r>
              <a:rPr lang="fi-FI" dirty="0"/>
              <a:t> </a:t>
            </a:r>
            <a:r>
              <a:rPr lang="fi-FI" dirty="0" err="1"/>
              <a:t>production</a:t>
            </a:r>
            <a:r>
              <a:rPr lang="fi-FI" dirty="0"/>
              <a:t> etc.</a:t>
            </a:r>
          </a:p>
          <a:p>
            <a:pPr marL="342900" indent="-342900">
              <a:buFont typeface="Arial" panose="020B0604020202020204" pitchFamily="34" charset="0"/>
              <a:buChar char="•"/>
            </a:pPr>
            <a:r>
              <a:rPr lang="fi-FI" dirty="0" err="1"/>
              <a:t>These</a:t>
            </a:r>
            <a:r>
              <a:rPr lang="fi-FI" dirty="0"/>
              <a:t> </a:t>
            </a:r>
            <a:r>
              <a:rPr lang="fi-FI" dirty="0" err="1"/>
              <a:t>days</a:t>
            </a:r>
            <a:r>
              <a:rPr lang="fi-FI" dirty="0"/>
              <a:t>, </a:t>
            </a:r>
            <a:r>
              <a:rPr lang="fi-FI" dirty="0" err="1"/>
              <a:t>fantastic</a:t>
            </a:r>
            <a:r>
              <a:rPr lang="fi-FI" dirty="0"/>
              <a:t> </a:t>
            </a:r>
            <a:r>
              <a:rPr lang="fi-FI" dirty="0" err="1"/>
              <a:t>datasources</a:t>
            </a:r>
            <a:r>
              <a:rPr lang="fi-FI" dirty="0"/>
              <a:t> </a:t>
            </a:r>
            <a:r>
              <a:rPr lang="fi-FI" dirty="0" err="1"/>
              <a:t>can</a:t>
            </a:r>
            <a:r>
              <a:rPr lang="fi-FI" dirty="0"/>
              <a:t> </a:t>
            </a:r>
            <a:r>
              <a:rPr lang="fi-FI" dirty="0" err="1"/>
              <a:t>give</a:t>
            </a:r>
            <a:r>
              <a:rPr lang="fi-FI" dirty="0"/>
              <a:t> a </a:t>
            </a:r>
            <a:r>
              <a:rPr lang="fi-FI" dirty="0" err="1"/>
              <a:t>quick</a:t>
            </a:r>
            <a:r>
              <a:rPr lang="fi-FI" dirty="0"/>
              <a:t> </a:t>
            </a:r>
            <a:r>
              <a:rPr lang="fi-FI" dirty="0" err="1"/>
              <a:t>answer</a:t>
            </a:r>
            <a:r>
              <a:rPr lang="fi-FI" dirty="0"/>
              <a:t>, </a:t>
            </a:r>
            <a:r>
              <a:rPr lang="fi-FI" dirty="0" err="1"/>
              <a:t>e.g</a:t>
            </a:r>
            <a:r>
              <a:rPr lang="fi-FI" dirty="0"/>
              <a:t>. </a:t>
            </a:r>
            <a:r>
              <a:rPr lang="fi-FI" sz="1600" dirty="0">
                <a:hlinkClick r:id="rId2"/>
              </a:rPr>
              <a:t>https://ourworldindata.org/a-history-of-global-living-conditions-in-5-charts</a:t>
            </a:r>
            <a:endParaRPr lang="fi-FI" sz="1600" dirty="0"/>
          </a:p>
          <a:p>
            <a:endParaRPr lang="fi-FI" dirty="0"/>
          </a:p>
        </p:txBody>
      </p:sp>
    </p:spTree>
    <p:extLst>
      <p:ext uri="{BB962C8B-B14F-4D97-AF65-F5344CB8AC3E}">
        <p14:creationId xmlns:p14="http://schemas.microsoft.com/office/powerpoint/2010/main" val="1214783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158613-221C-514D-9C94-E446E27455FE}"/>
              </a:ext>
            </a:extLst>
          </p:cNvPr>
          <p:cNvSpPr>
            <a:spLocks noGrp="1"/>
          </p:cNvSpPr>
          <p:nvPr>
            <p:ph type="body" sz="half" idx="10"/>
          </p:nvPr>
        </p:nvSpPr>
        <p:spPr>
          <a:xfrm>
            <a:off x="292353" y="215948"/>
            <a:ext cx="8492897" cy="846234"/>
          </a:xfrm>
        </p:spPr>
        <p:txBody>
          <a:bodyPr/>
          <a:lstStyle/>
          <a:p>
            <a:r>
              <a:rPr lang="fi-FI" sz="2400" dirty="0"/>
              <a:t>Case: </a:t>
            </a:r>
            <a:r>
              <a:rPr lang="fi-FI" sz="2400" dirty="0" err="1"/>
              <a:t>Infant</a:t>
            </a:r>
            <a:r>
              <a:rPr lang="fi-FI" sz="2400" dirty="0"/>
              <a:t> </a:t>
            </a:r>
            <a:r>
              <a:rPr lang="fi-FI" sz="2400" dirty="0" err="1"/>
              <a:t>mortality</a:t>
            </a:r>
            <a:r>
              <a:rPr lang="fi-FI" sz="2400" dirty="0"/>
              <a:t> in Finland: </a:t>
            </a:r>
            <a:r>
              <a:rPr lang="fi-FI" sz="2400" dirty="0" err="1"/>
              <a:t>Deaths</a:t>
            </a:r>
            <a:r>
              <a:rPr lang="fi-FI" sz="2400" dirty="0"/>
              <a:t> at 1 </a:t>
            </a:r>
            <a:r>
              <a:rPr lang="fi-FI" sz="2400" dirty="0" err="1"/>
              <a:t>year</a:t>
            </a:r>
            <a:r>
              <a:rPr lang="fi-FI" sz="2400" dirty="0"/>
              <a:t> of </a:t>
            </a:r>
            <a:r>
              <a:rPr lang="fi-FI" sz="2400" dirty="0" err="1"/>
              <a:t>age</a:t>
            </a:r>
            <a:r>
              <a:rPr lang="fi-FI" sz="2400" dirty="0"/>
              <a:t> per 1000 </a:t>
            </a:r>
            <a:r>
              <a:rPr lang="fi-FI" sz="2400" dirty="0" err="1"/>
              <a:t>newborns</a:t>
            </a:r>
            <a:endParaRPr lang="fi-FI" sz="2400" dirty="0"/>
          </a:p>
        </p:txBody>
      </p:sp>
      <p:pic>
        <p:nvPicPr>
          <p:cNvPr id="4" name="Content Placeholder 5" descr="Infantmort_Finland.pdf">
            <a:extLst>
              <a:ext uri="{FF2B5EF4-FFF2-40B4-BE49-F238E27FC236}">
                <a16:creationId xmlns:a16="http://schemas.microsoft.com/office/drawing/2014/main" id="{2B8695F9-7852-AE4D-B00D-EC137463A2D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l="-16240" r="-16240"/>
          <a:stretch>
            <a:fillRect/>
          </a:stretch>
        </p:blipFill>
        <p:spPr>
          <a:xfrm>
            <a:off x="167584" y="1026504"/>
            <a:ext cx="8492897" cy="3994697"/>
          </a:xfrm>
        </p:spPr>
      </p:pic>
      <p:sp>
        <p:nvSpPr>
          <p:cNvPr id="5" name="TextBox 4">
            <a:extLst>
              <a:ext uri="{FF2B5EF4-FFF2-40B4-BE49-F238E27FC236}">
                <a16:creationId xmlns:a16="http://schemas.microsoft.com/office/drawing/2014/main" id="{48FDA49D-EE65-CB4C-AFFC-6F177620C8B5}"/>
              </a:ext>
            </a:extLst>
          </p:cNvPr>
          <p:cNvSpPr txBox="1"/>
          <p:nvPr/>
        </p:nvSpPr>
        <p:spPr>
          <a:xfrm>
            <a:off x="2715491" y="5021201"/>
            <a:ext cx="3397084" cy="300082"/>
          </a:xfrm>
          <a:prstGeom prst="rect">
            <a:avLst/>
          </a:prstGeom>
          <a:noFill/>
        </p:spPr>
        <p:txBody>
          <a:bodyPr wrap="none" rtlCol="0">
            <a:spAutoFit/>
          </a:bodyPr>
          <a:lstStyle/>
          <a:p>
            <a:r>
              <a:rPr lang="fi-FI" dirty="0" err="1"/>
              <a:t>Source</a:t>
            </a:r>
            <a:r>
              <a:rPr lang="fi-FI" dirty="0"/>
              <a:t>: </a:t>
            </a:r>
            <a:r>
              <a:rPr lang="fi-FI" dirty="0" err="1"/>
              <a:t>Statistics</a:t>
            </a:r>
            <a:r>
              <a:rPr lang="fi-FI" dirty="0"/>
              <a:t> Finland </a:t>
            </a:r>
            <a:r>
              <a:rPr lang="fi-FI" dirty="0" err="1"/>
              <a:t>public</a:t>
            </a:r>
            <a:r>
              <a:rPr lang="fi-FI" dirty="0"/>
              <a:t> </a:t>
            </a:r>
            <a:r>
              <a:rPr lang="fi-FI" dirty="0" err="1"/>
              <a:t>database</a:t>
            </a:r>
            <a:endParaRPr lang="fi-FI" dirty="0"/>
          </a:p>
        </p:txBody>
      </p:sp>
      <p:pic>
        <p:nvPicPr>
          <p:cNvPr id="7" name="Content Placeholder 5" descr="Infantmort_Finland.pdf">
            <a:extLst>
              <a:ext uri="{FF2B5EF4-FFF2-40B4-BE49-F238E27FC236}">
                <a16:creationId xmlns:a16="http://schemas.microsoft.com/office/drawing/2014/main" id="{35630A8B-DD2A-FB44-A057-D9C90AFA425C}"/>
              </a:ext>
            </a:extLst>
          </p:cNvPr>
          <p:cNvPicPr>
            <a:picLocks noChangeAspect="1"/>
          </p:cNvPicPr>
          <p:nvPr/>
        </p:nvPicPr>
        <p:blipFill>
          <a:blip r:embed="rId2">
            <a:extLst>
              <a:ext uri="{28A0092B-C50C-407E-A947-70E740481C1C}">
                <a14:useLocalDpi xmlns:a14="http://schemas.microsoft.com/office/drawing/2010/main" val="0"/>
              </a:ext>
            </a:extLst>
          </a:blip>
          <a:srcRect l="-16240" r="-16240"/>
          <a:stretch>
            <a:fillRect/>
          </a:stretch>
        </p:blipFill>
        <p:spPr>
          <a:xfrm>
            <a:off x="518400" y="1163436"/>
            <a:ext cx="8458016" cy="4531127"/>
          </a:xfrm>
          <a:prstGeom prst="rect">
            <a:avLst/>
          </a:prstGeom>
        </p:spPr>
      </p:pic>
    </p:spTree>
    <p:extLst>
      <p:ext uri="{BB962C8B-B14F-4D97-AF65-F5344CB8AC3E}">
        <p14:creationId xmlns:p14="http://schemas.microsoft.com/office/powerpoint/2010/main" val="3028391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9DC049-D272-D04F-B3A1-D833754952A9}"/>
              </a:ext>
            </a:extLst>
          </p:cNvPr>
          <p:cNvSpPr>
            <a:spLocks noGrp="1"/>
          </p:cNvSpPr>
          <p:nvPr>
            <p:ph type="body" sz="half" idx="10"/>
          </p:nvPr>
        </p:nvSpPr>
        <p:spPr>
          <a:xfrm>
            <a:off x="292353" y="215948"/>
            <a:ext cx="8492897" cy="689216"/>
          </a:xfrm>
        </p:spPr>
        <p:txBody>
          <a:bodyPr/>
          <a:lstStyle/>
          <a:p>
            <a:r>
              <a:rPr lang="fi-FI" sz="2800" dirty="0"/>
              <a:t>GDP per </a:t>
            </a:r>
            <a:r>
              <a:rPr lang="fi-FI" sz="2800" dirty="0" err="1"/>
              <a:t>capita</a:t>
            </a:r>
            <a:r>
              <a:rPr lang="fi-FI" sz="2800" dirty="0"/>
              <a:t>, </a:t>
            </a:r>
            <a:r>
              <a:rPr lang="fi-FI" sz="2800" dirty="0" err="1"/>
              <a:t>the</a:t>
            </a:r>
            <a:r>
              <a:rPr lang="fi-FI" sz="2800" dirty="0"/>
              <a:t> hockey </a:t>
            </a:r>
            <a:r>
              <a:rPr lang="fi-FI" sz="2800" dirty="0" err="1"/>
              <a:t>stick</a:t>
            </a:r>
            <a:r>
              <a:rPr lang="fi-FI" sz="2800" dirty="0"/>
              <a:t> of </a:t>
            </a:r>
            <a:r>
              <a:rPr lang="fi-FI" sz="2800" dirty="0" err="1"/>
              <a:t>history</a:t>
            </a:r>
            <a:endParaRPr lang="fi-FI" sz="2800" dirty="0"/>
          </a:p>
        </p:txBody>
      </p:sp>
      <p:pic>
        <p:nvPicPr>
          <p:cNvPr id="4" name="Picture 3">
            <a:extLst>
              <a:ext uri="{FF2B5EF4-FFF2-40B4-BE49-F238E27FC236}">
                <a16:creationId xmlns:a16="http://schemas.microsoft.com/office/drawing/2014/main" id="{87622531-38DD-3846-9736-6DDC8E3254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860" y="757382"/>
            <a:ext cx="5660724" cy="4100945"/>
          </a:xfrm>
          <a:prstGeom prst="rect">
            <a:avLst/>
          </a:prstGeom>
        </p:spPr>
      </p:pic>
      <p:sp>
        <p:nvSpPr>
          <p:cNvPr id="5" name="TextBox 4">
            <a:extLst>
              <a:ext uri="{FF2B5EF4-FFF2-40B4-BE49-F238E27FC236}">
                <a16:creationId xmlns:a16="http://schemas.microsoft.com/office/drawing/2014/main" id="{D01B5B1A-2FCB-7E4C-AD80-2B7C4593E5D4}"/>
              </a:ext>
            </a:extLst>
          </p:cNvPr>
          <p:cNvSpPr txBox="1"/>
          <p:nvPr/>
        </p:nvSpPr>
        <p:spPr>
          <a:xfrm>
            <a:off x="3278909" y="4957618"/>
            <a:ext cx="1893532" cy="300082"/>
          </a:xfrm>
          <a:prstGeom prst="rect">
            <a:avLst/>
          </a:prstGeom>
          <a:noFill/>
        </p:spPr>
        <p:txBody>
          <a:bodyPr wrap="none" rtlCol="0">
            <a:spAutoFit/>
          </a:bodyPr>
          <a:lstStyle/>
          <a:p>
            <a:r>
              <a:rPr lang="fi-FI" dirty="0" err="1"/>
              <a:t>Source</a:t>
            </a:r>
            <a:r>
              <a:rPr lang="fi-FI" dirty="0"/>
              <a:t>: </a:t>
            </a:r>
            <a:r>
              <a:rPr lang="fi-FI" dirty="0" err="1"/>
              <a:t>The</a:t>
            </a:r>
            <a:r>
              <a:rPr lang="fi-FI" dirty="0"/>
              <a:t> </a:t>
            </a:r>
            <a:r>
              <a:rPr lang="fi-FI" dirty="0" err="1"/>
              <a:t>Economy</a:t>
            </a:r>
            <a:endParaRPr lang="fi-FI" dirty="0"/>
          </a:p>
        </p:txBody>
      </p:sp>
    </p:spTree>
    <p:extLst>
      <p:ext uri="{BB962C8B-B14F-4D97-AF65-F5344CB8AC3E}">
        <p14:creationId xmlns:p14="http://schemas.microsoft.com/office/powerpoint/2010/main" val="983722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728E6-13F0-1346-995C-30554790C006}"/>
              </a:ext>
            </a:extLst>
          </p:cNvPr>
          <p:cNvSpPr>
            <a:spLocks noGrp="1"/>
          </p:cNvSpPr>
          <p:nvPr>
            <p:ph type="body" sz="half" idx="10"/>
          </p:nvPr>
        </p:nvSpPr>
        <p:spPr>
          <a:xfrm>
            <a:off x="292353" y="215948"/>
            <a:ext cx="8492897" cy="735397"/>
          </a:xfrm>
        </p:spPr>
        <p:txBody>
          <a:bodyPr/>
          <a:lstStyle/>
          <a:p>
            <a:r>
              <a:rPr lang="fi-FI" dirty="0" err="1"/>
              <a:t>What</a:t>
            </a:r>
            <a:r>
              <a:rPr lang="fi-FI" dirty="0"/>
              <a:t> </a:t>
            </a:r>
            <a:r>
              <a:rPr lang="fi-FI" dirty="0" err="1"/>
              <a:t>happened</a:t>
            </a:r>
            <a:r>
              <a:rPr lang="fi-FI" dirty="0"/>
              <a:t>?</a:t>
            </a:r>
          </a:p>
        </p:txBody>
      </p:sp>
      <p:sp>
        <p:nvSpPr>
          <p:cNvPr id="3" name="Text Placeholder 2">
            <a:extLst>
              <a:ext uri="{FF2B5EF4-FFF2-40B4-BE49-F238E27FC236}">
                <a16:creationId xmlns:a16="http://schemas.microsoft.com/office/drawing/2014/main" id="{5511EE4B-FC66-9549-A070-ADD3EA142586}"/>
              </a:ext>
            </a:extLst>
          </p:cNvPr>
          <p:cNvSpPr>
            <a:spLocks noGrp="1"/>
          </p:cNvSpPr>
          <p:nvPr>
            <p:ph type="body" sz="half" idx="11"/>
          </p:nvPr>
        </p:nvSpPr>
        <p:spPr>
          <a:xfrm>
            <a:off x="292353" y="1080655"/>
            <a:ext cx="8492897" cy="3871395"/>
          </a:xfrm>
        </p:spPr>
        <p:txBody>
          <a:bodyPr/>
          <a:lstStyle/>
          <a:p>
            <a:pPr marL="342900" indent="-342900">
              <a:buFont typeface="Arial" panose="020B0604020202020204" pitchFamily="34" charset="0"/>
              <a:buChar char="•"/>
            </a:pPr>
            <a:r>
              <a:rPr lang="fi-FI" dirty="0" err="1"/>
              <a:t>Technological</a:t>
            </a:r>
            <a:r>
              <a:rPr lang="fi-FI" dirty="0"/>
              <a:t> </a:t>
            </a:r>
            <a:r>
              <a:rPr lang="fi-FI" dirty="0" err="1"/>
              <a:t>progress</a:t>
            </a:r>
            <a:endParaRPr lang="fi-FI" dirty="0"/>
          </a:p>
          <a:p>
            <a:pPr marL="971489" lvl="1" indent="-342900">
              <a:buFont typeface="Wingdings" pitchFamily="2" charset="2"/>
              <a:buChar char="Ø"/>
            </a:pPr>
            <a:r>
              <a:rPr lang="fi-FI" dirty="0" err="1"/>
              <a:t>But</a:t>
            </a:r>
            <a:r>
              <a:rPr lang="fi-FI" dirty="0"/>
              <a:t> </a:t>
            </a:r>
            <a:r>
              <a:rPr lang="fi-FI" dirty="0" err="1"/>
              <a:t>this</a:t>
            </a:r>
            <a:r>
              <a:rPr lang="fi-FI" dirty="0"/>
              <a:t> </a:t>
            </a:r>
            <a:r>
              <a:rPr lang="fi-FI" dirty="0" err="1"/>
              <a:t>has</a:t>
            </a:r>
            <a:r>
              <a:rPr lang="fi-FI" dirty="0"/>
              <a:t> </a:t>
            </a:r>
            <a:r>
              <a:rPr lang="fi-FI" dirty="0" err="1"/>
              <a:t>happened</a:t>
            </a:r>
            <a:r>
              <a:rPr lang="fi-FI" dirty="0"/>
              <a:t> </a:t>
            </a:r>
            <a:r>
              <a:rPr lang="fi-FI" dirty="0" err="1"/>
              <a:t>throughout</a:t>
            </a:r>
            <a:r>
              <a:rPr lang="fi-FI" dirty="0"/>
              <a:t> </a:t>
            </a:r>
            <a:r>
              <a:rPr lang="fi-FI" dirty="0" err="1"/>
              <a:t>history</a:t>
            </a:r>
            <a:endParaRPr lang="fi-FI" dirty="0"/>
          </a:p>
          <a:p>
            <a:pPr marL="342900" indent="-342900">
              <a:buFont typeface="Arial" panose="020B0604020202020204" pitchFamily="34" charset="0"/>
              <a:buChar char="•"/>
            </a:pPr>
            <a:r>
              <a:rPr lang="fi-FI" dirty="0" err="1"/>
              <a:t>Incentives</a:t>
            </a:r>
            <a:r>
              <a:rPr lang="fi-FI" dirty="0"/>
              <a:t> for </a:t>
            </a:r>
            <a:r>
              <a:rPr lang="fi-FI" dirty="0" err="1"/>
              <a:t>private</a:t>
            </a:r>
            <a:r>
              <a:rPr lang="fi-FI" dirty="0"/>
              <a:t> </a:t>
            </a:r>
            <a:r>
              <a:rPr lang="fi-FI" dirty="0" err="1"/>
              <a:t>risk</a:t>
            </a:r>
            <a:r>
              <a:rPr lang="fi-FI" dirty="0"/>
              <a:t> </a:t>
            </a:r>
            <a:r>
              <a:rPr lang="fi-FI" dirty="0" err="1"/>
              <a:t>taking</a:t>
            </a:r>
            <a:endParaRPr lang="fi-FI" dirty="0"/>
          </a:p>
          <a:p>
            <a:pPr marL="971489" lvl="1" indent="-342900">
              <a:buFont typeface="Wingdings" pitchFamily="2" charset="2"/>
              <a:buChar char="Ø"/>
            </a:pPr>
            <a:r>
              <a:rPr lang="fi-FI" dirty="0"/>
              <a:t>Private </a:t>
            </a:r>
            <a:r>
              <a:rPr lang="fi-FI" dirty="0" err="1"/>
              <a:t>property</a:t>
            </a:r>
            <a:endParaRPr lang="fi-FI" dirty="0"/>
          </a:p>
          <a:p>
            <a:pPr marL="971489" lvl="1" indent="-342900">
              <a:buFont typeface="Wingdings" pitchFamily="2" charset="2"/>
              <a:buChar char="Ø"/>
            </a:pPr>
            <a:r>
              <a:rPr lang="fi-FI" dirty="0" err="1"/>
              <a:t>Firms</a:t>
            </a:r>
            <a:r>
              <a:rPr lang="fi-FI" dirty="0"/>
              <a:t> as a </a:t>
            </a:r>
            <a:r>
              <a:rPr lang="fi-FI" dirty="0" err="1"/>
              <a:t>means</a:t>
            </a:r>
            <a:r>
              <a:rPr lang="fi-FI" dirty="0"/>
              <a:t> of </a:t>
            </a:r>
            <a:r>
              <a:rPr lang="fi-FI" dirty="0" err="1"/>
              <a:t>organizing</a:t>
            </a:r>
            <a:r>
              <a:rPr lang="fi-FI" dirty="0"/>
              <a:t> </a:t>
            </a:r>
            <a:r>
              <a:rPr lang="fi-FI" dirty="0" err="1"/>
              <a:t>production</a:t>
            </a:r>
            <a:endParaRPr lang="fi-FI" dirty="0"/>
          </a:p>
          <a:p>
            <a:pPr marL="342900" indent="-342900">
              <a:buFont typeface="Arial" panose="020B0604020202020204" pitchFamily="34" charset="0"/>
              <a:buChar char="•"/>
            </a:pPr>
            <a:r>
              <a:rPr lang="fi-FI" dirty="0" err="1"/>
              <a:t>Sufficiently</a:t>
            </a:r>
            <a:r>
              <a:rPr lang="fi-FI" dirty="0"/>
              <a:t> </a:t>
            </a:r>
            <a:r>
              <a:rPr lang="fi-FI" dirty="0" err="1"/>
              <a:t>large</a:t>
            </a:r>
            <a:r>
              <a:rPr lang="fi-FI" dirty="0"/>
              <a:t> </a:t>
            </a:r>
            <a:r>
              <a:rPr lang="fi-FI" dirty="0" err="1"/>
              <a:t>markets</a:t>
            </a:r>
            <a:endParaRPr lang="fi-FI" dirty="0"/>
          </a:p>
          <a:p>
            <a:pPr marL="971489" lvl="1" indent="-342900">
              <a:buFont typeface="Wingdings" pitchFamily="2" charset="2"/>
              <a:buChar char="Ø"/>
            </a:pPr>
            <a:r>
              <a:rPr lang="fi-FI" dirty="0" err="1"/>
              <a:t>Colonial</a:t>
            </a:r>
            <a:r>
              <a:rPr lang="fi-FI" dirty="0"/>
              <a:t> </a:t>
            </a:r>
            <a:r>
              <a:rPr lang="fi-FI" dirty="0" err="1"/>
              <a:t>system</a:t>
            </a:r>
            <a:endParaRPr lang="fi-FI" dirty="0"/>
          </a:p>
          <a:p>
            <a:pPr marL="971489" lvl="1" indent="-342900">
              <a:buFont typeface="Wingdings" pitchFamily="2" charset="2"/>
              <a:buChar char="Ø"/>
            </a:pPr>
            <a:r>
              <a:rPr lang="fi-FI" dirty="0" err="1"/>
              <a:t>Developments</a:t>
            </a:r>
            <a:r>
              <a:rPr lang="fi-FI" dirty="0"/>
              <a:t> in </a:t>
            </a:r>
            <a:r>
              <a:rPr lang="fi-FI" dirty="0" err="1"/>
              <a:t>transportation</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Economic</a:t>
            </a:r>
            <a:r>
              <a:rPr lang="fi-FI" dirty="0"/>
              <a:t> </a:t>
            </a:r>
            <a:r>
              <a:rPr lang="fi-FI" dirty="0" err="1"/>
              <a:t>force</a:t>
            </a:r>
            <a:r>
              <a:rPr lang="fi-FI" dirty="0"/>
              <a:t> of </a:t>
            </a:r>
            <a:r>
              <a:rPr lang="fi-FI" dirty="0" err="1"/>
              <a:t>specialization</a:t>
            </a:r>
            <a:r>
              <a:rPr lang="fi-FI" dirty="0"/>
              <a:t> and </a:t>
            </a:r>
            <a:r>
              <a:rPr lang="fi-FI" dirty="0" err="1"/>
              <a:t>trade</a:t>
            </a:r>
            <a:endParaRPr lang="fi-FI" dirty="0"/>
          </a:p>
        </p:txBody>
      </p:sp>
    </p:spTree>
    <p:extLst>
      <p:ext uri="{BB962C8B-B14F-4D97-AF65-F5344CB8AC3E}">
        <p14:creationId xmlns:p14="http://schemas.microsoft.com/office/powerpoint/2010/main" val="1925441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1B25F4-CDCF-6A49-B2C3-D3FEA70F725C}"/>
              </a:ext>
            </a:extLst>
          </p:cNvPr>
          <p:cNvPicPr>
            <a:picLocks noChangeAspect="1"/>
          </p:cNvPicPr>
          <p:nvPr/>
        </p:nvPicPr>
        <p:blipFill>
          <a:blip r:embed="rId2"/>
          <a:stretch>
            <a:fillRect/>
          </a:stretch>
        </p:blipFill>
        <p:spPr>
          <a:xfrm>
            <a:off x="2037464" y="0"/>
            <a:ext cx="5628717" cy="5107064"/>
          </a:xfrm>
          <a:prstGeom prst="rect">
            <a:avLst/>
          </a:prstGeom>
        </p:spPr>
      </p:pic>
    </p:spTree>
    <p:extLst>
      <p:ext uri="{BB962C8B-B14F-4D97-AF65-F5344CB8AC3E}">
        <p14:creationId xmlns:p14="http://schemas.microsoft.com/office/powerpoint/2010/main" val="299528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C4BA45D-D82B-B944-B4A3-D797E0125CAA}"/>
              </a:ext>
            </a:extLst>
          </p:cNvPr>
          <p:cNvSpPr>
            <a:spLocks noGrp="1"/>
          </p:cNvSpPr>
          <p:nvPr>
            <p:ph type="body" sz="half" idx="11"/>
          </p:nvPr>
        </p:nvSpPr>
        <p:spPr/>
        <p:txBody>
          <a:bodyPr/>
          <a:lstStyle/>
          <a:p>
            <a:r>
              <a:rPr lang="fi-FI" dirty="0" err="1"/>
              <a:t>Economics</a:t>
            </a:r>
            <a:r>
              <a:rPr lang="fi-FI" dirty="0"/>
              <a:t>: </a:t>
            </a:r>
            <a:r>
              <a:rPr lang="fi-FI" dirty="0" err="1"/>
              <a:t>Big</a:t>
            </a:r>
            <a:r>
              <a:rPr lang="fi-FI" dirty="0"/>
              <a:t> Picture</a:t>
            </a:r>
          </a:p>
        </p:txBody>
      </p:sp>
    </p:spTree>
    <p:extLst>
      <p:ext uri="{BB962C8B-B14F-4D97-AF65-F5344CB8AC3E}">
        <p14:creationId xmlns:p14="http://schemas.microsoft.com/office/powerpoint/2010/main" val="453249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DE8149-7CCD-1E4C-8877-10A18A30BA08}"/>
              </a:ext>
            </a:extLst>
          </p:cNvPr>
          <p:cNvSpPr>
            <a:spLocks noGrp="1"/>
          </p:cNvSpPr>
          <p:nvPr>
            <p:ph type="body" sz="half" idx="10"/>
          </p:nvPr>
        </p:nvSpPr>
        <p:spPr/>
        <p:txBody>
          <a:bodyPr/>
          <a:lstStyle/>
          <a:p>
            <a:r>
              <a:rPr lang="fi-FI" dirty="0" err="1"/>
              <a:t>Welcome</a:t>
            </a:r>
            <a:r>
              <a:rPr lang="fi-FI" dirty="0"/>
              <a:t>!</a:t>
            </a:r>
          </a:p>
        </p:txBody>
      </p:sp>
      <p:sp>
        <p:nvSpPr>
          <p:cNvPr id="6" name="Text Placeholder 5">
            <a:extLst>
              <a:ext uri="{FF2B5EF4-FFF2-40B4-BE49-F238E27FC236}">
                <a16:creationId xmlns:a16="http://schemas.microsoft.com/office/drawing/2014/main" id="{2A0FDDAD-B7C1-AA4F-86A8-3E99554FEF6F}"/>
              </a:ext>
            </a:extLst>
          </p:cNvPr>
          <p:cNvSpPr>
            <a:spLocks noGrp="1"/>
          </p:cNvSpPr>
          <p:nvPr>
            <p:ph type="body" sz="half" idx="11"/>
          </p:nvPr>
        </p:nvSpPr>
        <p:spPr>
          <a:xfrm>
            <a:off x="292353" y="1132885"/>
            <a:ext cx="8492897" cy="3819165"/>
          </a:xfrm>
        </p:spPr>
        <p:txBody>
          <a:bodyPr/>
          <a:lstStyle/>
          <a:p>
            <a:pPr marL="342900" indent="-342900">
              <a:buFont typeface="Arial" panose="020B0604020202020204" pitchFamily="34" charset="0"/>
              <a:buChar char="•"/>
            </a:pPr>
            <a:r>
              <a:rPr lang="fi-FI" dirty="0" err="1"/>
              <a:t>Teacher</a:t>
            </a:r>
            <a:r>
              <a:rPr lang="fi-FI" dirty="0"/>
              <a:t>: Juuso Välimäki</a:t>
            </a:r>
          </a:p>
          <a:p>
            <a:pPr marL="971489" lvl="1" indent="-342900">
              <a:buFont typeface="Wingdings" pitchFamily="2" charset="2"/>
              <a:buChar char="Ø"/>
            </a:pPr>
            <a:r>
              <a:rPr lang="fi-FI" dirty="0">
                <a:hlinkClick r:id="rId2"/>
              </a:rPr>
              <a:t>juuso.valimaki@aalto.fi</a:t>
            </a:r>
            <a:r>
              <a:rPr lang="fi-FI" dirty="0"/>
              <a:t> </a:t>
            </a:r>
          </a:p>
          <a:p>
            <a:pPr marL="971489" lvl="1" indent="-342900">
              <a:buFont typeface="Wingdings" pitchFamily="2" charset="2"/>
              <a:buChar char="Ø"/>
            </a:pPr>
            <a:r>
              <a:rPr lang="fi-FI" dirty="0">
                <a:hlinkClick r:id="rId3"/>
              </a:rPr>
              <a:t>https://people.aalto.fi/juuso.valimaki</a:t>
            </a:r>
            <a:endParaRPr lang="fi-FI" dirty="0"/>
          </a:p>
          <a:p>
            <a:pPr marL="342900" indent="-342900">
              <a:buFont typeface="Arial" panose="020B0604020202020204" pitchFamily="34" charset="0"/>
              <a:buChar char="•"/>
            </a:pPr>
            <a:r>
              <a:rPr lang="fi-FI" dirty="0"/>
              <a:t>TA and </a:t>
            </a:r>
            <a:r>
              <a:rPr lang="fi-FI" dirty="0" err="1"/>
              <a:t>review</a:t>
            </a:r>
            <a:r>
              <a:rPr lang="fi-FI" dirty="0"/>
              <a:t> </a:t>
            </a:r>
            <a:r>
              <a:rPr lang="fi-FI" dirty="0" err="1"/>
              <a:t>sessions</a:t>
            </a:r>
            <a:r>
              <a:rPr lang="fi-FI" dirty="0"/>
              <a:t>: Claudia </a:t>
            </a:r>
            <a:r>
              <a:rPr lang="fi-FI" dirty="0" err="1"/>
              <a:t>Troccoli</a:t>
            </a:r>
            <a:endParaRPr lang="fi-FI" dirty="0"/>
          </a:p>
          <a:p>
            <a:pPr marL="971489" lvl="1" indent="-342900">
              <a:buFont typeface="Wingdings" pitchFamily="2" charset="2"/>
              <a:buChar char="Ø"/>
            </a:pPr>
            <a:r>
              <a:rPr lang="fi-FI" dirty="0">
                <a:hlinkClick r:id="rId4"/>
              </a:rPr>
              <a:t>claudia.troccoli@aalto.fi</a:t>
            </a:r>
            <a:endParaRPr lang="fi-FI" dirty="0"/>
          </a:p>
          <a:p>
            <a:pPr marL="342900" indent="-342900">
              <a:buFont typeface="Arial" panose="020B0604020202020204" pitchFamily="34" charset="0"/>
              <a:buChar char="•"/>
            </a:pPr>
            <a:r>
              <a:rPr lang="fi-FI" dirty="0" err="1"/>
              <a:t>Lectures</a:t>
            </a:r>
            <a:r>
              <a:rPr lang="fi-FI" dirty="0"/>
              <a:t>: Tue 10-12, </a:t>
            </a:r>
            <a:r>
              <a:rPr lang="fi-FI" dirty="0" err="1"/>
              <a:t>Thu</a:t>
            </a:r>
            <a:r>
              <a:rPr lang="fi-FI" dirty="0"/>
              <a:t> 10-12</a:t>
            </a:r>
          </a:p>
          <a:p>
            <a:pPr marL="342900" indent="-342900">
              <a:buFont typeface="Arial" panose="020B0604020202020204" pitchFamily="34" charset="0"/>
              <a:buChar char="•"/>
            </a:pPr>
            <a:r>
              <a:rPr lang="fi-FI" dirty="0" err="1"/>
              <a:t>Review</a:t>
            </a:r>
            <a:r>
              <a:rPr lang="fi-FI" dirty="0"/>
              <a:t> Session: </a:t>
            </a:r>
            <a:r>
              <a:rPr lang="fi-FI" dirty="0" err="1"/>
              <a:t>Fri</a:t>
            </a:r>
            <a:r>
              <a:rPr lang="fi-FI" dirty="0"/>
              <a:t> 10-12</a:t>
            </a:r>
          </a:p>
          <a:p>
            <a:pPr marL="342900" indent="-342900">
              <a:buFont typeface="Arial" panose="020B0604020202020204" pitchFamily="34" charset="0"/>
              <a:buChar char="•"/>
            </a:pPr>
            <a:r>
              <a:rPr lang="fi-FI" dirty="0" err="1"/>
              <a:t>This</a:t>
            </a:r>
            <a:r>
              <a:rPr lang="fi-FI" dirty="0"/>
              <a:t> </a:t>
            </a:r>
            <a:r>
              <a:rPr lang="fi-FI" dirty="0" err="1"/>
              <a:t>Week</a:t>
            </a:r>
            <a:r>
              <a:rPr lang="fi-FI" dirty="0"/>
              <a:t>: </a:t>
            </a:r>
            <a:r>
              <a:rPr lang="fi-FI" dirty="0" err="1"/>
              <a:t>Lecture</a:t>
            </a:r>
            <a:r>
              <a:rPr lang="fi-FI" dirty="0"/>
              <a:t> </a:t>
            </a:r>
            <a:r>
              <a:rPr lang="fi-FI" dirty="0" err="1"/>
              <a:t>Wed</a:t>
            </a:r>
            <a:r>
              <a:rPr lang="fi-FI" dirty="0"/>
              <a:t> 15-17 in Jenny and Antti Wihurin Säätiö, no </a:t>
            </a:r>
            <a:r>
              <a:rPr lang="fi-FI" dirty="0" err="1"/>
              <a:t>lecture</a:t>
            </a:r>
            <a:r>
              <a:rPr lang="fi-FI" dirty="0"/>
              <a:t> on </a:t>
            </a:r>
            <a:r>
              <a:rPr lang="fi-FI" dirty="0" err="1"/>
              <a:t>Thu</a:t>
            </a:r>
            <a:r>
              <a:rPr lang="fi-FI" dirty="0"/>
              <a:t>, no </a:t>
            </a:r>
            <a:r>
              <a:rPr lang="fi-FI" dirty="0" err="1"/>
              <a:t>review</a:t>
            </a:r>
            <a:r>
              <a:rPr lang="fi-FI" dirty="0"/>
              <a:t> session on </a:t>
            </a:r>
            <a:r>
              <a:rPr lang="fi-FI" dirty="0" err="1"/>
              <a:t>Fri</a:t>
            </a:r>
            <a:endParaRPr lang="fi-FI" dirty="0"/>
          </a:p>
        </p:txBody>
      </p:sp>
    </p:spTree>
    <p:extLst>
      <p:ext uri="{BB962C8B-B14F-4D97-AF65-F5344CB8AC3E}">
        <p14:creationId xmlns:p14="http://schemas.microsoft.com/office/powerpoint/2010/main" val="1450367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7610C16-CCA0-3143-B421-98F2E0FC6227}"/>
              </a:ext>
            </a:extLst>
          </p:cNvPr>
          <p:cNvSpPr>
            <a:spLocks noGrp="1"/>
          </p:cNvSpPr>
          <p:nvPr>
            <p:ph type="body" sz="half" idx="10"/>
          </p:nvPr>
        </p:nvSpPr>
        <p:spPr>
          <a:xfrm>
            <a:off x="292353" y="215948"/>
            <a:ext cx="8492897" cy="547002"/>
          </a:xfrm>
        </p:spPr>
        <p:txBody>
          <a:bodyPr/>
          <a:lstStyle/>
          <a:p>
            <a:r>
              <a:rPr lang="fi-FI" sz="3200" dirty="0" err="1"/>
              <a:t>What</a:t>
            </a:r>
            <a:r>
              <a:rPr lang="fi-FI" sz="3200" dirty="0"/>
              <a:t> is </a:t>
            </a:r>
            <a:r>
              <a:rPr lang="fi-FI" sz="3200" dirty="0" err="1"/>
              <a:t>economics</a:t>
            </a:r>
            <a:r>
              <a:rPr lang="fi-FI" sz="3200" dirty="0"/>
              <a:t>?</a:t>
            </a:r>
          </a:p>
        </p:txBody>
      </p:sp>
      <p:sp>
        <p:nvSpPr>
          <p:cNvPr id="8" name="Text Placeholder 7">
            <a:extLst>
              <a:ext uri="{FF2B5EF4-FFF2-40B4-BE49-F238E27FC236}">
                <a16:creationId xmlns:a16="http://schemas.microsoft.com/office/drawing/2014/main" id="{4FCB04C5-C901-CA46-966A-D989793F9908}"/>
              </a:ext>
            </a:extLst>
          </p:cNvPr>
          <p:cNvSpPr>
            <a:spLocks noGrp="1"/>
          </p:cNvSpPr>
          <p:nvPr>
            <p:ph type="body" sz="half" idx="11"/>
          </p:nvPr>
        </p:nvSpPr>
        <p:spPr>
          <a:xfrm>
            <a:off x="292353" y="762951"/>
            <a:ext cx="8492897" cy="4189100"/>
          </a:xfrm>
        </p:spPr>
        <p:txBody>
          <a:bodyPr/>
          <a:lstStyle/>
          <a:p>
            <a:r>
              <a:rPr lang="fi-FI" dirty="0" err="1"/>
              <a:t>Definitions</a:t>
            </a:r>
            <a:r>
              <a:rPr lang="fi-FI" dirty="0"/>
              <a:t>…</a:t>
            </a:r>
          </a:p>
          <a:p>
            <a:pPr marL="342900" indent="-342900">
              <a:buFont typeface="Arial" panose="020B0604020202020204" pitchFamily="34" charset="0"/>
              <a:buChar char="•"/>
            </a:pPr>
            <a:r>
              <a:rPr lang="fi-FI" sz="1800" dirty="0"/>
              <a:t>Alfred Marshall</a:t>
            </a:r>
            <a:r>
              <a:rPr lang="fi-FI" sz="1800" dirty="0">
                <a:sym typeface="Wingdings" pitchFamily="2" charset="2"/>
              </a:rPr>
              <a:t> (1890): </a:t>
            </a:r>
            <a:r>
              <a:rPr lang="fi-FI" sz="1800" b="0" dirty="0" err="1"/>
              <a:t>Political</a:t>
            </a:r>
            <a:r>
              <a:rPr lang="fi-FI" sz="1800" b="0" dirty="0"/>
              <a:t> </a:t>
            </a:r>
            <a:r>
              <a:rPr lang="fi-FI" sz="1800" b="0" dirty="0" err="1"/>
              <a:t>Economy</a:t>
            </a:r>
            <a:r>
              <a:rPr lang="fi-FI" sz="1800" b="0" dirty="0"/>
              <a:t> </a:t>
            </a:r>
            <a:r>
              <a:rPr lang="fi-FI" sz="1800" b="0" dirty="0" err="1"/>
              <a:t>or</a:t>
            </a:r>
            <a:r>
              <a:rPr lang="fi-FI" sz="1800" b="0" dirty="0"/>
              <a:t> </a:t>
            </a:r>
            <a:r>
              <a:rPr lang="fi-FI" sz="1800" b="0" dirty="0" err="1"/>
              <a:t>Economics</a:t>
            </a:r>
            <a:r>
              <a:rPr lang="fi-FI" sz="1800" b="0" dirty="0"/>
              <a:t> is a </a:t>
            </a:r>
            <a:r>
              <a:rPr lang="fi-FI" sz="1800" b="0" dirty="0" err="1"/>
              <a:t>study</a:t>
            </a:r>
            <a:r>
              <a:rPr lang="fi-FI" sz="1800" b="0" dirty="0"/>
              <a:t> of </a:t>
            </a:r>
            <a:r>
              <a:rPr lang="fi-FI" sz="1800" b="0" dirty="0" err="1"/>
              <a:t>mankind</a:t>
            </a:r>
            <a:r>
              <a:rPr lang="fi-FI" sz="1800" b="0" dirty="0"/>
              <a:t> in </a:t>
            </a:r>
            <a:r>
              <a:rPr lang="fi-FI" sz="1800" b="0" dirty="0" err="1"/>
              <a:t>the</a:t>
            </a:r>
            <a:r>
              <a:rPr lang="fi-FI" sz="1800" b="0" dirty="0"/>
              <a:t> </a:t>
            </a:r>
            <a:r>
              <a:rPr lang="fi-FI" sz="1800" b="0" dirty="0" err="1"/>
              <a:t>ordinary</a:t>
            </a:r>
            <a:r>
              <a:rPr lang="fi-FI" sz="1800" b="0" dirty="0"/>
              <a:t> business of life; it </a:t>
            </a:r>
            <a:r>
              <a:rPr lang="fi-FI" sz="1800" b="0" dirty="0" err="1"/>
              <a:t>examines</a:t>
            </a:r>
            <a:r>
              <a:rPr lang="fi-FI" sz="1800" b="0" dirty="0"/>
              <a:t> </a:t>
            </a:r>
            <a:r>
              <a:rPr lang="fi-FI" sz="1800" b="0" dirty="0" err="1"/>
              <a:t>that</a:t>
            </a:r>
            <a:r>
              <a:rPr lang="fi-FI" sz="1800" b="0" dirty="0"/>
              <a:t> </a:t>
            </a:r>
            <a:r>
              <a:rPr lang="fi-FI" sz="1800" b="0" dirty="0" err="1"/>
              <a:t>part</a:t>
            </a:r>
            <a:r>
              <a:rPr lang="fi-FI" sz="1800" b="0" dirty="0"/>
              <a:t> of </a:t>
            </a:r>
            <a:r>
              <a:rPr lang="fi-FI" sz="1800" b="0" dirty="0" err="1"/>
              <a:t>individual</a:t>
            </a:r>
            <a:r>
              <a:rPr lang="fi-FI" sz="1800" b="0" dirty="0"/>
              <a:t> and </a:t>
            </a:r>
            <a:r>
              <a:rPr lang="fi-FI" sz="1800" b="0" dirty="0" err="1"/>
              <a:t>social</a:t>
            </a:r>
            <a:r>
              <a:rPr lang="fi-FI" sz="1800" b="0" dirty="0"/>
              <a:t> action </a:t>
            </a:r>
            <a:r>
              <a:rPr lang="fi-FI" sz="1800" b="0" dirty="0" err="1"/>
              <a:t>which</a:t>
            </a:r>
            <a:r>
              <a:rPr lang="fi-FI" sz="1800" b="0" dirty="0"/>
              <a:t> is </a:t>
            </a:r>
            <a:r>
              <a:rPr lang="fi-FI" sz="1800" b="0" dirty="0" err="1"/>
              <a:t>most</a:t>
            </a:r>
            <a:r>
              <a:rPr lang="fi-FI" sz="1800" b="0" dirty="0"/>
              <a:t> </a:t>
            </a:r>
            <a:r>
              <a:rPr lang="fi-FI" sz="1800" b="0" dirty="0" err="1"/>
              <a:t>closely</a:t>
            </a:r>
            <a:r>
              <a:rPr lang="fi-FI" sz="1800" b="0" dirty="0"/>
              <a:t> </a:t>
            </a:r>
            <a:r>
              <a:rPr lang="fi-FI" sz="1800" b="0" dirty="0" err="1"/>
              <a:t>connected</a:t>
            </a:r>
            <a:r>
              <a:rPr lang="fi-FI" sz="1800" b="0" dirty="0"/>
              <a:t> </a:t>
            </a:r>
            <a:r>
              <a:rPr lang="fi-FI" sz="1800" b="0" dirty="0" err="1"/>
              <a:t>with</a:t>
            </a:r>
            <a:r>
              <a:rPr lang="fi-FI" sz="1800" b="0" dirty="0"/>
              <a:t> </a:t>
            </a:r>
            <a:r>
              <a:rPr lang="fi-FI" sz="1800" b="0" dirty="0" err="1"/>
              <a:t>the</a:t>
            </a:r>
            <a:r>
              <a:rPr lang="fi-FI" sz="1800" b="0" dirty="0"/>
              <a:t> </a:t>
            </a:r>
            <a:r>
              <a:rPr lang="fi-FI" sz="1800" b="0" dirty="0" err="1"/>
              <a:t>attainment</a:t>
            </a:r>
            <a:r>
              <a:rPr lang="fi-FI" sz="1800" b="0" dirty="0"/>
              <a:t> and </a:t>
            </a:r>
            <a:r>
              <a:rPr lang="fi-FI" sz="1800" b="0" dirty="0" err="1"/>
              <a:t>with</a:t>
            </a:r>
            <a:r>
              <a:rPr lang="fi-FI" sz="1800" b="0" dirty="0"/>
              <a:t> </a:t>
            </a:r>
            <a:r>
              <a:rPr lang="fi-FI" sz="1800" b="0" dirty="0" err="1"/>
              <a:t>the</a:t>
            </a:r>
            <a:r>
              <a:rPr lang="fi-FI" sz="1800" b="0" dirty="0"/>
              <a:t> </a:t>
            </a:r>
            <a:r>
              <a:rPr lang="fi-FI" sz="1800" b="0" dirty="0" err="1"/>
              <a:t>use</a:t>
            </a:r>
            <a:r>
              <a:rPr lang="fi-FI" sz="1800" b="0" dirty="0"/>
              <a:t> of </a:t>
            </a:r>
            <a:r>
              <a:rPr lang="fi-FI" sz="1800" b="0" dirty="0" err="1"/>
              <a:t>the</a:t>
            </a:r>
            <a:r>
              <a:rPr lang="fi-FI" sz="1800" b="0" dirty="0"/>
              <a:t> </a:t>
            </a:r>
            <a:r>
              <a:rPr lang="fi-FI" sz="1800" b="0" dirty="0" err="1"/>
              <a:t>material</a:t>
            </a:r>
            <a:r>
              <a:rPr lang="fi-FI" sz="1800" b="0" dirty="0"/>
              <a:t> </a:t>
            </a:r>
            <a:r>
              <a:rPr lang="fi-FI" sz="1800" b="0" dirty="0" err="1"/>
              <a:t>requisites</a:t>
            </a:r>
            <a:r>
              <a:rPr lang="fi-FI" sz="1800" b="0" dirty="0"/>
              <a:t> of </a:t>
            </a:r>
            <a:r>
              <a:rPr lang="fi-FI" sz="1800" b="0" dirty="0" err="1"/>
              <a:t>wellbeing</a:t>
            </a:r>
            <a:r>
              <a:rPr lang="fi-FI" sz="1800" b="0" dirty="0"/>
              <a:t>. </a:t>
            </a:r>
            <a:r>
              <a:rPr lang="fi-FI" sz="1800" b="0" dirty="0" err="1"/>
              <a:t>Thus</a:t>
            </a:r>
            <a:r>
              <a:rPr lang="fi-FI" sz="1800" b="0" dirty="0"/>
              <a:t> it is on </a:t>
            </a:r>
            <a:r>
              <a:rPr lang="fi-FI" sz="1800" b="0" dirty="0" err="1"/>
              <a:t>the</a:t>
            </a:r>
            <a:r>
              <a:rPr lang="fi-FI" sz="1800" b="0" dirty="0"/>
              <a:t> </a:t>
            </a:r>
            <a:r>
              <a:rPr lang="fi-FI" sz="1800" b="0" dirty="0" err="1"/>
              <a:t>one</a:t>
            </a:r>
            <a:r>
              <a:rPr lang="fi-FI" sz="1800" b="0" dirty="0"/>
              <a:t> side a </a:t>
            </a:r>
            <a:r>
              <a:rPr lang="fi-FI" sz="1800" b="0" dirty="0" err="1"/>
              <a:t>study</a:t>
            </a:r>
            <a:r>
              <a:rPr lang="fi-FI" sz="1800" b="0" dirty="0"/>
              <a:t> of </a:t>
            </a:r>
            <a:r>
              <a:rPr lang="fi-FI" sz="1800" b="0" dirty="0" err="1"/>
              <a:t>wealth</a:t>
            </a:r>
            <a:r>
              <a:rPr lang="fi-FI" sz="1800" b="0" dirty="0"/>
              <a:t>; and on </a:t>
            </a:r>
            <a:r>
              <a:rPr lang="fi-FI" sz="1800" b="0" dirty="0" err="1"/>
              <a:t>the</a:t>
            </a:r>
            <a:r>
              <a:rPr lang="fi-FI" sz="1800" b="0" dirty="0"/>
              <a:t> </a:t>
            </a:r>
            <a:r>
              <a:rPr lang="fi-FI" sz="1800" b="0" dirty="0" err="1"/>
              <a:t>other</a:t>
            </a:r>
            <a:r>
              <a:rPr lang="fi-FI" sz="1800" b="0" dirty="0"/>
              <a:t>, and </a:t>
            </a:r>
            <a:r>
              <a:rPr lang="fi-FI" sz="1800" b="0" dirty="0" err="1"/>
              <a:t>more</a:t>
            </a:r>
            <a:r>
              <a:rPr lang="fi-FI" sz="1800" b="0" dirty="0"/>
              <a:t> </a:t>
            </a:r>
            <a:r>
              <a:rPr lang="fi-FI" sz="1800" b="0" dirty="0" err="1"/>
              <a:t>important</a:t>
            </a:r>
            <a:r>
              <a:rPr lang="fi-FI" sz="1800" b="0" dirty="0"/>
              <a:t> side, a </a:t>
            </a:r>
            <a:r>
              <a:rPr lang="fi-FI" sz="1800" b="0" dirty="0" err="1"/>
              <a:t>part</a:t>
            </a:r>
            <a:r>
              <a:rPr lang="fi-FI" sz="1800" b="0" dirty="0"/>
              <a:t> of </a:t>
            </a:r>
            <a:r>
              <a:rPr lang="fi-FI" sz="1800" b="0" dirty="0" err="1"/>
              <a:t>the</a:t>
            </a:r>
            <a:r>
              <a:rPr lang="fi-FI" sz="1800" b="0" dirty="0"/>
              <a:t> </a:t>
            </a:r>
            <a:r>
              <a:rPr lang="fi-FI" sz="1800" b="0" dirty="0" err="1"/>
              <a:t>study</a:t>
            </a:r>
            <a:r>
              <a:rPr lang="fi-FI" sz="1800" b="0" dirty="0"/>
              <a:t> of </a:t>
            </a:r>
            <a:r>
              <a:rPr lang="fi-FI" sz="1800" b="0" dirty="0" err="1"/>
              <a:t>man</a:t>
            </a:r>
            <a:r>
              <a:rPr lang="fi-FI" sz="1800" b="0" dirty="0"/>
              <a:t>.</a:t>
            </a:r>
          </a:p>
          <a:p>
            <a:pPr marL="342900" indent="-342900">
              <a:buFont typeface="Arial" panose="020B0604020202020204" pitchFamily="34" charset="0"/>
              <a:buChar char="•"/>
            </a:pPr>
            <a:r>
              <a:rPr lang="fi-FI" sz="1800" dirty="0">
                <a:sym typeface="Wingdings" pitchFamily="2" charset="2"/>
              </a:rPr>
              <a:t>Lionel </a:t>
            </a:r>
            <a:r>
              <a:rPr lang="fi-FI" sz="1800" dirty="0" err="1">
                <a:sym typeface="Wingdings" pitchFamily="2" charset="2"/>
              </a:rPr>
              <a:t>Robbins</a:t>
            </a:r>
            <a:r>
              <a:rPr lang="fi-FI" sz="1800" dirty="0">
                <a:sym typeface="Wingdings" pitchFamily="2" charset="2"/>
              </a:rPr>
              <a:t> (1932): </a:t>
            </a:r>
            <a:r>
              <a:rPr lang="fi-FI" sz="1800" b="0" dirty="0" err="1"/>
              <a:t>Economics</a:t>
            </a:r>
            <a:r>
              <a:rPr lang="fi-FI" sz="1800" b="0" dirty="0"/>
              <a:t> is a science </a:t>
            </a:r>
            <a:r>
              <a:rPr lang="fi-FI" sz="1800" b="0" dirty="0" err="1"/>
              <a:t>which</a:t>
            </a:r>
            <a:r>
              <a:rPr lang="fi-FI" sz="1800" b="0" dirty="0"/>
              <a:t> </a:t>
            </a:r>
            <a:r>
              <a:rPr lang="fi-FI" sz="1800" b="0" dirty="0" err="1"/>
              <a:t>studies</a:t>
            </a:r>
            <a:r>
              <a:rPr lang="fi-FI" sz="1800" b="0" dirty="0"/>
              <a:t> </a:t>
            </a:r>
            <a:r>
              <a:rPr lang="fi-FI" sz="1800" b="0" dirty="0" err="1"/>
              <a:t>human</a:t>
            </a:r>
            <a:r>
              <a:rPr lang="fi-FI" sz="1800" b="0" dirty="0"/>
              <a:t> </a:t>
            </a:r>
            <a:r>
              <a:rPr lang="fi-FI" sz="1800" b="0" dirty="0" err="1"/>
              <a:t>behaviour</a:t>
            </a:r>
            <a:r>
              <a:rPr lang="fi-FI" sz="1800" b="0" dirty="0"/>
              <a:t>  as a </a:t>
            </a:r>
            <a:r>
              <a:rPr lang="fi-FI" sz="1800" b="0" dirty="0" err="1"/>
              <a:t>relationship</a:t>
            </a:r>
            <a:r>
              <a:rPr lang="fi-FI" sz="1800" b="0" dirty="0"/>
              <a:t> </a:t>
            </a:r>
            <a:r>
              <a:rPr lang="fi-FI" sz="1800" b="0" dirty="0" err="1"/>
              <a:t>between</a:t>
            </a:r>
            <a:r>
              <a:rPr lang="fi-FI" sz="1800" b="0" dirty="0"/>
              <a:t> </a:t>
            </a:r>
            <a:r>
              <a:rPr lang="fi-FI" sz="1800" b="0" dirty="0" err="1"/>
              <a:t>ends</a:t>
            </a:r>
            <a:r>
              <a:rPr lang="fi-FI" sz="1800" b="0" dirty="0"/>
              <a:t> and </a:t>
            </a:r>
            <a:r>
              <a:rPr lang="fi-FI" sz="1800" b="0" dirty="0" err="1"/>
              <a:t>scarce</a:t>
            </a:r>
            <a:r>
              <a:rPr lang="fi-FI" sz="1800" b="0" dirty="0"/>
              <a:t> </a:t>
            </a:r>
            <a:r>
              <a:rPr lang="fi-FI" sz="1800" b="0" dirty="0" err="1"/>
              <a:t>means</a:t>
            </a:r>
            <a:r>
              <a:rPr lang="fi-FI" sz="1800" b="0" dirty="0"/>
              <a:t> </a:t>
            </a:r>
            <a:r>
              <a:rPr lang="fi-FI" sz="1800" b="0" dirty="0" err="1"/>
              <a:t>which</a:t>
            </a:r>
            <a:r>
              <a:rPr lang="fi-FI" sz="1800" b="0" dirty="0"/>
              <a:t> </a:t>
            </a:r>
            <a:r>
              <a:rPr lang="fi-FI" sz="1800" b="0" dirty="0" err="1"/>
              <a:t>have</a:t>
            </a:r>
            <a:r>
              <a:rPr lang="fi-FI" sz="1800" b="0" dirty="0"/>
              <a:t> </a:t>
            </a:r>
            <a:r>
              <a:rPr lang="fi-FI" sz="1800" b="0" dirty="0" err="1"/>
              <a:t>alternative</a:t>
            </a:r>
            <a:r>
              <a:rPr lang="fi-FI" sz="1800" b="0" dirty="0"/>
              <a:t> </a:t>
            </a:r>
            <a:r>
              <a:rPr lang="fi-FI" sz="1800" b="0" dirty="0" err="1"/>
              <a:t>uses</a:t>
            </a:r>
            <a:r>
              <a:rPr lang="fi-FI" sz="1800" b="0" dirty="0"/>
              <a:t>.</a:t>
            </a:r>
          </a:p>
          <a:p>
            <a:pPr marL="342900" indent="-342900">
              <a:buFont typeface="Arial" panose="020B0604020202020204" pitchFamily="34" charset="0"/>
              <a:buChar char="•"/>
            </a:pPr>
            <a:r>
              <a:rPr lang="fi-FI" sz="1800" dirty="0" err="1"/>
              <a:t>core-econ.org</a:t>
            </a:r>
            <a:r>
              <a:rPr lang="fi-FI" sz="1800" dirty="0"/>
              <a:t>: </a:t>
            </a:r>
            <a:r>
              <a:rPr lang="fi-FI" sz="1800" b="0" dirty="0" err="1"/>
              <a:t>The</a:t>
            </a:r>
            <a:r>
              <a:rPr lang="fi-FI" sz="1800" b="0" dirty="0"/>
              <a:t> </a:t>
            </a:r>
            <a:r>
              <a:rPr lang="fi-FI" sz="1800" b="0" dirty="0" err="1"/>
              <a:t>study</a:t>
            </a:r>
            <a:r>
              <a:rPr lang="fi-FI" sz="1800" b="0" dirty="0"/>
              <a:t> of </a:t>
            </a:r>
            <a:r>
              <a:rPr lang="fi-FI" sz="1800" b="0" dirty="0" err="1"/>
              <a:t>how</a:t>
            </a:r>
            <a:r>
              <a:rPr lang="fi-FI" sz="1800" b="0" dirty="0"/>
              <a:t> </a:t>
            </a:r>
            <a:r>
              <a:rPr lang="fi-FI" sz="1800" b="0" dirty="0" err="1"/>
              <a:t>people</a:t>
            </a:r>
            <a:r>
              <a:rPr lang="fi-FI" sz="1800" b="0" dirty="0"/>
              <a:t> </a:t>
            </a:r>
            <a:r>
              <a:rPr lang="fi-FI" sz="1800" b="0" dirty="0" err="1"/>
              <a:t>interact</a:t>
            </a:r>
            <a:r>
              <a:rPr lang="fi-FI" sz="1800" b="0" dirty="0"/>
              <a:t> </a:t>
            </a:r>
            <a:r>
              <a:rPr lang="fi-FI" sz="1800" b="0" dirty="0" err="1"/>
              <a:t>with</a:t>
            </a:r>
            <a:r>
              <a:rPr lang="fi-FI" sz="1800" b="0" dirty="0"/>
              <a:t> </a:t>
            </a:r>
            <a:r>
              <a:rPr lang="fi-FI" sz="1800" b="0" dirty="0" err="1"/>
              <a:t>each</a:t>
            </a:r>
            <a:r>
              <a:rPr lang="fi-FI" sz="1800" b="0" dirty="0"/>
              <a:t> </a:t>
            </a:r>
            <a:r>
              <a:rPr lang="fi-FI" sz="1800" b="0" dirty="0" err="1"/>
              <a:t>other</a:t>
            </a:r>
            <a:r>
              <a:rPr lang="fi-FI" sz="1800" b="0" dirty="0"/>
              <a:t> and </a:t>
            </a:r>
            <a:r>
              <a:rPr lang="fi-FI" sz="1800" b="0" dirty="0" err="1"/>
              <a:t>with</a:t>
            </a:r>
            <a:r>
              <a:rPr lang="fi-FI" sz="1800" b="0" dirty="0"/>
              <a:t> </a:t>
            </a:r>
            <a:r>
              <a:rPr lang="fi-FI" sz="1800" b="0" dirty="0" err="1"/>
              <a:t>their</a:t>
            </a:r>
            <a:r>
              <a:rPr lang="fi-FI" sz="1800" b="0" dirty="0"/>
              <a:t> </a:t>
            </a:r>
            <a:r>
              <a:rPr lang="fi-FI" sz="1800" b="0" dirty="0" err="1"/>
              <a:t>natural</a:t>
            </a:r>
            <a:r>
              <a:rPr lang="fi-FI" sz="1800" b="0" dirty="0"/>
              <a:t> </a:t>
            </a:r>
            <a:r>
              <a:rPr lang="fi-FI" sz="1800" b="0" dirty="0" err="1"/>
              <a:t>surroundings</a:t>
            </a:r>
            <a:r>
              <a:rPr lang="fi-FI" sz="1800" b="0" dirty="0"/>
              <a:t> in </a:t>
            </a:r>
            <a:r>
              <a:rPr lang="fi-FI" sz="1800" b="0" dirty="0" err="1"/>
              <a:t>providing</a:t>
            </a:r>
            <a:r>
              <a:rPr lang="fi-FI" sz="1800" b="0" dirty="0"/>
              <a:t> </a:t>
            </a:r>
            <a:r>
              <a:rPr lang="fi-FI" sz="1800" b="0" dirty="0" err="1"/>
              <a:t>their</a:t>
            </a:r>
            <a:r>
              <a:rPr lang="fi-FI" sz="1800" b="0" dirty="0"/>
              <a:t> </a:t>
            </a:r>
            <a:r>
              <a:rPr lang="fi-FI" sz="1800" b="0" dirty="0" err="1"/>
              <a:t>livelihoods</a:t>
            </a:r>
            <a:r>
              <a:rPr lang="fi-FI" sz="1800" b="0" dirty="0"/>
              <a:t>, and </a:t>
            </a:r>
            <a:r>
              <a:rPr lang="fi-FI" sz="1800" b="0" dirty="0" err="1"/>
              <a:t>how</a:t>
            </a:r>
            <a:r>
              <a:rPr lang="fi-FI" sz="1800" b="0" dirty="0"/>
              <a:t> </a:t>
            </a:r>
            <a:r>
              <a:rPr lang="fi-FI" sz="1800" b="0" dirty="0" err="1"/>
              <a:t>this</a:t>
            </a:r>
            <a:r>
              <a:rPr lang="fi-FI" sz="1800" b="0" dirty="0"/>
              <a:t> </a:t>
            </a:r>
            <a:r>
              <a:rPr lang="fi-FI" sz="1800" b="0" dirty="0" err="1"/>
              <a:t>changes</a:t>
            </a:r>
            <a:r>
              <a:rPr lang="fi-FI" sz="1800" b="0" dirty="0"/>
              <a:t> </a:t>
            </a:r>
            <a:r>
              <a:rPr lang="fi-FI" sz="1800" b="0" dirty="0" err="1"/>
              <a:t>over</a:t>
            </a:r>
            <a:r>
              <a:rPr lang="fi-FI" sz="1800" b="0" dirty="0"/>
              <a:t> </a:t>
            </a:r>
            <a:r>
              <a:rPr lang="fi-FI" sz="1800" b="0" dirty="0" err="1"/>
              <a:t>time</a:t>
            </a:r>
            <a:r>
              <a:rPr lang="fi-FI" sz="1800" b="0" dirty="0"/>
              <a:t>.</a:t>
            </a:r>
          </a:p>
          <a:p>
            <a:pPr marL="342900" indent="-342900">
              <a:buFont typeface="Arial" panose="020B0604020202020204" pitchFamily="34" charset="0"/>
              <a:buChar char="•"/>
            </a:pPr>
            <a:endParaRPr lang="fi-FI" sz="1600" dirty="0">
              <a:sym typeface="Wingdings" pitchFamily="2" charset="2"/>
            </a:endParaRPr>
          </a:p>
          <a:p>
            <a:endParaRPr lang="fi-FI" dirty="0"/>
          </a:p>
        </p:txBody>
      </p:sp>
    </p:spTree>
    <p:extLst>
      <p:ext uri="{BB962C8B-B14F-4D97-AF65-F5344CB8AC3E}">
        <p14:creationId xmlns:p14="http://schemas.microsoft.com/office/powerpoint/2010/main" val="282041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4E6F-7BF3-5B40-A55B-E23F9639AF31}"/>
              </a:ext>
            </a:extLst>
          </p:cNvPr>
          <p:cNvSpPr>
            <a:spLocks noGrp="1"/>
          </p:cNvSpPr>
          <p:nvPr>
            <p:ph type="body" sz="half" idx="10"/>
          </p:nvPr>
        </p:nvSpPr>
        <p:spPr>
          <a:xfrm>
            <a:off x="292353" y="215948"/>
            <a:ext cx="8492897" cy="547002"/>
          </a:xfrm>
        </p:spPr>
        <p:txBody>
          <a:bodyPr/>
          <a:lstStyle/>
          <a:p>
            <a:r>
              <a:rPr lang="fi-FI" sz="3200" dirty="0" err="1"/>
              <a:t>Positive</a:t>
            </a:r>
            <a:r>
              <a:rPr lang="fi-FI" sz="3200" dirty="0"/>
              <a:t> and </a:t>
            </a:r>
            <a:r>
              <a:rPr lang="fi-FI" sz="3200" dirty="0" err="1"/>
              <a:t>normative</a:t>
            </a:r>
            <a:r>
              <a:rPr lang="fi-FI" sz="3200" dirty="0"/>
              <a:t> </a:t>
            </a:r>
            <a:r>
              <a:rPr lang="fi-FI" sz="3200" dirty="0" err="1"/>
              <a:t>economics</a:t>
            </a:r>
            <a:endParaRPr lang="fi-FI" sz="3200" dirty="0"/>
          </a:p>
        </p:txBody>
      </p:sp>
      <p:sp>
        <p:nvSpPr>
          <p:cNvPr id="3" name="Text Placeholder 2">
            <a:extLst>
              <a:ext uri="{FF2B5EF4-FFF2-40B4-BE49-F238E27FC236}">
                <a16:creationId xmlns:a16="http://schemas.microsoft.com/office/drawing/2014/main" id="{E22F442E-E5BB-334E-B588-A22105D4A19F}"/>
              </a:ext>
            </a:extLst>
          </p:cNvPr>
          <p:cNvSpPr>
            <a:spLocks noGrp="1"/>
          </p:cNvSpPr>
          <p:nvPr>
            <p:ph type="body" sz="half" idx="11"/>
          </p:nvPr>
        </p:nvSpPr>
        <p:spPr>
          <a:xfrm>
            <a:off x="292353" y="895927"/>
            <a:ext cx="8492897" cy="4056123"/>
          </a:xfrm>
        </p:spPr>
        <p:txBody>
          <a:bodyPr/>
          <a:lstStyle/>
          <a:p>
            <a:r>
              <a:rPr lang="fi-FI" dirty="0" err="1"/>
              <a:t>Positive</a:t>
            </a:r>
            <a:r>
              <a:rPr lang="fi-FI" dirty="0"/>
              <a:t> </a:t>
            </a:r>
            <a:r>
              <a:rPr lang="fi-FI" dirty="0" err="1"/>
              <a:t>economics</a:t>
            </a:r>
            <a:r>
              <a:rPr lang="fi-FI" dirty="0"/>
              <a:t>:</a:t>
            </a:r>
          </a:p>
          <a:p>
            <a:pPr marL="342900" indent="-342900">
              <a:buFont typeface="Arial" panose="020B0604020202020204" pitchFamily="34" charset="0"/>
              <a:buChar char="•"/>
            </a:pPr>
            <a:r>
              <a:rPr lang="fi-FI" dirty="0"/>
              <a:t>How </a:t>
            </a:r>
            <a:r>
              <a:rPr lang="fi-FI" dirty="0" err="1"/>
              <a:t>does</a:t>
            </a:r>
            <a:r>
              <a:rPr lang="fi-FI" dirty="0"/>
              <a:t> </a:t>
            </a:r>
            <a:r>
              <a:rPr lang="fi-FI" dirty="0" err="1"/>
              <a:t>the</a:t>
            </a:r>
            <a:r>
              <a:rPr lang="fi-FI" dirty="0"/>
              <a:t> </a:t>
            </a:r>
            <a:r>
              <a:rPr lang="fi-FI" dirty="0" err="1"/>
              <a:t>economy</a:t>
            </a:r>
            <a:r>
              <a:rPr lang="fi-FI" dirty="0"/>
              <a:t> </a:t>
            </a:r>
            <a:r>
              <a:rPr lang="fi-FI" dirty="0" err="1"/>
              <a:t>operate</a:t>
            </a:r>
            <a:r>
              <a:rPr lang="fi-FI" dirty="0"/>
              <a:t>?</a:t>
            </a:r>
          </a:p>
          <a:p>
            <a:pPr marL="342900" indent="-342900">
              <a:buFont typeface="Arial" panose="020B0604020202020204" pitchFamily="34" charset="0"/>
              <a:buChar char="•"/>
            </a:pPr>
            <a:r>
              <a:rPr lang="fi-FI" dirty="0" err="1"/>
              <a:t>What</a:t>
            </a:r>
            <a:r>
              <a:rPr lang="fi-FI" dirty="0"/>
              <a:t> </a:t>
            </a:r>
            <a:r>
              <a:rPr lang="fi-FI" dirty="0" err="1"/>
              <a:t>drives</a:t>
            </a:r>
            <a:r>
              <a:rPr lang="fi-FI" dirty="0"/>
              <a:t> </a:t>
            </a:r>
            <a:r>
              <a:rPr lang="fi-FI" dirty="0" err="1"/>
              <a:t>economic</a:t>
            </a:r>
            <a:r>
              <a:rPr lang="fi-FI" dirty="0"/>
              <a:t> </a:t>
            </a:r>
            <a:r>
              <a:rPr lang="fi-FI" dirty="0" err="1"/>
              <a:t>decisions</a:t>
            </a:r>
            <a:r>
              <a:rPr lang="fi-FI" dirty="0"/>
              <a:t>?</a:t>
            </a:r>
          </a:p>
          <a:p>
            <a:pPr marL="342900" indent="-342900">
              <a:buFont typeface="Arial" panose="020B0604020202020204" pitchFamily="34" charset="0"/>
              <a:buChar char="•"/>
            </a:pPr>
            <a:r>
              <a:rPr lang="fi-FI" dirty="0" err="1"/>
              <a:t>Typical</a:t>
            </a:r>
            <a:r>
              <a:rPr lang="fi-FI" dirty="0"/>
              <a:t> </a:t>
            </a:r>
            <a:r>
              <a:rPr lang="fi-FI" dirty="0" err="1"/>
              <a:t>question</a:t>
            </a:r>
            <a:r>
              <a:rPr lang="fi-FI" dirty="0"/>
              <a:t> of </a:t>
            </a:r>
            <a:r>
              <a:rPr lang="fi-FI" dirty="0" err="1"/>
              <a:t>positive</a:t>
            </a:r>
            <a:r>
              <a:rPr lang="fi-FI" dirty="0"/>
              <a:t> </a:t>
            </a:r>
            <a:r>
              <a:rPr lang="fi-FI" dirty="0" err="1"/>
              <a:t>economics</a:t>
            </a:r>
            <a:r>
              <a:rPr lang="fi-FI" dirty="0"/>
              <a:t>: </a:t>
            </a:r>
          </a:p>
          <a:p>
            <a:pPr marL="971489" lvl="1" indent="-342900">
              <a:buFont typeface="Wingdings" pitchFamily="2" charset="2"/>
              <a:buChar char="Ø"/>
            </a:pPr>
            <a:r>
              <a:rPr lang="fi-FI" dirty="0"/>
              <a:t>How </a:t>
            </a:r>
            <a:r>
              <a:rPr lang="fi-FI" dirty="0" err="1"/>
              <a:t>does</a:t>
            </a:r>
            <a:r>
              <a:rPr lang="fi-FI" dirty="0"/>
              <a:t> </a:t>
            </a:r>
            <a:r>
              <a:rPr lang="fi-FI" dirty="0" err="1"/>
              <a:t>the</a:t>
            </a:r>
            <a:r>
              <a:rPr lang="fi-FI" dirty="0"/>
              <a:t> composition of a </a:t>
            </a:r>
            <a:r>
              <a:rPr lang="fi-FI" dirty="0" err="1"/>
              <a:t>living</a:t>
            </a:r>
            <a:r>
              <a:rPr lang="fi-FI" dirty="0"/>
              <a:t> </a:t>
            </a:r>
            <a:r>
              <a:rPr lang="fi-FI" dirty="0" err="1"/>
              <a:t>neighborhood</a:t>
            </a:r>
            <a:r>
              <a:rPr lang="fi-FI" dirty="0"/>
              <a:t> </a:t>
            </a:r>
            <a:r>
              <a:rPr lang="fi-FI" dirty="0" err="1"/>
              <a:t>affect</a:t>
            </a:r>
            <a:r>
              <a:rPr lang="fi-FI" dirty="0"/>
              <a:t> </a:t>
            </a:r>
            <a:r>
              <a:rPr lang="fi-FI" dirty="0" err="1"/>
              <a:t>the</a:t>
            </a:r>
            <a:r>
              <a:rPr lang="fi-FI" dirty="0"/>
              <a:t> </a:t>
            </a:r>
            <a:r>
              <a:rPr lang="fi-FI" dirty="0" err="1"/>
              <a:t>educational</a:t>
            </a:r>
            <a:r>
              <a:rPr lang="fi-FI" dirty="0"/>
              <a:t> </a:t>
            </a:r>
            <a:r>
              <a:rPr lang="fi-FI" dirty="0" err="1"/>
              <a:t>attainment</a:t>
            </a:r>
            <a:r>
              <a:rPr lang="fi-FI" dirty="0"/>
              <a:t> of </a:t>
            </a:r>
            <a:r>
              <a:rPr lang="fi-FI" dirty="0" err="1"/>
              <a:t>its</a:t>
            </a:r>
            <a:r>
              <a:rPr lang="fi-FI" dirty="0"/>
              <a:t> </a:t>
            </a:r>
            <a:r>
              <a:rPr lang="fi-FI" dirty="0" err="1"/>
              <a:t>children</a:t>
            </a:r>
            <a:r>
              <a:rPr lang="fi-FI" dirty="0"/>
              <a:t>? </a:t>
            </a:r>
          </a:p>
          <a:p>
            <a:pPr marL="971489" lvl="1" indent="-342900">
              <a:buFont typeface="Wingdings" pitchFamily="2" charset="2"/>
              <a:buChar char="Ø"/>
            </a:pPr>
            <a:r>
              <a:rPr lang="fi-FI" dirty="0"/>
              <a:t>How </a:t>
            </a:r>
            <a:r>
              <a:rPr lang="fi-FI" dirty="0" err="1"/>
              <a:t>much</a:t>
            </a:r>
            <a:r>
              <a:rPr lang="fi-FI" dirty="0"/>
              <a:t> </a:t>
            </a:r>
            <a:r>
              <a:rPr lang="fi-FI" dirty="0" err="1"/>
              <a:t>economic</a:t>
            </a:r>
            <a:r>
              <a:rPr lang="fi-FI" dirty="0"/>
              <a:t> output </a:t>
            </a:r>
            <a:r>
              <a:rPr lang="fi-FI" dirty="0" err="1"/>
              <a:t>was</a:t>
            </a:r>
            <a:r>
              <a:rPr lang="fi-FI" dirty="0"/>
              <a:t> </a:t>
            </a:r>
            <a:r>
              <a:rPr lang="fi-FI" dirty="0" err="1"/>
              <a:t>lost</a:t>
            </a:r>
            <a:r>
              <a:rPr lang="fi-FI" dirty="0"/>
              <a:t> </a:t>
            </a:r>
            <a:r>
              <a:rPr lang="fi-FI" dirty="0" err="1"/>
              <a:t>because</a:t>
            </a:r>
            <a:r>
              <a:rPr lang="fi-FI" dirty="0"/>
              <a:t> of </a:t>
            </a:r>
            <a:r>
              <a:rPr lang="fi-FI" dirty="0" err="1"/>
              <a:t>the</a:t>
            </a:r>
            <a:r>
              <a:rPr lang="fi-FI" dirty="0"/>
              <a:t> </a:t>
            </a:r>
            <a:r>
              <a:rPr lang="fi-FI" dirty="0" err="1"/>
              <a:t>closure</a:t>
            </a:r>
            <a:r>
              <a:rPr lang="fi-FI" dirty="0"/>
              <a:t> of Uusimaa </a:t>
            </a:r>
            <a:r>
              <a:rPr lang="fi-FI" dirty="0" err="1"/>
              <a:t>borders</a:t>
            </a:r>
            <a:r>
              <a:rPr lang="fi-FI" dirty="0"/>
              <a:t>? </a:t>
            </a:r>
          </a:p>
          <a:p>
            <a:pPr marL="971489" lvl="1" indent="-342900">
              <a:buFont typeface="Wingdings" pitchFamily="2" charset="2"/>
              <a:buChar char="Ø"/>
            </a:pPr>
            <a:r>
              <a:rPr lang="fi-FI" dirty="0" err="1"/>
              <a:t>What</a:t>
            </a:r>
            <a:r>
              <a:rPr lang="fi-FI" dirty="0"/>
              <a:t> </a:t>
            </a:r>
            <a:r>
              <a:rPr lang="fi-FI" dirty="0" err="1"/>
              <a:t>happens</a:t>
            </a:r>
            <a:r>
              <a:rPr lang="fi-FI" dirty="0"/>
              <a:t> to </a:t>
            </a:r>
            <a:r>
              <a:rPr lang="fi-FI" dirty="0" err="1"/>
              <a:t>the</a:t>
            </a:r>
            <a:r>
              <a:rPr lang="fi-FI" dirty="0"/>
              <a:t> </a:t>
            </a:r>
            <a:r>
              <a:rPr lang="fi-FI" dirty="0" err="1"/>
              <a:t>price</a:t>
            </a:r>
            <a:r>
              <a:rPr lang="fi-FI" dirty="0"/>
              <a:t> of </a:t>
            </a:r>
            <a:r>
              <a:rPr lang="fi-FI" dirty="0" err="1"/>
              <a:t>coal</a:t>
            </a:r>
            <a:r>
              <a:rPr lang="fi-FI" dirty="0"/>
              <a:t> </a:t>
            </a:r>
            <a:r>
              <a:rPr lang="fi-FI" dirty="0" err="1"/>
              <a:t>if</a:t>
            </a:r>
            <a:r>
              <a:rPr lang="fi-FI" dirty="0"/>
              <a:t> </a:t>
            </a:r>
            <a:r>
              <a:rPr lang="fi-FI" dirty="0" err="1"/>
              <a:t>the</a:t>
            </a:r>
            <a:r>
              <a:rPr lang="fi-FI" dirty="0"/>
              <a:t> </a:t>
            </a:r>
            <a:r>
              <a:rPr lang="fi-FI" dirty="0" err="1"/>
              <a:t>production</a:t>
            </a:r>
            <a:r>
              <a:rPr lang="fi-FI" dirty="0"/>
              <a:t> of </a:t>
            </a:r>
            <a:r>
              <a:rPr lang="fi-FI" dirty="0" err="1"/>
              <a:t>solar</a:t>
            </a:r>
            <a:r>
              <a:rPr lang="fi-FI" dirty="0"/>
              <a:t> </a:t>
            </a:r>
            <a:r>
              <a:rPr lang="fi-FI" dirty="0" err="1"/>
              <a:t>panels</a:t>
            </a:r>
            <a:r>
              <a:rPr lang="fi-FI" dirty="0"/>
              <a:t> </a:t>
            </a:r>
            <a:r>
              <a:rPr lang="fi-FI" dirty="0" err="1"/>
              <a:t>becomes</a:t>
            </a:r>
            <a:r>
              <a:rPr lang="fi-FI" dirty="0"/>
              <a:t> </a:t>
            </a:r>
            <a:r>
              <a:rPr lang="fi-FI" dirty="0" err="1"/>
              <a:t>cheaper</a:t>
            </a:r>
            <a:r>
              <a:rPr lang="fi-FI" dirty="0"/>
              <a:t>?</a:t>
            </a:r>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2479947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4E6F-7BF3-5B40-A55B-E23F9639AF31}"/>
              </a:ext>
            </a:extLst>
          </p:cNvPr>
          <p:cNvSpPr>
            <a:spLocks noGrp="1"/>
          </p:cNvSpPr>
          <p:nvPr>
            <p:ph type="body" sz="half" idx="10"/>
          </p:nvPr>
        </p:nvSpPr>
        <p:spPr>
          <a:xfrm>
            <a:off x="292353" y="215948"/>
            <a:ext cx="8492897" cy="547002"/>
          </a:xfrm>
        </p:spPr>
        <p:txBody>
          <a:bodyPr/>
          <a:lstStyle/>
          <a:p>
            <a:r>
              <a:rPr lang="fi-FI" sz="3200" dirty="0" err="1"/>
              <a:t>Positive</a:t>
            </a:r>
            <a:r>
              <a:rPr lang="fi-FI" sz="3200" dirty="0"/>
              <a:t> and </a:t>
            </a:r>
            <a:r>
              <a:rPr lang="fi-FI" sz="3200" dirty="0" err="1"/>
              <a:t>normative</a:t>
            </a:r>
            <a:r>
              <a:rPr lang="fi-FI" sz="3200" dirty="0"/>
              <a:t> </a:t>
            </a:r>
            <a:r>
              <a:rPr lang="fi-FI" sz="3200" dirty="0" err="1"/>
              <a:t>economics</a:t>
            </a:r>
            <a:endParaRPr lang="fi-FI" sz="3200" dirty="0"/>
          </a:p>
        </p:txBody>
      </p:sp>
      <p:sp>
        <p:nvSpPr>
          <p:cNvPr id="3" name="Text Placeholder 2">
            <a:extLst>
              <a:ext uri="{FF2B5EF4-FFF2-40B4-BE49-F238E27FC236}">
                <a16:creationId xmlns:a16="http://schemas.microsoft.com/office/drawing/2014/main" id="{E22F442E-E5BB-334E-B588-A22105D4A19F}"/>
              </a:ext>
            </a:extLst>
          </p:cNvPr>
          <p:cNvSpPr>
            <a:spLocks noGrp="1"/>
          </p:cNvSpPr>
          <p:nvPr>
            <p:ph type="body" sz="half" idx="11"/>
          </p:nvPr>
        </p:nvSpPr>
        <p:spPr>
          <a:xfrm>
            <a:off x="292353" y="895927"/>
            <a:ext cx="8492897" cy="4056123"/>
          </a:xfrm>
        </p:spPr>
        <p:txBody>
          <a:bodyPr/>
          <a:lstStyle/>
          <a:p>
            <a:r>
              <a:rPr lang="fi-FI" dirty="0" err="1"/>
              <a:t>Normative</a:t>
            </a:r>
            <a:r>
              <a:rPr lang="fi-FI" dirty="0"/>
              <a:t> </a:t>
            </a:r>
            <a:r>
              <a:rPr lang="fi-FI" dirty="0" err="1"/>
              <a:t>economics</a:t>
            </a:r>
            <a:r>
              <a:rPr lang="fi-FI" dirty="0"/>
              <a:t>:</a:t>
            </a:r>
          </a:p>
          <a:p>
            <a:pPr marL="342900" indent="-342900">
              <a:buFont typeface="Arial" panose="020B0604020202020204" pitchFamily="34" charset="0"/>
              <a:buChar char="•"/>
            </a:pPr>
            <a:r>
              <a:rPr lang="fi-FI" dirty="0" err="1"/>
              <a:t>Starting</a:t>
            </a:r>
            <a:r>
              <a:rPr lang="fi-FI" dirty="0"/>
              <a:t> </a:t>
            </a:r>
            <a:r>
              <a:rPr lang="fi-FI" dirty="0" err="1"/>
              <a:t>point</a:t>
            </a:r>
            <a:r>
              <a:rPr lang="fi-FI" dirty="0"/>
              <a:t> is a set of </a:t>
            </a:r>
            <a:r>
              <a:rPr lang="fi-FI" dirty="0" err="1"/>
              <a:t>criteria</a:t>
            </a:r>
            <a:r>
              <a:rPr lang="fi-FI" dirty="0"/>
              <a:t> for </a:t>
            </a:r>
            <a:r>
              <a:rPr lang="fi-FI" dirty="0" err="1"/>
              <a:t>desirable</a:t>
            </a:r>
            <a:r>
              <a:rPr lang="fi-FI" dirty="0"/>
              <a:t> </a:t>
            </a:r>
            <a:r>
              <a:rPr lang="fi-FI" dirty="0" err="1"/>
              <a:t>societal</a:t>
            </a:r>
            <a:r>
              <a:rPr lang="fi-FI" dirty="0"/>
              <a:t> </a:t>
            </a:r>
            <a:r>
              <a:rPr lang="fi-FI" dirty="0" err="1"/>
              <a:t>outcomes</a:t>
            </a:r>
            <a:endParaRPr lang="fi-FI" dirty="0"/>
          </a:p>
          <a:p>
            <a:pPr marL="342900" indent="-342900">
              <a:buFont typeface="Arial" panose="020B0604020202020204" pitchFamily="34" charset="0"/>
              <a:buChar char="•"/>
            </a:pPr>
            <a:r>
              <a:rPr lang="fi-FI" dirty="0" err="1"/>
              <a:t>What</a:t>
            </a:r>
            <a:r>
              <a:rPr lang="fi-FI" dirty="0"/>
              <a:t> </a:t>
            </a:r>
            <a:r>
              <a:rPr lang="fi-FI" dirty="0" err="1"/>
              <a:t>kinds</a:t>
            </a:r>
            <a:r>
              <a:rPr lang="fi-FI" dirty="0"/>
              <a:t> of </a:t>
            </a:r>
            <a:r>
              <a:rPr lang="fi-FI" dirty="0" err="1"/>
              <a:t>systems</a:t>
            </a:r>
            <a:r>
              <a:rPr lang="fi-FI" dirty="0"/>
              <a:t> </a:t>
            </a:r>
            <a:r>
              <a:rPr lang="fi-FI" dirty="0" err="1"/>
              <a:t>produce</a:t>
            </a:r>
            <a:r>
              <a:rPr lang="fi-FI" dirty="0"/>
              <a:t> </a:t>
            </a:r>
            <a:r>
              <a:rPr lang="fi-FI" dirty="0" err="1"/>
              <a:t>desirable</a:t>
            </a:r>
            <a:r>
              <a:rPr lang="fi-FI" dirty="0"/>
              <a:t> </a:t>
            </a:r>
            <a:r>
              <a:rPr lang="fi-FI" dirty="0" err="1"/>
              <a:t>outcomes</a:t>
            </a:r>
            <a:r>
              <a:rPr lang="fi-FI" dirty="0"/>
              <a:t>?</a:t>
            </a:r>
          </a:p>
          <a:p>
            <a:pPr marL="342900" indent="-342900">
              <a:buFont typeface="Arial" panose="020B0604020202020204" pitchFamily="34" charset="0"/>
              <a:buChar char="•"/>
            </a:pPr>
            <a:r>
              <a:rPr lang="fi-FI" dirty="0" err="1"/>
              <a:t>Typical</a:t>
            </a:r>
            <a:r>
              <a:rPr lang="fi-FI" dirty="0"/>
              <a:t> </a:t>
            </a:r>
            <a:r>
              <a:rPr lang="fi-FI" dirty="0" err="1"/>
              <a:t>quaestions</a:t>
            </a:r>
            <a:r>
              <a:rPr lang="fi-FI" dirty="0"/>
              <a:t> of </a:t>
            </a:r>
            <a:r>
              <a:rPr lang="fi-FI" dirty="0" err="1"/>
              <a:t>normative</a:t>
            </a:r>
            <a:r>
              <a:rPr lang="fi-FI" dirty="0"/>
              <a:t> </a:t>
            </a:r>
            <a:r>
              <a:rPr lang="fi-FI" dirty="0" err="1"/>
              <a:t>economics</a:t>
            </a:r>
            <a:r>
              <a:rPr lang="fi-FI" dirty="0"/>
              <a:t>:</a:t>
            </a:r>
          </a:p>
          <a:p>
            <a:pPr marL="971489" lvl="1" indent="-342900">
              <a:buFont typeface="Wingdings" pitchFamily="2" charset="2"/>
              <a:buChar char="Ø"/>
            </a:pPr>
            <a:r>
              <a:rPr lang="fi-FI" dirty="0" err="1"/>
              <a:t>What</a:t>
            </a:r>
            <a:r>
              <a:rPr lang="fi-FI" dirty="0"/>
              <a:t> </a:t>
            </a:r>
            <a:r>
              <a:rPr lang="fi-FI" dirty="0" err="1"/>
              <a:t>are</a:t>
            </a:r>
            <a:r>
              <a:rPr lang="fi-FI" dirty="0"/>
              <a:t> </a:t>
            </a:r>
            <a:r>
              <a:rPr lang="fi-FI" dirty="0" err="1"/>
              <a:t>the</a:t>
            </a:r>
            <a:r>
              <a:rPr lang="fi-FI" dirty="0"/>
              <a:t> </a:t>
            </a:r>
            <a:r>
              <a:rPr lang="fi-FI" dirty="0" err="1"/>
              <a:t>features</a:t>
            </a:r>
            <a:r>
              <a:rPr lang="fi-FI" dirty="0"/>
              <a:t> of a </a:t>
            </a:r>
            <a:r>
              <a:rPr lang="fi-FI" dirty="0" err="1"/>
              <a:t>fair</a:t>
            </a:r>
            <a:r>
              <a:rPr lang="fi-FI" dirty="0"/>
              <a:t> </a:t>
            </a:r>
            <a:r>
              <a:rPr lang="fi-FI" dirty="0" err="1"/>
              <a:t>tax</a:t>
            </a:r>
            <a:r>
              <a:rPr lang="fi-FI" dirty="0"/>
              <a:t> </a:t>
            </a:r>
            <a:r>
              <a:rPr lang="fi-FI" dirty="0" err="1"/>
              <a:t>system</a:t>
            </a:r>
            <a:r>
              <a:rPr lang="fi-FI" dirty="0"/>
              <a:t>? Is </a:t>
            </a:r>
            <a:r>
              <a:rPr lang="fi-FI" dirty="0" err="1"/>
              <a:t>flat</a:t>
            </a:r>
            <a:r>
              <a:rPr lang="fi-FI" dirty="0"/>
              <a:t> </a:t>
            </a:r>
            <a:r>
              <a:rPr lang="fi-FI" dirty="0" err="1"/>
              <a:t>tax</a:t>
            </a:r>
            <a:r>
              <a:rPr lang="fi-FI" dirty="0"/>
              <a:t> </a:t>
            </a:r>
            <a:r>
              <a:rPr lang="fi-FI" dirty="0" err="1"/>
              <a:t>or</a:t>
            </a:r>
            <a:r>
              <a:rPr lang="fi-FI" dirty="0"/>
              <a:t> a </a:t>
            </a:r>
            <a:r>
              <a:rPr lang="fi-FI" dirty="0" err="1"/>
              <a:t>progressive</a:t>
            </a:r>
            <a:r>
              <a:rPr lang="fi-FI" dirty="0"/>
              <a:t> </a:t>
            </a:r>
            <a:r>
              <a:rPr lang="fi-FI" dirty="0" err="1"/>
              <a:t>tax</a:t>
            </a:r>
            <a:r>
              <a:rPr lang="fi-FI" dirty="0"/>
              <a:t> </a:t>
            </a:r>
            <a:r>
              <a:rPr lang="fi-FI" dirty="0" err="1"/>
              <a:t>fair</a:t>
            </a:r>
            <a:r>
              <a:rPr lang="fi-FI" dirty="0"/>
              <a:t>?</a:t>
            </a:r>
          </a:p>
          <a:p>
            <a:pPr marL="971489" lvl="1" indent="-342900">
              <a:buFont typeface="Wingdings" pitchFamily="2" charset="2"/>
              <a:buChar char="Ø"/>
            </a:pPr>
            <a:r>
              <a:rPr lang="fi-FI" dirty="0" err="1"/>
              <a:t>When</a:t>
            </a:r>
            <a:r>
              <a:rPr lang="fi-FI" dirty="0"/>
              <a:t> is an </a:t>
            </a:r>
            <a:r>
              <a:rPr lang="fi-FI" dirty="0" err="1"/>
              <a:t>outcome</a:t>
            </a:r>
            <a:r>
              <a:rPr lang="fi-FI" dirty="0"/>
              <a:t> </a:t>
            </a:r>
            <a:r>
              <a:rPr lang="fi-FI" dirty="0" err="1"/>
              <a:t>deemed</a:t>
            </a:r>
            <a:r>
              <a:rPr lang="fi-FI" dirty="0"/>
              <a:t> </a:t>
            </a:r>
            <a:r>
              <a:rPr lang="fi-FI" dirty="0" err="1"/>
              <a:t>economically</a:t>
            </a:r>
            <a:r>
              <a:rPr lang="fi-FI" dirty="0"/>
              <a:t> </a:t>
            </a:r>
            <a:r>
              <a:rPr lang="fi-FI" dirty="0" err="1"/>
              <a:t>efficient</a:t>
            </a:r>
            <a:r>
              <a:rPr lang="fi-FI" dirty="0"/>
              <a:t>? </a:t>
            </a:r>
            <a:r>
              <a:rPr lang="fi-FI" dirty="0" err="1"/>
              <a:t>Does</a:t>
            </a:r>
            <a:r>
              <a:rPr lang="fi-FI" dirty="0"/>
              <a:t> a </a:t>
            </a:r>
            <a:r>
              <a:rPr lang="fi-FI" dirty="0" err="1"/>
              <a:t>competitive</a:t>
            </a:r>
            <a:r>
              <a:rPr lang="fi-FI" dirty="0"/>
              <a:t> market </a:t>
            </a:r>
            <a:r>
              <a:rPr lang="fi-FI" dirty="0" err="1"/>
              <a:t>generate</a:t>
            </a:r>
            <a:r>
              <a:rPr lang="fi-FI" dirty="0"/>
              <a:t> an </a:t>
            </a:r>
            <a:r>
              <a:rPr lang="fi-FI" dirty="0" err="1"/>
              <a:t>efficient</a:t>
            </a:r>
            <a:r>
              <a:rPr lang="fi-FI" dirty="0"/>
              <a:t> </a:t>
            </a:r>
            <a:r>
              <a:rPr lang="fi-FI" dirty="0" err="1"/>
              <a:t>outcome</a:t>
            </a:r>
            <a:r>
              <a:rPr lang="fi-FI" dirty="0"/>
              <a:t>?</a:t>
            </a:r>
          </a:p>
          <a:p>
            <a:pPr marL="971489" lvl="1" indent="-342900">
              <a:buFont typeface="Wingdings" pitchFamily="2" charset="2"/>
              <a:buChar char="Ø"/>
            </a:pPr>
            <a:r>
              <a:rPr lang="fi-FI" dirty="0"/>
              <a:t>How </a:t>
            </a:r>
            <a:r>
              <a:rPr lang="fi-FI" dirty="0" err="1"/>
              <a:t>can</a:t>
            </a:r>
            <a:r>
              <a:rPr lang="fi-FI" dirty="0"/>
              <a:t> </a:t>
            </a:r>
            <a:r>
              <a:rPr lang="fi-FI" dirty="0" err="1"/>
              <a:t>we</a:t>
            </a:r>
            <a:r>
              <a:rPr lang="fi-FI" dirty="0"/>
              <a:t> </a:t>
            </a:r>
            <a:r>
              <a:rPr lang="fi-FI" dirty="0" err="1"/>
              <a:t>improve</a:t>
            </a:r>
            <a:r>
              <a:rPr lang="fi-FI" dirty="0"/>
              <a:t> on </a:t>
            </a:r>
            <a:r>
              <a:rPr lang="fi-FI" dirty="0" err="1"/>
              <a:t>the</a:t>
            </a:r>
            <a:r>
              <a:rPr lang="fi-FI" dirty="0"/>
              <a:t> </a:t>
            </a:r>
            <a:r>
              <a:rPr lang="fi-FI" dirty="0" err="1"/>
              <a:t>existing</a:t>
            </a:r>
            <a:r>
              <a:rPr lang="fi-FI" dirty="0"/>
              <a:t> </a:t>
            </a:r>
            <a:r>
              <a:rPr lang="fi-FI" dirty="0" err="1"/>
              <a:t>institutions</a:t>
            </a:r>
            <a:r>
              <a:rPr lang="fi-FI" dirty="0"/>
              <a:t> to </a:t>
            </a:r>
            <a:r>
              <a:rPr lang="fi-FI" dirty="0" err="1"/>
              <a:t>attain</a:t>
            </a:r>
            <a:r>
              <a:rPr lang="fi-FI" dirty="0"/>
              <a:t> </a:t>
            </a:r>
            <a:r>
              <a:rPr lang="fi-FI" dirty="0" err="1"/>
              <a:t>more</a:t>
            </a:r>
            <a:r>
              <a:rPr lang="fi-FI" dirty="0"/>
              <a:t> </a:t>
            </a:r>
            <a:r>
              <a:rPr lang="fi-FI" dirty="0" err="1"/>
              <a:t>efficient</a:t>
            </a:r>
            <a:r>
              <a:rPr lang="fi-FI" dirty="0"/>
              <a:t> </a:t>
            </a:r>
            <a:r>
              <a:rPr lang="fi-FI" dirty="0" err="1"/>
              <a:t>outcomes</a:t>
            </a:r>
            <a:r>
              <a:rPr lang="fi-FI" dirty="0"/>
              <a:t> / </a:t>
            </a:r>
            <a:r>
              <a:rPr lang="fi-FI" dirty="0" err="1"/>
              <a:t>more</a:t>
            </a:r>
            <a:r>
              <a:rPr lang="fi-FI" dirty="0"/>
              <a:t> </a:t>
            </a:r>
            <a:r>
              <a:rPr lang="fi-FI" dirty="0" err="1"/>
              <a:t>fair</a:t>
            </a:r>
            <a:r>
              <a:rPr lang="fi-FI" dirty="0"/>
              <a:t> </a:t>
            </a:r>
            <a:r>
              <a:rPr lang="fi-FI" dirty="0" err="1"/>
              <a:t>outcomes</a:t>
            </a:r>
            <a:r>
              <a:rPr lang="fi-FI" dirty="0"/>
              <a:t>?</a:t>
            </a:r>
          </a:p>
          <a:p>
            <a:pPr marL="342900" indent="-342900">
              <a:buFont typeface="Arial" panose="020B0604020202020204" pitchFamily="34" charset="0"/>
              <a:buChar char="•"/>
            </a:pPr>
            <a:r>
              <a:rPr lang="fi-FI" dirty="0" err="1"/>
              <a:t>Choosing</a:t>
            </a:r>
            <a:r>
              <a:rPr lang="fi-FI" dirty="0"/>
              <a:t> </a:t>
            </a:r>
            <a:r>
              <a:rPr lang="fi-FI" dirty="0" err="1"/>
              <a:t>the</a:t>
            </a:r>
            <a:r>
              <a:rPr lang="fi-FI" dirty="0"/>
              <a:t> </a:t>
            </a:r>
            <a:r>
              <a:rPr lang="fi-FI" dirty="0" err="1"/>
              <a:t>right</a:t>
            </a:r>
            <a:r>
              <a:rPr lang="fi-FI" dirty="0"/>
              <a:t> </a:t>
            </a:r>
            <a:r>
              <a:rPr lang="fi-FI" dirty="0" err="1"/>
              <a:t>criteria</a:t>
            </a:r>
            <a:r>
              <a:rPr lang="fi-FI" dirty="0"/>
              <a:t> is </a:t>
            </a:r>
            <a:r>
              <a:rPr lang="fi-FI" dirty="0" err="1"/>
              <a:t>not</a:t>
            </a:r>
            <a:r>
              <a:rPr lang="fi-FI" dirty="0"/>
              <a:t> a </a:t>
            </a:r>
            <a:r>
              <a:rPr lang="fi-FI" dirty="0" err="1"/>
              <a:t>task</a:t>
            </a:r>
            <a:r>
              <a:rPr lang="fi-FI" dirty="0"/>
              <a:t> for </a:t>
            </a:r>
            <a:r>
              <a:rPr lang="fi-FI" dirty="0" err="1"/>
              <a:t>economics</a:t>
            </a:r>
            <a:endParaRPr lang="fi-FI" dirty="0"/>
          </a:p>
          <a:p>
            <a:pPr marL="971489" lvl="1" indent="-342900">
              <a:buFont typeface="Wingdings" pitchFamily="2" charset="2"/>
              <a:buChar char="Ø"/>
            </a:pPr>
            <a:endParaRPr lang="fi-FI" dirty="0"/>
          </a:p>
        </p:txBody>
      </p:sp>
    </p:spTree>
    <p:extLst>
      <p:ext uri="{BB962C8B-B14F-4D97-AF65-F5344CB8AC3E}">
        <p14:creationId xmlns:p14="http://schemas.microsoft.com/office/powerpoint/2010/main" val="1273295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3D20E-C7E5-9043-ABCE-C42C716F2DC1}"/>
              </a:ext>
            </a:extLst>
          </p:cNvPr>
          <p:cNvSpPr>
            <a:spLocks noGrp="1"/>
          </p:cNvSpPr>
          <p:nvPr>
            <p:ph type="body" sz="half" idx="10"/>
          </p:nvPr>
        </p:nvSpPr>
        <p:spPr>
          <a:xfrm>
            <a:off x="292353" y="215948"/>
            <a:ext cx="8492897" cy="707688"/>
          </a:xfrm>
        </p:spPr>
        <p:txBody>
          <a:bodyPr/>
          <a:lstStyle/>
          <a:p>
            <a:r>
              <a:rPr lang="fi-FI" sz="3200" dirty="0" err="1"/>
              <a:t>Scientific</a:t>
            </a:r>
            <a:r>
              <a:rPr lang="fi-FI" sz="3200" dirty="0"/>
              <a:t> </a:t>
            </a:r>
            <a:r>
              <a:rPr lang="fi-FI" sz="3200" dirty="0" err="1"/>
              <a:t>method</a:t>
            </a:r>
            <a:endParaRPr lang="fi-FI" sz="3200" dirty="0"/>
          </a:p>
        </p:txBody>
      </p:sp>
      <p:sp>
        <p:nvSpPr>
          <p:cNvPr id="3" name="Text Placeholder 2">
            <a:extLst>
              <a:ext uri="{FF2B5EF4-FFF2-40B4-BE49-F238E27FC236}">
                <a16:creationId xmlns:a16="http://schemas.microsoft.com/office/drawing/2014/main" id="{F89C0A09-AF69-1948-94C3-50096B88763D}"/>
              </a:ext>
            </a:extLst>
          </p:cNvPr>
          <p:cNvSpPr>
            <a:spLocks noGrp="1"/>
          </p:cNvSpPr>
          <p:nvPr>
            <p:ph type="body" sz="half" idx="11"/>
          </p:nvPr>
        </p:nvSpPr>
        <p:spPr>
          <a:xfrm>
            <a:off x="292353" y="923637"/>
            <a:ext cx="8492897" cy="4028414"/>
          </a:xfrm>
        </p:spPr>
        <p:txBody>
          <a:bodyPr/>
          <a:lstStyle/>
          <a:p>
            <a:r>
              <a:rPr lang="fi-FI" dirty="0" err="1"/>
              <a:t>There</a:t>
            </a:r>
            <a:r>
              <a:rPr lang="fi-FI" dirty="0"/>
              <a:t> is no </a:t>
            </a:r>
            <a:r>
              <a:rPr lang="fi-FI" dirty="0" err="1"/>
              <a:t>final</a:t>
            </a:r>
            <a:r>
              <a:rPr lang="fi-FI" dirty="0"/>
              <a:t> </a:t>
            </a:r>
            <a:r>
              <a:rPr lang="fi-FI" dirty="0" err="1"/>
              <a:t>answer</a:t>
            </a:r>
            <a:r>
              <a:rPr lang="fi-FI" dirty="0"/>
              <a:t>, </a:t>
            </a:r>
            <a:r>
              <a:rPr lang="fi-FI" dirty="0" err="1"/>
              <a:t>our</a:t>
            </a:r>
            <a:r>
              <a:rPr lang="fi-FI" dirty="0"/>
              <a:t> </a:t>
            </a:r>
            <a:r>
              <a:rPr lang="fi-FI" dirty="0" err="1"/>
              <a:t>knowledge</a:t>
            </a:r>
            <a:r>
              <a:rPr lang="fi-FI" dirty="0"/>
              <a:t> is </a:t>
            </a:r>
            <a:r>
              <a:rPr lang="fi-FI" dirty="0" err="1"/>
              <a:t>always</a:t>
            </a:r>
            <a:r>
              <a:rPr lang="fi-FI" dirty="0"/>
              <a:t> </a:t>
            </a:r>
            <a:r>
              <a:rPr lang="fi-FI" dirty="0" err="1"/>
              <a:t>imperfect</a:t>
            </a:r>
            <a:endParaRPr lang="fi-FI" dirty="0"/>
          </a:p>
          <a:p>
            <a:pPr marL="580500" lvl="1" indent="-342900"/>
            <a:r>
              <a:rPr lang="fi-FI" dirty="0"/>
              <a:t>If </a:t>
            </a:r>
            <a:r>
              <a:rPr lang="fi-FI" dirty="0" err="1"/>
              <a:t>we</a:t>
            </a:r>
            <a:r>
              <a:rPr lang="fi-FI" dirty="0"/>
              <a:t> </a:t>
            </a:r>
            <a:r>
              <a:rPr lang="fi-FI" dirty="0" err="1"/>
              <a:t>find</a:t>
            </a:r>
            <a:r>
              <a:rPr lang="fi-FI" dirty="0"/>
              <a:t> </a:t>
            </a:r>
            <a:r>
              <a:rPr lang="fi-FI" dirty="0" err="1"/>
              <a:t>contradicting</a:t>
            </a:r>
            <a:r>
              <a:rPr lang="fi-FI" dirty="0"/>
              <a:t> </a:t>
            </a:r>
            <a:r>
              <a:rPr lang="fi-FI" dirty="0" err="1"/>
              <a:t>evidence</a:t>
            </a:r>
            <a:r>
              <a:rPr lang="fi-FI" dirty="0"/>
              <a:t>, </a:t>
            </a:r>
            <a:r>
              <a:rPr lang="fi-FI" dirty="0" err="1"/>
              <a:t>we</a:t>
            </a:r>
            <a:r>
              <a:rPr lang="fi-FI" dirty="0"/>
              <a:t> </a:t>
            </a:r>
            <a:r>
              <a:rPr lang="fi-FI" dirty="0" err="1"/>
              <a:t>should</a:t>
            </a:r>
            <a:r>
              <a:rPr lang="fi-FI" dirty="0"/>
              <a:t> </a:t>
            </a:r>
            <a:r>
              <a:rPr lang="fi-FI" dirty="0" err="1"/>
              <a:t>be</a:t>
            </a:r>
            <a:r>
              <a:rPr lang="fi-FI" dirty="0"/>
              <a:t> </a:t>
            </a:r>
            <a:r>
              <a:rPr lang="fi-FI" dirty="0" err="1"/>
              <a:t>ready</a:t>
            </a:r>
            <a:r>
              <a:rPr lang="fi-FI" dirty="0"/>
              <a:t> to </a:t>
            </a:r>
            <a:r>
              <a:rPr lang="fi-FI" dirty="0" err="1"/>
              <a:t>re-evaluate</a:t>
            </a:r>
            <a:r>
              <a:rPr lang="fi-FI" dirty="0"/>
              <a:t> </a:t>
            </a:r>
            <a:r>
              <a:rPr lang="fi-FI" dirty="0" err="1"/>
              <a:t>our</a:t>
            </a:r>
            <a:r>
              <a:rPr lang="fi-FI" dirty="0"/>
              <a:t> </a:t>
            </a:r>
            <a:r>
              <a:rPr lang="fi-FI" dirty="0" err="1"/>
              <a:t>thinking</a:t>
            </a:r>
            <a:r>
              <a:rPr lang="fi-FI" dirty="0"/>
              <a:t> and </a:t>
            </a:r>
            <a:r>
              <a:rPr lang="fi-FI" dirty="0" err="1"/>
              <a:t>methods</a:t>
            </a:r>
            <a:endParaRPr lang="fi-FI" dirty="0"/>
          </a:p>
          <a:p>
            <a:r>
              <a:rPr lang="fi-FI" dirty="0" err="1"/>
              <a:t>Forming</a:t>
            </a:r>
            <a:r>
              <a:rPr lang="fi-FI" dirty="0"/>
              <a:t> </a:t>
            </a:r>
            <a:r>
              <a:rPr lang="fi-FI" dirty="0" err="1"/>
              <a:t>hypothesis</a:t>
            </a:r>
            <a:r>
              <a:rPr lang="fi-FI" dirty="0"/>
              <a:t> and </a:t>
            </a:r>
            <a:r>
              <a:rPr lang="fi-FI" dirty="0" err="1"/>
              <a:t>testing</a:t>
            </a:r>
            <a:r>
              <a:rPr lang="fi-FI" dirty="0"/>
              <a:t> </a:t>
            </a:r>
            <a:r>
              <a:rPr lang="fi-FI" dirty="0" err="1"/>
              <a:t>them</a:t>
            </a:r>
            <a:endParaRPr lang="fi-FI" dirty="0"/>
          </a:p>
          <a:p>
            <a:pPr marL="694800" lvl="1" indent="-457200"/>
            <a:r>
              <a:rPr lang="fi-FI" dirty="0" err="1"/>
              <a:t>Gather</a:t>
            </a:r>
            <a:r>
              <a:rPr lang="fi-FI" dirty="0"/>
              <a:t> data on a </a:t>
            </a:r>
            <a:r>
              <a:rPr lang="fi-FI" dirty="0" err="1"/>
              <a:t>phenomenon</a:t>
            </a:r>
            <a:r>
              <a:rPr lang="fi-FI" dirty="0"/>
              <a:t> of </a:t>
            </a:r>
            <a:r>
              <a:rPr lang="fi-FI" dirty="0" err="1"/>
              <a:t>interest</a:t>
            </a:r>
            <a:endParaRPr lang="fi-FI" dirty="0"/>
          </a:p>
          <a:p>
            <a:pPr marL="694800" lvl="1" indent="-457200"/>
            <a:r>
              <a:rPr lang="fi-FI" dirty="0" err="1"/>
              <a:t>Based</a:t>
            </a:r>
            <a:r>
              <a:rPr lang="fi-FI" dirty="0"/>
              <a:t> on </a:t>
            </a:r>
            <a:r>
              <a:rPr lang="fi-FI" dirty="0" err="1"/>
              <a:t>the</a:t>
            </a:r>
            <a:r>
              <a:rPr lang="fi-FI" dirty="0"/>
              <a:t> data </a:t>
            </a:r>
            <a:r>
              <a:rPr lang="fi-FI" dirty="0" err="1"/>
              <a:t>form</a:t>
            </a:r>
            <a:r>
              <a:rPr lang="fi-FI" dirty="0"/>
              <a:t> a </a:t>
            </a:r>
            <a:r>
              <a:rPr lang="fi-FI" dirty="0" err="1"/>
              <a:t>scientific</a:t>
            </a:r>
            <a:r>
              <a:rPr lang="fi-FI" dirty="0"/>
              <a:t> </a:t>
            </a:r>
            <a:r>
              <a:rPr lang="fi-FI" dirty="0" err="1"/>
              <a:t>hypothesis</a:t>
            </a:r>
            <a:r>
              <a:rPr lang="fi-FI" dirty="0"/>
              <a:t> to </a:t>
            </a:r>
            <a:r>
              <a:rPr lang="fi-FI" dirty="0" err="1"/>
              <a:t>explain</a:t>
            </a:r>
            <a:r>
              <a:rPr lang="fi-FI" dirty="0"/>
              <a:t> </a:t>
            </a:r>
            <a:r>
              <a:rPr lang="fi-FI" dirty="0" err="1"/>
              <a:t>the</a:t>
            </a:r>
            <a:r>
              <a:rPr lang="fi-FI" dirty="0"/>
              <a:t> data</a:t>
            </a:r>
          </a:p>
          <a:p>
            <a:pPr marL="694800" lvl="1" indent="-457200"/>
            <a:r>
              <a:rPr lang="fi-FI" dirty="0" err="1"/>
              <a:t>Derive</a:t>
            </a:r>
            <a:r>
              <a:rPr lang="fi-FI" dirty="0"/>
              <a:t> </a:t>
            </a:r>
            <a:r>
              <a:rPr lang="fi-FI" dirty="0" err="1"/>
              <a:t>implications</a:t>
            </a:r>
            <a:r>
              <a:rPr lang="fi-FI" dirty="0"/>
              <a:t> of </a:t>
            </a:r>
            <a:r>
              <a:rPr lang="fi-FI" dirty="0" err="1"/>
              <a:t>the</a:t>
            </a:r>
            <a:r>
              <a:rPr lang="fi-FI" dirty="0"/>
              <a:t> </a:t>
            </a:r>
            <a:r>
              <a:rPr lang="fi-FI" dirty="0" err="1"/>
              <a:t>hypothesis</a:t>
            </a:r>
            <a:r>
              <a:rPr lang="fi-FI" dirty="0"/>
              <a:t> </a:t>
            </a:r>
            <a:r>
              <a:rPr lang="fi-FI" dirty="0" err="1"/>
              <a:t>that</a:t>
            </a:r>
            <a:r>
              <a:rPr lang="fi-FI" dirty="0"/>
              <a:t> </a:t>
            </a:r>
            <a:r>
              <a:rPr lang="fi-FI" dirty="0" err="1"/>
              <a:t>can</a:t>
            </a:r>
            <a:r>
              <a:rPr lang="fi-FI" dirty="0"/>
              <a:t> </a:t>
            </a:r>
            <a:r>
              <a:rPr lang="fi-FI" dirty="0" err="1"/>
              <a:t>be</a:t>
            </a:r>
            <a:r>
              <a:rPr lang="fi-FI" dirty="0"/>
              <a:t> </a:t>
            </a:r>
            <a:r>
              <a:rPr lang="fi-FI" dirty="0" err="1"/>
              <a:t>falsified</a:t>
            </a:r>
            <a:endParaRPr lang="fi-FI" dirty="0"/>
          </a:p>
          <a:p>
            <a:pPr marL="918000" lvl="2" indent="-457200"/>
            <a:r>
              <a:rPr lang="fi-FI" dirty="0" err="1"/>
              <a:t>Falsifiable</a:t>
            </a:r>
            <a:r>
              <a:rPr lang="fi-FI" dirty="0"/>
              <a:t> </a:t>
            </a:r>
            <a:r>
              <a:rPr lang="fi-FI" dirty="0" err="1"/>
              <a:t>claim</a:t>
            </a:r>
            <a:r>
              <a:rPr lang="fi-FI" dirty="0"/>
              <a:t> = a </a:t>
            </a:r>
            <a:r>
              <a:rPr lang="fi-FI" dirty="0" err="1"/>
              <a:t>claim</a:t>
            </a:r>
            <a:r>
              <a:rPr lang="fi-FI" dirty="0"/>
              <a:t> </a:t>
            </a:r>
            <a:r>
              <a:rPr lang="fi-FI" dirty="0" err="1"/>
              <a:t>that</a:t>
            </a:r>
            <a:r>
              <a:rPr lang="fi-FI" dirty="0"/>
              <a:t> </a:t>
            </a:r>
            <a:r>
              <a:rPr lang="fi-FI" dirty="0" err="1"/>
              <a:t>can</a:t>
            </a:r>
            <a:r>
              <a:rPr lang="fi-FI" dirty="0"/>
              <a:t> </a:t>
            </a:r>
            <a:r>
              <a:rPr lang="fi-FI" dirty="0" err="1"/>
              <a:t>be</a:t>
            </a:r>
            <a:r>
              <a:rPr lang="fi-FI" dirty="0"/>
              <a:t> </a:t>
            </a:r>
            <a:r>
              <a:rPr lang="fi-FI" dirty="0" err="1"/>
              <a:t>disproved</a:t>
            </a:r>
            <a:r>
              <a:rPr lang="fi-FI" dirty="0"/>
              <a:t> </a:t>
            </a:r>
            <a:r>
              <a:rPr lang="fi-FI" dirty="0" err="1"/>
              <a:t>with</a:t>
            </a:r>
            <a:r>
              <a:rPr lang="fi-FI" dirty="0"/>
              <a:t> </a:t>
            </a:r>
            <a:r>
              <a:rPr lang="fi-FI" dirty="0" err="1"/>
              <a:t>some</a:t>
            </a:r>
            <a:r>
              <a:rPr lang="fi-FI" dirty="0"/>
              <a:t> data</a:t>
            </a:r>
          </a:p>
          <a:p>
            <a:pPr marL="694800" lvl="1" indent="-457200"/>
            <a:r>
              <a:rPr lang="fi-FI" dirty="0" err="1"/>
              <a:t>Test</a:t>
            </a:r>
            <a:r>
              <a:rPr lang="fi-FI" dirty="0"/>
              <a:t> </a:t>
            </a:r>
            <a:r>
              <a:rPr lang="fi-FI" dirty="0" err="1"/>
              <a:t>the</a:t>
            </a:r>
            <a:r>
              <a:rPr lang="fi-FI" dirty="0"/>
              <a:t> </a:t>
            </a:r>
            <a:r>
              <a:rPr lang="fi-FI" dirty="0" err="1"/>
              <a:t>hypothesis</a:t>
            </a:r>
            <a:r>
              <a:rPr lang="fi-FI" dirty="0"/>
              <a:t> </a:t>
            </a:r>
            <a:r>
              <a:rPr lang="fi-FI" dirty="0" err="1"/>
              <a:t>by</a:t>
            </a:r>
            <a:r>
              <a:rPr lang="fi-FI" dirty="0"/>
              <a:t> a </a:t>
            </a:r>
            <a:r>
              <a:rPr lang="fi-FI" dirty="0" err="1"/>
              <a:t>suitable</a:t>
            </a:r>
            <a:r>
              <a:rPr lang="fi-FI" dirty="0"/>
              <a:t> </a:t>
            </a:r>
            <a:r>
              <a:rPr lang="fi-FI" dirty="0" err="1"/>
              <a:t>empirical</a:t>
            </a:r>
            <a:r>
              <a:rPr lang="fi-FI" dirty="0"/>
              <a:t> </a:t>
            </a:r>
            <a:r>
              <a:rPr lang="fi-FI" dirty="0" err="1"/>
              <a:t>method</a:t>
            </a:r>
            <a:endParaRPr lang="fi-FI" dirty="0"/>
          </a:p>
          <a:p>
            <a:pPr marL="694800" lvl="1" indent="-457200"/>
            <a:r>
              <a:rPr lang="fi-FI" dirty="0" err="1"/>
              <a:t>Based</a:t>
            </a:r>
            <a:r>
              <a:rPr lang="fi-FI" dirty="0"/>
              <a:t> on </a:t>
            </a:r>
            <a:r>
              <a:rPr lang="fi-FI" dirty="0" err="1"/>
              <a:t>evidence</a:t>
            </a:r>
            <a:r>
              <a:rPr lang="fi-FI" dirty="0"/>
              <a:t>, </a:t>
            </a:r>
            <a:r>
              <a:rPr lang="fi-FI" dirty="0" err="1"/>
              <a:t>readjust</a:t>
            </a:r>
            <a:r>
              <a:rPr lang="fi-FI" dirty="0"/>
              <a:t> </a:t>
            </a:r>
            <a:r>
              <a:rPr lang="fi-FI" dirty="0" err="1"/>
              <a:t>the</a:t>
            </a:r>
            <a:r>
              <a:rPr lang="fi-FI" dirty="0"/>
              <a:t> </a:t>
            </a:r>
            <a:r>
              <a:rPr lang="fi-FI" dirty="0" err="1"/>
              <a:t>hypothesis</a:t>
            </a:r>
            <a:endParaRPr lang="fi-FI" dirty="0"/>
          </a:p>
          <a:p>
            <a:endParaRPr lang="fi-FI" dirty="0"/>
          </a:p>
        </p:txBody>
      </p:sp>
    </p:spTree>
    <p:extLst>
      <p:ext uri="{BB962C8B-B14F-4D97-AF65-F5344CB8AC3E}">
        <p14:creationId xmlns:p14="http://schemas.microsoft.com/office/powerpoint/2010/main" val="537576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3D20E-C7E5-9043-ABCE-C42C716F2DC1}"/>
              </a:ext>
            </a:extLst>
          </p:cNvPr>
          <p:cNvSpPr>
            <a:spLocks noGrp="1"/>
          </p:cNvSpPr>
          <p:nvPr>
            <p:ph type="body" sz="half" idx="10"/>
          </p:nvPr>
        </p:nvSpPr>
        <p:spPr>
          <a:xfrm>
            <a:off x="292353" y="215948"/>
            <a:ext cx="8492897" cy="707688"/>
          </a:xfrm>
        </p:spPr>
        <p:txBody>
          <a:bodyPr/>
          <a:lstStyle/>
          <a:p>
            <a:r>
              <a:rPr lang="fi-FI" sz="3200" dirty="0" err="1"/>
              <a:t>Economic</a:t>
            </a:r>
            <a:r>
              <a:rPr lang="fi-FI" sz="3200" dirty="0"/>
              <a:t> </a:t>
            </a:r>
            <a:r>
              <a:rPr lang="fi-FI" sz="3200" dirty="0" err="1"/>
              <a:t>models</a:t>
            </a:r>
            <a:endParaRPr lang="fi-FI" sz="3200" dirty="0"/>
          </a:p>
        </p:txBody>
      </p:sp>
      <p:sp>
        <p:nvSpPr>
          <p:cNvPr id="3" name="Text Placeholder 2">
            <a:extLst>
              <a:ext uri="{FF2B5EF4-FFF2-40B4-BE49-F238E27FC236}">
                <a16:creationId xmlns:a16="http://schemas.microsoft.com/office/drawing/2014/main" id="{F89C0A09-AF69-1948-94C3-50096B88763D}"/>
              </a:ext>
            </a:extLst>
          </p:cNvPr>
          <p:cNvSpPr>
            <a:spLocks noGrp="1"/>
          </p:cNvSpPr>
          <p:nvPr>
            <p:ph type="body" sz="half" idx="11"/>
          </p:nvPr>
        </p:nvSpPr>
        <p:spPr>
          <a:xfrm>
            <a:off x="292353" y="923637"/>
            <a:ext cx="8492897" cy="4028414"/>
          </a:xfrm>
        </p:spPr>
        <p:txBody>
          <a:bodyPr/>
          <a:lstStyle/>
          <a:p>
            <a:r>
              <a:rPr lang="fi-FI" dirty="0" err="1"/>
              <a:t>The</a:t>
            </a:r>
            <a:r>
              <a:rPr lang="fi-FI" dirty="0"/>
              <a:t> </a:t>
            </a:r>
            <a:r>
              <a:rPr lang="fi-FI" dirty="0" err="1"/>
              <a:t>world</a:t>
            </a:r>
            <a:r>
              <a:rPr lang="fi-FI" dirty="0"/>
              <a:t> is </a:t>
            </a:r>
            <a:r>
              <a:rPr lang="fi-FI" dirty="0" err="1"/>
              <a:t>too</a:t>
            </a:r>
            <a:r>
              <a:rPr lang="fi-FI" dirty="0"/>
              <a:t> </a:t>
            </a:r>
            <a:r>
              <a:rPr lang="fi-FI" dirty="0" err="1"/>
              <a:t>complicated</a:t>
            </a:r>
            <a:r>
              <a:rPr lang="fi-FI" dirty="0"/>
              <a:t> (</a:t>
            </a:r>
            <a:r>
              <a:rPr lang="fi-FI" dirty="0" err="1"/>
              <a:t>everything</a:t>
            </a:r>
            <a:r>
              <a:rPr lang="fi-FI" dirty="0"/>
              <a:t> </a:t>
            </a:r>
            <a:r>
              <a:rPr lang="fi-FI" dirty="0" err="1"/>
              <a:t>depends</a:t>
            </a:r>
            <a:r>
              <a:rPr lang="fi-FI" dirty="0"/>
              <a:t> on </a:t>
            </a:r>
            <a:r>
              <a:rPr lang="fi-FI" dirty="0" err="1"/>
              <a:t>everything</a:t>
            </a:r>
            <a:r>
              <a:rPr lang="fi-FI" dirty="0"/>
              <a:t>…). </a:t>
            </a:r>
            <a:r>
              <a:rPr lang="fi-FI" dirty="0" err="1"/>
              <a:t>We</a:t>
            </a:r>
            <a:r>
              <a:rPr lang="fi-FI" dirty="0"/>
              <a:t> </a:t>
            </a:r>
            <a:r>
              <a:rPr lang="fi-FI" dirty="0" err="1"/>
              <a:t>need</a:t>
            </a:r>
            <a:r>
              <a:rPr lang="fi-FI" dirty="0"/>
              <a:t> </a:t>
            </a:r>
            <a:r>
              <a:rPr lang="fi-FI" dirty="0" err="1"/>
              <a:t>models</a:t>
            </a:r>
            <a:r>
              <a:rPr lang="fi-FI" dirty="0"/>
              <a:t> </a:t>
            </a:r>
            <a:r>
              <a:rPr lang="fi-FI" dirty="0" err="1"/>
              <a:t>that</a:t>
            </a:r>
            <a:endParaRPr lang="fi-FI" dirty="0"/>
          </a:p>
          <a:p>
            <a:pPr marL="580500" lvl="1" indent="-342900"/>
            <a:r>
              <a:rPr lang="fi-FI" dirty="0" err="1"/>
              <a:t>Simplify</a:t>
            </a:r>
            <a:r>
              <a:rPr lang="fi-FI" dirty="0"/>
              <a:t> </a:t>
            </a:r>
            <a:r>
              <a:rPr lang="fi-FI" dirty="0" err="1"/>
              <a:t>reality</a:t>
            </a:r>
            <a:r>
              <a:rPr lang="fi-FI" dirty="0"/>
              <a:t> </a:t>
            </a:r>
            <a:r>
              <a:rPr lang="fi-FI" dirty="0" err="1"/>
              <a:t>by</a:t>
            </a:r>
            <a:r>
              <a:rPr lang="fi-FI" dirty="0"/>
              <a:t> </a:t>
            </a:r>
            <a:r>
              <a:rPr lang="fi-FI" dirty="0" err="1"/>
              <a:t>concentrating</a:t>
            </a:r>
            <a:r>
              <a:rPr lang="fi-FI" dirty="0"/>
              <a:t> on </a:t>
            </a:r>
            <a:r>
              <a:rPr lang="fi-FI" dirty="0" err="1"/>
              <a:t>essential</a:t>
            </a:r>
            <a:r>
              <a:rPr lang="fi-FI" dirty="0"/>
              <a:t> </a:t>
            </a:r>
            <a:r>
              <a:rPr lang="fi-FI" dirty="0" err="1"/>
              <a:t>features</a:t>
            </a:r>
            <a:r>
              <a:rPr lang="fi-FI" dirty="0"/>
              <a:t> (</a:t>
            </a:r>
            <a:r>
              <a:rPr lang="fi-FI" dirty="0" err="1"/>
              <a:t>analysis</a:t>
            </a:r>
            <a:r>
              <a:rPr lang="fi-FI" dirty="0"/>
              <a:t>)</a:t>
            </a:r>
          </a:p>
          <a:p>
            <a:pPr marL="580500" lvl="1" indent="-342900"/>
            <a:r>
              <a:rPr lang="fi-FI" dirty="0" err="1"/>
              <a:t>Clarify</a:t>
            </a:r>
            <a:r>
              <a:rPr lang="fi-FI" dirty="0"/>
              <a:t> </a:t>
            </a:r>
            <a:r>
              <a:rPr lang="fi-FI" dirty="0" err="1"/>
              <a:t>our</a:t>
            </a:r>
            <a:r>
              <a:rPr lang="fi-FI" dirty="0"/>
              <a:t> </a:t>
            </a:r>
            <a:r>
              <a:rPr lang="fi-FI" dirty="0" err="1"/>
              <a:t>understanding</a:t>
            </a:r>
            <a:r>
              <a:rPr lang="fi-FI" dirty="0"/>
              <a:t> of </a:t>
            </a:r>
            <a:r>
              <a:rPr lang="fi-FI" dirty="0" err="1"/>
              <a:t>the</a:t>
            </a:r>
            <a:r>
              <a:rPr lang="fi-FI" dirty="0"/>
              <a:t> </a:t>
            </a:r>
            <a:r>
              <a:rPr lang="fi-FI" dirty="0" err="1"/>
              <a:t>underlying</a:t>
            </a:r>
            <a:r>
              <a:rPr lang="fi-FI" dirty="0"/>
              <a:t> </a:t>
            </a:r>
            <a:r>
              <a:rPr lang="fi-FI" dirty="0" err="1"/>
              <a:t>reality</a:t>
            </a:r>
            <a:endParaRPr lang="fi-FI" dirty="0"/>
          </a:p>
          <a:p>
            <a:pPr marL="342900" indent="-342900"/>
            <a:r>
              <a:rPr lang="fi-FI" dirty="0" err="1"/>
              <a:t>Thought</a:t>
            </a:r>
            <a:r>
              <a:rPr lang="fi-FI" dirty="0"/>
              <a:t> </a:t>
            </a:r>
            <a:r>
              <a:rPr lang="fi-FI" dirty="0" err="1"/>
              <a:t>experiments</a:t>
            </a:r>
            <a:endParaRPr lang="fi-FI" dirty="0"/>
          </a:p>
          <a:p>
            <a:pPr marL="580500" lvl="1" indent="-342900"/>
            <a:r>
              <a:rPr lang="fi-FI" dirty="0" err="1"/>
              <a:t>Idealizations</a:t>
            </a:r>
            <a:r>
              <a:rPr lang="fi-FI" dirty="0"/>
              <a:t>, </a:t>
            </a:r>
            <a:r>
              <a:rPr lang="fi-FI" dirty="0" err="1"/>
              <a:t>test</a:t>
            </a:r>
            <a:r>
              <a:rPr lang="fi-FI" dirty="0"/>
              <a:t> </a:t>
            </a:r>
            <a:r>
              <a:rPr lang="fi-FI" dirty="0" err="1"/>
              <a:t>tunnels</a:t>
            </a:r>
            <a:r>
              <a:rPr lang="fi-FI" dirty="0"/>
              <a:t>, </a:t>
            </a:r>
            <a:r>
              <a:rPr lang="fi-FI" dirty="0" err="1"/>
              <a:t>simulators</a:t>
            </a:r>
            <a:r>
              <a:rPr lang="fi-FI" dirty="0"/>
              <a:t>…</a:t>
            </a:r>
          </a:p>
          <a:p>
            <a:pPr marL="580500" lvl="1" indent="-342900"/>
            <a:r>
              <a:rPr lang="fi-FI" dirty="0" err="1"/>
              <a:t>Never</a:t>
            </a:r>
            <a:r>
              <a:rPr lang="fi-FI" dirty="0"/>
              <a:t> </a:t>
            </a:r>
            <a:r>
              <a:rPr lang="fi-FI" dirty="0" err="1"/>
              <a:t>realistic</a:t>
            </a:r>
            <a:r>
              <a:rPr lang="fi-FI" dirty="0"/>
              <a:t> (a feature and </a:t>
            </a:r>
            <a:r>
              <a:rPr lang="fi-FI" dirty="0" err="1"/>
              <a:t>not</a:t>
            </a:r>
            <a:r>
              <a:rPr lang="fi-FI" dirty="0"/>
              <a:t> a </a:t>
            </a:r>
            <a:r>
              <a:rPr lang="fi-FI" dirty="0" err="1"/>
              <a:t>bug</a:t>
            </a:r>
            <a:r>
              <a:rPr lang="fi-FI" dirty="0"/>
              <a:t>) </a:t>
            </a:r>
            <a:r>
              <a:rPr lang="fi-FI" dirty="0" err="1"/>
              <a:t>but</a:t>
            </a:r>
            <a:r>
              <a:rPr lang="fi-FI" dirty="0"/>
              <a:t> </a:t>
            </a:r>
            <a:r>
              <a:rPr lang="fi-FI" dirty="0" err="1"/>
              <a:t>tell</a:t>
            </a:r>
            <a:r>
              <a:rPr lang="fi-FI" dirty="0"/>
              <a:t> us </a:t>
            </a:r>
            <a:r>
              <a:rPr lang="fi-FI" dirty="0" err="1"/>
              <a:t>something</a:t>
            </a:r>
            <a:r>
              <a:rPr lang="fi-FI" dirty="0"/>
              <a:t> </a:t>
            </a:r>
            <a:r>
              <a:rPr lang="fi-FI" dirty="0" err="1"/>
              <a:t>real</a:t>
            </a:r>
            <a:endParaRPr lang="fi-FI" dirty="0"/>
          </a:p>
          <a:p>
            <a:pPr marL="342900" indent="-342900"/>
            <a:r>
              <a:rPr lang="fi-FI" dirty="0"/>
              <a:t>Language of </a:t>
            </a:r>
            <a:r>
              <a:rPr lang="fi-FI" dirty="0" err="1"/>
              <a:t>economics</a:t>
            </a:r>
            <a:r>
              <a:rPr lang="fi-FI" dirty="0"/>
              <a:t> is </a:t>
            </a:r>
            <a:r>
              <a:rPr lang="fi-FI" dirty="0" err="1"/>
              <a:t>mathematics</a:t>
            </a:r>
            <a:endParaRPr lang="fi-FI" dirty="0"/>
          </a:p>
          <a:p>
            <a:pPr marL="580500" lvl="1" indent="-342900"/>
            <a:r>
              <a:rPr lang="fi-FI" dirty="0" err="1"/>
              <a:t>Makes</a:t>
            </a:r>
            <a:r>
              <a:rPr lang="fi-FI" dirty="0"/>
              <a:t> </a:t>
            </a:r>
            <a:r>
              <a:rPr lang="fi-FI" dirty="0" err="1"/>
              <a:t>the</a:t>
            </a:r>
            <a:r>
              <a:rPr lang="fi-FI" dirty="0"/>
              <a:t> </a:t>
            </a:r>
            <a:r>
              <a:rPr lang="fi-FI" dirty="0" err="1"/>
              <a:t>assumptions</a:t>
            </a:r>
            <a:r>
              <a:rPr lang="fi-FI" dirty="0"/>
              <a:t> and </a:t>
            </a:r>
            <a:r>
              <a:rPr lang="fi-FI" dirty="0" err="1"/>
              <a:t>the</a:t>
            </a:r>
            <a:r>
              <a:rPr lang="fi-FI" dirty="0"/>
              <a:t> </a:t>
            </a:r>
            <a:r>
              <a:rPr lang="fi-FI" dirty="0" err="1"/>
              <a:t>logical</a:t>
            </a:r>
            <a:r>
              <a:rPr lang="fi-FI" dirty="0"/>
              <a:t> </a:t>
            </a:r>
            <a:r>
              <a:rPr lang="fi-FI" dirty="0" err="1"/>
              <a:t>coherence</a:t>
            </a:r>
            <a:r>
              <a:rPr lang="fi-FI" dirty="0"/>
              <a:t> of </a:t>
            </a:r>
            <a:r>
              <a:rPr lang="fi-FI" dirty="0" err="1"/>
              <a:t>models</a:t>
            </a:r>
            <a:r>
              <a:rPr lang="fi-FI" dirty="0"/>
              <a:t> </a:t>
            </a:r>
            <a:r>
              <a:rPr lang="fi-FI" dirty="0" err="1"/>
              <a:t>transparent</a:t>
            </a:r>
            <a:endParaRPr lang="fi-FI" dirty="0"/>
          </a:p>
          <a:p>
            <a:pPr marL="756694" lvl="2" indent="-342900">
              <a:buFont typeface="Wingdings" pitchFamily="2" charset="2"/>
              <a:buChar char="Ø"/>
            </a:pPr>
            <a:r>
              <a:rPr lang="fi-FI" dirty="0" err="1"/>
              <a:t>Dialect</a:t>
            </a:r>
            <a:r>
              <a:rPr lang="fi-FI" dirty="0"/>
              <a:t> in </a:t>
            </a:r>
            <a:r>
              <a:rPr lang="fi-FI" dirty="0" err="1"/>
              <a:t>this</a:t>
            </a:r>
            <a:r>
              <a:rPr lang="fi-FI" dirty="0"/>
              <a:t> </a:t>
            </a:r>
            <a:r>
              <a:rPr lang="fi-FI" dirty="0" err="1"/>
              <a:t>course</a:t>
            </a:r>
            <a:r>
              <a:rPr lang="fi-FI" dirty="0"/>
              <a:t> </a:t>
            </a:r>
            <a:r>
              <a:rPr lang="fi-FI" dirty="0" err="1"/>
              <a:t>mostly</a:t>
            </a:r>
            <a:r>
              <a:rPr lang="fi-FI" dirty="0"/>
              <a:t> </a:t>
            </a:r>
            <a:r>
              <a:rPr lang="fi-FI" dirty="0" err="1"/>
              <a:t>graphical</a:t>
            </a:r>
            <a:r>
              <a:rPr lang="fi-FI" dirty="0"/>
              <a:t> </a:t>
            </a:r>
            <a:r>
              <a:rPr lang="fi-FI" dirty="0" err="1"/>
              <a:t>analysis</a:t>
            </a:r>
            <a:r>
              <a:rPr lang="fi-FI" dirty="0"/>
              <a:t>, </a:t>
            </a:r>
            <a:r>
              <a:rPr lang="fi-FI" dirty="0" err="1"/>
              <a:t>but</a:t>
            </a:r>
            <a:r>
              <a:rPr lang="fi-FI" dirty="0"/>
              <a:t> in </a:t>
            </a:r>
            <a:r>
              <a:rPr lang="fi-FI" dirty="0" err="1"/>
              <a:t>later</a:t>
            </a:r>
            <a:r>
              <a:rPr lang="fi-FI" dirty="0"/>
              <a:t> </a:t>
            </a:r>
            <a:r>
              <a:rPr lang="fi-FI" dirty="0" err="1"/>
              <a:t>courses</a:t>
            </a:r>
            <a:r>
              <a:rPr lang="fi-FI" dirty="0"/>
              <a:t> </a:t>
            </a:r>
            <a:r>
              <a:rPr lang="fi-FI" dirty="0" err="1"/>
              <a:t>also</a:t>
            </a:r>
            <a:r>
              <a:rPr lang="fi-FI" dirty="0"/>
              <a:t> </a:t>
            </a:r>
            <a:r>
              <a:rPr lang="fi-FI" dirty="0" err="1"/>
              <a:t>statistics</a:t>
            </a:r>
            <a:r>
              <a:rPr lang="fi-FI" dirty="0"/>
              <a:t> and </a:t>
            </a:r>
            <a:r>
              <a:rPr lang="fi-FI" dirty="0" err="1"/>
              <a:t>calculus</a:t>
            </a:r>
            <a:endParaRPr lang="fi-FI" dirty="0"/>
          </a:p>
          <a:p>
            <a:endParaRPr lang="fi-FI" dirty="0"/>
          </a:p>
        </p:txBody>
      </p:sp>
    </p:spTree>
    <p:extLst>
      <p:ext uri="{BB962C8B-B14F-4D97-AF65-F5344CB8AC3E}">
        <p14:creationId xmlns:p14="http://schemas.microsoft.com/office/powerpoint/2010/main" val="3087422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Map</a:t>
            </a:r>
            <a:r>
              <a:rPr lang="fi-FI" dirty="0"/>
              <a:t>: London</a:t>
            </a:r>
          </a:p>
        </p:txBody>
      </p:sp>
      <p:pic>
        <p:nvPicPr>
          <p:cNvPr id="11" name="Content Placeholder 10" descr="Screen Shot 2018-07-16 at 00.40.36.png"/>
          <p:cNvPicPr>
            <a:picLocks noGrp="1" noChangeAspect="1"/>
          </p:cNvPicPr>
          <p:nvPr>
            <p:ph sz="quarter" idx="14"/>
          </p:nvPr>
        </p:nvPicPr>
        <p:blipFill>
          <a:blip r:embed="rId2">
            <a:extLst>
              <a:ext uri="{28A0092B-C50C-407E-A947-70E740481C1C}">
                <a14:useLocalDpi xmlns:a14="http://schemas.microsoft.com/office/drawing/2010/main" val="0"/>
              </a:ext>
            </a:extLst>
          </a:blip>
          <a:srcRect t="3330" b="3330"/>
          <a:stretch>
            <a:fillRect/>
          </a:stretch>
        </p:blipFill>
        <p:spPr>
          <a:xfrm>
            <a:off x="762000" y="916782"/>
            <a:ext cx="7620000" cy="4798218"/>
          </a:xfrm>
        </p:spPr>
      </p:pic>
    </p:spTree>
    <p:extLst>
      <p:ext uri="{BB962C8B-B14F-4D97-AF65-F5344CB8AC3E}">
        <p14:creationId xmlns:p14="http://schemas.microsoft.com/office/powerpoint/2010/main" val="4003163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Model</a:t>
            </a:r>
            <a:r>
              <a:rPr lang="fi-FI" dirty="0"/>
              <a:t> of London</a:t>
            </a:r>
          </a:p>
        </p:txBody>
      </p:sp>
      <p:pic>
        <p:nvPicPr>
          <p:cNvPr id="4" name="Content Placeholder 3" descr="Screen Shot 2018-07-16 at 00.39.58.png"/>
          <p:cNvPicPr>
            <a:picLocks noGrp="1" noChangeAspect="1"/>
          </p:cNvPicPr>
          <p:nvPr>
            <p:ph sz="quarter" idx="14"/>
          </p:nvPr>
        </p:nvPicPr>
        <p:blipFill>
          <a:blip r:embed="rId2">
            <a:extLst>
              <a:ext uri="{28A0092B-C50C-407E-A947-70E740481C1C}">
                <a14:useLocalDpi xmlns:a14="http://schemas.microsoft.com/office/drawing/2010/main" val="0"/>
              </a:ext>
            </a:extLst>
          </a:blip>
          <a:srcRect t="3352" b="3352"/>
          <a:stretch>
            <a:fillRect/>
          </a:stretch>
        </p:blipFill>
        <p:spPr>
          <a:xfrm>
            <a:off x="762000" y="916782"/>
            <a:ext cx="7620000" cy="4798218"/>
          </a:xfrm>
        </p:spPr>
      </p:pic>
    </p:spTree>
    <p:extLst>
      <p:ext uri="{BB962C8B-B14F-4D97-AF65-F5344CB8AC3E}">
        <p14:creationId xmlns:p14="http://schemas.microsoft.com/office/powerpoint/2010/main" val="2782690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26537" y="792853"/>
            <a:ext cx="6973241" cy="4886870"/>
          </a:xfrm>
          <a:prstGeom prst="rect">
            <a:avLst/>
          </a:prstGeom>
        </p:spPr>
      </p:pic>
      <p:sp>
        <p:nvSpPr>
          <p:cNvPr id="2" name="Title 1"/>
          <p:cNvSpPr>
            <a:spLocks noGrp="1"/>
          </p:cNvSpPr>
          <p:nvPr>
            <p:ph type="ctrTitle"/>
          </p:nvPr>
        </p:nvSpPr>
        <p:spPr/>
        <p:txBody>
          <a:bodyPr/>
          <a:lstStyle/>
          <a:p>
            <a:r>
              <a:rPr lang="fi-FI" dirty="0" err="1"/>
              <a:t>Another</a:t>
            </a:r>
            <a:r>
              <a:rPr lang="fi-FI" dirty="0"/>
              <a:t> </a:t>
            </a:r>
            <a:r>
              <a:rPr lang="fi-FI" dirty="0" err="1"/>
              <a:t>model</a:t>
            </a:r>
            <a:r>
              <a:rPr lang="fi-FI" dirty="0"/>
              <a:t> of London</a:t>
            </a:r>
          </a:p>
        </p:txBody>
      </p:sp>
    </p:spTree>
    <p:extLst>
      <p:ext uri="{BB962C8B-B14F-4D97-AF65-F5344CB8AC3E}">
        <p14:creationId xmlns:p14="http://schemas.microsoft.com/office/powerpoint/2010/main" val="1382668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8E8459-ADF3-2A4C-9E56-734AD6E4245B}"/>
              </a:ext>
            </a:extLst>
          </p:cNvPr>
          <p:cNvSpPr>
            <a:spLocks noGrp="1"/>
          </p:cNvSpPr>
          <p:nvPr>
            <p:ph type="body" sz="half" idx="11"/>
          </p:nvPr>
        </p:nvSpPr>
        <p:spPr/>
        <p:txBody>
          <a:bodyPr/>
          <a:lstStyle/>
          <a:p>
            <a:r>
              <a:rPr lang="fi-FI" dirty="0" err="1"/>
              <a:t>Comparative</a:t>
            </a:r>
            <a:r>
              <a:rPr lang="fi-FI" dirty="0"/>
              <a:t> </a:t>
            </a:r>
            <a:r>
              <a:rPr lang="fi-FI" dirty="0" err="1"/>
              <a:t>advantage</a:t>
            </a:r>
            <a:r>
              <a:rPr lang="fi-FI" dirty="0"/>
              <a:t> and </a:t>
            </a:r>
            <a:r>
              <a:rPr lang="fi-FI" dirty="0" err="1"/>
              <a:t>specialization</a:t>
            </a:r>
            <a:endParaRPr lang="fi-FI" dirty="0"/>
          </a:p>
        </p:txBody>
      </p:sp>
      <p:sp>
        <p:nvSpPr>
          <p:cNvPr id="4" name="Text Placeholder 3">
            <a:extLst>
              <a:ext uri="{FF2B5EF4-FFF2-40B4-BE49-F238E27FC236}">
                <a16:creationId xmlns:a16="http://schemas.microsoft.com/office/drawing/2014/main" id="{15036D8D-B9D8-D448-8BA2-C7C03C568452}"/>
              </a:ext>
            </a:extLst>
          </p:cNvPr>
          <p:cNvSpPr>
            <a:spLocks noGrp="1"/>
          </p:cNvSpPr>
          <p:nvPr>
            <p:ph type="body" sz="half" idx="2"/>
          </p:nvPr>
        </p:nvSpPr>
        <p:spPr/>
        <p:txBody>
          <a:bodyPr/>
          <a:lstStyle/>
          <a:p>
            <a:r>
              <a:rPr lang="fi-FI" dirty="0"/>
              <a:t>A </a:t>
            </a:r>
            <a:r>
              <a:rPr lang="fi-FI" dirty="0" err="1"/>
              <a:t>first</a:t>
            </a:r>
            <a:r>
              <a:rPr lang="fi-FI" dirty="0"/>
              <a:t> look </a:t>
            </a:r>
            <a:r>
              <a:rPr lang="fi-FI" dirty="0" err="1"/>
              <a:t>ot</a:t>
            </a:r>
            <a:r>
              <a:rPr lang="fi-FI" dirty="0"/>
              <a:t> </a:t>
            </a:r>
            <a:r>
              <a:rPr lang="fi-FI" dirty="0" err="1"/>
              <a:t>economic</a:t>
            </a:r>
            <a:r>
              <a:rPr lang="fi-FI" dirty="0"/>
              <a:t> </a:t>
            </a:r>
            <a:r>
              <a:rPr lang="fi-FI" dirty="0" err="1"/>
              <a:t>models</a:t>
            </a:r>
            <a:endParaRPr lang="fi-FI" dirty="0"/>
          </a:p>
        </p:txBody>
      </p:sp>
    </p:spTree>
    <p:extLst>
      <p:ext uri="{BB962C8B-B14F-4D97-AF65-F5344CB8AC3E}">
        <p14:creationId xmlns:p14="http://schemas.microsoft.com/office/powerpoint/2010/main" val="534692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5994E7-5FBC-B64F-9BB3-9F609D45D6B5}"/>
              </a:ext>
            </a:extLst>
          </p:cNvPr>
          <p:cNvSpPr>
            <a:spLocks noGrp="1"/>
          </p:cNvSpPr>
          <p:nvPr>
            <p:ph type="body" sz="half" idx="10"/>
          </p:nvPr>
        </p:nvSpPr>
        <p:spPr>
          <a:xfrm>
            <a:off x="292353" y="215948"/>
            <a:ext cx="8492897" cy="615325"/>
          </a:xfrm>
        </p:spPr>
        <p:txBody>
          <a:bodyPr/>
          <a:lstStyle/>
          <a:p>
            <a:r>
              <a:rPr lang="fi-FI" sz="3200" dirty="0"/>
              <a:t>A </a:t>
            </a:r>
            <a:r>
              <a:rPr lang="fi-FI" sz="3200" dirty="0" err="1"/>
              <a:t>simple</a:t>
            </a:r>
            <a:r>
              <a:rPr lang="fi-FI" sz="3200" dirty="0"/>
              <a:t> </a:t>
            </a:r>
            <a:r>
              <a:rPr lang="fi-FI" sz="3200" dirty="0" err="1"/>
              <a:t>economic</a:t>
            </a:r>
            <a:r>
              <a:rPr lang="fi-FI" sz="3200" dirty="0"/>
              <a:t> </a:t>
            </a:r>
            <a:r>
              <a:rPr lang="fi-FI" sz="3200" dirty="0" err="1"/>
              <a:t>model</a:t>
            </a:r>
            <a:r>
              <a:rPr lang="fi-FI" sz="3200" dirty="0"/>
              <a:t> of </a:t>
            </a:r>
            <a:r>
              <a:rPr lang="fi-FI" sz="3200" dirty="0" err="1"/>
              <a:t>trade</a:t>
            </a:r>
            <a:endParaRPr lang="fi-FI" sz="3200" dirty="0"/>
          </a:p>
        </p:txBody>
      </p:sp>
      <p:graphicFrame>
        <p:nvGraphicFramePr>
          <p:cNvPr id="8" name="Table 7">
            <a:extLst>
              <a:ext uri="{FF2B5EF4-FFF2-40B4-BE49-F238E27FC236}">
                <a16:creationId xmlns:a16="http://schemas.microsoft.com/office/drawing/2014/main" id="{E632720C-B664-8348-A8D5-26DFF27B8430}"/>
              </a:ext>
            </a:extLst>
          </p:cNvPr>
          <p:cNvGraphicFramePr>
            <a:graphicFrameLocks noGrp="1"/>
          </p:cNvGraphicFramePr>
          <p:nvPr>
            <p:extLst>
              <p:ext uri="{D42A27DB-BD31-4B8C-83A1-F6EECF244321}">
                <p14:modId xmlns:p14="http://schemas.microsoft.com/office/powerpoint/2010/main" val="114306575"/>
              </p:ext>
            </p:extLst>
          </p:nvPr>
        </p:nvGraphicFramePr>
        <p:xfrm>
          <a:off x="4067117" y="2976359"/>
          <a:ext cx="3998148" cy="1140651"/>
        </p:xfrm>
        <a:graphic>
          <a:graphicData uri="http://schemas.openxmlformats.org/drawingml/2006/table">
            <a:tbl>
              <a:tblPr firstRow="1" bandRow="1">
                <a:tableStyleId>{BC89EF96-8CEA-46FF-86C4-4CE0E7609802}</a:tableStyleId>
              </a:tblPr>
              <a:tblGrid>
                <a:gridCol w="1332716">
                  <a:extLst>
                    <a:ext uri="{9D8B030D-6E8A-4147-A177-3AD203B41FA5}">
                      <a16:colId xmlns:a16="http://schemas.microsoft.com/office/drawing/2014/main" val="20000"/>
                    </a:ext>
                  </a:extLst>
                </a:gridCol>
                <a:gridCol w="1332716">
                  <a:extLst>
                    <a:ext uri="{9D8B030D-6E8A-4147-A177-3AD203B41FA5}">
                      <a16:colId xmlns:a16="http://schemas.microsoft.com/office/drawing/2014/main" val="20001"/>
                    </a:ext>
                  </a:extLst>
                </a:gridCol>
                <a:gridCol w="1332716">
                  <a:extLst>
                    <a:ext uri="{9D8B030D-6E8A-4147-A177-3AD203B41FA5}">
                      <a16:colId xmlns:a16="http://schemas.microsoft.com/office/drawing/2014/main" val="20002"/>
                    </a:ext>
                  </a:extLst>
                </a:gridCol>
              </a:tblGrid>
              <a:tr h="380217">
                <a:tc>
                  <a:txBody>
                    <a:bodyPr/>
                    <a:lstStyle/>
                    <a:p>
                      <a:endParaRPr lang="fi-FI" sz="1600" dirty="0"/>
                    </a:p>
                  </a:txBody>
                  <a:tcPr marL="76200" marR="76200" marT="38100" marB="38100"/>
                </a:tc>
                <a:tc>
                  <a:txBody>
                    <a:bodyPr/>
                    <a:lstStyle/>
                    <a:p>
                      <a:r>
                        <a:rPr lang="fi-FI" sz="1600" dirty="0" err="1"/>
                        <a:t>cloth</a:t>
                      </a:r>
                      <a:endParaRPr lang="fi-FI" sz="1600" dirty="0"/>
                    </a:p>
                  </a:txBody>
                  <a:tcPr marL="76200" marR="76200" marT="38100" marB="38100"/>
                </a:tc>
                <a:tc>
                  <a:txBody>
                    <a:bodyPr/>
                    <a:lstStyle/>
                    <a:p>
                      <a:r>
                        <a:rPr lang="fi-FI" sz="1600" dirty="0" err="1"/>
                        <a:t>wine</a:t>
                      </a:r>
                      <a:endParaRPr lang="fi-FI" sz="1600" dirty="0"/>
                    </a:p>
                  </a:txBody>
                  <a:tcPr marL="76200" marR="76200" marT="38100" marB="38100"/>
                </a:tc>
                <a:extLst>
                  <a:ext uri="{0D108BD9-81ED-4DB2-BD59-A6C34878D82A}">
                    <a16:rowId xmlns:a16="http://schemas.microsoft.com/office/drawing/2014/main" val="10000"/>
                  </a:ext>
                </a:extLst>
              </a:tr>
              <a:tr h="380217">
                <a:tc>
                  <a:txBody>
                    <a:bodyPr/>
                    <a:lstStyle/>
                    <a:p>
                      <a:r>
                        <a:rPr lang="fi-FI" sz="1600" dirty="0"/>
                        <a:t>England</a:t>
                      </a:r>
                    </a:p>
                  </a:txBody>
                  <a:tcPr marL="76200" marR="76200" marT="38100" marB="38100"/>
                </a:tc>
                <a:tc>
                  <a:txBody>
                    <a:bodyPr/>
                    <a:lstStyle/>
                    <a:p>
                      <a:r>
                        <a:rPr lang="fi-FI" sz="1600" dirty="0"/>
                        <a:t>2 h / </a:t>
                      </a:r>
                      <a:r>
                        <a:rPr lang="fi-FI" sz="1600" dirty="0" err="1"/>
                        <a:t>meter</a:t>
                      </a:r>
                      <a:endParaRPr lang="fi-FI" sz="1600" dirty="0"/>
                    </a:p>
                  </a:txBody>
                  <a:tcPr marL="76200" marR="76200" marT="38100" marB="38100"/>
                </a:tc>
                <a:tc>
                  <a:txBody>
                    <a:bodyPr/>
                    <a:lstStyle/>
                    <a:p>
                      <a:r>
                        <a:rPr lang="fi-FI" sz="1600" baseline="0" dirty="0"/>
                        <a:t>6 h / </a:t>
                      </a:r>
                      <a:r>
                        <a:rPr lang="fi-FI" sz="1600" baseline="0" dirty="0" err="1"/>
                        <a:t>barrel</a:t>
                      </a:r>
                      <a:endParaRPr lang="fi-FI" sz="1600" dirty="0"/>
                    </a:p>
                  </a:txBody>
                  <a:tcPr marL="76200" marR="76200" marT="38100" marB="38100"/>
                </a:tc>
                <a:extLst>
                  <a:ext uri="{0D108BD9-81ED-4DB2-BD59-A6C34878D82A}">
                    <a16:rowId xmlns:a16="http://schemas.microsoft.com/office/drawing/2014/main" val="10001"/>
                  </a:ext>
                </a:extLst>
              </a:tr>
              <a:tr h="380217">
                <a:tc>
                  <a:txBody>
                    <a:bodyPr/>
                    <a:lstStyle/>
                    <a:p>
                      <a:r>
                        <a:rPr lang="fi-FI" sz="1600" dirty="0"/>
                        <a:t>Portugal</a:t>
                      </a:r>
                    </a:p>
                  </a:txBody>
                  <a:tcPr marL="76200" marR="76200" marT="38100" marB="38100"/>
                </a:tc>
                <a:tc>
                  <a:txBody>
                    <a:bodyPr/>
                    <a:lstStyle/>
                    <a:p>
                      <a:r>
                        <a:rPr lang="fi-FI" sz="1600" dirty="0"/>
                        <a:t>1 h</a:t>
                      </a:r>
                      <a:r>
                        <a:rPr lang="fi-FI" sz="1600" baseline="0" dirty="0"/>
                        <a:t> </a:t>
                      </a:r>
                      <a:r>
                        <a:rPr lang="fi-FI" sz="1600" dirty="0"/>
                        <a:t>/ </a:t>
                      </a:r>
                      <a:r>
                        <a:rPr lang="fi-FI" sz="1600" dirty="0" err="1"/>
                        <a:t>meter</a:t>
                      </a:r>
                      <a:endParaRPr lang="fi-FI" sz="1600" dirty="0"/>
                    </a:p>
                  </a:txBody>
                  <a:tcPr marL="76200" marR="76200" marT="38100" marB="38100"/>
                </a:tc>
                <a:tc>
                  <a:txBody>
                    <a:bodyPr/>
                    <a:lstStyle/>
                    <a:p>
                      <a:r>
                        <a:rPr lang="fi-FI" sz="1600" dirty="0"/>
                        <a:t>2 h / </a:t>
                      </a:r>
                      <a:r>
                        <a:rPr lang="fi-FI" sz="1600" dirty="0" err="1"/>
                        <a:t>barrel</a:t>
                      </a:r>
                      <a:endParaRPr lang="fi-FI" sz="1600" dirty="0"/>
                    </a:p>
                  </a:txBody>
                  <a:tcPr marL="76200" marR="76200" marT="38100" marB="38100"/>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FCA195AA-72DD-334E-B50E-F1024DD80726}"/>
              </a:ext>
            </a:extLst>
          </p:cNvPr>
          <p:cNvSpPr txBox="1"/>
          <p:nvPr/>
        </p:nvSpPr>
        <p:spPr>
          <a:xfrm>
            <a:off x="563418" y="1062181"/>
            <a:ext cx="6376746" cy="1284967"/>
          </a:xfrm>
          <a:prstGeom prst="rect">
            <a:avLst/>
          </a:prstGeom>
          <a:noFill/>
        </p:spPr>
        <p:txBody>
          <a:bodyPr wrap="none" rtlCol="0">
            <a:spAutoFit/>
          </a:bodyPr>
          <a:lstStyle/>
          <a:p>
            <a:pPr marL="483731" lvl="1" indent="-285739"/>
            <a:r>
              <a:rPr lang="en-US" sz="1600" b="1" dirty="0"/>
              <a:t>Imagine a world with only two countries: </a:t>
            </a:r>
            <a:r>
              <a:rPr lang="en-US" sz="1600" dirty="0"/>
              <a:t>England and Portugal</a:t>
            </a:r>
          </a:p>
          <a:p>
            <a:pPr marL="483742" lvl="1" indent="-285750">
              <a:buFont typeface="Wingdings" pitchFamily="2" charset="2"/>
              <a:buChar char="Ø"/>
            </a:pPr>
            <a:r>
              <a:rPr lang="en-US" sz="1600" dirty="0"/>
              <a:t>Trading in two goods: cloth and wine</a:t>
            </a:r>
          </a:p>
          <a:p>
            <a:pPr marL="483742" lvl="1" indent="-285750">
              <a:buFont typeface="Wingdings" pitchFamily="2" charset="2"/>
              <a:buChar char="Ø"/>
            </a:pPr>
            <a:r>
              <a:rPr lang="en-US" sz="1600" dirty="0"/>
              <a:t>A single factor of production (labor)</a:t>
            </a:r>
          </a:p>
          <a:p>
            <a:pPr marL="197992" lvl="1"/>
            <a:r>
              <a:rPr lang="en-US" sz="1600" dirty="0"/>
              <a:t>England has 18 000 h of labor per year, Portugal has 8 000</a:t>
            </a:r>
          </a:p>
          <a:p>
            <a:endParaRPr lang="fi-FI" dirty="0"/>
          </a:p>
        </p:txBody>
      </p:sp>
      <p:sp>
        <p:nvSpPr>
          <p:cNvPr id="10" name="TextBox 9">
            <a:extLst>
              <a:ext uri="{FF2B5EF4-FFF2-40B4-BE49-F238E27FC236}">
                <a16:creationId xmlns:a16="http://schemas.microsoft.com/office/drawing/2014/main" id="{4122100A-0F8B-D74E-A735-D41F1374F45B}"/>
              </a:ext>
            </a:extLst>
          </p:cNvPr>
          <p:cNvSpPr txBox="1"/>
          <p:nvPr/>
        </p:nvSpPr>
        <p:spPr>
          <a:xfrm>
            <a:off x="665018" y="2976359"/>
            <a:ext cx="2805576" cy="1038746"/>
          </a:xfrm>
          <a:prstGeom prst="rect">
            <a:avLst/>
          </a:prstGeom>
          <a:noFill/>
        </p:spPr>
        <p:txBody>
          <a:bodyPr wrap="none" rtlCol="0">
            <a:spAutoFit/>
          </a:bodyPr>
          <a:lstStyle/>
          <a:p>
            <a:r>
              <a:rPr lang="en-US" sz="1600" dirty="0"/>
              <a:t>Assume that production of </a:t>
            </a:r>
          </a:p>
          <a:p>
            <a:r>
              <a:rPr lang="en-US" sz="1600" dirty="0"/>
              <a:t>cloth and wine requires labor</a:t>
            </a:r>
          </a:p>
          <a:p>
            <a:r>
              <a:rPr lang="en-US" sz="1600" dirty="0"/>
              <a:t>as follows:</a:t>
            </a:r>
          </a:p>
          <a:p>
            <a:endParaRPr lang="fi-FI" dirty="0"/>
          </a:p>
        </p:txBody>
      </p:sp>
      <p:sp>
        <p:nvSpPr>
          <p:cNvPr id="11" name="TextBox 10">
            <a:extLst>
              <a:ext uri="{FF2B5EF4-FFF2-40B4-BE49-F238E27FC236}">
                <a16:creationId xmlns:a16="http://schemas.microsoft.com/office/drawing/2014/main" id="{3857D756-080E-8342-8FBB-011A5514AA49}"/>
              </a:ext>
            </a:extLst>
          </p:cNvPr>
          <p:cNvSpPr txBox="1"/>
          <p:nvPr/>
        </p:nvSpPr>
        <p:spPr>
          <a:xfrm>
            <a:off x="665018" y="4394082"/>
            <a:ext cx="4408579" cy="338554"/>
          </a:xfrm>
          <a:prstGeom prst="rect">
            <a:avLst/>
          </a:prstGeom>
          <a:noFill/>
        </p:spPr>
        <p:txBody>
          <a:bodyPr wrap="none" rtlCol="0">
            <a:spAutoFit/>
          </a:bodyPr>
          <a:lstStyle/>
          <a:p>
            <a:r>
              <a:rPr lang="fi-FI" sz="1600" dirty="0"/>
              <a:t>Can </a:t>
            </a:r>
            <a:r>
              <a:rPr lang="fi-FI" sz="1600" dirty="0" err="1"/>
              <a:t>the</a:t>
            </a:r>
            <a:r>
              <a:rPr lang="fi-FI" sz="1600" dirty="0"/>
              <a:t> </a:t>
            </a:r>
            <a:r>
              <a:rPr lang="fi-FI" sz="1600" dirty="0" err="1"/>
              <a:t>two</a:t>
            </a:r>
            <a:r>
              <a:rPr lang="fi-FI" sz="1600" dirty="0"/>
              <a:t> </a:t>
            </a:r>
            <a:r>
              <a:rPr lang="fi-FI" sz="1600" dirty="0" err="1"/>
              <a:t>countries</a:t>
            </a:r>
            <a:r>
              <a:rPr lang="fi-FI" sz="1600" dirty="0"/>
              <a:t> </a:t>
            </a:r>
            <a:r>
              <a:rPr lang="fi-FI" sz="1600" dirty="0" err="1"/>
              <a:t>both</a:t>
            </a:r>
            <a:r>
              <a:rPr lang="fi-FI" sz="1600" dirty="0"/>
              <a:t> </a:t>
            </a:r>
            <a:r>
              <a:rPr lang="fi-FI" sz="1600" dirty="0" err="1"/>
              <a:t>benefit</a:t>
            </a:r>
            <a:r>
              <a:rPr lang="fi-FI" sz="1600" dirty="0"/>
              <a:t> </a:t>
            </a:r>
            <a:r>
              <a:rPr lang="fi-FI" sz="1600" dirty="0" err="1"/>
              <a:t>from</a:t>
            </a:r>
            <a:r>
              <a:rPr lang="fi-FI" sz="1600" dirty="0"/>
              <a:t> </a:t>
            </a:r>
            <a:r>
              <a:rPr lang="fi-FI" sz="1600" dirty="0" err="1"/>
              <a:t>trade</a:t>
            </a:r>
            <a:r>
              <a:rPr lang="fi-FI" sz="1600" dirty="0"/>
              <a:t>?</a:t>
            </a:r>
          </a:p>
        </p:txBody>
      </p:sp>
    </p:spTree>
    <p:extLst>
      <p:ext uri="{BB962C8B-B14F-4D97-AF65-F5344CB8AC3E}">
        <p14:creationId xmlns:p14="http://schemas.microsoft.com/office/powerpoint/2010/main" val="68653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25AAD-6F24-7C4B-8007-7316EEE18566}"/>
              </a:ext>
            </a:extLst>
          </p:cNvPr>
          <p:cNvSpPr>
            <a:spLocks noGrp="1"/>
          </p:cNvSpPr>
          <p:nvPr>
            <p:ph type="body" sz="half" idx="10"/>
          </p:nvPr>
        </p:nvSpPr>
        <p:spPr>
          <a:xfrm>
            <a:off x="292353" y="215948"/>
            <a:ext cx="8492897" cy="641808"/>
          </a:xfrm>
        </p:spPr>
        <p:txBody>
          <a:bodyPr/>
          <a:lstStyle/>
          <a:p>
            <a:r>
              <a:rPr lang="fi-FI" sz="3200" dirty="0"/>
              <a:t>Course </a:t>
            </a:r>
            <a:r>
              <a:rPr lang="fi-FI" sz="3200" dirty="0" err="1"/>
              <a:t>organization</a:t>
            </a:r>
            <a:endParaRPr lang="fi-FI" sz="3200" dirty="0"/>
          </a:p>
        </p:txBody>
      </p:sp>
      <p:sp>
        <p:nvSpPr>
          <p:cNvPr id="3" name="Text Placeholder 2">
            <a:extLst>
              <a:ext uri="{FF2B5EF4-FFF2-40B4-BE49-F238E27FC236}">
                <a16:creationId xmlns:a16="http://schemas.microsoft.com/office/drawing/2014/main" id="{20607701-1C7C-D746-8EC0-DC02BDE3CBF2}"/>
              </a:ext>
            </a:extLst>
          </p:cNvPr>
          <p:cNvSpPr>
            <a:spLocks noGrp="1"/>
          </p:cNvSpPr>
          <p:nvPr>
            <p:ph type="body" sz="half" idx="11"/>
          </p:nvPr>
        </p:nvSpPr>
        <p:spPr>
          <a:xfrm>
            <a:off x="292353" y="1157161"/>
            <a:ext cx="8492897" cy="3794889"/>
          </a:xfrm>
        </p:spPr>
        <p:txBody>
          <a:bodyPr/>
          <a:lstStyle/>
          <a:p>
            <a:pPr marL="342900" indent="-342900"/>
            <a:r>
              <a:rPr lang="fi-FI" dirty="0"/>
              <a:t>Course </a:t>
            </a:r>
            <a:r>
              <a:rPr lang="fi-FI" dirty="0" err="1"/>
              <a:t>Homepage</a:t>
            </a:r>
            <a:endParaRPr lang="fi-FI" dirty="0"/>
          </a:p>
          <a:p>
            <a:pPr marL="580500" lvl="1" indent="-342900"/>
            <a:r>
              <a:rPr lang="fi-FI" dirty="0">
                <a:hlinkClick r:id="rId2"/>
              </a:rPr>
              <a:t>mycourses.aalto.fi </a:t>
            </a:r>
            <a:r>
              <a:rPr lang="fi-FI" dirty="0"/>
              <a:t>-&gt; my </a:t>
            </a:r>
            <a:r>
              <a:rPr lang="fi-FI" dirty="0" err="1"/>
              <a:t>own</a:t>
            </a:r>
            <a:r>
              <a:rPr lang="fi-FI" dirty="0"/>
              <a:t> </a:t>
            </a:r>
            <a:r>
              <a:rPr lang="fi-FI" dirty="0" err="1"/>
              <a:t>courses-</a:t>
            </a:r>
            <a:r>
              <a:rPr lang="fi-FI" dirty="0"/>
              <a:t>&gt; </a:t>
            </a:r>
            <a:r>
              <a:rPr lang="fi-FI" dirty="0" err="1"/>
              <a:t>Principles</a:t>
            </a:r>
            <a:r>
              <a:rPr lang="fi-FI" dirty="0"/>
              <a:t> of </a:t>
            </a:r>
            <a:r>
              <a:rPr lang="fi-FI" dirty="0" err="1"/>
              <a:t>Economics</a:t>
            </a:r>
            <a:r>
              <a:rPr lang="fi-FI" dirty="0"/>
              <a:t> I</a:t>
            </a:r>
          </a:p>
          <a:p>
            <a:pPr marL="580500" lvl="1" indent="-342900"/>
            <a:r>
              <a:rPr lang="fi-FI" dirty="0" err="1"/>
              <a:t>Lecture</a:t>
            </a:r>
            <a:r>
              <a:rPr lang="fi-FI" dirty="0"/>
              <a:t> </a:t>
            </a:r>
            <a:r>
              <a:rPr lang="fi-FI" dirty="0" err="1"/>
              <a:t>slides</a:t>
            </a:r>
            <a:r>
              <a:rPr lang="fi-FI" dirty="0"/>
              <a:t>, </a:t>
            </a:r>
            <a:r>
              <a:rPr lang="fi-FI" dirty="0" err="1"/>
              <a:t>problem</a:t>
            </a:r>
            <a:r>
              <a:rPr lang="fi-FI" dirty="0"/>
              <a:t> </a:t>
            </a:r>
            <a:r>
              <a:rPr lang="fi-FI" dirty="0" err="1"/>
              <a:t>sets</a:t>
            </a:r>
            <a:r>
              <a:rPr lang="fi-FI" dirty="0"/>
              <a:t>, </a:t>
            </a:r>
            <a:r>
              <a:rPr lang="fi-FI" dirty="0" err="1"/>
              <a:t>return</a:t>
            </a:r>
            <a:r>
              <a:rPr lang="fi-FI" dirty="0"/>
              <a:t> of </a:t>
            </a:r>
            <a:r>
              <a:rPr lang="fi-FI" dirty="0" err="1"/>
              <a:t>problem</a:t>
            </a:r>
            <a:r>
              <a:rPr lang="fi-FI" dirty="0"/>
              <a:t> </a:t>
            </a:r>
            <a:r>
              <a:rPr lang="fi-FI" dirty="0" err="1"/>
              <a:t>sets</a:t>
            </a:r>
            <a:endParaRPr lang="fi-FI" dirty="0"/>
          </a:p>
          <a:p>
            <a:r>
              <a:rPr lang="fi-FI" dirty="0" err="1"/>
              <a:t>Textbook</a:t>
            </a:r>
            <a:endParaRPr lang="fi-FI" dirty="0"/>
          </a:p>
          <a:p>
            <a:pPr marL="580500" lvl="1" indent="-342900"/>
            <a:r>
              <a:rPr lang="fi-FI" dirty="0"/>
              <a:t>CORE-team: </a:t>
            </a:r>
            <a:r>
              <a:rPr lang="fi-FI" dirty="0" err="1"/>
              <a:t>The</a:t>
            </a:r>
            <a:r>
              <a:rPr lang="fi-FI" dirty="0"/>
              <a:t> </a:t>
            </a:r>
            <a:r>
              <a:rPr lang="fi-FI" dirty="0" err="1"/>
              <a:t>Economy</a:t>
            </a:r>
            <a:endParaRPr lang="fi-FI" dirty="0"/>
          </a:p>
          <a:p>
            <a:pPr marL="803700" lvl="2" indent="-342900"/>
            <a:r>
              <a:rPr lang="fi-FI" dirty="0" err="1"/>
              <a:t>Relevant</a:t>
            </a:r>
            <a:r>
              <a:rPr lang="fi-FI" dirty="0"/>
              <a:t> </a:t>
            </a:r>
            <a:r>
              <a:rPr lang="fi-FI" dirty="0" err="1"/>
              <a:t>chapters</a:t>
            </a:r>
            <a:r>
              <a:rPr lang="fi-FI" dirty="0"/>
              <a:t> </a:t>
            </a:r>
            <a:r>
              <a:rPr lang="fi-FI" dirty="0" err="1"/>
              <a:t>indicated</a:t>
            </a:r>
            <a:r>
              <a:rPr lang="fi-FI" dirty="0"/>
              <a:t> in </a:t>
            </a:r>
            <a:r>
              <a:rPr lang="fi-FI" dirty="0" err="1"/>
              <a:t>the</a:t>
            </a:r>
            <a:r>
              <a:rPr lang="fi-FI" dirty="0"/>
              <a:t> </a:t>
            </a:r>
            <a:r>
              <a:rPr lang="fi-FI" dirty="0" err="1"/>
              <a:t>Syllabus</a:t>
            </a:r>
            <a:r>
              <a:rPr lang="fi-FI" dirty="0"/>
              <a:t> of </a:t>
            </a:r>
            <a:r>
              <a:rPr lang="fi-FI" dirty="0" err="1"/>
              <a:t>the</a:t>
            </a:r>
            <a:r>
              <a:rPr lang="fi-FI" dirty="0"/>
              <a:t> </a:t>
            </a:r>
            <a:r>
              <a:rPr lang="fi-FI" dirty="0" err="1"/>
              <a:t>course</a:t>
            </a:r>
            <a:r>
              <a:rPr lang="fi-FI" dirty="0"/>
              <a:t> (</a:t>
            </a:r>
            <a:r>
              <a:rPr lang="fi-FI" dirty="0" err="1"/>
              <a:t>available</a:t>
            </a:r>
            <a:r>
              <a:rPr lang="fi-FI" dirty="0"/>
              <a:t> in </a:t>
            </a:r>
            <a:r>
              <a:rPr lang="fi-FI" dirty="0" err="1"/>
              <a:t>the</a:t>
            </a:r>
            <a:r>
              <a:rPr lang="fi-FI" dirty="0"/>
              <a:t> </a:t>
            </a:r>
            <a:r>
              <a:rPr lang="fi-FI" dirty="0" err="1"/>
              <a:t>Materials</a:t>
            </a:r>
            <a:r>
              <a:rPr lang="fi-FI" dirty="0"/>
              <a:t>)</a:t>
            </a:r>
          </a:p>
          <a:p>
            <a:pPr marL="803700" lvl="2" indent="-342900"/>
            <a:r>
              <a:rPr lang="fi-FI" dirty="0"/>
              <a:t>Electronic version of </a:t>
            </a:r>
            <a:r>
              <a:rPr lang="fi-FI" dirty="0" err="1"/>
              <a:t>the</a:t>
            </a:r>
            <a:r>
              <a:rPr lang="fi-FI" dirty="0"/>
              <a:t> </a:t>
            </a:r>
            <a:r>
              <a:rPr lang="fi-FI" dirty="0" err="1"/>
              <a:t>book</a:t>
            </a:r>
            <a:r>
              <a:rPr lang="fi-FI" dirty="0"/>
              <a:t> </a:t>
            </a:r>
            <a:r>
              <a:rPr lang="fi-FI" dirty="0" err="1"/>
              <a:t>free</a:t>
            </a:r>
            <a:r>
              <a:rPr lang="fi-FI" dirty="0"/>
              <a:t> at </a:t>
            </a:r>
            <a:r>
              <a:rPr lang="fi-FI" dirty="0">
                <a:hlinkClick r:id="rId3"/>
              </a:rPr>
              <a:t>www.core-econ.org/the-economy</a:t>
            </a:r>
            <a:endParaRPr lang="fi-FI" dirty="0"/>
          </a:p>
          <a:p>
            <a:pPr marL="342900" indent="-342900"/>
            <a:r>
              <a:rPr lang="fi-FI" dirty="0" err="1"/>
              <a:t>Lectures</a:t>
            </a:r>
            <a:r>
              <a:rPr lang="fi-FI" dirty="0"/>
              <a:t> </a:t>
            </a:r>
          </a:p>
          <a:p>
            <a:pPr marL="580500" lvl="1" indent="-342900"/>
            <a:r>
              <a:rPr lang="fi-FI" dirty="0" err="1"/>
              <a:t>Indicate</a:t>
            </a:r>
            <a:r>
              <a:rPr lang="fi-FI" dirty="0"/>
              <a:t> </a:t>
            </a:r>
            <a:r>
              <a:rPr lang="fi-FI" dirty="0" err="1"/>
              <a:t>the</a:t>
            </a:r>
            <a:r>
              <a:rPr lang="fi-FI" dirty="0"/>
              <a:t> </a:t>
            </a:r>
            <a:r>
              <a:rPr lang="fi-FI" dirty="0" err="1"/>
              <a:t>central</a:t>
            </a:r>
            <a:r>
              <a:rPr lang="fi-FI" dirty="0"/>
              <a:t> </a:t>
            </a:r>
            <a:r>
              <a:rPr lang="fi-FI" dirty="0" err="1"/>
              <a:t>content</a:t>
            </a:r>
            <a:r>
              <a:rPr lang="fi-FI" dirty="0"/>
              <a:t> in </a:t>
            </a:r>
            <a:r>
              <a:rPr lang="fi-FI" dirty="0" err="1"/>
              <a:t>the</a:t>
            </a:r>
            <a:r>
              <a:rPr lang="fi-FI" dirty="0"/>
              <a:t> </a:t>
            </a:r>
            <a:r>
              <a:rPr lang="fi-FI" dirty="0" err="1"/>
              <a:t>textbook</a:t>
            </a:r>
            <a:r>
              <a:rPr lang="fi-FI" dirty="0"/>
              <a:t> and </a:t>
            </a:r>
            <a:r>
              <a:rPr lang="fi-FI" dirty="0" err="1"/>
              <a:t>develop</a:t>
            </a:r>
            <a:r>
              <a:rPr lang="fi-FI" dirty="0"/>
              <a:t> </a:t>
            </a:r>
            <a:r>
              <a:rPr lang="fi-FI" dirty="0" err="1"/>
              <a:t>some</a:t>
            </a:r>
            <a:r>
              <a:rPr lang="fi-FI" dirty="0"/>
              <a:t> </a:t>
            </a:r>
            <a:r>
              <a:rPr lang="fi-FI" dirty="0" err="1"/>
              <a:t>themes</a:t>
            </a:r>
            <a:r>
              <a:rPr lang="fi-FI" dirty="0"/>
              <a:t> </a:t>
            </a:r>
            <a:r>
              <a:rPr lang="fi-FI" dirty="0" err="1"/>
              <a:t>further</a:t>
            </a:r>
            <a:endParaRPr lang="fi-FI" dirty="0"/>
          </a:p>
          <a:p>
            <a:pPr marL="580500" lvl="1" indent="-342900"/>
            <a:endParaRPr lang="fi-FI" dirty="0"/>
          </a:p>
        </p:txBody>
      </p:sp>
    </p:spTree>
    <p:extLst>
      <p:ext uri="{BB962C8B-B14F-4D97-AF65-F5344CB8AC3E}">
        <p14:creationId xmlns:p14="http://schemas.microsoft.com/office/powerpoint/2010/main" val="306578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F0988-6475-414D-8CF8-E11539BFD326}"/>
              </a:ext>
            </a:extLst>
          </p:cNvPr>
          <p:cNvSpPr>
            <a:spLocks noGrp="1"/>
          </p:cNvSpPr>
          <p:nvPr>
            <p:ph type="body" sz="half" idx="10"/>
          </p:nvPr>
        </p:nvSpPr>
        <p:spPr>
          <a:xfrm>
            <a:off x="292353" y="215948"/>
            <a:ext cx="8492897" cy="689216"/>
          </a:xfrm>
        </p:spPr>
        <p:txBody>
          <a:bodyPr/>
          <a:lstStyle/>
          <a:p>
            <a:r>
              <a:rPr lang="fi-FI" sz="3200" dirty="0" err="1"/>
              <a:t>England’s</a:t>
            </a:r>
            <a:r>
              <a:rPr lang="fi-FI" sz="3200" dirty="0"/>
              <a:t> </a:t>
            </a:r>
            <a:r>
              <a:rPr lang="fi-FI" sz="3200" dirty="0" err="1"/>
              <a:t>production</a:t>
            </a:r>
            <a:r>
              <a:rPr lang="fi-FI" sz="3200" dirty="0"/>
              <a:t> </a:t>
            </a:r>
            <a:r>
              <a:rPr lang="fi-FI" sz="3200" dirty="0" err="1"/>
              <a:t>possibilities</a:t>
            </a:r>
            <a:endParaRPr lang="fi-FI" sz="3200" dirty="0"/>
          </a:p>
        </p:txBody>
      </p:sp>
      <p:sp>
        <p:nvSpPr>
          <p:cNvPr id="7" name="Text Box 28">
            <a:extLst>
              <a:ext uri="{FF2B5EF4-FFF2-40B4-BE49-F238E27FC236}">
                <a16:creationId xmlns:a16="http://schemas.microsoft.com/office/drawing/2014/main" id="{CE11FCCB-D91A-7F48-9EED-AFD845D623D6}"/>
              </a:ext>
            </a:extLst>
          </p:cNvPr>
          <p:cNvSpPr txBox="1">
            <a:spLocks noChangeArrowheads="1"/>
          </p:cNvSpPr>
          <p:nvPr/>
        </p:nvSpPr>
        <p:spPr bwMode="auto">
          <a:xfrm>
            <a:off x="1049458" y="1263454"/>
            <a:ext cx="2653378" cy="1375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By splitting total hours between cloth and wine, England can achieve any combination on the green line:</a:t>
            </a:r>
          </a:p>
        </p:txBody>
      </p:sp>
      <p:graphicFrame>
        <p:nvGraphicFramePr>
          <p:cNvPr id="8" name="Table 7">
            <a:extLst>
              <a:ext uri="{FF2B5EF4-FFF2-40B4-BE49-F238E27FC236}">
                <a16:creationId xmlns:a16="http://schemas.microsoft.com/office/drawing/2014/main" id="{4FC6CE7F-717E-AF47-9472-869E63B79059}"/>
              </a:ext>
            </a:extLst>
          </p:cNvPr>
          <p:cNvGraphicFramePr>
            <a:graphicFrameLocks noGrp="1"/>
          </p:cNvGraphicFramePr>
          <p:nvPr>
            <p:extLst>
              <p:ext uri="{D42A27DB-BD31-4B8C-83A1-F6EECF244321}">
                <p14:modId xmlns:p14="http://schemas.microsoft.com/office/powerpoint/2010/main" val="3441424557"/>
              </p:ext>
            </p:extLst>
          </p:nvPr>
        </p:nvGraphicFramePr>
        <p:xfrm>
          <a:off x="1078858" y="3026289"/>
          <a:ext cx="2452710" cy="1264696"/>
        </p:xfrm>
        <a:graphic>
          <a:graphicData uri="http://schemas.openxmlformats.org/drawingml/2006/table">
            <a:tbl>
              <a:tblPr firstRow="1" bandRow="1">
                <a:tableStyleId>{BC89EF96-8CEA-46FF-86C4-4CE0E7609802}</a:tableStyleId>
              </a:tblPr>
              <a:tblGrid>
                <a:gridCol w="1226355">
                  <a:extLst>
                    <a:ext uri="{9D8B030D-6E8A-4147-A177-3AD203B41FA5}">
                      <a16:colId xmlns:a16="http://schemas.microsoft.com/office/drawing/2014/main" val="20000"/>
                    </a:ext>
                  </a:extLst>
                </a:gridCol>
                <a:gridCol w="1226355">
                  <a:extLst>
                    <a:ext uri="{9D8B030D-6E8A-4147-A177-3AD203B41FA5}">
                      <a16:colId xmlns:a16="http://schemas.microsoft.com/office/drawing/2014/main" val="20001"/>
                    </a:ext>
                  </a:extLst>
                </a:gridCol>
              </a:tblGrid>
              <a:tr h="316174">
                <a:tc>
                  <a:txBody>
                    <a:bodyPr/>
                    <a:lstStyle/>
                    <a:p>
                      <a:r>
                        <a:rPr lang="fi-FI" sz="1500" dirty="0" err="1">
                          <a:latin typeface="Arial Body"/>
                          <a:cs typeface="Arial Body"/>
                        </a:rPr>
                        <a:t>cloth</a:t>
                      </a:r>
                      <a:endParaRPr lang="fi-FI" sz="1500" dirty="0">
                        <a:latin typeface="Arial Body"/>
                        <a:cs typeface="Arial Body"/>
                      </a:endParaRPr>
                    </a:p>
                  </a:txBody>
                  <a:tcPr marL="76200" marR="76200" marT="38100" marB="38100"/>
                </a:tc>
                <a:tc>
                  <a:txBody>
                    <a:bodyPr/>
                    <a:lstStyle/>
                    <a:p>
                      <a:r>
                        <a:rPr lang="fi-FI" sz="1500" dirty="0" err="1">
                          <a:latin typeface="Arial Body"/>
                          <a:cs typeface="Arial Body"/>
                        </a:rPr>
                        <a:t>wine</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0"/>
                  </a:ext>
                </a:extLst>
              </a:tr>
              <a:tr h="316174">
                <a:tc>
                  <a:txBody>
                    <a:bodyPr/>
                    <a:lstStyle/>
                    <a:p>
                      <a:r>
                        <a:rPr lang="fi-FI" sz="1500"/>
                        <a:t>9000</a:t>
                      </a:r>
                      <a:endParaRPr lang="fi-FI" sz="1500">
                        <a:latin typeface="Arial Body"/>
                        <a:cs typeface="Arial Body"/>
                      </a:endParaRPr>
                    </a:p>
                  </a:txBody>
                  <a:tcPr marL="76200" marR="76200" marT="38100" marB="38100"/>
                </a:tc>
                <a:tc>
                  <a:txBody>
                    <a:bodyPr/>
                    <a:lstStyle/>
                    <a:p>
                      <a:r>
                        <a:rPr lang="fi-FI" sz="1500"/>
                        <a:t>0</a:t>
                      </a:r>
                      <a:endParaRPr lang="fi-FI" sz="1500">
                        <a:latin typeface="Arial Body"/>
                        <a:cs typeface="Arial Body"/>
                      </a:endParaRPr>
                    </a:p>
                  </a:txBody>
                  <a:tcPr marL="76200" marR="76200" marT="38100" marB="38100"/>
                </a:tc>
                <a:extLst>
                  <a:ext uri="{0D108BD9-81ED-4DB2-BD59-A6C34878D82A}">
                    <a16:rowId xmlns:a16="http://schemas.microsoft.com/office/drawing/2014/main" val="10001"/>
                  </a:ext>
                </a:extLst>
              </a:tr>
              <a:tr h="316174">
                <a:tc>
                  <a:txBody>
                    <a:bodyPr/>
                    <a:lstStyle/>
                    <a:p>
                      <a:r>
                        <a:rPr lang="fi-FI" sz="1500"/>
                        <a:t>4500</a:t>
                      </a:r>
                      <a:endParaRPr lang="fi-FI" sz="1500">
                        <a:latin typeface="Arial Body"/>
                        <a:cs typeface="Arial Body"/>
                      </a:endParaRPr>
                    </a:p>
                  </a:txBody>
                  <a:tcPr marL="76200" marR="76200" marT="38100" marB="38100"/>
                </a:tc>
                <a:tc>
                  <a:txBody>
                    <a:bodyPr/>
                    <a:lstStyle/>
                    <a:p>
                      <a:r>
                        <a:rPr lang="fi-FI" sz="1500"/>
                        <a:t>1500</a:t>
                      </a:r>
                      <a:endParaRPr lang="fi-FI" sz="1500">
                        <a:latin typeface="Arial Body"/>
                        <a:cs typeface="Arial Body"/>
                      </a:endParaRPr>
                    </a:p>
                  </a:txBody>
                  <a:tcPr marL="76200" marR="76200" marT="38100" marB="38100"/>
                </a:tc>
                <a:extLst>
                  <a:ext uri="{0D108BD9-81ED-4DB2-BD59-A6C34878D82A}">
                    <a16:rowId xmlns:a16="http://schemas.microsoft.com/office/drawing/2014/main" val="10002"/>
                  </a:ext>
                </a:extLst>
              </a:tr>
              <a:tr h="316174">
                <a:tc>
                  <a:txBody>
                    <a:bodyPr/>
                    <a:lstStyle/>
                    <a:p>
                      <a:r>
                        <a:rPr lang="fi-FI" sz="1500"/>
                        <a:t>0 </a:t>
                      </a:r>
                      <a:endParaRPr lang="fi-FI" sz="1500">
                        <a:latin typeface="Arial Body"/>
                        <a:cs typeface="Arial Body"/>
                      </a:endParaRPr>
                    </a:p>
                  </a:txBody>
                  <a:tcPr marL="76200" marR="76200" marT="38100" marB="38100"/>
                </a:tc>
                <a:tc>
                  <a:txBody>
                    <a:bodyPr/>
                    <a:lstStyle/>
                    <a:p>
                      <a:r>
                        <a:rPr lang="fi-FI" sz="1500" dirty="0"/>
                        <a:t>3</a:t>
                      </a:r>
                      <a:r>
                        <a:rPr lang="fi-FI" sz="1500" baseline="0" dirty="0"/>
                        <a:t>000</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3"/>
                  </a:ext>
                </a:extLst>
              </a:tr>
            </a:tbl>
          </a:graphicData>
        </a:graphic>
      </p:graphicFrame>
      <p:grpSp>
        <p:nvGrpSpPr>
          <p:cNvPr id="10" name="Group 9">
            <a:extLst>
              <a:ext uri="{FF2B5EF4-FFF2-40B4-BE49-F238E27FC236}">
                <a16:creationId xmlns:a16="http://schemas.microsoft.com/office/drawing/2014/main" id="{6F1157CD-0D1B-5E4E-95BF-DFF9935A587B}"/>
              </a:ext>
            </a:extLst>
          </p:cNvPr>
          <p:cNvGrpSpPr/>
          <p:nvPr/>
        </p:nvGrpSpPr>
        <p:grpSpPr>
          <a:xfrm>
            <a:off x="3961665" y="955032"/>
            <a:ext cx="4001420" cy="3910170"/>
            <a:chOff x="3839598" y="1146038"/>
            <a:chExt cx="4801705" cy="4692204"/>
          </a:xfrm>
        </p:grpSpPr>
        <p:grpSp>
          <p:nvGrpSpPr>
            <p:cNvPr id="11" name="Group 10">
              <a:extLst>
                <a:ext uri="{FF2B5EF4-FFF2-40B4-BE49-F238E27FC236}">
                  <a16:creationId xmlns:a16="http://schemas.microsoft.com/office/drawing/2014/main" id="{6D6F6936-6E5A-2542-B68A-C93E1EEBF207}"/>
                </a:ext>
              </a:extLst>
            </p:cNvPr>
            <p:cNvGrpSpPr/>
            <p:nvPr/>
          </p:nvGrpSpPr>
          <p:grpSpPr>
            <a:xfrm>
              <a:off x="3839598" y="1146038"/>
              <a:ext cx="4801705" cy="4692204"/>
              <a:chOff x="3500895" y="1389917"/>
              <a:chExt cx="4801705" cy="4692204"/>
            </a:xfrm>
          </p:grpSpPr>
          <p:sp>
            <p:nvSpPr>
              <p:cNvPr id="13" name="Line 26">
                <a:extLst>
                  <a:ext uri="{FF2B5EF4-FFF2-40B4-BE49-F238E27FC236}">
                    <a16:creationId xmlns:a16="http://schemas.microsoft.com/office/drawing/2014/main" id="{3A2460B0-DB66-FC4E-B27C-39729EC2DD77}"/>
                  </a:ext>
                </a:extLst>
              </p:cNvPr>
              <p:cNvSpPr>
                <a:spLocks noChangeShapeType="1"/>
              </p:cNvSpPr>
              <p:nvPr/>
            </p:nvSpPr>
            <p:spPr bwMode="auto">
              <a:xfrm>
                <a:off x="4229278" y="2191605"/>
                <a:ext cx="1873250" cy="3313112"/>
              </a:xfrm>
              <a:prstGeom prst="line">
                <a:avLst/>
              </a:prstGeom>
              <a:noFill/>
              <a:ln w="38100">
                <a:solidFill>
                  <a:srgbClr val="78BE2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4" name="Line 20">
                <a:extLst>
                  <a:ext uri="{FF2B5EF4-FFF2-40B4-BE49-F238E27FC236}">
                    <a16:creationId xmlns:a16="http://schemas.microsoft.com/office/drawing/2014/main" id="{4D50BCB0-E6B1-B949-BD10-335527518748}"/>
                  </a:ext>
                </a:extLst>
              </p:cNvPr>
              <p:cNvSpPr>
                <a:spLocks noChangeShapeType="1"/>
              </p:cNvSpPr>
              <p:nvPr/>
            </p:nvSpPr>
            <p:spPr bwMode="auto">
              <a:xfrm>
                <a:off x="4229278" y="1831242"/>
                <a:ext cx="0" cy="3744913"/>
              </a:xfrm>
              <a:prstGeom prst="line">
                <a:avLst/>
              </a:prstGeom>
              <a:noFill/>
              <a:ln w="6350" cmpd="sng">
                <a:solidFill>
                  <a:schemeClr val="tx1"/>
                </a:solidFill>
                <a:round/>
                <a:headEnd type="triangle"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5" name="Freeform 21">
                <a:extLst>
                  <a:ext uri="{FF2B5EF4-FFF2-40B4-BE49-F238E27FC236}">
                    <a16:creationId xmlns:a16="http://schemas.microsoft.com/office/drawing/2014/main" id="{16D1588B-32BD-C449-B8D8-BE8DAF3E3C1C}"/>
                  </a:ext>
                </a:extLst>
              </p:cNvPr>
              <p:cNvSpPr>
                <a:spLocks/>
              </p:cNvSpPr>
              <p:nvPr/>
            </p:nvSpPr>
            <p:spPr bwMode="auto">
              <a:xfrm>
                <a:off x="4224515" y="5536467"/>
                <a:ext cx="4000500" cy="1588"/>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6" name="Text Box 22">
                <a:extLst>
                  <a:ext uri="{FF2B5EF4-FFF2-40B4-BE49-F238E27FC236}">
                    <a16:creationId xmlns:a16="http://schemas.microsoft.com/office/drawing/2014/main" id="{6988009F-A921-BD4A-9EDA-C6BB5617FCC8}"/>
                  </a:ext>
                </a:extLst>
              </p:cNvPr>
              <p:cNvSpPr txBox="1">
                <a:spLocks noChangeArrowheads="1"/>
              </p:cNvSpPr>
              <p:nvPr/>
            </p:nvSpPr>
            <p:spPr bwMode="auto">
              <a:xfrm>
                <a:off x="3705403" y="1389917"/>
                <a:ext cx="789062"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cloth</a:t>
                </a:r>
              </a:p>
            </p:txBody>
          </p:sp>
          <p:sp>
            <p:nvSpPr>
              <p:cNvPr id="17" name="Text Box 23">
                <a:extLst>
                  <a:ext uri="{FF2B5EF4-FFF2-40B4-BE49-F238E27FC236}">
                    <a16:creationId xmlns:a16="http://schemas.microsoft.com/office/drawing/2014/main" id="{32D02770-7555-2E48-8803-6F1081B7C1C0}"/>
                  </a:ext>
                </a:extLst>
              </p:cNvPr>
              <p:cNvSpPr txBox="1">
                <a:spLocks noChangeArrowheads="1"/>
              </p:cNvSpPr>
              <p:nvPr/>
            </p:nvSpPr>
            <p:spPr bwMode="auto">
              <a:xfrm>
                <a:off x="7542391" y="5663467"/>
                <a:ext cx="760209"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wine</a:t>
                </a:r>
              </a:p>
            </p:txBody>
          </p:sp>
          <p:sp>
            <p:nvSpPr>
              <p:cNvPr id="18" name="Text Box 24">
                <a:extLst>
                  <a:ext uri="{FF2B5EF4-FFF2-40B4-BE49-F238E27FC236}">
                    <a16:creationId xmlns:a16="http://schemas.microsoft.com/office/drawing/2014/main" id="{6AB23C1F-00D4-3442-892F-95EE1DCD63FC}"/>
                  </a:ext>
                </a:extLst>
              </p:cNvPr>
              <p:cNvSpPr txBox="1">
                <a:spLocks noChangeArrowheads="1"/>
              </p:cNvSpPr>
              <p:nvPr/>
            </p:nvSpPr>
            <p:spPr bwMode="auto">
              <a:xfrm>
                <a:off x="5749138" y="5481243"/>
                <a:ext cx="837152"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3000</a:t>
                </a:r>
              </a:p>
            </p:txBody>
          </p:sp>
          <p:sp>
            <p:nvSpPr>
              <p:cNvPr id="19" name="Text Box 25">
                <a:extLst>
                  <a:ext uri="{FF2B5EF4-FFF2-40B4-BE49-F238E27FC236}">
                    <a16:creationId xmlns:a16="http://schemas.microsoft.com/office/drawing/2014/main" id="{6048643A-C23A-0E47-9A55-904F285DE3A5}"/>
                  </a:ext>
                </a:extLst>
              </p:cNvPr>
              <p:cNvSpPr txBox="1">
                <a:spLocks noChangeArrowheads="1"/>
              </p:cNvSpPr>
              <p:nvPr/>
            </p:nvSpPr>
            <p:spPr bwMode="auto">
              <a:xfrm>
                <a:off x="3500895" y="1979843"/>
                <a:ext cx="839076"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9000</a:t>
                </a:r>
              </a:p>
            </p:txBody>
          </p:sp>
          <p:sp>
            <p:nvSpPr>
              <p:cNvPr id="20" name="Text Box 27">
                <a:extLst>
                  <a:ext uri="{FF2B5EF4-FFF2-40B4-BE49-F238E27FC236}">
                    <a16:creationId xmlns:a16="http://schemas.microsoft.com/office/drawing/2014/main" id="{AEDC875B-657B-6E40-AE86-914A0F13143F}"/>
                  </a:ext>
                </a:extLst>
              </p:cNvPr>
              <p:cNvSpPr txBox="1">
                <a:spLocks noChangeArrowheads="1"/>
              </p:cNvSpPr>
              <p:nvPr/>
            </p:nvSpPr>
            <p:spPr bwMode="auto">
              <a:xfrm>
                <a:off x="3503728" y="3644167"/>
                <a:ext cx="815993"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4500</a:t>
                </a:r>
              </a:p>
            </p:txBody>
          </p:sp>
          <p:sp>
            <p:nvSpPr>
              <p:cNvPr id="21" name="Text Box 29">
                <a:extLst>
                  <a:ext uri="{FF2B5EF4-FFF2-40B4-BE49-F238E27FC236}">
                    <a16:creationId xmlns:a16="http://schemas.microsoft.com/office/drawing/2014/main" id="{F3529AEA-FD34-924B-87CD-8313757876EE}"/>
                  </a:ext>
                </a:extLst>
              </p:cNvPr>
              <p:cNvSpPr txBox="1">
                <a:spLocks noChangeArrowheads="1"/>
              </p:cNvSpPr>
              <p:nvPr/>
            </p:nvSpPr>
            <p:spPr bwMode="auto">
              <a:xfrm>
                <a:off x="4872153" y="5492213"/>
                <a:ext cx="781368"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1500</a:t>
                </a:r>
              </a:p>
            </p:txBody>
          </p:sp>
          <p:sp>
            <p:nvSpPr>
              <p:cNvPr id="22" name="Freeform 21">
                <a:extLst>
                  <a:ext uri="{FF2B5EF4-FFF2-40B4-BE49-F238E27FC236}">
                    <a16:creationId xmlns:a16="http://schemas.microsoft.com/office/drawing/2014/main" id="{BAD2626F-5DA2-BB45-AC7A-84315E6B8EE1}"/>
                  </a:ext>
                </a:extLst>
              </p:cNvPr>
              <p:cNvSpPr>
                <a:spLocks/>
              </p:cNvSpPr>
              <p:nvPr/>
            </p:nvSpPr>
            <p:spPr bwMode="auto">
              <a:xfrm>
                <a:off x="4224515" y="3890230"/>
                <a:ext cx="977900" cy="1587"/>
              </a:xfrm>
              <a:custGeom>
                <a:avLst/>
                <a:gdLst>
                  <a:gd name="T0" fmla="*/ 0 w 616"/>
                  <a:gd name="T1" fmla="*/ 0 h 1"/>
                  <a:gd name="T2" fmla="*/ 616 w 616"/>
                  <a:gd name="T3" fmla="*/ 0 h 1"/>
                </a:gdLst>
                <a:ahLst/>
                <a:cxnLst>
                  <a:cxn ang="0">
                    <a:pos x="T0" y="T1"/>
                  </a:cxn>
                  <a:cxn ang="0">
                    <a:pos x="T2" y="T3"/>
                  </a:cxn>
                </a:cxnLst>
                <a:rect l="0" t="0" r="r" b="b"/>
                <a:pathLst>
                  <a:path w="616" h="1">
                    <a:moveTo>
                      <a:pt x="0" y="0"/>
                    </a:moveTo>
                    <a:lnTo>
                      <a:pt x="616" y="0"/>
                    </a:lnTo>
                  </a:path>
                </a:pathLst>
              </a:custGeom>
              <a:noFill/>
              <a:ln w="3175" cmpd="sng">
                <a:solidFill>
                  <a:schemeClr val="tx1"/>
                </a:solidFill>
                <a:prstDash val="dash"/>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3" name="Freeform 22">
                <a:extLst>
                  <a:ext uri="{FF2B5EF4-FFF2-40B4-BE49-F238E27FC236}">
                    <a16:creationId xmlns:a16="http://schemas.microsoft.com/office/drawing/2014/main" id="{67D5854B-D45F-2342-A59A-0B8C557D2800}"/>
                  </a:ext>
                </a:extLst>
              </p:cNvPr>
              <p:cNvSpPr>
                <a:spLocks/>
              </p:cNvSpPr>
              <p:nvPr/>
            </p:nvSpPr>
            <p:spPr bwMode="auto">
              <a:xfrm>
                <a:off x="5191303" y="3890230"/>
                <a:ext cx="22225" cy="1657350"/>
              </a:xfrm>
              <a:custGeom>
                <a:avLst/>
                <a:gdLst>
                  <a:gd name="T0" fmla="*/ 0 w 14"/>
                  <a:gd name="T1" fmla="*/ 0 h 1044"/>
                  <a:gd name="T2" fmla="*/ 14 w 14"/>
                  <a:gd name="T3" fmla="*/ 1044 h 1044"/>
                </a:gdLst>
                <a:ahLst/>
                <a:cxnLst>
                  <a:cxn ang="0">
                    <a:pos x="T0" y="T1"/>
                  </a:cxn>
                  <a:cxn ang="0">
                    <a:pos x="T2" y="T3"/>
                  </a:cxn>
                </a:cxnLst>
                <a:rect l="0" t="0" r="r" b="b"/>
                <a:pathLst>
                  <a:path w="14" h="1044">
                    <a:moveTo>
                      <a:pt x="0" y="0"/>
                    </a:moveTo>
                    <a:lnTo>
                      <a:pt x="14" y="1044"/>
                    </a:lnTo>
                  </a:path>
                </a:pathLst>
              </a:custGeom>
              <a:noFill/>
              <a:ln w="3175" cmpd="sng">
                <a:solidFill>
                  <a:schemeClr val="tx1"/>
                </a:solidFill>
                <a:prstDash val="dash"/>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4" name="Oval 34">
                <a:extLst>
                  <a:ext uri="{FF2B5EF4-FFF2-40B4-BE49-F238E27FC236}">
                    <a16:creationId xmlns:a16="http://schemas.microsoft.com/office/drawing/2014/main" id="{78FBE59F-E395-764D-B49C-1F2CDCF231A4}"/>
                  </a:ext>
                </a:extLst>
              </p:cNvPr>
              <p:cNvSpPr>
                <a:spLocks noChangeArrowheads="1"/>
              </p:cNvSpPr>
              <p:nvPr/>
            </p:nvSpPr>
            <p:spPr bwMode="auto">
              <a:xfrm>
                <a:off x="5165903" y="3848955"/>
                <a:ext cx="71437" cy="71437"/>
              </a:xfrm>
              <a:prstGeom prst="ellipse">
                <a:avLst/>
              </a:prstGeom>
              <a:solidFill>
                <a:srgbClr val="000000"/>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i-FI" sz="1667">
                  <a:latin typeface="Georgia"/>
                  <a:cs typeface="Georgia"/>
                </a:endParaRPr>
              </a:p>
            </p:txBody>
          </p:sp>
        </p:grpSp>
        <p:sp>
          <p:nvSpPr>
            <p:cNvPr id="12" name="Text Box 29">
              <a:extLst>
                <a:ext uri="{FF2B5EF4-FFF2-40B4-BE49-F238E27FC236}">
                  <a16:creationId xmlns:a16="http://schemas.microsoft.com/office/drawing/2014/main" id="{6D611A4C-2600-5D42-B6EF-1AF0851A40F6}"/>
                </a:ext>
              </a:extLst>
            </p:cNvPr>
            <p:cNvSpPr txBox="1">
              <a:spLocks noChangeArrowheads="1"/>
            </p:cNvSpPr>
            <p:nvPr/>
          </p:nvSpPr>
          <p:spPr bwMode="auto">
            <a:xfrm>
              <a:off x="4221131" y="5219533"/>
              <a:ext cx="379334"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grpSp>
    </p:spTree>
    <p:extLst>
      <p:ext uri="{BB962C8B-B14F-4D97-AF65-F5344CB8AC3E}">
        <p14:creationId xmlns:p14="http://schemas.microsoft.com/office/powerpoint/2010/main" val="238447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F0988-6475-414D-8CF8-E11539BFD326}"/>
              </a:ext>
            </a:extLst>
          </p:cNvPr>
          <p:cNvSpPr>
            <a:spLocks noGrp="1"/>
          </p:cNvSpPr>
          <p:nvPr>
            <p:ph type="body" sz="half" idx="10"/>
          </p:nvPr>
        </p:nvSpPr>
        <p:spPr>
          <a:xfrm>
            <a:off x="292353" y="215948"/>
            <a:ext cx="8492897" cy="689216"/>
          </a:xfrm>
        </p:spPr>
        <p:txBody>
          <a:bodyPr/>
          <a:lstStyle/>
          <a:p>
            <a:r>
              <a:rPr lang="fi-FI" sz="3200" dirty="0" err="1"/>
              <a:t>Portugal’s</a:t>
            </a:r>
            <a:r>
              <a:rPr lang="fi-FI" sz="3200" dirty="0"/>
              <a:t> </a:t>
            </a:r>
            <a:r>
              <a:rPr lang="fi-FI" sz="3200" dirty="0" err="1"/>
              <a:t>production</a:t>
            </a:r>
            <a:r>
              <a:rPr lang="fi-FI" sz="3200" dirty="0"/>
              <a:t> </a:t>
            </a:r>
            <a:r>
              <a:rPr lang="fi-FI" sz="3200" dirty="0" err="1"/>
              <a:t>possibilities</a:t>
            </a:r>
            <a:endParaRPr lang="fi-FI" sz="3200" dirty="0"/>
          </a:p>
        </p:txBody>
      </p:sp>
      <p:sp>
        <p:nvSpPr>
          <p:cNvPr id="7" name="Text Box 28">
            <a:extLst>
              <a:ext uri="{FF2B5EF4-FFF2-40B4-BE49-F238E27FC236}">
                <a16:creationId xmlns:a16="http://schemas.microsoft.com/office/drawing/2014/main" id="{CE11FCCB-D91A-7F48-9EED-AFD845D623D6}"/>
              </a:ext>
            </a:extLst>
          </p:cNvPr>
          <p:cNvSpPr txBox="1">
            <a:spLocks noChangeArrowheads="1"/>
          </p:cNvSpPr>
          <p:nvPr/>
        </p:nvSpPr>
        <p:spPr bwMode="auto">
          <a:xfrm>
            <a:off x="1049458" y="1263454"/>
            <a:ext cx="2653378" cy="1375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By splitting total hours between cloth and wine, Portugal can achieve any combination on the green line:</a:t>
            </a:r>
          </a:p>
        </p:txBody>
      </p:sp>
      <p:graphicFrame>
        <p:nvGraphicFramePr>
          <p:cNvPr id="8" name="Table 7">
            <a:extLst>
              <a:ext uri="{FF2B5EF4-FFF2-40B4-BE49-F238E27FC236}">
                <a16:creationId xmlns:a16="http://schemas.microsoft.com/office/drawing/2014/main" id="{4FC6CE7F-717E-AF47-9472-869E63B79059}"/>
              </a:ext>
            </a:extLst>
          </p:cNvPr>
          <p:cNvGraphicFramePr>
            <a:graphicFrameLocks noGrp="1"/>
          </p:cNvGraphicFramePr>
          <p:nvPr>
            <p:extLst>
              <p:ext uri="{D42A27DB-BD31-4B8C-83A1-F6EECF244321}">
                <p14:modId xmlns:p14="http://schemas.microsoft.com/office/powerpoint/2010/main" val="3338399474"/>
              </p:ext>
            </p:extLst>
          </p:nvPr>
        </p:nvGraphicFramePr>
        <p:xfrm>
          <a:off x="1078858" y="3026289"/>
          <a:ext cx="2452710" cy="1264696"/>
        </p:xfrm>
        <a:graphic>
          <a:graphicData uri="http://schemas.openxmlformats.org/drawingml/2006/table">
            <a:tbl>
              <a:tblPr firstRow="1" bandRow="1">
                <a:tableStyleId>{BC89EF96-8CEA-46FF-86C4-4CE0E7609802}</a:tableStyleId>
              </a:tblPr>
              <a:tblGrid>
                <a:gridCol w="1226355">
                  <a:extLst>
                    <a:ext uri="{9D8B030D-6E8A-4147-A177-3AD203B41FA5}">
                      <a16:colId xmlns:a16="http://schemas.microsoft.com/office/drawing/2014/main" val="20000"/>
                    </a:ext>
                  </a:extLst>
                </a:gridCol>
                <a:gridCol w="1226355">
                  <a:extLst>
                    <a:ext uri="{9D8B030D-6E8A-4147-A177-3AD203B41FA5}">
                      <a16:colId xmlns:a16="http://schemas.microsoft.com/office/drawing/2014/main" val="20001"/>
                    </a:ext>
                  </a:extLst>
                </a:gridCol>
              </a:tblGrid>
              <a:tr h="316174">
                <a:tc>
                  <a:txBody>
                    <a:bodyPr/>
                    <a:lstStyle/>
                    <a:p>
                      <a:r>
                        <a:rPr lang="fi-FI" sz="1500" dirty="0" err="1">
                          <a:latin typeface="Arial Body"/>
                          <a:cs typeface="Arial Body"/>
                        </a:rPr>
                        <a:t>cloth</a:t>
                      </a:r>
                      <a:endParaRPr lang="fi-FI" sz="1500" dirty="0">
                        <a:latin typeface="Arial Body"/>
                        <a:cs typeface="Arial Body"/>
                      </a:endParaRPr>
                    </a:p>
                  </a:txBody>
                  <a:tcPr marL="76200" marR="76200" marT="38100" marB="38100"/>
                </a:tc>
                <a:tc>
                  <a:txBody>
                    <a:bodyPr/>
                    <a:lstStyle/>
                    <a:p>
                      <a:r>
                        <a:rPr lang="fi-FI" sz="1500" dirty="0" err="1">
                          <a:latin typeface="Arial Body"/>
                          <a:cs typeface="Arial Body"/>
                        </a:rPr>
                        <a:t>wine</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0"/>
                  </a:ext>
                </a:extLst>
              </a:tr>
              <a:tr h="316174">
                <a:tc>
                  <a:txBody>
                    <a:bodyPr/>
                    <a:lstStyle/>
                    <a:p>
                      <a:r>
                        <a:rPr lang="fi-FI" sz="1500" dirty="0">
                          <a:latin typeface="Arial Body"/>
                          <a:cs typeface="Arial Body"/>
                        </a:rPr>
                        <a:t>8000</a:t>
                      </a:r>
                    </a:p>
                  </a:txBody>
                  <a:tcPr marL="76200" marR="76200" marT="38100" marB="38100"/>
                </a:tc>
                <a:tc>
                  <a:txBody>
                    <a:bodyPr/>
                    <a:lstStyle/>
                    <a:p>
                      <a:r>
                        <a:rPr lang="fi-FI" sz="1500"/>
                        <a:t>0</a:t>
                      </a:r>
                      <a:endParaRPr lang="fi-FI" sz="1500">
                        <a:latin typeface="Arial Body"/>
                        <a:cs typeface="Arial Body"/>
                      </a:endParaRPr>
                    </a:p>
                  </a:txBody>
                  <a:tcPr marL="76200" marR="76200" marT="38100" marB="38100"/>
                </a:tc>
                <a:extLst>
                  <a:ext uri="{0D108BD9-81ED-4DB2-BD59-A6C34878D82A}">
                    <a16:rowId xmlns:a16="http://schemas.microsoft.com/office/drawing/2014/main" val="10001"/>
                  </a:ext>
                </a:extLst>
              </a:tr>
              <a:tr h="316174">
                <a:tc>
                  <a:txBody>
                    <a:bodyPr/>
                    <a:lstStyle/>
                    <a:p>
                      <a:r>
                        <a:rPr lang="fi-FI" sz="1500" dirty="0"/>
                        <a:t>4000</a:t>
                      </a:r>
                      <a:endParaRPr lang="fi-FI" sz="1500" dirty="0">
                        <a:latin typeface="Arial Body"/>
                        <a:cs typeface="Arial Body"/>
                      </a:endParaRPr>
                    </a:p>
                  </a:txBody>
                  <a:tcPr marL="76200" marR="76200" marT="38100" marB="38100"/>
                </a:tc>
                <a:tc>
                  <a:txBody>
                    <a:bodyPr/>
                    <a:lstStyle/>
                    <a:p>
                      <a:r>
                        <a:rPr lang="fi-FI" sz="1500" dirty="0">
                          <a:latin typeface="Arial Body"/>
                          <a:cs typeface="Arial Body"/>
                        </a:rPr>
                        <a:t>2000</a:t>
                      </a:r>
                    </a:p>
                  </a:txBody>
                  <a:tcPr marL="76200" marR="76200" marT="38100" marB="38100"/>
                </a:tc>
                <a:extLst>
                  <a:ext uri="{0D108BD9-81ED-4DB2-BD59-A6C34878D82A}">
                    <a16:rowId xmlns:a16="http://schemas.microsoft.com/office/drawing/2014/main" val="10002"/>
                  </a:ext>
                </a:extLst>
              </a:tr>
              <a:tr h="316174">
                <a:tc>
                  <a:txBody>
                    <a:bodyPr/>
                    <a:lstStyle/>
                    <a:p>
                      <a:r>
                        <a:rPr lang="fi-FI" sz="1500"/>
                        <a:t>0 </a:t>
                      </a:r>
                      <a:endParaRPr lang="fi-FI" sz="1500">
                        <a:latin typeface="Arial Body"/>
                        <a:cs typeface="Arial Body"/>
                      </a:endParaRPr>
                    </a:p>
                  </a:txBody>
                  <a:tcPr marL="76200" marR="76200" marT="38100" marB="38100"/>
                </a:tc>
                <a:tc>
                  <a:txBody>
                    <a:bodyPr/>
                    <a:lstStyle/>
                    <a:p>
                      <a:r>
                        <a:rPr lang="fi-FI" sz="1500" baseline="0" dirty="0"/>
                        <a:t>4000</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3"/>
                  </a:ext>
                </a:extLst>
              </a:tr>
            </a:tbl>
          </a:graphicData>
        </a:graphic>
      </p:graphicFrame>
      <p:sp>
        <p:nvSpPr>
          <p:cNvPr id="25" name="Line 26">
            <a:extLst>
              <a:ext uri="{FF2B5EF4-FFF2-40B4-BE49-F238E27FC236}">
                <a16:creationId xmlns:a16="http://schemas.microsoft.com/office/drawing/2014/main" id="{B6692982-0435-4245-BC24-65CE0ACB831B}"/>
              </a:ext>
            </a:extLst>
          </p:cNvPr>
          <p:cNvSpPr>
            <a:spLocks noChangeShapeType="1"/>
          </p:cNvSpPr>
          <p:nvPr/>
        </p:nvSpPr>
        <p:spPr bwMode="auto">
          <a:xfrm>
            <a:off x="4568651" y="1987187"/>
            <a:ext cx="1931917" cy="2396844"/>
          </a:xfrm>
          <a:prstGeom prst="line">
            <a:avLst/>
          </a:prstGeom>
          <a:noFill/>
          <a:ln w="381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6" name="Line 20">
            <a:extLst>
              <a:ext uri="{FF2B5EF4-FFF2-40B4-BE49-F238E27FC236}">
                <a16:creationId xmlns:a16="http://schemas.microsoft.com/office/drawing/2014/main" id="{0354B821-349C-274F-860B-82C8A353A856}"/>
              </a:ext>
            </a:extLst>
          </p:cNvPr>
          <p:cNvSpPr>
            <a:spLocks noChangeShapeType="1"/>
          </p:cNvSpPr>
          <p:nvPr/>
        </p:nvSpPr>
        <p:spPr bwMode="auto">
          <a:xfrm>
            <a:off x="4568651" y="1322803"/>
            <a:ext cx="0" cy="3120761"/>
          </a:xfrm>
          <a:prstGeom prst="line">
            <a:avLst/>
          </a:prstGeom>
          <a:noFill/>
          <a:ln w="6350" cmpd="sng">
            <a:solidFill>
              <a:schemeClr val="tx1"/>
            </a:solidFill>
            <a:round/>
            <a:headEnd type="triangle"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7" name="Freeform 21">
            <a:extLst>
              <a:ext uri="{FF2B5EF4-FFF2-40B4-BE49-F238E27FC236}">
                <a16:creationId xmlns:a16="http://schemas.microsoft.com/office/drawing/2014/main" id="{239DBA21-DC51-BC46-BFC8-8802D843B320}"/>
              </a:ext>
            </a:extLst>
          </p:cNvPr>
          <p:cNvSpPr>
            <a:spLocks/>
          </p:cNvSpPr>
          <p:nvPr/>
        </p:nvSpPr>
        <p:spPr bwMode="auto">
          <a:xfrm>
            <a:off x="4564682" y="4410490"/>
            <a:ext cx="3333750" cy="1323"/>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8" name="Text Box 22">
            <a:extLst>
              <a:ext uri="{FF2B5EF4-FFF2-40B4-BE49-F238E27FC236}">
                <a16:creationId xmlns:a16="http://schemas.microsoft.com/office/drawing/2014/main" id="{3C91561B-2E63-204F-A835-291B1A657E20}"/>
              </a:ext>
            </a:extLst>
          </p:cNvPr>
          <p:cNvSpPr txBox="1">
            <a:spLocks noChangeArrowheads="1"/>
          </p:cNvSpPr>
          <p:nvPr/>
        </p:nvSpPr>
        <p:spPr bwMode="auto">
          <a:xfrm>
            <a:off x="4132089" y="955032"/>
            <a:ext cx="657552"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cloth</a:t>
            </a:r>
          </a:p>
        </p:txBody>
      </p:sp>
      <p:sp>
        <p:nvSpPr>
          <p:cNvPr id="29" name="Text Box 24">
            <a:extLst>
              <a:ext uri="{FF2B5EF4-FFF2-40B4-BE49-F238E27FC236}">
                <a16:creationId xmlns:a16="http://schemas.microsoft.com/office/drawing/2014/main" id="{CC6A6A2C-A7EF-D44C-8301-838D2E8E1019}"/>
              </a:ext>
            </a:extLst>
          </p:cNvPr>
          <p:cNvSpPr txBox="1">
            <a:spLocks noChangeArrowheads="1"/>
          </p:cNvSpPr>
          <p:nvPr/>
        </p:nvSpPr>
        <p:spPr bwMode="auto">
          <a:xfrm>
            <a:off x="6217394" y="4386759"/>
            <a:ext cx="699230"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4000</a:t>
            </a:r>
          </a:p>
        </p:txBody>
      </p:sp>
      <p:sp>
        <p:nvSpPr>
          <p:cNvPr id="30" name="Text Box 25">
            <a:extLst>
              <a:ext uri="{FF2B5EF4-FFF2-40B4-BE49-F238E27FC236}">
                <a16:creationId xmlns:a16="http://schemas.microsoft.com/office/drawing/2014/main" id="{06AA54B7-5881-914C-9FF6-D2A149C3C573}"/>
              </a:ext>
            </a:extLst>
          </p:cNvPr>
          <p:cNvSpPr txBox="1">
            <a:spLocks noChangeArrowheads="1"/>
          </p:cNvSpPr>
          <p:nvPr/>
        </p:nvSpPr>
        <p:spPr bwMode="auto">
          <a:xfrm>
            <a:off x="3924384" y="1777311"/>
            <a:ext cx="707245"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8000</a:t>
            </a:r>
          </a:p>
        </p:txBody>
      </p:sp>
      <p:sp>
        <p:nvSpPr>
          <p:cNvPr id="31" name="Text Box 27">
            <a:extLst>
              <a:ext uri="{FF2B5EF4-FFF2-40B4-BE49-F238E27FC236}">
                <a16:creationId xmlns:a16="http://schemas.microsoft.com/office/drawing/2014/main" id="{CD48E364-9EE0-E948-9515-8915B1315289}"/>
              </a:ext>
            </a:extLst>
          </p:cNvPr>
          <p:cNvSpPr txBox="1">
            <a:spLocks noChangeArrowheads="1"/>
          </p:cNvSpPr>
          <p:nvPr/>
        </p:nvSpPr>
        <p:spPr bwMode="auto">
          <a:xfrm>
            <a:off x="3964026" y="3020531"/>
            <a:ext cx="699230"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4000</a:t>
            </a:r>
          </a:p>
        </p:txBody>
      </p:sp>
      <p:sp>
        <p:nvSpPr>
          <p:cNvPr id="32" name="Text Box 29">
            <a:extLst>
              <a:ext uri="{FF2B5EF4-FFF2-40B4-BE49-F238E27FC236}">
                <a16:creationId xmlns:a16="http://schemas.microsoft.com/office/drawing/2014/main" id="{AA3FABD8-A6BD-5141-ABE3-F74F013589BC}"/>
              </a:ext>
            </a:extLst>
          </p:cNvPr>
          <p:cNvSpPr txBox="1">
            <a:spLocks noChangeArrowheads="1"/>
          </p:cNvSpPr>
          <p:nvPr/>
        </p:nvSpPr>
        <p:spPr bwMode="auto">
          <a:xfrm>
            <a:off x="5210779" y="4373612"/>
            <a:ext cx="697627"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2000</a:t>
            </a:r>
          </a:p>
        </p:txBody>
      </p:sp>
      <p:sp>
        <p:nvSpPr>
          <p:cNvPr id="33" name="Freeform 32">
            <a:extLst>
              <a:ext uri="{FF2B5EF4-FFF2-40B4-BE49-F238E27FC236}">
                <a16:creationId xmlns:a16="http://schemas.microsoft.com/office/drawing/2014/main" id="{01E67EDB-FE34-434B-972C-BB6B40E7CF85}"/>
              </a:ext>
            </a:extLst>
          </p:cNvPr>
          <p:cNvSpPr>
            <a:spLocks/>
          </p:cNvSpPr>
          <p:nvPr/>
        </p:nvSpPr>
        <p:spPr bwMode="auto">
          <a:xfrm>
            <a:off x="4564681" y="3244438"/>
            <a:ext cx="974748" cy="38099"/>
          </a:xfrm>
          <a:custGeom>
            <a:avLst/>
            <a:gdLst>
              <a:gd name="T0" fmla="*/ 0 w 616"/>
              <a:gd name="T1" fmla="*/ 0 h 1"/>
              <a:gd name="T2" fmla="*/ 616 w 616"/>
              <a:gd name="T3" fmla="*/ 0 h 1"/>
            </a:gdLst>
            <a:ahLst/>
            <a:cxnLst>
              <a:cxn ang="0">
                <a:pos x="T0" y="T1"/>
              </a:cxn>
              <a:cxn ang="0">
                <a:pos x="T2" y="T3"/>
              </a:cxn>
            </a:cxnLst>
            <a:rect l="0" t="0" r="r" b="b"/>
            <a:pathLst>
              <a:path w="616" h="1">
                <a:moveTo>
                  <a:pt x="0" y="0"/>
                </a:moveTo>
                <a:lnTo>
                  <a:pt x="616" y="0"/>
                </a:lnTo>
              </a:path>
            </a:pathLst>
          </a:custGeom>
          <a:noFill/>
          <a:ln w="3175" cmpd="sng">
            <a:solidFill>
              <a:schemeClr val="tx1"/>
            </a:solidFill>
            <a:prstDash val="dash"/>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34" name="Freeform 33">
            <a:extLst>
              <a:ext uri="{FF2B5EF4-FFF2-40B4-BE49-F238E27FC236}">
                <a16:creationId xmlns:a16="http://schemas.microsoft.com/office/drawing/2014/main" id="{BA955484-9078-E04D-AD3A-386C4414299E}"/>
              </a:ext>
            </a:extLst>
          </p:cNvPr>
          <p:cNvSpPr>
            <a:spLocks/>
          </p:cNvSpPr>
          <p:nvPr/>
        </p:nvSpPr>
        <p:spPr bwMode="auto">
          <a:xfrm flipH="1">
            <a:off x="5535860" y="3201658"/>
            <a:ext cx="38099" cy="1218093"/>
          </a:xfrm>
          <a:custGeom>
            <a:avLst/>
            <a:gdLst>
              <a:gd name="T0" fmla="*/ 0 w 14"/>
              <a:gd name="T1" fmla="*/ 0 h 1044"/>
              <a:gd name="T2" fmla="*/ 14 w 14"/>
              <a:gd name="T3" fmla="*/ 1044 h 1044"/>
            </a:gdLst>
            <a:ahLst/>
            <a:cxnLst>
              <a:cxn ang="0">
                <a:pos x="T0" y="T1"/>
              </a:cxn>
              <a:cxn ang="0">
                <a:pos x="T2" y="T3"/>
              </a:cxn>
            </a:cxnLst>
            <a:rect l="0" t="0" r="r" b="b"/>
            <a:pathLst>
              <a:path w="14" h="1044">
                <a:moveTo>
                  <a:pt x="0" y="0"/>
                </a:moveTo>
                <a:lnTo>
                  <a:pt x="14" y="1044"/>
                </a:lnTo>
              </a:path>
            </a:pathLst>
          </a:custGeom>
          <a:noFill/>
          <a:ln w="3175" cmpd="sng">
            <a:solidFill>
              <a:schemeClr val="tx1"/>
            </a:solidFill>
            <a:prstDash val="dash"/>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35" name="Oval 34">
            <a:extLst>
              <a:ext uri="{FF2B5EF4-FFF2-40B4-BE49-F238E27FC236}">
                <a16:creationId xmlns:a16="http://schemas.microsoft.com/office/drawing/2014/main" id="{B808AD37-5467-2A4C-9750-6F743E3FC279}"/>
              </a:ext>
            </a:extLst>
          </p:cNvPr>
          <p:cNvSpPr>
            <a:spLocks noChangeArrowheads="1"/>
          </p:cNvSpPr>
          <p:nvPr/>
        </p:nvSpPr>
        <p:spPr bwMode="auto">
          <a:xfrm>
            <a:off x="5544193" y="3201658"/>
            <a:ext cx="59531" cy="59531"/>
          </a:xfrm>
          <a:prstGeom prst="ellipse">
            <a:avLst/>
          </a:prstGeom>
          <a:solidFill>
            <a:srgbClr val="000000"/>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i-FI" sz="1667">
              <a:latin typeface="Georgia"/>
              <a:cs typeface="Georgia"/>
            </a:endParaRPr>
          </a:p>
        </p:txBody>
      </p:sp>
      <p:sp>
        <p:nvSpPr>
          <p:cNvPr id="36" name="Text Box 29">
            <a:extLst>
              <a:ext uri="{FF2B5EF4-FFF2-40B4-BE49-F238E27FC236}">
                <a16:creationId xmlns:a16="http://schemas.microsoft.com/office/drawing/2014/main" id="{94A59800-2370-9B49-A9C0-73B1B9356DF2}"/>
              </a:ext>
            </a:extLst>
          </p:cNvPr>
          <p:cNvSpPr txBox="1">
            <a:spLocks noChangeArrowheads="1"/>
          </p:cNvSpPr>
          <p:nvPr/>
        </p:nvSpPr>
        <p:spPr bwMode="auto">
          <a:xfrm>
            <a:off x="4279609" y="4349611"/>
            <a:ext cx="316112"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sp>
        <p:nvSpPr>
          <p:cNvPr id="3" name="TextBox 2">
            <a:extLst>
              <a:ext uri="{FF2B5EF4-FFF2-40B4-BE49-F238E27FC236}">
                <a16:creationId xmlns:a16="http://schemas.microsoft.com/office/drawing/2014/main" id="{A239816A-947D-8A4E-81B5-6A2DF05C4CFE}"/>
              </a:ext>
            </a:extLst>
          </p:cNvPr>
          <p:cNvSpPr txBox="1"/>
          <p:nvPr/>
        </p:nvSpPr>
        <p:spPr>
          <a:xfrm>
            <a:off x="7749309" y="4553527"/>
            <a:ext cx="540533" cy="300082"/>
          </a:xfrm>
          <a:prstGeom prst="rect">
            <a:avLst/>
          </a:prstGeom>
          <a:noFill/>
        </p:spPr>
        <p:txBody>
          <a:bodyPr wrap="none" rtlCol="0">
            <a:spAutoFit/>
          </a:bodyPr>
          <a:lstStyle/>
          <a:p>
            <a:r>
              <a:rPr lang="fi-FI" dirty="0" err="1"/>
              <a:t>wine</a:t>
            </a:r>
            <a:endParaRPr lang="fi-FI" dirty="0"/>
          </a:p>
        </p:txBody>
      </p:sp>
    </p:spTree>
    <p:extLst>
      <p:ext uri="{BB962C8B-B14F-4D97-AF65-F5344CB8AC3E}">
        <p14:creationId xmlns:p14="http://schemas.microsoft.com/office/powerpoint/2010/main" val="264998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Production</a:t>
            </a:r>
            <a:r>
              <a:rPr lang="fi-FI" sz="3200" dirty="0"/>
              <a:t> and </a:t>
            </a:r>
            <a:r>
              <a:rPr lang="fi-FI" sz="3200" dirty="0" err="1"/>
              <a:t>consumption</a:t>
            </a:r>
            <a:r>
              <a:rPr lang="fi-FI" sz="3200" dirty="0"/>
              <a:t> in England</a:t>
            </a:r>
          </a:p>
        </p:txBody>
      </p:sp>
      <p:sp>
        <p:nvSpPr>
          <p:cNvPr id="16" name="Line 26">
            <a:extLst>
              <a:ext uri="{FF2B5EF4-FFF2-40B4-BE49-F238E27FC236}">
                <a16:creationId xmlns:a16="http://schemas.microsoft.com/office/drawing/2014/main" id="{48DCCA32-C00F-EA40-BFED-AA978F09D8CB}"/>
              </a:ext>
            </a:extLst>
          </p:cNvPr>
          <p:cNvSpPr>
            <a:spLocks noChangeShapeType="1"/>
          </p:cNvSpPr>
          <p:nvPr/>
        </p:nvSpPr>
        <p:spPr bwMode="auto">
          <a:xfrm>
            <a:off x="4568651" y="1623105"/>
            <a:ext cx="1561042" cy="2760927"/>
          </a:xfrm>
          <a:prstGeom prst="line">
            <a:avLst/>
          </a:prstGeom>
          <a:noFill/>
          <a:ln w="38100">
            <a:solidFill>
              <a:srgbClr val="78BE2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7" name="Line 20">
            <a:extLst>
              <a:ext uri="{FF2B5EF4-FFF2-40B4-BE49-F238E27FC236}">
                <a16:creationId xmlns:a16="http://schemas.microsoft.com/office/drawing/2014/main" id="{DB48E15A-5DDC-C54E-A5C2-0D618DE14DD3}"/>
              </a:ext>
            </a:extLst>
          </p:cNvPr>
          <p:cNvSpPr>
            <a:spLocks noChangeShapeType="1"/>
          </p:cNvSpPr>
          <p:nvPr/>
        </p:nvSpPr>
        <p:spPr bwMode="auto">
          <a:xfrm>
            <a:off x="4568651" y="1322803"/>
            <a:ext cx="0" cy="3120761"/>
          </a:xfrm>
          <a:prstGeom prst="line">
            <a:avLst/>
          </a:prstGeom>
          <a:noFill/>
          <a:ln w="6350" cmpd="sng">
            <a:solidFill>
              <a:schemeClr val="tx1"/>
            </a:solidFill>
            <a:round/>
            <a:headEnd type="triangle"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8" name="Freeform 21">
            <a:extLst>
              <a:ext uri="{FF2B5EF4-FFF2-40B4-BE49-F238E27FC236}">
                <a16:creationId xmlns:a16="http://schemas.microsoft.com/office/drawing/2014/main" id="{94FBBBBB-8BE0-3543-A3EA-1EE25B5BB2D0}"/>
              </a:ext>
            </a:extLst>
          </p:cNvPr>
          <p:cNvSpPr>
            <a:spLocks/>
          </p:cNvSpPr>
          <p:nvPr/>
        </p:nvSpPr>
        <p:spPr bwMode="auto">
          <a:xfrm>
            <a:off x="4564682" y="4410490"/>
            <a:ext cx="3333750" cy="1323"/>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9" name="Line 26">
            <a:extLst>
              <a:ext uri="{FF2B5EF4-FFF2-40B4-BE49-F238E27FC236}">
                <a16:creationId xmlns:a16="http://schemas.microsoft.com/office/drawing/2014/main" id="{82670DD6-7D17-6E40-96D0-C6290B13786F}"/>
              </a:ext>
            </a:extLst>
          </p:cNvPr>
          <p:cNvSpPr>
            <a:spLocks noChangeShapeType="1"/>
          </p:cNvSpPr>
          <p:nvPr/>
        </p:nvSpPr>
        <p:spPr bwMode="auto">
          <a:xfrm>
            <a:off x="4564682" y="1623105"/>
            <a:ext cx="1935886" cy="2760927"/>
          </a:xfrm>
          <a:prstGeom prst="line">
            <a:avLst/>
          </a:prstGeom>
          <a:noFill/>
          <a:ln w="38100">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0" name="TextBox 19">
            <a:extLst>
              <a:ext uri="{FF2B5EF4-FFF2-40B4-BE49-F238E27FC236}">
                <a16:creationId xmlns:a16="http://schemas.microsoft.com/office/drawing/2014/main" id="{EFCBB782-6324-DA49-944B-C53B721931D5}"/>
              </a:ext>
            </a:extLst>
          </p:cNvPr>
          <p:cNvSpPr txBox="1"/>
          <p:nvPr/>
        </p:nvSpPr>
        <p:spPr>
          <a:xfrm>
            <a:off x="6618112" y="3213721"/>
            <a:ext cx="1657728" cy="1025602"/>
          </a:xfrm>
          <a:prstGeom prst="rect">
            <a:avLst/>
          </a:prstGeom>
          <a:noFill/>
        </p:spPr>
        <p:txBody>
          <a:bodyPr wrap="square" lIns="0" tIns="0" rIns="0" bIns="0" rtlCol="0">
            <a:spAutoFit/>
          </a:bodyPr>
          <a:lstStyle/>
          <a:p>
            <a:r>
              <a:rPr lang="fi-FI" sz="1333" dirty="0">
                <a:latin typeface="Georgia"/>
                <a:cs typeface="Georgia"/>
              </a:rPr>
              <a:t>By </a:t>
            </a:r>
            <a:r>
              <a:rPr lang="fi-FI" sz="1333" dirty="0" err="1">
                <a:latin typeface="Georgia"/>
                <a:cs typeface="Georgia"/>
              </a:rPr>
              <a:t>producing</a:t>
            </a:r>
            <a:r>
              <a:rPr lang="fi-FI" sz="1333" dirty="0">
                <a:latin typeface="Georgia"/>
                <a:cs typeface="Georgia"/>
              </a:rPr>
              <a:t> </a:t>
            </a:r>
            <a:r>
              <a:rPr lang="fi-FI" sz="1333" dirty="0" err="1">
                <a:latin typeface="Georgia"/>
                <a:cs typeface="Georgia"/>
              </a:rPr>
              <a:t>cloth</a:t>
            </a:r>
            <a:r>
              <a:rPr lang="fi-FI" sz="1333" dirty="0">
                <a:latin typeface="Georgia"/>
                <a:cs typeface="Georgia"/>
              </a:rPr>
              <a:t> </a:t>
            </a:r>
            <a:r>
              <a:rPr lang="fi-FI" sz="1333" dirty="0" err="1">
                <a:latin typeface="Georgia"/>
                <a:cs typeface="Georgia"/>
              </a:rPr>
              <a:t>only</a:t>
            </a:r>
            <a:r>
              <a:rPr lang="fi-FI" sz="1333" dirty="0">
                <a:latin typeface="Georgia"/>
                <a:cs typeface="Georgia"/>
              </a:rPr>
              <a:t>  and </a:t>
            </a:r>
            <a:r>
              <a:rPr lang="fi-FI" sz="1333" dirty="0" err="1">
                <a:latin typeface="Georgia"/>
                <a:cs typeface="Georgia"/>
              </a:rPr>
              <a:t>selling</a:t>
            </a:r>
            <a:r>
              <a:rPr lang="fi-FI" sz="1333" dirty="0">
                <a:latin typeface="Georgia"/>
                <a:cs typeface="Georgia"/>
              </a:rPr>
              <a:t> it </a:t>
            </a:r>
            <a:r>
              <a:rPr lang="fi-FI" sz="1333" dirty="0" err="1">
                <a:latin typeface="Georgia"/>
                <a:cs typeface="Georgia"/>
              </a:rPr>
              <a:t>all</a:t>
            </a:r>
            <a:r>
              <a:rPr lang="fi-FI" sz="1333" dirty="0">
                <a:latin typeface="Georgia"/>
                <a:cs typeface="Georgia"/>
              </a:rPr>
              <a:t>, England </a:t>
            </a:r>
            <a:r>
              <a:rPr lang="fi-FI" sz="1333" dirty="0" err="1">
                <a:latin typeface="Georgia"/>
                <a:cs typeface="Georgia"/>
              </a:rPr>
              <a:t>can</a:t>
            </a:r>
            <a:r>
              <a:rPr lang="fi-FI" sz="1333" dirty="0">
                <a:latin typeface="Georgia"/>
                <a:cs typeface="Georgia"/>
              </a:rPr>
              <a:t> </a:t>
            </a:r>
            <a:r>
              <a:rPr lang="fi-FI" sz="1333" dirty="0" err="1">
                <a:latin typeface="Georgia"/>
                <a:cs typeface="Georgia"/>
              </a:rPr>
              <a:t>consume</a:t>
            </a:r>
            <a:r>
              <a:rPr lang="fi-FI" sz="1333" dirty="0">
                <a:latin typeface="Georgia"/>
                <a:cs typeface="Georgia"/>
              </a:rPr>
              <a:t> 9000/2.5=3600 </a:t>
            </a:r>
            <a:r>
              <a:rPr lang="fi-FI" sz="1333" dirty="0" err="1">
                <a:latin typeface="Georgia"/>
                <a:cs typeface="Georgia"/>
              </a:rPr>
              <a:t>barrels</a:t>
            </a:r>
            <a:r>
              <a:rPr lang="fi-FI" sz="1333" dirty="0">
                <a:latin typeface="Georgia"/>
                <a:cs typeface="Georgia"/>
              </a:rPr>
              <a:t> of </a:t>
            </a:r>
            <a:r>
              <a:rPr lang="fi-FI" sz="1333" dirty="0" err="1">
                <a:latin typeface="Georgia"/>
                <a:cs typeface="Georgia"/>
              </a:rPr>
              <a:t>wine</a:t>
            </a:r>
            <a:endParaRPr lang="fi-FI" sz="1333" dirty="0">
              <a:latin typeface="Georgia"/>
              <a:cs typeface="Georgia"/>
            </a:endParaRPr>
          </a:p>
        </p:txBody>
      </p:sp>
      <p:sp>
        <p:nvSpPr>
          <p:cNvPr id="21" name="TextBox 20">
            <a:extLst>
              <a:ext uri="{FF2B5EF4-FFF2-40B4-BE49-F238E27FC236}">
                <a16:creationId xmlns:a16="http://schemas.microsoft.com/office/drawing/2014/main" id="{E1A46B7C-CCCF-7347-AB69-04F3913F6A3E}"/>
              </a:ext>
            </a:extLst>
          </p:cNvPr>
          <p:cNvSpPr txBox="1"/>
          <p:nvPr/>
        </p:nvSpPr>
        <p:spPr>
          <a:xfrm>
            <a:off x="5510389" y="1212736"/>
            <a:ext cx="2439612" cy="615361"/>
          </a:xfrm>
          <a:prstGeom prst="rect">
            <a:avLst/>
          </a:prstGeom>
          <a:noFill/>
        </p:spPr>
        <p:txBody>
          <a:bodyPr wrap="square" lIns="0" tIns="0" rIns="0" bIns="0" rtlCol="0">
            <a:spAutoFit/>
          </a:bodyPr>
          <a:lstStyle/>
          <a:p>
            <a:r>
              <a:rPr lang="fi-FI" sz="1333" dirty="0">
                <a:latin typeface="Georgia"/>
                <a:cs typeface="Georgia"/>
              </a:rPr>
              <a:t>By </a:t>
            </a:r>
            <a:r>
              <a:rPr lang="fi-FI" sz="1333" dirty="0" err="1">
                <a:latin typeface="Georgia"/>
                <a:cs typeface="Georgia"/>
              </a:rPr>
              <a:t>trading</a:t>
            </a:r>
            <a:r>
              <a:rPr lang="fi-FI" sz="1333" dirty="0">
                <a:latin typeface="Georgia"/>
                <a:cs typeface="Georgia"/>
              </a:rPr>
              <a:t>, England </a:t>
            </a:r>
            <a:r>
              <a:rPr lang="fi-FI" sz="1333" dirty="0" err="1">
                <a:latin typeface="Georgia"/>
                <a:cs typeface="Georgia"/>
              </a:rPr>
              <a:t>can</a:t>
            </a:r>
            <a:r>
              <a:rPr lang="fi-FI" sz="1333" dirty="0">
                <a:latin typeface="Georgia"/>
                <a:cs typeface="Georgia"/>
              </a:rPr>
              <a:t> </a:t>
            </a:r>
            <a:r>
              <a:rPr lang="fi-FI" sz="1333" dirty="0" err="1">
                <a:latin typeface="Georgia"/>
                <a:cs typeface="Georgia"/>
              </a:rPr>
              <a:t>consume</a:t>
            </a:r>
            <a:r>
              <a:rPr lang="fi-FI" sz="1333" dirty="0">
                <a:latin typeface="Georgia"/>
                <a:cs typeface="Georgia"/>
              </a:rPr>
              <a:t> </a:t>
            </a:r>
            <a:r>
              <a:rPr lang="fi-FI" sz="1333" dirty="0" err="1">
                <a:latin typeface="Georgia"/>
                <a:cs typeface="Georgia"/>
              </a:rPr>
              <a:t>more</a:t>
            </a:r>
            <a:r>
              <a:rPr lang="fi-FI" sz="1333" dirty="0">
                <a:latin typeface="Georgia"/>
                <a:cs typeface="Georgia"/>
              </a:rPr>
              <a:t> </a:t>
            </a:r>
            <a:r>
              <a:rPr lang="fi-FI" sz="1333" dirty="0" err="1">
                <a:latin typeface="Georgia"/>
                <a:cs typeface="Georgia"/>
              </a:rPr>
              <a:t>than</a:t>
            </a:r>
            <a:r>
              <a:rPr lang="fi-FI" sz="1333" dirty="0">
                <a:latin typeface="Georgia"/>
                <a:cs typeface="Georgia"/>
              </a:rPr>
              <a:t> </a:t>
            </a:r>
            <a:r>
              <a:rPr lang="fi-FI" sz="1333" dirty="0" err="1">
                <a:latin typeface="Georgia"/>
                <a:cs typeface="Georgia"/>
              </a:rPr>
              <a:t>by</a:t>
            </a:r>
            <a:r>
              <a:rPr lang="fi-FI" sz="1333" dirty="0">
                <a:latin typeface="Georgia"/>
                <a:cs typeface="Georgia"/>
              </a:rPr>
              <a:t> </a:t>
            </a:r>
            <a:r>
              <a:rPr lang="fi-FI" sz="1333" dirty="0" err="1">
                <a:latin typeface="Georgia"/>
                <a:cs typeface="Georgia"/>
              </a:rPr>
              <a:t>producing</a:t>
            </a:r>
            <a:r>
              <a:rPr lang="fi-FI" sz="1333" dirty="0">
                <a:latin typeface="Georgia"/>
                <a:cs typeface="Georgia"/>
              </a:rPr>
              <a:t> </a:t>
            </a:r>
            <a:r>
              <a:rPr lang="fi-FI" sz="1333" dirty="0" err="1">
                <a:latin typeface="Georgia"/>
                <a:cs typeface="Georgia"/>
              </a:rPr>
              <a:t>alone</a:t>
            </a:r>
            <a:endParaRPr lang="fi-FI" sz="1333" dirty="0">
              <a:latin typeface="Georgia"/>
              <a:cs typeface="Georgia"/>
            </a:endParaRPr>
          </a:p>
        </p:txBody>
      </p:sp>
      <p:sp>
        <p:nvSpPr>
          <p:cNvPr id="22" name="Text Box 24">
            <a:extLst>
              <a:ext uri="{FF2B5EF4-FFF2-40B4-BE49-F238E27FC236}">
                <a16:creationId xmlns:a16="http://schemas.microsoft.com/office/drawing/2014/main" id="{50FA09FE-1247-6D44-B090-842A69BD27D1}"/>
              </a:ext>
            </a:extLst>
          </p:cNvPr>
          <p:cNvSpPr txBox="1">
            <a:spLocks noChangeArrowheads="1"/>
          </p:cNvSpPr>
          <p:nvPr/>
        </p:nvSpPr>
        <p:spPr bwMode="auto">
          <a:xfrm>
            <a:off x="6335939" y="4370343"/>
            <a:ext cx="583814"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333">
                <a:latin typeface="Georgia"/>
                <a:cs typeface="Georgia"/>
              </a:rPr>
              <a:t>3600</a:t>
            </a:r>
          </a:p>
        </p:txBody>
      </p:sp>
      <p:sp>
        <p:nvSpPr>
          <p:cNvPr id="23" name="Text Box 29">
            <a:extLst>
              <a:ext uri="{FF2B5EF4-FFF2-40B4-BE49-F238E27FC236}">
                <a16:creationId xmlns:a16="http://schemas.microsoft.com/office/drawing/2014/main" id="{6E3F07B8-1EEC-3F47-A568-2BB6B51933DF}"/>
              </a:ext>
            </a:extLst>
          </p:cNvPr>
          <p:cNvSpPr txBox="1">
            <a:spLocks noChangeArrowheads="1"/>
          </p:cNvSpPr>
          <p:nvPr/>
        </p:nvSpPr>
        <p:spPr bwMode="auto">
          <a:xfrm>
            <a:off x="4279609" y="4349611"/>
            <a:ext cx="316112"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sp>
        <p:nvSpPr>
          <p:cNvPr id="24" name="TextBox 23">
            <a:extLst>
              <a:ext uri="{FF2B5EF4-FFF2-40B4-BE49-F238E27FC236}">
                <a16:creationId xmlns:a16="http://schemas.microsoft.com/office/drawing/2014/main" id="{E06ECB74-84B0-464B-8A07-A42EFF595C85}"/>
              </a:ext>
            </a:extLst>
          </p:cNvPr>
          <p:cNvSpPr txBox="1"/>
          <p:nvPr/>
        </p:nvSpPr>
        <p:spPr>
          <a:xfrm>
            <a:off x="5486871" y="2643881"/>
            <a:ext cx="2052058" cy="205121"/>
          </a:xfrm>
          <a:prstGeom prst="rect">
            <a:avLst/>
          </a:prstGeom>
          <a:noFill/>
        </p:spPr>
        <p:txBody>
          <a:bodyPr wrap="square" lIns="0" tIns="0" rIns="0" bIns="0" rtlCol="0">
            <a:spAutoFit/>
          </a:bodyPr>
          <a:lstStyle/>
          <a:p>
            <a:r>
              <a:rPr lang="fi-FI" sz="1333" dirty="0" err="1">
                <a:solidFill>
                  <a:schemeClr val="accent3"/>
                </a:solidFill>
                <a:latin typeface="Georgia"/>
                <a:cs typeface="Georgia"/>
              </a:rPr>
              <a:t>possible</a:t>
            </a:r>
            <a:r>
              <a:rPr lang="fi-FI" sz="1333" dirty="0">
                <a:solidFill>
                  <a:schemeClr val="accent3"/>
                </a:solidFill>
                <a:latin typeface="Georgia"/>
                <a:cs typeface="Georgia"/>
              </a:rPr>
              <a:t> </a:t>
            </a:r>
            <a:r>
              <a:rPr lang="fi-FI" sz="1333" dirty="0" err="1">
                <a:solidFill>
                  <a:schemeClr val="accent3"/>
                </a:solidFill>
                <a:latin typeface="Georgia"/>
                <a:cs typeface="Georgia"/>
              </a:rPr>
              <a:t>consumptions</a:t>
            </a:r>
            <a:r>
              <a:rPr lang="fi-FI" sz="1333" dirty="0">
                <a:solidFill>
                  <a:schemeClr val="accent3"/>
                </a:solidFill>
                <a:latin typeface="Georgia"/>
                <a:cs typeface="Georgia"/>
              </a:rPr>
              <a:t> </a:t>
            </a:r>
          </a:p>
        </p:txBody>
      </p:sp>
      <p:sp>
        <p:nvSpPr>
          <p:cNvPr id="25" name="TextBox 24">
            <a:extLst>
              <a:ext uri="{FF2B5EF4-FFF2-40B4-BE49-F238E27FC236}">
                <a16:creationId xmlns:a16="http://schemas.microsoft.com/office/drawing/2014/main" id="{C782D90D-CBC6-5F49-8836-6E35FF8A082F}"/>
              </a:ext>
            </a:extLst>
          </p:cNvPr>
          <p:cNvSpPr txBox="1"/>
          <p:nvPr/>
        </p:nvSpPr>
        <p:spPr>
          <a:xfrm>
            <a:off x="4634527" y="3712807"/>
            <a:ext cx="1214810" cy="410241"/>
          </a:xfrm>
          <a:prstGeom prst="rect">
            <a:avLst/>
          </a:prstGeom>
          <a:noFill/>
        </p:spPr>
        <p:txBody>
          <a:bodyPr wrap="square" lIns="0" tIns="0" rIns="0" bIns="0" rtlCol="0">
            <a:spAutoFit/>
          </a:bodyPr>
          <a:lstStyle/>
          <a:p>
            <a:r>
              <a:rPr lang="fi-FI" sz="1333" dirty="0" err="1">
                <a:solidFill>
                  <a:schemeClr val="accent1"/>
                </a:solidFill>
                <a:latin typeface="Georgia"/>
                <a:cs typeface="Georgia"/>
              </a:rPr>
              <a:t>Possible</a:t>
            </a:r>
            <a:r>
              <a:rPr lang="fi-FI" sz="1333" dirty="0">
                <a:solidFill>
                  <a:schemeClr val="accent1"/>
                </a:solidFill>
                <a:latin typeface="Georgia"/>
                <a:cs typeface="Georgia"/>
              </a:rPr>
              <a:t> </a:t>
            </a:r>
            <a:r>
              <a:rPr lang="fi-FI" sz="1333" dirty="0" err="1">
                <a:solidFill>
                  <a:schemeClr val="accent1"/>
                </a:solidFill>
                <a:latin typeface="Georgia"/>
                <a:cs typeface="Georgia"/>
              </a:rPr>
              <a:t>productions</a:t>
            </a:r>
            <a:endParaRPr lang="fi-FI" sz="1333" dirty="0">
              <a:solidFill>
                <a:schemeClr val="accent1"/>
              </a:solidFill>
              <a:latin typeface="Georgia"/>
              <a:cs typeface="Georgia"/>
            </a:endParaRPr>
          </a:p>
        </p:txBody>
      </p:sp>
      <p:sp>
        <p:nvSpPr>
          <p:cNvPr id="28" name="Text Box 28">
            <a:extLst>
              <a:ext uri="{FF2B5EF4-FFF2-40B4-BE49-F238E27FC236}">
                <a16:creationId xmlns:a16="http://schemas.microsoft.com/office/drawing/2014/main" id="{10CB4673-9644-B945-A49D-C2828A3C5590}"/>
              </a:ext>
            </a:extLst>
          </p:cNvPr>
          <p:cNvSpPr txBox="1">
            <a:spLocks noChangeArrowheads="1"/>
          </p:cNvSpPr>
          <p:nvPr/>
        </p:nvSpPr>
        <p:spPr bwMode="auto">
          <a:xfrm>
            <a:off x="1049458" y="1313999"/>
            <a:ext cx="2653378" cy="2401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If England produces alone and does not trade, production equals consumption</a:t>
            </a:r>
          </a:p>
          <a:p>
            <a:endParaRPr lang="en-GB" sz="1667" dirty="0">
              <a:latin typeface="Georgia"/>
              <a:cs typeface="Georgia"/>
            </a:endParaRPr>
          </a:p>
          <a:p>
            <a:r>
              <a:rPr lang="en-GB" sz="1667" dirty="0">
                <a:latin typeface="Georgia"/>
                <a:cs typeface="Georgia"/>
              </a:rPr>
              <a:t>What if the Portuguese are willing to sell a barrel of wine for 2,5 meters of cloth?</a:t>
            </a:r>
          </a:p>
        </p:txBody>
      </p:sp>
    </p:spTree>
    <p:extLst>
      <p:ext uri="{BB962C8B-B14F-4D97-AF65-F5344CB8AC3E}">
        <p14:creationId xmlns:p14="http://schemas.microsoft.com/office/powerpoint/2010/main" val="383854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Portugal’s</a:t>
            </a:r>
            <a:r>
              <a:rPr lang="fi-FI" sz="3200" dirty="0"/>
              <a:t> </a:t>
            </a:r>
            <a:r>
              <a:rPr lang="fi-FI" sz="3200" dirty="0" err="1"/>
              <a:t>production</a:t>
            </a:r>
            <a:r>
              <a:rPr lang="fi-FI" sz="3200" dirty="0"/>
              <a:t> </a:t>
            </a:r>
            <a:r>
              <a:rPr lang="fi-FI" sz="3200" dirty="0" err="1"/>
              <a:t>possibilities</a:t>
            </a:r>
            <a:endParaRPr lang="fi-FI" sz="3200" dirty="0"/>
          </a:p>
        </p:txBody>
      </p:sp>
      <p:sp>
        <p:nvSpPr>
          <p:cNvPr id="6" name="Line 26">
            <a:extLst>
              <a:ext uri="{FF2B5EF4-FFF2-40B4-BE49-F238E27FC236}">
                <a16:creationId xmlns:a16="http://schemas.microsoft.com/office/drawing/2014/main" id="{5A992278-64FD-4E43-AC84-B5CC2A36AF8D}"/>
              </a:ext>
            </a:extLst>
          </p:cNvPr>
          <p:cNvSpPr>
            <a:spLocks noChangeShapeType="1"/>
          </p:cNvSpPr>
          <p:nvPr/>
        </p:nvSpPr>
        <p:spPr bwMode="auto">
          <a:xfrm>
            <a:off x="4568651" y="1987187"/>
            <a:ext cx="1931917" cy="2396844"/>
          </a:xfrm>
          <a:prstGeom prst="line">
            <a:avLst/>
          </a:prstGeom>
          <a:noFill/>
          <a:ln w="38100">
            <a:solidFill>
              <a:srgbClr val="78BE2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dirty="0">
              <a:latin typeface="Georgia"/>
              <a:cs typeface="Georgia"/>
            </a:endParaRPr>
          </a:p>
        </p:txBody>
      </p:sp>
      <p:sp>
        <p:nvSpPr>
          <p:cNvPr id="7" name="Line 20">
            <a:extLst>
              <a:ext uri="{FF2B5EF4-FFF2-40B4-BE49-F238E27FC236}">
                <a16:creationId xmlns:a16="http://schemas.microsoft.com/office/drawing/2014/main" id="{91BC2812-5B27-8F45-9BC4-69C590F309D0}"/>
              </a:ext>
            </a:extLst>
          </p:cNvPr>
          <p:cNvSpPr>
            <a:spLocks noChangeShapeType="1"/>
          </p:cNvSpPr>
          <p:nvPr/>
        </p:nvSpPr>
        <p:spPr bwMode="auto">
          <a:xfrm>
            <a:off x="4568651" y="1322803"/>
            <a:ext cx="0" cy="3120761"/>
          </a:xfrm>
          <a:prstGeom prst="line">
            <a:avLst/>
          </a:prstGeom>
          <a:noFill/>
          <a:ln w="6350" cmpd="sng">
            <a:solidFill>
              <a:schemeClr val="tx1"/>
            </a:solidFill>
            <a:round/>
            <a:headEnd type="triangle"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8" name="Freeform 21">
            <a:extLst>
              <a:ext uri="{FF2B5EF4-FFF2-40B4-BE49-F238E27FC236}">
                <a16:creationId xmlns:a16="http://schemas.microsoft.com/office/drawing/2014/main" id="{6546444F-9081-A14E-B24D-13A55F5843E7}"/>
              </a:ext>
            </a:extLst>
          </p:cNvPr>
          <p:cNvSpPr>
            <a:spLocks/>
          </p:cNvSpPr>
          <p:nvPr/>
        </p:nvSpPr>
        <p:spPr bwMode="auto">
          <a:xfrm>
            <a:off x="4564682" y="4410490"/>
            <a:ext cx="3333750" cy="1323"/>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9" name="Text Box 24">
            <a:extLst>
              <a:ext uri="{FF2B5EF4-FFF2-40B4-BE49-F238E27FC236}">
                <a16:creationId xmlns:a16="http://schemas.microsoft.com/office/drawing/2014/main" id="{9E2B691E-224B-184B-BEF3-104E54903BA6}"/>
              </a:ext>
            </a:extLst>
          </p:cNvPr>
          <p:cNvSpPr txBox="1">
            <a:spLocks noChangeArrowheads="1"/>
          </p:cNvSpPr>
          <p:nvPr/>
        </p:nvSpPr>
        <p:spPr bwMode="auto">
          <a:xfrm>
            <a:off x="6217394" y="4386759"/>
            <a:ext cx="699230"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4000</a:t>
            </a:r>
          </a:p>
        </p:txBody>
      </p:sp>
      <p:sp>
        <p:nvSpPr>
          <p:cNvPr id="10" name="Text Box 25">
            <a:extLst>
              <a:ext uri="{FF2B5EF4-FFF2-40B4-BE49-F238E27FC236}">
                <a16:creationId xmlns:a16="http://schemas.microsoft.com/office/drawing/2014/main" id="{822357E9-DB7C-DD4D-B6B3-0BF49F83218B}"/>
              </a:ext>
            </a:extLst>
          </p:cNvPr>
          <p:cNvSpPr txBox="1">
            <a:spLocks noChangeArrowheads="1"/>
          </p:cNvSpPr>
          <p:nvPr/>
        </p:nvSpPr>
        <p:spPr bwMode="auto">
          <a:xfrm>
            <a:off x="3924384" y="1777311"/>
            <a:ext cx="707245"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8000</a:t>
            </a:r>
          </a:p>
        </p:txBody>
      </p:sp>
      <p:sp>
        <p:nvSpPr>
          <p:cNvPr id="11" name="Line 26">
            <a:extLst>
              <a:ext uri="{FF2B5EF4-FFF2-40B4-BE49-F238E27FC236}">
                <a16:creationId xmlns:a16="http://schemas.microsoft.com/office/drawing/2014/main" id="{6011DD9F-AA9C-E34B-841B-1F582DD916AA}"/>
              </a:ext>
            </a:extLst>
          </p:cNvPr>
          <p:cNvSpPr>
            <a:spLocks noChangeShapeType="1"/>
          </p:cNvSpPr>
          <p:nvPr/>
        </p:nvSpPr>
        <p:spPr bwMode="auto">
          <a:xfrm>
            <a:off x="4568651" y="1563982"/>
            <a:ext cx="1931917" cy="2822778"/>
          </a:xfrm>
          <a:prstGeom prst="line">
            <a:avLst/>
          </a:prstGeom>
          <a:noFill/>
          <a:ln w="38100">
            <a:solidFill>
              <a:srgbClr val="005EB8"/>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2" name="Text Box 25">
            <a:extLst>
              <a:ext uri="{FF2B5EF4-FFF2-40B4-BE49-F238E27FC236}">
                <a16:creationId xmlns:a16="http://schemas.microsoft.com/office/drawing/2014/main" id="{2DEC3F92-E016-3A47-B55F-5B3835E8CC5B}"/>
              </a:ext>
            </a:extLst>
          </p:cNvPr>
          <p:cNvSpPr txBox="1">
            <a:spLocks noChangeArrowheads="1"/>
          </p:cNvSpPr>
          <p:nvPr/>
        </p:nvSpPr>
        <p:spPr bwMode="auto">
          <a:xfrm>
            <a:off x="3829806" y="1381823"/>
            <a:ext cx="801823"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10000</a:t>
            </a:r>
          </a:p>
        </p:txBody>
      </p:sp>
      <p:sp>
        <p:nvSpPr>
          <p:cNvPr id="13" name="TextBox 12">
            <a:extLst>
              <a:ext uri="{FF2B5EF4-FFF2-40B4-BE49-F238E27FC236}">
                <a16:creationId xmlns:a16="http://schemas.microsoft.com/office/drawing/2014/main" id="{B445EF5E-8CD2-3847-8B53-01373E52BAA8}"/>
              </a:ext>
            </a:extLst>
          </p:cNvPr>
          <p:cNvSpPr txBox="1"/>
          <p:nvPr/>
        </p:nvSpPr>
        <p:spPr>
          <a:xfrm>
            <a:off x="5066622" y="1667863"/>
            <a:ext cx="1528020" cy="410241"/>
          </a:xfrm>
          <a:prstGeom prst="rect">
            <a:avLst/>
          </a:prstGeom>
          <a:noFill/>
        </p:spPr>
        <p:txBody>
          <a:bodyPr wrap="square" lIns="0" tIns="0" rIns="0" bIns="0" rtlCol="0">
            <a:spAutoFit/>
          </a:bodyPr>
          <a:lstStyle/>
          <a:p>
            <a:r>
              <a:rPr lang="fi-FI" sz="1333" dirty="0" err="1">
                <a:solidFill>
                  <a:schemeClr val="accent3"/>
                </a:solidFill>
                <a:latin typeface="Georgia"/>
                <a:cs typeface="Georgia"/>
              </a:rPr>
              <a:t>consumption</a:t>
            </a:r>
            <a:endParaRPr lang="fi-FI" sz="1333" dirty="0">
              <a:solidFill>
                <a:schemeClr val="accent3"/>
              </a:solidFill>
              <a:latin typeface="Georgia"/>
              <a:cs typeface="Georgia"/>
            </a:endParaRPr>
          </a:p>
          <a:p>
            <a:r>
              <a:rPr lang="fi-FI" sz="1333" dirty="0" err="1">
                <a:solidFill>
                  <a:schemeClr val="accent3"/>
                </a:solidFill>
                <a:latin typeface="Georgia"/>
                <a:cs typeface="Georgia"/>
              </a:rPr>
              <a:t>possibilities</a:t>
            </a:r>
            <a:r>
              <a:rPr lang="fi-FI" sz="1333" dirty="0">
                <a:solidFill>
                  <a:schemeClr val="accent3"/>
                </a:solidFill>
                <a:latin typeface="Georgia"/>
                <a:cs typeface="Georgia"/>
              </a:rPr>
              <a:t> </a:t>
            </a:r>
          </a:p>
        </p:txBody>
      </p:sp>
      <p:sp>
        <p:nvSpPr>
          <p:cNvPr id="14" name="TextBox 13">
            <a:extLst>
              <a:ext uri="{FF2B5EF4-FFF2-40B4-BE49-F238E27FC236}">
                <a16:creationId xmlns:a16="http://schemas.microsoft.com/office/drawing/2014/main" id="{EDF23411-8FC9-F44E-A10C-22B89F7D488D}"/>
              </a:ext>
            </a:extLst>
          </p:cNvPr>
          <p:cNvSpPr txBox="1"/>
          <p:nvPr/>
        </p:nvSpPr>
        <p:spPr>
          <a:xfrm>
            <a:off x="4846192" y="3665770"/>
            <a:ext cx="1214810" cy="410241"/>
          </a:xfrm>
          <a:prstGeom prst="rect">
            <a:avLst/>
          </a:prstGeom>
          <a:noFill/>
        </p:spPr>
        <p:txBody>
          <a:bodyPr wrap="square" lIns="0" tIns="0" rIns="0" bIns="0" rtlCol="0">
            <a:spAutoFit/>
          </a:bodyPr>
          <a:lstStyle/>
          <a:p>
            <a:r>
              <a:rPr lang="fi-FI" sz="1333" dirty="0" err="1">
                <a:solidFill>
                  <a:schemeClr val="accent1"/>
                </a:solidFill>
                <a:latin typeface="Georgia"/>
                <a:cs typeface="Georgia"/>
              </a:rPr>
              <a:t>Production</a:t>
            </a:r>
            <a:r>
              <a:rPr lang="fi-FI" sz="1333" dirty="0">
                <a:solidFill>
                  <a:schemeClr val="accent1"/>
                </a:solidFill>
                <a:latin typeface="Georgia"/>
                <a:cs typeface="Georgia"/>
              </a:rPr>
              <a:t> </a:t>
            </a:r>
          </a:p>
          <a:p>
            <a:r>
              <a:rPr lang="fi-FI" sz="1333" dirty="0" err="1">
                <a:solidFill>
                  <a:schemeClr val="accent1"/>
                </a:solidFill>
                <a:latin typeface="Georgia"/>
                <a:cs typeface="Georgia"/>
              </a:rPr>
              <a:t>possibilities</a:t>
            </a:r>
            <a:endParaRPr lang="fi-FI" sz="1333" dirty="0">
              <a:solidFill>
                <a:schemeClr val="accent1"/>
              </a:solidFill>
              <a:latin typeface="Georgia"/>
              <a:cs typeface="Georgia"/>
            </a:endParaRPr>
          </a:p>
        </p:txBody>
      </p:sp>
      <p:sp>
        <p:nvSpPr>
          <p:cNvPr id="15" name="Text Box 29">
            <a:extLst>
              <a:ext uri="{FF2B5EF4-FFF2-40B4-BE49-F238E27FC236}">
                <a16:creationId xmlns:a16="http://schemas.microsoft.com/office/drawing/2014/main" id="{5EE6EB76-12ED-D846-AFF9-50424C81527B}"/>
              </a:ext>
            </a:extLst>
          </p:cNvPr>
          <p:cNvSpPr txBox="1">
            <a:spLocks noChangeArrowheads="1"/>
          </p:cNvSpPr>
          <p:nvPr/>
        </p:nvSpPr>
        <p:spPr bwMode="auto">
          <a:xfrm>
            <a:off x="4279609" y="4349611"/>
            <a:ext cx="316112"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sp>
        <p:nvSpPr>
          <p:cNvPr id="26" name="Text Box 28">
            <a:extLst>
              <a:ext uri="{FF2B5EF4-FFF2-40B4-BE49-F238E27FC236}">
                <a16:creationId xmlns:a16="http://schemas.microsoft.com/office/drawing/2014/main" id="{1AD4B5B1-3332-4749-8BF7-38FBBD3664D4}"/>
              </a:ext>
            </a:extLst>
          </p:cNvPr>
          <p:cNvSpPr txBox="1">
            <a:spLocks noChangeArrowheads="1"/>
          </p:cNvSpPr>
          <p:nvPr/>
        </p:nvSpPr>
        <p:spPr bwMode="auto">
          <a:xfrm>
            <a:off x="1049458" y="1313999"/>
            <a:ext cx="2653378" cy="26577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If the Portuguese specialize in wine and sell it for 2,5 m of cloth / barrel their consumption possibilities improve</a:t>
            </a:r>
          </a:p>
          <a:p>
            <a:endParaRPr lang="en-GB" sz="1667" dirty="0">
              <a:latin typeface="Georgia"/>
              <a:cs typeface="Georgia"/>
            </a:endParaRPr>
          </a:p>
          <a:p>
            <a:r>
              <a:rPr lang="en-GB" sz="1667" dirty="0">
                <a:latin typeface="Georgia"/>
                <a:cs typeface="Georgia"/>
              </a:rPr>
              <a:t>Trade is mutually beneficial</a:t>
            </a:r>
          </a:p>
          <a:p>
            <a:endParaRPr lang="en-GB" sz="1667" dirty="0">
              <a:latin typeface="Georgia"/>
              <a:cs typeface="Georgia"/>
            </a:endParaRPr>
          </a:p>
          <a:p>
            <a:r>
              <a:rPr lang="en-GB" sz="1667" dirty="0">
                <a:latin typeface="Georgia"/>
                <a:cs typeface="Georgia"/>
              </a:rPr>
              <a:t>Why?</a:t>
            </a:r>
          </a:p>
        </p:txBody>
      </p:sp>
    </p:spTree>
    <p:extLst>
      <p:ext uri="{BB962C8B-B14F-4D97-AF65-F5344CB8AC3E}">
        <p14:creationId xmlns:p14="http://schemas.microsoft.com/office/powerpoint/2010/main" val="187588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Opportunity</a:t>
            </a:r>
            <a:r>
              <a:rPr lang="fi-FI" sz="3200" dirty="0"/>
              <a:t> </a:t>
            </a:r>
            <a:r>
              <a:rPr lang="fi-FI" sz="3200" dirty="0" err="1"/>
              <a:t>cost</a:t>
            </a:r>
            <a:endParaRPr lang="fi-FI" sz="3200" dirty="0"/>
          </a:p>
        </p:txBody>
      </p:sp>
      <p:sp>
        <p:nvSpPr>
          <p:cNvPr id="5" name="Text Placeholder 4">
            <a:extLst>
              <a:ext uri="{FF2B5EF4-FFF2-40B4-BE49-F238E27FC236}">
                <a16:creationId xmlns:a16="http://schemas.microsoft.com/office/drawing/2014/main" id="{B40B2CFC-AB01-BD47-BB70-EF30738759EA}"/>
              </a:ext>
            </a:extLst>
          </p:cNvPr>
          <p:cNvSpPr>
            <a:spLocks noGrp="1"/>
          </p:cNvSpPr>
          <p:nvPr>
            <p:ph type="body" sz="half" idx="11"/>
          </p:nvPr>
        </p:nvSpPr>
        <p:spPr>
          <a:xfrm>
            <a:off x="292353" y="988292"/>
            <a:ext cx="8492897" cy="3464996"/>
          </a:xfrm>
        </p:spPr>
        <p:txBody>
          <a:bodyPr/>
          <a:lstStyle/>
          <a:p>
            <a:pPr marL="285750" indent="-285750">
              <a:buFont typeface="Arial" panose="020B0604020202020204" pitchFamily="34" charset="0"/>
              <a:buChar char="•"/>
            </a:pPr>
            <a:r>
              <a:rPr lang="fi-FI" sz="1800" dirty="0" err="1"/>
              <a:t>Producing</a:t>
            </a:r>
            <a:r>
              <a:rPr lang="fi-FI" sz="1800" dirty="0"/>
              <a:t> a </a:t>
            </a:r>
            <a:r>
              <a:rPr lang="fi-FI" sz="1800" dirty="0" err="1"/>
              <a:t>barrel</a:t>
            </a:r>
            <a:r>
              <a:rPr lang="fi-FI" sz="1800" dirty="0"/>
              <a:t> of </a:t>
            </a:r>
            <a:r>
              <a:rPr lang="fi-FI" sz="1800" dirty="0" err="1"/>
              <a:t>wine</a:t>
            </a:r>
            <a:r>
              <a:rPr lang="fi-FI" sz="1800" dirty="0"/>
              <a:t> </a:t>
            </a:r>
            <a:r>
              <a:rPr lang="fi-FI" sz="1800" dirty="0" err="1"/>
              <a:t>costs</a:t>
            </a:r>
            <a:r>
              <a:rPr lang="fi-FI" sz="1800" dirty="0"/>
              <a:t> </a:t>
            </a:r>
            <a:r>
              <a:rPr lang="fi-FI" sz="1800" dirty="0" err="1"/>
              <a:t>three</a:t>
            </a:r>
            <a:r>
              <a:rPr lang="fi-FI" sz="1800" dirty="0"/>
              <a:t> </a:t>
            </a:r>
            <a:r>
              <a:rPr lang="fi-FI" sz="1800" dirty="0" err="1"/>
              <a:t>meters</a:t>
            </a:r>
            <a:r>
              <a:rPr lang="fi-FI" sz="1800" dirty="0"/>
              <a:t> of </a:t>
            </a:r>
            <a:r>
              <a:rPr lang="fi-FI" sz="1800" dirty="0" err="1"/>
              <a:t>cloth</a:t>
            </a:r>
            <a:r>
              <a:rPr lang="fi-FI" sz="1800" dirty="0"/>
              <a:t> for England</a:t>
            </a:r>
          </a:p>
          <a:p>
            <a:pPr marL="483742" lvl="1" indent="-285750">
              <a:buFont typeface="Wingdings" pitchFamily="2" charset="2"/>
              <a:buChar char="Ø"/>
            </a:pPr>
            <a:r>
              <a:rPr lang="fi-FI" sz="1800" dirty="0" err="1"/>
              <a:t>Six</a:t>
            </a:r>
            <a:r>
              <a:rPr lang="fi-FI" sz="1800" dirty="0"/>
              <a:t> </a:t>
            </a:r>
            <a:r>
              <a:rPr lang="fi-FI" sz="1800" dirty="0" err="1"/>
              <a:t>hours</a:t>
            </a:r>
            <a:r>
              <a:rPr lang="fi-FI" sz="1800" dirty="0"/>
              <a:t> of </a:t>
            </a:r>
            <a:r>
              <a:rPr lang="fi-FI" sz="1800" dirty="0" err="1"/>
              <a:t>work</a:t>
            </a:r>
            <a:r>
              <a:rPr lang="fi-FI" sz="1800" dirty="0"/>
              <a:t> to </a:t>
            </a:r>
            <a:r>
              <a:rPr lang="fi-FI" sz="1800" dirty="0" err="1"/>
              <a:t>produce</a:t>
            </a:r>
            <a:r>
              <a:rPr lang="fi-FI" sz="1800" dirty="0"/>
              <a:t> </a:t>
            </a:r>
            <a:r>
              <a:rPr lang="fi-FI" sz="1800" dirty="0" err="1"/>
              <a:t>the</a:t>
            </a:r>
            <a:r>
              <a:rPr lang="fi-FI" sz="1800" dirty="0"/>
              <a:t> </a:t>
            </a:r>
            <a:r>
              <a:rPr lang="fi-FI" sz="1800" dirty="0" err="1"/>
              <a:t>wine</a:t>
            </a:r>
            <a:r>
              <a:rPr lang="fi-FI" sz="1800" dirty="0"/>
              <a:t> </a:t>
            </a:r>
            <a:r>
              <a:rPr lang="fi-FI" sz="1800" dirty="0" err="1"/>
              <a:t>versus</a:t>
            </a:r>
            <a:r>
              <a:rPr lang="fi-FI" sz="1800" dirty="0"/>
              <a:t> </a:t>
            </a:r>
            <a:r>
              <a:rPr lang="fi-FI" sz="1800" dirty="0" err="1"/>
              <a:t>two</a:t>
            </a:r>
            <a:r>
              <a:rPr lang="fi-FI" sz="1800" dirty="0"/>
              <a:t> </a:t>
            </a:r>
            <a:r>
              <a:rPr lang="fi-FI" sz="1800" dirty="0" err="1"/>
              <a:t>hours</a:t>
            </a:r>
            <a:r>
              <a:rPr lang="fi-FI" sz="1800" dirty="0"/>
              <a:t> for a </a:t>
            </a:r>
            <a:r>
              <a:rPr lang="fi-FI" sz="1800" dirty="0" err="1"/>
              <a:t>meter</a:t>
            </a:r>
            <a:r>
              <a:rPr lang="fi-FI" sz="1800" dirty="0"/>
              <a:t> of </a:t>
            </a:r>
            <a:r>
              <a:rPr lang="fi-FI" sz="1800" dirty="0" err="1"/>
              <a:t>cloth</a:t>
            </a:r>
            <a:endParaRPr lang="fi-FI" sz="1800" dirty="0"/>
          </a:p>
          <a:p>
            <a:pPr marL="483742" lvl="1" indent="-285750">
              <a:buFont typeface="Wingdings" pitchFamily="2" charset="2"/>
              <a:buChar char="Ø"/>
            </a:pPr>
            <a:r>
              <a:rPr lang="fi-FI" sz="1800" dirty="0" err="1"/>
              <a:t>The</a:t>
            </a:r>
            <a:r>
              <a:rPr lang="fi-FI" sz="1800" dirty="0"/>
              <a:t> </a:t>
            </a:r>
            <a:r>
              <a:rPr lang="fi-FI" sz="1800" dirty="0" err="1"/>
              <a:t>opportunity</a:t>
            </a:r>
            <a:r>
              <a:rPr lang="fi-FI" sz="1800" dirty="0"/>
              <a:t> </a:t>
            </a:r>
            <a:r>
              <a:rPr lang="fi-FI" sz="1800" dirty="0" err="1"/>
              <a:t>costs</a:t>
            </a:r>
            <a:r>
              <a:rPr lang="fi-FI" sz="1800" dirty="0"/>
              <a:t> of a </a:t>
            </a:r>
            <a:r>
              <a:rPr lang="fi-FI" sz="1800" dirty="0" err="1"/>
              <a:t>barrel</a:t>
            </a:r>
            <a:r>
              <a:rPr lang="fi-FI" sz="1800" dirty="0"/>
              <a:t> of </a:t>
            </a:r>
            <a:r>
              <a:rPr lang="fi-FI" sz="1800" dirty="0" err="1"/>
              <a:t>wine</a:t>
            </a:r>
            <a:r>
              <a:rPr lang="fi-FI" sz="1800" dirty="0"/>
              <a:t> is </a:t>
            </a:r>
            <a:r>
              <a:rPr lang="fi-FI" sz="1800" dirty="0" err="1"/>
              <a:t>three</a:t>
            </a:r>
            <a:r>
              <a:rPr lang="fi-FI" sz="1800" dirty="0"/>
              <a:t> </a:t>
            </a:r>
            <a:r>
              <a:rPr lang="fi-FI" sz="1800" dirty="0" err="1"/>
              <a:t>meters</a:t>
            </a:r>
            <a:r>
              <a:rPr lang="fi-FI" sz="1800" dirty="0"/>
              <a:t> of </a:t>
            </a:r>
            <a:r>
              <a:rPr lang="fi-FI" sz="1800" dirty="0" err="1"/>
              <a:t>cloth</a:t>
            </a:r>
            <a:endParaRPr lang="fi-FI" sz="1800" dirty="0"/>
          </a:p>
          <a:p>
            <a:pPr marL="483742" lvl="1" indent="-285750">
              <a:buFont typeface="Wingdings" pitchFamily="2" charset="2"/>
              <a:buChar char="Ø"/>
            </a:pPr>
            <a:r>
              <a:rPr lang="fi-FI" sz="1800" dirty="0"/>
              <a:t>Trade is </a:t>
            </a:r>
            <a:r>
              <a:rPr lang="fi-FI" sz="1800" dirty="0" err="1"/>
              <a:t>beneficial</a:t>
            </a:r>
            <a:r>
              <a:rPr lang="fi-FI" sz="1800" dirty="0"/>
              <a:t> for England </a:t>
            </a:r>
            <a:r>
              <a:rPr lang="fi-FI" sz="1800" dirty="0" err="1"/>
              <a:t>if</a:t>
            </a:r>
            <a:r>
              <a:rPr lang="fi-FI" sz="1800" dirty="0"/>
              <a:t> </a:t>
            </a:r>
            <a:r>
              <a:rPr lang="fi-FI" sz="1800" dirty="0" err="1"/>
              <a:t>they</a:t>
            </a:r>
            <a:r>
              <a:rPr lang="fi-FI" sz="1800" dirty="0"/>
              <a:t> </a:t>
            </a:r>
            <a:r>
              <a:rPr lang="fi-FI" sz="1800" dirty="0" err="1"/>
              <a:t>can</a:t>
            </a:r>
            <a:r>
              <a:rPr lang="fi-FI" sz="1800" dirty="0"/>
              <a:t> </a:t>
            </a:r>
            <a:r>
              <a:rPr lang="fi-FI" sz="1800" dirty="0" err="1"/>
              <a:t>exchange</a:t>
            </a:r>
            <a:r>
              <a:rPr lang="fi-FI" sz="1800" dirty="0"/>
              <a:t> </a:t>
            </a:r>
            <a:r>
              <a:rPr lang="fi-FI" sz="1800" dirty="0" err="1"/>
              <a:t>less</a:t>
            </a:r>
            <a:r>
              <a:rPr lang="fi-FI" sz="1800" dirty="0"/>
              <a:t> </a:t>
            </a:r>
            <a:r>
              <a:rPr lang="fi-FI" sz="1800" dirty="0" err="1"/>
              <a:t>than</a:t>
            </a:r>
            <a:r>
              <a:rPr lang="fi-FI" sz="1800" dirty="0"/>
              <a:t> </a:t>
            </a:r>
            <a:r>
              <a:rPr lang="fi-FI" sz="1800" dirty="0" err="1"/>
              <a:t>three</a:t>
            </a:r>
            <a:r>
              <a:rPr lang="fi-FI" sz="1800" dirty="0"/>
              <a:t> </a:t>
            </a:r>
            <a:r>
              <a:rPr lang="fi-FI" sz="1800" dirty="0" err="1"/>
              <a:t>meters</a:t>
            </a:r>
            <a:r>
              <a:rPr lang="fi-FI" sz="1800" dirty="0"/>
              <a:t> of </a:t>
            </a:r>
            <a:r>
              <a:rPr lang="fi-FI" sz="1800" dirty="0" err="1"/>
              <a:t>cloth</a:t>
            </a:r>
            <a:r>
              <a:rPr lang="fi-FI" sz="1800" dirty="0"/>
              <a:t> for a </a:t>
            </a:r>
            <a:r>
              <a:rPr lang="fi-FI" sz="1800" dirty="0" err="1"/>
              <a:t>barrel</a:t>
            </a:r>
            <a:r>
              <a:rPr lang="fi-FI" sz="1800" dirty="0"/>
              <a:t> of </a:t>
            </a:r>
            <a:r>
              <a:rPr lang="fi-FI" sz="1800" dirty="0" err="1"/>
              <a:t>wine</a:t>
            </a:r>
            <a:endParaRPr lang="fi-FI" sz="1800" dirty="0"/>
          </a:p>
          <a:p>
            <a:pPr marL="285750" indent="-285750">
              <a:buFont typeface="Arial" panose="020B0604020202020204" pitchFamily="34" charset="0"/>
              <a:buChar char="•"/>
            </a:pPr>
            <a:r>
              <a:rPr lang="fi-FI" sz="1800" dirty="0" err="1"/>
              <a:t>The</a:t>
            </a:r>
            <a:r>
              <a:rPr lang="fi-FI" sz="1800" dirty="0"/>
              <a:t> </a:t>
            </a:r>
            <a:r>
              <a:rPr lang="fi-FI" sz="1800" dirty="0" err="1"/>
              <a:t>opportunity</a:t>
            </a:r>
            <a:r>
              <a:rPr lang="fi-FI" sz="1800" dirty="0"/>
              <a:t> </a:t>
            </a:r>
            <a:r>
              <a:rPr lang="fi-FI" sz="1800" dirty="0" err="1"/>
              <a:t>cost</a:t>
            </a:r>
            <a:r>
              <a:rPr lang="fi-FI" sz="1800" dirty="0"/>
              <a:t> of </a:t>
            </a:r>
            <a:r>
              <a:rPr lang="fi-FI" sz="1800" dirty="0" err="1"/>
              <a:t>wine</a:t>
            </a:r>
            <a:r>
              <a:rPr lang="fi-FI" sz="1800" dirty="0"/>
              <a:t> for Portugal is </a:t>
            </a:r>
            <a:r>
              <a:rPr lang="fi-FI" sz="1800" dirty="0" err="1"/>
              <a:t>two</a:t>
            </a:r>
            <a:r>
              <a:rPr lang="fi-FI" sz="1800" dirty="0"/>
              <a:t> </a:t>
            </a:r>
            <a:r>
              <a:rPr lang="fi-FI" sz="1800" dirty="0" err="1"/>
              <a:t>meters</a:t>
            </a:r>
            <a:r>
              <a:rPr lang="fi-FI" sz="1800" dirty="0"/>
              <a:t> of </a:t>
            </a:r>
            <a:r>
              <a:rPr lang="fi-FI" sz="1800" dirty="0" err="1"/>
              <a:t>cloth</a:t>
            </a:r>
            <a:r>
              <a:rPr lang="fi-FI" sz="1800" dirty="0"/>
              <a:t> </a:t>
            </a:r>
            <a:r>
              <a:rPr lang="fi-FI" sz="1800" dirty="0" err="1"/>
              <a:t>by</a:t>
            </a:r>
            <a:r>
              <a:rPr lang="fi-FI" sz="1800" dirty="0"/>
              <a:t> </a:t>
            </a:r>
            <a:r>
              <a:rPr lang="fi-FI" sz="1800" dirty="0" err="1"/>
              <a:t>the</a:t>
            </a:r>
            <a:r>
              <a:rPr lang="fi-FI" sz="1800" dirty="0"/>
              <a:t> </a:t>
            </a:r>
            <a:r>
              <a:rPr lang="fi-FI" sz="1800" dirty="0" err="1"/>
              <a:t>same</a:t>
            </a:r>
            <a:r>
              <a:rPr lang="fi-FI" sz="1800" dirty="0"/>
              <a:t> </a:t>
            </a:r>
            <a:r>
              <a:rPr lang="fi-FI" sz="1800" dirty="0" err="1"/>
              <a:t>logic</a:t>
            </a:r>
            <a:endParaRPr lang="fi-FI" sz="1800" dirty="0"/>
          </a:p>
          <a:p>
            <a:pPr marL="483742" lvl="1" indent="-285750">
              <a:buFont typeface="Wingdings" pitchFamily="2" charset="2"/>
              <a:buChar char="Ø"/>
            </a:pPr>
            <a:r>
              <a:rPr lang="fi-FI" sz="1800" dirty="0"/>
              <a:t>Trade </a:t>
            </a:r>
            <a:r>
              <a:rPr lang="fi-FI" sz="1800" dirty="0" err="1"/>
              <a:t>benefits</a:t>
            </a:r>
            <a:r>
              <a:rPr lang="fi-FI" sz="1800" dirty="0"/>
              <a:t> Portugal </a:t>
            </a:r>
            <a:r>
              <a:rPr lang="fi-FI" sz="1800" dirty="0" err="1"/>
              <a:t>if</a:t>
            </a:r>
            <a:r>
              <a:rPr lang="fi-FI" sz="1800" dirty="0"/>
              <a:t> </a:t>
            </a:r>
            <a:r>
              <a:rPr lang="fi-FI" sz="1800" dirty="0" err="1"/>
              <a:t>they</a:t>
            </a:r>
            <a:r>
              <a:rPr lang="fi-FI" sz="1800" dirty="0"/>
              <a:t> </a:t>
            </a:r>
            <a:r>
              <a:rPr lang="fi-FI" sz="1800" dirty="0" err="1"/>
              <a:t>can</a:t>
            </a:r>
            <a:r>
              <a:rPr lang="fi-FI" sz="1800" dirty="0"/>
              <a:t> </a:t>
            </a:r>
            <a:r>
              <a:rPr lang="fi-FI" sz="1800" dirty="0" err="1"/>
              <a:t>get</a:t>
            </a:r>
            <a:r>
              <a:rPr lang="fi-FI" sz="1800" dirty="0"/>
              <a:t> </a:t>
            </a:r>
            <a:r>
              <a:rPr lang="fi-FI" sz="1800" dirty="0" err="1"/>
              <a:t>more</a:t>
            </a:r>
            <a:r>
              <a:rPr lang="fi-FI" sz="1800" dirty="0"/>
              <a:t> </a:t>
            </a:r>
            <a:r>
              <a:rPr lang="fi-FI" sz="1800" dirty="0" err="1"/>
              <a:t>than</a:t>
            </a:r>
            <a:r>
              <a:rPr lang="fi-FI" sz="1800" dirty="0"/>
              <a:t> </a:t>
            </a:r>
            <a:r>
              <a:rPr lang="fi-FI" sz="1800" dirty="0" err="1"/>
              <a:t>two</a:t>
            </a:r>
            <a:r>
              <a:rPr lang="fi-FI" sz="1800" dirty="0"/>
              <a:t> </a:t>
            </a:r>
            <a:r>
              <a:rPr lang="fi-FI" sz="1800" dirty="0" err="1"/>
              <a:t>meters</a:t>
            </a:r>
            <a:r>
              <a:rPr lang="fi-FI" sz="1800" dirty="0"/>
              <a:t> of </a:t>
            </a:r>
            <a:r>
              <a:rPr lang="fi-FI" sz="1800" dirty="0" err="1"/>
              <a:t>cloth</a:t>
            </a:r>
            <a:r>
              <a:rPr lang="fi-FI" sz="1800" dirty="0"/>
              <a:t> for a </a:t>
            </a:r>
            <a:r>
              <a:rPr lang="fi-FI" sz="1800" dirty="0" err="1"/>
              <a:t>barrel</a:t>
            </a:r>
            <a:r>
              <a:rPr lang="fi-FI" sz="1800" dirty="0"/>
              <a:t> of </a:t>
            </a:r>
            <a:r>
              <a:rPr lang="fi-FI" sz="1800" dirty="0" err="1"/>
              <a:t>wine</a:t>
            </a:r>
            <a:endParaRPr lang="fi-FI" sz="1800" dirty="0"/>
          </a:p>
          <a:p>
            <a:pPr marL="285750" indent="-285750">
              <a:buFont typeface="Arial" panose="020B0604020202020204" pitchFamily="34" charset="0"/>
              <a:buChar char="•"/>
            </a:pPr>
            <a:r>
              <a:rPr lang="fi-FI" sz="1800" dirty="0"/>
              <a:t>Trade is </a:t>
            </a:r>
            <a:r>
              <a:rPr lang="fi-FI" sz="1800" dirty="0" err="1"/>
              <a:t>mutually</a:t>
            </a:r>
            <a:r>
              <a:rPr lang="fi-FI" sz="1800" dirty="0"/>
              <a:t> </a:t>
            </a:r>
            <a:r>
              <a:rPr lang="fi-FI" sz="1800" dirty="0" err="1"/>
              <a:t>beneficial</a:t>
            </a:r>
            <a:r>
              <a:rPr lang="fi-FI" sz="1800" dirty="0"/>
              <a:t> </a:t>
            </a:r>
            <a:r>
              <a:rPr lang="fi-FI" sz="1800" dirty="0" err="1"/>
              <a:t>if</a:t>
            </a:r>
            <a:r>
              <a:rPr lang="fi-FI" sz="1800" dirty="0"/>
              <a:t> </a:t>
            </a:r>
            <a:r>
              <a:rPr lang="fi-FI" sz="1800" dirty="0" err="1"/>
              <a:t>one</a:t>
            </a:r>
            <a:r>
              <a:rPr lang="fi-FI" sz="1800" dirty="0"/>
              <a:t> </a:t>
            </a:r>
            <a:r>
              <a:rPr lang="fi-FI" sz="1800" dirty="0" err="1"/>
              <a:t>barrel</a:t>
            </a:r>
            <a:r>
              <a:rPr lang="fi-FI" sz="1800" dirty="0"/>
              <a:t> of </a:t>
            </a:r>
            <a:r>
              <a:rPr lang="fi-FI" sz="1800" dirty="0" err="1"/>
              <a:t>wine</a:t>
            </a:r>
            <a:r>
              <a:rPr lang="fi-FI" sz="1800" dirty="0"/>
              <a:t> </a:t>
            </a:r>
            <a:r>
              <a:rPr lang="fi-FI" sz="1800" dirty="0" err="1"/>
              <a:t>trades</a:t>
            </a:r>
            <a:r>
              <a:rPr lang="fi-FI" sz="1800" dirty="0"/>
              <a:t> for </a:t>
            </a:r>
            <a:r>
              <a:rPr lang="fi-FI" sz="1800" dirty="0" err="1"/>
              <a:t>more</a:t>
            </a:r>
            <a:r>
              <a:rPr lang="fi-FI" sz="1800" dirty="0"/>
              <a:t> </a:t>
            </a:r>
            <a:r>
              <a:rPr lang="fi-FI" sz="1800" dirty="0" err="1"/>
              <a:t>than</a:t>
            </a:r>
            <a:r>
              <a:rPr lang="fi-FI" sz="1800" dirty="0"/>
              <a:t> </a:t>
            </a:r>
            <a:r>
              <a:rPr lang="fi-FI" sz="1800" dirty="0" err="1"/>
              <a:t>two</a:t>
            </a:r>
            <a:r>
              <a:rPr lang="fi-FI" sz="1800" dirty="0"/>
              <a:t> </a:t>
            </a:r>
            <a:r>
              <a:rPr lang="fi-FI" sz="1800" dirty="0" err="1"/>
              <a:t>but</a:t>
            </a:r>
            <a:r>
              <a:rPr lang="fi-FI" sz="1800" dirty="0"/>
              <a:t> </a:t>
            </a:r>
            <a:r>
              <a:rPr lang="fi-FI" sz="1800" dirty="0" err="1"/>
              <a:t>less</a:t>
            </a:r>
            <a:r>
              <a:rPr lang="fi-FI" sz="1800" dirty="0"/>
              <a:t> </a:t>
            </a:r>
            <a:r>
              <a:rPr lang="fi-FI" sz="1800" dirty="0" err="1"/>
              <a:t>than</a:t>
            </a:r>
            <a:r>
              <a:rPr lang="fi-FI" sz="1800" dirty="0"/>
              <a:t> </a:t>
            </a:r>
            <a:r>
              <a:rPr lang="fi-FI" sz="1800" dirty="0" err="1"/>
              <a:t>three</a:t>
            </a:r>
            <a:r>
              <a:rPr lang="fi-FI" sz="1800" dirty="0"/>
              <a:t> </a:t>
            </a:r>
            <a:r>
              <a:rPr lang="fi-FI" sz="1800" dirty="0" err="1"/>
              <a:t>meters</a:t>
            </a:r>
            <a:r>
              <a:rPr lang="fi-FI" sz="1800" dirty="0"/>
              <a:t> of </a:t>
            </a:r>
            <a:r>
              <a:rPr lang="fi-FI" sz="1800" dirty="0" err="1"/>
              <a:t>cloth</a:t>
            </a:r>
            <a:endParaRPr lang="fi-FI" sz="1800" dirty="0"/>
          </a:p>
          <a:p>
            <a:endParaRPr lang="fi-FI" dirty="0"/>
          </a:p>
        </p:txBody>
      </p:sp>
    </p:spTree>
    <p:extLst>
      <p:ext uri="{BB962C8B-B14F-4D97-AF65-F5344CB8AC3E}">
        <p14:creationId xmlns:p14="http://schemas.microsoft.com/office/powerpoint/2010/main" val="215808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Comparative</a:t>
            </a:r>
            <a:r>
              <a:rPr lang="fi-FI" sz="3200" dirty="0"/>
              <a:t> </a:t>
            </a:r>
            <a:r>
              <a:rPr lang="fi-FI" sz="3200" dirty="0" err="1"/>
              <a:t>advantage</a:t>
            </a:r>
            <a:endParaRPr lang="fi-FI" sz="3200" dirty="0"/>
          </a:p>
        </p:txBody>
      </p:sp>
      <p:sp>
        <p:nvSpPr>
          <p:cNvPr id="5" name="Text Placeholder 4">
            <a:extLst>
              <a:ext uri="{FF2B5EF4-FFF2-40B4-BE49-F238E27FC236}">
                <a16:creationId xmlns:a16="http://schemas.microsoft.com/office/drawing/2014/main" id="{B40B2CFC-AB01-BD47-BB70-EF30738759EA}"/>
              </a:ext>
            </a:extLst>
          </p:cNvPr>
          <p:cNvSpPr>
            <a:spLocks noGrp="1"/>
          </p:cNvSpPr>
          <p:nvPr>
            <p:ph type="body" sz="half" idx="11"/>
          </p:nvPr>
        </p:nvSpPr>
        <p:spPr>
          <a:xfrm>
            <a:off x="292353" y="988292"/>
            <a:ext cx="8492897" cy="3464996"/>
          </a:xfrm>
        </p:spPr>
        <p:txBody>
          <a:bodyPr/>
          <a:lstStyle/>
          <a:p>
            <a:pPr marL="285750" indent="-285750">
              <a:buFont typeface="Arial" panose="020B0604020202020204" pitchFamily="34" charset="0"/>
              <a:buChar char="•"/>
            </a:pPr>
            <a:r>
              <a:rPr lang="fi-FI" sz="1800" dirty="0" err="1"/>
              <a:t>The</a:t>
            </a:r>
            <a:r>
              <a:rPr lang="fi-FI" sz="1800" dirty="0"/>
              <a:t> country </a:t>
            </a:r>
            <a:r>
              <a:rPr lang="fi-FI" sz="1800" dirty="0" err="1"/>
              <a:t>with</a:t>
            </a:r>
            <a:r>
              <a:rPr lang="fi-FI" sz="1800" dirty="0"/>
              <a:t> </a:t>
            </a:r>
            <a:r>
              <a:rPr lang="fi-FI" sz="1800" dirty="0" err="1"/>
              <a:t>the</a:t>
            </a:r>
            <a:r>
              <a:rPr lang="fi-FI" sz="1800" dirty="0"/>
              <a:t> </a:t>
            </a:r>
            <a:r>
              <a:rPr lang="fi-FI" sz="1800" dirty="0" err="1"/>
              <a:t>smallest</a:t>
            </a:r>
            <a:r>
              <a:rPr lang="fi-FI" sz="1800" dirty="0"/>
              <a:t> </a:t>
            </a:r>
            <a:r>
              <a:rPr lang="fi-FI" sz="1800" dirty="0" err="1"/>
              <a:t>opportunity</a:t>
            </a:r>
            <a:r>
              <a:rPr lang="fi-FI" sz="1800" dirty="0"/>
              <a:t> </a:t>
            </a:r>
            <a:r>
              <a:rPr lang="fi-FI" sz="1800" dirty="0" err="1"/>
              <a:t>cost</a:t>
            </a:r>
            <a:r>
              <a:rPr lang="fi-FI" sz="1800" dirty="0"/>
              <a:t> of </a:t>
            </a:r>
            <a:r>
              <a:rPr lang="fi-FI" sz="1800" dirty="0" err="1"/>
              <a:t>producing</a:t>
            </a:r>
            <a:r>
              <a:rPr lang="fi-FI" sz="1800" dirty="0"/>
              <a:t> a </a:t>
            </a:r>
            <a:r>
              <a:rPr lang="fi-FI" sz="1800" dirty="0" err="1"/>
              <a:t>good</a:t>
            </a:r>
            <a:r>
              <a:rPr lang="fi-FI" sz="1800" dirty="0"/>
              <a:t> </a:t>
            </a:r>
            <a:r>
              <a:rPr lang="fi-FI" sz="1800" dirty="0" err="1"/>
              <a:t>has</a:t>
            </a:r>
            <a:r>
              <a:rPr lang="fi-FI" sz="1800" dirty="0"/>
              <a:t> a </a:t>
            </a:r>
            <a:r>
              <a:rPr lang="fi-FI" sz="1800" dirty="0" err="1"/>
              <a:t>comparative</a:t>
            </a:r>
            <a:r>
              <a:rPr lang="fi-FI" sz="1800" dirty="0"/>
              <a:t> </a:t>
            </a:r>
            <a:r>
              <a:rPr lang="fi-FI" sz="1800" dirty="0" err="1"/>
              <a:t>advantage</a:t>
            </a:r>
            <a:r>
              <a:rPr lang="fi-FI" sz="1800" dirty="0"/>
              <a:t> in it</a:t>
            </a:r>
          </a:p>
          <a:p>
            <a:pPr marL="483742" lvl="1" indent="-285750">
              <a:buFont typeface="Wingdings" pitchFamily="2" charset="2"/>
              <a:buChar char="Ø"/>
            </a:pPr>
            <a:r>
              <a:rPr lang="fi-FI" sz="1800" dirty="0" err="1"/>
              <a:t>But</a:t>
            </a:r>
            <a:r>
              <a:rPr lang="fi-FI" sz="1800" dirty="0"/>
              <a:t> </a:t>
            </a:r>
            <a:r>
              <a:rPr lang="fi-FI" sz="1800" dirty="0" err="1"/>
              <a:t>countries</a:t>
            </a:r>
            <a:r>
              <a:rPr lang="fi-FI" sz="1800" dirty="0"/>
              <a:t> </a:t>
            </a:r>
            <a:r>
              <a:rPr lang="fi-FI" sz="1800" dirty="0" err="1"/>
              <a:t>do</a:t>
            </a:r>
            <a:r>
              <a:rPr lang="fi-FI" sz="1800" dirty="0"/>
              <a:t> </a:t>
            </a:r>
            <a:r>
              <a:rPr lang="fi-FI" sz="1800" dirty="0" err="1"/>
              <a:t>not</a:t>
            </a:r>
            <a:r>
              <a:rPr lang="fi-FI" sz="1800" dirty="0"/>
              <a:t> </a:t>
            </a:r>
            <a:r>
              <a:rPr lang="fi-FI" sz="1800" dirty="0" err="1"/>
              <a:t>trade</a:t>
            </a:r>
            <a:r>
              <a:rPr lang="fi-FI" sz="1800" dirty="0"/>
              <a:t>: </a:t>
            </a:r>
            <a:r>
              <a:rPr lang="fi-FI" sz="1800" dirty="0" err="1"/>
              <a:t>individuals</a:t>
            </a:r>
            <a:r>
              <a:rPr lang="fi-FI" sz="1800" dirty="0"/>
              <a:t> and </a:t>
            </a:r>
            <a:r>
              <a:rPr lang="fi-FI" sz="1800" dirty="0" err="1"/>
              <a:t>firms</a:t>
            </a:r>
            <a:r>
              <a:rPr lang="fi-FI" sz="1800" dirty="0"/>
              <a:t> </a:t>
            </a:r>
            <a:r>
              <a:rPr lang="fi-FI" sz="1800" dirty="0" err="1"/>
              <a:t>do</a:t>
            </a:r>
            <a:r>
              <a:rPr lang="fi-FI" sz="1800" dirty="0"/>
              <a:t>!</a:t>
            </a:r>
          </a:p>
          <a:p>
            <a:pPr marL="483742" lvl="1" indent="-285750">
              <a:buFont typeface="Wingdings" pitchFamily="2" charset="2"/>
              <a:buChar char="Ø"/>
            </a:pPr>
            <a:r>
              <a:rPr lang="fi-FI" sz="1800" dirty="0" err="1"/>
              <a:t>The</a:t>
            </a:r>
            <a:r>
              <a:rPr lang="fi-FI" sz="1800" dirty="0"/>
              <a:t> </a:t>
            </a:r>
            <a:r>
              <a:rPr lang="fi-FI" sz="1800" dirty="0" err="1"/>
              <a:t>same</a:t>
            </a:r>
            <a:r>
              <a:rPr lang="fi-FI" sz="1800" dirty="0"/>
              <a:t> </a:t>
            </a:r>
            <a:r>
              <a:rPr lang="fi-FI" sz="1800" dirty="0" err="1"/>
              <a:t>logic</a:t>
            </a:r>
            <a:r>
              <a:rPr lang="fi-FI" sz="1800" dirty="0"/>
              <a:t> </a:t>
            </a:r>
            <a:r>
              <a:rPr lang="fi-FI" sz="1800" dirty="0" err="1"/>
              <a:t>applies</a:t>
            </a:r>
            <a:r>
              <a:rPr lang="fi-FI" sz="1800" dirty="0"/>
              <a:t> to </a:t>
            </a:r>
            <a:r>
              <a:rPr lang="fi-FI" sz="1800" dirty="0" err="1"/>
              <a:t>firms</a:t>
            </a:r>
            <a:r>
              <a:rPr lang="fi-FI" sz="1800" dirty="0"/>
              <a:t>, to </a:t>
            </a:r>
            <a:r>
              <a:rPr lang="fi-FI" sz="1800" dirty="0" err="1"/>
              <a:t>individuals</a:t>
            </a:r>
            <a:r>
              <a:rPr lang="fi-FI" sz="1800" dirty="0"/>
              <a:t> etc.</a:t>
            </a:r>
          </a:p>
          <a:p>
            <a:pPr marL="285750" indent="-285750">
              <a:buFont typeface="Arial" panose="020B0604020202020204" pitchFamily="34" charset="0"/>
              <a:buChar char="•"/>
            </a:pPr>
            <a:r>
              <a:rPr lang="fi-FI" sz="1800" dirty="0"/>
              <a:t>Trade </a:t>
            </a:r>
            <a:r>
              <a:rPr lang="fi-FI" sz="1800" dirty="0" err="1"/>
              <a:t>allows</a:t>
            </a:r>
            <a:r>
              <a:rPr lang="fi-FI" sz="1800" dirty="0"/>
              <a:t> for a </a:t>
            </a:r>
            <a:r>
              <a:rPr lang="fi-FI" sz="1800" dirty="0" err="1"/>
              <a:t>specialization</a:t>
            </a:r>
            <a:r>
              <a:rPr lang="fi-FI" sz="1800" dirty="0"/>
              <a:t> </a:t>
            </a:r>
            <a:r>
              <a:rPr lang="fi-FI" sz="1800" dirty="0" err="1"/>
              <a:t>that</a:t>
            </a:r>
            <a:r>
              <a:rPr lang="fi-FI" sz="1800" dirty="0"/>
              <a:t> is </a:t>
            </a:r>
            <a:r>
              <a:rPr lang="fi-FI" sz="1800" dirty="0" err="1"/>
              <a:t>not</a:t>
            </a:r>
            <a:r>
              <a:rPr lang="fi-FI" sz="1800" dirty="0"/>
              <a:t> </a:t>
            </a:r>
            <a:r>
              <a:rPr lang="fi-FI" sz="1800" dirty="0" err="1"/>
              <a:t>possible</a:t>
            </a:r>
            <a:r>
              <a:rPr lang="fi-FI" sz="1800" dirty="0"/>
              <a:t> </a:t>
            </a:r>
            <a:r>
              <a:rPr lang="fi-FI" sz="1800" dirty="0" err="1"/>
              <a:t>alone</a:t>
            </a:r>
            <a:endParaRPr lang="fi-FI" sz="1800" dirty="0"/>
          </a:p>
          <a:p>
            <a:pPr marL="285750" indent="-285750">
              <a:buFont typeface="Arial" panose="020B0604020202020204" pitchFamily="34" charset="0"/>
              <a:buChar char="•"/>
            </a:pPr>
            <a:r>
              <a:rPr lang="fi-FI" sz="1800" dirty="0" err="1"/>
              <a:t>Notice</a:t>
            </a:r>
            <a:r>
              <a:rPr lang="fi-FI" sz="1800" dirty="0"/>
              <a:t> </a:t>
            </a:r>
            <a:r>
              <a:rPr lang="fi-FI" sz="1800" dirty="0" err="1"/>
              <a:t>thst</a:t>
            </a:r>
            <a:r>
              <a:rPr lang="fi-FI" sz="1800" dirty="0"/>
              <a:t> </a:t>
            </a:r>
            <a:r>
              <a:rPr lang="fi-FI" sz="1800" dirty="0" err="1"/>
              <a:t>specialization</a:t>
            </a:r>
            <a:r>
              <a:rPr lang="fi-FI" sz="1800" dirty="0"/>
              <a:t> is </a:t>
            </a:r>
            <a:r>
              <a:rPr lang="fi-FI" sz="1800" dirty="0" err="1"/>
              <a:t>advantageous</a:t>
            </a:r>
            <a:r>
              <a:rPr lang="fi-FI" sz="1800" dirty="0"/>
              <a:t> </a:t>
            </a:r>
            <a:r>
              <a:rPr lang="fi-FI" sz="1800" dirty="0" err="1"/>
              <a:t>here</a:t>
            </a:r>
            <a:r>
              <a:rPr lang="fi-FI" sz="1800" dirty="0"/>
              <a:t> </a:t>
            </a:r>
            <a:r>
              <a:rPr lang="fi-FI" sz="1800" dirty="0" err="1"/>
              <a:t>even</a:t>
            </a:r>
            <a:r>
              <a:rPr lang="fi-FI" sz="1800" dirty="0"/>
              <a:t> </a:t>
            </a:r>
            <a:r>
              <a:rPr lang="fi-FI" sz="1800" dirty="0" err="1"/>
              <a:t>without</a:t>
            </a:r>
            <a:r>
              <a:rPr lang="fi-FI" sz="1800" dirty="0"/>
              <a:t> </a:t>
            </a:r>
            <a:r>
              <a:rPr lang="fi-FI" sz="1800" dirty="0" err="1"/>
              <a:t>benefits</a:t>
            </a:r>
            <a:r>
              <a:rPr lang="fi-FI" sz="1800" dirty="0"/>
              <a:t> </a:t>
            </a:r>
            <a:r>
              <a:rPr lang="fi-FI" sz="1800" dirty="0" err="1"/>
              <a:t>from</a:t>
            </a:r>
            <a:r>
              <a:rPr lang="fi-FI" sz="1800" dirty="0"/>
              <a:t> </a:t>
            </a:r>
            <a:r>
              <a:rPr lang="fi-FI" sz="1800" dirty="0" err="1"/>
              <a:t>large</a:t>
            </a:r>
            <a:r>
              <a:rPr lang="fi-FI" sz="1800" dirty="0"/>
              <a:t> </a:t>
            </a:r>
            <a:r>
              <a:rPr lang="fi-FI" sz="1800" dirty="0" err="1"/>
              <a:t>scale</a:t>
            </a:r>
            <a:endParaRPr lang="fi-FI" sz="1800" dirty="0"/>
          </a:p>
          <a:p>
            <a:pPr marL="285750" indent="-285750">
              <a:buFont typeface="Arial" panose="020B0604020202020204" pitchFamily="34" charset="0"/>
              <a:buChar char="•"/>
            </a:pPr>
            <a:r>
              <a:rPr lang="fi-FI" sz="1800" dirty="0"/>
              <a:t>David </a:t>
            </a:r>
            <a:r>
              <a:rPr lang="fi-FI" sz="1800" dirty="0" err="1"/>
              <a:t>Ricardo</a:t>
            </a:r>
            <a:r>
              <a:rPr lang="fi-FI" sz="1800" dirty="0"/>
              <a:t> </a:t>
            </a:r>
            <a:r>
              <a:rPr lang="fi-FI" sz="1800" dirty="0" err="1"/>
              <a:t>formulated</a:t>
            </a:r>
            <a:r>
              <a:rPr lang="fi-FI" sz="1800" dirty="0"/>
              <a:t> </a:t>
            </a:r>
            <a:r>
              <a:rPr lang="fi-FI" sz="1800" dirty="0" err="1"/>
              <a:t>the</a:t>
            </a:r>
            <a:r>
              <a:rPr lang="fi-FI" sz="1800" dirty="0"/>
              <a:t> </a:t>
            </a:r>
            <a:r>
              <a:rPr lang="fi-FI" sz="1800" dirty="0" err="1"/>
              <a:t>principle</a:t>
            </a:r>
            <a:r>
              <a:rPr lang="fi-FI" sz="1800" dirty="0"/>
              <a:t> of </a:t>
            </a:r>
            <a:r>
              <a:rPr lang="fi-FI" sz="1800" dirty="0" err="1"/>
              <a:t>comparative</a:t>
            </a:r>
            <a:r>
              <a:rPr lang="fi-FI" sz="1800" dirty="0"/>
              <a:t> </a:t>
            </a:r>
            <a:r>
              <a:rPr lang="fi-FI" sz="1800" dirty="0" err="1"/>
              <a:t>advantage</a:t>
            </a:r>
            <a:r>
              <a:rPr lang="fi-FI" sz="1800" dirty="0"/>
              <a:t>, it is </a:t>
            </a:r>
            <a:r>
              <a:rPr lang="fi-FI" sz="1800" dirty="0" err="1"/>
              <a:t>equally</a:t>
            </a:r>
            <a:r>
              <a:rPr lang="fi-FI" sz="1800" dirty="0"/>
              <a:t> </a:t>
            </a:r>
            <a:r>
              <a:rPr lang="fi-FI" sz="1800" dirty="0" err="1"/>
              <a:t>valid</a:t>
            </a:r>
            <a:r>
              <a:rPr lang="fi-FI" sz="1800" dirty="0"/>
              <a:t> </a:t>
            </a:r>
            <a:r>
              <a:rPr lang="fi-FI" sz="1800" dirty="0" err="1"/>
              <a:t>now</a:t>
            </a:r>
            <a:r>
              <a:rPr lang="fi-FI" sz="1800" dirty="0"/>
              <a:t> 200 </a:t>
            </a:r>
            <a:r>
              <a:rPr lang="fi-FI" sz="1800" dirty="0" err="1"/>
              <a:t>years</a:t>
            </a:r>
            <a:r>
              <a:rPr lang="fi-FI" sz="1800" dirty="0"/>
              <a:t> </a:t>
            </a:r>
            <a:r>
              <a:rPr lang="fi-FI" sz="1800" dirty="0" err="1"/>
              <a:t>later</a:t>
            </a:r>
            <a:endParaRPr lang="fi-FI" sz="1800" dirty="0"/>
          </a:p>
          <a:p>
            <a:pPr marL="285750" indent="-285750">
              <a:buFont typeface="Arial" panose="020B0604020202020204" pitchFamily="34" charset="0"/>
              <a:buChar char="•"/>
            </a:pPr>
            <a:r>
              <a:rPr lang="fi-FI" sz="1800" dirty="0" err="1"/>
              <a:t>Multiple</a:t>
            </a:r>
            <a:r>
              <a:rPr lang="fi-FI" sz="1800" dirty="0"/>
              <a:t> </a:t>
            </a:r>
            <a:r>
              <a:rPr lang="fi-FI" sz="1800" dirty="0" err="1"/>
              <a:t>other</a:t>
            </a:r>
            <a:r>
              <a:rPr lang="fi-FI" sz="1800" dirty="0"/>
              <a:t> </a:t>
            </a:r>
            <a:r>
              <a:rPr lang="fi-FI" sz="1800" dirty="0" err="1"/>
              <a:t>reasons</a:t>
            </a:r>
            <a:r>
              <a:rPr lang="fi-FI" sz="1800" dirty="0"/>
              <a:t> for </a:t>
            </a:r>
            <a:r>
              <a:rPr lang="fi-FI" sz="1800" dirty="0" err="1"/>
              <a:t>specialization</a:t>
            </a:r>
            <a:r>
              <a:rPr lang="fi-FI" sz="1800" dirty="0"/>
              <a:t>: </a:t>
            </a:r>
            <a:r>
              <a:rPr lang="fi-FI" sz="1800" dirty="0" err="1"/>
              <a:t>scale</a:t>
            </a:r>
            <a:r>
              <a:rPr lang="fi-FI" sz="1800" dirty="0"/>
              <a:t> </a:t>
            </a:r>
            <a:r>
              <a:rPr lang="fi-FI" sz="1800" dirty="0" err="1"/>
              <a:t>economies</a:t>
            </a:r>
            <a:r>
              <a:rPr lang="fi-FI" sz="1800" dirty="0"/>
              <a:t>, </a:t>
            </a:r>
            <a:r>
              <a:rPr lang="fi-FI" sz="1800" dirty="0" err="1"/>
              <a:t>learning</a:t>
            </a:r>
            <a:r>
              <a:rPr lang="fi-FI" sz="1800" dirty="0"/>
              <a:t> </a:t>
            </a:r>
            <a:r>
              <a:rPr lang="fi-FI" sz="1800" dirty="0" err="1"/>
              <a:t>by</a:t>
            </a:r>
            <a:r>
              <a:rPr lang="fi-FI" sz="1800" dirty="0"/>
              <a:t> </a:t>
            </a:r>
            <a:r>
              <a:rPr lang="fi-FI" sz="1800" dirty="0" err="1"/>
              <a:t>doing</a:t>
            </a:r>
            <a:r>
              <a:rPr lang="fi-FI" sz="1800" dirty="0"/>
              <a:t> etc. Adam Smith </a:t>
            </a:r>
            <a:r>
              <a:rPr lang="fi-FI" sz="1800" dirty="0" err="1"/>
              <a:t>had</a:t>
            </a:r>
            <a:r>
              <a:rPr lang="fi-FI" sz="1800" dirty="0"/>
              <a:t> </a:t>
            </a:r>
            <a:r>
              <a:rPr lang="fi-FI" sz="1800" dirty="0" err="1"/>
              <a:t>clearly</a:t>
            </a:r>
            <a:r>
              <a:rPr lang="fi-FI" sz="1800" dirty="0"/>
              <a:t> </a:t>
            </a:r>
            <a:r>
              <a:rPr lang="fi-FI" sz="1800" dirty="0" err="1"/>
              <a:t>some</a:t>
            </a:r>
            <a:r>
              <a:rPr lang="fi-FI" sz="1800" dirty="0"/>
              <a:t> of </a:t>
            </a:r>
            <a:r>
              <a:rPr lang="fi-FI" sz="1800" dirty="0" err="1"/>
              <a:t>these</a:t>
            </a:r>
            <a:r>
              <a:rPr lang="fi-FI" sz="1800" dirty="0"/>
              <a:t> in </a:t>
            </a:r>
            <a:r>
              <a:rPr lang="fi-FI" sz="1800" dirty="0" err="1"/>
              <a:t>mind</a:t>
            </a:r>
            <a:r>
              <a:rPr lang="fi-FI" sz="1800" dirty="0"/>
              <a:t> in </a:t>
            </a:r>
            <a:r>
              <a:rPr lang="fi-FI" sz="1800" dirty="0" err="1"/>
              <a:t>his</a:t>
            </a:r>
            <a:r>
              <a:rPr lang="fi-FI" sz="1800" dirty="0"/>
              <a:t> </a:t>
            </a:r>
            <a:r>
              <a:rPr lang="fi-FI" sz="1800" dirty="0" err="1"/>
              <a:t>praise</a:t>
            </a:r>
            <a:r>
              <a:rPr lang="fi-FI" sz="1800" dirty="0"/>
              <a:t> for </a:t>
            </a:r>
            <a:r>
              <a:rPr lang="fi-FI" sz="1800" dirty="0" err="1"/>
              <a:t>specialization</a:t>
            </a:r>
            <a:r>
              <a:rPr lang="fi-FI" sz="1800" dirty="0"/>
              <a:t>.</a:t>
            </a:r>
          </a:p>
          <a:p>
            <a:endParaRPr lang="fi-FI" dirty="0"/>
          </a:p>
        </p:txBody>
      </p:sp>
    </p:spTree>
    <p:extLst>
      <p:ext uri="{BB962C8B-B14F-4D97-AF65-F5344CB8AC3E}">
        <p14:creationId xmlns:p14="http://schemas.microsoft.com/office/powerpoint/2010/main" val="2036562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6F3044-7898-924C-A61B-E36C7555082E}"/>
              </a:ext>
            </a:extLst>
          </p:cNvPr>
          <p:cNvSpPr>
            <a:spLocks noGrp="1"/>
          </p:cNvSpPr>
          <p:nvPr>
            <p:ph type="body" sz="half" idx="10"/>
          </p:nvPr>
        </p:nvSpPr>
        <p:spPr>
          <a:xfrm>
            <a:off x="292353" y="215948"/>
            <a:ext cx="8492897" cy="547002"/>
          </a:xfrm>
        </p:spPr>
        <p:txBody>
          <a:bodyPr/>
          <a:lstStyle/>
          <a:p>
            <a:r>
              <a:rPr lang="fi-FI" sz="3200" dirty="0" err="1"/>
              <a:t>Tentative</a:t>
            </a:r>
            <a:r>
              <a:rPr lang="fi-FI" sz="3200" dirty="0"/>
              <a:t> </a:t>
            </a:r>
            <a:r>
              <a:rPr lang="fi-FI" sz="3200" dirty="0" err="1"/>
              <a:t>course</a:t>
            </a:r>
            <a:r>
              <a:rPr lang="fi-FI" sz="3200" dirty="0"/>
              <a:t> </a:t>
            </a:r>
            <a:r>
              <a:rPr lang="fi-FI" sz="3200" dirty="0" err="1"/>
              <a:t>schedule</a:t>
            </a:r>
            <a:endParaRPr lang="fi-FI" sz="3200" dirty="0"/>
          </a:p>
        </p:txBody>
      </p:sp>
      <p:graphicFrame>
        <p:nvGraphicFramePr>
          <p:cNvPr id="8" name="Table 7">
            <a:extLst>
              <a:ext uri="{FF2B5EF4-FFF2-40B4-BE49-F238E27FC236}">
                <a16:creationId xmlns:a16="http://schemas.microsoft.com/office/drawing/2014/main" id="{D1E87D7A-8BFE-6142-A35F-47DF210B90DD}"/>
              </a:ext>
            </a:extLst>
          </p:cNvPr>
          <p:cNvGraphicFramePr>
            <a:graphicFrameLocks noGrp="1"/>
          </p:cNvGraphicFramePr>
          <p:nvPr>
            <p:extLst>
              <p:ext uri="{D42A27DB-BD31-4B8C-83A1-F6EECF244321}">
                <p14:modId xmlns:p14="http://schemas.microsoft.com/office/powerpoint/2010/main" val="3413664095"/>
              </p:ext>
            </p:extLst>
          </p:nvPr>
        </p:nvGraphicFramePr>
        <p:xfrm>
          <a:off x="292353" y="963531"/>
          <a:ext cx="6969162" cy="2838447"/>
        </p:xfrm>
        <a:graphic>
          <a:graphicData uri="http://schemas.openxmlformats.org/drawingml/2006/table">
            <a:tbl>
              <a:tblPr firstRow="1" lastRow="1">
                <a:tableStyleId>{69012ECD-51FC-41F1-AA8D-1B2483CD663E}</a:tableStyleId>
              </a:tblPr>
              <a:tblGrid>
                <a:gridCol w="939113">
                  <a:extLst>
                    <a:ext uri="{9D8B030D-6E8A-4147-A177-3AD203B41FA5}">
                      <a16:colId xmlns:a16="http://schemas.microsoft.com/office/drawing/2014/main" val="20000"/>
                    </a:ext>
                  </a:extLst>
                </a:gridCol>
                <a:gridCol w="6030049">
                  <a:extLst>
                    <a:ext uri="{9D8B030D-6E8A-4147-A177-3AD203B41FA5}">
                      <a16:colId xmlns:a16="http://schemas.microsoft.com/office/drawing/2014/main" val="20001"/>
                    </a:ext>
                  </a:extLst>
                </a:gridCol>
              </a:tblGrid>
              <a:tr h="238360">
                <a:tc>
                  <a:txBody>
                    <a:bodyPr/>
                    <a:lstStyle/>
                    <a:p>
                      <a:pPr algn="ctr" fontAlgn="b"/>
                      <a:r>
                        <a:rPr lang="en-US" sz="2000" u="none" strike="noStrike" dirty="0">
                          <a:effectLst/>
                        </a:rPr>
                        <a:t>Lecture</a:t>
                      </a:r>
                      <a:endParaRPr lang="en-US" sz="2000" b="0" i="0" u="none" strike="noStrike" dirty="0">
                        <a:solidFill>
                          <a:srgbClr val="000000"/>
                        </a:solidFill>
                        <a:effectLst/>
                        <a:latin typeface="+mn-lt"/>
                      </a:endParaRPr>
                    </a:p>
                  </a:txBody>
                  <a:tcPr marL="10583" marR="10583" marT="10583" marB="0" anchor="b"/>
                </a:tc>
                <a:tc>
                  <a:txBody>
                    <a:bodyPr/>
                    <a:lstStyle/>
                    <a:p>
                      <a:pPr algn="ctr" fontAlgn="b"/>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0"/>
                  </a:ext>
                </a:extLst>
              </a:tr>
              <a:tr h="238360">
                <a:tc>
                  <a:txBody>
                    <a:bodyPr/>
                    <a:lstStyle/>
                    <a:p>
                      <a:pPr algn="l" fontAlgn="b"/>
                      <a:r>
                        <a:rPr lang="en-US" sz="2000" u="none" strike="noStrike" dirty="0">
                          <a:effectLst/>
                        </a:rPr>
                        <a:t>1</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The economy and economics</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1"/>
                  </a:ext>
                </a:extLst>
              </a:tr>
              <a:tr h="238360">
                <a:tc>
                  <a:txBody>
                    <a:bodyPr/>
                    <a:lstStyle/>
                    <a:p>
                      <a:pPr algn="l" fontAlgn="b"/>
                      <a:r>
                        <a:rPr lang="en-US" sz="2000" u="none" strike="noStrike">
                          <a:effectLst/>
                        </a:rPr>
                        <a:t>2-3</a:t>
                      </a:r>
                      <a:endParaRPr lang="en-US" sz="2000" b="0" i="0" u="none" strike="noStrike">
                        <a:solidFill>
                          <a:srgbClr val="000000"/>
                        </a:solidFill>
                        <a:effectLst/>
                        <a:latin typeface="+mn-lt"/>
                      </a:endParaRPr>
                    </a:p>
                  </a:txBody>
                  <a:tcPr marL="10583" marR="10583" marT="10583" marB="0" anchor="b"/>
                </a:tc>
                <a:tc>
                  <a:txBody>
                    <a:bodyPr/>
                    <a:lstStyle/>
                    <a:p>
                      <a:pPr algn="l" fontAlgn="b"/>
                      <a:r>
                        <a:rPr lang="en-US" sz="2000" u="none" strike="noStrike" dirty="0">
                          <a:effectLst/>
                        </a:rPr>
                        <a:t>Scarcity and choice (Unit 3)</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2"/>
                  </a:ext>
                </a:extLst>
              </a:tr>
              <a:tr h="238360">
                <a:tc>
                  <a:txBody>
                    <a:bodyPr/>
                    <a:lstStyle/>
                    <a:p>
                      <a:pPr algn="l" fontAlgn="b"/>
                      <a:r>
                        <a:rPr lang="en-US" sz="2000" u="none" strike="noStrike">
                          <a:effectLst/>
                        </a:rPr>
                        <a:t>4-5</a:t>
                      </a:r>
                      <a:endParaRPr lang="en-US" sz="2000" b="0" i="0" u="none" strike="noStrike">
                        <a:solidFill>
                          <a:srgbClr val="000000"/>
                        </a:solidFill>
                        <a:effectLst/>
                        <a:latin typeface="+mn-lt"/>
                      </a:endParaRPr>
                    </a:p>
                  </a:txBody>
                  <a:tcPr marL="10583" marR="10583" marT="10583" marB="0" anchor="b"/>
                </a:tc>
                <a:tc>
                  <a:txBody>
                    <a:bodyPr/>
                    <a:lstStyle/>
                    <a:p>
                      <a:pPr algn="l" fontAlgn="b"/>
                      <a:r>
                        <a:rPr lang="en-US" sz="2000" u="none" strike="noStrike" dirty="0">
                          <a:effectLst/>
                        </a:rPr>
                        <a:t>Strategic Interactions (Unit 4)</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3"/>
                  </a:ext>
                </a:extLst>
              </a:tr>
              <a:tr h="238360">
                <a:tc>
                  <a:txBody>
                    <a:bodyPr/>
                    <a:lstStyle/>
                    <a:p>
                      <a:pPr algn="l" fontAlgn="b"/>
                      <a:r>
                        <a:rPr lang="en-US" sz="2000" u="none" strike="noStrike" dirty="0">
                          <a:effectLst/>
                        </a:rPr>
                        <a:t>6</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Surplus and conflict (Unit 5)</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4"/>
                  </a:ext>
                </a:extLst>
              </a:tr>
              <a:tr h="238360">
                <a:tc>
                  <a:txBody>
                    <a:bodyPr/>
                    <a:lstStyle/>
                    <a:p>
                      <a:pPr algn="l" fontAlgn="b"/>
                      <a:r>
                        <a:rPr lang="en-US" sz="2000" u="none" strike="noStrike" dirty="0">
                          <a:effectLst/>
                        </a:rPr>
                        <a:t>7-8</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The firm (Units 6 and 7)</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5"/>
                  </a:ext>
                </a:extLst>
              </a:tr>
              <a:tr h="238360">
                <a:tc>
                  <a:txBody>
                    <a:bodyPr/>
                    <a:lstStyle/>
                    <a:p>
                      <a:pPr algn="l" fontAlgn="b"/>
                      <a:r>
                        <a:rPr lang="en-US" sz="2000" u="none" strike="noStrike" dirty="0">
                          <a:effectLst/>
                        </a:rPr>
                        <a:t>9-10</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Competitive markets (Units 8 and 11)</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6"/>
                  </a:ext>
                </a:extLst>
              </a:tr>
              <a:tr h="238360">
                <a:tc>
                  <a:txBody>
                    <a:bodyPr/>
                    <a:lstStyle/>
                    <a:p>
                      <a:pPr algn="l" fontAlgn="b"/>
                      <a:r>
                        <a:rPr lang="en-US" sz="2000" u="none" strike="noStrike" dirty="0">
                          <a:effectLst/>
                        </a:rPr>
                        <a:t>11</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Banks, money and credit (Unit 10)</a:t>
                      </a:r>
                    </a:p>
                  </a:txBody>
                  <a:tcPr marL="10583" marR="10583" marT="10583" marB="0" anchor="b"/>
                </a:tc>
                <a:extLst>
                  <a:ext uri="{0D108BD9-81ED-4DB2-BD59-A6C34878D82A}">
                    <a16:rowId xmlns:a16="http://schemas.microsoft.com/office/drawing/2014/main" val="10007"/>
                  </a:ext>
                </a:extLst>
              </a:tr>
              <a:tr h="238360">
                <a:tc>
                  <a:txBody>
                    <a:bodyPr/>
                    <a:lstStyle/>
                    <a:p>
                      <a:pPr algn="l" fontAlgn="b"/>
                      <a:r>
                        <a:rPr lang="en-US" sz="2000" u="none" strike="noStrike" dirty="0">
                          <a:effectLst/>
                        </a:rPr>
                        <a:t>12</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b="0" u="none" strike="noStrike" dirty="0">
                          <a:effectLst/>
                        </a:rPr>
                        <a:t>Recap</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7047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6AABCE-2A3C-BD4B-9BD9-FBE5C7E9A0F2}"/>
              </a:ext>
            </a:extLst>
          </p:cNvPr>
          <p:cNvSpPr>
            <a:spLocks noGrp="1"/>
          </p:cNvSpPr>
          <p:nvPr>
            <p:ph type="body" sz="half" idx="10"/>
          </p:nvPr>
        </p:nvSpPr>
        <p:spPr>
          <a:xfrm>
            <a:off x="292353" y="215949"/>
            <a:ext cx="8492897" cy="682268"/>
          </a:xfrm>
        </p:spPr>
        <p:txBody>
          <a:bodyPr/>
          <a:lstStyle/>
          <a:p>
            <a:r>
              <a:rPr lang="fi-FI" sz="3200" dirty="0"/>
              <a:t>Learning </a:t>
            </a:r>
            <a:r>
              <a:rPr lang="fi-FI" sz="3200" dirty="0" err="1"/>
              <a:t>aims</a:t>
            </a:r>
            <a:r>
              <a:rPr lang="fi-FI" sz="3200" dirty="0"/>
              <a:t> and </a:t>
            </a:r>
            <a:r>
              <a:rPr lang="fi-FI" sz="3200" dirty="0" err="1"/>
              <a:t>objectives</a:t>
            </a:r>
            <a:endParaRPr lang="fi-FI" sz="3200" dirty="0"/>
          </a:p>
        </p:txBody>
      </p:sp>
      <p:sp>
        <p:nvSpPr>
          <p:cNvPr id="3" name="Text Placeholder 2">
            <a:extLst>
              <a:ext uri="{FF2B5EF4-FFF2-40B4-BE49-F238E27FC236}">
                <a16:creationId xmlns:a16="http://schemas.microsoft.com/office/drawing/2014/main" id="{8A581A08-3CE3-0141-8C4D-F42FFCD6FB2D}"/>
              </a:ext>
            </a:extLst>
          </p:cNvPr>
          <p:cNvSpPr>
            <a:spLocks noGrp="1"/>
          </p:cNvSpPr>
          <p:nvPr>
            <p:ph type="body" sz="half" idx="11"/>
          </p:nvPr>
        </p:nvSpPr>
        <p:spPr>
          <a:xfrm>
            <a:off x="292353" y="1270451"/>
            <a:ext cx="8492897" cy="3681600"/>
          </a:xfrm>
        </p:spPr>
        <p:txBody>
          <a:bodyPr/>
          <a:lstStyle/>
          <a:p>
            <a:pPr marL="342900" indent="-342900">
              <a:buFont typeface="Arial" panose="020B0604020202020204" pitchFamily="34" charset="0"/>
              <a:buChar char="•"/>
            </a:pPr>
            <a:r>
              <a:rPr lang="fi-FI" dirty="0" err="1"/>
              <a:t>Principles</a:t>
            </a:r>
            <a:r>
              <a:rPr lang="fi-FI" dirty="0"/>
              <a:t> of </a:t>
            </a:r>
            <a:r>
              <a:rPr lang="fi-FI" dirty="0" err="1"/>
              <a:t>Economics</a:t>
            </a:r>
            <a:r>
              <a:rPr lang="fi-FI" dirty="0"/>
              <a:t> (4 </a:t>
            </a:r>
            <a:r>
              <a:rPr lang="fi-FI" dirty="0" err="1"/>
              <a:t>separate</a:t>
            </a:r>
            <a:r>
              <a:rPr lang="fi-FI" dirty="0"/>
              <a:t> </a:t>
            </a:r>
            <a:r>
              <a:rPr lang="fi-FI" dirty="0" err="1"/>
              <a:t>units</a:t>
            </a:r>
            <a:r>
              <a:rPr lang="fi-FI" dirty="0"/>
              <a:t>) </a:t>
            </a:r>
            <a:r>
              <a:rPr lang="fi-FI" dirty="0" err="1"/>
              <a:t>aims</a:t>
            </a:r>
            <a:r>
              <a:rPr lang="fi-FI" dirty="0"/>
              <a:t> to</a:t>
            </a:r>
          </a:p>
          <a:p>
            <a:pPr marL="971489" lvl="1" indent="-342900">
              <a:buFont typeface="Wingdings" pitchFamily="2" charset="2"/>
              <a:buChar char="Ø"/>
            </a:pPr>
            <a:r>
              <a:rPr lang="fi-FI" dirty="0" err="1"/>
              <a:t>Provide</a:t>
            </a:r>
            <a:r>
              <a:rPr lang="fi-FI" dirty="0"/>
              <a:t> an </a:t>
            </a:r>
            <a:r>
              <a:rPr lang="fi-FI" dirty="0" err="1"/>
              <a:t>overall</a:t>
            </a:r>
            <a:r>
              <a:rPr lang="fi-FI" dirty="0"/>
              <a:t> </a:t>
            </a:r>
            <a:r>
              <a:rPr lang="fi-FI" dirty="0" err="1"/>
              <a:t>view</a:t>
            </a:r>
            <a:r>
              <a:rPr lang="fi-FI" dirty="0"/>
              <a:t> of </a:t>
            </a:r>
            <a:r>
              <a:rPr lang="fi-FI" dirty="0" err="1"/>
              <a:t>economic</a:t>
            </a:r>
            <a:r>
              <a:rPr lang="fi-FI" dirty="0"/>
              <a:t> </a:t>
            </a:r>
            <a:r>
              <a:rPr lang="fi-FI" dirty="0" err="1"/>
              <a:t>activity</a:t>
            </a:r>
            <a:r>
              <a:rPr lang="fi-FI" dirty="0"/>
              <a:t> in </a:t>
            </a:r>
            <a:r>
              <a:rPr lang="fi-FI" dirty="0" err="1"/>
              <a:t>modern</a:t>
            </a:r>
            <a:r>
              <a:rPr lang="fi-FI" dirty="0"/>
              <a:t> </a:t>
            </a:r>
            <a:r>
              <a:rPr lang="fi-FI" dirty="0" err="1"/>
              <a:t>societies</a:t>
            </a:r>
            <a:endParaRPr lang="fi-FI" dirty="0"/>
          </a:p>
          <a:p>
            <a:pPr marL="971489" lvl="1" indent="-342900">
              <a:buFont typeface="Wingdings" pitchFamily="2" charset="2"/>
              <a:buChar char="Ø"/>
            </a:pPr>
            <a:r>
              <a:rPr lang="fi-FI" dirty="0" err="1"/>
              <a:t>Take</a:t>
            </a:r>
            <a:r>
              <a:rPr lang="fi-FI" dirty="0"/>
              <a:t> a </a:t>
            </a:r>
            <a:r>
              <a:rPr lang="fi-FI" dirty="0" err="1"/>
              <a:t>first</a:t>
            </a:r>
            <a:r>
              <a:rPr lang="fi-FI" dirty="0"/>
              <a:t> look at </a:t>
            </a:r>
            <a:r>
              <a:rPr lang="fi-FI" dirty="0" err="1"/>
              <a:t>economic</a:t>
            </a:r>
            <a:r>
              <a:rPr lang="fi-FI" dirty="0"/>
              <a:t> </a:t>
            </a:r>
            <a:r>
              <a:rPr lang="fi-FI" dirty="0" err="1"/>
              <a:t>modeling</a:t>
            </a:r>
            <a:r>
              <a:rPr lang="fi-FI" dirty="0"/>
              <a:t> and </a:t>
            </a:r>
            <a:r>
              <a:rPr lang="fi-FI" dirty="0" err="1"/>
              <a:t>economic</a:t>
            </a:r>
            <a:r>
              <a:rPr lang="fi-FI" dirty="0"/>
              <a:t> </a:t>
            </a:r>
            <a:r>
              <a:rPr lang="fi-FI" dirty="0" err="1"/>
              <a:t>analysis</a:t>
            </a:r>
            <a:endParaRPr lang="fi-FI" dirty="0"/>
          </a:p>
          <a:p>
            <a:pPr marL="971489" lvl="1" indent="-342900">
              <a:buFont typeface="Wingdings" pitchFamily="2" charset="2"/>
              <a:buChar char="Ø"/>
            </a:pPr>
            <a:r>
              <a:rPr lang="fi-FI" dirty="0" err="1"/>
              <a:t>Give</a:t>
            </a:r>
            <a:r>
              <a:rPr lang="fi-FI" dirty="0"/>
              <a:t> an </a:t>
            </a:r>
            <a:r>
              <a:rPr lang="fi-FI" dirty="0" err="1"/>
              <a:t>introduction</a:t>
            </a:r>
            <a:r>
              <a:rPr lang="fi-FI" dirty="0"/>
              <a:t> to </a:t>
            </a:r>
            <a:r>
              <a:rPr lang="fi-FI" dirty="0" err="1"/>
              <a:t>the</a:t>
            </a:r>
            <a:r>
              <a:rPr lang="fi-FI" dirty="0"/>
              <a:t> </a:t>
            </a:r>
            <a:r>
              <a:rPr lang="fi-FI" dirty="0" err="1"/>
              <a:t>use</a:t>
            </a:r>
            <a:r>
              <a:rPr lang="fi-FI" dirty="0"/>
              <a:t> of data in </a:t>
            </a:r>
            <a:r>
              <a:rPr lang="fi-FI" dirty="0" err="1"/>
              <a:t>economics</a:t>
            </a:r>
            <a:endParaRPr lang="fi-FI" dirty="0"/>
          </a:p>
          <a:p>
            <a:pPr marL="971489" lvl="1" indent="-342900">
              <a:buFont typeface="Wingdings" pitchFamily="2" charset="2"/>
              <a:buChar char="Ø"/>
            </a:pPr>
            <a:r>
              <a:rPr lang="fi-FI" dirty="0" err="1"/>
              <a:t>Introduce</a:t>
            </a:r>
            <a:r>
              <a:rPr lang="fi-FI" dirty="0"/>
              <a:t> </a:t>
            </a:r>
            <a:r>
              <a:rPr lang="fi-FI" dirty="0" err="1"/>
              <a:t>economics</a:t>
            </a:r>
            <a:r>
              <a:rPr lang="fi-FI" dirty="0"/>
              <a:t> </a:t>
            </a:r>
            <a:r>
              <a:rPr lang="fi-FI" dirty="0" err="1"/>
              <a:t>behind</a:t>
            </a:r>
            <a:r>
              <a:rPr lang="fi-FI" dirty="0"/>
              <a:t> </a:t>
            </a:r>
            <a:r>
              <a:rPr lang="fi-FI" dirty="0" err="1"/>
              <a:t>major</a:t>
            </a:r>
            <a:r>
              <a:rPr lang="fi-FI" dirty="0"/>
              <a:t> </a:t>
            </a:r>
            <a:r>
              <a:rPr lang="fi-FI" dirty="0" err="1"/>
              <a:t>societal</a:t>
            </a:r>
            <a:r>
              <a:rPr lang="fi-FI" dirty="0"/>
              <a:t> </a:t>
            </a:r>
            <a:r>
              <a:rPr lang="fi-FI" dirty="0" err="1"/>
              <a:t>challenges</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Objectives</a:t>
            </a:r>
            <a:r>
              <a:rPr lang="fi-FI" dirty="0"/>
              <a:t> for </a:t>
            </a:r>
            <a:r>
              <a:rPr lang="fi-FI" dirty="0" err="1"/>
              <a:t>Part</a:t>
            </a:r>
            <a:r>
              <a:rPr lang="fi-FI" dirty="0"/>
              <a:t> I</a:t>
            </a:r>
          </a:p>
          <a:p>
            <a:pPr marL="971489" lvl="1" indent="-342900">
              <a:buFont typeface="Wingdings" pitchFamily="2" charset="2"/>
              <a:buChar char="Ø"/>
            </a:pPr>
            <a:r>
              <a:rPr lang="fi-FI" dirty="0" err="1"/>
              <a:t>Understanding</a:t>
            </a:r>
            <a:r>
              <a:rPr lang="fi-FI" dirty="0"/>
              <a:t> </a:t>
            </a:r>
            <a:r>
              <a:rPr lang="fi-FI" dirty="0" err="1"/>
              <a:t>individual</a:t>
            </a:r>
            <a:r>
              <a:rPr lang="fi-FI" dirty="0"/>
              <a:t> </a:t>
            </a:r>
            <a:r>
              <a:rPr lang="fi-FI" dirty="0" err="1"/>
              <a:t>economic</a:t>
            </a:r>
            <a:r>
              <a:rPr lang="fi-FI" dirty="0"/>
              <a:t> </a:t>
            </a:r>
            <a:r>
              <a:rPr lang="fi-FI" dirty="0" err="1"/>
              <a:t>decisions</a:t>
            </a:r>
            <a:r>
              <a:rPr lang="fi-FI" dirty="0"/>
              <a:t> and </a:t>
            </a:r>
            <a:r>
              <a:rPr lang="fi-FI" dirty="0" err="1"/>
              <a:t>decisions</a:t>
            </a:r>
            <a:r>
              <a:rPr lang="fi-FI" dirty="0"/>
              <a:t> </a:t>
            </a:r>
            <a:r>
              <a:rPr lang="fi-FI" dirty="0" err="1"/>
              <a:t>within</a:t>
            </a:r>
            <a:r>
              <a:rPr lang="fi-FI" dirty="0"/>
              <a:t> a </a:t>
            </a:r>
            <a:r>
              <a:rPr lang="fi-FI" dirty="0" err="1"/>
              <a:t>group</a:t>
            </a:r>
            <a:endParaRPr lang="fi-FI" dirty="0"/>
          </a:p>
          <a:p>
            <a:pPr marL="971489" lvl="1" indent="-342900">
              <a:buFont typeface="Wingdings" pitchFamily="2" charset="2"/>
              <a:buChar char="Ø"/>
            </a:pPr>
            <a:r>
              <a:rPr lang="fi-FI" dirty="0" err="1"/>
              <a:t>Understand</a:t>
            </a:r>
            <a:r>
              <a:rPr lang="fi-FI" dirty="0"/>
              <a:t> </a:t>
            </a:r>
            <a:r>
              <a:rPr lang="fi-FI" dirty="0" err="1"/>
              <a:t>the</a:t>
            </a:r>
            <a:r>
              <a:rPr lang="fi-FI" dirty="0"/>
              <a:t> </a:t>
            </a:r>
            <a:r>
              <a:rPr lang="fi-FI" dirty="0" err="1"/>
              <a:t>functioning</a:t>
            </a:r>
            <a:r>
              <a:rPr lang="fi-FI" dirty="0"/>
              <a:t> of </a:t>
            </a:r>
            <a:r>
              <a:rPr lang="fi-FI" dirty="0" err="1"/>
              <a:t>different</a:t>
            </a:r>
            <a:r>
              <a:rPr lang="fi-FI" dirty="0"/>
              <a:t> </a:t>
            </a:r>
            <a:r>
              <a:rPr lang="fi-FI" dirty="0" err="1"/>
              <a:t>types</a:t>
            </a:r>
            <a:r>
              <a:rPr lang="fi-FI" dirty="0"/>
              <a:t> of </a:t>
            </a:r>
            <a:r>
              <a:rPr lang="fi-FI" dirty="0" err="1"/>
              <a:t>markets</a:t>
            </a:r>
            <a:endParaRPr lang="fi-FI" dirty="0"/>
          </a:p>
          <a:p>
            <a:pPr marL="971489" lvl="1" indent="-342900">
              <a:buFont typeface="Wingdings" pitchFamily="2" charset="2"/>
              <a:buChar char="Ø"/>
            </a:pPr>
            <a:endParaRPr lang="fi-FI" dirty="0"/>
          </a:p>
          <a:p>
            <a:pPr marL="971489" lvl="1" indent="-342900">
              <a:buFont typeface="Wingdings" pitchFamily="2" charset="2"/>
              <a:buChar char="Ø"/>
            </a:pPr>
            <a:endParaRPr lang="fi-FI" dirty="0"/>
          </a:p>
          <a:p>
            <a:pPr marL="971489" lvl="1" indent="-342900">
              <a:buFont typeface="Wingdings" pitchFamily="2" charset="2"/>
              <a:buChar char="Ø"/>
            </a:pPr>
            <a:endParaRPr lang="fi-FI" dirty="0"/>
          </a:p>
        </p:txBody>
      </p:sp>
    </p:spTree>
    <p:extLst>
      <p:ext uri="{BB962C8B-B14F-4D97-AF65-F5344CB8AC3E}">
        <p14:creationId xmlns:p14="http://schemas.microsoft.com/office/powerpoint/2010/main" val="3833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2BBED-9D12-B740-BE47-BEF8AD6DCD42}"/>
              </a:ext>
            </a:extLst>
          </p:cNvPr>
          <p:cNvSpPr>
            <a:spLocks noGrp="1"/>
          </p:cNvSpPr>
          <p:nvPr>
            <p:ph type="body" sz="half" idx="10"/>
          </p:nvPr>
        </p:nvSpPr>
        <p:spPr>
          <a:xfrm>
            <a:off x="292353" y="215948"/>
            <a:ext cx="8492897" cy="690360"/>
          </a:xfrm>
        </p:spPr>
        <p:txBody>
          <a:bodyPr/>
          <a:lstStyle/>
          <a:p>
            <a:r>
              <a:rPr lang="fi-FI" dirty="0" err="1"/>
              <a:t>Assessment</a:t>
            </a:r>
            <a:r>
              <a:rPr lang="fi-FI" dirty="0"/>
              <a:t> and </a:t>
            </a:r>
            <a:r>
              <a:rPr lang="fi-FI" dirty="0" err="1"/>
              <a:t>grading</a:t>
            </a:r>
            <a:endParaRPr lang="fi-FI" dirty="0"/>
          </a:p>
        </p:txBody>
      </p:sp>
      <p:sp>
        <p:nvSpPr>
          <p:cNvPr id="3" name="Text Placeholder 2">
            <a:extLst>
              <a:ext uri="{FF2B5EF4-FFF2-40B4-BE49-F238E27FC236}">
                <a16:creationId xmlns:a16="http://schemas.microsoft.com/office/drawing/2014/main" id="{753FA9D7-BAC9-E843-9197-1D8761F075EC}"/>
              </a:ext>
            </a:extLst>
          </p:cNvPr>
          <p:cNvSpPr>
            <a:spLocks noGrp="1"/>
          </p:cNvSpPr>
          <p:nvPr>
            <p:ph type="body" sz="half" idx="11"/>
          </p:nvPr>
        </p:nvSpPr>
        <p:spPr>
          <a:xfrm>
            <a:off x="292353" y="1100517"/>
            <a:ext cx="8492897" cy="3851533"/>
          </a:xfrm>
        </p:spPr>
        <p:txBody>
          <a:bodyPr/>
          <a:lstStyle/>
          <a:p>
            <a:pPr marL="342900" indent="-342900">
              <a:buFont typeface="Arial" panose="020B0604020202020204" pitchFamily="34" charset="0"/>
              <a:buChar char="•"/>
            </a:pPr>
            <a:r>
              <a:rPr lang="fi-FI" dirty="0"/>
              <a:t>80% of </a:t>
            </a:r>
            <a:r>
              <a:rPr lang="fi-FI" dirty="0" err="1"/>
              <a:t>your</a:t>
            </a:r>
            <a:r>
              <a:rPr lang="fi-FI" dirty="0"/>
              <a:t> </a:t>
            </a:r>
            <a:r>
              <a:rPr lang="fi-FI" dirty="0" err="1"/>
              <a:t>grade</a:t>
            </a:r>
            <a:r>
              <a:rPr lang="fi-FI" dirty="0"/>
              <a:t> is </a:t>
            </a:r>
            <a:r>
              <a:rPr lang="fi-FI" dirty="0" err="1"/>
              <a:t>based</a:t>
            </a:r>
            <a:r>
              <a:rPr lang="fi-FI" dirty="0"/>
              <a:t> on </a:t>
            </a:r>
            <a:r>
              <a:rPr lang="fi-FI" dirty="0" err="1"/>
              <a:t>final</a:t>
            </a:r>
            <a:r>
              <a:rPr lang="fi-FI" dirty="0"/>
              <a:t> </a:t>
            </a:r>
            <a:r>
              <a:rPr lang="fi-FI" dirty="0" err="1"/>
              <a:t>examination</a:t>
            </a:r>
            <a:endParaRPr lang="fi-FI" dirty="0"/>
          </a:p>
          <a:p>
            <a:pPr marL="342900" indent="-342900">
              <a:buFont typeface="Arial" panose="020B0604020202020204" pitchFamily="34" charset="0"/>
              <a:buChar char="•"/>
            </a:pPr>
            <a:r>
              <a:rPr lang="fi-FI" dirty="0"/>
              <a:t>20% of </a:t>
            </a:r>
            <a:r>
              <a:rPr lang="fi-FI" dirty="0" err="1"/>
              <a:t>your</a:t>
            </a:r>
            <a:r>
              <a:rPr lang="fi-FI" dirty="0"/>
              <a:t> </a:t>
            </a:r>
            <a:r>
              <a:rPr lang="fi-FI" dirty="0" err="1"/>
              <a:t>grade</a:t>
            </a:r>
            <a:r>
              <a:rPr lang="fi-FI" dirty="0"/>
              <a:t> </a:t>
            </a:r>
            <a:r>
              <a:rPr lang="fi-FI" dirty="0" err="1"/>
              <a:t>based</a:t>
            </a:r>
            <a:r>
              <a:rPr lang="fi-FI" dirty="0"/>
              <a:t> on </a:t>
            </a:r>
            <a:r>
              <a:rPr lang="fi-FI" dirty="0" err="1"/>
              <a:t>problem</a:t>
            </a:r>
            <a:r>
              <a:rPr lang="fi-FI" dirty="0"/>
              <a:t> </a:t>
            </a:r>
            <a:r>
              <a:rPr lang="fi-FI" dirty="0" err="1"/>
              <a:t>sets</a:t>
            </a:r>
            <a:endParaRPr lang="fi-FI" dirty="0"/>
          </a:p>
          <a:p>
            <a:pPr marL="342900" indent="-342900">
              <a:buFont typeface="Arial" panose="020B0604020202020204" pitchFamily="34" charset="0"/>
              <a:buChar char="•"/>
            </a:pPr>
            <a:r>
              <a:rPr lang="fi-FI" dirty="0" err="1"/>
              <a:t>Extra</a:t>
            </a:r>
            <a:r>
              <a:rPr lang="fi-FI" dirty="0"/>
              <a:t> </a:t>
            </a:r>
            <a:r>
              <a:rPr lang="fi-FI" dirty="0" err="1"/>
              <a:t>credit</a:t>
            </a:r>
            <a:r>
              <a:rPr lang="fi-FI" dirty="0"/>
              <a:t> for </a:t>
            </a:r>
            <a:r>
              <a:rPr lang="fi-FI" dirty="0" err="1"/>
              <a:t>active</a:t>
            </a:r>
            <a:r>
              <a:rPr lang="fi-FI" dirty="0"/>
              <a:t> </a:t>
            </a:r>
            <a:r>
              <a:rPr lang="fi-FI" dirty="0" err="1"/>
              <a:t>classroom</a:t>
            </a:r>
            <a:r>
              <a:rPr lang="fi-FI" dirty="0"/>
              <a:t> </a:t>
            </a:r>
            <a:r>
              <a:rPr lang="fi-FI" dirty="0" err="1"/>
              <a:t>participation</a:t>
            </a:r>
            <a:endParaRPr lang="fi-FI" dirty="0"/>
          </a:p>
          <a:p>
            <a:pPr marL="342900" indent="-342900">
              <a:buFont typeface="Arial" panose="020B0604020202020204" pitchFamily="34" charset="0"/>
              <a:buChar char="•"/>
            </a:pPr>
            <a:r>
              <a:rPr lang="fi-FI" dirty="0" err="1"/>
              <a:t>Answers</a:t>
            </a:r>
            <a:r>
              <a:rPr lang="fi-FI" dirty="0"/>
              <a:t> to </a:t>
            </a:r>
            <a:r>
              <a:rPr lang="fi-FI" dirty="0" err="1"/>
              <a:t>problem</a:t>
            </a:r>
            <a:r>
              <a:rPr lang="fi-FI" dirty="0"/>
              <a:t> </a:t>
            </a:r>
            <a:r>
              <a:rPr lang="fi-FI" dirty="0" err="1"/>
              <a:t>sets</a:t>
            </a:r>
            <a:r>
              <a:rPr lang="fi-FI" dirty="0"/>
              <a:t> </a:t>
            </a:r>
            <a:r>
              <a:rPr lang="fi-FI" dirty="0" err="1"/>
              <a:t>returned</a:t>
            </a:r>
            <a:r>
              <a:rPr lang="fi-FI" dirty="0"/>
              <a:t> via </a:t>
            </a:r>
            <a:r>
              <a:rPr lang="fi-FI" dirty="0" err="1"/>
              <a:t>MyCourses</a:t>
            </a:r>
            <a:endParaRPr lang="fi-FI" dirty="0"/>
          </a:p>
          <a:p>
            <a:pPr marL="342900" indent="-342900">
              <a:buFont typeface="Arial" panose="020B0604020202020204" pitchFamily="34" charset="0"/>
              <a:buChar char="•"/>
            </a:pPr>
            <a:r>
              <a:rPr lang="fi-FI" dirty="0" err="1"/>
              <a:t>Review</a:t>
            </a:r>
            <a:r>
              <a:rPr lang="fi-FI" dirty="0"/>
              <a:t> </a:t>
            </a:r>
            <a:r>
              <a:rPr lang="fi-FI" dirty="0" err="1"/>
              <a:t>sessions</a:t>
            </a:r>
            <a:r>
              <a:rPr lang="fi-FI" dirty="0"/>
              <a:t>: </a:t>
            </a:r>
            <a:r>
              <a:rPr lang="fi-FI" dirty="0" err="1"/>
              <a:t>discuss</a:t>
            </a:r>
            <a:r>
              <a:rPr lang="fi-FI" dirty="0"/>
              <a:t> </a:t>
            </a:r>
            <a:r>
              <a:rPr lang="fi-FI" dirty="0" err="1"/>
              <a:t>the</a:t>
            </a:r>
            <a:r>
              <a:rPr lang="fi-FI" dirty="0"/>
              <a:t> </a:t>
            </a:r>
            <a:r>
              <a:rPr lang="fi-FI" dirty="0" err="1"/>
              <a:t>lecture</a:t>
            </a:r>
            <a:r>
              <a:rPr lang="fi-FI" dirty="0"/>
              <a:t> </a:t>
            </a:r>
            <a:r>
              <a:rPr lang="fi-FI" dirty="0" err="1"/>
              <a:t>material</a:t>
            </a:r>
            <a:r>
              <a:rPr lang="fi-FI" dirty="0"/>
              <a:t> and </a:t>
            </a:r>
            <a:r>
              <a:rPr lang="fi-FI" dirty="0" err="1"/>
              <a:t>suggested</a:t>
            </a:r>
            <a:r>
              <a:rPr lang="fi-FI" dirty="0"/>
              <a:t> </a:t>
            </a:r>
            <a:r>
              <a:rPr lang="fi-FI" dirty="0" err="1"/>
              <a:t>solutions</a:t>
            </a:r>
            <a:r>
              <a:rPr lang="fi-FI" dirty="0"/>
              <a:t> to </a:t>
            </a:r>
            <a:r>
              <a:rPr lang="fi-FI" dirty="0" err="1"/>
              <a:t>problem</a:t>
            </a:r>
            <a:r>
              <a:rPr lang="fi-FI" dirty="0"/>
              <a:t> </a:t>
            </a:r>
            <a:r>
              <a:rPr lang="fi-FI" dirty="0" err="1"/>
              <a:t>sets</a:t>
            </a:r>
            <a:endParaRPr lang="fi-FI" dirty="0"/>
          </a:p>
          <a:p>
            <a:pPr marL="971489" lvl="1" indent="-342900">
              <a:buFont typeface="Wingdings" pitchFamily="2" charset="2"/>
              <a:buChar char="Ø"/>
            </a:pPr>
            <a:r>
              <a:rPr lang="fi-FI" dirty="0"/>
              <a:t>An </a:t>
            </a:r>
            <a:r>
              <a:rPr lang="fi-FI" dirty="0" err="1"/>
              <a:t>ideal</a:t>
            </a:r>
            <a:r>
              <a:rPr lang="fi-FI" dirty="0"/>
              <a:t> </a:t>
            </a:r>
            <a:r>
              <a:rPr lang="fi-FI" dirty="0" err="1"/>
              <a:t>place</a:t>
            </a:r>
            <a:r>
              <a:rPr lang="fi-FI" dirty="0"/>
              <a:t> to </a:t>
            </a:r>
            <a:r>
              <a:rPr lang="fi-FI" dirty="0" err="1"/>
              <a:t>ask</a:t>
            </a:r>
            <a:r>
              <a:rPr lang="fi-FI" dirty="0"/>
              <a:t> </a:t>
            </a:r>
            <a:r>
              <a:rPr lang="fi-FI" dirty="0" err="1"/>
              <a:t>questions</a:t>
            </a:r>
            <a:r>
              <a:rPr lang="fi-FI" dirty="0"/>
              <a:t> </a:t>
            </a:r>
            <a:r>
              <a:rPr lang="fi-FI" dirty="0" err="1"/>
              <a:t>regarding</a:t>
            </a:r>
            <a:r>
              <a:rPr lang="fi-FI" dirty="0"/>
              <a:t> </a:t>
            </a:r>
            <a:r>
              <a:rPr lang="fi-FI" dirty="0" err="1"/>
              <a:t>course</a:t>
            </a:r>
            <a:r>
              <a:rPr lang="fi-FI" dirty="0"/>
              <a:t> </a:t>
            </a:r>
            <a:r>
              <a:rPr lang="fi-FI" dirty="0" err="1"/>
              <a:t>material</a:t>
            </a:r>
            <a:endParaRPr lang="fi-FI" dirty="0"/>
          </a:p>
          <a:p>
            <a:pPr marL="342900" indent="-342900">
              <a:buFont typeface="Arial" panose="020B0604020202020204" pitchFamily="34" charset="0"/>
              <a:buChar char="•"/>
            </a:pPr>
            <a:r>
              <a:rPr lang="fi-FI" dirty="0"/>
              <a:t>It is </a:t>
            </a:r>
            <a:r>
              <a:rPr lang="fi-FI" dirty="0" err="1"/>
              <a:t>essential</a:t>
            </a:r>
            <a:r>
              <a:rPr lang="fi-FI" dirty="0"/>
              <a:t> to </a:t>
            </a:r>
            <a:r>
              <a:rPr lang="fi-FI" dirty="0" err="1"/>
              <a:t>complete</a:t>
            </a:r>
            <a:r>
              <a:rPr lang="fi-FI" dirty="0"/>
              <a:t> </a:t>
            </a:r>
            <a:r>
              <a:rPr lang="fi-FI" dirty="0" err="1"/>
              <a:t>the</a:t>
            </a:r>
            <a:r>
              <a:rPr lang="fi-FI" dirty="0"/>
              <a:t> </a:t>
            </a:r>
            <a:r>
              <a:rPr lang="fi-FI" dirty="0" err="1"/>
              <a:t>problem</a:t>
            </a:r>
            <a:r>
              <a:rPr lang="fi-FI" dirty="0"/>
              <a:t> </a:t>
            </a:r>
            <a:r>
              <a:rPr lang="fi-FI" dirty="0" err="1"/>
              <a:t>sets</a:t>
            </a:r>
            <a:r>
              <a:rPr lang="fi-FI" dirty="0"/>
              <a:t>!</a:t>
            </a:r>
          </a:p>
          <a:p>
            <a:pPr marL="342900" indent="-342900">
              <a:buFont typeface="Arial" panose="020B0604020202020204" pitchFamily="34" charset="0"/>
              <a:buChar char="•"/>
            </a:pPr>
            <a:r>
              <a:rPr lang="fi-FI" dirty="0" err="1"/>
              <a:t>The</a:t>
            </a:r>
            <a:r>
              <a:rPr lang="fi-FI" dirty="0"/>
              <a:t> </a:t>
            </a:r>
            <a:r>
              <a:rPr lang="fi-FI" dirty="0" err="1"/>
              <a:t>course</a:t>
            </a:r>
            <a:r>
              <a:rPr lang="fi-FI" dirty="0"/>
              <a:t> (160h) </a:t>
            </a:r>
            <a:r>
              <a:rPr lang="fi-FI" dirty="0" err="1"/>
              <a:t>assumes</a:t>
            </a:r>
            <a:r>
              <a:rPr lang="fi-FI" dirty="0"/>
              <a:t> a </a:t>
            </a:r>
            <a:r>
              <a:rPr lang="fi-FI" dirty="0" err="1"/>
              <a:t>large</a:t>
            </a:r>
            <a:r>
              <a:rPr lang="fi-FI" dirty="0"/>
              <a:t> </a:t>
            </a:r>
            <a:r>
              <a:rPr lang="fi-FI" dirty="0" err="1"/>
              <a:t>amount</a:t>
            </a:r>
            <a:r>
              <a:rPr lang="fi-FI" dirty="0"/>
              <a:t> of </a:t>
            </a:r>
            <a:r>
              <a:rPr lang="fi-FI" dirty="0" err="1"/>
              <a:t>independent</a:t>
            </a:r>
            <a:r>
              <a:rPr lang="fi-FI" dirty="0"/>
              <a:t> </a:t>
            </a:r>
            <a:r>
              <a:rPr lang="fi-FI" dirty="0" err="1"/>
              <a:t>work</a:t>
            </a:r>
            <a:r>
              <a:rPr lang="fi-FI" dirty="0"/>
              <a:t> on top of </a:t>
            </a:r>
            <a:r>
              <a:rPr lang="fi-FI" dirty="0" err="1"/>
              <a:t>the</a:t>
            </a:r>
            <a:r>
              <a:rPr lang="fi-FI" dirty="0"/>
              <a:t> </a:t>
            </a:r>
            <a:r>
              <a:rPr lang="fi-FI" dirty="0" err="1"/>
              <a:t>lectures</a:t>
            </a:r>
            <a:endParaRPr lang="fi-FI" dirty="0"/>
          </a:p>
        </p:txBody>
      </p:sp>
    </p:spTree>
    <p:extLst>
      <p:ext uri="{BB962C8B-B14F-4D97-AF65-F5344CB8AC3E}">
        <p14:creationId xmlns:p14="http://schemas.microsoft.com/office/powerpoint/2010/main" val="3100453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221FA4-BC55-9A4E-A97D-BE712F283491}"/>
              </a:ext>
            </a:extLst>
          </p:cNvPr>
          <p:cNvSpPr>
            <a:spLocks noGrp="1"/>
          </p:cNvSpPr>
          <p:nvPr>
            <p:ph type="body" sz="half" idx="10"/>
          </p:nvPr>
        </p:nvSpPr>
        <p:spPr>
          <a:xfrm>
            <a:off x="292353" y="215948"/>
            <a:ext cx="8492897" cy="706544"/>
          </a:xfrm>
        </p:spPr>
        <p:txBody>
          <a:bodyPr/>
          <a:lstStyle/>
          <a:p>
            <a:r>
              <a:rPr lang="fi-FI" sz="3600" dirty="0"/>
              <a:t>How to </a:t>
            </a:r>
            <a:r>
              <a:rPr lang="fi-FI" sz="3600" dirty="0" err="1"/>
              <a:t>get</a:t>
            </a:r>
            <a:r>
              <a:rPr lang="fi-FI" sz="3600" dirty="0"/>
              <a:t> </a:t>
            </a:r>
            <a:r>
              <a:rPr lang="fi-FI" sz="3600" dirty="0" err="1"/>
              <a:t>the</a:t>
            </a:r>
            <a:r>
              <a:rPr lang="fi-FI" sz="3600" dirty="0"/>
              <a:t> </a:t>
            </a:r>
            <a:r>
              <a:rPr lang="fi-FI" sz="3600" dirty="0" err="1"/>
              <a:t>most</a:t>
            </a:r>
            <a:r>
              <a:rPr lang="fi-FI" sz="3600" dirty="0"/>
              <a:t> </a:t>
            </a:r>
            <a:r>
              <a:rPr lang="fi-FI" sz="3600" dirty="0" err="1"/>
              <a:t>from</a:t>
            </a:r>
            <a:r>
              <a:rPr lang="fi-FI" sz="3600" dirty="0"/>
              <a:t> </a:t>
            </a:r>
            <a:r>
              <a:rPr lang="fi-FI" sz="3600" dirty="0" err="1"/>
              <a:t>the</a:t>
            </a:r>
            <a:r>
              <a:rPr lang="fi-FI" sz="3600" dirty="0"/>
              <a:t> </a:t>
            </a:r>
            <a:r>
              <a:rPr lang="fi-FI" sz="3600" dirty="0" err="1"/>
              <a:t>course</a:t>
            </a:r>
            <a:r>
              <a:rPr lang="fi-FI" sz="3600" dirty="0"/>
              <a:t>?</a:t>
            </a:r>
          </a:p>
          <a:p>
            <a:endParaRPr lang="fi-FI" dirty="0"/>
          </a:p>
        </p:txBody>
      </p:sp>
      <p:sp>
        <p:nvSpPr>
          <p:cNvPr id="3" name="Text Placeholder 2">
            <a:extLst>
              <a:ext uri="{FF2B5EF4-FFF2-40B4-BE49-F238E27FC236}">
                <a16:creationId xmlns:a16="http://schemas.microsoft.com/office/drawing/2014/main" id="{DF37E7B0-37FA-774C-BC3B-1C955E14DA17}"/>
              </a:ext>
            </a:extLst>
          </p:cNvPr>
          <p:cNvSpPr>
            <a:spLocks noGrp="1"/>
          </p:cNvSpPr>
          <p:nvPr>
            <p:ph type="body" sz="half" idx="11"/>
          </p:nvPr>
        </p:nvSpPr>
        <p:spPr>
          <a:xfrm>
            <a:off x="292353" y="1003413"/>
            <a:ext cx="8492897" cy="3948638"/>
          </a:xfrm>
        </p:spPr>
        <p:txBody>
          <a:bodyPr/>
          <a:lstStyle/>
          <a:p>
            <a:pPr marL="342900" indent="-342900">
              <a:buFont typeface="Arial" panose="020B0604020202020204" pitchFamily="34" charset="0"/>
              <a:buChar char="•"/>
            </a:pPr>
            <a:r>
              <a:rPr lang="fi-FI" dirty="0" err="1"/>
              <a:t>Familiarize</a:t>
            </a:r>
            <a:r>
              <a:rPr lang="fi-FI" dirty="0"/>
              <a:t> </a:t>
            </a:r>
            <a:r>
              <a:rPr lang="fi-FI" dirty="0" err="1"/>
              <a:t>yourself</a:t>
            </a:r>
            <a:r>
              <a:rPr lang="fi-FI" dirty="0"/>
              <a:t> </a:t>
            </a:r>
            <a:r>
              <a:rPr lang="fi-FI" dirty="0" err="1"/>
              <a:t>with</a:t>
            </a:r>
            <a:r>
              <a:rPr lang="fi-FI" dirty="0"/>
              <a:t> </a:t>
            </a:r>
            <a:r>
              <a:rPr lang="fi-FI" dirty="0" err="1"/>
              <a:t>the</a:t>
            </a:r>
            <a:r>
              <a:rPr lang="fi-FI" dirty="0"/>
              <a:t> </a:t>
            </a:r>
            <a:r>
              <a:rPr lang="fi-FI" dirty="0" err="1"/>
              <a:t>topic</a:t>
            </a:r>
            <a:r>
              <a:rPr lang="fi-FI" dirty="0"/>
              <a:t> of </a:t>
            </a:r>
            <a:r>
              <a:rPr lang="fi-FI" dirty="0" err="1"/>
              <a:t>the</a:t>
            </a:r>
            <a:r>
              <a:rPr lang="fi-FI" dirty="0"/>
              <a:t> </a:t>
            </a:r>
            <a:r>
              <a:rPr lang="fi-FI" dirty="0" err="1"/>
              <a:t>lecture</a:t>
            </a:r>
            <a:r>
              <a:rPr lang="fi-FI" dirty="0"/>
              <a:t> in </a:t>
            </a:r>
            <a:r>
              <a:rPr lang="fi-FI" dirty="0" err="1"/>
              <a:t>advance</a:t>
            </a:r>
            <a:r>
              <a:rPr lang="fi-FI" dirty="0"/>
              <a:t> </a:t>
            </a:r>
          </a:p>
          <a:p>
            <a:pPr marL="971489" lvl="1" indent="-342900">
              <a:buFont typeface="Wingdings" pitchFamily="2" charset="2"/>
              <a:buChar char="Ø"/>
            </a:pPr>
            <a:r>
              <a:rPr lang="fi-FI" dirty="0" err="1"/>
              <a:t>Syllabus</a:t>
            </a:r>
            <a:r>
              <a:rPr lang="fi-FI" dirty="0"/>
              <a:t> </a:t>
            </a:r>
            <a:r>
              <a:rPr lang="fi-FI" dirty="0" err="1"/>
              <a:t>indicates</a:t>
            </a:r>
            <a:r>
              <a:rPr lang="fi-FI" dirty="0"/>
              <a:t> </a:t>
            </a:r>
            <a:r>
              <a:rPr lang="fi-FI" dirty="0" err="1"/>
              <a:t>the</a:t>
            </a:r>
            <a:r>
              <a:rPr lang="fi-FI" dirty="0"/>
              <a:t> </a:t>
            </a:r>
            <a:r>
              <a:rPr lang="fi-FI" dirty="0" err="1"/>
              <a:t>relevant</a:t>
            </a:r>
            <a:r>
              <a:rPr lang="fi-FI" dirty="0"/>
              <a:t> </a:t>
            </a:r>
            <a:r>
              <a:rPr lang="fi-FI" dirty="0" err="1"/>
              <a:t>part</a:t>
            </a:r>
            <a:r>
              <a:rPr lang="fi-FI" dirty="0"/>
              <a:t> of </a:t>
            </a:r>
            <a:r>
              <a:rPr lang="fi-FI" dirty="0" err="1"/>
              <a:t>the</a:t>
            </a:r>
            <a:r>
              <a:rPr lang="fi-FI" dirty="0"/>
              <a:t> </a:t>
            </a:r>
            <a:r>
              <a:rPr lang="fi-FI" dirty="0" err="1"/>
              <a:t>course</a:t>
            </a:r>
            <a:r>
              <a:rPr lang="fi-FI" dirty="0"/>
              <a:t> </a:t>
            </a:r>
            <a:r>
              <a:rPr lang="fi-FI" dirty="0" err="1"/>
              <a:t>textbook</a:t>
            </a:r>
            <a:endParaRPr lang="fi-FI" dirty="0"/>
          </a:p>
          <a:p>
            <a:pPr marL="342900" indent="-342900">
              <a:buFont typeface="Arial" panose="020B0604020202020204" pitchFamily="34" charset="0"/>
              <a:buChar char="•"/>
            </a:pPr>
            <a:r>
              <a:rPr lang="fi-FI" dirty="0" err="1"/>
              <a:t>Check</a:t>
            </a:r>
            <a:r>
              <a:rPr lang="fi-FI" dirty="0"/>
              <a:t> </a:t>
            </a:r>
            <a:r>
              <a:rPr lang="fi-FI" dirty="0" err="1"/>
              <a:t>that</a:t>
            </a:r>
            <a:r>
              <a:rPr lang="fi-FI" dirty="0"/>
              <a:t> </a:t>
            </a:r>
            <a:r>
              <a:rPr lang="fi-FI" dirty="0" err="1"/>
              <a:t>you</a:t>
            </a:r>
            <a:r>
              <a:rPr lang="fi-FI" dirty="0"/>
              <a:t> </a:t>
            </a:r>
            <a:r>
              <a:rPr lang="fi-FI" dirty="0" err="1"/>
              <a:t>have</a:t>
            </a:r>
            <a:r>
              <a:rPr lang="fi-FI" dirty="0"/>
              <a:t> </a:t>
            </a:r>
            <a:r>
              <a:rPr lang="fi-FI" dirty="0" err="1"/>
              <a:t>understood</a:t>
            </a:r>
            <a:r>
              <a:rPr lang="fi-FI" dirty="0"/>
              <a:t> </a:t>
            </a:r>
            <a:r>
              <a:rPr lang="fi-FI" dirty="0" err="1"/>
              <a:t>the</a:t>
            </a:r>
            <a:r>
              <a:rPr lang="fi-FI" dirty="0"/>
              <a:t> main </a:t>
            </a:r>
            <a:r>
              <a:rPr lang="fi-FI" dirty="0" err="1"/>
              <a:t>concepts</a:t>
            </a:r>
            <a:r>
              <a:rPr lang="fi-FI" dirty="0"/>
              <a:t> in </a:t>
            </a:r>
            <a:r>
              <a:rPr lang="fi-FI" dirty="0" err="1"/>
              <a:t>the</a:t>
            </a:r>
            <a:r>
              <a:rPr lang="fi-FI" dirty="0"/>
              <a:t> </a:t>
            </a:r>
            <a:r>
              <a:rPr lang="fi-FI" dirty="0" err="1"/>
              <a:t>lecture</a:t>
            </a:r>
            <a:r>
              <a:rPr lang="fi-FI" dirty="0"/>
              <a:t>. </a:t>
            </a:r>
            <a:r>
              <a:rPr lang="fi-FI" dirty="0" err="1"/>
              <a:t>You</a:t>
            </a:r>
            <a:r>
              <a:rPr lang="fi-FI" dirty="0"/>
              <a:t> </a:t>
            </a:r>
            <a:r>
              <a:rPr lang="fi-FI" dirty="0" err="1"/>
              <a:t>can</a:t>
            </a:r>
            <a:r>
              <a:rPr lang="fi-FI" dirty="0"/>
              <a:t> </a:t>
            </a:r>
            <a:r>
              <a:rPr lang="fi-FI" dirty="0" err="1"/>
              <a:t>do</a:t>
            </a:r>
            <a:r>
              <a:rPr lang="fi-FI" dirty="0"/>
              <a:t> </a:t>
            </a:r>
            <a:r>
              <a:rPr lang="fi-FI" dirty="0" err="1"/>
              <a:t>this</a:t>
            </a:r>
            <a:r>
              <a:rPr lang="fi-FI" dirty="0"/>
              <a:t> </a:t>
            </a:r>
            <a:r>
              <a:rPr lang="fi-FI" dirty="0" err="1"/>
              <a:t>using</a:t>
            </a:r>
            <a:r>
              <a:rPr lang="fi-FI" dirty="0"/>
              <a:t> </a:t>
            </a:r>
            <a:r>
              <a:rPr lang="fi-FI" dirty="0" err="1"/>
              <a:t>the</a:t>
            </a:r>
            <a:r>
              <a:rPr lang="fi-FI" dirty="0"/>
              <a:t> </a:t>
            </a:r>
            <a:r>
              <a:rPr lang="fi-FI" dirty="0" err="1"/>
              <a:t>interactive</a:t>
            </a:r>
            <a:r>
              <a:rPr lang="fi-FI" dirty="0"/>
              <a:t> </a:t>
            </a:r>
            <a:r>
              <a:rPr lang="fi-FI" dirty="0" err="1"/>
              <a:t>tools</a:t>
            </a:r>
            <a:r>
              <a:rPr lang="fi-FI" dirty="0"/>
              <a:t> in </a:t>
            </a:r>
            <a:r>
              <a:rPr lang="fi-FI" dirty="0" err="1"/>
              <a:t>the</a:t>
            </a:r>
            <a:r>
              <a:rPr lang="fi-FI" dirty="0"/>
              <a:t> </a:t>
            </a:r>
            <a:r>
              <a:rPr lang="fi-FI" dirty="0" err="1"/>
              <a:t>textbook</a:t>
            </a:r>
            <a:r>
              <a:rPr lang="fi-FI" dirty="0"/>
              <a:t> and </a:t>
            </a:r>
            <a:r>
              <a:rPr lang="fi-FI" dirty="0" err="1"/>
              <a:t>by</a:t>
            </a:r>
            <a:r>
              <a:rPr lang="fi-FI" dirty="0"/>
              <a:t> </a:t>
            </a:r>
            <a:r>
              <a:rPr lang="fi-FI" dirty="0" err="1"/>
              <a:t>reviewing</a:t>
            </a:r>
            <a:r>
              <a:rPr lang="fi-FI" dirty="0"/>
              <a:t> </a:t>
            </a:r>
            <a:r>
              <a:rPr lang="fi-FI" dirty="0" err="1"/>
              <a:t>the</a:t>
            </a:r>
            <a:r>
              <a:rPr lang="fi-FI" dirty="0"/>
              <a:t> </a:t>
            </a:r>
            <a:r>
              <a:rPr lang="fi-FI" dirty="0" err="1"/>
              <a:t>list</a:t>
            </a:r>
            <a:r>
              <a:rPr lang="fi-FI" dirty="0"/>
              <a:t> of </a:t>
            </a:r>
            <a:r>
              <a:rPr lang="fi-FI" dirty="0" err="1"/>
              <a:t>concepts</a:t>
            </a:r>
            <a:r>
              <a:rPr lang="fi-FI" dirty="0"/>
              <a:t> </a:t>
            </a:r>
            <a:r>
              <a:rPr lang="fi-FI" dirty="0" err="1"/>
              <a:t>provided</a:t>
            </a:r>
            <a:r>
              <a:rPr lang="fi-FI" dirty="0"/>
              <a:t> at </a:t>
            </a:r>
            <a:r>
              <a:rPr lang="fi-FI" dirty="0" err="1"/>
              <a:t>the</a:t>
            </a:r>
            <a:r>
              <a:rPr lang="fi-FI" dirty="0"/>
              <a:t> </a:t>
            </a:r>
            <a:r>
              <a:rPr lang="fi-FI" dirty="0" err="1"/>
              <a:t>end</a:t>
            </a:r>
            <a:r>
              <a:rPr lang="fi-FI" dirty="0"/>
              <a:t> of </a:t>
            </a:r>
            <a:r>
              <a:rPr lang="fi-FI" dirty="0" err="1"/>
              <a:t>each</a:t>
            </a:r>
            <a:r>
              <a:rPr lang="fi-FI" dirty="0"/>
              <a:t> </a:t>
            </a:r>
            <a:r>
              <a:rPr lang="fi-FI" dirty="0" err="1"/>
              <a:t>chapter</a:t>
            </a:r>
            <a:endParaRPr lang="fi-FI" dirty="0"/>
          </a:p>
          <a:p>
            <a:pPr marL="342900" indent="-342900">
              <a:buFont typeface="Arial" panose="020B0604020202020204" pitchFamily="34" charset="0"/>
              <a:buChar char="•"/>
            </a:pPr>
            <a:r>
              <a:rPr lang="fi-FI" dirty="0" err="1"/>
              <a:t>Concentrate</a:t>
            </a:r>
            <a:r>
              <a:rPr lang="fi-FI" dirty="0"/>
              <a:t> on </a:t>
            </a:r>
            <a:r>
              <a:rPr lang="fi-FI" dirty="0" err="1"/>
              <a:t>the</a:t>
            </a:r>
            <a:r>
              <a:rPr lang="fi-FI" dirty="0"/>
              <a:t> </a:t>
            </a:r>
            <a:r>
              <a:rPr lang="fi-FI" dirty="0" err="1"/>
              <a:t>most</a:t>
            </a:r>
            <a:r>
              <a:rPr lang="fi-FI" dirty="0"/>
              <a:t> </a:t>
            </a:r>
            <a:r>
              <a:rPr lang="fi-FI" dirty="0" err="1"/>
              <a:t>relevant</a:t>
            </a:r>
            <a:r>
              <a:rPr lang="fi-FI" dirty="0"/>
              <a:t> </a:t>
            </a:r>
            <a:r>
              <a:rPr lang="fi-FI" dirty="0" err="1"/>
              <a:t>concepts</a:t>
            </a:r>
            <a:r>
              <a:rPr lang="fi-FI" dirty="0"/>
              <a:t> and </a:t>
            </a:r>
            <a:r>
              <a:rPr lang="fi-FI" dirty="0" err="1"/>
              <a:t>ideas</a:t>
            </a:r>
            <a:endParaRPr lang="fi-FI" dirty="0"/>
          </a:p>
          <a:p>
            <a:pPr marL="971489" lvl="1" indent="-342900">
              <a:buFont typeface="Wingdings" pitchFamily="2" charset="2"/>
              <a:buChar char="Ø"/>
            </a:pPr>
            <a:r>
              <a:rPr lang="fi-FI" dirty="0"/>
              <a:t>One of </a:t>
            </a:r>
            <a:r>
              <a:rPr lang="fi-FI" dirty="0" err="1"/>
              <a:t>the</a:t>
            </a:r>
            <a:r>
              <a:rPr lang="fi-FI" dirty="0"/>
              <a:t> </a:t>
            </a:r>
            <a:r>
              <a:rPr lang="fi-FI" dirty="0" err="1"/>
              <a:t>learning</a:t>
            </a:r>
            <a:r>
              <a:rPr lang="fi-FI" dirty="0"/>
              <a:t> </a:t>
            </a:r>
            <a:r>
              <a:rPr lang="fi-FI" dirty="0" err="1"/>
              <a:t>goals</a:t>
            </a:r>
            <a:r>
              <a:rPr lang="fi-FI" dirty="0"/>
              <a:t> in </a:t>
            </a:r>
            <a:r>
              <a:rPr lang="fi-FI" dirty="0" err="1"/>
              <a:t>this</a:t>
            </a:r>
            <a:r>
              <a:rPr lang="fi-FI" dirty="0"/>
              <a:t> </a:t>
            </a:r>
            <a:r>
              <a:rPr lang="fi-FI" dirty="0" err="1"/>
              <a:t>course</a:t>
            </a:r>
            <a:r>
              <a:rPr lang="fi-FI" dirty="0"/>
              <a:t> is </a:t>
            </a:r>
            <a:r>
              <a:rPr lang="fi-FI" dirty="0" err="1"/>
              <a:t>that</a:t>
            </a:r>
            <a:r>
              <a:rPr lang="fi-FI" dirty="0"/>
              <a:t> </a:t>
            </a:r>
            <a:r>
              <a:rPr lang="fi-FI" dirty="0" err="1"/>
              <a:t>you</a:t>
            </a:r>
            <a:r>
              <a:rPr lang="fi-FI" dirty="0"/>
              <a:t> </a:t>
            </a:r>
            <a:r>
              <a:rPr lang="fi-FI" dirty="0" err="1"/>
              <a:t>should</a:t>
            </a:r>
            <a:r>
              <a:rPr lang="fi-FI" dirty="0"/>
              <a:t> </a:t>
            </a:r>
            <a:r>
              <a:rPr lang="fi-FI" dirty="0" err="1"/>
              <a:t>learn</a:t>
            </a:r>
            <a:r>
              <a:rPr lang="fi-FI" dirty="0"/>
              <a:t> to </a:t>
            </a:r>
            <a:r>
              <a:rPr lang="fi-FI" dirty="0" err="1"/>
              <a:t>identify</a:t>
            </a:r>
            <a:r>
              <a:rPr lang="fi-FI" dirty="0"/>
              <a:t> </a:t>
            </a:r>
            <a:r>
              <a:rPr lang="fi-FI" dirty="0" err="1"/>
              <a:t>the</a:t>
            </a:r>
            <a:r>
              <a:rPr lang="fi-FI" dirty="0"/>
              <a:t> </a:t>
            </a:r>
            <a:r>
              <a:rPr lang="fi-FI" dirty="0" err="1"/>
              <a:t>key</a:t>
            </a:r>
            <a:r>
              <a:rPr lang="fi-FI" dirty="0"/>
              <a:t> </a:t>
            </a:r>
            <a:r>
              <a:rPr lang="fi-FI" dirty="0" err="1"/>
              <a:t>ideas</a:t>
            </a:r>
            <a:endParaRPr lang="fi-FI" dirty="0"/>
          </a:p>
          <a:p>
            <a:pPr marL="971489" lvl="1" indent="-342900">
              <a:buFont typeface="Wingdings" pitchFamily="2" charset="2"/>
              <a:buChar char="Ø"/>
            </a:pPr>
            <a:r>
              <a:rPr lang="fi-FI" dirty="0" err="1"/>
              <a:t>Lecture</a:t>
            </a:r>
            <a:r>
              <a:rPr lang="fi-FI" dirty="0"/>
              <a:t> </a:t>
            </a:r>
            <a:r>
              <a:rPr lang="fi-FI" dirty="0" err="1"/>
              <a:t>material</a:t>
            </a:r>
            <a:r>
              <a:rPr lang="fi-FI" dirty="0"/>
              <a:t> and </a:t>
            </a:r>
            <a:r>
              <a:rPr lang="fi-FI" dirty="0" err="1"/>
              <a:t>problem</a:t>
            </a:r>
            <a:r>
              <a:rPr lang="fi-FI" dirty="0"/>
              <a:t> </a:t>
            </a:r>
            <a:r>
              <a:rPr lang="fi-FI" dirty="0" err="1"/>
              <a:t>sets</a:t>
            </a:r>
            <a:r>
              <a:rPr lang="fi-FI" dirty="0"/>
              <a:t> </a:t>
            </a:r>
            <a:r>
              <a:rPr lang="fi-FI" dirty="0" err="1"/>
              <a:t>are</a:t>
            </a:r>
            <a:r>
              <a:rPr lang="fi-FI" dirty="0"/>
              <a:t> </a:t>
            </a:r>
            <a:r>
              <a:rPr lang="fi-FI" dirty="0" err="1"/>
              <a:t>designed</a:t>
            </a:r>
            <a:r>
              <a:rPr lang="fi-FI" dirty="0"/>
              <a:t> </a:t>
            </a:r>
            <a:r>
              <a:rPr lang="fi-FI" dirty="0" err="1"/>
              <a:t>with</a:t>
            </a:r>
            <a:r>
              <a:rPr lang="fi-FI" dirty="0"/>
              <a:t> </a:t>
            </a:r>
            <a:r>
              <a:rPr lang="fi-FI" dirty="0" err="1"/>
              <a:t>this</a:t>
            </a:r>
            <a:r>
              <a:rPr lang="fi-FI" dirty="0"/>
              <a:t> in </a:t>
            </a:r>
            <a:r>
              <a:rPr lang="fi-FI" dirty="0" err="1"/>
              <a:t>mind</a:t>
            </a:r>
            <a:endParaRPr lang="fi-FI" dirty="0"/>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2680166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A67859-F02D-1344-9FF2-DE136D231AB0}"/>
              </a:ext>
            </a:extLst>
          </p:cNvPr>
          <p:cNvSpPr>
            <a:spLocks noGrp="1"/>
          </p:cNvSpPr>
          <p:nvPr>
            <p:ph type="body" sz="half" idx="10"/>
          </p:nvPr>
        </p:nvSpPr>
        <p:spPr>
          <a:xfrm>
            <a:off x="292353" y="215949"/>
            <a:ext cx="8492897" cy="666084"/>
          </a:xfrm>
        </p:spPr>
        <p:txBody>
          <a:bodyPr/>
          <a:lstStyle/>
          <a:p>
            <a:r>
              <a:rPr lang="fi-FI" dirty="0"/>
              <a:t>Feedback</a:t>
            </a:r>
          </a:p>
        </p:txBody>
      </p:sp>
      <p:sp>
        <p:nvSpPr>
          <p:cNvPr id="3" name="Text Placeholder 2">
            <a:extLst>
              <a:ext uri="{FF2B5EF4-FFF2-40B4-BE49-F238E27FC236}">
                <a16:creationId xmlns:a16="http://schemas.microsoft.com/office/drawing/2014/main" id="{DB9434B8-E235-E24B-8215-73D239FA5969}"/>
              </a:ext>
            </a:extLst>
          </p:cNvPr>
          <p:cNvSpPr>
            <a:spLocks noGrp="1"/>
          </p:cNvSpPr>
          <p:nvPr>
            <p:ph type="body" sz="half" idx="11"/>
          </p:nvPr>
        </p:nvSpPr>
        <p:spPr>
          <a:xfrm>
            <a:off x="292353" y="882033"/>
            <a:ext cx="8492897" cy="4070017"/>
          </a:xfrm>
        </p:spPr>
        <p:txBody>
          <a:bodyPr/>
          <a:lstStyle/>
          <a:p>
            <a:pPr marL="342900" indent="-342900">
              <a:buFont typeface="Arial" panose="020B0604020202020204" pitchFamily="34" charset="0"/>
              <a:buChar char="•"/>
            </a:pPr>
            <a:r>
              <a:rPr lang="fi-FI" dirty="0" err="1"/>
              <a:t>You</a:t>
            </a:r>
            <a:r>
              <a:rPr lang="fi-FI" dirty="0"/>
              <a:t> </a:t>
            </a:r>
            <a:r>
              <a:rPr lang="fi-FI" dirty="0" err="1"/>
              <a:t>will</a:t>
            </a:r>
            <a:r>
              <a:rPr lang="fi-FI" dirty="0"/>
              <a:t> </a:t>
            </a:r>
            <a:r>
              <a:rPr lang="fi-FI" dirty="0" err="1"/>
              <a:t>get</a:t>
            </a:r>
            <a:r>
              <a:rPr lang="fi-FI" dirty="0"/>
              <a:t> feedback on</a:t>
            </a:r>
          </a:p>
          <a:p>
            <a:pPr marL="971489" lvl="1" indent="-342900">
              <a:buFont typeface="Wingdings" pitchFamily="2" charset="2"/>
              <a:buChar char="Ø"/>
            </a:pPr>
            <a:r>
              <a:rPr lang="fi-FI" dirty="0"/>
              <a:t>Performance in </a:t>
            </a:r>
            <a:r>
              <a:rPr lang="fi-FI" dirty="0" err="1"/>
              <a:t>the</a:t>
            </a:r>
            <a:r>
              <a:rPr lang="fi-FI" dirty="0"/>
              <a:t> </a:t>
            </a:r>
            <a:r>
              <a:rPr lang="fi-FI" dirty="0" err="1"/>
              <a:t>problem</a:t>
            </a:r>
            <a:r>
              <a:rPr lang="fi-FI" dirty="0"/>
              <a:t> </a:t>
            </a:r>
            <a:r>
              <a:rPr lang="fi-FI" dirty="0" err="1"/>
              <a:t>sets</a:t>
            </a:r>
            <a:endParaRPr lang="fi-FI" dirty="0"/>
          </a:p>
          <a:p>
            <a:pPr marL="971489" lvl="1" indent="-342900">
              <a:buFont typeface="Wingdings" pitchFamily="2" charset="2"/>
              <a:buChar char="Ø"/>
            </a:pPr>
            <a:r>
              <a:rPr lang="fi-FI" dirty="0"/>
              <a:t>Performance in </a:t>
            </a:r>
            <a:r>
              <a:rPr lang="fi-FI" dirty="0" err="1"/>
              <a:t>the</a:t>
            </a:r>
            <a:r>
              <a:rPr lang="fi-FI" dirty="0"/>
              <a:t> </a:t>
            </a:r>
            <a:r>
              <a:rPr lang="fi-FI" dirty="0" err="1"/>
              <a:t>final</a:t>
            </a:r>
            <a:r>
              <a:rPr lang="fi-FI" dirty="0"/>
              <a:t> </a:t>
            </a:r>
            <a:r>
              <a:rPr lang="fi-FI" dirty="0" err="1"/>
              <a:t>examination</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We</a:t>
            </a:r>
            <a:r>
              <a:rPr lang="fi-FI" dirty="0"/>
              <a:t> </a:t>
            </a:r>
            <a:r>
              <a:rPr lang="fi-FI" dirty="0" err="1"/>
              <a:t>want</a:t>
            </a:r>
            <a:r>
              <a:rPr lang="fi-FI" dirty="0"/>
              <a:t> to </a:t>
            </a:r>
            <a:r>
              <a:rPr lang="fi-FI" dirty="0" err="1"/>
              <a:t>get</a:t>
            </a:r>
            <a:r>
              <a:rPr lang="fi-FI" dirty="0"/>
              <a:t> </a:t>
            </a:r>
            <a:r>
              <a:rPr lang="fi-FI" dirty="0" err="1"/>
              <a:t>your</a:t>
            </a:r>
            <a:r>
              <a:rPr lang="fi-FI" dirty="0"/>
              <a:t> feedback</a:t>
            </a:r>
          </a:p>
          <a:p>
            <a:pPr marL="971489" lvl="1" indent="-342900">
              <a:buFont typeface="Wingdings" pitchFamily="2" charset="2"/>
              <a:buChar char="Ø"/>
            </a:pPr>
            <a:r>
              <a:rPr lang="fi-FI" dirty="0" err="1"/>
              <a:t>During</a:t>
            </a:r>
            <a:r>
              <a:rPr lang="fi-FI" dirty="0"/>
              <a:t> </a:t>
            </a:r>
            <a:r>
              <a:rPr lang="fi-FI" dirty="0" err="1"/>
              <a:t>lectures</a:t>
            </a:r>
            <a:r>
              <a:rPr lang="fi-FI" dirty="0"/>
              <a:t>: </a:t>
            </a:r>
            <a:r>
              <a:rPr lang="fi-FI" dirty="0" err="1"/>
              <a:t>ask</a:t>
            </a:r>
            <a:r>
              <a:rPr lang="fi-FI" dirty="0"/>
              <a:t> </a:t>
            </a:r>
            <a:r>
              <a:rPr lang="fi-FI" dirty="0" err="1"/>
              <a:t>questions</a:t>
            </a:r>
            <a:r>
              <a:rPr lang="fi-FI" dirty="0"/>
              <a:t>! If </a:t>
            </a:r>
            <a:r>
              <a:rPr lang="fi-FI" dirty="0" err="1"/>
              <a:t>you</a:t>
            </a:r>
            <a:r>
              <a:rPr lang="fi-FI" dirty="0"/>
              <a:t> </a:t>
            </a:r>
            <a:r>
              <a:rPr lang="fi-FI" dirty="0" err="1"/>
              <a:t>do</a:t>
            </a:r>
            <a:r>
              <a:rPr lang="fi-FI" dirty="0"/>
              <a:t> </a:t>
            </a:r>
            <a:r>
              <a:rPr lang="fi-FI" dirty="0" err="1"/>
              <a:t>not</a:t>
            </a:r>
            <a:r>
              <a:rPr lang="fi-FI" dirty="0"/>
              <a:t> </a:t>
            </a:r>
            <a:r>
              <a:rPr lang="fi-FI" dirty="0" err="1"/>
              <a:t>understand</a:t>
            </a:r>
            <a:r>
              <a:rPr lang="fi-FI" dirty="0"/>
              <a:t> </a:t>
            </a:r>
            <a:r>
              <a:rPr lang="fi-FI" dirty="0" err="1"/>
              <a:t>something</a:t>
            </a:r>
            <a:r>
              <a:rPr lang="fi-FI" dirty="0"/>
              <a:t>, </a:t>
            </a:r>
            <a:r>
              <a:rPr lang="fi-FI" dirty="0" err="1"/>
              <a:t>many</a:t>
            </a:r>
            <a:r>
              <a:rPr lang="fi-FI" dirty="0"/>
              <a:t> </a:t>
            </a:r>
            <a:r>
              <a:rPr lang="fi-FI" dirty="0" err="1"/>
              <a:t>others</a:t>
            </a:r>
            <a:r>
              <a:rPr lang="fi-FI" dirty="0"/>
              <a:t> </a:t>
            </a:r>
            <a:r>
              <a:rPr lang="fi-FI" dirty="0" err="1"/>
              <a:t>will</a:t>
            </a:r>
            <a:r>
              <a:rPr lang="fi-FI" dirty="0"/>
              <a:t> </a:t>
            </a:r>
            <a:r>
              <a:rPr lang="fi-FI" dirty="0" err="1"/>
              <a:t>have</a:t>
            </a:r>
            <a:r>
              <a:rPr lang="fi-FI" dirty="0"/>
              <a:t> </a:t>
            </a:r>
            <a:r>
              <a:rPr lang="fi-FI" dirty="0" err="1"/>
              <a:t>the</a:t>
            </a:r>
            <a:r>
              <a:rPr lang="fi-FI" dirty="0"/>
              <a:t> </a:t>
            </a:r>
            <a:r>
              <a:rPr lang="fi-FI" dirty="0" err="1"/>
              <a:t>same</a:t>
            </a:r>
            <a:r>
              <a:rPr lang="fi-FI" dirty="0"/>
              <a:t> </a:t>
            </a:r>
            <a:r>
              <a:rPr lang="fi-FI" dirty="0" err="1"/>
              <a:t>problem</a:t>
            </a:r>
            <a:endParaRPr lang="fi-FI" dirty="0"/>
          </a:p>
          <a:p>
            <a:pPr marL="971489" lvl="1" indent="-342900">
              <a:buFont typeface="Wingdings" pitchFamily="2" charset="2"/>
              <a:buChar char="Ø"/>
            </a:pPr>
            <a:r>
              <a:rPr lang="fi-FI" dirty="0" err="1"/>
              <a:t>After</a:t>
            </a:r>
            <a:r>
              <a:rPr lang="fi-FI" dirty="0"/>
              <a:t> </a:t>
            </a:r>
            <a:r>
              <a:rPr lang="fi-FI" dirty="0" err="1"/>
              <a:t>lectures</a:t>
            </a:r>
            <a:r>
              <a:rPr lang="fi-FI" dirty="0"/>
              <a:t>: I am </a:t>
            </a:r>
            <a:r>
              <a:rPr lang="fi-FI" dirty="0" err="1"/>
              <a:t>available</a:t>
            </a:r>
            <a:r>
              <a:rPr lang="fi-FI" dirty="0"/>
              <a:t> for </a:t>
            </a:r>
            <a:r>
              <a:rPr lang="fi-FI" dirty="0" err="1"/>
              <a:t>short</a:t>
            </a:r>
            <a:r>
              <a:rPr lang="fi-FI" dirty="0"/>
              <a:t> </a:t>
            </a:r>
            <a:r>
              <a:rPr lang="fi-FI" dirty="0" err="1"/>
              <a:t>questions</a:t>
            </a:r>
            <a:r>
              <a:rPr lang="fi-FI" dirty="0"/>
              <a:t> </a:t>
            </a:r>
            <a:r>
              <a:rPr lang="fi-FI" dirty="0" err="1"/>
              <a:t>immediately</a:t>
            </a:r>
            <a:r>
              <a:rPr lang="fi-FI" dirty="0"/>
              <a:t> </a:t>
            </a:r>
            <a:r>
              <a:rPr lang="fi-FI" dirty="0" err="1"/>
              <a:t>after</a:t>
            </a:r>
            <a:r>
              <a:rPr lang="fi-FI" dirty="0"/>
              <a:t> </a:t>
            </a:r>
            <a:r>
              <a:rPr lang="fi-FI" dirty="0" err="1"/>
              <a:t>class</a:t>
            </a:r>
            <a:r>
              <a:rPr lang="fi-FI" dirty="0"/>
              <a:t> and </a:t>
            </a:r>
            <a:r>
              <a:rPr lang="fi-FI" dirty="0" err="1"/>
              <a:t>can</a:t>
            </a:r>
            <a:r>
              <a:rPr lang="fi-FI" dirty="0"/>
              <a:t> set </a:t>
            </a:r>
            <a:r>
              <a:rPr lang="fi-FI" dirty="0" err="1"/>
              <a:t>up</a:t>
            </a:r>
            <a:r>
              <a:rPr lang="fi-FI" dirty="0"/>
              <a:t> an </a:t>
            </a:r>
            <a:r>
              <a:rPr lang="fi-FI" dirty="0" err="1"/>
              <a:t>appointment</a:t>
            </a:r>
            <a:r>
              <a:rPr lang="fi-FI" dirty="0"/>
              <a:t> for </a:t>
            </a:r>
            <a:r>
              <a:rPr lang="fi-FI" dirty="0" err="1"/>
              <a:t>longer</a:t>
            </a:r>
            <a:r>
              <a:rPr lang="fi-FI" dirty="0"/>
              <a:t> </a:t>
            </a:r>
            <a:r>
              <a:rPr lang="fi-FI" dirty="0" err="1"/>
              <a:t>ones</a:t>
            </a:r>
            <a:endParaRPr lang="fi-FI" dirty="0"/>
          </a:p>
          <a:p>
            <a:pPr marL="971489" lvl="1" indent="-342900">
              <a:buFont typeface="Wingdings" pitchFamily="2" charset="2"/>
              <a:buChar char="Ø"/>
            </a:pPr>
            <a:r>
              <a:rPr lang="fi-FI" dirty="0"/>
              <a:t>In </a:t>
            </a:r>
            <a:r>
              <a:rPr lang="fi-FI" dirty="0" err="1"/>
              <a:t>review</a:t>
            </a:r>
            <a:r>
              <a:rPr lang="fi-FI" dirty="0"/>
              <a:t> </a:t>
            </a:r>
            <a:r>
              <a:rPr lang="fi-FI" dirty="0" err="1"/>
              <a:t>sessions</a:t>
            </a:r>
            <a:endParaRPr lang="fi-FI" dirty="0"/>
          </a:p>
          <a:p>
            <a:pPr marL="971489" lvl="1" indent="-342900">
              <a:buFont typeface="Wingdings" pitchFamily="2" charset="2"/>
              <a:buChar char="Ø"/>
            </a:pPr>
            <a:r>
              <a:rPr lang="fi-FI" dirty="0"/>
              <a:t>A </a:t>
            </a:r>
            <a:r>
              <a:rPr lang="fi-FI" dirty="0" err="1"/>
              <a:t>questionnaire</a:t>
            </a:r>
            <a:r>
              <a:rPr lang="fi-FI" dirty="0"/>
              <a:t> </a:t>
            </a:r>
            <a:r>
              <a:rPr lang="fi-FI" dirty="0" err="1"/>
              <a:t>during</a:t>
            </a:r>
            <a:r>
              <a:rPr lang="fi-FI" dirty="0"/>
              <a:t> </a:t>
            </a:r>
            <a:r>
              <a:rPr lang="fi-FI" dirty="0" err="1"/>
              <a:t>the</a:t>
            </a:r>
            <a:r>
              <a:rPr lang="fi-FI" dirty="0"/>
              <a:t> </a:t>
            </a:r>
            <a:r>
              <a:rPr lang="fi-FI" dirty="0" err="1"/>
              <a:t>course</a:t>
            </a:r>
            <a:endParaRPr lang="fi-FI" dirty="0"/>
          </a:p>
        </p:txBody>
      </p:sp>
    </p:spTree>
    <p:extLst>
      <p:ext uri="{BB962C8B-B14F-4D97-AF65-F5344CB8AC3E}">
        <p14:creationId xmlns:p14="http://schemas.microsoft.com/office/powerpoint/2010/main" val="2708530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8A51C4-AE40-0D4F-952A-6797266E23BA}"/>
              </a:ext>
            </a:extLst>
          </p:cNvPr>
          <p:cNvSpPr>
            <a:spLocks noGrp="1"/>
          </p:cNvSpPr>
          <p:nvPr>
            <p:ph type="body" sz="half" idx="10"/>
          </p:nvPr>
        </p:nvSpPr>
        <p:spPr>
          <a:xfrm>
            <a:off x="292353" y="215948"/>
            <a:ext cx="8492897" cy="547002"/>
          </a:xfrm>
        </p:spPr>
        <p:txBody>
          <a:bodyPr/>
          <a:lstStyle/>
          <a:p>
            <a:r>
              <a:rPr lang="fi-FI" sz="3200" dirty="0" err="1"/>
              <a:t>Lecture</a:t>
            </a:r>
            <a:r>
              <a:rPr lang="fi-FI" sz="3200" dirty="0"/>
              <a:t> 1: </a:t>
            </a:r>
            <a:r>
              <a:rPr lang="fi-FI" sz="3200" dirty="0" err="1"/>
              <a:t>Outline</a:t>
            </a:r>
            <a:endParaRPr lang="fi-FI" sz="3200" dirty="0"/>
          </a:p>
        </p:txBody>
      </p:sp>
      <p:sp>
        <p:nvSpPr>
          <p:cNvPr id="3" name="Text Placeholder 2">
            <a:extLst>
              <a:ext uri="{FF2B5EF4-FFF2-40B4-BE49-F238E27FC236}">
                <a16:creationId xmlns:a16="http://schemas.microsoft.com/office/drawing/2014/main" id="{F49555E4-D928-F447-9033-DDB9DCE7D50F}"/>
              </a:ext>
            </a:extLst>
          </p:cNvPr>
          <p:cNvSpPr>
            <a:spLocks noGrp="1"/>
          </p:cNvSpPr>
          <p:nvPr>
            <p:ph type="body" sz="half" idx="11"/>
          </p:nvPr>
        </p:nvSpPr>
        <p:spPr>
          <a:xfrm>
            <a:off x="292353" y="1016759"/>
            <a:ext cx="8492897" cy="3967935"/>
          </a:xfrm>
        </p:spPr>
        <p:txBody>
          <a:bodyPr/>
          <a:lstStyle/>
          <a:p>
            <a:pPr marL="342900" indent="-342900">
              <a:buFont typeface="Arial" panose="020B0604020202020204" pitchFamily="34" charset="0"/>
              <a:buChar char="•"/>
            </a:pPr>
            <a:r>
              <a:rPr lang="fi-FI" dirty="0"/>
              <a:t>Course </a:t>
            </a:r>
            <a:r>
              <a:rPr lang="fi-FI" dirty="0" err="1"/>
              <a:t>Logistics</a:t>
            </a:r>
            <a:endParaRPr lang="fi-FI" dirty="0"/>
          </a:p>
          <a:p>
            <a:pPr marL="971489" lvl="1" indent="-342900">
              <a:buFont typeface="Wingdings" pitchFamily="2" charset="2"/>
              <a:buChar char="Ø"/>
            </a:pPr>
            <a:r>
              <a:rPr lang="fi-FI" dirty="0" err="1"/>
              <a:t>Previous</a:t>
            </a:r>
            <a:r>
              <a:rPr lang="fi-FI" dirty="0"/>
              <a:t> </a:t>
            </a:r>
            <a:r>
              <a:rPr lang="fi-FI" dirty="0" err="1"/>
              <a:t>slides</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The</a:t>
            </a:r>
            <a:r>
              <a:rPr lang="fi-FI" dirty="0"/>
              <a:t> </a:t>
            </a:r>
            <a:r>
              <a:rPr lang="fi-FI" dirty="0" err="1"/>
              <a:t>Economy</a:t>
            </a:r>
            <a:r>
              <a:rPr lang="fi-FI" dirty="0"/>
              <a:t>: </a:t>
            </a:r>
            <a:r>
              <a:rPr lang="fi-FI" dirty="0" err="1"/>
              <a:t>Big</a:t>
            </a:r>
            <a:r>
              <a:rPr lang="fi-FI" dirty="0"/>
              <a:t> Picture</a:t>
            </a:r>
          </a:p>
          <a:p>
            <a:pPr marL="971489" lvl="1" indent="-342900">
              <a:buFont typeface="Wingdings" pitchFamily="2" charset="2"/>
              <a:buChar char="Ø"/>
            </a:pPr>
            <a:r>
              <a:rPr lang="fi-FI" dirty="0" err="1"/>
              <a:t>What</a:t>
            </a:r>
            <a:r>
              <a:rPr lang="fi-FI" dirty="0"/>
              <a:t> is an </a:t>
            </a:r>
            <a:r>
              <a:rPr lang="fi-FI" dirty="0" err="1"/>
              <a:t>economy</a:t>
            </a:r>
            <a:r>
              <a:rPr lang="fi-FI" dirty="0"/>
              <a:t>?</a:t>
            </a:r>
          </a:p>
          <a:p>
            <a:pPr marL="971489" lvl="1" indent="-342900">
              <a:buFont typeface="Wingdings" pitchFamily="2" charset="2"/>
              <a:buChar char="Ø"/>
            </a:pPr>
            <a:r>
              <a:rPr lang="fi-FI" dirty="0" err="1"/>
              <a:t>Historical</a:t>
            </a:r>
            <a:r>
              <a:rPr lang="fi-FI" dirty="0"/>
              <a:t> </a:t>
            </a:r>
            <a:r>
              <a:rPr lang="fi-FI" dirty="0" err="1"/>
              <a:t>perspective</a:t>
            </a:r>
            <a:r>
              <a:rPr lang="fi-FI" dirty="0"/>
              <a:t> (just a </a:t>
            </a:r>
            <a:r>
              <a:rPr lang="fi-FI" dirty="0" err="1"/>
              <a:t>tiny</a:t>
            </a:r>
            <a:r>
              <a:rPr lang="fi-FI" dirty="0"/>
              <a:t> </a:t>
            </a:r>
            <a:r>
              <a:rPr lang="fi-FI" dirty="0" err="1"/>
              <a:t>glimpse</a:t>
            </a:r>
            <a:r>
              <a:rPr lang="fi-FI" dirty="0"/>
              <a:t>…)</a:t>
            </a:r>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Economics</a:t>
            </a:r>
            <a:r>
              <a:rPr lang="fi-FI" dirty="0"/>
              <a:t>: </a:t>
            </a:r>
            <a:r>
              <a:rPr lang="fi-FI" dirty="0" err="1"/>
              <a:t>Big</a:t>
            </a:r>
            <a:r>
              <a:rPr lang="fi-FI" dirty="0"/>
              <a:t> Picture</a:t>
            </a:r>
          </a:p>
          <a:p>
            <a:pPr marL="971489" lvl="1" indent="-342900">
              <a:buFont typeface="Wingdings" pitchFamily="2" charset="2"/>
              <a:buChar char="Ø"/>
            </a:pPr>
            <a:r>
              <a:rPr lang="fi-FI" dirty="0" err="1"/>
              <a:t>What</a:t>
            </a:r>
            <a:r>
              <a:rPr lang="fi-FI" dirty="0"/>
              <a:t> </a:t>
            </a:r>
            <a:r>
              <a:rPr lang="fi-FI" dirty="0" err="1"/>
              <a:t>are</a:t>
            </a:r>
            <a:r>
              <a:rPr lang="fi-FI" dirty="0"/>
              <a:t> </a:t>
            </a:r>
            <a:r>
              <a:rPr lang="fi-FI" dirty="0" err="1"/>
              <a:t>economic</a:t>
            </a:r>
            <a:r>
              <a:rPr lang="fi-FI" dirty="0"/>
              <a:t> </a:t>
            </a:r>
            <a:r>
              <a:rPr lang="fi-FI" dirty="0" err="1"/>
              <a:t>models</a:t>
            </a:r>
            <a:endParaRPr lang="fi-FI" dirty="0"/>
          </a:p>
          <a:p>
            <a:pPr marL="971489" lvl="1" indent="-342900">
              <a:buFont typeface="Wingdings" pitchFamily="2" charset="2"/>
              <a:buChar char="Ø"/>
            </a:pPr>
            <a:r>
              <a:rPr lang="fi-FI" dirty="0"/>
              <a:t>A </a:t>
            </a:r>
            <a:r>
              <a:rPr lang="fi-FI" dirty="0" err="1"/>
              <a:t>first</a:t>
            </a:r>
            <a:r>
              <a:rPr lang="fi-FI" dirty="0"/>
              <a:t> look at </a:t>
            </a:r>
            <a:r>
              <a:rPr lang="fi-FI" dirty="0" err="1"/>
              <a:t>economic</a:t>
            </a:r>
            <a:r>
              <a:rPr lang="fi-FI" dirty="0"/>
              <a:t> </a:t>
            </a:r>
            <a:r>
              <a:rPr lang="fi-FI" dirty="0" err="1"/>
              <a:t>modeling</a:t>
            </a:r>
            <a:r>
              <a:rPr lang="fi-FI" dirty="0"/>
              <a:t>: </a:t>
            </a:r>
            <a:r>
              <a:rPr lang="fi-FI" dirty="0" err="1"/>
              <a:t>comparative</a:t>
            </a:r>
            <a:r>
              <a:rPr lang="fi-FI" dirty="0"/>
              <a:t> </a:t>
            </a:r>
            <a:r>
              <a:rPr lang="fi-FI" dirty="0" err="1"/>
              <a:t>advantage</a:t>
            </a:r>
            <a:endParaRPr lang="fi-FI" dirty="0"/>
          </a:p>
          <a:p>
            <a:pPr marL="971489" lvl="1" indent="-342900">
              <a:buFont typeface="Wingdings" pitchFamily="2" charset="2"/>
              <a:buChar char="Ø"/>
            </a:pPr>
            <a:endParaRPr lang="fi-FI" dirty="0"/>
          </a:p>
        </p:txBody>
      </p:sp>
    </p:spTree>
    <p:extLst>
      <p:ext uri="{BB962C8B-B14F-4D97-AF65-F5344CB8AC3E}">
        <p14:creationId xmlns:p14="http://schemas.microsoft.com/office/powerpoint/2010/main" val="3227950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443244-6AC2-184E-9848-610ED8704F7E}"/>
              </a:ext>
            </a:extLst>
          </p:cNvPr>
          <p:cNvSpPr>
            <a:spLocks noGrp="1"/>
          </p:cNvSpPr>
          <p:nvPr>
            <p:ph type="body" sz="half" idx="11"/>
          </p:nvPr>
        </p:nvSpPr>
        <p:spPr/>
        <p:txBody>
          <a:bodyPr/>
          <a:lstStyle/>
          <a:p>
            <a:r>
              <a:rPr lang="fi-FI" dirty="0" err="1"/>
              <a:t>The</a:t>
            </a:r>
            <a:r>
              <a:rPr lang="fi-FI" dirty="0"/>
              <a:t> </a:t>
            </a:r>
            <a:r>
              <a:rPr lang="fi-FI" dirty="0" err="1"/>
              <a:t>Economy</a:t>
            </a:r>
            <a:r>
              <a:rPr lang="fi-FI" dirty="0"/>
              <a:t>: </a:t>
            </a:r>
            <a:r>
              <a:rPr lang="fi-FI" dirty="0" err="1"/>
              <a:t>Big</a:t>
            </a:r>
            <a:r>
              <a:rPr lang="fi-FI" dirty="0"/>
              <a:t> Picture</a:t>
            </a:r>
          </a:p>
        </p:txBody>
      </p:sp>
    </p:spTree>
    <p:extLst>
      <p:ext uri="{BB962C8B-B14F-4D97-AF65-F5344CB8AC3E}">
        <p14:creationId xmlns:p14="http://schemas.microsoft.com/office/powerpoint/2010/main" val="2240711576"/>
      </p:ext>
    </p:extLst>
  </p:cSld>
  <p:clrMapOvr>
    <a:masterClrMapping/>
  </p:clrMapOvr>
</p:sld>
</file>

<file path=ppt/theme/theme1.xml><?xml version="1.0" encoding="utf-8"?>
<a:theme xmlns:a="http://schemas.openxmlformats.org/drawingml/2006/main" name="Office-teema">
  <a:themeElements>
    <a:clrScheme name="Mukautettu 5">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10_EN.potx" id="{7C017439-5F38-4F72-9DDA-0E4E091206CF}" vid="{7F772D11-0CFD-4DE9-8EF1-3AB8060ADA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Office-teema</Template>
  <TotalTime>742</TotalTime>
  <Words>2235</Words>
  <Application>Microsoft Macintosh PowerPoint</Application>
  <PresentationFormat>On-screen Show (16:10)</PresentationFormat>
  <Paragraphs>266</Paragraphs>
  <Slides>36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Arial</vt:lpstr>
      <vt:lpstr>Arial Body</vt:lpstr>
      <vt:lpstr>Calibri</vt:lpstr>
      <vt:lpstr>Courier New</vt:lpstr>
      <vt:lpstr>Georgia</vt:lpstr>
      <vt:lpstr>Lucida Grande</vt:lpstr>
      <vt:lpstr>Wingdings</vt:lpstr>
      <vt:lpstr>Office-teema</vt:lpstr>
      <vt:lpstr>Principles of Economics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 London</vt:lpstr>
      <vt:lpstr>Model of London</vt:lpstr>
      <vt:lpstr>Another model of London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Economics I</dc:title>
  <dc:creator>Microsoft Office User</dc:creator>
  <cp:lastModifiedBy>Microsoft Office User</cp:lastModifiedBy>
  <cp:revision>40</cp:revision>
  <dcterms:created xsi:type="dcterms:W3CDTF">2019-09-09T12:24:29Z</dcterms:created>
  <dcterms:modified xsi:type="dcterms:W3CDTF">2020-09-07T11:14:18Z</dcterms:modified>
</cp:coreProperties>
</file>