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yf4pm2GuB5sV7GUkSGKIhqkDUkY5SngTvWej8SuqV0o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08" r:id="rId2"/>
    <p:sldMasterId id="2147483677" r:id="rId3"/>
    <p:sldMasterId id="2147483660" r:id="rId4"/>
    <p:sldMasterId id="2147483648" r:id="rId5"/>
    <p:sldMasterId id="2147483786" r:id="rId6"/>
  </p:sldMasterIdLst>
  <p:sldIdLst>
    <p:sldId id="256" r:id="rId7"/>
    <p:sldId id="257" r:id="rId8"/>
    <p:sldId id="258" r:id="rId9"/>
    <p:sldId id="259" r:id="rId10"/>
    <p:sldId id="260" r:id="rId11"/>
    <p:sldId id="283" r:id="rId12"/>
    <p:sldId id="271" r:id="rId13"/>
    <p:sldId id="285" r:id="rId14"/>
    <p:sldId id="286" r:id="rId15"/>
    <p:sldId id="262" r:id="rId16"/>
    <p:sldId id="264" r:id="rId17"/>
    <p:sldId id="265" r:id="rId18"/>
    <p:sldId id="287" r:id="rId19"/>
    <p:sldId id="288" r:id="rId20"/>
    <p:sldId id="284" r:id="rId21"/>
    <p:sldId id="269" r:id="rId22"/>
    <p:sldId id="268" r:id="rId23"/>
    <p:sldId id="282" r:id="rId24"/>
    <p:sldId id="272" r:id="rId25"/>
    <p:sldId id="273" r:id="rId26"/>
    <p:sldId id="274" r:id="rId27"/>
    <p:sldId id="275" r:id="rId28"/>
    <p:sldId id="278" r:id="rId29"/>
    <p:sldId id="277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 err="1"/>
            <a:t>Verbit</a:t>
          </a:r>
          <a:r>
            <a:rPr lang="en-US" b="0" i="0" baseline="0" dirty="0"/>
            <a:t> ja –ko/</a:t>
          </a:r>
          <a:r>
            <a:rPr lang="en-US" b="0" i="0" baseline="0" dirty="0" err="1"/>
            <a:t>kö</a:t>
          </a:r>
          <a:r>
            <a:rPr lang="en-US" b="0" i="0" baseline="0" dirty="0"/>
            <a:t> </a:t>
          </a:r>
          <a:r>
            <a:rPr lang="en-US" b="0" i="0" baseline="0" dirty="0" err="1"/>
            <a:t>kysymykset</a:t>
          </a:r>
          <a:r>
            <a:rPr lang="en-US" dirty="0"/>
            <a:t> (revision)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Teksti</a:t>
          </a:r>
          <a:r>
            <a:rPr lang="en-US" dirty="0"/>
            <a:t> 1 (feedforward) </a:t>
          </a:r>
          <a:r>
            <a:rPr lang="en-US" dirty="0" err="1"/>
            <a:t>sekä</a:t>
          </a:r>
          <a:r>
            <a:rPr lang="en-US" dirty="0"/>
            <a:t> </a:t>
          </a:r>
          <a:r>
            <a:rPr lang="en-US" dirty="0" err="1"/>
            <a:t>vertaispalaute</a:t>
          </a:r>
          <a:r>
            <a:rPr lang="en-US" dirty="0"/>
            <a:t> (video feedforward/instructions)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Ruoka</a:t>
          </a:r>
          <a:r>
            <a:rPr lang="en-US" b="0" i="0" baseline="0" dirty="0"/>
            <a:t>- ja </a:t>
          </a:r>
          <a:r>
            <a:rPr lang="en-US" b="0" i="0" baseline="0" dirty="0" err="1"/>
            <a:t>juomasanasto</a:t>
          </a:r>
          <a:r>
            <a:rPr lang="en-US" b="0" i="0" baseline="0" dirty="0"/>
            <a:t> (food and drinks vocabulary practice)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Partitiivi</a:t>
          </a:r>
          <a:r>
            <a:rPr lang="en-US" dirty="0"/>
            <a:t> (practice)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5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5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5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5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5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5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5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5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5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5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55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552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 err="1"/>
            <a:t>Verbit</a:t>
          </a:r>
          <a:r>
            <a:rPr lang="en-US" sz="2800" b="0" i="0" kern="1200" baseline="0" dirty="0"/>
            <a:t> ja –ko/</a:t>
          </a:r>
          <a:r>
            <a:rPr lang="en-US" sz="2800" b="0" i="0" kern="1200" baseline="0" dirty="0" err="1"/>
            <a:t>kö</a:t>
          </a:r>
          <a:r>
            <a:rPr lang="en-US" sz="2800" b="0" i="0" kern="1200" baseline="0" dirty="0"/>
            <a:t> </a:t>
          </a:r>
          <a:r>
            <a:rPr lang="en-US" sz="2800" b="0" i="0" kern="1200" baseline="0" dirty="0" err="1"/>
            <a:t>kysymykset</a:t>
          </a:r>
          <a:r>
            <a:rPr lang="en-US" sz="2800" kern="1200" dirty="0"/>
            <a:t> (revision)</a:t>
          </a:r>
        </a:p>
      </dsp:txBody>
      <dsp:txXfrm>
        <a:off x="0" y="552"/>
        <a:ext cx="11380470" cy="904971"/>
      </dsp:txXfrm>
    </dsp:sp>
    <dsp:sp modelId="{C924587C-62F6-46E6-89E0-A35530871740}">
      <dsp:nvSpPr>
        <dsp:cNvPr id="0" name=""/>
        <dsp:cNvSpPr/>
      </dsp:nvSpPr>
      <dsp:spPr>
        <a:xfrm>
          <a:off x="0" y="905524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905524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Teksti</a:t>
          </a:r>
          <a:r>
            <a:rPr lang="en-US" sz="2800" kern="1200" dirty="0"/>
            <a:t> 1 (feedforward) </a:t>
          </a:r>
          <a:r>
            <a:rPr lang="en-US" sz="2800" kern="1200" dirty="0" err="1"/>
            <a:t>sekä</a:t>
          </a:r>
          <a:r>
            <a:rPr lang="en-US" sz="2800" kern="1200" dirty="0"/>
            <a:t> </a:t>
          </a:r>
          <a:r>
            <a:rPr lang="en-US" sz="2800" kern="1200" dirty="0" err="1"/>
            <a:t>vertaispalaute</a:t>
          </a:r>
          <a:r>
            <a:rPr lang="en-US" sz="2800" kern="1200" dirty="0"/>
            <a:t> (video feedforward/instructions)</a:t>
          </a:r>
        </a:p>
      </dsp:txBody>
      <dsp:txXfrm>
        <a:off x="0" y="905524"/>
        <a:ext cx="11380470" cy="904971"/>
      </dsp:txXfrm>
    </dsp:sp>
    <dsp:sp modelId="{F61806B8-6524-4797-BC27-760FE0355119}">
      <dsp:nvSpPr>
        <dsp:cNvPr id="0" name=""/>
        <dsp:cNvSpPr/>
      </dsp:nvSpPr>
      <dsp:spPr>
        <a:xfrm>
          <a:off x="0" y="1810496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810496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 err="1"/>
            <a:t>Ruoka</a:t>
          </a:r>
          <a:r>
            <a:rPr lang="en-US" sz="2800" b="0" i="0" kern="1200" baseline="0" dirty="0"/>
            <a:t>- ja </a:t>
          </a:r>
          <a:r>
            <a:rPr lang="en-US" sz="2800" b="0" i="0" kern="1200" baseline="0" dirty="0" err="1"/>
            <a:t>juomasanasto</a:t>
          </a:r>
          <a:r>
            <a:rPr lang="en-US" sz="2800" b="0" i="0" kern="1200" baseline="0" dirty="0"/>
            <a:t> (food and drinks vocabulary practice) </a:t>
          </a:r>
          <a:endParaRPr lang="en-US" sz="2800" kern="1200" dirty="0"/>
        </a:p>
      </dsp:txBody>
      <dsp:txXfrm>
        <a:off x="0" y="1810496"/>
        <a:ext cx="11380470" cy="904971"/>
      </dsp:txXfrm>
    </dsp:sp>
    <dsp:sp modelId="{2412578A-D478-4A8A-B58A-09E0134ED369}">
      <dsp:nvSpPr>
        <dsp:cNvPr id="0" name=""/>
        <dsp:cNvSpPr/>
      </dsp:nvSpPr>
      <dsp:spPr>
        <a:xfrm>
          <a:off x="0" y="2715467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715467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Partitiivi</a:t>
          </a:r>
          <a:r>
            <a:rPr lang="en-US" sz="2800" kern="1200" dirty="0"/>
            <a:t> (practice)</a:t>
          </a:r>
        </a:p>
      </dsp:txBody>
      <dsp:txXfrm>
        <a:off x="0" y="2715467"/>
        <a:ext cx="11380470" cy="904971"/>
      </dsp:txXfrm>
    </dsp:sp>
    <dsp:sp modelId="{F96EDB16-0A82-4443-9506-EC07EC66E11A}">
      <dsp:nvSpPr>
        <dsp:cNvPr id="0" name=""/>
        <dsp:cNvSpPr/>
      </dsp:nvSpPr>
      <dsp:spPr>
        <a:xfrm>
          <a:off x="0" y="362043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620439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Kotitehtävät</a:t>
          </a:r>
          <a:endParaRPr lang="en-US" sz="2800" kern="1200" dirty="0"/>
        </a:p>
      </dsp:txBody>
      <dsp:txXfrm>
        <a:off x="0" y="3620439"/>
        <a:ext cx="1138047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0.309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1973 138 0,'-67'0'344,"33"0"-328,-32 0-16,-1-34 15,0 1-15,0 33 16,34 0-16,33-34 15,-34 34-15,1 0 16,-1-33 0,1 33 187,-34 0-188,-33 0-15,33 33 16,0-33-16,-33 0 16,-34 34-16,34-1 15,0-33-15,66 0 0,1 0 16,-1 0 0,1 34 93,0-34-93,-1 33-16,-33-33 15,34 33-15,-34 1 0,34-1 16,-1 1-1,34-1 1,-33-33 0,33 34-1,-34-34 1,1 33-16,0 0 16,33 34-1,-34-33 1,1-34-16,33 33 0,-34-33 15,34 34-15,0-1 79,-33 34-64,33-34 1,0 1-1,0-1 1,0 0-16,0 1 16,0-1-16,0 1 15,33-34-15,-33 33 16,34 1 0,-1-1 15,1 0-16,-1 1 1,0 33 0,1-34-1,-1 1-15,-33-1 16,34-33-16,-34 33 16,33-33-16,0 0 31,1 34 47,-1-34-62,34 0-1,0 0-15,-34-34 16,1 34-16,33 0 15,0-33-15,-34 33 16,0-33-16,-33-1 16,34 34-16,-1 0 15,1-33 1,-1-1 125,34 1-141,-34 33 15,34-34-15,0 1 16,-34 0-1,-33-1 1,67 34 265,34 34-265,32-1-16,-33-33 16,1 33-16,-68-33 15,1 0-15,-1 0 16,0 0 171,1-33-171,-34 0-16,33-1 16,-33 1-16,34 33 15,-1-34-15,-33 1 16,34-1-1,-34 1-15,0 0 16,0-1 15,33 34-31,-33-33 47,0-1-31,33 34-16,-33-33 15,0 0 1,0-1 0,0 1-16,0-1 15,0 1 79,0-1-94,0 1 16,0 0-16,-33 33 15,33-34-15,0 1 16,-33 33 15,33-34-31,-34 1 156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5.6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2274 391 0,'-200'0'234,"-268"100"-203,401-100-15,0 0-16,0 0 16,34 0-16,-34 33 78,-33-33-63,33 0-15,34 34 16,-68-34-16,35 0 16,32 0-1,34 33 48,-33-33-48,-1 67-15,1-33 16,-1-1 0,1-33-1,0 0 1,-1 0 62,-33 33-78,-33 1 16,0-1-16,33-33 15,-33 0-15,33 0 16,33 0-16,34 34 16,0-1 30,0 1-30,0-1-16,-33-33 16,0 33-16,33 1 15,-34-34-15,34 33 16,0 1-16,0-1 16,0 0-16,0 1 15,0-1-15,-33 1 16,33-1-16,0 1 15,0-1 1,0 0 0,33 1-1,-33-1-15,0 1 16,34-34 0,-34 33-16,33-33 15,-33 34-15,0-1 16,33-33-1,34 0 64,-33 33-64,33-33 1,-67 34-16,33-34 15,0 0 1,1 0-16,-1 0 125,1 0-125,-1 0 16,1 0-16,-1 0 15,0 33-15,1-33 16,-1 0 0,1 0-16,-1 0 15,-33-33 141,67 33-156,0 0 16,0 0 0,33 0-16,-67 0 15,1 0-15,-1-34 0,34 1 157,33 0-157,-33 33 0,0 0 15,0 0-15,0-34 16,-1 34-16,1-33 15,0 33-15,33-34 219,-33 34-203,33 0-16,1 0 15,-34 0-15,-1 0 16,1 0-16,-33 0 16,-1 0 296,34 0-296,0 34-16,-34-34 15,34 0-15,0 0 172,-34 0-172,1 0 16,-1 0-16,34 0 16,0 0-16,0 0 15,-34 0-15,1 0 16,-1 0-16,0 0 15,1 0 204,-34-34-219,33 34 16,1 0-1,-1 0 1,0 0 47,-33-33-48,34-1 1,-1 1-16,1 33 15,-1-33-15,-33-1 16,34 1-16,-1 33 16,-33-34-16,33 1 15,-33-1-15,34-32 16,-1 66-16,-33-67 16,34 33-16,-34 1 15,0 0-15,33 33 16,-33-34-16,0 1 15,0-1 1,-33 1 0,33-34-16,-34 0 15,1 0-15,-1 34 16,34-34-16,-33 0 16,0 34-16,33-1 15,-34 1-15,34 0 16,-67 33-16,67-34 15,-33 34-15,-1-33 16,1-1-16,0 1 16,-1 33-1,1-34-15,-1 34 16,34-33 0,-66 0-16,32 33 15,34-34 1,-33 34-16,-1 0 15,1 0-15,-1 0 32,1 0-17,0 0-15,-1 0 16,-33 0-16,0 0 16,1 0-16,-1 0 15,0 0-15,0 34 16,0-34-16,0 33 15,67 0-15,-33-33 16,0 0-16,33 34 16,-34-34-16,34 33 15,-33-33 1,33 34-16,-34-1 16,1-33-16,33 34 15,-34-1-15,34 0 16,-33 1-16,0-34 15,33 33-15,-34 1 16,1-1 0,-1 0-1,1-33-15,33 34 16,-33-1-16,-1 1 16,1-1-1,-1-33 1,34 34-16,-33-34 219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14.591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2245 131 0,'-34'0'172,"-33"0"-156,34 0-16,-34-33 0,0 33 16,0-33-16,0 33 15,1-34-15,32 34 16,1 0-16,-1 0 15,-32 0 48,-1 0-63,0 0 16,-33 0-16,66 0 15,1 0-15,-34 0 16,67 34-16,-34-34 15,1 0 32,-34 0-31,-33-34 0,0 34-16,33 0 15,0 0-15,34 0 16,-34 0-16,33 0 15,1 0 1,-34 34 109,34-1-125,-1 0 16,34 1-16,-67-1 15,67 1-15,-66 33 16,66-34-16,-34 34 16,1 0-16,-1 0 15,1-1 1,-1 1-1,1-67-15,33 34 16,-33-1-16,33 0 16,0 1-16,-34-34 15,1 33-15,33 1 16,0-1-16,0 1 16,-34-1-1,34 0 1,0 1-1,0-1 1,0 1 0,0-1-1,0 1 1,0-1 0,0 0-1,0 1-15,0-1 16,67 67 78,-33-33-79,-1 0-15,0-33 16,1 32-16,-34 35 15,33-68-15,34 34 16,0 0-16,-34-34 16,34 34-16,-33-34 15,-1-33 1,0 34-16,1-1 16,-34 1-1,33-34-15,1 33 16,-1-33-16,-33 34 15,34-1-15,32-33 16,-32 33-16,33 1 16,0-34-16,-1 33 15,1 1-15,0-34 16,0 33-16,0 1 16,33-1-16,-33-33 15,0 33-15,33 1 16,-33-1-16,0-33 15,-34 34-15,34-1 16,-34-33 62,34-33-31,-67-1-31,34 34-16,-34-33 15,33 33-15,0-34 16,1-32 0,-1 32-1,1 1 1,-1-1-16,-33 1 15,34 33 1,-34-34-16,33 1 16,-33 0-1,33-1-15,1 34 16,-34-33-16,33-1 16,1 1-1,-34-1 1,0 1-1,0 0 1,0-1 0,33 1-1,-33-1-15,0 1 16,0-34-16,0 34 16,0-1-1,0 1 1,0-1-16,0-32 15,0 32 1,0 1-16,0-1 16,0 1-1,-33 33-15,33-34 16,0 1-16,0 0 16,-34 33-16,34-34 15,0-33 1,-33 34-1,33 0 1,0-1 0,0 1-1,0-1 1,0 1 0,0-1-1,0 1 1,0 0-16,0-1 15,0 1 1,0-1-16,0 1 16,0-1-16,33 1 15,-33 0 1,34-1 0,-1 34-16,-33-33 15,0-1-15,0 1 16,33 0-16,-33-1 15,0 1 1,34 33-16,-34-34 16,0 1-1,0-1-15,0 1 16,0 0 0,-67-68 296,0 68-312,0-1 16,67 1-16,-33 33 15,0-33-15,-1 33 16,34-34 0,-33 34-16,-1-33 78,1 33 78,-34 0-140,34 100-1,-68-33-15,34 33 16,-66 34-16,-68 66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17.370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1845 306 0,'-33'-67'125,"-34"34"-109,-33 33-16,33-34 15,0 1-15,0 33 16,34-33-16,-1 33 94,1 0-94,-34 0 15,-33 0-15,0-34 16,-1 1-16,1 33 15,33 0-15,-33 0 16,33 0-16,34 0 16,-34 0 46,-33 33-46,33 1-16,0-34 15,0 0-15,34 33 16,-1 0 78,34 34-94,-33-33 15,-1 66-15,34-67 16,-33 1-16,33 33 16,0-34-16,0 0 15,0 1 1,0-1 0,0 1-1,-33-34-15,33 33 16,0 1-16,0-1 15,-34-33-15,34 67 16,0-34 0,0 1-16,0-1 15,0 0-15,0 1 16,0 33 0,34-34-1,-34 34 1,33-67-1,0 33-15,1 34 16,-1-33 0,1 33-1,-34-34-15,33 34 16,1 0-16,66-1 16,-33 1-16,0 34 15,33-35-15,-33 1 16,-1-67-16,-32 34 15,33-1-15,0-33 16,-67 34 0,33-34-16,67 0 15,-33 0-15,33 0 16,1 0-16,-1 0 16,34 0-16,-68-34 15,1 1-15,0 33 16,33-34-16,-66 1 15,-1-1 1,1 34-16,-34-33 0,33 0 16,0-1-1,34 1 1,-67-68 0,34 68-16,-1-34 0,1 0 15,-34-33-15,33 33 16,0 34-1,-33-34-15,0 34 16,34-1-16,-1 1 16,-33-1-16,0 1 15,0-1 1,0 1 0,0 0-1,-33-1-15,-1 34 16,34-33-16,-33-34 0,0 0 15,-1 0 1,34 34-16,-33-1 16,-1-66-1,1 67-15,33-1 16,-34-33-16,1 1 0,33 32 16,0 1-16,-33-34 15,-1 34-15,1-34 16,-1 33-1,1 34 142,0 0-48,-1 0-93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5.6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2199 809 0,'-185'0'234,"-247"181"-203,370-181-15,0 0-16,1 0 16,30 0-16,-31 60 78,-30-60-63,30 0-15,32 61 16,-63-61-16,32 0 16,29 0-1,32 60 48,-30-60-48,-2 122-15,2-61 16,-1-1 0,0-60-1,1 0 1,-2 0 62,-30 60-78,-30 2 16,0-3-16,30-59 15,-30 0-15,30 0 16,31 0-16,31 62 16,0-2 30,0 1-30,0-1-16,-31-60 16,1 60-16,30 2 15,-32-62-15,32 59 16,0 3-16,0-2 16,0 0-16,0 1 15,0-1-15,-30 2 16,30-2-16,0 1 15,0-1 1,0 0 0,30 1-1,-30-1-15,0 2 16,32-62 0,-32 60-16,30-60 15,-30 61-15,0-1 16,31-60-1,30 0 64,-29 60-64,30-60 1,-62 62-16,30-62 15,0 0 1,2 0-16,-2 0 125,2 0-125,-2 0 16,2 0-16,-2 0 15,0 59-15,2-59 16,-2 0 0,2 0-16,-2 0 15,-30-59 141,62 59-156,0 0 16,0 0 0,30 0-16,-62 0 15,2 0-15,-2-62 0,32 2 157,30 0-157,-30 60 0,0 0 15,0 0-15,0-61 16,-1 61-16,0-60 15,1 60-15,30-62 219,-30 62-203,31 0-16,0 0 15,-31 0-15,-1 0 16,0 0-16,-29 0 16,-2 0 296,32 0-296,0 62-16,-32-62 15,32 0-15,0 0 172,-32 0-172,2 0 16,-2 0-16,32 0 16,0 0-16,0 0 15,-32 0-15,2 0 16,-2 0-16,0 0 15,2 0 204,-32-62-219,30 62 16,2 0-1,-2 0 1,1 0 47,-31-60-48,31-1 1,-1 1-16,2 60 15,-2-60-15,-30-1 16,32 1-16,-2 60 16,-30-62-16,31 2 15,-31-1-15,31-59 16,-1 120-16,-30-121 16,32 59-16,-32 2 15,0 0-15,30 60 16,-30-61-16,0 1 15,0-2 1,-30 3 0,30-63-16,-32 1 15,2-1-15,-1 62 16,31-61-16,-31 0 16,1 61-16,30-2 15,-32 2-15,32 0 16,-62 60-16,62-61 15,-30 61-15,-1-60 16,0-2-16,1 3 16,-2 59-1,2-62-15,-2 62 16,32-60 0,-60 0-16,28 60 15,32-61 1,-30 61-16,-2 0 15,2 0-15,-1 0 32,0 0-17,1 0-15,-2 0 16,-30 0-16,1 0 16,0 0-16,-1 0 15,0 0-15,0 61 16,0-61-16,1 60 15,61 0-15,-31-60 16,1 0-16,30 62 16,-32-62-16,32 59 15,-30-59 1,30 62-16,-32-2 16,2-60-16,30 61 15,-31-1-15,31 0 16,-31 2-16,1-62 15,30 60-15,-32 1 16,2-1 0,-2 0-1,2-60-15,30 61 16,-30-1-16,-2 2 16,2-2-1,-2-60 1,32 61-16,-30-61 219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09.16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4064 0 0,'-56'0'187,"2"0"-109,54 133-78,-56-133 47,2 138-31,-56-138 0,0 133-1,56-133 1,0 0 15,-56 138-15,0-4-16,54-1 15,-162-133-15,52 0 16,2 138-16,0-138 16,54 0-16,0 0 15,0 0-15,56 0 16,0 0-1,-2 0 1,56 133 0,-110-133-16,0 0 15,2 0-15,-58 0 16,58 0-16,-2 0 16,54 0-16,-54 0 15,56 0 1,-56 271 46,56-271-62,-56 138 16,55-138-16,-54 133 16,109 1-16,-55-134 15,0 0-15,0 137 78,-54-3-62,-56-134-16,110 0 16,0 137-16,1-3 15,-1 3 79,55-3-94,0 137 16,0-138-16,0 138 15,0-137-15,0 3 16,0-3-1,0 3-15,55-137 16,-55 134-16,0 3 16,54-137 62,-54 134-63,110 137-15,-110-138 16,55 5-16,0-138 16,-55 133-16,55-133 15,54 138 110,-109-5-109,110-133 0,-55 134-16,109 3 15,-54-137-15,-56 134 0,56 3 16,-56-137-1,2 134-15,-2-1 16,2-133 0,-56 138-16,54-138 203,166 0-188,-110 0-15,-2 0 16,58 0-16,-2 0 0,-54 133 16,-56 5-16,2-138 15,-2 0-15,2 133 172,-56 5-156,108-138-16,2 133 15,0-133-15,-56 134 0,2-134 16,-2 0 62,2 0-62,-2 137-1,2-137 1,-2 0-16,0 0 16,2 0-16,-56 134 15,54-134-15,2 137 16,54-137-16,54 0 16,0 0-16,-110 0 15,2 0 1,-2 0 78,56-271-79,-54 134 1,-2 3-1,-54 1 64,54 133-64,-54-138-15,56 138 16,-56-133-16,54 133 15,-54-138-15,56 5 16,-2 133-16,2 0 16,-2-138-1,0 138-15,56 0 16,-54 0-16,-2-133 16,56-1-16,-56 134 15,2-137-15,-2 3 16,1 134-16,-55-137 15,55 137-15,-1-134 16,56 1 0,0 133-1,-1 0-15,56 0 16,-1 0-16,1 0 16,-1 0-16,0-138 15,-54 5-15,-54 133 16,-2 0-16,0 0 15,2 0 1,-2 0 0,2 0-16,-2 0 15,0 0 1,2 0-16,54 0 16,-56 0-16,2 0 31,52 0 16,2 133-32,0-133-15,0 0 16,54 138-16,-54-5 16,0 1-16,-56-134 15,56 0-15,-110 137 16,56-137-16,-2 0 62,0 0-62,112-137 16,-56 137-16,-2 0 16,2 0-16,0 0 15,-56 0-15,-54-134 16,56 134-16,-2 0 15,-54-133 1,56-5-16,-2 5 16,2-5-1,-2 5 1,0 133-16,56-138 16,-54 5-16,-2 133 15,2-134-15,-2 134 16,0-137-16,2 3 15,-2 134-15,-54-137 16,56 137-16,-2-134 16,0-3-16,-54 3 15,56 134-15,-2-133 16,-54-5-16,56 138 16,-56-133-16,54-5 15,1-129 1,0 130-1,-55 3-15,54-3 16,2 3-16,-56-3 16,54 137-1,-54-134-15,-54-137 110,-2 138-95,2-5 1,54 5 0,-110 133 46,-110 0-46,2 0-16,-2 0 15,-54 0-15,110 0 16,-2 0-16,2 0 16,54 0-16,2 0 15,52 0-15,2 0 16,-2 0-1,-54 0-15,2 0 16,-2 133-16,0 5 16,-54-138-16,54 133 15,54 5-15,-52-5 16,52-133-16,2 0 16,-112 0 93,58 0-93,-58 0-16,-108-133 15,56-5-15,52 5 16,112 133-16,-1 0 15,-54-138 79,-111 5-78,-54-5-16,-55 5 15,1-1-15,108 134 16,110 0-16,0-138 0,56 138 16,0 0 218,54-133-218,-110 133-1,-56-138-15,58 5 16,52 133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19.11.2023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73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19.11.2023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CA1-5456-44E4-B487-CD0CF332B565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CA1-5456-44E4-B487-CD0CF332B565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3971-2A9D-48D2-90AA-C2754121BB36}" type="datetimeFigureOut">
              <a:rPr lang="fi-FI" smtClean="0"/>
              <a:t>19.11.2023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91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9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4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4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19.11.2023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26" r:id="rId6"/>
    <p:sldLayoutId id="2147483722" r:id="rId7"/>
    <p:sldLayoutId id="2147483723" r:id="rId8"/>
    <p:sldLayoutId id="2147483724" r:id="rId9"/>
    <p:sldLayoutId id="2147483725" r:id="rId10"/>
    <p:sldLayoutId id="214748372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19.11.2023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CA1-5456-44E4-B487-CD0CF332B565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3971-2A9D-48D2-90AA-C2754121BB36}" type="datetimeFigureOut">
              <a:rPr lang="fi-FI" smtClean="0"/>
              <a:t>19.11.2023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0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19.11.2023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pngall.com/fridge-png/download/4601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8.JPG"/><Relationship Id="rId12" Type="http://schemas.openxmlformats.org/officeDocument/2006/relationships/customXml" Target="../ink/ink3.xml"/><Relationship Id="rId17" Type="http://schemas.openxmlformats.org/officeDocument/2006/relationships/customXml" Target="../ink/ink5.xml"/><Relationship Id="rId25" Type="http://schemas.openxmlformats.org/officeDocument/2006/relationships/image" Target="../media/image26.png"/><Relationship Id="rId2" Type="http://schemas.openxmlformats.org/officeDocument/2006/relationships/image" Target="../media/image5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11" Type="http://schemas.openxmlformats.org/officeDocument/2006/relationships/image" Target="../media/image22.png"/><Relationship Id="rId24" Type="http://schemas.openxmlformats.org/officeDocument/2006/relationships/customXml" Target="../ink/ink6.xml"/><Relationship Id="rId5" Type="http://schemas.openxmlformats.org/officeDocument/2006/relationships/image" Target="../media/image20.jpeg"/><Relationship Id="rId15" Type="http://schemas.openxmlformats.org/officeDocument/2006/relationships/image" Target="../media/image23.png"/><Relationship Id="rId23" Type="http://schemas.openxmlformats.org/officeDocument/2006/relationships/image" Target="../media/image22.jpg"/><Relationship Id="rId10" Type="http://schemas.openxmlformats.org/officeDocument/2006/relationships/customXml" Target="../ink/ink2.xml"/><Relationship Id="rId4" Type="http://schemas.openxmlformats.org/officeDocument/2006/relationships/image" Target="../media/image19.JPG"/><Relationship Id="rId9" Type="http://schemas.openxmlformats.org/officeDocument/2006/relationships/image" Target="../media/image21.png"/><Relationship Id="rId14" Type="http://schemas.openxmlformats.org/officeDocument/2006/relationships/customXml" Target="../ink/ink4.xml"/><Relationship Id="rId22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superawesomevectors/art/Asian-Noodles-Vector-643400805" TargetMode="External"/><Relationship Id="rId2" Type="http://schemas.openxmlformats.org/officeDocument/2006/relationships/image" Target="../media/image25.yf4pm2GuB5sV7GUkSGKIhqkDUkY5SngTvWej8SuqV0o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google-medic-update-eat-protoco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034" descr="Campsite ympäröity by-puut">
            <a:extLst>
              <a:ext uri="{FF2B5EF4-FFF2-40B4-BE49-F238E27FC236}">
                <a16:creationId xmlns:a16="http://schemas.microsoft.com/office/drawing/2014/main" id="{C4590EBF-1CB3-D65F-6EED-0ADCC921B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80" b="305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08486-BF4C-4E5B-8C80-3D761196C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651624"/>
            <a:ext cx="10668000" cy="1775010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Hyvää huomenta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5A27D-6556-4763-A1A3-A5AAE81C4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426635"/>
            <a:ext cx="10668000" cy="797860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Hyvää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huomenta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opettaja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94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1. Numero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2 sisko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Ostan 3 banaani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2. Ruokasana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Juon kahvi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aamulla. Ostan sokeri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tänään.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3. 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Tervehdyksissä + toivotuksissa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 päivä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! 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viikonlopu</a:t>
            </a:r>
            <a:r>
              <a:rPr lang="fi-FI" sz="2400" b="1" dirty="0" err="1">
                <a:solidFill>
                  <a:srgbClr val="C00000"/>
                </a:solidFill>
              </a:rPr>
              <a:t>a</a:t>
            </a:r>
            <a:r>
              <a:rPr lang="fi-FI" sz="2400" dirty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4. Negatiivinen lause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</a:t>
            </a:r>
            <a:r>
              <a:rPr lang="fi-FI" sz="2400" b="1" dirty="0">
                <a:solidFill>
                  <a:srgbClr val="C00000"/>
                </a:solidFill>
              </a:rPr>
              <a:t>ei ole </a:t>
            </a:r>
            <a:r>
              <a:rPr lang="fi-FI" sz="2400" dirty="0"/>
              <a:t>auto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</a:t>
            </a:r>
            <a:r>
              <a:rPr lang="fi-FI" sz="2400" b="1" dirty="0">
                <a:solidFill>
                  <a:srgbClr val="C00000"/>
                </a:solidFill>
              </a:rPr>
              <a:t>En halua </a:t>
            </a:r>
            <a:r>
              <a:rPr lang="fi-FI" sz="2400" dirty="0"/>
              <a:t>kakku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5. Joidenkin verbien kanssa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rgbClr val="C00000"/>
                </a:solidFill>
              </a:rPr>
              <a:t>Rakastan</a:t>
            </a:r>
            <a:r>
              <a:rPr lang="fi-FI" sz="2400" dirty="0"/>
              <a:t> musiikki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./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b="1" dirty="0">
                <a:solidFill>
                  <a:srgbClr val="C00000"/>
                </a:solidFill>
              </a:rPr>
              <a:t>Ymmärrän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dirty="0"/>
              <a:t>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</a:t>
            </a:r>
            <a:r>
              <a:rPr lang="fi-FI" sz="2400" b="1" dirty="0">
                <a:solidFill>
                  <a:srgbClr val="C00000"/>
                </a:solidFill>
              </a:rPr>
              <a:t>Odotan</a:t>
            </a:r>
            <a:r>
              <a:rPr lang="fi-FI" sz="2400" dirty="0"/>
              <a:t> sinu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7406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303B-6084-4683-B768-6FED4087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929612"/>
          </a:xfrm>
        </p:spPr>
        <p:txBody>
          <a:bodyPr>
            <a:noAutofit/>
          </a:bodyPr>
          <a:lstStyle/>
          <a:p>
            <a:r>
              <a:rPr lang="fi-FI" sz="2800" dirty="0"/>
              <a:t>Partitiivin muodostus</a:t>
            </a:r>
            <a:br>
              <a:rPr lang="fi-FI" sz="2800" dirty="0"/>
            </a:br>
            <a:r>
              <a:rPr lang="fi-FI" sz="2800" b="1" dirty="0"/>
              <a:t>a/ä, ta/tä, tta/ttä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6C82-3900-4FD6-87A9-00D0D938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42" y="1171575"/>
            <a:ext cx="11228916" cy="5530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1 </a:t>
            </a:r>
            <a:r>
              <a:rPr lang="fi-FI" sz="2400" b="1" dirty="0">
                <a:highlight>
                  <a:srgbClr val="00FF00"/>
                </a:highlight>
              </a:rPr>
              <a:t>vokaali</a:t>
            </a:r>
            <a:r>
              <a:rPr lang="fi-FI" sz="2400" dirty="0">
                <a:highlight>
                  <a:srgbClr val="00FF00"/>
                </a:highlight>
              </a:rPr>
              <a:t> lopussa + </a:t>
            </a:r>
            <a:r>
              <a:rPr lang="fi-FI" sz="2400" b="1" dirty="0">
                <a:highlight>
                  <a:srgbClr val="00FF00"/>
                </a:highlight>
              </a:rPr>
              <a:t>a/ä</a:t>
            </a:r>
            <a:r>
              <a:rPr lang="fi-FI" sz="2400" dirty="0">
                <a:highlight>
                  <a:srgbClr val="00FF00"/>
                </a:highlight>
              </a:rPr>
              <a:t> (paitsi e)</a:t>
            </a:r>
          </a:p>
          <a:p>
            <a:pPr marL="0" indent="0">
              <a:buNone/>
            </a:pPr>
            <a:r>
              <a:rPr lang="fi-FI" sz="2400" dirty="0"/>
              <a:t>Syön kinkk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rgbClr val="FF0000"/>
                </a:solidFill>
              </a:rPr>
              <a:t>a</a:t>
            </a:r>
            <a:r>
              <a:rPr lang="fi-FI" sz="2400" dirty="0"/>
              <a:t>, tomaatt</a:t>
            </a:r>
            <a:r>
              <a:rPr lang="fi-FI" sz="2400" i="1" u="sng" dirty="0"/>
              <a:t>i</a:t>
            </a:r>
            <a:r>
              <a:rPr lang="fi-FI" sz="2400" b="1" dirty="0">
                <a:solidFill>
                  <a:srgbClr val="FF0000"/>
                </a:solidFill>
              </a:rPr>
              <a:t>a</a:t>
            </a:r>
            <a:r>
              <a:rPr lang="fi-FI" sz="2400" dirty="0"/>
              <a:t> ja  leip</a:t>
            </a:r>
            <a:r>
              <a:rPr lang="fi-FI" sz="2400" i="1" u="sng" dirty="0"/>
              <a:t>ä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dirty="0"/>
              <a:t>. / Juon meh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chemeClr val="accent5"/>
                </a:solidFill>
              </a:rPr>
              <a:t>a</a:t>
            </a:r>
            <a:r>
              <a:rPr lang="fi-FI" sz="2400" dirty="0"/>
              <a:t>. / </a:t>
            </a:r>
          </a:p>
          <a:p>
            <a:pPr marL="0" indent="0">
              <a:buNone/>
            </a:pPr>
            <a:r>
              <a:rPr lang="fi-FI" sz="2400" dirty="0"/>
              <a:t>Ostan mait</a:t>
            </a:r>
            <a:r>
              <a:rPr lang="fi-FI" sz="2400" i="1" u="sng" dirty="0"/>
              <a:t>o</a:t>
            </a:r>
            <a:r>
              <a:rPr lang="fi-FI" sz="2400" b="1" dirty="0">
                <a:solidFill>
                  <a:schemeClr val="accent5"/>
                </a:solidFill>
              </a:rPr>
              <a:t>a, </a:t>
            </a:r>
            <a:r>
              <a:rPr lang="fi-FI" sz="2400" dirty="0">
                <a:solidFill>
                  <a:schemeClr val="tx1"/>
                </a:solidFill>
              </a:rPr>
              <a:t>ölj</a:t>
            </a:r>
            <a:r>
              <a:rPr lang="fi-FI" sz="2400" i="1" u="sng" dirty="0">
                <a:solidFill>
                  <a:schemeClr val="tx1"/>
                </a:solidFill>
              </a:rPr>
              <a:t>y</a:t>
            </a:r>
            <a:r>
              <a:rPr lang="fi-FI" sz="2400" b="1" dirty="0">
                <a:solidFill>
                  <a:schemeClr val="accent5"/>
                </a:solidFill>
              </a:rPr>
              <a:t>ä </a:t>
            </a:r>
            <a:r>
              <a:rPr lang="fi-FI" sz="2400" dirty="0">
                <a:solidFill>
                  <a:schemeClr val="tx1"/>
                </a:solidFill>
              </a:rPr>
              <a:t>ja jäätel</a:t>
            </a:r>
            <a:r>
              <a:rPr lang="fi-FI" sz="2400" i="1" u="sng" dirty="0">
                <a:solidFill>
                  <a:schemeClr val="tx1"/>
                </a:solidFill>
              </a:rPr>
              <a:t>ö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b="1" dirty="0">
                <a:solidFill>
                  <a:schemeClr val="tx1"/>
                </a:solidFill>
              </a:rPr>
              <a:t>.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-e lopussa + tta/ttä</a:t>
            </a:r>
          </a:p>
          <a:p>
            <a:pPr marL="0" indent="0">
              <a:buNone/>
            </a:pPr>
            <a:r>
              <a:rPr lang="fi-FI" sz="2400" dirty="0"/>
              <a:t>Lautasella on 10 viinirypäl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 / Opettajalla on 2 tietokon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tta</a:t>
            </a:r>
            <a:r>
              <a:rPr lang="fi-FI" sz="2400" dirty="0"/>
              <a:t>. </a:t>
            </a:r>
          </a:p>
          <a:p>
            <a:pPr marL="0" indent="0">
              <a:buNone/>
            </a:pPr>
            <a:r>
              <a:rPr lang="fi-FI" sz="2400" dirty="0"/>
              <a:t>Ostan soijakastik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rgbClr val="FF0000"/>
                </a:solidFill>
              </a:rPr>
              <a:t>tta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2 vokaalia lopussa + ta/tä</a:t>
            </a:r>
          </a:p>
          <a:p>
            <a:pPr marL="0" indent="0">
              <a:buNone/>
            </a:pPr>
            <a:r>
              <a:rPr lang="fi-FI" sz="2400" dirty="0"/>
              <a:t>Laitan v</a:t>
            </a:r>
            <a:r>
              <a:rPr lang="fi-FI" sz="2400" i="1" u="sng" dirty="0"/>
              <a:t>oi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leivän päälle. / Juon t</a:t>
            </a:r>
            <a:r>
              <a:rPr lang="fi-FI" sz="2400" i="1" u="sng" dirty="0"/>
              <a:t>ee</a:t>
            </a:r>
            <a:r>
              <a:rPr lang="fi-FI" sz="2400" b="1" dirty="0">
                <a:solidFill>
                  <a:schemeClr val="accent5"/>
                </a:solidFill>
              </a:rPr>
              <a:t>tä</a:t>
            </a:r>
            <a:r>
              <a:rPr lang="fi-FI" sz="2400" dirty="0"/>
              <a:t>. Syön sukl</a:t>
            </a:r>
            <a:r>
              <a:rPr lang="fi-FI" sz="2400" i="1" u="sng" dirty="0"/>
              <a:t>aa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 viikonloppuna.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konsonantti lopussa + ta/tä</a:t>
            </a:r>
          </a:p>
          <a:p>
            <a:pPr marL="0" indent="0">
              <a:buNone/>
            </a:pPr>
            <a:r>
              <a:rPr lang="fi-FI" sz="2400" dirty="0"/>
              <a:t>Tarvitsen 2 anana</a:t>
            </a:r>
            <a:r>
              <a:rPr lang="fi-FI" sz="2400" i="1" u="sng" dirty="0"/>
              <a:t>s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. / Juon olu</a:t>
            </a:r>
            <a:r>
              <a:rPr lang="fi-FI" sz="2400" i="1" u="sng" dirty="0"/>
              <a:t>t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ravintolassa.</a:t>
            </a:r>
          </a:p>
          <a:p>
            <a:pPr marL="0" indent="0">
              <a:buNone/>
            </a:pPr>
            <a:r>
              <a:rPr lang="fi-FI" sz="2400" dirty="0" err="1"/>
              <a:t>Huom</a:t>
            </a:r>
            <a:r>
              <a:rPr lang="fi-FI" sz="2400" dirty="0"/>
              <a:t>! rasvato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, alkoholito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, laktoosito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636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6ECD-42B2-449C-A6E1-5D0EFB0E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64" y="76200"/>
            <a:ext cx="8596668" cy="1320800"/>
          </a:xfrm>
        </p:spPr>
        <p:txBody>
          <a:bodyPr/>
          <a:lstStyle/>
          <a:p>
            <a:r>
              <a:rPr lang="fi-FI" sz="3600" dirty="0"/>
              <a:t>Partitiivin muodostus</a:t>
            </a:r>
            <a:br>
              <a:rPr lang="fi-FI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FADA-60BE-4D4F-BB1C-9F0676D5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64" y="994729"/>
            <a:ext cx="10021146" cy="566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-nen lopussa: </a:t>
            </a:r>
            <a:r>
              <a:rPr lang="fi-FI" sz="2400" strike="sngStrike" dirty="0">
                <a:highlight>
                  <a:srgbClr val="00FF00"/>
                </a:highlight>
              </a:rPr>
              <a:t>-nen </a:t>
            </a:r>
            <a:r>
              <a:rPr lang="fi-FI" sz="2400" dirty="0">
                <a:highlight>
                  <a:srgbClr val="00FF00"/>
                </a:highlight>
              </a:rPr>
              <a:t>+ -</a:t>
            </a:r>
            <a:r>
              <a:rPr lang="fi-FI" sz="2400" dirty="0" err="1">
                <a:highlight>
                  <a:srgbClr val="00FF00"/>
                </a:highlight>
              </a:rPr>
              <a:t>sta</a:t>
            </a:r>
            <a:r>
              <a:rPr lang="fi-FI" sz="2400" dirty="0">
                <a:highlight>
                  <a:srgbClr val="00FF00"/>
                </a:highlight>
              </a:rPr>
              <a:t>/</a:t>
            </a:r>
            <a:r>
              <a:rPr lang="fi-FI" sz="2400" dirty="0" err="1">
                <a:highlight>
                  <a:srgbClr val="00FF00"/>
                </a:highlight>
              </a:rPr>
              <a:t>stä</a:t>
            </a:r>
            <a:endParaRPr lang="fi-FI" sz="24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sz="2400" b="1" dirty="0"/>
              <a:t>hampurilai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/ Ostan 4 hampurilai</a:t>
            </a:r>
            <a:r>
              <a:rPr lang="fi-FI" sz="2400" b="1" dirty="0">
                <a:solidFill>
                  <a:schemeClr val="accent5"/>
                </a:solidFill>
              </a:rPr>
              <a:t>sta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sveitsiläi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suklaalevy / Minulla on 2 sveitsiläi</a:t>
            </a:r>
            <a:r>
              <a:rPr lang="fi-FI" sz="2400" b="1" dirty="0">
                <a:solidFill>
                  <a:schemeClr val="accent5"/>
                </a:solidFill>
              </a:rPr>
              <a:t>stä</a:t>
            </a:r>
            <a:r>
              <a:rPr lang="fi-FI" sz="2400" dirty="0"/>
              <a:t> suklaalevyä.</a:t>
            </a:r>
          </a:p>
          <a:p>
            <a:pPr marL="0" indent="0">
              <a:buNone/>
            </a:pPr>
            <a:r>
              <a:rPr lang="fi-FI" sz="2400" dirty="0"/>
              <a:t>kokonai</a:t>
            </a:r>
            <a:r>
              <a:rPr lang="fi-FI" sz="2400" b="1" dirty="0">
                <a:solidFill>
                  <a:srgbClr val="C00000"/>
                </a:solidFill>
              </a:rPr>
              <a:t>nen</a:t>
            </a:r>
            <a:r>
              <a:rPr lang="fi-FI" sz="2400" dirty="0"/>
              <a:t> vesimeloni / Jääkaapissa on 2 kokonai</a:t>
            </a:r>
            <a:r>
              <a:rPr lang="fi-FI" sz="2400" b="1" dirty="0">
                <a:solidFill>
                  <a:srgbClr val="C00000"/>
                </a:solidFill>
              </a:rPr>
              <a:t>sta</a:t>
            </a:r>
            <a:r>
              <a:rPr lang="fi-FI" sz="2400" dirty="0"/>
              <a:t> vesimelonia.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-si lopussa: </a:t>
            </a:r>
            <a:r>
              <a:rPr lang="fi-FI" sz="2400" strike="sngStrike" dirty="0">
                <a:highlight>
                  <a:srgbClr val="00FF00"/>
                </a:highlight>
              </a:rPr>
              <a:t>si</a:t>
            </a:r>
            <a:r>
              <a:rPr lang="fi-FI" sz="2400" dirty="0">
                <a:highlight>
                  <a:srgbClr val="00FF00"/>
                </a:highlight>
              </a:rPr>
              <a:t> + tta/ttä</a:t>
            </a:r>
          </a:p>
          <a:p>
            <a:pPr marL="0" indent="0">
              <a:buNone/>
            </a:pPr>
            <a:r>
              <a:rPr lang="fi-FI" sz="2400" dirty="0"/>
              <a:t>ve</a:t>
            </a:r>
            <a:r>
              <a:rPr lang="fi-FI" sz="2400" b="1" dirty="0">
                <a:solidFill>
                  <a:schemeClr val="accent5"/>
                </a:solidFill>
              </a:rPr>
              <a:t>si</a:t>
            </a:r>
            <a:r>
              <a:rPr lang="fi-FI" sz="2400" dirty="0"/>
              <a:t> / Juon ve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vuo</a:t>
            </a:r>
            <a:r>
              <a:rPr lang="fi-FI" sz="2400" b="1" dirty="0">
                <a:solidFill>
                  <a:srgbClr val="C00000"/>
                </a:solidFill>
              </a:rPr>
              <a:t>si</a:t>
            </a:r>
            <a:r>
              <a:rPr lang="fi-FI" sz="2400" dirty="0"/>
              <a:t> / Olen 41 vuo</a:t>
            </a:r>
            <a:r>
              <a:rPr lang="fi-FI" sz="2400" b="1" dirty="0">
                <a:solidFill>
                  <a:srgbClr val="C00000"/>
                </a:solidFill>
              </a:rPr>
              <a:t>tta</a:t>
            </a:r>
            <a:r>
              <a:rPr lang="fi-FI" sz="2400" dirty="0"/>
              <a:t> vanha.</a:t>
            </a:r>
          </a:p>
          <a:p>
            <a:pPr marL="0" indent="0">
              <a:buNone/>
            </a:pPr>
            <a:r>
              <a:rPr lang="fi-FI" sz="2400" dirty="0"/>
              <a:t>uu</a:t>
            </a:r>
            <a:r>
              <a:rPr lang="fi-FI" sz="2400" b="1" dirty="0">
                <a:solidFill>
                  <a:srgbClr val="C00000"/>
                </a:solidFill>
              </a:rPr>
              <a:t>si</a:t>
            </a:r>
            <a:r>
              <a:rPr lang="fi-FI" sz="2400" dirty="0"/>
              <a:t> / Hyvää uu</a:t>
            </a:r>
            <a:r>
              <a:rPr lang="fi-FI" sz="2400" b="1" dirty="0">
                <a:solidFill>
                  <a:srgbClr val="C00000"/>
                </a:solidFill>
              </a:rPr>
              <a:t>tta</a:t>
            </a:r>
            <a:r>
              <a:rPr lang="fi-FI" sz="2400" dirty="0"/>
              <a:t> vuotta!</a:t>
            </a:r>
            <a:endParaRPr lang="fi-FI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chemeClr val="accent5"/>
                </a:solidFill>
              </a:rPr>
              <a:t>Huom!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lasi – lasi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bussi – bussi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riisi - riisi</a:t>
            </a:r>
            <a:r>
              <a:rPr lang="fi-FI" sz="2400" b="1" dirty="0">
                <a:solidFill>
                  <a:schemeClr val="tx1"/>
                </a:solidFill>
              </a:rPr>
              <a:t>ä</a:t>
            </a:r>
          </a:p>
          <a:p>
            <a:pPr marL="0" indent="0">
              <a:buNone/>
            </a:pPr>
            <a:endParaRPr lang="fi-FI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161B-F589-4510-A9BC-6920644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4" y="294640"/>
            <a:ext cx="8596668" cy="670560"/>
          </a:xfrm>
        </p:spPr>
        <p:txBody>
          <a:bodyPr/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0A5F-5CDF-45FB-9B1B-4EE7BE2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9040"/>
            <a:ext cx="8596668" cy="53543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Opettaja</a:t>
            </a:r>
            <a:r>
              <a:rPr lang="en-US" sz="2400" dirty="0"/>
              <a:t> </a:t>
            </a:r>
            <a:r>
              <a:rPr lang="en-US" sz="2400" dirty="0" err="1"/>
              <a:t>lukee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(</a:t>
            </a:r>
            <a:r>
              <a:rPr lang="fi-FI" sz="2400" dirty="0"/>
              <a:t>viest</a:t>
            </a:r>
            <a:r>
              <a:rPr lang="fi-FI" sz="2400" b="1" dirty="0"/>
              <a:t>i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Alikhan ostaa (leip</a:t>
            </a:r>
            <a:r>
              <a:rPr lang="fi-FI" sz="2400" b="1" dirty="0"/>
              <a:t>ä</a:t>
            </a:r>
            <a:r>
              <a:rPr lang="fi-FI" sz="2400" dirty="0"/>
              <a:t>) 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Minä juon (appelsiinimeh</a:t>
            </a:r>
            <a:r>
              <a:rPr lang="fi-FI" sz="2400" b="1" dirty="0"/>
              <a:t>u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2 (olu</a:t>
            </a:r>
            <a:r>
              <a:rPr lang="fi-FI" sz="2400" b="1" dirty="0"/>
              <a:t>t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En syö (kal</a:t>
            </a:r>
            <a:r>
              <a:rPr lang="fi-FI" sz="2400" b="1" dirty="0"/>
              <a:t>a</a:t>
            </a:r>
            <a:r>
              <a:rPr lang="fi-FI" sz="2400" dirty="0"/>
              <a:t>) 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Rakastan (anana</a:t>
            </a:r>
            <a:r>
              <a:rPr lang="fi-FI" sz="2400" b="1" dirty="0"/>
              <a:t>s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Ostan (sukl</a:t>
            </a:r>
            <a:r>
              <a:rPr lang="fi-FI" sz="2400" b="1" dirty="0"/>
              <a:t>aa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Minulla on 2 (punai</a:t>
            </a:r>
            <a:r>
              <a:rPr lang="fi-FI" sz="2400" b="1" dirty="0"/>
              <a:t>nen</a:t>
            </a:r>
            <a:r>
              <a:rPr lang="fi-FI" sz="2400" dirty="0"/>
              <a:t> aut</a:t>
            </a:r>
            <a:r>
              <a:rPr lang="fi-FI" sz="2400" b="1" dirty="0"/>
              <a:t>o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Opettajalla ei ole (sisk</a:t>
            </a:r>
            <a:r>
              <a:rPr lang="fi-FI" sz="2400" b="1" dirty="0"/>
              <a:t>o</a:t>
            </a:r>
            <a:r>
              <a:rPr lang="fi-FI" sz="2400" dirty="0"/>
              <a:t>) 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paljon (ve</a:t>
            </a:r>
            <a:r>
              <a:rPr lang="fi-FI" sz="2400" b="1" dirty="0"/>
              <a:t>si</a:t>
            </a:r>
            <a:r>
              <a:rPr lang="fi-FI" sz="2400" dirty="0"/>
              <a:t>) ________________.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9352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EC43-7DE8-4876-9D54-28D2B15F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1988"/>
            <a:ext cx="8596668" cy="891512"/>
          </a:xfrm>
        </p:spPr>
        <p:txBody>
          <a:bodyPr/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5191-A290-4E4D-8558-E14BB277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4025"/>
            <a:ext cx="11124141" cy="53587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2 (hampurilai</a:t>
            </a:r>
            <a:r>
              <a:rPr lang="fi-FI" sz="2400" b="1" dirty="0"/>
              <a:t>nen</a:t>
            </a:r>
            <a:r>
              <a:rPr lang="fi-FI" sz="2400" dirty="0"/>
              <a:t>) ___________________, kiitos.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Syön (thaimaalai</a:t>
            </a:r>
            <a:r>
              <a:rPr lang="fi-FI" sz="2400" b="1" dirty="0"/>
              <a:t>nen</a:t>
            </a:r>
            <a:r>
              <a:rPr lang="fi-FI" sz="2400" dirty="0"/>
              <a:t> keitt</a:t>
            </a:r>
            <a:r>
              <a:rPr lang="fi-FI" sz="2400" b="1" dirty="0"/>
              <a:t>o</a:t>
            </a:r>
            <a:r>
              <a:rPr lang="fi-FI" sz="2400" dirty="0"/>
              <a:t>) ____________________.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Ostan 3 (rasvato</a:t>
            </a:r>
            <a:r>
              <a:rPr lang="fi-FI" sz="2400" b="1" dirty="0"/>
              <a:t>n</a:t>
            </a:r>
            <a:r>
              <a:rPr lang="fi-FI" sz="2400" dirty="0"/>
              <a:t> mait</a:t>
            </a:r>
            <a:r>
              <a:rPr lang="fi-FI" sz="2400" b="1" dirty="0"/>
              <a:t>o</a:t>
            </a:r>
            <a:r>
              <a:rPr lang="fi-FI" sz="2400" dirty="0"/>
              <a:t>) 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Ymmärrän (</a:t>
            </a:r>
            <a:r>
              <a:rPr lang="fi-FI" sz="2400" b="1" dirty="0"/>
              <a:t>sinä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Rakastatko sinä (</a:t>
            </a:r>
            <a:r>
              <a:rPr lang="fi-FI" sz="2400" b="1" dirty="0"/>
              <a:t>hän</a:t>
            </a:r>
            <a:r>
              <a:rPr lang="fi-FI" sz="2400" dirty="0"/>
              <a:t>) _____________?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Aamulla hän syö (jogurtt</a:t>
            </a:r>
            <a:r>
              <a:rPr lang="fi-FI" sz="2400" b="1" dirty="0"/>
              <a:t>i</a:t>
            </a:r>
            <a:r>
              <a:rPr lang="fi-FI" sz="2400" dirty="0"/>
              <a:t>) ___________ ja juo (must</a:t>
            </a:r>
            <a:r>
              <a:rPr lang="fi-FI" sz="2400" b="1" dirty="0"/>
              <a:t>a</a:t>
            </a:r>
            <a:r>
              <a:rPr lang="fi-FI" sz="2400" dirty="0"/>
              <a:t> t</a:t>
            </a:r>
            <a:r>
              <a:rPr lang="fi-FI" sz="2400" b="1" dirty="0"/>
              <a:t>ee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7279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B7CB-A801-4386-9757-0CB94A16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3728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Paritehtävä</a:t>
            </a:r>
            <a:r>
              <a:rPr lang="en-US" sz="3200" dirty="0"/>
              <a:t>: </a:t>
            </a:r>
            <a:r>
              <a:rPr lang="en-US" sz="3200" dirty="0" err="1"/>
              <a:t>kysy</a:t>
            </a:r>
            <a:r>
              <a:rPr lang="en-US" sz="3200" dirty="0"/>
              <a:t> ja vastaa.</a:t>
            </a:r>
            <a:br>
              <a:rPr lang="en-US" sz="3200" dirty="0"/>
            </a:br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fi-FI" sz="3200" b="1" dirty="0">
                <a:solidFill>
                  <a:schemeClr val="tx1"/>
                </a:solidFill>
              </a:rPr>
              <a:t>Juotko sinä maito</a:t>
            </a:r>
            <a:r>
              <a:rPr lang="fi-FI" sz="3200" b="1" u="sng" dirty="0">
                <a:solidFill>
                  <a:schemeClr val="tx1"/>
                </a:solidFill>
              </a:rPr>
              <a:t>a</a:t>
            </a:r>
            <a:r>
              <a:rPr lang="fi-FI" sz="3200" b="1" dirty="0">
                <a:solidFill>
                  <a:schemeClr val="tx1"/>
                </a:solidFill>
              </a:rPr>
              <a:t>?</a:t>
            </a:r>
            <a:br>
              <a:rPr lang="fi-FI" sz="3200" b="1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- Kyllä, minä juon maito</a:t>
            </a:r>
            <a:r>
              <a:rPr lang="fi-FI" sz="3200" b="1" u="sng" dirty="0">
                <a:solidFill>
                  <a:schemeClr val="tx1"/>
                </a:solidFill>
              </a:rPr>
              <a:t>a</a:t>
            </a:r>
            <a:r>
              <a:rPr lang="fi-FI" sz="3200" b="1" dirty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98253D-1BD0-4A65-8F54-179C773DC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20856"/>
            <a:ext cx="6957027" cy="4980906"/>
          </a:xfrm>
        </p:spPr>
      </p:pic>
    </p:spTree>
    <p:extLst>
      <p:ext uri="{BB962C8B-B14F-4D97-AF65-F5344CB8AC3E}">
        <p14:creationId xmlns:p14="http://schemas.microsoft.com/office/powerpoint/2010/main" val="319863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8620" y="100617"/>
            <a:ext cx="76123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Onko </a:t>
            </a:r>
            <a:r>
              <a:rPr lang="fi-FI" dirty="0" err="1"/>
              <a:t>sun</a:t>
            </a:r>
            <a:r>
              <a:rPr lang="fi-FI" dirty="0"/>
              <a:t> jääkaapissa </a:t>
            </a:r>
            <a:r>
              <a:rPr lang="fi-FI" u="sng" dirty="0"/>
              <a:t>makkara</a:t>
            </a:r>
            <a:r>
              <a:rPr lang="fi-FI" u="sng" dirty="0">
                <a:highlight>
                  <a:srgbClr val="FFFF00"/>
                </a:highlight>
              </a:rPr>
              <a:t>a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FDAF55B-896C-472E-94CD-D41CAC53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75" y="820697"/>
            <a:ext cx="9447185" cy="5936686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maito</a:t>
            </a:r>
          </a:p>
          <a:p>
            <a:r>
              <a:rPr lang="fi-FI" dirty="0"/>
              <a:t>ketsuppi</a:t>
            </a:r>
          </a:p>
          <a:p>
            <a:r>
              <a:rPr lang="fi-FI" dirty="0"/>
              <a:t>öljy</a:t>
            </a:r>
          </a:p>
          <a:p>
            <a:r>
              <a:rPr lang="fi-FI" dirty="0"/>
              <a:t>tacokastike</a:t>
            </a:r>
          </a:p>
          <a:p>
            <a:r>
              <a:rPr lang="fi-FI" dirty="0"/>
              <a:t>omenamehu</a:t>
            </a:r>
          </a:p>
          <a:p>
            <a:r>
              <a:rPr lang="fi-FI" dirty="0"/>
              <a:t>voi</a:t>
            </a:r>
          </a:p>
          <a:p>
            <a:r>
              <a:rPr lang="fi-FI" dirty="0"/>
              <a:t>jogurtti</a:t>
            </a:r>
          </a:p>
          <a:p>
            <a:r>
              <a:rPr lang="fi-FI" dirty="0"/>
              <a:t>juusto</a:t>
            </a:r>
          </a:p>
          <a:p>
            <a:r>
              <a:rPr lang="fi-FI" dirty="0"/>
              <a:t>kinkku</a:t>
            </a:r>
          </a:p>
          <a:p>
            <a:r>
              <a:rPr lang="fi-FI" dirty="0"/>
              <a:t>salaatti</a:t>
            </a:r>
          </a:p>
          <a:p>
            <a:r>
              <a:rPr lang="fi-FI" dirty="0"/>
              <a:t>kello</a:t>
            </a:r>
          </a:p>
          <a:p>
            <a:r>
              <a:rPr lang="fi-FI" dirty="0"/>
              <a:t>pehmokissa</a:t>
            </a:r>
          </a:p>
          <a:p>
            <a:r>
              <a:rPr lang="fi-FI" dirty="0"/>
              <a:t>puhelin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81015-6F09-471D-BE26-CA1DE0076A93}"/>
              </a:ext>
            </a:extLst>
          </p:cNvPr>
          <p:cNvSpPr/>
          <p:nvPr/>
        </p:nvSpPr>
        <p:spPr>
          <a:xfrm>
            <a:off x="3879534" y="1021374"/>
            <a:ext cx="2748913" cy="5535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Kyllä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 err="1"/>
              <a:t>Joo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On.</a:t>
            </a:r>
          </a:p>
          <a:p>
            <a:pPr algn="ctr"/>
            <a:r>
              <a:rPr lang="en-US" sz="3200" dirty="0" err="1"/>
              <a:t>Tietysti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 err="1"/>
              <a:t>Totta</a:t>
            </a:r>
            <a:r>
              <a:rPr lang="en-US" sz="3200" dirty="0"/>
              <a:t> kai.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>
                <a:highlight>
                  <a:srgbClr val="000000"/>
                </a:highlight>
              </a:rPr>
              <a:t>Ei</a:t>
            </a:r>
            <a:r>
              <a:rPr lang="en-US" sz="3200" dirty="0">
                <a:highlight>
                  <a:srgbClr val="000000"/>
                </a:highlight>
              </a:rPr>
              <a:t> ole/ </a:t>
            </a:r>
            <a:r>
              <a:rPr lang="en-US" sz="3200" dirty="0" err="1">
                <a:highlight>
                  <a:srgbClr val="000000"/>
                </a:highlight>
              </a:rPr>
              <a:t>ei</a:t>
            </a:r>
            <a:r>
              <a:rPr lang="en-US" sz="3200" dirty="0">
                <a:highlight>
                  <a:srgbClr val="000000"/>
                </a:highlight>
              </a:rPr>
              <a:t> </a:t>
            </a:r>
            <a:r>
              <a:rPr lang="en-US" sz="3200" dirty="0" err="1">
                <a:highlight>
                  <a:srgbClr val="000000"/>
                </a:highlight>
              </a:rPr>
              <a:t>oo</a:t>
            </a:r>
            <a:r>
              <a:rPr lang="en-US" sz="3200" dirty="0">
                <a:highlight>
                  <a:srgbClr val="000000"/>
                </a:highlight>
              </a:rPr>
              <a:t>.</a:t>
            </a:r>
          </a:p>
        </p:txBody>
      </p:sp>
      <p:pic>
        <p:nvPicPr>
          <p:cNvPr id="6" name="Picture 5" descr="A picture containing text, white, indoor&#10;&#10;Description automatically generated">
            <a:extLst>
              <a:ext uri="{FF2B5EF4-FFF2-40B4-BE49-F238E27FC236}">
                <a16:creationId xmlns:a16="http://schemas.microsoft.com/office/drawing/2014/main" id="{3F248A91-42B2-1AFA-632C-AA962D861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96704" y="502919"/>
            <a:ext cx="5170982" cy="61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eittää kahvia | Papunet">
            <a:extLst>
              <a:ext uri="{FF2B5EF4-FFF2-40B4-BE49-F238E27FC236}">
                <a16:creationId xmlns:a16="http://schemas.microsoft.com/office/drawing/2014/main" id="{63D3ECBC-E0D1-4308-A9DF-51C6A97C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aittaa ruokaa | Papunet">
            <a:extLst>
              <a:ext uri="{FF2B5EF4-FFF2-40B4-BE49-F238E27FC236}">
                <a16:creationId xmlns:a16="http://schemas.microsoft.com/office/drawing/2014/main" id="{6AD4A266-7823-41BB-93AA-C407677F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564419"/>
            <a:ext cx="3401568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yödä | Papunet">
            <a:extLst>
              <a:ext uri="{FF2B5EF4-FFF2-40B4-BE49-F238E27FC236}">
                <a16:creationId xmlns:a16="http://schemas.microsoft.com/office/drawing/2014/main" id="{DD888EA5-7D88-430F-92E1-7DAE49E2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0790" y="321733"/>
            <a:ext cx="2204068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juoda | Papunet">
            <a:extLst>
              <a:ext uri="{FF2B5EF4-FFF2-40B4-BE49-F238E27FC236}">
                <a16:creationId xmlns:a16="http://schemas.microsoft.com/office/drawing/2014/main" id="{A974D8FE-076C-418E-B417-F6BEF4B6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99" y="3783923"/>
            <a:ext cx="2408301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atsoa televisiota | Papunet">
            <a:extLst>
              <a:ext uri="{FF2B5EF4-FFF2-40B4-BE49-F238E27FC236}">
                <a16:creationId xmlns:a16="http://schemas.microsoft.com/office/drawing/2014/main" id="{FD6018F2-1453-4DB5-927D-393C306B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707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ivota | Papunet">
            <a:extLst>
              <a:ext uri="{FF2B5EF4-FFF2-40B4-BE49-F238E27FC236}">
                <a16:creationId xmlns:a16="http://schemas.microsoft.com/office/drawing/2014/main" id="{F7D68972-8ACD-41AF-8408-B946C401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736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5A834-FAAD-47D1-9D49-E67FD0F1E20B}"/>
              </a:ext>
            </a:extLst>
          </p:cNvPr>
          <p:cNvSpPr txBox="1"/>
          <p:nvPr/>
        </p:nvSpPr>
        <p:spPr>
          <a:xfrm>
            <a:off x="284480" y="223520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kahvi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D5835-1AF1-45A8-A9E0-829B733CCD24}"/>
              </a:ext>
            </a:extLst>
          </p:cNvPr>
          <p:cNvSpPr txBox="1"/>
          <p:nvPr/>
        </p:nvSpPr>
        <p:spPr>
          <a:xfrm>
            <a:off x="4395216" y="223520"/>
            <a:ext cx="144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ruoka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7EFA8-3A27-497D-82CF-426016871475}"/>
              </a:ext>
            </a:extLst>
          </p:cNvPr>
          <p:cNvSpPr txBox="1"/>
          <p:nvPr/>
        </p:nvSpPr>
        <p:spPr>
          <a:xfrm>
            <a:off x="8420100" y="223520"/>
            <a:ext cx="142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jogurtti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D62F-FB77-41C5-B4E2-95F23C97A8E8}"/>
              </a:ext>
            </a:extLst>
          </p:cNvPr>
          <p:cNvSpPr txBox="1"/>
          <p:nvPr/>
        </p:nvSpPr>
        <p:spPr>
          <a:xfrm>
            <a:off x="200025" y="36004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0B495-554F-4CAD-ABCB-EBBFE30D22BA}"/>
              </a:ext>
            </a:extLst>
          </p:cNvPr>
          <p:cNvSpPr txBox="1"/>
          <p:nvPr/>
        </p:nvSpPr>
        <p:spPr>
          <a:xfrm>
            <a:off x="4324350" y="3600450"/>
            <a:ext cx="156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telkkari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FB304-DAEC-4B9D-BF12-D7906E2B0AEF}"/>
              </a:ext>
            </a:extLst>
          </p:cNvPr>
          <p:cNvSpPr txBox="1"/>
          <p:nvPr/>
        </p:nvSpPr>
        <p:spPr>
          <a:xfrm>
            <a:off x="8420100" y="3600450"/>
            <a:ext cx="148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koti</a:t>
            </a:r>
          </a:p>
        </p:txBody>
      </p:sp>
    </p:spTree>
    <p:extLst>
      <p:ext uri="{BB962C8B-B14F-4D97-AF65-F5344CB8AC3E}">
        <p14:creationId xmlns:p14="http://schemas.microsoft.com/office/powerpoint/2010/main" val="272662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8680" y="138544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Kieliympäristö</a:t>
            </a:r>
            <a:br>
              <a:rPr lang="fi-FI" dirty="0"/>
            </a:br>
            <a:r>
              <a:rPr lang="fi-FI" dirty="0"/>
              <a:t>Language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134" y="1623060"/>
            <a:ext cx="6731446" cy="480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>
                <a:highlight>
                  <a:srgbClr val="FFFF00"/>
                </a:highlight>
              </a:rPr>
              <a:t>Photo </a:t>
            </a:r>
            <a:r>
              <a:rPr lang="fi-FI" dirty="0" err="1">
                <a:highlight>
                  <a:srgbClr val="FFFF00"/>
                </a:highlight>
              </a:rPr>
              <a:t>task</a:t>
            </a:r>
            <a:r>
              <a:rPr lang="fi-FI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fi-FI" b="1" dirty="0" err="1">
                <a:highlight>
                  <a:srgbClr val="FFFF00"/>
                </a:highlight>
              </a:rPr>
              <a:t>Take</a:t>
            </a:r>
            <a:r>
              <a:rPr lang="fi-FI" b="1" dirty="0">
                <a:highlight>
                  <a:srgbClr val="FFFF00"/>
                </a:highlight>
              </a:rPr>
              <a:t> a </a:t>
            </a:r>
            <a:r>
              <a:rPr lang="fi-FI" b="1" dirty="0" err="1">
                <a:highlight>
                  <a:srgbClr val="FFFF00"/>
                </a:highlight>
              </a:rPr>
              <a:t>photo</a:t>
            </a:r>
            <a:r>
              <a:rPr lang="fi-FI" b="1" dirty="0">
                <a:highlight>
                  <a:srgbClr val="FFFF00"/>
                </a:highlight>
              </a:rPr>
              <a:t> of </a:t>
            </a:r>
            <a:r>
              <a:rPr lang="fi-FI" b="1" dirty="0" err="1">
                <a:highlight>
                  <a:srgbClr val="FFFF00"/>
                </a:highlight>
              </a:rPr>
              <a:t>your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fridge</a:t>
            </a:r>
            <a:r>
              <a:rPr lang="fi-FI" b="1" dirty="0">
                <a:highlight>
                  <a:srgbClr val="FFFF00"/>
                </a:highlight>
              </a:rPr>
              <a:t> and </a:t>
            </a:r>
            <a:r>
              <a:rPr lang="fi-FI" b="1" dirty="0" err="1">
                <a:highlight>
                  <a:srgbClr val="FFFF00"/>
                </a:highlight>
              </a:rPr>
              <a:t>practise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telling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about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food inside in FINNISH (</a:t>
            </a:r>
            <a:r>
              <a:rPr lang="fi-FI" b="1" dirty="0" err="1">
                <a:highlight>
                  <a:srgbClr val="FFFF00"/>
                </a:highlight>
              </a:rPr>
              <a:t>remember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partitive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forms</a:t>
            </a:r>
            <a:r>
              <a:rPr lang="fi-FI" b="1" dirty="0">
                <a:highlight>
                  <a:srgbClr val="FFFF00"/>
                </a:highlight>
              </a:rPr>
              <a:t>!)</a:t>
            </a:r>
          </a:p>
          <a:p>
            <a:pPr marL="0" indent="0">
              <a:buNone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dirty="0" err="1">
                <a:highlight>
                  <a:srgbClr val="FFFF00"/>
                </a:highlight>
              </a:rPr>
              <a:t>Mun</a:t>
            </a:r>
            <a:r>
              <a:rPr lang="fi-FI" b="1" dirty="0">
                <a:highlight>
                  <a:srgbClr val="FFFF00"/>
                </a:highlight>
              </a:rPr>
              <a:t> jääkaapissa on…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maito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fi-FI" b="1" dirty="0">
                <a:highlight>
                  <a:srgbClr val="FFFF00"/>
                </a:highlight>
              </a:rPr>
              <a:t>, ketsuppi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fi-FI" b="1" dirty="0">
                <a:highlight>
                  <a:srgbClr val="FFFF00"/>
                </a:highlight>
              </a:rPr>
              <a:t>, voi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ta</a:t>
            </a:r>
            <a:r>
              <a:rPr lang="fi-FI" b="1" dirty="0">
                <a:highlight>
                  <a:srgbClr val="FFFF00"/>
                </a:highlight>
              </a:rPr>
              <a:t>…</a:t>
            </a:r>
          </a:p>
          <a:p>
            <a:pPr marL="514350" indent="-514350">
              <a:buAutoNum type="arabicPeriod"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45D9B579-50BD-456C-87B6-EB63B11B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519662"/>
            <a:ext cx="4498786" cy="53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BAEA7-A3D9-4EDD-BEA3-CBB2B497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1230458"/>
            <a:ext cx="4680595" cy="28531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/>
              <a:t>Etsi</a:t>
            </a:r>
            <a:r>
              <a:rPr lang="en-US" sz="6000" dirty="0"/>
              <a:t> </a:t>
            </a:r>
            <a:r>
              <a:rPr lang="en-US" sz="6000" dirty="0" err="1"/>
              <a:t>joku</a:t>
            </a:r>
            <a:r>
              <a:rPr lang="en-US" sz="6000" dirty="0"/>
              <a:t>, </a:t>
            </a:r>
            <a:r>
              <a:rPr lang="en-US" sz="6000" dirty="0" err="1"/>
              <a:t>joka</a:t>
            </a:r>
            <a:r>
              <a:rPr lang="en-US" sz="60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E59F-F274-42FA-B84A-F09F729A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4631337"/>
            <a:ext cx="4680595" cy="9169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YHDESSÄ! 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EB60D4-B00E-451A-98A3-88A1096E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44" y="1604827"/>
            <a:ext cx="7010712" cy="36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 </a:t>
            </a:r>
            <a:r>
              <a:rPr lang="en-US" dirty="0" err="1"/>
              <a:t>maanantai</a:t>
            </a:r>
            <a:r>
              <a:rPr lang="en-US" dirty="0" err="1">
                <a:highlight>
                  <a:srgbClr val="FFFF00"/>
                </a:highlight>
              </a:rPr>
              <a:t>na</a:t>
            </a:r>
            <a:r>
              <a:rPr lang="en-US" dirty="0"/>
              <a:t> 20.11.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564725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41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7CE-423C-4BAA-A8BD-181EA3D9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1114097"/>
            <a:ext cx="6308168" cy="2144109"/>
          </a:xfrm>
        </p:spPr>
        <p:txBody>
          <a:bodyPr>
            <a:normAutofit/>
          </a:bodyPr>
          <a:lstStyle/>
          <a:p>
            <a:r>
              <a:rPr lang="en-US" dirty="0"/>
              <a:t>Lue </a:t>
            </a:r>
            <a:r>
              <a:rPr lang="en-US" dirty="0" err="1"/>
              <a:t>parisi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 </a:t>
            </a:r>
            <a:r>
              <a:rPr lang="en-US" dirty="0" err="1"/>
              <a:t>kertaa</a:t>
            </a:r>
            <a:br>
              <a:rPr lang="en-US" dirty="0"/>
            </a:br>
            <a:r>
              <a:rPr lang="en-US" dirty="0" err="1"/>
              <a:t>sivulla</a:t>
            </a:r>
            <a:r>
              <a:rPr lang="en-US" dirty="0"/>
              <a:t> 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A97A-2D05-4F25-8298-4A92634E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3413087"/>
            <a:ext cx="9905159" cy="3608096"/>
          </a:xfrm>
        </p:spPr>
        <p:txBody>
          <a:bodyPr/>
          <a:lstStyle/>
          <a:p>
            <a:r>
              <a:rPr lang="en-US" dirty="0" err="1"/>
              <a:t>Etsikää</a:t>
            </a:r>
            <a:r>
              <a:rPr lang="en-US" dirty="0"/>
              <a:t> </a:t>
            </a:r>
            <a:r>
              <a:rPr lang="en-US" dirty="0" err="1"/>
              <a:t>partitiivit</a:t>
            </a:r>
            <a:r>
              <a:rPr lang="en-US" dirty="0"/>
              <a:t>!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D0AC25C-1690-4D29-A8E9-34BFD6C28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992"/>
            <a:ext cx="5768216" cy="66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7CE-423C-4BAA-A8BD-181EA3D9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1114097"/>
            <a:ext cx="6308168" cy="2144109"/>
          </a:xfrm>
        </p:spPr>
        <p:txBody>
          <a:bodyPr>
            <a:normAutofit/>
          </a:bodyPr>
          <a:lstStyle/>
          <a:p>
            <a:r>
              <a:rPr lang="en-US" sz="3600" dirty="0"/>
              <a:t>Lue </a:t>
            </a:r>
            <a:r>
              <a:rPr lang="en-US" sz="3600" dirty="0" err="1"/>
              <a:t>parisi</a:t>
            </a:r>
            <a:r>
              <a:rPr lang="en-US" sz="3600" dirty="0"/>
              <a:t> </a:t>
            </a:r>
            <a:r>
              <a:rPr lang="en-US" sz="3600" dirty="0" err="1"/>
              <a:t>kanssa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2 </a:t>
            </a:r>
            <a:r>
              <a:rPr lang="en-US" sz="3600" dirty="0" err="1"/>
              <a:t>kertaa</a:t>
            </a:r>
            <a:br>
              <a:rPr lang="en-US" sz="3600" dirty="0"/>
            </a:br>
            <a:r>
              <a:rPr lang="en-US" sz="3600" dirty="0" err="1"/>
              <a:t>sivulla</a:t>
            </a:r>
            <a:r>
              <a:rPr lang="en-US" sz="3600" dirty="0"/>
              <a:t> 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A97A-2D05-4F25-8298-4A92634E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3413087"/>
            <a:ext cx="9905159" cy="3608096"/>
          </a:xfrm>
        </p:spPr>
        <p:txBody>
          <a:bodyPr/>
          <a:lstStyle/>
          <a:p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alleviivatut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!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F28DAC7-E7E1-40EB-AA31-DF755328E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84" y="1083522"/>
            <a:ext cx="7082816" cy="53172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B6C9A2-CA86-486F-8972-8690EE3801AB}"/>
              </a:ext>
            </a:extLst>
          </p:cNvPr>
          <p:cNvCxnSpPr/>
          <p:nvPr/>
        </p:nvCxnSpPr>
        <p:spPr>
          <a:xfrm>
            <a:off x="6768662" y="1671145"/>
            <a:ext cx="17552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8BE69D-983C-4284-8F3E-A54BE1BD37D8}"/>
              </a:ext>
            </a:extLst>
          </p:cNvPr>
          <p:cNvCxnSpPr>
            <a:cxnSpLocks/>
          </p:cNvCxnSpPr>
          <p:nvPr/>
        </p:nvCxnSpPr>
        <p:spPr>
          <a:xfrm>
            <a:off x="7989570" y="2486485"/>
            <a:ext cx="13144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7CF72-EA73-4372-8F2F-5494679FD744}"/>
              </a:ext>
            </a:extLst>
          </p:cNvPr>
          <p:cNvCxnSpPr>
            <a:cxnSpLocks/>
          </p:cNvCxnSpPr>
          <p:nvPr/>
        </p:nvCxnSpPr>
        <p:spPr>
          <a:xfrm>
            <a:off x="6871532" y="3258206"/>
            <a:ext cx="6951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C6F053-0EF1-45C3-BA21-D3849096FEA6}"/>
              </a:ext>
            </a:extLst>
          </p:cNvPr>
          <p:cNvCxnSpPr/>
          <p:nvPr/>
        </p:nvCxnSpPr>
        <p:spPr>
          <a:xfrm>
            <a:off x="7892612" y="4040965"/>
            <a:ext cx="17552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CA26B7-44C8-4AB6-B446-A6D5059AE288}"/>
              </a:ext>
            </a:extLst>
          </p:cNvPr>
          <p:cNvCxnSpPr>
            <a:cxnSpLocks/>
          </p:cNvCxnSpPr>
          <p:nvPr/>
        </p:nvCxnSpPr>
        <p:spPr>
          <a:xfrm>
            <a:off x="9304020" y="4886785"/>
            <a:ext cx="14342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7CE-423C-4BAA-A8BD-181EA3D9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1114097"/>
            <a:ext cx="6308168" cy="2144109"/>
          </a:xfrm>
        </p:spPr>
        <p:txBody>
          <a:bodyPr>
            <a:normAutofit/>
          </a:bodyPr>
          <a:lstStyle/>
          <a:p>
            <a:r>
              <a:rPr lang="en-US" sz="3600" dirty="0"/>
              <a:t>Lue </a:t>
            </a:r>
            <a:r>
              <a:rPr lang="en-US" sz="3600" dirty="0" err="1"/>
              <a:t>parisi</a:t>
            </a:r>
            <a:r>
              <a:rPr lang="en-US" sz="3600" dirty="0"/>
              <a:t> </a:t>
            </a:r>
            <a:r>
              <a:rPr lang="en-US" sz="3600" dirty="0" err="1"/>
              <a:t>kanssa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2 </a:t>
            </a:r>
            <a:r>
              <a:rPr lang="en-US" sz="3600" dirty="0" err="1"/>
              <a:t>kertaa</a:t>
            </a:r>
            <a:br>
              <a:rPr lang="en-US" sz="3600" dirty="0"/>
            </a:br>
            <a:r>
              <a:rPr lang="en-US" sz="3600" dirty="0" err="1"/>
              <a:t>sivulla</a:t>
            </a:r>
            <a:r>
              <a:rPr lang="en-US" sz="3600" dirty="0"/>
              <a:t> 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A97A-2D05-4F25-8298-4A92634E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3413087"/>
            <a:ext cx="9905159" cy="3608096"/>
          </a:xfrm>
        </p:spPr>
        <p:txBody>
          <a:bodyPr/>
          <a:lstStyle/>
          <a:p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alleviivatut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7CF72-EA73-4372-8F2F-5494679FD744}"/>
              </a:ext>
            </a:extLst>
          </p:cNvPr>
          <p:cNvCxnSpPr>
            <a:cxnSpLocks/>
          </p:cNvCxnSpPr>
          <p:nvPr/>
        </p:nvCxnSpPr>
        <p:spPr>
          <a:xfrm>
            <a:off x="6871532" y="3258206"/>
            <a:ext cx="6951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68F86E-539C-4C3B-9007-E800D3BB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87" y="1114097"/>
            <a:ext cx="6445581" cy="26480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B6C9A2-CA86-486F-8972-8690EE3801AB}"/>
              </a:ext>
            </a:extLst>
          </p:cNvPr>
          <p:cNvCxnSpPr>
            <a:cxnSpLocks/>
          </p:cNvCxnSpPr>
          <p:nvPr/>
        </p:nvCxnSpPr>
        <p:spPr>
          <a:xfrm>
            <a:off x="6689046" y="1888315"/>
            <a:ext cx="15977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7998BE-B019-424D-9F38-EC6E0E09AA38}"/>
              </a:ext>
            </a:extLst>
          </p:cNvPr>
          <p:cNvCxnSpPr>
            <a:cxnSpLocks/>
          </p:cNvCxnSpPr>
          <p:nvPr/>
        </p:nvCxnSpPr>
        <p:spPr>
          <a:xfrm>
            <a:off x="8117477" y="2186151"/>
            <a:ext cx="8893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01EBF6-15A1-43CC-BCEF-2B9BA6F8AA07}"/>
              </a:ext>
            </a:extLst>
          </p:cNvPr>
          <p:cNvCxnSpPr>
            <a:cxnSpLocks/>
          </p:cNvCxnSpPr>
          <p:nvPr/>
        </p:nvCxnSpPr>
        <p:spPr>
          <a:xfrm>
            <a:off x="6309360" y="2989405"/>
            <a:ext cx="6629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432A57-F407-42C0-A30A-2DDC780A072A}"/>
              </a:ext>
            </a:extLst>
          </p:cNvPr>
          <p:cNvCxnSpPr>
            <a:cxnSpLocks/>
          </p:cNvCxnSpPr>
          <p:nvPr/>
        </p:nvCxnSpPr>
        <p:spPr>
          <a:xfrm>
            <a:off x="6263640" y="3258206"/>
            <a:ext cx="6629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26693C-3B12-4949-80CD-5B4A0C7E958D}"/>
              </a:ext>
            </a:extLst>
          </p:cNvPr>
          <p:cNvCxnSpPr>
            <a:cxnSpLocks/>
          </p:cNvCxnSpPr>
          <p:nvPr/>
        </p:nvCxnSpPr>
        <p:spPr>
          <a:xfrm>
            <a:off x="6263640" y="3606625"/>
            <a:ext cx="49544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08" y="220867"/>
            <a:ext cx="48348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AEB069-884E-410C-876E-6182E4B29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478558" y="1205682"/>
            <a:ext cx="2375694" cy="17817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576971B-88EB-4197-8FB6-E9A72D78A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0766" y="3936594"/>
            <a:ext cx="3240360" cy="216071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DB64D5B-D4EF-4EB2-A481-6FCCCCA83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95" y="1033295"/>
            <a:ext cx="1997073" cy="5616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63CFE205-C37F-420C-B273-9A5038457CEE}"/>
                  </a:ext>
                </a:extLst>
              </p14:cNvPr>
              <p14:cNvContentPartPr/>
              <p14:nvPr/>
            </p14:nvContentPartPr>
            <p14:xfrm>
              <a:off x="2053086" y="1033295"/>
              <a:ext cx="758880" cy="483120"/>
            </p14:xfrm>
          </p:contentPart>
        </mc:Choice>
        <mc:Fallback xmlns=""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63CFE205-C37F-420C-B273-9A5038457C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7086" y="997295"/>
                <a:ext cx="8305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DDD86DA0-AE2E-410E-B45F-AB9BC0AC62FB}"/>
                  </a:ext>
                </a:extLst>
              </p14:cNvPr>
              <p14:cNvContentPartPr/>
              <p14:nvPr/>
            </p14:nvContentPartPr>
            <p14:xfrm>
              <a:off x="1908366" y="3204095"/>
              <a:ext cx="1325160" cy="61056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DDD86DA0-AE2E-410E-B45F-AB9BC0AC62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72366" y="3168095"/>
                <a:ext cx="139680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D9F378-3FC1-494F-9C5A-38655813793F}"/>
                  </a:ext>
                </a:extLst>
              </p14:cNvPr>
              <p14:cNvContentPartPr/>
              <p14:nvPr/>
            </p14:nvContentPartPr>
            <p14:xfrm>
              <a:off x="10933148" y="1540798"/>
              <a:ext cx="906120" cy="945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D9F378-3FC1-494F-9C5A-3865581379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97148" y="1504798"/>
                <a:ext cx="97776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E7727E9E-14DC-40BC-8FD0-0D977A34A5EE}"/>
                  </a:ext>
                </a:extLst>
              </p14:cNvPr>
              <p14:cNvContentPartPr/>
              <p14:nvPr/>
            </p14:nvContentPartPr>
            <p14:xfrm>
              <a:off x="10100108" y="3284414"/>
              <a:ext cx="833040" cy="731520"/>
            </p14:xfrm>
          </p:contentPart>
        </mc:Choice>
        <mc:Fallback xmlns=""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E7727E9E-14DC-40BC-8FD0-0D977A34A5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64108" y="3248414"/>
                <a:ext cx="904680" cy="8031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0AE8B24-8B6E-4D64-8CDF-04B09E29F398}"/>
              </a:ext>
            </a:extLst>
          </p:cNvPr>
          <p:cNvSpPr txBox="1"/>
          <p:nvPr/>
        </p:nvSpPr>
        <p:spPr>
          <a:xfrm>
            <a:off x="1334453" y="64310"/>
            <a:ext cx="483488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sz="2000" b="1" dirty="0"/>
              <a:t>Kotitehtävä</a:t>
            </a:r>
          </a:p>
          <a:p>
            <a:r>
              <a:rPr lang="fi-FI" sz="2000" b="1" dirty="0"/>
              <a:t>1.Kieliympäristö/ Language </a:t>
            </a:r>
            <a:r>
              <a:rPr lang="fi-FI" sz="2000" b="1" dirty="0" err="1"/>
              <a:t>all</a:t>
            </a:r>
            <a:r>
              <a:rPr lang="fi-FI" sz="2000" b="1" dirty="0"/>
              <a:t> </a:t>
            </a:r>
            <a:r>
              <a:rPr lang="fi-FI" sz="2000" b="1" dirty="0" err="1"/>
              <a:t>around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3BD7-DD79-4144-83AD-2F99CF73F2F5}"/>
              </a:ext>
            </a:extLst>
          </p:cNvPr>
          <p:cNvSpPr txBox="1"/>
          <p:nvPr/>
        </p:nvSpPr>
        <p:spPr>
          <a:xfrm>
            <a:off x="3695372" y="5016953"/>
            <a:ext cx="4649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Take photos (3-5 </a:t>
            </a:r>
            <a:r>
              <a:rPr lang="en-US" sz="2800" b="1" dirty="0" err="1">
                <a:highlight>
                  <a:srgbClr val="FFFF00"/>
                </a:highlight>
              </a:rPr>
              <a:t>kuvaa</a:t>
            </a:r>
            <a:r>
              <a:rPr lang="en-US" sz="2800" b="1" dirty="0">
                <a:highlight>
                  <a:srgbClr val="FFFF00"/>
                </a:highlight>
              </a:rPr>
              <a:t>)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where you can see PARTITIIVI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in your everyday life</a:t>
            </a:r>
          </a:p>
        </p:txBody>
      </p:sp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2F43BE2F-4A9A-4AEF-A2B9-693C7992FA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70" y="971679"/>
            <a:ext cx="1997073" cy="3651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E63E34-6CC4-4566-96EF-40DBBAAB1712}"/>
                  </a:ext>
                </a:extLst>
              </p14:cNvPr>
              <p14:cNvContentPartPr/>
              <p14:nvPr/>
            </p14:nvContentPartPr>
            <p14:xfrm>
              <a:off x="4351908" y="3219418"/>
              <a:ext cx="1221825" cy="11049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E63E34-6CC4-4566-96EF-40DBBAAB17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5930" y="3183298"/>
                <a:ext cx="1293422" cy="1176778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8276B5A-15E7-4D2C-95EE-ED48E314FF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87" y="1033295"/>
            <a:ext cx="3217966" cy="3744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A583431B-8D27-4C4F-8240-A9C79AD71B39}"/>
                  </a:ext>
                </a:extLst>
              </p14:cNvPr>
              <p14:cNvContentPartPr/>
              <p14:nvPr/>
            </p14:nvContentPartPr>
            <p14:xfrm>
              <a:off x="6138320" y="1841048"/>
              <a:ext cx="3832017" cy="2635702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A583431B-8D27-4C4F-8240-A9C79AD71B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02305" y="1805021"/>
                <a:ext cx="3903687" cy="27073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03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8680" y="138544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2. Kieliympäristö</a:t>
            </a:r>
            <a:br>
              <a:rPr lang="fi-FI" dirty="0"/>
            </a:br>
            <a:r>
              <a:rPr lang="fi-FI" dirty="0"/>
              <a:t>Language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134" y="1623060"/>
            <a:ext cx="673144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Tehtävä 16 sivulla 70 (kirjassa)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Go to a </a:t>
            </a:r>
            <a:r>
              <a:rPr lang="fi-FI" b="1" dirty="0" err="1">
                <a:highlight>
                  <a:srgbClr val="FFFF00"/>
                </a:highlight>
              </a:rPr>
              <a:t>grocery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store</a:t>
            </a:r>
            <a:r>
              <a:rPr lang="fi-FI" b="1" dirty="0">
                <a:highlight>
                  <a:srgbClr val="FFFF00"/>
                </a:highlight>
              </a:rPr>
              <a:t>. Look for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signs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given</a:t>
            </a:r>
            <a:r>
              <a:rPr lang="fi-FI" b="1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Write in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boxes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words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that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belong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there</a:t>
            </a:r>
            <a:r>
              <a:rPr lang="fi-FI" b="1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Write at </a:t>
            </a:r>
            <a:r>
              <a:rPr lang="fi-FI" b="1" dirty="0" err="1">
                <a:highlight>
                  <a:srgbClr val="FFFF00"/>
                </a:highlight>
              </a:rPr>
              <a:t>least</a:t>
            </a:r>
            <a:r>
              <a:rPr lang="fi-FI" b="1" dirty="0">
                <a:highlight>
                  <a:srgbClr val="FFFF00"/>
                </a:highlight>
              </a:rPr>
              <a:t> in 5 </a:t>
            </a:r>
            <a:r>
              <a:rPr lang="fi-FI" b="1" dirty="0" err="1">
                <a:highlight>
                  <a:srgbClr val="FFFF00"/>
                </a:highlight>
              </a:rPr>
              <a:t>different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boxes</a:t>
            </a:r>
            <a:r>
              <a:rPr lang="fi-FI" b="1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D1344603-EDDA-4735-B184-F9E01FC2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68" y="0"/>
            <a:ext cx="4666449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Kotitehtävät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kirjassa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0150" y="2423160"/>
            <a:ext cx="10138410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2: </a:t>
            </a:r>
            <a:r>
              <a:rPr lang="fi-FI" i="1" dirty="0" err="1">
                <a:highlight>
                  <a:srgbClr val="FFFF00"/>
                </a:highlight>
              </a:rPr>
              <a:t>Learn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possessive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structure</a:t>
            </a:r>
            <a:r>
              <a:rPr lang="fi-FI" i="1" dirty="0">
                <a:highlight>
                  <a:srgbClr val="FFFF00"/>
                </a:highlight>
              </a:rPr>
              <a:t> (Minulla on)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(video +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+ interaktiivinen video)</a:t>
            </a: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74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5DC8-4733-43F3-A875-5A68EF00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478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Hyvä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ä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päivänjatko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Nähdään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torstaina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1FFC4-1B91-C713-31E9-D0A916AE9BC7}"/>
              </a:ext>
            </a:extLst>
          </p:cNvPr>
          <p:cNvSpPr txBox="1"/>
          <p:nvPr/>
        </p:nvSpPr>
        <p:spPr>
          <a:xfrm>
            <a:off x="7334250" y="2619375"/>
            <a:ext cx="539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HYVÄ</a:t>
            </a:r>
            <a:r>
              <a:rPr lang="en-US" sz="3600" b="1" dirty="0">
                <a:highlight>
                  <a:srgbClr val="FFFF00"/>
                </a:highlight>
              </a:rPr>
              <a:t>Ä</a:t>
            </a:r>
            <a:r>
              <a:rPr lang="en-US" sz="3600" b="1" dirty="0"/>
              <a:t> SYÖMÄPUIKKOPÄIVÄ</a:t>
            </a:r>
            <a:r>
              <a:rPr lang="en-US" sz="3600" b="1" dirty="0">
                <a:highlight>
                  <a:srgbClr val="FFFF00"/>
                </a:highlight>
              </a:rPr>
              <a:t>Ä</a:t>
            </a:r>
            <a:r>
              <a:rPr lang="en-US" sz="3600" b="1" dirty="0"/>
              <a:t>!</a:t>
            </a:r>
          </a:p>
        </p:txBody>
      </p:sp>
      <p:pic>
        <p:nvPicPr>
          <p:cNvPr id="13" name="Content Placeholder 12" descr="A picture containing text, table, clipart, seat&#10;&#10;Description automatically generated">
            <a:extLst>
              <a:ext uri="{FF2B5EF4-FFF2-40B4-BE49-F238E27FC236}">
                <a16:creationId xmlns:a16="http://schemas.microsoft.com/office/drawing/2014/main" id="{FF8A0B5E-F862-66FF-1273-D77C6CF45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15" y="1556722"/>
            <a:ext cx="6397120" cy="4525963"/>
          </a:xfrm>
        </p:spPr>
      </p:pic>
    </p:spTree>
    <p:extLst>
      <p:ext uri="{BB962C8B-B14F-4D97-AF65-F5344CB8AC3E}">
        <p14:creationId xmlns:p14="http://schemas.microsoft.com/office/powerpoint/2010/main" val="19205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1CC8-9641-40BE-BEDF-B7B7F85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2" y="392395"/>
            <a:ext cx="8793940" cy="1000125"/>
          </a:xfrm>
        </p:spPr>
        <p:txBody>
          <a:bodyPr/>
          <a:lstStyle/>
          <a:p>
            <a:r>
              <a:rPr lang="en-US" dirty="0" err="1"/>
              <a:t>Kysy</a:t>
            </a:r>
            <a:r>
              <a:rPr lang="en-US" dirty="0"/>
              <a:t> ja </a:t>
            </a:r>
            <a:r>
              <a:rPr lang="en-US" dirty="0" err="1"/>
              <a:t>parisi</a:t>
            </a:r>
            <a:r>
              <a:rPr lang="en-US" dirty="0"/>
              <a:t> vastaa!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C215A7-F798-4B62-8575-DC8B8C03F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7570" y="1194470"/>
            <a:ext cx="5558943" cy="527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Syötkö juustoa aamulla?</a:t>
            </a:r>
          </a:p>
          <a:p>
            <a:r>
              <a:rPr lang="fi-FI" sz="2400" dirty="0"/>
              <a:t>Mikä päivä tänään on?</a:t>
            </a:r>
          </a:p>
          <a:p>
            <a:r>
              <a:rPr lang="fi-FI" sz="2400" dirty="0"/>
              <a:t>Juotko teetä illalla?</a:t>
            </a:r>
          </a:p>
          <a:p>
            <a:r>
              <a:rPr lang="fi-FI" sz="2400" dirty="0"/>
              <a:t>Opiskeletko suomea joka päivä?</a:t>
            </a:r>
          </a:p>
          <a:p>
            <a:r>
              <a:rPr lang="fi-FI" sz="2400" dirty="0"/>
              <a:t>Teetkö kotitehtävät yöllä?</a:t>
            </a:r>
          </a:p>
          <a:p>
            <a:r>
              <a:rPr lang="fi-FI" sz="2400" dirty="0"/>
              <a:t>Katsotko telkkaria usein (</a:t>
            </a:r>
            <a:r>
              <a:rPr lang="fi-FI" sz="2400" dirty="0" err="1"/>
              <a:t>often</a:t>
            </a:r>
            <a:r>
              <a:rPr lang="fi-FI" sz="2400" dirty="0"/>
              <a:t>)?</a:t>
            </a:r>
          </a:p>
          <a:p>
            <a:r>
              <a:rPr lang="fi-FI" sz="2400" dirty="0"/>
              <a:t>Paljonko kello on?</a:t>
            </a:r>
          </a:p>
          <a:p>
            <a:r>
              <a:rPr lang="fi-FI" sz="2400" dirty="0"/>
              <a:t>Pelaatko futista huomenna?</a:t>
            </a:r>
          </a:p>
          <a:p>
            <a:r>
              <a:rPr lang="fi-FI" sz="2400" dirty="0"/>
              <a:t>Mihin aikaan syöt lounasta (</a:t>
            </a:r>
            <a:r>
              <a:rPr lang="fi-FI" sz="2400" dirty="0" err="1"/>
              <a:t>lunch</a:t>
            </a:r>
            <a:r>
              <a:rPr lang="fi-FI" sz="2400" dirty="0"/>
              <a:t>)?</a:t>
            </a:r>
          </a:p>
          <a:p>
            <a:r>
              <a:rPr lang="fi-FI" sz="2400" dirty="0"/>
              <a:t>Oletko Helsingin yliopiston opiskelija?</a:t>
            </a:r>
          </a:p>
          <a:p>
            <a:pPr>
              <a:buFont typeface="Wingdings 3" charset="2"/>
              <a:buAutoNum type="arabicPeriod"/>
            </a:pPr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FDCA1E-EB37-48DB-A44B-09082360910D}"/>
              </a:ext>
            </a:extLst>
          </p:cNvPr>
          <p:cNvSpPr txBox="1">
            <a:spLocks/>
          </p:cNvSpPr>
          <p:nvPr/>
        </p:nvSpPr>
        <p:spPr>
          <a:xfrm>
            <a:off x="5488303" y="2789758"/>
            <a:ext cx="6177915" cy="44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Mitä </a:t>
            </a:r>
            <a:r>
              <a:rPr lang="fi-FI" sz="2400" dirty="0" err="1"/>
              <a:t>sä</a:t>
            </a:r>
            <a:r>
              <a:rPr lang="fi-FI" sz="2400" dirty="0"/>
              <a:t> syöt ja juot yleensä/normaalisti</a:t>
            </a:r>
          </a:p>
          <a:p>
            <a:pPr marL="0" indent="0">
              <a:buNone/>
            </a:pPr>
            <a:r>
              <a:rPr lang="fi-FI" sz="2400" dirty="0"/>
              <a:t>aamulla?</a:t>
            </a:r>
          </a:p>
          <a:p>
            <a:r>
              <a:rPr lang="fi-FI" sz="2400" dirty="0"/>
              <a:t>Mitä </a:t>
            </a:r>
            <a:r>
              <a:rPr lang="fi-FI" sz="2400" dirty="0" err="1"/>
              <a:t>sä</a:t>
            </a:r>
            <a:r>
              <a:rPr lang="fi-FI" sz="2400" dirty="0"/>
              <a:t> syöt usein Suomessa?</a:t>
            </a:r>
          </a:p>
          <a:p>
            <a:r>
              <a:rPr lang="fi-FI" sz="2400" dirty="0"/>
              <a:t>Onko intensiivikurssi keskiviikkona?</a:t>
            </a:r>
          </a:p>
          <a:p>
            <a:r>
              <a:rPr lang="fi-FI" sz="2400" dirty="0"/>
              <a:t>Tuletko yliopistoon kello 9 maanantaina?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E80D-D1C1-4A8C-B80C-1CD14050DA45}"/>
              </a:ext>
            </a:extLst>
          </p:cNvPr>
          <p:cNvCxnSpPr/>
          <p:nvPr/>
        </p:nvCxnSpPr>
        <p:spPr>
          <a:xfrm>
            <a:off x="5488303" y="1533525"/>
            <a:ext cx="0" cy="5076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1CAE4964-95F3-44D6-B304-A492121E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80" y="91440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7A037D-1177-4BF1-92B2-C8B841F7DF5F}"/>
              </a:ext>
            </a:extLst>
          </p:cNvPr>
          <p:cNvSpPr txBox="1"/>
          <p:nvPr/>
        </p:nvSpPr>
        <p:spPr>
          <a:xfrm>
            <a:off x="5488303" y="908645"/>
            <a:ext cx="662368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Joo</a:t>
            </a:r>
            <a:r>
              <a:rPr lang="en-US" sz="2400" b="1" dirty="0"/>
              <a:t>/</a:t>
            </a:r>
            <a:r>
              <a:rPr lang="en-US" sz="2400" b="1" dirty="0" err="1"/>
              <a:t>kyllä</a:t>
            </a:r>
            <a:r>
              <a:rPr lang="en-US" sz="2400" b="1" dirty="0"/>
              <a:t> </a:t>
            </a:r>
            <a:r>
              <a:rPr lang="en-US" sz="2400" b="1" dirty="0" err="1"/>
              <a:t>syön</a:t>
            </a:r>
            <a:r>
              <a:rPr lang="en-US" sz="2400" b="1" dirty="0"/>
              <a:t> </a:t>
            </a:r>
            <a:r>
              <a:rPr lang="en-US" sz="2400" b="1" dirty="0" err="1"/>
              <a:t>juustoa</a:t>
            </a:r>
            <a:r>
              <a:rPr lang="en-US" sz="2400" b="1" dirty="0"/>
              <a:t> </a:t>
            </a:r>
            <a:r>
              <a:rPr lang="en-US" sz="2400" b="1" dirty="0" err="1"/>
              <a:t>aamulla</a:t>
            </a:r>
            <a:r>
              <a:rPr lang="en-US" sz="2400" b="1" dirty="0"/>
              <a:t>/</a:t>
            </a:r>
            <a:r>
              <a:rPr lang="en-US" sz="2400" b="1" dirty="0" err="1"/>
              <a:t>joka</a:t>
            </a:r>
            <a:r>
              <a:rPr lang="en-US" sz="2400" b="1" dirty="0"/>
              <a:t> </a:t>
            </a:r>
            <a:r>
              <a:rPr lang="en-US" sz="2400" b="1" dirty="0" err="1"/>
              <a:t>aamu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juustoa</a:t>
            </a:r>
            <a:r>
              <a:rPr lang="en-US" sz="2400" b="1" dirty="0"/>
              <a:t> </a:t>
            </a:r>
            <a:r>
              <a:rPr lang="en-US" sz="2400" b="1" dirty="0" err="1"/>
              <a:t>aamulla</a:t>
            </a:r>
            <a:r>
              <a:rPr lang="en-US" sz="2400" b="1" dirty="0"/>
              <a:t>. </a:t>
            </a:r>
            <a:r>
              <a:rPr lang="en-US" sz="2400" b="1" dirty="0" err="1"/>
              <a:t>Syön</a:t>
            </a:r>
            <a:r>
              <a:rPr lang="en-US" sz="2400" b="1" dirty="0"/>
              <a:t> </a:t>
            </a:r>
            <a:r>
              <a:rPr lang="en-US" sz="2400" b="1" dirty="0" err="1"/>
              <a:t>illalla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koskaan</a:t>
            </a:r>
            <a:r>
              <a:rPr lang="en-US" sz="2400" b="1" dirty="0"/>
              <a:t> </a:t>
            </a:r>
            <a:r>
              <a:rPr lang="en-US" sz="2400" b="1" dirty="0" err="1"/>
              <a:t>juustoa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21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8E61-B445-47AC-BBE8-B8C1673B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04" y="912114"/>
            <a:ext cx="9144000" cy="114528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Palaute</a:t>
            </a:r>
            <a:r>
              <a:rPr lang="en-US" dirty="0"/>
              <a:t>: Mun </a:t>
            </a:r>
            <a:r>
              <a:rPr lang="en-US" dirty="0" err="1"/>
              <a:t>päivä</a:t>
            </a:r>
            <a:r>
              <a:rPr lang="en-US" dirty="0"/>
              <a:t> (</a:t>
            </a:r>
            <a:r>
              <a:rPr lang="en-US" dirty="0" err="1"/>
              <a:t>Teksti</a:t>
            </a:r>
            <a:r>
              <a:rPr lang="en-US" dirty="0"/>
              <a:t> 1)</a:t>
            </a:r>
            <a:br>
              <a:rPr lang="en-US" dirty="0"/>
            </a:br>
            <a:r>
              <a:rPr lang="en-US" dirty="0"/>
              <a:t>Feedforward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AB48-6896-4DE5-978E-66EE907E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2228850"/>
            <a:ext cx="9781794" cy="3870198"/>
          </a:xfrm>
        </p:spPr>
        <p:txBody>
          <a:bodyPr/>
          <a:lstStyle/>
          <a:p>
            <a:r>
              <a:rPr lang="en-US" dirty="0"/>
              <a:t>Instructions followed</a:t>
            </a:r>
          </a:p>
          <a:p>
            <a:r>
              <a:rPr lang="en-US" dirty="0"/>
              <a:t>Verb types well used </a:t>
            </a:r>
          </a:p>
          <a:p>
            <a:r>
              <a:rPr lang="en-US" dirty="0"/>
              <a:t>Time expressions (diversity)</a:t>
            </a:r>
          </a:p>
          <a:p>
            <a:r>
              <a:rPr lang="en-US" dirty="0"/>
              <a:t>Info about the place (opening hours)</a:t>
            </a:r>
          </a:p>
          <a:p>
            <a:r>
              <a:rPr lang="en-US" dirty="0"/>
              <a:t>OWN TEXT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292C931-30B8-479C-995B-00CF18C9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3098" y="456057"/>
            <a:ext cx="158725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32A-7135-4082-8DD7-4ECB2579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282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Korjaa</a:t>
            </a:r>
            <a:r>
              <a:rPr lang="en-US" dirty="0"/>
              <a:t> </a:t>
            </a:r>
            <a:r>
              <a:rPr lang="en-US" dirty="0" err="1"/>
              <a:t>parin</a:t>
            </a:r>
            <a:r>
              <a:rPr lang="en-US" dirty="0"/>
              <a:t> </a:t>
            </a:r>
            <a:r>
              <a:rPr lang="en-US" dirty="0" err="1"/>
              <a:t>kanssa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1510-6A16-4538-9BC8-B979ED58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165657"/>
            <a:ext cx="11235559" cy="5417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1.Mä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Englantilainen</a:t>
            </a:r>
            <a:r>
              <a:rPr lang="en-US" dirty="0"/>
              <a:t> ja </a:t>
            </a:r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Englantia</a:t>
            </a:r>
            <a:r>
              <a:rPr lang="en-US" dirty="0"/>
              <a:t> ja </a:t>
            </a:r>
            <a:r>
              <a:rPr lang="en-US" dirty="0" err="1"/>
              <a:t>Ranskaa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2.En </a:t>
            </a:r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Helsinkissä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3.Minä </a:t>
            </a:r>
            <a:r>
              <a:rPr lang="en-US" dirty="0" err="1"/>
              <a:t>mennä</a:t>
            </a:r>
            <a:r>
              <a:rPr lang="en-US" dirty="0"/>
              <a:t> </a:t>
            </a:r>
            <a:r>
              <a:rPr lang="en-US" dirty="0" err="1"/>
              <a:t>kotiin</a:t>
            </a:r>
            <a:r>
              <a:rPr lang="en-US" dirty="0"/>
              <a:t> ja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läksyt</a:t>
            </a:r>
            <a:r>
              <a:rPr lang="en-US" dirty="0"/>
              <a:t> </a:t>
            </a:r>
            <a:r>
              <a:rPr lang="en-US" dirty="0" err="1"/>
              <a:t>illalla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on </a:t>
            </a:r>
            <a:r>
              <a:rPr lang="en-US" dirty="0" err="1"/>
              <a:t>väsynyt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herään</a:t>
            </a:r>
            <a:r>
              <a:rPr lang="en-US" dirty="0"/>
              <a:t> </a:t>
            </a:r>
            <a:r>
              <a:rPr lang="en-US" dirty="0" err="1"/>
              <a:t>yhdeksän</a:t>
            </a:r>
            <a:r>
              <a:rPr lang="en-US" dirty="0"/>
              <a:t> </a:t>
            </a:r>
            <a:r>
              <a:rPr lang="en-US" dirty="0" err="1"/>
              <a:t>kello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6.Puhun </a:t>
            </a:r>
            <a:r>
              <a:rPr lang="en-US" dirty="0" err="1"/>
              <a:t>venäjä</a:t>
            </a:r>
            <a:r>
              <a:rPr lang="en-US" dirty="0"/>
              <a:t> ja </a:t>
            </a:r>
            <a:r>
              <a:rPr lang="en-US" dirty="0" err="1"/>
              <a:t>englanti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7.Minä </a:t>
            </a:r>
            <a:r>
              <a:rPr lang="en-US" dirty="0" err="1"/>
              <a:t>opiskelija</a:t>
            </a:r>
            <a:r>
              <a:rPr lang="en-US" dirty="0"/>
              <a:t> Aalto-</a:t>
            </a:r>
            <a:r>
              <a:rPr lang="en-US" dirty="0" err="1"/>
              <a:t>yliopisto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8. Mun </a:t>
            </a:r>
            <a:r>
              <a:rPr lang="en-US" dirty="0" err="1"/>
              <a:t>äidinkieli</a:t>
            </a:r>
            <a:r>
              <a:rPr lang="en-US" dirty="0"/>
              <a:t> on </a:t>
            </a:r>
            <a:r>
              <a:rPr lang="en-US" dirty="0" err="1"/>
              <a:t>englantia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vähän</a:t>
            </a:r>
            <a:r>
              <a:rPr lang="en-US" dirty="0"/>
              <a:t> </a:t>
            </a:r>
            <a:r>
              <a:rPr lang="en-US" dirty="0" err="1"/>
              <a:t>suomessa</a:t>
            </a:r>
            <a:r>
              <a:rPr lang="en-US" dirty="0"/>
              <a:t>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20FEB77B-1131-4CF8-A7A0-AA7FF99F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78" y="86443"/>
            <a:ext cx="1434949" cy="10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0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32A-7135-4082-8DD7-4ECB2579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282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Korjaa</a:t>
            </a:r>
            <a:r>
              <a:rPr lang="en-US" dirty="0"/>
              <a:t> </a:t>
            </a:r>
            <a:r>
              <a:rPr lang="en-US" dirty="0" err="1"/>
              <a:t>parin</a:t>
            </a:r>
            <a:r>
              <a:rPr lang="en-US" dirty="0"/>
              <a:t> </a:t>
            </a:r>
            <a:r>
              <a:rPr lang="en-US" dirty="0" err="1"/>
              <a:t>kanssa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1510-6A16-4538-9BC8-B979ED58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165657"/>
            <a:ext cx="11235559" cy="5417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1.Mä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e</a:t>
            </a:r>
            <a:r>
              <a:rPr lang="en-US" dirty="0" err="1"/>
              <a:t>nglantilainen</a:t>
            </a:r>
            <a:r>
              <a:rPr lang="en-US" dirty="0"/>
              <a:t> ja </a:t>
            </a:r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e</a:t>
            </a:r>
            <a:r>
              <a:rPr lang="en-US" dirty="0" err="1"/>
              <a:t>nglantia</a:t>
            </a:r>
            <a:r>
              <a:rPr lang="en-US" dirty="0"/>
              <a:t> ja </a:t>
            </a:r>
            <a:r>
              <a:rPr lang="en-US" dirty="0" err="1">
                <a:highlight>
                  <a:srgbClr val="FFFF00"/>
                </a:highlight>
              </a:rPr>
              <a:t>r</a:t>
            </a:r>
            <a:r>
              <a:rPr lang="en-US" dirty="0" err="1"/>
              <a:t>anskaa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2.En </a:t>
            </a:r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Helsi</a:t>
            </a:r>
            <a:r>
              <a:rPr lang="en-US" dirty="0" err="1">
                <a:highlight>
                  <a:srgbClr val="FFFF00"/>
                </a:highlight>
              </a:rPr>
              <a:t>ng</a:t>
            </a:r>
            <a:r>
              <a:rPr lang="en-US" dirty="0" err="1"/>
              <a:t>issä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3.Minä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menen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/>
              <a:t>kotiin</a:t>
            </a:r>
            <a:r>
              <a:rPr lang="en-US" dirty="0"/>
              <a:t> ja </a:t>
            </a:r>
            <a:r>
              <a:rPr lang="en-US" dirty="0">
                <a:highlight>
                  <a:srgbClr val="FFFF00"/>
                </a:highlight>
              </a:rPr>
              <a:t>teen</a:t>
            </a:r>
            <a:r>
              <a:rPr lang="en-US" dirty="0"/>
              <a:t> </a:t>
            </a:r>
            <a:r>
              <a:rPr lang="en-US" dirty="0" err="1"/>
              <a:t>läksyt</a:t>
            </a:r>
            <a:r>
              <a:rPr lang="en-US" dirty="0"/>
              <a:t> (=</a:t>
            </a:r>
            <a:r>
              <a:rPr lang="en-US" dirty="0" err="1"/>
              <a:t>kotitehtävät</a:t>
            </a:r>
            <a:r>
              <a:rPr lang="en-US" dirty="0"/>
              <a:t>) </a:t>
            </a:r>
            <a:r>
              <a:rPr lang="en-US" dirty="0" err="1"/>
              <a:t>illalla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en</a:t>
            </a:r>
            <a:r>
              <a:rPr lang="en-US" dirty="0">
                <a:highlight>
                  <a:srgbClr val="FFFF00"/>
                </a:highlight>
              </a:rPr>
              <a:t> ole </a:t>
            </a:r>
            <a:r>
              <a:rPr lang="en-US" dirty="0" err="1"/>
              <a:t>väsynyt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herään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kello</a:t>
            </a:r>
            <a:r>
              <a:rPr lang="en-US" dirty="0"/>
              <a:t> </a:t>
            </a:r>
            <a:r>
              <a:rPr lang="en-US" dirty="0" err="1"/>
              <a:t>yhdeksän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6.Puhun </a:t>
            </a:r>
            <a:r>
              <a:rPr lang="en-US" dirty="0" err="1"/>
              <a:t>venäjä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 ja </a:t>
            </a:r>
            <a:r>
              <a:rPr lang="en-US" dirty="0" err="1"/>
              <a:t>englanti</a:t>
            </a:r>
            <a:r>
              <a:rPr lang="en-US" dirty="0" err="1">
                <a:highlight>
                  <a:srgbClr val="FFFF00"/>
                </a:highlight>
              </a:rPr>
              <a:t>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7.Minä </a:t>
            </a:r>
            <a:r>
              <a:rPr lang="en-US" dirty="0" err="1">
                <a:highlight>
                  <a:srgbClr val="FFFF00"/>
                </a:highlight>
              </a:rPr>
              <a:t>olen</a:t>
            </a:r>
            <a:r>
              <a:rPr lang="en-US" dirty="0"/>
              <a:t> </a:t>
            </a:r>
            <a:r>
              <a:rPr lang="en-US" dirty="0" err="1"/>
              <a:t>opiskelija</a:t>
            </a:r>
            <a:r>
              <a:rPr lang="en-US" dirty="0"/>
              <a:t> Aalto-</a:t>
            </a:r>
            <a:r>
              <a:rPr lang="en-US" dirty="0" err="1"/>
              <a:t>yliopisto</a:t>
            </a:r>
            <a:r>
              <a:rPr lang="en-US" dirty="0" err="1">
                <a:highlight>
                  <a:srgbClr val="FFFF00"/>
                </a:highlight>
              </a:rPr>
              <a:t>ssa</a:t>
            </a:r>
            <a:r>
              <a:rPr lang="en-US" dirty="0"/>
              <a:t>./ Olen Aalto-</a:t>
            </a:r>
            <a:r>
              <a:rPr lang="en-US" dirty="0" err="1"/>
              <a:t>yliopisto</a:t>
            </a:r>
            <a:r>
              <a:rPr lang="en-US" dirty="0" err="1">
                <a:highlight>
                  <a:srgbClr val="FFFF00"/>
                </a:highlight>
              </a:rPr>
              <a:t>n</a:t>
            </a:r>
            <a:r>
              <a:rPr lang="en-US" dirty="0"/>
              <a:t> </a:t>
            </a:r>
            <a:r>
              <a:rPr lang="en-US" dirty="0" err="1"/>
              <a:t>opiskelija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8. Mun </a:t>
            </a:r>
            <a:r>
              <a:rPr lang="en-US" dirty="0" err="1"/>
              <a:t>äidinkieli</a:t>
            </a:r>
            <a:r>
              <a:rPr lang="en-US" dirty="0"/>
              <a:t> on </a:t>
            </a:r>
            <a:r>
              <a:rPr lang="en-US" dirty="0" err="1">
                <a:highlight>
                  <a:srgbClr val="FFFF00"/>
                </a:highlight>
              </a:rPr>
              <a:t>englanti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vähän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suomea</a:t>
            </a:r>
            <a:r>
              <a:rPr lang="en-US" dirty="0"/>
              <a:t>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20FEB77B-1131-4CF8-A7A0-AA7FF99F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78" y="86443"/>
            <a:ext cx="1434949" cy="10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1" y="1172485"/>
            <a:ext cx="11628119" cy="5685515"/>
          </a:xfrm>
        </p:spPr>
        <p:txBody>
          <a:bodyPr>
            <a:normAutofit fontScale="90000"/>
          </a:bodyPr>
          <a:lstStyle/>
          <a:p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Peer feedforward for the video (</a:t>
            </a:r>
            <a:r>
              <a:rPr lang="en-US" dirty="0" err="1"/>
              <a:t>vertaispalaute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maanantaina</a:t>
            </a:r>
            <a:r>
              <a:rPr lang="en-US" dirty="0">
                <a:solidFill>
                  <a:schemeClr val="tx1"/>
                </a:solidFill>
              </a:rPr>
              <a:t> 27.11.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Bring your device on Monday: (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maanantaina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27.11.)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you show your video to another student 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(think about/form the pairs)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 (detailed instructions):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Video </a:t>
            </a: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-&gt; peer feedforward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20.11.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3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 : verbi + 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 </a:t>
            </a:r>
            <a:r>
              <a:rPr lang="fi-FI" sz="2400" dirty="0"/>
              <a:t>minun perhe</a:t>
            </a:r>
            <a:r>
              <a:rPr lang="fi-FI" sz="2400" b="1" dirty="0">
                <a:solidFill>
                  <a:srgbClr val="C00000"/>
                </a:solidFill>
              </a:rPr>
              <a:t>ttä</a:t>
            </a:r>
            <a:r>
              <a:rPr lang="fi-FI" sz="2400" dirty="0"/>
              <a:t>. (</a:t>
            </a:r>
            <a:r>
              <a:rPr lang="fi-FI" sz="2400" dirty="0" err="1"/>
              <a:t>love</a:t>
            </a:r>
            <a:r>
              <a:rPr lang="fi-FI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</a:t>
            </a:r>
            <a:r>
              <a:rPr lang="fi-FI" sz="2400" dirty="0"/>
              <a:t> myös musiikki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Puhun</a:t>
            </a:r>
            <a:r>
              <a:rPr lang="fi-FI" sz="2400" dirty="0"/>
              <a:t> englanti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ja espanja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Ymmärrän</a:t>
            </a:r>
            <a:r>
              <a:rPr lang="fi-FI" sz="2400" dirty="0"/>
              <a:t> 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(</a:t>
            </a:r>
            <a:r>
              <a:rPr lang="fi-FI" sz="2400" dirty="0" err="1"/>
              <a:t>understand</a:t>
            </a:r>
            <a:r>
              <a:rPr lang="fi-FI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Opiskelen</a:t>
            </a:r>
            <a:r>
              <a:rPr lang="fi-FI" sz="2400" dirty="0"/>
              <a:t> 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intensiivikurssilla.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Pelaan </a:t>
            </a:r>
            <a:r>
              <a:rPr lang="fi-FI" sz="2400" dirty="0"/>
              <a:t>futis</a:t>
            </a:r>
            <a:r>
              <a:rPr lang="fi-FI" sz="2400" b="1" dirty="0">
                <a:solidFill>
                  <a:srgbClr val="C00000"/>
                </a:solidFill>
              </a:rPr>
              <a:t>ta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Katson</a:t>
            </a:r>
            <a:r>
              <a:rPr lang="fi-FI" sz="2400" dirty="0"/>
              <a:t> telkkari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illalla.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Odotan</a:t>
            </a:r>
            <a:r>
              <a:rPr lang="fi-FI" sz="2400" dirty="0"/>
              <a:t> bussi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joka päivä. (</a:t>
            </a:r>
            <a:r>
              <a:rPr lang="fi-FI" sz="2400" dirty="0" err="1"/>
              <a:t>wait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3217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D24D-BF5F-4538-8BF5-335B5324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r>
              <a:rPr lang="en-US" dirty="0"/>
              <a:t>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2BAA-B739-41E2-B097-3883693A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5901"/>
            <a:ext cx="9514416" cy="455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MINÄ – MINU</a:t>
            </a:r>
            <a:r>
              <a:rPr lang="en-US" sz="3600" b="1" dirty="0">
                <a:solidFill>
                  <a:schemeClr val="accent5"/>
                </a:solidFill>
              </a:rPr>
              <a:t>A        </a:t>
            </a:r>
            <a:r>
              <a:rPr lang="en-US" sz="3600" b="1" dirty="0" err="1">
                <a:solidFill>
                  <a:schemeClr val="accent5"/>
                </a:solidFill>
              </a:rPr>
              <a:t>Rakastan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sinu</a:t>
            </a:r>
            <a:r>
              <a:rPr lang="en-US" sz="3600" b="1" u="sng" dirty="0" err="1">
                <a:solidFill>
                  <a:schemeClr val="accent5"/>
                </a:solidFill>
              </a:rPr>
              <a:t>a</a:t>
            </a:r>
            <a:r>
              <a:rPr lang="en-US" sz="3600" b="1" u="sng" dirty="0">
                <a:solidFill>
                  <a:schemeClr val="accent5"/>
                </a:solidFill>
              </a:rPr>
              <a:t>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SINÄ – SINU</a:t>
            </a:r>
            <a:r>
              <a:rPr lang="en-US" sz="3600" b="1" dirty="0">
                <a:solidFill>
                  <a:schemeClr val="accent5"/>
                </a:solidFill>
              </a:rPr>
              <a:t>A         </a:t>
            </a:r>
            <a:r>
              <a:rPr lang="fi-FI" sz="3600" b="1" dirty="0">
                <a:solidFill>
                  <a:schemeClr val="accent5"/>
                </a:solidFill>
              </a:rPr>
              <a:t>Odotan tei</a:t>
            </a:r>
            <a:r>
              <a:rPr lang="fi-FI" sz="3600" b="1" u="sng" dirty="0">
                <a:solidFill>
                  <a:schemeClr val="accent5"/>
                </a:solidFill>
              </a:rPr>
              <a:t>tä</a:t>
            </a:r>
            <a:r>
              <a:rPr lang="fi-FI" sz="3600" b="1" dirty="0">
                <a:solidFill>
                  <a:schemeClr val="accent5"/>
                </a:solidFill>
              </a:rPr>
              <a:t> täällä.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HÄN – HÄN</a:t>
            </a:r>
            <a:r>
              <a:rPr lang="en-US" sz="3600" b="1" dirty="0">
                <a:solidFill>
                  <a:schemeClr val="accent5"/>
                </a:solidFill>
              </a:rPr>
              <a:t>TÄ        </a:t>
            </a:r>
            <a:r>
              <a:rPr lang="en-US" sz="3600" b="1" dirty="0" err="1">
                <a:solidFill>
                  <a:schemeClr val="accent5"/>
                </a:solidFill>
              </a:rPr>
              <a:t>Ymmärrän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hän</a:t>
            </a:r>
            <a:r>
              <a:rPr lang="en-US" sz="3600" b="1" u="sng" dirty="0" err="1">
                <a:solidFill>
                  <a:schemeClr val="accent5"/>
                </a:solidFill>
              </a:rPr>
              <a:t>tä</a:t>
            </a:r>
            <a:r>
              <a:rPr lang="en-US" sz="3600" b="1" dirty="0">
                <a:solidFill>
                  <a:schemeClr val="accent5"/>
                </a:solidFill>
              </a:rPr>
              <a:t>.    </a:t>
            </a:r>
          </a:p>
          <a:p>
            <a:pPr marL="0" indent="0">
              <a:buNone/>
            </a:pPr>
            <a:r>
              <a:rPr lang="en-US" sz="3600" b="1" dirty="0"/>
              <a:t>ME – MEI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TE – TEI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HE - HEI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</p:txBody>
      </p:sp>
    </p:spTree>
    <p:extLst>
      <p:ext uri="{BB962C8B-B14F-4D97-AF65-F5344CB8AC3E}">
        <p14:creationId xmlns:p14="http://schemas.microsoft.com/office/powerpoint/2010/main" val="249107190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1114</Words>
  <Application>Microsoft Office PowerPoint</Application>
  <PresentationFormat>Widescreen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Aharoni</vt:lpstr>
      <vt:lpstr>Arial</vt:lpstr>
      <vt:lpstr>Avenir Next LT Pro</vt:lpstr>
      <vt:lpstr>Calibri</vt:lpstr>
      <vt:lpstr>Trebuchet MS</vt:lpstr>
      <vt:lpstr>Wingdings 3</vt:lpstr>
      <vt:lpstr>PrismaticVTI</vt:lpstr>
      <vt:lpstr>Office-teema</vt:lpstr>
      <vt:lpstr>Facet</vt:lpstr>
      <vt:lpstr>Facet</vt:lpstr>
      <vt:lpstr>Office Theme</vt:lpstr>
      <vt:lpstr>Facet</vt:lpstr>
      <vt:lpstr>Hyvää huomenta</vt:lpstr>
      <vt:lpstr>Tänään/ maanantaina 20.11.</vt:lpstr>
      <vt:lpstr>Kysy ja parisi vastaa!</vt:lpstr>
      <vt:lpstr>Palaute: Mun päivä (Teksti 1) Feedforward</vt:lpstr>
      <vt:lpstr>Korjaa parin kanssa</vt:lpstr>
      <vt:lpstr>Korjaa parin kanssa</vt:lpstr>
      <vt:lpstr>3. Peer feedforward for the video (vertaispalaute) (dedis = deadline ensi maanantaina 27.11.  Bring your device on Monday: (maanantaina 27.11.) you show your video to another student  (think about/form the pairs)  MyCourses (detailed instructions):  Video palautus-&gt; peer feedforward Palautus 20.11.</vt:lpstr>
      <vt:lpstr>Partitiivin käyttö : verbi + partitiivi</vt:lpstr>
      <vt:lpstr>Partitiivi</vt:lpstr>
      <vt:lpstr>Partitiivin käyttö</vt:lpstr>
      <vt:lpstr>Partitiivin muodostus a/ä, ta/tä, tta/ttä</vt:lpstr>
      <vt:lpstr>Partitiivin muodostus </vt:lpstr>
      <vt:lpstr>Sano partitiivissa.</vt:lpstr>
      <vt:lpstr>Sano partitiivissa.</vt:lpstr>
      <vt:lpstr>Paritehtävä: kysy ja vastaa. - Juotko sinä maitoa? - Kyllä, minä juon maitoa.</vt:lpstr>
      <vt:lpstr> Onko sun jääkaapissa makkaraa? </vt:lpstr>
      <vt:lpstr>PowerPoint Presentation</vt:lpstr>
      <vt:lpstr>Kieliympäristö Language all around</vt:lpstr>
      <vt:lpstr>Etsi joku, joka…</vt:lpstr>
      <vt:lpstr>Lue parisi kanssa  2 kertaa sivulla 56</vt:lpstr>
      <vt:lpstr>Lue parisi kanssa  2 kertaa sivulla 57</vt:lpstr>
      <vt:lpstr>Lue parisi kanssa  2 kertaa sivulla 57</vt:lpstr>
      <vt:lpstr>  </vt:lpstr>
      <vt:lpstr>2. Kieliympäristö Language all around</vt:lpstr>
      <vt:lpstr>Kotona/At home Kirjassa/ in the book</vt:lpstr>
      <vt:lpstr>Kotona/At home MyCourses</vt:lpstr>
      <vt:lpstr>Hyvää päivänjatkoa! Nähdään torstaina!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iltapäivää opiskelijat!</dc:title>
  <dc:creator>Jäppinen Emese</dc:creator>
  <cp:lastModifiedBy>Keränen Anja</cp:lastModifiedBy>
  <cp:revision>42</cp:revision>
  <dcterms:created xsi:type="dcterms:W3CDTF">2022-10-03T08:37:25Z</dcterms:created>
  <dcterms:modified xsi:type="dcterms:W3CDTF">2023-11-19T21:50:33Z</dcterms:modified>
</cp:coreProperties>
</file>