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80" r:id="rId2"/>
    <p:sldId id="863" r:id="rId3"/>
    <p:sldId id="283" r:id="rId4"/>
    <p:sldId id="867" r:id="rId5"/>
    <p:sldId id="872" r:id="rId6"/>
    <p:sldId id="875" r:id="rId7"/>
    <p:sldId id="876" r:id="rId8"/>
    <p:sldId id="879" r:id="rId9"/>
    <p:sldId id="877" r:id="rId10"/>
    <p:sldId id="912" r:id="rId11"/>
    <p:sldId id="884" r:id="rId12"/>
    <p:sldId id="913" r:id="rId13"/>
    <p:sldId id="915" r:id="rId14"/>
    <p:sldId id="890" r:id="rId15"/>
    <p:sldId id="889" r:id="rId16"/>
    <p:sldId id="888" r:id="rId17"/>
    <p:sldId id="893" r:id="rId18"/>
    <p:sldId id="892" r:id="rId19"/>
    <p:sldId id="914" r:id="rId20"/>
    <p:sldId id="916" r:id="rId21"/>
    <p:sldId id="891" r:id="rId22"/>
    <p:sldId id="918" r:id="rId23"/>
    <p:sldId id="882" r:id="rId24"/>
    <p:sldId id="902" r:id="rId25"/>
    <p:sldId id="903" r:id="rId26"/>
    <p:sldId id="907" r:id="rId27"/>
    <p:sldId id="878" r:id="rId28"/>
    <p:sldId id="920" r:id="rId29"/>
    <p:sldId id="904" r:id="rId30"/>
    <p:sldId id="906" r:id="rId31"/>
    <p:sldId id="908" r:id="rId32"/>
    <p:sldId id="887" r:id="rId33"/>
    <p:sldId id="885" r:id="rId34"/>
    <p:sldId id="886" r:id="rId35"/>
    <p:sldId id="883" r:id="rId36"/>
    <p:sldId id="894" r:id="rId37"/>
    <p:sldId id="905" r:id="rId38"/>
    <p:sldId id="895" r:id="rId39"/>
    <p:sldId id="917" r:id="rId40"/>
    <p:sldId id="898" r:id="rId41"/>
    <p:sldId id="919" r:id="rId42"/>
    <p:sldId id="897" r:id="rId43"/>
    <p:sldId id="896" r:id="rId44"/>
    <p:sldId id="922" r:id="rId45"/>
    <p:sldId id="921" r:id="rId46"/>
    <p:sldId id="296" r:id="rId47"/>
    <p:sldId id="295" r:id="rId48"/>
    <p:sldId id="623" r:id="rId4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884"/>
    <p:restoredTop sz="94648"/>
  </p:normalViewPr>
  <p:slideViewPr>
    <p:cSldViewPr snapToGrid="0">
      <p:cViewPr varScale="1">
        <p:scale>
          <a:sx n="81" d="100"/>
          <a:sy n="81" d="100"/>
        </p:scale>
        <p:origin x="18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5439-5629-6B47-B72D-64F1DD0960B4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DE71F-B12A-7749-8CC3-68916DAC6D6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951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304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17852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7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THINK OF THE THINGS YOU NEED TO INTERACT WITH TO CREATE A LIST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46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THEN YOU ARRIVE AT A STORE – OFTEN WITH A DIZZYING ARRAY OF CHOICES AVAILABLE TO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44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GRAB A BASKET – DESIGNED FOR WHAT KIND OF SHOPPING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2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OR A CART – OFTEN IN DIFFERENT SIZES DEPENDENT ON THE STORE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40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OR KID ENTERTAINMENT FRIENDLY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28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INTERACT WITH LOTS OF PRODUCT DIRECTLY 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05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AND T</a:t>
            </a:r>
            <a:r>
              <a:rPr lang="en-GB" dirty="0"/>
              <a:t>HA</a:t>
            </a:r>
            <a:r>
              <a:rPr lang="en-FI" dirty="0"/>
              <a:t>T PRODUCT INTERACTS WITH ITSELF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99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BARCODES ALLOW ANOTHER LAYER OF INTERACTIVITY BEYOND STOCK CONTROL AND POS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8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1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CHECKOUTS – LINING UP FOR STUFF, HAVING NO CASH, CHECKING IDS, BAGGING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48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SELF CHECKOUT HAVE APPEARED – NO CARTS ALLOWED AND LIMITED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36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AFFINITY CARDS HAVE MORE POTENTIAL THAN JUST COLLECTING POINTS, SAVING MONEY</a:t>
            </a:r>
          </a:p>
          <a:p>
            <a:r>
              <a:rPr lang="en-FI" dirty="0"/>
              <a:t>THEY ARE KEY SOURCES OF DATA (WHICH MEANS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06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OBSERVING AT THE MOMENT – WHAT FACTORS ARE AT PLAY TODAY IN GROCERY RETAIL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4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OFTEN DEAL WITH WHAT PEOPLE NEED OR WANT …</a:t>
            </a:r>
          </a:p>
          <a:p>
            <a:r>
              <a:rPr lang="en-GB" dirty="0"/>
              <a:t>INTERESTING AND COHERENT IN TERMS OF STRUCTURE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97987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2355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50627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 WANT TO PICK MY OWN FRUIT AND VEG – SQUEEZE AND SMELL 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8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FI" dirty="0"/>
              <a:t>HOLE FOODS TOOK SAMPLING TO A WHOLE NEW LEVEL </a:t>
            </a:r>
          </a:p>
          <a:p>
            <a:r>
              <a:rPr lang="en-FI" dirty="0"/>
              <a:t>LIKE A POT LUCK SAMPLE DINNER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05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09430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572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PHYSICALITY TO GROCERY – BRICK AND MORTAR IS LIKELY HERE TO STAY</a:t>
            </a:r>
          </a:p>
          <a:p>
            <a:r>
              <a:rPr lang="en-FI"/>
              <a:t>THINK FULFILLMENT CENTRE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4389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94642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40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88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2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68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245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16111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60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36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GROCERY RETAIL COMES IN ALL SORTS OF SIZE – DESIGN CHOICES IMPACT STRATEGY</a:t>
            </a:r>
          </a:p>
          <a:p>
            <a:r>
              <a:rPr lang="en-FI" dirty="0"/>
              <a:t>WHY IS ALEPA DESIGNED LIKE IT IS … WHAT’S THE BACK STORY?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91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88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HOW THESE FACTORS MIGHT PLAY OUT IN THE FUTURE IN THAT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49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494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A FUNNY REMINDER OF SOME OF THE STEREOTYPES THAT SOMETIMES CLOUD THINKING</a:t>
            </a:r>
          </a:p>
          <a:p>
            <a:r>
              <a:rPr lang="en-FI" dirty="0"/>
              <a:t>AND WHAT I MIGHT CALL BEHAVIORAL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70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OBSERVING AT THE MOMENT – WHAT FACTORS ARE AT PLAY TODAY IN YOUR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266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PEOPLE NEED OR WANT …</a:t>
            </a:r>
          </a:p>
          <a:p>
            <a:r>
              <a:rPr lang="en-GB" dirty="0"/>
              <a:t>INTERESTING AND COHERENT IN TERMS OF STRUCTURE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37513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FOCUS OF YOUR GROUP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422059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FOCUS OF YOUR GROUP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264183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5D1FD-CBF9-4403-A764-BA1350759F42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3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NOTICE THE HEIGHT OF EVERYTHING IN THE STORE – WITHIN 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59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SMELL OF BAKERY INTERACTS WITH YOUR NOSE, AND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7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YOU CAN EVEN EAT IN THE HERKKU IN HELSINKI – AND TAKE AWAY WHAT IS BEING COOKED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1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SHOP COULD BE ONLINE – THIS IS ON MY LIST – MORE ABOUT TOMATOES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CONSULTING TRADE HAS INVENTED A TERM “PHYGITAL” –</a:t>
            </a:r>
          </a:p>
          <a:p>
            <a:r>
              <a:rPr lang="en-FI" dirty="0"/>
              <a:t>USE THE WORD MIX – INHERENTLY TALKING ABOUT INTERACTION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08B9-36B9-A25D-48DE-243C7D2C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5B291-4743-89D8-3B36-589301FA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287ED-B2C7-335D-3B7C-1496652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2FB9B-7F32-DFDB-852B-1C1D71F4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85CB0-6200-A718-22D6-E669A1B6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573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E660-0F50-8A6E-2148-B235BB6F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37A76-3C6E-86A3-BECE-A63C5AAE8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6ED1B-64EC-DEF8-F164-725C57B4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DCCD-C803-84B9-AA09-3DB2F6A3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8B8E2-C445-F799-167B-25CC56FE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8144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BE6F3-C8D3-9243-5BA5-A5739ABCF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98FAD-DA49-CDB3-810D-93DFAE09D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6302C-D7A0-D340-E5F9-05542698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4775C-C497-8745-1A4D-AB73DC6F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5131-5A1A-151C-6516-ED490CD9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488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59D9-9D51-1D41-D550-902522B2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0FFB-675F-F20D-CDD8-A637DE2A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6A8-ACC2-E1B6-7506-7C9173D1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E25E-C432-5206-C481-B4356490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0E53C-1E5C-542E-58C9-C1299F48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4038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2813-38B9-BCAF-78F2-BDEF2C24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218DC-AA28-1E66-A8E6-A6177923D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76F82-5F3A-C243-48C7-463C9D07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2982E-98B4-E6B3-303A-5E5C93EA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5857-1479-11C1-2E30-E7FC67C7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2156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AC794-5724-62C7-0E97-B609A855B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86D6-E5CF-E7E8-22C9-462CD2B75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B991E-3A5C-CE43-0376-D5A5C1F2F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D4906-6F4C-4D06-DC64-E410FE68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15248-71C5-2FB7-BC06-7748A778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4B5F0-D68C-0B6B-DC72-40DB0EA7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7104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4639-7245-4C2C-9C7C-B33276A4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FED3A-E561-A923-563A-E2FB6F976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32233-2C35-B255-6BC2-73B669AE0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CD769-ADF5-74C3-A937-1425321F4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3DB1F-347F-944F-D008-E50283087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E98F6-7468-8EF2-7F16-5AA8174A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2166E-98EC-C115-7015-00B9D5F3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10FCA9-73D2-7687-F99D-D03B88C4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1410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6F5C-0952-A8B2-C2C4-807C46E3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EC4FD-8591-1928-EB43-10D198AC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08683-0041-6089-F231-DA7BF284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9165F-5001-B72D-0069-3E380431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8669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7057A-2415-BABD-48FF-D32C405B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A56CD-345C-E721-7D15-A1BD1CC9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DF02A-4FE6-81EE-8495-2CB5B50D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3747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B43C-C792-04DE-00E1-3A31F2F9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BBAEB-083D-D471-7C84-9BB543DE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A5C41-888F-2094-48EF-D0A928257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9307D-B06E-FE85-E040-3C57C0D6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B4C38-87BE-EDDE-554F-0DE0B091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A50B8-838A-74C3-8818-BEBFA2F6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5651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F6CB-87FE-92CD-1780-68F10FE6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24E27E-D9F0-ACEC-9D1F-F6AC5952A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1BB38-6DBE-0847-A7B1-D334FA110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BEE6-EC9C-0416-59B7-9D56E89D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C6323-EB33-A9E5-8592-01FEA41D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57D7A-0B38-45D7-8130-B476B192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056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D382F-2D41-C1B8-8135-9EA8F7EE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20E4A-DCDE-9525-3175-F280404E9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68CA-4921-D733-7EF2-0614E7369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B3F15-8972-C045-A174-B38AB59D8273}" type="datetimeFigureOut">
              <a:rPr lang="en-FI" smtClean="0"/>
              <a:t>20.9.2022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468CC-B385-9DD7-705F-C3DF565A8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BD2E-8B8A-3D28-2AF4-632A5858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190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s_iNrZSwPU?feature=oembed" TargetMode="Externa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DtyjC0UxTw?feature=oembed" TargetMode="Externa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S9U3Gc832Y?feature=oembed" TargetMode="Externa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471970" y="1990640"/>
            <a:ext cx="97240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Deconstructing</a:t>
            </a:r>
          </a:p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Grocery Retail</a:t>
            </a:r>
          </a:p>
        </p:txBody>
      </p:sp>
    </p:spTree>
    <p:extLst>
      <p:ext uri="{BB962C8B-B14F-4D97-AF65-F5344CB8AC3E}">
        <p14:creationId xmlns:p14="http://schemas.microsoft.com/office/powerpoint/2010/main" val="20768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766085" y="1289542"/>
            <a:ext cx="71833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your 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interaction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insights</a:t>
            </a:r>
            <a:endParaRPr lang="en-FI" sz="96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860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629F1747-F97D-99FE-CB03-8EB1F5313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393700"/>
            <a:ext cx="7772400" cy="55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1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paper in front of a refrigerator&#10;&#10;Description automatically generated with medium confidence">
            <a:extLst>
              <a:ext uri="{FF2B5EF4-FFF2-40B4-BE49-F238E27FC236}">
                <a16:creationId xmlns:a16="http://schemas.microsoft.com/office/drawing/2014/main" id="{4302A485-F120-557F-8F41-B2AFBCF7B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9" b="20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8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9C179447-3862-1328-703B-4BB1A009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49" b="184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2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pushing a shopping cart full of money&#10;&#10;Description automatically generated with low confidence">
            <a:extLst>
              <a:ext uri="{FF2B5EF4-FFF2-40B4-BE49-F238E27FC236}">
                <a16:creationId xmlns:a16="http://schemas.microsoft.com/office/drawing/2014/main" id="{836AD9F6-9594-E521-5FED-42AC5CEB9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ushing a shopping cart&#10;&#10;Description automatically generated with low confidence">
            <a:extLst>
              <a:ext uri="{FF2B5EF4-FFF2-40B4-BE49-F238E27FC236}">
                <a16:creationId xmlns:a16="http://schemas.microsoft.com/office/drawing/2014/main" id="{59183FCD-8F90-1482-D905-9BAA7DF8C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92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colorful, cart&#10;&#10;Description automatically generated">
            <a:extLst>
              <a:ext uri="{FF2B5EF4-FFF2-40B4-BE49-F238E27FC236}">
                <a16:creationId xmlns:a16="http://schemas.microsoft.com/office/drawing/2014/main" id="{EE6AF935-3E87-2DBF-3D80-1870C895C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70" y="664515"/>
            <a:ext cx="7832034" cy="58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7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hopping at a grocery store&#10;&#10;Description automatically generated with low confidence">
            <a:extLst>
              <a:ext uri="{FF2B5EF4-FFF2-40B4-BE49-F238E27FC236}">
                <a16:creationId xmlns:a16="http://schemas.microsoft.com/office/drawing/2014/main" id="{EE44C80C-297E-E713-B5B3-2A20065DF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5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food, indoor, fruit, decorated&#10;&#10;Description automatically generated">
            <a:extLst>
              <a:ext uri="{FF2B5EF4-FFF2-40B4-BE49-F238E27FC236}">
                <a16:creationId xmlns:a16="http://schemas.microsoft.com/office/drawing/2014/main" id="{7BCD45C9-00E3-37F3-C96A-20BF5E86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5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bottle of alcohol&#10;&#10;Description automatically generated with low confidence">
            <a:extLst>
              <a:ext uri="{FF2B5EF4-FFF2-40B4-BE49-F238E27FC236}">
                <a16:creationId xmlns:a16="http://schemas.microsoft.com/office/drawing/2014/main" id="{9476CBDF-B01B-9408-0212-4685A733F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" b="144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4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9CAF1E-8D42-5C31-C9AC-751ED660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7" y="1800411"/>
            <a:ext cx="10569736" cy="34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ew people shopping at a store&#10;&#10;Description automatically generated with low confidence">
            <a:extLst>
              <a:ext uri="{FF2B5EF4-FFF2-40B4-BE49-F238E27FC236}">
                <a16:creationId xmlns:a16="http://schemas.microsoft.com/office/drawing/2014/main" id="{F8461243-E268-47F5-C54E-AF6ABC3EF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63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F239651-F877-898E-42B3-B7D61D4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4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8C50C28-F350-CA3A-8034-8B2AB4AFC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5" r="35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05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C5E994-F5AF-7414-0594-8DF83719D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13" y="87365"/>
            <a:ext cx="8152147" cy="6683269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C4C73DAA-4A81-AEDA-6766-CA42E2CA3787}"/>
              </a:ext>
            </a:extLst>
          </p:cNvPr>
          <p:cNvSpPr/>
          <p:nvPr/>
        </p:nvSpPr>
        <p:spPr>
          <a:xfrm>
            <a:off x="3694176" y="1883664"/>
            <a:ext cx="749808" cy="396849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73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350198" y="1235750"/>
            <a:ext cx="962090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factors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 building blocks of any </a:t>
            </a:r>
            <a:r>
              <a:rPr lang="en-GB" sz="2800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context</a:t>
            </a:r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: the observations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of patterns in the world that are selected (by you)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as relevant to the established domain.</a:t>
            </a:r>
          </a:p>
        </p:txBody>
      </p:sp>
    </p:spTree>
    <p:extLst>
      <p:ext uri="{BB962C8B-B14F-4D97-AF65-F5344CB8AC3E}">
        <p14:creationId xmlns:p14="http://schemas.microsoft.com/office/powerpoint/2010/main" val="1876211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551903" y="1168515"/>
            <a:ext cx="9353843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principle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 (more or less) stable patterns in life, from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physical and biological to social and psychological;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they can be laws of nature and, most often, 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fundamental human concerns or patterns of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behaviour.</a:t>
            </a:r>
          </a:p>
        </p:txBody>
      </p:sp>
    </p:spTree>
    <p:extLst>
      <p:ext uri="{BB962C8B-B14F-4D97-AF65-F5344CB8AC3E}">
        <p14:creationId xmlns:p14="http://schemas.microsoft.com/office/powerpoint/2010/main" val="203571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551903" y="1168515"/>
            <a:ext cx="9900852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principles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Humans are generally neophobic (try before you buy)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Dietary requirements (3 squares a day)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462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142D6D3-9CDC-3A50-B40C-23C64D34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28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cooking in a restaurant&#10;&#10;Description automatically generated with medium confidence">
            <a:extLst>
              <a:ext uri="{FF2B5EF4-FFF2-40B4-BE49-F238E27FC236}">
                <a16:creationId xmlns:a16="http://schemas.microsoft.com/office/drawing/2014/main" id="{75D71B09-E5A3-DDF2-C098-5840538C6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8" r="1" b="1531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86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417433" y="1598819"/>
            <a:ext cx="9441111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states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phenomena that appear as fixed, but do not need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to be so in the long term. For example, the Western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value of “freedom of speech”</a:t>
            </a:r>
          </a:p>
        </p:txBody>
      </p:sp>
    </p:spTree>
    <p:extLst>
      <p:ext uri="{BB962C8B-B14F-4D97-AF65-F5344CB8AC3E}">
        <p14:creationId xmlns:p14="http://schemas.microsoft.com/office/powerpoint/2010/main" val="197186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386966" y="1289542"/>
            <a:ext cx="79415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here did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y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ou 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nvestigate?</a:t>
            </a:r>
          </a:p>
        </p:txBody>
      </p:sp>
    </p:spTree>
    <p:extLst>
      <p:ext uri="{BB962C8B-B14F-4D97-AF65-F5344CB8AC3E}">
        <p14:creationId xmlns:p14="http://schemas.microsoft.com/office/powerpoint/2010/main" val="254702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, indoor, marketplace, scene&#10;&#10;Description automatically generated">
            <a:extLst>
              <a:ext uri="{FF2B5EF4-FFF2-40B4-BE49-F238E27FC236}">
                <a16:creationId xmlns:a16="http://schemas.microsoft.com/office/drawing/2014/main" id="{98713BC6-BDBC-7D55-4C85-21B36258E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5" r="1" b="13077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5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047149" y="778548"/>
            <a:ext cx="102643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development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changing or unstable pattern in the environment or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 the concerns of people in general. Developments can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refer to technological, economic, societal, cultural,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environmental or political changes in the world around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us.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7275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5F88446-286D-E67A-C826-EE6B4A1DA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4"/>
          <a:stretch/>
        </p:blipFill>
        <p:spPr>
          <a:xfrm>
            <a:off x="-652686" y="-756543"/>
            <a:ext cx="13396013" cy="75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F839497-177F-823B-3845-25D6166B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657" y="0"/>
            <a:ext cx="7588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4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2A20BF3-7799-9884-DEAA-BE8FE8B76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63" y="0"/>
            <a:ext cx="759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28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large pile of tomatoes&#10;&#10;Description automatically generated with medium confidence">
            <a:extLst>
              <a:ext uri="{FF2B5EF4-FFF2-40B4-BE49-F238E27FC236}">
                <a16:creationId xmlns:a16="http://schemas.microsoft.com/office/drawing/2014/main" id="{93B7A409-C804-A82B-ABE0-856F32BE9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9" b="109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0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lant, tomato, vegetable&#10;&#10;Description automatically generated">
            <a:extLst>
              <a:ext uri="{FF2B5EF4-FFF2-40B4-BE49-F238E27FC236}">
                <a16:creationId xmlns:a16="http://schemas.microsoft.com/office/drawing/2014/main" id="{70CE7C53-2B4C-BEC1-63E4-FE675F3E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9" b="123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39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108152" y="1450902"/>
            <a:ext cx="1011462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trend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reflections of developments in human behaviour.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when the economy goes down (development), people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spend less money on luxury goods (trend)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02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2EEB36EE-FA3A-BC84-161F-09EA837D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93" y="0"/>
            <a:ext cx="576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40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tomatoes&#10;&#10;Description automatically generated with medium confidence">
            <a:extLst>
              <a:ext uri="{FF2B5EF4-FFF2-40B4-BE49-F238E27FC236}">
                <a16:creationId xmlns:a16="http://schemas.microsoft.com/office/drawing/2014/main" id="{B6E6C8EF-AAA0-3FFF-A951-9FAF3249A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2" b="250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4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4D565C0-DA84-CA43-0061-344BAE447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23" b="101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57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I went inside Amazon's Grocery Store: Smart Carts &amp; No Cashiers!">
            <a:hlinkClick r:id="" action="ppaction://media"/>
            <a:extLst>
              <a:ext uri="{FF2B5EF4-FFF2-40B4-BE49-F238E27FC236}">
                <a16:creationId xmlns:a16="http://schemas.microsoft.com/office/drawing/2014/main" id="{11472927-D92E-062A-91D5-034BFBEF92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6105" y="570379"/>
            <a:ext cx="10018059" cy="56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C5E994-F5AF-7414-0594-8DF83719D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348107"/>
            <a:ext cx="8833103" cy="6199961"/>
          </a:xfrm>
          <a:prstGeom prst="rect">
            <a:avLst/>
          </a:prstGeom>
        </p:spPr>
      </p:pic>
      <p:sp>
        <p:nvSpPr>
          <p:cNvPr id="7" name="U-turn Arrow 6">
            <a:extLst>
              <a:ext uri="{FF2B5EF4-FFF2-40B4-BE49-F238E27FC236}">
                <a16:creationId xmlns:a16="http://schemas.microsoft.com/office/drawing/2014/main" id="{A9896CE1-6DAC-C4E7-4EF4-07477626D906}"/>
              </a:ext>
            </a:extLst>
          </p:cNvPr>
          <p:cNvSpPr/>
          <p:nvPr/>
        </p:nvSpPr>
        <p:spPr>
          <a:xfrm>
            <a:off x="4724400" y="548640"/>
            <a:ext cx="2743200" cy="1042416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mazon is using AI in almost everything it does">
            <a:hlinkClick r:id="" action="ppaction://media"/>
            <a:extLst>
              <a:ext uri="{FF2B5EF4-FFF2-40B4-BE49-F238E27FC236}">
                <a16:creationId xmlns:a16="http://schemas.microsoft.com/office/drawing/2014/main" id="{75374AEB-0779-BBD4-253D-43614637DB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3376" y="433017"/>
            <a:ext cx="10690412" cy="60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mazon Go - SNL">
            <a:hlinkClick r:id="" action="ppaction://media"/>
            <a:extLst>
              <a:ext uri="{FF2B5EF4-FFF2-40B4-BE49-F238E27FC236}">
                <a16:creationId xmlns:a16="http://schemas.microsoft.com/office/drawing/2014/main" id="{7AADEC52-6719-77A5-E1F9-18EFE96A0C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81635" y="516591"/>
            <a:ext cx="10408024" cy="5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C5E994-F5AF-7414-0594-8DF83719D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97" y="110363"/>
            <a:ext cx="8152147" cy="6683269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C4C73DAA-4A81-AEDA-6766-CA42E2CA3787}"/>
              </a:ext>
            </a:extLst>
          </p:cNvPr>
          <p:cNvSpPr/>
          <p:nvPr/>
        </p:nvSpPr>
        <p:spPr>
          <a:xfrm>
            <a:off x="3694176" y="1883664"/>
            <a:ext cx="749808" cy="396849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649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350198" y="1235750"/>
            <a:ext cx="962090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factors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 building blocks of any </a:t>
            </a:r>
            <a:r>
              <a:rPr lang="en-GB" sz="2800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context</a:t>
            </a:r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: the observations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of patterns in the world that are selected (by you)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as relevant to the established domain.</a:t>
            </a:r>
          </a:p>
        </p:txBody>
      </p:sp>
    </p:spTree>
    <p:extLst>
      <p:ext uri="{BB962C8B-B14F-4D97-AF65-F5344CB8AC3E}">
        <p14:creationId xmlns:p14="http://schemas.microsoft.com/office/powerpoint/2010/main" val="2593771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3458418" y="377791"/>
            <a:ext cx="54761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domains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4BCB8-84E5-00BB-0219-CEBA5007CB95}"/>
              </a:ext>
            </a:extLst>
          </p:cNvPr>
          <p:cNvSpPr txBox="1"/>
          <p:nvPr/>
        </p:nvSpPr>
        <p:spPr>
          <a:xfrm>
            <a:off x="1126273" y="2230246"/>
            <a:ext cx="1053525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</a:t>
            </a:r>
            <a:r>
              <a:rPr lang="en-FI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henomenon 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– a fact or situation that is observed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to exist or happen </a:t>
            </a:r>
            <a:r>
              <a:rPr lang="en-GB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b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ut whose cause or explanation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is in question (climate change, aging population)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Problems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– situations, questions or things that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cause difficulty, stress or doubt (extreme weather,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retirement)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Areas of life 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– sustainability (healthy living,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financial security)</a:t>
            </a:r>
          </a:p>
        </p:txBody>
      </p:sp>
    </p:spTree>
    <p:extLst>
      <p:ext uri="{BB962C8B-B14F-4D97-AF65-F5344CB8AC3E}">
        <p14:creationId xmlns:p14="http://schemas.microsoft.com/office/powerpoint/2010/main" val="3216907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657446" y="377791"/>
            <a:ext cx="9078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domain choice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4BCB8-84E5-00BB-0219-CEBA5007CB95}"/>
              </a:ext>
            </a:extLst>
          </p:cNvPr>
          <p:cNvSpPr txBox="1"/>
          <p:nvPr/>
        </p:nvSpPr>
        <p:spPr>
          <a:xfrm>
            <a:off x="1126273" y="2297152"/>
            <a:ext cx="1072120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pick one that is of interest to you and ask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why</a:t>
            </a:r>
          </a:p>
          <a:p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  is it so interesting?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many domains are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saturated</a:t>
            </a: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with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conformity and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rules</a:t>
            </a: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underpinning many </a:t>
            </a:r>
          </a:p>
          <a:p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 products today are well past their “sell by date”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forward vision not problem solving in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trust your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intuition</a:t>
            </a: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but seek out </a:t>
            </a:r>
            <a:r>
              <a:rPr lang="en-GB" sz="3200" b="1" dirty="0" err="1">
                <a:solidFill>
                  <a:srgbClr val="FFC000"/>
                </a:solidFill>
                <a:latin typeface="American Typewriter" panose="02090604020004020304" pitchFamily="18" charset="77"/>
              </a:rPr>
              <a:t>justifaction</a:t>
            </a:r>
            <a:endParaRPr lang="en-GB" sz="32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3547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S Card.png">
            <a:extLst>
              <a:ext uri="{FF2B5EF4-FFF2-40B4-BE49-F238E27FC236}">
                <a16:creationId xmlns:a16="http://schemas.microsoft.com/office/drawing/2014/main" id="{90795DD4-B63E-1442-B32A-47B109DFA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0"/>
            <a:ext cx="880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indoor, scene, marketplace&#10;&#10;Description automatically generated">
            <a:extLst>
              <a:ext uri="{FF2B5EF4-FFF2-40B4-BE49-F238E27FC236}">
                <a16:creationId xmlns:a16="http://schemas.microsoft.com/office/drawing/2014/main" id="{115CAF5C-D608-2B53-534F-773DF375B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5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floor, counter&#10;&#10;Description automatically generated">
            <a:extLst>
              <a:ext uri="{FF2B5EF4-FFF2-40B4-BE49-F238E27FC236}">
                <a16:creationId xmlns:a16="http://schemas.microsoft.com/office/drawing/2014/main" id="{3333A700-8E8B-072C-74BB-68A9CA18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66" y="776979"/>
            <a:ext cx="9780104" cy="54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1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estaurant&#10;&#10;Description automatically generated with medium confidence">
            <a:extLst>
              <a:ext uri="{FF2B5EF4-FFF2-40B4-BE49-F238E27FC236}">
                <a16:creationId xmlns:a16="http://schemas.microsoft.com/office/drawing/2014/main" id="{8D8217AF-94A6-3484-25B8-53270AE7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86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5E3E12-A3C1-BD96-14B3-8A9979FD5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22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DE8DB578-EE29-726D-9069-EF25C8E63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B535E-3352-40A4-5180-15D7F9408854}"/>
              </a:ext>
            </a:extLst>
          </p:cNvPr>
          <p:cNvSpPr txBox="1"/>
          <p:nvPr/>
        </p:nvSpPr>
        <p:spPr>
          <a:xfrm>
            <a:off x="2070851" y="551332"/>
            <a:ext cx="5341527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phygital</a:t>
            </a:r>
          </a:p>
        </p:txBody>
      </p:sp>
    </p:spTree>
    <p:extLst>
      <p:ext uri="{BB962C8B-B14F-4D97-AF65-F5344CB8AC3E}">
        <p14:creationId xmlns:p14="http://schemas.microsoft.com/office/powerpoint/2010/main" val="15885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779</Words>
  <Application>Microsoft Macintosh PowerPoint</Application>
  <PresentationFormat>Widescreen</PresentationFormat>
  <Paragraphs>156</Paragraphs>
  <Slides>48</Slides>
  <Notes>48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Kelly</dc:creator>
  <cp:lastModifiedBy>Peter Kelly</cp:lastModifiedBy>
  <cp:revision>17</cp:revision>
  <cp:lastPrinted>2022-09-19T13:00:52Z</cp:lastPrinted>
  <dcterms:created xsi:type="dcterms:W3CDTF">2022-09-08T11:13:58Z</dcterms:created>
  <dcterms:modified xsi:type="dcterms:W3CDTF">2022-09-20T11:25:14Z</dcterms:modified>
</cp:coreProperties>
</file>