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6" r:id="rId1"/>
  </p:sldMasterIdLst>
  <p:notesMasterIdLst>
    <p:notesMasterId r:id="rId55"/>
  </p:notesMasterIdLst>
  <p:handoutMasterIdLst>
    <p:handoutMasterId r:id="rId56"/>
  </p:handoutMasterIdLst>
  <p:sldIdLst>
    <p:sldId id="290" r:id="rId2"/>
    <p:sldId id="337" r:id="rId3"/>
    <p:sldId id="338" r:id="rId4"/>
    <p:sldId id="339" r:id="rId5"/>
    <p:sldId id="340" r:id="rId6"/>
    <p:sldId id="341" r:id="rId7"/>
    <p:sldId id="411" r:id="rId8"/>
    <p:sldId id="408" r:id="rId9"/>
    <p:sldId id="409" r:id="rId10"/>
    <p:sldId id="343" r:id="rId11"/>
    <p:sldId id="344" r:id="rId12"/>
    <p:sldId id="350" r:id="rId13"/>
    <p:sldId id="351" r:id="rId14"/>
    <p:sldId id="352" r:id="rId15"/>
    <p:sldId id="418" r:id="rId16"/>
    <p:sldId id="353" r:id="rId17"/>
    <p:sldId id="364" r:id="rId18"/>
    <p:sldId id="365" r:id="rId19"/>
    <p:sldId id="366" r:id="rId20"/>
    <p:sldId id="367" r:id="rId21"/>
    <p:sldId id="368" r:id="rId22"/>
    <p:sldId id="369" r:id="rId23"/>
    <p:sldId id="370" r:id="rId24"/>
    <p:sldId id="371" r:id="rId25"/>
    <p:sldId id="372" r:id="rId26"/>
    <p:sldId id="373" r:id="rId27"/>
    <p:sldId id="374" r:id="rId28"/>
    <p:sldId id="376" r:id="rId29"/>
    <p:sldId id="377" r:id="rId30"/>
    <p:sldId id="388" r:id="rId31"/>
    <p:sldId id="389" r:id="rId32"/>
    <p:sldId id="390" r:id="rId33"/>
    <p:sldId id="391" r:id="rId34"/>
    <p:sldId id="393" r:id="rId35"/>
    <p:sldId id="419" r:id="rId36"/>
    <p:sldId id="394" r:id="rId37"/>
    <p:sldId id="395" r:id="rId38"/>
    <p:sldId id="412" r:id="rId39"/>
    <p:sldId id="416" r:id="rId40"/>
    <p:sldId id="413" r:id="rId41"/>
    <p:sldId id="417" r:id="rId42"/>
    <p:sldId id="396" r:id="rId43"/>
    <p:sldId id="397" r:id="rId44"/>
    <p:sldId id="398" r:id="rId45"/>
    <p:sldId id="399" r:id="rId46"/>
    <p:sldId id="400" r:id="rId47"/>
    <p:sldId id="401" r:id="rId48"/>
    <p:sldId id="402" r:id="rId49"/>
    <p:sldId id="403" r:id="rId50"/>
    <p:sldId id="404" r:id="rId51"/>
    <p:sldId id="405" r:id="rId52"/>
    <p:sldId id="406" r:id="rId53"/>
    <p:sldId id="407" r:id="rId54"/>
  </p:sldIdLst>
  <p:sldSz cx="9144000" cy="6858000" type="screen4x3"/>
  <p:notesSz cx="6794500" cy="9931400"/>
  <p:defaultTextStyle>
    <a:defPPr>
      <a:defRPr lang="fi-FI"/>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2939"/>
    <a:srgbClr val="0065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00" autoAdjust="0"/>
    <p:restoredTop sz="94648" autoAdjust="0"/>
  </p:normalViewPr>
  <p:slideViewPr>
    <p:cSldViewPr>
      <p:cViewPr varScale="1">
        <p:scale>
          <a:sx n="117" d="100"/>
          <a:sy n="117" d="100"/>
        </p:scale>
        <p:origin x="1368"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99" cy="496910"/>
          </a:xfrm>
          <a:prstGeom prst="rect">
            <a:avLst/>
          </a:prstGeom>
        </p:spPr>
        <p:txBody>
          <a:bodyPr vert="horz" lIns="93177" tIns="46589" rIns="93177" bIns="46589" rtlCol="0"/>
          <a:lstStyle>
            <a:lvl1pPr algn="l" fontAlgn="auto">
              <a:spcBef>
                <a:spcPts val="0"/>
              </a:spcBef>
              <a:spcAft>
                <a:spcPts val="0"/>
              </a:spcAft>
              <a:defRPr sz="1200">
                <a:latin typeface="+mn-lt"/>
              </a:defRPr>
            </a:lvl1pPr>
          </a:lstStyle>
          <a:p>
            <a:pPr>
              <a:defRPr/>
            </a:pPr>
            <a:endParaRPr lang="fi-FI"/>
          </a:p>
        </p:txBody>
      </p:sp>
      <p:sp>
        <p:nvSpPr>
          <p:cNvPr id="3" name="Date Placeholder 2"/>
          <p:cNvSpPr>
            <a:spLocks noGrp="1"/>
          </p:cNvSpPr>
          <p:nvPr>
            <p:ph type="dt" sz="quarter" idx="1"/>
          </p:nvPr>
        </p:nvSpPr>
        <p:spPr>
          <a:xfrm>
            <a:off x="3848063" y="0"/>
            <a:ext cx="2944899" cy="496910"/>
          </a:xfrm>
          <a:prstGeom prst="rect">
            <a:avLst/>
          </a:prstGeom>
        </p:spPr>
        <p:txBody>
          <a:bodyPr vert="horz" lIns="93177" tIns="46589" rIns="93177" bIns="46589" rtlCol="0"/>
          <a:lstStyle>
            <a:lvl1pPr algn="r" fontAlgn="auto">
              <a:spcBef>
                <a:spcPts val="0"/>
              </a:spcBef>
              <a:spcAft>
                <a:spcPts val="0"/>
              </a:spcAft>
              <a:defRPr sz="1200">
                <a:latin typeface="+mn-lt"/>
              </a:defRPr>
            </a:lvl1pPr>
          </a:lstStyle>
          <a:p>
            <a:pPr>
              <a:defRPr/>
            </a:pPr>
            <a:fld id="{F7E69486-E970-4C1E-A741-6A26127E5354}" type="datetimeFigureOut">
              <a:rPr lang="fi-FI"/>
              <a:pPr>
                <a:defRPr/>
              </a:pPr>
              <a:t>2.9.2021</a:t>
            </a:fld>
            <a:endParaRPr lang="fi-FI"/>
          </a:p>
        </p:txBody>
      </p:sp>
      <p:sp>
        <p:nvSpPr>
          <p:cNvPr id="4" name="Footer Placeholder 3"/>
          <p:cNvSpPr>
            <a:spLocks noGrp="1"/>
          </p:cNvSpPr>
          <p:nvPr>
            <p:ph type="ftr" sz="quarter" idx="2"/>
          </p:nvPr>
        </p:nvSpPr>
        <p:spPr>
          <a:xfrm>
            <a:off x="0" y="9432795"/>
            <a:ext cx="2944899" cy="496910"/>
          </a:xfrm>
          <a:prstGeom prst="rect">
            <a:avLst/>
          </a:prstGeom>
        </p:spPr>
        <p:txBody>
          <a:bodyPr vert="horz" lIns="93177" tIns="46589" rIns="93177" bIns="46589" rtlCol="0" anchor="b"/>
          <a:lstStyle>
            <a:lvl1pPr algn="l" fontAlgn="auto">
              <a:spcBef>
                <a:spcPts val="0"/>
              </a:spcBef>
              <a:spcAft>
                <a:spcPts val="0"/>
              </a:spcAft>
              <a:defRPr sz="1200">
                <a:latin typeface="+mn-lt"/>
              </a:defRPr>
            </a:lvl1pPr>
          </a:lstStyle>
          <a:p>
            <a:pPr>
              <a:defRPr/>
            </a:pPr>
            <a:endParaRPr lang="fi-FI"/>
          </a:p>
        </p:txBody>
      </p:sp>
      <p:sp>
        <p:nvSpPr>
          <p:cNvPr id="5" name="Slide Number Placeholder 4"/>
          <p:cNvSpPr>
            <a:spLocks noGrp="1"/>
          </p:cNvSpPr>
          <p:nvPr>
            <p:ph type="sldNum" sz="quarter" idx="3"/>
          </p:nvPr>
        </p:nvSpPr>
        <p:spPr>
          <a:xfrm>
            <a:off x="3848063" y="9432795"/>
            <a:ext cx="2944899" cy="496910"/>
          </a:xfrm>
          <a:prstGeom prst="rect">
            <a:avLst/>
          </a:prstGeom>
        </p:spPr>
        <p:txBody>
          <a:bodyPr vert="horz" lIns="93177" tIns="46589" rIns="93177" bIns="46589" rtlCol="0" anchor="b"/>
          <a:lstStyle>
            <a:lvl1pPr algn="r" fontAlgn="auto">
              <a:spcBef>
                <a:spcPts val="0"/>
              </a:spcBef>
              <a:spcAft>
                <a:spcPts val="0"/>
              </a:spcAft>
              <a:defRPr sz="1200">
                <a:latin typeface="+mn-lt"/>
              </a:defRPr>
            </a:lvl1pPr>
          </a:lstStyle>
          <a:p>
            <a:pPr>
              <a:defRPr/>
            </a:pPr>
            <a:fld id="{C4A91DB7-F5F6-4DB5-AD44-CF3BA49F389D}" type="slidenum">
              <a:rPr lang="fi-FI"/>
              <a:pPr>
                <a:defRPr/>
              </a:pPr>
              <a:t>‹#›</a:t>
            </a:fld>
            <a:endParaRPr lang="fi-FI"/>
          </a:p>
        </p:txBody>
      </p:sp>
    </p:spTree>
    <p:extLst>
      <p:ext uri="{BB962C8B-B14F-4D97-AF65-F5344CB8AC3E}">
        <p14:creationId xmlns:p14="http://schemas.microsoft.com/office/powerpoint/2010/main" val="23966471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99" cy="496910"/>
          </a:xfrm>
          <a:prstGeom prst="rect">
            <a:avLst/>
          </a:prstGeom>
        </p:spPr>
        <p:txBody>
          <a:bodyPr vert="horz" lIns="93177" tIns="46589" rIns="93177" bIns="46589" rtlCol="0"/>
          <a:lstStyle>
            <a:lvl1pPr algn="l" fontAlgn="auto">
              <a:spcBef>
                <a:spcPts val="0"/>
              </a:spcBef>
              <a:spcAft>
                <a:spcPts val="0"/>
              </a:spcAft>
              <a:defRPr sz="1200">
                <a:latin typeface="Arial" pitchFamily="34" charset="0"/>
              </a:defRPr>
            </a:lvl1pPr>
          </a:lstStyle>
          <a:p>
            <a:pPr>
              <a:defRPr/>
            </a:pPr>
            <a:endParaRPr lang="fi-FI"/>
          </a:p>
        </p:txBody>
      </p:sp>
      <p:sp>
        <p:nvSpPr>
          <p:cNvPr id="3" name="Date Placeholder 2"/>
          <p:cNvSpPr>
            <a:spLocks noGrp="1"/>
          </p:cNvSpPr>
          <p:nvPr>
            <p:ph type="dt" idx="1"/>
          </p:nvPr>
        </p:nvSpPr>
        <p:spPr>
          <a:xfrm>
            <a:off x="3848063" y="0"/>
            <a:ext cx="2944899" cy="496910"/>
          </a:xfrm>
          <a:prstGeom prst="rect">
            <a:avLst/>
          </a:prstGeom>
        </p:spPr>
        <p:txBody>
          <a:bodyPr vert="horz" lIns="93177" tIns="46589" rIns="93177" bIns="46589" rtlCol="0"/>
          <a:lstStyle>
            <a:lvl1pPr algn="r" fontAlgn="auto">
              <a:spcBef>
                <a:spcPts val="0"/>
              </a:spcBef>
              <a:spcAft>
                <a:spcPts val="0"/>
              </a:spcAft>
              <a:defRPr sz="1200">
                <a:latin typeface="Arial" pitchFamily="34" charset="0"/>
              </a:defRPr>
            </a:lvl1pPr>
          </a:lstStyle>
          <a:p>
            <a:pPr>
              <a:defRPr/>
            </a:pPr>
            <a:fld id="{89E28880-3CCA-4FB6-A24B-92B62420F9AF}" type="datetimeFigureOut">
              <a:rPr lang="fi-FI"/>
              <a:pPr>
                <a:defRPr/>
              </a:pPr>
              <a:t>2.9.2021</a:t>
            </a:fld>
            <a:endParaRPr lang="fi-FI" dirty="0"/>
          </a:p>
        </p:txBody>
      </p:sp>
      <p:sp>
        <p:nvSpPr>
          <p:cNvPr id="4" name="Slide Image Placeholder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3177" tIns="46589" rIns="93177" bIns="46589" rtlCol="0" anchor="ctr"/>
          <a:lstStyle/>
          <a:p>
            <a:pPr lvl="0"/>
            <a:endParaRPr lang="fi-FI" noProof="0" dirty="0"/>
          </a:p>
        </p:txBody>
      </p:sp>
      <p:sp>
        <p:nvSpPr>
          <p:cNvPr id="5" name="Notes Placeholder 4"/>
          <p:cNvSpPr>
            <a:spLocks noGrp="1"/>
          </p:cNvSpPr>
          <p:nvPr>
            <p:ph type="body" sz="quarter" idx="3"/>
          </p:nvPr>
        </p:nvSpPr>
        <p:spPr>
          <a:xfrm>
            <a:off x="680066" y="4718094"/>
            <a:ext cx="5434369" cy="4468791"/>
          </a:xfrm>
          <a:prstGeom prst="rect">
            <a:avLst/>
          </a:prstGeom>
        </p:spPr>
        <p:txBody>
          <a:bodyPr vert="horz" lIns="93177" tIns="46589" rIns="93177" bIns="46589" rtlCol="0">
            <a:norm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fi-FI" noProof="0" dirty="0"/>
          </a:p>
        </p:txBody>
      </p:sp>
      <p:sp>
        <p:nvSpPr>
          <p:cNvPr id="6" name="Footer Placeholder 5"/>
          <p:cNvSpPr>
            <a:spLocks noGrp="1"/>
          </p:cNvSpPr>
          <p:nvPr>
            <p:ph type="ftr" sz="quarter" idx="4"/>
          </p:nvPr>
        </p:nvSpPr>
        <p:spPr>
          <a:xfrm>
            <a:off x="0" y="9432795"/>
            <a:ext cx="2944899" cy="496910"/>
          </a:xfrm>
          <a:prstGeom prst="rect">
            <a:avLst/>
          </a:prstGeom>
        </p:spPr>
        <p:txBody>
          <a:bodyPr vert="horz" lIns="93177" tIns="46589" rIns="93177" bIns="46589" rtlCol="0" anchor="b"/>
          <a:lstStyle>
            <a:lvl1pPr algn="l" fontAlgn="auto">
              <a:spcBef>
                <a:spcPts val="0"/>
              </a:spcBef>
              <a:spcAft>
                <a:spcPts val="0"/>
              </a:spcAft>
              <a:defRPr sz="1200">
                <a:latin typeface="Arial" pitchFamily="34" charset="0"/>
              </a:defRPr>
            </a:lvl1pPr>
          </a:lstStyle>
          <a:p>
            <a:pPr>
              <a:defRPr/>
            </a:pPr>
            <a:endParaRPr lang="fi-FI"/>
          </a:p>
        </p:txBody>
      </p:sp>
      <p:sp>
        <p:nvSpPr>
          <p:cNvPr id="7" name="Slide Number Placeholder 6"/>
          <p:cNvSpPr>
            <a:spLocks noGrp="1"/>
          </p:cNvSpPr>
          <p:nvPr>
            <p:ph type="sldNum" sz="quarter" idx="5"/>
          </p:nvPr>
        </p:nvSpPr>
        <p:spPr>
          <a:xfrm>
            <a:off x="3848063" y="9432795"/>
            <a:ext cx="2944899" cy="496910"/>
          </a:xfrm>
          <a:prstGeom prst="rect">
            <a:avLst/>
          </a:prstGeom>
        </p:spPr>
        <p:txBody>
          <a:bodyPr vert="horz" lIns="93177" tIns="46589" rIns="93177" bIns="46589" rtlCol="0" anchor="b"/>
          <a:lstStyle>
            <a:lvl1pPr algn="r" fontAlgn="auto">
              <a:spcBef>
                <a:spcPts val="0"/>
              </a:spcBef>
              <a:spcAft>
                <a:spcPts val="0"/>
              </a:spcAft>
              <a:defRPr sz="1200">
                <a:latin typeface="Arial" pitchFamily="34" charset="0"/>
              </a:defRPr>
            </a:lvl1pPr>
          </a:lstStyle>
          <a:p>
            <a:pPr>
              <a:defRPr/>
            </a:pPr>
            <a:fld id="{45883163-128D-4682-9BEE-A6974143F035}" type="slidenum">
              <a:rPr lang="fi-FI"/>
              <a:pPr>
                <a:defRPr/>
              </a:pPr>
              <a:t>‹#›</a:t>
            </a:fld>
            <a:endParaRPr lang="fi-FI" dirty="0"/>
          </a:p>
        </p:txBody>
      </p:sp>
    </p:spTree>
    <p:extLst>
      <p:ext uri="{BB962C8B-B14F-4D97-AF65-F5344CB8AC3E}">
        <p14:creationId xmlns:p14="http://schemas.microsoft.com/office/powerpoint/2010/main" val="412040660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Slide Image Placeholder 1"/>
          <p:cNvSpPr>
            <a:spLocks noGrp="1" noRot="1" noChangeAspect="1"/>
          </p:cNvSpPr>
          <p:nvPr>
            <p:ph type="sldImg"/>
          </p:nvPr>
        </p:nvSpPr>
        <p:spPr bwMode="auto">
          <a:noFill/>
          <a:ln>
            <a:solidFill>
              <a:srgbClr val="000000"/>
            </a:solidFill>
            <a:miter lim="800000"/>
            <a:headEnd/>
            <a:tailEnd/>
          </a:ln>
        </p:spPr>
      </p:sp>
      <p:sp>
        <p:nvSpPr>
          <p:cNvPr id="1331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atin typeface="Arial" charset="0"/>
            </a:endParaRPr>
          </a:p>
        </p:txBody>
      </p:sp>
      <p:sp>
        <p:nvSpPr>
          <p:cNvPr id="133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852E64F-49AC-43B3-8399-6ECB5CFFD293}" type="slidenum">
              <a:rPr lang="fi-FI" smtClean="0">
                <a:latin typeface="Arial" charset="0"/>
              </a:rPr>
              <a:pPr fontAlgn="base">
                <a:spcBef>
                  <a:spcPct val="0"/>
                </a:spcBef>
                <a:spcAft>
                  <a:spcPct val="0"/>
                </a:spcAft>
              </a:pPr>
              <a:t>1</a:t>
            </a:fld>
            <a:endParaRPr lang="fi-FI">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AF5E1A40-CC24-44A1-BA10-30D693AFE61A}" type="slidenum">
              <a:rPr lang="en-GB" altLang="fi-FI">
                <a:ea typeface="ＭＳ Ｐゴシック" charset="-128"/>
              </a:rPr>
              <a:pPr/>
              <a:t>25</a:t>
            </a:fld>
            <a:endParaRPr lang="en-GB" altLang="fi-FI">
              <a:ea typeface="ＭＳ Ｐゴシック" charset="-128"/>
            </a:endParaRPr>
          </a:p>
        </p:txBody>
      </p:sp>
      <p:sp>
        <p:nvSpPr>
          <p:cNvPr id="90115" name="Rectangle 2"/>
          <p:cNvSpPr>
            <a:spLocks noGrp="1" noRot="1" noChangeAspect="1" noChangeArrowheads="1" noTextEdit="1"/>
          </p:cNvSpPr>
          <p:nvPr>
            <p:ph type="sldImg"/>
          </p:nvPr>
        </p:nvSpPr>
        <p:spPr>
          <a:xfrm>
            <a:off x="914400" y="744538"/>
            <a:ext cx="4965700" cy="3724275"/>
          </a:xfrm>
          <a:ln/>
        </p:spPr>
      </p:sp>
      <p:sp>
        <p:nvSpPr>
          <p:cNvPr id="90116" name="Rectangle 3"/>
          <p:cNvSpPr>
            <a:spLocks noGrp="1" noChangeArrowheads="1"/>
          </p:cNvSpPr>
          <p:nvPr>
            <p:ph type="body" idx="1"/>
          </p:nvPr>
        </p:nvSpPr>
        <p:spPr>
          <a:xfrm>
            <a:off x="906678" y="4715824"/>
            <a:ext cx="4981146" cy="4470721"/>
          </a:xfrm>
          <a:noFill/>
          <a:ln/>
        </p:spPr>
        <p:txBody>
          <a:bodyPr lIns="92006" tIns="46003" rIns="92006" bIns="46003"/>
          <a:lstStyle/>
          <a:p>
            <a:pPr eaLnBrk="1" hangingPunct="1"/>
            <a:endParaRPr lang="fi-FI" altLang="fi-FI">
              <a:latin typeface="Optima"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C6B221F1-AC2D-4043-9E5E-77B3E57251BD}" type="slidenum">
              <a:rPr lang="en-GB" altLang="fi-FI">
                <a:ea typeface="ＭＳ Ｐゴシック" charset="-128"/>
              </a:rPr>
              <a:pPr/>
              <a:t>26</a:t>
            </a:fld>
            <a:endParaRPr lang="en-GB" altLang="fi-FI">
              <a:ea typeface="ＭＳ Ｐゴシック" charset="-128"/>
            </a:endParaRPr>
          </a:p>
        </p:txBody>
      </p:sp>
      <p:sp>
        <p:nvSpPr>
          <p:cNvPr id="91139" name="Rectangle 2"/>
          <p:cNvSpPr>
            <a:spLocks noGrp="1" noRot="1" noChangeAspect="1" noChangeArrowheads="1" noTextEdit="1"/>
          </p:cNvSpPr>
          <p:nvPr>
            <p:ph type="sldImg"/>
          </p:nvPr>
        </p:nvSpPr>
        <p:spPr>
          <a:xfrm>
            <a:off x="914400" y="744538"/>
            <a:ext cx="4965700" cy="3724275"/>
          </a:xfrm>
          <a:ln/>
        </p:spPr>
      </p:sp>
      <p:sp>
        <p:nvSpPr>
          <p:cNvPr id="91140" name="Rectangle 3"/>
          <p:cNvSpPr>
            <a:spLocks noGrp="1" noChangeArrowheads="1"/>
          </p:cNvSpPr>
          <p:nvPr>
            <p:ph type="body" idx="1"/>
          </p:nvPr>
        </p:nvSpPr>
        <p:spPr>
          <a:xfrm>
            <a:off x="906678" y="4715824"/>
            <a:ext cx="4981146" cy="4470721"/>
          </a:xfrm>
          <a:noFill/>
          <a:ln/>
        </p:spPr>
        <p:txBody>
          <a:bodyPr lIns="92006" tIns="46003" rIns="92006" bIns="46003"/>
          <a:lstStyle/>
          <a:p>
            <a:pPr eaLnBrk="1" hangingPunct="1"/>
            <a:endParaRPr lang="fi-FI" altLang="fi-FI">
              <a:latin typeface="Optima"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63077B9E-5A7C-42CC-9D6A-67F9B8531D3C}" type="slidenum">
              <a:rPr lang="en-GB" altLang="fi-FI">
                <a:ea typeface="ＭＳ Ｐゴシック" charset="-128"/>
              </a:rPr>
              <a:pPr/>
              <a:t>27</a:t>
            </a:fld>
            <a:endParaRPr lang="en-GB" altLang="fi-FI">
              <a:ea typeface="ＭＳ Ｐゴシック" charset="-128"/>
            </a:endParaRPr>
          </a:p>
        </p:txBody>
      </p:sp>
      <p:sp>
        <p:nvSpPr>
          <p:cNvPr id="92163" name="Rectangle 2"/>
          <p:cNvSpPr>
            <a:spLocks noGrp="1" noRot="1" noChangeAspect="1" noChangeArrowheads="1" noTextEdit="1"/>
          </p:cNvSpPr>
          <p:nvPr>
            <p:ph type="sldImg"/>
          </p:nvPr>
        </p:nvSpPr>
        <p:spPr>
          <a:xfrm>
            <a:off x="914400" y="744538"/>
            <a:ext cx="4965700" cy="3724275"/>
          </a:xfrm>
          <a:ln/>
        </p:spPr>
      </p:sp>
      <p:sp>
        <p:nvSpPr>
          <p:cNvPr id="92164" name="Rectangle 3"/>
          <p:cNvSpPr>
            <a:spLocks noGrp="1" noChangeArrowheads="1"/>
          </p:cNvSpPr>
          <p:nvPr>
            <p:ph type="body" idx="1"/>
          </p:nvPr>
        </p:nvSpPr>
        <p:spPr>
          <a:xfrm>
            <a:off x="906678" y="4715824"/>
            <a:ext cx="4981146" cy="4470721"/>
          </a:xfrm>
          <a:noFill/>
          <a:ln/>
        </p:spPr>
        <p:txBody>
          <a:bodyPr lIns="92006" tIns="46003" rIns="92006" bIns="46003"/>
          <a:lstStyle/>
          <a:p>
            <a:pPr eaLnBrk="1" hangingPunct="1"/>
            <a:endParaRPr lang="fi-FI" altLang="fi-FI">
              <a:latin typeface="Arial" charset="0"/>
              <a:cs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p>
            <a:fld id="{DDB5D8D4-7F3F-45BD-BA7C-413B21F88F7B}" type="slidenum">
              <a:rPr lang="en-GB" altLang="fi-FI">
                <a:ea typeface="ＭＳ Ｐゴシック" charset="-128"/>
              </a:rPr>
              <a:pPr/>
              <a:t>28</a:t>
            </a:fld>
            <a:endParaRPr lang="en-GB" altLang="fi-FI">
              <a:ea typeface="ＭＳ Ｐゴシック" charset="-128"/>
            </a:endParaRPr>
          </a:p>
        </p:txBody>
      </p:sp>
      <p:sp>
        <p:nvSpPr>
          <p:cNvPr id="94211" name="Rectangle 2"/>
          <p:cNvSpPr>
            <a:spLocks noGrp="1" noRot="1" noChangeAspect="1" noChangeArrowheads="1" noTextEdit="1"/>
          </p:cNvSpPr>
          <p:nvPr>
            <p:ph type="sldImg"/>
          </p:nvPr>
        </p:nvSpPr>
        <p:spPr>
          <a:xfrm>
            <a:off x="915988" y="744538"/>
            <a:ext cx="4964112" cy="3722687"/>
          </a:xfrm>
          <a:ln/>
        </p:spPr>
      </p:sp>
      <p:sp>
        <p:nvSpPr>
          <p:cNvPr id="94212" name="Rectangle 3"/>
          <p:cNvSpPr>
            <a:spLocks noGrp="1" noChangeArrowheads="1"/>
          </p:cNvSpPr>
          <p:nvPr>
            <p:ph type="body" idx="1"/>
          </p:nvPr>
        </p:nvSpPr>
        <p:spPr>
          <a:xfrm>
            <a:off x="906678" y="4715824"/>
            <a:ext cx="4981146" cy="4470721"/>
          </a:xfrm>
          <a:noFill/>
          <a:ln/>
        </p:spPr>
        <p:txBody>
          <a:bodyPr lIns="92002" tIns="46001" rIns="92002" bIns="46001"/>
          <a:lstStyle/>
          <a:p>
            <a:pPr eaLnBrk="1" hangingPunct="1"/>
            <a:endParaRPr lang="fi-FI" altLang="fi-FI">
              <a:latin typeface="Optima"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p>
            <a:fld id="{1A15FF6C-28ED-4D66-A8EA-918C9DBB0328}" type="slidenum">
              <a:rPr lang="en-GB" altLang="fi-FI">
                <a:ea typeface="ＭＳ Ｐゴシック" charset="-128"/>
              </a:rPr>
              <a:pPr/>
              <a:t>29</a:t>
            </a:fld>
            <a:endParaRPr lang="en-GB" altLang="fi-FI">
              <a:ea typeface="ＭＳ Ｐゴシック" charset="-128"/>
            </a:endParaRPr>
          </a:p>
        </p:txBody>
      </p:sp>
      <p:sp>
        <p:nvSpPr>
          <p:cNvPr id="95235" name="Rectangle 2"/>
          <p:cNvSpPr>
            <a:spLocks noGrp="1" noRot="1" noChangeAspect="1" noChangeArrowheads="1" noTextEdit="1"/>
          </p:cNvSpPr>
          <p:nvPr>
            <p:ph type="sldImg"/>
          </p:nvPr>
        </p:nvSpPr>
        <p:spPr>
          <a:xfrm>
            <a:off x="914400" y="744538"/>
            <a:ext cx="4965700" cy="3724275"/>
          </a:xfrm>
          <a:ln/>
        </p:spPr>
      </p:sp>
      <p:sp>
        <p:nvSpPr>
          <p:cNvPr id="95236" name="Rectangle 3"/>
          <p:cNvSpPr>
            <a:spLocks noGrp="1" noChangeArrowheads="1"/>
          </p:cNvSpPr>
          <p:nvPr>
            <p:ph type="body" idx="1"/>
          </p:nvPr>
        </p:nvSpPr>
        <p:spPr>
          <a:xfrm>
            <a:off x="906678" y="4715824"/>
            <a:ext cx="4981146" cy="4470721"/>
          </a:xfrm>
          <a:noFill/>
          <a:ln/>
        </p:spPr>
        <p:txBody>
          <a:bodyPr lIns="92006" tIns="46003" rIns="92006" bIns="46003"/>
          <a:lstStyle/>
          <a:p>
            <a:pPr eaLnBrk="1" hangingPunct="1"/>
            <a:endParaRPr lang="fi-FI" altLang="fi-FI">
              <a:latin typeface="Optima"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p:spPr>
        <p:txBody>
          <a:bodyPr/>
          <a:lstStyle/>
          <a:p>
            <a:fld id="{9DCAD64C-46A1-485F-8C4D-C67AA9F6B433}" type="slidenum">
              <a:rPr lang="en-GB" altLang="fi-FI">
                <a:ea typeface="ＭＳ Ｐゴシック" charset="-128"/>
              </a:rPr>
              <a:pPr/>
              <a:t>30</a:t>
            </a:fld>
            <a:endParaRPr lang="en-GB" altLang="fi-FI">
              <a:ea typeface="ＭＳ Ｐゴシック" charset="-128"/>
            </a:endParaRPr>
          </a:p>
        </p:txBody>
      </p:sp>
      <p:sp>
        <p:nvSpPr>
          <p:cNvPr id="105475" name="Rectangle 2"/>
          <p:cNvSpPr>
            <a:spLocks noGrp="1" noRot="1" noChangeAspect="1" noChangeArrowheads="1" noTextEdit="1"/>
          </p:cNvSpPr>
          <p:nvPr>
            <p:ph type="sldImg"/>
          </p:nvPr>
        </p:nvSpPr>
        <p:spPr>
          <a:xfrm>
            <a:off x="914400" y="744538"/>
            <a:ext cx="4965700" cy="3724275"/>
          </a:xfrm>
          <a:ln/>
        </p:spPr>
      </p:sp>
      <p:sp>
        <p:nvSpPr>
          <p:cNvPr id="105476" name="Rectangle 3"/>
          <p:cNvSpPr>
            <a:spLocks noGrp="1" noChangeArrowheads="1"/>
          </p:cNvSpPr>
          <p:nvPr>
            <p:ph type="body" idx="1"/>
          </p:nvPr>
        </p:nvSpPr>
        <p:spPr>
          <a:xfrm>
            <a:off x="906678" y="4715824"/>
            <a:ext cx="4981146" cy="4470721"/>
          </a:xfrm>
          <a:noFill/>
          <a:ln/>
        </p:spPr>
        <p:txBody>
          <a:bodyPr lIns="92006" tIns="46003" rIns="92006" bIns="46003"/>
          <a:lstStyle/>
          <a:p>
            <a:pPr eaLnBrk="1" hangingPunct="1"/>
            <a:endParaRPr lang="fi-FI" altLang="fi-FI" dirty="0">
              <a:latin typeface="Optima"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p:spPr>
        <p:txBody>
          <a:bodyPr/>
          <a:lstStyle/>
          <a:p>
            <a:fld id="{0ACA77C4-AA92-42F8-81FD-5EE7CDC36078}" type="slidenum">
              <a:rPr lang="en-GB" altLang="fi-FI">
                <a:ea typeface="ＭＳ Ｐゴシック" charset="-128"/>
              </a:rPr>
              <a:pPr/>
              <a:t>31</a:t>
            </a:fld>
            <a:endParaRPr lang="en-GB" altLang="fi-FI">
              <a:ea typeface="ＭＳ Ｐゴシック" charset="-128"/>
            </a:endParaRPr>
          </a:p>
        </p:txBody>
      </p:sp>
      <p:sp>
        <p:nvSpPr>
          <p:cNvPr id="106499" name="Rectangle 2"/>
          <p:cNvSpPr>
            <a:spLocks noGrp="1" noRot="1" noChangeAspect="1" noChangeArrowheads="1" noTextEdit="1"/>
          </p:cNvSpPr>
          <p:nvPr>
            <p:ph type="sldImg"/>
          </p:nvPr>
        </p:nvSpPr>
        <p:spPr>
          <a:xfrm>
            <a:off x="914400" y="744538"/>
            <a:ext cx="4965700" cy="3724275"/>
          </a:xfrm>
          <a:ln/>
        </p:spPr>
      </p:sp>
      <p:sp>
        <p:nvSpPr>
          <p:cNvPr id="106500" name="Rectangle 3"/>
          <p:cNvSpPr>
            <a:spLocks noGrp="1" noChangeArrowheads="1"/>
          </p:cNvSpPr>
          <p:nvPr>
            <p:ph type="body" idx="1"/>
          </p:nvPr>
        </p:nvSpPr>
        <p:spPr>
          <a:xfrm>
            <a:off x="906678" y="4715824"/>
            <a:ext cx="4981146" cy="4470721"/>
          </a:xfrm>
          <a:noFill/>
          <a:ln/>
        </p:spPr>
        <p:txBody>
          <a:bodyPr lIns="92006" tIns="46003" rIns="92006" bIns="46003"/>
          <a:lstStyle/>
          <a:p>
            <a:pPr eaLnBrk="1" hangingPunct="1"/>
            <a:endParaRPr lang="fi-FI" altLang="fi-FI">
              <a:latin typeface="Optima"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p:spPr>
        <p:txBody>
          <a:bodyPr/>
          <a:lstStyle/>
          <a:p>
            <a:fld id="{019E2737-B082-430D-B0F1-60A28FE90808}" type="slidenum">
              <a:rPr lang="en-GB" altLang="fi-FI">
                <a:ea typeface="ＭＳ Ｐゴシック" charset="-128"/>
              </a:rPr>
              <a:pPr/>
              <a:t>32</a:t>
            </a:fld>
            <a:endParaRPr lang="en-GB" altLang="fi-FI">
              <a:ea typeface="ＭＳ Ｐゴシック" charset="-128"/>
            </a:endParaRPr>
          </a:p>
        </p:txBody>
      </p:sp>
      <p:sp>
        <p:nvSpPr>
          <p:cNvPr id="107523" name="Rectangle 2"/>
          <p:cNvSpPr>
            <a:spLocks noGrp="1" noRot="1" noChangeAspect="1" noChangeArrowheads="1" noTextEdit="1"/>
          </p:cNvSpPr>
          <p:nvPr>
            <p:ph type="sldImg"/>
          </p:nvPr>
        </p:nvSpPr>
        <p:spPr>
          <a:xfrm>
            <a:off x="914400" y="744538"/>
            <a:ext cx="4965700" cy="3724275"/>
          </a:xfrm>
          <a:ln/>
        </p:spPr>
      </p:sp>
      <p:sp>
        <p:nvSpPr>
          <p:cNvPr id="107524" name="Rectangle 3"/>
          <p:cNvSpPr>
            <a:spLocks noGrp="1" noChangeArrowheads="1"/>
          </p:cNvSpPr>
          <p:nvPr>
            <p:ph type="body" idx="1"/>
          </p:nvPr>
        </p:nvSpPr>
        <p:spPr>
          <a:xfrm>
            <a:off x="906678" y="4715824"/>
            <a:ext cx="4981146" cy="4470721"/>
          </a:xfrm>
          <a:noFill/>
          <a:ln/>
        </p:spPr>
        <p:txBody>
          <a:bodyPr lIns="92006" tIns="46003" rIns="92006" bIns="46003"/>
          <a:lstStyle/>
          <a:p>
            <a:pPr eaLnBrk="1" hangingPunct="1"/>
            <a:endParaRPr lang="fi-FI" altLang="fi-FI">
              <a:latin typeface="Optima"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p:spPr>
        <p:txBody>
          <a:bodyPr/>
          <a:lstStyle/>
          <a:p>
            <a:fld id="{A20B2804-57AF-41FD-8786-2341BEE8B06A}" type="slidenum">
              <a:rPr lang="en-GB" altLang="fi-FI">
                <a:ea typeface="ＭＳ Ｐゴシック" charset="-128"/>
              </a:rPr>
              <a:pPr/>
              <a:t>33</a:t>
            </a:fld>
            <a:endParaRPr lang="en-GB" altLang="fi-FI">
              <a:ea typeface="ＭＳ Ｐゴシック" charset="-128"/>
            </a:endParaRPr>
          </a:p>
        </p:txBody>
      </p:sp>
      <p:sp>
        <p:nvSpPr>
          <p:cNvPr id="108547" name="Rectangle 2"/>
          <p:cNvSpPr>
            <a:spLocks noGrp="1" noRot="1" noChangeAspect="1" noChangeArrowheads="1" noTextEdit="1"/>
          </p:cNvSpPr>
          <p:nvPr>
            <p:ph type="sldImg"/>
          </p:nvPr>
        </p:nvSpPr>
        <p:spPr>
          <a:xfrm>
            <a:off x="914400" y="744538"/>
            <a:ext cx="4965700" cy="3724275"/>
          </a:xfrm>
          <a:ln/>
        </p:spPr>
      </p:sp>
      <p:sp>
        <p:nvSpPr>
          <p:cNvPr id="108548" name="Rectangle 3"/>
          <p:cNvSpPr>
            <a:spLocks noGrp="1" noChangeArrowheads="1"/>
          </p:cNvSpPr>
          <p:nvPr>
            <p:ph type="body" idx="1"/>
          </p:nvPr>
        </p:nvSpPr>
        <p:spPr>
          <a:xfrm>
            <a:off x="906678" y="4715824"/>
            <a:ext cx="4981146" cy="4470721"/>
          </a:xfrm>
          <a:noFill/>
          <a:ln/>
        </p:spPr>
        <p:txBody>
          <a:bodyPr lIns="92006" tIns="46003" rIns="92006" bIns="46003"/>
          <a:lstStyle/>
          <a:p>
            <a:pPr eaLnBrk="1" hangingPunct="1"/>
            <a:endParaRPr lang="fi-FI" altLang="fi-FI">
              <a:latin typeface="Optima"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p:spPr>
        <p:txBody>
          <a:bodyPr/>
          <a:lstStyle/>
          <a:p>
            <a:fld id="{C2BBEBCF-F98F-40A7-BB1E-762F83F80AD0}" type="slidenum">
              <a:rPr lang="en-GB" altLang="fi-FI">
                <a:ea typeface="ＭＳ Ｐゴシック" charset="-128"/>
              </a:rPr>
              <a:pPr/>
              <a:t>34</a:t>
            </a:fld>
            <a:endParaRPr lang="en-GB" altLang="fi-FI">
              <a:ea typeface="ＭＳ Ｐゴシック" charset="-128"/>
            </a:endParaRPr>
          </a:p>
        </p:txBody>
      </p:sp>
      <p:sp>
        <p:nvSpPr>
          <p:cNvPr id="110595" name="Rectangle 2"/>
          <p:cNvSpPr>
            <a:spLocks noGrp="1" noRot="1" noChangeAspect="1" noChangeArrowheads="1" noTextEdit="1"/>
          </p:cNvSpPr>
          <p:nvPr>
            <p:ph type="sldImg"/>
          </p:nvPr>
        </p:nvSpPr>
        <p:spPr>
          <a:xfrm>
            <a:off x="914400" y="744538"/>
            <a:ext cx="4965700" cy="3724275"/>
          </a:xfrm>
          <a:ln/>
        </p:spPr>
      </p:sp>
      <p:sp>
        <p:nvSpPr>
          <p:cNvPr id="110596" name="Rectangle 3"/>
          <p:cNvSpPr>
            <a:spLocks noGrp="1" noChangeArrowheads="1"/>
          </p:cNvSpPr>
          <p:nvPr>
            <p:ph type="body" idx="1"/>
          </p:nvPr>
        </p:nvSpPr>
        <p:spPr>
          <a:xfrm>
            <a:off x="906678" y="4715824"/>
            <a:ext cx="4981146" cy="4470721"/>
          </a:xfrm>
          <a:noFill/>
          <a:ln/>
        </p:spPr>
        <p:txBody>
          <a:bodyPr/>
          <a:lstStyle/>
          <a:p>
            <a:pPr eaLnBrk="1" hangingPunct="1"/>
            <a:endParaRPr lang="fi-FI" altLang="fi-FI">
              <a:latin typeface="Optima"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p>
            <a:fld id="{9AC21F01-969A-43FB-9E0C-DDF2B4BABF07}" type="slidenum">
              <a:rPr lang="en-GB" altLang="fi-FI">
                <a:ea typeface="ＭＳ Ｐゴシック" charset="-128"/>
              </a:rPr>
              <a:pPr/>
              <a:t>17</a:t>
            </a:fld>
            <a:endParaRPr lang="en-GB" altLang="fi-FI">
              <a:ea typeface="ＭＳ Ｐゴシック" charset="-128"/>
            </a:endParaRPr>
          </a:p>
        </p:txBody>
      </p:sp>
      <p:sp>
        <p:nvSpPr>
          <p:cNvPr id="81923" name="Rectangle 2"/>
          <p:cNvSpPr>
            <a:spLocks noGrp="1" noRot="1" noChangeAspect="1" noChangeArrowheads="1" noTextEdit="1"/>
          </p:cNvSpPr>
          <p:nvPr>
            <p:ph type="sldImg"/>
          </p:nvPr>
        </p:nvSpPr>
        <p:spPr>
          <a:xfrm>
            <a:off x="914400" y="744538"/>
            <a:ext cx="4965700" cy="3724275"/>
          </a:xfrm>
          <a:ln/>
        </p:spPr>
      </p:sp>
      <p:sp>
        <p:nvSpPr>
          <p:cNvPr id="81924" name="Rectangle 3"/>
          <p:cNvSpPr>
            <a:spLocks noGrp="1" noChangeArrowheads="1"/>
          </p:cNvSpPr>
          <p:nvPr>
            <p:ph type="body" idx="1"/>
          </p:nvPr>
        </p:nvSpPr>
        <p:spPr>
          <a:xfrm>
            <a:off x="906678" y="4715824"/>
            <a:ext cx="4981146" cy="4470721"/>
          </a:xfrm>
          <a:noFill/>
          <a:ln/>
        </p:spPr>
        <p:txBody>
          <a:bodyPr lIns="92006" tIns="46003" rIns="92006" bIns="46003"/>
          <a:lstStyle/>
          <a:p>
            <a:pPr eaLnBrk="1" hangingPunct="1"/>
            <a:endParaRPr lang="fi-FI" altLang="fi-FI">
              <a:latin typeface="Optima"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p:spPr>
        <p:txBody>
          <a:bodyPr/>
          <a:lstStyle/>
          <a:p>
            <a:fld id="{C2BBEBCF-F98F-40A7-BB1E-762F83F80AD0}" type="slidenum">
              <a:rPr lang="en-GB" altLang="fi-FI">
                <a:ea typeface="ＭＳ Ｐゴシック" charset="-128"/>
              </a:rPr>
              <a:pPr/>
              <a:t>35</a:t>
            </a:fld>
            <a:endParaRPr lang="en-GB" altLang="fi-FI">
              <a:ea typeface="ＭＳ Ｐゴシック" charset="-128"/>
            </a:endParaRPr>
          </a:p>
        </p:txBody>
      </p:sp>
      <p:sp>
        <p:nvSpPr>
          <p:cNvPr id="110595" name="Rectangle 2"/>
          <p:cNvSpPr>
            <a:spLocks noGrp="1" noRot="1" noChangeAspect="1" noChangeArrowheads="1" noTextEdit="1"/>
          </p:cNvSpPr>
          <p:nvPr>
            <p:ph type="sldImg"/>
          </p:nvPr>
        </p:nvSpPr>
        <p:spPr>
          <a:xfrm>
            <a:off x="914400" y="744538"/>
            <a:ext cx="4965700" cy="3724275"/>
          </a:xfrm>
          <a:ln/>
        </p:spPr>
      </p:sp>
      <p:sp>
        <p:nvSpPr>
          <p:cNvPr id="110596" name="Rectangle 3"/>
          <p:cNvSpPr>
            <a:spLocks noGrp="1" noChangeArrowheads="1"/>
          </p:cNvSpPr>
          <p:nvPr>
            <p:ph type="body" idx="1"/>
          </p:nvPr>
        </p:nvSpPr>
        <p:spPr>
          <a:xfrm>
            <a:off x="906678" y="4715824"/>
            <a:ext cx="4981146" cy="4470721"/>
          </a:xfrm>
          <a:noFill/>
          <a:ln/>
        </p:spPr>
        <p:txBody>
          <a:bodyPr/>
          <a:lstStyle/>
          <a:p>
            <a:pPr eaLnBrk="1" hangingPunct="1"/>
            <a:endParaRPr lang="fi-FI" altLang="fi-FI">
              <a:latin typeface="Optima"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p:spPr>
        <p:txBody>
          <a:bodyPr/>
          <a:lstStyle/>
          <a:p>
            <a:fld id="{AFF3BE05-5B63-47C7-98F2-FDA8B5B27DD4}" type="slidenum">
              <a:rPr lang="en-GB" altLang="fi-FI">
                <a:ea typeface="ＭＳ Ｐゴシック" charset="-128"/>
              </a:rPr>
              <a:pPr/>
              <a:t>36</a:t>
            </a:fld>
            <a:endParaRPr lang="en-GB" altLang="fi-FI">
              <a:ea typeface="ＭＳ Ｐゴシック" charset="-128"/>
            </a:endParaRPr>
          </a:p>
        </p:txBody>
      </p:sp>
      <p:sp>
        <p:nvSpPr>
          <p:cNvPr id="111619" name="Rectangle 2"/>
          <p:cNvSpPr>
            <a:spLocks noGrp="1" noRot="1" noChangeAspect="1" noChangeArrowheads="1" noTextEdit="1"/>
          </p:cNvSpPr>
          <p:nvPr>
            <p:ph type="sldImg"/>
          </p:nvPr>
        </p:nvSpPr>
        <p:spPr>
          <a:xfrm>
            <a:off x="912813" y="762000"/>
            <a:ext cx="4965700" cy="3724275"/>
          </a:xfrm>
          <a:ln/>
        </p:spPr>
      </p:sp>
      <p:sp>
        <p:nvSpPr>
          <p:cNvPr id="111620" name="Rectangle 3"/>
          <p:cNvSpPr>
            <a:spLocks noGrp="1" noChangeArrowheads="1"/>
          </p:cNvSpPr>
          <p:nvPr>
            <p:ph type="body" idx="1"/>
          </p:nvPr>
        </p:nvSpPr>
        <p:spPr>
          <a:xfrm>
            <a:off x="906678" y="4715824"/>
            <a:ext cx="4981146" cy="4470721"/>
          </a:xfrm>
          <a:noFill/>
          <a:ln/>
        </p:spPr>
        <p:txBody>
          <a:bodyPr/>
          <a:lstStyle/>
          <a:p>
            <a:pPr eaLnBrk="1" hangingPunct="1"/>
            <a:endParaRPr lang="fi-FI" altLang="fi-FI">
              <a:latin typeface="Arial" charset="0"/>
              <a:cs typeface="Arial" charset="0"/>
              <a:sym typeface="Wingdings" charset="2"/>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p:spPr>
        <p:txBody>
          <a:bodyPr/>
          <a:lstStyle/>
          <a:p>
            <a:fld id="{21A5DF20-1E60-4441-94BA-AD068C48803D}" type="slidenum">
              <a:rPr lang="en-GB" altLang="fi-FI">
                <a:ea typeface="ＭＳ Ｐゴシック" charset="-128"/>
              </a:rPr>
              <a:pPr/>
              <a:t>37</a:t>
            </a:fld>
            <a:endParaRPr lang="en-GB" altLang="fi-FI">
              <a:ea typeface="ＭＳ Ｐゴシック" charset="-128"/>
            </a:endParaRPr>
          </a:p>
        </p:txBody>
      </p:sp>
      <p:sp>
        <p:nvSpPr>
          <p:cNvPr id="112643" name="Rectangle 2"/>
          <p:cNvSpPr>
            <a:spLocks noGrp="1" noRot="1" noChangeAspect="1" noChangeArrowheads="1" noTextEdit="1"/>
          </p:cNvSpPr>
          <p:nvPr>
            <p:ph type="sldImg"/>
          </p:nvPr>
        </p:nvSpPr>
        <p:spPr>
          <a:xfrm>
            <a:off x="914400" y="744538"/>
            <a:ext cx="4965700" cy="3724275"/>
          </a:xfrm>
          <a:ln/>
        </p:spPr>
      </p:sp>
      <p:sp>
        <p:nvSpPr>
          <p:cNvPr id="112644" name="Rectangle 3"/>
          <p:cNvSpPr>
            <a:spLocks noGrp="1" noChangeArrowheads="1"/>
          </p:cNvSpPr>
          <p:nvPr>
            <p:ph type="body" idx="1"/>
          </p:nvPr>
        </p:nvSpPr>
        <p:spPr>
          <a:xfrm>
            <a:off x="906678" y="4715824"/>
            <a:ext cx="4981146" cy="4470721"/>
          </a:xfrm>
          <a:noFill/>
          <a:ln/>
        </p:spPr>
        <p:txBody>
          <a:bodyPr/>
          <a:lstStyle/>
          <a:p>
            <a:pPr eaLnBrk="1" hangingPunct="1">
              <a:buFontTx/>
              <a:buChar char="-"/>
            </a:pPr>
            <a:endParaRPr lang="fi-FI" altLang="fi-FI">
              <a:latin typeface="Optima"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p:spPr>
        <p:txBody>
          <a:bodyPr/>
          <a:lstStyle/>
          <a:p>
            <a:fld id="{0B80DDC5-01C8-4107-B47A-7B77D57311B8}" type="slidenum">
              <a:rPr lang="en-GB" altLang="fi-FI">
                <a:ea typeface="ＭＳ Ｐゴシック" charset="-128"/>
              </a:rPr>
              <a:pPr/>
              <a:t>42</a:t>
            </a:fld>
            <a:endParaRPr lang="en-GB" altLang="fi-FI">
              <a:ea typeface="ＭＳ Ｐゴシック" charset="-128"/>
            </a:endParaRPr>
          </a:p>
        </p:txBody>
      </p:sp>
      <p:sp>
        <p:nvSpPr>
          <p:cNvPr id="113667" name="Rectangle 2"/>
          <p:cNvSpPr>
            <a:spLocks noGrp="1" noRot="1" noChangeAspect="1" noChangeArrowheads="1" noTextEdit="1"/>
          </p:cNvSpPr>
          <p:nvPr>
            <p:ph type="sldImg"/>
          </p:nvPr>
        </p:nvSpPr>
        <p:spPr>
          <a:xfrm>
            <a:off x="911458" y="744855"/>
            <a:ext cx="4971585" cy="3724275"/>
          </a:xfrm>
          <a:ln/>
        </p:spPr>
      </p:sp>
      <p:sp>
        <p:nvSpPr>
          <p:cNvPr id="113668" name="Rectangle 3"/>
          <p:cNvSpPr>
            <a:spLocks noGrp="1" noChangeArrowheads="1"/>
          </p:cNvSpPr>
          <p:nvPr>
            <p:ph type="body" idx="1"/>
          </p:nvPr>
        </p:nvSpPr>
        <p:spPr>
          <a:xfrm>
            <a:off x="906678" y="4715824"/>
            <a:ext cx="4981146" cy="4470721"/>
          </a:xfrm>
          <a:noFill/>
          <a:ln/>
        </p:spPr>
        <p:txBody>
          <a:bodyPr/>
          <a:lstStyle/>
          <a:p>
            <a:pPr eaLnBrk="1" hangingPunct="1"/>
            <a:endParaRPr lang="fi-FI" altLang="fi-FI">
              <a:latin typeface="Optima"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p:spPr>
        <p:txBody>
          <a:bodyPr/>
          <a:lstStyle/>
          <a:p>
            <a:fld id="{69AF8A31-2D86-4395-8A5C-424A37E7BFFE}" type="slidenum">
              <a:rPr lang="en-GB" altLang="fi-FI">
                <a:ea typeface="ＭＳ Ｐゴシック" charset="-128"/>
              </a:rPr>
              <a:pPr/>
              <a:t>43</a:t>
            </a:fld>
            <a:endParaRPr lang="en-GB" altLang="fi-FI">
              <a:ea typeface="ＭＳ Ｐゴシック" charset="-128"/>
            </a:endParaRPr>
          </a:p>
        </p:txBody>
      </p:sp>
      <p:sp>
        <p:nvSpPr>
          <p:cNvPr id="114691" name="Rectangle 2"/>
          <p:cNvSpPr>
            <a:spLocks noGrp="1" noRot="1" noChangeAspect="1" noChangeArrowheads="1" noTextEdit="1"/>
          </p:cNvSpPr>
          <p:nvPr>
            <p:ph type="sldImg"/>
          </p:nvPr>
        </p:nvSpPr>
        <p:spPr>
          <a:xfrm>
            <a:off x="914400" y="744538"/>
            <a:ext cx="4965700" cy="3724275"/>
          </a:xfrm>
          <a:ln/>
        </p:spPr>
      </p:sp>
      <p:sp>
        <p:nvSpPr>
          <p:cNvPr id="114692" name="Rectangle 3"/>
          <p:cNvSpPr>
            <a:spLocks noGrp="1" noChangeArrowheads="1"/>
          </p:cNvSpPr>
          <p:nvPr>
            <p:ph type="body" idx="1"/>
          </p:nvPr>
        </p:nvSpPr>
        <p:spPr>
          <a:xfrm>
            <a:off x="906678" y="4715824"/>
            <a:ext cx="4981146" cy="4470721"/>
          </a:xfrm>
          <a:noFill/>
          <a:ln/>
        </p:spPr>
        <p:txBody>
          <a:bodyPr/>
          <a:lstStyle/>
          <a:p>
            <a:pPr eaLnBrk="1" hangingPunct="1"/>
            <a:endParaRPr lang="fi-FI" altLang="fi-FI" b="1">
              <a:latin typeface="Optima"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p:spPr>
        <p:txBody>
          <a:bodyPr/>
          <a:lstStyle/>
          <a:p>
            <a:fld id="{C14AE26F-A0AA-420F-BD1F-51BCA1BC447B}" type="slidenum">
              <a:rPr lang="en-GB" altLang="fi-FI">
                <a:ea typeface="ＭＳ Ｐゴシック" charset="-128"/>
              </a:rPr>
              <a:pPr/>
              <a:t>44</a:t>
            </a:fld>
            <a:endParaRPr lang="en-GB" altLang="fi-FI">
              <a:ea typeface="ＭＳ Ｐゴシック" charset="-128"/>
            </a:endParaRPr>
          </a:p>
        </p:txBody>
      </p:sp>
      <p:sp>
        <p:nvSpPr>
          <p:cNvPr id="115715" name="Rectangle 2"/>
          <p:cNvSpPr>
            <a:spLocks noGrp="1" noRot="1" noChangeAspect="1" noChangeArrowheads="1" noTextEdit="1"/>
          </p:cNvSpPr>
          <p:nvPr>
            <p:ph type="sldImg"/>
          </p:nvPr>
        </p:nvSpPr>
        <p:spPr>
          <a:xfrm>
            <a:off x="914400" y="744538"/>
            <a:ext cx="4965700" cy="3724275"/>
          </a:xfrm>
          <a:ln/>
        </p:spPr>
      </p:sp>
      <p:sp>
        <p:nvSpPr>
          <p:cNvPr id="115716" name="Rectangle 3"/>
          <p:cNvSpPr>
            <a:spLocks noGrp="1" noChangeArrowheads="1"/>
          </p:cNvSpPr>
          <p:nvPr>
            <p:ph type="body" idx="1"/>
          </p:nvPr>
        </p:nvSpPr>
        <p:spPr>
          <a:xfrm>
            <a:off x="906678" y="4715824"/>
            <a:ext cx="4981146" cy="4470721"/>
          </a:xfrm>
          <a:noFill/>
          <a:ln/>
        </p:spPr>
        <p:txBody>
          <a:bodyPr/>
          <a:lstStyle/>
          <a:p>
            <a:pPr eaLnBrk="1" hangingPunct="1"/>
            <a:endParaRPr lang="fi-FI" altLang="fi-FI">
              <a:latin typeface="Verdana"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5130D5B4-3D32-44D8-8CEA-3A8C12F6DBDB}" type="slidenum">
              <a:rPr lang="en-GB" altLang="fi-FI">
                <a:ea typeface="ＭＳ Ｐゴシック" charset="-128"/>
              </a:rPr>
              <a:pPr/>
              <a:t>45</a:t>
            </a:fld>
            <a:endParaRPr lang="en-GB" altLang="fi-FI">
              <a:ea typeface="ＭＳ Ｐゴシック" charset="-128"/>
            </a:endParaRPr>
          </a:p>
        </p:txBody>
      </p:sp>
      <p:sp>
        <p:nvSpPr>
          <p:cNvPr id="116739" name="Rectangle 2"/>
          <p:cNvSpPr>
            <a:spLocks noGrp="1" noRot="1" noChangeAspect="1" noChangeArrowheads="1" noTextEdit="1"/>
          </p:cNvSpPr>
          <p:nvPr>
            <p:ph type="sldImg"/>
          </p:nvPr>
        </p:nvSpPr>
        <p:spPr>
          <a:xfrm>
            <a:off x="914400" y="744538"/>
            <a:ext cx="4965700" cy="3724275"/>
          </a:xfrm>
          <a:ln/>
        </p:spPr>
      </p:sp>
      <p:sp>
        <p:nvSpPr>
          <p:cNvPr id="116740" name="Rectangle 3"/>
          <p:cNvSpPr>
            <a:spLocks noGrp="1" noChangeArrowheads="1"/>
          </p:cNvSpPr>
          <p:nvPr>
            <p:ph type="body" idx="1"/>
          </p:nvPr>
        </p:nvSpPr>
        <p:spPr>
          <a:xfrm>
            <a:off x="906678" y="4715824"/>
            <a:ext cx="4981146" cy="4470721"/>
          </a:xfrm>
          <a:noFill/>
          <a:ln/>
        </p:spPr>
        <p:txBody>
          <a:bodyPr/>
          <a:lstStyle/>
          <a:p>
            <a:pPr eaLnBrk="1" hangingPunct="1">
              <a:buFontTx/>
              <a:buChar char="-"/>
            </a:pPr>
            <a:endParaRPr lang="fi-FI" altLang="fi-FI" dirty="0">
              <a:latin typeface="Optima"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p:spPr>
        <p:txBody>
          <a:bodyPr/>
          <a:lstStyle/>
          <a:p>
            <a:fld id="{2C69C5D6-13A1-493F-9888-38167E3E08E1}" type="slidenum">
              <a:rPr lang="en-GB" altLang="fi-FI">
                <a:ea typeface="ＭＳ Ｐゴシック" charset="-128"/>
              </a:rPr>
              <a:pPr/>
              <a:t>47</a:t>
            </a:fld>
            <a:endParaRPr lang="en-GB" altLang="fi-FI">
              <a:ea typeface="ＭＳ Ｐゴシック" charset="-128"/>
            </a:endParaRPr>
          </a:p>
        </p:txBody>
      </p:sp>
      <p:sp>
        <p:nvSpPr>
          <p:cNvPr id="117763" name="Rectangle 2"/>
          <p:cNvSpPr>
            <a:spLocks noGrp="1" noRot="1" noChangeAspect="1" noChangeArrowheads="1" noTextEdit="1"/>
          </p:cNvSpPr>
          <p:nvPr>
            <p:ph type="sldImg"/>
          </p:nvPr>
        </p:nvSpPr>
        <p:spPr>
          <a:xfrm>
            <a:off x="914400" y="744538"/>
            <a:ext cx="4965700" cy="3724275"/>
          </a:xfrm>
          <a:ln/>
        </p:spPr>
      </p:sp>
      <p:sp>
        <p:nvSpPr>
          <p:cNvPr id="117764" name="Rectangle 3"/>
          <p:cNvSpPr>
            <a:spLocks noGrp="1" noChangeArrowheads="1"/>
          </p:cNvSpPr>
          <p:nvPr>
            <p:ph type="body" idx="1"/>
          </p:nvPr>
        </p:nvSpPr>
        <p:spPr>
          <a:xfrm>
            <a:off x="906678" y="4715824"/>
            <a:ext cx="4981146" cy="4470721"/>
          </a:xfrm>
          <a:noFill/>
          <a:ln/>
        </p:spPr>
        <p:txBody>
          <a:bodyPr/>
          <a:lstStyle/>
          <a:p>
            <a:pPr eaLnBrk="1" hangingPunct="1"/>
            <a:endParaRPr lang="fi-FI" altLang="fi-FI">
              <a:latin typeface="Optima"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a:noFill/>
        </p:spPr>
        <p:txBody>
          <a:bodyPr/>
          <a:lstStyle/>
          <a:p>
            <a:fld id="{5CB75ABD-B374-4891-9426-DC9FB81F3B0D}" type="slidenum">
              <a:rPr lang="en-GB" altLang="fi-FI">
                <a:ea typeface="ＭＳ Ｐゴシック" charset="-128"/>
              </a:rPr>
              <a:pPr/>
              <a:t>48</a:t>
            </a:fld>
            <a:endParaRPr lang="en-GB" altLang="fi-FI">
              <a:ea typeface="ＭＳ Ｐゴシック" charset="-128"/>
            </a:endParaRPr>
          </a:p>
        </p:txBody>
      </p:sp>
      <p:sp>
        <p:nvSpPr>
          <p:cNvPr id="118787" name="Rectangle 2"/>
          <p:cNvSpPr>
            <a:spLocks noGrp="1" noRot="1" noChangeAspect="1" noChangeArrowheads="1" noTextEdit="1"/>
          </p:cNvSpPr>
          <p:nvPr>
            <p:ph type="sldImg"/>
          </p:nvPr>
        </p:nvSpPr>
        <p:spPr>
          <a:xfrm>
            <a:off x="914400" y="744538"/>
            <a:ext cx="4965700" cy="3724275"/>
          </a:xfrm>
          <a:ln/>
        </p:spPr>
      </p:sp>
      <p:sp>
        <p:nvSpPr>
          <p:cNvPr id="118788" name="Rectangle 3"/>
          <p:cNvSpPr>
            <a:spLocks noGrp="1" noChangeArrowheads="1"/>
          </p:cNvSpPr>
          <p:nvPr>
            <p:ph type="body" idx="1"/>
          </p:nvPr>
        </p:nvSpPr>
        <p:spPr>
          <a:xfrm>
            <a:off x="906678" y="4715824"/>
            <a:ext cx="4981146" cy="4470721"/>
          </a:xfrm>
          <a:noFill/>
          <a:ln/>
        </p:spPr>
        <p:txBody>
          <a:bodyPr/>
          <a:lstStyle/>
          <a:p>
            <a:pPr eaLnBrk="1" hangingPunct="1"/>
            <a:endParaRPr lang="fi-FI" altLang="fi-FI">
              <a:latin typeface="Optima"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p:spPr>
        <p:txBody>
          <a:bodyPr/>
          <a:lstStyle/>
          <a:p>
            <a:fld id="{F6E864BE-4EB5-4DE5-A775-0DDEA0C37982}" type="slidenum">
              <a:rPr lang="en-GB" altLang="fi-FI">
                <a:ea typeface="ＭＳ Ｐゴシック" charset="-128"/>
              </a:rPr>
              <a:pPr/>
              <a:t>49</a:t>
            </a:fld>
            <a:endParaRPr lang="en-GB" altLang="fi-FI">
              <a:ea typeface="ＭＳ Ｐゴシック" charset="-128"/>
            </a:endParaRPr>
          </a:p>
        </p:txBody>
      </p:sp>
      <p:sp>
        <p:nvSpPr>
          <p:cNvPr id="119811" name="Rectangle 2"/>
          <p:cNvSpPr>
            <a:spLocks noGrp="1" noRot="1" noChangeAspect="1" noChangeArrowheads="1" noTextEdit="1"/>
          </p:cNvSpPr>
          <p:nvPr>
            <p:ph type="sldImg"/>
          </p:nvPr>
        </p:nvSpPr>
        <p:spPr>
          <a:xfrm>
            <a:off x="914400" y="744538"/>
            <a:ext cx="4965700" cy="3724275"/>
          </a:xfrm>
          <a:ln/>
        </p:spPr>
      </p:sp>
      <p:sp>
        <p:nvSpPr>
          <p:cNvPr id="119812" name="Rectangle 3"/>
          <p:cNvSpPr>
            <a:spLocks noGrp="1" noChangeArrowheads="1"/>
          </p:cNvSpPr>
          <p:nvPr>
            <p:ph type="body" idx="1"/>
          </p:nvPr>
        </p:nvSpPr>
        <p:spPr>
          <a:xfrm>
            <a:off x="906678" y="4715824"/>
            <a:ext cx="4981146" cy="4470721"/>
          </a:xfrm>
          <a:noFill/>
          <a:ln/>
        </p:spPr>
        <p:txBody>
          <a:bodyPr/>
          <a:lstStyle/>
          <a:p>
            <a:pPr eaLnBrk="1" hangingPunct="1"/>
            <a:endParaRPr lang="fi-FI" altLang="fi-FI">
              <a:latin typeface="Optima"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p>
            <a:fld id="{F9AAC4C6-EF78-48ED-B2DC-850B23F7617E}" type="slidenum">
              <a:rPr lang="en-GB" altLang="fi-FI">
                <a:ea typeface="ＭＳ Ｐゴシック" charset="-128"/>
              </a:rPr>
              <a:pPr/>
              <a:t>18</a:t>
            </a:fld>
            <a:endParaRPr lang="en-GB" altLang="fi-FI">
              <a:ea typeface="ＭＳ Ｐゴシック" charset="-128"/>
            </a:endParaRPr>
          </a:p>
        </p:txBody>
      </p:sp>
      <p:sp>
        <p:nvSpPr>
          <p:cNvPr id="82947" name="Rectangle 2"/>
          <p:cNvSpPr>
            <a:spLocks noGrp="1" noRot="1" noChangeAspect="1" noChangeArrowheads="1" noTextEdit="1"/>
          </p:cNvSpPr>
          <p:nvPr>
            <p:ph type="sldImg"/>
          </p:nvPr>
        </p:nvSpPr>
        <p:spPr>
          <a:xfrm>
            <a:off x="915988" y="744538"/>
            <a:ext cx="4964112" cy="3722687"/>
          </a:xfrm>
          <a:ln/>
        </p:spPr>
      </p:sp>
      <p:sp>
        <p:nvSpPr>
          <p:cNvPr id="82948" name="Rectangle 3"/>
          <p:cNvSpPr>
            <a:spLocks noGrp="1" noChangeArrowheads="1"/>
          </p:cNvSpPr>
          <p:nvPr>
            <p:ph type="body" idx="1"/>
          </p:nvPr>
        </p:nvSpPr>
        <p:spPr>
          <a:xfrm>
            <a:off x="906678" y="4715824"/>
            <a:ext cx="4981146" cy="4470721"/>
          </a:xfrm>
          <a:noFill/>
          <a:ln/>
        </p:spPr>
        <p:txBody>
          <a:bodyPr lIns="92002" tIns="46001" rIns="92002" bIns="46001"/>
          <a:lstStyle/>
          <a:p>
            <a:pPr eaLnBrk="1" hangingPunct="1"/>
            <a:endParaRPr lang="fi-FI" altLang="fi-FI">
              <a:latin typeface="Optima"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a:noFill/>
        </p:spPr>
        <p:txBody>
          <a:bodyPr/>
          <a:lstStyle/>
          <a:p>
            <a:fld id="{0DF94079-ED90-495B-B482-49184129676A}" type="slidenum">
              <a:rPr lang="en-GB" altLang="fi-FI">
                <a:ea typeface="ＭＳ Ｐゴシック" charset="-128"/>
              </a:rPr>
              <a:pPr/>
              <a:t>50</a:t>
            </a:fld>
            <a:endParaRPr lang="en-GB" altLang="fi-FI">
              <a:ea typeface="ＭＳ Ｐゴシック" charset="-128"/>
            </a:endParaRPr>
          </a:p>
        </p:txBody>
      </p:sp>
      <p:sp>
        <p:nvSpPr>
          <p:cNvPr id="120835" name="Rectangle 2"/>
          <p:cNvSpPr>
            <a:spLocks noGrp="1" noRot="1" noChangeAspect="1" noChangeArrowheads="1" noTextEdit="1"/>
          </p:cNvSpPr>
          <p:nvPr>
            <p:ph type="sldImg"/>
          </p:nvPr>
        </p:nvSpPr>
        <p:spPr>
          <a:xfrm>
            <a:off x="914400" y="744538"/>
            <a:ext cx="4965700" cy="3724275"/>
          </a:xfrm>
          <a:ln/>
        </p:spPr>
      </p:sp>
      <p:sp>
        <p:nvSpPr>
          <p:cNvPr id="120836" name="Rectangle 3"/>
          <p:cNvSpPr>
            <a:spLocks noGrp="1" noChangeArrowheads="1"/>
          </p:cNvSpPr>
          <p:nvPr>
            <p:ph type="body" idx="1"/>
          </p:nvPr>
        </p:nvSpPr>
        <p:spPr>
          <a:xfrm>
            <a:off x="906678" y="4715824"/>
            <a:ext cx="4981146" cy="4470721"/>
          </a:xfrm>
          <a:noFill/>
          <a:ln/>
        </p:spPr>
        <p:txBody>
          <a:bodyPr/>
          <a:lstStyle/>
          <a:p>
            <a:pPr eaLnBrk="1" hangingPunct="1"/>
            <a:endParaRPr lang="fi-FI" altLang="fi-FI">
              <a:latin typeface="Optima"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p:spPr>
        <p:txBody>
          <a:bodyPr/>
          <a:lstStyle/>
          <a:p>
            <a:fld id="{00A24E21-56FE-4E79-832D-0D3BB5DA6324}" type="slidenum">
              <a:rPr lang="en-GB" altLang="fi-FI">
                <a:ea typeface="ＭＳ Ｐゴシック" charset="-128"/>
              </a:rPr>
              <a:pPr/>
              <a:t>51</a:t>
            </a:fld>
            <a:endParaRPr lang="en-GB" altLang="fi-FI">
              <a:ea typeface="ＭＳ Ｐゴシック" charset="-128"/>
            </a:endParaRPr>
          </a:p>
        </p:txBody>
      </p:sp>
      <p:sp>
        <p:nvSpPr>
          <p:cNvPr id="121859" name="Rectangle 2"/>
          <p:cNvSpPr>
            <a:spLocks noGrp="1" noRot="1" noChangeAspect="1" noChangeArrowheads="1" noTextEdit="1"/>
          </p:cNvSpPr>
          <p:nvPr>
            <p:ph type="sldImg"/>
          </p:nvPr>
        </p:nvSpPr>
        <p:spPr>
          <a:xfrm>
            <a:off x="914400" y="744538"/>
            <a:ext cx="4965700" cy="3724275"/>
          </a:xfrm>
          <a:ln/>
        </p:spPr>
      </p:sp>
      <p:sp>
        <p:nvSpPr>
          <p:cNvPr id="121860" name="Rectangle 3"/>
          <p:cNvSpPr>
            <a:spLocks noGrp="1" noChangeArrowheads="1"/>
          </p:cNvSpPr>
          <p:nvPr>
            <p:ph type="body" idx="1"/>
          </p:nvPr>
        </p:nvSpPr>
        <p:spPr>
          <a:xfrm>
            <a:off x="906678" y="4715824"/>
            <a:ext cx="4981146" cy="4470721"/>
          </a:xfrm>
          <a:noFill/>
          <a:ln/>
        </p:spPr>
        <p:txBody>
          <a:bodyPr/>
          <a:lstStyle/>
          <a:p>
            <a:pPr eaLnBrk="1" hangingPunct="1"/>
            <a:endParaRPr lang="fi-FI" altLang="fi-FI">
              <a:latin typeface="Optima"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a:noFill/>
        </p:spPr>
        <p:txBody>
          <a:bodyPr/>
          <a:lstStyle/>
          <a:p>
            <a:fld id="{1CE0778D-3302-43A9-BA84-2EC0540BA440}" type="slidenum">
              <a:rPr lang="en-GB" altLang="fi-FI">
                <a:ea typeface="ＭＳ Ｐゴシック" charset="-128"/>
              </a:rPr>
              <a:pPr/>
              <a:t>52</a:t>
            </a:fld>
            <a:endParaRPr lang="en-GB" altLang="fi-FI">
              <a:ea typeface="ＭＳ Ｐゴシック" charset="-128"/>
            </a:endParaRPr>
          </a:p>
        </p:txBody>
      </p:sp>
      <p:sp>
        <p:nvSpPr>
          <p:cNvPr id="122883" name="Rectangle 2"/>
          <p:cNvSpPr>
            <a:spLocks noGrp="1" noRot="1" noChangeAspect="1" noChangeArrowheads="1" noTextEdit="1"/>
          </p:cNvSpPr>
          <p:nvPr>
            <p:ph type="sldImg"/>
          </p:nvPr>
        </p:nvSpPr>
        <p:spPr>
          <a:xfrm>
            <a:off x="914400" y="744538"/>
            <a:ext cx="4965700" cy="3724275"/>
          </a:xfrm>
          <a:ln/>
        </p:spPr>
      </p:sp>
      <p:sp>
        <p:nvSpPr>
          <p:cNvPr id="122884" name="Rectangle 3"/>
          <p:cNvSpPr>
            <a:spLocks noGrp="1" noChangeArrowheads="1"/>
          </p:cNvSpPr>
          <p:nvPr>
            <p:ph type="body" idx="1"/>
          </p:nvPr>
        </p:nvSpPr>
        <p:spPr>
          <a:xfrm>
            <a:off x="906678" y="4715824"/>
            <a:ext cx="4981146" cy="4470721"/>
          </a:xfrm>
          <a:noFill/>
          <a:ln/>
        </p:spPr>
        <p:txBody>
          <a:bodyPr/>
          <a:lstStyle/>
          <a:p>
            <a:pPr eaLnBrk="1" hangingPunct="1"/>
            <a:endParaRPr lang="fi-FI" altLang="fi-FI">
              <a:latin typeface="Optima"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p:spPr>
        <p:txBody>
          <a:bodyPr/>
          <a:lstStyle/>
          <a:p>
            <a:fld id="{FAAAB0EF-43E6-4A0F-AB1F-87C6E4577B23}" type="slidenum">
              <a:rPr lang="en-GB" altLang="fi-FI">
                <a:ea typeface="ＭＳ Ｐゴシック" charset="-128"/>
              </a:rPr>
              <a:pPr/>
              <a:t>53</a:t>
            </a:fld>
            <a:endParaRPr lang="en-GB" altLang="fi-FI">
              <a:ea typeface="ＭＳ Ｐゴシック" charset="-128"/>
            </a:endParaRPr>
          </a:p>
        </p:txBody>
      </p:sp>
      <p:sp>
        <p:nvSpPr>
          <p:cNvPr id="123907" name="Rectangle 2"/>
          <p:cNvSpPr>
            <a:spLocks noGrp="1" noRot="1" noChangeAspect="1" noChangeArrowheads="1" noTextEdit="1"/>
          </p:cNvSpPr>
          <p:nvPr>
            <p:ph type="sldImg"/>
          </p:nvPr>
        </p:nvSpPr>
        <p:spPr>
          <a:xfrm>
            <a:off x="914400" y="744538"/>
            <a:ext cx="4965700" cy="3724275"/>
          </a:xfrm>
          <a:ln/>
        </p:spPr>
      </p:sp>
      <p:sp>
        <p:nvSpPr>
          <p:cNvPr id="123908" name="Rectangle 3"/>
          <p:cNvSpPr>
            <a:spLocks noGrp="1" noChangeArrowheads="1"/>
          </p:cNvSpPr>
          <p:nvPr>
            <p:ph type="body" idx="1"/>
          </p:nvPr>
        </p:nvSpPr>
        <p:spPr>
          <a:xfrm>
            <a:off x="906678" y="4715824"/>
            <a:ext cx="4981146" cy="4470721"/>
          </a:xfrm>
          <a:noFill/>
          <a:ln/>
        </p:spPr>
        <p:txBody>
          <a:bodyPr/>
          <a:lstStyle/>
          <a:p>
            <a:pPr eaLnBrk="1" hangingPunct="1"/>
            <a:endParaRPr lang="fi-FI" altLang="fi-FI">
              <a:latin typeface="Optima"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AC3E82B2-4669-4E22-8947-98DA7689857C}" type="slidenum">
              <a:rPr lang="en-GB" altLang="fi-FI">
                <a:ea typeface="ＭＳ Ｐゴシック" charset="-128"/>
              </a:rPr>
              <a:pPr/>
              <a:t>19</a:t>
            </a:fld>
            <a:endParaRPr lang="en-GB" altLang="fi-FI">
              <a:ea typeface="ＭＳ Ｐゴシック" charset="-128"/>
            </a:endParaRPr>
          </a:p>
        </p:txBody>
      </p:sp>
      <p:sp>
        <p:nvSpPr>
          <p:cNvPr id="83971" name="Rectangle 2"/>
          <p:cNvSpPr>
            <a:spLocks noGrp="1" noRot="1" noChangeAspect="1" noChangeArrowheads="1" noTextEdit="1"/>
          </p:cNvSpPr>
          <p:nvPr>
            <p:ph type="sldImg"/>
          </p:nvPr>
        </p:nvSpPr>
        <p:spPr>
          <a:xfrm>
            <a:off x="914400" y="744538"/>
            <a:ext cx="4965700" cy="3724275"/>
          </a:xfrm>
          <a:ln/>
        </p:spPr>
      </p:sp>
      <p:sp>
        <p:nvSpPr>
          <p:cNvPr id="83972" name="Rectangle 3"/>
          <p:cNvSpPr>
            <a:spLocks noGrp="1" noChangeArrowheads="1"/>
          </p:cNvSpPr>
          <p:nvPr>
            <p:ph type="body" idx="1"/>
          </p:nvPr>
        </p:nvSpPr>
        <p:spPr>
          <a:xfrm>
            <a:off x="906678" y="4715824"/>
            <a:ext cx="4981146" cy="4470721"/>
          </a:xfrm>
          <a:noFill/>
          <a:ln/>
        </p:spPr>
        <p:txBody>
          <a:bodyPr lIns="92006" tIns="46003" rIns="92006" bIns="46003"/>
          <a:lstStyle/>
          <a:p>
            <a:pPr eaLnBrk="1" hangingPunct="1"/>
            <a:endParaRPr lang="fi-FI" altLang="fi-FI">
              <a:latin typeface="Optima"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9F2761DF-58AE-4DCF-8C08-AD2E74406FDD}" type="slidenum">
              <a:rPr lang="en-GB" altLang="fi-FI">
                <a:ea typeface="ＭＳ Ｐゴシック" charset="-128"/>
              </a:rPr>
              <a:pPr/>
              <a:t>20</a:t>
            </a:fld>
            <a:endParaRPr lang="en-GB" altLang="fi-FI">
              <a:ea typeface="ＭＳ Ｐゴシック" charset="-128"/>
            </a:endParaRPr>
          </a:p>
        </p:txBody>
      </p:sp>
      <p:sp>
        <p:nvSpPr>
          <p:cNvPr id="84995" name="Rectangle 2"/>
          <p:cNvSpPr>
            <a:spLocks noGrp="1" noRot="1" noChangeAspect="1" noChangeArrowheads="1" noTextEdit="1"/>
          </p:cNvSpPr>
          <p:nvPr>
            <p:ph type="sldImg"/>
          </p:nvPr>
        </p:nvSpPr>
        <p:spPr>
          <a:xfrm>
            <a:off x="914400" y="744538"/>
            <a:ext cx="4965700" cy="3724275"/>
          </a:xfrm>
          <a:ln/>
        </p:spPr>
      </p:sp>
      <p:sp>
        <p:nvSpPr>
          <p:cNvPr id="84996" name="Rectangle 3"/>
          <p:cNvSpPr>
            <a:spLocks noGrp="1" noChangeArrowheads="1"/>
          </p:cNvSpPr>
          <p:nvPr>
            <p:ph type="body" idx="1"/>
          </p:nvPr>
        </p:nvSpPr>
        <p:spPr>
          <a:xfrm>
            <a:off x="906678" y="4715824"/>
            <a:ext cx="4981146" cy="4470721"/>
          </a:xfrm>
          <a:noFill/>
          <a:ln/>
        </p:spPr>
        <p:txBody>
          <a:bodyPr lIns="92006" tIns="46003" rIns="92006" bIns="46003"/>
          <a:lstStyle/>
          <a:p>
            <a:pPr eaLnBrk="1" hangingPunct="1"/>
            <a:endParaRPr lang="fi-FI" altLang="fi-FI">
              <a:latin typeface="Optima"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B480B1CF-37CB-4C93-9359-C275AFA67F3F}" type="slidenum">
              <a:rPr lang="en-GB" altLang="fi-FI">
                <a:ea typeface="ＭＳ Ｐゴシック" charset="-128"/>
              </a:rPr>
              <a:pPr/>
              <a:t>21</a:t>
            </a:fld>
            <a:endParaRPr lang="en-GB" altLang="fi-FI">
              <a:ea typeface="ＭＳ Ｐゴシック" charset="-128"/>
            </a:endParaRPr>
          </a:p>
        </p:txBody>
      </p:sp>
      <p:sp>
        <p:nvSpPr>
          <p:cNvPr id="86019" name="Rectangle 2"/>
          <p:cNvSpPr>
            <a:spLocks noGrp="1" noRot="1" noChangeAspect="1" noChangeArrowheads="1" noTextEdit="1"/>
          </p:cNvSpPr>
          <p:nvPr>
            <p:ph type="sldImg"/>
          </p:nvPr>
        </p:nvSpPr>
        <p:spPr>
          <a:xfrm>
            <a:off x="914400" y="744538"/>
            <a:ext cx="4965700" cy="3724275"/>
          </a:xfrm>
          <a:ln/>
        </p:spPr>
      </p:sp>
      <p:sp>
        <p:nvSpPr>
          <p:cNvPr id="86020" name="Rectangle 3"/>
          <p:cNvSpPr>
            <a:spLocks noGrp="1" noChangeArrowheads="1"/>
          </p:cNvSpPr>
          <p:nvPr>
            <p:ph type="body" idx="1"/>
          </p:nvPr>
        </p:nvSpPr>
        <p:spPr>
          <a:xfrm>
            <a:off x="906678" y="4715824"/>
            <a:ext cx="4981146" cy="4470721"/>
          </a:xfrm>
          <a:noFill/>
          <a:ln/>
        </p:spPr>
        <p:txBody>
          <a:bodyPr lIns="92006" tIns="46003" rIns="92006" bIns="46003"/>
          <a:lstStyle/>
          <a:p>
            <a:pPr eaLnBrk="1" hangingPunct="1"/>
            <a:endParaRPr lang="fi-FI" altLang="fi-FI">
              <a:latin typeface="Optima"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B04DC401-F2B8-4D30-8383-186E69E7155B}" type="slidenum">
              <a:rPr lang="en-GB" altLang="fi-FI">
                <a:ea typeface="ＭＳ Ｐゴシック" charset="-128"/>
              </a:rPr>
              <a:pPr/>
              <a:t>22</a:t>
            </a:fld>
            <a:endParaRPr lang="en-GB" altLang="fi-FI">
              <a:ea typeface="ＭＳ Ｐゴシック" charset="-128"/>
            </a:endParaRPr>
          </a:p>
        </p:txBody>
      </p:sp>
      <p:sp>
        <p:nvSpPr>
          <p:cNvPr id="87043" name="Rectangle 2"/>
          <p:cNvSpPr>
            <a:spLocks noGrp="1" noRot="1" noChangeAspect="1" noChangeArrowheads="1" noTextEdit="1"/>
          </p:cNvSpPr>
          <p:nvPr>
            <p:ph type="sldImg"/>
          </p:nvPr>
        </p:nvSpPr>
        <p:spPr>
          <a:xfrm>
            <a:off x="914400" y="744538"/>
            <a:ext cx="4965700" cy="3724275"/>
          </a:xfrm>
          <a:ln/>
        </p:spPr>
      </p:sp>
      <p:sp>
        <p:nvSpPr>
          <p:cNvPr id="87044" name="Rectangle 3"/>
          <p:cNvSpPr>
            <a:spLocks noGrp="1" noChangeArrowheads="1"/>
          </p:cNvSpPr>
          <p:nvPr>
            <p:ph type="body" idx="1"/>
          </p:nvPr>
        </p:nvSpPr>
        <p:spPr>
          <a:xfrm>
            <a:off x="906678" y="4715824"/>
            <a:ext cx="4981146" cy="4470721"/>
          </a:xfrm>
          <a:noFill/>
          <a:ln/>
        </p:spPr>
        <p:txBody>
          <a:bodyPr lIns="92006" tIns="46003" rIns="92006" bIns="46003"/>
          <a:lstStyle/>
          <a:p>
            <a:pPr eaLnBrk="1" hangingPunct="1"/>
            <a:endParaRPr lang="fi-FI" altLang="fi-FI">
              <a:latin typeface="Optima"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44B708A2-0802-4AFF-9275-5475F181F687}" type="slidenum">
              <a:rPr lang="en-GB" altLang="fi-FI">
                <a:ea typeface="ＭＳ Ｐゴシック" charset="-128"/>
              </a:rPr>
              <a:pPr/>
              <a:t>23</a:t>
            </a:fld>
            <a:endParaRPr lang="en-GB" altLang="fi-FI">
              <a:ea typeface="ＭＳ Ｐゴシック" charset="-128"/>
            </a:endParaRPr>
          </a:p>
        </p:txBody>
      </p:sp>
      <p:sp>
        <p:nvSpPr>
          <p:cNvPr id="88067" name="Rectangle 2"/>
          <p:cNvSpPr>
            <a:spLocks noGrp="1" noRot="1" noChangeAspect="1" noChangeArrowheads="1" noTextEdit="1"/>
          </p:cNvSpPr>
          <p:nvPr>
            <p:ph type="sldImg"/>
          </p:nvPr>
        </p:nvSpPr>
        <p:spPr>
          <a:xfrm>
            <a:off x="914400" y="744538"/>
            <a:ext cx="4965700" cy="3724275"/>
          </a:xfrm>
          <a:ln/>
        </p:spPr>
      </p:sp>
      <p:sp>
        <p:nvSpPr>
          <p:cNvPr id="88068" name="Rectangle 3"/>
          <p:cNvSpPr>
            <a:spLocks noGrp="1" noChangeArrowheads="1"/>
          </p:cNvSpPr>
          <p:nvPr>
            <p:ph type="body" idx="1"/>
          </p:nvPr>
        </p:nvSpPr>
        <p:spPr>
          <a:xfrm>
            <a:off x="906678" y="4715824"/>
            <a:ext cx="4981146" cy="4470721"/>
          </a:xfrm>
          <a:noFill/>
          <a:ln/>
        </p:spPr>
        <p:txBody>
          <a:bodyPr lIns="92006" tIns="46003" rIns="92006" bIns="46003"/>
          <a:lstStyle/>
          <a:p>
            <a:pPr eaLnBrk="1" hangingPunct="1"/>
            <a:endParaRPr lang="fi-FI" altLang="fi-FI">
              <a:latin typeface="Optima"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p>
            <a:fld id="{6894B973-AF92-4143-AD17-4F456BFB31FF}" type="slidenum">
              <a:rPr lang="en-GB" altLang="fi-FI">
                <a:ea typeface="ＭＳ Ｐゴシック" charset="-128"/>
              </a:rPr>
              <a:pPr/>
              <a:t>24</a:t>
            </a:fld>
            <a:endParaRPr lang="en-GB" altLang="fi-FI">
              <a:ea typeface="ＭＳ Ｐゴシック" charset="-128"/>
            </a:endParaRPr>
          </a:p>
        </p:txBody>
      </p:sp>
      <p:sp>
        <p:nvSpPr>
          <p:cNvPr id="89091" name="Rectangle 2"/>
          <p:cNvSpPr>
            <a:spLocks noGrp="1" noRot="1" noChangeAspect="1" noChangeArrowheads="1" noTextEdit="1"/>
          </p:cNvSpPr>
          <p:nvPr>
            <p:ph type="sldImg"/>
          </p:nvPr>
        </p:nvSpPr>
        <p:spPr>
          <a:xfrm>
            <a:off x="914400" y="744538"/>
            <a:ext cx="4965700" cy="3724275"/>
          </a:xfrm>
          <a:ln/>
        </p:spPr>
      </p:sp>
      <p:sp>
        <p:nvSpPr>
          <p:cNvPr id="89092" name="Rectangle 3"/>
          <p:cNvSpPr>
            <a:spLocks noGrp="1" noChangeArrowheads="1"/>
          </p:cNvSpPr>
          <p:nvPr>
            <p:ph type="body" idx="1"/>
          </p:nvPr>
        </p:nvSpPr>
        <p:spPr>
          <a:xfrm>
            <a:off x="906678" y="4715824"/>
            <a:ext cx="4981146" cy="4470721"/>
          </a:xfrm>
          <a:noFill/>
          <a:ln/>
        </p:spPr>
        <p:txBody>
          <a:bodyPr lIns="92006" tIns="46003" rIns="92006" bIns="46003"/>
          <a:lstStyle/>
          <a:p>
            <a:pPr eaLnBrk="1" hangingPunct="1"/>
            <a:endParaRPr lang="fi-FI" altLang="fi-FI">
              <a:latin typeface="Optima"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Red">
    <p:spTree>
      <p:nvGrpSpPr>
        <p:cNvPr id="1" name=""/>
        <p:cNvGrpSpPr/>
        <p:nvPr/>
      </p:nvGrpSpPr>
      <p:grpSpPr>
        <a:xfrm>
          <a:off x="0" y="0"/>
          <a:ext cx="0" cy="0"/>
          <a:chOff x="0" y="0"/>
          <a:chExt cx="0" cy="0"/>
        </a:xfrm>
      </p:grpSpPr>
      <p:sp>
        <p:nvSpPr>
          <p:cNvPr id="9" name="Rectangle 7"/>
          <p:cNvSpPr/>
          <p:nvPr userDrawn="1"/>
        </p:nvSpPr>
        <p:spPr>
          <a:xfrm>
            <a:off x="406400" y="1712913"/>
            <a:ext cx="8326438" cy="3921125"/>
          </a:xfrm>
          <a:prstGeom prst="rect">
            <a:avLst/>
          </a:prstGeom>
          <a:solidFill>
            <a:srgbClr val="ED293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1" name="Picture 11" descr="aalto_HSE_eng.jpg"/>
          <p:cNvPicPr>
            <a:picLocks noChangeAspect="1"/>
          </p:cNvPicPr>
          <p:nvPr userDrawn="1"/>
        </p:nvPicPr>
        <p:blipFill>
          <a:blip r:embed="rId2" cstate="print"/>
          <a:srcRect/>
          <a:stretch>
            <a:fillRect/>
          </a:stretch>
        </p:blipFill>
        <p:spPr bwMode="auto">
          <a:xfrm>
            <a:off x="0" y="0"/>
            <a:ext cx="2120900" cy="1630363"/>
          </a:xfrm>
          <a:prstGeom prst="rect">
            <a:avLst/>
          </a:prstGeom>
          <a:noFill/>
          <a:ln w="9525">
            <a:noFill/>
            <a:miter lim="800000"/>
            <a:headEnd/>
            <a:tailEnd/>
          </a:ln>
        </p:spPr>
      </p:pic>
      <p:sp>
        <p:nvSpPr>
          <p:cNvPr id="2" name="Title 1"/>
          <p:cNvSpPr>
            <a:spLocks noGrp="1"/>
          </p:cNvSpPr>
          <p:nvPr>
            <p:ph type="ctrTitle"/>
          </p:nvPr>
        </p:nvSpPr>
        <p:spPr>
          <a:xfrm>
            <a:off x="572400" y="1771200"/>
            <a:ext cx="7772400" cy="1332000"/>
          </a:xfrm>
        </p:spPr>
        <p:txBody>
          <a:bodyPr/>
          <a:lstStyle>
            <a:lvl1pPr>
              <a:defRPr sz="4000">
                <a:solidFill>
                  <a:schemeClr val="bg1"/>
                </a:solidFill>
              </a:defRPr>
            </a:lvl1pPr>
          </a:lstStyle>
          <a:p>
            <a:r>
              <a:rPr lang="en-US" noProof="0"/>
              <a:t>Click to edit Master title style</a:t>
            </a:r>
          </a:p>
        </p:txBody>
      </p:sp>
      <p:sp>
        <p:nvSpPr>
          <p:cNvPr id="3" name="Subtitle 2"/>
          <p:cNvSpPr>
            <a:spLocks noGrp="1"/>
          </p:cNvSpPr>
          <p:nvPr>
            <p:ph type="subTitle" idx="1"/>
          </p:nvPr>
        </p:nvSpPr>
        <p:spPr>
          <a:xfrm>
            <a:off x="572400" y="3143248"/>
            <a:ext cx="6285600" cy="2340000"/>
          </a:xfrm>
        </p:spPr>
        <p:txBody>
          <a:bodyPr/>
          <a:lstStyle>
            <a:lvl1pPr marL="0" indent="0" algn="l">
              <a:buNone/>
              <a:defRPr>
                <a:solidFill>
                  <a:schemeClr val="bg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a:t>Click to edit Master subtitle style</a:t>
            </a:r>
          </a:p>
        </p:txBody>
      </p:sp>
      <p:sp>
        <p:nvSpPr>
          <p:cNvPr id="10" name="Text Placeholder 9"/>
          <p:cNvSpPr>
            <a:spLocks noGrp="1"/>
          </p:cNvSpPr>
          <p:nvPr>
            <p:ph type="body" sz="quarter" idx="11"/>
          </p:nvPr>
        </p:nvSpPr>
        <p:spPr>
          <a:xfrm>
            <a:off x="5144400" y="5961600"/>
            <a:ext cx="1962000" cy="633600"/>
          </a:xfrm>
        </p:spPr>
        <p:txBody>
          <a:bodyPr wrap="none"/>
          <a:lstStyle>
            <a:lvl1pPr marL="0" indent="0">
              <a:spcBef>
                <a:spcPts val="0"/>
              </a:spcBef>
              <a:buNone/>
              <a:defRPr sz="1200" b="1">
                <a:solidFill>
                  <a:schemeClr val="bg2"/>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a:t>Click to edit Master text styles</a:t>
            </a:r>
          </a:p>
          <a:p>
            <a:pPr lvl="1"/>
            <a:r>
              <a:rPr lang="en-US" noProof="0"/>
              <a:t>Second level</a:t>
            </a:r>
          </a:p>
        </p:txBody>
      </p:sp>
      <p:sp>
        <p:nvSpPr>
          <p:cNvPr id="13" name="Text Placeholder 9"/>
          <p:cNvSpPr>
            <a:spLocks noGrp="1"/>
          </p:cNvSpPr>
          <p:nvPr>
            <p:ph type="body" sz="quarter" idx="12"/>
          </p:nvPr>
        </p:nvSpPr>
        <p:spPr>
          <a:xfrm>
            <a:off x="7426800" y="5961600"/>
            <a:ext cx="1134000" cy="633600"/>
          </a:xfrm>
        </p:spPr>
        <p:txBody>
          <a:bodyPr wrap="none"/>
          <a:lstStyle>
            <a:lvl1pPr marL="0" indent="0">
              <a:spcBef>
                <a:spcPts val="0"/>
              </a:spcBef>
              <a:buNone/>
              <a:defRPr sz="1200" b="1">
                <a:solidFill>
                  <a:schemeClr val="bg2"/>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a:t>Click to edit Master text styles</a:t>
            </a:r>
          </a:p>
          <a:p>
            <a:pPr lvl="1"/>
            <a:r>
              <a:rPr lang="en-US" noProof="0"/>
              <a:t>Second level</a:t>
            </a:r>
          </a:p>
        </p:txBody>
      </p:sp>
      <p:sp>
        <p:nvSpPr>
          <p:cNvPr id="14" name="Text Placeholder 9"/>
          <p:cNvSpPr>
            <a:spLocks noGrp="1"/>
          </p:cNvSpPr>
          <p:nvPr>
            <p:ph type="body" sz="quarter" idx="13"/>
          </p:nvPr>
        </p:nvSpPr>
        <p:spPr>
          <a:xfrm>
            <a:off x="2862000" y="6138000"/>
            <a:ext cx="2026800" cy="457200"/>
          </a:xfrm>
        </p:spPr>
        <p:txBody>
          <a:bodyPr wrap="none"/>
          <a:lstStyle>
            <a:lvl1pPr marL="0" indent="0">
              <a:spcBef>
                <a:spcPts val="0"/>
              </a:spcBef>
              <a:buNone/>
              <a:defRPr sz="1200" b="1">
                <a:solidFill>
                  <a:schemeClr val="bg2"/>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a:t>Click to edit Master text styles</a:t>
            </a:r>
          </a:p>
          <a:p>
            <a:pPr lvl="1"/>
            <a:r>
              <a:rPr lang="en-US" noProof="0"/>
              <a:t>Second level</a:t>
            </a:r>
          </a:p>
        </p:txBody>
      </p:sp>
      <p:sp>
        <p:nvSpPr>
          <p:cNvPr id="15" name="Text Placeholder 9"/>
          <p:cNvSpPr>
            <a:spLocks noGrp="1"/>
          </p:cNvSpPr>
          <p:nvPr>
            <p:ph type="body" sz="quarter" idx="14"/>
          </p:nvPr>
        </p:nvSpPr>
        <p:spPr>
          <a:xfrm>
            <a:off x="572400" y="6138000"/>
            <a:ext cx="2048400" cy="457200"/>
          </a:xfrm>
        </p:spPr>
        <p:txBody>
          <a:bodyPr wrap="none"/>
          <a:lstStyle>
            <a:lvl1pPr marL="0" indent="0">
              <a:spcBef>
                <a:spcPts val="0"/>
              </a:spcBef>
              <a:buNone/>
              <a:defRPr sz="1200" b="1">
                <a:solidFill>
                  <a:schemeClr val="bg2"/>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a:t>Click to edit Master text styles</a:t>
            </a:r>
          </a:p>
          <a:p>
            <a:pPr lvl="1"/>
            <a:r>
              <a:rPr lang="en-US" noProof="0"/>
              <a:t>Second level</a:t>
            </a:r>
          </a:p>
        </p:txBody>
      </p:sp>
      <p:sp>
        <p:nvSpPr>
          <p:cNvPr id="16" name="Text Placeholder 9"/>
          <p:cNvSpPr>
            <a:spLocks noGrp="1"/>
          </p:cNvSpPr>
          <p:nvPr>
            <p:ph type="body" sz="quarter" idx="15"/>
          </p:nvPr>
        </p:nvSpPr>
        <p:spPr>
          <a:xfrm>
            <a:off x="572400" y="5961600"/>
            <a:ext cx="2048400" cy="176400"/>
          </a:xfrm>
        </p:spPr>
        <p:txBody>
          <a:bodyPr wrap="none"/>
          <a:lstStyle>
            <a:lvl1pPr marL="0" indent="0">
              <a:spcBef>
                <a:spcPts val="0"/>
              </a:spcBef>
              <a:buNone/>
              <a:defRPr sz="1200" b="1">
                <a:solidFill>
                  <a:schemeClr val="tx1"/>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a:t>Click to edit Master text styles</a:t>
            </a:r>
          </a:p>
        </p:txBody>
      </p:sp>
      <p:sp>
        <p:nvSpPr>
          <p:cNvPr id="12" name="Date Placeholder 3"/>
          <p:cNvSpPr>
            <a:spLocks noGrp="1"/>
          </p:cNvSpPr>
          <p:nvPr>
            <p:ph type="dt" sz="half" idx="16"/>
          </p:nvPr>
        </p:nvSpPr>
        <p:spPr>
          <a:xfrm>
            <a:off x="2862263" y="5961063"/>
            <a:ext cx="2027237" cy="176212"/>
          </a:xfrm>
        </p:spPr>
        <p:txBody>
          <a:bodyPr wrap="none"/>
          <a:lstStyle>
            <a:lvl1pPr>
              <a:defRPr sz="1200">
                <a:solidFill>
                  <a:schemeClr val="bg2"/>
                </a:solidFill>
              </a:defRPr>
            </a:lvl1p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perustyylejä osoitt.</a:t>
            </a:r>
          </a:p>
        </p:txBody>
      </p:sp>
      <p:sp>
        <p:nvSpPr>
          <p:cNvPr id="3" name="Sisällön paikkamerkki 2"/>
          <p:cNvSpPr>
            <a:spLocks noGrp="1"/>
          </p:cNvSpPr>
          <p:nvPr>
            <p:ph sz="half" idx="1"/>
          </p:nvPr>
        </p:nvSpPr>
        <p:spPr>
          <a:xfrm>
            <a:off x="1403350" y="1752600"/>
            <a:ext cx="3451225" cy="44846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a:t>Muokkaa tekstin perustyylejä osoittamalla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p:cNvSpPr>
            <a:spLocks noGrp="1"/>
          </p:cNvSpPr>
          <p:nvPr>
            <p:ph sz="half" idx="2"/>
          </p:nvPr>
        </p:nvSpPr>
        <p:spPr>
          <a:xfrm>
            <a:off x="5006975" y="1752600"/>
            <a:ext cx="3452813" cy="44846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a:t>Muokkaa tekstin perustyylejä osoittamalla</a:t>
            </a:r>
          </a:p>
          <a:p>
            <a:pPr lvl="1"/>
            <a:r>
              <a:rPr lang="fi-FI"/>
              <a:t>toinen taso</a:t>
            </a:r>
          </a:p>
          <a:p>
            <a:pPr lvl="2"/>
            <a:r>
              <a:rPr lang="fi-FI"/>
              <a:t>kolmas taso</a:t>
            </a:r>
          </a:p>
          <a:p>
            <a:pPr lvl="3"/>
            <a:r>
              <a:rPr lang="fi-FI"/>
              <a:t>neljäs taso</a:t>
            </a:r>
          </a:p>
          <a:p>
            <a:pPr lvl="4"/>
            <a:r>
              <a:rPr lang="fi-FI"/>
              <a:t>viides taso</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perustyylejä osoitt.</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On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p>
        </p:txBody>
      </p:sp>
      <p:sp>
        <p:nvSpPr>
          <p:cNvPr id="3" name="Content Placeholder 2"/>
          <p:cNvSpPr>
            <a:spLocks noGrp="1"/>
          </p:cNvSpPr>
          <p:nvPr>
            <p:ph idx="1"/>
          </p:nvPr>
        </p:nvSpPr>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 name="Text Placeholder 9"/>
          <p:cNvSpPr>
            <a:spLocks noGrp="1"/>
          </p:cNvSpPr>
          <p:nvPr>
            <p:ph type="body" sz="quarter" idx="13"/>
          </p:nvPr>
        </p:nvSpPr>
        <p:spPr>
          <a:xfrm>
            <a:off x="5144400" y="6145200"/>
            <a:ext cx="1537200" cy="381600"/>
          </a:xfrm>
        </p:spPr>
        <p:txBody>
          <a:bodyPr>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endParaRPr lang="en-US" noProof="0"/>
          </a:p>
        </p:txBody>
      </p:sp>
      <p:sp>
        <p:nvSpPr>
          <p:cNvPr id="12" name="Text Placeholder 9"/>
          <p:cNvSpPr>
            <a:spLocks noGrp="1"/>
          </p:cNvSpPr>
          <p:nvPr>
            <p:ph type="body" sz="quarter" idx="14"/>
          </p:nvPr>
        </p:nvSpPr>
        <p:spPr>
          <a:xfrm>
            <a:off x="6858000" y="6145200"/>
            <a:ext cx="1702800" cy="381600"/>
          </a:xfrm>
        </p:spPr>
        <p:txBody>
          <a:bodyPr>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a:t>Click to edit Master text styles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Two Conten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p>
        </p:txBody>
      </p:sp>
      <p:sp>
        <p:nvSpPr>
          <p:cNvPr id="3" name="Content Placeholder 2"/>
          <p:cNvSpPr>
            <a:spLocks noGrp="1"/>
          </p:cNvSpPr>
          <p:nvPr>
            <p:ph sz="half" idx="1"/>
          </p:nvPr>
        </p:nvSpPr>
        <p:spPr>
          <a:xfrm>
            <a:off x="572400" y="1584000"/>
            <a:ext cx="3924000" cy="4136400"/>
          </a:xfrm>
        </p:spPr>
        <p:txBody>
          <a:bodyPr/>
          <a:lstStyle>
            <a:lvl1pPr>
              <a:defRPr sz="2000"/>
            </a:lvl1pPr>
            <a:lvl2pPr>
              <a:defRPr sz="1800"/>
            </a:lvl2pPr>
            <a:lvl3pPr>
              <a:defRPr sz="1600"/>
            </a:lvl3pPr>
            <a:lvl4pPr>
              <a:defRPr sz="1400"/>
            </a:lvl4pPr>
            <a:lvl5pPr>
              <a:defRPr sz="1200"/>
            </a:lvl5pPr>
            <a:lvl6pPr>
              <a:defRPr sz="1400"/>
            </a:lvl6pPr>
            <a:lvl7pPr>
              <a:defRPr sz="1400"/>
            </a:lvl7pPr>
            <a:lvl8pPr>
              <a:defRPr sz="1400"/>
            </a:lvl8pPr>
            <a:lvl9pPr>
              <a:defRPr sz="14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Content Placeholder 3"/>
          <p:cNvSpPr>
            <a:spLocks noGrp="1"/>
          </p:cNvSpPr>
          <p:nvPr>
            <p:ph sz="half" idx="2"/>
          </p:nvPr>
        </p:nvSpPr>
        <p:spPr>
          <a:xfrm>
            <a:off x="4648200" y="1584000"/>
            <a:ext cx="3924000" cy="4136400"/>
          </a:xfrm>
        </p:spPr>
        <p:txBody>
          <a:bodyPr/>
          <a:lstStyle>
            <a:lvl1pPr>
              <a:defRPr sz="2000"/>
            </a:lvl1pPr>
            <a:lvl2pPr>
              <a:defRPr sz="1800"/>
            </a:lvl2pPr>
            <a:lvl3pPr>
              <a:defRPr sz="1600"/>
            </a:lvl3pPr>
            <a:lvl4pPr>
              <a:defRPr sz="1400"/>
            </a:lvl4pPr>
            <a:lvl5pPr>
              <a:defRPr sz="1200"/>
            </a:lvl5pPr>
            <a:lvl6pPr>
              <a:buNone/>
              <a:defRPr sz="1400"/>
            </a:lvl6pPr>
            <a:lvl7pPr>
              <a:buNone/>
              <a:defRPr sz="1400"/>
            </a:lvl7pPr>
            <a:lvl8pPr>
              <a:buNone/>
              <a:defRPr sz="1400"/>
            </a:lvl8pPr>
            <a:lvl9pPr>
              <a:buNone/>
              <a:defRPr sz="14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Text Placeholder 9"/>
          <p:cNvSpPr>
            <a:spLocks noGrp="1"/>
          </p:cNvSpPr>
          <p:nvPr>
            <p:ph type="body" sz="quarter" idx="13"/>
          </p:nvPr>
        </p:nvSpPr>
        <p:spPr>
          <a:xfrm>
            <a:off x="5144400" y="6145200"/>
            <a:ext cx="1537200" cy="381600"/>
          </a:xfrm>
        </p:spPr>
        <p:txBody>
          <a:bodyPr>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a:t>Click to edit Master text styles</a:t>
            </a:r>
          </a:p>
        </p:txBody>
      </p:sp>
      <p:sp>
        <p:nvSpPr>
          <p:cNvPr id="11" name="Text Placeholder 9"/>
          <p:cNvSpPr>
            <a:spLocks noGrp="1"/>
          </p:cNvSpPr>
          <p:nvPr>
            <p:ph type="body" sz="quarter" idx="14"/>
          </p:nvPr>
        </p:nvSpPr>
        <p:spPr>
          <a:xfrm>
            <a:off x="6858000" y="6145200"/>
            <a:ext cx="1702800" cy="381600"/>
          </a:xfrm>
        </p:spPr>
        <p:txBody>
          <a:bodyPr>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a:t>Click to edit Master text styles</a:t>
            </a:r>
          </a:p>
        </p:txBody>
      </p:sp>
      <p:sp>
        <p:nvSpPr>
          <p:cNvPr id="7" name="Date Placeholder 3"/>
          <p:cNvSpPr>
            <a:spLocks noGrp="1"/>
          </p:cNvSpPr>
          <p:nvPr>
            <p:ph type="dt" sz="half" idx="15"/>
          </p:nvPr>
        </p:nvSpPr>
        <p:spPr/>
        <p:txBody>
          <a:bodyPr/>
          <a:lstStyle>
            <a:lvl1pPr>
              <a:defRPr/>
            </a:lvl1pPr>
          </a:lstStyle>
          <a:p>
            <a:pPr>
              <a:defRPr/>
            </a:pPr>
            <a:endParaRPr lang="en-US"/>
          </a:p>
        </p:txBody>
      </p:sp>
      <p:sp>
        <p:nvSpPr>
          <p:cNvPr id="8" name="Footer Placeholder 4"/>
          <p:cNvSpPr>
            <a:spLocks noGrp="1"/>
          </p:cNvSpPr>
          <p:nvPr>
            <p:ph type="ftr" sz="quarter" idx="16"/>
          </p:nvPr>
        </p:nvSpPr>
        <p:spPr/>
        <p:txBody>
          <a:bodyPr/>
          <a:lstStyle>
            <a:lvl1pPr>
              <a:defRPr/>
            </a:lvl1pPr>
          </a:lstStyle>
          <a:p>
            <a:pPr>
              <a:defRPr/>
            </a:pPr>
            <a:endParaRPr lang="en-US"/>
          </a:p>
        </p:txBody>
      </p:sp>
      <p:sp>
        <p:nvSpPr>
          <p:cNvPr id="9" name="Slide Number Placeholder 5"/>
          <p:cNvSpPr>
            <a:spLocks noGrp="1"/>
          </p:cNvSpPr>
          <p:nvPr>
            <p:ph type="sldNum" sz="quarter" idx="17"/>
          </p:nvPr>
        </p:nvSpPr>
        <p:spPr/>
        <p:txBody>
          <a:bodyPr/>
          <a:lstStyle>
            <a:lvl1pPr>
              <a:defRPr/>
            </a:lvl1pPr>
          </a:lstStyle>
          <a:p>
            <a:pPr>
              <a:defRPr/>
            </a:pPr>
            <a:fld id="{D02A1C95-81BC-412E-A7AD-57489872DD2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ly Tit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p>
        </p:txBody>
      </p:sp>
      <p:sp>
        <p:nvSpPr>
          <p:cNvPr id="10" name="Text Placeholder 9"/>
          <p:cNvSpPr>
            <a:spLocks noGrp="1"/>
          </p:cNvSpPr>
          <p:nvPr>
            <p:ph type="body" sz="quarter" idx="13"/>
          </p:nvPr>
        </p:nvSpPr>
        <p:spPr>
          <a:xfrm>
            <a:off x="5144400" y="6145200"/>
            <a:ext cx="1537200" cy="381600"/>
          </a:xfrm>
        </p:spPr>
        <p:txBody>
          <a:bodyPr>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a:t>Click to edit Master text styles</a:t>
            </a:r>
          </a:p>
        </p:txBody>
      </p:sp>
      <p:sp>
        <p:nvSpPr>
          <p:cNvPr id="11" name="Text Placeholder 9"/>
          <p:cNvSpPr>
            <a:spLocks noGrp="1"/>
          </p:cNvSpPr>
          <p:nvPr>
            <p:ph type="body" sz="quarter" idx="14"/>
          </p:nvPr>
        </p:nvSpPr>
        <p:spPr>
          <a:xfrm>
            <a:off x="6858000" y="6145200"/>
            <a:ext cx="1702800" cy="381600"/>
          </a:xfrm>
        </p:spPr>
        <p:txBody>
          <a:bodyPr>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a:t>Click to edit Master text styles</a:t>
            </a:r>
          </a:p>
        </p:txBody>
      </p:sp>
      <p:sp>
        <p:nvSpPr>
          <p:cNvPr id="5" name="Date Placeholder 3"/>
          <p:cNvSpPr>
            <a:spLocks noGrp="1"/>
          </p:cNvSpPr>
          <p:nvPr>
            <p:ph type="dt" sz="half" idx="15"/>
          </p:nvPr>
        </p:nvSpPr>
        <p:spPr/>
        <p:txBody>
          <a:bodyPr/>
          <a:lstStyle>
            <a:lvl1pPr>
              <a:defRPr/>
            </a:lvl1pPr>
          </a:lstStyle>
          <a:p>
            <a:pPr>
              <a:defRPr/>
            </a:pPr>
            <a:endParaRPr lang="en-US"/>
          </a:p>
        </p:txBody>
      </p:sp>
      <p:sp>
        <p:nvSpPr>
          <p:cNvPr id="6" name="Footer Placeholder 4"/>
          <p:cNvSpPr>
            <a:spLocks noGrp="1"/>
          </p:cNvSpPr>
          <p:nvPr>
            <p:ph type="ftr" sz="quarter" idx="16"/>
          </p:nvPr>
        </p:nvSpPr>
        <p:spPr/>
        <p:txBody>
          <a:bodyPr/>
          <a:lstStyle>
            <a:lvl1pPr>
              <a:defRPr/>
            </a:lvl1pPr>
          </a:lstStyle>
          <a:p>
            <a:pPr>
              <a:defRPr/>
            </a:pPr>
            <a:endParaRPr lang="en-US"/>
          </a:p>
        </p:txBody>
      </p:sp>
      <p:sp>
        <p:nvSpPr>
          <p:cNvPr id="7" name="Slide Number Placeholder 5"/>
          <p:cNvSpPr>
            <a:spLocks noGrp="1"/>
          </p:cNvSpPr>
          <p:nvPr>
            <p:ph type="sldNum" sz="quarter" idx="17"/>
          </p:nvPr>
        </p:nvSpPr>
        <p:spPr/>
        <p:txBody>
          <a:bodyPr/>
          <a:lstStyle>
            <a:lvl1pPr>
              <a:defRPr/>
            </a:lvl1pPr>
          </a:lstStyle>
          <a:p>
            <a:pPr>
              <a:defRPr/>
            </a:pPr>
            <a:fld id="{D75F5E76-6C5C-4CBB-AA5D-7A4D14A6C65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9" name="Text Placeholder 9"/>
          <p:cNvSpPr>
            <a:spLocks noGrp="1"/>
          </p:cNvSpPr>
          <p:nvPr>
            <p:ph type="body" sz="quarter" idx="13"/>
          </p:nvPr>
        </p:nvSpPr>
        <p:spPr>
          <a:xfrm>
            <a:off x="5144400" y="6145200"/>
            <a:ext cx="1537200" cy="381600"/>
          </a:xfrm>
        </p:spPr>
        <p:txBody>
          <a:bodyPr>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a:t>Click to edit Master text styles</a:t>
            </a:r>
          </a:p>
        </p:txBody>
      </p:sp>
      <p:sp>
        <p:nvSpPr>
          <p:cNvPr id="10" name="Text Placeholder 9"/>
          <p:cNvSpPr>
            <a:spLocks noGrp="1"/>
          </p:cNvSpPr>
          <p:nvPr>
            <p:ph type="body" sz="quarter" idx="14"/>
          </p:nvPr>
        </p:nvSpPr>
        <p:spPr>
          <a:xfrm>
            <a:off x="6858000" y="6145200"/>
            <a:ext cx="1702800" cy="381600"/>
          </a:xfrm>
        </p:spPr>
        <p:txBody>
          <a:bodyPr>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a:t>Click to edit Master text styles</a:t>
            </a:r>
          </a:p>
        </p:txBody>
      </p:sp>
      <p:sp>
        <p:nvSpPr>
          <p:cNvPr id="4" name="Date Placeholder 3"/>
          <p:cNvSpPr>
            <a:spLocks noGrp="1"/>
          </p:cNvSpPr>
          <p:nvPr>
            <p:ph type="dt" sz="half" idx="15"/>
          </p:nvPr>
        </p:nvSpPr>
        <p:spPr/>
        <p:txBody>
          <a:bodyPr/>
          <a:lstStyle>
            <a:lvl1pPr>
              <a:defRPr/>
            </a:lvl1pPr>
          </a:lstStyle>
          <a:p>
            <a:pPr>
              <a:defRPr/>
            </a:pPr>
            <a:endParaRPr lang="en-US"/>
          </a:p>
        </p:txBody>
      </p:sp>
      <p:sp>
        <p:nvSpPr>
          <p:cNvPr id="5" name="Footer Placeholder 4"/>
          <p:cNvSpPr>
            <a:spLocks noGrp="1"/>
          </p:cNvSpPr>
          <p:nvPr>
            <p:ph type="ftr" sz="quarter" idx="16"/>
          </p:nvPr>
        </p:nvSpPr>
        <p:spPr/>
        <p:txBody>
          <a:bodyPr/>
          <a:lstStyle>
            <a:lvl1pPr>
              <a:defRPr/>
            </a:lvl1pPr>
          </a:lstStyle>
          <a:p>
            <a:pPr>
              <a:defRPr/>
            </a:pPr>
            <a:endParaRPr lang="en-US"/>
          </a:p>
        </p:txBody>
      </p:sp>
      <p:sp>
        <p:nvSpPr>
          <p:cNvPr id="6" name="Slide Number Placeholder 5"/>
          <p:cNvSpPr>
            <a:spLocks noGrp="1"/>
          </p:cNvSpPr>
          <p:nvPr>
            <p:ph type="sldNum" sz="quarter" idx="17"/>
          </p:nvPr>
        </p:nvSpPr>
        <p:spPr/>
        <p:txBody>
          <a:bodyPr/>
          <a:lstStyle>
            <a:lvl1pPr>
              <a:defRPr/>
            </a:lvl1pPr>
          </a:lstStyle>
          <a:p>
            <a:pPr>
              <a:defRPr/>
            </a:pPr>
            <a:fld id="{4DB4B156-2432-40F1-B988-C05A103BCE5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with marg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p>
        </p:txBody>
      </p:sp>
      <p:sp>
        <p:nvSpPr>
          <p:cNvPr id="3" name="Content Placeholder 2"/>
          <p:cNvSpPr>
            <a:spLocks noGrp="1"/>
          </p:cNvSpPr>
          <p:nvPr>
            <p:ph idx="1"/>
          </p:nvPr>
        </p:nvSpPr>
        <p:spPr>
          <a:xfrm>
            <a:off x="572400" y="1584000"/>
            <a:ext cx="6285600" cy="4136400"/>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Text Placeholder 9"/>
          <p:cNvSpPr>
            <a:spLocks noGrp="1"/>
          </p:cNvSpPr>
          <p:nvPr>
            <p:ph type="body" sz="quarter" idx="13"/>
          </p:nvPr>
        </p:nvSpPr>
        <p:spPr>
          <a:xfrm>
            <a:off x="5144400" y="6145200"/>
            <a:ext cx="1537200" cy="381600"/>
          </a:xfrm>
        </p:spPr>
        <p:txBody>
          <a:bodyPr>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a:t>Click to edit Master text styles</a:t>
            </a:r>
          </a:p>
        </p:txBody>
      </p:sp>
      <p:sp>
        <p:nvSpPr>
          <p:cNvPr id="12" name="Text Placeholder 9"/>
          <p:cNvSpPr>
            <a:spLocks noGrp="1"/>
          </p:cNvSpPr>
          <p:nvPr>
            <p:ph type="body" sz="quarter" idx="14"/>
          </p:nvPr>
        </p:nvSpPr>
        <p:spPr>
          <a:xfrm>
            <a:off x="6858000" y="6145200"/>
            <a:ext cx="1702800" cy="381600"/>
          </a:xfrm>
        </p:spPr>
        <p:txBody>
          <a:bodyPr>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a:t>Click to edit Master text styles</a:t>
            </a:r>
          </a:p>
        </p:txBody>
      </p:sp>
      <p:sp>
        <p:nvSpPr>
          <p:cNvPr id="6" name="Date Placeholder 3"/>
          <p:cNvSpPr>
            <a:spLocks noGrp="1"/>
          </p:cNvSpPr>
          <p:nvPr>
            <p:ph type="dt" sz="half" idx="15"/>
          </p:nvPr>
        </p:nvSpPr>
        <p:spPr/>
        <p:txBody>
          <a:bodyPr/>
          <a:lstStyle>
            <a:lvl1pPr>
              <a:defRPr/>
            </a:lvl1pPr>
          </a:lstStyle>
          <a:p>
            <a:pPr>
              <a:defRPr/>
            </a:pPr>
            <a:endParaRPr lang="en-US"/>
          </a:p>
        </p:txBody>
      </p:sp>
      <p:sp>
        <p:nvSpPr>
          <p:cNvPr id="7" name="Footer Placeholder 4"/>
          <p:cNvSpPr>
            <a:spLocks noGrp="1"/>
          </p:cNvSpPr>
          <p:nvPr>
            <p:ph type="ftr" sz="quarter" idx="16"/>
          </p:nvPr>
        </p:nvSpPr>
        <p:spPr/>
        <p:txBody>
          <a:bodyPr/>
          <a:lstStyle>
            <a:lvl1pPr>
              <a:defRPr/>
            </a:lvl1pPr>
          </a:lstStyle>
          <a:p>
            <a:pPr>
              <a:defRPr/>
            </a:pPr>
            <a:endParaRPr lang="en-US"/>
          </a:p>
        </p:txBody>
      </p:sp>
      <p:sp>
        <p:nvSpPr>
          <p:cNvPr id="8" name="Slide Number Placeholder 5"/>
          <p:cNvSpPr>
            <a:spLocks noGrp="1"/>
          </p:cNvSpPr>
          <p:nvPr>
            <p:ph type="sldNum" sz="quarter" idx="17"/>
          </p:nvPr>
        </p:nvSpPr>
        <p:spPr/>
        <p:txBody>
          <a:bodyPr/>
          <a:lstStyle>
            <a:lvl1pPr>
              <a:defRPr/>
            </a:lvl1pPr>
          </a:lstStyle>
          <a:p>
            <a:pPr>
              <a:defRPr/>
            </a:pPr>
            <a:fld id="{6E757164-A146-4706-81AA-6DC8EB7B617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le Slide White">
    <p:spTree>
      <p:nvGrpSpPr>
        <p:cNvPr id="1" name=""/>
        <p:cNvGrpSpPr/>
        <p:nvPr/>
      </p:nvGrpSpPr>
      <p:grpSpPr>
        <a:xfrm>
          <a:off x="0" y="0"/>
          <a:ext cx="0" cy="0"/>
          <a:chOff x="0" y="0"/>
          <a:chExt cx="0" cy="0"/>
        </a:xfrm>
      </p:grpSpPr>
      <p:pic>
        <p:nvPicPr>
          <p:cNvPr id="9" name="Picture 12" descr="aalto_HSE_eng.jpg"/>
          <p:cNvPicPr>
            <a:picLocks noChangeAspect="1"/>
          </p:cNvPicPr>
          <p:nvPr userDrawn="1"/>
        </p:nvPicPr>
        <p:blipFill>
          <a:blip r:embed="rId2" cstate="print"/>
          <a:srcRect/>
          <a:stretch>
            <a:fillRect/>
          </a:stretch>
        </p:blipFill>
        <p:spPr bwMode="auto">
          <a:xfrm>
            <a:off x="0" y="0"/>
            <a:ext cx="2120900" cy="1630363"/>
          </a:xfrm>
          <a:prstGeom prst="rect">
            <a:avLst/>
          </a:prstGeom>
          <a:noFill/>
          <a:ln w="9525">
            <a:noFill/>
            <a:miter lim="800000"/>
            <a:headEnd/>
            <a:tailEnd/>
          </a:ln>
        </p:spPr>
      </p:pic>
      <p:sp>
        <p:nvSpPr>
          <p:cNvPr id="2" name="Title 1"/>
          <p:cNvSpPr>
            <a:spLocks noGrp="1"/>
          </p:cNvSpPr>
          <p:nvPr>
            <p:ph type="ctrTitle"/>
          </p:nvPr>
        </p:nvSpPr>
        <p:spPr>
          <a:xfrm>
            <a:off x="572400" y="1771200"/>
            <a:ext cx="7772400" cy="1332000"/>
          </a:xfrm>
        </p:spPr>
        <p:txBody>
          <a:bodyPr/>
          <a:lstStyle>
            <a:lvl1pPr>
              <a:defRPr sz="4000">
                <a:solidFill>
                  <a:srgbClr val="ED2939"/>
                </a:solidFill>
              </a:defRPr>
            </a:lvl1pPr>
          </a:lstStyle>
          <a:p>
            <a:r>
              <a:rPr lang="en-US" noProof="0"/>
              <a:t>Click to edit Master title style</a:t>
            </a:r>
          </a:p>
        </p:txBody>
      </p:sp>
      <p:sp>
        <p:nvSpPr>
          <p:cNvPr id="3" name="Subtitle 2"/>
          <p:cNvSpPr>
            <a:spLocks noGrp="1"/>
          </p:cNvSpPr>
          <p:nvPr>
            <p:ph type="subTitle" idx="1"/>
          </p:nvPr>
        </p:nvSpPr>
        <p:spPr>
          <a:xfrm>
            <a:off x="572400" y="3143248"/>
            <a:ext cx="6285600" cy="2340000"/>
          </a:xfrm>
        </p:spPr>
        <p:txBody>
          <a:bodyPr/>
          <a:lstStyle>
            <a:lvl1pPr marL="0" indent="0" algn="l">
              <a:buNone/>
              <a:defRPr>
                <a:solidFill>
                  <a:srgbClr val="ED2939"/>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a:t>Click to edit Master subtitle style</a:t>
            </a:r>
          </a:p>
        </p:txBody>
      </p:sp>
      <p:sp>
        <p:nvSpPr>
          <p:cNvPr id="12" name="Text Placeholder 9"/>
          <p:cNvSpPr>
            <a:spLocks noGrp="1"/>
          </p:cNvSpPr>
          <p:nvPr>
            <p:ph type="body" sz="quarter" idx="11"/>
          </p:nvPr>
        </p:nvSpPr>
        <p:spPr>
          <a:xfrm>
            <a:off x="5144400" y="5961600"/>
            <a:ext cx="1962000" cy="633600"/>
          </a:xfrm>
        </p:spPr>
        <p:txBody>
          <a:bodyPr wrap="none"/>
          <a:lstStyle>
            <a:lvl1pPr marL="0" indent="0">
              <a:spcBef>
                <a:spcPts val="0"/>
              </a:spcBef>
              <a:buNone/>
              <a:defRPr sz="1200" b="1">
                <a:solidFill>
                  <a:schemeClr val="bg2"/>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a:t>Click to edit Master text styles</a:t>
            </a:r>
          </a:p>
          <a:p>
            <a:pPr lvl="1"/>
            <a:r>
              <a:rPr lang="en-US" noProof="0"/>
              <a:t>Second level</a:t>
            </a:r>
          </a:p>
        </p:txBody>
      </p:sp>
      <p:sp>
        <p:nvSpPr>
          <p:cNvPr id="17" name="Text Placeholder 9"/>
          <p:cNvSpPr>
            <a:spLocks noGrp="1"/>
          </p:cNvSpPr>
          <p:nvPr>
            <p:ph type="body" sz="quarter" idx="12"/>
          </p:nvPr>
        </p:nvSpPr>
        <p:spPr>
          <a:xfrm>
            <a:off x="7426800" y="5961600"/>
            <a:ext cx="1134000" cy="633600"/>
          </a:xfrm>
        </p:spPr>
        <p:txBody>
          <a:bodyPr wrap="none"/>
          <a:lstStyle>
            <a:lvl1pPr marL="0" indent="0">
              <a:spcBef>
                <a:spcPts val="0"/>
              </a:spcBef>
              <a:buNone/>
              <a:defRPr sz="1200" b="1">
                <a:solidFill>
                  <a:schemeClr val="bg2"/>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a:t>Click to edit Master text styles</a:t>
            </a:r>
          </a:p>
          <a:p>
            <a:pPr lvl="1"/>
            <a:r>
              <a:rPr lang="en-US" noProof="0"/>
              <a:t>Second level</a:t>
            </a:r>
          </a:p>
        </p:txBody>
      </p:sp>
      <p:sp>
        <p:nvSpPr>
          <p:cNvPr id="18" name="Text Placeholder 9"/>
          <p:cNvSpPr>
            <a:spLocks noGrp="1"/>
          </p:cNvSpPr>
          <p:nvPr>
            <p:ph type="body" sz="quarter" idx="13"/>
          </p:nvPr>
        </p:nvSpPr>
        <p:spPr>
          <a:xfrm>
            <a:off x="2862000" y="6138000"/>
            <a:ext cx="2026800" cy="457200"/>
          </a:xfrm>
        </p:spPr>
        <p:txBody>
          <a:bodyPr wrap="none"/>
          <a:lstStyle>
            <a:lvl1pPr marL="0" indent="0">
              <a:spcBef>
                <a:spcPts val="0"/>
              </a:spcBef>
              <a:buNone/>
              <a:defRPr sz="1200" b="1">
                <a:solidFill>
                  <a:schemeClr val="bg2"/>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a:t>Click to edit Master text styles</a:t>
            </a:r>
          </a:p>
          <a:p>
            <a:pPr lvl="1"/>
            <a:r>
              <a:rPr lang="en-US" noProof="0"/>
              <a:t>Second level</a:t>
            </a:r>
          </a:p>
        </p:txBody>
      </p:sp>
      <p:sp>
        <p:nvSpPr>
          <p:cNvPr id="19" name="Text Placeholder 9"/>
          <p:cNvSpPr>
            <a:spLocks noGrp="1"/>
          </p:cNvSpPr>
          <p:nvPr>
            <p:ph type="body" sz="quarter" idx="14"/>
          </p:nvPr>
        </p:nvSpPr>
        <p:spPr>
          <a:xfrm>
            <a:off x="572400" y="6138000"/>
            <a:ext cx="2048400" cy="457200"/>
          </a:xfrm>
        </p:spPr>
        <p:txBody>
          <a:bodyPr wrap="none"/>
          <a:lstStyle>
            <a:lvl1pPr marL="0" indent="0">
              <a:spcBef>
                <a:spcPts val="0"/>
              </a:spcBef>
              <a:buNone/>
              <a:defRPr sz="1200" b="1">
                <a:solidFill>
                  <a:schemeClr val="bg2"/>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a:t>Click to edit Master text styles</a:t>
            </a:r>
          </a:p>
          <a:p>
            <a:pPr lvl="1"/>
            <a:r>
              <a:rPr lang="en-US" noProof="0"/>
              <a:t>Second level</a:t>
            </a:r>
          </a:p>
        </p:txBody>
      </p:sp>
      <p:sp>
        <p:nvSpPr>
          <p:cNvPr id="20" name="Text Placeholder 9"/>
          <p:cNvSpPr>
            <a:spLocks noGrp="1"/>
          </p:cNvSpPr>
          <p:nvPr>
            <p:ph type="body" sz="quarter" idx="15"/>
          </p:nvPr>
        </p:nvSpPr>
        <p:spPr>
          <a:xfrm>
            <a:off x="572400" y="5961600"/>
            <a:ext cx="2048400" cy="176400"/>
          </a:xfrm>
        </p:spPr>
        <p:txBody>
          <a:bodyPr wrap="none"/>
          <a:lstStyle>
            <a:lvl1pPr marL="0" indent="0">
              <a:spcBef>
                <a:spcPts val="0"/>
              </a:spcBef>
              <a:buNone/>
              <a:defRPr sz="1200" b="1">
                <a:solidFill>
                  <a:schemeClr val="tx1"/>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a:t>Click to edit Master text styles</a:t>
            </a:r>
          </a:p>
        </p:txBody>
      </p:sp>
      <p:sp>
        <p:nvSpPr>
          <p:cNvPr id="10" name="Date Placeholder 3"/>
          <p:cNvSpPr>
            <a:spLocks noGrp="1"/>
          </p:cNvSpPr>
          <p:nvPr>
            <p:ph type="dt" sz="half" idx="16"/>
          </p:nvPr>
        </p:nvSpPr>
        <p:spPr>
          <a:xfrm>
            <a:off x="2862263" y="5961063"/>
            <a:ext cx="2027237" cy="176212"/>
          </a:xfrm>
        </p:spPr>
        <p:txBody>
          <a:bodyPr wrap="none"/>
          <a:lstStyle>
            <a:lvl1pPr>
              <a:defRPr sz="1200">
                <a:solidFill>
                  <a:schemeClr val="bg2"/>
                </a:solidFill>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Subtitle Red">
    <p:spTree>
      <p:nvGrpSpPr>
        <p:cNvPr id="1" name=""/>
        <p:cNvGrpSpPr/>
        <p:nvPr/>
      </p:nvGrpSpPr>
      <p:grpSpPr>
        <a:xfrm>
          <a:off x="0" y="0"/>
          <a:ext cx="0" cy="0"/>
          <a:chOff x="0" y="0"/>
          <a:chExt cx="0" cy="0"/>
        </a:xfrm>
      </p:grpSpPr>
      <p:sp>
        <p:nvSpPr>
          <p:cNvPr id="4" name="Rectangle 9"/>
          <p:cNvSpPr/>
          <p:nvPr userDrawn="1"/>
        </p:nvSpPr>
        <p:spPr>
          <a:xfrm>
            <a:off x="406400" y="406400"/>
            <a:ext cx="8326438" cy="5472113"/>
          </a:xfrm>
          <a:prstGeom prst="rect">
            <a:avLst/>
          </a:prstGeom>
          <a:solidFill>
            <a:srgbClr val="ED293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5" name="Picture 12" descr="aalto_HSE_eng_alakulma.jpg"/>
          <p:cNvPicPr>
            <a:picLocks noChangeAspect="1"/>
          </p:cNvPicPr>
          <p:nvPr userDrawn="1"/>
        </p:nvPicPr>
        <p:blipFill>
          <a:blip r:embed="rId2" cstate="print"/>
          <a:srcRect/>
          <a:stretch>
            <a:fillRect/>
          </a:stretch>
        </p:blipFill>
        <p:spPr bwMode="auto">
          <a:xfrm>
            <a:off x="0" y="5959475"/>
            <a:ext cx="2879725" cy="898525"/>
          </a:xfrm>
          <a:prstGeom prst="rect">
            <a:avLst/>
          </a:prstGeom>
          <a:noFill/>
          <a:ln w="9525">
            <a:noFill/>
            <a:miter lim="800000"/>
            <a:headEnd/>
            <a:tailEnd/>
          </a:ln>
        </p:spPr>
      </p:pic>
      <p:sp>
        <p:nvSpPr>
          <p:cNvPr id="11" name="Text Placeholder 9"/>
          <p:cNvSpPr>
            <a:spLocks noGrp="1"/>
          </p:cNvSpPr>
          <p:nvPr>
            <p:ph type="body" sz="quarter" idx="13"/>
          </p:nvPr>
        </p:nvSpPr>
        <p:spPr>
          <a:xfrm>
            <a:off x="5144400" y="6145200"/>
            <a:ext cx="1537200" cy="381600"/>
          </a:xfrm>
        </p:spPr>
        <p:txBody>
          <a:bodyPr>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a:t>Click to edit Master text styles</a:t>
            </a:r>
          </a:p>
        </p:txBody>
      </p:sp>
      <p:sp>
        <p:nvSpPr>
          <p:cNvPr id="12" name="Text Placeholder 9"/>
          <p:cNvSpPr>
            <a:spLocks noGrp="1"/>
          </p:cNvSpPr>
          <p:nvPr>
            <p:ph type="body" sz="quarter" idx="14"/>
          </p:nvPr>
        </p:nvSpPr>
        <p:spPr>
          <a:xfrm>
            <a:off x="6858000" y="6145200"/>
            <a:ext cx="1702800" cy="381600"/>
          </a:xfrm>
        </p:spPr>
        <p:txBody>
          <a:bodyPr>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73088" y="488950"/>
            <a:ext cx="7988300" cy="108108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573088" y="1584325"/>
            <a:ext cx="7988300" cy="413543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30588" y="6275388"/>
            <a:ext cx="1544637" cy="125412"/>
          </a:xfrm>
          <a:prstGeom prst="rect">
            <a:avLst/>
          </a:prstGeom>
        </p:spPr>
        <p:txBody>
          <a:bodyPr vert="horz" lIns="0" tIns="0" rIns="0" bIns="0" rtlCol="0" anchor="ctr"/>
          <a:lstStyle>
            <a:lvl1pPr algn="l" fontAlgn="auto">
              <a:spcBef>
                <a:spcPts val="0"/>
              </a:spcBef>
              <a:spcAft>
                <a:spcPts val="0"/>
              </a:spcAft>
              <a:defRPr sz="900" b="1">
                <a:solidFill>
                  <a:schemeClr val="tx1">
                    <a:tint val="75000"/>
                  </a:schemeClr>
                </a:solidFill>
                <a:latin typeface="Arial" pitchFamily="34" charset="0"/>
                <a:cs typeface="Arial" pitchFamily="34" charset="0"/>
              </a:defRPr>
            </a:lvl1pPr>
          </a:lstStyle>
          <a:p>
            <a:pPr>
              <a:defRPr/>
            </a:pPr>
            <a:endParaRPr lang="en-US"/>
          </a:p>
        </p:txBody>
      </p:sp>
      <p:sp>
        <p:nvSpPr>
          <p:cNvPr id="5" name="Footer Placeholder 4"/>
          <p:cNvSpPr>
            <a:spLocks noGrp="1"/>
          </p:cNvSpPr>
          <p:nvPr>
            <p:ph type="ftr" sz="quarter" idx="3"/>
          </p:nvPr>
        </p:nvSpPr>
        <p:spPr>
          <a:xfrm>
            <a:off x="3430588" y="6145213"/>
            <a:ext cx="1544637" cy="125412"/>
          </a:xfrm>
          <a:prstGeom prst="rect">
            <a:avLst/>
          </a:prstGeom>
        </p:spPr>
        <p:txBody>
          <a:bodyPr vert="horz" lIns="0" tIns="0" rIns="0" bIns="0" rtlCol="0" anchor="ctr"/>
          <a:lstStyle>
            <a:lvl1pPr algn="l" fontAlgn="auto">
              <a:spcBef>
                <a:spcPts val="0"/>
              </a:spcBef>
              <a:spcAft>
                <a:spcPts val="0"/>
              </a:spcAft>
              <a:defRPr sz="900" b="1">
                <a:solidFill>
                  <a:schemeClr val="tx1">
                    <a:tint val="75000"/>
                  </a:schemeClr>
                </a:solidFill>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4"/>
          </p:nvPr>
        </p:nvSpPr>
        <p:spPr>
          <a:xfrm>
            <a:off x="3430588" y="6400800"/>
            <a:ext cx="1544637" cy="125413"/>
          </a:xfrm>
          <a:prstGeom prst="rect">
            <a:avLst/>
          </a:prstGeom>
        </p:spPr>
        <p:txBody>
          <a:bodyPr vert="horz" lIns="0" tIns="0" rIns="0" bIns="0" rtlCol="0" anchor="ctr"/>
          <a:lstStyle>
            <a:lvl1pPr algn="l" fontAlgn="auto">
              <a:spcBef>
                <a:spcPts val="0"/>
              </a:spcBef>
              <a:spcAft>
                <a:spcPts val="0"/>
              </a:spcAft>
              <a:defRPr sz="900" b="1">
                <a:solidFill>
                  <a:schemeClr val="tx1">
                    <a:tint val="75000"/>
                  </a:schemeClr>
                </a:solidFill>
                <a:latin typeface="Arial" pitchFamily="34" charset="0"/>
                <a:cs typeface="Arial" pitchFamily="34" charset="0"/>
              </a:defRPr>
            </a:lvl1pPr>
          </a:lstStyle>
          <a:p>
            <a:pPr>
              <a:defRPr/>
            </a:pPr>
            <a:fld id="{D13815F7-400D-4D3D-97FD-1FD65F570037}" type="slidenum">
              <a:rPr lang="en-US"/>
              <a:pPr>
                <a:defRPr/>
              </a:pPr>
              <a:t>‹#›</a:t>
            </a:fld>
            <a:endParaRPr lang="en-US"/>
          </a:p>
        </p:txBody>
      </p:sp>
      <p:sp>
        <p:nvSpPr>
          <p:cNvPr id="10" name="Rectangle 9"/>
          <p:cNvSpPr/>
          <p:nvPr/>
        </p:nvSpPr>
        <p:spPr>
          <a:xfrm>
            <a:off x="571500" y="5813425"/>
            <a:ext cx="7988300" cy="65088"/>
          </a:xfrm>
          <a:prstGeom prst="rect">
            <a:avLst/>
          </a:prstGeom>
          <a:solidFill>
            <a:srgbClr val="ED2939">
              <a:alpha val="8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032" name="Picture 10" descr="aalto_HSE_eng_alakulma.jpg"/>
          <p:cNvPicPr>
            <a:picLocks noChangeAspect="1"/>
          </p:cNvPicPr>
          <p:nvPr/>
        </p:nvPicPr>
        <p:blipFill>
          <a:blip r:embed="rId13" cstate="print"/>
          <a:srcRect/>
          <a:stretch>
            <a:fillRect/>
          </a:stretch>
        </p:blipFill>
        <p:spPr bwMode="auto">
          <a:xfrm>
            <a:off x="0" y="5959475"/>
            <a:ext cx="2879725" cy="8985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5" r:id="rId1"/>
    <p:sldLayoutId id="2147483666" r:id="rId2"/>
    <p:sldLayoutId id="2147483664" r:id="rId3"/>
    <p:sldLayoutId id="2147483663" r:id="rId4"/>
    <p:sldLayoutId id="2147483662" r:id="rId5"/>
    <p:sldLayoutId id="2147483661" r:id="rId6"/>
    <p:sldLayoutId id="2147483667" r:id="rId7"/>
    <p:sldLayoutId id="2147483668" r:id="rId8"/>
    <p:sldLayoutId id="2147483669" r:id="rId9"/>
    <p:sldLayoutId id="2147483671" r:id="rId10"/>
    <p:sldLayoutId id="2147483674" r:id="rId11"/>
  </p:sldLayoutIdLst>
  <p:hf hdr="0"/>
  <p:txStyles>
    <p:titleStyle>
      <a:lvl1pPr algn="l" rtl="0" eaLnBrk="0" fontAlgn="base" hangingPunct="0">
        <a:spcBef>
          <a:spcPct val="0"/>
        </a:spcBef>
        <a:spcAft>
          <a:spcPct val="0"/>
        </a:spcAft>
        <a:defRPr sz="3200" b="1" kern="1200">
          <a:solidFill>
            <a:srgbClr val="ED2939"/>
          </a:solidFill>
          <a:latin typeface="+mj-lt"/>
          <a:ea typeface="+mj-ea"/>
          <a:cs typeface="+mj-cs"/>
        </a:defRPr>
      </a:lvl1pPr>
      <a:lvl2pPr algn="l" rtl="0" eaLnBrk="0" fontAlgn="base" hangingPunct="0">
        <a:spcBef>
          <a:spcPct val="0"/>
        </a:spcBef>
        <a:spcAft>
          <a:spcPct val="0"/>
        </a:spcAft>
        <a:defRPr sz="3200" b="1">
          <a:solidFill>
            <a:srgbClr val="ED2939"/>
          </a:solidFill>
          <a:latin typeface="Arial" charset="0"/>
        </a:defRPr>
      </a:lvl2pPr>
      <a:lvl3pPr algn="l" rtl="0" eaLnBrk="0" fontAlgn="base" hangingPunct="0">
        <a:spcBef>
          <a:spcPct val="0"/>
        </a:spcBef>
        <a:spcAft>
          <a:spcPct val="0"/>
        </a:spcAft>
        <a:defRPr sz="3200" b="1">
          <a:solidFill>
            <a:srgbClr val="ED2939"/>
          </a:solidFill>
          <a:latin typeface="Arial" charset="0"/>
        </a:defRPr>
      </a:lvl3pPr>
      <a:lvl4pPr algn="l" rtl="0" eaLnBrk="0" fontAlgn="base" hangingPunct="0">
        <a:spcBef>
          <a:spcPct val="0"/>
        </a:spcBef>
        <a:spcAft>
          <a:spcPct val="0"/>
        </a:spcAft>
        <a:defRPr sz="3200" b="1">
          <a:solidFill>
            <a:srgbClr val="ED2939"/>
          </a:solidFill>
          <a:latin typeface="Arial" charset="0"/>
        </a:defRPr>
      </a:lvl4pPr>
      <a:lvl5pPr algn="l" rtl="0" eaLnBrk="0" fontAlgn="base" hangingPunct="0">
        <a:spcBef>
          <a:spcPct val="0"/>
        </a:spcBef>
        <a:spcAft>
          <a:spcPct val="0"/>
        </a:spcAft>
        <a:defRPr sz="3200" b="1">
          <a:solidFill>
            <a:srgbClr val="ED2939"/>
          </a:solidFill>
          <a:latin typeface="Arial" charset="0"/>
        </a:defRPr>
      </a:lvl5pPr>
      <a:lvl6pPr marL="457200" algn="l" rtl="0" fontAlgn="base">
        <a:spcBef>
          <a:spcPct val="0"/>
        </a:spcBef>
        <a:spcAft>
          <a:spcPct val="0"/>
        </a:spcAft>
        <a:defRPr sz="3200" b="1">
          <a:solidFill>
            <a:srgbClr val="ED2939"/>
          </a:solidFill>
          <a:latin typeface="Arial" charset="0"/>
        </a:defRPr>
      </a:lvl6pPr>
      <a:lvl7pPr marL="914400" algn="l" rtl="0" fontAlgn="base">
        <a:spcBef>
          <a:spcPct val="0"/>
        </a:spcBef>
        <a:spcAft>
          <a:spcPct val="0"/>
        </a:spcAft>
        <a:defRPr sz="3200" b="1">
          <a:solidFill>
            <a:srgbClr val="ED2939"/>
          </a:solidFill>
          <a:latin typeface="Arial" charset="0"/>
        </a:defRPr>
      </a:lvl7pPr>
      <a:lvl8pPr marL="1371600" algn="l" rtl="0" fontAlgn="base">
        <a:spcBef>
          <a:spcPct val="0"/>
        </a:spcBef>
        <a:spcAft>
          <a:spcPct val="0"/>
        </a:spcAft>
        <a:defRPr sz="3200" b="1">
          <a:solidFill>
            <a:srgbClr val="ED2939"/>
          </a:solidFill>
          <a:latin typeface="Arial" charset="0"/>
        </a:defRPr>
      </a:lvl8pPr>
      <a:lvl9pPr marL="1828800" algn="l" rtl="0" fontAlgn="base">
        <a:spcBef>
          <a:spcPct val="0"/>
        </a:spcBef>
        <a:spcAft>
          <a:spcPct val="0"/>
        </a:spcAft>
        <a:defRPr sz="3200" b="1">
          <a:solidFill>
            <a:srgbClr val="ED2939"/>
          </a:solidFill>
          <a:latin typeface="Arial" charset="0"/>
        </a:defRPr>
      </a:lvl9pPr>
    </p:titleStyle>
    <p:bodyStyle>
      <a:lvl1pPr marL="342900" indent="-342900" algn="l" rtl="0" eaLnBrk="0" fontAlgn="base" hangingPunct="0">
        <a:spcBef>
          <a:spcPts val="600"/>
        </a:spcBef>
        <a:spcAft>
          <a:spcPct val="0"/>
        </a:spcAft>
        <a:buFont typeface="Arial" charset="0"/>
        <a:buChar char="•"/>
        <a:defRPr sz="2400" kern="1200">
          <a:solidFill>
            <a:schemeClr val="tx1"/>
          </a:solidFill>
          <a:latin typeface="+mn-lt"/>
          <a:ea typeface="+mn-ea"/>
          <a:cs typeface="+mn-cs"/>
        </a:defRPr>
      </a:lvl1pPr>
      <a:lvl2pPr marL="742950" indent="-285750" algn="l" rtl="0" eaLnBrk="0" fontAlgn="base" hangingPunct="0">
        <a:spcBef>
          <a:spcPts val="400"/>
        </a:spcBef>
        <a:spcAft>
          <a:spcPct val="0"/>
        </a:spcAft>
        <a:buFont typeface="Arial" charset="0"/>
        <a:buChar char="–"/>
        <a:defRPr sz="2000" kern="1200">
          <a:solidFill>
            <a:schemeClr val="tx1"/>
          </a:solidFill>
          <a:latin typeface="+mn-lt"/>
          <a:ea typeface="+mn-ea"/>
          <a:cs typeface="+mn-cs"/>
        </a:defRPr>
      </a:lvl2pPr>
      <a:lvl3pPr marL="1143000" indent="-228600" algn="l" rtl="0" eaLnBrk="0" fontAlgn="base" hangingPunct="0">
        <a:spcBef>
          <a:spcPts val="400"/>
        </a:spcBef>
        <a:spcAft>
          <a:spcPct val="0"/>
        </a:spcAft>
        <a:buFont typeface="Arial" charset="0"/>
        <a:buChar char="•"/>
        <a:defRPr kern="1200">
          <a:solidFill>
            <a:schemeClr val="tx1"/>
          </a:solidFill>
          <a:latin typeface="+mn-lt"/>
          <a:ea typeface="+mn-ea"/>
          <a:cs typeface="+mn-cs"/>
        </a:defRPr>
      </a:lvl3pPr>
      <a:lvl4pPr marL="1600200" indent="-228600" algn="l" rtl="0" eaLnBrk="0" fontAlgn="base" hangingPunct="0">
        <a:spcBef>
          <a:spcPts val="400"/>
        </a:spcBef>
        <a:spcAft>
          <a:spcPct val="0"/>
        </a:spcAft>
        <a:buFont typeface="Arial" charset="0"/>
        <a:buChar char="–"/>
        <a:defRPr sz="1600" kern="1200">
          <a:solidFill>
            <a:schemeClr val="tx1"/>
          </a:solidFill>
          <a:latin typeface="+mn-lt"/>
          <a:ea typeface="+mn-ea"/>
          <a:cs typeface="+mn-cs"/>
        </a:defRPr>
      </a:lvl4pPr>
      <a:lvl5pPr marL="2057400" indent="-228600" algn="l" rtl="0" eaLnBrk="0" fontAlgn="base" hangingPunct="0">
        <a:spcBef>
          <a:spcPts val="300"/>
        </a:spcBef>
        <a:spcAft>
          <a:spcPct val="0"/>
        </a:spcAft>
        <a:buFont typeface="Arial"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9.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0.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9.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9.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9.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9.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9.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9.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9.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0.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0.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0.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0.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9.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p:cNvSpPr>
            <a:spLocks noGrp="1"/>
          </p:cNvSpPr>
          <p:nvPr>
            <p:ph type="ctrTitle"/>
          </p:nvPr>
        </p:nvSpPr>
        <p:spPr>
          <a:xfrm>
            <a:off x="539750" y="1771650"/>
            <a:ext cx="7805738" cy="2089150"/>
          </a:xfrm>
        </p:spPr>
        <p:txBody>
          <a:bodyPr/>
          <a:lstStyle/>
          <a:p>
            <a:pPr eaLnBrk="1" hangingPunct="1"/>
            <a:r>
              <a:rPr lang="fi-FI" sz="3200" dirty="0"/>
              <a:t>Yritysverotus – osinkotulon ja osakkeen </a:t>
            </a:r>
            <a:r>
              <a:rPr lang="fi-FI" sz="3200"/>
              <a:t>luovutuksen verotus</a:t>
            </a:r>
            <a:endParaRPr lang="en-US" sz="3200" dirty="0"/>
          </a:p>
        </p:txBody>
      </p:sp>
      <p:sp>
        <p:nvSpPr>
          <p:cNvPr id="12290" name="Subtitle 2"/>
          <p:cNvSpPr>
            <a:spLocks noGrp="1"/>
          </p:cNvSpPr>
          <p:nvPr>
            <p:ph type="subTitle" idx="1"/>
          </p:nvPr>
        </p:nvSpPr>
        <p:spPr>
          <a:xfrm>
            <a:off x="573088" y="3143250"/>
            <a:ext cx="6284912" cy="2339975"/>
          </a:xfrm>
        </p:spPr>
        <p:txBody>
          <a:bodyPr/>
          <a:lstStyle/>
          <a:p>
            <a:pPr eaLnBrk="1" hangingPunct="1"/>
            <a:r>
              <a:rPr lang="fi-FI" dirty="0">
                <a:solidFill>
                  <a:schemeClr val="tx1"/>
                </a:solidFill>
                <a:latin typeface="Arial" charset="0"/>
              </a:rPr>
              <a:t>OTK / OTM Ilkka Lahti</a:t>
            </a:r>
          </a:p>
          <a:p>
            <a:pPr eaLnBrk="1" hangingPunct="1"/>
            <a:endParaRPr lang="fi-FI" dirty="0">
              <a:solidFill>
                <a:schemeClr val="tx1"/>
              </a:solidFill>
              <a:latin typeface="Arial" charset="0"/>
            </a:endParaRPr>
          </a:p>
          <a:p>
            <a:pPr eaLnBrk="1" hangingPunct="1"/>
            <a:r>
              <a:rPr lang="fi-FI">
                <a:solidFill>
                  <a:schemeClr val="tx1"/>
                </a:solidFill>
                <a:latin typeface="Arial" charset="0"/>
              </a:rPr>
              <a:t>2021</a:t>
            </a:r>
            <a:endParaRPr lang="en-US" dirty="0">
              <a:solidFill>
                <a:schemeClr val="tx1"/>
              </a:solidFill>
              <a:latin typeface="Arial" charset="0"/>
            </a:endParaRPr>
          </a:p>
        </p:txBody>
      </p:sp>
      <p:sp>
        <p:nvSpPr>
          <p:cNvPr id="12291" name="Text Placeholder 3"/>
          <p:cNvSpPr>
            <a:spLocks noGrp="1"/>
          </p:cNvSpPr>
          <p:nvPr>
            <p:ph type="body" sz="quarter" idx="11"/>
          </p:nvPr>
        </p:nvSpPr>
        <p:spPr>
          <a:xfrm>
            <a:off x="5145088" y="5961063"/>
            <a:ext cx="1960562" cy="633412"/>
          </a:xfrm>
        </p:spPr>
        <p:txBody>
          <a:bodyPr/>
          <a:lstStyle/>
          <a:p>
            <a:pPr eaLnBrk="1" hangingPunct="1">
              <a:spcBef>
                <a:spcPct val="0"/>
              </a:spcBef>
            </a:pPr>
            <a:endParaRPr lang="en-US"/>
          </a:p>
        </p:txBody>
      </p:sp>
      <p:sp>
        <p:nvSpPr>
          <p:cNvPr id="12292" name="Text Placeholder 18"/>
          <p:cNvSpPr>
            <a:spLocks noGrp="1"/>
          </p:cNvSpPr>
          <p:nvPr>
            <p:ph type="body" sz="quarter" idx="12"/>
          </p:nvPr>
        </p:nvSpPr>
        <p:spPr>
          <a:xfrm>
            <a:off x="7426325" y="5961063"/>
            <a:ext cx="1135063" cy="633412"/>
          </a:xfrm>
        </p:spPr>
        <p:txBody>
          <a:bodyPr/>
          <a:lstStyle/>
          <a:p>
            <a:pPr eaLnBrk="1" hangingPunct="1">
              <a:spcBef>
                <a:spcPct val="0"/>
              </a:spcBef>
            </a:pPr>
            <a:endParaRPr lang="en-US"/>
          </a:p>
        </p:txBody>
      </p:sp>
      <p:sp>
        <p:nvSpPr>
          <p:cNvPr id="12293" name="Text Placeholder 19"/>
          <p:cNvSpPr>
            <a:spLocks noGrp="1"/>
          </p:cNvSpPr>
          <p:nvPr>
            <p:ph type="body" sz="quarter" idx="13"/>
          </p:nvPr>
        </p:nvSpPr>
        <p:spPr>
          <a:xfrm>
            <a:off x="2862263" y="6137275"/>
            <a:ext cx="2027237" cy="457200"/>
          </a:xfrm>
        </p:spPr>
        <p:txBody>
          <a:bodyPr/>
          <a:lstStyle/>
          <a:p>
            <a:pPr eaLnBrk="1" hangingPunct="1">
              <a:spcBef>
                <a:spcPct val="0"/>
              </a:spcBef>
            </a:pPr>
            <a:endParaRPr lang="en-US"/>
          </a:p>
        </p:txBody>
      </p:sp>
      <p:sp>
        <p:nvSpPr>
          <p:cNvPr id="12294" name="Text Placeholder 20"/>
          <p:cNvSpPr>
            <a:spLocks noGrp="1"/>
          </p:cNvSpPr>
          <p:nvPr>
            <p:ph type="body" sz="quarter" idx="14"/>
          </p:nvPr>
        </p:nvSpPr>
        <p:spPr>
          <a:xfrm>
            <a:off x="573088" y="6137275"/>
            <a:ext cx="2047875" cy="457200"/>
          </a:xfrm>
        </p:spPr>
        <p:txBody>
          <a:bodyPr/>
          <a:lstStyle/>
          <a:p>
            <a:pPr eaLnBrk="1" hangingPunct="1">
              <a:spcBef>
                <a:spcPct val="0"/>
              </a:spcBef>
            </a:pPr>
            <a:endParaRPr lang="en-US"/>
          </a:p>
        </p:txBody>
      </p:sp>
      <p:sp>
        <p:nvSpPr>
          <p:cNvPr id="22" name="Text Placeholder 21"/>
          <p:cNvSpPr>
            <a:spLocks noGrp="1"/>
          </p:cNvSpPr>
          <p:nvPr>
            <p:ph type="body" sz="quarter" idx="15"/>
          </p:nvPr>
        </p:nvSpPr>
        <p:spPr>
          <a:xfrm>
            <a:off x="573088" y="5961063"/>
            <a:ext cx="2047875" cy="176212"/>
          </a:xfrm>
        </p:spPr>
        <p:txBody>
          <a:bodyPr rtlCol="0">
            <a:normAutofit lnSpcReduction="10000"/>
          </a:bodyPr>
          <a:lstStyle/>
          <a:p>
            <a:pPr eaLnBrk="1" fontAlgn="auto" hangingPunct="1">
              <a:spcAft>
                <a:spcPts val="0"/>
              </a:spcAft>
              <a:buFont typeface="Arial" pitchFamily="34" charset="0"/>
              <a:buNone/>
              <a:defRPr/>
            </a:pPr>
            <a:endParaRPr lang="fi-FI"/>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403350" y="304800"/>
            <a:ext cx="7056438" cy="828675"/>
          </a:xfrm>
        </p:spPr>
        <p:txBody>
          <a:bodyPr/>
          <a:lstStyle/>
          <a:p>
            <a:pPr eaLnBrk="1" hangingPunct="1"/>
            <a:r>
              <a:rPr lang="fi-FI" altLang="fi-FI" dirty="0">
                <a:solidFill>
                  <a:srgbClr val="FF0000"/>
                </a:solidFill>
              </a:rPr>
              <a:t>Osinkoverotus</a:t>
            </a:r>
          </a:p>
        </p:txBody>
      </p:sp>
      <p:sp>
        <p:nvSpPr>
          <p:cNvPr id="10243" name="Rectangle 3"/>
          <p:cNvSpPr>
            <a:spLocks noGrp="1" noChangeArrowheads="1"/>
          </p:cNvSpPr>
          <p:nvPr>
            <p:ph type="body" idx="1"/>
          </p:nvPr>
        </p:nvSpPr>
        <p:spPr>
          <a:xfrm>
            <a:off x="381000" y="2133600"/>
            <a:ext cx="8305800" cy="3048000"/>
          </a:xfrm>
        </p:spPr>
        <p:txBody>
          <a:bodyPr/>
          <a:lstStyle/>
          <a:p>
            <a:pPr eaLnBrk="1" hangingPunct="1"/>
            <a:r>
              <a:rPr lang="fi-FI" altLang="fi-FI" sz="2000" dirty="0"/>
              <a:t>Ulkomaiset yhtiöt jaetaan eri ryhmään:</a:t>
            </a:r>
          </a:p>
          <a:p>
            <a:pPr marL="457200" indent="-457200" eaLnBrk="1" hangingPunct="1">
              <a:buFont typeface="+mj-lt"/>
              <a:buAutoNum type="arabicPeriod"/>
            </a:pPr>
            <a:r>
              <a:rPr lang="fi-FI" altLang="fi-FI" sz="2000" dirty="0"/>
              <a:t>Osingot rinnastuu kotimaisiin osinkoihin </a:t>
            </a:r>
          </a:p>
          <a:p>
            <a:pPr marL="457200" indent="-457200" eaLnBrk="1" hangingPunct="1">
              <a:buFont typeface="+mj-lt"/>
              <a:buAutoNum type="arabicPeriod"/>
            </a:pPr>
            <a:r>
              <a:rPr lang="fi-FI" altLang="fi-FI" sz="2000" dirty="0"/>
              <a:t>Osinko on saatu ns. kolmansista maista ja on </a:t>
            </a:r>
            <a:r>
              <a:rPr lang="fi-FI" altLang="fi-FI" sz="2000" u="sng" dirty="0"/>
              <a:t>kokonaan ansiotuloa</a:t>
            </a:r>
            <a:r>
              <a:rPr lang="fi-FI" altLang="fi-FI" sz="2000" dirty="0"/>
              <a:t>. </a:t>
            </a:r>
          </a:p>
          <a:p>
            <a:pPr marL="457200" indent="-457200" eaLnBrk="1" hangingPunct="1">
              <a:buNone/>
            </a:pPr>
            <a:endParaRPr lang="fi-FI" altLang="fi-FI" sz="2000" dirty="0"/>
          </a:p>
          <a:p>
            <a:pPr marL="457200" indent="-457200" eaLnBrk="1" hangingPunct="1"/>
            <a:r>
              <a:rPr lang="fi-FI" altLang="fi-FI" sz="2000" dirty="0"/>
              <a:t>Kotimaasta saatuihin osinkoihin rinnastuvat osingot, jos jakaja on</a:t>
            </a:r>
          </a:p>
          <a:p>
            <a:pPr marL="457200" indent="-457200" eaLnBrk="1" hangingPunct="1">
              <a:buFont typeface="+mj-lt"/>
              <a:buAutoNum type="alphaLcParenR"/>
            </a:pPr>
            <a:r>
              <a:rPr lang="fi-FI" altLang="fi-FI" sz="2000" dirty="0"/>
              <a:t>Emo-tytäryhtiödirektiivissä tarkoitettu yhtiö tai</a:t>
            </a:r>
          </a:p>
          <a:p>
            <a:pPr marL="457200" indent="-457200" eaLnBrk="1" hangingPunct="1">
              <a:buFont typeface="+mj-lt"/>
              <a:buAutoNum type="alphaLcParenR"/>
            </a:pPr>
            <a:r>
              <a:rPr lang="fi-FI" altLang="fi-FI" sz="2000" dirty="0"/>
              <a:t>Muu yhtiö, jos sen osalta lisävaatimukset täyttyvät:</a:t>
            </a:r>
          </a:p>
          <a:p>
            <a:pPr marL="857250" lvl="1" indent="-457200" eaLnBrk="1" hangingPunct="1">
              <a:buFont typeface="+mj-lt"/>
              <a:buAutoNum type="romanUcPeriod"/>
            </a:pPr>
            <a:r>
              <a:rPr lang="fi-FI" altLang="fi-FI" dirty="0"/>
              <a:t>Yhtiö velvollinen suorittamaan vähintään 10 %:n veron tulosta ja</a:t>
            </a:r>
            <a:endParaRPr lang="fi-FI" altLang="fi-FI" sz="1600" dirty="0"/>
          </a:p>
          <a:p>
            <a:pPr marL="857250" lvl="1" indent="-457200" eaLnBrk="1" hangingPunct="1">
              <a:buFont typeface="+mj-lt"/>
              <a:buAutoNum type="romanUcPeriod"/>
            </a:pPr>
            <a:r>
              <a:rPr lang="fi-FI" altLang="fi-FI" sz="1600" dirty="0"/>
              <a:t>a) ja yhtiön kotipaikka EU- / ETA-valtiossa tai </a:t>
            </a:r>
          </a:p>
          <a:p>
            <a:pPr marL="857250" lvl="1" indent="-457200" eaLnBrk="1" hangingPunct="1">
              <a:buFont typeface="+mj-lt"/>
              <a:buAutoNum type="romanUcPeriod" startAt="2"/>
            </a:pPr>
            <a:r>
              <a:rPr lang="fi-FI" altLang="fi-FI" sz="1600" dirty="0"/>
              <a:t>b) yhteisön asuinvaltiolla ja Suomella osinkoihin liittyvä verosopimus </a:t>
            </a:r>
          </a:p>
          <a:p>
            <a:pPr marL="857250" lvl="1" indent="-457200" eaLnBrk="1" hangingPunct="1">
              <a:buFont typeface="+mj-lt"/>
              <a:buAutoNum type="romanUcPeriod" startAt="2"/>
            </a:pPr>
            <a:endParaRPr lang="fi-FI" altLang="fi-FI" dirty="0"/>
          </a:p>
        </p:txBody>
      </p:sp>
      <p:sp>
        <p:nvSpPr>
          <p:cNvPr id="10244" name="Text Box 4"/>
          <p:cNvSpPr txBox="1">
            <a:spLocks noChangeArrowheads="1"/>
          </p:cNvSpPr>
          <p:nvPr/>
        </p:nvSpPr>
        <p:spPr bwMode="auto">
          <a:xfrm>
            <a:off x="468313" y="1628775"/>
            <a:ext cx="7543800" cy="396875"/>
          </a:xfrm>
          <a:prstGeom prst="rect">
            <a:avLst/>
          </a:prstGeom>
          <a:noFill/>
          <a:ln w="9525">
            <a:noFill/>
            <a:miter lim="800000"/>
            <a:headEnd/>
            <a:tailEnd/>
          </a:ln>
        </p:spPr>
        <p:txBody>
          <a:bodyPr lIns="90000" tIns="46800" rIns="90000" bIns="46800">
            <a:spAutoFit/>
          </a:bodyPr>
          <a:lstStyle/>
          <a:p>
            <a:r>
              <a:rPr lang="fi-FI" altLang="fi-FI" sz="2000" b="1">
                <a:solidFill>
                  <a:schemeClr val="accent2"/>
                </a:solidFill>
                <a:latin typeface="Arial" charset="0"/>
              </a:rPr>
              <a:t>Osinko ulkomaisesta yhtiöstä: (TVL 33 c §:n 2 mom.)</a:t>
            </a:r>
            <a:endParaRPr lang="fi-FI" altLang="fi-FI" sz="2000" b="1">
              <a:solidFill>
                <a:schemeClr val="accent2"/>
              </a:solidFill>
              <a:latin typeface="Arial" charset="0"/>
              <a:sym typeface="Wingdings" charset="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403648" y="332656"/>
            <a:ext cx="7056438" cy="1036638"/>
          </a:xfrm>
        </p:spPr>
        <p:txBody>
          <a:bodyPr/>
          <a:lstStyle/>
          <a:p>
            <a:pPr eaLnBrk="1" hangingPunct="1"/>
            <a:r>
              <a:rPr lang="fi-FI" altLang="fi-FI" dirty="0">
                <a:solidFill>
                  <a:srgbClr val="FF0000"/>
                </a:solidFill>
              </a:rPr>
              <a:t>Osinkoverotus</a:t>
            </a:r>
          </a:p>
        </p:txBody>
      </p:sp>
      <p:sp>
        <p:nvSpPr>
          <p:cNvPr id="11267" name="Rectangle 3"/>
          <p:cNvSpPr>
            <a:spLocks noGrp="1" noChangeArrowheads="1"/>
          </p:cNvSpPr>
          <p:nvPr>
            <p:ph type="body" sz="half" idx="1"/>
          </p:nvPr>
        </p:nvSpPr>
        <p:spPr>
          <a:xfrm>
            <a:off x="448494" y="3799235"/>
            <a:ext cx="8443986" cy="1905000"/>
          </a:xfrm>
        </p:spPr>
        <p:txBody>
          <a:bodyPr/>
          <a:lstStyle/>
          <a:p>
            <a:pPr eaLnBrk="1" hangingPunct="1">
              <a:lnSpc>
                <a:spcPct val="90000"/>
              </a:lnSpc>
            </a:pPr>
            <a:r>
              <a:rPr lang="fi-FI" altLang="fi-FI" sz="2000" dirty="0"/>
              <a:t>rinnastetaan osinkoon</a:t>
            </a:r>
          </a:p>
          <a:p>
            <a:pPr lvl="1" eaLnBrk="1" hangingPunct="1">
              <a:lnSpc>
                <a:spcPct val="90000"/>
              </a:lnSpc>
            </a:pPr>
            <a:r>
              <a:rPr lang="fi-FI" altLang="fi-FI" sz="1800" dirty="0"/>
              <a:t>enintään 5 000 €: 25 % verotettavaa pääomatuloa ja 75 % vapaata (2015-)</a:t>
            </a:r>
          </a:p>
          <a:p>
            <a:pPr lvl="1" eaLnBrk="1" hangingPunct="1">
              <a:lnSpc>
                <a:spcPct val="90000"/>
              </a:lnSpc>
            </a:pPr>
            <a:r>
              <a:rPr lang="fi-FI" altLang="fi-FI" sz="1800" dirty="0"/>
              <a:t>Yli  5000 €: 85 % verotettavaa pääomatuloa ja 15 % vapaata (2015-)</a:t>
            </a:r>
          </a:p>
          <a:p>
            <a:pPr lvl="1" eaLnBrk="1" hangingPunct="1">
              <a:lnSpc>
                <a:spcPct val="90000"/>
              </a:lnSpc>
            </a:pPr>
            <a:r>
              <a:rPr lang="fi-FI" altLang="fi-FI" sz="1800" dirty="0"/>
              <a:t>Poikkeustilanteet: alle 500 jäsentä</a:t>
            </a:r>
          </a:p>
        </p:txBody>
      </p:sp>
      <p:sp>
        <p:nvSpPr>
          <p:cNvPr id="11268" name="Rectangle 4"/>
          <p:cNvSpPr>
            <a:spLocks noGrp="1" noChangeArrowheads="1"/>
          </p:cNvSpPr>
          <p:nvPr>
            <p:ph type="body" sz="half" idx="2"/>
          </p:nvPr>
        </p:nvSpPr>
        <p:spPr>
          <a:xfrm>
            <a:off x="467544" y="1818035"/>
            <a:ext cx="8153400" cy="990600"/>
          </a:xfrm>
        </p:spPr>
        <p:txBody>
          <a:bodyPr/>
          <a:lstStyle/>
          <a:p>
            <a:pPr eaLnBrk="1" hangingPunct="1">
              <a:lnSpc>
                <a:spcPct val="90000"/>
              </a:lnSpc>
            </a:pPr>
            <a:r>
              <a:rPr lang="fi-FI" altLang="fi-FI" sz="1800" dirty="0"/>
              <a:t>VML 29 §:n mukaisesta peitellystä osingosta 75 % on ansiotuloa ja 25 % verovapaata tuloa (2014 -)</a:t>
            </a:r>
          </a:p>
          <a:p>
            <a:pPr lvl="1" eaLnBrk="1" hangingPunct="1">
              <a:lnSpc>
                <a:spcPct val="90000"/>
              </a:lnSpc>
            </a:pPr>
            <a:r>
              <a:rPr lang="fi-FI" altLang="fi-FI" sz="1600" dirty="0"/>
              <a:t>Oma diasarja</a:t>
            </a:r>
          </a:p>
        </p:txBody>
      </p:sp>
      <p:sp>
        <p:nvSpPr>
          <p:cNvPr id="11269" name="Text Box 5"/>
          <p:cNvSpPr txBox="1">
            <a:spLocks noChangeArrowheads="1"/>
          </p:cNvSpPr>
          <p:nvPr/>
        </p:nvSpPr>
        <p:spPr bwMode="auto">
          <a:xfrm>
            <a:off x="467544" y="3021360"/>
            <a:ext cx="8229600" cy="771623"/>
          </a:xfrm>
          <a:prstGeom prst="rect">
            <a:avLst/>
          </a:prstGeom>
          <a:noFill/>
          <a:ln w="9525">
            <a:noFill/>
            <a:miter lim="800000"/>
            <a:headEnd/>
            <a:tailEnd/>
          </a:ln>
        </p:spPr>
        <p:txBody>
          <a:bodyPr lIns="90000" tIns="46800" rIns="90000" bIns="46800">
            <a:spAutoFit/>
          </a:bodyPr>
          <a:lstStyle/>
          <a:p>
            <a:r>
              <a:rPr lang="fi-FI" altLang="fi-FI" sz="2000" b="1" dirty="0">
                <a:solidFill>
                  <a:schemeClr val="accent2"/>
                </a:solidFill>
                <a:latin typeface="Arial" charset="0"/>
              </a:rPr>
              <a:t>Osuuskunnan osuuspääomalle yms. maksettu korko</a:t>
            </a:r>
            <a:r>
              <a:rPr lang="fi-FI" altLang="fi-FI" sz="2400" b="1" dirty="0">
                <a:solidFill>
                  <a:schemeClr val="accent2"/>
                </a:solidFill>
                <a:latin typeface="Arial" charset="0"/>
              </a:rPr>
              <a:t> </a:t>
            </a:r>
          </a:p>
          <a:p>
            <a:r>
              <a:rPr lang="fi-FI" altLang="fi-FI" sz="2000" b="1" dirty="0">
                <a:solidFill>
                  <a:schemeClr val="accent2"/>
                </a:solidFill>
                <a:latin typeface="Arial" charset="0"/>
              </a:rPr>
              <a:t>(TVL 33 d §:n 2 mom.) (-2014)</a:t>
            </a:r>
            <a:endParaRPr lang="fi-FI" altLang="fi-FI" sz="1800" b="1" dirty="0">
              <a:solidFill>
                <a:schemeClr val="accent2"/>
              </a:solidFill>
              <a:latin typeface="Arial" charset="0"/>
            </a:endParaRPr>
          </a:p>
        </p:txBody>
      </p:sp>
      <p:sp>
        <p:nvSpPr>
          <p:cNvPr id="11270" name="Text Box 6"/>
          <p:cNvSpPr txBox="1">
            <a:spLocks noChangeArrowheads="1"/>
          </p:cNvSpPr>
          <p:nvPr/>
        </p:nvSpPr>
        <p:spPr bwMode="auto">
          <a:xfrm>
            <a:off x="467544" y="1268760"/>
            <a:ext cx="7810500" cy="457200"/>
          </a:xfrm>
          <a:prstGeom prst="rect">
            <a:avLst/>
          </a:prstGeom>
          <a:noFill/>
          <a:ln w="9525">
            <a:noFill/>
            <a:miter lim="800000"/>
            <a:headEnd/>
            <a:tailEnd/>
          </a:ln>
        </p:spPr>
        <p:txBody>
          <a:bodyPr lIns="90000" tIns="46800" rIns="90000" bIns="46800">
            <a:spAutoFit/>
          </a:bodyPr>
          <a:lstStyle/>
          <a:p>
            <a:r>
              <a:rPr lang="fi-FI" altLang="fi-FI" sz="2000" b="1" dirty="0">
                <a:solidFill>
                  <a:schemeClr val="accent2"/>
                </a:solidFill>
                <a:latin typeface="Arial" charset="0"/>
              </a:rPr>
              <a:t>Peitelty osinko</a:t>
            </a:r>
            <a:r>
              <a:rPr lang="fi-FI" altLang="fi-FI" sz="2400" b="1" dirty="0">
                <a:solidFill>
                  <a:schemeClr val="accent2"/>
                </a:solidFill>
                <a:latin typeface="Arial" charset="0"/>
              </a:rPr>
              <a:t> </a:t>
            </a:r>
            <a:r>
              <a:rPr lang="fi-FI" altLang="fi-FI" sz="2000" b="1" dirty="0">
                <a:solidFill>
                  <a:schemeClr val="accent2"/>
                </a:solidFill>
                <a:latin typeface="Arial" charset="0"/>
              </a:rPr>
              <a:t>(TVL 33 d §:n 1 mom.)</a:t>
            </a:r>
            <a:endParaRPr lang="fi-FI" altLang="fi-FI" sz="1800" b="1" dirty="0">
              <a:solidFill>
                <a:schemeClr val="accent2"/>
              </a:solidFill>
              <a:latin typeface="Arial" charset="0"/>
            </a:endParaRPr>
          </a:p>
        </p:txBody>
      </p:sp>
      <p:sp>
        <p:nvSpPr>
          <p:cNvPr id="11271" name="Rectangle 7"/>
          <p:cNvSpPr>
            <a:spLocks noChangeArrowheads="1"/>
          </p:cNvSpPr>
          <p:nvPr/>
        </p:nvSpPr>
        <p:spPr bwMode="auto">
          <a:xfrm>
            <a:off x="543744" y="5323235"/>
            <a:ext cx="8077200" cy="609600"/>
          </a:xfrm>
          <a:prstGeom prst="rect">
            <a:avLst/>
          </a:prstGeom>
          <a:noFill/>
          <a:ln w="9525">
            <a:noFill/>
            <a:miter lim="800000"/>
            <a:headEnd/>
            <a:tailEnd/>
          </a:ln>
        </p:spPr>
        <p:txBody>
          <a:bodyPr/>
          <a:lstStyle/>
          <a:p>
            <a:pPr marL="265113" indent="-265113">
              <a:lnSpc>
                <a:spcPct val="90000"/>
              </a:lnSpc>
              <a:spcAft>
                <a:spcPct val="20000"/>
              </a:spcAft>
              <a:buClr>
                <a:schemeClr val="accent1"/>
              </a:buClr>
              <a:buFontTx/>
              <a:buChar char="•"/>
            </a:pPr>
            <a:endParaRPr lang="fi-FI" altLang="fi-FI" sz="18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fi-FI" altLang="fi-FI" sz="2400" b="1"/>
              <a:t>Luonnollisen henkilön ja kuolinpesän</a:t>
            </a:r>
            <a:r>
              <a:rPr lang="fi-FI" altLang="fi-FI" sz="2400" b="1" i="1"/>
              <a:t> </a:t>
            </a:r>
            <a:r>
              <a:rPr lang="fi-FI" altLang="fi-FI" sz="2400" b="1"/>
              <a:t>EVL ja MVL osingot</a:t>
            </a:r>
          </a:p>
        </p:txBody>
      </p:sp>
      <p:sp>
        <p:nvSpPr>
          <p:cNvPr id="17411" name="Rectangle 3"/>
          <p:cNvSpPr>
            <a:spLocks noGrp="1" noChangeArrowheads="1"/>
          </p:cNvSpPr>
          <p:nvPr>
            <p:ph type="body" idx="1"/>
          </p:nvPr>
        </p:nvSpPr>
        <p:spPr/>
        <p:txBody>
          <a:bodyPr/>
          <a:lstStyle/>
          <a:p>
            <a:pPr eaLnBrk="1" hangingPunct="1">
              <a:lnSpc>
                <a:spcPct val="80000"/>
              </a:lnSpc>
            </a:pPr>
            <a:r>
              <a:rPr lang="fi-FI" altLang="fi-FI" sz="2000" i="1" dirty="0"/>
              <a:t>Luonnollisen henkilön </a:t>
            </a:r>
            <a:r>
              <a:rPr lang="fi-FI" altLang="fi-FI" sz="2000" dirty="0"/>
              <a:t>ja </a:t>
            </a:r>
            <a:r>
              <a:rPr lang="fi-FI" altLang="fi-FI" sz="2000" i="1" dirty="0"/>
              <a:t>kuolinpesän </a:t>
            </a:r>
            <a:r>
              <a:rPr lang="fi-FI" altLang="fi-FI" sz="2000" dirty="0"/>
              <a:t>elinkeinotoiminnan käyttöomaisuuteen kuuluvien osakkeiden osinko on kaikissa tapauksissa 70-prosenttisesti veronalaista yritystoiminnan tuloa ja 30 prosenttia verovapaata tuloa. (vuoteen 2014 asti)</a:t>
            </a:r>
          </a:p>
          <a:p>
            <a:pPr eaLnBrk="1" hangingPunct="1">
              <a:lnSpc>
                <a:spcPct val="80000"/>
              </a:lnSpc>
            </a:pPr>
            <a:r>
              <a:rPr lang="fi-FI" altLang="fi-FI" sz="2000" dirty="0"/>
              <a:t>Merkitystä ei ole sillä, onko osinko saatu listatusta vai listaamattomasta yhtiöstä. (vuoteen 2014 asti)</a:t>
            </a:r>
          </a:p>
          <a:p>
            <a:pPr eaLnBrk="1" hangingPunct="1">
              <a:lnSpc>
                <a:spcPct val="80000"/>
              </a:lnSpc>
            </a:pPr>
            <a:r>
              <a:rPr lang="fi-FI" altLang="fi-FI" sz="2000" dirty="0"/>
              <a:t>Elinkeinotoiminnan tai maatalouden tuloon sisältyvän osingon verovapaa osa vähennetään ennen yritystulon jakamista ansiotulo- ja pääomatulo-osuuksiin.</a:t>
            </a:r>
          </a:p>
          <a:p>
            <a:pPr lvl="1" eaLnBrk="1" hangingPunct="1">
              <a:lnSpc>
                <a:spcPct val="80000"/>
              </a:lnSpc>
            </a:pPr>
            <a:r>
              <a:rPr lang="fi-FI" altLang="fi-FI" sz="1800" dirty="0"/>
              <a:t>Yritystulon jako 20 % </a:t>
            </a:r>
            <a:r>
              <a:rPr lang="fi-FI" altLang="fi-FI" sz="1800" dirty="0" err="1"/>
              <a:t>evl-nettovarallisuudesta</a:t>
            </a:r>
            <a:r>
              <a:rPr lang="fi-FI" altLang="fi-FI" sz="1800" dirty="0"/>
              <a:t> ja ylimen</a:t>
            </a:r>
            <a:r>
              <a:rPr lang="fi-FI" altLang="fi-FI" dirty="0"/>
              <a:t>evä osa ansiotuloa. </a:t>
            </a:r>
          </a:p>
          <a:p>
            <a:pPr lvl="1" eaLnBrk="1" hangingPunct="1">
              <a:lnSpc>
                <a:spcPct val="80000"/>
              </a:lnSpc>
            </a:pPr>
            <a:r>
              <a:rPr lang="fi-FI" altLang="fi-FI" sz="1800" dirty="0"/>
              <a:t>Halutessaan voi vaatia 10 % tai 0 %.</a:t>
            </a:r>
          </a:p>
          <a:p>
            <a:pPr lvl="2" eaLnBrk="1" hangingPunct="1">
              <a:lnSpc>
                <a:spcPct val="80000"/>
              </a:lnSpc>
            </a:pPr>
            <a:r>
              <a:rPr lang="fi-FI" altLang="fi-FI" sz="1600" dirty="0"/>
              <a:t>Vaadittava ennen verotuksen päättymistä.</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2699791" y="188640"/>
            <a:ext cx="842615" cy="555674"/>
          </a:xfrm>
          <a:prstGeom prst="rect">
            <a:avLst/>
          </a:prstGeom>
          <a:solidFill>
            <a:schemeClr val="accent1"/>
          </a:solidFill>
          <a:ln w="9525">
            <a:solidFill>
              <a:schemeClr val="tx1"/>
            </a:solidFill>
            <a:miter lim="800000"/>
            <a:headEnd/>
            <a:tailEnd/>
          </a:ln>
        </p:spPr>
        <p:txBody>
          <a:bodyPr wrap="none" anchor="ctr"/>
          <a:lstStyle/>
          <a:p>
            <a:pPr algn="ctr"/>
            <a:r>
              <a:rPr lang="fi-FI" altLang="fi-FI" sz="1800">
                <a:latin typeface="Arial" charset="0"/>
                <a:cs typeface="Arial" charset="0"/>
              </a:rPr>
              <a:t>Oyj</a:t>
            </a:r>
          </a:p>
        </p:txBody>
      </p:sp>
      <p:sp>
        <p:nvSpPr>
          <p:cNvPr id="18435" name="Rectangle 3"/>
          <p:cNvSpPr>
            <a:spLocks noChangeArrowheads="1"/>
          </p:cNvSpPr>
          <p:nvPr/>
        </p:nvSpPr>
        <p:spPr bwMode="auto">
          <a:xfrm>
            <a:off x="8028682" y="4725764"/>
            <a:ext cx="936625" cy="914400"/>
          </a:xfrm>
          <a:prstGeom prst="rect">
            <a:avLst/>
          </a:prstGeom>
          <a:solidFill>
            <a:srgbClr val="339966">
              <a:alpha val="59999"/>
            </a:srgbClr>
          </a:solidFill>
          <a:ln w="9525">
            <a:solidFill>
              <a:schemeClr val="tx1"/>
            </a:solidFill>
            <a:miter lim="800000"/>
            <a:headEnd/>
            <a:tailEnd/>
          </a:ln>
        </p:spPr>
        <p:txBody>
          <a:bodyPr wrap="none" anchor="ctr"/>
          <a:lstStyle/>
          <a:p>
            <a:endParaRPr lang="fi-FI" altLang="fi-FI"/>
          </a:p>
        </p:txBody>
      </p:sp>
      <p:cxnSp>
        <p:nvCxnSpPr>
          <p:cNvPr id="18436" name="AutoShape 4"/>
          <p:cNvCxnSpPr>
            <a:cxnSpLocks noChangeShapeType="1"/>
            <a:stCxn id="18434" idx="2"/>
            <a:endCxn id="18440" idx="0"/>
          </p:cNvCxnSpPr>
          <p:nvPr/>
        </p:nvCxnSpPr>
        <p:spPr bwMode="auto">
          <a:xfrm>
            <a:off x="3121099" y="744314"/>
            <a:ext cx="550690" cy="452438"/>
          </a:xfrm>
          <a:prstGeom prst="straightConnector1">
            <a:avLst/>
          </a:prstGeom>
          <a:noFill/>
          <a:ln w="9525">
            <a:solidFill>
              <a:schemeClr val="tx1"/>
            </a:solidFill>
            <a:round/>
            <a:headEnd/>
            <a:tailEnd type="triangle" w="med" len="med"/>
          </a:ln>
        </p:spPr>
      </p:cxnSp>
      <p:sp>
        <p:nvSpPr>
          <p:cNvPr id="18437" name="Text Box 5"/>
          <p:cNvSpPr txBox="1">
            <a:spLocks noChangeArrowheads="1"/>
          </p:cNvSpPr>
          <p:nvPr/>
        </p:nvSpPr>
        <p:spPr bwMode="auto">
          <a:xfrm>
            <a:off x="8028682" y="4078064"/>
            <a:ext cx="936625" cy="650875"/>
          </a:xfrm>
          <a:prstGeom prst="rect">
            <a:avLst/>
          </a:prstGeom>
          <a:noFill/>
          <a:ln w="9525">
            <a:solidFill>
              <a:schemeClr val="tx1"/>
            </a:solidFill>
            <a:miter lim="800000"/>
            <a:headEnd/>
            <a:tailEnd/>
          </a:ln>
        </p:spPr>
        <p:txBody>
          <a:bodyPr>
            <a:spAutoFit/>
          </a:bodyPr>
          <a:lstStyle/>
          <a:p>
            <a:pPr algn="ctr"/>
            <a:endParaRPr lang="fi-FI" altLang="fi-FI" sz="1800">
              <a:latin typeface="Arial" charset="0"/>
              <a:cs typeface="Arial" charset="0"/>
            </a:endParaRPr>
          </a:p>
          <a:p>
            <a:pPr algn="ctr"/>
            <a:endParaRPr lang="fi-FI" altLang="fi-FI" sz="1800">
              <a:latin typeface="Arial" charset="0"/>
              <a:cs typeface="Arial" charset="0"/>
            </a:endParaRPr>
          </a:p>
        </p:txBody>
      </p:sp>
      <p:sp>
        <p:nvSpPr>
          <p:cNvPr id="18438" name="Text Box 6"/>
          <p:cNvSpPr txBox="1">
            <a:spLocks noChangeArrowheads="1"/>
          </p:cNvSpPr>
          <p:nvPr/>
        </p:nvSpPr>
        <p:spPr bwMode="auto">
          <a:xfrm>
            <a:off x="8028508" y="4869755"/>
            <a:ext cx="915635" cy="646331"/>
          </a:xfrm>
          <a:prstGeom prst="rect">
            <a:avLst/>
          </a:prstGeom>
          <a:noFill/>
          <a:ln w="9525">
            <a:noFill/>
            <a:miter lim="800000"/>
            <a:headEnd/>
            <a:tailEnd/>
          </a:ln>
        </p:spPr>
        <p:txBody>
          <a:bodyPr wrap="none">
            <a:spAutoFit/>
          </a:bodyPr>
          <a:lstStyle/>
          <a:p>
            <a:r>
              <a:rPr lang="fi-FI" altLang="fi-FI" sz="1800" dirty="0">
                <a:latin typeface="Arial" charset="0"/>
                <a:cs typeface="Arial" charset="0"/>
              </a:rPr>
              <a:t>30 (25)</a:t>
            </a:r>
          </a:p>
          <a:p>
            <a:r>
              <a:rPr lang="fi-FI" altLang="fi-FI" sz="1800" dirty="0">
                <a:latin typeface="Arial" charset="0"/>
                <a:cs typeface="Arial" charset="0"/>
              </a:rPr>
              <a:t> %</a:t>
            </a:r>
          </a:p>
        </p:txBody>
      </p:sp>
      <p:sp>
        <p:nvSpPr>
          <p:cNvPr id="18439" name="Rectangle 7"/>
          <p:cNvSpPr>
            <a:spLocks noChangeArrowheads="1"/>
          </p:cNvSpPr>
          <p:nvPr/>
        </p:nvSpPr>
        <p:spPr bwMode="auto">
          <a:xfrm>
            <a:off x="3635896" y="188640"/>
            <a:ext cx="914574" cy="555674"/>
          </a:xfrm>
          <a:prstGeom prst="rect">
            <a:avLst/>
          </a:prstGeom>
          <a:solidFill>
            <a:schemeClr val="accent1"/>
          </a:solidFill>
          <a:ln w="9525">
            <a:solidFill>
              <a:schemeClr val="tx1"/>
            </a:solidFill>
            <a:miter lim="800000"/>
            <a:headEnd/>
            <a:tailEnd/>
          </a:ln>
        </p:spPr>
        <p:txBody>
          <a:bodyPr wrap="none" anchor="ctr"/>
          <a:lstStyle/>
          <a:p>
            <a:pPr algn="ctr"/>
            <a:r>
              <a:rPr lang="fi-FI" altLang="fi-FI" sz="1800">
                <a:latin typeface="Arial" charset="0"/>
                <a:cs typeface="Arial" charset="0"/>
              </a:rPr>
              <a:t>Oy 1</a:t>
            </a:r>
          </a:p>
        </p:txBody>
      </p:sp>
      <p:sp>
        <p:nvSpPr>
          <p:cNvPr id="18440" name="Text Box 8"/>
          <p:cNvSpPr txBox="1">
            <a:spLocks noChangeArrowheads="1"/>
          </p:cNvSpPr>
          <p:nvPr/>
        </p:nvSpPr>
        <p:spPr bwMode="auto">
          <a:xfrm>
            <a:off x="251520" y="1196752"/>
            <a:ext cx="6840537" cy="925512"/>
          </a:xfrm>
          <a:prstGeom prst="rect">
            <a:avLst/>
          </a:prstGeom>
          <a:noFill/>
          <a:ln w="9525">
            <a:solidFill>
              <a:schemeClr val="tx1"/>
            </a:solidFill>
            <a:miter lim="800000"/>
            <a:headEnd/>
            <a:tailEnd/>
          </a:ln>
        </p:spPr>
        <p:txBody>
          <a:bodyPr>
            <a:spAutoFit/>
          </a:bodyPr>
          <a:lstStyle/>
          <a:p>
            <a:r>
              <a:rPr lang="fi-FI" altLang="fi-FI" sz="1800">
                <a:latin typeface="Arial" charset="0"/>
                <a:cs typeface="Arial" charset="0"/>
              </a:rPr>
              <a:t>Luonnollisen henkilön / kp:n EVL tai MVL toiminta</a:t>
            </a:r>
          </a:p>
          <a:p>
            <a:endParaRPr lang="fi-FI" altLang="fi-FI" sz="1800">
              <a:latin typeface="Arial" charset="0"/>
              <a:cs typeface="Arial" charset="0"/>
            </a:endParaRPr>
          </a:p>
          <a:p>
            <a:r>
              <a:rPr lang="fi-FI" altLang="fi-FI" sz="1800">
                <a:latin typeface="Arial" charset="0"/>
                <a:cs typeface="Arial" charset="0"/>
              </a:rPr>
              <a:t>Osinkotulo sisällytetään muuhun EVL / MVL toiminnan tuloihin</a:t>
            </a:r>
          </a:p>
        </p:txBody>
      </p:sp>
      <p:cxnSp>
        <p:nvCxnSpPr>
          <p:cNvPr id="18441" name="AutoShape 9"/>
          <p:cNvCxnSpPr>
            <a:cxnSpLocks noChangeShapeType="1"/>
            <a:stCxn id="18439" idx="2"/>
            <a:endCxn id="18440" idx="0"/>
          </p:cNvCxnSpPr>
          <p:nvPr/>
        </p:nvCxnSpPr>
        <p:spPr bwMode="auto">
          <a:xfrm flipH="1">
            <a:off x="3671789" y="744314"/>
            <a:ext cx="421394" cy="452438"/>
          </a:xfrm>
          <a:prstGeom prst="straightConnector1">
            <a:avLst/>
          </a:prstGeom>
          <a:noFill/>
          <a:ln w="9525">
            <a:solidFill>
              <a:schemeClr val="tx1"/>
            </a:solidFill>
            <a:round/>
            <a:headEnd/>
            <a:tailEnd type="triangle" w="med" len="med"/>
          </a:ln>
        </p:spPr>
      </p:cxnSp>
      <p:sp>
        <p:nvSpPr>
          <p:cNvPr id="18442" name="Text Box 10"/>
          <p:cNvSpPr txBox="1">
            <a:spLocks noChangeArrowheads="1"/>
          </p:cNvSpPr>
          <p:nvPr/>
        </p:nvSpPr>
        <p:spPr bwMode="auto">
          <a:xfrm>
            <a:off x="251520" y="2420714"/>
            <a:ext cx="6840537" cy="376238"/>
          </a:xfrm>
          <a:prstGeom prst="rect">
            <a:avLst/>
          </a:prstGeom>
          <a:noFill/>
          <a:ln w="9525">
            <a:solidFill>
              <a:schemeClr val="tx1"/>
            </a:solidFill>
            <a:miter lim="800000"/>
            <a:headEnd/>
            <a:tailEnd/>
          </a:ln>
        </p:spPr>
        <p:txBody>
          <a:bodyPr>
            <a:spAutoFit/>
          </a:bodyPr>
          <a:lstStyle/>
          <a:p>
            <a:r>
              <a:rPr lang="fi-FI" altLang="fi-FI" sz="1800" dirty="0">
                <a:latin typeface="Arial" charset="0"/>
                <a:cs typeface="Arial" charset="0"/>
              </a:rPr>
              <a:t>Poistetaan osinkojen verovapaa osa eli 30 % osinkotulosta (25)</a:t>
            </a:r>
          </a:p>
        </p:txBody>
      </p:sp>
      <p:sp>
        <p:nvSpPr>
          <p:cNvPr id="18443" name="Text Box 11"/>
          <p:cNvSpPr txBox="1">
            <a:spLocks noChangeArrowheads="1"/>
          </p:cNvSpPr>
          <p:nvPr/>
        </p:nvSpPr>
        <p:spPr bwMode="auto">
          <a:xfrm>
            <a:off x="251520" y="3141439"/>
            <a:ext cx="6886575" cy="650875"/>
          </a:xfrm>
          <a:prstGeom prst="rect">
            <a:avLst/>
          </a:prstGeom>
          <a:noFill/>
          <a:ln w="9525">
            <a:solidFill>
              <a:schemeClr val="tx1"/>
            </a:solidFill>
            <a:miter lim="800000"/>
            <a:headEnd/>
            <a:tailEnd/>
          </a:ln>
        </p:spPr>
        <p:txBody>
          <a:bodyPr wrap="none">
            <a:spAutoFit/>
          </a:bodyPr>
          <a:lstStyle/>
          <a:p>
            <a:r>
              <a:rPr lang="fi-FI" altLang="fi-FI" sz="1800">
                <a:latin typeface="Arial" charset="0"/>
                <a:cs typeface="Arial" charset="0"/>
              </a:rPr>
              <a:t>Loppuosa (sekä osinkotulot + muut tulot) jaetaan POT / AT</a:t>
            </a:r>
          </a:p>
          <a:p>
            <a:r>
              <a:rPr lang="fi-FI" altLang="fi-FI" sz="1800">
                <a:latin typeface="Arial" charset="0"/>
                <a:cs typeface="Arial" charset="0"/>
              </a:rPr>
              <a:t>toiminnan nettovarallisuuden perusteella (ei verovapaita osuuksia)</a:t>
            </a:r>
          </a:p>
        </p:txBody>
      </p:sp>
      <p:cxnSp>
        <p:nvCxnSpPr>
          <p:cNvPr id="18444" name="AutoShape 12"/>
          <p:cNvCxnSpPr>
            <a:cxnSpLocks noChangeShapeType="1"/>
            <a:stCxn id="18442" idx="3"/>
            <a:endCxn id="18437" idx="0"/>
          </p:cNvCxnSpPr>
          <p:nvPr/>
        </p:nvCxnSpPr>
        <p:spPr bwMode="auto">
          <a:xfrm>
            <a:off x="7092057" y="2609627"/>
            <a:ext cx="1404938" cy="1468437"/>
          </a:xfrm>
          <a:prstGeom prst="bentConnector2">
            <a:avLst/>
          </a:prstGeom>
          <a:noFill/>
          <a:ln w="9525">
            <a:solidFill>
              <a:schemeClr val="tx1"/>
            </a:solidFill>
            <a:miter lim="800000"/>
            <a:headEnd/>
            <a:tailEnd type="triangle" w="med" len="med"/>
          </a:ln>
        </p:spPr>
      </p:cxnSp>
      <p:sp>
        <p:nvSpPr>
          <p:cNvPr id="18445" name="Rectangle 13"/>
          <p:cNvSpPr>
            <a:spLocks noChangeArrowheads="1"/>
          </p:cNvSpPr>
          <p:nvPr/>
        </p:nvSpPr>
        <p:spPr bwMode="auto">
          <a:xfrm>
            <a:off x="251520" y="4725764"/>
            <a:ext cx="4105275" cy="914400"/>
          </a:xfrm>
          <a:prstGeom prst="rect">
            <a:avLst/>
          </a:prstGeom>
          <a:solidFill>
            <a:srgbClr val="CC0000">
              <a:alpha val="39999"/>
            </a:srgbClr>
          </a:solidFill>
          <a:ln w="9525">
            <a:solidFill>
              <a:schemeClr val="tx1"/>
            </a:solidFill>
            <a:miter lim="800000"/>
            <a:headEnd/>
            <a:tailEnd/>
          </a:ln>
        </p:spPr>
        <p:txBody>
          <a:bodyPr wrap="none" anchor="ctr"/>
          <a:lstStyle/>
          <a:p>
            <a:pPr algn="ctr"/>
            <a:r>
              <a:rPr lang="fi-FI" altLang="fi-FI" sz="1800">
                <a:latin typeface="Arial" charset="0"/>
                <a:cs typeface="Arial" charset="0"/>
              </a:rPr>
              <a:t> Vero 30 % / 32 %</a:t>
            </a:r>
          </a:p>
        </p:txBody>
      </p:sp>
      <p:sp>
        <p:nvSpPr>
          <p:cNvPr id="18446" name="Text Box 14"/>
          <p:cNvSpPr txBox="1">
            <a:spLocks noChangeArrowheads="1"/>
          </p:cNvSpPr>
          <p:nvPr/>
        </p:nvSpPr>
        <p:spPr bwMode="auto">
          <a:xfrm>
            <a:off x="251520" y="4078064"/>
            <a:ext cx="4105275" cy="650875"/>
          </a:xfrm>
          <a:prstGeom prst="rect">
            <a:avLst/>
          </a:prstGeom>
          <a:noFill/>
          <a:ln w="9525">
            <a:solidFill>
              <a:schemeClr val="tx1"/>
            </a:solidFill>
            <a:miter lim="800000"/>
            <a:headEnd/>
            <a:tailEnd/>
          </a:ln>
        </p:spPr>
        <p:txBody>
          <a:bodyPr>
            <a:spAutoFit/>
          </a:bodyPr>
          <a:lstStyle/>
          <a:p>
            <a:pPr algn="ctr"/>
            <a:r>
              <a:rPr lang="fi-FI" altLang="fi-FI" sz="1800">
                <a:latin typeface="Arial" charset="0"/>
                <a:cs typeface="Arial" charset="0"/>
              </a:rPr>
              <a:t>POT (määrä, joka vastaa 10 tai 20 % toiminnan nettovaroista)</a:t>
            </a:r>
          </a:p>
        </p:txBody>
      </p:sp>
      <p:sp>
        <p:nvSpPr>
          <p:cNvPr id="18447" name="Rectangle 15"/>
          <p:cNvSpPr>
            <a:spLocks noChangeArrowheads="1"/>
          </p:cNvSpPr>
          <p:nvPr/>
        </p:nvSpPr>
        <p:spPr bwMode="auto">
          <a:xfrm>
            <a:off x="4356795" y="4725764"/>
            <a:ext cx="2808287" cy="914400"/>
          </a:xfrm>
          <a:prstGeom prst="rect">
            <a:avLst/>
          </a:prstGeom>
          <a:solidFill>
            <a:srgbClr val="CC0000">
              <a:alpha val="39999"/>
            </a:srgbClr>
          </a:solidFill>
          <a:ln w="9525">
            <a:solidFill>
              <a:schemeClr val="tx1"/>
            </a:solidFill>
            <a:miter lim="800000"/>
            <a:headEnd/>
            <a:tailEnd/>
          </a:ln>
        </p:spPr>
        <p:txBody>
          <a:bodyPr wrap="none" anchor="ctr"/>
          <a:lstStyle/>
          <a:p>
            <a:pPr algn="ctr"/>
            <a:r>
              <a:rPr lang="fi-FI" altLang="fi-FI" sz="1800">
                <a:latin typeface="Arial" charset="0"/>
                <a:cs typeface="Arial" charset="0"/>
              </a:rPr>
              <a:t>Progressiivinen vero</a:t>
            </a:r>
          </a:p>
        </p:txBody>
      </p:sp>
      <p:sp>
        <p:nvSpPr>
          <p:cNvPr id="18448" name="Text Box 16"/>
          <p:cNvSpPr txBox="1">
            <a:spLocks noChangeArrowheads="1"/>
          </p:cNvSpPr>
          <p:nvPr/>
        </p:nvSpPr>
        <p:spPr bwMode="auto">
          <a:xfrm>
            <a:off x="4356795" y="4078064"/>
            <a:ext cx="2808287" cy="650875"/>
          </a:xfrm>
          <a:prstGeom prst="rect">
            <a:avLst/>
          </a:prstGeom>
          <a:noFill/>
          <a:ln w="9525">
            <a:solidFill>
              <a:schemeClr val="tx1"/>
            </a:solidFill>
            <a:miter lim="800000"/>
            <a:headEnd/>
            <a:tailEnd/>
          </a:ln>
        </p:spPr>
        <p:txBody>
          <a:bodyPr>
            <a:spAutoFit/>
          </a:bodyPr>
          <a:lstStyle/>
          <a:p>
            <a:pPr algn="ctr"/>
            <a:r>
              <a:rPr lang="fi-FI" altLang="fi-FI" sz="1800">
                <a:latin typeface="Arial" charset="0"/>
                <a:cs typeface="Arial" charset="0"/>
              </a:rPr>
              <a:t>AT (ylimenevä osa)</a:t>
            </a:r>
          </a:p>
          <a:p>
            <a:pPr algn="ctr"/>
            <a:endParaRPr lang="fi-FI" altLang="fi-FI" sz="1800">
              <a:latin typeface="Arial" charset="0"/>
              <a:cs typeface="Arial" charset="0"/>
            </a:endParaRPr>
          </a:p>
        </p:txBody>
      </p:sp>
      <p:cxnSp>
        <p:nvCxnSpPr>
          <p:cNvPr id="18449" name="AutoShape 17"/>
          <p:cNvCxnSpPr>
            <a:cxnSpLocks noChangeShapeType="1"/>
            <a:stCxn id="18440" idx="2"/>
            <a:endCxn id="18442" idx="0"/>
          </p:cNvCxnSpPr>
          <p:nvPr/>
        </p:nvCxnSpPr>
        <p:spPr bwMode="auto">
          <a:xfrm>
            <a:off x="3672582" y="2122264"/>
            <a:ext cx="0" cy="298450"/>
          </a:xfrm>
          <a:prstGeom prst="straightConnector1">
            <a:avLst/>
          </a:prstGeom>
          <a:noFill/>
          <a:ln w="9525">
            <a:solidFill>
              <a:schemeClr val="tx1"/>
            </a:solidFill>
            <a:round/>
            <a:headEnd/>
            <a:tailEnd type="triangle" w="med" len="med"/>
          </a:ln>
        </p:spPr>
      </p:cxnSp>
      <p:cxnSp>
        <p:nvCxnSpPr>
          <p:cNvPr id="18450" name="AutoShape 18"/>
          <p:cNvCxnSpPr>
            <a:cxnSpLocks noChangeShapeType="1"/>
            <a:stCxn id="18442" idx="2"/>
            <a:endCxn id="18443" idx="0"/>
          </p:cNvCxnSpPr>
          <p:nvPr/>
        </p:nvCxnSpPr>
        <p:spPr bwMode="auto">
          <a:xfrm>
            <a:off x="3672582" y="2796952"/>
            <a:ext cx="22225" cy="344487"/>
          </a:xfrm>
          <a:prstGeom prst="straightConnector1">
            <a:avLst/>
          </a:prstGeom>
          <a:noFill/>
          <a:ln w="9525">
            <a:solidFill>
              <a:schemeClr val="tx1"/>
            </a:solidFill>
            <a:round/>
            <a:headEnd/>
            <a:tailEnd type="triangle" w="med" len="med"/>
          </a:ln>
        </p:spPr>
      </p:cxnSp>
      <p:sp>
        <p:nvSpPr>
          <p:cNvPr id="18451" name="Text Box 19"/>
          <p:cNvSpPr txBox="1">
            <a:spLocks noChangeArrowheads="1"/>
          </p:cNvSpPr>
          <p:nvPr/>
        </p:nvSpPr>
        <p:spPr bwMode="auto">
          <a:xfrm>
            <a:off x="4715570" y="693514"/>
            <a:ext cx="844550" cy="366713"/>
          </a:xfrm>
          <a:prstGeom prst="rect">
            <a:avLst/>
          </a:prstGeom>
          <a:noFill/>
          <a:ln w="9525">
            <a:noFill/>
            <a:miter lim="800000"/>
            <a:headEnd/>
            <a:tailEnd/>
          </a:ln>
        </p:spPr>
        <p:txBody>
          <a:bodyPr wrap="none">
            <a:spAutoFit/>
          </a:bodyPr>
          <a:lstStyle/>
          <a:p>
            <a:r>
              <a:rPr lang="fi-FI" altLang="fi-FI" sz="1800">
                <a:latin typeface="Arial" charset="0"/>
                <a:cs typeface="Arial" charset="0"/>
              </a:rPr>
              <a:t>osinko</a:t>
            </a:r>
          </a:p>
        </p:txBody>
      </p:sp>
      <p:sp>
        <p:nvSpPr>
          <p:cNvPr id="18452" name="Text Box 20"/>
          <p:cNvSpPr txBox="1">
            <a:spLocks noChangeArrowheads="1"/>
          </p:cNvSpPr>
          <p:nvPr/>
        </p:nvSpPr>
        <p:spPr bwMode="auto">
          <a:xfrm>
            <a:off x="4788595" y="117252"/>
            <a:ext cx="781050" cy="366712"/>
          </a:xfrm>
          <a:prstGeom prst="rect">
            <a:avLst/>
          </a:prstGeom>
          <a:noFill/>
          <a:ln w="9525">
            <a:noFill/>
            <a:miter lim="800000"/>
            <a:headEnd/>
            <a:tailEnd/>
          </a:ln>
        </p:spPr>
        <p:txBody>
          <a:bodyPr wrap="none">
            <a:spAutoFit/>
          </a:bodyPr>
          <a:lstStyle/>
          <a:p>
            <a:r>
              <a:rPr lang="fi-FI" altLang="fi-FI" sz="1800">
                <a:latin typeface="Arial" charset="0"/>
                <a:cs typeface="Arial" charset="0"/>
              </a:rPr>
              <a:t>Jne…</a:t>
            </a:r>
          </a:p>
        </p:txBody>
      </p:sp>
      <p:cxnSp>
        <p:nvCxnSpPr>
          <p:cNvPr id="18453" name="AutoShape 21"/>
          <p:cNvCxnSpPr>
            <a:cxnSpLocks noChangeShapeType="1"/>
            <a:stCxn id="18443" idx="2"/>
            <a:endCxn id="18446" idx="0"/>
          </p:cNvCxnSpPr>
          <p:nvPr/>
        </p:nvCxnSpPr>
        <p:spPr bwMode="auto">
          <a:xfrm flipH="1">
            <a:off x="2304157" y="3792314"/>
            <a:ext cx="1390650" cy="285750"/>
          </a:xfrm>
          <a:prstGeom prst="straightConnector1">
            <a:avLst/>
          </a:prstGeom>
          <a:noFill/>
          <a:ln w="9525">
            <a:solidFill>
              <a:schemeClr val="tx1"/>
            </a:solidFill>
            <a:round/>
            <a:headEnd/>
            <a:tailEnd type="triangle" w="med" len="med"/>
          </a:ln>
        </p:spPr>
      </p:cxnSp>
      <p:cxnSp>
        <p:nvCxnSpPr>
          <p:cNvPr id="18454" name="AutoShape 22"/>
          <p:cNvCxnSpPr>
            <a:cxnSpLocks noChangeShapeType="1"/>
            <a:stCxn id="18443" idx="2"/>
            <a:endCxn id="18448" idx="0"/>
          </p:cNvCxnSpPr>
          <p:nvPr/>
        </p:nvCxnSpPr>
        <p:spPr bwMode="auto">
          <a:xfrm>
            <a:off x="3694807" y="3792314"/>
            <a:ext cx="2066925" cy="285750"/>
          </a:xfrm>
          <a:prstGeom prst="straightConnector1">
            <a:avLst/>
          </a:prstGeom>
          <a:noFill/>
          <a:ln w="9525">
            <a:solidFill>
              <a:schemeClr val="tx1"/>
            </a:solidFill>
            <a:round/>
            <a:headEnd/>
            <a:tailEnd type="triangle" w="med" len="med"/>
          </a:ln>
        </p:spPr>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fi-FI" altLang="fi-FI" b="1"/>
              <a:t>Yhteisöjen saamat osingot</a:t>
            </a:r>
          </a:p>
        </p:txBody>
      </p:sp>
      <p:sp>
        <p:nvSpPr>
          <p:cNvPr id="19459" name="Rectangle 3"/>
          <p:cNvSpPr>
            <a:spLocks noGrp="1" noChangeArrowheads="1"/>
          </p:cNvSpPr>
          <p:nvPr>
            <p:ph type="body" idx="1"/>
          </p:nvPr>
        </p:nvSpPr>
        <p:spPr/>
        <p:txBody>
          <a:bodyPr/>
          <a:lstStyle/>
          <a:p>
            <a:pPr eaLnBrk="1" hangingPunct="1"/>
            <a:r>
              <a:rPr lang="fi-FI" altLang="fi-FI" dirty="0"/>
              <a:t>Yhteisöjen saamat osingot ovat 100 % verovapaita (ketjuverotuksen poisto). </a:t>
            </a:r>
          </a:p>
          <a:p>
            <a:pPr marL="857250" lvl="1" indent="-457200" eaLnBrk="1" hangingPunct="1">
              <a:buFont typeface="+mj-lt"/>
              <a:buAutoNum type="arabicPeriod"/>
            </a:pPr>
            <a:r>
              <a:rPr lang="fi-FI" altLang="fi-FI" dirty="0"/>
              <a:t>Kotimaiselta yhteisöltä saatu (lukuun ottamatta poikkeus 1 ja 2)</a:t>
            </a:r>
          </a:p>
          <a:p>
            <a:pPr marL="857250" lvl="1" indent="-457200" eaLnBrk="1" hangingPunct="1">
              <a:buFont typeface="+mj-lt"/>
              <a:buAutoNum type="arabicPeriod"/>
            </a:pPr>
            <a:r>
              <a:rPr lang="fi-FI" altLang="fi-FI" dirty="0"/>
              <a:t>Emo-tytäryhtiödirektiivin mukaiset osingot </a:t>
            </a:r>
          </a:p>
          <a:p>
            <a:pPr marL="857250" lvl="1" indent="-457200" eaLnBrk="1" hangingPunct="1">
              <a:buFont typeface="+mj-lt"/>
              <a:buAutoNum type="arabicPeriod"/>
            </a:pPr>
            <a:r>
              <a:rPr lang="fi-FI" altLang="fi-FI" dirty="0"/>
              <a:t>ETA-alueen ulkopuolelta saadut, jos lisäedellytykset täyttyvät:</a:t>
            </a:r>
            <a:endParaRPr lang="fi-FI" altLang="fi-FI" sz="2000" dirty="0"/>
          </a:p>
          <a:p>
            <a:pPr marL="1257300" lvl="2" indent="-457200" eaLnBrk="1" hangingPunct="1">
              <a:buFont typeface="+mj-lt"/>
              <a:buAutoNum type="romanUcPeriod"/>
            </a:pPr>
            <a:r>
              <a:rPr lang="fi-FI" altLang="fi-FI" dirty="0"/>
              <a:t>Yhtiö velvollinen suorittamaan vähintään 10 %:n veron tulosta ja</a:t>
            </a:r>
            <a:endParaRPr lang="fi-FI" altLang="fi-FI" sz="1400" dirty="0"/>
          </a:p>
          <a:p>
            <a:pPr marL="1257300" lvl="2" indent="-457200" eaLnBrk="1" hangingPunct="1">
              <a:buFont typeface="+mj-lt"/>
              <a:buAutoNum type="romanUcPeriod"/>
            </a:pPr>
            <a:r>
              <a:rPr lang="fi-FI" altLang="fi-FI" sz="1400" dirty="0"/>
              <a:t>a) ja yhtiön kotipaikka EU- / ETA-valtiossa tai </a:t>
            </a:r>
          </a:p>
          <a:p>
            <a:pPr marL="1257300" lvl="2" indent="-457200" eaLnBrk="1" hangingPunct="1">
              <a:buFont typeface="+mj-lt"/>
              <a:buAutoNum type="romanUcPeriod"/>
            </a:pPr>
            <a:r>
              <a:rPr lang="fi-FI" altLang="fi-FI" sz="1400" dirty="0"/>
              <a:t>b) yhteisön asuinvaltiolla ja Suomella osinkoihin liittyvä verosopimus </a:t>
            </a:r>
          </a:p>
          <a:p>
            <a:pPr marL="857250" lvl="1" indent="-457200" eaLnBrk="1" hangingPunct="1">
              <a:buNone/>
            </a:pPr>
            <a:endParaRPr lang="fi-FI" altLang="fi-FI"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fi-FI" altLang="fi-FI" b="1"/>
              <a:t>Yhteisöjen saamat osingot</a:t>
            </a:r>
          </a:p>
        </p:txBody>
      </p:sp>
      <p:sp>
        <p:nvSpPr>
          <p:cNvPr id="19459" name="Rectangle 3"/>
          <p:cNvSpPr>
            <a:spLocks noGrp="1" noChangeArrowheads="1"/>
          </p:cNvSpPr>
          <p:nvPr>
            <p:ph type="body" idx="1"/>
          </p:nvPr>
        </p:nvSpPr>
        <p:spPr>
          <a:xfrm>
            <a:off x="573088" y="1584325"/>
            <a:ext cx="8189912" cy="4135438"/>
          </a:xfrm>
        </p:spPr>
        <p:txBody>
          <a:bodyPr/>
          <a:lstStyle/>
          <a:p>
            <a:pPr eaLnBrk="1" hangingPunct="1"/>
            <a:r>
              <a:rPr lang="fi-FI" altLang="fi-FI" dirty="0"/>
              <a:t> Poikkeukset verovapauteen:</a:t>
            </a:r>
          </a:p>
          <a:p>
            <a:pPr marL="457200" indent="-457200" eaLnBrk="1" hangingPunct="1">
              <a:buFont typeface="+mj-lt"/>
              <a:buAutoNum type="arabicPeriod"/>
            </a:pPr>
            <a:r>
              <a:rPr lang="fi-FI" altLang="fi-FI" dirty="0"/>
              <a:t>Sijoitusomaisuudesta saadut osingot </a:t>
            </a:r>
          </a:p>
          <a:p>
            <a:pPr marL="857250" lvl="1" indent="-457200" eaLnBrk="1" hangingPunct="1"/>
            <a:r>
              <a:rPr lang="fi-FI" altLang="fi-FI" dirty="0"/>
              <a:t>veronalaista tuloa 75 %, ellei direktiivin mukaisia ja omistus vähintään 10 %.</a:t>
            </a:r>
          </a:p>
          <a:p>
            <a:pPr marL="857250" lvl="1" indent="-457200" eaLnBrk="1" hangingPunct="1"/>
            <a:r>
              <a:rPr lang="fi-FI" altLang="fi-FI" dirty="0"/>
              <a:t>Veronalaista 75 %, jos kotimaisia tai muu ulkomainen jakaja</a:t>
            </a:r>
          </a:p>
          <a:p>
            <a:pPr marL="457200" indent="-457200" eaLnBrk="1" hangingPunct="1">
              <a:buFont typeface="+mj-lt"/>
              <a:buAutoNum type="arabicPeriod"/>
            </a:pPr>
            <a:r>
              <a:rPr lang="fi-FI" altLang="fi-FI" dirty="0"/>
              <a:t>Listatusta yhtiöstä listaamattoman yhtiön saama osinko, jos omistus on alle 10 %.</a:t>
            </a:r>
          </a:p>
          <a:p>
            <a:pPr eaLnBrk="1" hangingPunct="1"/>
            <a:endParaRPr lang="fi-FI" altLang="fi-FI" sz="1400" dirty="0"/>
          </a:p>
          <a:p>
            <a:pPr marL="857250" lvl="1" indent="-457200" eaLnBrk="1" hangingPunct="1">
              <a:buNone/>
            </a:pPr>
            <a:endParaRPr lang="fi-FI" altLang="fi-FI"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fi-FI" altLang="fi-FI" b="1"/>
              <a:t>Yhteisöjen saamat osingot</a:t>
            </a:r>
          </a:p>
        </p:txBody>
      </p:sp>
      <p:sp>
        <p:nvSpPr>
          <p:cNvPr id="20483" name="Rectangle 3"/>
          <p:cNvSpPr>
            <a:spLocks noChangeArrowheads="1"/>
          </p:cNvSpPr>
          <p:nvPr/>
        </p:nvSpPr>
        <p:spPr bwMode="auto">
          <a:xfrm>
            <a:off x="250825" y="1557338"/>
            <a:ext cx="914400" cy="914400"/>
          </a:xfrm>
          <a:prstGeom prst="rect">
            <a:avLst/>
          </a:prstGeom>
          <a:solidFill>
            <a:schemeClr val="accent1"/>
          </a:solidFill>
          <a:ln w="9525">
            <a:solidFill>
              <a:schemeClr val="tx1"/>
            </a:solidFill>
            <a:miter lim="800000"/>
            <a:headEnd/>
            <a:tailEnd/>
          </a:ln>
        </p:spPr>
        <p:txBody>
          <a:bodyPr wrap="none" anchor="ctr"/>
          <a:lstStyle/>
          <a:p>
            <a:pPr algn="ctr"/>
            <a:r>
              <a:rPr lang="fi-FI" altLang="fi-FI" sz="1800">
                <a:latin typeface="Arial" charset="0"/>
                <a:cs typeface="Arial" charset="0"/>
              </a:rPr>
              <a:t>Oyj</a:t>
            </a:r>
          </a:p>
        </p:txBody>
      </p:sp>
      <p:sp>
        <p:nvSpPr>
          <p:cNvPr id="20484" name="Rectangle 4"/>
          <p:cNvSpPr>
            <a:spLocks noChangeArrowheads="1"/>
          </p:cNvSpPr>
          <p:nvPr/>
        </p:nvSpPr>
        <p:spPr bwMode="auto">
          <a:xfrm>
            <a:off x="1476375" y="4437063"/>
            <a:ext cx="914400" cy="914400"/>
          </a:xfrm>
          <a:prstGeom prst="rect">
            <a:avLst/>
          </a:prstGeom>
          <a:solidFill>
            <a:schemeClr val="accent1"/>
          </a:solidFill>
          <a:ln w="9525">
            <a:solidFill>
              <a:schemeClr val="tx1"/>
            </a:solidFill>
            <a:miter lim="800000"/>
            <a:headEnd/>
            <a:tailEnd/>
          </a:ln>
        </p:spPr>
        <p:txBody>
          <a:bodyPr wrap="none" anchor="ctr"/>
          <a:lstStyle/>
          <a:p>
            <a:pPr algn="ctr"/>
            <a:r>
              <a:rPr lang="fi-FI" altLang="fi-FI" sz="1800">
                <a:latin typeface="Arial" charset="0"/>
                <a:cs typeface="Arial" charset="0"/>
              </a:rPr>
              <a:t>Oy </a:t>
            </a:r>
          </a:p>
        </p:txBody>
      </p:sp>
      <p:sp>
        <p:nvSpPr>
          <p:cNvPr id="20485" name="Rectangle 5"/>
          <p:cNvSpPr>
            <a:spLocks noChangeArrowheads="1"/>
          </p:cNvSpPr>
          <p:nvPr/>
        </p:nvSpPr>
        <p:spPr bwMode="auto">
          <a:xfrm>
            <a:off x="4138613" y="1557338"/>
            <a:ext cx="1204912" cy="914400"/>
          </a:xfrm>
          <a:prstGeom prst="rect">
            <a:avLst/>
          </a:prstGeom>
          <a:solidFill>
            <a:schemeClr val="accent1"/>
          </a:solidFill>
          <a:ln w="9525">
            <a:solidFill>
              <a:schemeClr val="tx1"/>
            </a:solidFill>
            <a:miter lim="800000"/>
            <a:headEnd/>
            <a:tailEnd/>
          </a:ln>
        </p:spPr>
        <p:txBody>
          <a:bodyPr wrap="none" anchor="ctr"/>
          <a:lstStyle/>
          <a:p>
            <a:pPr algn="ctr"/>
            <a:r>
              <a:rPr lang="fi-FI" altLang="fi-FI" sz="1800" dirty="0">
                <a:latin typeface="Arial" charset="0"/>
                <a:cs typeface="Arial" charset="0"/>
              </a:rPr>
              <a:t>Pankki Oy</a:t>
            </a:r>
          </a:p>
          <a:p>
            <a:pPr algn="ctr"/>
            <a:r>
              <a:rPr lang="fi-FI" altLang="fi-FI" dirty="0">
                <a:cs typeface="Arial" charset="0"/>
              </a:rPr>
              <a:t>(omistus 5 %)</a:t>
            </a:r>
            <a:r>
              <a:rPr lang="fi-FI" altLang="fi-FI" sz="1800" dirty="0">
                <a:latin typeface="Arial" charset="0"/>
                <a:cs typeface="Arial" charset="0"/>
              </a:rPr>
              <a:t> </a:t>
            </a:r>
          </a:p>
        </p:txBody>
      </p:sp>
      <p:sp>
        <p:nvSpPr>
          <p:cNvPr id="20486" name="Rectangle 6"/>
          <p:cNvSpPr>
            <a:spLocks noChangeArrowheads="1"/>
          </p:cNvSpPr>
          <p:nvPr/>
        </p:nvSpPr>
        <p:spPr bwMode="auto">
          <a:xfrm>
            <a:off x="252413" y="4437063"/>
            <a:ext cx="914400" cy="914400"/>
          </a:xfrm>
          <a:prstGeom prst="rect">
            <a:avLst/>
          </a:prstGeom>
          <a:solidFill>
            <a:schemeClr val="accent1"/>
          </a:solidFill>
          <a:ln w="9525">
            <a:solidFill>
              <a:schemeClr val="tx1"/>
            </a:solidFill>
            <a:miter lim="800000"/>
            <a:headEnd/>
            <a:tailEnd/>
          </a:ln>
        </p:spPr>
        <p:txBody>
          <a:bodyPr wrap="none" anchor="ctr"/>
          <a:lstStyle/>
          <a:p>
            <a:pPr algn="ctr"/>
            <a:r>
              <a:rPr lang="fi-FI" altLang="fi-FI" sz="1800">
                <a:latin typeface="Arial" charset="0"/>
                <a:cs typeface="Arial" charset="0"/>
              </a:rPr>
              <a:t>Oyj</a:t>
            </a:r>
          </a:p>
        </p:txBody>
      </p:sp>
      <p:sp>
        <p:nvSpPr>
          <p:cNvPr id="20487" name="Rectangle 7"/>
          <p:cNvSpPr>
            <a:spLocks noChangeArrowheads="1"/>
          </p:cNvSpPr>
          <p:nvPr/>
        </p:nvSpPr>
        <p:spPr bwMode="auto">
          <a:xfrm>
            <a:off x="1474788" y="1557338"/>
            <a:ext cx="914400" cy="914400"/>
          </a:xfrm>
          <a:prstGeom prst="rect">
            <a:avLst/>
          </a:prstGeom>
          <a:solidFill>
            <a:schemeClr val="accent1"/>
          </a:solidFill>
          <a:ln w="9525">
            <a:solidFill>
              <a:schemeClr val="tx1"/>
            </a:solidFill>
            <a:miter lim="800000"/>
            <a:headEnd/>
            <a:tailEnd/>
          </a:ln>
        </p:spPr>
        <p:txBody>
          <a:bodyPr wrap="none" anchor="ctr"/>
          <a:lstStyle/>
          <a:p>
            <a:pPr algn="ctr"/>
            <a:r>
              <a:rPr lang="fi-FI" altLang="fi-FI" sz="1800">
                <a:latin typeface="Arial" charset="0"/>
                <a:cs typeface="Arial" charset="0"/>
              </a:rPr>
              <a:t>Oyj</a:t>
            </a:r>
          </a:p>
        </p:txBody>
      </p:sp>
      <p:sp>
        <p:nvSpPr>
          <p:cNvPr id="20488" name="Rectangle 8"/>
          <p:cNvSpPr>
            <a:spLocks noChangeArrowheads="1"/>
          </p:cNvSpPr>
          <p:nvPr/>
        </p:nvSpPr>
        <p:spPr bwMode="auto">
          <a:xfrm>
            <a:off x="5435600" y="4437063"/>
            <a:ext cx="1800225" cy="914400"/>
          </a:xfrm>
          <a:prstGeom prst="rect">
            <a:avLst/>
          </a:prstGeom>
          <a:solidFill>
            <a:schemeClr val="accent1"/>
          </a:solidFill>
          <a:ln w="9525">
            <a:solidFill>
              <a:schemeClr val="tx1"/>
            </a:solidFill>
            <a:miter lim="800000"/>
            <a:headEnd/>
            <a:tailEnd/>
          </a:ln>
        </p:spPr>
        <p:txBody>
          <a:bodyPr wrap="none" anchor="ctr"/>
          <a:lstStyle/>
          <a:p>
            <a:pPr algn="ctr"/>
            <a:r>
              <a:rPr lang="fi-FI" altLang="fi-FI" dirty="0">
                <a:cs typeface="Arial" charset="0"/>
              </a:rPr>
              <a:t>Kolmannesta </a:t>
            </a:r>
          </a:p>
          <a:p>
            <a:pPr algn="ctr"/>
            <a:r>
              <a:rPr lang="fi-FI" altLang="fi-FI" dirty="0">
                <a:cs typeface="Arial" charset="0"/>
              </a:rPr>
              <a:t>maasta</a:t>
            </a:r>
            <a:r>
              <a:rPr lang="fi-FI" altLang="fi-FI" sz="1800" dirty="0">
                <a:latin typeface="Arial" charset="0"/>
                <a:cs typeface="Arial" charset="0"/>
              </a:rPr>
              <a:t> </a:t>
            </a:r>
          </a:p>
        </p:txBody>
      </p:sp>
      <p:sp>
        <p:nvSpPr>
          <p:cNvPr id="20489" name="Rectangle 9"/>
          <p:cNvSpPr>
            <a:spLocks noChangeArrowheads="1"/>
          </p:cNvSpPr>
          <p:nvPr/>
        </p:nvSpPr>
        <p:spPr bwMode="auto">
          <a:xfrm>
            <a:off x="2701925" y="4437063"/>
            <a:ext cx="914400" cy="914400"/>
          </a:xfrm>
          <a:prstGeom prst="rect">
            <a:avLst/>
          </a:prstGeom>
          <a:solidFill>
            <a:schemeClr val="accent1"/>
          </a:solidFill>
          <a:ln w="9525">
            <a:solidFill>
              <a:schemeClr val="tx1"/>
            </a:solidFill>
            <a:miter lim="800000"/>
            <a:headEnd/>
            <a:tailEnd/>
          </a:ln>
        </p:spPr>
        <p:txBody>
          <a:bodyPr wrap="none" anchor="ctr"/>
          <a:lstStyle/>
          <a:p>
            <a:pPr algn="ctr"/>
            <a:r>
              <a:rPr lang="fi-FI" altLang="fi-FI" sz="1800">
                <a:latin typeface="Arial" charset="0"/>
                <a:cs typeface="Arial" charset="0"/>
              </a:rPr>
              <a:t>Oy </a:t>
            </a:r>
          </a:p>
        </p:txBody>
      </p:sp>
      <p:sp>
        <p:nvSpPr>
          <p:cNvPr id="20490" name="Rectangle 10"/>
          <p:cNvSpPr>
            <a:spLocks noChangeArrowheads="1"/>
          </p:cNvSpPr>
          <p:nvPr/>
        </p:nvSpPr>
        <p:spPr bwMode="auto">
          <a:xfrm>
            <a:off x="7742238" y="4437063"/>
            <a:ext cx="914400" cy="935037"/>
          </a:xfrm>
          <a:prstGeom prst="rect">
            <a:avLst/>
          </a:prstGeom>
          <a:solidFill>
            <a:schemeClr val="accent1"/>
          </a:solidFill>
          <a:ln w="9525">
            <a:solidFill>
              <a:schemeClr val="tx1"/>
            </a:solidFill>
            <a:miter lim="800000"/>
            <a:headEnd/>
            <a:tailEnd/>
          </a:ln>
        </p:spPr>
        <p:txBody>
          <a:bodyPr wrap="none" anchor="ctr"/>
          <a:lstStyle/>
          <a:p>
            <a:pPr algn="ctr"/>
            <a:r>
              <a:rPr lang="fi-FI" altLang="fi-FI" sz="1800">
                <a:latin typeface="Arial" charset="0"/>
                <a:cs typeface="Arial" charset="0"/>
              </a:rPr>
              <a:t>Oyj </a:t>
            </a:r>
          </a:p>
        </p:txBody>
      </p:sp>
      <p:sp>
        <p:nvSpPr>
          <p:cNvPr id="20491" name="Rectangle 11"/>
          <p:cNvSpPr>
            <a:spLocks noChangeArrowheads="1"/>
          </p:cNvSpPr>
          <p:nvPr/>
        </p:nvSpPr>
        <p:spPr bwMode="auto">
          <a:xfrm>
            <a:off x="2700338" y="1557338"/>
            <a:ext cx="914400" cy="914400"/>
          </a:xfrm>
          <a:prstGeom prst="rect">
            <a:avLst/>
          </a:prstGeom>
          <a:solidFill>
            <a:schemeClr val="accent1"/>
          </a:solidFill>
          <a:ln w="9525">
            <a:solidFill>
              <a:schemeClr val="tx1"/>
            </a:solidFill>
            <a:miter lim="800000"/>
            <a:headEnd/>
            <a:tailEnd/>
          </a:ln>
        </p:spPr>
        <p:txBody>
          <a:bodyPr wrap="none" anchor="ctr"/>
          <a:lstStyle/>
          <a:p>
            <a:pPr algn="ctr"/>
            <a:r>
              <a:rPr lang="fi-FI" altLang="fi-FI" sz="1800">
                <a:latin typeface="Arial" charset="0"/>
                <a:cs typeface="Arial" charset="0"/>
              </a:rPr>
              <a:t>Oy </a:t>
            </a:r>
          </a:p>
        </p:txBody>
      </p:sp>
      <p:sp>
        <p:nvSpPr>
          <p:cNvPr id="20492" name="Rectangle 12"/>
          <p:cNvSpPr>
            <a:spLocks noChangeArrowheads="1"/>
          </p:cNvSpPr>
          <p:nvPr/>
        </p:nvSpPr>
        <p:spPr bwMode="auto">
          <a:xfrm>
            <a:off x="4284663" y="4437063"/>
            <a:ext cx="914400" cy="914400"/>
          </a:xfrm>
          <a:prstGeom prst="rect">
            <a:avLst/>
          </a:prstGeom>
          <a:solidFill>
            <a:schemeClr val="accent1"/>
          </a:solidFill>
          <a:ln w="9525">
            <a:solidFill>
              <a:schemeClr val="tx1"/>
            </a:solidFill>
            <a:miter lim="800000"/>
            <a:headEnd/>
            <a:tailEnd/>
          </a:ln>
        </p:spPr>
        <p:txBody>
          <a:bodyPr wrap="none" anchor="ctr"/>
          <a:lstStyle/>
          <a:p>
            <a:pPr algn="ctr"/>
            <a:r>
              <a:rPr lang="fi-FI" altLang="fi-FI" sz="1800">
                <a:latin typeface="Arial" charset="0"/>
                <a:cs typeface="Arial" charset="0"/>
              </a:rPr>
              <a:t>Oy </a:t>
            </a:r>
          </a:p>
        </p:txBody>
      </p:sp>
      <p:sp>
        <p:nvSpPr>
          <p:cNvPr id="20493" name="Rectangle 13"/>
          <p:cNvSpPr>
            <a:spLocks noChangeArrowheads="1"/>
          </p:cNvSpPr>
          <p:nvPr/>
        </p:nvSpPr>
        <p:spPr bwMode="auto">
          <a:xfrm>
            <a:off x="5867400" y="1557338"/>
            <a:ext cx="914400" cy="914400"/>
          </a:xfrm>
          <a:prstGeom prst="rect">
            <a:avLst/>
          </a:prstGeom>
          <a:solidFill>
            <a:schemeClr val="accent1"/>
          </a:solidFill>
          <a:ln w="9525">
            <a:solidFill>
              <a:schemeClr val="tx1"/>
            </a:solidFill>
            <a:miter lim="800000"/>
            <a:headEnd/>
            <a:tailEnd/>
          </a:ln>
        </p:spPr>
        <p:txBody>
          <a:bodyPr wrap="none" anchor="ctr"/>
          <a:lstStyle/>
          <a:p>
            <a:pPr algn="ctr"/>
            <a:r>
              <a:rPr lang="fi-FI" altLang="fi-FI" sz="1800">
                <a:latin typeface="Arial" charset="0"/>
                <a:cs typeface="Arial" charset="0"/>
              </a:rPr>
              <a:t>Oy </a:t>
            </a:r>
          </a:p>
        </p:txBody>
      </p:sp>
      <p:sp>
        <p:nvSpPr>
          <p:cNvPr id="20494" name="Rectangle 14"/>
          <p:cNvSpPr>
            <a:spLocks noChangeArrowheads="1"/>
          </p:cNvSpPr>
          <p:nvPr/>
        </p:nvSpPr>
        <p:spPr bwMode="auto">
          <a:xfrm>
            <a:off x="7740650" y="1557338"/>
            <a:ext cx="914400" cy="935037"/>
          </a:xfrm>
          <a:prstGeom prst="rect">
            <a:avLst/>
          </a:prstGeom>
          <a:solidFill>
            <a:schemeClr val="accent1"/>
          </a:solidFill>
          <a:ln w="9525">
            <a:solidFill>
              <a:schemeClr val="tx1"/>
            </a:solidFill>
            <a:miter lim="800000"/>
            <a:headEnd/>
            <a:tailEnd/>
          </a:ln>
        </p:spPr>
        <p:txBody>
          <a:bodyPr wrap="none" anchor="ctr"/>
          <a:lstStyle/>
          <a:p>
            <a:pPr algn="ctr"/>
            <a:r>
              <a:rPr lang="fi-FI" altLang="fi-FI" sz="1800" dirty="0">
                <a:latin typeface="Arial" charset="0"/>
                <a:cs typeface="Arial" charset="0"/>
              </a:rPr>
              <a:t>Oy</a:t>
            </a:r>
          </a:p>
          <a:p>
            <a:pPr algn="ctr"/>
            <a:r>
              <a:rPr lang="fi-FI" altLang="fi-FI" dirty="0">
                <a:cs typeface="Arial" charset="0"/>
              </a:rPr>
              <a:t>(omistus 5 %)</a:t>
            </a:r>
            <a:r>
              <a:rPr lang="fi-FI" altLang="fi-FI" sz="1800" dirty="0">
                <a:latin typeface="Arial" charset="0"/>
                <a:cs typeface="Arial" charset="0"/>
              </a:rPr>
              <a:t> </a:t>
            </a:r>
          </a:p>
        </p:txBody>
      </p:sp>
      <p:cxnSp>
        <p:nvCxnSpPr>
          <p:cNvPr id="20495" name="AutoShape 15"/>
          <p:cNvCxnSpPr>
            <a:cxnSpLocks noChangeShapeType="1"/>
            <a:stCxn id="20486" idx="0"/>
            <a:endCxn id="20483" idx="2"/>
          </p:cNvCxnSpPr>
          <p:nvPr/>
        </p:nvCxnSpPr>
        <p:spPr bwMode="auto">
          <a:xfrm flipH="1" flipV="1">
            <a:off x="708025" y="2471738"/>
            <a:ext cx="1588" cy="1965325"/>
          </a:xfrm>
          <a:prstGeom prst="straightConnector1">
            <a:avLst/>
          </a:prstGeom>
          <a:noFill/>
          <a:ln w="88900">
            <a:solidFill>
              <a:srgbClr val="00FF00"/>
            </a:solidFill>
            <a:round/>
            <a:headEnd/>
            <a:tailEnd type="triangle" w="med" len="med"/>
          </a:ln>
        </p:spPr>
      </p:cxnSp>
      <p:cxnSp>
        <p:nvCxnSpPr>
          <p:cNvPr id="20496" name="AutoShape 16"/>
          <p:cNvCxnSpPr>
            <a:cxnSpLocks noChangeShapeType="1"/>
            <a:stCxn id="20492" idx="0"/>
            <a:endCxn id="20485" idx="2"/>
          </p:cNvCxnSpPr>
          <p:nvPr/>
        </p:nvCxnSpPr>
        <p:spPr bwMode="auto">
          <a:xfrm flipV="1">
            <a:off x="4741863" y="2471738"/>
            <a:ext cx="0" cy="1965325"/>
          </a:xfrm>
          <a:prstGeom prst="straightConnector1">
            <a:avLst/>
          </a:prstGeom>
          <a:noFill/>
          <a:ln w="88900">
            <a:solidFill>
              <a:srgbClr val="FF99CC"/>
            </a:solidFill>
            <a:round/>
            <a:headEnd/>
            <a:tailEnd type="triangle" w="med" len="med"/>
          </a:ln>
        </p:spPr>
      </p:cxnSp>
      <p:cxnSp>
        <p:nvCxnSpPr>
          <p:cNvPr id="20497" name="AutoShape 17"/>
          <p:cNvCxnSpPr>
            <a:cxnSpLocks noChangeShapeType="1"/>
            <a:stCxn id="20484" idx="0"/>
            <a:endCxn id="20487" idx="2"/>
          </p:cNvCxnSpPr>
          <p:nvPr/>
        </p:nvCxnSpPr>
        <p:spPr bwMode="auto">
          <a:xfrm flipH="1" flipV="1">
            <a:off x="1931988" y="2471738"/>
            <a:ext cx="1587" cy="1965325"/>
          </a:xfrm>
          <a:prstGeom prst="straightConnector1">
            <a:avLst/>
          </a:prstGeom>
          <a:noFill/>
          <a:ln w="88900">
            <a:solidFill>
              <a:srgbClr val="00FF00"/>
            </a:solidFill>
            <a:round/>
            <a:headEnd/>
            <a:tailEnd type="triangle" w="med" len="med"/>
          </a:ln>
        </p:spPr>
      </p:cxnSp>
      <p:cxnSp>
        <p:nvCxnSpPr>
          <p:cNvPr id="20498" name="AutoShape 18"/>
          <p:cNvCxnSpPr>
            <a:cxnSpLocks noChangeShapeType="1"/>
            <a:stCxn id="20489" idx="0"/>
            <a:endCxn id="20491" idx="2"/>
          </p:cNvCxnSpPr>
          <p:nvPr/>
        </p:nvCxnSpPr>
        <p:spPr bwMode="auto">
          <a:xfrm flipH="1" flipV="1">
            <a:off x="3157538" y="2471738"/>
            <a:ext cx="1587" cy="1965325"/>
          </a:xfrm>
          <a:prstGeom prst="straightConnector1">
            <a:avLst/>
          </a:prstGeom>
          <a:noFill/>
          <a:ln w="88900">
            <a:solidFill>
              <a:srgbClr val="00FF00"/>
            </a:solidFill>
            <a:round/>
            <a:headEnd/>
            <a:tailEnd type="triangle" w="med" len="med"/>
          </a:ln>
        </p:spPr>
      </p:cxnSp>
      <p:sp>
        <p:nvSpPr>
          <p:cNvPr id="20499" name="Text Box 19"/>
          <p:cNvSpPr txBox="1">
            <a:spLocks noChangeArrowheads="1"/>
          </p:cNvSpPr>
          <p:nvPr/>
        </p:nvSpPr>
        <p:spPr bwMode="auto">
          <a:xfrm>
            <a:off x="0" y="2924175"/>
            <a:ext cx="1352550" cy="641350"/>
          </a:xfrm>
          <a:prstGeom prst="rect">
            <a:avLst/>
          </a:prstGeom>
          <a:noFill/>
          <a:ln w="9525">
            <a:noFill/>
            <a:miter lim="800000"/>
            <a:headEnd/>
            <a:tailEnd/>
          </a:ln>
        </p:spPr>
        <p:txBody>
          <a:bodyPr wrap="none">
            <a:spAutoFit/>
          </a:bodyPr>
          <a:lstStyle/>
          <a:p>
            <a:r>
              <a:rPr lang="fi-FI" altLang="fi-FI" sz="1800">
                <a:latin typeface="Arial" charset="0"/>
                <a:cs typeface="Arial" charset="0"/>
              </a:rPr>
              <a:t>Verovapaa </a:t>
            </a:r>
          </a:p>
          <a:p>
            <a:r>
              <a:rPr lang="fi-FI" altLang="fi-FI" sz="1800">
                <a:latin typeface="Arial" charset="0"/>
                <a:cs typeface="Arial" charset="0"/>
              </a:rPr>
              <a:t>osinko</a:t>
            </a:r>
          </a:p>
        </p:txBody>
      </p:sp>
      <p:cxnSp>
        <p:nvCxnSpPr>
          <p:cNvPr id="20500" name="AutoShape 20"/>
          <p:cNvCxnSpPr>
            <a:cxnSpLocks noChangeShapeType="1"/>
            <a:stCxn id="20488" idx="0"/>
            <a:endCxn id="20493" idx="2"/>
          </p:cNvCxnSpPr>
          <p:nvPr/>
        </p:nvCxnSpPr>
        <p:spPr bwMode="auto">
          <a:xfrm flipH="1" flipV="1">
            <a:off x="6324600" y="2471738"/>
            <a:ext cx="11113" cy="1965325"/>
          </a:xfrm>
          <a:prstGeom prst="straightConnector1">
            <a:avLst/>
          </a:prstGeom>
          <a:noFill/>
          <a:ln w="88900">
            <a:solidFill>
              <a:srgbClr val="FF99CC"/>
            </a:solidFill>
            <a:round/>
            <a:headEnd/>
            <a:tailEnd type="triangle" w="med" len="med"/>
          </a:ln>
        </p:spPr>
      </p:cxnSp>
      <p:cxnSp>
        <p:nvCxnSpPr>
          <p:cNvPr id="20501" name="AutoShape 21"/>
          <p:cNvCxnSpPr>
            <a:cxnSpLocks noChangeShapeType="1"/>
            <a:stCxn id="20490" idx="0"/>
            <a:endCxn id="20494" idx="2"/>
          </p:cNvCxnSpPr>
          <p:nvPr/>
        </p:nvCxnSpPr>
        <p:spPr bwMode="auto">
          <a:xfrm flipH="1" flipV="1">
            <a:off x="8197850" y="2492375"/>
            <a:ext cx="1588" cy="1944688"/>
          </a:xfrm>
          <a:prstGeom prst="straightConnector1">
            <a:avLst/>
          </a:prstGeom>
          <a:noFill/>
          <a:ln w="88900">
            <a:solidFill>
              <a:srgbClr val="FF99CC"/>
            </a:solidFill>
            <a:round/>
            <a:headEnd/>
            <a:tailEnd type="triangle" w="med" len="med"/>
          </a:ln>
        </p:spPr>
      </p:cxnSp>
      <p:sp>
        <p:nvSpPr>
          <p:cNvPr id="20502" name="Text Box 22"/>
          <p:cNvSpPr txBox="1">
            <a:spLocks noChangeArrowheads="1"/>
          </p:cNvSpPr>
          <p:nvPr/>
        </p:nvSpPr>
        <p:spPr bwMode="auto">
          <a:xfrm>
            <a:off x="1258888" y="3429000"/>
            <a:ext cx="1352550" cy="641350"/>
          </a:xfrm>
          <a:prstGeom prst="rect">
            <a:avLst/>
          </a:prstGeom>
          <a:noFill/>
          <a:ln w="9525">
            <a:noFill/>
            <a:miter lim="800000"/>
            <a:headEnd/>
            <a:tailEnd/>
          </a:ln>
        </p:spPr>
        <p:txBody>
          <a:bodyPr wrap="none">
            <a:spAutoFit/>
          </a:bodyPr>
          <a:lstStyle/>
          <a:p>
            <a:r>
              <a:rPr lang="fi-FI" altLang="fi-FI" sz="1800">
                <a:latin typeface="Arial" charset="0"/>
                <a:cs typeface="Arial" charset="0"/>
              </a:rPr>
              <a:t>Verovapaa </a:t>
            </a:r>
          </a:p>
          <a:p>
            <a:r>
              <a:rPr lang="fi-FI" altLang="fi-FI" sz="1800">
                <a:latin typeface="Arial" charset="0"/>
                <a:cs typeface="Arial" charset="0"/>
              </a:rPr>
              <a:t>osinko</a:t>
            </a:r>
          </a:p>
        </p:txBody>
      </p:sp>
      <p:sp>
        <p:nvSpPr>
          <p:cNvPr id="20503" name="Text Box 23"/>
          <p:cNvSpPr txBox="1">
            <a:spLocks noChangeArrowheads="1"/>
          </p:cNvSpPr>
          <p:nvPr/>
        </p:nvSpPr>
        <p:spPr bwMode="auto">
          <a:xfrm>
            <a:off x="2700338" y="3789363"/>
            <a:ext cx="1352550" cy="641350"/>
          </a:xfrm>
          <a:prstGeom prst="rect">
            <a:avLst/>
          </a:prstGeom>
          <a:noFill/>
          <a:ln w="9525">
            <a:noFill/>
            <a:miter lim="800000"/>
            <a:headEnd/>
            <a:tailEnd/>
          </a:ln>
        </p:spPr>
        <p:txBody>
          <a:bodyPr wrap="none">
            <a:spAutoFit/>
          </a:bodyPr>
          <a:lstStyle/>
          <a:p>
            <a:r>
              <a:rPr lang="fi-FI" altLang="fi-FI" sz="1800">
                <a:latin typeface="Arial" charset="0"/>
                <a:cs typeface="Arial" charset="0"/>
              </a:rPr>
              <a:t>Verovapaa </a:t>
            </a:r>
          </a:p>
          <a:p>
            <a:r>
              <a:rPr lang="fi-FI" altLang="fi-FI" sz="1800">
                <a:latin typeface="Arial" charset="0"/>
                <a:cs typeface="Arial" charset="0"/>
              </a:rPr>
              <a:t>osinko</a:t>
            </a:r>
          </a:p>
        </p:txBody>
      </p:sp>
      <p:sp>
        <p:nvSpPr>
          <p:cNvPr id="20504" name="Text Box 24"/>
          <p:cNvSpPr txBox="1">
            <a:spLocks noChangeArrowheads="1"/>
          </p:cNvSpPr>
          <p:nvPr/>
        </p:nvSpPr>
        <p:spPr bwMode="auto">
          <a:xfrm>
            <a:off x="4067175" y="2852738"/>
            <a:ext cx="1480594" cy="923330"/>
          </a:xfrm>
          <a:prstGeom prst="rect">
            <a:avLst/>
          </a:prstGeom>
          <a:noFill/>
          <a:ln w="9525">
            <a:noFill/>
            <a:miter lim="800000"/>
            <a:headEnd/>
            <a:tailEnd/>
          </a:ln>
        </p:spPr>
        <p:txBody>
          <a:bodyPr wrap="none">
            <a:spAutoFit/>
          </a:bodyPr>
          <a:lstStyle/>
          <a:p>
            <a:r>
              <a:rPr lang="fi-FI" altLang="fi-FI" sz="1800" dirty="0">
                <a:latin typeface="Arial" charset="0"/>
                <a:cs typeface="Arial" charset="0"/>
              </a:rPr>
              <a:t>75 % </a:t>
            </a:r>
          </a:p>
          <a:p>
            <a:r>
              <a:rPr lang="fi-FI" altLang="fi-FI" sz="1800" dirty="0">
                <a:latin typeface="Arial" charset="0"/>
                <a:cs typeface="Arial" charset="0"/>
              </a:rPr>
              <a:t>verotettavaa </a:t>
            </a:r>
          </a:p>
          <a:p>
            <a:r>
              <a:rPr lang="fi-FI" altLang="fi-FI" dirty="0">
                <a:cs typeface="Arial" charset="0"/>
              </a:rPr>
              <a:t>o</a:t>
            </a:r>
            <a:r>
              <a:rPr lang="fi-FI" altLang="fi-FI" sz="1800" dirty="0">
                <a:latin typeface="Arial" charset="0"/>
                <a:cs typeface="Arial" charset="0"/>
              </a:rPr>
              <a:t>sinkotuloa</a:t>
            </a:r>
          </a:p>
        </p:txBody>
      </p:sp>
      <p:sp>
        <p:nvSpPr>
          <p:cNvPr id="20505" name="Text Box 25"/>
          <p:cNvSpPr txBox="1">
            <a:spLocks noChangeArrowheads="1"/>
          </p:cNvSpPr>
          <p:nvPr/>
        </p:nvSpPr>
        <p:spPr bwMode="auto">
          <a:xfrm>
            <a:off x="5651500" y="3213100"/>
            <a:ext cx="1504950" cy="915988"/>
          </a:xfrm>
          <a:prstGeom prst="rect">
            <a:avLst/>
          </a:prstGeom>
          <a:noFill/>
          <a:ln w="9525">
            <a:noFill/>
            <a:miter lim="800000"/>
            <a:headEnd/>
            <a:tailEnd/>
          </a:ln>
        </p:spPr>
        <p:txBody>
          <a:bodyPr wrap="none">
            <a:spAutoFit/>
          </a:bodyPr>
          <a:lstStyle/>
          <a:p>
            <a:r>
              <a:rPr lang="fi-FI" altLang="fi-FI" dirty="0">
                <a:cs typeface="Arial" charset="0"/>
              </a:rPr>
              <a:t>100</a:t>
            </a:r>
            <a:r>
              <a:rPr lang="fi-FI" altLang="fi-FI" sz="1800" dirty="0">
                <a:latin typeface="Arial" charset="0"/>
                <a:cs typeface="Arial" charset="0"/>
              </a:rPr>
              <a:t> % </a:t>
            </a:r>
          </a:p>
          <a:p>
            <a:r>
              <a:rPr lang="fi-FI" altLang="fi-FI" sz="1800" dirty="0">
                <a:latin typeface="Arial" charset="0"/>
                <a:cs typeface="Arial" charset="0"/>
              </a:rPr>
              <a:t>verotettavaa </a:t>
            </a:r>
          </a:p>
          <a:p>
            <a:r>
              <a:rPr lang="fi-FI" altLang="fi-FI" sz="1800" dirty="0">
                <a:latin typeface="Arial" charset="0"/>
                <a:cs typeface="Arial" charset="0"/>
              </a:rPr>
              <a:t>osinkotuloa</a:t>
            </a:r>
          </a:p>
        </p:txBody>
      </p:sp>
      <p:sp>
        <p:nvSpPr>
          <p:cNvPr id="20506" name="Text Box 26"/>
          <p:cNvSpPr txBox="1">
            <a:spLocks noChangeArrowheads="1"/>
          </p:cNvSpPr>
          <p:nvPr/>
        </p:nvSpPr>
        <p:spPr bwMode="auto">
          <a:xfrm>
            <a:off x="7494588" y="3500438"/>
            <a:ext cx="1504950" cy="915987"/>
          </a:xfrm>
          <a:prstGeom prst="rect">
            <a:avLst/>
          </a:prstGeom>
          <a:noFill/>
          <a:ln w="9525">
            <a:noFill/>
            <a:miter lim="800000"/>
            <a:headEnd/>
            <a:tailEnd/>
          </a:ln>
        </p:spPr>
        <p:txBody>
          <a:bodyPr wrap="none">
            <a:spAutoFit/>
          </a:bodyPr>
          <a:lstStyle/>
          <a:p>
            <a:r>
              <a:rPr lang="fi-FI" altLang="fi-FI" dirty="0">
                <a:cs typeface="Arial" charset="0"/>
              </a:rPr>
              <a:t>100</a:t>
            </a:r>
            <a:r>
              <a:rPr lang="fi-FI" altLang="fi-FI" sz="1800" dirty="0">
                <a:latin typeface="Arial" charset="0"/>
                <a:cs typeface="Arial" charset="0"/>
              </a:rPr>
              <a:t> % </a:t>
            </a:r>
          </a:p>
          <a:p>
            <a:r>
              <a:rPr lang="fi-FI" altLang="fi-FI" sz="1800" dirty="0">
                <a:latin typeface="Arial" charset="0"/>
                <a:cs typeface="Arial" charset="0"/>
              </a:rPr>
              <a:t>verotettavaa </a:t>
            </a:r>
          </a:p>
          <a:p>
            <a:r>
              <a:rPr lang="fi-FI" altLang="fi-FI" sz="1800" dirty="0">
                <a:latin typeface="Arial" charset="0"/>
                <a:cs typeface="Arial" charset="0"/>
              </a:rPr>
              <a:t>osinkotuloa</a:t>
            </a:r>
          </a:p>
        </p:txBody>
      </p:sp>
      <p:sp>
        <p:nvSpPr>
          <p:cNvPr id="20507" name="Rectangle 27"/>
          <p:cNvSpPr>
            <a:spLocks noChangeArrowheads="1"/>
          </p:cNvSpPr>
          <p:nvPr/>
        </p:nvSpPr>
        <p:spPr bwMode="auto">
          <a:xfrm>
            <a:off x="7451725" y="1268413"/>
            <a:ext cx="1512888" cy="4392612"/>
          </a:xfrm>
          <a:prstGeom prst="rect">
            <a:avLst/>
          </a:prstGeom>
          <a:noFill/>
          <a:ln w="9525">
            <a:solidFill>
              <a:schemeClr val="tx1"/>
            </a:solidFill>
            <a:miter lim="800000"/>
            <a:headEnd/>
            <a:tailEnd/>
          </a:ln>
        </p:spPr>
        <p:txBody>
          <a:bodyPr wrap="none" anchor="ctr"/>
          <a:lstStyle/>
          <a:p>
            <a:endParaRPr lang="fi-FI" altLang="fi-FI"/>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fi-FI" altLang="fi-FI">
                <a:cs typeface="Times New Roman" pitchFamily="18" charset="0"/>
              </a:rPr>
              <a:t>Elinkeinonharjoittajan saamat osingot</a:t>
            </a:r>
            <a:r>
              <a:rPr lang="fi-FI" altLang="fi-FI"/>
              <a:t> </a:t>
            </a:r>
          </a:p>
        </p:txBody>
      </p:sp>
      <p:sp>
        <p:nvSpPr>
          <p:cNvPr id="31747" name="Rectangle 3"/>
          <p:cNvSpPr>
            <a:spLocks noGrp="1" noChangeArrowheads="1"/>
          </p:cNvSpPr>
          <p:nvPr>
            <p:ph type="body" idx="1"/>
          </p:nvPr>
        </p:nvSpPr>
        <p:spPr/>
        <p:txBody>
          <a:bodyPr/>
          <a:lstStyle/>
          <a:p>
            <a:pPr eaLnBrk="1" hangingPunct="1"/>
            <a:r>
              <a:rPr lang="fi-FI" altLang="fi-FI" sz="2000" dirty="0"/>
              <a:t>Jaettavasta yritystulosta </a:t>
            </a:r>
            <a:r>
              <a:rPr lang="fi-FI" altLang="fi-FI" sz="2000" dirty="0" err="1"/>
              <a:t>POT:a</a:t>
            </a:r>
            <a:r>
              <a:rPr lang="fi-FI" altLang="fi-FI" sz="2000" dirty="0"/>
              <a:t> 20 %/10 %/ 0 %:n tuotto edellisen vuoden nettovarallisuudelle (TVL 38 §)</a:t>
            </a:r>
          </a:p>
          <a:p>
            <a:pPr eaLnBrk="1" hangingPunct="1"/>
            <a:r>
              <a:rPr lang="fi-FI" altLang="fi-FI" sz="2000" dirty="0"/>
              <a:t>KOM kiinteistöjen ja arvopapereiden luovutusvoitot aina </a:t>
            </a:r>
            <a:r>
              <a:rPr lang="fi-FI" altLang="fi-FI" sz="2000" dirty="0" err="1"/>
              <a:t>POT:a</a:t>
            </a:r>
            <a:endParaRPr lang="fi-FI" altLang="fi-FI" sz="2000" dirty="0"/>
          </a:p>
          <a:p>
            <a:pPr eaLnBrk="1" hangingPunct="1"/>
            <a:r>
              <a:rPr lang="fi-FI" altLang="fi-FI" sz="2000" dirty="0"/>
              <a:t>Luonnollisen henkilön tai kuolinpesän saamista ei julkisesta osingoista veronalaista 75 % </a:t>
            </a:r>
            <a:r>
              <a:rPr lang="fi-FI" altLang="fi-FI" sz="2000" dirty="0">
                <a:solidFill>
                  <a:schemeClr val="bg1">
                    <a:lumMod val="50000"/>
                  </a:schemeClr>
                </a:solidFill>
              </a:rPr>
              <a:t> </a:t>
            </a:r>
            <a:r>
              <a:rPr lang="fi-FI" altLang="fi-FI" sz="2000" dirty="0"/>
              <a:t>(EVL 6 a §) (2014 -&gt;)</a:t>
            </a:r>
          </a:p>
          <a:p>
            <a:pPr eaLnBrk="1" hangingPunct="1"/>
            <a:r>
              <a:rPr lang="fi-FI" altLang="fi-FI" sz="2000" dirty="0"/>
              <a:t>Luonnollisen henkilön tai kuolinpesän saamista julkisesta osingoista veronalaista 85 % </a:t>
            </a:r>
            <a:r>
              <a:rPr lang="fi-FI" altLang="fi-FI" sz="2000" dirty="0">
                <a:solidFill>
                  <a:schemeClr val="bg1">
                    <a:lumMod val="50000"/>
                  </a:schemeClr>
                </a:solidFill>
              </a:rPr>
              <a:t> </a:t>
            </a:r>
            <a:r>
              <a:rPr lang="fi-FI" altLang="fi-FI" sz="2000" dirty="0"/>
              <a:t>(EVL 6 a §) (2014-&gt;)</a:t>
            </a:r>
          </a:p>
          <a:p>
            <a:pPr eaLnBrk="1" hangingPunct="1"/>
            <a:r>
              <a:rPr lang="fi-FI" altLang="fi-FI" sz="2000" dirty="0"/>
              <a:t>TVL 33 d §:n 2 momentin mukaiset suoritukset (osuuspääoman korot yms.) veronalaista ko. säännöksen mukaan  + 33 e §</a:t>
            </a:r>
          </a:p>
          <a:p>
            <a:pPr eaLnBrk="1" hangingPunct="1"/>
            <a:r>
              <a:rPr lang="fi-FI" altLang="fi-FI" sz="2000" dirty="0">
                <a:cs typeface="Times New Roman" pitchFamily="18" charset="0"/>
              </a:rPr>
              <a:t>Tappiollisen elinkeinotoiminnan osalta osingon verovapaan osan vähentäminen tulosta kasvattaa tappion määrää  </a:t>
            </a:r>
          </a:p>
          <a:p>
            <a:pPr eaLnBrk="1" hangingPunct="1"/>
            <a:endParaRPr lang="fi-FI" altLang="fi-FI" sz="2000" dirty="0"/>
          </a:p>
          <a:p>
            <a:pPr eaLnBrk="1" hangingPunct="1"/>
            <a:endParaRPr lang="fi-FI" altLang="fi-FI" sz="2000" dirty="0"/>
          </a:p>
          <a:p>
            <a:pPr eaLnBrk="1" hangingPunct="1"/>
            <a:endParaRPr lang="fi-FI" altLang="fi-FI"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fi-FI" altLang="fi-FI" dirty="0"/>
              <a:t>Esimerkki </a:t>
            </a:r>
            <a:r>
              <a:rPr lang="fi-FI" altLang="fi-FI" dirty="0">
                <a:cs typeface="Times New Roman" pitchFamily="18" charset="0"/>
              </a:rPr>
              <a:t>elinkeinonharjoittaja saanut osinkoa ei listatusta yhtiöstä  </a:t>
            </a:r>
          </a:p>
        </p:txBody>
      </p:sp>
      <p:sp>
        <p:nvSpPr>
          <p:cNvPr id="32771" name="Rectangle 3"/>
          <p:cNvSpPr>
            <a:spLocks noGrp="1" noChangeArrowheads="1"/>
          </p:cNvSpPr>
          <p:nvPr>
            <p:ph type="body" idx="1"/>
          </p:nvPr>
        </p:nvSpPr>
        <p:spPr>
          <a:xfrm>
            <a:off x="492125" y="1143000"/>
            <a:ext cx="8347075" cy="4572000"/>
          </a:xfrm>
        </p:spPr>
        <p:txBody>
          <a:bodyPr/>
          <a:lstStyle/>
          <a:p>
            <a:pPr eaLnBrk="1" hangingPunct="1">
              <a:lnSpc>
                <a:spcPct val="90000"/>
              </a:lnSpc>
              <a:buFontTx/>
              <a:buNone/>
            </a:pPr>
            <a:r>
              <a:rPr lang="fi-FI" altLang="fi-FI" sz="2000" dirty="0">
                <a:cs typeface="Times New Roman" pitchFamily="18" charset="0"/>
              </a:rPr>
              <a:t> </a:t>
            </a:r>
          </a:p>
          <a:p>
            <a:pPr eaLnBrk="1" hangingPunct="1">
              <a:lnSpc>
                <a:spcPct val="90000"/>
              </a:lnSpc>
            </a:pPr>
            <a:r>
              <a:rPr lang="fi-FI" altLang="fi-FI" sz="2000" dirty="0">
                <a:cs typeface="Arial" charset="0"/>
              </a:rPr>
              <a:t>Osinko</a:t>
            </a:r>
            <a:r>
              <a:rPr lang="fi-FI" altLang="fi-FI" sz="2000" dirty="0">
                <a:cs typeface="Times New Roman" pitchFamily="18" charset="0"/>
              </a:rPr>
              <a:t>        </a:t>
            </a:r>
            <a:r>
              <a:rPr lang="fi-FI" altLang="fi-FI" sz="2000" dirty="0">
                <a:cs typeface="Arial" charset="0"/>
              </a:rPr>
              <a:t>5 000 </a:t>
            </a:r>
            <a:endParaRPr lang="fi-FI" altLang="fi-FI" sz="2000" dirty="0">
              <a:cs typeface="Times New Roman" pitchFamily="18" charset="0"/>
            </a:endParaRPr>
          </a:p>
          <a:p>
            <a:pPr eaLnBrk="1" hangingPunct="1">
              <a:lnSpc>
                <a:spcPct val="90000"/>
              </a:lnSpc>
            </a:pPr>
            <a:r>
              <a:rPr lang="fi-FI" altLang="fi-FI" sz="2000" dirty="0" err="1">
                <a:cs typeface="Arial" charset="0"/>
              </a:rPr>
              <a:t>nettova</a:t>
            </a:r>
            <a:r>
              <a:rPr lang="fi-FI" altLang="fi-FI" sz="2000" dirty="0">
                <a:cs typeface="Times New Roman" pitchFamily="18" charset="0"/>
              </a:rPr>
              <a:t>      </a:t>
            </a:r>
            <a:r>
              <a:rPr lang="fi-FI" altLang="fi-FI" sz="2000" dirty="0">
                <a:cs typeface="Arial" charset="0"/>
              </a:rPr>
              <a:t>25 000</a:t>
            </a:r>
            <a:endParaRPr lang="fi-FI" altLang="fi-FI" sz="2000" dirty="0">
              <a:cs typeface="Times New Roman" pitchFamily="18" charset="0"/>
            </a:endParaRPr>
          </a:p>
          <a:p>
            <a:pPr eaLnBrk="1" hangingPunct="1">
              <a:lnSpc>
                <a:spcPct val="90000"/>
              </a:lnSpc>
            </a:pPr>
            <a:r>
              <a:rPr lang="fi-FI" altLang="fi-FI" sz="2000" dirty="0">
                <a:cs typeface="Arial" charset="0"/>
              </a:rPr>
              <a:t>voitto</a:t>
            </a:r>
            <a:r>
              <a:rPr lang="fi-FI" altLang="fi-FI" sz="2000" dirty="0">
                <a:cs typeface="Times New Roman" pitchFamily="18" charset="0"/>
              </a:rPr>
              <a:t>         </a:t>
            </a:r>
            <a:r>
              <a:rPr lang="fi-FI" altLang="fi-FI" sz="2000" dirty="0">
                <a:cs typeface="Arial" charset="0"/>
              </a:rPr>
              <a:t>40 000</a:t>
            </a:r>
            <a:endParaRPr lang="fi-FI" altLang="fi-FI" sz="2000" dirty="0">
              <a:cs typeface="Times New Roman" pitchFamily="18" charset="0"/>
            </a:endParaRPr>
          </a:p>
          <a:p>
            <a:pPr eaLnBrk="1" hangingPunct="1">
              <a:lnSpc>
                <a:spcPct val="90000"/>
              </a:lnSpc>
            </a:pPr>
            <a:r>
              <a:rPr lang="fi-FI" altLang="fi-FI" sz="2000" dirty="0">
                <a:cs typeface="Arial" charset="0"/>
              </a:rPr>
              <a:t> - 25%*os</a:t>
            </a:r>
            <a:r>
              <a:rPr lang="fi-FI" altLang="fi-FI" sz="2000" dirty="0">
                <a:cs typeface="Times New Roman" pitchFamily="18" charset="0"/>
              </a:rPr>
              <a:t>     </a:t>
            </a:r>
            <a:r>
              <a:rPr lang="en-GB" altLang="fi-FI" sz="2000" dirty="0">
                <a:cs typeface="Arial" charset="0"/>
              </a:rPr>
              <a:t>1 250</a:t>
            </a:r>
            <a:endParaRPr lang="fi-FI" altLang="fi-FI" sz="2000" dirty="0">
              <a:cs typeface="Times New Roman" pitchFamily="18" charset="0"/>
            </a:endParaRPr>
          </a:p>
          <a:p>
            <a:pPr eaLnBrk="1" hangingPunct="1">
              <a:lnSpc>
                <a:spcPct val="90000"/>
              </a:lnSpc>
            </a:pPr>
            <a:r>
              <a:rPr lang="en-GB" altLang="fi-FI" sz="2000" dirty="0" err="1">
                <a:cs typeface="Arial" charset="0"/>
              </a:rPr>
              <a:t>EVLtulo</a:t>
            </a:r>
            <a:r>
              <a:rPr lang="fi-FI" altLang="fi-FI" sz="2000" dirty="0">
                <a:cs typeface="Times New Roman" pitchFamily="18" charset="0"/>
              </a:rPr>
              <a:t>      </a:t>
            </a:r>
            <a:r>
              <a:rPr lang="en-GB" altLang="fi-FI" sz="2000" dirty="0">
                <a:cs typeface="Arial" charset="0"/>
              </a:rPr>
              <a:t>38 750</a:t>
            </a:r>
            <a:r>
              <a:rPr lang="fi-FI" altLang="fi-FI" sz="2000" dirty="0">
                <a:cs typeface="Times New Roman" pitchFamily="18" charset="0"/>
              </a:rPr>
              <a:t> </a:t>
            </a:r>
            <a:r>
              <a:rPr lang="en-GB" altLang="fi-FI" sz="2000" dirty="0">
                <a:cs typeface="Arial" charset="0"/>
              </a:rPr>
              <a:t> </a:t>
            </a:r>
            <a:endParaRPr lang="fi-FI" altLang="fi-FI" sz="2000" dirty="0">
              <a:cs typeface="Times New Roman" pitchFamily="18" charset="0"/>
            </a:endParaRPr>
          </a:p>
          <a:p>
            <a:pPr eaLnBrk="1" hangingPunct="1">
              <a:lnSpc>
                <a:spcPct val="90000"/>
              </a:lnSpc>
            </a:pPr>
            <a:r>
              <a:rPr lang="en-GB" altLang="fi-FI" sz="2000" dirty="0">
                <a:cs typeface="Arial" charset="0"/>
              </a:rPr>
              <a:t>EVL pot</a:t>
            </a:r>
            <a:r>
              <a:rPr lang="fi-FI" altLang="fi-FI" sz="2000" dirty="0">
                <a:cs typeface="Times New Roman" pitchFamily="18" charset="0"/>
              </a:rPr>
              <a:t>        </a:t>
            </a:r>
            <a:r>
              <a:rPr lang="en-GB" altLang="fi-FI" sz="2000" dirty="0">
                <a:cs typeface="Arial" charset="0"/>
              </a:rPr>
              <a:t>5 000  (pot 20% </a:t>
            </a:r>
            <a:r>
              <a:rPr lang="en-GB" altLang="fi-FI" sz="2000" dirty="0" err="1">
                <a:cs typeface="Arial" charset="0"/>
              </a:rPr>
              <a:t>nettovaroista</a:t>
            </a:r>
            <a:r>
              <a:rPr lang="en-GB" altLang="fi-FI" sz="2000" dirty="0">
                <a:cs typeface="Arial" charset="0"/>
              </a:rPr>
              <a:t>)</a:t>
            </a:r>
            <a:endParaRPr lang="fi-FI" altLang="fi-FI" sz="2000" dirty="0">
              <a:cs typeface="Times New Roman" pitchFamily="18" charset="0"/>
            </a:endParaRPr>
          </a:p>
          <a:p>
            <a:pPr eaLnBrk="1" hangingPunct="1">
              <a:lnSpc>
                <a:spcPct val="90000"/>
              </a:lnSpc>
            </a:pPr>
            <a:r>
              <a:rPr lang="en-GB" altLang="fi-FI" sz="2000" dirty="0">
                <a:cs typeface="Arial" charset="0"/>
              </a:rPr>
              <a:t>EVL at</a:t>
            </a:r>
            <a:r>
              <a:rPr lang="fi-FI" altLang="fi-FI" sz="2000" dirty="0">
                <a:cs typeface="Times New Roman" pitchFamily="18" charset="0"/>
              </a:rPr>
              <a:t>         </a:t>
            </a:r>
            <a:r>
              <a:rPr lang="fi-FI" altLang="fi-FI" sz="2000" dirty="0">
                <a:cs typeface="Arial" charset="0"/>
              </a:rPr>
              <a:t>33 750</a:t>
            </a:r>
            <a:r>
              <a:rPr lang="fi-FI" altLang="fi-FI" sz="2000" dirty="0">
                <a:cs typeface="Times New Roman" pitchFamily="18" charset="0"/>
              </a:rPr>
              <a:t>  </a:t>
            </a:r>
          </a:p>
          <a:p>
            <a:pPr eaLnBrk="1" hangingPunct="1">
              <a:lnSpc>
                <a:spcPct val="90000"/>
              </a:lnSpc>
            </a:pPr>
            <a:r>
              <a:rPr lang="fi-FI" altLang="fi-FI" sz="2000" dirty="0"/>
              <a:t>Pääomatulo-osuus on 20 % edellisen vuoden nettovarallisuudesta 25.000:sta eli 5 000 . Elinkeinotoiminnan ansiotulo-osuus on 33 750        (38 750 – 5 000)</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fi-FI" altLang="fi-FI" dirty="0">
                <a:cs typeface="Times New Roman" pitchFamily="18" charset="0"/>
              </a:rPr>
              <a:t>Esimerkki, elinkeinonharjoittaja saanut osinkoa ei listatusta, yrittäjäpuolisot</a:t>
            </a:r>
            <a:r>
              <a:rPr lang="fi-FI" altLang="fi-FI" dirty="0"/>
              <a:t> </a:t>
            </a:r>
          </a:p>
        </p:txBody>
      </p:sp>
      <p:sp>
        <p:nvSpPr>
          <p:cNvPr id="33795" name="Rectangle 3"/>
          <p:cNvSpPr>
            <a:spLocks noGrp="1" noChangeArrowheads="1"/>
          </p:cNvSpPr>
          <p:nvPr>
            <p:ph type="body" idx="1"/>
          </p:nvPr>
        </p:nvSpPr>
        <p:spPr/>
        <p:txBody>
          <a:bodyPr/>
          <a:lstStyle/>
          <a:p>
            <a:pPr eaLnBrk="1" hangingPunct="1">
              <a:lnSpc>
                <a:spcPct val="90000"/>
              </a:lnSpc>
            </a:pPr>
            <a:r>
              <a:rPr lang="fi-FI" altLang="fi-FI" sz="1500" dirty="0" err="1">
                <a:cs typeface="Arial" charset="0"/>
              </a:rPr>
              <a:t>Elink.harjoittaja</a:t>
            </a:r>
            <a:r>
              <a:rPr lang="fi-FI" altLang="fi-FI" sz="1500" dirty="0">
                <a:cs typeface="Times New Roman" pitchFamily="18" charset="0"/>
              </a:rPr>
              <a:t>			</a:t>
            </a:r>
            <a:r>
              <a:rPr lang="fi-FI" altLang="fi-FI" sz="1500" dirty="0">
                <a:cs typeface="Arial" charset="0"/>
              </a:rPr>
              <a:t>vaimo </a:t>
            </a:r>
            <a:r>
              <a:rPr lang="fi-FI" altLang="fi-FI" sz="1500" dirty="0">
                <a:cs typeface="Times New Roman" pitchFamily="18" charset="0"/>
              </a:rPr>
              <a:t>	</a:t>
            </a:r>
            <a:r>
              <a:rPr lang="fi-FI" altLang="fi-FI" sz="1500" dirty="0">
                <a:cs typeface="Arial" charset="0"/>
              </a:rPr>
              <a:t>mies</a:t>
            </a:r>
            <a:endParaRPr lang="fi-FI" altLang="fi-FI" sz="1500" dirty="0">
              <a:cs typeface="Times New Roman" pitchFamily="18" charset="0"/>
            </a:endParaRPr>
          </a:p>
          <a:p>
            <a:pPr eaLnBrk="1" hangingPunct="1">
              <a:lnSpc>
                <a:spcPct val="90000"/>
              </a:lnSpc>
            </a:pPr>
            <a:r>
              <a:rPr lang="fi-FI" altLang="fi-FI" sz="1500" dirty="0">
                <a:cs typeface="Arial" charset="0"/>
              </a:rPr>
              <a:t>Osinko</a:t>
            </a:r>
            <a:r>
              <a:rPr lang="fi-FI" altLang="fi-FI" sz="1500" dirty="0">
                <a:cs typeface="Times New Roman" pitchFamily="18" charset="0"/>
              </a:rPr>
              <a:t>	  </a:t>
            </a:r>
            <a:r>
              <a:rPr lang="fi-FI" altLang="fi-FI" sz="1500" dirty="0">
                <a:cs typeface="Arial" charset="0"/>
              </a:rPr>
              <a:t>5 000</a:t>
            </a:r>
            <a:endParaRPr lang="fi-FI" altLang="fi-FI" sz="1500" dirty="0">
              <a:cs typeface="Times New Roman" pitchFamily="18" charset="0"/>
            </a:endParaRPr>
          </a:p>
          <a:p>
            <a:pPr eaLnBrk="1" hangingPunct="1">
              <a:lnSpc>
                <a:spcPct val="90000"/>
              </a:lnSpc>
            </a:pPr>
            <a:r>
              <a:rPr lang="fi-FI" altLang="fi-FI" sz="1500" dirty="0" err="1">
                <a:cs typeface="Arial" charset="0"/>
              </a:rPr>
              <a:t>nettova</a:t>
            </a:r>
            <a:r>
              <a:rPr lang="fi-FI" altLang="fi-FI" sz="1500" dirty="0">
                <a:cs typeface="Times New Roman" pitchFamily="18" charset="0"/>
              </a:rPr>
              <a:t>	</a:t>
            </a:r>
            <a:r>
              <a:rPr lang="fi-FI" altLang="fi-FI" sz="1500" dirty="0">
                <a:cs typeface="Arial" charset="0"/>
              </a:rPr>
              <a:t>25 000</a:t>
            </a:r>
            <a:endParaRPr lang="fi-FI" altLang="fi-FI" sz="1500" dirty="0">
              <a:cs typeface="Times New Roman" pitchFamily="18" charset="0"/>
            </a:endParaRPr>
          </a:p>
          <a:p>
            <a:pPr eaLnBrk="1" hangingPunct="1">
              <a:lnSpc>
                <a:spcPct val="90000"/>
              </a:lnSpc>
            </a:pPr>
            <a:r>
              <a:rPr lang="fi-FI" altLang="fi-FI" sz="1500" dirty="0">
                <a:cs typeface="Arial" charset="0"/>
              </a:rPr>
              <a:t>voitto</a:t>
            </a:r>
            <a:r>
              <a:rPr lang="fi-FI" altLang="fi-FI" sz="1500" dirty="0">
                <a:cs typeface="Times New Roman" pitchFamily="18" charset="0"/>
              </a:rPr>
              <a:t>	</a:t>
            </a:r>
            <a:r>
              <a:rPr lang="fi-FI" altLang="fi-FI" sz="1500" dirty="0">
                <a:cs typeface="Arial" charset="0"/>
              </a:rPr>
              <a:t>40 000</a:t>
            </a:r>
            <a:endParaRPr lang="fi-FI" altLang="fi-FI" sz="1500" dirty="0">
              <a:cs typeface="Times New Roman" pitchFamily="18" charset="0"/>
            </a:endParaRPr>
          </a:p>
          <a:p>
            <a:pPr eaLnBrk="1" hangingPunct="1">
              <a:lnSpc>
                <a:spcPct val="90000"/>
              </a:lnSpc>
            </a:pPr>
            <a:r>
              <a:rPr lang="fi-FI" altLang="fi-FI" sz="1500" dirty="0">
                <a:cs typeface="Arial" charset="0"/>
              </a:rPr>
              <a:t> - 25%*os</a:t>
            </a:r>
            <a:r>
              <a:rPr lang="fi-FI" altLang="fi-FI" sz="1500" dirty="0">
                <a:cs typeface="Times New Roman" pitchFamily="18" charset="0"/>
              </a:rPr>
              <a:t>	  </a:t>
            </a:r>
            <a:r>
              <a:rPr lang="fi-FI" altLang="fi-FI" sz="1500" dirty="0">
                <a:cs typeface="Arial" charset="0"/>
              </a:rPr>
              <a:t>1 250 </a:t>
            </a:r>
            <a:endParaRPr lang="fi-FI" altLang="fi-FI" sz="1500" dirty="0">
              <a:cs typeface="Times New Roman" pitchFamily="18" charset="0"/>
            </a:endParaRPr>
          </a:p>
          <a:p>
            <a:pPr eaLnBrk="1" hangingPunct="1">
              <a:lnSpc>
                <a:spcPct val="90000"/>
              </a:lnSpc>
            </a:pPr>
            <a:r>
              <a:rPr lang="fi-FI" altLang="fi-FI" sz="1500" dirty="0" err="1">
                <a:cs typeface="Arial" charset="0"/>
              </a:rPr>
              <a:t>EVLtulo</a:t>
            </a:r>
            <a:r>
              <a:rPr lang="fi-FI" altLang="fi-FI" sz="1500" dirty="0">
                <a:cs typeface="Times New Roman" pitchFamily="18" charset="0"/>
              </a:rPr>
              <a:t>	3</a:t>
            </a:r>
            <a:r>
              <a:rPr lang="en-GB" altLang="fi-FI" sz="1500" dirty="0">
                <a:cs typeface="Arial" charset="0"/>
              </a:rPr>
              <a:t>8 750</a:t>
            </a:r>
            <a:endParaRPr lang="fi-FI" altLang="fi-FI" sz="1500" dirty="0">
              <a:cs typeface="Times New Roman" pitchFamily="18" charset="0"/>
            </a:endParaRPr>
          </a:p>
          <a:p>
            <a:pPr eaLnBrk="1" hangingPunct="1">
              <a:lnSpc>
                <a:spcPct val="90000"/>
              </a:lnSpc>
            </a:pPr>
            <a:r>
              <a:rPr lang="en-GB" altLang="fi-FI" sz="1500" dirty="0">
                <a:cs typeface="Arial" charset="0"/>
              </a:rPr>
              <a:t>EVL pot</a:t>
            </a:r>
            <a:r>
              <a:rPr lang="fi-FI" altLang="fi-FI" sz="1500" dirty="0">
                <a:cs typeface="Times New Roman" pitchFamily="18" charset="0"/>
              </a:rPr>
              <a:t>	  </a:t>
            </a:r>
            <a:r>
              <a:rPr lang="en-GB" altLang="fi-FI" sz="1500" dirty="0">
                <a:cs typeface="Arial" charset="0"/>
              </a:rPr>
              <a:t>5 000</a:t>
            </a:r>
            <a:r>
              <a:rPr lang="fi-FI" altLang="fi-FI" sz="1500" dirty="0">
                <a:cs typeface="Times New Roman" pitchFamily="18" charset="0"/>
              </a:rPr>
              <a:t>		  </a:t>
            </a:r>
            <a:r>
              <a:rPr lang="en-GB" altLang="fi-FI" sz="1500" dirty="0">
                <a:cs typeface="Arial" charset="0"/>
              </a:rPr>
              <a:t>2 500	     2 500</a:t>
            </a:r>
            <a:endParaRPr lang="fi-FI" altLang="fi-FI" sz="1500" dirty="0">
              <a:cs typeface="Times New Roman" pitchFamily="18" charset="0"/>
            </a:endParaRPr>
          </a:p>
          <a:p>
            <a:pPr eaLnBrk="1" hangingPunct="1">
              <a:lnSpc>
                <a:spcPct val="90000"/>
              </a:lnSpc>
            </a:pPr>
            <a:r>
              <a:rPr lang="en-GB" altLang="fi-FI" sz="1500" dirty="0">
                <a:cs typeface="Arial" charset="0"/>
              </a:rPr>
              <a:t>EVL at		</a:t>
            </a:r>
            <a:r>
              <a:rPr lang="fi-FI" altLang="fi-FI" sz="1500" dirty="0">
                <a:cs typeface="Arial" charset="0"/>
              </a:rPr>
              <a:t>33 750		 20 250         13 500</a:t>
            </a:r>
          </a:p>
          <a:p>
            <a:pPr eaLnBrk="1" hangingPunct="1">
              <a:lnSpc>
                <a:spcPct val="90000"/>
              </a:lnSpc>
            </a:pPr>
            <a:r>
              <a:rPr lang="fi-FI" altLang="fi-FI" sz="1500" dirty="0">
                <a:cs typeface="Times New Roman" pitchFamily="18" charset="0"/>
              </a:rPr>
              <a:t>Yritystoiminnassa ovat mukana molemmat puolisot  </a:t>
            </a:r>
          </a:p>
          <a:p>
            <a:pPr eaLnBrk="1" hangingPunct="1">
              <a:lnSpc>
                <a:spcPct val="90000"/>
              </a:lnSpc>
            </a:pPr>
            <a:r>
              <a:rPr lang="fi-FI" altLang="fi-FI" sz="1500" dirty="0">
                <a:cs typeface="Times New Roman" pitchFamily="18" charset="0"/>
              </a:rPr>
              <a:t>Elinkeinotoimintaan sisältyvän osingon verovapaa osa vähennetään ennen yritystulon jakamista POT/AT-osuuksiin   </a:t>
            </a:r>
          </a:p>
          <a:p>
            <a:pPr eaLnBrk="1" hangingPunct="1">
              <a:lnSpc>
                <a:spcPct val="90000"/>
              </a:lnSpc>
            </a:pPr>
            <a:r>
              <a:rPr lang="fi-FI" altLang="fi-FI" sz="1500" dirty="0">
                <a:cs typeface="Times New Roman" pitchFamily="18" charset="0"/>
              </a:rPr>
              <a:t>Puolisoiden osuus yritystoiminnan varoihin ja velkoihin on yhtä suuri. Vaimon työpanos on 60 % ja miehen 40 %  </a:t>
            </a:r>
          </a:p>
          <a:p>
            <a:pPr eaLnBrk="1" hangingPunct="1">
              <a:lnSpc>
                <a:spcPct val="90000"/>
              </a:lnSpc>
            </a:pPr>
            <a:r>
              <a:rPr lang="fi-FI" altLang="fi-FI" sz="1500" dirty="0">
                <a:cs typeface="Times New Roman" pitchFamily="18" charset="0"/>
              </a:rPr>
              <a:t>Vaimon </a:t>
            </a:r>
            <a:r>
              <a:rPr lang="fi-FI" altLang="fi-FI" sz="1500" dirty="0" err="1">
                <a:cs typeface="Times New Roman" pitchFamily="18" charset="0"/>
              </a:rPr>
              <a:t>POT-osuus</a:t>
            </a:r>
            <a:r>
              <a:rPr lang="fi-FI" altLang="fi-FI" sz="1500" dirty="0">
                <a:cs typeface="Times New Roman" pitchFamily="18" charset="0"/>
              </a:rPr>
              <a:t> on 2 500   ja AT-osuus 20 250</a:t>
            </a:r>
          </a:p>
          <a:p>
            <a:pPr eaLnBrk="1" hangingPunct="1">
              <a:lnSpc>
                <a:spcPct val="90000"/>
              </a:lnSpc>
            </a:pPr>
            <a:r>
              <a:rPr lang="fi-FI" altLang="fi-FI" sz="1500" dirty="0">
                <a:cs typeface="Times New Roman" pitchFamily="18" charset="0"/>
              </a:rPr>
              <a:t>Miehen </a:t>
            </a:r>
            <a:r>
              <a:rPr lang="fi-FI" altLang="fi-FI" sz="1500" dirty="0" err="1">
                <a:cs typeface="Times New Roman" pitchFamily="18" charset="0"/>
              </a:rPr>
              <a:t>POT-osuus</a:t>
            </a:r>
            <a:r>
              <a:rPr lang="fi-FI" altLang="fi-FI" sz="1500" dirty="0">
                <a:cs typeface="Times New Roman" pitchFamily="18" charset="0"/>
              </a:rPr>
              <a:t> on 2 500   ja AT-osuus 13 500  </a:t>
            </a:r>
          </a:p>
          <a:p>
            <a:pPr eaLnBrk="1" hangingPunct="1">
              <a:lnSpc>
                <a:spcPct val="90000"/>
              </a:lnSpc>
            </a:pPr>
            <a:endParaRPr lang="fi-FI" altLang="fi-FI" sz="1500" dirty="0">
              <a:cs typeface="Arial" charset="0"/>
            </a:endParaRPr>
          </a:p>
          <a:p>
            <a:pPr eaLnBrk="1" hangingPunct="1">
              <a:lnSpc>
                <a:spcPct val="90000"/>
              </a:lnSpc>
            </a:pPr>
            <a:endParaRPr lang="fi-FI" altLang="fi-FI" sz="2000" dirty="0">
              <a:cs typeface="Times New Roman" pitchFamily="18" charset="0"/>
            </a:endParaRPr>
          </a:p>
          <a:p>
            <a:pPr eaLnBrk="1" hangingPunct="1">
              <a:lnSpc>
                <a:spcPct val="90000"/>
              </a:lnSpc>
            </a:pPr>
            <a:endParaRPr lang="fi-FI" altLang="fi-FI"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403350" y="304800"/>
            <a:ext cx="7056438" cy="898525"/>
          </a:xfrm>
        </p:spPr>
        <p:txBody>
          <a:bodyPr/>
          <a:lstStyle/>
          <a:p>
            <a:pPr eaLnBrk="1" hangingPunct="1"/>
            <a:r>
              <a:rPr lang="fi-FI" altLang="fi-FI" dirty="0">
                <a:solidFill>
                  <a:srgbClr val="FF0000"/>
                </a:solidFill>
              </a:rPr>
              <a:t>Osingot henkilöverotuksessa</a:t>
            </a:r>
          </a:p>
        </p:txBody>
      </p:sp>
      <p:sp>
        <p:nvSpPr>
          <p:cNvPr id="4099" name="Rectangle 3"/>
          <p:cNvSpPr>
            <a:spLocks noGrp="1" noChangeArrowheads="1"/>
          </p:cNvSpPr>
          <p:nvPr>
            <p:ph type="body" idx="1"/>
          </p:nvPr>
        </p:nvSpPr>
        <p:spPr>
          <a:xfrm>
            <a:off x="533400" y="1524000"/>
            <a:ext cx="8305800" cy="4495800"/>
          </a:xfrm>
        </p:spPr>
        <p:txBody>
          <a:bodyPr/>
          <a:lstStyle/>
          <a:p>
            <a:pPr eaLnBrk="1" hangingPunct="1">
              <a:lnSpc>
                <a:spcPct val="90000"/>
              </a:lnSpc>
            </a:pPr>
            <a:r>
              <a:rPr lang="fi-FI" altLang="fi-FI" sz="1800" dirty="0"/>
              <a:t>yhtiöveron hyvitysjärjestelmästä luovuttiin 2005 </a:t>
            </a:r>
            <a:r>
              <a:rPr lang="fi-FI" altLang="fi-FI" sz="1800" dirty="0">
                <a:sym typeface="Wingdings" charset="2"/>
              </a:rPr>
              <a:t> kaksinkertainen verotus</a:t>
            </a:r>
          </a:p>
          <a:p>
            <a:pPr eaLnBrk="1" hangingPunct="1">
              <a:lnSpc>
                <a:spcPct val="90000"/>
              </a:lnSpc>
            </a:pPr>
            <a:r>
              <a:rPr lang="fi-FI" altLang="fi-FI" sz="1800" dirty="0">
                <a:sym typeface="Wingdings" charset="2"/>
              </a:rPr>
              <a:t>kaksinkertaista verotusta lievennetään saatujen osinkojen osittaisella verovapaudella</a:t>
            </a:r>
          </a:p>
          <a:p>
            <a:pPr lvl="1" eaLnBrk="1" hangingPunct="1">
              <a:lnSpc>
                <a:spcPct val="90000"/>
              </a:lnSpc>
            </a:pPr>
            <a:r>
              <a:rPr lang="fi-FI" altLang="fi-FI" sz="1600" dirty="0">
                <a:sym typeface="Wingdings" charset="2"/>
              </a:rPr>
              <a:t>Noteerattujen osinkojen osalta vapaa prosenttiosa</a:t>
            </a:r>
          </a:p>
          <a:p>
            <a:pPr lvl="1" eaLnBrk="1" hangingPunct="1">
              <a:lnSpc>
                <a:spcPct val="90000"/>
              </a:lnSpc>
            </a:pPr>
            <a:r>
              <a:rPr lang="fi-FI" altLang="fi-FI" sz="1600" dirty="0">
                <a:sym typeface="Wingdings" charset="2"/>
              </a:rPr>
              <a:t>Pienyhtiöiden osalta vapaa euromäärä ja/tai prosenttiosa</a:t>
            </a:r>
          </a:p>
          <a:p>
            <a:pPr lvl="2" eaLnBrk="1" hangingPunct="1">
              <a:lnSpc>
                <a:spcPct val="90000"/>
              </a:lnSpc>
            </a:pPr>
            <a:r>
              <a:rPr lang="fi-FI" altLang="fi-FI" sz="1400" dirty="0">
                <a:sym typeface="Wingdings" charset="2"/>
              </a:rPr>
              <a:t>Vuosina 2005 – 2011 </a:t>
            </a:r>
            <a:r>
              <a:rPr lang="fi-FI" altLang="fi-FI" sz="1600" dirty="0">
                <a:sym typeface="Wingdings" charset="2"/>
              </a:rPr>
              <a:t>vapaata 90.000 €</a:t>
            </a:r>
          </a:p>
          <a:p>
            <a:pPr lvl="2" eaLnBrk="1" hangingPunct="1">
              <a:lnSpc>
                <a:spcPct val="90000"/>
              </a:lnSpc>
            </a:pPr>
            <a:r>
              <a:rPr lang="fi-FI" altLang="fi-FI" sz="1600" dirty="0">
                <a:sym typeface="Wingdings" charset="2"/>
              </a:rPr>
              <a:t>Vuosina 2011 – 2013 vapaata 60.000 €</a:t>
            </a:r>
          </a:p>
          <a:p>
            <a:pPr lvl="2" eaLnBrk="1" hangingPunct="1">
              <a:lnSpc>
                <a:spcPct val="90000"/>
              </a:lnSpc>
            </a:pPr>
            <a:r>
              <a:rPr lang="fi-FI" altLang="fi-FI" sz="1600" dirty="0">
                <a:sym typeface="Wingdings" charset="2"/>
              </a:rPr>
              <a:t>Vuodesta 2014 alkaen ns. yrittäjähuojennus (prosenttiosa)</a:t>
            </a:r>
          </a:p>
          <a:p>
            <a:pPr eaLnBrk="1" hangingPunct="1">
              <a:lnSpc>
                <a:spcPct val="90000"/>
              </a:lnSpc>
            </a:pPr>
            <a:r>
              <a:rPr lang="fi-FI" altLang="fi-FI" sz="1800" dirty="0"/>
              <a:t>veronalainen osinko kokonaan ansiotuloa tai pääomatuloa taikka jako ansio ja pääomatuloon</a:t>
            </a:r>
          </a:p>
          <a:p>
            <a:pPr eaLnBrk="1" hangingPunct="1">
              <a:lnSpc>
                <a:spcPct val="90000"/>
              </a:lnSpc>
            </a:pPr>
            <a:r>
              <a:rPr lang="fi-FI" altLang="fi-FI" sz="1800" dirty="0"/>
              <a:t>kolme osingonjakajatyyppiä</a:t>
            </a:r>
          </a:p>
          <a:p>
            <a:pPr lvl="1" eaLnBrk="1" hangingPunct="1">
              <a:lnSpc>
                <a:spcPct val="90000"/>
              </a:lnSpc>
            </a:pPr>
            <a:r>
              <a:rPr lang="fi-FI" altLang="fi-FI" sz="1900" dirty="0"/>
              <a:t>julkisesti noteerattu yhtiö</a:t>
            </a:r>
          </a:p>
          <a:p>
            <a:pPr lvl="1" eaLnBrk="1" hangingPunct="1">
              <a:lnSpc>
                <a:spcPct val="90000"/>
              </a:lnSpc>
            </a:pPr>
            <a:r>
              <a:rPr lang="fi-FI" altLang="fi-FI" sz="1900" dirty="0"/>
              <a:t>muu yhtiö: kotimaassa, EU- tai verosopimusvaltiossa (osinkoja koskeva sopimus)</a:t>
            </a:r>
          </a:p>
          <a:p>
            <a:pPr lvl="1" eaLnBrk="1" hangingPunct="1">
              <a:lnSpc>
                <a:spcPct val="90000"/>
              </a:lnSpc>
            </a:pPr>
            <a:r>
              <a:rPr lang="fi-FI" altLang="fi-FI" sz="1900" dirty="0"/>
              <a:t>ulkomainen yhtiö</a:t>
            </a:r>
            <a:endParaRPr lang="fi-FI" altLang="fi-FI" sz="1800" dirty="0"/>
          </a:p>
        </p:txBody>
      </p:sp>
      <p:sp>
        <p:nvSpPr>
          <p:cNvPr id="4100" name="Text Box 4"/>
          <p:cNvSpPr txBox="1">
            <a:spLocks noChangeArrowheads="1"/>
          </p:cNvSpPr>
          <p:nvPr/>
        </p:nvSpPr>
        <p:spPr bwMode="auto">
          <a:xfrm>
            <a:off x="539552" y="1124744"/>
            <a:ext cx="5953125" cy="402291"/>
          </a:xfrm>
          <a:prstGeom prst="rect">
            <a:avLst/>
          </a:prstGeom>
          <a:noFill/>
          <a:ln w="9525">
            <a:noFill/>
            <a:miter lim="800000"/>
            <a:headEnd/>
            <a:tailEnd/>
          </a:ln>
        </p:spPr>
        <p:txBody>
          <a:bodyPr lIns="90000" tIns="46800" rIns="90000" bIns="46800">
            <a:spAutoFit/>
          </a:bodyPr>
          <a:lstStyle/>
          <a:p>
            <a:r>
              <a:rPr lang="fi-FI" altLang="fi-FI" sz="2000" b="1" dirty="0">
                <a:solidFill>
                  <a:schemeClr val="accent2"/>
                </a:solidFill>
              </a:rPr>
              <a:t>Taustaa</a:t>
            </a:r>
            <a:r>
              <a:rPr lang="fi-FI" altLang="fi-FI" sz="2000" b="1" dirty="0">
                <a:solidFill>
                  <a:schemeClr val="accent2"/>
                </a:solidFill>
                <a:latin typeface="Arial" charset="0"/>
              </a:rPr>
              <a:t> osinkoverotuksesta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fi-FI" altLang="fi-FI" sz="2000" dirty="0">
                <a:cs typeface="Times New Roman" pitchFamily="18" charset="0"/>
              </a:rPr>
              <a:t>Esimerkki, elinkeinonharjoittaja saanut osinkoa ei listatusta, vaatimus 10 %:n </a:t>
            </a:r>
            <a:r>
              <a:rPr lang="fi-FI" altLang="fi-FI" sz="2000" dirty="0" err="1">
                <a:cs typeface="Times New Roman" pitchFamily="18" charset="0"/>
              </a:rPr>
              <a:t>POT-osuudesta</a:t>
            </a:r>
            <a:r>
              <a:rPr lang="fi-FI" altLang="fi-FI" dirty="0"/>
              <a:t> </a:t>
            </a:r>
          </a:p>
        </p:txBody>
      </p:sp>
      <p:sp>
        <p:nvSpPr>
          <p:cNvPr id="34819" name="Rectangle 3"/>
          <p:cNvSpPr>
            <a:spLocks noGrp="1" noChangeArrowheads="1"/>
          </p:cNvSpPr>
          <p:nvPr>
            <p:ph type="body" idx="1"/>
          </p:nvPr>
        </p:nvSpPr>
        <p:spPr>
          <a:xfrm>
            <a:off x="573088" y="1584325"/>
            <a:ext cx="8319392" cy="4135438"/>
          </a:xfrm>
        </p:spPr>
        <p:txBody>
          <a:bodyPr/>
          <a:lstStyle/>
          <a:p>
            <a:pPr eaLnBrk="1" hangingPunct="1">
              <a:lnSpc>
                <a:spcPct val="90000"/>
              </a:lnSpc>
            </a:pPr>
            <a:r>
              <a:rPr lang="fi-FI" altLang="fi-FI" sz="1500" dirty="0" err="1">
                <a:cs typeface="Arial" charset="0"/>
              </a:rPr>
              <a:t>Elink.harjoittaja</a:t>
            </a:r>
            <a:r>
              <a:rPr lang="fi-FI" altLang="fi-FI" sz="1500" dirty="0">
                <a:cs typeface="Times New Roman" pitchFamily="18" charset="0"/>
              </a:rPr>
              <a:t>		</a:t>
            </a:r>
          </a:p>
          <a:p>
            <a:pPr eaLnBrk="1" hangingPunct="1">
              <a:lnSpc>
                <a:spcPct val="90000"/>
              </a:lnSpc>
            </a:pPr>
            <a:r>
              <a:rPr lang="fi-FI" altLang="fi-FI" sz="1500" dirty="0">
                <a:cs typeface="Arial" charset="0"/>
              </a:rPr>
              <a:t>Osinko</a:t>
            </a:r>
            <a:r>
              <a:rPr lang="fi-FI" altLang="fi-FI" sz="1500" dirty="0">
                <a:cs typeface="Times New Roman" pitchFamily="18" charset="0"/>
              </a:rPr>
              <a:t>	  </a:t>
            </a:r>
            <a:r>
              <a:rPr lang="fi-FI" altLang="fi-FI" sz="1500" dirty="0">
                <a:cs typeface="Arial" charset="0"/>
              </a:rPr>
              <a:t>5 000</a:t>
            </a:r>
            <a:endParaRPr lang="fi-FI" altLang="fi-FI" sz="1500" dirty="0">
              <a:cs typeface="Times New Roman" pitchFamily="18" charset="0"/>
            </a:endParaRPr>
          </a:p>
          <a:p>
            <a:pPr eaLnBrk="1" hangingPunct="1">
              <a:lnSpc>
                <a:spcPct val="90000"/>
              </a:lnSpc>
            </a:pPr>
            <a:r>
              <a:rPr lang="fi-FI" altLang="fi-FI" sz="1500" dirty="0" err="1">
                <a:cs typeface="Arial" charset="0"/>
              </a:rPr>
              <a:t>nettova</a:t>
            </a:r>
            <a:r>
              <a:rPr lang="fi-FI" altLang="fi-FI" sz="1500" dirty="0">
                <a:cs typeface="Times New Roman" pitchFamily="18" charset="0"/>
              </a:rPr>
              <a:t>	</a:t>
            </a:r>
            <a:r>
              <a:rPr lang="fi-FI" altLang="fi-FI" sz="1500" dirty="0">
                <a:cs typeface="Arial" charset="0"/>
              </a:rPr>
              <a:t>25 000</a:t>
            </a:r>
            <a:endParaRPr lang="fi-FI" altLang="fi-FI" sz="1500" dirty="0">
              <a:cs typeface="Times New Roman" pitchFamily="18" charset="0"/>
            </a:endParaRPr>
          </a:p>
          <a:p>
            <a:pPr eaLnBrk="1" hangingPunct="1">
              <a:lnSpc>
                <a:spcPct val="90000"/>
              </a:lnSpc>
            </a:pPr>
            <a:r>
              <a:rPr lang="fi-FI" altLang="fi-FI" sz="1500" dirty="0">
                <a:cs typeface="Arial" charset="0"/>
              </a:rPr>
              <a:t>voitto</a:t>
            </a:r>
            <a:r>
              <a:rPr lang="fi-FI" altLang="fi-FI" sz="1500" dirty="0">
                <a:cs typeface="Times New Roman" pitchFamily="18" charset="0"/>
              </a:rPr>
              <a:t>	</a:t>
            </a:r>
            <a:r>
              <a:rPr lang="fi-FI" altLang="fi-FI" sz="1500" dirty="0">
                <a:cs typeface="Arial" charset="0"/>
              </a:rPr>
              <a:t>10 000</a:t>
            </a:r>
            <a:endParaRPr lang="fi-FI" altLang="fi-FI" sz="1500" dirty="0">
              <a:cs typeface="Times New Roman" pitchFamily="18" charset="0"/>
            </a:endParaRPr>
          </a:p>
          <a:p>
            <a:pPr eaLnBrk="1" hangingPunct="1">
              <a:lnSpc>
                <a:spcPct val="90000"/>
              </a:lnSpc>
            </a:pPr>
            <a:r>
              <a:rPr lang="fi-FI" altLang="fi-FI" sz="1500" dirty="0">
                <a:cs typeface="Arial" charset="0"/>
              </a:rPr>
              <a:t> - 25%*os</a:t>
            </a:r>
            <a:r>
              <a:rPr lang="fi-FI" altLang="fi-FI" sz="1500" dirty="0">
                <a:cs typeface="Times New Roman" pitchFamily="18" charset="0"/>
              </a:rPr>
              <a:t>	  </a:t>
            </a:r>
            <a:r>
              <a:rPr lang="fi-FI" altLang="fi-FI" sz="1500" dirty="0">
                <a:cs typeface="Arial" charset="0"/>
              </a:rPr>
              <a:t>1 750</a:t>
            </a:r>
            <a:endParaRPr lang="fi-FI" altLang="fi-FI" sz="1500" dirty="0">
              <a:cs typeface="Times New Roman" pitchFamily="18" charset="0"/>
            </a:endParaRPr>
          </a:p>
          <a:p>
            <a:pPr eaLnBrk="1" hangingPunct="1">
              <a:lnSpc>
                <a:spcPct val="90000"/>
              </a:lnSpc>
            </a:pPr>
            <a:r>
              <a:rPr lang="fi-FI" altLang="fi-FI" sz="1500" dirty="0" err="1">
                <a:cs typeface="Arial" charset="0"/>
              </a:rPr>
              <a:t>EVLtulo</a:t>
            </a:r>
            <a:r>
              <a:rPr lang="fi-FI" altLang="fi-FI" sz="1500" dirty="0">
                <a:cs typeface="Times New Roman" pitchFamily="18" charset="0"/>
              </a:rPr>
              <a:t>	</a:t>
            </a:r>
            <a:r>
              <a:rPr lang="en-GB" altLang="fi-FI" sz="1500" dirty="0">
                <a:cs typeface="Arial" charset="0"/>
              </a:rPr>
              <a:t>  8 250</a:t>
            </a:r>
            <a:endParaRPr lang="fi-FI" altLang="fi-FI" sz="1500" dirty="0">
              <a:cs typeface="Times New Roman" pitchFamily="18" charset="0"/>
            </a:endParaRPr>
          </a:p>
          <a:p>
            <a:pPr eaLnBrk="1" hangingPunct="1">
              <a:lnSpc>
                <a:spcPct val="90000"/>
              </a:lnSpc>
            </a:pPr>
            <a:r>
              <a:rPr lang="en-GB" altLang="fi-FI" sz="1500" dirty="0">
                <a:cs typeface="Arial" charset="0"/>
              </a:rPr>
              <a:t>EVL pot</a:t>
            </a:r>
            <a:r>
              <a:rPr lang="fi-FI" altLang="fi-FI" sz="1500" dirty="0">
                <a:cs typeface="Times New Roman" pitchFamily="18" charset="0"/>
              </a:rPr>
              <a:t>	  </a:t>
            </a:r>
            <a:r>
              <a:rPr lang="en-GB" altLang="fi-FI" sz="1500" dirty="0">
                <a:cs typeface="Arial" charset="0"/>
              </a:rPr>
              <a:t>2 500</a:t>
            </a:r>
            <a:r>
              <a:rPr lang="fi-FI" altLang="fi-FI" sz="1500" dirty="0">
                <a:cs typeface="Times New Roman" pitchFamily="18" charset="0"/>
              </a:rPr>
              <a:t>	</a:t>
            </a:r>
          </a:p>
          <a:p>
            <a:pPr eaLnBrk="1" hangingPunct="1">
              <a:lnSpc>
                <a:spcPct val="90000"/>
              </a:lnSpc>
            </a:pPr>
            <a:r>
              <a:rPr lang="en-GB" altLang="fi-FI" sz="1500" dirty="0">
                <a:cs typeface="Arial" charset="0"/>
              </a:rPr>
              <a:t>EVL at	</a:t>
            </a:r>
            <a:r>
              <a:rPr lang="fi-FI" altLang="fi-FI" sz="1500" dirty="0">
                <a:cs typeface="Arial" charset="0"/>
              </a:rPr>
              <a:t> 	   5 750</a:t>
            </a:r>
          </a:p>
          <a:p>
            <a:pPr eaLnBrk="1" hangingPunct="1">
              <a:lnSpc>
                <a:spcPct val="90000"/>
              </a:lnSpc>
            </a:pPr>
            <a:r>
              <a:rPr lang="fi-FI" altLang="fi-FI" sz="1500" dirty="0">
                <a:cs typeface="Times New Roman" pitchFamily="18" charset="0"/>
              </a:rPr>
              <a:t>Jaettavaksi yritystuloksi saadaan 8 250   (10 000 – 1 750). Verovelvollisen vaatimuksen perusteella </a:t>
            </a:r>
            <a:r>
              <a:rPr lang="fi-FI" altLang="fi-FI" sz="1500" dirty="0" err="1">
                <a:cs typeface="Times New Roman" pitchFamily="18" charset="0"/>
              </a:rPr>
              <a:t>POT-osuudeksi</a:t>
            </a:r>
            <a:r>
              <a:rPr lang="fi-FI" altLang="fi-FI" sz="1500" dirty="0">
                <a:cs typeface="Times New Roman" pitchFamily="18" charset="0"/>
              </a:rPr>
              <a:t> katsotaan 10 % edellisen vuoden nettovarallisuudesta eli 2 500. AT-osuus on 5 750  </a:t>
            </a:r>
          </a:p>
          <a:p>
            <a:pPr eaLnBrk="1" hangingPunct="1">
              <a:lnSpc>
                <a:spcPct val="90000"/>
              </a:lnSpc>
            </a:pPr>
            <a:r>
              <a:rPr lang="fi-FI" altLang="fi-FI" sz="1500" dirty="0">
                <a:cs typeface="Times New Roman" pitchFamily="18" charset="0"/>
              </a:rPr>
              <a:t>Vastaava vähennysvaatimus voidaan tehdä myös maatalouden tulon </a:t>
            </a:r>
            <a:r>
              <a:rPr lang="fi-FI" altLang="fi-FI" sz="1500" dirty="0" err="1">
                <a:cs typeface="Times New Roman" pitchFamily="18" charset="0"/>
              </a:rPr>
              <a:t>POT-osuuden</a:t>
            </a:r>
            <a:r>
              <a:rPr lang="fi-FI" altLang="fi-FI" sz="1500" dirty="0">
                <a:cs typeface="Times New Roman" pitchFamily="18" charset="0"/>
              </a:rPr>
              <a:t> laskemisesta</a:t>
            </a:r>
          </a:p>
          <a:p>
            <a:pPr eaLnBrk="1" hangingPunct="1">
              <a:lnSpc>
                <a:spcPct val="90000"/>
              </a:lnSpc>
            </a:pPr>
            <a:r>
              <a:rPr lang="fi-FI" altLang="fi-FI" sz="1500" dirty="0">
                <a:cs typeface="Times New Roman" pitchFamily="18" charset="0"/>
              </a:rPr>
              <a:t>Vaatimus on tulolähdekohtainen</a:t>
            </a:r>
          </a:p>
          <a:p>
            <a:pPr eaLnBrk="1" hangingPunct="1">
              <a:lnSpc>
                <a:spcPct val="90000"/>
              </a:lnSpc>
            </a:pPr>
            <a:endParaRPr lang="fi-FI" altLang="fi-FI" sz="1500" dirty="0">
              <a:cs typeface="Arial" charset="0"/>
            </a:endParaRPr>
          </a:p>
          <a:p>
            <a:pPr eaLnBrk="1" hangingPunct="1">
              <a:lnSpc>
                <a:spcPct val="90000"/>
              </a:lnSpc>
            </a:pPr>
            <a:endParaRPr lang="fi-FI" altLang="fi-FI" sz="2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fi-FI" altLang="fi-FI"/>
              <a:t>Yhtymän saamat osingot</a:t>
            </a:r>
          </a:p>
        </p:txBody>
      </p:sp>
      <p:sp>
        <p:nvSpPr>
          <p:cNvPr id="35843" name="Rectangle 3"/>
          <p:cNvSpPr>
            <a:spLocks noGrp="1" noChangeArrowheads="1"/>
          </p:cNvSpPr>
          <p:nvPr>
            <p:ph type="body" idx="1"/>
          </p:nvPr>
        </p:nvSpPr>
        <p:spPr/>
        <p:txBody>
          <a:bodyPr/>
          <a:lstStyle/>
          <a:p>
            <a:pPr eaLnBrk="1" hangingPunct="1"/>
            <a:r>
              <a:rPr lang="fi-FI" altLang="fi-FI" sz="2000" dirty="0">
                <a:cs typeface="Times New Roman" pitchFamily="18" charset="0"/>
              </a:rPr>
              <a:t>Elinkeinoyhtymän elinkeino- ja maatalouden tulossa osingot kokonaan mukana (TVL 16 §)</a:t>
            </a:r>
          </a:p>
          <a:p>
            <a:pPr eaLnBrk="1" hangingPunct="1"/>
            <a:r>
              <a:rPr lang="fi-FI" altLang="fi-FI" sz="2000" dirty="0">
                <a:cs typeface="Times New Roman" pitchFamily="18" charset="0"/>
              </a:rPr>
              <a:t>TVL-tulolähteen osingot suoraan osakkaan tuloksi. </a:t>
            </a:r>
            <a:r>
              <a:rPr lang="fi-FI" altLang="fi-FI" sz="2000" dirty="0" err="1">
                <a:cs typeface="Times New Roman" pitchFamily="18" charset="0"/>
              </a:rPr>
              <a:t>AT/POT-jako</a:t>
            </a:r>
            <a:r>
              <a:rPr lang="fi-FI" altLang="fi-FI" sz="2000" dirty="0">
                <a:cs typeface="Times New Roman" pitchFamily="18" charset="0"/>
              </a:rPr>
              <a:t> osakkeen matemaattisen arvon perusteella ja tämän jälkeen ns. yrittäjähuojennus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fi-FI" altLang="fi-FI"/>
              <a:t>Yhtymän osakkaan tulo-osuus</a:t>
            </a:r>
          </a:p>
        </p:txBody>
      </p:sp>
      <p:sp>
        <p:nvSpPr>
          <p:cNvPr id="36867" name="Rectangle 3"/>
          <p:cNvSpPr>
            <a:spLocks noGrp="1" noChangeArrowheads="1"/>
          </p:cNvSpPr>
          <p:nvPr>
            <p:ph type="body" idx="1"/>
          </p:nvPr>
        </p:nvSpPr>
        <p:spPr/>
        <p:txBody>
          <a:bodyPr/>
          <a:lstStyle/>
          <a:p>
            <a:pPr eaLnBrk="1" hangingPunct="1"/>
            <a:r>
              <a:rPr lang="fi-FI" altLang="fi-FI" sz="1800" dirty="0" err="1">
                <a:cs typeface="Times New Roman" pitchFamily="18" charset="0"/>
              </a:rPr>
              <a:t>POT:a</a:t>
            </a:r>
            <a:r>
              <a:rPr lang="fi-FI" altLang="fi-FI" sz="1800" dirty="0">
                <a:cs typeface="Times New Roman" pitchFamily="18" charset="0"/>
              </a:rPr>
              <a:t> 20 %:n vuotuinen tuotto edellisen vuoden nettovarallisuudelle (TVL 40 §)</a:t>
            </a:r>
          </a:p>
          <a:p>
            <a:pPr eaLnBrk="1" hangingPunct="1"/>
            <a:r>
              <a:rPr lang="fi-FI" altLang="fi-FI" sz="1800" dirty="0">
                <a:cs typeface="Times New Roman" pitchFamily="18" charset="0"/>
              </a:rPr>
              <a:t>Osingon verovapaa osa vähennetään osakkaana olevan luonnollisen henkilön ja kuolinpesän elinkeinotoiminnan tai maatalouden tulo-osuudesta ennen </a:t>
            </a:r>
            <a:r>
              <a:rPr lang="fi-FI" altLang="fi-FI" sz="1800" dirty="0" err="1">
                <a:cs typeface="Times New Roman" pitchFamily="18" charset="0"/>
              </a:rPr>
              <a:t>POT-osuuden</a:t>
            </a:r>
            <a:r>
              <a:rPr lang="fi-FI" altLang="fi-FI" sz="1800" dirty="0">
                <a:cs typeface="Times New Roman" pitchFamily="18" charset="0"/>
              </a:rPr>
              <a:t> laskemista</a:t>
            </a:r>
          </a:p>
          <a:p>
            <a:pPr eaLnBrk="1" hangingPunct="1"/>
            <a:r>
              <a:rPr lang="fi-FI" altLang="fi-FI" sz="1800" dirty="0">
                <a:cs typeface="Times New Roman" pitchFamily="18" charset="0"/>
              </a:rPr>
              <a:t>Jos tulo-osuudesta ei voida vähentää verovapaata osaa (esim. tappiollinen toiminta) </a:t>
            </a:r>
            <a:r>
              <a:rPr lang="fi-FI" altLang="fi-FI" sz="1800" dirty="0">
                <a:cs typeface="Times New Roman" pitchFamily="18" charset="0"/>
                <a:sym typeface="Wingdings" charset="2"/>
              </a:rPr>
              <a:t></a:t>
            </a:r>
            <a:r>
              <a:rPr lang="fi-FI" altLang="fi-FI" sz="1800" dirty="0">
                <a:cs typeface="Times New Roman" pitchFamily="18" charset="0"/>
              </a:rPr>
              <a:t> vähennys saman yhtymän saman tulolähteen tulo-osuudesta seuraavina 10 verovuotena</a:t>
            </a:r>
          </a:p>
          <a:p>
            <a:pPr eaLnBrk="1" hangingPunct="1"/>
            <a:r>
              <a:rPr lang="fi-FI" altLang="fi-FI" sz="1800" dirty="0">
                <a:cs typeface="Times New Roman" pitchFamily="18" charset="0"/>
              </a:rPr>
              <a:t>KOM kiinteistöjen ja arvopapereiden luovutusvoitto </a:t>
            </a:r>
            <a:r>
              <a:rPr lang="fi-FI" altLang="fi-FI" sz="1800" dirty="0" err="1">
                <a:cs typeface="Times New Roman" pitchFamily="18" charset="0"/>
              </a:rPr>
              <a:t>POT:a</a:t>
            </a:r>
            <a:r>
              <a:rPr lang="fi-FI" altLang="fi-FI" sz="1800" dirty="0">
                <a:cs typeface="Times New Roman" pitchFamily="18" charset="0"/>
              </a:rPr>
              <a:t>, TVL-tulolähteen tulo-osuus </a:t>
            </a:r>
            <a:r>
              <a:rPr lang="fi-FI" altLang="fi-FI" sz="1800" dirty="0" err="1">
                <a:cs typeface="Times New Roman" pitchFamily="18" charset="0"/>
              </a:rPr>
              <a:t>POT:a</a:t>
            </a:r>
            <a:endParaRPr lang="fi-FI" altLang="fi-FI" sz="1800" dirty="0">
              <a:cs typeface="Times New Roman" pitchFamily="18" charset="0"/>
            </a:endParaRPr>
          </a:p>
          <a:p>
            <a:pPr eaLnBrk="1" hangingPunct="1"/>
            <a:endParaRPr lang="fi-FI" altLang="fi-FI" sz="1800" dirty="0"/>
          </a:p>
          <a:p>
            <a:pPr eaLnBrk="1" hangingPunct="1"/>
            <a:endParaRPr lang="fi-FI" altLang="fi-FI" sz="2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fi-FI" altLang="fi-FI"/>
              <a:t>Yhtymän osakkaan tulo-osuus </a:t>
            </a:r>
          </a:p>
        </p:txBody>
      </p:sp>
      <p:sp>
        <p:nvSpPr>
          <p:cNvPr id="37891" name="Rectangle 3"/>
          <p:cNvSpPr>
            <a:spLocks noGrp="1" noChangeArrowheads="1"/>
          </p:cNvSpPr>
          <p:nvPr>
            <p:ph type="body" idx="1"/>
          </p:nvPr>
        </p:nvSpPr>
        <p:spPr>
          <a:xfrm>
            <a:off x="539750" y="1844675"/>
            <a:ext cx="7992690" cy="4572000"/>
          </a:xfrm>
        </p:spPr>
        <p:txBody>
          <a:bodyPr/>
          <a:lstStyle/>
          <a:p>
            <a:pPr eaLnBrk="1" hangingPunct="1">
              <a:spcBef>
                <a:spcPct val="40000"/>
              </a:spcBef>
            </a:pPr>
            <a:r>
              <a:rPr lang="fi-FI" altLang="fi-FI" sz="1800" dirty="0"/>
              <a:t>Luonnollisen henkilön elinkeinotoimintaan ja maatalouteen kuuluvan omaisuuden tuottamista osingoista veronalaista 75 % (EVL 6 a §, MVL 5 §) (2014 -)</a:t>
            </a:r>
          </a:p>
          <a:p>
            <a:pPr eaLnBrk="1" hangingPunct="1">
              <a:spcBef>
                <a:spcPct val="40000"/>
              </a:spcBef>
            </a:pPr>
            <a:endParaRPr lang="fi-FI" altLang="fi-FI" sz="1800" dirty="0"/>
          </a:p>
          <a:p>
            <a:pPr eaLnBrk="1" hangingPunct="1">
              <a:spcBef>
                <a:spcPct val="40000"/>
              </a:spcBef>
            </a:pPr>
            <a:r>
              <a:rPr lang="fi-FI" altLang="fi-FI" sz="1800" dirty="0"/>
              <a:t>Osuuspääoman korot yms. veronalaista TVL 33 d §:n 2 momentin säännöksen mukaan (EVL 6 a §, MVL 5 §) </a:t>
            </a:r>
            <a:endParaRPr lang="fi-FI" altLang="fi-FI" sz="1800" dirty="0">
              <a:solidFill>
                <a:srgbClr val="999999"/>
              </a:solidFill>
            </a:endParaRPr>
          </a:p>
          <a:p>
            <a:pPr eaLnBrk="1" hangingPunct="1">
              <a:spcBef>
                <a:spcPct val="40000"/>
              </a:spcBef>
            </a:pPr>
            <a:endParaRPr lang="fi-FI" altLang="fi-FI" sz="18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fi-FI" altLang="fi-FI">
                <a:cs typeface="Times New Roman" pitchFamily="18" charset="0"/>
              </a:rPr>
              <a:t>Esimerkki, yhtymän elinkeinotuloon sisältyy osinkoa </a:t>
            </a:r>
          </a:p>
        </p:txBody>
      </p:sp>
      <p:sp>
        <p:nvSpPr>
          <p:cNvPr id="38915" name="Rectangle 3"/>
          <p:cNvSpPr>
            <a:spLocks noGrp="1" noChangeArrowheads="1"/>
          </p:cNvSpPr>
          <p:nvPr>
            <p:ph type="body" sz="half" idx="1"/>
          </p:nvPr>
        </p:nvSpPr>
        <p:spPr>
          <a:xfrm>
            <a:off x="152400" y="1447800"/>
            <a:ext cx="4800600" cy="4572000"/>
          </a:xfrm>
        </p:spPr>
        <p:txBody>
          <a:bodyPr/>
          <a:lstStyle/>
          <a:p>
            <a:pPr eaLnBrk="1" hangingPunct="1">
              <a:buFontTx/>
              <a:buNone/>
            </a:pPr>
            <a:r>
              <a:rPr lang="fi-FI" altLang="fi-FI" sz="2000" dirty="0">
                <a:cs typeface="Arial" charset="0"/>
              </a:rPr>
              <a:t>			I ay</a:t>
            </a:r>
            <a:r>
              <a:rPr lang="fi-FI" altLang="fi-FI" sz="2000" dirty="0">
                <a:cs typeface="Times New Roman" pitchFamily="18" charset="0"/>
              </a:rPr>
              <a:t> 	</a:t>
            </a:r>
            <a:r>
              <a:rPr lang="fi-FI" altLang="fi-FI" sz="2000" dirty="0" err="1">
                <a:cs typeface="Arial" charset="0"/>
              </a:rPr>
              <a:t>OsakasA</a:t>
            </a:r>
            <a:r>
              <a:rPr lang="fi-FI" altLang="fi-FI" sz="2000" dirty="0">
                <a:cs typeface="Times New Roman" pitchFamily="18" charset="0"/>
              </a:rPr>
              <a:t> </a:t>
            </a:r>
            <a:r>
              <a:rPr lang="fi-FI" altLang="fi-FI" sz="2000" dirty="0">
                <a:cs typeface="Arial" charset="0"/>
              </a:rPr>
              <a:t>1/2</a:t>
            </a:r>
            <a:endParaRPr lang="fi-FI" altLang="fi-FI" sz="2000" dirty="0">
              <a:cs typeface="Times New Roman" pitchFamily="18" charset="0"/>
            </a:endParaRPr>
          </a:p>
          <a:p>
            <a:pPr eaLnBrk="1" hangingPunct="1"/>
            <a:endParaRPr lang="fi-FI" altLang="fi-FI" sz="2000" dirty="0">
              <a:cs typeface="Times New Roman" pitchFamily="18" charset="0"/>
            </a:endParaRPr>
          </a:p>
          <a:p>
            <a:pPr eaLnBrk="1" hangingPunct="1"/>
            <a:r>
              <a:rPr lang="fi-FI" altLang="fi-FI" sz="2000" dirty="0" err="1">
                <a:cs typeface="Arial" charset="0"/>
              </a:rPr>
              <a:t>osinkoEVL</a:t>
            </a:r>
            <a:r>
              <a:rPr lang="fi-FI" altLang="fi-FI" sz="2000" dirty="0">
                <a:cs typeface="Arial" charset="0"/>
              </a:rPr>
              <a:t>	40 000</a:t>
            </a:r>
            <a:r>
              <a:rPr lang="fi-FI" altLang="fi-FI" sz="2000" dirty="0">
                <a:cs typeface="Times New Roman" pitchFamily="18" charset="0"/>
              </a:rPr>
              <a:t>	</a:t>
            </a:r>
            <a:r>
              <a:rPr lang="fi-FI" altLang="fi-FI" sz="2000" dirty="0">
                <a:cs typeface="Arial" charset="0"/>
              </a:rPr>
              <a:t>20 000</a:t>
            </a:r>
            <a:endParaRPr lang="fi-FI" altLang="fi-FI" sz="2000" dirty="0">
              <a:cs typeface="Times New Roman" pitchFamily="18" charset="0"/>
            </a:endParaRPr>
          </a:p>
          <a:p>
            <a:pPr eaLnBrk="1" hangingPunct="1"/>
            <a:r>
              <a:rPr lang="fi-FI" altLang="fi-FI" sz="2000" dirty="0" err="1">
                <a:cs typeface="Arial" charset="0"/>
              </a:rPr>
              <a:t>nettovar</a:t>
            </a:r>
            <a:r>
              <a:rPr lang="fi-FI" altLang="fi-FI" sz="2000" dirty="0">
                <a:cs typeface="Times New Roman" pitchFamily="18" charset="0"/>
              </a:rPr>
              <a:t>	</a:t>
            </a:r>
            <a:r>
              <a:rPr lang="sv-SE" altLang="fi-FI" sz="2000" dirty="0">
                <a:cs typeface="Arial" charset="0"/>
              </a:rPr>
              <a:t>50 000	25 000</a:t>
            </a:r>
            <a:endParaRPr lang="fi-FI" altLang="fi-FI" sz="2000" dirty="0">
              <a:cs typeface="Times New Roman" pitchFamily="18" charset="0"/>
            </a:endParaRPr>
          </a:p>
          <a:p>
            <a:pPr eaLnBrk="1" hangingPunct="1"/>
            <a:r>
              <a:rPr lang="sv-SE" altLang="fi-FI" sz="2000" dirty="0" err="1">
                <a:cs typeface="Arial" charset="0"/>
              </a:rPr>
              <a:t>EVLtulo</a:t>
            </a:r>
            <a:r>
              <a:rPr lang="fi-FI" altLang="fi-FI" sz="2000" dirty="0">
                <a:cs typeface="Times New Roman" pitchFamily="18" charset="0"/>
              </a:rPr>
              <a:t>	</a:t>
            </a:r>
            <a:r>
              <a:rPr lang="sv-SE" altLang="fi-FI" sz="2000" dirty="0">
                <a:cs typeface="Arial" charset="0"/>
              </a:rPr>
              <a:t>70 000</a:t>
            </a:r>
            <a:r>
              <a:rPr lang="fi-FI" altLang="fi-FI" sz="2000" dirty="0">
                <a:cs typeface="Times New Roman" pitchFamily="18" charset="0"/>
              </a:rPr>
              <a:t>	</a:t>
            </a:r>
            <a:r>
              <a:rPr lang="sv-SE" altLang="fi-FI" sz="2000" dirty="0">
                <a:cs typeface="Arial" charset="0"/>
              </a:rPr>
              <a:t>35 000</a:t>
            </a:r>
            <a:endParaRPr lang="fi-FI" altLang="fi-FI" sz="2000" dirty="0">
              <a:cs typeface="Times New Roman" pitchFamily="18" charset="0"/>
            </a:endParaRPr>
          </a:p>
          <a:p>
            <a:pPr eaLnBrk="1" hangingPunct="1"/>
            <a:r>
              <a:rPr lang="sv-SE" altLang="fi-FI" sz="2000" dirty="0">
                <a:cs typeface="Arial" charset="0"/>
              </a:rPr>
              <a:t> -25%os</a:t>
            </a:r>
            <a:r>
              <a:rPr lang="fi-FI" altLang="fi-FI" sz="2000" dirty="0">
                <a:cs typeface="Times New Roman" pitchFamily="18" charset="0"/>
              </a:rPr>
              <a:t>		  	  </a:t>
            </a:r>
            <a:r>
              <a:rPr lang="sv-SE" altLang="fi-FI" sz="2000" u="sng" dirty="0">
                <a:cs typeface="Arial" charset="0"/>
              </a:rPr>
              <a:t>5 000</a:t>
            </a:r>
            <a:endParaRPr lang="fi-FI" altLang="fi-FI" sz="2000" dirty="0">
              <a:cs typeface="Times New Roman" pitchFamily="18" charset="0"/>
            </a:endParaRPr>
          </a:p>
          <a:p>
            <a:pPr eaLnBrk="1" hangingPunct="1"/>
            <a:r>
              <a:rPr lang="fi-FI" altLang="fi-FI" sz="2000" dirty="0">
                <a:cs typeface="Times New Roman" pitchFamily="18" charset="0"/>
              </a:rPr>
              <a:t> 				</a:t>
            </a:r>
            <a:r>
              <a:rPr lang="sv-SE" altLang="fi-FI" sz="2000" dirty="0">
                <a:cs typeface="Arial" charset="0"/>
              </a:rPr>
              <a:t>30 000</a:t>
            </a:r>
            <a:endParaRPr lang="fi-FI" altLang="fi-FI" sz="2000" dirty="0">
              <a:cs typeface="Times New Roman" pitchFamily="18" charset="0"/>
            </a:endParaRPr>
          </a:p>
          <a:p>
            <a:pPr eaLnBrk="1" hangingPunct="1"/>
            <a:r>
              <a:rPr lang="sv-SE" altLang="fi-FI" sz="2000" dirty="0">
                <a:cs typeface="Arial" charset="0"/>
              </a:rPr>
              <a:t>EVL </a:t>
            </a:r>
            <a:r>
              <a:rPr lang="sv-SE" altLang="fi-FI" sz="2000" dirty="0" err="1">
                <a:cs typeface="Arial" charset="0"/>
              </a:rPr>
              <a:t>pot</a:t>
            </a:r>
            <a:r>
              <a:rPr lang="fi-FI" altLang="fi-FI" sz="2000" dirty="0">
                <a:cs typeface="Times New Roman" pitchFamily="18" charset="0"/>
              </a:rPr>
              <a:t>			  </a:t>
            </a:r>
            <a:r>
              <a:rPr lang="fi-FI" altLang="fi-FI" sz="2000" dirty="0">
                <a:cs typeface="Arial" charset="0"/>
              </a:rPr>
              <a:t>5 000</a:t>
            </a:r>
            <a:endParaRPr lang="fi-FI" altLang="fi-FI" sz="2000" dirty="0">
              <a:cs typeface="Times New Roman" pitchFamily="18" charset="0"/>
            </a:endParaRPr>
          </a:p>
          <a:p>
            <a:pPr eaLnBrk="1" hangingPunct="1"/>
            <a:r>
              <a:rPr lang="fi-FI" altLang="fi-FI" sz="2000" dirty="0">
                <a:cs typeface="Arial" charset="0"/>
              </a:rPr>
              <a:t>EVL at			25 000</a:t>
            </a:r>
            <a:endParaRPr lang="fi-FI" altLang="fi-FI" sz="2000" dirty="0">
              <a:cs typeface="Times New Roman" pitchFamily="18" charset="0"/>
            </a:endParaRPr>
          </a:p>
          <a:p>
            <a:pPr eaLnBrk="1" hangingPunct="1"/>
            <a:endParaRPr lang="fi-FI" altLang="fi-FI" sz="2000" dirty="0"/>
          </a:p>
        </p:txBody>
      </p:sp>
      <p:sp>
        <p:nvSpPr>
          <p:cNvPr id="38916" name="Rectangle 4"/>
          <p:cNvSpPr>
            <a:spLocks noGrp="1" noChangeArrowheads="1"/>
          </p:cNvSpPr>
          <p:nvPr>
            <p:ph type="body" sz="half" idx="2"/>
          </p:nvPr>
        </p:nvSpPr>
        <p:spPr>
          <a:xfrm>
            <a:off x="5002213" y="1752600"/>
            <a:ext cx="3457575" cy="4484688"/>
          </a:xfrm>
        </p:spPr>
        <p:txBody>
          <a:bodyPr/>
          <a:lstStyle/>
          <a:p>
            <a:pPr eaLnBrk="1" hangingPunct="1"/>
            <a:r>
              <a:rPr lang="fi-FI" altLang="fi-FI" sz="1800" dirty="0">
                <a:cs typeface="Arial" charset="0"/>
              </a:rPr>
              <a:t>A:n tulo-osuus on 35 000, joka pitää sisällään 20 000   osinkoja. </a:t>
            </a:r>
          </a:p>
          <a:p>
            <a:pPr eaLnBrk="1" hangingPunct="1"/>
            <a:r>
              <a:rPr lang="fi-FI" altLang="fi-FI" sz="1800" dirty="0">
                <a:cs typeface="Arial" charset="0"/>
              </a:rPr>
              <a:t>Tulo-osuudesta osinkojen verovapaa osa 5 000   (0,25 x 20 000)</a:t>
            </a:r>
          </a:p>
          <a:p>
            <a:pPr eaLnBrk="1" hangingPunct="1"/>
            <a:r>
              <a:rPr lang="fi-FI" altLang="fi-FI" sz="1800" dirty="0">
                <a:cs typeface="Arial" charset="0"/>
              </a:rPr>
              <a:t>Veronalaisesta tulo-osuudesta on 5 000   </a:t>
            </a:r>
            <a:r>
              <a:rPr lang="fi-FI" altLang="fi-FI" sz="1800" dirty="0" err="1">
                <a:cs typeface="Arial" charset="0"/>
              </a:rPr>
              <a:t>POT:a</a:t>
            </a:r>
            <a:r>
              <a:rPr lang="fi-FI" altLang="fi-FI" sz="1800" dirty="0">
                <a:cs typeface="Arial" charset="0"/>
              </a:rPr>
              <a:t> edellisen vuoden nettovarallisuudelle lasketun 20 %:n tuoton mukaisesti ja 24 000   </a:t>
            </a:r>
            <a:r>
              <a:rPr lang="fi-FI" altLang="fi-FI" sz="1800" dirty="0" err="1">
                <a:cs typeface="Arial" charset="0"/>
              </a:rPr>
              <a:t>AT:a</a:t>
            </a:r>
            <a:endParaRPr lang="fi-FI" altLang="fi-FI" sz="1800" dirty="0">
              <a:cs typeface="Arial" charset="0"/>
            </a:endParaRPr>
          </a:p>
          <a:p>
            <a:pPr eaLnBrk="1" hangingPunct="1"/>
            <a:endParaRPr lang="fi-FI" altLang="fi-FI" sz="18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fi-FI" altLang="fi-FI" sz="2000" dirty="0">
                <a:cs typeface="Times New Roman" pitchFamily="18" charset="0"/>
              </a:rPr>
              <a:t>Esimerkki, yhtymän 2014 elinkeinotuloon sisältyy osinkoa, tulo-osuus ei riitä verovapaan osan vähentämiseen</a:t>
            </a:r>
            <a:r>
              <a:rPr lang="fi-FI" altLang="fi-FI" dirty="0"/>
              <a:t> </a:t>
            </a:r>
          </a:p>
        </p:txBody>
      </p:sp>
      <p:sp>
        <p:nvSpPr>
          <p:cNvPr id="39939" name="Rectangle 3"/>
          <p:cNvSpPr>
            <a:spLocks noGrp="1" noChangeArrowheads="1"/>
          </p:cNvSpPr>
          <p:nvPr>
            <p:ph type="body" sz="half" idx="1"/>
          </p:nvPr>
        </p:nvSpPr>
        <p:spPr>
          <a:xfrm>
            <a:off x="228600" y="1447800"/>
            <a:ext cx="4953000" cy="4572000"/>
          </a:xfrm>
        </p:spPr>
        <p:txBody>
          <a:bodyPr/>
          <a:lstStyle/>
          <a:p>
            <a:pPr lvl="3" eaLnBrk="1" hangingPunct="1">
              <a:buFontTx/>
              <a:buNone/>
            </a:pPr>
            <a:endParaRPr lang="fi-FI" altLang="fi-FI" sz="1400" dirty="0">
              <a:cs typeface="Arial" charset="0"/>
            </a:endParaRPr>
          </a:p>
          <a:p>
            <a:pPr eaLnBrk="1" hangingPunct="1">
              <a:buFontTx/>
              <a:buNone/>
            </a:pPr>
            <a:r>
              <a:rPr lang="fi-FI" altLang="fi-FI" sz="2000" dirty="0">
                <a:cs typeface="Arial" charset="0"/>
              </a:rPr>
              <a:t> 			I ay</a:t>
            </a:r>
            <a:r>
              <a:rPr lang="fi-FI" altLang="fi-FI" sz="2000" dirty="0">
                <a:cs typeface="Times New Roman" pitchFamily="18" charset="0"/>
              </a:rPr>
              <a:t>	</a:t>
            </a:r>
            <a:r>
              <a:rPr lang="fi-FI" altLang="fi-FI" sz="2000" dirty="0">
                <a:cs typeface="Arial" charset="0"/>
              </a:rPr>
              <a:t>OsakasA1/2 </a:t>
            </a:r>
            <a:endParaRPr lang="fi-FI" altLang="fi-FI" sz="2000" dirty="0">
              <a:cs typeface="Times New Roman" pitchFamily="18" charset="0"/>
            </a:endParaRPr>
          </a:p>
          <a:p>
            <a:pPr eaLnBrk="1" hangingPunct="1"/>
            <a:endParaRPr lang="fi-FI" altLang="fi-FI" sz="2000" dirty="0">
              <a:cs typeface="Times New Roman" pitchFamily="18" charset="0"/>
            </a:endParaRPr>
          </a:p>
          <a:p>
            <a:pPr eaLnBrk="1" hangingPunct="1"/>
            <a:r>
              <a:rPr lang="fi-FI" altLang="fi-FI" sz="2000" dirty="0" err="1">
                <a:cs typeface="Arial" charset="0"/>
              </a:rPr>
              <a:t>osinkoEVL</a:t>
            </a:r>
            <a:r>
              <a:rPr lang="fi-FI" altLang="fi-FI" sz="2000" dirty="0">
                <a:cs typeface="Arial" charset="0"/>
              </a:rPr>
              <a:t>	150 000</a:t>
            </a:r>
            <a:r>
              <a:rPr lang="fi-FI" altLang="fi-FI" sz="2000" dirty="0">
                <a:cs typeface="Times New Roman" pitchFamily="18" charset="0"/>
              </a:rPr>
              <a:t>	  </a:t>
            </a:r>
            <a:r>
              <a:rPr lang="fi-FI" altLang="fi-FI" sz="2000" dirty="0">
                <a:cs typeface="Arial" charset="0"/>
              </a:rPr>
              <a:t>75 000</a:t>
            </a:r>
            <a:endParaRPr lang="fi-FI" altLang="fi-FI" sz="2000" dirty="0">
              <a:cs typeface="Times New Roman" pitchFamily="18" charset="0"/>
            </a:endParaRPr>
          </a:p>
          <a:p>
            <a:pPr eaLnBrk="1" hangingPunct="1"/>
            <a:r>
              <a:rPr lang="fi-FI" altLang="fi-FI" sz="2000" dirty="0" err="1">
                <a:cs typeface="Arial" charset="0"/>
              </a:rPr>
              <a:t>nettovar</a:t>
            </a:r>
            <a:r>
              <a:rPr lang="fi-FI" altLang="fi-FI" sz="2000" dirty="0">
                <a:cs typeface="Times New Roman" pitchFamily="18" charset="0"/>
              </a:rPr>
              <a:t>	</a:t>
            </a:r>
            <a:r>
              <a:rPr lang="sv-SE" altLang="fi-FI" sz="2000" dirty="0">
                <a:cs typeface="Arial" charset="0"/>
              </a:rPr>
              <a:t>200 000</a:t>
            </a:r>
            <a:r>
              <a:rPr lang="fi-FI" altLang="fi-FI" sz="2000" dirty="0">
                <a:cs typeface="Times New Roman" pitchFamily="18" charset="0"/>
              </a:rPr>
              <a:t>	</a:t>
            </a:r>
            <a:r>
              <a:rPr lang="sv-SE" altLang="fi-FI" sz="2000" dirty="0">
                <a:cs typeface="Arial" charset="0"/>
              </a:rPr>
              <a:t>100 000</a:t>
            </a:r>
            <a:endParaRPr lang="fi-FI" altLang="fi-FI" sz="2000" dirty="0">
              <a:cs typeface="Times New Roman" pitchFamily="18" charset="0"/>
            </a:endParaRPr>
          </a:p>
          <a:p>
            <a:pPr eaLnBrk="1" hangingPunct="1"/>
            <a:r>
              <a:rPr lang="sv-SE" altLang="fi-FI" sz="2000" dirty="0" err="1">
                <a:cs typeface="Arial" charset="0"/>
              </a:rPr>
              <a:t>EVLtulo</a:t>
            </a:r>
            <a:r>
              <a:rPr lang="fi-FI" altLang="fi-FI" sz="2000" dirty="0">
                <a:cs typeface="Times New Roman" pitchFamily="18" charset="0"/>
              </a:rPr>
              <a:t>	  </a:t>
            </a:r>
            <a:r>
              <a:rPr lang="sv-SE" altLang="fi-FI" sz="2000" dirty="0">
                <a:cs typeface="Arial" charset="0"/>
              </a:rPr>
              <a:t>30 000</a:t>
            </a:r>
            <a:r>
              <a:rPr lang="fi-FI" altLang="fi-FI" sz="2000" dirty="0">
                <a:cs typeface="Times New Roman" pitchFamily="18" charset="0"/>
              </a:rPr>
              <a:t>	  </a:t>
            </a:r>
            <a:r>
              <a:rPr lang="sv-SE" altLang="fi-FI" sz="2000" dirty="0">
                <a:cs typeface="Arial" charset="0"/>
              </a:rPr>
              <a:t>15 000</a:t>
            </a:r>
            <a:endParaRPr lang="fi-FI" altLang="fi-FI" sz="2000" dirty="0">
              <a:cs typeface="Times New Roman" pitchFamily="18" charset="0"/>
            </a:endParaRPr>
          </a:p>
          <a:p>
            <a:pPr eaLnBrk="1" hangingPunct="1"/>
            <a:r>
              <a:rPr lang="sv-SE" altLang="fi-FI" sz="2000" dirty="0">
                <a:cs typeface="Arial" charset="0"/>
              </a:rPr>
              <a:t> -25%os</a:t>
            </a:r>
            <a:r>
              <a:rPr lang="fi-FI" altLang="fi-FI" sz="2000" dirty="0">
                <a:cs typeface="Times New Roman" pitchFamily="18" charset="0"/>
              </a:rPr>
              <a:t>			  </a:t>
            </a:r>
            <a:r>
              <a:rPr lang="sv-SE" altLang="fi-FI" sz="2000" u="sng" dirty="0">
                <a:cs typeface="Arial" charset="0"/>
              </a:rPr>
              <a:t>18 750</a:t>
            </a:r>
            <a:r>
              <a:rPr lang="fi-FI" altLang="fi-FI" sz="2000" dirty="0">
                <a:cs typeface="Times New Roman" pitchFamily="18" charset="0"/>
              </a:rPr>
              <a:t>				</a:t>
            </a:r>
            <a:r>
              <a:rPr lang="sv-SE" altLang="fi-FI" sz="2000" dirty="0">
                <a:cs typeface="Arial" charset="0"/>
              </a:rPr>
              <a:t>-  3 750</a:t>
            </a:r>
            <a:endParaRPr lang="fi-FI" altLang="fi-FI" sz="2000" dirty="0">
              <a:cs typeface="Times New Roman" pitchFamily="18" charset="0"/>
            </a:endParaRPr>
          </a:p>
          <a:p>
            <a:pPr eaLnBrk="1" hangingPunct="1"/>
            <a:r>
              <a:rPr lang="sv-SE" altLang="fi-FI" sz="2000" dirty="0">
                <a:cs typeface="Arial" charset="0"/>
              </a:rPr>
              <a:t>EVL </a:t>
            </a:r>
            <a:r>
              <a:rPr lang="sv-SE" altLang="fi-FI" sz="2000" dirty="0" err="1">
                <a:cs typeface="Arial" charset="0"/>
              </a:rPr>
              <a:t>pot</a:t>
            </a:r>
            <a:r>
              <a:rPr lang="fi-FI" altLang="fi-FI" sz="2000" dirty="0">
                <a:cs typeface="Times New Roman" pitchFamily="18" charset="0"/>
              </a:rPr>
              <a:t>			           </a:t>
            </a:r>
            <a:r>
              <a:rPr lang="fi-FI" altLang="fi-FI" sz="2000" dirty="0">
                <a:cs typeface="Arial" charset="0"/>
              </a:rPr>
              <a:t>0</a:t>
            </a:r>
            <a:endParaRPr lang="fi-FI" altLang="fi-FI" sz="2000" dirty="0">
              <a:cs typeface="Times New Roman" pitchFamily="18" charset="0"/>
            </a:endParaRPr>
          </a:p>
          <a:p>
            <a:pPr eaLnBrk="1" hangingPunct="1"/>
            <a:r>
              <a:rPr lang="fi-FI" altLang="fi-FI" sz="2000" dirty="0">
                <a:cs typeface="Arial" charset="0"/>
              </a:rPr>
              <a:t>EVL at			           0</a:t>
            </a:r>
            <a:endParaRPr lang="fi-FI" altLang="fi-FI" sz="2000" dirty="0">
              <a:cs typeface="Times New Roman" pitchFamily="18" charset="0"/>
            </a:endParaRPr>
          </a:p>
          <a:p>
            <a:pPr eaLnBrk="1" hangingPunct="1"/>
            <a:endParaRPr lang="fi-FI" altLang="fi-FI" sz="2000" dirty="0"/>
          </a:p>
        </p:txBody>
      </p:sp>
      <p:sp>
        <p:nvSpPr>
          <p:cNvPr id="39940" name="Rectangle 4"/>
          <p:cNvSpPr>
            <a:spLocks noGrp="1" noChangeArrowheads="1"/>
          </p:cNvSpPr>
          <p:nvPr>
            <p:ph type="body" sz="half" idx="2"/>
          </p:nvPr>
        </p:nvSpPr>
        <p:spPr>
          <a:xfrm>
            <a:off x="5410200" y="1676400"/>
            <a:ext cx="3457575" cy="4484688"/>
          </a:xfrm>
        </p:spPr>
        <p:txBody>
          <a:bodyPr/>
          <a:lstStyle/>
          <a:p>
            <a:pPr eaLnBrk="1" hangingPunct="1"/>
            <a:r>
              <a:rPr lang="fi-FI" altLang="fi-FI" sz="2000" dirty="0">
                <a:cs typeface="Times New Roman" pitchFamily="18" charset="0"/>
              </a:rPr>
              <a:t>Osakkaalle ei tule verotettavaa tuloa yhtymästä 2014. Osingon verovapaata osaa jää ”käyttämättä” 3 750 </a:t>
            </a:r>
          </a:p>
          <a:p>
            <a:pPr eaLnBrk="1" hangingPunct="1"/>
            <a:endParaRPr lang="fi-FI" altLang="fi-FI" sz="20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fi-FI" altLang="fi-FI" sz="1800" dirty="0">
                <a:cs typeface="Times New Roman" pitchFamily="18" charset="0"/>
              </a:rPr>
              <a:t>Esimerkki, vuoden 2015 tulo-osuudesta vähennetään vuonna 2014 vähentämättä jäänyt osinkojen verovapaa osa</a:t>
            </a:r>
            <a:r>
              <a:rPr lang="fi-FI" altLang="fi-FI" dirty="0">
                <a:cs typeface="Times New Roman" pitchFamily="18" charset="0"/>
              </a:rPr>
              <a:t> </a:t>
            </a:r>
          </a:p>
        </p:txBody>
      </p:sp>
      <p:sp>
        <p:nvSpPr>
          <p:cNvPr id="40963" name="Rectangle 3"/>
          <p:cNvSpPr>
            <a:spLocks noGrp="1" noChangeArrowheads="1"/>
          </p:cNvSpPr>
          <p:nvPr>
            <p:ph type="body" sz="half" idx="1"/>
          </p:nvPr>
        </p:nvSpPr>
        <p:spPr>
          <a:xfrm>
            <a:off x="179388" y="1700213"/>
            <a:ext cx="4800600" cy="4572000"/>
          </a:xfrm>
        </p:spPr>
        <p:txBody>
          <a:bodyPr/>
          <a:lstStyle/>
          <a:p>
            <a:pPr eaLnBrk="1" hangingPunct="1">
              <a:buFontTx/>
              <a:buNone/>
            </a:pPr>
            <a:r>
              <a:rPr lang="fi-FI" altLang="fi-FI" sz="1800" dirty="0">
                <a:cs typeface="Arial" charset="0"/>
              </a:rPr>
              <a:t>			I ay</a:t>
            </a:r>
            <a:r>
              <a:rPr lang="fi-FI" altLang="fi-FI" sz="1800" dirty="0">
                <a:cs typeface="Times New Roman" pitchFamily="18" charset="0"/>
              </a:rPr>
              <a:t>	</a:t>
            </a:r>
            <a:r>
              <a:rPr lang="fi-FI" altLang="fi-FI" sz="1800" dirty="0" err="1">
                <a:cs typeface="Times New Roman" pitchFamily="18" charset="0"/>
              </a:rPr>
              <a:t>osakas</a:t>
            </a:r>
            <a:r>
              <a:rPr lang="fi-FI" altLang="fi-FI" sz="1800" dirty="0" err="1">
                <a:cs typeface="Arial" charset="0"/>
              </a:rPr>
              <a:t>A</a:t>
            </a:r>
            <a:r>
              <a:rPr lang="fi-FI" altLang="fi-FI" sz="1800" dirty="0">
                <a:cs typeface="Arial" charset="0"/>
              </a:rPr>
              <a:t>   1/2</a:t>
            </a:r>
            <a:endParaRPr lang="fi-FI" altLang="fi-FI" sz="1800" dirty="0">
              <a:cs typeface="Times New Roman" pitchFamily="18" charset="0"/>
            </a:endParaRPr>
          </a:p>
          <a:p>
            <a:pPr eaLnBrk="1" hangingPunct="1"/>
            <a:r>
              <a:rPr lang="fi-FI" altLang="fi-FI" sz="1800" dirty="0" err="1">
                <a:cs typeface="Arial" charset="0"/>
              </a:rPr>
              <a:t>osinkoEVL</a:t>
            </a:r>
            <a:r>
              <a:rPr lang="fi-FI" altLang="fi-FI" sz="1800" dirty="0">
                <a:cs typeface="Times New Roman" pitchFamily="18" charset="0"/>
              </a:rPr>
              <a:t>	          </a:t>
            </a:r>
            <a:r>
              <a:rPr lang="fi-FI" altLang="fi-FI" sz="1800" dirty="0">
                <a:cs typeface="Arial" charset="0"/>
              </a:rPr>
              <a:t>0</a:t>
            </a:r>
            <a:endParaRPr lang="fi-FI" altLang="fi-FI" sz="1800" dirty="0">
              <a:cs typeface="Times New Roman" pitchFamily="18" charset="0"/>
            </a:endParaRPr>
          </a:p>
          <a:p>
            <a:pPr eaLnBrk="1" hangingPunct="1"/>
            <a:r>
              <a:rPr lang="fi-FI" altLang="fi-FI" sz="1800" dirty="0" err="1">
                <a:cs typeface="Arial" charset="0"/>
              </a:rPr>
              <a:t>nettovar</a:t>
            </a:r>
            <a:r>
              <a:rPr lang="fi-FI" altLang="fi-FI" sz="1800" dirty="0">
                <a:cs typeface="Times New Roman" pitchFamily="18" charset="0"/>
              </a:rPr>
              <a:t>	</a:t>
            </a:r>
            <a:r>
              <a:rPr lang="sv-SE" altLang="fi-FI" sz="1800" dirty="0">
                <a:cs typeface="Arial" charset="0"/>
              </a:rPr>
              <a:t>200 000</a:t>
            </a:r>
            <a:r>
              <a:rPr lang="fi-FI" altLang="fi-FI" sz="1800" dirty="0">
                <a:cs typeface="Times New Roman" pitchFamily="18" charset="0"/>
              </a:rPr>
              <a:t>		</a:t>
            </a:r>
            <a:r>
              <a:rPr lang="sv-SE" altLang="fi-FI" sz="1800" dirty="0">
                <a:cs typeface="Arial" charset="0"/>
              </a:rPr>
              <a:t>100 000</a:t>
            </a:r>
            <a:endParaRPr lang="fi-FI" altLang="fi-FI" sz="1800" dirty="0">
              <a:cs typeface="Times New Roman" pitchFamily="18" charset="0"/>
            </a:endParaRPr>
          </a:p>
          <a:p>
            <a:pPr eaLnBrk="1" hangingPunct="1"/>
            <a:r>
              <a:rPr lang="sv-SE" altLang="fi-FI" sz="1800" dirty="0" err="1">
                <a:cs typeface="Arial" charset="0"/>
              </a:rPr>
              <a:t>EVLtulo</a:t>
            </a:r>
            <a:r>
              <a:rPr lang="fi-FI" altLang="fi-FI" sz="1800" dirty="0">
                <a:cs typeface="Times New Roman" pitchFamily="18" charset="0"/>
              </a:rPr>
              <a:t>	</a:t>
            </a:r>
            <a:r>
              <a:rPr lang="sv-SE" altLang="fi-FI" sz="1800" dirty="0">
                <a:cs typeface="Arial" charset="0"/>
              </a:rPr>
              <a:t>100 000</a:t>
            </a:r>
            <a:r>
              <a:rPr lang="fi-FI" altLang="fi-FI" sz="1800" dirty="0">
                <a:cs typeface="Times New Roman" pitchFamily="18" charset="0"/>
              </a:rPr>
              <a:t>	 	 </a:t>
            </a:r>
            <a:r>
              <a:rPr lang="sv-SE" altLang="fi-FI" sz="1800" dirty="0">
                <a:cs typeface="Arial" charset="0"/>
              </a:rPr>
              <a:t>50 000</a:t>
            </a:r>
            <a:endParaRPr lang="fi-FI" altLang="fi-FI" sz="1800" dirty="0">
              <a:cs typeface="Times New Roman" pitchFamily="18" charset="0"/>
            </a:endParaRPr>
          </a:p>
          <a:p>
            <a:pPr eaLnBrk="1" hangingPunct="1"/>
            <a:r>
              <a:rPr lang="fi-FI" altLang="fi-FI" sz="1800" dirty="0">
                <a:cs typeface="Arial" charset="0"/>
              </a:rPr>
              <a:t>Ed. vuoden</a:t>
            </a:r>
            <a:r>
              <a:rPr lang="fi-FI" altLang="fi-FI" sz="1800" dirty="0">
                <a:cs typeface="Times New Roman" pitchFamily="18" charset="0"/>
              </a:rPr>
              <a:t> </a:t>
            </a:r>
            <a:r>
              <a:rPr lang="fi-FI" altLang="fi-FI" sz="1800" dirty="0">
                <a:ea typeface="Arial Unicode MS" pitchFamily="34" charset="-128"/>
                <a:cs typeface="Arial Unicode MS" pitchFamily="34" charset="-128"/>
              </a:rPr>
              <a:t>vähentämätön</a:t>
            </a:r>
            <a:r>
              <a:rPr lang="fi-FI" altLang="fi-FI" sz="1800" dirty="0">
                <a:cs typeface="Times New Roman" pitchFamily="18" charset="0"/>
              </a:rPr>
              <a:t>	 </a:t>
            </a:r>
            <a:r>
              <a:rPr lang="fi-FI" altLang="fi-FI" sz="1800" u="sng" dirty="0">
                <a:cs typeface="Arial" charset="0"/>
              </a:rPr>
              <a:t>- 3 750</a:t>
            </a:r>
            <a:endParaRPr lang="fi-FI" altLang="fi-FI" sz="1800" dirty="0">
              <a:cs typeface="Times New Roman" pitchFamily="18" charset="0"/>
            </a:endParaRPr>
          </a:p>
          <a:p>
            <a:pPr eaLnBrk="1" hangingPunct="1"/>
            <a:r>
              <a:rPr lang="fi-FI" altLang="fi-FI" sz="1800" dirty="0">
                <a:cs typeface="Times New Roman" pitchFamily="18" charset="0"/>
              </a:rPr>
              <a:t> 				  </a:t>
            </a:r>
            <a:r>
              <a:rPr lang="fi-FI" altLang="fi-FI" sz="1800" dirty="0">
                <a:cs typeface="Arial" charset="0"/>
              </a:rPr>
              <a:t>46 250</a:t>
            </a:r>
            <a:endParaRPr lang="fi-FI" altLang="fi-FI" sz="1800" dirty="0">
              <a:cs typeface="Times New Roman" pitchFamily="18" charset="0"/>
            </a:endParaRPr>
          </a:p>
          <a:p>
            <a:pPr eaLnBrk="1" hangingPunct="1"/>
            <a:r>
              <a:rPr lang="sv-SE" altLang="fi-FI" sz="1800" dirty="0">
                <a:cs typeface="Arial" charset="0"/>
              </a:rPr>
              <a:t>EVL </a:t>
            </a:r>
            <a:r>
              <a:rPr lang="sv-SE" altLang="fi-FI" sz="1800" dirty="0" err="1">
                <a:cs typeface="Arial" charset="0"/>
              </a:rPr>
              <a:t>pot</a:t>
            </a:r>
            <a:r>
              <a:rPr lang="sv-SE" altLang="fi-FI" sz="1800" dirty="0">
                <a:cs typeface="Arial" charset="0"/>
              </a:rPr>
              <a:t>			  </a:t>
            </a:r>
            <a:r>
              <a:rPr lang="fi-FI" altLang="fi-FI" sz="1800" dirty="0">
                <a:cs typeface="Arial" charset="0"/>
              </a:rPr>
              <a:t>20 000</a:t>
            </a:r>
            <a:endParaRPr lang="fi-FI" altLang="fi-FI" sz="1800" dirty="0">
              <a:cs typeface="Times New Roman" pitchFamily="18" charset="0"/>
            </a:endParaRPr>
          </a:p>
          <a:p>
            <a:pPr eaLnBrk="1" hangingPunct="1"/>
            <a:r>
              <a:rPr lang="fi-FI" altLang="fi-FI" sz="1800" dirty="0">
                <a:cs typeface="Arial" charset="0"/>
              </a:rPr>
              <a:t>EVL at			  26 250</a:t>
            </a:r>
            <a:endParaRPr lang="fi-FI" altLang="fi-FI" sz="1800" dirty="0">
              <a:cs typeface="Times New Roman" pitchFamily="18" charset="0"/>
            </a:endParaRPr>
          </a:p>
          <a:p>
            <a:pPr eaLnBrk="1" hangingPunct="1"/>
            <a:endParaRPr lang="fi-FI" altLang="fi-FI" sz="1800" dirty="0"/>
          </a:p>
        </p:txBody>
      </p:sp>
      <p:sp>
        <p:nvSpPr>
          <p:cNvPr id="40964" name="Rectangle 4"/>
          <p:cNvSpPr>
            <a:spLocks noGrp="1" noChangeArrowheads="1"/>
          </p:cNvSpPr>
          <p:nvPr>
            <p:ph type="body" sz="half" idx="2"/>
          </p:nvPr>
        </p:nvSpPr>
        <p:spPr>
          <a:xfrm>
            <a:off x="5076825" y="1700213"/>
            <a:ext cx="3383607" cy="4572000"/>
          </a:xfrm>
        </p:spPr>
        <p:txBody>
          <a:bodyPr/>
          <a:lstStyle/>
          <a:p>
            <a:pPr eaLnBrk="1" hangingPunct="1">
              <a:lnSpc>
                <a:spcPct val="90000"/>
              </a:lnSpc>
            </a:pPr>
            <a:r>
              <a:rPr lang="fi-FI" altLang="fi-FI" sz="2000" dirty="0">
                <a:cs typeface="Times New Roman" pitchFamily="18" charset="0"/>
              </a:rPr>
              <a:t>tulo-osuudesta 50 000  vähennetään osinkojen verovapaa osa 3 750  vuodelta 2015</a:t>
            </a:r>
          </a:p>
          <a:p>
            <a:pPr eaLnBrk="1" hangingPunct="1">
              <a:lnSpc>
                <a:spcPct val="90000"/>
              </a:lnSpc>
            </a:pPr>
            <a:r>
              <a:rPr lang="fi-FI" altLang="fi-FI" sz="2000" dirty="0">
                <a:cs typeface="Times New Roman" pitchFamily="18" charset="0"/>
              </a:rPr>
              <a:t> Verotettava tulo-osuus on näin 46 250 </a:t>
            </a:r>
          </a:p>
          <a:p>
            <a:pPr eaLnBrk="1" hangingPunct="1">
              <a:lnSpc>
                <a:spcPct val="90000"/>
              </a:lnSpc>
            </a:pPr>
            <a:r>
              <a:rPr lang="fi-FI" altLang="fi-FI" sz="2000" dirty="0">
                <a:cs typeface="Times New Roman" pitchFamily="18" charset="0"/>
              </a:rPr>
              <a:t>nettovarallisuusosuuden perusteella A:n </a:t>
            </a:r>
            <a:r>
              <a:rPr lang="fi-FI" altLang="fi-FI" sz="2000" dirty="0" err="1">
                <a:cs typeface="Times New Roman" pitchFamily="18" charset="0"/>
              </a:rPr>
              <a:t>POT:a</a:t>
            </a:r>
            <a:r>
              <a:rPr lang="fi-FI" altLang="fi-FI" sz="2000" dirty="0">
                <a:cs typeface="Times New Roman" pitchFamily="18" charset="0"/>
              </a:rPr>
              <a:t> on 20 000     (20 % / 100 000) ja ansiotuloa 26 750</a:t>
            </a:r>
          </a:p>
          <a:p>
            <a:pPr eaLnBrk="1" hangingPunct="1">
              <a:lnSpc>
                <a:spcPct val="90000"/>
              </a:lnSpc>
            </a:pPr>
            <a:endParaRPr lang="fi-FI" altLang="fi-FI" sz="20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fi-FI" altLang="fi-FI" sz="2000">
                <a:cs typeface="Times New Roman" pitchFamily="18" charset="0"/>
              </a:rPr>
              <a:t>Esimerkki, yhtymän elinkeinotuloon sisältyy osinkoa, osakkaalla on yhtiöosuuden hankintaan kohdistuva velka ja tästä maksettuja korkoja </a:t>
            </a:r>
          </a:p>
        </p:txBody>
      </p:sp>
      <p:sp>
        <p:nvSpPr>
          <p:cNvPr id="41987" name="Rectangle 3"/>
          <p:cNvSpPr>
            <a:spLocks noGrp="1" noChangeArrowheads="1"/>
          </p:cNvSpPr>
          <p:nvPr>
            <p:ph type="body" sz="half" idx="1"/>
          </p:nvPr>
        </p:nvSpPr>
        <p:spPr>
          <a:xfrm>
            <a:off x="179512" y="1412776"/>
            <a:ext cx="4953000" cy="4572000"/>
          </a:xfrm>
        </p:spPr>
        <p:txBody>
          <a:bodyPr/>
          <a:lstStyle/>
          <a:p>
            <a:pPr eaLnBrk="1" hangingPunct="1">
              <a:buNone/>
            </a:pPr>
            <a:endParaRPr lang="fi-FI" altLang="fi-FI" sz="1800" dirty="0">
              <a:cs typeface="Times New Roman" pitchFamily="18" charset="0"/>
            </a:endParaRPr>
          </a:p>
          <a:p>
            <a:pPr eaLnBrk="1" hangingPunct="1"/>
            <a:r>
              <a:rPr lang="fi-FI" altLang="fi-FI" sz="1800" dirty="0">
                <a:cs typeface="Times New Roman" pitchFamily="18" charset="0"/>
              </a:rPr>
              <a:t> 		</a:t>
            </a:r>
            <a:r>
              <a:rPr lang="fi-FI" altLang="fi-FI" sz="1800" dirty="0">
                <a:cs typeface="Arial" charset="0"/>
              </a:rPr>
              <a:t>I ay</a:t>
            </a:r>
            <a:r>
              <a:rPr lang="fi-FI" altLang="fi-FI" sz="1800" dirty="0">
                <a:cs typeface="Times New Roman" pitchFamily="18" charset="0"/>
              </a:rPr>
              <a:t>	osakas</a:t>
            </a:r>
            <a:r>
              <a:rPr lang="fi-FI" altLang="fi-FI" sz="1800" dirty="0">
                <a:cs typeface="Arial" charset="0"/>
              </a:rPr>
              <a:t>A1/2</a:t>
            </a:r>
            <a:endParaRPr lang="fi-FI" altLang="fi-FI" sz="1800" dirty="0">
              <a:cs typeface="Times New Roman" pitchFamily="18" charset="0"/>
            </a:endParaRPr>
          </a:p>
          <a:p>
            <a:pPr eaLnBrk="1" hangingPunct="1"/>
            <a:r>
              <a:rPr lang="fi-FI" altLang="fi-FI" sz="1800" dirty="0" err="1">
                <a:cs typeface="Arial" charset="0"/>
              </a:rPr>
              <a:t>osinkoEVL</a:t>
            </a:r>
            <a:r>
              <a:rPr lang="fi-FI" altLang="fi-FI" sz="1800" dirty="0">
                <a:cs typeface="Times New Roman" pitchFamily="18" charset="0"/>
              </a:rPr>
              <a:t>	</a:t>
            </a:r>
            <a:r>
              <a:rPr lang="fi-FI" altLang="fi-FI" sz="1800" dirty="0">
                <a:cs typeface="Arial" charset="0"/>
              </a:rPr>
              <a:t>40 000</a:t>
            </a:r>
            <a:r>
              <a:rPr lang="fi-FI" altLang="fi-FI" sz="1800" dirty="0">
                <a:cs typeface="Times New Roman" pitchFamily="18" charset="0"/>
              </a:rPr>
              <a:t>		</a:t>
            </a:r>
            <a:r>
              <a:rPr lang="fi-FI" altLang="fi-FI" sz="1800" dirty="0">
                <a:cs typeface="Arial" charset="0"/>
              </a:rPr>
              <a:t>20 000</a:t>
            </a:r>
            <a:endParaRPr lang="fi-FI" altLang="fi-FI" sz="1800" dirty="0">
              <a:cs typeface="Times New Roman" pitchFamily="18" charset="0"/>
            </a:endParaRPr>
          </a:p>
          <a:p>
            <a:pPr eaLnBrk="1" hangingPunct="1"/>
            <a:r>
              <a:rPr lang="fi-FI" altLang="fi-FI" sz="1800" dirty="0" err="1">
                <a:cs typeface="Arial" charset="0"/>
              </a:rPr>
              <a:t>nettovar</a:t>
            </a:r>
            <a:r>
              <a:rPr lang="fi-FI" altLang="fi-FI" sz="1800" dirty="0">
                <a:cs typeface="Times New Roman" pitchFamily="18" charset="0"/>
              </a:rPr>
              <a:t>	</a:t>
            </a:r>
            <a:r>
              <a:rPr lang="sv-SE" altLang="fi-FI" sz="1800" dirty="0">
                <a:cs typeface="Arial" charset="0"/>
              </a:rPr>
              <a:t>50 000</a:t>
            </a:r>
            <a:r>
              <a:rPr lang="fi-FI" altLang="fi-FI" sz="1800" dirty="0">
                <a:cs typeface="Times New Roman" pitchFamily="18" charset="0"/>
              </a:rPr>
              <a:t>		  </a:t>
            </a:r>
            <a:r>
              <a:rPr lang="sv-SE" altLang="fi-FI" sz="1800" dirty="0">
                <a:cs typeface="Arial" charset="0"/>
              </a:rPr>
              <a:t>5 000</a:t>
            </a:r>
            <a:endParaRPr lang="fi-FI" altLang="fi-FI" sz="1800" dirty="0">
              <a:cs typeface="Times New Roman" pitchFamily="18" charset="0"/>
            </a:endParaRPr>
          </a:p>
          <a:p>
            <a:pPr eaLnBrk="1" hangingPunct="1"/>
            <a:r>
              <a:rPr lang="sv-SE" altLang="fi-FI" sz="1800" dirty="0" err="1">
                <a:cs typeface="Arial" charset="0"/>
              </a:rPr>
              <a:t>EVLtulo</a:t>
            </a:r>
            <a:r>
              <a:rPr lang="fi-FI" altLang="fi-FI" sz="1800" dirty="0">
                <a:cs typeface="Times New Roman" pitchFamily="18" charset="0"/>
              </a:rPr>
              <a:t>	</a:t>
            </a:r>
            <a:r>
              <a:rPr lang="sv-SE" altLang="fi-FI" sz="1800" dirty="0">
                <a:cs typeface="Arial" charset="0"/>
              </a:rPr>
              <a:t>70 000</a:t>
            </a:r>
            <a:r>
              <a:rPr lang="fi-FI" altLang="fi-FI" sz="1800" dirty="0">
                <a:cs typeface="Times New Roman" pitchFamily="18" charset="0"/>
              </a:rPr>
              <a:t>		</a:t>
            </a:r>
            <a:r>
              <a:rPr lang="sv-SE" altLang="fi-FI" sz="1800" dirty="0">
                <a:cs typeface="Arial" charset="0"/>
              </a:rPr>
              <a:t>35 000</a:t>
            </a:r>
            <a:endParaRPr lang="fi-FI" altLang="fi-FI" sz="1800" dirty="0">
              <a:cs typeface="Times New Roman" pitchFamily="18" charset="0"/>
            </a:endParaRPr>
          </a:p>
          <a:p>
            <a:pPr eaLnBrk="1" hangingPunct="1"/>
            <a:r>
              <a:rPr lang="sv-SE" altLang="fi-FI" sz="1800" dirty="0">
                <a:cs typeface="Arial" charset="0"/>
              </a:rPr>
              <a:t> </a:t>
            </a:r>
            <a:r>
              <a:rPr lang="sv-SE" altLang="fi-FI" sz="1800" dirty="0" err="1">
                <a:cs typeface="Arial" charset="0"/>
              </a:rPr>
              <a:t>-korko</a:t>
            </a:r>
            <a:r>
              <a:rPr lang="fi-FI" altLang="fi-FI" sz="1800" dirty="0">
                <a:cs typeface="Times New Roman" pitchFamily="18" charset="0"/>
              </a:rPr>
              <a:t>			 </a:t>
            </a:r>
            <a:r>
              <a:rPr lang="sv-SE" altLang="fi-FI" sz="1800" dirty="0">
                <a:cs typeface="Arial" charset="0"/>
              </a:rPr>
              <a:t>-1 000</a:t>
            </a:r>
            <a:r>
              <a:rPr lang="fi-FI" altLang="fi-FI" sz="1800" dirty="0">
                <a:cs typeface="Times New Roman" pitchFamily="18" charset="0"/>
              </a:rPr>
              <a:t> </a:t>
            </a:r>
          </a:p>
          <a:p>
            <a:pPr eaLnBrk="1" hangingPunct="1"/>
            <a:r>
              <a:rPr lang="sv-SE" altLang="fi-FI" sz="1800" dirty="0">
                <a:cs typeface="Arial" charset="0"/>
              </a:rPr>
              <a:t> -25%os</a:t>
            </a:r>
            <a:r>
              <a:rPr lang="fi-FI" altLang="fi-FI" sz="1800" dirty="0">
                <a:cs typeface="Times New Roman" pitchFamily="18" charset="0"/>
              </a:rPr>
              <a:t>			</a:t>
            </a:r>
            <a:r>
              <a:rPr lang="sv-SE" altLang="fi-FI" sz="1800" u="sng" dirty="0">
                <a:cs typeface="Arial" charset="0"/>
              </a:rPr>
              <a:t>- 5 000</a:t>
            </a:r>
            <a:endParaRPr lang="fi-FI" altLang="fi-FI" sz="1800" dirty="0">
              <a:cs typeface="Times New Roman" pitchFamily="18" charset="0"/>
            </a:endParaRPr>
          </a:p>
          <a:p>
            <a:pPr eaLnBrk="1" hangingPunct="1"/>
            <a:r>
              <a:rPr lang="fi-FI" altLang="fi-FI" sz="1800" dirty="0">
                <a:cs typeface="Times New Roman" pitchFamily="18" charset="0"/>
              </a:rPr>
              <a:t> 				</a:t>
            </a:r>
            <a:r>
              <a:rPr lang="sv-SE" altLang="fi-FI" sz="1800" dirty="0">
                <a:cs typeface="Arial" charset="0"/>
              </a:rPr>
              <a:t>29 000</a:t>
            </a:r>
            <a:endParaRPr lang="fi-FI" altLang="fi-FI" sz="1800" dirty="0">
              <a:cs typeface="Times New Roman" pitchFamily="18" charset="0"/>
            </a:endParaRPr>
          </a:p>
          <a:p>
            <a:pPr eaLnBrk="1" hangingPunct="1"/>
            <a:r>
              <a:rPr lang="sv-SE" altLang="fi-FI" sz="1800" dirty="0">
                <a:cs typeface="Arial" charset="0"/>
              </a:rPr>
              <a:t>EVL </a:t>
            </a:r>
            <a:r>
              <a:rPr lang="sv-SE" altLang="fi-FI" sz="1800" dirty="0" err="1">
                <a:cs typeface="Arial" charset="0"/>
              </a:rPr>
              <a:t>pot</a:t>
            </a:r>
            <a:r>
              <a:rPr lang="fi-FI" altLang="fi-FI" sz="1800" dirty="0">
                <a:cs typeface="Times New Roman" pitchFamily="18" charset="0"/>
              </a:rPr>
              <a:t>			  </a:t>
            </a:r>
            <a:r>
              <a:rPr lang="fi-FI" altLang="fi-FI" sz="1800" dirty="0">
                <a:cs typeface="Arial" charset="0"/>
              </a:rPr>
              <a:t>1 000</a:t>
            </a:r>
            <a:endParaRPr lang="fi-FI" altLang="fi-FI" sz="1800" dirty="0">
              <a:cs typeface="Times New Roman" pitchFamily="18" charset="0"/>
            </a:endParaRPr>
          </a:p>
          <a:p>
            <a:pPr eaLnBrk="1" hangingPunct="1"/>
            <a:r>
              <a:rPr lang="fi-FI" altLang="fi-FI" sz="1800" dirty="0">
                <a:cs typeface="Arial" charset="0"/>
              </a:rPr>
              <a:t>EVL at			28 000</a:t>
            </a:r>
            <a:endParaRPr lang="fi-FI" altLang="fi-FI" sz="1800" dirty="0">
              <a:cs typeface="Times New Roman" pitchFamily="18" charset="0"/>
            </a:endParaRPr>
          </a:p>
          <a:p>
            <a:pPr eaLnBrk="1" hangingPunct="1"/>
            <a:endParaRPr lang="fi-FI" altLang="fi-FI" sz="1800" dirty="0"/>
          </a:p>
        </p:txBody>
      </p:sp>
      <p:sp>
        <p:nvSpPr>
          <p:cNvPr id="41988" name="Rectangle 4"/>
          <p:cNvSpPr>
            <a:spLocks noGrp="1" noChangeArrowheads="1"/>
          </p:cNvSpPr>
          <p:nvPr>
            <p:ph type="body" sz="half" idx="2"/>
          </p:nvPr>
        </p:nvSpPr>
        <p:spPr>
          <a:xfrm>
            <a:off x="5148263" y="1700213"/>
            <a:ext cx="3312169" cy="4572000"/>
          </a:xfrm>
        </p:spPr>
        <p:txBody>
          <a:bodyPr/>
          <a:lstStyle/>
          <a:p>
            <a:pPr eaLnBrk="1" hangingPunct="1">
              <a:lnSpc>
                <a:spcPct val="90000"/>
              </a:lnSpc>
            </a:pPr>
            <a:r>
              <a:rPr lang="fi-FI" altLang="fi-FI" sz="1600" dirty="0">
                <a:cs typeface="Times New Roman" pitchFamily="18" charset="0"/>
              </a:rPr>
              <a:t>A:lla on osuuden hankintavelkaa  20 000 ja korkoa 1 000  </a:t>
            </a:r>
          </a:p>
          <a:p>
            <a:pPr eaLnBrk="1" hangingPunct="1">
              <a:lnSpc>
                <a:spcPct val="90000"/>
              </a:lnSpc>
            </a:pPr>
            <a:r>
              <a:rPr lang="fi-FI" altLang="fi-FI" sz="1600" dirty="0">
                <a:cs typeface="Times New Roman" pitchFamily="18" charset="0"/>
              </a:rPr>
              <a:t>nettovarallisuusosuudesta vähennetään velka -&gt; 5 000</a:t>
            </a:r>
          </a:p>
          <a:p>
            <a:pPr eaLnBrk="1" hangingPunct="1">
              <a:lnSpc>
                <a:spcPct val="90000"/>
              </a:lnSpc>
            </a:pPr>
            <a:r>
              <a:rPr lang="fi-FI" altLang="fi-FI" sz="1600" dirty="0">
                <a:cs typeface="Times New Roman" pitchFamily="18" charset="0"/>
              </a:rPr>
              <a:t>A:n tulo-osuudesta vähennetään osuuden hankintavelan korko 1.000  ja sen jälkeen osinkojen verovapaa osa 5 000</a:t>
            </a:r>
          </a:p>
          <a:p>
            <a:pPr eaLnBrk="1" hangingPunct="1">
              <a:lnSpc>
                <a:spcPct val="90000"/>
              </a:lnSpc>
            </a:pPr>
            <a:r>
              <a:rPr lang="fi-FI" altLang="fi-FI" sz="1600" dirty="0">
                <a:cs typeface="Times New Roman" pitchFamily="18" charset="0"/>
              </a:rPr>
              <a:t> Verotettavasta tulo-osuudesta 29.000  on </a:t>
            </a:r>
            <a:r>
              <a:rPr lang="fi-FI" altLang="fi-FI" sz="1600" dirty="0" err="1">
                <a:cs typeface="Times New Roman" pitchFamily="18" charset="0"/>
              </a:rPr>
              <a:t>POT:a</a:t>
            </a:r>
            <a:r>
              <a:rPr lang="fi-FI" altLang="fi-FI" sz="1600" dirty="0">
                <a:cs typeface="Times New Roman" pitchFamily="18" charset="0"/>
              </a:rPr>
              <a:t> 1 000   (20 % / 5 000  ) ja </a:t>
            </a:r>
            <a:r>
              <a:rPr lang="fi-FI" altLang="fi-FI" sz="1600" dirty="0" err="1">
                <a:cs typeface="Times New Roman" pitchFamily="18" charset="0"/>
              </a:rPr>
              <a:t>AT:a</a:t>
            </a:r>
            <a:r>
              <a:rPr lang="fi-FI" altLang="fi-FI" sz="1600" dirty="0">
                <a:cs typeface="Times New Roman" pitchFamily="18" charset="0"/>
              </a:rPr>
              <a:t> 28 000</a:t>
            </a:r>
          </a:p>
          <a:p>
            <a:pPr eaLnBrk="1" hangingPunct="1">
              <a:lnSpc>
                <a:spcPct val="90000"/>
              </a:lnSpc>
            </a:pPr>
            <a:r>
              <a:rPr lang="fi-FI" altLang="fi-FI" sz="1600" dirty="0">
                <a:cs typeface="Times New Roman" pitchFamily="18" charset="0"/>
              </a:rPr>
              <a:t>Vastaavasti sellaisen asunnon arvo, jota osakas  tai perhe on verovuonna asuntona (TVL 41.4 §) </a:t>
            </a:r>
          </a:p>
          <a:p>
            <a:pPr eaLnBrk="1" hangingPunct="1">
              <a:lnSpc>
                <a:spcPct val="90000"/>
              </a:lnSpc>
            </a:pPr>
            <a:endParaRPr lang="fi-FI" altLang="fi-FI" sz="1600" dirty="0">
              <a:cs typeface="Times New Roman" pitchFamily="18" charset="0"/>
            </a:endParaRPr>
          </a:p>
          <a:p>
            <a:pPr eaLnBrk="1" hangingPunct="1">
              <a:lnSpc>
                <a:spcPct val="90000"/>
              </a:lnSpc>
            </a:pPr>
            <a:endParaRPr lang="fi-FI" altLang="fi-FI" sz="16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fi-FI" altLang="fi-FI"/>
              <a:t>Elinkeinoyhtymän </a:t>
            </a:r>
            <a:r>
              <a:rPr lang="fi-FI" altLang="fi-FI" b="1" u="sng"/>
              <a:t>TVL-osingot</a:t>
            </a:r>
          </a:p>
        </p:txBody>
      </p:sp>
      <p:sp>
        <p:nvSpPr>
          <p:cNvPr id="44035" name="Rectangle 3"/>
          <p:cNvSpPr>
            <a:spLocks noGrp="1" noChangeArrowheads="1"/>
          </p:cNvSpPr>
          <p:nvPr>
            <p:ph type="body" sz="half" idx="1"/>
          </p:nvPr>
        </p:nvSpPr>
        <p:spPr>
          <a:xfrm>
            <a:off x="179512" y="1484784"/>
            <a:ext cx="3505200" cy="4572000"/>
          </a:xfrm>
        </p:spPr>
        <p:txBody>
          <a:bodyPr/>
          <a:lstStyle/>
          <a:p>
            <a:pPr eaLnBrk="1" hangingPunct="1"/>
            <a:endParaRPr lang="fi-FI" altLang="fi-FI" sz="2000" dirty="0"/>
          </a:p>
          <a:p>
            <a:pPr eaLnBrk="1" hangingPunct="1"/>
            <a:r>
              <a:rPr lang="fi-FI" altLang="fi-FI" sz="2000" dirty="0"/>
              <a:t>siirretään suoraan osakkaan tulona verotettavaksi</a:t>
            </a:r>
          </a:p>
          <a:p>
            <a:pPr eaLnBrk="1" hangingPunct="1"/>
            <a:r>
              <a:rPr lang="fi-FI" altLang="fi-FI" sz="2000" dirty="0"/>
              <a:t>yksityishenkilöllä TVL-verotus eli ansio/pääomatulojako osingonjakajan mukaan ja vaikuttaa yrittäjähuojennuksen kautta vapaa määrä</a:t>
            </a:r>
          </a:p>
          <a:p>
            <a:pPr eaLnBrk="1" hangingPunct="1"/>
            <a:endParaRPr lang="fi-FI" altLang="fi-FI" sz="2000" dirty="0"/>
          </a:p>
        </p:txBody>
      </p:sp>
      <p:sp>
        <p:nvSpPr>
          <p:cNvPr id="44036" name="Rectangle 4"/>
          <p:cNvSpPr>
            <a:spLocks noGrp="1" noChangeArrowheads="1"/>
          </p:cNvSpPr>
          <p:nvPr>
            <p:ph type="body" sz="half" idx="2"/>
          </p:nvPr>
        </p:nvSpPr>
        <p:spPr>
          <a:xfrm>
            <a:off x="3851920" y="1772816"/>
            <a:ext cx="5010150" cy="4484688"/>
          </a:xfrm>
        </p:spPr>
        <p:txBody>
          <a:bodyPr/>
          <a:lstStyle/>
          <a:p>
            <a:pPr lvl="1" eaLnBrk="1" hangingPunct="1">
              <a:buFontTx/>
              <a:buNone/>
            </a:pPr>
            <a:endParaRPr lang="fi-FI" altLang="fi-FI" sz="1600" dirty="0">
              <a:cs typeface="Arial" charset="0"/>
            </a:endParaRPr>
          </a:p>
          <a:p>
            <a:pPr eaLnBrk="1" hangingPunct="1">
              <a:buFontTx/>
              <a:buNone/>
            </a:pPr>
            <a:r>
              <a:rPr lang="fi-FI" altLang="fi-FI" sz="1800" dirty="0">
                <a:cs typeface="Arial" charset="0"/>
              </a:rPr>
              <a:t> 	esimerkki	I ay</a:t>
            </a:r>
            <a:r>
              <a:rPr lang="fi-FI" altLang="fi-FI" sz="1800" dirty="0">
                <a:cs typeface="Times New Roman" pitchFamily="18" charset="0"/>
              </a:rPr>
              <a:t>	   </a:t>
            </a:r>
            <a:r>
              <a:rPr lang="fi-FI" altLang="fi-FI" sz="1800" dirty="0">
                <a:cs typeface="Arial" charset="0"/>
              </a:rPr>
              <a:t>A</a:t>
            </a:r>
            <a:endParaRPr lang="fi-FI" altLang="fi-FI" sz="1800" dirty="0">
              <a:cs typeface="Times New Roman" pitchFamily="18" charset="0"/>
            </a:endParaRPr>
          </a:p>
          <a:p>
            <a:pPr eaLnBrk="1" hangingPunct="1"/>
            <a:r>
              <a:rPr lang="fi-FI" altLang="fi-FI" sz="1800" dirty="0" err="1">
                <a:cs typeface="Arial" charset="0"/>
              </a:rPr>
              <a:t>osinkoTVL</a:t>
            </a:r>
            <a:r>
              <a:rPr lang="fi-FI" altLang="fi-FI" sz="1800" dirty="0">
                <a:cs typeface="Times New Roman" pitchFamily="18" charset="0"/>
              </a:rPr>
              <a:t>	</a:t>
            </a:r>
            <a:r>
              <a:rPr lang="fi-FI" altLang="fi-FI" sz="1800" dirty="0">
                <a:cs typeface="Arial" charset="0"/>
              </a:rPr>
              <a:t>100 000</a:t>
            </a:r>
            <a:r>
              <a:rPr lang="fi-FI" altLang="fi-FI" sz="1800" dirty="0">
                <a:cs typeface="Times New Roman" pitchFamily="18" charset="0"/>
              </a:rPr>
              <a:t>	  </a:t>
            </a:r>
            <a:r>
              <a:rPr lang="fi-FI" altLang="fi-FI" sz="1800" dirty="0">
                <a:cs typeface="Arial" charset="0"/>
              </a:rPr>
              <a:t>50 000</a:t>
            </a:r>
            <a:endParaRPr lang="fi-FI" altLang="fi-FI" sz="1800" dirty="0">
              <a:cs typeface="Times New Roman" pitchFamily="18" charset="0"/>
            </a:endParaRPr>
          </a:p>
          <a:p>
            <a:pPr eaLnBrk="1" hangingPunct="1"/>
            <a:r>
              <a:rPr lang="fi-FI" altLang="fi-FI" sz="1800" dirty="0">
                <a:cs typeface="Arial" charset="0"/>
              </a:rPr>
              <a:t>oy </a:t>
            </a:r>
            <a:r>
              <a:rPr lang="fi-FI" altLang="fi-FI" sz="1800" dirty="0" err="1">
                <a:cs typeface="Arial" charset="0"/>
              </a:rPr>
              <a:t>matarvo</a:t>
            </a:r>
            <a:r>
              <a:rPr lang="fi-FI" altLang="fi-FI" sz="1800" dirty="0">
                <a:cs typeface="Times New Roman" pitchFamily="18" charset="0"/>
              </a:rPr>
              <a:t>	</a:t>
            </a:r>
            <a:r>
              <a:rPr lang="fi-FI" altLang="fi-FI" sz="1800" dirty="0">
                <a:cs typeface="Arial" charset="0"/>
              </a:rPr>
              <a:t>300 000</a:t>
            </a:r>
            <a:r>
              <a:rPr lang="fi-FI" altLang="fi-FI" sz="1800" dirty="0">
                <a:cs typeface="Times New Roman" pitchFamily="18" charset="0"/>
              </a:rPr>
              <a:t>	</a:t>
            </a:r>
            <a:r>
              <a:rPr lang="fi-FI" altLang="fi-FI" sz="1800" dirty="0">
                <a:cs typeface="Arial" charset="0"/>
              </a:rPr>
              <a:t>150 000</a:t>
            </a:r>
            <a:endParaRPr lang="fi-FI" altLang="fi-FI" sz="1800" dirty="0">
              <a:cs typeface="Times New Roman" pitchFamily="18" charset="0"/>
            </a:endParaRPr>
          </a:p>
          <a:p>
            <a:pPr eaLnBrk="1" hangingPunct="1"/>
            <a:r>
              <a:rPr lang="fi-FI" altLang="fi-FI" sz="1800" dirty="0">
                <a:cs typeface="Arial" charset="0"/>
              </a:rPr>
              <a:t>TVL </a:t>
            </a:r>
            <a:r>
              <a:rPr lang="fi-FI" altLang="fi-FI" sz="1800" dirty="0" err="1">
                <a:cs typeface="Arial" charset="0"/>
              </a:rPr>
              <a:t>potos</a:t>
            </a:r>
            <a:r>
              <a:rPr lang="fi-FI" altLang="fi-FI" sz="1800" dirty="0">
                <a:cs typeface="Arial" charset="0"/>
              </a:rPr>
              <a:t>		  	  12 000</a:t>
            </a:r>
            <a:endParaRPr lang="fi-FI" altLang="fi-FI" sz="1800" dirty="0">
              <a:cs typeface="Times New Roman" pitchFamily="18" charset="0"/>
            </a:endParaRPr>
          </a:p>
          <a:p>
            <a:pPr eaLnBrk="1" hangingPunct="1"/>
            <a:r>
              <a:rPr lang="fi-FI" altLang="fi-FI" sz="1800" dirty="0">
                <a:cs typeface="Arial" charset="0"/>
              </a:rPr>
              <a:t>TVL </a:t>
            </a:r>
            <a:r>
              <a:rPr lang="fi-FI" altLang="fi-FI" sz="1800" dirty="0" err="1">
                <a:cs typeface="Arial" charset="0"/>
              </a:rPr>
              <a:t>atos</a:t>
            </a:r>
            <a:r>
              <a:rPr lang="fi-FI" altLang="fi-FI" sz="1800" dirty="0">
                <a:cs typeface="Times New Roman" pitchFamily="18" charset="0"/>
              </a:rPr>
              <a:t>			   </a:t>
            </a:r>
            <a:r>
              <a:rPr lang="fi-FI" altLang="fi-FI" sz="1800" dirty="0">
                <a:cs typeface="Arial" charset="0"/>
              </a:rPr>
              <a:t>38 000</a:t>
            </a:r>
            <a:endParaRPr lang="fi-FI" altLang="fi-FI" sz="1800" dirty="0">
              <a:cs typeface="Times New Roman" pitchFamily="18" charset="0"/>
            </a:endParaRPr>
          </a:p>
          <a:p>
            <a:pPr eaLnBrk="1" hangingPunct="1"/>
            <a:r>
              <a:rPr lang="fi-FI" altLang="fi-FI" sz="1800" dirty="0">
                <a:cs typeface="Times New Roman" pitchFamily="18" charset="0"/>
              </a:rPr>
              <a:t>Jos A ei ole saanut muita </a:t>
            </a:r>
            <a:r>
              <a:rPr lang="fi-FI" altLang="fi-FI" sz="1800" dirty="0" err="1">
                <a:cs typeface="Times New Roman" pitchFamily="18" charset="0"/>
              </a:rPr>
              <a:t>POT-osinkoja</a:t>
            </a:r>
            <a:r>
              <a:rPr lang="fi-FI" altLang="fi-FI" sz="1800" dirty="0">
                <a:cs typeface="Times New Roman" pitchFamily="18" charset="0"/>
              </a:rPr>
              <a:t> tavalliselta yhtiöltä, on yhtymän kautta saatu </a:t>
            </a:r>
            <a:r>
              <a:rPr lang="fi-FI" altLang="fi-FI" sz="1800" dirty="0" err="1">
                <a:cs typeface="Times New Roman" pitchFamily="18" charset="0"/>
              </a:rPr>
              <a:t>POT-osinko</a:t>
            </a:r>
            <a:r>
              <a:rPr lang="fi-FI" altLang="fi-FI" sz="1800" dirty="0">
                <a:cs typeface="Times New Roman" pitchFamily="18" charset="0"/>
              </a:rPr>
              <a:t> 12 000  osittain (75 %)  verovapaata tuloa (9 000)</a:t>
            </a:r>
          </a:p>
          <a:p>
            <a:pPr eaLnBrk="1" hangingPunct="1"/>
            <a:r>
              <a:rPr lang="fi-FI" altLang="fi-FI" sz="1800" dirty="0">
                <a:cs typeface="Times New Roman" pitchFamily="18" charset="0"/>
              </a:rPr>
              <a:t>AT-osingosta on veronalaista 28 500   (0,75 x 38 000  ) ja verovapaata 9 500  </a:t>
            </a:r>
            <a:r>
              <a:rPr lang="fi-FI" altLang="fi-FI" sz="1800" dirty="0"/>
              <a:t>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fi-FI" altLang="fi-FI" sz="2000" dirty="0">
                <a:cs typeface="Times New Roman" pitchFamily="18" charset="0"/>
              </a:rPr>
              <a:t>Esimerkki, yhtymä on saanut </a:t>
            </a:r>
            <a:r>
              <a:rPr lang="fi-FI" altLang="fi-FI" sz="2000" b="1" u="sng" dirty="0">
                <a:cs typeface="Times New Roman" pitchFamily="18" charset="0"/>
              </a:rPr>
              <a:t>TVL-osinkoja</a:t>
            </a:r>
            <a:r>
              <a:rPr lang="fi-FI" altLang="fi-FI" sz="2000" dirty="0">
                <a:cs typeface="Times New Roman" pitchFamily="18" charset="0"/>
              </a:rPr>
              <a:t> vuonna 2015 noteeratulta yhtiöltä</a:t>
            </a:r>
            <a:r>
              <a:rPr lang="fi-FI" altLang="fi-FI" sz="2000" dirty="0"/>
              <a:t> </a:t>
            </a:r>
          </a:p>
        </p:txBody>
      </p:sp>
      <p:sp>
        <p:nvSpPr>
          <p:cNvPr id="45059" name="Rectangle 3"/>
          <p:cNvSpPr>
            <a:spLocks noGrp="1" noChangeArrowheads="1"/>
          </p:cNvSpPr>
          <p:nvPr>
            <p:ph type="body" sz="half" idx="1"/>
          </p:nvPr>
        </p:nvSpPr>
        <p:spPr>
          <a:xfrm>
            <a:off x="251520" y="1412776"/>
            <a:ext cx="5029200" cy="4572000"/>
          </a:xfrm>
        </p:spPr>
        <p:txBody>
          <a:bodyPr/>
          <a:lstStyle/>
          <a:p>
            <a:pPr eaLnBrk="1" hangingPunct="1">
              <a:buFontTx/>
              <a:buNone/>
            </a:pPr>
            <a:r>
              <a:rPr lang="fi-FI" altLang="fi-FI" sz="2000" dirty="0">
                <a:cs typeface="Arial" charset="0"/>
              </a:rPr>
              <a:t> 			I ay</a:t>
            </a:r>
            <a:r>
              <a:rPr lang="fi-FI" altLang="fi-FI" sz="2000" dirty="0">
                <a:cs typeface="Times New Roman" pitchFamily="18" charset="0"/>
              </a:rPr>
              <a:t>	osakas</a:t>
            </a:r>
            <a:r>
              <a:rPr lang="fi-FI" altLang="fi-FI" sz="2000" dirty="0">
                <a:cs typeface="Arial" charset="0"/>
              </a:rPr>
              <a:t>A1/2</a:t>
            </a:r>
            <a:endParaRPr lang="fi-FI" altLang="fi-FI" sz="2000" dirty="0">
              <a:cs typeface="Times New Roman" pitchFamily="18" charset="0"/>
            </a:endParaRPr>
          </a:p>
          <a:p>
            <a:pPr eaLnBrk="1" hangingPunct="1"/>
            <a:r>
              <a:rPr lang="fi-FI" altLang="fi-FI" sz="2000" dirty="0" err="1">
                <a:cs typeface="Arial" charset="0"/>
              </a:rPr>
              <a:t>osinkoTVL</a:t>
            </a:r>
            <a:r>
              <a:rPr lang="fi-FI" altLang="fi-FI" sz="2000" dirty="0">
                <a:cs typeface="Arial" charset="0"/>
              </a:rPr>
              <a:t>  100 000	 50 000</a:t>
            </a:r>
            <a:endParaRPr lang="fi-FI" altLang="fi-FI" sz="2000" dirty="0">
              <a:cs typeface="Times New Roman" pitchFamily="18" charset="0"/>
            </a:endParaRPr>
          </a:p>
          <a:p>
            <a:pPr eaLnBrk="1" hangingPunct="1"/>
            <a:r>
              <a:rPr lang="fi-FI" altLang="fi-FI" sz="2000" dirty="0" err="1">
                <a:cs typeface="Arial" charset="0"/>
              </a:rPr>
              <a:t>matarvo</a:t>
            </a:r>
            <a:r>
              <a:rPr lang="fi-FI" altLang="fi-FI" sz="2000" dirty="0">
                <a:cs typeface="Times New Roman" pitchFamily="18" charset="0"/>
              </a:rPr>
              <a:t>	 	          0 </a:t>
            </a:r>
          </a:p>
          <a:p>
            <a:pPr eaLnBrk="1" hangingPunct="1"/>
            <a:r>
              <a:rPr lang="fi-FI" altLang="fi-FI" sz="2000" dirty="0">
                <a:cs typeface="Arial" charset="0"/>
              </a:rPr>
              <a:t>TVL </a:t>
            </a:r>
            <a:r>
              <a:rPr lang="fi-FI" altLang="fi-FI" sz="2000" dirty="0" err="1">
                <a:cs typeface="Arial" charset="0"/>
              </a:rPr>
              <a:t>potos</a:t>
            </a:r>
            <a:r>
              <a:rPr lang="fi-FI" altLang="fi-FI" sz="2000" dirty="0">
                <a:cs typeface="Times New Roman" pitchFamily="18" charset="0"/>
              </a:rPr>
              <a:t>		 </a:t>
            </a:r>
            <a:r>
              <a:rPr lang="fi-FI" altLang="fi-FI" sz="2000" dirty="0">
                <a:cs typeface="Arial" charset="0"/>
              </a:rPr>
              <a:t>50 000</a:t>
            </a:r>
            <a:endParaRPr lang="fi-FI" altLang="fi-FI" sz="2000" dirty="0">
              <a:cs typeface="Times New Roman" pitchFamily="18" charset="0"/>
            </a:endParaRPr>
          </a:p>
          <a:p>
            <a:pPr eaLnBrk="1" hangingPunct="1"/>
            <a:r>
              <a:rPr lang="fi-FI" altLang="fi-FI" sz="2000" dirty="0">
                <a:cs typeface="Arial" charset="0"/>
              </a:rPr>
              <a:t>TVL </a:t>
            </a:r>
            <a:r>
              <a:rPr lang="fi-FI" altLang="fi-FI" sz="2000" dirty="0" err="1">
                <a:cs typeface="Arial" charset="0"/>
              </a:rPr>
              <a:t>atos</a:t>
            </a:r>
            <a:endParaRPr lang="fi-FI" altLang="fi-FI" sz="2000" dirty="0">
              <a:cs typeface="Times New Roman" pitchFamily="18" charset="0"/>
            </a:endParaRPr>
          </a:p>
          <a:p>
            <a:pPr eaLnBrk="1" hangingPunct="1"/>
            <a:r>
              <a:rPr lang="fi-FI" altLang="fi-FI" sz="2000" dirty="0">
                <a:cs typeface="Arial" charset="0"/>
              </a:rPr>
              <a:t> </a:t>
            </a:r>
            <a:endParaRPr lang="fi-FI" altLang="fi-FI" sz="2000" dirty="0">
              <a:cs typeface="Times New Roman" pitchFamily="18" charset="0"/>
            </a:endParaRPr>
          </a:p>
          <a:p>
            <a:pPr eaLnBrk="1" hangingPunct="1"/>
            <a:r>
              <a:rPr lang="fi-FI" altLang="fi-FI" sz="2000" dirty="0">
                <a:cs typeface="Arial" charset="0"/>
              </a:rPr>
              <a:t> </a:t>
            </a:r>
            <a:r>
              <a:rPr lang="fi-FI" altLang="fi-FI" sz="2000" dirty="0" err="1">
                <a:cs typeface="Arial" charset="0"/>
              </a:rPr>
              <a:t>veroll</a:t>
            </a:r>
            <a:r>
              <a:rPr lang="fi-FI" altLang="fi-FI" sz="2000" dirty="0">
                <a:cs typeface="Arial" charset="0"/>
              </a:rPr>
              <a:t> </a:t>
            </a:r>
            <a:r>
              <a:rPr lang="fi-FI" altLang="fi-FI" sz="2000" dirty="0" err="1">
                <a:cs typeface="Arial" charset="0"/>
              </a:rPr>
              <a:t>p-os</a:t>
            </a:r>
            <a:r>
              <a:rPr lang="fi-FI" altLang="fi-FI" sz="2000" dirty="0">
                <a:cs typeface="Arial" charset="0"/>
              </a:rPr>
              <a:t>		 42 500</a:t>
            </a:r>
            <a:endParaRPr lang="fi-FI" altLang="fi-FI" sz="2000" dirty="0">
              <a:cs typeface="Times New Roman" pitchFamily="18" charset="0"/>
            </a:endParaRPr>
          </a:p>
          <a:p>
            <a:pPr eaLnBrk="1" hangingPunct="1"/>
            <a:endParaRPr lang="fi-FI" altLang="fi-FI" sz="2000" dirty="0"/>
          </a:p>
        </p:txBody>
      </p:sp>
      <p:sp>
        <p:nvSpPr>
          <p:cNvPr id="45060" name="Rectangle 4"/>
          <p:cNvSpPr>
            <a:spLocks noGrp="1" noChangeArrowheads="1"/>
          </p:cNvSpPr>
          <p:nvPr>
            <p:ph type="body" sz="half" idx="2"/>
          </p:nvPr>
        </p:nvSpPr>
        <p:spPr>
          <a:xfrm>
            <a:off x="5002213" y="1752600"/>
            <a:ext cx="3457575" cy="4484688"/>
          </a:xfrm>
        </p:spPr>
        <p:txBody>
          <a:bodyPr/>
          <a:lstStyle/>
          <a:p>
            <a:pPr eaLnBrk="1" hangingPunct="1"/>
            <a:r>
              <a:rPr lang="fi-FI" altLang="fi-FI" sz="2000" dirty="0">
                <a:cs typeface="Times New Roman" pitchFamily="18" charset="0"/>
              </a:rPr>
              <a:t>A:n verotuksessa osinko verotetaan TVL 33 a §:n mukaisesti. Osingosta on veronalaista pääomatuloa 42 500   (0,85 x 50 000).</a:t>
            </a:r>
            <a:r>
              <a:rPr lang="fi-FI" altLang="fi-FI" sz="2000" dirty="0"/>
              <a:t> </a:t>
            </a:r>
          </a:p>
          <a:p>
            <a:pPr eaLnBrk="1" hangingPunct="1">
              <a:buNone/>
            </a:pPr>
            <a:endParaRPr lang="fi-FI" altLang="fi-FI"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403350" y="512763"/>
            <a:ext cx="7056438" cy="690562"/>
          </a:xfrm>
        </p:spPr>
        <p:txBody>
          <a:bodyPr/>
          <a:lstStyle/>
          <a:p>
            <a:pPr eaLnBrk="1" hangingPunct="1"/>
            <a:r>
              <a:rPr lang="fi-FI" altLang="fi-FI" dirty="0">
                <a:solidFill>
                  <a:srgbClr val="FF0000"/>
                </a:solidFill>
              </a:rPr>
              <a:t>Osinkoverotus</a:t>
            </a:r>
          </a:p>
        </p:txBody>
      </p:sp>
      <p:sp>
        <p:nvSpPr>
          <p:cNvPr id="5123" name="Rectangle 3"/>
          <p:cNvSpPr>
            <a:spLocks noGrp="1" noChangeArrowheads="1"/>
          </p:cNvSpPr>
          <p:nvPr>
            <p:ph type="body" idx="1"/>
          </p:nvPr>
        </p:nvSpPr>
        <p:spPr>
          <a:xfrm>
            <a:off x="468312" y="2276475"/>
            <a:ext cx="8280151" cy="4114800"/>
          </a:xfrm>
        </p:spPr>
        <p:txBody>
          <a:bodyPr/>
          <a:lstStyle/>
          <a:p>
            <a:pPr eaLnBrk="1" hangingPunct="1">
              <a:lnSpc>
                <a:spcPct val="90000"/>
              </a:lnSpc>
            </a:pPr>
            <a:r>
              <a:rPr lang="fi-FI" altLang="fi-FI" sz="1900" dirty="0"/>
              <a:t>julkisesti noteerattuja ovat yhtiöt, joiden osakkeilla käydään kauppaa</a:t>
            </a:r>
            <a:r>
              <a:rPr lang="fi-FI" altLang="fi-FI" sz="2000" dirty="0"/>
              <a:t> </a:t>
            </a:r>
          </a:p>
          <a:p>
            <a:pPr lvl="1" eaLnBrk="1" hangingPunct="1">
              <a:lnSpc>
                <a:spcPct val="90000"/>
              </a:lnSpc>
            </a:pPr>
            <a:r>
              <a:rPr lang="fi-FI" altLang="fi-FI" sz="1800" dirty="0"/>
              <a:t>Helsingin arvopaperipörssin </a:t>
            </a:r>
            <a:r>
              <a:rPr lang="fi-FI" altLang="fi-FI" sz="1800" dirty="0" err="1"/>
              <a:t>päälistalla,I-</a:t>
            </a:r>
            <a:r>
              <a:rPr lang="fi-FI" altLang="fi-FI" sz="1800" dirty="0"/>
              <a:t>, NM-, </a:t>
            </a:r>
            <a:r>
              <a:rPr lang="fi-FI" altLang="fi-FI" sz="1800" dirty="0" err="1"/>
              <a:t>Pre-listoilla</a:t>
            </a:r>
            <a:r>
              <a:rPr lang="fi-FI" altLang="fi-FI" sz="1800" dirty="0"/>
              <a:t> ja ML-markkinalla sekä</a:t>
            </a:r>
          </a:p>
          <a:p>
            <a:pPr lvl="1" eaLnBrk="1" hangingPunct="1">
              <a:lnSpc>
                <a:spcPct val="90000"/>
              </a:lnSpc>
            </a:pPr>
            <a:r>
              <a:rPr lang="fi-FI" altLang="fi-FI" sz="1800" dirty="0"/>
              <a:t>vastaavalla säännellyllä ja viranomaisen valvomalla markkinalla ulkomailla</a:t>
            </a:r>
          </a:p>
          <a:p>
            <a:pPr lvl="1" eaLnBrk="1" hangingPunct="1">
              <a:lnSpc>
                <a:spcPct val="90000"/>
              </a:lnSpc>
            </a:pPr>
            <a:r>
              <a:rPr lang="fi-FI" altLang="fi-FI" sz="1800" dirty="0" err="1"/>
              <a:t>Moninkeskeisessä</a:t>
            </a:r>
            <a:r>
              <a:rPr lang="fi-FI" altLang="fi-FI" sz="1800" dirty="0"/>
              <a:t> kaupankäyntijärjestelmässä, tietyin edellytyksin (2013)</a:t>
            </a:r>
          </a:p>
          <a:p>
            <a:pPr eaLnBrk="1" hangingPunct="1">
              <a:lnSpc>
                <a:spcPct val="90000"/>
              </a:lnSpc>
            </a:pPr>
            <a:r>
              <a:rPr lang="fi-FI" altLang="fi-FI" sz="1900" dirty="0"/>
              <a:t>julkisella noteerauksella ei kuitenkaan ole merkitystä, jos yhtiö tulee EU-alueen ulkopuolelta ja ei-verosopimus-valtiosta</a:t>
            </a:r>
            <a:r>
              <a:rPr lang="fi-FI" altLang="fi-FI" sz="1800" dirty="0"/>
              <a:t> </a:t>
            </a:r>
            <a:r>
              <a:rPr lang="fi-FI" altLang="fi-FI" sz="1500" dirty="0"/>
              <a:t>(osinkoja koskeva sopimus) </a:t>
            </a:r>
          </a:p>
          <a:p>
            <a:pPr lvl="1" eaLnBrk="1" hangingPunct="1">
              <a:lnSpc>
                <a:spcPct val="90000"/>
              </a:lnSpc>
            </a:pPr>
            <a:r>
              <a:rPr lang="fi-FI" altLang="fi-FI" sz="1400" dirty="0">
                <a:sym typeface="Wingdings" charset="2"/>
              </a:rPr>
              <a:t> </a:t>
            </a:r>
            <a:r>
              <a:rPr lang="fi-FI" altLang="fi-FI" sz="1700" dirty="0">
                <a:sym typeface="Wingdings" charset="2"/>
              </a:rPr>
              <a:t>ulkomainen (TVL 33 c § 2 mom.)</a:t>
            </a:r>
          </a:p>
          <a:p>
            <a:pPr eaLnBrk="1" hangingPunct="1">
              <a:lnSpc>
                <a:spcPct val="90000"/>
              </a:lnSpc>
              <a:buFontTx/>
              <a:buNone/>
            </a:pPr>
            <a:endParaRPr lang="fi-FI" altLang="fi-FI" sz="1900" dirty="0"/>
          </a:p>
          <a:p>
            <a:pPr eaLnBrk="1" hangingPunct="1">
              <a:lnSpc>
                <a:spcPct val="90000"/>
              </a:lnSpc>
            </a:pPr>
            <a:r>
              <a:rPr lang="fi-FI" altLang="fi-FI" sz="1900" dirty="0"/>
              <a:t>veronalainen osinko on luonnolliselle henkilölle kokonaan </a:t>
            </a:r>
            <a:r>
              <a:rPr lang="fi-FI" altLang="fi-FI" sz="1900" b="1" dirty="0"/>
              <a:t>pääomatuloa</a:t>
            </a:r>
          </a:p>
        </p:txBody>
      </p:sp>
      <p:sp>
        <p:nvSpPr>
          <p:cNvPr id="5124" name="Text Box 4"/>
          <p:cNvSpPr txBox="1">
            <a:spLocks noChangeArrowheads="1"/>
          </p:cNvSpPr>
          <p:nvPr/>
        </p:nvSpPr>
        <p:spPr bwMode="auto">
          <a:xfrm>
            <a:off x="468313" y="1628775"/>
            <a:ext cx="7696200" cy="457200"/>
          </a:xfrm>
          <a:prstGeom prst="rect">
            <a:avLst/>
          </a:prstGeom>
          <a:noFill/>
          <a:ln w="9525">
            <a:noFill/>
            <a:miter lim="800000"/>
            <a:headEnd/>
            <a:tailEnd/>
          </a:ln>
        </p:spPr>
        <p:txBody>
          <a:bodyPr lIns="90000" tIns="46800" rIns="90000" bIns="46800">
            <a:spAutoFit/>
          </a:bodyPr>
          <a:lstStyle/>
          <a:p>
            <a:r>
              <a:rPr lang="fi-FI" altLang="fi-FI" sz="2400" b="1">
                <a:solidFill>
                  <a:schemeClr val="accent2"/>
                </a:solidFill>
                <a:latin typeface="Arial" charset="0"/>
              </a:rPr>
              <a:t>Osinko julkisesti noteeratusta yhtiöstä (TVL 33 a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marL="609600" indent="-609600" eaLnBrk="1" hangingPunct="1"/>
            <a:r>
              <a:rPr lang="fi-FI" altLang="fi-FI" sz="2000" dirty="0"/>
              <a:t>Elinkeinoyhtymän osakkaana olevalle yhteisölle jaettavaan tulo-osuuteen sisältyvät osingot</a:t>
            </a:r>
            <a:br>
              <a:rPr lang="fi-FI" altLang="fi-FI" sz="2000" dirty="0"/>
            </a:br>
            <a:endParaRPr lang="fi-FI" altLang="fi-FI" sz="2000" dirty="0"/>
          </a:p>
        </p:txBody>
      </p:sp>
      <p:sp>
        <p:nvSpPr>
          <p:cNvPr id="56323" name="Rectangle 3"/>
          <p:cNvSpPr>
            <a:spLocks noGrp="1" noChangeArrowheads="1"/>
          </p:cNvSpPr>
          <p:nvPr>
            <p:ph type="body" idx="1"/>
          </p:nvPr>
        </p:nvSpPr>
        <p:spPr>
          <a:xfrm>
            <a:off x="762000" y="1600200"/>
            <a:ext cx="7620000" cy="4572000"/>
          </a:xfrm>
        </p:spPr>
        <p:txBody>
          <a:bodyPr/>
          <a:lstStyle/>
          <a:p>
            <a:pPr eaLnBrk="1" hangingPunct="1">
              <a:lnSpc>
                <a:spcPct val="90000"/>
              </a:lnSpc>
            </a:pPr>
            <a:r>
              <a:rPr lang="fi-FI" altLang="fi-FI" sz="1800" dirty="0">
                <a:cs typeface="Times New Roman" pitchFamily="18" charset="0"/>
              </a:rPr>
              <a:t>Elinkeinoyhtymän elinkeino- ja maatalouden tulossa osingot kokonaan mukana (TVL 16 §)</a:t>
            </a:r>
          </a:p>
          <a:p>
            <a:pPr eaLnBrk="1" hangingPunct="1">
              <a:lnSpc>
                <a:spcPct val="90000"/>
              </a:lnSpc>
            </a:pPr>
            <a:r>
              <a:rPr lang="fi-FI" altLang="fi-FI" sz="1800" dirty="0">
                <a:cs typeface="Times New Roman" pitchFamily="18" charset="0"/>
              </a:rPr>
              <a:t>Yhteisön saamasta tulo-osuudesta tulee vähennettäväksi osingon verovapaana osana joko 25 % tai 100 % </a:t>
            </a:r>
          </a:p>
          <a:p>
            <a:pPr eaLnBrk="1" hangingPunct="1">
              <a:lnSpc>
                <a:spcPct val="90000"/>
              </a:lnSpc>
            </a:pPr>
            <a:r>
              <a:rPr lang="fi-FI" altLang="fi-FI" sz="1800" dirty="0">
                <a:cs typeface="Times New Roman" pitchFamily="18" charset="0"/>
              </a:rPr>
              <a:t>TVL-tulolähteen osingot suoraan osakkaan tuloksi</a:t>
            </a:r>
          </a:p>
          <a:p>
            <a:pPr eaLnBrk="1" hangingPunct="1">
              <a:lnSpc>
                <a:spcPct val="90000"/>
              </a:lnSpc>
            </a:pPr>
            <a:r>
              <a:rPr lang="fi-FI" altLang="fi-FI" sz="1800" dirty="0">
                <a:cs typeface="Times New Roman" pitchFamily="18" charset="0"/>
              </a:rPr>
              <a:t>Yhteisön saamaan tulo-osuuteen kuuluvien osinkojen käsittely riippuu siitä, mihin omaisuuslajiin osakkeet (ts. yhtymän osuus) yhteisön kannalta kuuluvat, onko osinkoa jakava yhtiö listattu ja siitä, onko yhteisön suhteellinen omistusosuus listatun yhtiön osakepääomasta vähintään 10 % </a:t>
            </a:r>
          </a:p>
          <a:p>
            <a:pPr eaLnBrk="1" hangingPunct="1">
              <a:lnSpc>
                <a:spcPct val="90000"/>
              </a:lnSpc>
            </a:pPr>
            <a:r>
              <a:rPr lang="fi-FI" altLang="fi-FI" sz="1800" dirty="0">
                <a:cs typeface="Times New Roman" pitchFamily="18" charset="0"/>
              </a:rPr>
              <a:t>Yhteisön verotuksessa tuloon lisätään veronalainen tulo-osuus ja tulosta vähennetään kirjanpidossa tuloutetut voitto-osuudet </a:t>
            </a:r>
          </a:p>
          <a:p>
            <a:pPr eaLnBrk="1" hangingPunct="1">
              <a:lnSpc>
                <a:spcPct val="90000"/>
              </a:lnSpc>
            </a:pPr>
            <a:endParaRPr lang="fi-FI" altLang="fi-FI" sz="18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fi-FI" altLang="fi-FI" sz="2400" dirty="0">
                <a:cs typeface="Times New Roman" pitchFamily="18" charset="0"/>
              </a:rPr>
              <a:t>Esimerkki, vuoden 2014 tulo-osuuteen sisältyvät osingot verottomia</a:t>
            </a:r>
            <a:r>
              <a:rPr lang="fi-FI" altLang="fi-FI" dirty="0"/>
              <a:t> </a:t>
            </a:r>
          </a:p>
        </p:txBody>
      </p:sp>
      <p:sp>
        <p:nvSpPr>
          <p:cNvPr id="57347" name="Rectangle 3"/>
          <p:cNvSpPr>
            <a:spLocks noGrp="1" noChangeArrowheads="1"/>
          </p:cNvSpPr>
          <p:nvPr>
            <p:ph type="body" sz="half" idx="1"/>
          </p:nvPr>
        </p:nvSpPr>
        <p:spPr>
          <a:xfrm>
            <a:off x="304800" y="1752600"/>
            <a:ext cx="4953000" cy="4572000"/>
          </a:xfrm>
        </p:spPr>
        <p:txBody>
          <a:bodyPr/>
          <a:lstStyle/>
          <a:p>
            <a:pPr eaLnBrk="1" hangingPunct="1">
              <a:lnSpc>
                <a:spcPct val="90000"/>
              </a:lnSpc>
              <a:buFontTx/>
              <a:buNone/>
            </a:pPr>
            <a:r>
              <a:rPr lang="fi-FI" altLang="fi-FI" sz="1800" dirty="0">
                <a:cs typeface="Times New Roman" pitchFamily="18" charset="0"/>
              </a:rPr>
              <a:t>  			</a:t>
            </a:r>
            <a:r>
              <a:rPr lang="fi-FI" altLang="fi-FI" sz="1800" dirty="0">
                <a:cs typeface="Arial" charset="0"/>
              </a:rPr>
              <a:t>I ay</a:t>
            </a:r>
            <a:r>
              <a:rPr lang="fi-FI" altLang="fi-FI" sz="1800" dirty="0">
                <a:cs typeface="Times New Roman" pitchFamily="18" charset="0"/>
              </a:rPr>
              <a:t>	</a:t>
            </a:r>
            <a:r>
              <a:rPr lang="fi-FI" altLang="fi-FI" sz="1800" dirty="0">
                <a:cs typeface="Arial" charset="0"/>
              </a:rPr>
              <a:t>osakasOY1/2</a:t>
            </a:r>
            <a:endParaRPr lang="fi-FI" altLang="fi-FI" sz="1800" dirty="0">
              <a:cs typeface="Times New Roman" pitchFamily="18" charset="0"/>
            </a:endParaRPr>
          </a:p>
          <a:p>
            <a:pPr eaLnBrk="1" hangingPunct="1">
              <a:lnSpc>
                <a:spcPct val="90000"/>
              </a:lnSpc>
            </a:pPr>
            <a:r>
              <a:rPr lang="fi-FI" altLang="fi-FI" sz="1800" dirty="0" err="1">
                <a:cs typeface="Arial" charset="0"/>
              </a:rPr>
              <a:t>osinkoEVL</a:t>
            </a:r>
            <a:r>
              <a:rPr lang="fi-FI" altLang="fi-FI" sz="1800" dirty="0">
                <a:cs typeface="Times New Roman" pitchFamily="18" charset="0"/>
              </a:rPr>
              <a:t>     	 </a:t>
            </a:r>
            <a:r>
              <a:rPr lang="fi-FI" altLang="fi-FI" sz="1800" dirty="0">
                <a:cs typeface="Arial" charset="0"/>
              </a:rPr>
              <a:t>180 000</a:t>
            </a:r>
            <a:r>
              <a:rPr lang="fi-FI" altLang="fi-FI" sz="1800" dirty="0">
                <a:cs typeface="Times New Roman" pitchFamily="18" charset="0"/>
              </a:rPr>
              <a:t>	 	 </a:t>
            </a:r>
            <a:r>
              <a:rPr lang="fi-FI" altLang="fi-FI" sz="1800" dirty="0">
                <a:cs typeface="Arial" charset="0"/>
              </a:rPr>
              <a:t>90 000</a:t>
            </a:r>
            <a:endParaRPr lang="fi-FI" altLang="fi-FI" sz="1800" dirty="0">
              <a:cs typeface="Times New Roman" pitchFamily="18" charset="0"/>
            </a:endParaRPr>
          </a:p>
          <a:p>
            <a:pPr eaLnBrk="1" hangingPunct="1">
              <a:lnSpc>
                <a:spcPct val="90000"/>
              </a:lnSpc>
            </a:pPr>
            <a:r>
              <a:rPr lang="fi-FI" altLang="fi-FI" sz="1800" dirty="0" err="1">
                <a:cs typeface="Arial" charset="0"/>
              </a:rPr>
              <a:t>nettovar</a:t>
            </a:r>
            <a:r>
              <a:rPr lang="fi-FI" altLang="fi-FI" sz="1800" dirty="0">
                <a:cs typeface="Arial" charset="0"/>
              </a:rPr>
              <a:t>	2 000 000</a:t>
            </a:r>
            <a:r>
              <a:rPr lang="fi-FI" altLang="fi-FI" sz="1800" dirty="0">
                <a:cs typeface="Times New Roman" pitchFamily="18" charset="0"/>
              </a:rPr>
              <a:t>         </a:t>
            </a:r>
            <a:r>
              <a:rPr lang="fi-FI" altLang="fi-FI" sz="1800" dirty="0">
                <a:cs typeface="Arial" charset="0"/>
              </a:rPr>
              <a:t>1 000 000</a:t>
            </a:r>
            <a:endParaRPr lang="fi-FI" altLang="fi-FI" sz="1800" dirty="0">
              <a:cs typeface="Times New Roman" pitchFamily="18" charset="0"/>
            </a:endParaRPr>
          </a:p>
          <a:p>
            <a:pPr eaLnBrk="1" hangingPunct="1">
              <a:lnSpc>
                <a:spcPct val="90000"/>
              </a:lnSpc>
            </a:pPr>
            <a:r>
              <a:rPr lang="fi-FI" altLang="fi-FI" sz="1800" dirty="0" err="1">
                <a:cs typeface="Arial" charset="0"/>
              </a:rPr>
              <a:t>EVLtulo</a:t>
            </a:r>
            <a:r>
              <a:rPr lang="fi-FI" altLang="fi-FI" sz="1800" dirty="0">
                <a:cs typeface="Times New Roman" pitchFamily="18" charset="0"/>
              </a:rPr>
              <a:t>	   </a:t>
            </a:r>
            <a:r>
              <a:rPr lang="fi-FI" altLang="fi-FI" sz="1800" dirty="0">
                <a:cs typeface="Arial" charset="0"/>
              </a:rPr>
              <a:t>300 000</a:t>
            </a:r>
            <a:r>
              <a:rPr lang="fi-FI" altLang="fi-FI" sz="1800" dirty="0">
                <a:cs typeface="Times New Roman" pitchFamily="18" charset="0"/>
              </a:rPr>
              <a:t>	</a:t>
            </a:r>
            <a:r>
              <a:rPr lang="fi-FI" altLang="fi-FI" sz="1800" dirty="0">
                <a:cs typeface="Arial" charset="0"/>
              </a:rPr>
              <a:t>150 000</a:t>
            </a:r>
            <a:endParaRPr lang="fi-FI" altLang="fi-FI" sz="1800" dirty="0">
              <a:cs typeface="Times New Roman" pitchFamily="18" charset="0"/>
            </a:endParaRPr>
          </a:p>
          <a:p>
            <a:pPr eaLnBrk="1" hangingPunct="1">
              <a:lnSpc>
                <a:spcPct val="90000"/>
              </a:lnSpc>
            </a:pPr>
            <a:r>
              <a:rPr lang="fi-FI" altLang="fi-FI" sz="1800" dirty="0">
                <a:cs typeface="Times New Roman" pitchFamily="18" charset="0"/>
              </a:rPr>
              <a:t> 			    	 </a:t>
            </a:r>
            <a:r>
              <a:rPr lang="fi-FI" altLang="fi-FI" sz="1800" u="sng" dirty="0">
                <a:cs typeface="Arial" charset="0"/>
              </a:rPr>
              <a:t>-90 000</a:t>
            </a:r>
          </a:p>
          <a:p>
            <a:pPr eaLnBrk="1" hangingPunct="1">
              <a:lnSpc>
                <a:spcPct val="90000"/>
              </a:lnSpc>
            </a:pPr>
            <a:r>
              <a:rPr lang="fi-FI" altLang="fi-FI" sz="1800" dirty="0">
                <a:cs typeface="Arial" charset="0"/>
              </a:rPr>
              <a:t> 				  60 000</a:t>
            </a:r>
            <a:endParaRPr lang="fi-FI" altLang="fi-FI" sz="1800" dirty="0">
              <a:cs typeface="Times New Roman" pitchFamily="18" charset="0"/>
            </a:endParaRPr>
          </a:p>
          <a:p>
            <a:pPr eaLnBrk="1" hangingPunct="1">
              <a:lnSpc>
                <a:spcPct val="90000"/>
              </a:lnSpc>
            </a:pPr>
            <a:r>
              <a:rPr lang="fi-FI" altLang="fi-FI" sz="1800" dirty="0">
                <a:cs typeface="Arial" charset="0"/>
              </a:rPr>
              <a:t>voitto-osuus 70 000</a:t>
            </a:r>
          </a:p>
          <a:p>
            <a:pPr eaLnBrk="1" hangingPunct="1">
              <a:lnSpc>
                <a:spcPct val="90000"/>
              </a:lnSpc>
            </a:pPr>
            <a:r>
              <a:rPr lang="fi-FI" altLang="fi-FI" sz="1800" dirty="0">
                <a:cs typeface="Times New Roman" pitchFamily="18" charset="0"/>
              </a:rPr>
              <a:t>Oy:n saamaan tulo-osuuteen sisältyy osinkoja, jotka yhtymä on saanut suomalaiselta tavalliselta osakeyhtiöltä </a:t>
            </a:r>
          </a:p>
          <a:p>
            <a:pPr eaLnBrk="1" hangingPunct="1">
              <a:lnSpc>
                <a:spcPct val="90000"/>
              </a:lnSpc>
            </a:pPr>
            <a:r>
              <a:rPr lang="fi-FI" altLang="fi-FI" sz="1800" dirty="0">
                <a:cs typeface="Times New Roman" pitchFamily="18" charset="0"/>
              </a:rPr>
              <a:t>Yhtymäosuus on oy:n käyttöomaisuutta</a:t>
            </a:r>
          </a:p>
          <a:p>
            <a:pPr eaLnBrk="1" hangingPunct="1">
              <a:lnSpc>
                <a:spcPct val="90000"/>
              </a:lnSpc>
            </a:pPr>
            <a:r>
              <a:rPr lang="fi-FI" altLang="fi-FI" sz="1800" dirty="0">
                <a:cs typeface="Times New Roman" pitchFamily="18" charset="0"/>
              </a:rPr>
              <a:t> Osakeyhtiö on kirjanpidossaan tulouttanut voitto-osuudet 70 000</a:t>
            </a:r>
            <a:endParaRPr lang="fi-FI" altLang="fi-FI" sz="1800" dirty="0">
              <a:cs typeface="Arial" charset="0"/>
            </a:endParaRPr>
          </a:p>
          <a:p>
            <a:pPr eaLnBrk="1" hangingPunct="1">
              <a:lnSpc>
                <a:spcPct val="90000"/>
              </a:lnSpc>
            </a:pPr>
            <a:endParaRPr lang="fi-FI" altLang="fi-FI" sz="1800" dirty="0">
              <a:cs typeface="Times New Roman" pitchFamily="18" charset="0"/>
            </a:endParaRPr>
          </a:p>
          <a:p>
            <a:pPr eaLnBrk="1" hangingPunct="1">
              <a:lnSpc>
                <a:spcPct val="90000"/>
              </a:lnSpc>
            </a:pPr>
            <a:endParaRPr lang="fi-FI" altLang="fi-FI" sz="1800" dirty="0"/>
          </a:p>
        </p:txBody>
      </p:sp>
      <p:sp>
        <p:nvSpPr>
          <p:cNvPr id="57348" name="Rectangle 4"/>
          <p:cNvSpPr>
            <a:spLocks noGrp="1" noChangeArrowheads="1"/>
          </p:cNvSpPr>
          <p:nvPr>
            <p:ph type="body" sz="half" idx="2"/>
          </p:nvPr>
        </p:nvSpPr>
        <p:spPr>
          <a:xfrm>
            <a:off x="5334000" y="1752600"/>
            <a:ext cx="3457575" cy="4484688"/>
          </a:xfrm>
        </p:spPr>
        <p:txBody>
          <a:bodyPr/>
          <a:lstStyle/>
          <a:p>
            <a:pPr eaLnBrk="1" hangingPunct="1"/>
            <a:r>
              <a:rPr lang="fi-FI" altLang="fi-FI" sz="1800" dirty="0">
                <a:cs typeface="Times New Roman" pitchFamily="18" charset="0"/>
              </a:rPr>
              <a:t>Tulo-osuuteen sisältyvät osingot ovat EVL 6 a §:n nojalla kokonaan verovapaata tuloa</a:t>
            </a:r>
          </a:p>
          <a:p>
            <a:pPr eaLnBrk="1" hangingPunct="1"/>
            <a:r>
              <a:rPr lang="fi-FI" altLang="fi-FI" sz="1800" dirty="0">
                <a:cs typeface="Times New Roman" pitchFamily="18" charset="0"/>
              </a:rPr>
              <a:t>Tulo-osuudesta 150 000 vähennetään osinkojen määrä 90 000</a:t>
            </a:r>
          </a:p>
          <a:p>
            <a:pPr eaLnBrk="1" hangingPunct="1"/>
            <a:r>
              <a:rPr lang="fi-FI" altLang="fi-FI" sz="1800" dirty="0">
                <a:cs typeface="Times New Roman" pitchFamily="18" charset="0"/>
              </a:rPr>
              <a:t>Veronalaisen tulo-osuuden määrä 60 000 lisätään tuloon</a:t>
            </a:r>
          </a:p>
          <a:p>
            <a:pPr eaLnBrk="1" hangingPunct="1"/>
            <a:r>
              <a:rPr lang="fi-FI" altLang="fi-FI" sz="1800" dirty="0">
                <a:cs typeface="Times New Roman" pitchFamily="18" charset="0"/>
              </a:rPr>
              <a:t>kirjanpidossa tuloksi luetut voitto-osuudet 70000 vähennetään tulosta</a:t>
            </a:r>
            <a:r>
              <a:rPr lang="fi-FI" altLang="fi-FI" sz="1800" dirty="0"/>
              <a:t>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r>
              <a:rPr lang="fi-FI" altLang="fi-FI" sz="2000" dirty="0"/>
              <a:t>Esimerkki, </a:t>
            </a:r>
            <a:r>
              <a:rPr lang="fi-FI" altLang="fi-FI" sz="2000" dirty="0">
                <a:cs typeface="Times New Roman" pitchFamily="18" charset="0"/>
              </a:rPr>
              <a:t>vuoden 2014 tulo-osuuteen sisältyvät osingot verovapaita, tulo-osuus ei riitä verovapaan osan vähentämiseen</a:t>
            </a:r>
            <a:br>
              <a:rPr lang="fi-FI" altLang="fi-FI" sz="2000" dirty="0">
                <a:cs typeface="Times New Roman" pitchFamily="18" charset="0"/>
              </a:rPr>
            </a:br>
            <a:endParaRPr lang="fi-FI" altLang="fi-FI" sz="2000" dirty="0">
              <a:cs typeface="Times New Roman" pitchFamily="18" charset="0"/>
            </a:endParaRPr>
          </a:p>
        </p:txBody>
      </p:sp>
      <p:sp>
        <p:nvSpPr>
          <p:cNvPr id="58371" name="Rectangle 3"/>
          <p:cNvSpPr>
            <a:spLocks noGrp="1" noChangeArrowheads="1"/>
          </p:cNvSpPr>
          <p:nvPr>
            <p:ph type="body" sz="half" idx="1"/>
          </p:nvPr>
        </p:nvSpPr>
        <p:spPr>
          <a:xfrm>
            <a:off x="228600" y="1752600"/>
            <a:ext cx="5029200" cy="4572000"/>
          </a:xfrm>
        </p:spPr>
        <p:txBody>
          <a:bodyPr/>
          <a:lstStyle/>
          <a:p>
            <a:pPr eaLnBrk="1" hangingPunct="1">
              <a:lnSpc>
                <a:spcPct val="90000"/>
              </a:lnSpc>
            </a:pPr>
            <a:r>
              <a:rPr lang="fi-FI" altLang="fi-FI" sz="1800" dirty="0">
                <a:cs typeface="Arial" charset="0"/>
              </a:rPr>
              <a:t> 		</a:t>
            </a:r>
            <a:r>
              <a:rPr lang="fi-FI" altLang="fi-FI" sz="1800" dirty="0" err="1">
                <a:cs typeface="Arial" charset="0"/>
              </a:rPr>
              <a:t>Iay</a:t>
            </a:r>
            <a:r>
              <a:rPr lang="fi-FI" altLang="fi-FI" sz="1800" dirty="0">
                <a:cs typeface="Times New Roman" pitchFamily="18" charset="0"/>
              </a:rPr>
              <a:t>	       </a:t>
            </a:r>
            <a:r>
              <a:rPr lang="fi-FI" altLang="fi-FI" sz="1800" dirty="0">
                <a:cs typeface="Arial" charset="0"/>
              </a:rPr>
              <a:t>osakasOY1/2</a:t>
            </a:r>
            <a:endParaRPr lang="fi-FI" altLang="fi-FI" sz="1800" dirty="0">
              <a:cs typeface="Times New Roman" pitchFamily="18" charset="0"/>
            </a:endParaRPr>
          </a:p>
          <a:p>
            <a:pPr eaLnBrk="1" hangingPunct="1">
              <a:lnSpc>
                <a:spcPct val="90000"/>
              </a:lnSpc>
            </a:pPr>
            <a:r>
              <a:rPr lang="fi-FI" altLang="fi-FI" sz="1800" dirty="0" err="1">
                <a:cs typeface="Arial" charset="0"/>
              </a:rPr>
              <a:t>osinkoEVL</a:t>
            </a:r>
            <a:r>
              <a:rPr lang="fi-FI" altLang="fi-FI" sz="1800" dirty="0">
                <a:cs typeface="Times New Roman" pitchFamily="18" charset="0"/>
              </a:rPr>
              <a:t>	   </a:t>
            </a:r>
            <a:r>
              <a:rPr lang="fi-FI" altLang="fi-FI" sz="1800" dirty="0">
                <a:cs typeface="Arial" charset="0"/>
              </a:rPr>
              <a:t>180 000</a:t>
            </a:r>
            <a:r>
              <a:rPr lang="fi-FI" altLang="fi-FI" sz="1800" dirty="0">
                <a:cs typeface="Times New Roman" pitchFamily="18" charset="0"/>
              </a:rPr>
              <a:t>	     </a:t>
            </a:r>
            <a:r>
              <a:rPr lang="fi-FI" altLang="fi-FI" sz="1800" dirty="0">
                <a:cs typeface="Arial" charset="0"/>
              </a:rPr>
              <a:t>90 000</a:t>
            </a:r>
            <a:endParaRPr lang="fi-FI" altLang="fi-FI" sz="1800" dirty="0">
              <a:cs typeface="Times New Roman" pitchFamily="18" charset="0"/>
            </a:endParaRPr>
          </a:p>
          <a:p>
            <a:pPr eaLnBrk="1" hangingPunct="1">
              <a:lnSpc>
                <a:spcPct val="90000"/>
              </a:lnSpc>
            </a:pPr>
            <a:r>
              <a:rPr lang="fi-FI" altLang="fi-FI" sz="1800" dirty="0" err="1">
                <a:cs typeface="Arial" charset="0"/>
              </a:rPr>
              <a:t>nettovar</a:t>
            </a:r>
            <a:r>
              <a:rPr lang="fi-FI" altLang="fi-FI" sz="1800" dirty="0">
                <a:cs typeface="Times New Roman" pitchFamily="18" charset="0"/>
              </a:rPr>
              <a:t> 	</a:t>
            </a:r>
            <a:r>
              <a:rPr lang="fi-FI" altLang="fi-FI" sz="1800" dirty="0">
                <a:cs typeface="Arial" charset="0"/>
              </a:rPr>
              <a:t>2 000 000</a:t>
            </a:r>
            <a:r>
              <a:rPr lang="fi-FI" altLang="fi-FI" sz="1800" dirty="0">
                <a:cs typeface="Times New Roman" pitchFamily="18" charset="0"/>
              </a:rPr>
              <a:t>	</a:t>
            </a:r>
            <a:r>
              <a:rPr lang="fi-FI" altLang="fi-FI" sz="1800" dirty="0">
                <a:cs typeface="Arial" charset="0"/>
              </a:rPr>
              <a:t>1 000 000</a:t>
            </a:r>
            <a:endParaRPr lang="fi-FI" altLang="fi-FI" sz="1800" dirty="0">
              <a:cs typeface="Times New Roman" pitchFamily="18" charset="0"/>
            </a:endParaRPr>
          </a:p>
          <a:p>
            <a:pPr eaLnBrk="1" hangingPunct="1">
              <a:lnSpc>
                <a:spcPct val="90000"/>
              </a:lnSpc>
            </a:pPr>
            <a:r>
              <a:rPr lang="fi-FI" altLang="fi-FI" sz="1800" dirty="0" err="1">
                <a:cs typeface="Arial" charset="0"/>
              </a:rPr>
              <a:t>EVLtulo</a:t>
            </a:r>
            <a:r>
              <a:rPr lang="fi-FI" altLang="fi-FI" sz="1800" dirty="0">
                <a:cs typeface="Times New Roman" pitchFamily="18" charset="0"/>
              </a:rPr>
              <a:t>	   </a:t>
            </a:r>
            <a:r>
              <a:rPr lang="fi-FI" altLang="fi-FI" sz="1800" dirty="0">
                <a:cs typeface="Arial" charset="0"/>
              </a:rPr>
              <a:t>100 000</a:t>
            </a:r>
            <a:r>
              <a:rPr lang="fi-FI" altLang="fi-FI" sz="1800" dirty="0">
                <a:cs typeface="Times New Roman" pitchFamily="18" charset="0"/>
              </a:rPr>
              <a:t>	     </a:t>
            </a:r>
            <a:r>
              <a:rPr lang="fi-FI" altLang="fi-FI" sz="1800" dirty="0">
                <a:cs typeface="Arial" charset="0"/>
              </a:rPr>
              <a:t>50 000</a:t>
            </a:r>
          </a:p>
          <a:p>
            <a:pPr eaLnBrk="1" hangingPunct="1">
              <a:lnSpc>
                <a:spcPct val="90000"/>
              </a:lnSpc>
            </a:pPr>
            <a:r>
              <a:rPr lang="fi-FI" altLang="fi-FI" sz="1800" u="sng" dirty="0">
                <a:cs typeface="Times New Roman" pitchFamily="18" charset="0"/>
              </a:rPr>
              <a:t> 				   -90 000 </a:t>
            </a:r>
          </a:p>
          <a:p>
            <a:pPr eaLnBrk="1" hangingPunct="1">
              <a:lnSpc>
                <a:spcPct val="90000"/>
              </a:lnSpc>
            </a:pPr>
            <a:r>
              <a:rPr lang="fi-FI" altLang="fi-FI" sz="1800" dirty="0">
                <a:cs typeface="Arial" charset="0"/>
              </a:rPr>
              <a:t> 				   -40 000</a:t>
            </a:r>
            <a:endParaRPr lang="fi-FI" altLang="fi-FI" sz="1800" dirty="0">
              <a:cs typeface="Times New Roman" pitchFamily="18" charset="0"/>
            </a:endParaRPr>
          </a:p>
          <a:p>
            <a:pPr eaLnBrk="1" hangingPunct="1">
              <a:lnSpc>
                <a:spcPct val="90000"/>
              </a:lnSpc>
            </a:pPr>
            <a:r>
              <a:rPr lang="fi-FI" altLang="fi-FI" sz="1800" dirty="0">
                <a:cs typeface="Arial" charset="0"/>
              </a:rPr>
              <a:t>voitto-osuus 		</a:t>
            </a:r>
            <a:r>
              <a:rPr lang="fi-FI" altLang="fi-FI" sz="1800">
                <a:cs typeface="Arial" charset="0"/>
              </a:rPr>
              <a:t>    	    30 </a:t>
            </a:r>
            <a:r>
              <a:rPr lang="fi-FI" altLang="fi-FI" sz="1800" dirty="0">
                <a:cs typeface="Arial" charset="0"/>
              </a:rPr>
              <a:t>000</a:t>
            </a:r>
          </a:p>
          <a:p>
            <a:pPr eaLnBrk="1" hangingPunct="1">
              <a:lnSpc>
                <a:spcPct val="90000"/>
              </a:lnSpc>
            </a:pPr>
            <a:r>
              <a:rPr lang="fi-FI" altLang="fi-FI" sz="1800" dirty="0">
                <a:cs typeface="Times New Roman" pitchFamily="18" charset="0"/>
              </a:rPr>
              <a:t>Tulo-osuus ei riitä osinkojen verovapaan osan vähentämiseen</a:t>
            </a:r>
          </a:p>
          <a:p>
            <a:pPr eaLnBrk="1" hangingPunct="1">
              <a:lnSpc>
                <a:spcPct val="90000"/>
              </a:lnSpc>
            </a:pPr>
            <a:r>
              <a:rPr lang="fi-FI" altLang="fi-FI" sz="1800" dirty="0">
                <a:cs typeface="Times New Roman" pitchFamily="18" charset="0"/>
              </a:rPr>
              <a:t>Vähentämättä jää 40 000 </a:t>
            </a:r>
          </a:p>
          <a:p>
            <a:pPr eaLnBrk="1" hangingPunct="1">
              <a:lnSpc>
                <a:spcPct val="90000"/>
              </a:lnSpc>
            </a:pPr>
            <a:r>
              <a:rPr lang="fi-FI" altLang="fi-FI" sz="1800" dirty="0">
                <a:cs typeface="Times New Roman" pitchFamily="18" charset="0"/>
              </a:rPr>
              <a:t>Vähennys tehdään saman yhtymän saman tulolähteen tulo-osuudesta seuraavina 10 verovuotena</a:t>
            </a:r>
          </a:p>
          <a:p>
            <a:pPr eaLnBrk="1" hangingPunct="1">
              <a:lnSpc>
                <a:spcPct val="90000"/>
              </a:lnSpc>
            </a:pPr>
            <a:endParaRPr lang="fi-FI" altLang="fi-FI" sz="1800" dirty="0"/>
          </a:p>
        </p:txBody>
      </p:sp>
      <p:sp>
        <p:nvSpPr>
          <p:cNvPr id="58372" name="Rectangle 4"/>
          <p:cNvSpPr>
            <a:spLocks noGrp="1" noChangeArrowheads="1"/>
          </p:cNvSpPr>
          <p:nvPr>
            <p:ph type="body" sz="half" idx="2"/>
          </p:nvPr>
        </p:nvSpPr>
        <p:spPr>
          <a:xfrm>
            <a:off x="5334000" y="1752600"/>
            <a:ext cx="3457575" cy="4484688"/>
          </a:xfrm>
        </p:spPr>
        <p:txBody>
          <a:bodyPr/>
          <a:lstStyle/>
          <a:p>
            <a:pPr eaLnBrk="1" hangingPunct="1"/>
            <a:r>
              <a:rPr lang="fi-FI" altLang="fi-FI" sz="2000" dirty="0">
                <a:cs typeface="Times New Roman" pitchFamily="18" charset="0"/>
              </a:rPr>
              <a:t>Kirjanpidossa tuloutettu voitto-osuus 30 000 vähennetään tulosta</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r>
              <a:rPr lang="fi-FI" altLang="fi-FI" sz="2400" dirty="0"/>
              <a:t>Esimerkki, </a:t>
            </a:r>
            <a:r>
              <a:rPr lang="fi-FI" altLang="fi-FI" sz="2400" dirty="0">
                <a:cs typeface="Times New Roman" pitchFamily="18" charset="0"/>
              </a:rPr>
              <a:t>vuoden 2015 tulo-osuudesta vähennetään vähentämättä jäänyt osingon verovapaa osa</a:t>
            </a:r>
            <a:r>
              <a:rPr lang="fi-FI" altLang="fi-FI" dirty="0">
                <a:cs typeface="Times New Roman" pitchFamily="18" charset="0"/>
              </a:rPr>
              <a:t> </a:t>
            </a:r>
          </a:p>
        </p:txBody>
      </p:sp>
      <p:sp>
        <p:nvSpPr>
          <p:cNvPr id="59395" name="Rectangle 3"/>
          <p:cNvSpPr>
            <a:spLocks noGrp="1" noChangeArrowheads="1"/>
          </p:cNvSpPr>
          <p:nvPr>
            <p:ph type="body" sz="half" idx="1"/>
          </p:nvPr>
        </p:nvSpPr>
        <p:spPr>
          <a:xfrm>
            <a:off x="304800" y="1752600"/>
            <a:ext cx="4953000" cy="4572000"/>
          </a:xfrm>
        </p:spPr>
        <p:txBody>
          <a:bodyPr/>
          <a:lstStyle/>
          <a:p>
            <a:pPr eaLnBrk="1" hangingPunct="1"/>
            <a:r>
              <a:rPr lang="fi-FI" altLang="fi-FI" sz="1800" dirty="0">
                <a:cs typeface="Arial" charset="0"/>
              </a:rPr>
              <a:t>  		</a:t>
            </a:r>
            <a:r>
              <a:rPr lang="en-GB" altLang="fi-FI" sz="1800" dirty="0">
                <a:cs typeface="Arial" charset="0"/>
              </a:rPr>
              <a:t>I ay</a:t>
            </a:r>
            <a:r>
              <a:rPr lang="fi-FI" altLang="fi-FI" sz="1800" dirty="0">
                <a:cs typeface="Times New Roman" pitchFamily="18" charset="0"/>
              </a:rPr>
              <a:t>	</a:t>
            </a:r>
            <a:r>
              <a:rPr lang="fi-FI" altLang="fi-FI" sz="1800" dirty="0">
                <a:cs typeface="Arial" charset="0"/>
              </a:rPr>
              <a:t>osakasOY1/2</a:t>
            </a:r>
            <a:endParaRPr lang="fi-FI" altLang="fi-FI" sz="1800" dirty="0">
              <a:cs typeface="Times New Roman" pitchFamily="18" charset="0"/>
            </a:endParaRPr>
          </a:p>
          <a:p>
            <a:pPr eaLnBrk="1" hangingPunct="1"/>
            <a:r>
              <a:rPr lang="fi-FI" altLang="fi-FI" sz="1800" dirty="0" err="1">
                <a:cs typeface="Arial" charset="0"/>
              </a:rPr>
              <a:t>osinkoEVL</a:t>
            </a:r>
            <a:endParaRPr lang="fi-FI" altLang="fi-FI" sz="1800" dirty="0">
              <a:cs typeface="Times New Roman" pitchFamily="18" charset="0"/>
            </a:endParaRPr>
          </a:p>
          <a:p>
            <a:pPr eaLnBrk="1" hangingPunct="1"/>
            <a:r>
              <a:rPr lang="fi-FI" altLang="fi-FI" sz="1800" dirty="0" err="1">
                <a:cs typeface="Arial" charset="0"/>
              </a:rPr>
              <a:t>nettovar</a:t>
            </a:r>
            <a:r>
              <a:rPr lang="fi-FI" altLang="fi-FI" sz="1800" dirty="0">
                <a:cs typeface="Times New Roman" pitchFamily="18" charset="0"/>
              </a:rPr>
              <a:t>	</a:t>
            </a:r>
            <a:r>
              <a:rPr lang="fi-FI" altLang="fi-FI" sz="1800" dirty="0">
                <a:cs typeface="Arial" charset="0"/>
              </a:rPr>
              <a:t>2 000 000</a:t>
            </a:r>
            <a:r>
              <a:rPr lang="fi-FI" altLang="fi-FI" sz="1800" dirty="0">
                <a:cs typeface="Times New Roman" pitchFamily="18" charset="0"/>
              </a:rPr>
              <a:t>        </a:t>
            </a:r>
            <a:r>
              <a:rPr lang="fi-FI" altLang="fi-FI" sz="1800" dirty="0">
                <a:cs typeface="Arial" charset="0"/>
              </a:rPr>
              <a:t>1 000 000</a:t>
            </a:r>
            <a:endParaRPr lang="fi-FI" altLang="fi-FI" sz="1800" dirty="0">
              <a:cs typeface="Times New Roman" pitchFamily="18" charset="0"/>
            </a:endParaRPr>
          </a:p>
          <a:p>
            <a:pPr eaLnBrk="1" hangingPunct="1"/>
            <a:r>
              <a:rPr lang="fi-FI" altLang="fi-FI" sz="1800" dirty="0" err="1">
                <a:cs typeface="Arial" charset="0"/>
              </a:rPr>
              <a:t>EVLtulo</a:t>
            </a:r>
            <a:r>
              <a:rPr lang="fi-FI" altLang="fi-FI" sz="1800" dirty="0">
                <a:cs typeface="Arial" charset="0"/>
              </a:rPr>
              <a:t>	   100 000</a:t>
            </a:r>
            <a:r>
              <a:rPr lang="fi-FI" altLang="fi-FI" sz="1800" dirty="0">
                <a:cs typeface="Times New Roman" pitchFamily="18" charset="0"/>
              </a:rPr>
              <a:t>	 </a:t>
            </a:r>
            <a:r>
              <a:rPr lang="fi-FI" altLang="fi-FI" sz="1800" dirty="0">
                <a:cs typeface="Arial" charset="0"/>
              </a:rPr>
              <a:t>50 000</a:t>
            </a:r>
            <a:r>
              <a:rPr lang="fi-FI" altLang="fi-FI" sz="1800" dirty="0">
                <a:cs typeface="Times New Roman" pitchFamily="18" charset="0"/>
              </a:rPr>
              <a:t>  </a:t>
            </a:r>
          </a:p>
          <a:p>
            <a:pPr eaLnBrk="1" hangingPunct="1"/>
            <a:r>
              <a:rPr lang="fi-FI" altLang="fi-FI" sz="1800" dirty="0">
                <a:cs typeface="Times New Roman" pitchFamily="18" charset="0"/>
              </a:rPr>
              <a:t> </a:t>
            </a:r>
            <a:r>
              <a:rPr lang="fi-FI" altLang="fi-FI" sz="1800" dirty="0">
                <a:ea typeface="Arial Unicode MS" pitchFamily="34" charset="-128"/>
                <a:cs typeface="Arial Unicode MS" pitchFamily="34" charset="-128"/>
              </a:rPr>
              <a:t>ed. v vähentämättä</a:t>
            </a:r>
            <a:r>
              <a:rPr lang="fi-FI" altLang="fi-FI" sz="1800" dirty="0">
                <a:cs typeface="Times New Roman" pitchFamily="18" charset="0"/>
              </a:rPr>
              <a:t> </a:t>
            </a:r>
          </a:p>
          <a:p>
            <a:pPr eaLnBrk="1" hangingPunct="1"/>
            <a:r>
              <a:rPr lang="fi-FI" altLang="fi-FI" sz="1800" dirty="0">
                <a:ea typeface="Arial Unicode MS" pitchFamily="34" charset="-128"/>
                <a:cs typeface="Arial Unicode MS" pitchFamily="34" charset="-128"/>
              </a:rPr>
              <a:t>jäänyt osa</a:t>
            </a:r>
            <a:r>
              <a:rPr lang="fi-FI" altLang="fi-FI" sz="1800" dirty="0">
                <a:cs typeface="Times New Roman" pitchFamily="18" charset="0"/>
              </a:rPr>
              <a:t> 			 </a:t>
            </a:r>
            <a:r>
              <a:rPr lang="fi-FI" altLang="fi-FI" sz="1800" u="sng" dirty="0">
                <a:cs typeface="Arial" charset="0"/>
              </a:rPr>
              <a:t>40 000</a:t>
            </a:r>
          </a:p>
          <a:p>
            <a:pPr eaLnBrk="1" hangingPunct="1"/>
            <a:r>
              <a:rPr lang="fi-FI" altLang="fi-FI" sz="1800" dirty="0">
                <a:cs typeface="Arial" charset="0"/>
              </a:rPr>
              <a:t> 				 10 000</a:t>
            </a:r>
            <a:endParaRPr lang="fi-FI" altLang="fi-FI" sz="1800" dirty="0">
              <a:cs typeface="Times New Roman" pitchFamily="18" charset="0"/>
            </a:endParaRPr>
          </a:p>
          <a:p>
            <a:pPr eaLnBrk="1" hangingPunct="1"/>
            <a:endParaRPr lang="fi-FI" altLang="fi-FI" sz="1800" dirty="0">
              <a:cs typeface="Arial" charset="0"/>
            </a:endParaRPr>
          </a:p>
          <a:p>
            <a:pPr eaLnBrk="1" hangingPunct="1"/>
            <a:endParaRPr lang="fi-FI" altLang="fi-FI" sz="1800" dirty="0">
              <a:cs typeface="Arial" charset="0"/>
            </a:endParaRPr>
          </a:p>
          <a:p>
            <a:pPr eaLnBrk="1" hangingPunct="1"/>
            <a:r>
              <a:rPr lang="fi-FI" altLang="fi-FI" sz="1800" dirty="0">
                <a:cs typeface="Arial" charset="0"/>
              </a:rPr>
              <a:t>voitto-osuus 40 000                        </a:t>
            </a:r>
            <a:endParaRPr lang="fi-FI" altLang="fi-FI" sz="1800" dirty="0">
              <a:cs typeface="Times New Roman" pitchFamily="18" charset="0"/>
            </a:endParaRPr>
          </a:p>
          <a:p>
            <a:pPr eaLnBrk="1" hangingPunct="1"/>
            <a:endParaRPr lang="fi-FI" altLang="fi-FI" sz="1800" dirty="0">
              <a:cs typeface="Arial" charset="0"/>
            </a:endParaRPr>
          </a:p>
          <a:p>
            <a:pPr eaLnBrk="1" hangingPunct="1"/>
            <a:endParaRPr lang="fi-FI" altLang="fi-FI" sz="1800" dirty="0"/>
          </a:p>
        </p:txBody>
      </p:sp>
      <p:sp>
        <p:nvSpPr>
          <p:cNvPr id="59396" name="Rectangle 4"/>
          <p:cNvSpPr>
            <a:spLocks noGrp="1" noChangeArrowheads="1"/>
          </p:cNvSpPr>
          <p:nvPr>
            <p:ph type="body" sz="half" idx="2"/>
          </p:nvPr>
        </p:nvSpPr>
        <p:spPr>
          <a:xfrm>
            <a:off x="5257800" y="1752600"/>
            <a:ext cx="3457575" cy="4484688"/>
          </a:xfrm>
        </p:spPr>
        <p:txBody>
          <a:bodyPr/>
          <a:lstStyle/>
          <a:p>
            <a:pPr eaLnBrk="1" hangingPunct="1"/>
            <a:r>
              <a:rPr lang="fi-FI" altLang="fi-FI" sz="2000" dirty="0">
                <a:cs typeface="Times New Roman" pitchFamily="18" charset="0"/>
              </a:rPr>
              <a:t>oy:n saamasta tulo-osuudesta 50 000  vähennetään vuodelta 2015 vähentämättä jäänyt osingon verovapaa osa 40000</a:t>
            </a:r>
          </a:p>
          <a:p>
            <a:pPr eaLnBrk="1" hangingPunct="1"/>
            <a:r>
              <a:rPr lang="fi-FI" altLang="fi-FI" sz="2000" dirty="0">
                <a:cs typeface="Times New Roman" pitchFamily="18" charset="0"/>
              </a:rPr>
              <a:t>Tuloon lisätään 10000</a:t>
            </a:r>
          </a:p>
          <a:p>
            <a:pPr eaLnBrk="1" hangingPunct="1"/>
            <a:r>
              <a:rPr lang="fi-FI" altLang="fi-FI" sz="2000" dirty="0">
                <a:cs typeface="Times New Roman" pitchFamily="18" charset="0"/>
              </a:rPr>
              <a:t> Tulosta vähennetään kirjanpidossa tuloutetut voitto-osuudet 40 000</a:t>
            </a:r>
          </a:p>
          <a:p>
            <a:pPr eaLnBrk="1" hangingPunct="1">
              <a:buFontTx/>
              <a:buNone/>
            </a:pPr>
            <a:endParaRPr lang="fi-FI" altLang="fi-FI" sz="2000" dirty="0">
              <a:cs typeface="Times New Roman" pitchFamily="18" charset="0"/>
            </a:endParaRPr>
          </a:p>
          <a:p>
            <a:pPr eaLnBrk="1" hangingPunct="1"/>
            <a:endParaRPr lang="fi-FI" altLang="fi-FI" sz="20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827584" y="404664"/>
            <a:ext cx="7056438" cy="1036638"/>
          </a:xfrm>
        </p:spPr>
        <p:txBody>
          <a:bodyPr/>
          <a:lstStyle/>
          <a:p>
            <a:pPr eaLnBrk="1" hangingPunct="1"/>
            <a:r>
              <a:rPr lang="fi-FI" altLang="fi-FI" dirty="0">
                <a:cs typeface="Times New Roman" pitchFamily="18" charset="0"/>
              </a:rPr>
              <a:t>Luovutusvoiton verovapauden soveltamisala</a:t>
            </a:r>
            <a:br>
              <a:rPr lang="fi-FI" altLang="fi-FI" dirty="0">
                <a:cs typeface="Times New Roman" pitchFamily="18" charset="0"/>
              </a:rPr>
            </a:br>
            <a:endParaRPr lang="fi-FI" altLang="fi-FI" dirty="0">
              <a:cs typeface="Times New Roman" pitchFamily="18" charset="0"/>
            </a:endParaRPr>
          </a:p>
        </p:txBody>
      </p:sp>
      <p:sp>
        <p:nvSpPr>
          <p:cNvPr id="61443" name="Rectangle 3"/>
          <p:cNvSpPr>
            <a:spLocks noGrp="1" noChangeArrowheads="1"/>
          </p:cNvSpPr>
          <p:nvPr>
            <p:ph type="body" idx="1"/>
          </p:nvPr>
        </p:nvSpPr>
        <p:spPr>
          <a:xfrm>
            <a:off x="827088" y="1676400"/>
            <a:ext cx="7620000" cy="5181600"/>
          </a:xfrm>
        </p:spPr>
        <p:txBody>
          <a:bodyPr/>
          <a:lstStyle/>
          <a:p>
            <a:pPr eaLnBrk="1" hangingPunct="1">
              <a:spcBef>
                <a:spcPct val="40000"/>
              </a:spcBef>
            </a:pPr>
            <a:r>
              <a:rPr lang="fi-FI" altLang="fi-FI" sz="1800" dirty="0">
                <a:ea typeface="Arial Unicode MS" pitchFamily="34" charset="-128"/>
                <a:cs typeface="Arial Unicode MS" pitchFamily="34" charset="-128"/>
              </a:rPr>
              <a:t>osakeyhti</a:t>
            </a:r>
            <a:r>
              <a:rPr lang="fi-FI" altLang="fi-FI" sz="1800" dirty="0">
                <a:latin typeface="Arial" charset="0"/>
                <a:ea typeface="Arial Unicode MS" pitchFamily="34" charset="-128"/>
                <a:cs typeface="Arial Unicode MS" pitchFamily="34" charset="-128"/>
              </a:rPr>
              <a:t>ö</a:t>
            </a:r>
            <a:r>
              <a:rPr lang="fi-FI" altLang="fi-FI" sz="1800" dirty="0">
                <a:ea typeface="Arial Unicode MS" pitchFamily="34" charset="-128"/>
                <a:cs typeface="Arial Unicode MS" pitchFamily="34" charset="-128"/>
              </a:rPr>
              <a:t>iden, osuuskuntien, s</a:t>
            </a:r>
            <a:r>
              <a:rPr lang="fi-FI" altLang="fi-FI" sz="1800" dirty="0">
                <a:latin typeface="Arial" charset="0"/>
                <a:ea typeface="Arial Unicode MS" pitchFamily="34" charset="-128"/>
                <a:cs typeface="Arial Unicode MS" pitchFamily="34" charset="-128"/>
              </a:rPr>
              <a:t>ää</a:t>
            </a:r>
            <a:r>
              <a:rPr lang="fi-FI" altLang="fi-FI" sz="1800" dirty="0">
                <a:ea typeface="Arial Unicode MS" pitchFamily="34" charset="-128"/>
                <a:cs typeface="Arial Unicode MS" pitchFamily="34" charset="-128"/>
              </a:rPr>
              <a:t>st</a:t>
            </a:r>
            <a:r>
              <a:rPr lang="fi-FI" altLang="fi-FI" sz="1800" dirty="0">
                <a:latin typeface="Arial" charset="0"/>
                <a:ea typeface="Arial Unicode MS" pitchFamily="34" charset="-128"/>
                <a:cs typeface="Arial Unicode MS" pitchFamily="34" charset="-128"/>
              </a:rPr>
              <a:t>ö</a:t>
            </a:r>
            <a:r>
              <a:rPr lang="fi-FI" altLang="fi-FI" sz="1800" dirty="0">
                <a:ea typeface="Arial Unicode MS" pitchFamily="34" charset="-128"/>
                <a:cs typeface="Arial Unicode MS" pitchFamily="34" charset="-128"/>
              </a:rPr>
              <a:t>pankkien ja keskin</a:t>
            </a:r>
            <a:r>
              <a:rPr lang="fi-FI" altLang="fi-FI" sz="1800" dirty="0">
                <a:latin typeface="Arial" charset="0"/>
                <a:ea typeface="Arial Unicode MS" pitchFamily="34" charset="-128"/>
                <a:cs typeface="Arial Unicode MS" pitchFamily="34" charset="-128"/>
              </a:rPr>
              <a:t>ä</a:t>
            </a:r>
            <a:r>
              <a:rPr lang="fi-FI" altLang="fi-FI" sz="1800" dirty="0">
                <a:ea typeface="Arial Unicode MS" pitchFamily="34" charset="-128"/>
                <a:cs typeface="Arial Unicode MS" pitchFamily="34" charset="-128"/>
              </a:rPr>
              <a:t>isten vakuutusyhti</a:t>
            </a:r>
            <a:r>
              <a:rPr lang="fi-FI" altLang="fi-FI" sz="1800" dirty="0">
                <a:latin typeface="Arial" charset="0"/>
                <a:ea typeface="Arial Unicode MS" pitchFamily="34" charset="-128"/>
                <a:cs typeface="Arial Unicode MS" pitchFamily="34" charset="-128"/>
              </a:rPr>
              <a:t>ö</a:t>
            </a:r>
            <a:r>
              <a:rPr lang="fi-FI" altLang="fi-FI" sz="1800" dirty="0">
                <a:ea typeface="Arial Unicode MS" pitchFamily="34" charset="-128"/>
                <a:cs typeface="Arial Unicode MS" pitchFamily="34" charset="-128"/>
              </a:rPr>
              <a:t>iden elinkeinotulol</a:t>
            </a:r>
            <a:r>
              <a:rPr lang="fi-FI" altLang="fi-FI" sz="1800" dirty="0">
                <a:latin typeface="Arial" charset="0"/>
                <a:ea typeface="Arial Unicode MS" pitchFamily="34" charset="-128"/>
                <a:cs typeface="Arial Unicode MS" pitchFamily="34" charset="-128"/>
              </a:rPr>
              <a:t>ä</a:t>
            </a:r>
            <a:r>
              <a:rPr lang="fi-FI" altLang="fi-FI" sz="1800" dirty="0">
                <a:ea typeface="Arial Unicode MS" pitchFamily="34" charset="-128"/>
                <a:cs typeface="Arial Unicode MS" pitchFamily="34" charset="-128"/>
              </a:rPr>
              <a:t>hteen k</a:t>
            </a:r>
            <a:r>
              <a:rPr lang="fi-FI" altLang="fi-FI" sz="1800" dirty="0">
                <a:latin typeface="Arial" charset="0"/>
                <a:ea typeface="Arial Unicode MS" pitchFamily="34" charset="-128"/>
                <a:cs typeface="Arial Unicode MS" pitchFamily="34" charset="-128"/>
              </a:rPr>
              <a:t>ä</a:t>
            </a:r>
            <a:r>
              <a:rPr lang="fi-FI" altLang="fi-FI" sz="1800" dirty="0">
                <a:ea typeface="Arial Unicode MS" pitchFamily="34" charset="-128"/>
                <a:cs typeface="Arial Unicode MS" pitchFamily="34" charset="-128"/>
              </a:rPr>
              <a:t>ytt</a:t>
            </a:r>
            <a:r>
              <a:rPr lang="fi-FI" altLang="fi-FI" sz="1800" dirty="0">
                <a:latin typeface="Arial" charset="0"/>
                <a:ea typeface="Arial Unicode MS" pitchFamily="34" charset="-128"/>
                <a:cs typeface="Arial Unicode MS" pitchFamily="34" charset="-128"/>
              </a:rPr>
              <a:t>ö</a:t>
            </a:r>
            <a:r>
              <a:rPr lang="fi-FI" altLang="fi-FI" sz="1800" dirty="0">
                <a:ea typeface="Arial Unicode MS" pitchFamily="34" charset="-128"/>
                <a:cs typeface="Arial Unicode MS" pitchFamily="34" charset="-128"/>
              </a:rPr>
              <a:t>omaisuusosakkeiden luovutus  </a:t>
            </a:r>
          </a:p>
          <a:p>
            <a:pPr eaLnBrk="1" hangingPunct="1">
              <a:spcBef>
                <a:spcPct val="40000"/>
              </a:spcBef>
            </a:pPr>
            <a:r>
              <a:rPr lang="fi-FI" altLang="fi-FI" sz="1800" dirty="0">
                <a:ea typeface="Arial Unicode MS" pitchFamily="34" charset="-128"/>
                <a:cs typeface="Arial Unicode MS" pitchFamily="34" charset="-128"/>
              </a:rPr>
              <a:t>luovuttajayhteis</a:t>
            </a:r>
            <a:r>
              <a:rPr lang="fi-FI" altLang="fi-FI" sz="1800" dirty="0">
                <a:latin typeface="Arial" charset="0"/>
                <a:ea typeface="Arial Unicode MS" pitchFamily="34" charset="-128"/>
                <a:cs typeface="Arial Unicode MS" pitchFamily="34" charset="-128"/>
              </a:rPr>
              <a:t>ö</a:t>
            </a:r>
            <a:r>
              <a:rPr lang="fi-FI" altLang="fi-FI" sz="1800" dirty="0">
                <a:ea typeface="Arial Unicode MS" pitchFamily="34" charset="-128"/>
                <a:cs typeface="Arial Unicode MS" pitchFamily="34" charset="-128"/>
              </a:rPr>
              <a:t> ei ole p</a:t>
            </a:r>
            <a:r>
              <a:rPr lang="fi-FI" altLang="fi-FI" sz="1800" dirty="0">
                <a:latin typeface="Arial" charset="0"/>
                <a:ea typeface="Arial Unicode MS" pitchFamily="34" charset="-128"/>
                <a:cs typeface="Arial Unicode MS" pitchFamily="34" charset="-128"/>
              </a:rPr>
              <a:t>ää</a:t>
            </a:r>
            <a:r>
              <a:rPr lang="fi-FI" altLang="fi-FI" sz="1800" dirty="0">
                <a:ea typeface="Arial Unicode MS" pitchFamily="34" charset="-128"/>
                <a:cs typeface="Arial Unicode MS" pitchFamily="34" charset="-128"/>
              </a:rPr>
              <a:t>omasijoitusyhti</a:t>
            </a:r>
            <a:r>
              <a:rPr lang="fi-FI" altLang="fi-FI" sz="1800" dirty="0">
                <a:latin typeface="Arial" charset="0"/>
                <a:ea typeface="Arial Unicode MS" pitchFamily="34" charset="-128"/>
                <a:cs typeface="Arial Unicode MS" pitchFamily="34" charset="-128"/>
              </a:rPr>
              <a:t>ö</a:t>
            </a:r>
            <a:endParaRPr lang="fi-FI" altLang="fi-FI" sz="1800" dirty="0">
              <a:ea typeface="Arial Unicode MS" pitchFamily="34" charset="-128"/>
              <a:cs typeface="Arial Unicode MS" pitchFamily="34" charset="-128"/>
            </a:endParaRPr>
          </a:p>
          <a:p>
            <a:pPr eaLnBrk="1" hangingPunct="1">
              <a:spcBef>
                <a:spcPct val="40000"/>
              </a:spcBef>
            </a:pPr>
            <a:r>
              <a:rPr lang="fi-FI" altLang="fi-FI" sz="1800" dirty="0">
                <a:ea typeface="Arial Unicode MS" pitchFamily="34" charset="-128"/>
                <a:cs typeface="Arial Unicode MS" pitchFamily="34" charset="-128"/>
              </a:rPr>
              <a:t>luovuttava yhteis</a:t>
            </a:r>
            <a:r>
              <a:rPr lang="fi-FI" altLang="fi-FI" sz="1800" dirty="0">
                <a:latin typeface="Arial" charset="0"/>
                <a:ea typeface="Arial Unicode MS" pitchFamily="34" charset="-128"/>
                <a:cs typeface="Arial Unicode MS" pitchFamily="34" charset="-128"/>
              </a:rPr>
              <a:t>ö</a:t>
            </a:r>
            <a:r>
              <a:rPr lang="fi-FI" altLang="fi-FI" sz="1800" dirty="0">
                <a:ea typeface="Arial Unicode MS" pitchFamily="34" charset="-128"/>
                <a:cs typeface="Arial Unicode MS" pitchFamily="34" charset="-128"/>
              </a:rPr>
              <a:t> on omistanut v</a:t>
            </a:r>
            <a:r>
              <a:rPr lang="fi-FI" altLang="fi-FI" sz="1800" dirty="0">
                <a:latin typeface="Arial" charset="0"/>
                <a:ea typeface="Arial Unicode MS" pitchFamily="34" charset="-128"/>
                <a:cs typeface="Arial Unicode MS" pitchFamily="34" charset="-128"/>
              </a:rPr>
              <a:t>ä</a:t>
            </a:r>
            <a:r>
              <a:rPr lang="fi-FI" altLang="fi-FI" sz="1800" dirty="0">
                <a:ea typeface="Arial Unicode MS" pitchFamily="34" charset="-128"/>
                <a:cs typeface="Arial Unicode MS" pitchFamily="34" charset="-128"/>
              </a:rPr>
              <a:t>hint</a:t>
            </a:r>
            <a:r>
              <a:rPr lang="fi-FI" altLang="fi-FI" sz="1800" dirty="0">
                <a:latin typeface="Arial" charset="0"/>
                <a:ea typeface="Arial Unicode MS" pitchFamily="34" charset="-128"/>
                <a:cs typeface="Arial Unicode MS" pitchFamily="34" charset="-128"/>
              </a:rPr>
              <a:t>ää</a:t>
            </a:r>
            <a:r>
              <a:rPr lang="fi-FI" altLang="fi-FI" sz="1800" dirty="0">
                <a:ea typeface="Arial Unicode MS" pitchFamily="34" charset="-128"/>
                <a:cs typeface="Arial Unicode MS" pitchFamily="34" charset="-128"/>
              </a:rPr>
              <a:t>n 10 prosenttia luovutettavan yhti</a:t>
            </a:r>
            <a:r>
              <a:rPr lang="fi-FI" altLang="fi-FI" sz="1800" dirty="0">
                <a:latin typeface="Arial" charset="0"/>
                <a:ea typeface="Arial Unicode MS" pitchFamily="34" charset="-128"/>
                <a:cs typeface="Arial Unicode MS" pitchFamily="34" charset="-128"/>
              </a:rPr>
              <a:t>ö</a:t>
            </a:r>
            <a:r>
              <a:rPr lang="fi-FI" altLang="fi-FI" sz="1800" dirty="0">
                <a:ea typeface="Arial Unicode MS" pitchFamily="34" charset="-128"/>
                <a:cs typeface="Arial Unicode MS" pitchFamily="34" charset="-128"/>
              </a:rPr>
              <a:t>n osakep</a:t>
            </a:r>
            <a:r>
              <a:rPr lang="fi-FI" altLang="fi-FI" sz="1800" dirty="0">
                <a:latin typeface="Arial" charset="0"/>
                <a:ea typeface="Arial Unicode MS" pitchFamily="34" charset="-128"/>
                <a:cs typeface="Arial Unicode MS" pitchFamily="34" charset="-128"/>
              </a:rPr>
              <a:t>ää</a:t>
            </a:r>
            <a:r>
              <a:rPr lang="fi-FI" altLang="fi-FI" sz="1800" dirty="0">
                <a:ea typeface="Arial Unicode MS" pitchFamily="34" charset="-128"/>
                <a:cs typeface="Arial Unicode MS" pitchFamily="34" charset="-128"/>
              </a:rPr>
              <a:t>omasta ja luovutuksen kohteena olevat osakkeet on omistettu yht</a:t>
            </a:r>
            <a:r>
              <a:rPr lang="fi-FI" altLang="fi-FI" sz="1800" dirty="0">
                <a:latin typeface="Arial" charset="0"/>
                <a:ea typeface="Arial Unicode MS" pitchFamily="34" charset="-128"/>
                <a:cs typeface="Arial Unicode MS" pitchFamily="34" charset="-128"/>
              </a:rPr>
              <a:t>ä</a:t>
            </a:r>
            <a:r>
              <a:rPr lang="fi-FI" altLang="fi-FI" sz="1800" dirty="0">
                <a:ea typeface="Arial Unicode MS" pitchFamily="34" charset="-128"/>
                <a:cs typeface="Arial Unicode MS" pitchFamily="34" charset="-128"/>
              </a:rPr>
              <a:t>jaksoisesti v</a:t>
            </a:r>
            <a:r>
              <a:rPr lang="fi-FI" altLang="fi-FI" sz="1800" dirty="0">
                <a:latin typeface="Arial" charset="0"/>
                <a:ea typeface="Arial Unicode MS" pitchFamily="34" charset="-128"/>
                <a:cs typeface="Arial Unicode MS" pitchFamily="34" charset="-128"/>
              </a:rPr>
              <a:t>ä</a:t>
            </a:r>
            <a:r>
              <a:rPr lang="fi-FI" altLang="fi-FI" sz="1800" dirty="0">
                <a:ea typeface="Arial Unicode MS" pitchFamily="34" charset="-128"/>
                <a:cs typeface="Arial Unicode MS" pitchFamily="34" charset="-128"/>
              </a:rPr>
              <a:t>hint</a:t>
            </a:r>
            <a:r>
              <a:rPr lang="fi-FI" altLang="fi-FI" sz="1800" dirty="0">
                <a:latin typeface="Arial" charset="0"/>
                <a:ea typeface="Arial Unicode MS" pitchFamily="34" charset="-128"/>
                <a:cs typeface="Arial Unicode MS" pitchFamily="34" charset="-128"/>
              </a:rPr>
              <a:t>ää</a:t>
            </a:r>
            <a:r>
              <a:rPr lang="fi-FI" altLang="fi-FI" sz="1800" dirty="0">
                <a:ea typeface="Arial Unicode MS" pitchFamily="34" charset="-128"/>
                <a:cs typeface="Arial Unicode MS" pitchFamily="34" charset="-128"/>
              </a:rPr>
              <a:t>n yhden vuoden ajanjaksona, joka on p</a:t>
            </a:r>
            <a:r>
              <a:rPr lang="fi-FI" altLang="fi-FI" sz="1800" dirty="0">
                <a:latin typeface="Arial" charset="0"/>
                <a:ea typeface="Arial Unicode MS" pitchFamily="34" charset="-128"/>
                <a:cs typeface="Arial Unicode MS" pitchFamily="34" charset="-128"/>
              </a:rPr>
              <a:t>ää</a:t>
            </a:r>
            <a:r>
              <a:rPr lang="fi-FI" altLang="fi-FI" sz="1800" dirty="0">
                <a:ea typeface="Arial Unicode MS" pitchFamily="34" charset="-128"/>
                <a:cs typeface="Arial Unicode MS" pitchFamily="34" charset="-128"/>
              </a:rPr>
              <a:t>ttynyt enint</a:t>
            </a:r>
            <a:r>
              <a:rPr lang="fi-FI" altLang="fi-FI" sz="1800" dirty="0">
                <a:latin typeface="Arial" charset="0"/>
                <a:ea typeface="Arial Unicode MS" pitchFamily="34" charset="-128"/>
                <a:cs typeface="Arial Unicode MS" pitchFamily="34" charset="-128"/>
              </a:rPr>
              <a:t>ää</a:t>
            </a:r>
            <a:r>
              <a:rPr lang="fi-FI" altLang="fi-FI" sz="1800" dirty="0">
                <a:ea typeface="Arial Unicode MS" pitchFamily="34" charset="-128"/>
                <a:cs typeface="Arial Unicode MS" pitchFamily="34" charset="-128"/>
              </a:rPr>
              <a:t>n vuotta ennen luovutusta</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827584" y="404664"/>
            <a:ext cx="7056438" cy="1036638"/>
          </a:xfrm>
        </p:spPr>
        <p:txBody>
          <a:bodyPr/>
          <a:lstStyle/>
          <a:p>
            <a:pPr eaLnBrk="1" hangingPunct="1"/>
            <a:r>
              <a:rPr lang="fi-FI" altLang="fi-FI" dirty="0">
                <a:cs typeface="Times New Roman" pitchFamily="18" charset="0"/>
              </a:rPr>
              <a:t>Luovutusvoiton verovapauden soveltamisala</a:t>
            </a:r>
            <a:br>
              <a:rPr lang="fi-FI" altLang="fi-FI" dirty="0">
                <a:cs typeface="Times New Roman" pitchFamily="18" charset="0"/>
              </a:rPr>
            </a:br>
            <a:endParaRPr lang="fi-FI" altLang="fi-FI" dirty="0">
              <a:cs typeface="Times New Roman" pitchFamily="18" charset="0"/>
            </a:endParaRPr>
          </a:p>
        </p:txBody>
      </p:sp>
      <p:sp>
        <p:nvSpPr>
          <p:cNvPr id="61443" name="Rectangle 3"/>
          <p:cNvSpPr>
            <a:spLocks noGrp="1" noChangeArrowheads="1"/>
          </p:cNvSpPr>
          <p:nvPr>
            <p:ph type="body" idx="1"/>
          </p:nvPr>
        </p:nvSpPr>
        <p:spPr>
          <a:xfrm>
            <a:off x="827088" y="1676400"/>
            <a:ext cx="7620000" cy="5181600"/>
          </a:xfrm>
        </p:spPr>
        <p:txBody>
          <a:bodyPr/>
          <a:lstStyle/>
          <a:p>
            <a:pPr eaLnBrk="1" hangingPunct="1">
              <a:spcBef>
                <a:spcPct val="40000"/>
              </a:spcBef>
            </a:pPr>
            <a:r>
              <a:rPr lang="fi-FI" altLang="fi-FI" sz="1800" dirty="0">
                <a:ea typeface="Arial Unicode MS" pitchFamily="34" charset="-128"/>
                <a:cs typeface="Arial Unicode MS" pitchFamily="34" charset="-128"/>
              </a:rPr>
              <a:t>luovutettavat osakkeet eiv</a:t>
            </a:r>
            <a:r>
              <a:rPr lang="fi-FI" altLang="fi-FI" sz="1800" dirty="0">
                <a:latin typeface="Arial" charset="0"/>
                <a:ea typeface="Arial Unicode MS" pitchFamily="34" charset="-128"/>
                <a:cs typeface="Arial Unicode MS" pitchFamily="34" charset="-128"/>
              </a:rPr>
              <a:t>ä</a:t>
            </a:r>
            <a:r>
              <a:rPr lang="fi-FI" altLang="fi-FI" sz="1800" dirty="0">
                <a:ea typeface="Arial Unicode MS" pitchFamily="34" charset="-128"/>
                <a:cs typeface="Arial Unicode MS" pitchFamily="34" charset="-128"/>
              </a:rPr>
              <a:t>t ole kiinteist</a:t>
            </a:r>
            <a:r>
              <a:rPr lang="fi-FI" altLang="fi-FI" sz="1800" dirty="0">
                <a:latin typeface="Arial" charset="0"/>
                <a:ea typeface="Arial Unicode MS" pitchFamily="34" charset="-128"/>
                <a:cs typeface="Arial Unicode MS" pitchFamily="34" charset="-128"/>
              </a:rPr>
              <a:t>ö</a:t>
            </a:r>
            <a:r>
              <a:rPr lang="fi-FI" altLang="fi-FI" sz="1800" dirty="0">
                <a:ea typeface="Arial Unicode MS" pitchFamily="34" charset="-128"/>
                <a:cs typeface="Arial Unicode MS" pitchFamily="34" charset="-128"/>
              </a:rPr>
              <a:t>- tai asunto-osakeyhti</a:t>
            </a:r>
            <a:r>
              <a:rPr lang="fi-FI" altLang="fi-FI" sz="1800" dirty="0">
                <a:latin typeface="Arial" charset="0"/>
                <a:ea typeface="Arial Unicode MS" pitchFamily="34" charset="-128"/>
                <a:cs typeface="Arial Unicode MS" pitchFamily="34" charset="-128"/>
              </a:rPr>
              <a:t>ö</a:t>
            </a:r>
            <a:r>
              <a:rPr lang="fi-FI" altLang="fi-FI" sz="1800" dirty="0">
                <a:ea typeface="Arial Unicode MS" pitchFamily="34" charset="-128"/>
                <a:cs typeface="Arial Unicode MS" pitchFamily="34" charset="-128"/>
              </a:rPr>
              <a:t>n osakkeita tai sellaisen osakeyhti</a:t>
            </a:r>
            <a:r>
              <a:rPr lang="fi-FI" altLang="fi-FI" sz="1800" dirty="0">
                <a:latin typeface="Arial" charset="0"/>
                <a:ea typeface="Arial Unicode MS" pitchFamily="34" charset="-128"/>
                <a:cs typeface="Arial Unicode MS" pitchFamily="34" charset="-128"/>
              </a:rPr>
              <a:t>ö</a:t>
            </a:r>
            <a:r>
              <a:rPr lang="fi-FI" altLang="fi-FI" sz="1800" dirty="0">
                <a:ea typeface="Arial Unicode MS" pitchFamily="34" charset="-128"/>
                <a:cs typeface="Arial Unicode MS" pitchFamily="34" charset="-128"/>
              </a:rPr>
              <a:t>n osakkeita, jonka toiminta k</a:t>
            </a:r>
            <a:r>
              <a:rPr lang="fi-FI" altLang="fi-FI" sz="1800" dirty="0">
                <a:latin typeface="Arial" charset="0"/>
                <a:ea typeface="Arial Unicode MS" pitchFamily="34" charset="-128"/>
                <a:cs typeface="Arial Unicode MS" pitchFamily="34" charset="-128"/>
              </a:rPr>
              <a:t>ä</a:t>
            </a:r>
            <a:r>
              <a:rPr lang="fi-FI" altLang="fi-FI" sz="1800" dirty="0">
                <a:ea typeface="Arial Unicode MS" pitchFamily="34" charset="-128"/>
                <a:cs typeface="Arial Unicode MS" pitchFamily="34" charset="-128"/>
              </a:rPr>
              <a:t>sitt</a:t>
            </a:r>
            <a:r>
              <a:rPr lang="fi-FI" altLang="fi-FI" sz="1800" dirty="0">
                <a:latin typeface="Arial" charset="0"/>
                <a:ea typeface="Arial Unicode MS" pitchFamily="34" charset="-128"/>
                <a:cs typeface="Arial Unicode MS" pitchFamily="34" charset="-128"/>
              </a:rPr>
              <a:t>ää</a:t>
            </a:r>
            <a:r>
              <a:rPr lang="fi-FI" altLang="fi-FI" sz="1800" dirty="0">
                <a:ea typeface="Arial Unicode MS" pitchFamily="34" charset="-128"/>
                <a:cs typeface="Arial Unicode MS" pitchFamily="34" charset="-128"/>
              </a:rPr>
              <a:t> p</a:t>
            </a:r>
            <a:r>
              <a:rPr lang="fi-FI" altLang="fi-FI" sz="1800" dirty="0">
                <a:latin typeface="Arial" charset="0"/>
                <a:ea typeface="Arial Unicode MS" pitchFamily="34" charset="-128"/>
                <a:cs typeface="Arial Unicode MS" pitchFamily="34" charset="-128"/>
              </a:rPr>
              <a:t>ää</a:t>
            </a:r>
            <a:r>
              <a:rPr lang="fi-FI" altLang="fi-FI" sz="1800" dirty="0">
                <a:ea typeface="Arial Unicode MS" pitchFamily="34" charset="-128"/>
                <a:cs typeface="Arial Unicode MS" pitchFamily="34" charset="-128"/>
              </a:rPr>
              <a:t>asiallisesti kiinteist</a:t>
            </a:r>
            <a:r>
              <a:rPr lang="fi-FI" altLang="fi-FI" sz="1800" dirty="0">
                <a:latin typeface="Arial" charset="0"/>
                <a:ea typeface="Arial Unicode MS" pitchFamily="34" charset="-128"/>
                <a:cs typeface="Arial Unicode MS" pitchFamily="34" charset="-128"/>
              </a:rPr>
              <a:t>ö</a:t>
            </a:r>
            <a:r>
              <a:rPr lang="fi-FI" altLang="fi-FI" sz="1800" dirty="0">
                <a:ea typeface="Arial Unicode MS" pitchFamily="34" charset="-128"/>
                <a:cs typeface="Arial Unicode MS" pitchFamily="34" charset="-128"/>
              </a:rPr>
              <a:t>jen omistamista tai hallintaa. </a:t>
            </a:r>
          </a:p>
          <a:p>
            <a:pPr eaLnBrk="1" hangingPunct="1">
              <a:spcBef>
                <a:spcPct val="40000"/>
              </a:spcBef>
            </a:pPr>
            <a:r>
              <a:rPr lang="fi-FI" altLang="fi-FI" sz="1800" dirty="0">
                <a:ea typeface="Arial Unicode MS" pitchFamily="34" charset="-128"/>
                <a:cs typeface="Arial Unicode MS" pitchFamily="34" charset="-128"/>
              </a:rPr>
              <a:t>luovutettava yhti</a:t>
            </a:r>
            <a:r>
              <a:rPr lang="fi-FI" altLang="fi-FI" sz="1800" dirty="0">
                <a:latin typeface="Arial" charset="0"/>
                <a:ea typeface="Arial Unicode MS" pitchFamily="34" charset="-128"/>
                <a:cs typeface="Arial Unicode MS" pitchFamily="34" charset="-128"/>
              </a:rPr>
              <a:t>ö</a:t>
            </a:r>
            <a:r>
              <a:rPr lang="fi-FI" altLang="fi-FI" sz="1800" dirty="0">
                <a:ea typeface="Arial Unicode MS" pitchFamily="34" charset="-128"/>
                <a:cs typeface="Arial Unicode MS" pitchFamily="34" charset="-128"/>
              </a:rPr>
              <a:t> on kotimainen tai sellainen EU:n j</a:t>
            </a:r>
            <a:r>
              <a:rPr lang="fi-FI" altLang="fi-FI" sz="1800" dirty="0">
                <a:latin typeface="Arial" charset="0"/>
                <a:ea typeface="Arial Unicode MS" pitchFamily="34" charset="-128"/>
                <a:cs typeface="Arial Unicode MS" pitchFamily="34" charset="-128"/>
              </a:rPr>
              <a:t>ä</a:t>
            </a:r>
            <a:r>
              <a:rPr lang="fi-FI" altLang="fi-FI" sz="1800" dirty="0">
                <a:ea typeface="Arial Unicode MS" pitchFamily="34" charset="-128"/>
                <a:cs typeface="Arial Unicode MS" pitchFamily="34" charset="-128"/>
              </a:rPr>
              <a:t>senvaltiossa asuva yhti</a:t>
            </a:r>
            <a:r>
              <a:rPr lang="fi-FI" altLang="fi-FI" sz="1800" dirty="0">
                <a:latin typeface="Arial" charset="0"/>
                <a:ea typeface="Arial Unicode MS" pitchFamily="34" charset="-128"/>
                <a:cs typeface="Arial Unicode MS" pitchFamily="34" charset="-128"/>
              </a:rPr>
              <a:t>ö</a:t>
            </a:r>
            <a:r>
              <a:rPr lang="fi-FI" altLang="fi-FI" sz="1800" dirty="0">
                <a:ea typeface="Arial Unicode MS" pitchFamily="34" charset="-128"/>
                <a:cs typeface="Arial Unicode MS" pitchFamily="34" charset="-128"/>
              </a:rPr>
              <a:t>, jota tarkoitetaan emo- ja tyt</a:t>
            </a:r>
            <a:r>
              <a:rPr lang="fi-FI" altLang="fi-FI" sz="1800" dirty="0">
                <a:latin typeface="Arial" charset="0"/>
                <a:ea typeface="Arial Unicode MS" pitchFamily="34" charset="-128"/>
                <a:cs typeface="Arial Unicode MS" pitchFamily="34" charset="-128"/>
              </a:rPr>
              <a:t>ä</a:t>
            </a:r>
            <a:r>
              <a:rPr lang="fi-FI" altLang="fi-FI" sz="1800" dirty="0">
                <a:ea typeface="Arial Unicode MS" pitchFamily="34" charset="-128"/>
                <a:cs typeface="Arial Unicode MS" pitchFamily="34" charset="-128"/>
              </a:rPr>
              <a:t>ryhti</a:t>
            </a:r>
            <a:r>
              <a:rPr lang="fi-FI" altLang="fi-FI" sz="1800" dirty="0">
                <a:latin typeface="Arial" charset="0"/>
                <a:ea typeface="Arial Unicode MS" pitchFamily="34" charset="-128"/>
                <a:cs typeface="Arial Unicode MS" pitchFamily="34" charset="-128"/>
              </a:rPr>
              <a:t>ö</a:t>
            </a:r>
            <a:r>
              <a:rPr lang="fi-FI" altLang="fi-FI" sz="1800" dirty="0">
                <a:ea typeface="Arial Unicode MS" pitchFamily="34" charset="-128"/>
                <a:cs typeface="Arial Unicode MS" pitchFamily="34" charset="-128"/>
              </a:rPr>
              <a:t>direktiivin 2 artiklassa taikka yhteis</a:t>
            </a:r>
            <a:r>
              <a:rPr lang="fi-FI" altLang="fi-FI" sz="1800" dirty="0">
                <a:latin typeface="Arial" charset="0"/>
                <a:ea typeface="Arial Unicode MS" pitchFamily="34" charset="-128"/>
                <a:cs typeface="Arial Unicode MS" pitchFamily="34" charset="-128"/>
              </a:rPr>
              <a:t>ö</a:t>
            </a:r>
            <a:r>
              <a:rPr lang="fi-FI" altLang="fi-FI" sz="1800" dirty="0">
                <a:ea typeface="Arial Unicode MS" pitchFamily="34" charset="-128"/>
                <a:cs typeface="Arial Unicode MS" pitchFamily="34" charset="-128"/>
              </a:rPr>
              <a:t>n asuinvaltion ja Suomen v</a:t>
            </a:r>
            <a:r>
              <a:rPr lang="fi-FI" altLang="fi-FI" sz="1800" dirty="0">
                <a:latin typeface="Arial" charset="0"/>
                <a:ea typeface="Arial Unicode MS" pitchFamily="34" charset="-128"/>
                <a:cs typeface="Arial Unicode MS" pitchFamily="34" charset="-128"/>
              </a:rPr>
              <a:t>ä</a:t>
            </a:r>
            <a:r>
              <a:rPr lang="fi-FI" altLang="fi-FI" sz="1800" dirty="0">
                <a:ea typeface="Arial Unicode MS" pitchFamily="34" charset="-128"/>
                <a:cs typeface="Arial Unicode MS" pitchFamily="34" charset="-128"/>
              </a:rPr>
              <a:t>lill</a:t>
            </a:r>
            <a:r>
              <a:rPr lang="fi-FI" altLang="fi-FI" sz="1800" dirty="0">
                <a:latin typeface="Arial" charset="0"/>
                <a:ea typeface="Arial Unicode MS" pitchFamily="34" charset="-128"/>
                <a:cs typeface="Arial Unicode MS" pitchFamily="34" charset="-128"/>
              </a:rPr>
              <a:t>ä</a:t>
            </a:r>
            <a:r>
              <a:rPr lang="fi-FI" altLang="fi-FI" sz="1800" dirty="0">
                <a:ea typeface="Arial Unicode MS" pitchFamily="34" charset="-128"/>
                <a:cs typeface="Arial Unicode MS" pitchFamily="34" charset="-128"/>
              </a:rPr>
              <a:t> on voimassa oleva verosopimus, jota sovelletaan yhti</a:t>
            </a:r>
            <a:r>
              <a:rPr lang="fi-FI" altLang="fi-FI" sz="1800" dirty="0">
                <a:latin typeface="Arial" charset="0"/>
                <a:ea typeface="Arial Unicode MS" pitchFamily="34" charset="-128"/>
                <a:cs typeface="Arial Unicode MS" pitchFamily="34" charset="-128"/>
              </a:rPr>
              <a:t>ö</a:t>
            </a:r>
            <a:r>
              <a:rPr lang="fi-FI" altLang="fi-FI" sz="1800" dirty="0">
                <a:ea typeface="Arial Unicode MS" pitchFamily="34" charset="-128"/>
                <a:cs typeface="Arial Unicode MS" pitchFamily="34" charset="-128"/>
              </a:rPr>
              <a:t>n jakamaan osinkoon</a:t>
            </a:r>
          </a:p>
          <a:p>
            <a:pPr eaLnBrk="1" hangingPunct="1">
              <a:spcBef>
                <a:spcPct val="40000"/>
              </a:spcBef>
            </a:pPr>
            <a:endParaRPr lang="fi-FI" altLang="fi-FI" sz="20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eaLnBrk="1" hangingPunct="1"/>
            <a:r>
              <a:rPr lang="fi-FI" altLang="fi-FI">
                <a:cs typeface="Times New Roman" pitchFamily="18" charset="0"/>
              </a:rPr>
              <a:t>Pääomasijoitustoiminta</a:t>
            </a:r>
            <a:r>
              <a:rPr lang="fi-FI" altLang="fi-FI"/>
              <a:t> </a:t>
            </a:r>
          </a:p>
        </p:txBody>
      </p:sp>
      <p:sp>
        <p:nvSpPr>
          <p:cNvPr id="62467" name="Rectangle 3"/>
          <p:cNvSpPr>
            <a:spLocks noGrp="1" noChangeArrowheads="1"/>
          </p:cNvSpPr>
          <p:nvPr>
            <p:ph type="body" idx="1"/>
          </p:nvPr>
        </p:nvSpPr>
        <p:spPr>
          <a:xfrm>
            <a:off x="838200" y="1600200"/>
            <a:ext cx="7620000" cy="4572000"/>
          </a:xfrm>
        </p:spPr>
        <p:txBody>
          <a:bodyPr/>
          <a:lstStyle/>
          <a:p>
            <a:pPr eaLnBrk="1" hangingPunct="1">
              <a:lnSpc>
                <a:spcPct val="90000"/>
              </a:lnSpc>
            </a:pPr>
            <a:r>
              <a:rPr lang="fi-FI" altLang="fi-FI" sz="2000" dirty="0"/>
              <a:t>pääomasijoitustoiminta: </a:t>
            </a:r>
          </a:p>
          <a:p>
            <a:pPr lvl="1" eaLnBrk="1" hangingPunct="1">
              <a:lnSpc>
                <a:spcPct val="90000"/>
              </a:lnSpc>
            </a:pPr>
            <a:r>
              <a:rPr lang="fi-FI" altLang="fi-FI" sz="1800" dirty="0"/>
              <a:t>varojen sijoittamista kehitysmahdollisuuksia omaaviin kohdeyrityksiin</a:t>
            </a:r>
          </a:p>
          <a:p>
            <a:pPr lvl="1" eaLnBrk="1" hangingPunct="1">
              <a:lnSpc>
                <a:spcPct val="90000"/>
              </a:lnSpc>
            </a:pPr>
            <a:r>
              <a:rPr lang="fi-FI" altLang="fi-FI" sz="1800" dirty="0"/>
              <a:t>toiminnan tarkoituksena on kasvattaa ostettujen yritysten arvoa ja saada toiminnalleen tuotto myytävän yrityksen arvonnousun muodossa</a:t>
            </a:r>
          </a:p>
          <a:p>
            <a:pPr lvl="1" eaLnBrk="1" hangingPunct="1">
              <a:lnSpc>
                <a:spcPct val="90000"/>
              </a:lnSpc>
            </a:pPr>
            <a:r>
              <a:rPr lang="fi-FI" altLang="fi-FI" sz="1800" dirty="0"/>
              <a:t>yleensä liiketoiminnan tuotto muodostuu kohdeyhtiön osakkeiden myynnistä</a:t>
            </a:r>
          </a:p>
          <a:p>
            <a:pPr lvl="1" eaLnBrk="1" hangingPunct="1">
              <a:lnSpc>
                <a:spcPct val="90000"/>
              </a:lnSpc>
            </a:pPr>
            <a:r>
              <a:rPr lang="fi-FI" altLang="fi-FI" sz="1800" dirty="0"/>
              <a:t>tyypillisesti pääomasijoitus tehdään oman pääoman ehtoisina osakesijoituksina</a:t>
            </a:r>
          </a:p>
          <a:p>
            <a:pPr lvl="1" eaLnBrk="1" hangingPunct="1">
              <a:lnSpc>
                <a:spcPct val="90000"/>
              </a:lnSpc>
            </a:pPr>
            <a:r>
              <a:rPr lang="fi-FI" altLang="fi-FI" sz="1800" dirty="0"/>
              <a:t>pääomasijoittaja ei kuitenkaan ole pysyvä omistaja, vaan irtautuu kohdeyrityksestä tietyn määräajan kuluessa</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611560" y="404664"/>
            <a:ext cx="7056438" cy="1036638"/>
          </a:xfrm>
        </p:spPr>
        <p:txBody>
          <a:bodyPr/>
          <a:lstStyle/>
          <a:p>
            <a:pPr eaLnBrk="1" hangingPunct="1"/>
            <a:r>
              <a:rPr lang="fi-FI" altLang="fi-FI" dirty="0">
                <a:cs typeface="Times New Roman" pitchFamily="18" charset="0"/>
              </a:rPr>
              <a:t>Verovapauden rajoittuminen käyttöomaisuusosakkeisiin</a:t>
            </a:r>
            <a:br>
              <a:rPr lang="fi-FI" altLang="fi-FI" dirty="0">
                <a:cs typeface="Times New Roman" pitchFamily="18" charset="0"/>
              </a:rPr>
            </a:br>
            <a:endParaRPr lang="fi-FI" altLang="fi-FI" dirty="0">
              <a:cs typeface="Times New Roman" pitchFamily="18" charset="0"/>
            </a:endParaRPr>
          </a:p>
        </p:txBody>
      </p:sp>
      <p:sp>
        <p:nvSpPr>
          <p:cNvPr id="63491" name="Rectangle 3"/>
          <p:cNvSpPr>
            <a:spLocks noGrp="1" noChangeArrowheads="1"/>
          </p:cNvSpPr>
          <p:nvPr>
            <p:ph type="body" idx="1"/>
          </p:nvPr>
        </p:nvSpPr>
        <p:spPr>
          <a:xfrm>
            <a:off x="755650" y="1628775"/>
            <a:ext cx="7620000" cy="4572000"/>
          </a:xfrm>
        </p:spPr>
        <p:txBody>
          <a:bodyPr/>
          <a:lstStyle/>
          <a:p>
            <a:pPr eaLnBrk="1" hangingPunct="1">
              <a:lnSpc>
                <a:spcPct val="90000"/>
              </a:lnSpc>
            </a:pPr>
            <a:r>
              <a:rPr lang="fi-FI" altLang="fi-FI" sz="2000" dirty="0">
                <a:cs typeface="Times New Roman" pitchFamily="18" charset="0"/>
              </a:rPr>
              <a:t>Käyttöomaisuutta ovat elinkeinossa pysyvään käyttöön tarkoitetut osakkeet</a:t>
            </a:r>
          </a:p>
          <a:p>
            <a:pPr eaLnBrk="1" hangingPunct="1">
              <a:lnSpc>
                <a:spcPct val="90000"/>
              </a:lnSpc>
            </a:pPr>
            <a:r>
              <a:rPr lang="fi-FI" altLang="fi-FI" sz="2000" dirty="0">
                <a:cs typeface="Times New Roman" pitchFamily="18" charset="0"/>
              </a:rPr>
              <a:t>hyödykkeen tulee palvella käyttöarvollaan verovelvollisen elinkeinotoimintaa (tyypillisiä tytäryhtiö ja omistusyhteysyritysten osakkeet)</a:t>
            </a:r>
          </a:p>
          <a:p>
            <a:pPr eaLnBrk="1" hangingPunct="1">
              <a:lnSpc>
                <a:spcPct val="90000"/>
              </a:lnSpc>
            </a:pPr>
            <a:r>
              <a:rPr lang="fi-FI" altLang="fi-FI" sz="2000" dirty="0">
                <a:cs typeface="Times New Roman" pitchFamily="18" charset="0"/>
              </a:rPr>
              <a:t>käyttöomaisuutena voidaan pitää myös niin sanottuja strategisia osakeomistuksia (esimerkiksi samalla alalla tai lähialalla toimivan yhtiön osakkeet</a:t>
            </a:r>
          </a:p>
          <a:p>
            <a:pPr eaLnBrk="1" hangingPunct="1">
              <a:lnSpc>
                <a:spcPct val="90000"/>
              </a:lnSpc>
            </a:pPr>
            <a:r>
              <a:rPr lang="fi-FI" altLang="fi-FI" sz="2000" dirty="0">
                <a:cs typeface="Times New Roman" pitchFamily="18" charset="0"/>
              </a:rPr>
              <a:t>käyttöomaisuusosakkeille on tyypillistä, että ne on hankittu pitkäaikaiseen omistukseen ja niiden omistamisella tavoitellaan ensisijaisesti muita tarkoitusperiä kuin osinkotuottoja tai lyhyen aikavälin arvonnousuja</a:t>
            </a:r>
            <a:r>
              <a:rPr lang="fi-FI" altLang="fi-FI" sz="2000" dirty="0"/>
              <a:t>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KHO 2012:73</a:t>
            </a:r>
          </a:p>
        </p:txBody>
      </p:sp>
      <p:sp>
        <p:nvSpPr>
          <p:cNvPr id="3" name="Sisällön paikkamerkki 2"/>
          <p:cNvSpPr>
            <a:spLocks noGrp="1"/>
          </p:cNvSpPr>
          <p:nvPr>
            <p:ph idx="1"/>
          </p:nvPr>
        </p:nvSpPr>
        <p:spPr/>
        <p:txBody>
          <a:bodyPr/>
          <a:lstStyle/>
          <a:p>
            <a:r>
              <a:rPr lang="fi-FI" sz="1800" dirty="0"/>
              <a:t>A Oy oli ollut vuonna 1998 mukana perustamassa B Oy:tä, minkä jälkeen A Oy myi liiketoimintansa B Oy:lle. </a:t>
            </a:r>
          </a:p>
          <a:p>
            <a:r>
              <a:rPr lang="fi-FI" sz="1800" dirty="0"/>
              <a:t>A Oy:lle oli kertynyt B Oy:n perustamisen yhteydessä solmittuun osakkuussopimukseen perustuvia rojaltituloja vuoteen 2006 mennessä yhteensä noin 236 000 euroa. </a:t>
            </a:r>
          </a:p>
          <a:p>
            <a:r>
              <a:rPr lang="fi-FI" sz="1800" dirty="0"/>
              <a:t>B Oy oli toiminut tiloissa, jotka A Oy oli hankkinut ja remontoinut tarkoitusta varten ja vuokrannut B Oy:lle. </a:t>
            </a:r>
          </a:p>
          <a:p>
            <a:r>
              <a:rPr lang="fi-FI" sz="1800" dirty="0"/>
              <a:t>A Oy oli vuokrannut B Oy:n työntekijöille asuntoja ja vuosina 2003 - 2006 B Oy:n käyttöön henkilöautoja. </a:t>
            </a:r>
          </a:p>
          <a:p>
            <a:r>
              <a:rPr lang="fi-FI" sz="1800" dirty="0"/>
              <a:t>B Oy oli aloittanut liiketoimintansa 1.8.1998 osin A Oy:n koneilla ja kalustolla. </a:t>
            </a:r>
          </a:p>
          <a:p>
            <a:r>
              <a:rPr lang="fi-FI" sz="1800" dirty="0"/>
              <a:t>A Oy oli luovuttanut tuotantokoneensa ja -kalustonsa B Oy:n käyttöön veloituksetta kolmen ensimmäisen vuoden ajaksi.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KHO 2012:73</a:t>
            </a:r>
          </a:p>
        </p:txBody>
      </p:sp>
      <p:sp>
        <p:nvSpPr>
          <p:cNvPr id="3" name="Sisällön paikkamerkki 2"/>
          <p:cNvSpPr>
            <a:spLocks noGrp="1"/>
          </p:cNvSpPr>
          <p:nvPr>
            <p:ph idx="1"/>
          </p:nvPr>
        </p:nvSpPr>
        <p:spPr/>
        <p:txBody>
          <a:bodyPr/>
          <a:lstStyle/>
          <a:p>
            <a:r>
              <a:rPr lang="fi-FI" sz="2000" dirty="0"/>
              <a:t>Vuoden 2001 joulukuussa B Oy sitoutui maksamaan A Oy:lle tuotantokoneista ja -kalustosta yhteensä 410 000 markan korvauksen. </a:t>
            </a:r>
          </a:p>
          <a:p>
            <a:r>
              <a:rPr lang="fi-FI" sz="2000" dirty="0"/>
              <a:t>A Oy oli myöntänyt B Oy:lle lainoja sekä taannut tämän lainoja.</a:t>
            </a:r>
          </a:p>
          <a:p>
            <a:r>
              <a:rPr lang="fi-FI" sz="2000" dirty="0"/>
              <a:t>A Oy:n ainoa osakkeenomistaja ja hallituksen jäsen oli toiminut B Oy:n toimitusjohtajana sekä hallituksen jäsenenä B Oy:n perustamisesta osakkeiden myyntiin vuonna 2006 asti. </a:t>
            </a:r>
          </a:p>
          <a:p>
            <a:r>
              <a:rPr lang="fi-FI" sz="2000" dirty="0"/>
              <a:t>Kun otettiin huomioon edellä mainitut seikat kokonaisuutena, </a:t>
            </a:r>
            <a:r>
              <a:rPr lang="fi-FI" sz="2000" u="sng" dirty="0"/>
              <a:t>A Oy:tä oli pidettävä elinkeinotoimintaa harjoittavana yhtiönä</a:t>
            </a:r>
            <a:r>
              <a:rPr lang="fi-FI" sz="2000" dirty="0"/>
              <a:t> ja B Oy:n osakkeet olivat edellä kuvatun toiminnallisen ja hallinnollisen yhteyden perusteella kuuluneet </a:t>
            </a:r>
            <a:r>
              <a:rPr lang="fi-FI" sz="2000" u="sng" dirty="0"/>
              <a:t>A Oy:n käyttöomaisuuteen. </a:t>
            </a:r>
            <a:r>
              <a:rPr lang="fi-FI" sz="2000" dirty="0"/>
              <a:t>Verovuosi 2006. Äänestys 4 - 1.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403350" y="512763"/>
            <a:ext cx="7056438" cy="690562"/>
          </a:xfrm>
        </p:spPr>
        <p:txBody>
          <a:bodyPr/>
          <a:lstStyle/>
          <a:p>
            <a:pPr eaLnBrk="1" hangingPunct="1"/>
            <a:r>
              <a:rPr lang="fi-FI" altLang="fi-FI" dirty="0">
                <a:solidFill>
                  <a:srgbClr val="FF0000"/>
                </a:solidFill>
              </a:rPr>
              <a:t>Osinkoverotus</a:t>
            </a:r>
          </a:p>
        </p:txBody>
      </p:sp>
      <p:sp>
        <p:nvSpPr>
          <p:cNvPr id="6147" name="Rectangle 3"/>
          <p:cNvSpPr>
            <a:spLocks noGrp="1" noChangeArrowheads="1"/>
          </p:cNvSpPr>
          <p:nvPr>
            <p:ph type="body" idx="1"/>
          </p:nvPr>
        </p:nvSpPr>
        <p:spPr>
          <a:xfrm>
            <a:off x="468313" y="2133600"/>
            <a:ext cx="8153400" cy="4114800"/>
          </a:xfrm>
        </p:spPr>
        <p:txBody>
          <a:bodyPr/>
          <a:lstStyle/>
          <a:p>
            <a:pPr eaLnBrk="1" hangingPunct="1"/>
            <a:r>
              <a:rPr lang="fi-FI" altLang="fi-FI" dirty="0"/>
              <a:t>veronalaisen osingon </a:t>
            </a:r>
            <a:r>
              <a:rPr lang="fi-FI" altLang="fi-FI" b="1" dirty="0"/>
              <a:t>pääomatulon</a:t>
            </a:r>
            <a:r>
              <a:rPr lang="fi-FI" altLang="fi-FI" dirty="0"/>
              <a:t> määrä</a:t>
            </a:r>
          </a:p>
          <a:p>
            <a:pPr lvl="1" eaLnBrk="1" hangingPunct="1"/>
            <a:r>
              <a:rPr lang="fi-FI" altLang="fi-FI" dirty="0">
                <a:solidFill>
                  <a:schemeClr val="bg1">
                    <a:lumMod val="50000"/>
                  </a:schemeClr>
                </a:solidFill>
              </a:rPr>
              <a:t>veronalaista tuloa 70 % ja verotonta tuloa 30 % (- 2013)</a:t>
            </a:r>
          </a:p>
          <a:p>
            <a:pPr lvl="1" eaLnBrk="1" hangingPunct="1"/>
            <a:r>
              <a:rPr lang="fi-FI" altLang="fi-FI" dirty="0"/>
              <a:t>veronalaista tuloa 85 % ja verotonta tuloa 15 % (2014 -)</a:t>
            </a:r>
          </a:p>
          <a:p>
            <a:pPr lvl="1" eaLnBrk="1" hangingPunct="1"/>
            <a:endParaRPr lang="fi-FI" altLang="fi-FI" dirty="0"/>
          </a:p>
        </p:txBody>
      </p:sp>
      <p:sp>
        <p:nvSpPr>
          <p:cNvPr id="6148" name="Text Box 4"/>
          <p:cNvSpPr txBox="1">
            <a:spLocks noChangeArrowheads="1"/>
          </p:cNvSpPr>
          <p:nvPr/>
        </p:nvSpPr>
        <p:spPr bwMode="auto">
          <a:xfrm>
            <a:off x="468313" y="1557338"/>
            <a:ext cx="7696200" cy="457200"/>
          </a:xfrm>
          <a:prstGeom prst="rect">
            <a:avLst/>
          </a:prstGeom>
          <a:noFill/>
          <a:ln w="9525">
            <a:noFill/>
            <a:miter lim="800000"/>
            <a:headEnd/>
            <a:tailEnd/>
          </a:ln>
        </p:spPr>
        <p:txBody>
          <a:bodyPr lIns="90000" tIns="46800" rIns="90000" bIns="46800">
            <a:spAutoFit/>
          </a:bodyPr>
          <a:lstStyle/>
          <a:p>
            <a:r>
              <a:rPr lang="fi-FI" altLang="fi-FI" sz="2400" b="1">
                <a:solidFill>
                  <a:schemeClr val="accent2"/>
                </a:solidFill>
                <a:latin typeface="Arial" charset="0"/>
              </a:rPr>
              <a:t>Osinko julkisesti noteeratusta yhtiöstä (TVL 33 a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KHO 2012:74</a:t>
            </a:r>
          </a:p>
        </p:txBody>
      </p:sp>
      <p:sp>
        <p:nvSpPr>
          <p:cNvPr id="3" name="Sisällön paikkamerkki 2"/>
          <p:cNvSpPr>
            <a:spLocks noGrp="1"/>
          </p:cNvSpPr>
          <p:nvPr>
            <p:ph idx="1"/>
          </p:nvPr>
        </p:nvSpPr>
        <p:spPr>
          <a:xfrm>
            <a:off x="573088" y="1584325"/>
            <a:ext cx="7887344" cy="4135438"/>
          </a:xfrm>
        </p:spPr>
        <p:txBody>
          <a:bodyPr/>
          <a:lstStyle/>
          <a:p>
            <a:r>
              <a:rPr lang="fi-FI" sz="2000" dirty="0"/>
              <a:t>A Oy oli myynyt omistamansa 12,6 prosentin osuuden C Oy:n osakkeista.</a:t>
            </a:r>
          </a:p>
          <a:p>
            <a:r>
              <a:rPr lang="fi-FI" sz="2000" dirty="0"/>
              <a:t> A Oy:n hallituksen puheenjohtaja ja pääosakas B oli toiminut C Oy:ssä konsulttina ja hallituksen jäsenenä. </a:t>
            </a:r>
          </a:p>
          <a:p>
            <a:r>
              <a:rPr lang="fi-FI" sz="2000" dirty="0"/>
              <a:t>A Oy:n liikevaihto muodostui pörssiosakkeiden myynnistä kertyneistä noin 325 000 euron tuloista ja C Oy:n maksamista 8.000 euron konsulttitoiminnan palkkioista. </a:t>
            </a:r>
          </a:p>
          <a:p>
            <a:r>
              <a:rPr lang="fi-FI" sz="2000" dirty="0"/>
              <a:t>A Oy:n ja C Oy:n välillä </a:t>
            </a:r>
            <a:r>
              <a:rPr lang="fi-FI" sz="2000" u="sng" dirty="0"/>
              <a:t>ei</a:t>
            </a:r>
            <a:r>
              <a:rPr lang="fi-FI" sz="2000" dirty="0"/>
              <a:t> katsottu vallitsevan B:n hallitus- ja konsulttityöskentelyn perusteella sellaista toiminnallista yhteyttä, jonka perusteella A Oy:n myymät C Oy:n osakkeet olisivat olleet A Oy:n </a:t>
            </a:r>
            <a:r>
              <a:rPr lang="fi-FI" sz="2000" u="sng" dirty="0"/>
              <a:t>käyttöomaisuutta</a:t>
            </a:r>
            <a:r>
              <a:rPr lang="fi-FI" sz="2000" dirty="0"/>
              <a:t>, vaan ne olivat A Oy:n </a:t>
            </a:r>
            <a:r>
              <a:rPr lang="fi-FI" sz="2000" u="sng" dirty="0"/>
              <a:t>liiketoimintaan kuulumatonta omaisuutta</a:t>
            </a:r>
            <a:r>
              <a:rPr lang="fi-FI" sz="2000" dirty="0"/>
              <a:t>.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KHO 2012:74</a:t>
            </a:r>
          </a:p>
        </p:txBody>
      </p:sp>
      <p:sp>
        <p:nvSpPr>
          <p:cNvPr id="3" name="Sisällön paikkamerkki 2"/>
          <p:cNvSpPr>
            <a:spLocks noGrp="1"/>
          </p:cNvSpPr>
          <p:nvPr>
            <p:ph idx="1"/>
          </p:nvPr>
        </p:nvSpPr>
        <p:spPr/>
        <p:txBody>
          <a:bodyPr/>
          <a:lstStyle/>
          <a:p>
            <a:r>
              <a:rPr lang="fi-FI" sz="2000" dirty="0"/>
              <a:t>Asiassa ei ollut ilmennyt, että veroviranomainen olisi antanut ohjetta siitä, että kysymyksessä olevat osakkeet olisivat A Oy:n käyttöomaisuutta tai että veroviranomainen olisi aikaisemmin tutkinut osakkeiden luonteen. </a:t>
            </a:r>
          </a:p>
          <a:p>
            <a:r>
              <a:rPr lang="fi-FI" sz="2000" dirty="0"/>
              <a:t>A Oy oli verovuodelta 2006 antamassaan veroilmoituksessa siirtänyt C Oy:n osakkeet vaihto-omaisuudesta käyttöomaisuuteen eikä siihen ollut verotuksessa puututtu. </a:t>
            </a:r>
          </a:p>
          <a:p>
            <a:r>
              <a:rPr lang="fi-FI" sz="2000" dirty="0"/>
              <a:t>Tämä seikka ei verotusmenettelystä annetun lain 26 §:n 6 momentin mukaisen tutkimisvelvollisuuden laajuus huomioon ottaen yksinään muodostanut sellaista viranomaisen noudattamaa käytäntöä, jonka nojalla A Oy:lle olisi syntynyt saman pykälän 2 momentissa tarkoitettu luottamuksensuoja. Verovuosi 2007.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eaLnBrk="1" hangingPunct="1"/>
            <a:r>
              <a:rPr lang="fi-FI" altLang="fi-FI">
                <a:cs typeface="Times New Roman" pitchFamily="18" charset="0"/>
              </a:rPr>
              <a:t>Käyttöomaisuusosakkeiden omistusosuus ja –aika</a:t>
            </a:r>
            <a:r>
              <a:rPr lang="fi-FI" altLang="fi-FI"/>
              <a:t> </a:t>
            </a:r>
          </a:p>
        </p:txBody>
      </p:sp>
      <p:sp>
        <p:nvSpPr>
          <p:cNvPr id="64515" name="Rectangle 3"/>
          <p:cNvSpPr>
            <a:spLocks noGrp="1" noChangeArrowheads="1"/>
          </p:cNvSpPr>
          <p:nvPr>
            <p:ph type="body" idx="1"/>
          </p:nvPr>
        </p:nvSpPr>
        <p:spPr/>
        <p:txBody>
          <a:bodyPr/>
          <a:lstStyle/>
          <a:p>
            <a:pPr eaLnBrk="1" hangingPunct="1"/>
            <a:r>
              <a:rPr lang="fi-FI" altLang="fi-FI"/>
              <a:t>vähintään 10 % omistus kohdeyhtiöstä (verovapaus koskee vain suorasijoituksia)</a:t>
            </a:r>
          </a:p>
          <a:p>
            <a:pPr eaLnBrk="1" hangingPunct="1"/>
            <a:r>
              <a:rPr lang="fi-FI" altLang="fi-FI"/>
              <a:t>luovutuserä voi olla alle 10 %</a:t>
            </a:r>
          </a:p>
          <a:p>
            <a:pPr eaLnBrk="1" hangingPunct="1"/>
            <a:r>
              <a:rPr lang="fi-FI" altLang="fi-FI"/>
              <a:t>vähintään  vuoden kestänyt omistus </a:t>
            </a:r>
            <a:r>
              <a:rPr lang="fi-FI" altLang="fi-FI" b="1">
                <a:ea typeface="Arial Unicode MS" pitchFamily="34" charset="-128"/>
                <a:cs typeface="Arial Unicode MS" pitchFamily="34" charset="-128"/>
              </a:rPr>
              <a:t>ajanjaksona, joka on p</a:t>
            </a:r>
            <a:r>
              <a:rPr lang="fi-FI" altLang="fi-FI" b="1">
                <a:latin typeface="Arial" charset="0"/>
                <a:ea typeface="Arial Unicode MS" pitchFamily="34" charset="-128"/>
                <a:cs typeface="Arial Unicode MS" pitchFamily="34" charset="-128"/>
              </a:rPr>
              <a:t>ää</a:t>
            </a:r>
            <a:r>
              <a:rPr lang="fi-FI" altLang="fi-FI" b="1">
                <a:ea typeface="Arial Unicode MS" pitchFamily="34" charset="-128"/>
                <a:cs typeface="Arial Unicode MS" pitchFamily="34" charset="-128"/>
              </a:rPr>
              <a:t>ttynyt enint</a:t>
            </a:r>
            <a:r>
              <a:rPr lang="fi-FI" altLang="fi-FI" b="1">
                <a:latin typeface="Arial" charset="0"/>
                <a:ea typeface="Arial Unicode MS" pitchFamily="34" charset="-128"/>
                <a:cs typeface="Arial Unicode MS" pitchFamily="34" charset="-128"/>
              </a:rPr>
              <a:t>ää</a:t>
            </a:r>
            <a:r>
              <a:rPr lang="fi-FI" altLang="fi-FI" b="1">
                <a:ea typeface="Arial Unicode MS" pitchFamily="34" charset="-128"/>
                <a:cs typeface="Arial Unicode MS" pitchFamily="34" charset="-128"/>
              </a:rPr>
              <a:t>n vuotta ennen luovutusta</a:t>
            </a:r>
            <a:r>
              <a:rPr lang="fi-FI" altLang="fi-FI"/>
              <a:t> (sitovasta hankintasopimuksesta sitovaan luovutussopimukseen)</a:t>
            </a:r>
          </a:p>
          <a:p>
            <a:pPr eaLnBrk="1" hangingPunct="1"/>
            <a:endParaRPr lang="fi-FI" altLang="fi-FI"/>
          </a:p>
          <a:p>
            <a:pPr eaLnBrk="1" hangingPunct="1"/>
            <a:endParaRPr lang="fi-FI" altLang="fi-FI"/>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eaLnBrk="1" hangingPunct="1"/>
            <a:r>
              <a:rPr lang="fi-FI" altLang="fi-FI"/>
              <a:t>Verovapaa luovutus </a:t>
            </a:r>
            <a:br>
              <a:rPr lang="fi-FI" altLang="fi-FI"/>
            </a:br>
            <a:r>
              <a:rPr lang="fi-FI" altLang="fi-FI"/>
              <a:t>    – tuloon palautuvat erät</a:t>
            </a:r>
          </a:p>
        </p:txBody>
      </p:sp>
      <p:sp>
        <p:nvSpPr>
          <p:cNvPr id="65539" name="Rectangle 3"/>
          <p:cNvSpPr>
            <a:spLocks noGrp="1" noChangeArrowheads="1"/>
          </p:cNvSpPr>
          <p:nvPr>
            <p:ph type="body" idx="1"/>
          </p:nvPr>
        </p:nvSpPr>
        <p:spPr/>
        <p:txBody>
          <a:bodyPr/>
          <a:lstStyle/>
          <a:p>
            <a:pPr eaLnBrk="1" hangingPunct="1"/>
            <a:r>
              <a:rPr lang="fi-FI" altLang="fi-FI" sz="2000" dirty="0"/>
              <a:t>Luovutetuista osakkeista tehty EVL 42 §:n mukainen osakepoisto</a:t>
            </a:r>
          </a:p>
          <a:p>
            <a:pPr eaLnBrk="1" hangingPunct="1"/>
            <a:r>
              <a:rPr lang="fi-FI" altLang="fi-FI" sz="2000" dirty="0"/>
              <a:t>Osakkeen hankintamenosta vähennetty varaus (investointivaraus, jälleenhankintavaraus)</a:t>
            </a:r>
          </a:p>
          <a:p>
            <a:pPr eaLnBrk="1" hangingPunct="1"/>
            <a:r>
              <a:rPr lang="fi-FI" altLang="fi-FI" sz="2000" dirty="0"/>
              <a:t>EVL 8.1 §:n 2 kohdassa tarkoitettu avustus, jolla katettu osakkeen hankintamenoa</a:t>
            </a:r>
          </a:p>
          <a:p>
            <a:pPr eaLnBrk="1" hangingPunct="1"/>
            <a:r>
              <a:rPr lang="fi-FI" altLang="fi-FI" sz="2000" dirty="0"/>
              <a:t>Suomen verotuksessa vähennyskelpoinen luovutustappio, joka on syntynyt konserniyhtiöiden välisessä kaupassa (konsernin käsite EVL 6b § 7mom)</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395536" y="476672"/>
            <a:ext cx="7772400" cy="1143000"/>
          </a:xfrm>
        </p:spPr>
        <p:txBody>
          <a:bodyPr/>
          <a:lstStyle/>
          <a:p>
            <a:pPr eaLnBrk="1" hangingPunct="1"/>
            <a:r>
              <a:rPr lang="fi-FI" altLang="fi-FI" dirty="0"/>
              <a:t>Luovutustappiot</a:t>
            </a:r>
          </a:p>
        </p:txBody>
      </p:sp>
      <p:sp>
        <p:nvSpPr>
          <p:cNvPr id="66563" name="Rectangle 3"/>
          <p:cNvSpPr>
            <a:spLocks noGrp="1" noChangeArrowheads="1"/>
          </p:cNvSpPr>
          <p:nvPr>
            <p:ph type="body" idx="1"/>
          </p:nvPr>
        </p:nvSpPr>
        <p:spPr>
          <a:xfrm>
            <a:off x="899592" y="1340768"/>
            <a:ext cx="7620000" cy="4572000"/>
          </a:xfrm>
        </p:spPr>
        <p:txBody>
          <a:bodyPr/>
          <a:lstStyle/>
          <a:p>
            <a:pPr eaLnBrk="1" hangingPunct="1">
              <a:lnSpc>
                <a:spcPct val="90000"/>
              </a:lnSpc>
            </a:pPr>
            <a:r>
              <a:rPr lang="fi-FI" altLang="fi-FI" sz="2000" dirty="0"/>
              <a:t>Vähennyskelvottomat luovutustappiot</a:t>
            </a:r>
          </a:p>
          <a:p>
            <a:pPr lvl="1" eaLnBrk="1" hangingPunct="1">
              <a:lnSpc>
                <a:spcPct val="90000"/>
              </a:lnSpc>
            </a:pPr>
            <a:r>
              <a:rPr lang="fi-FI" altLang="fi-FI" sz="1800" dirty="0"/>
              <a:t>verovapaasti luovutettavissa olevien osakkeiden hankintameno ei ole verotuksessa vähennyskelpoinen meno (EVL 6b § 4 mom.)</a:t>
            </a:r>
          </a:p>
          <a:p>
            <a:pPr lvl="1" eaLnBrk="1" hangingPunct="1">
              <a:lnSpc>
                <a:spcPct val="90000"/>
              </a:lnSpc>
            </a:pPr>
            <a:r>
              <a:rPr lang="fi-FI" altLang="fi-FI" sz="1800" dirty="0"/>
              <a:t>luovutuksen kohteena oleva ulkomainen yhtiö, jota verovapaussäännökset ei koske (emo-tytäryhtiödirektiivi tai verosopimus ei sovellu EVL 6b § 6 mom.)</a:t>
            </a:r>
          </a:p>
          <a:p>
            <a:pPr eaLnBrk="1" hangingPunct="1">
              <a:lnSpc>
                <a:spcPct val="90000"/>
              </a:lnSpc>
            </a:pPr>
            <a:r>
              <a:rPr lang="fi-FI" altLang="fi-FI" sz="2000" dirty="0"/>
              <a:t>Veronalaisesta </a:t>
            </a:r>
            <a:r>
              <a:rPr lang="fi-FI" altLang="fi-FI" sz="2000" dirty="0" err="1"/>
              <a:t>KOM-luovutusvoitosta</a:t>
            </a:r>
            <a:r>
              <a:rPr lang="fi-FI" altLang="fi-FI" sz="2000" dirty="0"/>
              <a:t> vähennyskelpoiset luovutustappiot (1+ 5 vuotta)</a:t>
            </a:r>
          </a:p>
          <a:p>
            <a:pPr lvl="1" eaLnBrk="1" hangingPunct="1">
              <a:lnSpc>
                <a:spcPct val="90000"/>
              </a:lnSpc>
            </a:pPr>
            <a:r>
              <a:rPr lang="fi-FI" altLang="fi-FI" sz="1800" dirty="0"/>
              <a:t>omistusaika alle 1 v. tai –osuus alle 10 %</a:t>
            </a:r>
          </a:p>
          <a:p>
            <a:pPr lvl="1" eaLnBrk="1" hangingPunct="1">
              <a:lnSpc>
                <a:spcPct val="90000"/>
              </a:lnSpc>
            </a:pPr>
            <a:r>
              <a:rPr lang="fi-FI" altLang="fi-FI" sz="1800" dirty="0"/>
              <a:t>myös Ay:n ja </a:t>
            </a:r>
            <a:r>
              <a:rPr lang="fi-FI" altLang="fi-FI" sz="1800" dirty="0" err="1"/>
              <a:t>Ky:n</a:t>
            </a:r>
            <a:r>
              <a:rPr lang="fi-FI" altLang="fi-FI" sz="1800" dirty="0"/>
              <a:t> yhtiöosuuden luovutukset</a:t>
            </a:r>
          </a:p>
          <a:p>
            <a:pPr eaLnBrk="1" hangingPunct="1">
              <a:lnSpc>
                <a:spcPct val="90000"/>
              </a:lnSpc>
            </a:pPr>
            <a:r>
              <a:rPr lang="fi-FI" altLang="fi-FI" sz="2000" dirty="0"/>
              <a:t>Kokonaan vähennyskelpoiset luovutustappiot</a:t>
            </a:r>
          </a:p>
          <a:p>
            <a:pPr lvl="1" eaLnBrk="1" hangingPunct="1">
              <a:lnSpc>
                <a:spcPct val="90000"/>
              </a:lnSpc>
            </a:pPr>
            <a:r>
              <a:rPr lang="fi-FI" altLang="fi-FI" sz="1800" dirty="0"/>
              <a:t>tilanteissa, joissa ei olisi mahdollista tehdä verovapaata käyttöomaisuusosakkeiden luovutusta</a:t>
            </a:r>
          </a:p>
          <a:p>
            <a:pPr lvl="1" eaLnBrk="1" hangingPunct="1">
              <a:lnSpc>
                <a:spcPct val="90000"/>
              </a:lnSpc>
            </a:pPr>
            <a:r>
              <a:rPr lang="fi-FI" altLang="fi-FI" sz="1800" dirty="0"/>
              <a:t>mm. As Oy osakkeet, vaihto-omaisuusosakkeet, TVL-osakkeet</a:t>
            </a:r>
          </a:p>
          <a:p>
            <a:pPr eaLnBrk="1" hangingPunct="1">
              <a:lnSpc>
                <a:spcPct val="90000"/>
              </a:lnSpc>
            </a:pPr>
            <a:endParaRPr lang="fi-FI" altLang="fi-FI" sz="2000" dirty="0"/>
          </a:p>
          <a:p>
            <a:pPr lvl="1" eaLnBrk="1" hangingPunct="1">
              <a:lnSpc>
                <a:spcPct val="90000"/>
              </a:lnSpc>
            </a:pPr>
            <a:endParaRPr lang="fi-FI" altLang="fi-FI" sz="1800" dirty="0"/>
          </a:p>
          <a:p>
            <a:pPr eaLnBrk="1" hangingPunct="1">
              <a:lnSpc>
                <a:spcPct val="90000"/>
              </a:lnSpc>
              <a:buFontTx/>
              <a:buNone/>
            </a:pPr>
            <a:endParaRPr lang="fi-FI" altLang="fi-FI" sz="20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eaLnBrk="1" hangingPunct="1"/>
            <a:r>
              <a:rPr lang="fi-FI" altLang="fi-FI"/>
              <a:t>Luovutusvoitosta vähennyskelpoista luovutustappiota pienentävät erät</a:t>
            </a:r>
          </a:p>
        </p:txBody>
      </p:sp>
      <p:sp>
        <p:nvSpPr>
          <p:cNvPr id="67587" name="Rectangle 3"/>
          <p:cNvSpPr>
            <a:spLocks noGrp="1" noChangeArrowheads="1"/>
          </p:cNvSpPr>
          <p:nvPr>
            <p:ph type="body" idx="1"/>
          </p:nvPr>
        </p:nvSpPr>
        <p:spPr/>
        <p:txBody>
          <a:bodyPr/>
          <a:lstStyle/>
          <a:p>
            <a:pPr eaLnBrk="1" hangingPunct="1"/>
            <a:r>
              <a:rPr lang="fi-FI" altLang="fi-FI" dirty="0"/>
              <a:t>kun käyttöomaisuusosakkeen omistus </a:t>
            </a:r>
            <a:r>
              <a:rPr lang="fi-FI" altLang="fi-FI" u="sng" dirty="0"/>
              <a:t>vähemmän kuin vuoden</a:t>
            </a:r>
            <a:r>
              <a:rPr lang="fi-FI" altLang="fi-FI" dirty="0"/>
              <a:t>:</a:t>
            </a:r>
          </a:p>
          <a:p>
            <a:pPr lvl="1" eaLnBrk="1" hangingPunct="1"/>
            <a:r>
              <a:rPr lang="fi-FI" altLang="fi-FI" dirty="0"/>
              <a:t>osakkeiden perusteella saadut osingot</a:t>
            </a:r>
          </a:p>
          <a:p>
            <a:pPr lvl="1" eaLnBrk="1" hangingPunct="1"/>
            <a:r>
              <a:rPr lang="fi-FI" altLang="fi-FI" dirty="0"/>
              <a:t>konserniavustukset</a:t>
            </a:r>
          </a:p>
          <a:p>
            <a:pPr lvl="1" eaLnBrk="1" hangingPunct="1"/>
            <a:r>
              <a:rPr lang="fi-FI" altLang="fi-FI" dirty="0"/>
              <a:t>muut näihin verrattavat erät, jotka ovat vähentäneet yhtiön varallisuutta</a:t>
            </a:r>
          </a:p>
          <a:p>
            <a:pPr lvl="1" eaLnBrk="1" hangingPunct="1"/>
            <a:endParaRPr lang="fi-FI" altLang="fi-FI"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eaLnBrk="1" hangingPunct="1"/>
            <a:r>
              <a:rPr lang="fi-FI" altLang="fi-FI"/>
              <a:t>Verovapaat osakeluovutukset</a:t>
            </a:r>
          </a:p>
        </p:txBody>
      </p:sp>
      <p:sp>
        <p:nvSpPr>
          <p:cNvPr id="68611" name="Rectangle 3"/>
          <p:cNvSpPr>
            <a:spLocks noGrp="1" noChangeArrowheads="1"/>
          </p:cNvSpPr>
          <p:nvPr>
            <p:ph type="body" idx="1"/>
          </p:nvPr>
        </p:nvSpPr>
        <p:spPr/>
        <p:txBody>
          <a:bodyPr/>
          <a:lstStyle/>
          <a:p>
            <a:pPr eaLnBrk="1" hangingPunct="1"/>
            <a:r>
              <a:rPr lang="fi-FI" altLang="fi-FI"/>
              <a:t>Luovuttaja on omistanut  </a:t>
            </a:r>
          </a:p>
          <a:p>
            <a:pPr lvl="1" eaLnBrk="1" hangingPunct="1"/>
            <a:r>
              <a:rPr lang="fi-FI" altLang="fi-FI" sz="1600"/>
              <a:t>yhtäjaksoisesti vähintään vuoden ajan</a:t>
            </a:r>
          </a:p>
          <a:p>
            <a:pPr lvl="1" eaLnBrk="1" hangingPunct="1"/>
            <a:r>
              <a:rPr lang="fi-FI" altLang="fi-FI" sz="1600"/>
              <a:t>ajanjaksona, joka on päättynyt enintään vuotta ennen luovutusta</a:t>
            </a:r>
          </a:p>
          <a:p>
            <a:pPr lvl="1" eaLnBrk="1" hangingPunct="1"/>
            <a:r>
              <a:rPr lang="fi-FI" altLang="fi-FI" sz="1600"/>
              <a:t>vähintään 10 % osuuden luovutettavan yhtiön osakepääomasta</a:t>
            </a:r>
          </a:p>
          <a:p>
            <a:pPr lvl="1" eaLnBrk="1" hangingPunct="1"/>
            <a:r>
              <a:rPr lang="fi-FI" altLang="fi-FI" sz="1600"/>
              <a:t>luovutettavat osakkeet kuuluvat näin omistettuihin osakkeisiin</a:t>
            </a:r>
          </a:p>
        </p:txBody>
      </p:sp>
      <p:sp>
        <p:nvSpPr>
          <p:cNvPr id="68612" name="Oval 4"/>
          <p:cNvSpPr>
            <a:spLocks noChangeArrowheads="1"/>
          </p:cNvSpPr>
          <p:nvPr/>
        </p:nvSpPr>
        <p:spPr bwMode="auto">
          <a:xfrm>
            <a:off x="1049338" y="4257675"/>
            <a:ext cx="3800475" cy="766763"/>
          </a:xfrm>
          <a:prstGeom prst="ellipse">
            <a:avLst/>
          </a:prstGeom>
          <a:solidFill>
            <a:schemeClr val="accent1"/>
          </a:solidFill>
          <a:ln w="12700">
            <a:solidFill>
              <a:schemeClr val="tx1"/>
            </a:solidFill>
            <a:round/>
            <a:headEnd/>
            <a:tailEnd/>
          </a:ln>
        </p:spPr>
        <p:txBody>
          <a:bodyPr wrap="none" lIns="90000" tIns="46800" rIns="90000" bIns="46800" anchor="ctr"/>
          <a:lstStyle/>
          <a:p>
            <a:pPr algn="ctr"/>
            <a:endParaRPr lang="fi-FI" altLang="fi-FI" sz="1800" b="1">
              <a:latin typeface="Arial" charset="0"/>
            </a:endParaRPr>
          </a:p>
        </p:txBody>
      </p:sp>
      <p:sp>
        <p:nvSpPr>
          <p:cNvPr id="68613" name="Text Box 5"/>
          <p:cNvSpPr txBox="1">
            <a:spLocks noChangeArrowheads="1"/>
          </p:cNvSpPr>
          <p:nvPr/>
        </p:nvSpPr>
        <p:spPr bwMode="auto">
          <a:xfrm>
            <a:off x="2820988" y="4513263"/>
            <a:ext cx="701675" cy="366712"/>
          </a:xfrm>
          <a:prstGeom prst="rect">
            <a:avLst/>
          </a:prstGeom>
          <a:noFill/>
          <a:ln w="9525">
            <a:noFill/>
            <a:miter lim="800000"/>
            <a:headEnd/>
            <a:tailEnd/>
          </a:ln>
        </p:spPr>
        <p:txBody>
          <a:bodyPr wrap="none" lIns="90000" tIns="46800" rIns="90000" bIns="46800">
            <a:spAutoFit/>
          </a:bodyPr>
          <a:lstStyle/>
          <a:p>
            <a:pPr algn="ctr"/>
            <a:r>
              <a:rPr lang="fi-FI" altLang="fi-FI" sz="1800" b="1">
                <a:solidFill>
                  <a:schemeClr val="bg1"/>
                </a:solidFill>
                <a:latin typeface="Arial" charset="0"/>
              </a:rPr>
              <a:t>10 %</a:t>
            </a:r>
          </a:p>
        </p:txBody>
      </p:sp>
      <p:sp>
        <p:nvSpPr>
          <p:cNvPr id="68614" name="Line 6"/>
          <p:cNvSpPr>
            <a:spLocks noChangeShapeType="1"/>
          </p:cNvSpPr>
          <p:nvPr/>
        </p:nvSpPr>
        <p:spPr bwMode="auto">
          <a:xfrm flipV="1">
            <a:off x="4562475" y="3810000"/>
            <a:ext cx="0" cy="766763"/>
          </a:xfrm>
          <a:prstGeom prst="line">
            <a:avLst/>
          </a:prstGeom>
          <a:noFill/>
          <a:ln w="9525">
            <a:solidFill>
              <a:schemeClr val="tx1"/>
            </a:solidFill>
            <a:round/>
            <a:headEnd/>
            <a:tailEnd type="triangle" w="med" len="med"/>
          </a:ln>
        </p:spPr>
        <p:txBody>
          <a:bodyPr wrap="none" lIns="90000" tIns="46800" rIns="90000" bIns="46800" anchor="ctr"/>
          <a:lstStyle/>
          <a:p>
            <a:endParaRPr lang="fi-FI"/>
          </a:p>
        </p:txBody>
      </p:sp>
      <p:sp>
        <p:nvSpPr>
          <p:cNvPr id="68615" name="Line 7"/>
          <p:cNvSpPr>
            <a:spLocks noChangeShapeType="1"/>
          </p:cNvSpPr>
          <p:nvPr/>
        </p:nvSpPr>
        <p:spPr bwMode="auto">
          <a:xfrm flipH="1">
            <a:off x="4635500" y="4640263"/>
            <a:ext cx="2795588" cy="0"/>
          </a:xfrm>
          <a:prstGeom prst="line">
            <a:avLst/>
          </a:prstGeom>
          <a:noFill/>
          <a:ln w="9525">
            <a:solidFill>
              <a:schemeClr val="tx1"/>
            </a:solidFill>
            <a:round/>
            <a:headEnd/>
            <a:tailEnd/>
          </a:ln>
        </p:spPr>
        <p:txBody>
          <a:bodyPr wrap="none" lIns="90000" tIns="46800" rIns="90000" bIns="46800" anchor="ctr"/>
          <a:lstStyle/>
          <a:p>
            <a:endParaRPr lang="fi-FI"/>
          </a:p>
        </p:txBody>
      </p:sp>
      <p:sp>
        <p:nvSpPr>
          <p:cNvPr id="68616" name="Line 8"/>
          <p:cNvSpPr>
            <a:spLocks noChangeShapeType="1"/>
          </p:cNvSpPr>
          <p:nvPr/>
        </p:nvSpPr>
        <p:spPr bwMode="auto">
          <a:xfrm flipV="1">
            <a:off x="7431088" y="3873500"/>
            <a:ext cx="0" cy="766763"/>
          </a:xfrm>
          <a:prstGeom prst="line">
            <a:avLst/>
          </a:prstGeom>
          <a:noFill/>
          <a:ln w="9525">
            <a:solidFill>
              <a:schemeClr val="tx1"/>
            </a:solidFill>
            <a:round/>
            <a:headEnd/>
            <a:tailEnd type="triangle" w="med" len="med"/>
          </a:ln>
        </p:spPr>
        <p:txBody>
          <a:bodyPr wrap="none" lIns="90000" tIns="46800" rIns="90000" bIns="46800" anchor="ctr"/>
          <a:lstStyle/>
          <a:p>
            <a:endParaRPr lang="fi-FI"/>
          </a:p>
        </p:txBody>
      </p:sp>
      <p:sp>
        <p:nvSpPr>
          <p:cNvPr id="68617" name="Line 9"/>
          <p:cNvSpPr>
            <a:spLocks noChangeShapeType="1"/>
          </p:cNvSpPr>
          <p:nvPr/>
        </p:nvSpPr>
        <p:spPr bwMode="auto">
          <a:xfrm>
            <a:off x="762000" y="5343525"/>
            <a:ext cx="7315200" cy="0"/>
          </a:xfrm>
          <a:prstGeom prst="line">
            <a:avLst/>
          </a:prstGeom>
          <a:noFill/>
          <a:ln w="28575">
            <a:solidFill>
              <a:srgbClr val="000080"/>
            </a:solidFill>
            <a:round/>
            <a:headEnd/>
            <a:tailEnd/>
          </a:ln>
        </p:spPr>
        <p:txBody>
          <a:bodyPr wrap="none" lIns="90000" tIns="46800" rIns="90000" bIns="46800" anchor="ctr"/>
          <a:lstStyle/>
          <a:p>
            <a:endParaRPr lang="fi-FI"/>
          </a:p>
        </p:txBody>
      </p:sp>
      <p:sp>
        <p:nvSpPr>
          <p:cNvPr id="68618" name="Line 10"/>
          <p:cNvSpPr>
            <a:spLocks noChangeShapeType="1"/>
          </p:cNvSpPr>
          <p:nvPr/>
        </p:nvSpPr>
        <p:spPr bwMode="auto">
          <a:xfrm>
            <a:off x="1192213" y="5153025"/>
            <a:ext cx="0" cy="382588"/>
          </a:xfrm>
          <a:prstGeom prst="line">
            <a:avLst/>
          </a:prstGeom>
          <a:noFill/>
          <a:ln w="28575">
            <a:solidFill>
              <a:srgbClr val="800000"/>
            </a:solidFill>
            <a:round/>
            <a:headEnd/>
            <a:tailEnd/>
          </a:ln>
        </p:spPr>
        <p:txBody>
          <a:bodyPr wrap="none" lIns="90000" tIns="46800" rIns="90000" bIns="46800" anchor="ctr"/>
          <a:lstStyle/>
          <a:p>
            <a:endParaRPr lang="fi-FI"/>
          </a:p>
        </p:txBody>
      </p:sp>
      <p:sp>
        <p:nvSpPr>
          <p:cNvPr id="68619" name="Line 11"/>
          <p:cNvSpPr>
            <a:spLocks noChangeShapeType="1"/>
          </p:cNvSpPr>
          <p:nvPr/>
        </p:nvSpPr>
        <p:spPr bwMode="auto">
          <a:xfrm>
            <a:off x="4562475" y="5153025"/>
            <a:ext cx="0" cy="382588"/>
          </a:xfrm>
          <a:prstGeom prst="line">
            <a:avLst/>
          </a:prstGeom>
          <a:noFill/>
          <a:ln w="28575">
            <a:solidFill>
              <a:srgbClr val="800000"/>
            </a:solidFill>
            <a:round/>
            <a:headEnd/>
            <a:tailEnd/>
          </a:ln>
        </p:spPr>
        <p:txBody>
          <a:bodyPr wrap="none" lIns="90000" tIns="46800" rIns="90000" bIns="46800" anchor="ctr"/>
          <a:lstStyle/>
          <a:p>
            <a:endParaRPr lang="fi-FI"/>
          </a:p>
        </p:txBody>
      </p:sp>
      <p:sp>
        <p:nvSpPr>
          <p:cNvPr id="68620" name="Line 12"/>
          <p:cNvSpPr>
            <a:spLocks noChangeShapeType="1"/>
          </p:cNvSpPr>
          <p:nvPr/>
        </p:nvSpPr>
        <p:spPr bwMode="auto">
          <a:xfrm>
            <a:off x="7431088" y="5153025"/>
            <a:ext cx="0" cy="382588"/>
          </a:xfrm>
          <a:prstGeom prst="line">
            <a:avLst/>
          </a:prstGeom>
          <a:noFill/>
          <a:ln w="28575">
            <a:solidFill>
              <a:srgbClr val="800000"/>
            </a:solidFill>
            <a:round/>
            <a:headEnd/>
            <a:tailEnd/>
          </a:ln>
        </p:spPr>
        <p:txBody>
          <a:bodyPr wrap="none" lIns="90000" tIns="46800" rIns="90000" bIns="46800" anchor="ctr"/>
          <a:lstStyle/>
          <a:p>
            <a:endParaRPr lang="fi-FI"/>
          </a:p>
        </p:txBody>
      </p:sp>
      <p:sp>
        <p:nvSpPr>
          <p:cNvPr id="68621" name="Text Box 13"/>
          <p:cNvSpPr txBox="1">
            <a:spLocks noChangeArrowheads="1"/>
          </p:cNvSpPr>
          <p:nvPr/>
        </p:nvSpPr>
        <p:spPr bwMode="auto">
          <a:xfrm>
            <a:off x="6770688" y="4065588"/>
            <a:ext cx="574675" cy="366712"/>
          </a:xfrm>
          <a:prstGeom prst="rect">
            <a:avLst/>
          </a:prstGeom>
          <a:noFill/>
          <a:ln w="9525">
            <a:noFill/>
            <a:miter lim="800000"/>
            <a:headEnd/>
            <a:tailEnd/>
          </a:ln>
        </p:spPr>
        <p:txBody>
          <a:bodyPr wrap="none" lIns="90000" tIns="46800" rIns="90000" bIns="46800">
            <a:spAutoFit/>
          </a:bodyPr>
          <a:lstStyle/>
          <a:p>
            <a:pPr algn="ctr"/>
            <a:r>
              <a:rPr lang="fi-FI" altLang="fi-FI" sz="1800" b="1">
                <a:latin typeface="Arial" charset="0"/>
              </a:rPr>
              <a:t>1 %</a:t>
            </a:r>
          </a:p>
        </p:txBody>
      </p:sp>
      <p:sp>
        <p:nvSpPr>
          <p:cNvPr id="68622" name="Text Box 14"/>
          <p:cNvSpPr txBox="1">
            <a:spLocks noChangeArrowheads="1"/>
          </p:cNvSpPr>
          <p:nvPr/>
        </p:nvSpPr>
        <p:spPr bwMode="auto">
          <a:xfrm>
            <a:off x="3973513" y="3938588"/>
            <a:ext cx="574675" cy="366712"/>
          </a:xfrm>
          <a:prstGeom prst="rect">
            <a:avLst/>
          </a:prstGeom>
          <a:noFill/>
          <a:ln w="9525">
            <a:noFill/>
            <a:miter lim="800000"/>
            <a:headEnd/>
            <a:tailEnd/>
          </a:ln>
        </p:spPr>
        <p:txBody>
          <a:bodyPr wrap="none" lIns="90000" tIns="46800" rIns="90000" bIns="46800">
            <a:spAutoFit/>
          </a:bodyPr>
          <a:lstStyle/>
          <a:p>
            <a:pPr algn="ctr"/>
            <a:r>
              <a:rPr lang="fi-FI" altLang="fi-FI" sz="1800" b="1">
                <a:latin typeface="Arial" charset="0"/>
              </a:rPr>
              <a:t>9 %</a:t>
            </a:r>
          </a:p>
        </p:txBody>
      </p:sp>
      <p:sp>
        <p:nvSpPr>
          <p:cNvPr id="68623" name="Text Box 15"/>
          <p:cNvSpPr txBox="1">
            <a:spLocks noChangeArrowheads="1"/>
          </p:cNvSpPr>
          <p:nvPr/>
        </p:nvSpPr>
        <p:spPr bwMode="auto">
          <a:xfrm>
            <a:off x="5781675" y="5408613"/>
            <a:ext cx="708025" cy="641350"/>
          </a:xfrm>
          <a:prstGeom prst="rect">
            <a:avLst/>
          </a:prstGeom>
          <a:noFill/>
          <a:ln w="9525">
            <a:noFill/>
            <a:miter lim="800000"/>
            <a:headEnd/>
            <a:tailEnd/>
          </a:ln>
        </p:spPr>
        <p:txBody>
          <a:bodyPr lIns="90000" tIns="46800" rIns="90000" bIns="46800">
            <a:spAutoFit/>
          </a:bodyPr>
          <a:lstStyle/>
          <a:p>
            <a:pPr algn="ctr"/>
            <a:r>
              <a:rPr lang="fi-FI" altLang="fi-FI" sz="1800" b="1">
                <a:latin typeface="Arial" charset="0"/>
              </a:rPr>
              <a:t>12 kk</a:t>
            </a:r>
          </a:p>
        </p:txBody>
      </p:sp>
      <p:sp>
        <p:nvSpPr>
          <p:cNvPr id="68624" name="Text Box 16"/>
          <p:cNvSpPr txBox="1">
            <a:spLocks noChangeArrowheads="1"/>
          </p:cNvSpPr>
          <p:nvPr/>
        </p:nvSpPr>
        <p:spPr bwMode="auto">
          <a:xfrm>
            <a:off x="2554288" y="5408613"/>
            <a:ext cx="709612" cy="639762"/>
          </a:xfrm>
          <a:prstGeom prst="rect">
            <a:avLst/>
          </a:prstGeom>
          <a:noFill/>
          <a:ln w="9525">
            <a:noFill/>
            <a:miter lim="800000"/>
            <a:headEnd/>
            <a:tailEnd/>
          </a:ln>
        </p:spPr>
        <p:txBody>
          <a:bodyPr lIns="90000" tIns="46800" rIns="90000" bIns="46800">
            <a:spAutoFit/>
          </a:bodyPr>
          <a:lstStyle/>
          <a:p>
            <a:pPr algn="ctr"/>
            <a:r>
              <a:rPr lang="fi-FI" altLang="fi-FI" sz="1800" b="1">
                <a:latin typeface="Arial" charset="0"/>
              </a:rPr>
              <a:t>12 kk</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fi-FI" altLang="fi-FI"/>
              <a:t>Esimerkkejä, </a:t>
            </a:r>
            <a:r>
              <a:rPr lang="fi-FI" altLang="fi-FI">
                <a:cs typeface="Times New Roman" pitchFamily="18" charset="0"/>
              </a:rPr>
              <a:t>verovapaa luovutusvoitto</a:t>
            </a:r>
            <a:r>
              <a:rPr lang="fi-FI" altLang="fi-FI"/>
              <a:t> </a:t>
            </a:r>
          </a:p>
        </p:txBody>
      </p:sp>
      <p:sp>
        <p:nvSpPr>
          <p:cNvPr id="69635" name="Rectangle 3"/>
          <p:cNvSpPr>
            <a:spLocks noGrp="1" noChangeArrowheads="1"/>
          </p:cNvSpPr>
          <p:nvPr>
            <p:ph type="body" sz="half" idx="1"/>
          </p:nvPr>
        </p:nvSpPr>
        <p:spPr>
          <a:xfrm>
            <a:off x="179512" y="1484784"/>
            <a:ext cx="4495800" cy="4572000"/>
          </a:xfrm>
        </p:spPr>
        <p:txBody>
          <a:bodyPr/>
          <a:lstStyle/>
          <a:p>
            <a:pPr eaLnBrk="1" hangingPunct="1"/>
            <a:r>
              <a:rPr lang="fi-FI" altLang="fi-FI" sz="2000" dirty="0">
                <a:cs typeface="Times New Roman" pitchFamily="18" charset="0"/>
              </a:rPr>
              <a:t>Esimerkki 1</a:t>
            </a:r>
          </a:p>
          <a:p>
            <a:pPr eaLnBrk="1" hangingPunct="1"/>
            <a:r>
              <a:rPr lang="fi-FI" altLang="fi-FI" sz="2000" dirty="0">
                <a:cs typeface="Times New Roman" pitchFamily="18" charset="0"/>
              </a:rPr>
              <a:t>luovutushinta		+5000</a:t>
            </a:r>
          </a:p>
          <a:p>
            <a:pPr eaLnBrk="1" hangingPunct="1"/>
            <a:r>
              <a:rPr lang="fi-FI" altLang="fi-FI" sz="2000" dirty="0">
                <a:cs typeface="Times New Roman" pitchFamily="18" charset="0"/>
              </a:rPr>
              <a:t>hankintahinta		-3000</a:t>
            </a:r>
          </a:p>
          <a:p>
            <a:pPr eaLnBrk="1" hangingPunct="1"/>
            <a:r>
              <a:rPr lang="fi-FI" altLang="fi-FI" sz="2000" dirty="0">
                <a:cs typeface="Times New Roman" pitchFamily="18" charset="0"/>
              </a:rPr>
              <a:t>myyntikulut	  		  -500</a:t>
            </a:r>
          </a:p>
          <a:p>
            <a:pPr eaLnBrk="1" hangingPunct="1"/>
            <a:r>
              <a:rPr lang="fi-FI" altLang="fi-FI" sz="2000" dirty="0">
                <a:cs typeface="Times New Roman" pitchFamily="18" charset="0"/>
              </a:rPr>
              <a:t>Luovutusvoitto	 1 500  = on tuloutettu  kirjanpidossa=&gt; </a:t>
            </a:r>
          </a:p>
          <a:p>
            <a:pPr eaLnBrk="1" hangingPunct="1"/>
            <a:r>
              <a:rPr lang="fi-FI" altLang="fi-FI" sz="2000" dirty="0">
                <a:cs typeface="Times New Roman" pitchFamily="18" charset="0"/>
              </a:rPr>
              <a:t>1 500 vähennetään  verotuksessa</a:t>
            </a:r>
          </a:p>
          <a:p>
            <a:pPr eaLnBrk="1" hangingPunct="1"/>
            <a:endParaRPr lang="fi-FI" altLang="fi-FI" sz="2000" dirty="0"/>
          </a:p>
        </p:txBody>
      </p:sp>
      <p:sp>
        <p:nvSpPr>
          <p:cNvPr id="69636" name="Rectangle 4"/>
          <p:cNvSpPr>
            <a:spLocks noGrp="1" noChangeArrowheads="1"/>
          </p:cNvSpPr>
          <p:nvPr>
            <p:ph type="body" sz="half" idx="2"/>
          </p:nvPr>
        </p:nvSpPr>
        <p:spPr>
          <a:xfrm>
            <a:off x="4800600" y="1556792"/>
            <a:ext cx="4343400" cy="4572000"/>
          </a:xfrm>
        </p:spPr>
        <p:txBody>
          <a:bodyPr/>
          <a:lstStyle/>
          <a:p>
            <a:pPr eaLnBrk="1" hangingPunct="1"/>
            <a:r>
              <a:rPr lang="fi-FI" altLang="fi-FI" sz="1800" dirty="0">
                <a:cs typeface="Times New Roman" pitchFamily="18" charset="0"/>
              </a:rPr>
              <a:t>Esimerkki 2</a:t>
            </a:r>
          </a:p>
          <a:p>
            <a:pPr eaLnBrk="1" hangingPunct="1"/>
            <a:r>
              <a:rPr lang="fi-FI" altLang="fi-FI" sz="1800" dirty="0">
                <a:cs typeface="Times New Roman" pitchFamily="18" charset="0"/>
              </a:rPr>
              <a:t>- tuloon palautuva erä</a:t>
            </a:r>
          </a:p>
          <a:p>
            <a:pPr eaLnBrk="1" hangingPunct="1"/>
            <a:r>
              <a:rPr lang="fi-FI" altLang="fi-FI" sz="1800" dirty="0">
                <a:cs typeface="Times New Roman" pitchFamily="18" charset="0"/>
              </a:rPr>
              <a:t>Luovutushinta 	+ 5000</a:t>
            </a:r>
          </a:p>
          <a:p>
            <a:pPr eaLnBrk="1" hangingPunct="1"/>
            <a:r>
              <a:rPr lang="fi-FI" altLang="fi-FI" sz="1800" dirty="0">
                <a:cs typeface="Times New Roman" pitchFamily="18" charset="0"/>
              </a:rPr>
              <a:t>Hankintahinta		 - 3000</a:t>
            </a:r>
          </a:p>
          <a:p>
            <a:pPr eaLnBrk="1" hangingPunct="1"/>
            <a:r>
              <a:rPr lang="fi-FI" altLang="fi-FI" sz="1800" dirty="0">
                <a:cs typeface="Times New Roman" pitchFamily="18" charset="0"/>
              </a:rPr>
              <a:t>myyntikulut   	 	   - 500</a:t>
            </a:r>
          </a:p>
          <a:p>
            <a:pPr eaLnBrk="1" hangingPunct="1"/>
            <a:r>
              <a:rPr lang="fi-FI" altLang="fi-FI" sz="1800" dirty="0">
                <a:cs typeface="Times New Roman" pitchFamily="18" charset="0"/>
              </a:rPr>
              <a:t>Luovutusvoitto	  1 500 = kirjanpidossa</a:t>
            </a:r>
          </a:p>
          <a:p>
            <a:pPr eaLnBrk="1" hangingPunct="1"/>
            <a:r>
              <a:rPr lang="fi-FI" altLang="fi-FI" sz="1800" dirty="0">
                <a:cs typeface="Times New Roman" pitchFamily="18" charset="0"/>
              </a:rPr>
              <a:t>tehty arvonalennus	  - 1000</a:t>
            </a:r>
          </a:p>
          <a:p>
            <a:pPr eaLnBrk="1" hangingPunct="1"/>
            <a:r>
              <a:rPr lang="fi-FI" altLang="fi-FI" sz="1800" dirty="0">
                <a:cs typeface="Times New Roman" pitchFamily="18" charset="0"/>
              </a:rPr>
              <a:t>erotus		      500 = verovapaa luovutusvoitto=&gt; </a:t>
            </a:r>
          </a:p>
          <a:p>
            <a:pPr eaLnBrk="1" hangingPunct="1"/>
            <a:r>
              <a:rPr lang="fi-FI" altLang="fi-FI" sz="1800" dirty="0">
                <a:cs typeface="Times New Roman" pitchFamily="18" charset="0"/>
              </a:rPr>
              <a:t>500 vähennetään verotuksessa</a:t>
            </a:r>
            <a:endParaRPr lang="fi-FI" altLang="fi-FI" sz="1800" dirty="0"/>
          </a:p>
        </p:txBody>
      </p:sp>
      <p:sp>
        <p:nvSpPr>
          <p:cNvPr id="69637" name="Line 5"/>
          <p:cNvSpPr>
            <a:spLocks noChangeShapeType="1"/>
          </p:cNvSpPr>
          <p:nvPr/>
        </p:nvSpPr>
        <p:spPr bwMode="auto">
          <a:xfrm>
            <a:off x="4419600" y="1447800"/>
            <a:ext cx="0" cy="4495800"/>
          </a:xfrm>
          <a:prstGeom prst="line">
            <a:avLst/>
          </a:prstGeom>
          <a:noFill/>
          <a:ln w="9525">
            <a:noFill/>
            <a:round/>
            <a:headEnd/>
            <a:tailEnd/>
          </a:ln>
        </p:spPr>
        <p:txBody>
          <a:bodyPr wrap="none" lIns="90000" tIns="46800" rIns="90000" bIns="46800" anchor="ctr"/>
          <a:lstStyle/>
          <a:p>
            <a:endParaRPr lang="fi-FI"/>
          </a:p>
        </p:txBody>
      </p:sp>
      <p:sp>
        <p:nvSpPr>
          <p:cNvPr id="69638" name="Line 6"/>
          <p:cNvSpPr>
            <a:spLocks noChangeShapeType="1"/>
          </p:cNvSpPr>
          <p:nvPr/>
        </p:nvSpPr>
        <p:spPr bwMode="auto">
          <a:xfrm>
            <a:off x="4419600" y="1447800"/>
            <a:ext cx="0" cy="4572000"/>
          </a:xfrm>
          <a:prstGeom prst="line">
            <a:avLst/>
          </a:prstGeom>
          <a:noFill/>
          <a:ln w="9525">
            <a:noFill/>
            <a:round/>
            <a:headEnd/>
            <a:tailEnd/>
          </a:ln>
        </p:spPr>
        <p:txBody>
          <a:bodyPr wrap="none" lIns="90000" tIns="46800" rIns="90000" bIns="46800" anchor="ctr"/>
          <a:lstStyle/>
          <a:p>
            <a:endParaRPr lang="fi-FI"/>
          </a:p>
        </p:txBody>
      </p:sp>
      <p:sp>
        <p:nvSpPr>
          <p:cNvPr id="69639" name="Line 7"/>
          <p:cNvSpPr>
            <a:spLocks noChangeShapeType="1"/>
          </p:cNvSpPr>
          <p:nvPr/>
        </p:nvSpPr>
        <p:spPr bwMode="auto">
          <a:xfrm>
            <a:off x="4343400" y="1600200"/>
            <a:ext cx="0" cy="4267200"/>
          </a:xfrm>
          <a:prstGeom prst="line">
            <a:avLst/>
          </a:prstGeom>
          <a:noFill/>
          <a:ln w="9525">
            <a:noFill/>
            <a:round/>
            <a:headEnd/>
            <a:tailEnd/>
          </a:ln>
        </p:spPr>
        <p:txBody>
          <a:bodyPr wrap="none" lIns="90000" tIns="46800" rIns="90000" bIns="46800" anchor="ctr"/>
          <a:lstStyle/>
          <a:p>
            <a:endParaRPr lang="fi-FI"/>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pPr eaLnBrk="1" hangingPunct="1"/>
            <a:r>
              <a:rPr lang="fi-FI" altLang="fi-FI" sz="2000"/>
              <a:t>Esimerkkejä, </a:t>
            </a:r>
            <a:r>
              <a:rPr lang="fi-FI" altLang="fi-FI" sz="2000">
                <a:cs typeface="Times New Roman" pitchFamily="18" charset="0"/>
              </a:rPr>
              <a:t>verovapaa luovutusvoitto,</a:t>
            </a:r>
            <a:br>
              <a:rPr lang="fi-FI" altLang="fi-FI" sz="2000">
                <a:cs typeface="Times New Roman" pitchFamily="18" charset="0"/>
              </a:rPr>
            </a:br>
            <a:r>
              <a:rPr lang="fi-FI" altLang="fi-FI" sz="2000">
                <a:cs typeface="Times New Roman" pitchFamily="18" charset="0"/>
              </a:rPr>
              <a:t> 	- luovutustappio konserniyhtiöiden välillä</a:t>
            </a:r>
          </a:p>
        </p:txBody>
      </p:sp>
      <p:sp>
        <p:nvSpPr>
          <p:cNvPr id="70659" name="Rectangle 3"/>
          <p:cNvSpPr>
            <a:spLocks noGrp="1" noChangeArrowheads="1"/>
          </p:cNvSpPr>
          <p:nvPr>
            <p:ph type="body" sz="half" idx="1"/>
          </p:nvPr>
        </p:nvSpPr>
        <p:spPr>
          <a:xfrm>
            <a:off x="468313" y="1628775"/>
            <a:ext cx="4267200" cy="4572000"/>
          </a:xfrm>
        </p:spPr>
        <p:txBody>
          <a:bodyPr/>
          <a:lstStyle/>
          <a:p>
            <a:pPr eaLnBrk="1" hangingPunct="1">
              <a:lnSpc>
                <a:spcPct val="90000"/>
              </a:lnSpc>
            </a:pPr>
            <a:r>
              <a:rPr lang="fi-FI" altLang="fi-FI" sz="1800" dirty="0">
                <a:cs typeface="Times New Roman" pitchFamily="18" charset="0"/>
              </a:rPr>
              <a:t>Esimerkki 3 </a:t>
            </a:r>
          </a:p>
          <a:p>
            <a:pPr eaLnBrk="1" hangingPunct="1">
              <a:lnSpc>
                <a:spcPct val="90000"/>
              </a:lnSpc>
            </a:pPr>
            <a:r>
              <a:rPr lang="fi-FI" altLang="fi-FI" sz="1800" dirty="0">
                <a:cs typeface="Times New Roman" pitchFamily="18" charset="0"/>
              </a:rPr>
              <a:t>Luovutushinta		+ 5000</a:t>
            </a:r>
          </a:p>
          <a:p>
            <a:pPr eaLnBrk="1" hangingPunct="1">
              <a:lnSpc>
                <a:spcPct val="90000"/>
              </a:lnSpc>
            </a:pPr>
            <a:r>
              <a:rPr lang="fi-FI" altLang="fi-FI" sz="1800" dirty="0">
                <a:cs typeface="Times New Roman" pitchFamily="18" charset="0"/>
              </a:rPr>
              <a:t>hankintahinta		 -3000</a:t>
            </a:r>
          </a:p>
          <a:p>
            <a:pPr eaLnBrk="1" hangingPunct="1">
              <a:lnSpc>
                <a:spcPct val="90000"/>
              </a:lnSpc>
            </a:pPr>
            <a:r>
              <a:rPr lang="fi-FI" altLang="fi-FI" sz="1800" dirty="0">
                <a:cs typeface="Times New Roman" pitchFamily="18" charset="0"/>
              </a:rPr>
              <a:t>myyntikulut		  - 500</a:t>
            </a:r>
          </a:p>
          <a:p>
            <a:pPr eaLnBrk="1" hangingPunct="1">
              <a:lnSpc>
                <a:spcPct val="90000"/>
              </a:lnSpc>
            </a:pPr>
            <a:r>
              <a:rPr lang="fi-FI" altLang="fi-FI" sz="1800" dirty="0">
                <a:cs typeface="Times New Roman" pitchFamily="18" charset="0"/>
              </a:rPr>
              <a:t>Luovutusvoitto   	1 500             = kirjanpidossa</a:t>
            </a:r>
          </a:p>
          <a:p>
            <a:pPr eaLnBrk="1" hangingPunct="1">
              <a:lnSpc>
                <a:spcPct val="90000"/>
              </a:lnSpc>
            </a:pPr>
            <a:r>
              <a:rPr lang="fi-FI" altLang="fi-FI" sz="1800" dirty="0">
                <a:cs typeface="Times New Roman" pitchFamily="18" charset="0"/>
              </a:rPr>
              <a:t>Konserniyhtiöiden välillä syntynyt </a:t>
            </a:r>
          </a:p>
          <a:p>
            <a:pPr eaLnBrk="1" hangingPunct="1">
              <a:lnSpc>
                <a:spcPct val="90000"/>
              </a:lnSpc>
            </a:pPr>
            <a:r>
              <a:rPr lang="fi-FI" altLang="fi-FI" sz="1800" dirty="0">
                <a:cs typeface="Times New Roman" pitchFamily="18" charset="0"/>
              </a:rPr>
              <a:t>luovutustappio	   -1200 vähennetty aikanaan</a:t>
            </a:r>
          </a:p>
          <a:p>
            <a:pPr eaLnBrk="1" hangingPunct="1">
              <a:lnSpc>
                <a:spcPct val="90000"/>
              </a:lnSpc>
            </a:pPr>
            <a:r>
              <a:rPr lang="fi-FI" altLang="fi-FI" sz="1800" dirty="0">
                <a:cs typeface="Times New Roman" pitchFamily="18" charset="0"/>
              </a:rPr>
              <a:t>Erotus 300 = verovapaa luovutusvoitto =&gt; 300 vähennetään veroilmoituksella</a:t>
            </a:r>
            <a:r>
              <a:rPr lang="fi-FI" altLang="fi-FI" sz="1800" dirty="0"/>
              <a:t> </a:t>
            </a:r>
          </a:p>
        </p:txBody>
      </p:sp>
      <p:sp>
        <p:nvSpPr>
          <p:cNvPr id="70660" name="Rectangle 4"/>
          <p:cNvSpPr>
            <a:spLocks noGrp="1" noChangeArrowheads="1"/>
          </p:cNvSpPr>
          <p:nvPr>
            <p:ph type="body" sz="half" idx="2"/>
          </p:nvPr>
        </p:nvSpPr>
        <p:spPr>
          <a:xfrm>
            <a:off x="5002213" y="1752600"/>
            <a:ext cx="3457575" cy="4484688"/>
          </a:xfrm>
        </p:spPr>
        <p:txBody>
          <a:bodyPr/>
          <a:lstStyle/>
          <a:p>
            <a:pPr eaLnBrk="1" hangingPunct="1">
              <a:buFontTx/>
              <a:buNone/>
            </a:pPr>
            <a:r>
              <a:rPr lang="fi-FI" altLang="fi-FI" sz="2000"/>
              <a:t> </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eaLnBrk="1" hangingPunct="1"/>
            <a:r>
              <a:rPr lang="fi-FI" altLang="fi-FI"/>
              <a:t>Esimerkkejä, vähennyskelvoton luovutustappio</a:t>
            </a:r>
          </a:p>
        </p:txBody>
      </p:sp>
      <p:sp>
        <p:nvSpPr>
          <p:cNvPr id="71683" name="Rectangle 3"/>
          <p:cNvSpPr>
            <a:spLocks noGrp="1" noChangeArrowheads="1"/>
          </p:cNvSpPr>
          <p:nvPr>
            <p:ph type="body" sz="half" idx="1"/>
          </p:nvPr>
        </p:nvSpPr>
        <p:spPr>
          <a:xfrm>
            <a:off x="381000" y="1447800"/>
            <a:ext cx="4572000" cy="4572000"/>
          </a:xfrm>
        </p:spPr>
        <p:txBody>
          <a:bodyPr/>
          <a:lstStyle/>
          <a:p>
            <a:pPr eaLnBrk="1" hangingPunct="1"/>
            <a:r>
              <a:rPr lang="fi-FI" altLang="fi-FI" sz="2000" dirty="0">
                <a:cs typeface="Times New Roman" pitchFamily="18" charset="0"/>
              </a:rPr>
              <a:t>Esimerkki 4	</a:t>
            </a:r>
          </a:p>
          <a:p>
            <a:pPr eaLnBrk="1" hangingPunct="1"/>
            <a:r>
              <a:rPr lang="fi-FI" altLang="fi-FI" sz="2000" dirty="0">
                <a:cs typeface="Times New Roman" pitchFamily="18" charset="0"/>
              </a:rPr>
              <a:t>Luovutushinta	+ 2000</a:t>
            </a:r>
          </a:p>
          <a:p>
            <a:pPr eaLnBrk="1" hangingPunct="1"/>
            <a:r>
              <a:rPr lang="fi-FI" altLang="fi-FI" sz="2000" dirty="0">
                <a:cs typeface="Times New Roman" pitchFamily="18" charset="0"/>
              </a:rPr>
              <a:t>hankintahinta 	-3000</a:t>
            </a:r>
          </a:p>
          <a:p>
            <a:pPr eaLnBrk="1" hangingPunct="1"/>
            <a:r>
              <a:rPr lang="fi-FI" altLang="fi-FI" sz="2000" dirty="0">
                <a:cs typeface="Times New Roman" pitchFamily="18" charset="0"/>
              </a:rPr>
              <a:t>myyntikulut	 	 - 500</a:t>
            </a:r>
          </a:p>
          <a:p>
            <a:pPr eaLnBrk="1" hangingPunct="1"/>
            <a:r>
              <a:rPr lang="fi-FI" altLang="fi-FI" sz="2000" dirty="0">
                <a:cs typeface="Times New Roman" pitchFamily="18" charset="0"/>
              </a:rPr>
              <a:t>Luovutustappio	- 1500 = kirjanpidossa vähennyksenä=&gt; lisätään verotuksessa</a:t>
            </a:r>
          </a:p>
        </p:txBody>
      </p:sp>
      <p:sp>
        <p:nvSpPr>
          <p:cNvPr id="71684" name="Rectangle 4"/>
          <p:cNvSpPr>
            <a:spLocks noGrp="1" noChangeArrowheads="1"/>
          </p:cNvSpPr>
          <p:nvPr>
            <p:ph type="body" sz="half" idx="2"/>
          </p:nvPr>
        </p:nvSpPr>
        <p:spPr>
          <a:xfrm>
            <a:off x="4859338" y="1557338"/>
            <a:ext cx="4038600" cy="4572000"/>
          </a:xfrm>
        </p:spPr>
        <p:txBody>
          <a:bodyPr/>
          <a:lstStyle/>
          <a:p>
            <a:pPr eaLnBrk="1" hangingPunct="1">
              <a:lnSpc>
                <a:spcPct val="90000"/>
              </a:lnSpc>
            </a:pPr>
            <a:r>
              <a:rPr lang="fi-FI" altLang="fi-FI" sz="1800" dirty="0">
                <a:cs typeface="Times New Roman" pitchFamily="18" charset="0"/>
              </a:rPr>
              <a:t>Esimerkki 5</a:t>
            </a:r>
          </a:p>
          <a:p>
            <a:pPr eaLnBrk="1" hangingPunct="1">
              <a:lnSpc>
                <a:spcPct val="90000"/>
              </a:lnSpc>
            </a:pPr>
            <a:r>
              <a:rPr lang="fi-FI" altLang="fi-FI" sz="1800" dirty="0">
                <a:cs typeface="Times New Roman" pitchFamily="18" charset="0"/>
              </a:rPr>
              <a:t>Luovutushinta 	+ 2000</a:t>
            </a:r>
          </a:p>
          <a:p>
            <a:pPr eaLnBrk="1" hangingPunct="1">
              <a:lnSpc>
                <a:spcPct val="90000"/>
              </a:lnSpc>
            </a:pPr>
            <a:r>
              <a:rPr lang="fi-FI" altLang="fi-FI" sz="1800" dirty="0">
                <a:cs typeface="Times New Roman" pitchFamily="18" charset="0"/>
              </a:rPr>
              <a:t>hankintahinta		 - 3000</a:t>
            </a:r>
          </a:p>
          <a:p>
            <a:pPr eaLnBrk="1" hangingPunct="1">
              <a:lnSpc>
                <a:spcPct val="90000"/>
              </a:lnSpc>
            </a:pPr>
            <a:r>
              <a:rPr lang="fi-FI" altLang="fi-FI" sz="1800" dirty="0">
                <a:cs typeface="Times New Roman" pitchFamily="18" charset="0"/>
              </a:rPr>
              <a:t>myyntikulut		   - 500</a:t>
            </a:r>
          </a:p>
          <a:p>
            <a:pPr eaLnBrk="1" hangingPunct="1">
              <a:lnSpc>
                <a:spcPct val="90000"/>
              </a:lnSpc>
            </a:pPr>
            <a:r>
              <a:rPr lang="fi-FI" altLang="fi-FI" sz="1800" dirty="0">
                <a:cs typeface="Times New Roman" pitchFamily="18" charset="0"/>
              </a:rPr>
              <a:t>Luovutustappio	 	- 1500 = kirjanpidossa</a:t>
            </a:r>
          </a:p>
          <a:p>
            <a:pPr eaLnBrk="1" hangingPunct="1">
              <a:lnSpc>
                <a:spcPct val="90000"/>
              </a:lnSpc>
            </a:pPr>
            <a:r>
              <a:rPr lang="fi-FI" altLang="fi-FI" sz="1800" dirty="0">
                <a:cs typeface="Times New Roman" pitchFamily="18" charset="0"/>
              </a:rPr>
              <a:t>Arvonalennus	- 1000 =&gt; Koska myynti on tappiollinen ei arvonalennuspoistoa tulouteta</a:t>
            </a:r>
          </a:p>
          <a:p>
            <a:pPr eaLnBrk="1" hangingPunct="1">
              <a:lnSpc>
                <a:spcPct val="90000"/>
              </a:lnSpc>
            </a:pPr>
            <a:r>
              <a:rPr lang="fi-FI" altLang="fi-FI" sz="1800" dirty="0">
                <a:cs typeface="Times New Roman" pitchFamily="18" charset="0"/>
              </a:rPr>
              <a:t>Verotus: Kirjanpidossa oleva luovutustappio 1500 on vähennyskelvoton ja lisätään verotuksessa</a:t>
            </a:r>
            <a:endParaRPr lang="fi-FI" altLang="fi-FI" sz="1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fi-FI" altLang="fi-FI" dirty="0">
                <a:solidFill>
                  <a:srgbClr val="FF0000"/>
                </a:solidFill>
              </a:rPr>
              <a:t>Osinkoverotus (2007–2011)</a:t>
            </a:r>
          </a:p>
        </p:txBody>
      </p:sp>
      <p:sp>
        <p:nvSpPr>
          <p:cNvPr id="7171" name="Rectangle 3"/>
          <p:cNvSpPr>
            <a:spLocks noGrp="1" noChangeArrowheads="1"/>
          </p:cNvSpPr>
          <p:nvPr>
            <p:ph type="body" idx="1"/>
          </p:nvPr>
        </p:nvSpPr>
        <p:spPr>
          <a:xfrm>
            <a:off x="419100" y="2362200"/>
            <a:ext cx="8496300" cy="2743200"/>
          </a:xfrm>
        </p:spPr>
        <p:txBody>
          <a:bodyPr/>
          <a:lstStyle/>
          <a:p>
            <a:pPr eaLnBrk="1" hangingPunct="1"/>
            <a:r>
              <a:rPr lang="fi-FI" altLang="fi-FI" sz="1800" dirty="0"/>
              <a:t>osinko jaetaan pääoma- ja ansiotuloksi</a:t>
            </a:r>
          </a:p>
          <a:p>
            <a:pPr eaLnBrk="1" hangingPunct="1"/>
            <a:r>
              <a:rPr lang="fi-FI" altLang="fi-FI" sz="1800" dirty="0"/>
              <a:t>pääomatulo-osuus on 8 % osingonsaajan omistamien osakkeiden </a:t>
            </a:r>
            <a:r>
              <a:rPr lang="fi-FI" altLang="fi-FI" sz="1800" u="sng" dirty="0"/>
              <a:t>matemaattisesta arvosta</a:t>
            </a:r>
            <a:r>
              <a:rPr lang="fi-FI" altLang="fi-FI" sz="1800" dirty="0"/>
              <a:t> yhtiökohtaisesti laskettuna</a:t>
            </a:r>
          </a:p>
          <a:p>
            <a:pPr lvl="1" eaLnBrk="1" hangingPunct="1"/>
            <a:r>
              <a:rPr lang="fi-FI" altLang="fi-FI" sz="1600" dirty="0"/>
              <a:t>Matemaattinen arvo johdetaan yhtiön nettovarallisuudesta</a:t>
            </a:r>
          </a:p>
          <a:p>
            <a:pPr lvl="2" eaLnBrk="1" hangingPunct="1"/>
            <a:r>
              <a:rPr lang="fi-FI" altLang="fi-FI" sz="1400" dirty="0"/>
              <a:t>Arvostamislaki</a:t>
            </a:r>
          </a:p>
          <a:p>
            <a:pPr lvl="3" eaLnBrk="1" hangingPunct="1"/>
            <a:r>
              <a:rPr lang="fi-FI" altLang="fi-FI" sz="1200" dirty="0"/>
              <a:t>Yhtiön kaikki varat</a:t>
            </a:r>
          </a:p>
          <a:p>
            <a:pPr lvl="3" eaLnBrk="1" hangingPunct="1"/>
            <a:r>
              <a:rPr lang="fi-FI" altLang="fi-FI" sz="1200" dirty="0"/>
              <a:t>Vähennetään kaikki velat</a:t>
            </a:r>
          </a:p>
          <a:p>
            <a:pPr lvl="3" eaLnBrk="1" hangingPunct="1"/>
            <a:r>
              <a:rPr lang="fi-FI" altLang="fi-FI" sz="1200" dirty="0"/>
              <a:t>Nettovarallisuus jaetaan ulkona oleville osakkeille</a:t>
            </a:r>
          </a:p>
          <a:p>
            <a:pPr lvl="1" eaLnBrk="1" hangingPunct="1"/>
            <a:r>
              <a:rPr lang="fi-FI" altLang="fi-FI" sz="1600" dirty="0"/>
              <a:t>EU –alueen ja verosopimusvaltion yhtiön laskentaperusteena vastaava arvo </a:t>
            </a:r>
          </a:p>
          <a:p>
            <a:pPr lvl="2" eaLnBrk="1" hangingPunct="1"/>
            <a:r>
              <a:rPr lang="fi-FI" altLang="fi-FI" sz="1400" dirty="0"/>
              <a:t>aiemmin oli käypä arvo osingon jakovuotta edeltäneen verovuoden päättyessä</a:t>
            </a:r>
          </a:p>
        </p:txBody>
      </p:sp>
      <p:sp>
        <p:nvSpPr>
          <p:cNvPr id="7172" name="Text Box 4"/>
          <p:cNvSpPr txBox="1">
            <a:spLocks noChangeArrowheads="1"/>
          </p:cNvSpPr>
          <p:nvPr/>
        </p:nvSpPr>
        <p:spPr bwMode="auto">
          <a:xfrm>
            <a:off x="323850" y="1628775"/>
            <a:ext cx="8455025" cy="701675"/>
          </a:xfrm>
          <a:prstGeom prst="rect">
            <a:avLst/>
          </a:prstGeom>
          <a:noFill/>
          <a:ln w="9525">
            <a:noFill/>
            <a:miter lim="800000"/>
            <a:headEnd/>
            <a:tailEnd/>
          </a:ln>
        </p:spPr>
        <p:txBody>
          <a:bodyPr wrap="none" lIns="90000" tIns="46800" rIns="90000" bIns="46800">
            <a:spAutoFit/>
          </a:bodyPr>
          <a:lstStyle/>
          <a:p>
            <a:pPr algn="ctr"/>
            <a:r>
              <a:rPr lang="fi-FI" altLang="fi-FI" sz="2000" b="1" dirty="0">
                <a:solidFill>
                  <a:schemeClr val="accent2"/>
                </a:solidFill>
                <a:latin typeface="Arial" charset="0"/>
              </a:rPr>
              <a:t>Osinko muusta yhtiöstä: kotimainen, EU -alue tai verosopimusvaltio </a:t>
            </a:r>
          </a:p>
          <a:p>
            <a:pPr algn="ctr"/>
            <a:r>
              <a:rPr lang="fi-FI" altLang="fi-FI" sz="2000" b="1" dirty="0">
                <a:solidFill>
                  <a:schemeClr val="accent2"/>
                </a:solidFill>
                <a:latin typeface="Arial" charset="0"/>
              </a:rPr>
              <a:t>(TVL 33 b §, 33 c §:n 1 mom)</a:t>
            </a:r>
            <a:endParaRPr lang="fi-FI" altLang="fi-FI" sz="1800" b="1" dirty="0">
              <a:solidFill>
                <a:schemeClr val="accent2"/>
              </a:solidFill>
              <a:latin typeface="Arial"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eaLnBrk="1" hangingPunct="1"/>
            <a:r>
              <a:rPr lang="fi-FI" altLang="fi-FI">
                <a:cs typeface="Times New Roman" pitchFamily="18" charset="0"/>
              </a:rPr>
              <a:t>Esimerkki, verotettava luovutusvoitto, vähennyskelpoinen luovutustappio </a:t>
            </a:r>
          </a:p>
        </p:txBody>
      </p:sp>
      <p:sp>
        <p:nvSpPr>
          <p:cNvPr id="72707" name="Rectangle 3"/>
          <p:cNvSpPr>
            <a:spLocks noGrp="1" noChangeArrowheads="1"/>
          </p:cNvSpPr>
          <p:nvPr>
            <p:ph type="body" sz="half" idx="1"/>
          </p:nvPr>
        </p:nvSpPr>
        <p:spPr>
          <a:xfrm>
            <a:off x="468313" y="1125538"/>
            <a:ext cx="3733800" cy="4572000"/>
          </a:xfrm>
        </p:spPr>
        <p:txBody>
          <a:bodyPr/>
          <a:lstStyle/>
          <a:p>
            <a:pPr eaLnBrk="1" hangingPunct="1">
              <a:lnSpc>
                <a:spcPct val="90000"/>
              </a:lnSpc>
            </a:pPr>
            <a:endParaRPr lang="fi-FI" altLang="fi-FI" sz="2000" dirty="0">
              <a:cs typeface="Times New Roman" pitchFamily="18" charset="0"/>
            </a:endParaRPr>
          </a:p>
          <a:p>
            <a:pPr eaLnBrk="1" hangingPunct="1">
              <a:lnSpc>
                <a:spcPct val="90000"/>
              </a:lnSpc>
            </a:pPr>
            <a:endParaRPr lang="fi-FI" altLang="fi-FI" sz="2000" dirty="0">
              <a:cs typeface="Times New Roman" pitchFamily="18" charset="0"/>
            </a:endParaRPr>
          </a:p>
          <a:p>
            <a:pPr eaLnBrk="1" hangingPunct="1">
              <a:lnSpc>
                <a:spcPct val="90000"/>
              </a:lnSpc>
            </a:pPr>
            <a:r>
              <a:rPr lang="fi-FI" altLang="fi-FI" sz="2000" dirty="0">
                <a:cs typeface="Times New Roman" pitchFamily="18" charset="0"/>
              </a:rPr>
              <a:t>Esimerkki 6</a:t>
            </a:r>
            <a:r>
              <a:rPr lang="fi-FI" altLang="fi-FI" sz="2000" i="1" dirty="0">
                <a:cs typeface="Times New Roman" pitchFamily="18" charset="0"/>
              </a:rPr>
              <a:t> </a:t>
            </a:r>
          </a:p>
          <a:p>
            <a:pPr eaLnBrk="1" hangingPunct="1">
              <a:lnSpc>
                <a:spcPct val="90000"/>
              </a:lnSpc>
            </a:pPr>
            <a:r>
              <a:rPr lang="fi-FI" altLang="fi-FI" sz="1800" dirty="0">
                <a:cs typeface="Times New Roman" pitchFamily="18" charset="0"/>
              </a:rPr>
              <a:t>verotettava luovutusvoitto</a:t>
            </a:r>
          </a:p>
          <a:p>
            <a:pPr eaLnBrk="1" hangingPunct="1">
              <a:lnSpc>
                <a:spcPct val="90000"/>
              </a:lnSpc>
            </a:pPr>
            <a:r>
              <a:rPr lang="fi-FI" altLang="fi-FI" sz="2000" dirty="0">
                <a:cs typeface="Times New Roman" pitchFamily="18" charset="0"/>
              </a:rPr>
              <a:t>Luovutushinta	 5000</a:t>
            </a:r>
          </a:p>
          <a:p>
            <a:pPr eaLnBrk="1" hangingPunct="1">
              <a:lnSpc>
                <a:spcPct val="90000"/>
              </a:lnSpc>
            </a:pPr>
            <a:r>
              <a:rPr lang="fi-FI" altLang="fi-FI" sz="2000" dirty="0">
                <a:cs typeface="Times New Roman" pitchFamily="18" charset="0"/>
              </a:rPr>
              <a:t>hankintahinta	-2000</a:t>
            </a:r>
          </a:p>
          <a:p>
            <a:pPr eaLnBrk="1" hangingPunct="1">
              <a:lnSpc>
                <a:spcPct val="90000"/>
              </a:lnSpc>
            </a:pPr>
            <a:r>
              <a:rPr lang="fi-FI" altLang="fi-FI" sz="2000" dirty="0">
                <a:cs typeface="Times New Roman" pitchFamily="18" charset="0"/>
              </a:rPr>
              <a:t>myyntikulut	 	 -500</a:t>
            </a:r>
          </a:p>
          <a:p>
            <a:pPr eaLnBrk="1" hangingPunct="1">
              <a:lnSpc>
                <a:spcPct val="90000"/>
              </a:lnSpc>
            </a:pPr>
            <a:r>
              <a:rPr lang="fi-FI" altLang="fi-FI" sz="2000" dirty="0">
                <a:cs typeface="Times New Roman" pitchFamily="18" charset="0"/>
              </a:rPr>
              <a:t>Luovutusvoitto	 2500 = on kirjanpidossa ja verotettavaa tuloa</a:t>
            </a:r>
            <a:r>
              <a:rPr lang="fi-FI" altLang="fi-FI" sz="2000" dirty="0"/>
              <a:t> </a:t>
            </a:r>
          </a:p>
        </p:txBody>
      </p:sp>
      <p:sp>
        <p:nvSpPr>
          <p:cNvPr id="72708" name="Rectangle 4"/>
          <p:cNvSpPr>
            <a:spLocks noGrp="1" noChangeArrowheads="1"/>
          </p:cNvSpPr>
          <p:nvPr>
            <p:ph type="body" sz="half" idx="2"/>
          </p:nvPr>
        </p:nvSpPr>
        <p:spPr>
          <a:xfrm>
            <a:off x="5003800" y="1844675"/>
            <a:ext cx="3457575" cy="4484688"/>
          </a:xfrm>
        </p:spPr>
        <p:txBody>
          <a:bodyPr/>
          <a:lstStyle/>
          <a:p>
            <a:pPr eaLnBrk="1" hangingPunct="1">
              <a:lnSpc>
                <a:spcPct val="90000"/>
              </a:lnSpc>
            </a:pPr>
            <a:r>
              <a:rPr lang="fi-FI" altLang="fi-FI" sz="2000" dirty="0">
                <a:cs typeface="Times New Roman" pitchFamily="18" charset="0"/>
              </a:rPr>
              <a:t>Esimerkki 7</a:t>
            </a:r>
          </a:p>
          <a:p>
            <a:pPr eaLnBrk="1" hangingPunct="1">
              <a:lnSpc>
                <a:spcPct val="90000"/>
              </a:lnSpc>
            </a:pPr>
            <a:r>
              <a:rPr lang="fi-FI" altLang="fi-FI" sz="1800" dirty="0">
                <a:cs typeface="Times New Roman" pitchFamily="18" charset="0"/>
              </a:rPr>
              <a:t>vähennyskelpoinen luovutustappio</a:t>
            </a:r>
          </a:p>
          <a:p>
            <a:pPr eaLnBrk="1" hangingPunct="1">
              <a:lnSpc>
                <a:spcPct val="90000"/>
              </a:lnSpc>
            </a:pPr>
            <a:r>
              <a:rPr lang="fi-FI" altLang="fi-FI" sz="2000" dirty="0">
                <a:cs typeface="Times New Roman" pitchFamily="18" charset="0"/>
              </a:rPr>
              <a:t>Luovutushinta	 5000</a:t>
            </a:r>
          </a:p>
          <a:p>
            <a:pPr eaLnBrk="1" hangingPunct="1">
              <a:lnSpc>
                <a:spcPct val="90000"/>
              </a:lnSpc>
            </a:pPr>
            <a:r>
              <a:rPr lang="fi-FI" altLang="fi-FI" sz="2000" dirty="0">
                <a:cs typeface="Times New Roman" pitchFamily="18" charset="0"/>
              </a:rPr>
              <a:t>Hankintahinta	-6000</a:t>
            </a:r>
          </a:p>
          <a:p>
            <a:pPr eaLnBrk="1" hangingPunct="1">
              <a:lnSpc>
                <a:spcPct val="90000"/>
              </a:lnSpc>
            </a:pPr>
            <a:r>
              <a:rPr lang="fi-FI" altLang="fi-FI" sz="2000" dirty="0">
                <a:cs typeface="Times New Roman" pitchFamily="18" charset="0"/>
              </a:rPr>
              <a:t>myyntikulut	 	  -500</a:t>
            </a:r>
          </a:p>
          <a:p>
            <a:pPr eaLnBrk="1" hangingPunct="1">
              <a:lnSpc>
                <a:spcPct val="90000"/>
              </a:lnSpc>
            </a:pPr>
            <a:r>
              <a:rPr lang="fi-FI" altLang="fi-FI" sz="2000" dirty="0">
                <a:cs typeface="Times New Roman" pitchFamily="18" charset="0"/>
              </a:rPr>
              <a:t>Luovutustappio	-1500 = on kuluina kirjanpidossa; on verotuksessa vähennyskelpoinen, ei muutoksia verotuksessa</a:t>
            </a:r>
          </a:p>
          <a:p>
            <a:pPr eaLnBrk="1" hangingPunct="1">
              <a:lnSpc>
                <a:spcPct val="90000"/>
              </a:lnSpc>
            </a:pPr>
            <a:endParaRPr lang="fi-FI" altLang="fi-FI" sz="2000"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pPr eaLnBrk="1" hangingPunct="1"/>
            <a:r>
              <a:rPr lang="fi-FI" altLang="fi-FI" sz="2000">
                <a:cs typeface="Times New Roman" pitchFamily="18" charset="0"/>
              </a:rPr>
              <a:t>Esimerkki, luovutusvoitosta vähennyskelpoinen luovutustappio ja luovutusvoitto (omistus alle 1 v) </a:t>
            </a:r>
          </a:p>
        </p:txBody>
      </p:sp>
      <p:sp>
        <p:nvSpPr>
          <p:cNvPr id="73731" name="Rectangle 3"/>
          <p:cNvSpPr>
            <a:spLocks noGrp="1" noChangeArrowheads="1"/>
          </p:cNvSpPr>
          <p:nvPr>
            <p:ph type="body" sz="half" idx="1"/>
          </p:nvPr>
        </p:nvSpPr>
        <p:spPr>
          <a:xfrm>
            <a:off x="323850" y="1484313"/>
            <a:ext cx="4724400" cy="4572000"/>
          </a:xfrm>
        </p:spPr>
        <p:txBody>
          <a:bodyPr/>
          <a:lstStyle/>
          <a:p>
            <a:pPr eaLnBrk="1" hangingPunct="1"/>
            <a:r>
              <a:rPr lang="fi-FI" altLang="fi-FI" sz="1800" dirty="0">
                <a:cs typeface="Times New Roman" pitchFamily="18" charset="0"/>
              </a:rPr>
              <a:t>Esimerkki 8</a:t>
            </a:r>
          </a:p>
          <a:p>
            <a:pPr eaLnBrk="1" hangingPunct="1"/>
            <a:r>
              <a:rPr lang="fi-FI" altLang="fi-FI" sz="1800" dirty="0">
                <a:cs typeface="Times New Roman" pitchFamily="18" charset="0"/>
              </a:rPr>
              <a:t>Luovutushinta	 	 5000</a:t>
            </a:r>
          </a:p>
          <a:p>
            <a:pPr eaLnBrk="1" hangingPunct="1"/>
            <a:r>
              <a:rPr lang="fi-FI" altLang="fi-FI" sz="1800" dirty="0">
                <a:cs typeface="Times New Roman" pitchFamily="18" charset="0"/>
              </a:rPr>
              <a:t>Hankintahinta		-6000</a:t>
            </a:r>
          </a:p>
          <a:p>
            <a:pPr eaLnBrk="1" hangingPunct="1"/>
            <a:r>
              <a:rPr lang="fi-FI" altLang="fi-FI" sz="1800" dirty="0">
                <a:cs typeface="Times New Roman" pitchFamily="18" charset="0"/>
              </a:rPr>
              <a:t>myyntikulut		  -500</a:t>
            </a:r>
          </a:p>
          <a:p>
            <a:pPr eaLnBrk="1" hangingPunct="1"/>
            <a:r>
              <a:rPr lang="fi-FI" altLang="fi-FI" sz="1800" dirty="0">
                <a:cs typeface="Times New Roman" pitchFamily="18" charset="0"/>
              </a:rPr>
              <a:t>Luovutustappio	 -1500</a:t>
            </a:r>
          </a:p>
          <a:p>
            <a:pPr eaLnBrk="1" hangingPunct="1"/>
            <a:r>
              <a:rPr lang="fi-FI" altLang="fi-FI" sz="1800" dirty="0">
                <a:cs typeface="Times New Roman" pitchFamily="18" charset="0"/>
              </a:rPr>
              <a:t>Saatu  osinko		+1000</a:t>
            </a:r>
          </a:p>
          <a:p>
            <a:pPr eaLnBrk="1" hangingPunct="1"/>
            <a:r>
              <a:rPr lang="fi-FI" altLang="fi-FI" sz="1800" dirty="0">
                <a:cs typeface="Times New Roman" pitchFamily="18" charset="0"/>
              </a:rPr>
              <a:t>Erotus		   -500 = vähennyskelpoinen luovutustappio</a:t>
            </a:r>
          </a:p>
          <a:p>
            <a:pPr eaLnBrk="1" hangingPunct="1"/>
            <a:r>
              <a:rPr lang="fi-FI" altLang="fi-FI" sz="1800" dirty="0">
                <a:cs typeface="Times New Roman" pitchFamily="18" charset="0"/>
              </a:rPr>
              <a:t>Verotus; Kirjanpidossa kuluina oleva 1500 lisätään tuloon verotuksessa. </a:t>
            </a:r>
          </a:p>
          <a:p>
            <a:pPr eaLnBrk="1" hangingPunct="1"/>
            <a:r>
              <a:rPr lang="fi-FI" altLang="fi-FI" sz="1800" dirty="0">
                <a:cs typeface="Times New Roman" pitchFamily="18" charset="0"/>
              </a:rPr>
              <a:t>Vahvistettu luovutustappio 500 saadaan vähentää </a:t>
            </a:r>
            <a:r>
              <a:rPr lang="fi-FI" altLang="fi-FI" sz="1800" dirty="0" err="1">
                <a:cs typeface="Times New Roman" pitchFamily="18" charset="0"/>
              </a:rPr>
              <a:t>KOM-luovutusvoitoista</a:t>
            </a:r>
            <a:r>
              <a:rPr lang="fi-FI" altLang="fi-FI" sz="1800" dirty="0">
                <a:cs typeface="Times New Roman" pitchFamily="18" charset="0"/>
              </a:rPr>
              <a:t> seuraavina 5 vuotena </a:t>
            </a:r>
          </a:p>
          <a:p>
            <a:pPr eaLnBrk="1" hangingPunct="1"/>
            <a:endParaRPr lang="fi-FI" altLang="fi-FI" sz="1800" dirty="0"/>
          </a:p>
        </p:txBody>
      </p:sp>
      <p:sp>
        <p:nvSpPr>
          <p:cNvPr id="73732" name="Rectangle 4"/>
          <p:cNvSpPr>
            <a:spLocks noGrp="1" noChangeArrowheads="1"/>
          </p:cNvSpPr>
          <p:nvPr>
            <p:ph type="body" sz="half" idx="2"/>
          </p:nvPr>
        </p:nvSpPr>
        <p:spPr>
          <a:xfrm>
            <a:off x="5076825" y="1484313"/>
            <a:ext cx="3733800" cy="4572000"/>
          </a:xfrm>
        </p:spPr>
        <p:txBody>
          <a:bodyPr/>
          <a:lstStyle/>
          <a:p>
            <a:pPr eaLnBrk="1" hangingPunct="1">
              <a:lnSpc>
                <a:spcPct val="90000"/>
              </a:lnSpc>
            </a:pPr>
            <a:r>
              <a:rPr lang="fi-FI" altLang="fi-FI" sz="1800" dirty="0">
                <a:cs typeface="Times New Roman" pitchFamily="18" charset="0"/>
              </a:rPr>
              <a:t>Esimerkki 9</a:t>
            </a:r>
          </a:p>
          <a:p>
            <a:pPr eaLnBrk="1" hangingPunct="1">
              <a:lnSpc>
                <a:spcPct val="90000"/>
              </a:lnSpc>
            </a:pPr>
            <a:r>
              <a:rPr lang="fi-FI" altLang="fi-FI" sz="1800" dirty="0">
                <a:cs typeface="Times New Roman" pitchFamily="18" charset="0"/>
              </a:rPr>
              <a:t> </a:t>
            </a:r>
          </a:p>
          <a:p>
            <a:pPr eaLnBrk="1" hangingPunct="1">
              <a:lnSpc>
                <a:spcPct val="90000"/>
              </a:lnSpc>
            </a:pPr>
            <a:r>
              <a:rPr lang="fi-FI" altLang="fi-FI" sz="1800" dirty="0">
                <a:cs typeface="Times New Roman" pitchFamily="18" charset="0"/>
              </a:rPr>
              <a:t>Luovutushinta 	5000</a:t>
            </a:r>
          </a:p>
          <a:p>
            <a:pPr eaLnBrk="1" hangingPunct="1">
              <a:lnSpc>
                <a:spcPct val="90000"/>
              </a:lnSpc>
            </a:pPr>
            <a:r>
              <a:rPr lang="fi-FI" altLang="fi-FI" sz="1800" dirty="0">
                <a:cs typeface="Times New Roman" pitchFamily="18" charset="0"/>
              </a:rPr>
              <a:t>hankintahinta		-2000</a:t>
            </a:r>
          </a:p>
          <a:p>
            <a:pPr eaLnBrk="1" hangingPunct="1">
              <a:lnSpc>
                <a:spcPct val="90000"/>
              </a:lnSpc>
            </a:pPr>
            <a:r>
              <a:rPr lang="fi-FI" altLang="fi-FI" sz="1800" dirty="0">
                <a:cs typeface="Times New Roman" pitchFamily="18" charset="0"/>
              </a:rPr>
              <a:t>myyntikulut	     	 - 500</a:t>
            </a:r>
          </a:p>
          <a:p>
            <a:pPr eaLnBrk="1" hangingPunct="1">
              <a:lnSpc>
                <a:spcPct val="90000"/>
              </a:lnSpc>
            </a:pPr>
            <a:r>
              <a:rPr lang="fi-FI" altLang="fi-FI" sz="1800" dirty="0">
                <a:cs typeface="Times New Roman" pitchFamily="18" charset="0"/>
              </a:rPr>
              <a:t>Luovutusvoitto	 	2500</a:t>
            </a:r>
          </a:p>
          <a:p>
            <a:pPr eaLnBrk="1" hangingPunct="1">
              <a:lnSpc>
                <a:spcPct val="90000"/>
              </a:lnSpc>
            </a:pPr>
            <a:r>
              <a:rPr lang="fi-FI" altLang="fi-FI" sz="1800" dirty="0">
                <a:cs typeface="Times New Roman" pitchFamily="18" charset="0"/>
              </a:rPr>
              <a:t>Saatu osinko	 	1000</a:t>
            </a:r>
          </a:p>
          <a:p>
            <a:pPr eaLnBrk="1" hangingPunct="1">
              <a:lnSpc>
                <a:spcPct val="90000"/>
              </a:lnSpc>
            </a:pPr>
            <a:r>
              <a:rPr lang="fi-FI" altLang="fi-FI" sz="1800" dirty="0">
                <a:cs typeface="Times New Roman" pitchFamily="18" charset="0"/>
              </a:rPr>
              <a:t> </a:t>
            </a:r>
          </a:p>
          <a:p>
            <a:pPr eaLnBrk="1" hangingPunct="1">
              <a:lnSpc>
                <a:spcPct val="90000"/>
              </a:lnSpc>
            </a:pPr>
            <a:r>
              <a:rPr lang="fi-FI" altLang="fi-FI" sz="1800" dirty="0">
                <a:cs typeface="Times New Roman" pitchFamily="18" charset="0"/>
              </a:rPr>
              <a:t>Verotus; Luovutusvoitto on kirjanpidossa ja verotettavaa tuloa; osinko ei vaikuta luovutusvoiton laskentaan </a:t>
            </a:r>
          </a:p>
          <a:p>
            <a:pPr eaLnBrk="1" hangingPunct="1">
              <a:lnSpc>
                <a:spcPct val="90000"/>
              </a:lnSpc>
            </a:pPr>
            <a:endParaRPr lang="fi-FI" altLang="fi-FI" sz="1800"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1115616" y="332656"/>
            <a:ext cx="7056438" cy="1036638"/>
          </a:xfrm>
        </p:spPr>
        <p:txBody>
          <a:bodyPr/>
          <a:lstStyle/>
          <a:p>
            <a:pPr eaLnBrk="1" hangingPunct="1"/>
            <a:r>
              <a:rPr lang="fi-FI" altLang="fi-FI" dirty="0">
                <a:cs typeface="Times New Roman" pitchFamily="18" charset="0"/>
              </a:rPr>
              <a:t>Esimerkkien 6- 9 myynnit on saman verovuoden aikana</a:t>
            </a:r>
            <a:br>
              <a:rPr lang="fi-FI" altLang="fi-FI" dirty="0">
                <a:cs typeface="Times New Roman" pitchFamily="18" charset="0"/>
              </a:rPr>
            </a:br>
            <a:endParaRPr lang="fi-FI" altLang="fi-FI" dirty="0">
              <a:cs typeface="Times New Roman" pitchFamily="18" charset="0"/>
            </a:endParaRPr>
          </a:p>
        </p:txBody>
      </p:sp>
      <p:sp>
        <p:nvSpPr>
          <p:cNvPr id="74755" name="Rectangle 3"/>
          <p:cNvSpPr>
            <a:spLocks noGrp="1" noChangeArrowheads="1"/>
          </p:cNvSpPr>
          <p:nvPr>
            <p:ph type="body" idx="1"/>
          </p:nvPr>
        </p:nvSpPr>
        <p:spPr>
          <a:xfrm>
            <a:off x="395536" y="1484784"/>
            <a:ext cx="8568952" cy="4572000"/>
          </a:xfrm>
        </p:spPr>
        <p:txBody>
          <a:bodyPr/>
          <a:lstStyle/>
          <a:p>
            <a:pPr eaLnBrk="1" hangingPunct="1">
              <a:lnSpc>
                <a:spcPct val="90000"/>
              </a:lnSpc>
            </a:pPr>
            <a:r>
              <a:rPr lang="fi-FI" altLang="fi-FI" sz="1800" dirty="0">
                <a:cs typeface="Times New Roman" pitchFamily="18" charset="0"/>
              </a:rPr>
              <a:t>Esimerkki 10 </a:t>
            </a:r>
          </a:p>
          <a:p>
            <a:pPr eaLnBrk="1" hangingPunct="1">
              <a:lnSpc>
                <a:spcPct val="90000"/>
              </a:lnSpc>
            </a:pPr>
            <a:r>
              <a:rPr lang="fi-FI" altLang="fi-FI" sz="1800" i="1" dirty="0">
                <a:cs typeface="Times New Roman" pitchFamily="18" charset="0"/>
              </a:rPr>
              <a:t> 		kirjanpidossa	luovutusvoitto    	luovutustappio	</a:t>
            </a:r>
          </a:p>
          <a:p>
            <a:pPr eaLnBrk="1" hangingPunct="1">
              <a:lnSpc>
                <a:spcPct val="90000"/>
              </a:lnSpc>
            </a:pPr>
            <a:r>
              <a:rPr lang="fi-FI" altLang="fi-FI" sz="1800" dirty="0">
                <a:cs typeface="Times New Roman" pitchFamily="18" charset="0"/>
              </a:rPr>
              <a:t>Osake es6           2500	 	2500</a:t>
            </a:r>
          </a:p>
          <a:p>
            <a:pPr eaLnBrk="1" hangingPunct="1">
              <a:lnSpc>
                <a:spcPct val="90000"/>
              </a:lnSpc>
            </a:pPr>
            <a:r>
              <a:rPr lang="fi-FI" altLang="fi-FI" sz="1800" dirty="0">
                <a:cs typeface="Times New Roman" pitchFamily="18" charset="0"/>
              </a:rPr>
              <a:t>Osake es7         - 1500	 				1500</a:t>
            </a:r>
          </a:p>
          <a:p>
            <a:pPr eaLnBrk="1" hangingPunct="1">
              <a:lnSpc>
                <a:spcPct val="90000"/>
              </a:lnSpc>
            </a:pPr>
            <a:r>
              <a:rPr lang="fi-FI" altLang="fi-FI" sz="1800" dirty="0">
                <a:cs typeface="Times New Roman" pitchFamily="18" charset="0"/>
              </a:rPr>
              <a:t>Osake es8          -1500				  	  500</a:t>
            </a:r>
          </a:p>
          <a:p>
            <a:pPr eaLnBrk="1" hangingPunct="1">
              <a:lnSpc>
                <a:spcPct val="90000"/>
              </a:lnSpc>
            </a:pPr>
            <a:r>
              <a:rPr lang="fi-FI" altLang="fi-FI" sz="1800" dirty="0">
                <a:cs typeface="Times New Roman" pitchFamily="18" charset="0"/>
              </a:rPr>
              <a:t>Osake es9           2500		 2.500	</a:t>
            </a:r>
          </a:p>
          <a:p>
            <a:pPr eaLnBrk="1" hangingPunct="1">
              <a:lnSpc>
                <a:spcPct val="90000"/>
              </a:lnSpc>
            </a:pPr>
            <a:r>
              <a:rPr lang="fi-FI" altLang="fi-FI" sz="1800" dirty="0">
                <a:cs typeface="Times New Roman" pitchFamily="18" charset="0"/>
              </a:rPr>
              <a:t>Yhteensä             2.000	 	 5.000		  	 2000</a:t>
            </a:r>
          </a:p>
          <a:p>
            <a:pPr eaLnBrk="1" hangingPunct="1">
              <a:lnSpc>
                <a:spcPct val="90000"/>
              </a:lnSpc>
            </a:pPr>
            <a:r>
              <a:rPr lang="fi-FI" altLang="fi-FI" sz="1800" dirty="0">
                <a:cs typeface="Times New Roman" pitchFamily="18" charset="0"/>
              </a:rPr>
              <a:t> </a:t>
            </a:r>
          </a:p>
          <a:p>
            <a:pPr eaLnBrk="1" hangingPunct="1">
              <a:lnSpc>
                <a:spcPct val="90000"/>
              </a:lnSpc>
            </a:pPr>
            <a:r>
              <a:rPr lang="fi-FI" altLang="fi-FI" sz="1800" dirty="0">
                <a:cs typeface="Times New Roman" pitchFamily="18" charset="0"/>
              </a:rPr>
              <a:t>Verotettava luovutusvoitto   3000 (5.000 – 2.000 )</a:t>
            </a:r>
          </a:p>
          <a:p>
            <a:pPr eaLnBrk="1" hangingPunct="1">
              <a:lnSpc>
                <a:spcPct val="90000"/>
              </a:lnSpc>
            </a:pPr>
            <a:r>
              <a:rPr lang="fi-FI" altLang="fi-FI" sz="1800" dirty="0">
                <a:cs typeface="Times New Roman" pitchFamily="18" charset="0"/>
              </a:rPr>
              <a:t>Kirjanpidossa 		-2000</a:t>
            </a:r>
          </a:p>
          <a:p>
            <a:pPr eaLnBrk="1" hangingPunct="1">
              <a:lnSpc>
                <a:spcPct val="90000"/>
              </a:lnSpc>
            </a:pPr>
            <a:r>
              <a:rPr lang="fi-FI" altLang="fi-FI" sz="1800" dirty="0">
                <a:cs typeface="Times New Roman" pitchFamily="18" charset="0"/>
              </a:rPr>
              <a:t>Tuloon lisättävä	 1.000 </a:t>
            </a:r>
          </a:p>
          <a:p>
            <a:pPr lvl="1" eaLnBrk="1" hangingPunct="1">
              <a:lnSpc>
                <a:spcPct val="90000"/>
              </a:lnSpc>
            </a:pPr>
            <a:r>
              <a:rPr lang="fi-FI" altLang="fi-FI" sz="1400" dirty="0">
                <a:cs typeface="Times New Roman" pitchFamily="18" charset="0"/>
              </a:rPr>
              <a:t>( eli tappiollisessa myynnissä osingon osuus osake es8)</a:t>
            </a:r>
          </a:p>
          <a:p>
            <a:pPr eaLnBrk="1" hangingPunct="1">
              <a:lnSpc>
                <a:spcPct val="90000"/>
              </a:lnSpc>
              <a:buFontTx/>
              <a:buNone/>
            </a:pPr>
            <a:r>
              <a:rPr lang="fi-FI" altLang="fi-FI" sz="1800" dirty="0">
                <a:cs typeface="Times New Roman" pitchFamily="18" charset="0"/>
              </a:rPr>
              <a:t>		</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pPr eaLnBrk="1" hangingPunct="1"/>
            <a:r>
              <a:rPr lang="fi-FI" altLang="fi-FI" sz="2000"/>
              <a:t>Esimerkki 11, luovutusvoitosta vähennyskelpoista tappiota siirtyy seuraaville vuosille</a:t>
            </a:r>
          </a:p>
        </p:txBody>
      </p:sp>
      <p:sp>
        <p:nvSpPr>
          <p:cNvPr id="75779" name="Rectangle 3"/>
          <p:cNvSpPr>
            <a:spLocks noGrp="1" noChangeArrowheads="1"/>
          </p:cNvSpPr>
          <p:nvPr>
            <p:ph type="body" idx="1"/>
          </p:nvPr>
        </p:nvSpPr>
        <p:spPr>
          <a:xfrm>
            <a:off x="304800" y="1484784"/>
            <a:ext cx="8839200" cy="4572000"/>
          </a:xfrm>
        </p:spPr>
        <p:txBody>
          <a:bodyPr/>
          <a:lstStyle/>
          <a:p>
            <a:pPr eaLnBrk="1" hangingPunct="1">
              <a:lnSpc>
                <a:spcPct val="90000"/>
              </a:lnSpc>
              <a:buFontTx/>
              <a:buNone/>
            </a:pPr>
            <a:r>
              <a:rPr lang="fi-FI" altLang="fi-FI" sz="1800" i="1" dirty="0">
                <a:cs typeface="Times New Roman" pitchFamily="18" charset="0"/>
              </a:rPr>
              <a:t>			kirjanpidossa	luovutusvoitto    	tappio	</a:t>
            </a:r>
          </a:p>
          <a:p>
            <a:pPr eaLnBrk="1" hangingPunct="1">
              <a:lnSpc>
                <a:spcPct val="90000"/>
              </a:lnSpc>
            </a:pPr>
            <a:r>
              <a:rPr lang="fi-FI" altLang="fi-FI" sz="1800" dirty="0">
                <a:cs typeface="Times New Roman" pitchFamily="18" charset="0"/>
              </a:rPr>
              <a:t>Osake 1          2500		 2500</a:t>
            </a:r>
          </a:p>
          <a:p>
            <a:pPr eaLnBrk="1" hangingPunct="1">
              <a:lnSpc>
                <a:spcPct val="90000"/>
              </a:lnSpc>
            </a:pPr>
            <a:r>
              <a:rPr lang="fi-FI" altLang="fi-FI" sz="1800" dirty="0">
                <a:cs typeface="Times New Roman" pitchFamily="18" charset="0"/>
              </a:rPr>
              <a:t>Osake 2        - 1500				 1500</a:t>
            </a:r>
          </a:p>
          <a:p>
            <a:pPr eaLnBrk="1" hangingPunct="1">
              <a:lnSpc>
                <a:spcPct val="90000"/>
              </a:lnSpc>
            </a:pPr>
            <a:r>
              <a:rPr lang="fi-FI" altLang="fi-FI" sz="1800" dirty="0">
                <a:cs typeface="Times New Roman" pitchFamily="18" charset="0"/>
              </a:rPr>
              <a:t>Osake 3         -1500				   500</a:t>
            </a:r>
          </a:p>
          <a:p>
            <a:pPr eaLnBrk="1" hangingPunct="1">
              <a:lnSpc>
                <a:spcPct val="90000"/>
              </a:lnSpc>
            </a:pPr>
            <a:r>
              <a:rPr lang="fi-FI" altLang="fi-FI" sz="1800" dirty="0">
                <a:cs typeface="Times New Roman" pitchFamily="18" charset="0"/>
              </a:rPr>
              <a:t>Osake 4          2500		2.500	</a:t>
            </a:r>
          </a:p>
          <a:p>
            <a:pPr eaLnBrk="1" hangingPunct="1">
              <a:lnSpc>
                <a:spcPct val="90000"/>
              </a:lnSpc>
            </a:pPr>
            <a:r>
              <a:rPr lang="fi-FI" altLang="fi-FI" sz="1800" dirty="0">
                <a:cs typeface="Times New Roman" pitchFamily="18" charset="0"/>
              </a:rPr>
              <a:t>Osake 5        - 5000				  5000 </a:t>
            </a:r>
          </a:p>
          <a:p>
            <a:pPr eaLnBrk="1" hangingPunct="1">
              <a:lnSpc>
                <a:spcPct val="90000"/>
              </a:lnSpc>
            </a:pPr>
            <a:r>
              <a:rPr lang="fi-FI" altLang="fi-FI" sz="1800" dirty="0">
                <a:cs typeface="Times New Roman" pitchFamily="18" charset="0"/>
              </a:rPr>
              <a:t>Yhteensä       -3000		5.000		  7000</a:t>
            </a:r>
          </a:p>
          <a:p>
            <a:pPr eaLnBrk="1" hangingPunct="1">
              <a:lnSpc>
                <a:spcPct val="90000"/>
              </a:lnSpc>
            </a:pPr>
            <a:r>
              <a:rPr lang="fi-FI" altLang="fi-FI" sz="1800" dirty="0">
                <a:cs typeface="Times New Roman" pitchFamily="18" charset="0"/>
              </a:rPr>
              <a:t> </a:t>
            </a:r>
          </a:p>
          <a:p>
            <a:pPr eaLnBrk="1" hangingPunct="1">
              <a:lnSpc>
                <a:spcPct val="90000"/>
              </a:lnSpc>
            </a:pPr>
            <a:r>
              <a:rPr lang="fi-FI" altLang="fi-FI" sz="1800" dirty="0">
                <a:cs typeface="Times New Roman" pitchFamily="18" charset="0"/>
              </a:rPr>
              <a:t>Vähennyskelpoinen tappio   5.000 – 7.000 = - 2.000 siirretään seuraaville vuosille </a:t>
            </a:r>
          </a:p>
          <a:p>
            <a:pPr eaLnBrk="1" hangingPunct="1">
              <a:lnSpc>
                <a:spcPct val="90000"/>
              </a:lnSpc>
            </a:pPr>
            <a:r>
              <a:rPr lang="fi-FI" altLang="fi-FI" sz="1800" dirty="0">
                <a:cs typeface="Times New Roman" pitchFamily="18" charset="0"/>
              </a:rPr>
              <a:t>Verotus	Kirjanpidossa 	 -3000  </a:t>
            </a:r>
          </a:p>
          <a:p>
            <a:pPr eaLnBrk="1" hangingPunct="1">
              <a:lnSpc>
                <a:spcPct val="90000"/>
              </a:lnSpc>
            </a:pPr>
            <a:r>
              <a:rPr lang="fi-FI" altLang="fi-FI" sz="1800" dirty="0">
                <a:cs typeface="Times New Roman" pitchFamily="18" charset="0"/>
              </a:rPr>
              <a:t>		Tuloon lisätään       3000 </a:t>
            </a:r>
          </a:p>
          <a:p>
            <a:pPr eaLnBrk="1" hangingPunct="1">
              <a:lnSpc>
                <a:spcPct val="90000"/>
              </a:lnSpc>
            </a:pPr>
            <a:r>
              <a:rPr lang="fi-FI" altLang="fi-FI" sz="1800" dirty="0">
                <a:cs typeface="Times New Roman" pitchFamily="18" charset="0"/>
              </a:rPr>
              <a:t>		Vahvistettu tappio	 2000 vähennetään seuraavina 5 vuotena</a:t>
            </a:r>
            <a:r>
              <a:rPr lang="fi-FI" altLang="fi-FI" sz="1800" dirty="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fi-FI" altLang="fi-FI" dirty="0">
                <a:solidFill>
                  <a:srgbClr val="FF0000"/>
                </a:solidFill>
              </a:rPr>
              <a:t>Osinkoverotus (2014–)</a:t>
            </a:r>
          </a:p>
        </p:txBody>
      </p:sp>
      <p:sp>
        <p:nvSpPr>
          <p:cNvPr id="8195" name="Rectangle 3"/>
          <p:cNvSpPr>
            <a:spLocks noGrp="1" noChangeArrowheads="1"/>
          </p:cNvSpPr>
          <p:nvPr>
            <p:ph type="body" idx="1"/>
          </p:nvPr>
        </p:nvSpPr>
        <p:spPr>
          <a:xfrm>
            <a:off x="395288" y="2276475"/>
            <a:ext cx="8496300" cy="3962400"/>
          </a:xfrm>
        </p:spPr>
        <p:txBody>
          <a:bodyPr/>
          <a:lstStyle/>
          <a:p>
            <a:pPr eaLnBrk="1" hangingPunct="1"/>
            <a:r>
              <a:rPr lang="fi-FI" altLang="fi-FI" sz="2000" dirty="0"/>
              <a:t>Verovelvollisen kaikista muista kuin julkisesti noteeratuista yhtiöistä saamat pääomatulo-osingot lasketaan yhteen</a:t>
            </a:r>
            <a:r>
              <a:rPr lang="fi-FI" altLang="fi-FI" dirty="0"/>
              <a:t> </a:t>
            </a:r>
          </a:p>
          <a:p>
            <a:pPr lvl="1" eaLnBrk="1" hangingPunct="1"/>
            <a:r>
              <a:rPr lang="fi-FI" altLang="fi-FI" sz="1800" dirty="0"/>
              <a:t>tällaisten osinkojen yhteismäärästä 150 000 € on 25 %:</a:t>
            </a:r>
            <a:r>
              <a:rPr lang="fi-FI" altLang="fi-FI" sz="1800" dirty="0" err="1"/>
              <a:t>sti</a:t>
            </a:r>
            <a:r>
              <a:rPr lang="fi-FI" altLang="fi-FI" sz="1800" dirty="0"/>
              <a:t> verotettavaa pääomatuloa (yrittäjähuojennus) ja </a:t>
            </a:r>
          </a:p>
          <a:p>
            <a:pPr lvl="1" eaLnBrk="1" hangingPunct="1"/>
            <a:r>
              <a:rPr lang="fi-FI" altLang="fi-FI" sz="1800" dirty="0"/>
              <a:t>150.000 </a:t>
            </a:r>
            <a:r>
              <a:rPr lang="fi-FI" altLang="fi-FI" sz="1800" dirty="0" err="1"/>
              <a:t>€:n</a:t>
            </a:r>
            <a:r>
              <a:rPr lang="fi-FI" altLang="fi-FI" sz="1800" dirty="0"/>
              <a:t> ylittävästä osasta 85 % veronalaista pääomatuloa </a:t>
            </a:r>
          </a:p>
          <a:p>
            <a:pPr eaLnBrk="1" hangingPunct="1"/>
            <a:r>
              <a:rPr lang="fi-FI" altLang="fi-FI" sz="2000" dirty="0"/>
              <a:t>8 %:n pääomatulo-osuuden ylimenevä osuus on ansiotuloa</a:t>
            </a:r>
          </a:p>
          <a:p>
            <a:pPr lvl="1" eaLnBrk="1" hangingPunct="1"/>
            <a:r>
              <a:rPr lang="fi-FI" altLang="fi-FI" sz="1800" dirty="0"/>
              <a:t>Verotettavaa ansiotuloa on 75 % ja verovapaata 25 %</a:t>
            </a:r>
          </a:p>
          <a:p>
            <a:pPr eaLnBrk="1" hangingPunct="1">
              <a:buNone/>
            </a:pPr>
            <a:endParaRPr lang="fi-FI" altLang="fi-FI" sz="2200" dirty="0"/>
          </a:p>
          <a:p>
            <a:pPr lvl="1" eaLnBrk="1" hangingPunct="1">
              <a:buNone/>
            </a:pPr>
            <a:endParaRPr lang="fi-FI" altLang="fi-FI" sz="1800" dirty="0"/>
          </a:p>
          <a:p>
            <a:pPr lvl="1" eaLnBrk="1" hangingPunct="1">
              <a:buNone/>
            </a:pPr>
            <a:endParaRPr lang="fi-FI" altLang="fi-FI" sz="1800" dirty="0"/>
          </a:p>
        </p:txBody>
      </p:sp>
      <p:sp>
        <p:nvSpPr>
          <p:cNvPr id="8196" name="Text Box 4"/>
          <p:cNvSpPr txBox="1">
            <a:spLocks noChangeArrowheads="1"/>
          </p:cNvSpPr>
          <p:nvPr/>
        </p:nvSpPr>
        <p:spPr bwMode="auto">
          <a:xfrm>
            <a:off x="323850" y="1557338"/>
            <a:ext cx="8455025" cy="701675"/>
          </a:xfrm>
          <a:prstGeom prst="rect">
            <a:avLst/>
          </a:prstGeom>
          <a:noFill/>
          <a:ln w="9525">
            <a:noFill/>
            <a:miter lim="800000"/>
            <a:headEnd/>
            <a:tailEnd/>
          </a:ln>
        </p:spPr>
        <p:txBody>
          <a:bodyPr wrap="none" lIns="90000" tIns="46800" rIns="90000" bIns="46800">
            <a:spAutoFit/>
          </a:bodyPr>
          <a:lstStyle/>
          <a:p>
            <a:pPr algn="ctr"/>
            <a:r>
              <a:rPr lang="fi-FI" altLang="fi-FI" sz="2000" b="1">
                <a:solidFill>
                  <a:schemeClr val="accent2"/>
                </a:solidFill>
                <a:latin typeface="Arial" charset="0"/>
              </a:rPr>
              <a:t>Osinko muusta yhtiöstä: kotimainen, EU -alue tai verosopimusvaltio </a:t>
            </a:r>
          </a:p>
          <a:p>
            <a:pPr algn="ctr"/>
            <a:r>
              <a:rPr lang="fi-FI" altLang="fi-FI" sz="2000" b="1">
                <a:solidFill>
                  <a:schemeClr val="accent2"/>
                </a:solidFill>
                <a:latin typeface="Arial" charset="0"/>
              </a:rPr>
              <a:t>(TVL 33 b §, 33 c §:n 1 mom)</a:t>
            </a:r>
            <a:endParaRPr lang="fi-FI" altLang="fi-FI" sz="1800" b="1">
              <a:solidFill>
                <a:schemeClr val="accent2"/>
              </a:solidFill>
              <a:latin typeface="Arial"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ChangeArrowheads="1"/>
          </p:cNvSpPr>
          <p:nvPr/>
        </p:nvSpPr>
        <p:spPr bwMode="auto">
          <a:xfrm>
            <a:off x="899592" y="692696"/>
            <a:ext cx="913904" cy="626641"/>
          </a:xfrm>
          <a:prstGeom prst="rect">
            <a:avLst/>
          </a:prstGeom>
          <a:solidFill>
            <a:schemeClr val="accent1"/>
          </a:solidFill>
          <a:ln w="9525">
            <a:solidFill>
              <a:schemeClr val="tx1"/>
            </a:solidFill>
            <a:miter lim="800000"/>
            <a:headEnd/>
            <a:tailEnd/>
          </a:ln>
          <a:effectLst/>
        </p:spPr>
        <p:txBody>
          <a:bodyPr wrap="none" anchor="ctr"/>
          <a:lstStyle/>
          <a:p>
            <a:r>
              <a:rPr lang="fi-FI" sz="1800">
                <a:solidFill>
                  <a:schemeClr val="tx1"/>
                </a:solidFill>
                <a:latin typeface="Arial" charset="0"/>
                <a:cs typeface="Arial" charset="0"/>
              </a:rPr>
              <a:t>Oyj</a:t>
            </a:r>
          </a:p>
        </p:txBody>
      </p:sp>
      <p:sp>
        <p:nvSpPr>
          <p:cNvPr id="60419" name="Rectangle 3"/>
          <p:cNvSpPr>
            <a:spLocks noChangeArrowheads="1"/>
          </p:cNvSpPr>
          <p:nvPr/>
        </p:nvSpPr>
        <p:spPr bwMode="auto">
          <a:xfrm>
            <a:off x="5076056" y="123731"/>
            <a:ext cx="987177" cy="626641"/>
          </a:xfrm>
          <a:prstGeom prst="rect">
            <a:avLst/>
          </a:prstGeom>
          <a:solidFill>
            <a:schemeClr val="accent1"/>
          </a:solidFill>
          <a:ln w="9525">
            <a:solidFill>
              <a:schemeClr val="tx1"/>
            </a:solidFill>
            <a:miter lim="800000"/>
            <a:headEnd/>
            <a:tailEnd/>
          </a:ln>
          <a:effectLst/>
        </p:spPr>
        <p:txBody>
          <a:bodyPr wrap="none" anchor="ctr"/>
          <a:lstStyle/>
          <a:p>
            <a:r>
              <a:rPr lang="fi-FI" sz="1800">
                <a:solidFill>
                  <a:schemeClr val="tx1"/>
                </a:solidFill>
                <a:latin typeface="Arial" charset="0"/>
                <a:cs typeface="Arial" charset="0"/>
              </a:rPr>
              <a:t>Oy 1</a:t>
            </a:r>
          </a:p>
        </p:txBody>
      </p:sp>
      <p:sp>
        <p:nvSpPr>
          <p:cNvPr id="60420" name="Rectangle 4"/>
          <p:cNvSpPr>
            <a:spLocks noChangeArrowheads="1"/>
          </p:cNvSpPr>
          <p:nvPr/>
        </p:nvSpPr>
        <p:spPr bwMode="auto">
          <a:xfrm>
            <a:off x="6156176" y="123731"/>
            <a:ext cx="915120" cy="626641"/>
          </a:xfrm>
          <a:prstGeom prst="rect">
            <a:avLst/>
          </a:prstGeom>
          <a:solidFill>
            <a:schemeClr val="accent1"/>
          </a:solidFill>
          <a:ln w="9525">
            <a:solidFill>
              <a:schemeClr val="tx1"/>
            </a:solidFill>
            <a:miter lim="800000"/>
            <a:headEnd/>
            <a:tailEnd/>
          </a:ln>
          <a:effectLst/>
        </p:spPr>
        <p:txBody>
          <a:bodyPr wrap="none" anchor="ctr"/>
          <a:lstStyle/>
          <a:p>
            <a:r>
              <a:rPr lang="fi-FI" sz="1800">
                <a:solidFill>
                  <a:schemeClr val="tx1"/>
                </a:solidFill>
                <a:latin typeface="Arial" charset="0"/>
                <a:cs typeface="Arial" charset="0"/>
              </a:rPr>
              <a:t>Oy 2</a:t>
            </a:r>
          </a:p>
        </p:txBody>
      </p:sp>
      <p:sp>
        <p:nvSpPr>
          <p:cNvPr id="60421" name="Rectangle 5"/>
          <p:cNvSpPr>
            <a:spLocks noChangeArrowheads="1"/>
          </p:cNvSpPr>
          <p:nvPr/>
        </p:nvSpPr>
        <p:spPr bwMode="auto">
          <a:xfrm>
            <a:off x="214313" y="4732269"/>
            <a:ext cx="451691" cy="914400"/>
          </a:xfrm>
          <a:prstGeom prst="rect">
            <a:avLst/>
          </a:prstGeom>
          <a:solidFill>
            <a:srgbClr val="339966">
              <a:alpha val="60001"/>
            </a:srgbClr>
          </a:solidFill>
          <a:ln w="9525">
            <a:solidFill>
              <a:schemeClr val="tx1"/>
            </a:solidFill>
            <a:miter lim="800000"/>
            <a:headEnd/>
            <a:tailEnd/>
          </a:ln>
          <a:effectLst/>
        </p:spPr>
        <p:txBody>
          <a:bodyPr wrap="none" anchor="ctr"/>
          <a:lstStyle/>
          <a:p>
            <a:endParaRPr lang="fi-FI"/>
          </a:p>
        </p:txBody>
      </p:sp>
      <p:sp>
        <p:nvSpPr>
          <p:cNvPr id="60422" name="Rectangle 6"/>
          <p:cNvSpPr>
            <a:spLocks noChangeArrowheads="1"/>
          </p:cNvSpPr>
          <p:nvPr/>
        </p:nvSpPr>
        <p:spPr bwMode="auto">
          <a:xfrm>
            <a:off x="681492" y="4732269"/>
            <a:ext cx="1693408" cy="914400"/>
          </a:xfrm>
          <a:prstGeom prst="rect">
            <a:avLst/>
          </a:prstGeom>
          <a:solidFill>
            <a:srgbClr val="CC0000">
              <a:alpha val="39999"/>
            </a:srgbClr>
          </a:solidFill>
          <a:ln w="9525">
            <a:solidFill>
              <a:schemeClr val="tx1"/>
            </a:solidFill>
            <a:miter lim="800000"/>
            <a:headEnd/>
            <a:tailEnd/>
          </a:ln>
          <a:effectLst/>
        </p:spPr>
        <p:txBody>
          <a:bodyPr wrap="none" anchor="ctr"/>
          <a:lstStyle/>
          <a:p>
            <a:endParaRPr lang="fi-FI"/>
          </a:p>
        </p:txBody>
      </p:sp>
      <p:cxnSp>
        <p:nvCxnSpPr>
          <p:cNvPr id="60423" name="AutoShape 7"/>
          <p:cNvCxnSpPr>
            <a:cxnSpLocks noChangeShapeType="1"/>
            <a:stCxn id="60418" idx="2"/>
            <a:endCxn id="60424" idx="0"/>
          </p:cNvCxnSpPr>
          <p:nvPr/>
        </p:nvCxnSpPr>
        <p:spPr bwMode="auto">
          <a:xfrm flipH="1">
            <a:off x="1294607" y="1319337"/>
            <a:ext cx="61937" cy="2765232"/>
          </a:xfrm>
          <a:prstGeom prst="straightConnector1">
            <a:avLst/>
          </a:prstGeom>
          <a:noFill/>
          <a:ln w="9525">
            <a:solidFill>
              <a:schemeClr val="tx1"/>
            </a:solidFill>
            <a:round/>
            <a:headEnd/>
            <a:tailEnd type="triangle" w="med" len="med"/>
          </a:ln>
          <a:effectLst/>
        </p:spPr>
      </p:cxnSp>
      <p:sp>
        <p:nvSpPr>
          <p:cNvPr id="60424" name="Text Box 8"/>
          <p:cNvSpPr txBox="1">
            <a:spLocks noChangeArrowheads="1"/>
          </p:cNvSpPr>
          <p:nvPr/>
        </p:nvSpPr>
        <p:spPr bwMode="auto">
          <a:xfrm>
            <a:off x="214313" y="4084569"/>
            <a:ext cx="2160587" cy="650875"/>
          </a:xfrm>
          <a:prstGeom prst="rect">
            <a:avLst/>
          </a:prstGeom>
          <a:noFill/>
          <a:ln w="9525">
            <a:solidFill>
              <a:schemeClr val="tx1"/>
            </a:solidFill>
            <a:miter lim="800000"/>
            <a:headEnd/>
            <a:tailEnd/>
          </a:ln>
          <a:effectLst/>
        </p:spPr>
        <p:txBody>
          <a:bodyPr>
            <a:spAutoFit/>
          </a:bodyPr>
          <a:lstStyle/>
          <a:p>
            <a:r>
              <a:rPr lang="fi-FI" sz="1800">
                <a:solidFill>
                  <a:schemeClr val="tx1"/>
                </a:solidFill>
                <a:latin typeface="Arial" charset="0"/>
                <a:cs typeface="Arial" charset="0"/>
              </a:rPr>
              <a:t>POT</a:t>
            </a:r>
          </a:p>
          <a:p>
            <a:endParaRPr lang="fi-FI" sz="1800">
              <a:solidFill>
                <a:schemeClr val="tx1"/>
              </a:solidFill>
              <a:latin typeface="Arial" charset="0"/>
              <a:cs typeface="Arial" charset="0"/>
            </a:endParaRPr>
          </a:p>
        </p:txBody>
      </p:sp>
      <p:sp>
        <p:nvSpPr>
          <p:cNvPr id="60425" name="Text Box 9"/>
          <p:cNvSpPr txBox="1">
            <a:spLocks noChangeArrowheads="1"/>
          </p:cNvSpPr>
          <p:nvPr/>
        </p:nvSpPr>
        <p:spPr bwMode="auto">
          <a:xfrm>
            <a:off x="285750" y="5019607"/>
            <a:ext cx="1018929" cy="646331"/>
          </a:xfrm>
          <a:prstGeom prst="rect">
            <a:avLst/>
          </a:prstGeom>
          <a:noFill/>
          <a:ln w="9525">
            <a:noFill/>
            <a:miter lim="800000"/>
            <a:headEnd/>
            <a:tailEnd/>
          </a:ln>
          <a:effectLst/>
        </p:spPr>
        <p:txBody>
          <a:bodyPr wrap="none">
            <a:spAutoFit/>
          </a:bodyPr>
          <a:lstStyle/>
          <a:p>
            <a:pPr algn="l"/>
            <a:r>
              <a:rPr lang="fi-FI" sz="1800" dirty="0">
                <a:solidFill>
                  <a:schemeClr val="tx1"/>
                </a:solidFill>
                <a:latin typeface="Arial" charset="0"/>
                <a:cs typeface="Arial" charset="0"/>
              </a:rPr>
              <a:t>15 %</a:t>
            </a:r>
          </a:p>
          <a:p>
            <a:pPr algn="l"/>
            <a:r>
              <a:rPr lang="fi-FI" sz="1800" dirty="0">
                <a:solidFill>
                  <a:schemeClr val="tx1"/>
                </a:solidFill>
                <a:latin typeface="Arial" charset="0"/>
                <a:cs typeface="Arial" charset="0"/>
              </a:rPr>
              <a:t>vapaata</a:t>
            </a:r>
          </a:p>
        </p:txBody>
      </p:sp>
      <p:sp>
        <p:nvSpPr>
          <p:cNvPr id="60426" name="Text Box 10"/>
          <p:cNvSpPr txBox="1">
            <a:spLocks noChangeArrowheads="1"/>
          </p:cNvSpPr>
          <p:nvPr/>
        </p:nvSpPr>
        <p:spPr bwMode="auto">
          <a:xfrm>
            <a:off x="1222375" y="5019607"/>
            <a:ext cx="1473200" cy="641350"/>
          </a:xfrm>
          <a:prstGeom prst="rect">
            <a:avLst/>
          </a:prstGeom>
          <a:noFill/>
          <a:ln w="9525">
            <a:noFill/>
            <a:miter lim="800000"/>
            <a:headEnd/>
            <a:tailEnd/>
          </a:ln>
          <a:effectLst/>
        </p:spPr>
        <p:txBody>
          <a:bodyPr>
            <a:spAutoFit/>
          </a:bodyPr>
          <a:lstStyle/>
          <a:p>
            <a:pPr algn="l"/>
            <a:r>
              <a:rPr lang="fi-FI" sz="1800" dirty="0">
                <a:solidFill>
                  <a:schemeClr val="tx1"/>
                </a:solidFill>
                <a:latin typeface="Arial" charset="0"/>
                <a:cs typeface="Arial" charset="0"/>
              </a:rPr>
              <a:t>85 %</a:t>
            </a:r>
          </a:p>
          <a:p>
            <a:pPr algn="l"/>
            <a:r>
              <a:rPr lang="fi-FI" sz="1800" dirty="0">
                <a:solidFill>
                  <a:schemeClr val="tx1"/>
                </a:solidFill>
                <a:latin typeface="Arial" charset="0"/>
                <a:cs typeface="Arial" charset="0"/>
              </a:rPr>
              <a:t>verotettavaa</a:t>
            </a:r>
          </a:p>
        </p:txBody>
      </p:sp>
      <p:sp>
        <p:nvSpPr>
          <p:cNvPr id="60427" name="Text Box 11"/>
          <p:cNvSpPr txBox="1">
            <a:spLocks noChangeArrowheads="1"/>
          </p:cNvSpPr>
          <p:nvPr/>
        </p:nvSpPr>
        <p:spPr bwMode="auto">
          <a:xfrm>
            <a:off x="4462463" y="1203257"/>
            <a:ext cx="3419475" cy="376237"/>
          </a:xfrm>
          <a:prstGeom prst="rect">
            <a:avLst/>
          </a:prstGeom>
          <a:noFill/>
          <a:ln w="9525">
            <a:solidFill>
              <a:schemeClr val="tx1"/>
            </a:solidFill>
            <a:miter lim="800000"/>
            <a:headEnd/>
            <a:tailEnd/>
          </a:ln>
          <a:effectLst/>
        </p:spPr>
        <p:txBody>
          <a:bodyPr wrap="none">
            <a:spAutoFit/>
          </a:bodyPr>
          <a:lstStyle/>
          <a:p>
            <a:pPr algn="l"/>
            <a:r>
              <a:rPr lang="fi-FI" sz="1800" dirty="0">
                <a:solidFill>
                  <a:schemeClr val="tx1"/>
                </a:solidFill>
                <a:latin typeface="Arial" charset="0"/>
                <a:cs typeface="Arial" charset="0"/>
              </a:rPr>
              <a:t>   8 % nettovarallisuudesta Oy 1</a:t>
            </a:r>
          </a:p>
        </p:txBody>
      </p:sp>
      <p:sp>
        <p:nvSpPr>
          <p:cNvPr id="60428" name="Rectangle 12"/>
          <p:cNvSpPr>
            <a:spLocks noChangeArrowheads="1"/>
          </p:cNvSpPr>
          <p:nvPr/>
        </p:nvSpPr>
        <p:spPr bwMode="auto">
          <a:xfrm>
            <a:off x="2831672" y="3874335"/>
            <a:ext cx="1768401" cy="702183"/>
          </a:xfrm>
          <a:prstGeom prst="rect">
            <a:avLst/>
          </a:prstGeom>
          <a:solidFill>
            <a:srgbClr val="339966">
              <a:alpha val="60001"/>
            </a:srgbClr>
          </a:solidFill>
          <a:ln w="9525">
            <a:solidFill>
              <a:schemeClr val="tx1"/>
            </a:solidFill>
            <a:miter lim="800000"/>
            <a:headEnd/>
            <a:tailEnd/>
          </a:ln>
          <a:effectLst/>
        </p:spPr>
        <p:txBody>
          <a:bodyPr wrap="none" anchor="ctr"/>
          <a:lstStyle/>
          <a:p>
            <a:endParaRPr lang="fi-FI"/>
          </a:p>
        </p:txBody>
      </p:sp>
      <p:sp>
        <p:nvSpPr>
          <p:cNvPr id="60429" name="Rectangle 13"/>
          <p:cNvSpPr>
            <a:spLocks noChangeArrowheads="1"/>
          </p:cNvSpPr>
          <p:nvPr/>
        </p:nvSpPr>
        <p:spPr bwMode="auto">
          <a:xfrm>
            <a:off x="4600073" y="3874335"/>
            <a:ext cx="752549" cy="701609"/>
          </a:xfrm>
          <a:prstGeom prst="rect">
            <a:avLst/>
          </a:prstGeom>
          <a:solidFill>
            <a:srgbClr val="CC0000">
              <a:alpha val="39999"/>
            </a:srgbClr>
          </a:solidFill>
          <a:ln w="9525">
            <a:solidFill>
              <a:schemeClr val="tx1"/>
            </a:solidFill>
            <a:miter lim="800000"/>
            <a:headEnd/>
            <a:tailEnd/>
          </a:ln>
          <a:effectLst/>
        </p:spPr>
        <p:txBody>
          <a:bodyPr wrap="none" anchor="ctr"/>
          <a:lstStyle/>
          <a:p>
            <a:endParaRPr lang="fi-FI"/>
          </a:p>
        </p:txBody>
      </p:sp>
      <p:sp>
        <p:nvSpPr>
          <p:cNvPr id="60431" name="Text Box 15"/>
          <p:cNvSpPr txBox="1">
            <a:spLocks noChangeArrowheads="1"/>
          </p:cNvSpPr>
          <p:nvPr/>
        </p:nvSpPr>
        <p:spPr bwMode="auto">
          <a:xfrm>
            <a:off x="2889209" y="3956937"/>
            <a:ext cx="1018929" cy="646331"/>
          </a:xfrm>
          <a:prstGeom prst="rect">
            <a:avLst/>
          </a:prstGeom>
          <a:noFill/>
          <a:ln w="9525">
            <a:noFill/>
            <a:miter lim="800000"/>
            <a:headEnd/>
            <a:tailEnd/>
          </a:ln>
          <a:effectLst/>
        </p:spPr>
        <p:txBody>
          <a:bodyPr wrap="square">
            <a:spAutoFit/>
          </a:bodyPr>
          <a:lstStyle/>
          <a:p>
            <a:pPr algn="l"/>
            <a:r>
              <a:rPr lang="fi-FI" sz="1800" dirty="0">
                <a:solidFill>
                  <a:schemeClr val="tx1"/>
                </a:solidFill>
                <a:latin typeface="Arial" charset="0"/>
                <a:cs typeface="Arial" charset="0"/>
              </a:rPr>
              <a:t>75 % </a:t>
            </a:r>
          </a:p>
          <a:p>
            <a:pPr algn="l"/>
            <a:r>
              <a:rPr lang="fi-FI" sz="1800" dirty="0">
                <a:solidFill>
                  <a:schemeClr val="tx1"/>
                </a:solidFill>
                <a:latin typeface="Arial" charset="0"/>
                <a:cs typeface="Arial" charset="0"/>
              </a:rPr>
              <a:t>vapaata </a:t>
            </a:r>
          </a:p>
        </p:txBody>
      </p:sp>
      <p:sp>
        <p:nvSpPr>
          <p:cNvPr id="60432" name="Text Box 16"/>
          <p:cNvSpPr txBox="1">
            <a:spLocks noChangeArrowheads="1"/>
          </p:cNvSpPr>
          <p:nvPr/>
        </p:nvSpPr>
        <p:spPr bwMode="auto">
          <a:xfrm>
            <a:off x="4566753" y="3946407"/>
            <a:ext cx="1467857" cy="646331"/>
          </a:xfrm>
          <a:prstGeom prst="rect">
            <a:avLst/>
          </a:prstGeom>
          <a:noFill/>
          <a:ln w="9525">
            <a:noFill/>
            <a:miter lim="800000"/>
            <a:headEnd/>
            <a:tailEnd/>
          </a:ln>
          <a:effectLst/>
        </p:spPr>
        <p:txBody>
          <a:bodyPr wrap="none">
            <a:spAutoFit/>
          </a:bodyPr>
          <a:lstStyle/>
          <a:p>
            <a:pPr algn="l"/>
            <a:r>
              <a:rPr lang="fi-FI" sz="1800" dirty="0">
                <a:solidFill>
                  <a:schemeClr val="tx1"/>
                </a:solidFill>
                <a:latin typeface="Arial" charset="0"/>
                <a:cs typeface="Arial" charset="0"/>
              </a:rPr>
              <a:t>25 %</a:t>
            </a:r>
          </a:p>
          <a:p>
            <a:pPr algn="l"/>
            <a:r>
              <a:rPr lang="fi-FI" sz="1800" dirty="0">
                <a:solidFill>
                  <a:schemeClr val="tx1"/>
                </a:solidFill>
                <a:latin typeface="Arial" charset="0"/>
                <a:cs typeface="Arial" charset="0"/>
              </a:rPr>
              <a:t>verotettavaa</a:t>
            </a:r>
          </a:p>
        </p:txBody>
      </p:sp>
      <p:sp>
        <p:nvSpPr>
          <p:cNvPr id="60433" name="Text Box 17"/>
          <p:cNvSpPr txBox="1">
            <a:spLocks noChangeArrowheads="1"/>
          </p:cNvSpPr>
          <p:nvPr/>
        </p:nvSpPr>
        <p:spPr bwMode="auto">
          <a:xfrm>
            <a:off x="1475656" y="1340768"/>
            <a:ext cx="844550" cy="366712"/>
          </a:xfrm>
          <a:prstGeom prst="rect">
            <a:avLst/>
          </a:prstGeom>
          <a:noFill/>
          <a:ln w="9525">
            <a:noFill/>
            <a:miter lim="800000"/>
            <a:headEnd/>
            <a:tailEnd/>
          </a:ln>
          <a:effectLst/>
        </p:spPr>
        <p:txBody>
          <a:bodyPr wrap="none">
            <a:spAutoFit/>
          </a:bodyPr>
          <a:lstStyle/>
          <a:p>
            <a:pPr algn="l"/>
            <a:r>
              <a:rPr lang="fi-FI" sz="1800" dirty="0">
                <a:solidFill>
                  <a:schemeClr val="tx1"/>
                </a:solidFill>
                <a:latin typeface="Arial" charset="0"/>
                <a:cs typeface="Arial" charset="0"/>
              </a:rPr>
              <a:t>osinko</a:t>
            </a:r>
          </a:p>
        </p:txBody>
      </p:sp>
      <p:sp>
        <p:nvSpPr>
          <p:cNvPr id="60434" name="Text Box 18"/>
          <p:cNvSpPr txBox="1">
            <a:spLocks noChangeArrowheads="1"/>
          </p:cNvSpPr>
          <p:nvPr/>
        </p:nvSpPr>
        <p:spPr bwMode="auto">
          <a:xfrm>
            <a:off x="2816184" y="2941524"/>
            <a:ext cx="2527300" cy="376237"/>
          </a:xfrm>
          <a:prstGeom prst="rect">
            <a:avLst/>
          </a:prstGeom>
          <a:noFill/>
          <a:ln w="9525">
            <a:solidFill>
              <a:schemeClr val="tx1"/>
            </a:solidFill>
            <a:miter lim="800000"/>
            <a:headEnd/>
            <a:tailEnd/>
          </a:ln>
          <a:effectLst/>
        </p:spPr>
        <p:txBody>
          <a:bodyPr>
            <a:spAutoFit/>
          </a:bodyPr>
          <a:lstStyle/>
          <a:p>
            <a:pPr algn="l"/>
            <a:r>
              <a:rPr lang="fi-FI" sz="1800">
                <a:solidFill>
                  <a:schemeClr val="tx1"/>
                </a:solidFill>
                <a:latin typeface="Arial" charset="0"/>
                <a:cs typeface="Arial" charset="0"/>
              </a:rPr>
              <a:t>POT osingot yhteensä</a:t>
            </a:r>
          </a:p>
        </p:txBody>
      </p:sp>
      <p:sp>
        <p:nvSpPr>
          <p:cNvPr id="60435" name="Text Box 19"/>
          <p:cNvSpPr txBox="1">
            <a:spLocks noChangeArrowheads="1"/>
          </p:cNvSpPr>
          <p:nvPr/>
        </p:nvSpPr>
        <p:spPr bwMode="auto">
          <a:xfrm>
            <a:off x="4462463" y="1636644"/>
            <a:ext cx="3425825" cy="376238"/>
          </a:xfrm>
          <a:prstGeom prst="rect">
            <a:avLst/>
          </a:prstGeom>
          <a:noFill/>
          <a:ln w="9525">
            <a:solidFill>
              <a:schemeClr val="tx1"/>
            </a:solidFill>
            <a:miter lim="800000"/>
            <a:headEnd/>
            <a:tailEnd/>
          </a:ln>
          <a:effectLst/>
        </p:spPr>
        <p:txBody>
          <a:bodyPr wrap="none">
            <a:spAutoFit/>
          </a:bodyPr>
          <a:lstStyle/>
          <a:p>
            <a:pPr algn="l"/>
            <a:r>
              <a:rPr lang="fi-FI" sz="1800" dirty="0">
                <a:solidFill>
                  <a:schemeClr val="tx1"/>
                </a:solidFill>
                <a:latin typeface="Arial" charset="0"/>
                <a:cs typeface="Arial" charset="0"/>
              </a:rPr>
              <a:t>&gt; 8 % nettovarallisuudesta Oy 1</a:t>
            </a:r>
          </a:p>
        </p:txBody>
      </p:sp>
      <p:sp>
        <p:nvSpPr>
          <p:cNvPr id="60436" name="Text Box 20"/>
          <p:cNvSpPr txBox="1">
            <a:spLocks noChangeArrowheads="1"/>
          </p:cNvSpPr>
          <p:nvPr/>
        </p:nvSpPr>
        <p:spPr bwMode="auto">
          <a:xfrm>
            <a:off x="4462463" y="2500244"/>
            <a:ext cx="3425825" cy="376238"/>
          </a:xfrm>
          <a:prstGeom prst="rect">
            <a:avLst/>
          </a:prstGeom>
          <a:noFill/>
          <a:ln w="9525">
            <a:solidFill>
              <a:schemeClr val="tx1"/>
            </a:solidFill>
            <a:miter lim="800000"/>
            <a:headEnd/>
            <a:tailEnd/>
          </a:ln>
          <a:effectLst/>
        </p:spPr>
        <p:txBody>
          <a:bodyPr wrap="none">
            <a:spAutoFit/>
          </a:bodyPr>
          <a:lstStyle/>
          <a:p>
            <a:pPr algn="l"/>
            <a:r>
              <a:rPr lang="fi-FI" sz="1800" dirty="0">
                <a:solidFill>
                  <a:schemeClr val="tx1"/>
                </a:solidFill>
                <a:latin typeface="Arial" charset="0"/>
                <a:cs typeface="Arial" charset="0"/>
              </a:rPr>
              <a:t>&gt; 8 % nettovarallisuudesta Oy 2</a:t>
            </a:r>
          </a:p>
        </p:txBody>
      </p:sp>
      <p:sp>
        <p:nvSpPr>
          <p:cNvPr id="60437" name="Text Box 21"/>
          <p:cNvSpPr txBox="1">
            <a:spLocks noChangeArrowheads="1"/>
          </p:cNvSpPr>
          <p:nvPr/>
        </p:nvSpPr>
        <p:spPr bwMode="auto">
          <a:xfrm>
            <a:off x="4462463" y="2068444"/>
            <a:ext cx="3419475" cy="376238"/>
          </a:xfrm>
          <a:prstGeom prst="rect">
            <a:avLst/>
          </a:prstGeom>
          <a:noFill/>
          <a:ln w="9525">
            <a:solidFill>
              <a:schemeClr val="tx1"/>
            </a:solidFill>
            <a:miter lim="800000"/>
            <a:headEnd/>
            <a:tailEnd/>
          </a:ln>
          <a:effectLst/>
        </p:spPr>
        <p:txBody>
          <a:bodyPr wrap="none">
            <a:spAutoFit/>
          </a:bodyPr>
          <a:lstStyle/>
          <a:p>
            <a:pPr algn="l"/>
            <a:r>
              <a:rPr lang="fi-FI" sz="1800" dirty="0">
                <a:solidFill>
                  <a:schemeClr val="tx1"/>
                </a:solidFill>
                <a:latin typeface="Arial" charset="0"/>
                <a:cs typeface="Arial" charset="0"/>
              </a:rPr>
              <a:t>   8 % nettovarallisuudesta Oy 2</a:t>
            </a:r>
          </a:p>
        </p:txBody>
      </p:sp>
      <p:sp>
        <p:nvSpPr>
          <p:cNvPr id="60438" name="Text Box 22"/>
          <p:cNvSpPr txBox="1">
            <a:spLocks noChangeArrowheads="1"/>
          </p:cNvSpPr>
          <p:nvPr/>
        </p:nvSpPr>
        <p:spPr bwMode="auto">
          <a:xfrm>
            <a:off x="6911975" y="700019"/>
            <a:ext cx="844550" cy="366713"/>
          </a:xfrm>
          <a:prstGeom prst="rect">
            <a:avLst/>
          </a:prstGeom>
          <a:noFill/>
          <a:ln w="9525">
            <a:noFill/>
            <a:miter lim="800000"/>
            <a:headEnd/>
            <a:tailEnd/>
          </a:ln>
          <a:effectLst/>
        </p:spPr>
        <p:txBody>
          <a:bodyPr wrap="none">
            <a:spAutoFit/>
          </a:bodyPr>
          <a:lstStyle/>
          <a:p>
            <a:pPr algn="l"/>
            <a:r>
              <a:rPr lang="fi-FI" sz="1800">
                <a:solidFill>
                  <a:schemeClr val="tx1"/>
                </a:solidFill>
                <a:latin typeface="Arial" charset="0"/>
                <a:cs typeface="Arial" charset="0"/>
              </a:rPr>
              <a:t>osinko</a:t>
            </a:r>
          </a:p>
        </p:txBody>
      </p:sp>
      <p:sp>
        <p:nvSpPr>
          <p:cNvPr id="60439" name="Line 23"/>
          <p:cNvSpPr>
            <a:spLocks noChangeShapeType="1"/>
          </p:cNvSpPr>
          <p:nvPr/>
        </p:nvSpPr>
        <p:spPr bwMode="auto">
          <a:xfrm>
            <a:off x="5580633" y="771010"/>
            <a:ext cx="0" cy="433388"/>
          </a:xfrm>
          <a:prstGeom prst="line">
            <a:avLst/>
          </a:prstGeom>
          <a:noFill/>
          <a:ln w="9525">
            <a:solidFill>
              <a:schemeClr val="tx1"/>
            </a:solidFill>
            <a:round/>
            <a:headEnd/>
            <a:tailEnd type="triangle" w="med" len="med"/>
          </a:ln>
          <a:effectLst/>
        </p:spPr>
        <p:txBody>
          <a:bodyPr/>
          <a:lstStyle/>
          <a:p>
            <a:endParaRPr lang="fi-FI"/>
          </a:p>
        </p:txBody>
      </p:sp>
      <p:sp>
        <p:nvSpPr>
          <p:cNvPr id="60440" name="Line 24"/>
          <p:cNvSpPr>
            <a:spLocks noChangeShapeType="1"/>
          </p:cNvSpPr>
          <p:nvPr/>
        </p:nvSpPr>
        <p:spPr bwMode="auto">
          <a:xfrm>
            <a:off x="6588696" y="771010"/>
            <a:ext cx="0" cy="433388"/>
          </a:xfrm>
          <a:prstGeom prst="line">
            <a:avLst/>
          </a:prstGeom>
          <a:noFill/>
          <a:ln w="9525">
            <a:solidFill>
              <a:schemeClr val="tx1"/>
            </a:solidFill>
            <a:round/>
            <a:headEnd/>
            <a:tailEnd type="triangle" w="med" len="med"/>
          </a:ln>
          <a:effectLst/>
        </p:spPr>
        <p:txBody>
          <a:bodyPr/>
          <a:lstStyle/>
          <a:p>
            <a:endParaRPr lang="fi-FI"/>
          </a:p>
        </p:txBody>
      </p:sp>
      <p:cxnSp>
        <p:nvCxnSpPr>
          <p:cNvPr id="60441" name="AutoShape 25"/>
          <p:cNvCxnSpPr>
            <a:cxnSpLocks noChangeShapeType="1"/>
            <a:stCxn id="60434" idx="2"/>
          </p:cNvCxnSpPr>
          <p:nvPr/>
        </p:nvCxnSpPr>
        <p:spPr bwMode="auto">
          <a:xfrm flipH="1">
            <a:off x="4076659" y="3317761"/>
            <a:ext cx="3175" cy="200025"/>
          </a:xfrm>
          <a:prstGeom prst="straightConnector1">
            <a:avLst/>
          </a:prstGeom>
          <a:noFill/>
          <a:ln w="9525">
            <a:solidFill>
              <a:schemeClr val="tx1"/>
            </a:solidFill>
            <a:round/>
            <a:headEnd/>
            <a:tailEnd type="triangle" w="med" len="med"/>
          </a:ln>
          <a:effectLst/>
        </p:spPr>
      </p:cxnSp>
      <p:cxnSp>
        <p:nvCxnSpPr>
          <p:cNvPr id="60442" name="AutoShape 26"/>
          <p:cNvCxnSpPr>
            <a:cxnSpLocks noChangeShapeType="1"/>
            <a:stCxn id="60427" idx="1"/>
            <a:endCxn id="60434" idx="0"/>
          </p:cNvCxnSpPr>
          <p:nvPr/>
        </p:nvCxnSpPr>
        <p:spPr bwMode="auto">
          <a:xfrm rot="10800000" flipV="1">
            <a:off x="4079835" y="1391376"/>
            <a:ext cx="382629" cy="1550148"/>
          </a:xfrm>
          <a:prstGeom prst="bentConnector2">
            <a:avLst/>
          </a:prstGeom>
          <a:noFill/>
          <a:ln w="9525">
            <a:solidFill>
              <a:schemeClr val="tx1"/>
            </a:solidFill>
            <a:miter lim="800000"/>
            <a:headEnd/>
            <a:tailEnd type="triangle" w="med" len="med"/>
          </a:ln>
          <a:effectLst/>
        </p:spPr>
      </p:cxnSp>
      <p:cxnSp>
        <p:nvCxnSpPr>
          <p:cNvPr id="60443" name="AutoShape 27"/>
          <p:cNvCxnSpPr>
            <a:cxnSpLocks noChangeShapeType="1"/>
            <a:stCxn id="60437" idx="1"/>
            <a:endCxn id="60434" idx="0"/>
          </p:cNvCxnSpPr>
          <p:nvPr/>
        </p:nvCxnSpPr>
        <p:spPr bwMode="auto">
          <a:xfrm rot="10800000" flipV="1">
            <a:off x="4079835" y="2256562"/>
            <a:ext cx="382629" cy="684961"/>
          </a:xfrm>
          <a:prstGeom prst="bentConnector2">
            <a:avLst/>
          </a:prstGeom>
          <a:noFill/>
          <a:ln w="9525">
            <a:solidFill>
              <a:schemeClr val="tx1"/>
            </a:solidFill>
            <a:miter lim="800000"/>
            <a:headEnd/>
            <a:tailEnd type="triangle" w="med" len="med"/>
          </a:ln>
          <a:effectLst/>
        </p:spPr>
      </p:cxnSp>
      <p:sp>
        <p:nvSpPr>
          <p:cNvPr id="60444" name="Text Box 28"/>
          <p:cNvSpPr txBox="1">
            <a:spLocks noChangeArrowheads="1"/>
          </p:cNvSpPr>
          <p:nvPr/>
        </p:nvSpPr>
        <p:spPr bwMode="auto">
          <a:xfrm>
            <a:off x="2818900" y="3489957"/>
            <a:ext cx="2524619" cy="369332"/>
          </a:xfrm>
          <a:prstGeom prst="rect">
            <a:avLst/>
          </a:prstGeom>
          <a:noFill/>
          <a:ln w="9525">
            <a:solidFill>
              <a:schemeClr val="tx1"/>
            </a:solidFill>
            <a:miter lim="800000"/>
            <a:headEnd/>
            <a:tailEnd/>
          </a:ln>
          <a:effectLst/>
        </p:spPr>
        <p:txBody>
          <a:bodyPr wrap="square">
            <a:spAutoFit/>
          </a:bodyPr>
          <a:lstStyle/>
          <a:p>
            <a:r>
              <a:rPr lang="fi-FI" sz="1800" dirty="0">
                <a:solidFill>
                  <a:schemeClr val="tx1"/>
                </a:solidFill>
                <a:latin typeface="Arial" charset="0"/>
                <a:cs typeface="Arial" charset="0"/>
              </a:rPr>
              <a:t>150.000 asti </a:t>
            </a:r>
          </a:p>
        </p:txBody>
      </p:sp>
      <p:sp>
        <p:nvSpPr>
          <p:cNvPr id="60446" name="Rectangle 30"/>
          <p:cNvSpPr>
            <a:spLocks noChangeArrowheads="1"/>
          </p:cNvSpPr>
          <p:nvPr/>
        </p:nvSpPr>
        <p:spPr bwMode="auto">
          <a:xfrm>
            <a:off x="6478588" y="4803707"/>
            <a:ext cx="630615" cy="865187"/>
          </a:xfrm>
          <a:prstGeom prst="rect">
            <a:avLst/>
          </a:prstGeom>
          <a:solidFill>
            <a:srgbClr val="339966">
              <a:alpha val="60001"/>
            </a:srgbClr>
          </a:solidFill>
          <a:ln w="9525">
            <a:solidFill>
              <a:schemeClr val="tx1"/>
            </a:solidFill>
            <a:miter lim="800000"/>
            <a:headEnd/>
            <a:tailEnd/>
          </a:ln>
          <a:effectLst/>
        </p:spPr>
        <p:txBody>
          <a:bodyPr wrap="none" anchor="ctr"/>
          <a:lstStyle/>
          <a:p>
            <a:endParaRPr lang="fi-FI"/>
          </a:p>
        </p:txBody>
      </p:sp>
      <p:sp>
        <p:nvSpPr>
          <p:cNvPr id="60447" name="Rectangle 31"/>
          <p:cNvSpPr>
            <a:spLocks noChangeArrowheads="1"/>
          </p:cNvSpPr>
          <p:nvPr/>
        </p:nvSpPr>
        <p:spPr bwMode="auto">
          <a:xfrm>
            <a:off x="7124693" y="4803707"/>
            <a:ext cx="1874846" cy="865187"/>
          </a:xfrm>
          <a:prstGeom prst="rect">
            <a:avLst/>
          </a:prstGeom>
          <a:solidFill>
            <a:srgbClr val="CC0000">
              <a:alpha val="39999"/>
            </a:srgbClr>
          </a:solidFill>
          <a:ln w="9525">
            <a:solidFill>
              <a:schemeClr val="tx1"/>
            </a:solidFill>
            <a:miter lim="800000"/>
            <a:headEnd/>
            <a:tailEnd/>
          </a:ln>
          <a:effectLst/>
        </p:spPr>
        <p:txBody>
          <a:bodyPr wrap="none" anchor="ctr"/>
          <a:lstStyle/>
          <a:p>
            <a:endParaRPr lang="fi-FI"/>
          </a:p>
        </p:txBody>
      </p:sp>
      <p:sp>
        <p:nvSpPr>
          <p:cNvPr id="60448" name="Text Box 32"/>
          <p:cNvSpPr txBox="1">
            <a:spLocks noChangeArrowheads="1"/>
          </p:cNvSpPr>
          <p:nvPr/>
        </p:nvSpPr>
        <p:spPr bwMode="auto">
          <a:xfrm>
            <a:off x="6551613" y="5092632"/>
            <a:ext cx="1018929" cy="646331"/>
          </a:xfrm>
          <a:prstGeom prst="rect">
            <a:avLst/>
          </a:prstGeom>
          <a:noFill/>
          <a:ln w="9525">
            <a:noFill/>
            <a:miter lim="800000"/>
            <a:headEnd/>
            <a:tailEnd/>
          </a:ln>
          <a:effectLst/>
        </p:spPr>
        <p:txBody>
          <a:bodyPr wrap="none">
            <a:spAutoFit/>
          </a:bodyPr>
          <a:lstStyle/>
          <a:p>
            <a:pPr algn="l"/>
            <a:r>
              <a:rPr lang="fi-FI" sz="1800" dirty="0">
                <a:solidFill>
                  <a:schemeClr val="tx1"/>
                </a:solidFill>
                <a:latin typeface="Arial" charset="0"/>
                <a:cs typeface="Arial" charset="0"/>
              </a:rPr>
              <a:t>25 %</a:t>
            </a:r>
          </a:p>
          <a:p>
            <a:pPr algn="l"/>
            <a:r>
              <a:rPr lang="fi-FI" sz="1800" dirty="0">
                <a:solidFill>
                  <a:schemeClr val="tx1"/>
                </a:solidFill>
                <a:latin typeface="Arial" charset="0"/>
                <a:cs typeface="Arial" charset="0"/>
              </a:rPr>
              <a:t>vapaata</a:t>
            </a:r>
          </a:p>
        </p:txBody>
      </p:sp>
      <p:sp>
        <p:nvSpPr>
          <p:cNvPr id="60449" name="Text Box 33"/>
          <p:cNvSpPr txBox="1">
            <a:spLocks noChangeArrowheads="1"/>
          </p:cNvSpPr>
          <p:nvPr/>
        </p:nvSpPr>
        <p:spPr bwMode="auto">
          <a:xfrm>
            <a:off x="7702550" y="5092632"/>
            <a:ext cx="1467857" cy="646331"/>
          </a:xfrm>
          <a:prstGeom prst="rect">
            <a:avLst/>
          </a:prstGeom>
          <a:noFill/>
          <a:ln w="9525">
            <a:noFill/>
            <a:miter lim="800000"/>
            <a:headEnd/>
            <a:tailEnd/>
          </a:ln>
          <a:effectLst/>
        </p:spPr>
        <p:txBody>
          <a:bodyPr wrap="none">
            <a:spAutoFit/>
          </a:bodyPr>
          <a:lstStyle/>
          <a:p>
            <a:pPr algn="l"/>
            <a:r>
              <a:rPr lang="fi-FI" sz="1800" dirty="0">
                <a:solidFill>
                  <a:schemeClr val="tx1"/>
                </a:solidFill>
                <a:latin typeface="Arial" charset="0"/>
                <a:cs typeface="Arial" charset="0"/>
              </a:rPr>
              <a:t>75 %</a:t>
            </a:r>
          </a:p>
          <a:p>
            <a:pPr algn="l"/>
            <a:r>
              <a:rPr lang="fi-FI" sz="1800" dirty="0">
                <a:solidFill>
                  <a:schemeClr val="tx1"/>
                </a:solidFill>
                <a:latin typeface="Arial" charset="0"/>
                <a:cs typeface="Arial" charset="0"/>
              </a:rPr>
              <a:t>verotettavaa</a:t>
            </a:r>
          </a:p>
        </p:txBody>
      </p:sp>
      <p:sp>
        <p:nvSpPr>
          <p:cNvPr id="60450" name="Text Box 34"/>
          <p:cNvSpPr txBox="1">
            <a:spLocks noChangeArrowheads="1"/>
          </p:cNvSpPr>
          <p:nvPr/>
        </p:nvSpPr>
        <p:spPr bwMode="auto">
          <a:xfrm>
            <a:off x="6478588" y="4156007"/>
            <a:ext cx="2520950" cy="650875"/>
          </a:xfrm>
          <a:prstGeom prst="rect">
            <a:avLst/>
          </a:prstGeom>
          <a:noFill/>
          <a:ln w="9525">
            <a:solidFill>
              <a:schemeClr val="tx1"/>
            </a:solidFill>
            <a:miter lim="800000"/>
            <a:headEnd/>
            <a:tailEnd/>
          </a:ln>
          <a:effectLst/>
        </p:spPr>
        <p:txBody>
          <a:bodyPr>
            <a:spAutoFit/>
          </a:bodyPr>
          <a:lstStyle/>
          <a:p>
            <a:r>
              <a:rPr lang="fi-FI" sz="1800" dirty="0">
                <a:solidFill>
                  <a:schemeClr val="tx1"/>
                </a:solidFill>
                <a:latin typeface="Arial" charset="0"/>
                <a:cs typeface="Arial" charset="0"/>
              </a:rPr>
              <a:t>8 %:n ylimenevä osa  AT</a:t>
            </a:r>
          </a:p>
        </p:txBody>
      </p:sp>
      <p:cxnSp>
        <p:nvCxnSpPr>
          <p:cNvPr id="60451" name="AutoShape 35"/>
          <p:cNvCxnSpPr>
            <a:cxnSpLocks noChangeShapeType="1"/>
            <a:stCxn id="60435" idx="3"/>
            <a:endCxn id="60450" idx="0"/>
          </p:cNvCxnSpPr>
          <p:nvPr/>
        </p:nvCxnSpPr>
        <p:spPr bwMode="auto">
          <a:xfrm flipH="1">
            <a:off x="7739063" y="1825557"/>
            <a:ext cx="149225" cy="2330450"/>
          </a:xfrm>
          <a:prstGeom prst="bentConnector4">
            <a:avLst>
              <a:gd name="adj1" fmla="val -304259"/>
              <a:gd name="adj2" fmla="val 80037"/>
            </a:avLst>
          </a:prstGeom>
          <a:noFill/>
          <a:ln w="9525">
            <a:solidFill>
              <a:schemeClr val="tx1"/>
            </a:solidFill>
            <a:miter lim="800000"/>
            <a:headEnd/>
            <a:tailEnd type="triangle" w="med" len="med"/>
          </a:ln>
          <a:effectLst/>
        </p:spPr>
      </p:cxnSp>
      <p:cxnSp>
        <p:nvCxnSpPr>
          <p:cNvPr id="60452" name="AutoShape 36"/>
          <p:cNvCxnSpPr>
            <a:cxnSpLocks noChangeShapeType="1"/>
            <a:stCxn id="60436" idx="3"/>
            <a:endCxn id="60450" idx="0"/>
          </p:cNvCxnSpPr>
          <p:nvPr/>
        </p:nvCxnSpPr>
        <p:spPr bwMode="auto">
          <a:xfrm flipH="1">
            <a:off x="7739063" y="2689157"/>
            <a:ext cx="149225" cy="1466850"/>
          </a:xfrm>
          <a:prstGeom prst="bentConnector4">
            <a:avLst>
              <a:gd name="adj1" fmla="val -153190"/>
              <a:gd name="adj2" fmla="val 56278"/>
            </a:avLst>
          </a:prstGeom>
          <a:noFill/>
          <a:ln w="9525">
            <a:solidFill>
              <a:schemeClr val="tx1"/>
            </a:solidFill>
            <a:miter lim="800000"/>
            <a:headEnd/>
            <a:tailEnd type="triangle" w="med" len="med"/>
          </a:ln>
          <a:effectLst/>
        </p:spPr>
      </p:cxnSp>
      <p:sp>
        <p:nvSpPr>
          <p:cNvPr id="60453" name="Text Box 37"/>
          <p:cNvSpPr txBox="1">
            <a:spLocks noChangeArrowheads="1"/>
          </p:cNvSpPr>
          <p:nvPr/>
        </p:nvSpPr>
        <p:spPr bwMode="auto">
          <a:xfrm>
            <a:off x="7394575" y="142807"/>
            <a:ext cx="781050" cy="366712"/>
          </a:xfrm>
          <a:prstGeom prst="rect">
            <a:avLst/>
          </a:prstGeom>
          <a:noFill/>
          <a:ln w="9525">
            <a:noFill/>
            <a:miter lim="800000"/>
            <a:headEnd/>
            <a:tailEnd/>
          </a:ln>
          <a:effectLst/>
        </p:spPr>
        <p:txBody>
          <a:bodyPr wrap="none">
            <a:spAutoFit/>
          </a:bodyPr>
          <a:lstStyle/>
          <a:p>
            <a:pPr algn="l"/>
            <a:r>
              <a:rPr lang="fi-FI" sz="1800">
                <a:solidFill>
                  <a:schemeClr val="tx1"/>
                </a:solidFill>
                <a:latin typeface="Arial" charset="0"/>
                <a:cs typeface="Arial" charset="0"/>
              </a:rPr>
              <a:t>Jne…</a:t>
            </a:r>
          </a:p>
        </p:txBody>
      </p:sp>
      <p:sp>
        <p:nvSpPr>
          <p:cNvPr id="39" name="Text Box 17"/>
          <p:cNvSpPr txBox="1">
            <a:spLocks noChangeArrowheads="1"/>
          </p:cNvSpPr>
          <p:nvPr/>
        </p:nvSpPr>
        <p:spPr bwMode="auto">
          <a:xfrm>
            <a:off x="0" y="188640"/>
            <a:ext cx="3400879" cy="369332"/>
          </a:xfrm>
          <a:prstGeom prst="rect">
            <a:avLst/>
          </a:prstGeom>
          <a:noFill/>
          <a:ln w="9525">
            <a:noFill/>
            <a:miter lim="800000"/>
            <a:headEnd/>
            <a:tailEnd/>
          </a:ln>
          <a:effectLst/>
        </p:spPr>
        <p:txBody>
          <a:bodyPr wrap="none">
            <a:spAutoFit/>
          </a:bodyPr>
          <a:lstStyle/>
          <a:p>
            <a:pPr algn="l"/>
            <a:r>
              <a:rPr lang="fi-FI" sz="1800" b="1" dirty="0">
                <a:solidFill>
                  <a:schemeClr val="tx1"/>
                </a:solidFill>
                <a:latin typeface="Arial" charset="0"/>
                <a:cs typeface="Arial" charset="0"/>
              </a:rPr>
              <a:t>Osinkoverotus v. 2014 alkaen</a:t>
            </a:r>
          </a:p>
        </p:txBody>
      </p:sp>
      <p:sp>
        <p:nvSpPr>
          <p:cNvPr id="40" name="Rectangle 12"/>
          <p:cNvSpPr>
            <a:spLocks noChangeArrowheads="1"/>
          </p:cNvSpPr>
          <p:nvPr/>
        </p:nvSpPr>
        <p:spPr bwMode="auto">
          <a:xfrm>
            <a:off x="2798211" y="5018066"/>
            <a:ext cx="423390" cy="702183"/>
          </a:xfrm>
          <a:prstGeom prst="rect">
            <a:avLst/>
          </a:prstGeom>
          <a:solidFill>
            <a:srgbClr val="339966">
              <a:alpha val="60001"/>
            </a:srgbClr>
          </a:solidFill>
          <a:ln w="9525">
            <a:solidFill>
              <a:schemeClr val="tx1"/>
            </a:solidFill>
            <a:miter lim="800000"/>
            <a:headEnd/>
            <a:tailEnd/>
          </a:ln>
          <a:effectLst/>
        </p:spPr>
        <p:txBody>
          <a:bodyPr wrap="none" anchor="ctr"/>
          <a:lstStyle/>
          <a:p>
            <a:endParaRPr lang="fi-FI"/>
          </a:p>
        </p:txBody>
      </p:sp>
      <p:sp>
        <p:nvSpPr>
          <p:cNvPr id="41" name="Rectangle 13"/>
          <p:cNvSpPr>
            <a:spLocks noChangeArrowheads="1"/>
          </p:cNvSpPr>
          <p:nvPr/>
        </p:nvSpPr>
        <p:spPr bwMode="auto">
          <a:xfrm>
            <a:off x="3237089" y="5018066"/>
            <a:ext cx="2082072" cy="717673"/>
          </a:xfrm>
          <a:prstGeom prst="rect">
            <a:avLst/>
          </a:prstGeom>
          <a:solidFill>
            <a:srgbClr val="CC0000">
              <a:alpha val="39999"/>
            </a:srgbClr>
          </a:solidFill>
          <a:ln w="9525">
            <a:solidFill>
              <a:schemeClr val="tx1"/>
            </a:solidFill>
            <a:miter lim="800000"/>
            <a:headEnd/>
            <a:tailEnd/>
          </a:ln>
          <a:effectLst/>
        </p:spPr>
        <p:txBody>
          <a:bodyPr wrap="none" anchor="ctr"/>
          <a:lstStyle/>
          <a:p>
            <a:endParaRPr lang="fi-FI"/>
          </a:p>
        </p:txBody>
      </p:sp>
      <p:sp>
        <p:nvSpPr>
          <p:cNvPr id="42" name="Text Box 15"/>
          <p:cNvSpPr txBox="1">
            <a:spLocks noChangeArrowheads="1"/>
          </p:cNvSpPr>
          <p:nvPr/>
        </p:nvSpPr>
        <p:spPr bwMode="auto">
          <a:xfrm>
            <a:off x="2855747" y="5100668"/>
            <a:ext cx="1018929" cy="646331"/>
          </a:xfrm>
          <a:prstGeom prst="rect">
            <a:avLst/>
          </a:prstGeom>
          <a:noFill/>
          <a:ln w="9525">
            <a:noFill/>
            <a:miter lim="800000"/>
            <a:headEnd/>
            <a:tailEnd/>
          </a:ln>
          <a:effectLst/>
        </p:spPr>
        <p:txBody>
          <a:bodyPr wrap="square">
            <a:spAutoFit/>
          </a:bodyPr>
          <a:lstStyle/>
          <a:p>
            <a:pPr algn="l"/>
            <a:r>
              <a:rPr lang="fi-FI" sz="1800" dirty="0">
                <a:solidFill>
                  <a:schemeClr val="tx1"/>
                </a:solidFill>
                <a:latin typeface="Arial" charset="0"/>
                <a:cs typeface="Arial" charset="0"/>
              </a:rPr>
              <a:t>15 % </a:t>
            </a:r>
          </a:p>
          <a:p>
            <a:pPr algn="l"/>
            <a:r>
              <a:rPr lang="fi-FI" sz="1800" dirty="0">
                <a:solidFill>
                  <a:schemeClr val="tx1"/>
                </a:solidFill>
                <a:latin typeface="Arial" charset="0"/>
                <a:cs typeface="Arial" charset="0"/>
              </a:rPr>
              <a:t>vapaata </a:t>
            </a:r>
          </a:p>
        </p:txBody>
      </p:sp>
      <p:sp>
        <p:nvSpPr>
          <p:cNvPr id="43" name="Text Box 16"/>
          <p:cNvSpPr txBox="1">
            <a:spLocks noChangeArrowheads="1"/>
          </p:cNvSpPr>
          <p:nvPr/>
        </p:nvSpPr>
        <p:spPr bwMode="auto">
          <a:xfrm>
            <a:off x="4569096" y="5090138"/>
            <a:ext cx="1564334" cy="646331"/>
          </a:xfrm>
          <a:prstGeom prst="rect">
            <a:avLst/>
          </a:prstGeom>
          <a:noFill/>
          <a:ln w="9525">
            <a:noFill/>
            <a:miter lim="800000"/>
            <a:headEnd/>
            <a:tailEnd/>
          </a:ln>
          <a:effectLst/>
        </p:spPr>
        <p:txBody>
          <a:bodyPr wrap="square">
            <a:spAutoFit/>
          </a:bodyPr>
          <a:lstStyle/>
          <a:p>
            <a:pPr algn="l"/>
            <a:r>
              <a:rPr lang="fi-FI" sz="1800" dirty="0">
                <a:solidFill>
                  <a:schemeClr val="tx1"/>
                </a:solidFill>
                <a:latin typeface="Arial" charset="0"/>
                <a:cs typeface="Arial" charset="0"/>
              </a:rPr>
              <a:t>85 %</a:t>
            </a:r>
          </a:p>
          <a:p>
            <a:pPr algn="l"/>
            <a:r>
              <a:rPr lang="fi-FI" sz="1800" dirty="0">
                <a:solidFill>
                  <a:schemeClr val="tx1"/>
                </a:solidFill>
                <a:latin typeface="Arial" charset="0"/>
                <a:cs typeface="Arial" charset="0"/>
              </a:rPr>
              <a:t>verotettavaa</a:t>
            </a:r>
          </a:p>
        </p:txBody>
      </p:sp>
      <p:sp>
        <p:nvSpPr>
          <p:cNvPr id="44" name="Text Box 28"/>
          <p:cNvSpPr txBox="1">
            <a:spLocks noChangeArrowheads="1"/>
          </p:cNvSpPr>
          <p:nvPr/>
        </p:nvSpPr>
        <p:spPr bwMode="auto">
          <a:xfrm>
            <a:off x="2787923" y="4633688"/>
            <a:ext cx="2540107" cy="369332"/>
          </a:xfrm>
          <a:prstGeom prst="rect">
            <a:avLst/>
          </a:prstGeom>
          <a:noFill/>
          <a:ln w="9525">
            <a:solidFill>
              <a:schemeClr val="tx1"/>
            </a:solidFill>
            <a:miter lim="800000"/>
            <a:headEnd/>
            <a:tailEnd/>
          </a:ln>
          <a:effectLst/>
        </p:spPr>
        <p:txBody>
          <a:bodyPr wrap="square">
            <a:spAutoFit/>
          </a:bodyPr>
          <a:lstStyle/>
          <a:p>
            <a:r>
              <a:rPr lang="fi-FI" sz="1800" dirty="0">
                <a:solidFill>
                  <a:schemeClr val="tx1"/>
                </a:solidFill>
                <a:latin typeface="Arial" charset="0"/>
                <a:cs typeface="Arial" charset="0"/>
              </a:rPr>
              <a:t>150.000 ylittävä osa </a:t>
            </a:r>
          </a:p>
        </p:txBody>
      </p:sp>
      <p:sp>
        <p:nvSpPr>
          <p:cNvPr id="45" name="Dian numeron paikkamerkki 3"/>
          <p:cNvSpPr txBox="1">
            <a:spLocks noGrp="1"/>
          </p:cNvSpPr>
          <p:nvPr/>
        </p:nvSpPr>
        <p:spPr bwMode="auto">
          <a:xfrm>
            <a:off x="8408988" y="5868169"/>
            <a:ext cx="482600" cy="212725"/>
          </a:xfrm>
          <a:prstGeom prst="rect">
            <a:avLst/>
          </a:prstGeom>
          <a:noFill/>
          <a:ln w="9525">
            <a:noFill/>
            <a:miter lim="800000"/>
            <a:headEnd/>
            <a:tailEnd/>
          </a:ln>
        </p:spPr>
        <p:txBody>
          <a:bodyPr/>
          <a:lstStyle/>
          <a:p>
            <a:pPr algn="r"/>
            <a:fld id="{6AC67D22-A20B-4B77-B1A9-73B157499F99}" type="slidenum">
              <a:rPr lang="fi-FI" sz="1000">
                <a:solidFill>
                  <a:schemeClr val="bg1"/>
                </a:solidFill>
              </a:rPr>
              <a:pPr algn="r"/>
              <a:t>7</a:t>
            </a:fld>
            <a:endParaRPr lang="fi-FI" sz="100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86432" y="234950"/>
            <a:ext cx="8370194" cy="1008063"/>
          </a:xfrm>
        </p:spPr>
        <p:txBody>
          <a:bodyPr/>
          <a:lstStyle/>
          <a:p>
            <a:r>
              <a:rPr lang="fi-FI" sz="3200" dirty="0"/>
              <a:t>Listaamattomasta yhtiöstä saadun osingon verotuksen muutos 2013 - 2014</a:t>
            </a:r>
          </a:p>
        </p:txBody>
      </p:sp>
      <p:sp>
        <p:nvSpPr>
          <p:cNvPr id="3" name="Päivämäärän paikkamerkki 2"/>
          <p:cNvSpPr>
            <a:spLocks noGrp="1"/>
          </p:cNvSpPr>
          <p:nvPr>
            <p:ph type="dt" sz="half" idx="4294967295"/>
          </p:nvPr>
        </p:nvSpPr>
        <p:spPr>
          <a:xfrm>
            <a:off x="7561263" y="6375400"/>
            <a:ext cx="846137" cy="220663"/>
          </a:xfrm>
          <a:prstGeom prst="rect">
            <a:avLst/>
          </a:prstGeom>
        </p:spPr>
        <p:txBody>
          <a:bodyPr/>
          <a:lstStyle/>
          <a:p>
            <a:pPr>
              <a:defRPr/>
            </a:pPr>
            <a:r>
              <a:rPr lang="fi-FI"/>
              <a:t>12.11.2013</a:t>
            </a:r>
          </a:p>
        </p:txBody>
      </p:sp>
      <p:sp>
        <p:nvSpPr>
          <p:cNvPr id="4" name="Alatunnisteen paikkamerkki 3"/>
          <p:cNvSpPr>
            <a:spLocks noGrp="1"/>
          </p:cNvSpPr>
          <p:nvPr>
            <p:ph type="ftr" sz="quarter" idx="4294967295"/>
          </p:nvPr>
        </p:nvSpPr>
        <p:spPr>
          <a:xfrm>
            <a:off x="2201863" y="6288088"/>
            <a:ext cx="2895600" cy="365125"/>
          </a:xfrm>
          <a:prstGeom prst="rect">
            <a:avLst/>
          </a:prstGeom>
        </p:spPr>
        <p:txBody>
          <a:bodyPr/>
          <a:lstStyle/>
          <a:p>
            <a:pPr>
              <a:defRPr/>
            </a:pPr>
            <a:r>
              <a:rPr lang="fi-FI"/>
              <a:t>Vero-osasto</a:t>
            </a:r>
          </a:p>
        </p:txBody>
      </p:sp>
      <p:pic>
        <p:nvPicPr>
          <p:cNvPr id="3074" name="Picture 2"/>
          <p:cNvPicPr>
            <a:picLocks noChangeAspect="1" noChangeArrowheads="1"/>
          </p:cNvPicPr>
          <p:nvPr/>
        </p:nvPicPr>
        <p:blipFill>
          <a:blip r:embed="rId2" cstate="print"/>
          <a:srcRect/>
          <a:stretch>
            <a:fillRect/>
          </a:stretch>
        </p:blipFill>
        <p:spPr bwMode="auto">
          <a:xfrm>
            <a:off x="0" y="1467238"/>
            <a:ext cx="9047162" cy="4705350"/>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59798" y="234950"/>
            <a:ext cx="8396827" cy="1008063"/>
          </a:xfrm>
        </p:spPr>
        <p:txBody>
          <a:bodyPr/>
          <a:lstStyle/>
          <a:p>
            <a:r>
              <a:rPr lang="fi-FI" sz="3200" dirty="0"/>
              <a:t>Yrittäjä-omistajan kokonaisveroaste listaamattomassa yhtiössä </a:t>
            </a:r>
          </a:p>
        </p:txBody>
      </p:sp>
      <p:sp>
        <p:nvSpPr>
          <p:cNvPr id="3" name="Päivämäärän paikkamerkki 2"/>
          <p:cNvSpPr>
            <a:spLocks noGrp="1"/>
          </p:cNvSpPr>
          <p:nvPr>
            <p:ph type="dt" sz="half" idx="4294967295"/>
          </p:nvPr>
        </p:nvSpPr>
        <p:spPr>
          <a:xfrm>
            <a:off x="7561263" y="6375400"/>
            <a:ext cx="846137" cy="220663"/>
          </a:xfrm>
          <a:prstGeom prst="rect">
            <a:avLst/>
          </a:prstGeom>
        </p:spPr>
        <p:txBody>
          <a:bodyPr/>
          <a:lstStyle/>
          <a:p>
            <a:pPr>
              <a:defRPr/>
            </a:pPr>
            <a:r>
              <a:rPr lang="fi-FI"/>
              <a:t>12.11.2013</a:t>
            </a:r>
          </a:p>
        </p:txBody>
      </p:sp>
      <p:sp>
        <p:nvSpPr>
          <p:cNvPr id="4" name="Alatunnisteen paikkamerkki 3"/>
          <p:cNvSpPr>
            <a:spLocks noGrp="1"/>
          </p:cNvSpPr>
          <p:nvPr>
            <p:ph type="ftr" sz="quarter" idx="4294967295"/>
          </p:nvPr>
        </p:nvSpPr>
        <p:spPr>
          <a:xfrm>
            <a:off x="2201863" y="6288088"/>
            <a:ext cx="2895600" cy="365125"/>
          </a:xfrm>
          <a:prstGeom prst="rect">
            <a:avLst/>
          </a:prstGeom>
        </p:spPr>
        <p:txBody>
          <a:bodyPr/>
          <a:lstStyle/>
          <a:p>
            <a:pPr>
              <a:defRPr/>
            </a:pPr>
            <a:r>
              <a:rPr lang="fi-FI"/>
              <a:t>Vero-osasto</a:t>
            </a:r>
          </a:p>
        </p:txBody>
      </p:sp>
      <p:pic>
        <p:nvPicPr>
          <p:cNvPr id="4098" name="Picture 2"/>
          <p:cNvPicPr>
            <a:picLocks noChangeAspect="1" noChangeArrowheads="1"/>
          </p:cNvPicPr>
          <p:nvPr/>
        </p:nvPicPr>
        <p:blipFill>
          <a:blip r:embed="rId2" cstate="print"/>
          <a:srcRect/>
          <a:stretch>
            <a:fillRect/>
          </a:stretch>
        </p:blipFill>
        <p:spPr bwMode="auto">
          <a:xfrm>
            <a:off x="0" y="1296139"/>
            <a:ext cx="9041338" cy="4935985"/>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aalto_economics">
  <a:themeElements>
    <a:clrScheme name="Polttopiste">
      <a:dk1>
        <a:sysClr val="windowText" lastClr="000000"/>
      </a:dk1>
      <a:lt1>
        <a:sysClr val="window" lastClr="FFFFFF"/>
      </a:lt1>
      <a:dk2>
        <a:srgbClr val="0064E2"/>
      </a:dk2>
      <a:lt2>
        <a:srgbClr val="B5D2F5"/>
      </a:lt2>
      <a:accent1>
        <a:srgbClr val="FFB91D"/>
      </a:accent1>
      <a:accent2>
        <a:srgbClr val="F97817"/>
      </a:accent2>
      <a:accent3>
        <a:srgbClr val="6DE304"/>
      </a:accent3>
      <a:accent4>
        <a:srgbClr val="FF0000"/>
      </a:accent4>
      <a:accent5>
        <a:srgbClr val="732BEA"/>
      </a:accent5>
      <a:accent6>
        <a:srgbClr val="C913AD"/>
      </a:accent6>
      <a:hlink>
        <a:srgbClr val="FFE400"/>
      </a:hlink>
      <a:folHlink>
        <a:srgbClr val="A3EC62"/>
      </a:folHlink>
    </a:clrScheme>
    <a:fontScheme name="Aalto_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4622</TotalTime>
  <Words>4210</Words>
  <Application>Microsoft Macintosh PowerPoint</Application>
  <PresentationFormat>Näytössä katseltava diaesitys (4:3)</PresentationFormat>
  <Paragraphs>569</Paragraphs>
  <Slides>53</Slides>
  <Notes>33</Notes>
  <HiddenSlides>0</HiddenSlides>
  <MMClips>0</MMClips>
  <ScaleCrop>false</ScaleCrop>
  <HeadingPairs>
    <vt:vector size="6" baseType="variant">
      <vt:variant>
        <vt:lpstr>Käytetyt fontit</vt:lpstr>
      </vt:variant>
      <vt:variant>
        <vt:i4>6</vt:i4>
      </vt:variant>
      <vt:variant>
        <vt:lpstr>Teema</vt:lpstr>
      </vt:variant>
      <vt:variant>
        <vt:i4>1</vt:i4>
      </vt:variant>
      <vt:variant>
        <vt:lpstr>Dian otsikot</vt:lpstr>
      </vt:variant>
      <vt:variant>
        <vt:i4>53</vt:i4>
      </vt:variant>
    </vt:vector>
  </HeadingPairs>
  <TitlesOfParts>
    <vt:vector size="60" baseType="lpstr">
      <vt:lpstr>Arial</vt:lpstr>
      <vt:lpstr>Calibri</vt:lpstr>
      <vt:lpstr>Georgia</vt:lpstr>
      <vt:lpstr>Optima</vt:lpstr>
      <vt:lpstr>Symbol</vt:lpstr>
      <vt:lpstr>Verdana</vt:lpstr>
      <vt:lpstr>aalto_economics</vt:lpstr>
      <vt:lpstr>Yritysverotus – osinkotulon ja osakkeen luovutuksen verotus</vt:lpstr>
      <vt:lpstr>Osingot henkilöverotuksessa</vt:lpstr>
      <vt:lpstr>Osinkoverotus</vt:lpstr>
      <vt:lpstr>Osinkoverotus</vt:lpstr>
      <vt:lpstr>Osinkoverotus (2007–2011)</vt:lpstr>
      <vt:lpstr>Osinkoverotus (2014–)</vt:lpstr>
      <vt:lpstr>PowerPoint-esitys</vt:lpstr>
      <vt:lpstr>Listaamattomasta yhtiöstä saadun osingon verotuksen muutos 2013 - 2014</vt:lpstr>
      <vt:lpstr>Yrittäjä-omistajan kokonaisveroaste listaamattomassa yhtiössä </vt:lpstr>
      <vt:lpstr>Osinkoverotus</vt:lpstr>
      <vt:lpstr>Osinkoverotus</vt:lpstr>
      <vt:lpstr>Luonnollisen henkilön ja kuolinpesän EVL ja MVL osingot</vt:lpstr>
      <vt:lpstr>PowerPoint-esitys</vt:lpstr>
      <vt:lpstr>Yhteisöjen saamat osingot</vt:lpstr>
      <vt:lpstr>Yhteisöjen saamat osingot</vt:lpstr>
      <vt:lpstr>Yhteisöjen saamat osingot</vt:lpstr>
      <vt:lpstr>Elinkeinonharjoittajan saamat osingot </vt:lpstr>
      <vt:lpstr>Esimerkki elinkeinonharjoittaja saanut osinkoa ei listatusta yhtiöstä  </vt:lpstr>
      <vt:lpstr>Esimerkki, elinkeinonharjoittaja saanut osinkoa ei listatusta, yrittäjäpuolisot </vt:lpstr>
      <vt:lpstr>Esimerkki, elinkeinonharjoittaja saanut osinkoa ei listatusta, vaatimus 10 %:n POT-osuudesta </vt:lpstr>
      <vt:lpstr>Yhtymän saamat osingot</vt:lpstr>
      <vt:lpstr>Yhtymän osakkaan tulo-osuus</vt:lpstr>
      <vt:lpstr>Yhtymän osakkaan tulo-osuus </vt:lpstr>
      <vt:lpstr>Esimerkki, yhtymän elinkeinotuloon sisältyy osinkoa </vt:lpstr>
      <vt:lpstr>Esimerkki, yhtymän 2014 elinkeinotuloon sisältyy osinkoa, tulo-osuus ei riitä verovapaan osan vähentämiseen </vt:lpstr>
      <vt:lpstr>Esimerkki, vuoden 2015 tulo-osuudesta vähennetään vuonna 2014 vähentämättä jäänyt osinkojen verovapaa osa </vt:lpstr>
      <vt:lpstr>Esimerkki, yhtymän elinkeinotuloon sisältyy osinkoa, osakkaalla on yhtiöosuuden hankintaan kohdistuva velka ja tästä maksettuja korkoja </vt:lpstr>
      <vt:lpstr>Elinkeinoyhtymän TVL-osingot</vt:lpstr>
      <vt:lpstr>Esimerkki, yhtymä on saanut TVL-osinkoja vuonna 2015 noteeratulta yhtiöltä </vt:lpstr>
      <vt:lpstr>Elinkeinoyhtymän osakkaana olevalle yhteisölle jaettavaan tulo-osuuteen sisältyvät osingot </vt:lpstr>
      <vt:lpstr>Esimerkki, vuoden 2014 tulo-osuuteen sisältyvät osingot verottomia </vt:lpstr>
      <vt:lpstr>Esimerkki, vuoden 2014 tulo-osuuteen sisältyvät osingot verovapaita, tulo-osuus ei riitä verovapaan osan vähentämiseen </vt:lpstr>
      <vt:lpstr>Esimerkki, vuoden 2015 tulo-osuudesta vähennetään vähentämättä jäänyt osingon verovapaa osa </vt:lpstr>
      <vt:lpstr>Luovutusvoiton verovapauden soveltamisala </vt:lpstr>
      <vt:lpstr>Luovutusvoiton verovapauden soveltamisala </vt:lpstr>
      <vt:lpstr>Pääomasijoitustoiminta </vt:lpstr>
      <vt:lpstr>Verovapauden rajoittuminen käyttöomaisuusosakkeisiin </vt:lpstr>
      <vt:lpstr>KHO 2012:73</vt:lpstr>
      <vt:lpstr>KHO 2012:73</vt:lpstr>
      <vt:lpstr>KHO 2012:74</vt:lpstr>
      <vt:lpstr>KHO 2012:74</vt:lpstr>
      <vt:lpstr>Käyttöomaisuusosakkeiden omistusosuus ja –aika </vt:lpstr>
      <vt:lpstr>Verovapaa luovutus      – tuloon palautuvat erät</vt:lpstr>
      <vt:lpstr>Luovutustappiot</vt:lpstr>
      <vt:lpstr>Luovutusvoitosta vähennyskelpoista luovutustappiota pienentävät erät</vt:lpstr>
      <vt:lpstr>Verovapaat osakeluovutukset</vt:lpstr>
      <vt:lpstr>Esimerkkejä, verovapaa luovutusvoitto </vt:lpstr>
      <vt:lpstr>Esimerkkejä, verovapaa luovutusvoitto,   - luovutustappio konserniyhtiöiden välillä</vt:lpstr>
      <vt:lpstr>Esimerkkejä, vähennyskelvoton luovutustappio</vt:lpstr>
      <vt:lpstr>Esimerkki, verotettava luovutusvoitto, vähennyskelpoinen luovutustappio </vt:lpstr>
      <vt:lpstr>Esimerkki, luovutusvoitosta vähennyskelpoinen luovutustappio ja luovutusvoitto (omistus alle 1 v) </vt:lpstr>
      <vt:lpstr>Esimerkkien 6- 9 myynnit on saman verovuoden aikana </vt:lpstr>
      <vt:lpstr>Esimerkki 11, luovutusvoitosta vähennyskelpoista tappiota siirtyy seuraaville vuosille</vt:lpstr>
    </vt:vector>
  </TitlesOfParts>
  <Company>HSE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Differences in study styles</dc:title>
  <dc:creator>brander</dc:creator>
  <cp:lastModifiedBy>ei tietoa</cp:lastModifiedBy>
  <cp:revision>97</cp:revision>
  <dcterms:created xsi:type="dcterms:W3CDTF">2017-02-20T07:11:42Z</dcterms:created>
  <dcterms:modified xsi:type="dcterms:W3CDTF">2021-09-02T12:59:25Z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vTieturiVerId">
    <vt:lpwstr>002</vt:lpwstr>
  </property>
</Properties>
</file>