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86" r:id="rId3"/>
    <p:sldId id="288" r:id="rId4"/>
    <p:sldId id="282" r:id="rId5"/>
    <p:sldId id="279" r:id="rId6"/>
    <p:sldId id="283" r:id="rId7"/>
    <p:sldId id="284" r:id="rId8"/>
    <p:sldId id="285" r:id="rId9"/>
    <p:sldId id="257" r:id="rId10"/>
    <p:sldId id="258" r:id="rId11"/>
    <p:sldId id="259" r:id="rId12"/>
    <p:sldId id="260" r:id="rId13"/>
    <p:sldId id="261" r:id="rId14"/>
    <p:sldId id="28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1"/>
    <p:restoredTop sz="94643"/>
  </p:normalViewPr>
  <p:slideViewPr>
    <p:cSldViewPr snapToGrid="0" snapToObjects="1">
      <p:cViewPr varScale="1">
        <p:scale>
          <a:sx n="114" d="100"/>
          <a:sy n="114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859C2-4C63-9C46-B61E-95E9290490A1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EA146-9531-AE40-B07E-8F4983CFF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262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fi-FI" dirty="0" err="1"/>
              <a:t>Number</a:t>
            </a:r>
            <a:r>
              <a:rPr lang="fi-FI" dirty="0"/>
              <a:t> of </a:t>
            </a:r>
            <a:r>
              <a:rPr lang="fi-FI" dirty="0" err="1"/>
              <a:t>credits</a:t>
            </a:r>
            <a:r>
              <a:rPr lang="fi-FI" dirty="0"/>
              <a:t> </a:t>
            </a:r>
            <a:r>
              <a:rPr lang="fi-FI" dirty="0" err="1"/>
              <a:t>under</a:t>
            </a:r>
            <a:r>
              <a:rPr lang="fi-FI" baseline="0" dirty="0"/>
              <a:t> </a:t>
            </a:r>
            <a:r>
              <a:rPr lang="fi-FI" baseline="0" dirty="0" err="1"/>
              <a:t>each</a:t>
            </a:r>
            <a:r>
              <a:rPr lang="fi-FI" baseline="0" dirty="0"/>
              <a:t> </a:t>
            </a:r>
            <a:r>
              <a:rPr lang="fi-FI" baseline="0" dirty="0" err="1"/>
              <a:t>heading</a:t>
            </a:r>
            <a:r>
              <a:rPr lang="fi-FI" baseline="0" dirty="0"/>
              <a:t> </a:t>
            </a:r>
            <a:r>
              <a:rPr lang="fi-FI" baseline="0" dirty="0" err="1"/>
              <a:t>may</a:t>
            </a:r>
            <a:r>
              <a:rPr lang="fi-FI" baseline="0" dirty="0"/>
              <a:t> </a:t>
            </a:r>
            <a:r>
              <a:rPr lang="fi-FI" baseline="0" dirty="0" err="1"/>
              <a:t>vary</a:t>
            </a:r>
            <a:r>
              <a:rPr lang="fi-FI" baseline="0" dirty="0"/>
              <a:t>, </a:t>
            </a:r>
            <a:r>
              <a:rPr lang="fi-FI" baseline="0" dirty="0" err="1"/>
              <a:t>but</a:t>
            </a:r>
            <a:r>
              <a:rPr lang="fi-FI" baseline="0" dirty="0"/>
              <a:t> </a:t>
            </a:r>
            <a:r>
              <a:rPr lang="fi-FI" baseline="0" dirty="0" err="1"/>
              <a:t>need</a:t>
            </a:r>
            <a:r>
              <a:rPr lang="fi-FI" baseline="0" dirty="0"/>
              <a:t> to </a:t>
            </a:r>
            <a:r>
              <a:rPr lang="fi-FI" baseline="0" dirty="0" err="1"/>
              <a:t>be</a:t>
            </a:r>
            <a:r>
              <a:rPr lang="fi-FI" baseline="0" dirty="0"/>
              <a:t> at </a:t>
            </a:r>
            <a:r>
              <a:rPr lang="fi-FI" baseline="0" dirty="0" err="1"/>
              <a:t>least</a:t>
            </a:r>
            <a:r>
              <a:rPr lang="fi-FI" baseline="0" dirty="0"/>
              <a:t> </a:t>
            </a:r>
            <a:r>
              <a:rPr lang="fi-FI" baseline="0" dirty="0" err="1"/>
              <a:t>the</a:t>
            </a:r>
            <a:r>
              <a:rPr lang="fi-FI" baseline="0" dirty="0"/>
              <a:t> </a:t>
            </a:r>
            <a:r>
              <a:rPr lang="fi-FI" baseline="0" dirty="0" err="1"/>
              <a:t>minimum</a:t>
            </a:r>
            <a:r>
              <a:rPr lang="fi-FI" baseline="0" dirty="0"/>
              <a:t> and </a:t>
            </a:r>
            <a:r>
              <a:rPr lang="fi-FI" baseline="0" dirty="0" err="1"/>
              <a:t>the</a:t>
            </a:r>
            <a:r>
              <a:rPr lang="fi-FI" baseline="0" dirty="0"/>
              <a:t> </a:t>
            </a:r>
            <a:r>
              <a:rPr lang="fi-FI" baseline="0" dirty="0" err="1"/>
              <a:t>total</a:t>
            </a:r>
            <a:r>
              <a:rPr lang="fi-FI" baseline="0" dirty="0"/>
              <a:t> </a:t>
            </a:r>
            <a:r>
              <a:rPr lang="fi-FI" baseline="0" dirty="0" err="1"/>
              <a:t>needs</a:t>
            </a:r>
            <a:r>
              <a:rPr lang="fi-FI" baseline="0" dirty="0"/>
              <a:t> to </a:t>
            </a:r>
            <a:r>
              <a:rPr lang="fi-FI" baseline="0" dirty="0" err="1"/>
              <a:t>be</a:t>
            </a:r>
            <a:r>
              <a:rPr lang="fi-FI" baseline="0" dirty="0"/>
              <a:t> at </a:t>
            </a:r>
            <a:r>
              <a:rPr lang="fi-FI" baseline="0" dirty="0" err="1"/>
              <a:t>least</a:t>
            </a:r>
            <a:r>
              <a:rPr lang="fi-FI" baseline="0" dirty="0"/>
              <a:t> 60</a:t>
            </a:r>
          </a:p>
          <a:p>
            <a:pPr marL="171450" indent="-171450">
              <a:buFontTx/>
              <a:buChar char="-"/>
            </a:pPr>
            <a:r>
              <a:rPr lang="fi-FI" baseline="0" dirty="0" err="1"/>
              <a:t>Dissertation</a:t>
            </a:r>
            <a:r>
              <a:rPr lang="fi-FI" baseline="0" dirty="0"/>
              <a:t> is </a:t>
            </a:r>
            <a:r>
              <a:rPr lang="fi-FI" baseline="0" dirty="0" err="1"/>
              <a:t>not</a:t>
            </a:r>
            <a:r>
              <a:rPr lang="fi-FI" baseline="0" dirty="0"/>
              <a:t> </a:t>
            </a:r>
            <a:r>
              <a:rPr lang="fi-FI" baseline="0" dirty="0" err="1"/>
              <a:t>included</a:t>
            </a:r>
            <a:r>
              <a:rPr lang="fi-FI" baseline="0" dirty="0"/>
              <a:t> in </a:t>
            </a:r>
            <a:r>
              <a:rPr lang="fi-FI" baseline="0" dirty="0" err="1"/>
              <a:t>the</a:t>
            </a:r>
            <a:r>
              <a:rPr lang="fi-FI" baseline="0" dirty="0"/>
              <a:t> 60 </a:t>
            </a:r>
            <a:r>
              <a:rPr lang="fi-FI" baseline="0" dirty="0" err="1"/>
              <a:t>credist</a:t>
            </a:r>
            <a:r>
              <a:rPr lang="fi-FI" baseline="0" dirty="0"/>
              <a:t> and is </a:t>
            </a:r>
            <a:r>
              <a:rPr lang="fi-FI" baseline="0" dirty="0" err="1"/>
              <a:t>subject</a:t>
            </a:r>
            <a:r>
              <a:rPr lang="fi-FI" baseline="0" dirty="0"/>
              <a:t> to </a:t>
            </a:r>
            <a:r>
              <a:rPr lang="fi-FI" baseline="0" dirty="0" err="1"/>
              <a:t>credit</a:t>
            </a:r>
            <a:r>
              <a:rPr lang="fi-FI" baseline="0" dirty="0"/>
              <a:t> </a:t>
            </a:r>
            <a:r>
              <a:rPr lang="fi-FI" baseline="0" dirty="0" err="1"/>
              <a:t>count</a:t>
            </a:r>
            <a:endParaRPr lang="fi-FI" baseline="0" dirty="0"/>
          </a:p>
          <a:p>
            <a:pPr marL="171450" indent="-171450">
              <a:buFontTx/>
              <a:buChar char="-"/>
            </a:pPr>
            <a:r>
              <a:rPr lang="fi-FI" baseline="0" dirty="0"/>
              <a:t>Appr. </a:t>
            </a:r>
            <a:r>
              <a:rPr lang="fi-FI" baseline="0" dirty="0" err="1"/>
              <a:t>Half</a:t>
            </a:r>
            <a:r>
              <a:rPr lang="fi-FI" baseline="0" dirty="0"/>
              <a:t> </a:t>
            </a:r>
            <a:r>
              <a:rPr lang="fi-FI" baseline="0" dirty="0" err="1"/>
              <a:t>are</a:t>
            </a:r>
            <a:r>
              <a:rPr lang="fi-FI" baseline="0" dirty="0"/>
              <a:t> </a:t>
            </a:r>
            <a:r>
              <a:rPr lang="fi-FI" baseline="0" dirty="0" err="1"/>
              <a:t>courses</a:t>
            </a:r>
            <a:r>
              <a:rPr lang="fi-FI" baseline="0" dirty="0"/>
              <a:t> &amp; </a:t>
            </a:r>
            <a:r>
              <a:rPr lang="fi-FI" baseline="0" dirty="0" err="1"/>
              <a:t>half</a:t>
            </a:r>
            <a:r>
              <a:rPr lang="fi-FI" baseline="0" dirty="0"/>
              <a:t> </a:t>
            </a:r>
            <a:r>
              <a:rPr lang="fi-FI" baseline="0" dirty="0" err="1"/>
              <a:t>independent</a:t>
            </a:r>
            <a:r>
              <a:rPr lang="fi-FI" baseline="0" dirty="0"/>
              <a:t> </a:t>
            </a:r>
            <a:r>
              <a:rPr lang="fi-FI" baseline="0" dirty="0" err="1"/>
              <a:t>work</a:t>
            </a:r>
            <a:r>
              <a:rPr lang="fi-FI" baseline="0" dirty="0"/>
              <a:t>: </a:t>
            </a:r>
            <a:r>
              <a:rPr lang="fi-FI" baseline="0" dirty="0" err="1"/>
              <a:t>examples</a:t>
            </a:r>
            <a:r>
              <a:rPr lang="fi-FI" baseline="0" dirty="0"/>
              <a:t> of </a:t>
            </a:r>
            <a:r>
              <a:rPr lang="fi-FI" baseline="0" dirty="0" err="1"/>
              <a:t>independent</a:t>
            </a:r>
            <a:r>
              <a:rPr lang="fi-FI" baseline="0" dirty="0"/>
              <a:t> </a:t>
            </a:r>
            <a:r>
              <a:rPr lang="fi-FI" baseline="0" dirty="0" err="1"/>
              <a:t>work</a:t>
            </a:r>
            <a:r>
              <a:rPr lang="fi-FI" baseline="0" dirty="0"/>
              <a:t> in Into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473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39342-6C0D-7842-9FBF-FC92D6E57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1005F-DC89-1349-B81E-7BC4E39F69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FFF9C-AFF0-9544-AE5B-77FF015F0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BD03-8E62-7E43-A95F-50D0D798E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DE434D-0F5C-BB41-8523-796F07EA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47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9B335-F8E7-A048-85A8-5179AD28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9BC08E-81BF-D440-9587-7F6EE40302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69ABB-C67E-E045-B967-4A761D76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B7453-CC1E-8E4C-A06D-A6095E16C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80240-9A87-D44B-A519-8BFA208E8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650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04FA8-A49D-3141-B95F-BE1F4D742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4E563C-9E34-024E-9889-FC0B78F97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9B129-A0DB-804E-835E-1D4527CB3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37547-4283-D747-AE46-69A5EDFD7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7F9729-9408-8048-BC01-79B6C4FA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886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8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4320" b="1" spc="-12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520" b="1">
                <a:latin typeface="+mj-lt"/>
              </a:defRPr>
            </a:lvl1pPr>
            <a:lvl2pPr marL="285120" indent="-254880">
              <a:buFont typeface="Arial"/>
              <a:buChar char="•"/>
              <a:defRPr sz="2400">
                <a:latin typeface="Georgia"/>
              </a:defRPr>
            </a:lvl2pPr>
            <a:lvl3pPr marL="552960" indent="-276480">
              <a:buFont typeface="Lucida Grande"/>
              <a:buChar char="-"/>
              <a:defRPr sz="1920" i="1">
                <a:latin typeface="Georgia"/>
                <a:cs typeface="Georgia"/>
              </a:defRPr>
            </a:lvl3pPr>
            <a:lvl4pPr marL="950400" indent="-233280">
              <a:buFont typeface="Arial"/>
              <a:buChar char="•"/>
              <a:defRPr sz="1680" baseline="0">
                <a:latin typeface="Georgia"/>
              </a:defRPr>
            </a:lvl4pPr>
            <a:lvl5pPr marL="1304640" indent="-274320">
              <a:buFont typeface="Courier New"/>
              <a:buChar char="o"/>
              <a:defRPr sz="156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2.9.2020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624418" y="5847608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000" y="5654880"/>
            <a:ext cx="3337091" cy="114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2317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A7E-4A74-6C40-8F2E-DBDF7520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9F5C8-D71D-B946-B4E1-1825808D5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57BE3-798C-FB44-A0F7-C2CD671D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E1FEF-9317-F142-B2C3-8A548FB2F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EFFBA-10E9-B84D-86FF-7891DBAD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693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1CB4F-EF21-884F-8480-605C07FF2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A46C0-9036-3A44-B355-2049E5106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6FCFB-3A76-4247-BA1C-EFE52FDE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5F242-C678-5049-8D0D-BB354526D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C41670-21D0-6B43-BBAD-A29C7562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347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2B45C-D8D3-7D45-A8C5-2DF9606EC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A3419-E408-8B4C-8A26-FB4D12E47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1A1C6-C372-1640-ABD5-A76BA9D75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D1A38-EB2C-9644-83FF-C5EBB1B8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0CBA4-9D5F-2F42-88A4-E6BD06688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E9827-2408-FE4C-8B2A-F3CA7811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685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BFB18-893B-6242-A92B-746195DCE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BE1023-0BA2-4E4E-9E4E-81F6F6544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147FA-B927-ED43-B6C6-83CE48501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61194D-3F87-0A46-80D3-6DAE68BB69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208E9-BEFF-5C43-A25D-2FB042C2F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FF2660-7CC6-D342-AD5D-0DA58BCB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F8EBB-6729-F042-B3D7-17C875DD3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182CA0-9EE6-E64C-A1CB-CB0A69098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721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8C2AE-6A62-054C-8033-413875530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0055C4-66BB-BE4E-B1D1-E75238C1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7333A-EEF7-BC4F-987C-645D80872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ADD2C-FB77-FF42-B1C3-4F367A86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077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0EB2D3-9B7B-9241-8B82-F4258D59F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F50CF-4408-B94D-A292-BAF038581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72D2FE-8810-0F46-BA00-589524467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142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D5837-AD6C-744B-88E6-BD0DC5EE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7BBE5-54A0-E046-8ACA-74F7669100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2E8D3-5C19-0A4D-8292-26B493ADA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6F320-C27E-F147-BACB-32F7D43F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7EA43-F0C6-B64D-B73C-ACB25B1A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BA8CA-0411-1B46-9F0C-2E939DEC5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177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FEB1-D3B8-7C4E-9D3E-34F8B910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50A997-1E78-0C44-AFA1-A6CCAD2AB4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8947C-8419-A445-B5E1-F841F9811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F2E6D-DD50-C541-A055-211512C3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6202B-BE72-3A48-94E7-568C15B8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73239-DC86-0F49-BD6C-30E2E6414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318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022D26-4BF1-2640-8693-C9FE69C8C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5E3BF-802E-CD42-9FF8-0390439B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D1F28-C8FF-824A-A9A4-465AC3A62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12EF5-1F5E-214B-8D95-126EC83C37A2}" type="datetimeFigureOut">
              <a:rPr lang="fi-FI" smtClean="0"/>
              <a:t>2.9.2020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58C7-0759-1B4C-8AC9-07DA8EFE9F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2F1A5-A93E-0A44-9035-778EF3AC8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5FF28-13E0-E047-8D5E-8A1FD42751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637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E9086-A881-6949-8E3B-3143DA7BC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err="1">
                <a:latin typeface="+mn-lt"/>
              </a:rPr>
              <a:t>Doctoral</a:t>
            </a:r>
            <a:r>
              <a:rPr lang="fi-FI" b="1" dirty="0">
                <a:latin typeface="+mn-lt"/>
              </a:rPr>
              <a:t> </a:t>
            </a:r>
            <a:r>
              <a:rPr lang="fi-FI" b="1" dirty="0" err="1">
                <a:latin typeface="+mn-lt"/>
              </a:rPr>
              <a:t>studies</a:t>
            </a:r>
            <a:r>
              <a:rPr lang="fi-FI" b="1" dirty="0">
                <a:latin typeface="+mn-lt"/>
              </a:rPr>
              <a:t> at 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939E08-C71C-814F-A62C-92D2FAF9E1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Intro 3-Sept. 2020</a:t>
            </a:r>
          </a:p>
          <a:p>
            <a:r>
              <a:rPr lang="fi-FI" dirty="0"/>
              <a:t>Turkka Keinonen</a:t>
            </a:r>
          </a:p>
        </p:txBody>
      </p:sp>
    </p:spTree>
    <p:extLst>
      <p:ext uri="{BB962C8B-B14F-4D97-AF65-F5344CB8AC3E}">
        <p14:creationId xmlns:p14="http://schemas.microsoft.com/office/powerpoint/2010/main" val="341302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F03571C-9D5D-EF41-A06B-ACA7E0D5F1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196" r="1399"/>
          <a:stretch/>
        </p:blipFill>
        <p:spPr>
          <a:xfrm>
            <a:off x="1686003" y="1999281"/>
            <a:ext cx="7859441" cy="34540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7A0197-0834-5B4F-A9D0-0A881F408B12}"/>
              </a:ext>
            </a:extLst>
          </p:cNvPr>
          <p:cNvSpPr txBox="1"/>
          <p:nvPr/>
        </p:nvSpPr>
        <p:spPr>
          <a:xfrm>
            <a:off x="7939668" y="1706137"/>
            <a:ext cx="242899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dirty="0"/>
              <a:t>% of </a:t>
            </a:r>
            <a:r>
              <a:rPr lang="fi-FI" dirty="0" err="1"/>
              <a:t>degrees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women</a:t>
            </a:r>
            <a:endParaRPr lang="fi-FI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5991A3E-5895-4746-8046-F9F47D5FDF23}"/>
              </a:ext>
            </a:extLst>
          </p:cNvPr>
          <p:cNvSpPr txBox="1"/>
          <p:nvPr/>
        </p:nvSpPr>
        <p:spPr>
          <a:xfrm>
            <a:off x="8404302" y="3274743"/>
            <a:ext cx="23863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i-FI" dirty="0"/>
              <a:t>% of </a:t>
            </a:r>
            <a:r>
              <a:rPr lang="fi-FI" dirty="0" err="1"/>
              <a:t>degrees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foreign</a:t>
            </a:r>
            <a:endParaRPr lang="fi-FI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275146-0F4D-3249-8497-374C72BC37D7}"/>
              </a:ext>
            </a:extLst>
          </p:cNvPr>
          <p:cNvSpPr txBox="1"/>
          <p:nvPr/>
        </p:nvSpPr>
        <p:spPr>
          <a:xfrm>
            <a:off x="1940312" y="512957"/>
            <a:ext cx="5720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err="1"/>
              <a:t>Degrees</a:t>
            </a:r>
            <a:r>
              <a:rPr lang="fi-FI" sz="2400" b="1" dirty="0"/>
              <a:t> </a:t>
            </a:r>
            <a:r>
              <a:rPr lang="fi-FI" sz="2400" b="1" dirty="0" err="1"/>
              <a:t>by</a:t>
            </a:r>
            <a:r>
              <a:rPr lang="fi-FI" sz="2400" b="1" dirty="0"/>
              <a:t> </a:t>
            </a:r>
            <a:r>
              <a:rPr lang="fi-FI" sz="2400" b="1" dirty="0" err="1"/>
              <a:t>women</a:t>
            </a:r>
            <a:r>
              <a:rPr lang="fi-FI" sz="2400" b="1" dirty="0"/>
              <a:t> and </a:t>
            </a:r>
            <a:r>
              <a:rPr lang="fi-FI" sz="2400" b="1" dirty="0" err="1"/>
              <a:t>non-finnish</a:t>
            </a:r>
            <a:r>
              <a:rPr lang="fi-FI" sz="2400" b="1" dirty="0"/>
              <a:t> </a:t>
            </a:r>
            <a:r>
              <a:rPr lang="fi-FI" sz="2400" b="1" dirty="0" err="1"/>
              <a:t>citizens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3384766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A36395C-7A38-CE4E-85B7-F35F87B2CE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684"/>
          <a:stretch/>
        </p:blipFill>
        <p:spPr>
          <a:xfrm>
            <a:off x="1072988" y="1720312"/>
            <a:ext cx="10111685" cy="43029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8B098D-A6D8-8143-BDD7-3134C8AD93B7}"/>
              </a:ext>
            </a:extLst>
          </p:cNvPr>
          <p:cNvSpPr txBox="1"/>
          <p:nvPr/>
        </p:nvSpPr>
        <p:spPr>
          <a:xfrm>
            <a:off x="1784195" y="691376"/>
            <a:ext cx="273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err="1"/>
              <a:t>Number</a:t>
            </a:r>
            <a:r>
              <a:rPr lang="fi-FI" sz="2400" b="1" dirty="0"/>
              <a:t> of </a:t>
            </a:r>
            <a:r>
              <a:rPr lang="fi-FI" sz="2400" b="1" dirty="0" err="1"/>
              <a:t>students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1466371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ED29A8-72DD-244C-9FA7-92883085EA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166"/>
          <a:stretch/>
        </p:blipFill>
        <p:spPr>
          <a:xfrm>
            <a:off x="1248937" y="1503336"/>
            <a:ext cx="9433931" cy="4584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15ECCC-263E-2E45-B2CB-A14011B0EE5C}"/>
              </a:ext>
            </a:extLst>
          </p:cNvPr>
          <p:cNvSpPr txBox="1"/>
          <p:nvPr/>
        </p:nvSpPr>
        <p:spPr>
          <a:xfrm>
            <a:off x="2051824" y="546411"/>
            <a:ext cx="6225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err="1"/>
              <a:t>Number</a:t>
            </a:r>
            <a:r>
              <a:rPr lang="fi-FI" sz="2400" b="1" dirty="0"/>
              <a:t> of </a:t>
            </a:r>
            <a:r>
              <a:rPr lang="fi-FI" sz="2400" b="1" dirty="0" err="1"/>
              <a:t>employed</a:t>
            </a:r>
            <a:r>
              <a:rPr lang="fi-FI" sz="2400" b="1" dirty="0"/>
              <a:t> </a:t>
            </a:r>
            <a:r>
              <a:rPr lang="fi-FI" sz="2400" b="1" dirty="0" err="1"/>
              <a:t>doctoral</a:t>
            </a:r>
            <a:r>
              <a:rPr lang="fi-FI" sz="2400" b="1" dirty="0"/>
              <a:t> </a:t>
            </a:r>
            <a:r>
              <a:rPr lang="fi-FI" sz="2400" b="1" dirty="0" err="1"/>
              <a:t>students</a:t>
            </a:r>
            <a:r>
              <a:rPr lang="fi-FI" sz="2400" b="1" dirty="0"/>
              <a:t> (≈ 12%)</a:t>
            </a:r>
          </a:p>
        </p:txBody>
      </p:sp>
    </p:spTree>
    <p:extLst>
      <p:ext uri="{BB962C8B-B14F-4D97-AF65-F5344CB8AC3E}">
        <p14:creationId xmlns:p14="http://schemas.microsoft.com/office/powerpoint/2010/main" val="1989556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F04FB0-8A5E-C649-965F-E29C7DF07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7577" y="1103971"/>
            <a:ext cx="8849896" cy="48960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6E4A59B-39FB-5448-8FCA-1ECFA586EBFE}"/>
              </a:ext>
            </a:extLst>
          </p:cNvPr>
          <p:cNvSpPr txBox="1"/>
          <p:nvPr/>
        </p:nvSpPr>
        <p:spPr>
          <a:xfrm>
            <a:off x="1984917" y="457201"/>
            <a:ext cx="382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err="1"/>
              <a:t>Graduation</a:t>
            </a:r>
            <a:r>
              <a:rPr lang="fi-FI" sz="2400" b="1" dirty="0"/>
              <a:t> </a:t>
            </a:r>
            <a:r>
              <a:rPr lang="fi-FI" sz="2400" b="1" dirty="0" err="1"/>
              <a:t>duration</a:t>
            </a:r>
            <a:r>
              <a:rPr lang="fi-FI" sz="2400" b="1" dirty="0"/>
              <a:t> median</a:t>
            </a:r>
          </a:p>
        </p:txBody>
      </p:sp>
    </p:spTree>
    <p:extLst>
      <p:ext uri="{BB962C8B-B14F-4D97-AF65-F5344CB8AC3E}">
        <p14:creationId xmlns:p14="http://schemas.microsoft.com/office/powerpoint/2010/main" val="3148125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E7F4A-07C3-6B47-A2DC-E0C11E25A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3678"/>
            <a:ext cx="10515600" cy="54632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400" b="1" dirty="0"/>
              <a:t>New </a:t>
            </a:r>
            <a:r>
              <a:rPr lang="fi-FI" sz="2400" b="1" dirty="0" err="1"/>
              <a:t>students</a:t>
            </a:r>
            <a:r>
              <a:rPr lang="fi-FI" sz="2400" b="1" dirty="0"/>
              <a:t>’ </a:t>
            </a:r>
            <a:r>
              <a:rPr lang="fi-FI" sz="2400" b="1" dirty="0" err="1"/>
              <a:t>research</a:t>
            </a:r>
            <a:r>
              <a:rPr lang="fi-FI" sz="2400" b="1" dirty="0"/>
              <a:t> </a:t>
            </a:r>
            <a:r>
              <a:rPr lang="fi-FI" sz="2400" b="1" dirty="0" err="1"/>
              <a:t>topics</a:t>
            </a:r>
            <a:r>
              <a:rPr lang="fi-FI" sz="2400" b="1" dirty="0"/>
              <a:t> – 4-Sept 09:15 – 11:00</a:t>
            </a:r>
          </a:p>
          <a:p>
            <a:pPr marL="0" indent="0">
              <a:buNone/>
            </a:pPr>
            <a:endParaRPr lang="fi-FI" sz="2000" b="1" dirty="0"/>
          </a:p>
          <a:p>
            <a:r>
              <a:rPr lang="fi-FI" sz="2000" dirty="0" err="1"/>
              <a:t>Each</a:t>
            </a:r>
            <a:r>
              <a:rPr lang="fi-FI" sz="2000" dirty="0"/>
              <a:t> of </a:t>
            </a:r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will</a:t>
            </a:r>
            <a:r>
              <a:rPr lang="fi-FI" sz="2000" dirty="0"/>
              <a:t> </a:t>
            </a:r>
            <a:r>
              <a:rPr lang="fi-FI" sz="2000" dirty="0" err="1"/>
              <a:t>be</a:t>
            </a:r>
            <a:r>
              <a:rPr lang="fi-FI" sz="2000" dirty="0"/>
              <a:t> </a:t>
            </a:r>
            <a:r>
              <a:rPr lang="fi-FI" sz="2000" dirty="0" err="1"/>
              <a:t>sent</a:t>
            </a:r>
            <a:r>
              <a:rPr lang="fi-FI" sz="2000" dirty="0"/>
              <a:t> a </a:t>
            </a:r>
            <a:r>
              <a:rPr lang="fi-FI" sz="2000" dirty="0" err="1"/>
              <a:t>research</a:t>
            </a:r>
            <a:r>
              <a:rPr lang="fi-FI" sz="2000" dirty="0"/>
              <a:t> </a:t>
            </a:r>
            <a:r>
              <a:rPr lang="fi-FI" sz="2000" dirty="0" err="1"/>
              <a:t>plan</a:t>
            </a:r>
            <a:r>
              <a:rPr lang="fi-FI" sz="2000" dirty="0"/>
              <a:t> of </a:t>
            </a:r>
            <a:r>
              <a:rPr lang="fi-FI" sz="2000" dirty="0" err="1"/>
              <a:t>one</a:t>
            </a:r>
            <a:r>
              <a:rPr lang="fi-FI" sz="2000" dirty="0"/>
              <a:t> of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dirty="0" err="1"/>
              <a:t>mates</a:t>
            </a:r>
            <a:r>
              <a:rPr lang="fi-FI" sz="2000" dirty="0"/>
              <a:t> (</a:t>
            </a:r>
            <a:r>
              <a:rPr lang="fi-FI" sz="2000" dirty="0" err="1"/>
              <a:t>from</a:t>
            </a:r>
            <a:r>
              <a:rPr lang="fi-FI" sz="2000" dirty="0"/>
              <a:t>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application</a:t>
            </a:r>
            <a:r>
              <a:rPr lang="fi-FI" sz="2000" dirty="0"/>
              <a:t> </a:t>
            </a:r>
            <a:r>
              <a:rPr lang="fi-FI" sz="2000" dirty="0" err="1"/>
              <a:t>database</a:t>
            </a:r>
            <a:r>
              <a:rPr lang="fi-FI" sz="2000" dirty="0"/>
              <a:t>) – </a:t>
            </a:r>
            <a:r>
              <a:rPr lang="fi-FI" sz="2000" dirty="0" err="1"/>
              <a:t>randomly</a:t>
            </a:r>
            <a:r>
              <a:rPr lang="fi-FI" sz="2000" dirty="0"/>
              <a:t> </a:t>
            </a:r>
            <a:r>
              <a:rPr lang="fi-FI" sz="2000" dirty="0" err="1"/>
              <a:t>chosen</a:t>
            </a:r>
            <a:r>
              <a:rPr lang="fi-FI" sz="2000" dirty="0"/>
              <a:t> </a:t>
            </a:r>
            <a:r>
              <a:rPr lang="fi-FI" sz="2000" dirty="0" err="1"/>
              <a:t>during</a:t>
            </a:r>
            <a:r>
              <a:rPr lang="fi-FI" sz="2000" dirty="0"/>
              <a:t>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afternoon</a:t>
            </a:r>
            <a:endParaRPr lang="fi-FI" sz="2000" dirty="0"/>
          </a:p>
          <a:p>
            <a:r>
              <a:rPr lang="fi-FI" sz="2000" dirty="0" err="1"/>
              <a:t>You</a:t>
            </a:r>
            <a:r>
              <a:rPr lang="fi-FI" sz="2000" dirty="0"/>
              <a:t> </a:t>
            </a:r>
            <a:r>
              <a:rPr lang="fi-FI" sz="2000" dirty="0" err="1"/>
              <a:t>read</a:t>
            </a:r>
            <a:r>
              <a:rPr lang="fi-FI" sz="2000" dirty="0"/>
              <a:t> it and </a:t>
            </a:r>
            <a:r>
              <a:rPr lang="fi-FI" sz="2000" dirty="0" err="1"/>
              <a:t>prepare</a:t>
            </a:r>
            <a:r>
              <a:rPr lang="fi-FI" sz="2000" dirty="0"/>
              <a:t> a 2 </a:t>
            </a:r>
            <a:r>
              <a:rPr lang="fi-FI" sz="2000" dirty="0" err="1"/>
              <a:t>minute</a:t>
            </a:r>
            <a:r>
              <a:rPr lang="fi-FI" sz="2000" dirty="0"/>
              <a:t> </a:t>
            </a:r>
            <a:r>
              <a:rPr lang="fi-FI" sz="2000" dirty="0" err="1"/>
              <a:t>summary</a:t>
            </a:r>
            <a:r>
              <a:rPr lang="fi-FI" sz="2000" dirty="0"/>
              <a:t> of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plan</a:t>
            </a:r>
            <a:endParaRPr lang="fi-FI" sz="2000" dirty="0"/>
          </a:p>
          <a:p>
            <a:r>
              <a:rPr lang="fi-FI" sz="2000" dirty="0" err="1"/>
              <a:t>Do</a:t>
            </a:r>
            <a:r>
              <a:rPr lang="fi-FI" sz="2000" dirty="0"/>
              <a:t> </a:t>
            </a:r>
            <a:r>
              <a:rPr lang="fi-FI" sz="2000" dirty="0" err="1"/>
              <a:t>not</a:t>
            </a:r>
            <a:r>
              <a:rPr lang="fi-FI" sz="2000" dirty="0"/>
              <a:t> </a:t>
            </a:r>
            <a:r>
              <a:rPr lang="fi-FI" sz="2000" dirty="0" err="1"/>
              <a:t>share</a:t>
            </a:r>
            <a:r>
              <a:rPr lang="fi-FI" sz="2000" dirty="0"/>
              <a:t>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plan</a:t>
            </a:r>
            <a:r>
              <a:rPr lang="fi-FI" sz="2000" dirty="0"/>
              <a:t> </a:t>
            </a:r>
            <a:r>
              <a:rPr lang="fi-FI" sz="2000" dirty="0" err="1"/>
              <a:t>without</a:t>
            </a:r>
            <a:r>
              <a:rPr lang="fi-FI" sz="2000" dirty="0"/>
              <a:t> </a:t>
            </a:r>
            <a:r>
              <a:rPr lang="fi-FI" sz="2000" dirty="0" err="1"/>
              <a:t>author’s</a:t>
            </a:r>
            <a:r>
              <a:rPr lang="fi-FI" sz="2000" dirty="0"/>
              <a:t> </a:t>
            </a:r>
            <a:r>
              <a:rPr lang="fi-FI" sz="2000" dirty="0" err="1"/>
              <a:t>permission</a:t>
            </a:r>
            <a:endParaRPr lang="fi-FI" sz="2000" dirty="0"/>
          </a:p>
          <a:p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author</a:t>
            </a:r>
            <a:r>
              <a:rPr lang="fi-FI" sz="2000" dirty="0"/>
              <a:t> of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plan</a:t>
            </a:r>
            <a:r>
              <a:rPr lang="fi-FI" sz="2000" dirty="0"/>
              <a:t> </a:t>
            </a:r>
            <a:r>
              <a:rPr lang="fi-FI" sz="2000" dirty="0" err="1"/>
              <a:t>will</a:t>
            </a:r>
            <a:r>
              <a:rPr lang="fi-FI" sz="2000" dirty="0"/>
              <a:t> </a:t>
            </a:r>
            <a:r>
              <a:rPr lang="fi-FI" sz="2000" dirty="0" err="1"/>
              <a:t>have</a:t>
            </a:r>
            <a:r>
              <a:rPr lang="fi-FI" sz="2000" dirty="0"/>
              <a:t> a 1 </a:t>
            </a:r>
            <a:r>
              <a:rPr lang="fi-FI" sz="2000" dirty="0" err="1"/>
              <a:t>minute</a:t>
            </a:r>
            <a:r>
              <a:rPr lang="fi-FI" sz="2000" dirty="0"/>
              <a:t> </a:t>
            </a:r>
            <a:r>
              <a:rPr lang="fi-FI" sz="2000" dirty="0" err="1"/>
              <a:t>comment</a:t>
            </a:r>
            <a:r>
              <a:rPr lang="fi-FI" sz="2000" dirty="0"/>
              <a:t> on </a:t>
            </a:r>
            <a:r>
              <a:rPr lang="fi-FI" sz="2000" dirty="0" err="1"/>
              <a:t>the</a:t>
            </a:r>
            <a:r>
              <a:rPr lang="fi-FI" sz="2000" dirty="0"/>
              <a:t> </a:t>
            </a:r>
            <a:r>
              <a:rPr lang="fi-FI" sz="2000" dirty="0" err="1"/>
              <a:t>presentation</a:t>
            </a:r>
            <a:endParaRPr lang="fi-FI" sz="2000" dirty="0"/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 err="1"/>
              <a:t>Research</a:t>
            </a:r>
            <a:r>
              <a:rPr lang="fi-FI" sz="2000" dirty="0"/>
              <a:t> </a:t>
            </a:r>
            <a:r>
              <a:rPr lang="fi-FI" sz="2000" dirty="0" err="1"/>
              <a:t>plans</a:t>
            </a:r>
            <a:r>
              <a:rPr lang="fi-FI" sz="2000" dirty="0"/>
              <a:t> </a:t>
            </a:r>
            <a:r>
              <a:rPr lang="fi-FI" sz="2000" dirty="0" err="1"/>
              <a:t>are</a:t>
            </a:r>
            <a:r>
              <a:rPr lang="fi-FI" sz="2000" dirty="0"/>
              <a:t> </a:t>
            </a:r>
            <a:r>
              <a:rPr lang="fi-FI" sz="2000" dirty="0" err="1"/>
              <a:t>confidental</a:t>
            </a:r>
            <a:r>
              <a:rPr lang="fi-FI" sz="2000" dirty="0"/>
              <a:t> – </a:t>
            </a:r>
            <a:r>
              <a:rPr lang="fi-FI" sz="2000" dirty="0" err="1"/>
              <a:t>your</a:t>
            </a:r>
            <a:r>
              <a:rPr lang="fi-FI" sz="2000" dirty="0"/>
              <a:t> </a:t>
            </a:r>
            <a:r>
              <a:rPr lang="fi-FI" sz="2000" dirty="0" err="1"/>
              <a:t>approval</a:t>
            </a:r>
            <a:r>
              <a:rPr lang="fi-FI" sz="2000" dirty="0"/>
              <a:t> for </a:t>
            </a:r>
            <a:r>
              <a:rPr lang="fi-FI" sz="2000" dirty="0" err="1"/>
              <a:t>this</a:t>
            </a:r>
            <a:r>
              <a:rPr lang="fi-FI" sz="2000" dirty="0"/>
              <a:t> </a:t>
            </a:r>
            <a:r>
              <a:rPr lang="fi-FI" sz="2000" dirty="0" err="1"/>
              <a:t>process</a:t>
            </a:r>
            <a:r>
              <a:rPr lang="fi-FI" sz="2000" dirty="0"/>
              <a:t> is </a:t>
            </a:r>
            <a:r>
              <a:rPr lang="fi-FI" sz="2000" dirty="0" err="1"/>
              <a:t>needed</a:t>
            </a:r>
            <a:endParaRPr lang="fi-FI" sz="20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557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EEDC6-934F-194D-8C5B-C681AB63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006" y="385042"/>
            <a:ext cx="10259122" cy="440148"/>
          </a:xfrm>
        </p:spPr>
        <p:txBody>
          <a:bodyPr/>
          <a:lstStyle/>
          <a:p>
            <a:r>
              <a:rPr lang="fi-FI" sz="2800" dirty="0" err="1">
                <a:solidFill>
                  <a:schemeClr val="tx1"/>
                </a:solidFill>
                <a:latin typeface="+mn-lt"/>
              </a:rPr>
              <a:t>one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doctoral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programme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4F8691-1B0B-5F4B-85FE-5F05CD88C8D6}"/>
              </a:ext>
            </a:extLst>
          </p:cNvPr>
          <p:cNvSpPr/>
          <p:nvPr/>
        </p:nvSpPr>
        <p:spPr>
          <a:xfrm>
            <a:off x="947616" y="981529"/>
            <a:ext cx="10281662" cy="4036519"/>
          </a:xfrm>
          <a:prstGeom prst="roundRect">
            <a:avLst>
              <a:gd name="adj" fmla="val 64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fi-FI" sz="2000" b="1" dirty="0" err="1">
                <a:solidFill>
                  <a:schemeClr val="tx1"/>
                </a:solidFill>
              </a:rPr>
              <a:t>Doctoral</a:t>
            </a:r>
            <a:r>
              <a:rPr lang="fi-FI" sz="2000" b="1" dirty="0">
                <a:solidFill>
                  <a:schemeClr val="tx1"/>
                </a:solidFill>
              </a:rPr>
              <a:t> </a:t>
            </a:r>
            <a:r>
              <a:rPr lang="fi-FI" sz="2000" b="1" dirty="0" err="1">
                <a:solidFill>
                  <a:schemeClr val="tx1"/>
                </a:solidFill>
              </a:rPr>
              <a:t>programme</a:t>
            </a:r>
            <a:r>
              <a:rPr lang="fi-FI" sz="2000" b="1" dirty="0">
                <a:solidFill>
                  <a:schemeClr val="tx1"/>
                </a:solidFill>
              </a:rPr>
              <a:t> in </a:t>
            </a:r>
            <a:r>
              <a:rPr lang="fi-FI" sz="2000" b="1" dirty="0" err="1">
                <a:solidFill>
                  <a:schemeClr val="tx1"/>
                </a:solidFill>
              </a:rPr>
              <a:t>art</a:t>
            </a:r>
            <a:r>
              <a:rPr lang="fi-FI" sz="2000" b="1" dirty="0">
                <a:solidFill>
                  <a:schemeClr val="tx1"/>
                </a:solidFill>
              </a:rPr>
              <a:t>, design and </a:t>
            </a:r>
            <a:r>
              <a:rPr lang="fi-FI" sz="2000" b="1" dirty="0" err="1">
                <a:solidFill>
                  <a:schemeClr val="tx1"/>
                </a:solidFill>
              </a:rPr>
              <a:t>architecture</a:t>
            </a:r>
            <a:endParaRPr lang="fi-FI" sz="2000" b="1" dirty="0">
              <a:solidFill>
                <a:schemeClr val="tx1"/>
              </a:solidFill>
            </a:endParaRPr>
          </a:p>
          <a:p>
            <a:endParaRPr lang="fi-FI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Joint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processes</a:t>
            </a:r>
            <a:r>
              <a:rPr lang="fi-FI" sz="2000" dirty="0">
                <a:solidFill>
                  <a:schemeClr val="tx1"/>
                </a:solidFill>
              </a:rPr>
              <a:t> and </a:t>
            </a:r>
            <a:r>
              <a:rPr lang="fi-FI" sz="2000" dirty="0" err="1">
                <a:solidFill>
                  <a:schemeClr val="tx1"/>
                </a:solidFill>
              </a:rPr>
              <a:t>criteria</a:t>
            </a:r>
            <a:r>
              <a:rPr lang="fi-FI" sz="2000" dirty="0">
                <a:solidFill>
                  <a:schemeClr val="tx1"/>
                </a:solidFill>
              </a:rPr>
              <a:t> for </a:t>
            </a:r>
            <a:r>
              <a:rPr lang="fi-FI" sz="2000" dirty="0" err="1">
                <a:solidFill>
                  <a:schemeClr val="tx1"/>
                </a:solidFill>
              </a:rPr>
              <a:t>all</a:t>
            </a:r>
            <a:r>
              <a:rPr lang="fi-FI" sz="2000" dirty="0">
                <a:solidFill>
                  <a:schemeClr val="tx1"/>
                </a:solidFill>
              </a:rPr>
              <a:t> ARTS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students</a:t>
            </a: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Decision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making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by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programme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committee</a:t>
            </a:r>
            <a:endParaRPr lang="fi-FI" sz="20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/>
                </a:solidFill>
              </a:rPr>
              <a:t>Department </a:t>
            </a:r>
            <a:r>
              <a:rPr lang="fi-FI" sz="2000" dirty="0" err="1">
                <a:solidFill>
                  <a:schemeClr val="tx1"/>
                </a:solidFill>
              </a:rPr>
              <a:t>representatives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Student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representatives</a:t>
            </a:r>
            <a:r>
              <a:rPr lang="fi-FI" sz="2000" dirty="0">
                <a:solidFill>
                  <a:schemeClr val="tx1"/>
                </a:solidFill>
              </a:rPr>
              <a:t>, Planning </a:t>
            </a:r>
            <a:r>
              <a:rPr lang="fi-FI" sz="2000" dirty="0" err="1">
                <a:solidFill>
                  <a:schemeClr val="tx1"/>
                </a:solidFill>
              </a:rPr>
              <a:t>officer</a:t>
            </a:r>
            <a:r>
              <a:rPr lang="fi-FI" sz="2000" dirty="0">
                <a:solidFill>
                  <a:schemeClr val="tx1"/>
                </a:solidFill>
              </a:rPr>
              <a:t> (Anja Hänninen), </a:t>
            </a:r>
            <a:r>
              <a:rPr lang="fi-FI" sz="2000" dirty="0" err="1">
                <a:solidFill>
                  <a:schemeClr val="tx1"/>
                </a:solidFill>
              </a:rPr>
              <a:t>Head</a:t>
            </a:r>
            <a:r>
              <a:rPr lang="fi-FI" sz="2000" dirty="0">
                <a:solidFill>
                  <a:schemeClr val="tx1"/>
                </a:solidFill>
              </a:rPr>
              <a:t> of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programme</a:t>
            </a:r>
            <a:r>
              <a:rPr lang="fi-FI" sz="2000" dirty="0">
                <a:solidFill>
                  <a:schemeClr val="tx1"/>
                </a:solidFill>
              </a:rPr>
              <a:t> (Turkka Keinonen)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Thesis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evaluation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appointments</a:t>
            </a:r>
            <a:r>
              <a:rPr lang="fi-FI" sz="2000" dirty="0">
                <a:solidFill>
                  <a:schemeClr val="tx1"/>
                </a:solidFill>
              </a:rPr>
              <a:t> of </a:t>
            </a:r>
            <a:r>
              <a:rPr lang="fi-FI" sz="2000" dirty="0" err="1">
                <a:solidFill>
                  <a:schemeClr val="tx1"/>
                </a:solidFill>
              </a:rPr>
              <a:t>supervisors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advisors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pre-examiners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opponents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admissions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curriculum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other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education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development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issues</a:t>
            </a:r>
            <a:endParaRPr lang="fi-FI" sz="200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Monthly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meetings</a:t>
            </a:r>
            <a:endParaRPr lang="fi-FI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12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EEDC6-934F-194D-8C5B-C681AB63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157" y="273530"/>
            <a:ext cx="10259122" cy="440148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  <a:latin typeface="+mn-lt"/>
              </a:rPr>
              <a:t>Learning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goals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19E4FD-83B3-1F4C-9DD8-F7032B47C27A}"/>
              </a:ext>
            </a:extLst>
          </p:cNvPr>
          <p:cNvSpPr txBox="1"/>
          <p:nvPr/>
        </p:nvSpPr>
        <p:spPr>
          <a:xfrm>
            <a:off x="903248" y="747131"/>
            <a:ext cx="9991493" cy="4661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“g</a:t>
            </a:r>
            <a:r>
              <a:rPr lang="en-US" dirty="0" err="1"/>
              <a:t>raduated</a:t>
            </a:r>
            <a:r>
              <a:rPr lang="en-US" dirty="0"/>
              <a:t> doctors have the capability to (1) </a:t>
            </a:r>
            <a:r>
              <a:rPr lang="en-US" b="1" dirty="0"/>
              <a:t>work in a multidisciplinary and international environment </a:t>
            </a:r>
            <a:r>
              <a:rPr lang="en-US" dirty="0"/>
              <a:t>together with various actors. They have the capability to (2) </a:t>
            </a:r>
            <a:r>
              <a:rPr lang="en-US" b="1" dirty="0"/>
              <a:t>assume leadership positions</a:t>
            </a:r>
            <a:r>
              <a:rPr lang="en-US" dirty="0"/>
              <a:t>. They have the ability to (3) </a:t>
            </a:r>
            <a:r>
              <a:rPr lang="en-US" b="1" dirty="0"/>
              <a:t>search and apply knowledge </a:t>
            </a:r>
            <a:r>
              <a:rPr lang="en-US" dirty="0"/>
              <a:t>and the ability to use research methods and to (4) </a:t>
            </a:r>
            <a:r>
              <a:rPr lang="en-US" b="1" dirty="0"/>
              <a:t>create new scientific knowledge</a:t>
            </a:r>
            <a:r>
              <a:rPr lang="en-US" dirty="0"/>
              <a:t>. In the field of arts, they may also have the ability to independently (5) </a:t>
            </a:r>
            <a:r>
              <a:rPr lang="en-US" b="1" dirty="0"/>
              <a:t>create methods or products or performances that meet high artistic standards</a:t>
            </a:r>
            <a:r>
              <a:rPr lang="en-US" dirty="0"/>
              <a:t>. They are able to publish scientific results in reviewed publications and (6) </a:t>
            </a:r>
            <a:r>
              <a:rPr lang="en-US" b="1" dirty="0"/>
              <a:t>disseminate the results in scientific forums</a:t>
            </a:r>
            <a:r>
              <a:rPr lang="en-US" dirty="0"/>
              <a:t>. They are able to make such (7) </a:t>
            </a:r>
            <a:r>
              <a:rPr lang="en-US" b="1" dirty="0"/>
              <a:t>syntheses and critical assessments that are required to solve complex problems </a:t>
            </a:r>
            <a:r>
              <a:rPr lang="en-US" dirty="0"/>
              <a:t>in research and innovation and in other areas of society. They have (8) </a:t>
            </a:r>
            <a:r>
              <a:rPr lang="en-US" b="1" dirty="0"/>
              <a:t>versatile written and oral communication skills </a:t>
            </a:r>
            <a:r>
              <a:rPr lang="en-US" dirty="0"/>
              <a:t>and are able to work and communicate information in several languages. They work responsibly with respect to (9) </a:t>
            </a:r>
            <a:r>
              <a:rPr lang="en-US" b="1" dirty="0"/>
              <a:t>ethical and sustainable </a:t>
            </a:r>
            <a:r>
              <a:rPr lang="en-US" dirty="0"/>
              <a:t>considerations and their work in the scientific community follows (10) </a:t>
            </a:r>
            <a:r>
              <a:rPr lang="en-US" b="1" dirty="0"/>
              <a:t>responsible conduct of research</a:t>
            </a:r>
            <a:r>
              <a:rPr lang="en-US" dirty="0"/>
              <a:t>.”</a:t>
            </a:r>
            <a:r>
              <a:rPr lang="fi-FI" sz="2000" dirty="0">
                <a:effectLst/>
              </a:rPr>
              <a:t> 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51214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EEDC6-934F-194D-8C5B-C681AB63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551" y="318135"/>
            <a:ext cx="10642039" cy="730080"/>
          </a:xfrm>
        </p:spPr>
        <p:txBody>
          <a:bodyPr/>
          <a:lstStyle/>
          <a:p>
            <a:r>
              <a:rPr lang="fi-FI" sz="2800" dirty="0" err="1">
                <a:solidFill>
                  <a:schemeClr val="tx1"/>
                </a:solidFill>
                <a:latin typeface="+mn-lt"/>
              </a:rPr>
              <a:t>Two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doctoral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degrees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4F8691-1B0B-5F4B-85FE-5F05CD88C8D6}"/>
              </a:ext>
            </a:extLst>
          </p:cNvPr>
          <p:cNvSpPr/>
          <p:nvPr/>
        </p:nvSpPr>
        <p:spPr>
          <a:xfrm>
            <a:off x="947616" y="981529"/>
            <a:ext cx="4797146" cy="4036519"/>
          </a:xfrm>
          <a:prstGeom prst="roundRect">
            <a:avLst>
              <a:gd name="adj" fmla="val 64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en-US" sz="2400" b="1" dirty="0">
                <a:solidFill>
                  <a:schemeClr val="tx1"/>
                </a:solidFill>
              </a:rPr>
              <a:t>Doctor of Arts (Art and Design), DA</a:t>
            </a:r>
          </a:p>
          <a:p>
            <a:endParaRPr lang="en-US" sz="2400" b="1" dirty="0">
              <a:solidFill>
                <a:schemeClr val="tx1"/>
              </a:solidFill>
            </a:endParaRPr>
          </a:p>
          <a:p>
            <a:r>
              <a:rPr lang="fi-FI" sz="2400" dirty="0">
                <a:solidFill>
                  <a:schemeClr val="tx1"/>
                </a:solidFill>
              </a:rPr>
              <a:t>taiteen tohtorin tutkinto, </a:t>
            </a:r>
            <a:r>
              <a:rPr lang="fi-FI" sz="2400" dirty="0" err="1">
                <a:solidFill>
                  <a:schemeClr val="tx1"/>
                </a:solidFill>
              </a:rPr>
              <a:t>TaT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73FE70-6315-6645-A678-C97FFC97405E}"/>
              </a:ext>
            </a:extLst>
          </p:cNvPr>
          <p:cNvSpPr/>
          <p:nvPr/>
        </p:nvSpPr>
        <p:spPr>
          <a:xfrm>
            <a:off x="5937662" y="959226"/>
            <a:ext cx="4797148" cy="4036519"/>
          </a:xfrm>
          <a:prstGeom prst="roundRect">
            <a:avLst>
              <a:gd name="adj" fmla="val 740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0000" rtlCol="0" anchor="t" anchorCtr="0"/>
          <a:lstStyle/>
          <a:p>
            <a:r>
              <a:rPr lang="fi-FI" sz="2400" b="1" dirty="0" err="1">
                <a:solidFill>
                  <a:schemeClr val="tx1"/>
                </a:solidFill>
              </a:rPr>
              <a:t>Doctor</a:t>
            </a:r>
            <a:r>
              <a:rPr lang="fi-FI" sz="2400" b="1" dirty="0">
                <a:solidFill>
                  <a:schemeClr val="tx1"/>
                </a:solidFill>
              </a:rPr>
              <a:t> of Science (Architecture), </a:t>
            </a:r>
            <a:r>
              <a:rPr lang="fi-FI" sz="2400" b="1" dirty="0" err="1">
                <a:solidFill>
                  <a:schemeClr val="tx1"/>
                </a:solidFill>
              </a:rPr>
              <a:t>D.Sc</a:t>
            </a:r>
            <a:r>
              <a:rPr lang="fi-FI" sz="2400" b="1" dirty="0">
                <a:solidFill>
                  <a:schemeClr val="tx1"/>
                </a:solidFill>
              </a:rPr>
              <a:t>. (Architecture)</a:t>
            </a:r>
          </a:p>
          <a:p>
            <a:r>
              <a:rPr lang="fi-FI" sz="2400" dirty="0">
                <a:solidFill>
                  <a:schemeClr val="tx1"/>
                </a:solidFill>
              </a:rPr>
              <a:t>tekniikan tohtorin tutkinto, </a:t>
            </a:r>
            <a:r>
              <a:rPr lang="fi-FI" sz="2400" dirty="0" err="1">
                <a:solidFill>
                  <a:schemeClr val="tx1"/>
                </a:solidFill>
              </a:rPr>
              <a:t>TkT</a:t>
            </a:r>
            <a:endParaRPr lang="fi-FI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5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2.9.2020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8" name="Rounded Rectangle 7"/>
          <p:cNvSpPr/>
          <p:nvPr/>
        </p:nvSpPr>
        <p:spPr>
          <a:xfrm>
            <a:off x="621392" y="3295137"/>
            <a:ext cx="10775153" cy="1968239"/>
          </a:xfrm>
          <a:prstGeom prst="roundRect">
            <a:avLst>
              <a:gd name="adj" fmla="val 553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60" b="1" dirty="0"/>
              <a:t>General research studies </a:t>
            </a:r>
            <a:r>
              <a:rPr lang="en-US" sz="2160" dirty="0"/>
              <a:t>– 15 - 25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knowledge of general theories in science and the arts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general knowledge of research methods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academic writing skills, communication skills, information literacy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argumentation skills, competence to present own research, address research ethical questions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transferable work life and career skills, pedagogical studies.</a:t>
            </a:r>
            <a:endParaRPr lang="fi-FI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632543" y="1753791"/>
            <a:ext cx="10797455" cy="1390854"/>
          </a:xfrm>
          <a:prstGeom prst="roundRect">
            <a:avLst>
              <a:gd name="adj" fmla="val 712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60" b="1" dirty="0"/>
              <a:t>Studies in the field of research </a:t>
            </a:r>
            <a:r>
              <a:rPr lang="en-US" sz="2160" dirty="0"/>
              <a:t>– 15 - 25 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field specific knowledge of the theory, history and methods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field specific argumentation and communication skills</a:t>
            </a:r>
            <a:endParaRPr lang="fi-FI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required skills and knowledge to conduct research in the doctoral candidate’s specific research topic.</a:t>
            </a:r>
            <a:endParaRPr lang="fi-FI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32545" y="927004"/>
            <a:ext cx="10808606" cy="69127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160" b="1" dirty="0"/>
              <a:t>Dissertation</a:t>
            </a:r>
            <a:r>
              <a:rPr lang="en-US" sz="2160" dirty="0"/>
              <a:t> – 4 year target time for full time students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D84614BC-4B71-614B-B517-EEFA9B807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0" y="295832"/>
            <a:ext cx="10642039" cy="562811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  <a:latin typeface="+mn-lt"/>
              </a:rPr>
              <a:t>Three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types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of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studies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167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EEDC6-934F-194D-8C5B-C681AB63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70" y="295832"/>
            <a:ext cx="10642039" cy="562811"/>
          </a:xfrm>
        </p:spPr>
        <p:txBody>
          <a:bodyPr/>
          <a:lstStyle/>
          <a:p>
            <a:r>
              <a:rPr lang="fi-FI" sz="2800" dirty="0">
                <a:solidFill>
                  <a:schemeClr val="tx1"/>
                </a:solidFill>
                <a:latin typeface="+mn-lt"/>
              </a:rPr>
              <a:t>Three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types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of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theses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4F8691-1B0B-5F4B-85FE-5F05CD88C8D6}"/>
              </a:ext>
            </a:extLst>
          </p:cNvPr>
          <p:cNvSpPr/>
          <p:nvPr/>
        </p:nvSpPr>
        <p:spPr>
          <a:xfrm>
            <a:off x="679986" y="948075"/>
            <a:ext cx="3490569" cy="4382207"/>
          </a:xfrm>
          <a:prstGeom prst="roundRect">
            <a:avLst>
              <a:gd name="adj" fmla="val 64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Monograph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single study (a monograph), which has not been displayed in a published form in full before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 coherent entity and is the result of a researcher’s independent work.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may contain references to other publications made by the author dealing with the same problems.</a:t>
            </a:r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BB6CA2CA-31B7-274B-AA6C-DABB34689220}"/>
              </a:ext>
            </a:extLst>
          </p:cNvPr>
          <p:cNvSpPr/>
          <p:nvPr/>
        </p:nvSpPr>
        <p:spPr>
          <a:xfrm>
            <a:off x="4289264" y="933207"/>
            <a:ext cx="3490569" cy="4382207"/>
          </a:xfrm>
          <a:prstGeom prst="roundRect">
            <a:avLst>
              <a:gd name="adj" fmla="val 64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Article dissertation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at least 3 full-length articles (e.g. JUFO 1-3)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approved for publication in a peer-reviewed scientific journal or conference or peer-reviewed book.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may include co-authored publications if the author's independent contribution can be demonstrated.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must be the first author of at least one article.</a:t>
            </a: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BA00A86-D821-9946-BC77-5EB6B2FF020B}"/>
              </a:ext>
            </a:extLst>
          </p:cNvPr>
          <p:cNvSpPr/>
          <p:nvPr/>
        </p:nvSpPr>
        <p:spPr>
          <a:xfrm>
            <a:off x="7898542" y="918339"/>
            <a:ext cx="3490569" cy="4382207"/>
          </a:xfrm>
          <a:prstGeom prst="roundRect">
            <a:avLst>
              <a:gd name="adj" fmla="val 64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Artistic component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the field of art, a dissertation can include an artistic component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artistic component(s) have to be in a dialogic and analytic relation with the written component of the dissertation.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Can be separately pre-examined</a:t>
            </a: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25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EEDC6-934F-194D-8C5B-C681AB63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551" y="318135"/>
            <a:ext cx="10642039" cy="730080"/>
          </a:xfrm>
        </p:spPr>
        <p:txBody>
          <a:bodyPr/>
          <a:lstStyle/>
          <a:p>
            <a:r>
              <a:rPr lang="fi-FI" sz="2800" dirty="0" err="1">
                <a:solidFill>
                  <a:schemeClr val="tx1"/>
                </a:solidFill>
                <a:latin typeface="+mn-lt"/>
              </a:rPr>
              <a:t>Two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important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persons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4F8691-1B0B-5F4B-85FE-5F05CD88C8D6}"/>
              </a:ext>
            </a:extLst>
          </p:cNvPr>
          <p:cNvSpPr/>
          <p:nvPr/>
        </p:nvSpPr>
        <p:spPr>
          <a:xfrm>
            <a:off x="925313" y="1059588"/>
            <a:ext cx="4797146" cy="4460266"/>
          </a:xfrm>
          <a:prstGeom prst="roundRect">
            <a:avLst>
              <a:gd name="adj" fmla="val 340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Supervising professor (supervisor)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Professor from your own department Aalto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Approves your study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Follows up on your progress regularly – your responsibility to report!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charge of supervision arrangements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Ensures that you are aware of the requirements for the dissertation, the pre-examination process and the public defense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Checks the corrections proposed by pre-examiners to your manuscript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73FE70-6315-6645-A678-C97FFC97405E}"/>
              </a:ext>
            </a:extLst>
          </p:cNvPr>
          <p:cNvSpPr/>
          <p:nvPr/>
        </p:nvSpPr>
        <p:spPr>
          <a:xfrm>
            <a:off x="5937662" y="1059587"/>
            <a:ext cx="4797148" cy="4460267"/>
          </a:xfrm>
          <a:prstGeom prst="roundRect">
            <a:avLst>
              <a:gd name="adj" fmla="val 390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0000" rtlCol="0" anchor="t" anchorCtr="0"/>
          <a:lstStyle/>
          <a:p>
            <a:r>
              <a:rPr lang="fi-FI" sz="2000" b="1" dirty="0">
                <a:solidFill>
                  <a:schemeClr val="tx1"/>
                </a:solidFill>
              </a:rPr>
              <a:t>Advisor</a:t>
            </a:r>
            <a:endParaRPr lang="fi-FI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/>
                </a:solidFill>
              </a:rPr>
              <a:t>One </a:t>
            </a:r>
            <a:r>
              <a:rPr lang="fi-FI" sz="2000" dirty="0" err="1">
                <a:solidFill>
                  <a:schemeClr val="tx1"/>
                </a:solidFill>
              </a:rPr>
              <a:t>or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two</a:t>
            </a: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From</a:t>
            </a:r>
            <a:r>
              <a:rPr lang="fi-FI" sz="2000" dirty="0">
                <a:solidFill>
                  <a:schemeClr val="tx1"/>
                </a:solidFill>
              </a:rPr>
              <a:t> Aalto </a:t>
            </a:r>
            <a:r>
              <a:rPr lang="fi-FI" sz="2000" dirty="0" err="1">
                <a:solidFill>
                  <a:schemeClr val="tx1"/>
                </a:solidFill>
              </a:rPr>
              <a:t>or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external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with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degree</a:t>
            </a: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Tutors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</a:t>
            </a:r>
            <a:r>
              <a:rPr lang="fi-FI" sz="2000" dirty="0">
                <a:solidFill>
                  <a:schemeClr val="tx1"/>
                </a:solidFill>
              </a:rPr>
              <a:t> in </a:t>
            </a:r>
            <a:r>
              <a:rPr lang="fi-FI" sz="2000" dirty="0" err="1">
                <a:solidFill>
                  <a:schemeClr val="tx1"/>
                </a:solidFill>
              </a:rPr>
              <a:t>making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following</a:t>
            </a:r>
            <a:r>
              <a:rPr lang="fi-FI" sz="2000" dirty="0">
                <a:solidFill>
                  <a:schemeClr val="tx1"/>
                </a:solidFill>
              </a:rPr>
              <a:t> and </a:t>
            </a:r>
            <a:r>
              <a:rPr lang="fi-FI" sz="2000" dirty="0" err="1">
                <a:solidFill>
                  <a:schemeClr val="tx1"/>
                </a:solidFill>
              </a:rPr>
              <a:t>revising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study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plan</a:t>
            </a:r>
            <a:r>
              <a:rPr lang="fi-FI" sz="2000" dirty="0">
                <a:solidFill>
                  <a:schemeClr val="tx1"/>
                </a:solidFill>
              </a:rPr>
              <a:t> and </a:t>
            </a:r>
            <a:r>
              <a:rPr lang="fi-FI" sz="2000" dirty="0" err="1">
                <a:solidFill>
                  <a:schemeClr val="tx1"/>
                </a:solidFill>
              </a:rPr>
              <a:t>your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research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plan</a:t>
            </a: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Instructs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</a:t>
            </a:r>
            <a:r>
              <a:rPr lang="fi-FI" sz="2000" dirty="0">
                <a:solidFill>
                  <a:schemeClr val="tx1"/>
                </a:solidFill>
              </a:rPr>
              <a:t> in </a:t>
            </a:r>
            <a:r>
              <a:rPr lang="fi-FI" sz="2000" dirty="0" err="1">
                <a:solidFill>
                  <a:schemeClr val="tx1"/>
                </a:solidFill>
              </a:rPr>
              <a:t>writing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thesis</a:t>
            </a:r>
            <a:r>
              <a:rPr lang="fi-FI" sz="2000" dirty="0">
                <a:solidFill>
                  <a:schemeClr val="tx1"/>
                </a:solidFill>
              </a:rPr>
              <a:t> and </a:t>
            </a:r>
            <a:r>
              <a:rPr lang="fi-FI" sz="2000" dirty="0" err="1">
                <a:solidFill>
                  <a:schemeClr val="tx1"/>
                </a:solidFill>
              </a:rPr>
              <a:t>planning</a:t>
            </a:r>
            <a:r>
              <a:rPr lang="fi-FI" sz="2000" dirty="0">
                <a:solidFill>
                  <a:schemeClr val="tx1"/>
                </a:solidFill>
              </a:rPr>
              <a:t> and </a:t>
            </a:r>
            <a:r>
              <a:rPr lang="fi-FI" sz="2000" dirty="0" err="1">
                <a:solidFill>
                  <a:schemeClr val="tx1"/>
                </a:solidFill>
              </a:rPr>
              <a:t>working</a:t>
            </a:r>
            <a:r>
              <a:rPr lang="fi-FI" sz="2000" dirty="0">
                <a:solidFill>
                  <a:schemeClr val="tx1"/>
                </a:solidFill>
              </a:rPr>
              <a:t> out </a:t>
            </a:r>
            <a:r>
              <a:rPr lang="fi-FI" sz="2000" dirty="0" err="1">
                <a:solidFill>
                  <a:schemeClr val="tx1"/>
                </a:solidFill>
              </a:rPr>
              <a:t>your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research</a:t>
            </a:r>
            <a:r>
              <a:rPr lang="fi-FI" sz="2000" dirty="0">
                <a:solidFill>
                  <a:schemeClr val="tx1"/>
                </a:solidFill>
              </a:rPr>
              <a:t> and/</a:t>
            </a:r>
            <a:r>
              <a:rPr lang="fi-FI" sz="2000" dirty="0" err="1">
                <a:solidFill>
                  <a:schemeClr val="tx1"/>
                </a:solidFill>
              </a:rPr>
              <a:t>or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artistic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activities</a:t>
            </a: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Guides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</a:t>
            </a:r>
            <a:r>
              <a:rPr lang="fi-FI" sz="2000" dirty="0">
                <a:solidFill>
                  <a:schemeClr val="tx1"/>
                </a:solidFill>
              </a:rPr>
              <a:t> in </a:t>
            </a:r>
            <a:r>
              <a:rPr lang="fi-FI" sz="2000" dirty="0" err="1">
                <a:solidFill>
                  <a:schemeClr val="tx1"/>
                </a:solidFill>
              </a:rPr>
              <a:t>independent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learning</a:t>
            </a:r>
            <a:r>
              <a:rPr lang="fi-FI" sz="2000" dirty="0">
                <a:solidFill>
                  <a:schemeClr val="tx1"/>
                </a:solidFill>
              </a:rPr>
              <a:t> and </a:t>
            </a:r>
            <a:r>
              <a:rPr lang="fi-FI" sz="2000" dirty="0" err="1">
                <a:solidFill>
                  <a:schemeClr val="tx1"/>
                </a:solidFill>
              </a:rPr>
              <a:t>referring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</a:t>
            </a:r>
            <a:r>
              <a:rPr lang="fi-FI" sz="2000" dirty="0">
                <a:solidFill>
                  <a:schemeClr val="tx1"/>
                </a:solidFill>
              </a:rPr>
              <a:t> to </a:t>
            </a:r>
            <a:r>
              <a:rPr lang="fi-FI" sz="2000" dirty="0" err="1">
                <a:solidFill>
                  <a:schemeClr val="tx1"/>
                </a:solidFill>
              </a:rPr>
              <a:t>other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researchers</a:t>
            </a:r>
            <a:endParaRPr lang="fi-FI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Encourages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you</a:t>
            </a:r>
            <a:r>
              <a:rPr lang="fi-FI" sz="2000" dirty="0">
                <a:solidFill>
                  <a:schemeClr val="tx1"/>
                </a:solidFill>
              </a:rPr>
              <a:t> to </a:t>
            </a:r>
            <a:r>
              <a:rPr lang="fi-FI" sz="2000" dirty="0" err="1">
                <a:solidFill>
                  <a:schemeClr val="tx1"/>
                </a:solidFill>
              </a:rPr>
              <a:t>publish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actively</a:t>
            </a:r>
            <a:endParaRPr lang="fi-FI" sz="2400" dirty="0">
              <a:solidFill>
                <a:schemeClr val="tx1"/>
              </a:solidFill>
            </a:endParaRPr>
          </a:p>
          <a:p>
            <a:endParaRPr lang="fi-FI" sz="2400" b="1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48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5EEDC6-934F-194D-8C5B-C681AB63D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5551" y="474252"/>
            <a:ext cx="10642039" cy="495904"/>
          </a:xfrm>
        </p:spPr>
        <p:txBody>
          <a:bodyPr/>
          <a:lstStyle/>
          <a:p>
            <a:r>
              <a:rPr lang="fi-FI" sz="2800" dirty="0" err="1">
                <a:solidFill>
                  <a:schemeClr val="tx1"/>
                </a:solidFill>
                <a:latin typeface="+mn-lt"/>
              </a:rPr>
              <a:t>Two</a:t>
            </a:r>
            <a:r>
              <a:rPr lang="fi-FI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fi-FI" sz="2800" dirty="0" err="1">
                <a:solidFill>
                  <a:schemeClr val="tx1"/>
                </a:solidFill>
                <a:latin typeface="+mn-lt"/>
              </a:rPr>
              <a:t>plans</a:t>
            </a:r>
            <a:endParaRPr lang="fi-FI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4F8691-1B0B-5F4B-85FE-5F05CD88C8D6}"/>
              </a:ext>
            </a:extLst>
          </p:cNvPr>
          <p:cNvSpPr/>
          <p:nvPr/>
        </p:nvSpPr>
        <p:spPr>
          <a:xfrm>
            <a:off x="925313" y="1059588"/>
            <a:ext cx="4797146" cy="4460266"/>
          </a:xfrm>
          <a:prstGeom prst="roundRect">
            <a:avLst>
              <a:gd name="adj" fmla="val 4159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90000" rtlCol="0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Personal study plan (HOPS)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Includes the courses and independent studies you plan to include in your doctoral degree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Follows the Degree Structure of Doctoral Studies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Confirmed by your supervising professor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Valid for max. 3 years - should be updated when appropriate</a:t>
            </a:r>
            <a:endParaRPr lang="en-US" sz="20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C73FE70-6315-6645-A678-C97FFC97405E}"/>
              </a:ext>
            </a:extLst>
          </p:cNvPr>
          <p:cNvSpPr/>
          <p:nvPr/>
        </p:nvSpPr>
        <p:spPr>
          <a:xfrm>
            <a:off x="5937662" y="1059587"/>
            <a:ext cx="4797148" cy="4460267"/>
          </a:xfrm>
          <a:prstGeom prst="roundRect">
            <a:avLst>
              <a:gd name="adj" fmla="val 4402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90000" rtlCol="0" anchor="t" anchorCtr="0"/>
          <a:lstStyle/>
          <a:p>
            <a:r>
              <a:rPr lang="fi-FI" sz="2000" b="1" dirty="0">
                <a:solidFill>
                  <a:schemeClr val="tx1"/>
                </a:solidFill>
              </a:rPr>
              <a:t>Supervision </a:t>
            </a:r>
            <a:r>
              <a:rPr lang="fi-FI" sz="2000" b="1" dirty="0" err="1">
                <a:solidFill>
                  <a:schemeClr val="tx1"/>
                </a:solidFill>
              </a:rPr>
              <a:t>plan</a:t>
            </a:r>
            <a:endParaRPr lang="fi-FI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communicate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general </a:t>
            </a:r>
            <a:r>
              <a:rPr lang="fi-FI" sz="2000" dirty="0" err="1">
                <a:solidFill>
                  <a:schemeClr val="tx1"/>
                </a:solidFill>
              </a:rPr>
              <a:t>principles</a:t>
            </a:r>
            <a:r>
              <a:rPr lang="fi-FI" sz="2000" dirty="0">
                <a:solidFill>
                  <a:schemeClr val="tx1"/>
                </a:solidFill>
              </a:rPr>
              <a:t> of </a:t>
            </a:r>
            <a:r>
              <a:rPr lang="fi-FI" sz="2000" dirty="0" err="1">
                <a:solidFill>
                  <a:schemeClr val="tx1"/>
                </a:solidFill>
              </a:rPr>
              <a:t>good</a:t>
            </a:r>
            <a:r>
              <a:rPr lang="fi-FI" sz="2000" dirty="0">
                <a:solidFill>
                  <a:schemeClr val="tx1"/>
                </a:solidFill>
              </a:rPr>
              <a:t> supervision to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candidate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 err="1">
                <a:solidFill>
                  <a:schemeClr val="tx1"/>
                </a:solidFill>
              </a:rPr>
              <a:t>responsibilities</a:t>
            </a:r>
            <a:r>
              <a:rPr lang="fi-FI" sz="2000" dirty="0">
                <a:solidFill>
                  <a:schemeClr val="tx1"/>
                </a:solidFill>
              </a:rPr>
              <a:t> of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supervising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professor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thesis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advisor</a:t>
            </a:r>
            <a:r>
              <a:rPr lang="fi-FI" sz="2000" dirty="0">
                <a:solidFill>
                  <a:schemeClr val="tx1"/>
                </a:solidFill>
              </a:rPr>
              <a:t>(s) and of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candidate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during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supervision </a:t>
            </a:r>
            <a:r>
              <a:rPr lang="fi-FI" sz="2000" dirty="0" err="1">
                <a:solidFill>
                  <a:schemeClr val="tx1"/>
                </a:solidFill>
              </a:rPr>
              <a:t>process</a:t>
            </a:r>
            <a:r>
              <a:rPr lang="fi-FI" sz="20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>
                <a:solidFill>
                  <a:schemeClr val="tx1"/>
                </a:solidFill>
              </a:rPr>
              <a:t>Is </a:t>
            </a:r>
            <a:r>
              <a:rPr lang="fi-FI" sz="2000" dirty="0" err="1">
                <a:solidFill>
                  <a:schemeClr val="tx1"/>
                </a:solidFill>
              </a:rPr>
              <a:t>updated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if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changes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occur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or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other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times</a:t>
            </a:r>
            <a:r>
              <a:rPr lang="fi-FI" sz="2000" dirty="0">
                <a:solidFill>
                  <a:schemeClr val="tx1"/>
                </a:solidFill>
              </a:rPr>
              <a:t> at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initiative</a:t>
            </a:r>
            <a:r>
              <a:rPr lang="fi-FI" sz="2000" dirty="0">
                <a:solidFill>
                  <a:schemeClr val="tx1"/>
                </a:solidFill>
              </a:rPr>
              <a:t> of </a:t>
            </a:r>
            <a:r>
              <a:rPr lang="fi-FI" sz="2000" dirty="0" err="1">
                <a:solidFill>
                  <a:schemeClr val="tx1"/>
                </a:solidFill>
              </a:rPr>
              <a:t>the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doctoral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candidate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supervising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professor</a:t>
            </a:r>
            <a:r>
              <a:rPr lang="fi-FI" sz="2000" dirty="0">
                <a:solidFill>
                  <a:schemeClr val="tx1"/>
                </a:solidFill>
              </a:rPr>
              <a:t>, </a:t>
            </a:r>
            <a:r>
              <a:rPr lang="fi-FI" sz="2000" dirty="0" err="1">
                <a:solidFill>
                  <a:schemeClr val="tx1"/>
                </a:solidFill>
              </a:rPr>
              <a:t>or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thesis</a:t>
            </a:r>
            <a:r>
              <a:rPr lang="fi-FI" sz="2000" dirty="0">
                <a:solidFill>
                  <a:schemeClr val="tx1"/>
                </a:solidFill>
              </a:rPr>
              <a:t> </a:t>
            </a:r>
            <a:r>
              <a:rPr lang="fi-FI" sz="2000" dirty="0" err="1">
                <a:solidFill>
                  <a:schemeClr val="tx1"/>
                </a:solidFill>
              </a:rPr>
              <a:t>advisor</a:t>
            </a:r>
            <a:r>
              <a:rPr lang="fi-FI" sz="2000" dirty="0">
                <a:solidFill>
                  <a:schemeClr val="tx1"/>
                </a:solidFill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000" dirty="0">
              <a:solidFill>
                <a:schemeClr val="tx1"/>
              </a:solidFill>
            </a:endParaRPr>
          </a:p>
          <a:p>
            <a:endParaRPr lang="fi-FI" sz="2400" b="1" dirty="0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5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31AE911-7708-2440-83DA-EC184221CF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996" r="1117"/>
          <a:stretch/>
        </p:blipFill>
        <p:spPr>
          <a:xfrm>
            <a:off x="1213553" y="2200758"/>
            <a:ext cx="9815004" cy="3575573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D16712B-BA4B-404D-A305-F9385473C643}"/>
              </a:ext>
            </a:extLst>
          </p:cNvPr>
          <p:cNvCxnSpPr/>
          <p:nvPr/>
        </p:nvCxnSpPr>
        <p:spPr>
          <a:xfrm>
            <a:off x="713678" y="3178099"/>
            <a:ext cx="1089474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55AD1BB-D66B-E249-B5DF-92A5A73FB908}"/>
              </a:ext>
            </a:extLst>
          </p:cNvPr>
          <p:cNvSpPr txBox="1"/>
          <p:nvPr/>
        </p:nvSpPr>
        <p:spPr>
          <a:xfrm>
            <a:off x="1193181" y="702528"/>
            <a:ext cx="26386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b="1" dirty="0" err="1"/>
              <a:t>Number</a:t>
            </a:r>
            <a:r>
              <a:rPr lang="fi-FI" sz="2400" b="1" dirty="0"/>
              <a:t> of </a:t>
            </a:r>
            <a:r>
              <a:rPr lang="fi-FI" sz="2400" b="1" dirty="0" err="1"/>
              <a:t>degrees</a:t>
            </a:r>
            <a:endParaRPr lang="fi-FI" sz="2400" b="1" dirty="0"/>
          </a:p>
        </p:txBody>
      </p:sp>
    </p:spTree>
    <p:extLst>
      <p:ext uri="{BB962C8B-B14F-4D97-AF65-F5344CB8AC3E}">
        <p14:creationId xmlns:p14="http://schemas.microsoft.com/office/powerpoint/2010/main" val="691062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972</Words>
  <Application>Microsoft Macintosh PowerPoint</Application>
  <PresentationFormat>Widescreen</PresentationFormat>
  <Paragraphs>92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Georgia</vt:lpstr>
      <vt:lpstr>Lucida Grande</vt:lpstr>
      <vt:lpstr>Office Theme</vt:lpstr>
      <vt:lpstr>Doctoral studies at ARTS</vt:lpstr>
      <vt:lpstr>one doctoral programme</vt:lpstr>
      <vt:lpstr>Learning goals</vt:lpstr>
      <vt:lpstr>Two doctoral degrees</vt:lpstr>
      <vt:lpstr>Three types of studies</vt:lpstr>
      <vt:lpstr>Three types of theses</vt:lpstr>
      <vt:lpstr>Two important persons</vt:lpstr>
      <vt:lpstr>Two plans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Keinonen Turkka</dc:creator>
  <cp:lastModifiedBy>Keinonen Turkka</cp:lastModifiedBy>
  <cp:revision>20</cp:revision>
  <dcterms:created xsi:type="dcterms:W3CDTF">2020-08-31T05:22:55Z</dcterms:created>
  <dcterms:modified xsi:type="dcterms:W3CDTF">2020-09-03T04:50:37Z</dcterms:modified>
</cp:coreProperties>
</file>