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0" r:id="rId3"/>
    <p:sldId id="321" r:id="rId4"/>
    <p:sldId id="334" r:id="rId5"/>
    <p:sldId id="341" r:id="rId6"/>
    <p:sldId id="343" r:id="rId7"/>
    <p:sldId id="326" r:id="rId8"/>
    <p:sldId id="330" r:id="rId9"/>
    <p:sldId id="335" r:id="rId10"/>
    <p:sldId id="331" r:id="rId11"/>
    <p:sldId id="324" r:id="rId12"/>
    <p:sldId id="342" r:id="rId13"/>
    <p:sldId id="332" r:id="rId14"/>
    <p:sldId id="333" r:id="rId15"/>
    <p:sldId id="328" r:id="rId16"/>
    <p:sldId id="336" r:id="rId17"/>
    <p:sldId id="327" r:id="rId18"/>
    <p:sldId id="257" r:id="rId19"/>
    <p:sldId id="309" r:id="rId20"/>
    <p:sldId id="344" r:id="rId21"/>
    <p:sldId id="345" r:id="rId22"/>
    <p:sldId id="305" r:id="rId23"/>
    <p:sldId id="307" r:id="rId24"/>
    <p:sldId id="338" r:id="rId25"/>
    <p:sldId id="308" r:id="rId26"/>
    <p:sldId id="310" r:id="rId27"/>
    <p:sldId id="262" r:id="rId28"/>
    <p:sldId id="263" r:id="rId29"/>
    <p:sldId id="320" r:id="rId30"/>
    <p:sldId id="290" r:id="rId31"/>
    <p:sldId id="291" r:id="rId32"/>
    <p:sldId id="292" r:id="rId33"/>
    <p:sldId id="293" r:id="rId34"/>
    <p:sldId id="318" r:id="rId35"/>
    <p:sldId id="347" r:id="rId36"/>
    <p:sldId id="346" r:id="rId37"/>
    <p:sldId id="339" r:id="rId38"/>
    <p:sldId id="294"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348" r:id="rId52"/>
    <p:sldId id="276" r:id="rId53"/>
    <p:sldId id="277" r:id="rId54"/>
    <p:sldId id="279" r:id="rId55"/>
    <p:sldId id="280" r:id="rId56"/>
    <p:sldId id="281" r:id="rId57"/>
    <p:sldId id="319"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markets2019\lecture%203\inflation.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markets2019\lecture%203\inflation.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Inflation</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rate</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average</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consumer</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prices</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p>
          <a:p>
            <a:pPr>
              <a:defRPr/>
            </a:pP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Annual</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percent</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change</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a:t>
            </a:r>
            <a:r>
              <a:rPr lang="fi-FI" sz="3500" b="0" i="0" u="none" strike="noStrike" baseline="0" dirty="0">
                <a:solidFill>
                  <a:schemeClr val="tx1"/>
                </a:solidFill>
                <a:latin typeface="Times New Roman" panose="02020603050405020304" pitchFamily="18" charset="0"/>
                <a:cs typeface="Times New Roman" panose="02020603050405020304" pitchFamily="18" charset="0"/>
              </a:rPr>
              <a:t> </a:t>
            </a:r>
            <a:endParaRPr lang="fi-FI" sz="35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PCPIPCH!$A$2</c:f>
              <c:strCache>
                <c:ptCount val="1"/>
                <c:pt idx="0">
                  <c:v>Advanced economies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PCPIPCH!$B$2:$T$2</c:f>
              <c:numCache>
                <c:formatCode>General</c:formatCode>
                <c:ptCount val="19"/>
                <c:pt idx="0">
                  <c:v>2.2000000000000002</c:v>
                </c:pt>
                <c:pt idx="1">
                  <c:v>2.2000000000000002</c:v>
                </c:pt>
                <c:pt idx="2">
                  <c:v>1.5</c:v>
                </c:pt>
                <c:pt idx="3">
                  <c:v>1.8</c:v>
                </c:pt>
                <c:pt idx="4">
                  <c:v>2</c:v>
                </c:pt>
                <c:pt idx="5">
                  <c:v>2.2999999999999998</c:v>
                </c:pt>
                <c:pt idx="6">
                  <c:v>2.4</c:v>
                </c:pt>
                <c:pt idx="7">
                  <c:v>2.2000000000000002</c:v>
                </c:pt>
                <c:pt idx="8">
                  <c:v>3.4</c:v>
                </c:pt>
                <c:pt idx="9">
                  <c:v>0.2</c:v>
                </c:pt>
                <c:pt idx="10">
                  <c:v>1.5</c:v>
                </c:pt>
                <c:pt idx="11">
                  <c:v>2.7</c:v>
                </c:pt>
                <c:pt idx="12">
                  <c:v>2</c:v>
                </c:pt>
                <c:pt idx="13">
                  <c:v>1.4</c:v>
                </c:pt>
                <c:pt idx="14">
                  <c:v>1.4</c:v>
                </c:pt>
                <c:pt idx="15">
                  <c:v>0.3</c:v>
                </c:pt>
                <c:pt idx="16">
                  <c:v>0.8</c:v>
                </c:pt>
                <c:pt idx="17">
                  <c:v>1.7</c:v>
                </c:pt>
                <c:pt idx="18">
                  <c:v>2</c:v>
                </c:pt>
              </c:numCache>
            </c:numRef>
          </c:val>
          <c:smooth val="0"/>
          <c:extLst>
            <c:ext xmlns:c16="http://schemas.microsoft.com/office/drawing/2014/chart" uri="{C3380CC4-5D6E-409C-BE32-E72D297353CC}">
              <c16:uniqueId val="{00000000-81DA-41D2-8185-233162C74914}"/>
            </c:ext>
          </c:extLst>
        </c:ser>
        <c:ser>
          <c:idx val="1"/>
          <c:order val="1"/>
          <c:tx>
            <c:strRef>
              <c:f>PCPIPCH!$A$3</c:f>
              <c:strCache>
                <c:ptCount val="1"/>
                <c:pt idx="0">
                  <c:v>Commonwealth of Independent States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PCPIPCH!$B$3:$T$3</c:f>
              <c:numCache>
                <c:formatCode>General</c:formatCode>
                <c:ptCount val="19"/>
                <c:pt idx="0">
                  <c:v>23.4</c:v>
                </c:pt>
                <c:pt idx="1">
                  <c:v>20.2</c:v>
                </c:pt>
                <c:pt idx="2">
                  <c:v>14.1</c:v>
                </c:pt>
                <c:pt idx="3">
                  <c:v>12.4</c:v>
                </c:pt>
                <c:pt idx="4">
                  <c:v>10.4</c:v>
                </c:pt>
                <c:pt idx="5">
                  <c:v>12.1</c:v>
                </c:pt>
                <c:pt idx="6">
                  <c:v>9.5</c:v>
                </c:pt>
                <c:pt idx="7">
                  <c:v>9.6999999999999993</c:v>
                </c:pt>
                <c:pt idx="8">
                  <c:v>15.4</c:v>
                </c:pt>
                <c:pt idx="9">
                  <c:v>11.1</c:v>
                </c:pt>
                <c:pt idx="10">
                  <c:v>7.2</c:v>
                </c:pt>
                <c:pt idx="11">
                  <c:v>9.8000000000000007</c:v>
                </c:pt>
                <c:pt idx="12">
                  <c:v>6.2</c:v>
                </c:pt>
                <c:pt idx="13">
                  <c:v>6.5</c:v>
                </c:pt>
                <c:pt idx="14">
                  <c:v>8.1</c:v>
                </c:pt>
                <c:pt idx="15">
                  <c:v>15.5</c:v>
                </c:pt>
                <c:pt idx="16">
                  <c:v>8.3000000000000007</c:v>
                </c:pt>
                <c:pt idx="17">
                  <c:v>5.5</c:v>
                </c:pt>
                <c:pt idx="18">
                  <c:v>4.5</c:v>
                </c:pt>
              </c:numCache>
            </c:numRef>
          </c:val>
          <c:smooth val="0"/>
          <c:extLst>
            <c:ext xmlns:c16="http://schemas.microsoft.com/office/drawing/2014/chart" uri="{C3380CC4-5D6E-409C-BE32-E72D297353CC}">
              <c16:uniqueId val="{00000001-81DA-41D2-8185-233162C74914}"/>
            </c:ext>
          </c:extLst>
        </c:ser>
        <c:ser>
          <c:idx val="2"/>
          <c:order val="2"/>
          <c:tx>
            <c:strRef>
              <c:f>PCPIPCH!$A$4</c:f>
              <c:strCache>
                <c:ptCount val="1"/>
                <c:pt idx="0">
                  <c:v>Emerging and Developing Asia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PCPIPCH!$B$4:$T$4</c:f>
              <c:numCache>
                <c:formatCode>General</c:formatCode>
                <c:ptCount val="19"/>
                <c:pt idx="0">
                  <c:v>1.9</c:v>
                </c:pt>
                <c:pt idx="1">
                  <c:v>3.4</c:v>
                </c:pt>
                <c:pt idx="2">
                  <c:v>2.6</c:v>
                </c:pt>
                <c:pt idx="3">
                  <c:v>2.9</c:v>
                </c:pt>
                <c:pt idx="4">
                  <c:v>4.2</c:v>
                </c:pt>
                <c:pt idx="5">
                  <c:v>4</c:v>
                </c:pt>
                <c:pt idx="6">
                  <c:v>4.5999999999999996</c:v>
                </c:pt>
                <c:pt idx="7">
                  <c:v>5.5</c:v>
                </c:pt>
                <c:pt idx="8">
                  <c:v>7.5</c:v>
                </c:pt>
                <c:pt idx="9">
                  <c:v>3.1</c:v>
                </c:pt>
                <c:pt idx="10">
                  <c:v>5.0999999999999996</c:v>
                </c:pt>
                <c:pt idx="11">
                  <c:v>6.5</c:v>
                </c:pt>
                <c:pt idx="12">
                  <c:v>4.5999999999999996</c:v>
                </c:pt>
                <c:pt idx="13">
                  <c:v>4.5999999999999996</c:v>
                </c:pt>
                <c:pt idx="14">
                  <c:v>3.4</c:v>
                </c:pt>
                <c:pt idx="15">
                  <c:v>2.7</c:v>
                </c:pt>
                <c:pt idx="16">
                  <c:v>2.8</c:v>
                </c:pt>
                <c:pt idx="17">
                  <c:v>2.4</c:v>
                </c:pt>
                <c:pt idx="18">
                  <c:v>3</c:v>
                </c:pt>
              </c:numCache>
            </c:numRef>
          </c:val>
          <c:smooth val="0"/>
          <c:extLst>
            <c:ext xmlns:c16="http://schemas.microsoft.com/office/drawing/2014/chart" uri="{C3380CC4-5D6E-409C-BE32-E72D297353CC}">
              <c16:uniqueId val="{00000002-81DA-41D2-8185-233162C74914}"/>
            </c:ext>
          </c:extLst>
        </c:ser>
        <c:ser>
          <c:idx val="3"/>
          <c:order val="3"/>
          <c:tx>
            <c:strRef>
              <c:f>PCPIPCH!$A$5</c:f>
              <c:strCache>
                <c:ptCount val="1"/>
                <c:pt idx="0">
                  <c:v>Emerging and Developing Europe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PCPIPCH!$B$5:$T$5</c:f>
              <c:numCache>
                <c:formatCode>General</c:formatCode>
                <c:ptCount val="19"/>
                <c:pt idx="0">
                  <c:v>31.7</c:v>
                </c:pt>
                <c:pt idx="1">
                  <c:v>28</c:v>
                </c:pt>
                <c:pt idx="2">
                  <c:v>20.399999999999999</c:v>
                </c:pt>
                <c:pt idx="3">
                  <c:v>12.2</c:v>
                </c:pt>
                <c:pt idx="4">
                  <c:v>6.9</c:v>
                </c:pt>
                <c:pt idx="5">
                  <c:v>6.1</c:v>
                </c:pt>
                <c:pt idx="6">
                  <c:v>6.1</c:v>
                </c:pt>
                <c:pt idx="7">
                  <c:v>6.1</c:v>
                </c:pt>
                <c:pt idx="8">
                  <c:v>8</c:v>
                </c:pt>
                <c:pt idx="9">
                  <c:v>4.8</c:v>
                </c:pt>
                <c:pt idx="10">
                  <c:v>5.7</c:v>
                </c:pt>
                <c:pt idx="11">
                  <c:v>5.4</c:v>
                </c:pt>
                <c:pt idx="12">
                  <c:v>6.1</c:v>
                </c:pt>
                <c:pt idx="13">
                  <c:v>4.5</c:v>
                </c:pt>
                <c:pt idx="14">
                  <c:v>4.0999999999999996</c:v>
                </c:pt>
                <c:pt idx="15">
                  <c:v>3.2</c:v>
                </c:pt>
                <c:pt idx="16">
                  <c:v>3.2</c:v>
                </c:pt>
                <c:pt idx="17">
                  <c:v>6.2</c:v>
                </c:pt>
                <c:pt idx="18">
                  <c:v>8.3000000000000007</c:v>
                </c:pt>
              </c:numCache>
            </c:numRef>
          </c:val>
          <c:smooth val="0"/>
          <c:extLst>
            <c:ext xmlns:c16="http://schemas.microsoft.com/office/drawing/2014/chart" uri="{C3380CC4-5D6E-409C-BE32-E72D297353CC}">
              <c16:uniqueId val="{00000003-81DA-41D2-8185-233162C74914}"/>
            </c:ext>
          </c:extLst>
        </c:ser>
        <c:ser>
          <c:idx val="4"/>
          <c:order val="4"/>
          <c:tx>
            <c:strRef>
              <c:f>PCPIPCH!$A$6</c:f>
              <c:strCache>
                <c:ptCount val="1"/>
                <c:pt idx="0">
                  <c:v>Emerging market and developing economies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PCPIPCH!$B$6:$T$6</c:f>
              <c:numCache>
                <c:formatCode>General</c:formatCode>
                <c:ptCount val="19"/>
                <c:pt idx="0">
                  <c:v>8.5</c:v>
                </c:pt>
                <c:pt idx="1">
                  <c:v>8.1</c:v>
                </c:pt>
                <c:pt idx="2">
                  <c:v>6.6</c:v>
                </c:pt>
                <c:pt idx="3">
                  <c:v>6.5</c:v>
                </c:pt>
                <c:pt idx="4">
                  <c:v>6</c:v>
                </c:pt>
                <c:pt idx="5">
                  <c:v>6.1</c:v>
                </c:pt>
                <c:pt idx="6">
                  <c:v>5.9</c:v>
                </c:pt>
                <c:pt idx="7">
                  <c:v>6.5</c:v>
                </c:pt>
                <c:pt idx="8">
                  <c:v>9.1999999999999993</c:v>
                </c:pt>
                <c:pt idx="9">
                  <c:v>5.2</c:v>
                </c:pt>
                <c:pt idx="10">
                  <c:v>5.6</c:v>
                </c:pt>
                <c:pt idx="11">
                  <c:v>7.1</c:v>
                </c:pt>
                <c:pt idx="12">
                  <c:v>5.8</c:v>
                </c:pt>
                <c:pt idx="13">
                  <c:v>5.5</c:v>
                </c:pt>
                <c:pt idx="14">
                  <c:v>4.7</c:v>
                </c:pt>
                <c:pt idx="15">
                  <c:v>4.7</c:v>
                </c:pt>
                <c:pt idx="16">
                  <c:v>4.2</c:v>
                </c:pt>
                <c:pt idx="17">
                  <c:v>4.3</c:v>
                </c:pt>
                <c:pt idx="18">
                  <c:v>5</c:v>
                </c:pt>
              </c:numCache>
            </c:numRef>
          </c:val>
          <c:smooth val="0"/>
          <c:extLst>
            <c:ext xmlns:c16="http://schemas.microsoft.com/office/drawing/2014/chart" uri="{C3380CC4-5D6E-409C-BE32-E72D297353CC}">
              <c16:uniqueId val="{00000004-81DA-41D2-8185-233162C74914}"/>
            </c:ext>
          </c:extLst>
        </c:ser>
        <c:ser>
          <c:idx val="5"/>
          <c:order val="5"/>
          <c:tx>
            <c:strRef>
              <c:f>PCPIPCH!$A$7</c:f>
              <c:strCache>
                <c:ptCount val="1"/>
                <c:pt idx="0">
                  <c:v>Latin America and the Caribbean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PCPIPCH!$B$7:$T$7</c:f>
              <c:numCache>
                <c:formatCode>General</c:formatCode>
                <c:ptCount val="19"/>
                <c:pt idx="0">
                  <c:v>8.9</c:v>
                </c:pt>
                <c:pt idx="1">
                  <c:v>7</c:v>
                </c:pt>
                <c:pt idx="2">
                  <c:v>6.5</c:v>
                </c:pt>
                <c:pt idx="3">
                  <c:v>9.3000000000000007</c:v>
                </c:pt>
                <c:pt idx="4">
                  <c:v>6.1</c:v>
                </c:pt>
                <c:pt idx="5">
                  <c:v>5.4</c:v>
                </c:pt>
                <c:pt idx="6">
                  <c:v>4.2</c:v>
                </c:pt>
                <c:pt idx="7">
                  <c:v>4.2</c:v>
                </c:pt>
                <c:pt idx="8">
                  <c:v>6.4</c:v>
                </c:pt>
                <c:pt idx="9">
                  <c:v>4.5999999999999996</c:v>
                </c:pt>
                <c:pt idx="10">
                  <c:v>4.2</c:v>
                </c:pt>
                <c:pt idx="11">
                  <c:v>5.2</c:v>
                </c:pt>
                <c:pt idx="12">
                  <c:v>4.5999999999999996</c:v>
                </c:pt>
                <c:pt idx="13">
                  <c:v>4.5999999999999996</c:v>
                </c:pt>
                <c:pt idx="14">
                  <c:v>4.9000000000000004</c:v>
                </c:pt>
                <c:pt idx="15">
                  <c:v>5.5</c:v>
                </c:pt>
                <c:pt idx="16">
                  <c:v>5.6</c:v>
                </c:pt>
                <c:pt idx="17">
                  <c:v>6</c:v>
                </c:pt>
                <c:pt idx="18">
                  <c:v>6.1</c:v>
                </c:pt>
              </c:numCache>
            </c:numRef>
          </c:val>
          <c:smooth val="0"/>
          <c:extLst>
            <c:ext xmlns:c16="http://schemas.microsoft.com/office/drawing/2014/chart" uri="{C3380CC4-5D6E-409C-BE32-E72D297353CC}">
              <c16:uniqueId val="{00000005-81DA-41D2-8185-233162C74914}"/>
            </c:ext>
          </c:extLst>
        </c:ser>
        <c:ser>
          <c:idx val="6"/>
          <c:order val="6"/>
          <c:tx>
            <c:strRef>
              <c:f>PCPIPCH!$A$8</c:f>
              <c:strCache>
                <c:ptCount val="1"/>
                <c:pt idx="0">
                  <c:v>Middle East and North Africa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PCPIPCH!$B$8:$T$8</c:f>
              <c:numCache>
                <c:formatCode>General</c:formatCode>
                <c:ptCount val="19"/>
                <c:pt idx="0">
                  <c:v>3.2</c:v>
                </c:pt>
                <c:pt idx="1">
                  <c:v>3.2</c:v>
                </c:pt>
                <c:pt idx="2">
                  <c:v>4.8</c:v>
                </c:pt>
                <c:pt idx="3">
                  <c:v>5.2</c:v>
                </c:pt>
                <c:pt idx="4">
                  <c:v>6.2</c:v>
                </c:pt>
                <c:pt idx="5">
                  <c:v>6.9</c:v>
                </c:pt>
                <c:pt idx="6">
                  <c:v>8.3000000000000007</c:v>
                </c:pt>
                <c:pt idx="7">
                  <c:v>10.7</c:v>
                </c:pt>
                <c:pt idx="8">
                  <c:v>11.8</c:v>
                </c:pt>
                <c:pt idx="9">
                  <c:v>6.1</c:v>
                </c:pt>
                <c:pt idx="10">
                  <c:v>6.3</c:v>
                </c:pt>
                <c:pt idx="11">
                  <c:v>8.8000000000000007</c:v>
                </c:pt>
                <c:pt idx="12">
                  <c:v>9.6999999999999993</c:v>
                </c:pt>
                <c:pt idx="13">
                  <c:v>9.4</c:v>
                </c:pt>
                <c:pt idx="14">
                  <c:v>6.5</c:v>
                </c:pt>
                <c:pt idx="15">
                  <c:v>5.5</c:v>
                </c:pt>
                <c:pt idx="16">
                  <c:v>4.9000000000000004</c:v>
                </c:pt>
                <c:pt idx="17">
                  <c:v>6.7</c:v>
                </c:pt>
                <c:pt idx="18">
                  <c:v>11.8</c:v>
                </c:pt>
              </c:numCache>
            </c:numRef>
          </c:val>
          <c:smooth val="0"/>
          <c:extLst>
            <c:ext xmlns:c16="http://schemas.microsoft.com/office/drawing/2014/chart" uri="{C3380CC4-5D6E-409C-BE32-E72D297353CC}">
              <c16:uniqueId val="{00000006-81DA-41D2-8185-233162C74914}"/>
            </c:ext>
          </c:extLst>
        </c:ser>
        <c:ser>
          <c:idx val="7"/>
          <c:order val="7"/>
          <c:tx>
            <c:strRef>
              <c:f>PCPIPCH!$A$9</c:f>
              <c:strCache>
                <c:ptCount val="1"/>
                <c:pt idx="0">
                  <c:v>Middle East, North Africa, Afghanistan, and 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PCPIPCH!$B$9:$T$9</c:f>
              <c:numCache>
                <c:formatCode>General</c:formatCode>
                <c:ptCount val="19"/>
                <c:pt idx="0">
                  <c:v>3.2</c:v>
                </c:pt>
                <c:pt idx="1">
                  <c:v>3.3</c:v>
                </c:pt>
                <c:pt idx="2">
                  <c:v>4.7</c:v>
                </c:pt>
                <c:pt idx="3">
                  <c:v>5.0999999999999996</c:v>
                </c:pt>
                <c:pt idx="4">
                  <c:v>6.1</c:v>
                </c:pt>
                <c:pt idx="5">
                  <c:v>7.2</c:v>
                </c:pt>
                <c:pt idx="6">
                  <c:v>8.1999999999999993</c:v>
                </c:pt>
                <c:pt idx="7">
                  <c:v>10.4</c:v>
                </c:pt>
                <c:pt idx="8">
                  <c:v>11.9</c:v>
                </c:pt>
                <c:pt idx="9">
                  <c:v>7.4</c:v>
                </c:pt>
                <c:pt idx="10">
                  <c:v>6.6</c:v>
                </c:pt>
                <c:pt idx="11">
                  <c:v>9.3000000000000007</c:v>
                </c:pt>
                <c:pt idx="12">
                  <c:v>9.8000000000000007</c:v>
                </c:pt>
                <c:pt idx="13">
                  <c:v>9.1999999999999993</c:v>
                </c:pt>
                <c:pt idx="14">
                  <c:v>6.7</c:v>
                </c:pt>
                <c:pt idx="15">
                  <c:v>5.4</c:v>
                </c:pt>
                <c:pt idx="16">
                  <c:v>4.7</c:v>
                </c:pt>
                <c:pt idx="17">
                  <c:v>6.4</c:v>
                </c:pt>
                <c:pt idx="18">
                  <c:v>10.8</c:v>
                </c:pt>
              </c:numCache>
            </c:numRef>
          </c:val>
          <c:smooth val="0"/>
          <c:extLst>
            <c:ext xmlns:c16="http://schemas.microsoft.com/office/drawing/2014/chart" uri="{C3380CC4-5D6E-409C-BE32-E72D297353CC}">
              <c16:uniqueId val="{00000007-81DA-41D2-8185-233162C74914}"/>
            </c:ext>
          </c:extLst>
        </c:ser>
        <c:ser>
          <c:idx val="8"/>
          <c:order val="8"/>
          <c:tx>
            <c:strRef>
              <c:f>PCPIPCH!$A$10</c:f>
              <c:strCache>
                <c:ptCount val="1"/>
                <c:pt idx="0">
                  <c:v>Sub-Saharan Africa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PCPIPCH!$B$10:$T$10</c:f>
              <c:numCache>
                <c:formatCode>General</c:formatCode>
                <c:ptCount val="19"/>
                <c:pt idx="0">
                  <c:v>16.2</c:v>
                </c:pt>
                <c:pt idx="1">
                  <c:v>14.4</c:v>
                </c:pt>
                <c:pt idx="2">
                  <c:v>11.1</c:v>
                </c:pt>
                <c:pt idx="3">
                  <c:v>11.4</c:v>
                </c:pt>
                <c:pt idx="4">
                  <c:v>9.1999999999999993</c:v>
                </c:pt>
                <c:pt idx="5">
                  <c:v>9.6</c:v>
                </c:pt>
                <c:pt idx="6">
                  <c:v>7.4</c:v>
                </c:pt>
                <c:pt idx="7">
                  <c:v>5.5</c:v>
                </c:pt>
                <c:pt idx="8">
                  <c:v>12.8</c:v>
                </c:pt>
                <c:pt idx="9">
                  <c:v>9.6999999999999993</c:v>
                </c:pt>
                <c:pt idx="10">
                  <c:v>8.1</c:v>
                </c:pt>
                <c:pt idx="11">
                  <c:v>9.3000000000000007</c:v>
                </c:pt>
                <c:pt idx="12">
                  <c:v>9.1999999999999993</c:v>
                </c:pt>
                <c:pt idx="13">
                  <c:v>6.5</c:v>
                </c:pt>
                <c:pt idx="14">
                  <c:v>6.3</c:v>
                </c:pt>
                <c:pt idx="15">
                  <c:v>6.9</c:v>
                </c:pt>
                <c:pt idx="16">
                  <c:v>11.2</c:v>
                </c:pt>
                <c:pt idx="17">
                  <c:v>11</c:v>
                </c:pt>
                <c:pt idx="18">
                  <c:v>8.6</c:v>
                </c:pt>
              </c:numCache>
            </c:numRef>
          </c:val>
          <c:smooth val="0"/>
          <c:extLst>
            <c:ext xmlns:c16="http://schemas.microsoft.com/office/drawing/2014/chart" uri="{C3380CC4-5D6E-409C-BE32-E72D297353CC}">
              <c16:uniqueId val="{00000008-81DA-41D2-8185-233162C74914}"/>
            </c:ext>
          </c:extLst>
        </c:ser>
        <c:dLbls>
          <c:showLegendKey val="0"/>
          <c:showVal val="0"/>
          <c:showCatName val="0"/>
          <c:showSerName val="0"/>
          <c:showPercent val="0"/>
          <c:showBubbleSize val="0"/>
        </c:dLbls>
        <c:marker val="1"/>
        <c:smooth val="0"/>
        <c:axId val="286504064"/>
        <c:axId val="286504896"/>
      </c:lineChart>
      <c:catAx>
        <c:axId val="28650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86504896"/>
        <c:crosses val="autoZero"/>
        <c:auto val="1"/>
        <c:lblAlgn val="ctr"/>
        <c:lblOffset val="100"/>
        <c:noMultiLvlLbl val="0"/>
      </c:catAx>
      <c:valAx>
        <c:axId val="28650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8650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A0B1-40AF-BDA9-E026F888D181}"/>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A0B1-40AF-BDA9-E026F888D181}"/>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A0B1-40AF-BDA9-E026F888D181}"/>
            </c:ext>
          </c:extLst>
        </c:ser>
        <c:ser>
          <c:idx val="3"/>
          <c:order val="3"/>
          <c:tx>
            <c:strRef>
              <c:f>fem!$A$5</c:f>
              <c:strCache>
                <c:ptCount val="1"/>
                <c:pt idx="0">
                  <c:v>Cote d'Ivoire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fem!$B$5:$BG$5</c:f>
              <c:numCache>
                <c:formatCode>General</c:formatCode>
                <c:ptCount val="58"/>
                <c:pt idx="0">
                  <c:v>245.19510139835899</c:v>
                </c:pt>
                <c:pt idx="1">
                  <c:v>245.26010162116</c:v>
                </c:pt>
                <c:pt idx="2">
                  <c:v>245.013850686544</c:v>
                </c:pt>
                <c:pt idx="3">
                  <c:v>245.01635069607499</c:v>
                </c:pt>
                <c:pt idx="4">
                  <c:v>245.027184079042</c:v>
                </c:pt>
                <c:pt idx="5">
                  <c:v>245.06093420770799</c:v>
                </c:pt>
                <c:pt idx="6">
                  <c:v>245.67843655764401</c:v>
                </c:pt>
                <c:pt idx="7">
                  <c:v>246.00093779128099</c:v>
                </c:pt>
                <c:pt idx="8">
                  <c:v>247.56469375695099</c:v>
                </c:pt>
                <c:pt idx="9">
                  <c:v>259.960574351236</c:v>
                </c:pt>
                <c:pt idx="10">
                  <c:v>276.403137026845</c:v>
                </c:pt>
                <c:pt idx="11">
                  <c:v>275.35645668533198</c:v>
                </c:pt>
                <c:pt idx="12">
                  <c:v>252.02762746264901</c:v>
                </c:pt>
                <c:pt idx="13">
                  <c:v>222.88918305322699</c:v>
                </c:pt>
                <c:pt idx="14">
                  <c:v>240.70466763782301</c:v>
                </c:pt>
                <c:pt idx="15">
                  <c:v>214.31290034121901</c:v>
                </c:pt>
                <c:pt idx="16">
                  <c:v>238.95049426705901</c:v>
                </c:pt>
                <c:pt idx="17">
                  <c:v>245.67968656657601</c:v>
                </c:pt>
                <c:pt idx="18">
                  <c:v>225.65586023395699</c:v>
                </c:pt>
                <c:pt idx="19">
                  <c:v>212.721644262377</c:v>
                </c:pt>
                <c:pt idx="20">
                  <c:v>211.27955541470499</c:v>
                </c:pt>
                <c:pt idx="21">
                  <c:v>271.73145255032699</c:v>
                </c:pt>
                <c:pt idx="22">
                  <c:v>328.60625269898998</c:v>
                </c:pt>
                <c:pt idx="23">
                  <c:v>381.06603602462798</c:v>
                </c:pt>
                <c:pt idx="24">
                  <c:v>436.95666578800802</c:v>
                </c:pt>
                <c:pt idx="25">
                  <c:v>449.26296271160697</c:v>
                </c:pt>
                <c:pt idx="26">
                  <c:v>346.305903554493</c:v>
                </c:pt>
                <c:pt idx="27">
                  <c:v>300.53656240147802</c:v>
                </c:pt>
                <c:pt idx="28">
                  <c:v>297.84821881937802</c:v>
                </c:pt>
                <c:pt idx="29">
                  <c:v>319.008299487903</c:v>
                </c:pt>
                <c:pt idx="30">
                  <c:v>272.264787954393</c:v>
                </c:pt>
                <c:pt idx="31">
                  <c:v>282.10690880881998</c:v>
                </c:pt>
                <c:pt idx="32">
                  <c:v>264.69180075057898</c:v>
                </c:pt>
                <c:pt idx="33">
                  <c:v>283.16257950001801</c:v>
                </c:pt>
                <c:pt idx="34">
                  <c:v>555.20469565569704</c:v>
                </c:pt>
                <c:pt idx="35">
                  <c:v>499.14842590131002</c:v>
                </c:pt>
                <c:pt idx="36">
                  <c:v>511.55243027251601</c:v>
                </c:pt>
                <c:pt idx="37">
                  <c:v>583.66937235339503</c:v>
                </c:pt>
                <c:pt idx="38">
                  <c:v>589.951774567332</c:v>
                </c:pt>
                <c:pt idx="39">
                  <c:v>615.69913197380595</c:v>
                </c:pt>
                <c:pt idx="40">
                  <c:v>711.97627443083297</c:v>
                </c:pt>
                <c:pt idx="41">
                  <c:v>733.03850707000004</c:v>
                </c:pt>
                <c:pt idx="42">
                  <c:v>696.98820361166702</c:v>
                </c:pt>
                <c:pt idx="43">
                  <c:v>581.20031386416701</c:v>
                </c:pt>
                <c:pt idx="44">
                  <c:v>528.28480930499995</c:v>
                </c:pt>
                <c:pt idx="45">
                  <c:v>527.46814284000004</c:v>
                </c:pt>
                <c:pt idx="46">
                  <c:v>522.89010961083295</c:v>
                </c:pt>
                <c:pt idx="47">
                  <c:v>479.26678258750002</c:v>
                </c:pt>
                <c:pt idx="48">
                  <c:v>447.80525556077299</c:v>
                </c:pt>
                <c:pt idx="49">
                  <c:v>472.18629075489298</c:v>
                </c:pt>
                <c:pt idx="50">
                  <c:v>495.277021572396</c:v>
                </c:pt>
                <c:pt idx="51">
                  <c:v>471.86611409170001</c:v>
                </c:pt>
                <c:pt idx="52">
                  <c:v>510.52713590196998</c:v>
                </c:pt>
                <c:pt idx="53">
                  <c:v>494.04003744699003</c:v>
                </c:pt>
                <c:pt idx="54">
                  <c:v>494.41495286493699</c:v>
                </c:pt>
                <c:pt idx="55">
                  <c:v>591.44950750132796</c:v>
                </c:pt>
                <c:pt idx="56">
                  <c:v>593.00817042493395</c:v>
                </c:pt>
                <c:pt idx="57">
                  <c:v>582.09455014964101</c:v>
                </c:pt>
              </c:numCache>
            </c:numRef>
          </c:val>
          <c:smooth val="0"/>
          <c:extLst>
            <c:ext xmlns:c16="http://schemas.microsoft.com/office/drawing/2014/chart" uri="{C3380CC4-5D6E-409C-BE32-E72D297353CC}">
              <c16:uniqueId val="{00000003-A0B1-40AF-BDA9-E026F888D181}"/>
            </c:ext>
          </c:extLst>
        </c:ser>
        <c:ser>
          <c:idx val="4"/>
          <c:order val="4"/>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4-A0B1-40AF-BDA9-E026F888D181}"/>
            </c:ext>
          </c:extLst>
        </c:ser>
        <c:ser>
          <c:idx val="5"/>
          <c:order val="5"/>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5-A0B1-40AF-BDA9-E026F888D181}"/>
            </c:ext>
          </c:extLst>
        </c:ser>
        <c:ser>
          <c:idx val="6"/>
          <c:order val="6"/>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6-A0B1-40AF-BDA9-E026F888D181}"/>
            </c:ext>
          </c:extLst>
        </c:ser>
        <c:ser>
          <c:idx val="7"/>
          <c:order val="7"/>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7-A0B1-40AF-BDA9-E026F888D181}"/>
            </c:ext>
          </c:extLst>
        </c:ser>
        <c:ser>
          <c:idx val="8"/>
          <c:order val="8"/>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8-A0B1-40AF-BDA9-E026F888D181}"/>
            </c:ext>
          </c:extLst>
        </c:ser>
        <c:ser>
          <c:idx val="9"/>
          <c:order val="9"/>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9-A0B1-40AF-BDA9-E026F888D181}"/>
            </c:ext>
          </c:extLst>
        </c:ser>
        <c:ser>
          <c:idx val="10"/>
          <c:order val="10"/>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A-A0B1-40AF-BDA9-E026F888D181}"/>
            </c:ext>
          </c:extLst>
        </c:ser>
        <c:ser>
          <c:idx val="11"/>
          <c:order val="11"/>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B-A0B1-40AF-BDA9-E026F888D181}"/>
            </c:ext>
          </c:extLst>
        </c:ser>
        <c:ser>
          <c:idx val="12"/>
          <c:order val="12"/>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C-A0B1-40AF-BDA9-E026F888D181}"/>
            </c:ext>
          </c:extLst>
        </c:ser>
        <c:ser>
          <c:idx val="13"/>
          <c:order val="13"/>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D-A0B1-40AF-BDA9-E026F888D181}"/>
            </c:ext>
          </c:extLst>
        </c:ser>
        <c:ser>
          <c:idx val="14"/>
          <c:order val="14"/>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E-A0B1-40AF-BDA9-E026F888D181}"/>
            </c:ext>
          </c:extLst>
        </c:ser>
        <c:ser>
          <c:idx val="15"/>
          <c:order val="15"/>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F-A0B1-40AF-BDA9-E026F888D181}"/>
            </c:ext>
          </c:extLst>
        </c:ser>
        <c:ser>
          <c:idx val="16"/>
          <c:order val="16"/>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10-A0B1-40AF-BDA9-E026F888D181}"/>
            </c:ext>
          </c:extLst>
        </c:ser>
        <c:ser>
          <c:idx val="17"/>
          <c:order val="17"/>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1-A0B1-40AF-BDA9-E026F888D181}"/>
            </c:ext>
          </c:extLst>
        </c:ser>
        <c:ser>
          <c:idx val="18"/>
          <c:order val="18"/>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2-A0B1-40AF-BDA9-E026F888D181}"/>
            </c:ext>
          </c:extLst>
        </c:ser>
        <c:ser>
          <c:idx val="19"/>
          <c:order val="19"/>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3-A0B1-40AF-BDA9-E026F888D181}"/>
            </c:ext>
          </c:extLst>
        </c:ser>
        <c:ser>
          <c:idx val="20"/>
          <c:order val="20"/>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4-A0B1-40AF-BDA9-E026F888D181}"/>
            </c:ext>
          </c:extLst>
        </c:ser>
        <c:ser>
          <c:idx val="21"/>
          <c:order val="21"/>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5-A0B1-40AF-BDA9-E026F888D181}"/>
            </c:ext>
          </c:extLst>
        </c:ser>
        <c:ser>
          <c:idx val="22"/>
          <c:order val="22"/>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6-A0B1-40AF-BDA9-E026F888D181}"/>
            </c:ext>
          </c:extLst>
        </c:ser>
        <c:ser>
          <c:idx val="23"/>
          <c:order val="2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7-A0B1-40AF-BDA9-E026F888D181}"/>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A825-453E-AF4E-1382A8D2E88F}"/>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A825-453E-AF4E-1382A8D2E88F}"/>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A825-453E-AF4E-1382A8D2E88F}"/>
            </c:ext>
          </c:extLst>
        </c:ser>
        <c:ser>
          <c:idx val="4"/>
          <c:order val="3"/>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3-A825-453E-AF4E-1382A8D2E88F}"/>
            </c:ext>
          </c:extLst>
        </c:ser>
        <c:ser>
          <c:idx val="5"/>
          <c:order val="4"/>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4-A825-453E-AF4E-1382A8D2E88F}"/>
            </c:ext>
          </c:extLst>
        </c:ser>
        <c:ser>
          <c:idx val="6"/>
          <c:order val="5"/>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5-A825-453E-AF4E-1382A8D2E88F}"/>
            </c:ext>
          </c:extLst>
        </c:ser>
        <c:ser>
          <c:idx val="7"/>
          <c:order val="6"/>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6-A825-453E-AF4E-1382A8D2E88F}"/>
            </c:ext>
          </c:extLst>
        </c:ser>
        <c:ser>
          <c:idx val="8"/>
          <c:order val="7"/>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7-A825-453E-AF4E-1382A8D2E88F}"/>
            </c:ext>
          </c:extLst>
        </c:ser>
        <c:ser>
          <c:idx val="9"/>
          <c:order val="8"/>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8-A825-453E-AF4E-1382A8D2E88F}"/>
            </c:ext>
          </c:extLst>
        </c:ser>
        <c:ser>
          <c:idx val="10"/>
          <c:order val="9"/>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9-A825-453E-AF4E-1382A8D2E88F}"/>
            </c:ext>
          </c:extLst>
        </c:ser>
        <c:ser>
          <c:idx val="11"/>
          <c:order val="10"/>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A-A825-453E-AF4E-1382A8D2E88F}"/>
            </c:ext>
          </c:extLst>
        </c:ser>
        <c:ser>
          <c:idx val="12"/>
          <c:order val="11"/>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B-A825-453E-AF4E-1382A8D2E88F}"/>
            </c:ext>
          </c:extLst>
        </c:ser>
        <c:ser>
          <c:idx val="13"/>
          <c:order val="12"/>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C-A825-453E-AF4E-1382A8D2E88F}"/>
            </c:ext>
          </c:extLst>
        </c:ser>
        <c:ser>
          <c:idx val="14"/>
          <c:order val="13"/>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D-A825-453E-AF4E-1382A8D2E88F}"/>
            </c:ext>
          </c:extLst>
        </c:ser>
        <c:ser>
          <c:idx val="15"/>
          <c:order val="14"/>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E-A825-453E-AF4E-1382A8D2E88F}"/>
            </c:ext>
          </c:extLst>
        </c:ser>
        <c:ser>
          <c:idx val="16"/>
          <c:order val="15"/>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0F-A825-453E-AF4E-1382A8D2E88F}"/>
            </c:ext>
          </c:extLst>
        </c:ser>
        <c:ser>
          <c:idx val="17"/>
          <c:order val="16"/>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0-A825-453E-AF4E-1382A8D2E88F}"/>
            </c:ext>
          </c:extLst>
        </c:ser>
        <c:ser>
          <c:idx val="18"/>
          <c:order val="17"/>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1-A825-453E-AF4E-1382A8D2E88F}"/>
            </c:ext>
          </c:extLst>
        </c:ser>
        <c:ser>
          <c:idx val="19"/>
          <c:order val="18"/>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2-A825-453E-AF4E-1382A8D2E88F}"/>
            </c:ext>
          </c:extLst>
        </c:ser>
        <c:ser>
          <c:idx val="20"/>
          <c:order val="19"/>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3-A825-453E-AF4E-1382A8D2E88F}"/>
            </c:ext>
          </c:extLst>
        </c:ser>
        <c:ser>
          <c:idx val="21"/>
          <c:order val="20"/>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4-A825-453E-AF4E-1382A8D2E88F}"/>
            </c:ext>
          </c:extLst>
        </c:ser>
        <c:ser>
          <c:idx val="22"/>
          <c:order val="21"/>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5-A825-453E-AF4E-1382A8D2E88F}"/>
            </c:ext>
          </c:extLst>
        </c:ser>
        <c:ser>
          <c:idx val="23"/>
          <c:order val="22"/>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6-A825-453E-AF4E-1382A8D2E88F}"/>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D0A8-42B4-95B3-A9477164D36C}"/>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D0A8-42B4-95B3-A9477164D36C}"/>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D0A8-42B4-95B3-A9477164D36C}"/>
            </c:ext>
          </c:extLst>
        </c:ser>
        <c:ser>
          <c:idx val="4"/>
          <c:order val="3"/>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3-D0A8-42B4-95B3-A9477164D36C}"/>
            </c:ext>
          </c:extLst>
        </c:ser>
        <c:ser>
          <c:idx val="5"/>
          <c:order val="4"/>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4-D0A8-42B4-95B3-A9477164D36C}"/>
            </c:ext>
          </c:extLst>
        </c:ser>
        <c:ser>
          <c:idx val="6"/>
          <c:order val="5"/>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5-D0A8-42B4-95B3-A9477164D36C}"/>
            </c:ext>
          </c:extLst>
        </c:ser>
        <c:ser>
          <c:idx val="7"/>
          <c:order val="6"/>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6-D0A8-42B4-95B3-A9477164D36C}"/>
            </c:ext>
          </c:extLst>
        </c:ser>
        <c:ser>
          <c:idx val="8"/>
          <c:order val="7"/>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7-D0A8-42B4-95B3-A9477164D36C}"/>
            </c:ext>
          </c:extLst>
        </c:ser>
        <c:ser>
          <c:idx val="9"/>
          <c:order val="8"/>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8-D0A8-42B4-95B3-A9477164D36C}"/>
            </c:ext>
          </c:extLst>
        </c:ser>
        <c:ser>
          <c:idx val="11"/>
          <c:order val="9"/>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9-D0A8-42B4-95B3-A9477164D36C}"/>
            </c:ext>
          </c:extLst>
        </c:ser>
        <c:ser>
          <c:idx val="12"/>
          <c:order val="10"/>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A-D0A8-42B4-95B3-A9477164D36C}"/>
            </c:ext>
          </c:extLst>
        </c:ser>
        <c:ser>
          <c:idx val="13"/>
          <c:order val="11"/>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B-D0A8-42B4-95B3-A9477164D36C}"/>
            </c:ext>
          </c:extLst>
        </c:ser>
        <c:ser>
          <c:idx val="14"/>
          <c:order val="12"/>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C-D0A8-42B4-95B3-A9477164D36C}"/>
            </c:ext>
          </c:extLst>
        </c:ser>
        <c:ser>
          <c:idx val="15"/>
          <c:order val="13"/>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D-D0A8-42B4-95B3-A9477164D36C}"/>
            </c:ext>
          </c:extLst>
        </c:ser>
        <c:ser>
          <c:idx val="16"/>
          <c:order val="14"/>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0E-D0A8-42B4-95B3-A9477164D36C}"/>
            </c:ext>
          </c:extLst>
        </c:ser>
        <c:ser>
          <c:idx val="18"/>
          <c:order val="15"/>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0F-D0A8-42B4-95B3-A9477164D36C}"/>
            </c:ext>
          </c:extLst>
        </c:ser>
        <c:ser>
          <c:idx val="19"/>
          <c:order val="16"/>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0-D0A8-42B4-95B3-A9477164D36C}"/>
            </c:ext>
          </c:extLst>
        </c:ser>
        <c:ser>
          <c:idx val="20"/>
          <c:order val="17"/>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1-D0A8-42B4-95B3-A9477164D36C}"/>
            </c:ext>
          </c:extLst>
        </c:ser>
        <c:ser>
          <c:idx val="21"/>
          <c:order val="18"/>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2-D0A8-42B4-95B3-A9477164D36C}"/>
            </c:ext>
          </c:extLst>
        </c:ser>
        <c:ser>
          <c:idx val="23"/>
          <c:order val="19"/>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3-D0A8-42B4-95B3-A9477164D36C}"/>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0-FA6B-4909-B507-34E972B01C3D}"/>
            </c:ext>
          </c:extLst>
        </c:ser>
        <c:ser>
          <c:idx val="2"/>
          <c:order val="1"/>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1-FA6B-4909-B507-34E972B01C3D}"/>
            </c:ext>
          </c:extLst>
        </c:ser>
        <c:ser>
          <c:idx val="4"/>
          <c:order val="2"/>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2-FA6B-4909-B507-34E972B01C3D}"/>
            </c:ext>
          </c:extLst>
        </c:ser>
        <c:ser>
          <c:idx val="5"/>
          <c:order val="3"/>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3-FA6B-4909-B507-34E972B01C3D}"/>
            </c:ext>
          </c:extLst>
        </c:ser>
        <c:ser>
          <c:idx val="6"/>
          <c:order val="4"/>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4-FA6B-4909-B507-34E972B01C3D}"/>
            </c:ext>
          </c:extLst>
        </c:ser>
        <c:ser>
          <c:idx val="7"/>
          <c:order val="5"/>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5-FA6B-4909-B507-34E972B01C3D}"/>
            </c:ext>
          </c:extLst>
        </c:ser>
        <c:ser>
          <c:idx val="8"/>
          <c:order val="6"/>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6-FA6B-4909-B507-34E972B01C3D}"/>
            </c:ext>
          </c:extLst>
        </c:ser>
        <c:ser>
          <c:idx val="11"/>
          <c:order val="7"/>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7-FA6B-4909-B507-34E972B01C3D}"/>
            </c:ext>
          </c:extLst>
        </c:ser>
        <c:ser>
          <c:idx val="12"/>
          <c:order val="8"/>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8-FA6B-4909-B507-34E972B01C3D}"/>
            </c:ext>
          </c:extLst>
        </c:ser>
        <c:ser>
          <c:idx val="13"/>
          <c:order val="9"/>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9-FA6B-4909-B507-34E972B01C3D}"/>
            </c:ext>
          </c:extLst>
        </c:ser>
        <c:ser>
          <c:idx val="15"/>
          <c:order val="10"/>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A-FA6B-4909-B507-34E972B01C3D}"/>
            </c:ext>
          </c:extLst>
        </c:ser>
        <c:ser>
          <c:idx val="18"/>
          <c:order val="11"/>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0B-FA6B-4909-B507-34E972B01C3D}"/>
            </c:ext>
          </c:extLst>
        </c:ser>
        <c:ser>
          <c:idx val="19"/>
          <c:order val="12"/>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0C-FA6B-4909-B507-34E972B01C3D}"/>
            </c:ext>
          </c:extLst>
        </c:ser>
        <c:ser>
          <c:idx val="23"/>
          <c:order val="1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0D-FA6B-4909-B507-34E972B01C3D}"/>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36C3-47DB-A167-861813F7FBCB}"/>
            </c:ext>
          </c:extLst>
        </c:ser>
        <c:ser>
          <c:idx val="1"/>
          <c:order val="1"/>
          <c:tx>
            <c:strRef>
              <c:f>adv!$A$3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adv!$B$3:$BG$3</c:f>
              <c:numCache>
                <c:formatCode>General</c:formatCode>
                <c:ptCount val="58"/>
                <c:pt idx="0">
                  <c:v>26.000000024999999</c:v>
                </c:pt>
                <c:pt idx="1">
                  <c:v>26.000000024999999</c:v>
                </c:pt>
                <c:pt idx="2">
                  <c:v>26.000000024999999</c:v>
                </c:pt>
                <c:pt idx="3">
                  <c:v>26.000000024999999</c:v>
                </c:pt>
                <c:pt idx="4">
                  <c:v>26.000000024999999</c:v>
                </c:pt>
                <c:pt idx="5">
                  <c:v>26.000000024999999</c:v>
                </c:pt>
                <c:pt idx="6">
                  <c:v>26.000000024999999</c:v>
                </c:pt>
                <c:pt idx="7">
                  <c:v>26.000000024999999</c:v>
                </c:pt>
                <c:pt idx="8">
                  <c:v>26.000000024999999</c:v>
                </c:pt>
                <c:pt idx="9">
                  <c:v>26.000000024999999</c:v>
                </c:pt>
                <c:pt idx="10">
                  <c:v>26.000000024999999</c:v>
                </c:pt>
                <c:pt idx="11">
                  <c:v>24.985583896139701</c:v>
                </c:pt>
                <c:pt idx="12">
                  <c:v>23.1153333323333</c:v>
                </c:pt>
                <c:pt idx="13">
                  <c:v>19.579999999083299</c:v>
                </c:pt>
                <c:pt idx="14">
                  <c:v>18.692499998999999</c:v>
                </c:pt>
                <c:pt idx="15">
                  <c:v>17.416749999166701</c:v>
                </c:pt>
                <c:pt idx="16">
                  <c:v>17.9396666658333</c:v>
                </c:pt>
                <c:pt idx="17">
                  <c:v>16.526916666000002</c:v>
                </c:pt>
                <c:pt idx="18">
                  <c:v>14.521666665750001</c:v>
                </c:pt>
                <c:pt idx="19">
                  <c:v>13.367499999416699</c:v>
                </c:pt>
                <c:pt idx="20">
                  <c:v>12.937999999083299</c:v>
                </c:pt>
                <c:pt idx="21">
                  <c:v>15.926833332333301</c:v>
                </c:pt>
                <c:pt idx="22">
                  <c:v>17.059249999166699</c:v>
                </c:pt>
                <c:pt idx="23">
                  <c:v>17.9633333325</c:v>
                </c:pt>
                <c:pt idx="24">
                  <c:v>20.009083332666702</c:v>
                </c:pt>
                <c:pt idx="25">
                  <c:v>20.689499999833298</c:v>
                </c:pt>
                <c:pt idx="26">
                  <c:v>15.2671333333333</c:v>
                </c:pt>
                <c:pt idx="27">
                  <c:v>12.6425</c:v>
                </c:pt>
                <c:pt idx="28">
                  <c:v>12.347666666666701</c:v>
                </c:pt>
                <c:pt idx="29">
                  <c:v>13.2306666666667</c:v>
                </c:pt>
                <c:pt idx="30">
                  <c:v>11.3698333333333</c:v>
                </c:pt>
                <c:pt idx="31">
                  <c:v>11.6759166666667</c:v>
                </c:pt>
                <c:pt idx="32">
                  <c:v>10.989333333333301</c:v>
                </c:pt>
                <c:pt idx="33">
                  <c:v>11.632182500000001</c:v>
                </c:pt>
                <c:pt idx="34">
                  <c:v>11.421824916666701</c:v>
                </c:pt>
                <c:pt idx="35">
                  <c:v>10.0814958333333</c:v>
                </c:pt>
                <c:pt idx="36">
                  <c:v>10.5865575</c:v>
                </c:pt>
                <c:pt idx="37">
                  <c:v>12.204244166666699</c:v>
                </c:pt>
                <c:pt idx="38">
                  <c:v>12.379065000000001</c:v>
                </c:pt>
              </c:numCache>
            </c:numRef>
          </c:val>
          <c:smooth val="0"/>
          <c:extLst>
            <c:ext xmlns:c16="http://schemas.microsoft.com/office/drawing/2014/chart" uri="{C3380CC4-5D6E-409C-BE32-E72D297353CC}">
              <c16:uniqueId val="{00000001-36C3-47DB-A167-861813F7FBCB}"/>
            </c:ext>
          </c:extLst>
        </c:ser>
        <c:ser>
          <c:idx val="2"/>
          <c:order val="2"/>
          <c:tx>
            <c:strRef>
              <c:f>adv!$A$4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adv!$B$4:$BG$4</c:f>
              <c:numCache>
                <c:formatCode>General</c:formatCode>
                <c:ptCount val="58"/>
                <c:pt idx="0">
                  <c:v>50.000000049000001</c:v>
                </c:pt>
                <c:pt idx="1">
                  <c:v>50.000000049000001</c:v>
                </c:pt>
                <c:pt idx="2">
                  <c:v>50.000000049000001</c:v>
                </c:pt>
                <c:pt idx="3">
                  <c:v>50.000000049000001</c:v>
                </c:pt>
                <c:pt idx="4">
                  <c:v>50.000000049000001</c:v>
                </c:pt>
                <c:pt idx="5">
                  <c:v>50.000000049000001</c:v>
                </c:pt>
                <c:pt idx="6">
                  <c:v>50.000000049000001</c:v>
                </c:pt>
                <c:pt idx="7">
                  <c:v>50.000000049000001</c:v>
                </c:pt>
                <c:pt idx="8">
                  <c:v>50.000000049000001</c:v>
                </c:pt>
                <c:pt idx="9">
                  <c:v>50.000000049000001</c:v>
                </c:pt>
                <c:pt idx="10">
                  <c:v>50.000000049000001</c:v>
                </c:pt>
                <c:pt idx="11">
                  <c:v>49.056977421689901</c:v>
                </c:pt>
                <c:pt idx="12">
                  <c:v>44.014583332333302</c:v>
                </c:pt>
                <c:pt idx="13">
                  <c:v>38.976499998999998</c:v>
                </c:pt>
                <c:pt idx="14">
                  <c:v>38.951499998999999</c:v>
                </c:pt>
                <c:pt idx="15">
                  <c:v>36.778916665666699</c:v>
                </c:pt>
                <c:pt idx="16">
                  <c:v>38.605166665666701</c:v>
                </c:pt>
                <c:pt idx="17">
                  <c:v>35.842749998999999</c:v>
                </c:pt>
                <c:pt idx="18">
                  <c:v>31.492083332333301</c:v>
                </c:pt>
                <c:pt idx="19">
                  <c:v>29.318666665666701</c:v>
                </c:pt>
                <c:pt idx="20">
                  <c:v>29.24166666575</c:v>
                </c:pt>
                <c:pt idx="21">
                  <c:v>37.129249999166703</c:v>
                </c:pt>
                <c:pt idx="22">
                  <c:v>45.690583332333297</c:v>
                </c:pt>
                <c:pt idx="23">
                  <c:v>51.131666665833301</c:v>
                </c:pt>
                <c:pt idx="24">
                  <c:v>57.783916666416701</c:v>
                </c:pt>
                <c:pt idx="25">
                  <c:v>59.378</c:v>
                </c:pt>
                <c:pt idx="26">
                  <c:v>44.671916666666696</c:v>
                </c:pt>
                <c:pt idx="27">
                  <c:v>37.334083333333297</c:v>
                </c:pt>
                <c:pt idx="28">
                  <c:v>36.768333333333302</c:v>
                </c:pt>
                <c:pt idx="29">
                  <c:v>39.404000000000003</c:v>
                </c:pt>
                <c:pt idx="30">
                  <c:v>33.417916666666699</c:v>
                </c:pt>
                <c:pt idx="31">
                  <c:v>34.148249999999997</c:v>
                </c:pt>
                <c:pt idx="32">
                  <c:v>32.149500000000003</c:v>
                </c:pt>
                <c:pt idx="33">
                  <c:v>34.596520833333301</c:v>
                </c:pt>
                <c:pt idx="34">
                  <c:v>33.456497499999998</c:v>
                </c:pt>
                <c:pt idx="35">
                  <c:v>29.4800166666667</c:v>
                </c:pt>
                <c:pt idx="36">
                  <c:v>30.961513333333301</c:v>
                </c:pt>
                <c:pt idx="37">
                  <c:v>35.773890833333297</c:v>
                </c:pt>
                <c:pt idx="38">
                  <c:v>36.298640833333302</c:v>
                </c:pt>
              </c:numCache>
            </c:numRef>
          </c:val>
          <c:smooth val="0"/>
          <c:extLst>
            <c:ext xmlns:c16="http://schemas.microsoft.com/office/drawing/2014/chart" uri="{C3380CC4-5D6E-409C-BE32-E72D297353CC}">
              <c16:uniqueId val="{00000002-36C3-47DB-A167-861813F7FBCB}"/>
            </c:ext>
          </c:extLst>
        </c:ser>
        <c:ser>
          <c:idx val="3"/>
          <c:order val="3"/>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3-36C3-47DB-A167-861813F7FBCB}"/>
            </c:ext>
          </c:extLst>
        </c:ser>
        <c:ser>
          <c:idx val="4"/>
          <c:order val="4"/>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4-36C3-47DB-A167-861813F7FBCB}"/>
            </c:ext>
          </c:extLst>
        </c:ser>
        <c:ser>
          <c:idx val="5"/>
          <c:order val="5"/>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5-36C3-47DB-A167-861813F7FBCB}"/>
            </c:ext>
          </c:extLst>
        </c:ser>
        <c:ser>
          <c:idx val="6"/>
          <c:order val="6"/>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6-36C3-47DB-A167-861813F7FBCB}"/>
            </c:ext>
          </c:extLst>
        </c:ser>
        <c:ser>
          <c:idx val="7"/>
          <c:order val="7"/>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7-36C3-47DB-A167-861813F7FBCB}"/>
            </c:ext>
          </c:extLst>
        </c:ser>
        <c:ser>
          <c:idx val="8"/>
          <c:order val="8"/>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8-36C3-47DB-A167-861813F7FBCB}"/>
            </c:ext>
          </c:extLst>
        </c:ser>
        <c:ser>
          <c:idx val="9"/>
          <c:order val="9"/>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9-36C3-47DB-A167-861813F7FBCB}"/>
            </c:ext>
          </c:extLst>
        </c:ser>
        <c:ser>
          <c:idx val="10"/>
          <c:order val="10"/>
          <c:tx>
            <c:strRef>
              <c:f>adv!$A$12</c:f>
              <c:strCache>
                <c:ptCount val="1"/>
                <c:pt idx="0">
                  <c:v>Italy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adv!$B$12:$BG$12</c:f>
              <c:numCache>
                <c:formatCode>General</c:formatCode>
                <c:ptCount val="58"/>
                <c:pt idx="0">
                  <c:v>623.98633587255995</c:v>
                </c:pt>
                <c:pt idx="1">
                  <c:v>625.00000062499998</c:v>
                </c:pt>
                <c:pt idx="2">
                  <c:v>625.00000062499998</c:v>
                </c:pt>
                <c:pt idx="3">
                  <c:v>625.00000062499998</c:v>
                </c:pt>
                <c:pt idx="4">
                  <c:v>625.00000062499998</c:v>
                </c:pt>
                <c:pt idx="5">
                  <c:v>625.00000062499998</c:v>
                </c:pt>
                <c:pt idx="6">
                  <c:v>625.00000062499998</c:v>
                </c:pt>
                <c:pt idx="7">
                  <c:v>625.00000062499998</c:v>
                </c:pt>
                <c:pt idx="8">
                  <c:v>625.00000062499998</c:v>
                </c:pt>
                <c:pt idx="9">
                  <c:v>625.00000062499998</c:v>
                </c:pt>
                <c:pt idx="10">
                  <c:v>625.00000062499998</c:v>
                </c:pt>
                <c:pt idx="11">
                  <c:v>620.35928929756199</c:v>
                </c:pt>
                <c:pt idx="12">
                  <c:v>583.21749999941699</c:v>
                </c:pt>
                <c:pt idx="13">
                  <c:v>582.99583333191697</c:v>
                </c:pt>
                <c:pt idx="14">
                  <c:v>650.34333333183304</c:v>
                </c:pt>
                <c:pt idx="15">
                  <c:v>652.84916666599997</c:v>
                </c:pt>
                <c:pt idx="16">
                  <c:v>832.33499999966705</c:v>
                </c:pt>
                <c:pt idx="17">
                  <c:v>882.38833333125001</c:v>
                </c:pt>
                <c:pt idx="18">
                  <c:v>848.663333330917</c:v>
                </c:pt>
                <c:pt idx="19">
                  <c:v>830.86166666591703</c:v>
                </c:pt>
                <c:pt idx="20">
                  <c:v>856.44749999741703</c:v>
                </c:pt>
                <c:pt idx="21">
                  <c:v>1136.7649999995799</c:v>
                </c:pt>
                <c:pt idx="22">
                  <c:v>1352.50999999808</c:v>
                </c:pt>
                <c:pt idx="23">
                  <c:v>1518.84833333283</c:v>
                </c:pt>
                <c:pt idx="24">
                  <c:v>1756.9608333318299</c:v>
                </c:pt>
                <c:pt idx="25">
                  <c:v>1909.4391666639999</c:v>
                </c:pt>
                <c:pt idx="26">
                  <c:v>1490.8099999987501</c:v>
                </c:pt>
                <c:pt idx="27">
                  <c:v>1296.07</c:v>
                </c:pt>
                <c:pt idx="28">
                  <c:v>1301.6275000000001</c:v>
                </c:pt>
                <c:pt idx="29">
                  <c:v>1372.0933333333301</c:v>
                </c:pt>
                <c:pt idx="30">
                  <c:v>1198.1016666666701</c:v>
                </c:pt>
                <c:pt idx="31">
                  <c:v>1240.61333333333</c:v>
                </c:pt>
                <c:pt idx="32">
                  <c:v>1232.4058333333301</c:v>
                </c:pt>
                <c:pt idx="33">
                  <c:v>1573.6658666666699</c:v>
                </c:pt>
                <c:pt idx="34">
                  <c:v>1612.4449833333299</c:v>
                </c:pt>
                <c:pt idx="35">
                  <c:v>1628.9331583333301</c:v>
                </c:pt>
                <c:pt idx="36">
                  <c:v>1542.9469666666701</c:v>
                </c:pt>
                <c:pt idx="37">
                  <c:v>1703.09690833333</c:v>
                </c:pt>
                <c:pt idx="38">
                  <c:v>1736.20738333333</c:v>
                </c:pt>
              </c:numCache>
            </c:numRef>
          </c:val>
          <c:smooth val="0"/>
          <c:extLst>
            <c:ext xmlns:c16="http://schemas.microsoft.com/office/drawing/2014/chart" uri="{C3380CC4-5D6E-409C-BE32-E72D297353CC}">
              <c16:uniqueId val="{0000000A-36C3-47DB-A167-861813F7FBCB}"/>
            </c:ext>
          </c:extLst>
        </c:ser>
        <c:ser>
          <c:idx val="11"/>
          <c:order val="11"/>
          <c:tx>
            <c:strRef>
              <c:f>adv!$A$13</c:f>
              <c:strCache>
                <c:ptCount val="1"/>
                <c:pt idx="0">
                  <c:v>Japan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adv!$B$13:$BG$13</c:f>
              <c:numCache>
                <c:formatCode>General</c:formatCode>
                <c:ptCount val="58"/>
                <c:pt idx="0">
                  <c:v>360.00000035900001</c:v>
                </c:pt>
                <c:pt idx="1">
                  <c:v>360.00000035900001</c:v>
                </c:pt>
                <c:pt idx="2">
                  <c:v>360.00000035900001</c:v>
                </c:pt>
                <c:pt idx="3">
                  <c:v>360.00000035900001</c:v>
                </c:pt>
                <c:pt idx="4">
                  <c:v>360.00000035900001</c:v>
                </c:pt>
                <c:pt idx="5">
                  <c:v>360.00000035900001</c:v>
                </c:pt>
                <c:pt idx="6">
                  <c:v>360.00000035900001</c:v>
                </c:pt>
                <c:pt idx="7">
                  <c:v>360.00000035900001</c:v>
                </c:pt>
                <c:pt idx="8">
                  <c:v>360.00000035900001</c:v>
                </c:pt>
                <c:pt idx="9">
                  <c:v>360.00000035900001</c:v>
                </c:pt>
                <c:pt idx="10">
                  <c:v>360.00000035900001</c:v>
                </c:pt>
                <c:pt idx="11">
                  <c:v>350.677693533362</c:v>
                </c:pt>
                <c:pt idx="12">
                  <c:v>303.17249999900002</c:v>
                </c:pt>
                <c:pt idx="13">
                  <c:v>271.70166666608299</c:v>
                </c:pt>
                <c:pt idx="14">
                  <c:v>292.08249999924999</c:v>
                </c:pt>
                <c:pt idx="15">
                  <c:v>296.78749999916698</c:v>
                </c:pt>
                <c:pt idx="16">
                  <c:v>296.55249999916703</c:v>
                </c:pt>
                <c:pt idx="17">
                  <c:v>268.50999999933299</c:v>
                </c:pt>
                <c:pt idx="18">
                  <c:v>210.441666666</c:v>
                </c:pt>
                <c:pt idx="19">
                  <c:v>219.13999999933301</c:v>
                </c:pt>
                <c:pt idx="20">
                  <c:v>226.74083333283301</c:v>
                </c:pt>
                <c:pt idx="21">
                  <c:v>220.53583333275</c:v>
                </c:pt>
                <c:pt idx="22">
                  <c:v>249.07666666583299</c:v>
                </c:pt>
                <c:pt idx="23">
                  <c:v>237.51166666608299</c:v>
                </c:pt>
                <c:pt idx="24">
                  <c:v>237.52249999933301</c:v>
                </c:pt>
                <c:pt idx="25">
                  <c:v>238.53583333275</c:v>
                </c:pt>
                <c:pt idx="26">
                  <c:v>168.519833333083</c:v>
                </c:pt>
                <c:pt idx="27">
                  <c:v>144.63749999999999</c:v>
                </c:pt>
                <c:pt idx="28">
                  <c:v>128.15166666666701</c:v>
                </c:pt>
                <c:pt idx="29">
                  <c:v>137.96441666666701</c:v>
                </c:pt>
                <c:pt idx="30">
                  <c:v>144.79249999999999</c:v>
                </c:pt>
                <c:pt idx="31">
                  <c:v>134.70666666666699</c:v>
                </c:pt>
                <c:pt idx="32">
                  <c:v>126.651333333333</c:v>
                </c:pt>
                <c:pt idx="33">
                  <c:v>111.197785833333</c:v>
                </c:pt>
                <c:pt idx="34">
                  <c:v>102.207805833333</c:v>
                </c:pt>
                <c:pt idx="35">
                  <c:v>94.059579166666694</c:v>
                </c:pt>
                <c:pt idx="36">
                  <c:v>108.779056666667</c:v>
                </c:pt>
                <c:pt idx="37">
                  <c:v>120.99086250000001</c:v>
                </c:pt>
                <c:pt idx="38">
                  <c:v>130.90530066666699</c:v>
                </c:pt>
                <c:pt idx="39">
                  <c:v>113.90680500000001</c:v>
                </c:pt>
                <c:pt idx="40">
                  <c:v>107.765498333333</c:v>
                </c:pt>
                <c:pt idx="41">
                  <c:v>121.5289475</c:v>
                </c:pt>
                <c:pt idx="42">
                  <c:v>125.38801916666699</c:v>
                </c:pt>
                <c:pt idx="43">
                  <c:v>115.93346416666699</c:v>
                </c:pt>
                <c:pt idx="44">
                  <c:v>108.192569166667</c:v>
                </c:pt>
                <c:pt idx="45">
                  <c:v>110.218211666667</c:v>
                </c:pt>
                <c:pt idx="46">
                  <c:v>116.29931166666699</c:v>
                </c:pt>
                <c:pt idx="47">
                  <c:v>117.75352916666699</c:v>
                </c:pt>
                <c:pt idx="48">
                  <c:v>103.359493968254</c:v>
                </c:pt>
                <c:pt idx="49">
                  <c:v>93.570089087045602</c:v>
                </c:pt>
                <c:pt idx="50">
                  <c:v>87.779875000000004</c:v>
                </c:pt>
                <c:pt idx="51">
                  <c:v>79.807019832189198</c:v>
                </c:pt>
                <c:pt idx="52">
                  <c:v>79.790455417006498</c:v>
                </c:pt>
                <c:pt idx="53">
                  <c:v>97.595658277638506</c:v>
                </c:pt>
                <c:pt idx="54">
                  <c:v>105.944781034025</c:v>
                </c:pt>
                <c:pt idx="55">
                  <c:v>121.044025684011</c:v>
                </c:pt>
                <c:pt idx="56">
                  <c:v>108.79290004683401</c:v>
                </c:pt>
                <c:pt idx="57">
                  <c:v>112.166141081871</c:v>
                </c:pt>
              </c:numCache>
            </c:numRef>
          </c:val>
          <c:smooth val="0"/>
          <c:extLst>
            <c:ext xmlns:c16="http://schemas.microsoft.com/office/drawing/2014/chart" uri="{C3380CC4-5D6E-409C-BE32-E72D297353CC}">
              <c16:uniqueId val="{0000000B-36C3-47DB-A167-861813F7FBCB}"/>
            </c:ext>
          </c:extLst>
        </c:ser>
        <c:ser>
          <c:idx val="12"/>
          <c:order val="12"/>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C-36C3-47DB-A167-861813F7FBCB}"/>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7874-4981-B4EA-43703563FB0B}"/>
            </c:ext>
          </c:extLst>
        </c:ser>
        <c:ser>
          <c:idx val="1"/>
          <c:order val="1"/>
          <c:tx>
            <c:strRef>
              <c:f>adv!$A$3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adv!$B$3:$BG$3</c:f>
              <c:numCache>
                <c:formatCode>General</c:formatCode>
                <c:ptCount val="58"/>
                <c:pt idx="0">
                  <c:v>26.000000024999999</c:v>
                </c:pt>
                <c:pt idx="1">
                  <c:v>26.000000024999999</c:v>
                </c:pt>
                <c:pt idx="2">
                  <c:v>26.000000024999999</c:v>
                </c:pt>
                <c:pt idx="3">
                  <c:v>26.000000024999999</c:v>
                </c:pt>
                <c:pt idx="4">
                  <c:v>26.000000024999999</c:v>
                </c:pt>
                <c:pt idx="5">
                  <c:v>26.000000024999999</c:v>
                </c:pt>
                <c:pt idx="6">
                  <c:v>26.000000024999999</c:v>
                </c:pt>
                <c:pt idx="7">
                  <c:v>26.000000024999999</c:v>
                </c:pt>
                <c:pt idx="8">
                  <c:v>26.000000024999999</c:v>
                </c:pt>
                <c:pt idx="9">
                  <c:v>26.000000024999999</c:v>
                </c:pt>
                <c:pt idx="10">
                  <c:v>26.000000024999999</c:v>
                </c:pt>
                <c:pt idx="11">
                  <c:v>24.985583896139701</c:v>
                </c:pt>
                <c:pt idx="12">
                  <c:v>23.1153333323333</c:v>
                </c:pt>
                <c:pt idx="13">
                  <c:v>19.579999999083299</c:v>
                </c:pt>
                <c:pt idx="14">
                  <c:v>18.692499998999999</c:v>
                </c:pt>
                <c:pt idx="15">
                  <c:v>17.416749999166701</c:v>
                </c:pt>
                <c:pt idx="16">
                  <c:v>17.9396666658333</c:v>
                </c:pt>
                <c:pt idx="17">
                  <c:v>16.526916666000002</c:v>
                </c:pt>
                <c:pt idx="18">
                  <c:v>14.521666665750001</c:v>
                </c:pt>
                <c:pt idx="19">
                  <c:v>13.367499999416699</c:v>
                </c:pt>
                <c:pt idx="20">
                  <c:v>12.937999999083299</c:v>
                </c:pt>
                <c:pt idx="21">
                  <c:v>15.926833332333301</c:v>
                </c:pt>
                <c:pt idx="22">
                  <c:v>17.059249999166699</c:v>
                </c:pt>
                <c:pt idx="23">
                  <c:v>17.9633333325</c:v>
                </c:pt>
                <c:pt idx="24">
                  <c:v>20.009083332666702</c:v>
                </c:pt>
                <c:pt idx="25">
                  <c:v>20.689499999833298</c:v>
                </c:pt>
                <c:pt idx="26">
                  <c:v>15.2671333333333</c:v>
                </c:pt>
                <c:pt idx="27">
                  <c:v>12.6425</c:v>
                </c:pt>
                <c:pt idx="28">
                  <c:v>12.347666666666701</c:v>
                </c:pt>
                <c:pt idx="29">
                  <c:v>13.2306666666667</c:v>
                </c:pt>
                <c:pt idx="30">
                  <c:v>11.3698333333333</c:v>
                </c:pt>
                <c:pt idx="31">
                  <c:v>11.6759166666667</c:v>
                </c:pt>
                <c:pt idx="32">
                  <c:v>10.989333333333301</c:v>
                </c:pt>
                <c:pt idx="33">
                  <c:v>11.632182500000001</c:v>
                </c:pt>
                <c:pt idx="34">
                  <c:v>11.421824916666701</c:v>
                </c:pt>
                <c:pt idx="35">
                  <c:v>10.0814958333333</c:v>
                </c:pt>
                <c:pt idx="36">
                  <c:v>10.5865575</c:v>
                </c:pt>
                <c:pt idx="37">
                  <c:v>12.204244166666699</c:v>
                </c:pt>
                <c:pt idx="38">
                  <c:v>12.379065000000001</c:v>
                </c:pt>
              </c:numCache>
            </c:numRef>
          </c:val>
          <c:smooth val="0"/>
          <c:extLst>
            <c:ext xmlns:c16="http://schemas.microsoft.com/office/drawing/2014/chart" uri="{C3380CC4-5D6E-409C-BE32-E72D297353CC}">
              <c16:uniqueId val="{00000001-7874-4981-B4EA-43703563FB0B}"/>
            </c:ext>
          </c:extLst>
        </c:ser>
        <c:ser>
          <c:idx val="2"/>
          <c:order val="2"/>
          <c:tx>
            <c:strRef>
              <c:f>adv!$A$4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adv!$B$4:$BG$4</c:f>
              <c:numCache>
                <c:formatCode>General</c:formatCode>
                <c:ptCount val="58"/>
                <c:pt idx="0">
                  <c:v>50.000000049000001</c:v>
                </c:pt>
                <c:pt idx="1">
                  <c:v>50.000000049000001</c:v>
                </c:pt>
                <c:pt idx="2">
                  <c:v>50.000000049000001</c:v>
                </c:pt>
                <c:pt idx="3">
                  <c:v>50.000000049000001</c:v>
                </c:pt>
                <c:pt idx="4">
                  <c:v>50.000000049000001</c:v>
                </c:pt>
                <c:pt idx="5">
                  <c:v>50.000000049000001</c:v>
                </c:pt>
                <c:pt idx="6">
                  <c:v>50.000000049000001</c:v>
                </c:pt>
                <c:pt idx="7">
                  <c:v>50.000000049000001</c:v>
                </c:pt>
                <c:pt idx="8">
                  <c:v>50.000000049000001</c:v>
                </c:pt>
                <c:pt idx="9">
                  <c:v>50.000000049000001</c:v>
                </c:pt>
                <c:pt idx="10">
                  <c:v>50.000000049000001</c:v>
                </c:pt>
                <c:pt idx="11">
                  <c:v>49.056977421689901</c:v>
                </c:pt>
                <c:pt idx="12">
                  <c:v>44.014583332333302</c:v>
                </c:pt>
                <c:pt idx="13">
                  <c:v>38.976499998999998</c:v>
                </c:pt>
                <c:pt idx="14">
                  <c:v>38.951499998999999</c:v>
                </c:pt>
                <c:pt idx="15">
                  <c:v>36.778916665666699</c:v>
                </c:pt>
                <c:pt idx="16">
                  <c:v>38.605166665666701</c:v>
                </c:pt>
                <c:pt idx="17">
                  <c:v>35.842749998999999</c:v>
                </c:pt>
                <c:pt idx="18">
                  <c:v>31.492083332333301</c:v>
                </c:pt>
                <c:pt idx="19">
                  <c:v>29.318666665666701</c:v>
                </c:pt>
                <c:pt idx="20">
                  <c:v>29.24166666575</c:v>
                </c:pt>
                <c:pt idx="21">
                  <c:v>37.129249999166703</c:v>
                </c:pt>
                <c:pt idx="22">
                  <c:v>45.690583332333297</c:v>
                </c:pt>
                <c:pt idx="23">
                  <c:v>51.131666665833301</c:v>
                </c:pt>
                <c:pt idx="24">
                  <c:v>57.783916666416701</c:v>
                </c:pt>
                <c:pt idx="25">
                  <c:v>59.378</c:v>
                </c:pt>
                <c:pt idx="26">
                  <c:v>44.671916666666696</c:v>
                </c:pt>
                <c:pt idx="27">
                  <c:v>37.334083333333297</c:v>
                </c:pt>
                <c:pt idx="28">
                  <c:v>36.768333333333302</c:v>
                </c:pt>
                <c:pt idx="29">
                  <c:v>39.404000000000003</c:v>
                </c:pt>
                <c:pt idx="30">
                  <c:v>33.417916666666699</c:v>
                </c:pt>
                <c:pt idx="31">
                  <c:v>34.148249999999997</c:v>
                </c:pt>
                <c:pt idx="32">
                  <c:v>32.149500000000003</c:v>
                </c:pt>
                <c:pt idx="33">
                  <c:v>34.596520833333301</c:v>
                </c:pt>
                <c:pt idx="34">
                  <c:v>33.456497499999998</c:v>
                </c:pt>
                <c:pt idx="35">
                  <c:v>29.4800166666667</c:v>
                </c:pt>
                <c:pt idx="36">
                  <c:v>30.961513333333301</c:v>
                </c:pt>
                <c:pt idx="37">
                  <c:v>35.773890833333297</c:v>
                </c:pt>
                <c:pt idx="38">
                  <c:v>36.298640833333302</c:v>
                </c:pt>
              </c:numCache>
            </c:numRef>
          </c:val>
          <c:smooth val="0"/>
          <c:extLst>
            <c:ext xmlns:c16="http://schemas.microsoft.com/office/drawing/2014/chart" uri="{C3380CC4-5D6E-409C-BE32-E72D297353CC}">
              <c16:uniqueId val="{00000002-7874-4981-B4EA-43703563FB0B}"/>
            </c:ext>
          </c:extLst>
        </c:ser>
        <c:ser>
          <c:idx val="3"/>
          <c:order val="3"/>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3-7874-4981-B4EA-43703563FB0B}"/>
            </c:ext>
          </c:extLst>
        </c:ser>
        <c:ser>
          <c:idx val="4"/>
          <c:order val="4"/>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4-7874-4981-B4EA-43703563FB0B}"/>
            </c:ext>
          </c:extLst>
        </c:ser>
        <c:ser>
          <c:idx val="5"/>
          <c:order val="5"/>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5-7874-4981-B4EA-43703563FB0B}"/>
            </c:ext>
          </c:extLst>
        </c:ser>
        <c:ser>
          <c:idx val="6"/>
          <c:order val="6"/>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6-7874-4981-B4EA-43703563FB0B}"/>
            </c:ext>
          </c:extLst>
        </c:ser>
        <c:ser>
          <c:idx val="7"/>
          <c:order val="7"/>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7-7874-4981-B4EA-43703563FB0B}"/>
            </c:ext>
          </c:extLst>
        </c:ser>
        <c:ser>
          <c:idx val="8"/>
          <c:order val="8"/>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8-7874-4981-B4EA-43703563FB0B}"/>
            </c:ext>
          </c:extLst>
        </c:ser>
        <c:ser>
          <c:idx val="9"/>
          <c:order val="9"/>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9-7874-4981-B4EA-43703563FB0B}"/>
            </c:ext>
          </c:extLst>
        </c:ser>
        <c:ser>
          <c:idx val="12"/>
          <c:order val="10"/>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A-7874-4981-B4EA-43703563FB0B}"/>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E215-403A-9906-5D12BAAF3096}"/>
            </c:ext>
          </c:extLst>
        </c:ser>
        <c:ser>
          <c:idx val="3"/>
          <c:order val="1"/>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1-E215-403A-9906-5D12BAAF3096}"/>
            </c:ext>
          </c:extLst>
        </c:ser>
        <c:ser>
          <c:idx val="4"/>
          <c:order val="2"/>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2-E215-403A-9906-5D12BAAF3096}"/>
            </c:ext>
          </c:extLst>
        </c:ser>
        <c:ser>
          <c:idx val="5"/>
          <c:order val="3"/>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3-E215-403A-9906-5D12BAAF3096}"/>
            </c:ext>
          </c:extLst>
        </c:ser>
        <c:ser>
          <c:idx val="6"/>
          <c:order val="4"/>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4-E215-403A-9906-5D12BAAF3096}"/>
            </c:ext>
          </c:extLst>
        </c:ser>
        <c:ser>
          <c:idx val="7"/>
          <c:order val="5"/>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5-E215-403A-9906-5D12BAAF3096}"/>
            </c:ext>
          </c:extLst>
        </c:ser>
        <c:ser>
          <c:idx val="8"/>
          <c:order val="6"/>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6-E215-403A-9906-5D12BAAF3096}"/>
            </c:ext>
          </c:extLst>
        </c:ser>
        <c:ser>
          <c:idx val="9"/>
          <c:order val="7"/>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7-E215-403A-9906-5D12BAAF3096}"/>
            </c:ext>
          </c:extLst>
        </c:ser>
        <c:ser>
          <c:idx val="12"/>
          <c:order val="8"/>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8-E215-403A-9906-5D12BAAF3096}"/>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2000" b="1" dirty="0" err="1"/>
              <a:t>Inflation</a:t>
            </a:r>
            <a:r>
              <a:rPr lang="fi-FI" sz="2000" b="1" dirty="0"/>
              <a:t> </a:t>
            </a:r>
            <a:r>
              <a:rPr lang="fi-FI" sz="2000" b="1" dirty="0" err="1"/>
              <a:t>rate</a:t>
            </a:r>
            <a:r>
              <a:rPr lang="fi-FI" sz="2000" b="1" dirty="0"/>
              <a:t>, </a:t>
            </a:r>
            <a:r>
              <a:rPr lang="fi-FI" sz="2000" b="1" dirty="0" err="1"/>
              <a:t>average</a:t>
            </a:r>
            <a:r>
              <a:rPr lang="fi-FI" sz="2000" b="1" dirty="0"/>
              <a:t> </a:t>
            </a:r>
            <a:r>
              <a:rPr lang="fi-FI" sz="2000" b="1" dirty="0" err="1"/>
              <a:t>consumer</a:t>
            </a:r>
            <a:r>
              <a:rPr lang="fi-FI" sz="2000" b="1" dirty="0"/>
              <a:t> </a:t>
            </a:r>
            <a:r>
              <a:rPr lang="fi-FI" sz="2000" b="1" dirty="0" err="1"/>
              <a:t>prices</a:t>
            </a:r>
            <a:r>
              <a:rPr lang="fi-FI" sz="2000" b="1" dirty="0"/>
              <a:t> (</a:t>
            </a:r>
            <a:r>
              <a:rPr lang="fi-FI" sz="2000" b="1" dirty="0" err="1"/>
              <a:t>Annual</a:t>
            </a:r>
            <a:r>
              <a:rPr lang="fi-FI" sz="2000" b="1" dirty="0"/>
              <a:t> </a:t>
            </a:r>
            <a:r>
              <a:rPr lang="fi-FI" sz="2000" b="1" dirty="0" err="1"/>
              <a:t>percent</a:t>
            </a:r>
            <a:r>
              <a:rPr lang="fi-FI" sz="2000" b="1" dirty="0"/>
              <a:t> </a:t>
            </a:r>
            <a:r>
              <a:rPr lang="fi-FI" sz="2000" b="1" dirty="0" err="1"/>
              <a:t>change</a:t>
            </a:r>
            <a:r>
              <a:rPr lang="fi-FI" sz="2000" b="1"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barChart>
        <c:barDir val="col"/>
        <c:grouping val="clustered"/>
        <c:varyColors val="0"/>
        <c:ser>
          <c:idx val="0"/>
          <c:order val="0"/>
          <c:tx>
            <c:strRef>
              <c:f>Sheet1!$S$13</c:f>
              <c:strCache>
                <c:ptCount val="1"/>
                <c:pt idx="0">
                  <c:v>2001-2010</c:v>
                </c:pt>
              </c:strCache>
            </c:strRef>
          </c:tx>
          <c:spPr>
            <a:solidFill>
              <a:schemeClr val="accent1"/>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Sheet1!$S$14:$S$22</c:f>
              <c:numCache>
                <c:formatCode>General</c:formatCode>
                <c:ptCount val="9"/>
                <c:pt idx="0">
                  <c:v>1.95</c:v>
                </c:pt>
                <c:pt idx="1">
                  <c:v>12.209999999999999</c:v>
                </c:pt>
                <c:pt idx="2">
                  <c:v>4.2900000000000009</c:v>
                </c:pt>
                <c:pt idx="3">
                  <c:v>10.429999999999998</c:v>
                </c:pt>
                <c:pt idx="4">
                  <c:v>6.5699999999999985</c:v>
                </c:pt>
                <c:pt idx="5">
                  <c:v>5.7900000000000009</c:v>
                </c:pt>
                <c:pt idx="6">
                  <c:v>6.95</c:v>
                </c:pt>
                <c:pt idx="7">
                  <c:v>7.089999999999999</c:v>
                </c:pt>
                <c:pt idx="8">
                  <c:v>9.9199999999999982</c:v>
                </c:pt>
              </c:numCache>
            </c:numRef>
          </c:val>
          <c:extLst>
            <c:ext xmlns:c16="http://schemas.microsoft.com/office/drawing/2014/chart" uri="{C3380CC4-5D6E-409C-BE32-E72D297353CC}">
              <c16:uniqueId val="{00000000-92E6-49AA-B56A-FDC214ACB041}"/>
            </c:ext>
          </c:extLst>
        </c:ser>
        <c:ser>
          <c:idx val="1"/>
          <c:order val="1"/>
          <c:tx>
            <c:strRef>
              <c:f>Sheet1!$T$13</c:f>
              <c:strCache>
                <c:ptCount val="1"/>
                <c:pt idx="0">
                  <c:v>2011-2018</c:v>
                </c:pt>
              </c:strCache>
            </c:strRef>
          </c:tx>
          <c:spPr>
            <a:solidFill>
              <a:schemeClr val="accent2"/>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Sheet1!$T$14:$T$22</c:f>
              <c:numCache>
                <c:formatCode>General</c:formatCode>
                <c:ptCount val="9"/>
                <c:pt idx="0">
                  <c:v>1.5374999999999999</c:v>
                </c:pt>
                <c:pt idx="1">
                  <c:v>8.0500000000000007</c:v>
                </c:pt>
                <c:pt idx="2">
                  <c:v>3.7499999999999996</c:v>
                </c:pt>
                <c:pt idx="3">
                  <c:v>5.125</c:v>
                </c:pt>
                <c:pt idx="4">
                  <c:v>5.1624999999999996</c:v>
                </c:pt>
                <c:pt idx="5">
                  <c:v>5.3125</c:v>
                </c:pt>
                <c:pt idx="6">
                  <c:v>7.9124999999999996</c:v>
                </c:pt>
                <c:pt idx="7">
                  <c:v>7.7874999999999996</c:v>
                </c:pt>
                <c:pt idx="8">
                  <c:v>8.625</c:v>
                </c:pt>
              </c:numCache>
            </c:numRef>
          </c:val>
          <c:extLst>
            <c:ext xmlns:c16="http://schemas.microsoft.com/office/drawing/2014/chart" uri="{C3380CC4-5D6E-409C-BE32-E72D297353CC}">
              <c16:uniqueId val="{00000001-92E6-49AA-B56A-FDC214ACB041}"/>
            </c:ext>
          </c:extLst>
        </c:ser>
        <c:ser>
          <c:idx val="2"/>
          <c:order val="2"/>
          <c:tx>
            <c:strRef>
              <c:f>Sheet1!$U$13</c:f>
              <c:strCache>
                <c:ptCount val="1"/>
                <c:pt idx="0">
                  <c:v>2019-2023(f)</c:v>
                </c:pt>
              </c:strCache>
            </c:strRef>
          </c:tx>
          <c:spPr>
            <a:solidFill>
              <a:schemeClr val="accent3"/>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Sheet1!$U$14:$U$22</c:f>
              <c:numCache>
                <c:formatCode>General</c:formatCode>
                <c:ptCount val="9"/>
                <c:pt idx="0">
                  <c:v>1.98</c:v>
                </c:pt>
                <c:pt idx="1">
                  <c:v>5.0600000000000005</c:v>
                </c:pt>
                <c:pt idx="2">
                  <c:v>3.2800000000000002</c:v>
                </c:pt>
                <c:pt idx="3">
                  <c:v>7.74</c:v>
                </c:pt>
                <c:pt idx="4">
                  <c:v>4.4799999999999995</c:v>
                </c:pt>
                <c:pt idx="5">
                  <c:v>4.3</c:v>
                </c:pt>
                <c:pt idx="6">
                  <c:v>7.7200000000000006</c:v>
                </c:pt>
                <c:pt idx="7">
                  <c:v>7.5</c:v>
                </c:pt>
                <c:pt idx="8">
                  <c:v>7.92</c:v>
                </c:pt>
              </c:numCache>
            </c:numRef>
          </c:val>
          <c:extLst>
            <c:ext xmlns:c16="http://schemas.microsoft.com/office/drawing/2014/chart" uri="{C3380CC4-5D6E-409C-BE32-E72D297353CC}">
              <c16:uniqueId val="{00000002-92E6-49AA-B56A-FDC214ACB041}"/>
            </c:ext>
          </c:extLst>
        </c:ser>
        <c:dLbls>
          <c:showLegendKey val="0"/>
          <c:showVal val="0"/>
          <c:showCatName val="0"/>
          <c:showSerName val="0"/>
          <c:showPercent val="0"/>
          <c:showBubbleSize val="0"/>
        </c:dLbls>
        <c:gapWidth val="219"/>
        <c:overlap val="-27"/>
        <c:axId val="462096192"/>
        <c:axId val="462096608"/>
      </c:barChart>
      <c:catAx>
        <c:axId val="46209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2096608"/>
        <c:crosses val="autoZero"/>
        <c:auto val="1"/>
        <c:lblAlgn val="ctr"/>
        <c:lblOffset val="100"/>
        <c:noMultiLvlLbl val="0"/>
      </c:catAx>
      <c:valAx>
        <c:axId val="46209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209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1956-4419-AA3E-E047FFA5A7C3}"/>
            </c:ext>
          </c:extLst>
        </c:ser>
        <c:ser>
          <c:idx val="1"/>
          <c:order val="1"/>
          <c:tx>
            <c:strRef>
              <c:f>aem!$A$3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aem!$B$3:$BG$3</c:f>
              <c:numCache>
                <c:formatCode>General</c:formatCode>
                <c:ptCount val="58"/>
                <c:pt idx="33">
                  <c:v>29.152833333333302</c:v>
                </c:pt>
                <c:pt idx="34">
                  <c:v>28.785083333333301</c:v>
                </c:pt>
                <c:pt idx="35">
                  <c:v>26.540666666666699</c:v>
                </c:pt>
                <c:pt idx="36">
                  <c:v>27.144916666666699</c:v>
                </c:pt>
                <c:pt idx="37">
                  <c:v>31.698416666666699</c:v>
                </c:pt>
                <c:pt idx="38">
                  <c:v>32.281166666666699</c:v>
                </c:pt>
                <c:pt idx="39">
                  <c:v>34.569249999999997</c:v>
                </c:pt>
                <c:pt idx="40">
                  <c:v>38.598416666666701</c:v>
                </c:pt>
                <c:pt idx="41">
                  <c:v>38.035328333333297</c:v>
                </c:pt>
                <c:pt idx="42">
                  <c:v>32.738518333333303</c:v>
                </c:pt>
                <c:pt idx="43">
                  <c:v>28.209</c:v>
                </c:pt>
                <c:pt idx="44">
                  <c:v>25.699750000000002</c:v>
                </c:pt>
                <c:pt idx="45">
                  <c:v>23.957416666666699</c:v>
                </c:pt>
                <c:pt idx="46">
                  <c:v>22.595583333333298</c:v>
                </c:pt>
                <c:pt idx="47">
                  <c:v>20.293666666666699</c:v>
                </c:pt>
                <c:pt idx="48">
                  <c:v>17.071666666666701</c:v>
                </c:pt>
                <c:pt idx="49">
                  <c:v>19.062999999999999</c:v>
                </c:pt>
                <c:pt idx="50">
                  <c:v>19.09825</c:v>
                </c:pt>
                <c:pt idx="51">
                  <c:v>17.695916666666701</c:v>
                </c:pt>
                <c:pt idx="52">
                  <c:v>19.577500000000001</c:v>
                </c:pt>
                <c:pt idx="53">
                  <c:v>19.5705833333333</c:v>
                </c:pt>
                <c:pt idx="54">
                  <c:v>20.7575</c:v>
                </c:pt>
                <c:pt idx="55">
                  <c:v>24.598749999999999</c:v>
                </c:pt>
                <c:pt idx="56">
                  <c:v>24.439916666666701</c:v>
                </c:pt>
                <c:pt idx="57">
                  <c:v>23.376333333333299</c:v>
                </c:pt>
              </c:numCache>
            </c:numRef>
          </c:val>
          <c:smooth val="0"/>
          <c:extLst>
            <c:ext xmlns:c16="http://schemas.microsoft.com/office/drawing/2014/chart" uri="{C3380CC4-5D6E-409C-BE32-E72D297353CC}">
              <c16:uniqueId val="{00000001-1956-4419-AA3E-E047FFA5A7C3}"/>
            </c:ext>
          </c:extLst>
        </c:ser>
        <c:ser>
          <c:idx val="2"/>
          <c:order val="2"/>
          <c:tx>
            <c:strRef>
              <c:f>aem!$A$4</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aem!$B$4:$BG$4</c:f>
              <c:numCache>
                <c:formatCode>General</c:formatCode>
                <c:ptCount val="58"/>
                <c:pt idx="0">
                  <c:v>30.000300003</c:v>
                </c:pt>
                <c:pt idx="1">
                  <c:v>30.000050024666699</c:v>
                </c:pt>
                <c:pt idx="2">
                  <c:v>30.000000028999999</c:v>
                </c:pt>
                <c:pt idx="3">
                  <c:v>30.000000028999999</c:v>
                </c:pt>
                <c:pt idx="4">
                  <c:v>30.000000028999999</c:v>
                </c:pt>
                <c:pt idx="5">
                  <c:v>30.000000028999999</c:v>
                </c:pt>
                <c:pt idx="6">
                  <c:v>30.000000028999999</c:v>
                </c:pt>
                <c:pt idx="7">
                  <c:v>30.000000028999999</c:v>
                </c:pt>
                <c:pt idx="8">
                  <c:v>30.000000028999999</c:v>
                </c:pt>
                <c:pt idx="9">
                  <c:v>30.000000028999999</c:v>
                </c:pt>
                <c:pt idx="10">
                  <c:v>30.000000028999999</c:v>
                </c:pt>
                <c:pt idx="11">
                  <c:v>30.0000000289151</c:v>
                </c:pt>
                <c:pt idx="12">
                  <c:v>30.000300003</c:v>
                </c:pt>
                <c:pt idx="13">
                  <c:v>29.625225002000001</c:v>
                </c:pt>
                <c:pt idx="14">
                  <c:v>30.000300003</c:v>
                </c:pt>
                <c:pt idx="15">
                  <c:v>32.051324999999999</c:v>
                </c:pt>
                <c:pt idx="16">
                  <c:v>36.517583332333302</c:v>
                </c:pt>
                <c:pt idx="17">
                  <c:v>36.838416665666699</c:v>
                </c:pt>
                <c:pt idx="18">
                  <c:v>36.745416665666703</c:v>
                </c:pt>
                <c:pt idx="19">
                  <c:v>37.038416665666702</c:v>
                </c:pt>
                <c:pt idx="20">
                  <c:v>42.616583332333299</c:v>
                </c:pt>
                <c:pt idx="21">
                  <c:v>55.408416665666699</c:v>
                </c:pt>
                <c:pt idx="22">
                  <c:v>66.803166665749998</c:v>
                </c:pt>
                <c:pt idx="23">
                  <c:v>88.064249999500007</c:v>
                </c:pt>
                <c:pt idx="24">
                  <c:v>112.716583333</c:v>
                </c:pt>
                <c:pt idx="25">
                  <c:v>138.11908333299999</c:v>
                </c:pt>
                <c:pt idx="26">
                  <c:v>139.98116666658299</c:v>
                </c:pt>
                <c:pt idx="27">
                  <c:v>135.42949999999999</c:v>
                </c:pt>
                <c:pt idx="28">
                  <c:v>141.8605</c:v>
                </c:pt>
                <c:pt idx="29">
                  <c:v>162.41658333333299</c:v>
                </c:pt>
                <c:pt idx="30">
                  <c:v>158.513916666667</c:v>
                </c:pt>
                <c:pt idx="31">
                  <c:v>182.266416666667</c:v>
                </c:pt>
                <c:pt idx="32">
                  <c:v>190.62424999999999</c:v>
                </c:pt>
                <c:pt idx="33">
                  <c:v>229.24984333333299</c:v>
                </c:pt>
                <c:pt idx="34">
                  <c:v>242.60281749999999</c:v>
                </c:pt>
                <c:pt idx="35">
                  <c:v>231.66273583333299</c:v>
                </c:pt>
                <c:pt idx="36">
                  <c:v>240.71154250000001</c:v>
                </c:pt>
                <c:pt idx="37">
                  <c:v>273.05785333333301</c:v>
                </c:pt>
                <c:pt idx="38">
                  <c:v>295.52910500000002</c:v>
                </c:pt>
                <c:pt idx="39">
                  <c:v>305.64660416666698</c:v>
                </c:pt>
                <c:pt idx="40">
                  <c:v>365.39856083333302</c:v>
                </c:pt>
              </c:numCache>
            </c:numRef>
          </c:val>
          <c:smooth val="0"/>
          <c:extLst>
            <c:ext xmlns:c16="http://schemas.microsoft.com/office/drawing/2014/chart" uri="{C3380CC4-5D6E-409C-BE32-E72D297353CC}">
              <c16:uniqueId val="{00000002-1956-4419-AA3E-E047FFA5A7C3}"/>
            </c:ext>
          </c:extLst>
        </c:ser>
        <c:ser>
          <c:idx val="3"/>
          <c:order val="3"/>
          <c:tx>
            <c:strRef>
              <c:f>aem!$A$5</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aem!$B$5:$BG$5</c:f>
              <c:numCache>
                <c:formatCode>General</c:formatCode>
                <c:ptCount val="58"/>
                <c:pt idx="8">
                  <c:v>59.999999999000003</c:v>
                </c:pt>
                <c:pt idx="9">
                  <c:v>59.999999999000003</c:v>
                </c:pt>
                <c:pt idx="10">
                  <c:v>59.999999999000003</c:v>
                </c:pt>
                <c:pt idx="11">
                  <c:v>59.821616665666703</c:v>
                </c:pt>
                <c:pt idx="12">
                  <c:v>55.259999999000001</c:v>
                </c:pt>
                <c:pt idx="13">
                  <c:v>48.966224998999998</c:v>
                </c:pt>
                <c:pt idx="14">
                  <c:v>46.752399998999998</c:v>
                </c:pt>
                <c:pt idx="15">
                  <c:v>43.971383332333303</c:v>
                </c:pt>
                <c:pt idx="16">
                  <c:v>41.575266665666703</c:v>
                </c:pt>
                <c:pt idx="17">
                  <c:v>40.960749999000001</c:v>
                </c:pt>
                <c:pt idx="18">
                  <c:v>37.911349999000002</c:v>
                </c:pt>
                <c:pt idx="19">
                  <c:v>35.577999998999999</c:v>
                </c:pt>
                <c:pt idx="20">
                  <c:v>32.5322833323333</c:v>
                </c:pt>
                <c:pt idx="21">
                  <c:v>34.314291665666701</c:v>
                </c:pt>
                <c:pt idx="22">
                  <c:v>36.630549999000003</c:v>
                </c:pt>
                <c:pt idx="23">
                  <c:v>42.671149999000001</c:v>
                </c:pt>
                <c:pt idx="24">
                  <c:v>48.042208332916701</c:v>
                </c:pt>
                <c:pt idx="25">
                  <c:v>50.119399999999999</c:v>
                </c:pt>
                <c:pt idx="26">
                  <c:v>45.832149999999999</c:v>
                </c:pt>
                <c:pt idx="27">
                  <c:v>46.970541666666698</c:v>
                </c:pt>
                <c:pt idx="28">
                  <c:v>50.413208333333301</c:v>
                </c:pt>
                <c:pt idx="29">
                  <c:v>59.066341666666702</c:v>
                </c:pt>
                <c:pt idx="30">
                  <c:v>63.205866666666701</c:v>
                </c:pt>
                <c:pt idx="31">
                  <c:v>74.735383333333303</c:v>
                </c:pt>
                <c:pt idx="32">
                  <c:v>78.988391666666701</c:v>
                </c:pt>
                <c:pt idx="33">
                  <c:v>91.933183333333304</c:v>
                </c:pt>
                <c:pt idx="34">
                  <c:v>105.160458333333</c:v>
                </c:pt>
                <c:pt idx="35">
                  <c:v>125.681425</c:v>
                </c:pt>
                <c:pt idx="36">
                  <c:v>152.64666666666699</c:v>
                </c:pt>
                <c:pt idx="37">
                  <c:v>186.789166666667</c:v>
                </c:pt>
                <c:pt idx="38">
                  <c:v>214.40166666666701</c:v>
                </c:pt>
                <c:pt idx="39">
                  <c:v>237.145833333333</c:v>
                </c:pt>
                <c:pt idx="40">
                  <c:v>282.17916666666702</c:v>
                </c:pt>
                <c:pt idx="41">
                  <c:v>286.49</c:v>
                </c:pt>
                <c:pt idx="42">
                  <c:v>257.886666666667</c:v>
                </c:pt>
                <c:pt idx="43">
                  <c:v>224.30666666666701</c:v>
                </c:pt>
                <c:pt idx="44">
                  <c:v>202.745833333333</c:v>
                </c:pt>
                <c:pt idx="45">
                  <c:v>199.58250000000001</c:v>
                </c:pt>
                <c:pt idx="46">
                  <c:v>210.39</c:v>
                </c:pt>
                <c:pt idx="47">
                  <c:v>183.62583333333299</c:v>
                </c:pt>
                <c:pt idx="48">
                  <c:v>172.113333333333</c:v>
                </c:pt>
                <c:pt idx="49">
                  <c:v>202.34166666666701</c:v>
                </c:pt>
                <c:pt idx="50">
                  <c:v>207.944166666667</c:v>
                </c:pt>
                <c:pt idx="51">
                  <c:v>201.05500000000001</c:v>
                </c:pt>
                <c:pt idx="52">
                  <c:v>225.104166666667</c:v>
                </c:pt>
                <c:pt idx="53">
                  <c:v>223.69499999999999</c:v>
                </c:pt>
                <c:pt idx="54">
                  <c:v>232.601666666667</c:v>
                </c:pt>
                <c:pt idx="55">
                  <c:v>279.33249999999998</c:v>
                </c:pt>
                <c:pt idx="56">
                  <c:v>281.52333333333303</c:v>
                </c:pt>
                <c:pt idx="57">
                  <c:v>274.433333333333</c:v>
                </c:pt>
              </c:numCache>
            </c:numRef>
          </c:val>
          <c:smooth val="0"/>
          <c:extLst>
            <c:ext xmlns:c16="http://schemas.microsoft.com/office/drawing/2014/chart" uri="{C3380CC4-5D6E-409C-BE32-E72D297353CC}">
              <c16:uniqueId val="{00000003-1956-4419-AA3E-E047FFA5A7C3}"/>
            </c:ext>
          </c:extLst>
        </c:ser>
        <c:ser>
          <c:idx val="4"/>
          <c:order val="4"/>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4-1956-4419-AA3E-E047FFA5A7C3}"/>
            </c:ext>
          </c:extLst>
        </c:ser>
        <c:ser>
          <c:idx val="5"/>
          <c:order val="5"/>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5-1956-4419-AA3E-E047FFA5A7C3}"/>
            </c:ext>
          </c:extLst>
        </c:ser>
        <c:ser>
          <c:idx val="6"/>
          <c:order val="6"/>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6-1956-4419-AA3E-E047FFA5A7C3}"/>
            </c:ext>
          </c:extLst>
        </c:ser>
        <c:ser>
          <c:idx val="7"/>
          <c:order val="7"/>
          <c:tx>
            <c:strRef>
              <c:f>aem!$A$9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aem!$B$9:$BG$9</c:f>
              <c:numCache>
                <c:formatCode>General</c:formatCode>
                <c:ptCount val="58"/>
                <c:pt idx="0">
                  <c:v>21.181773533674701</c:v>
                </c:pt>
                <c:pt idx="1">
                  <c:v>21.058439578086801</c:v>
                </c:pt>
                <c:pt idx="2">
                  <c:v>20.880105345007198</c:v>
                </c:pt>
                <c:pt idx="3">
                  <c:v>20.830078862346198</c:v>
                </c:pt>
                <c:pt idx="4">
                  <c:v>20.800000019799999</c:v>
                </c:pt>
                <c:pt idx="5">
                  <c:v>20.800000019799999</c:v>
                </c:pt>
                <c:pt idx="6">
                  <c:v>20.800000019799999</c:v>
                </c:pt>
                <c:pt idx="7">
                  <c:v>20.800000019799999</c:v>
                </c:pt>
                <c:pt idx="8">
                  <c:v>20.800000019799999</c:v>
                </c:pt>
                <c:pt idx="9">
                  <c:v>20.800000019799999</c:v>
                </c:pt>
                <c:pt idx="10">
                  <c:v>20.800000019799999</c:v>
                </c:pt>
                <c:pt idx="11">
                  <c:v>20.800000018066701</c:v>
                </c:pt>
                <c:pt idx="12">
                  <c:v>20.800029492037499</c:v>
                </c:pt>
                <c:pt idx="13">
                  <c:v>20.619581636391299</c:v>
                </c:pt>
                <c:pt idx="14">
                  <c:v>20.375102798127202</c:v>
                </c:pt>
                <c:pt idx="15">
                  <c:v>20.379269485649299</c:v>
                </c:pt>
                <c:pt idx="16">
                  <c:v>20.400102923259801</c:v>
                </c:pt>
                <c:pt idx="17">
                  <c:v>20.400102923259801</c:v>
                </c:pt>
                <c:pt idx="18">
                  <c:v>20.336102600360199</c:v>
                </c:pt>
                <c:pt idx="19">
                  <c:v>20.418936351696502</c:v>
                </c:pt>
                <c:pt idx="20">
                  <c:v>20.476353308047798</c:v>
                </c:pt>
                <c:pt idx="21">
                  <c:v>21.820443423110699</c:v>
                </c:pt>
                <c:pt idx="22">
                  <c:v>23.000116042057702</c:v>
                </c:pt>
                <c:pt idx="23">
                  <c:v>23.000116042057702</c:v>
                </c:pt>
                <c:pt idx="24">
                  <c:v>23.639369267103401</c:v>
                </c:pt>
                <c:pt idx="25">
                  <c:v>27.158887023977599</c:v>
                </c:pt>
                <c:pt idx="26">
                  <c:v>26.2988826852636</c:v>
                </c:pt>
                <c:pt idx="27">
                  <c:v>25.722796445413099</c:v>
                </c:pt>
                <c:pt idx="28">
                  <c:v>25.293877614730299</c:v>
                </c:pt>
                <c:pt idx="29">
                  <c:v>25.702046340723001</c:v>
                </c:pt>
                <c:pt idx="30">
                  <c:v>25.585462419191</c:v>
                </c:pt>
                <c:pt idx="31">
                  <c:v>25.5167954060799</c:v>
                </c:pt>
                <c:pt idx="32">
                  <c:v>25.400128150794099</c:v>
                </c:pt>
                <c:pt idx="33">
                  <c:v>25.319611077896202</c:v>
                </c:pt>
                <c:pt idx="34">
                  <c:v>25.1499518885845</c:v>
                </c:pt>
                <c:pt idx="35">
                  <c:v>24.915175704072599</c:v>
                </c:pt>
                <c:pt idx="36">
                  <c:v>25.342682860966502</c:v>
                </c:pt>
                <c:pt idx="37">
                  <c:v>31.364334454295399</c:v>
                </c:pt>
                <c:pt idx="38">
                  <c:v>41.359387499999997</c:v>
                </c:pt>
                <c:pt idx="39">
                  <c:v>37.8136558333333</c:v>
                </c:pt>
                <c:pt idx="40">
                  <c:v>40.111803333333299</c:v>
                </c:pt>
                <c:pt idx="41">
                  <c:v>44.431899999999999</c:v>
                </c:pt>
                <c:pt idx="42">
                  <c:v>42.960083333333301</c:v>
                </c:pt>
                <c:pt idx="43">
                  <c:v>41.484616666666703</c:v>
                </c:pt>
                <c:pt idx="44">
                  <c:v>40.2224149175021</c:v>
                </c:pt>
                <c:pt idx="45">
                  <c:v>40.220130208333302</c:v>
                </c:pt>
                <c:pt idx="46">
                  <c:v>37.881983221536302</c:v>
                </c:pt>
                <c:pt idx="47">
                  <c:v>34.518180591701302</c:v>
                </c:pt>
                <c:pt idx="48">
                  <c:v>33.313300641233802</c:v>
                </c:pt>
                <c:pt idx="49">
                  <c:v>34.285774123424098</c:v>
                </c:pt>
                <c:pt idx="50">
                  <c:v>31.685704999999999</c:v>
                </c:pt>
                <c:pt idx="51">
                  <c:v>30.4917333333333</c:v>
                </c:pt>
                <c:pt idx="52">
                  <c:v>31.0830916666667</c:v>
                </c:pt>
                <c:pt idx="53">
                  <c:v>30.7259666666667</c:v>
                </c:pt>
                <c:pt idx="54">
                  <c:v>32.479833333333303</c:v>
                </c:pt>
                <c:pt idx="55">
                  <c:v>34.247716666666697</c:v>
                </c:pt>
                <c:pt idx="56">
                  <c:v>35.296383333333303</c:v>
                </c:pt>
                <c:pt idx="57">
                  <c:v>33.939811056685798</c:v>
                </c:pt>
              </c:numCache>
            </c:numRef>
          </c:val>
          <c:smooth val="0"/>
          <c:extLst>
            <c:ext xmlns:c16="http://schemas.microsoft.com/office/drawing/2014/chart" uri="{C3380CC4-5D6E-409C-BE32-E72D297353CC}">
              <c16:uniqueId val="{00000007-1956-4419-AA3E-E047FFA5A7C3}"/>
            </c:ext>
          </c:extLst>
        </c:ser>
        <c:ser>
          <c:idx val="8"/>
          <c:order val="8"/>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8-1956-4419-AA3E-E047FFA5A7C3}"/>
            </c:ext>
          </c:extLst>
        </c:ser>
        <c:ser>
          <c:idx val="9"/>
          <c:order val="9"/>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9-1956-4419-AA3E-E047FFA5A7C3}"/>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80B6-4AF0-B2F9-5F374E410248}"/>
            </c:ext>
          </c:extLst>
        </c:ser>
        <c:ser>
          <c:idx val="1"/>
          <c:order val="1"/>
          <c:tx>
            <c:strRef>
              <c:f>aem!$A$3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aem!$B$3:$BG$3</c:f>
              <c:numCache>
                <c:formatCode>General</c:formatCode>
                <c:ptCount val="58"/>
                <c:pt idx="33">
                  <c:v>29.152833333333302</c:v>
                </c:pt>
                <c:pt idx="34">
                  <c:v>28.785083333333301</c:v>
                </c:pt>
                <c:pt idx="35">
                  <c:v>26.540666666666699</c:v>
                </c:pt>
                <c:pt idx="36">
                  <c:v>27.144916666666699</c:v>
                </c:pt>
                <c:pt idx="37">
                  <c:v>31.698416666666699</c:v>
                </c:pt>
                <c:pt idx="38">
                  <c:v>32.281166666666699</c:v>
                </c:pt>
                <c:pt idx="39">
                  <c:v>34.569249999999997</c:v>
                </c:pt>
                <c:pt idx="40">
                  <c:v>38.598416666666701</c:v>
                </c:pt>
                <c:pt idx="41">
                  <c:v>38.035328333333297</c:v>
                </c:pt>
                <c:pt idx="42">
                  <c:v>32.738518333333303</c:v>
                </c:pt>
                <c:pt idx="43">
                  <c:v>28.209</c:v>
                </c:pt>
                <c:pt idx="44">
                  <c:v>25.699750000000002</c:v>
                </c:pt>
                <c:pt idx="45">
                  <c:v>23.957416666666699</c:v>
                </c:pt>
                <c:pt idx="46">
                  <c:v>22.595583333333298</c:v>
                </c:pt>
                <c:pt idx="47">
                  <c:v>20.293666666666699</c:v>
                </c:pt>
                <c:pt idx="48">
                  <c:v>17.071666666666701</c:v>
                </c:pt>
                <c:pt idx="49">
                  <c:v>19.062999999999999</c:v>
                </c:pt>
                <c:pt idx="50">
                  <c:v>19.09825</c:v>
                </c:pt>
                <c:pt idx="51">
                  <c:v>17.695916666666701</c:v>
                </c:pt>
                <c:pt idx="52">
                  <c:v>19.577500000000001</c:v>
                </c:pt>
                <c:pt idx="53">
                  <c:v>19.5705833333333</c:v>
                </c:pt>
                <c:pt idx="54">
                  <c:v>20.7575</c:v>
                </c:pt>
                <c:pt idx="55">
                  <c:v>24.598749999999999</c:v>
                </c:pt>
                <c:pt idx="56">
                  <c:v>24.439916666666701</c:v>
                </c:pt>
                <c:pt idx="57">
                  <c:v>23.376333333333299</c:v>
                </c:pt>
              </c:numCache>
            </c:numRef>
          </c:val>
          <c:smooth val="0"/>
          <c:extLst>
            <c:ext xmlns:c16="http://schemas.microsoft.com/office/drawing/2014/chart" uri="{C3380CC4-5D6E-409C-BE32-E72D297353CC}">
              <c16:uniqueId val="{00000001-80B6-4AF0-B2F9-5F374E410248}"/>
            </c:ext>
          </c:extLst>
        </c:ser>
        <c:ser>
          <c:idx val="4"/>
          <c:order val="2"/>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2-80B6-4AF0-B2F9-5F374E410248}"/>
            </c:ext>
          </c:extLst>
        </c:ser>
        <c:ser>
          <c:idx val="5"/>
          <c:order val="3"/>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3-80B6-4AF0-B2F9-5F374E410248}"/>
            </c:ext>
          </c:extLst>
        </c:ser>
        <c:ser>
          <c:idx val="6"/>
          <c:order val="4"/>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4-80B6-4AF0-B2F9-5F374E410248}"/>
            </c:ext>
          </c:extLst>
        </c:ser>
        <c:ser>
          <c:idx val="7"/>
          <c:order val="5"/>
          <c:tx>
            <c:strRef>
              <c:f>aem!$A$9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aem!$B$9:$BG$9</c:f>
              <c:numCache>
                <c:formatCode>General</c:formatCode>
                <c:ptCount val="58"/>
                <c:pt idx="0">
                  <c:v>21.181773533674701</c:v>
                </c:pt>
                <c:pt idx="1">
                  <c:v>21.058439578086801</c:v>
                </c:pt>
                <c:pt idx="2">
                  <c:v>20.880105345007198</c:v>
                </c:pt>
                <c:pt idx="3">
                  <c:v>20.830078862346198</c:v>
                </c:pt>
                <c:pt idx="4">
                  <c:v>20.800000019799999</c:v>
                </c:pt>
                <c:pt idx="5">
                  <c:v>20.800000019799999</c:v>
                </c:pt>
                <c:pt idx="6">
                  <c:v>20.800000019799999</c:v>
                </c:pt>
                <c:pt idx="7">
                  <c:v>20.800000019799999</c:v>
                </c:pt>
                <c:pt idx="8">
                  <c:v>20.800000019799999</c:v>
                </c:pt>
                <c:pt idx="9">
                  <c:v>20.800000019799999</c:v>
                </c:pt>
                <c:pt idx="10">
                  <c:v>20.800000019799999</c:v>
                </c:pt>
                <c:pt idx="11">
                  <c:v>20.800000018066701</c:v>
                </c:pt>
                <c:pt idx="12">
                  <c:v>20.800029492037499</c:v>
                </c:pt>
                <c:pt idx="13">
                  <c:v>20.619581636391299</c:v>
                </c:pt>
                <c:pt idx="14">
                  <c:v>20.375102798127202</c:v>
                </c:pt>
                <c:pt idx="15">
                  <c:v>20.379269485649299</c:v>
                </c:pt>
                <c:pt idx="16">
                  <c:v>20.400102923259801</c:v>
                </c:pt>
                <c:pt idx="17">
                  <c:v>20.400102923259801</c:v>
                </c:pt>
                <c:pt idx="18">
                  <c:v>20.336102600360199</c:v>
                </c:pt>
                <c:pt idx="19">
                  <c:v>20.418936351696502</c:v>
                </c:pt>
                <c:pt idx="20">
                  <c:v>20.476353308047798</c:v>
                </c:pt>
                <c:pt idx="21">
                  <c:v>21.820443423110699</c:v>
                </c:pt>
                <c:pt idx="22">
                  <c:v>23.000116042057702</c:v>
                </c:pt>
                <c:pt idx="23">
                  <c:v>23.000116042057702</c:v>
                </c:pt>
                <c:pt idx="24">
                  <c:v>23.639369267103401</c:v>
                </c:pt>
                <c:pt idx="25">
                  <c:v>27.158887023977599</c:v>
                </c:pt>
                <c:pt idx="26">
                  <c:v>26.2988826852636</c:v>
                </c:pt>
                <c:pt idx="27">
                  <c:v>25.722796445413099</c:v>
                </c:pt>
                <c:pt idx="28">
                  <c:v>25.293877614730299</c:v>
                </c:pt>
                <c:pt idx="29">
                  <c:v>25.702046340723001</c:v>
                </c:pt>
                <c:pt idx="30">
                  <c:v>25.585462419191</c:v>
                </c:pt>
                <c:pt idx="31">
                  <c:v>25.5167954060799</c:v>
                </c:pt>
                <c:pt idx="32">
                  <c:v>25.400128150794099</c:v>
                </c:pt>
                <c:pt idx="33">
                  <c:v>25.319611077896202</c:v>
                </c:pt>
                <c:pt idx="34">
                  <c:v>25.1499518885845</c:v>
                </c:pt>
                <c:pt idx="35">
                  <c:v>24.915175704072599</c:v>
                </c:pt>
                <c:pt idx="36">
                  <c:v>25.342682860966502</c:v>
                </c:pt>
                <c:pt idx="37">
                  <c:v>31.364334454295399</c:v>
                </c:pt>
                <c:pt idx="38">
                  <c:v>41.359387499999997</c:v>
                </c:pt>
                <c:pt idx="39">
                  <c:v>37.8136558333333</c:v>
                </c:pt>
                <c:pt idx="40">
                  <c:v>40.111803333333299</c:v>
                </c:pt>
                <c:pt idx="41">
                  <c:v>44.431899999999999</c:v>
                </c:pt>
                <c:pt idx="42">
                  <c:v>42.960083333333301</c:v>
                </c:pt>
                <c:pt idx="43">
                  <c:v>41.484616666666703</c:v>
                </c:pt>
                <c:pt idx="44">
                  <c:v>40.2224149175021</c:v>
                </c:pt>
                <c:pt idx="45">
                  <c:v>40.220130208333302</c:v>
                </c:pt>
                <c:pt idx="46">
                  <c:v>37.881983221536302</c:v>
                </c:pt>
                <c:pt idx="47">
                  <c:v>34.518180591701302</c:v>
                </c:pt>
                <c:pt idx="48">
                  <c:v>33.313300641233802</c:v>
                </c:pt>
                <c:pt idx="49">
                  <c:v>34.285774123424098</c:v>
                </c:pt>
                <c:pt idx="50">
                  <c:v>31.685704999999999</c:v>
                </c:pt>
                <c:pt idx="51">
                  <c:v>30.4917333333333</c:v>
                </c:pt>
                <c:pt idx="52">
                  <c:v>31.0830916666667</c:v>
                </c:pt>
                <c:pt idx="53">
                  <c:v>30.7259666666667</c:v>
                </c:pt>
                <c:pt idx="54">
                  <c:v>32.479833333333303</c:v>
                </c:pt>
                <c:pt idx="55">
                  <c:v>34.247716666666697</c:v>
                </c:pt>
                <c:pt idx="56">
                  <c:v>35.296383333333303</c:v>
                </c:pt>
                <c:pt idx="57">
                  <c:v>33.939811056685798</c:v>
                </c:pt>
              </c:numCache>
            </c:numRef>
          </c:val>
          <c:smooth val="0"/>
          <c:extLst>
            <c:ext xmlns:c16="http://schemas.microsoft.com/office/drawing/2014/chart" uri="{C3380CC4-5D6E-409C-BE32-E72D297353CC}">
              <c16:uniqueId val="{00000005-80B6-4AF0-B2F9-5F374E410248}"/>
            </c:ext>
          </c:extLst>
        </c:ser>
        <c:ser>
          <c:idx val="8"/>
          <c:order val="6"/>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6-80B6-4AF0-B2F9-5F374E410248}"/>
            </c:ext>
          </c:extLst>
        </c:ser>
        <c:ser>
          <c:idx val="9"/>
          <c:order val="7"/>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7-80B6-4AF0-B2F9-5F374E410248}"/>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2597-4FB6-B632-7DF8C0F1BAEA}"/>
            </c:ext>
          </c:extLst>
        </c:ser>
        <c:ser>
          <c:idx val="4"/>
          <c:order val="1"/>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1-2597-4FB6-B632-7DF8C0F1BAEA}"/>
            </c:ext>
          </c:extLst>
        </c:ser>
        <c:ser>
          <c:idx val="5"/>
          <c:order val="2"/>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2-2597-4FB6-B632-7DF8C0F1BAEA}"/>
            </c:ext>
          </c:extLst>
        </c:ser>
        <c:ser>
          <c:idx val="6"/>
          <c:order val="3"/>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3-2597-4FB6-B632-7DF8C0F1BAEA}"/>
            </c:ext>
          </c:extLst>
        </c:ser>
        <c:ser>
          <c:idx val="8"/>
          <c:order val="4"/>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4-2597-4FB6-B632-7DF8C0F1BAEA}"/>
            </c:ext>
          </c:extLst>
        </c:ser>
        <c:ser>
          <c:idx val="9"/>
          <c:order val="5"/>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5-2597-4FB6-B632-7DF8C0F1BAEA}"/>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579C-428B-9AC8-D4191CFD7DE0}"/>
            </c:ext>
          </c:extLst>
        </c:ser>
        <c:ser>
          <c:idx val="1"/>
          <c:order val="1"/>
          <c:tx>
            <c:strRef>
              <c:f>sem!$A$3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sem!$B$3:$BG$3</c:f>
              <c:numCache>
                <c:formatCode>General</c:formatCode>
                <c:ptCount val="58"/>
                <c:pt idx="0">
                  <c:v>1.0489693750843499E-3</c:v>
                </c:pt>
                <c:pt idx="1">
                  <c:v>1.05013600777515E-3</c:v>
                </c:pt>
                <c:pt idx="2">
                  <c:v>1.05763578898984E-3</c:v>
                </c:pt>
                <c:pt idx="3">
                  <c:v>1.6217859852693699E-3</c:v>
                </c:pt>
                <c:pt idx="4">
                  <c:v>2.3074326347769501E-3</c:v>
                </c:pt>
                <c:pt idx="5">
                  <c:v>3.1566578421154401E-3</c:v>
                </c:pt>
                <c:pt idx="6">
                  <c:v>3.8511375671629201E-3</c:v>
                </c:pt>
                <c:pt idx="7">
                  <c:v>5.0682687003574898E-3</c:v>
                </c:pt>
                <c:pt idx="8">
                  <c:v>6.8764659110372899E-3</c:v>
                </c:pt>
                <c:pt idx="9">
                  <c:v>8.6175817471208106E-3</c:v>
                </c:pt>
                <c:pt idx="10">
                  <c:v>1.12775040919884E-2</c:v>
                </c:pt>
                <c:pt idx="11">
                  <c:v>1.22086435743848E-2</c:v>
                </c:pt>
                <c:pt idx="12">
                  <c:v>2.0835225059596601E-2</c:v>
                </c:pt>
                <c:pt idx="13">
                  <c:v>7.1641908452915404E-2</c:v>
                </c:pt>
                <c:pt idx="14">
                  <c:v>0.59282626128923499</c:v>
                </c:pt>
                <c:pt idx="15">
                  <c:v>4.91041666666667</c:v>
                </c:pt>
                <c:pt idx="16">
                  <c:v>13.054166666666699</c:v>
                </c:pt>
                <c:pt idx="17">
                  <c:v>21.535833333333301</c:v>
                </c:pt>
                <c:pt idx="18">
                  <c:v>31.655833333333302</c:v>
                </c:pt>
                <c:pt idx="19">
                  <c:v>37.245833333333302</c:v>
                </c:pt>
                <c:pt idx="20">
                  <c:v>39</c:v>
                </c:pt>
                <c:pt idx="21">
                  <c:v>39</c:v>
                </c:pt>
                <c:pt idx="22">
                  <c:v>50.908333333333303</c:v>
                </c:pt>
                <c:pt idx="23">
                  <c:v>78.788333333333298</c:v>
                </c:pt>
                <c:pt idx="24">
                  <c:v>98.477500000000006</c:v>
                </c:pt>
                <c:pt idx="25">
                  <c:v>160.85999999991699</c:v>
                </c:pt>
                <c:pt idx="26">
                  <c:v>192.92999999966699</c:v>
                </c:pt>
                <c:pt idx="27">
                  <c:v>219.40666666666701</c:v>
                </c:pt>
                <c:pt idx="28">
                  <c:v>245.011666666667</c:v>
                </c:pt>
                <c:pt idx="29">
                  <c:v>266.95416666666699</c:v>
                </c:pt>
                <c:pt idx="30">
                  <c:v>304.90333333333302</c:v>
                </c:pt>
                <c:pt idx="31">
                  <c:v>349.21583333333302</c:v>
                </c:pt>
                <c:pt idx="32">
                  <c:v>362.57583333333298</c:v>
                </c:pt>
                <c:pt idx="33">
                  <c:v>404.16583333333301</c:v>
                </c:pt>
                <c:pt idx="34">
                  <c:v>420.17666666666702</c:v>
                </c:pt>
                <c:pt idx="35">
                  <c:v>396.77333333333303</c:v>
                </c:pt>
                <c:pt idx="36">
                  <c:v>412.26666666666699</c:v>
                </c:pt>
                <c:pt idx="37">
                  <c:v>419.29500000000002</c:v>
                </c:pt>
                <c:pt idx="38">
                  <c:v>460.28750000000002</c:v>
                </c:pt>
                <c:pt idx="39">
                  <c:v>508.77666666666698</c:v>
                </c:pt>
                <c:pt idx="40">
                  <c:v>539.58749999999998</c:v>
                </c:pt>
                <c:pt idx="41">
                  <c:v>634.93833333333305</c:v>
                </c:pt>
                <c:pt idx="42">
                  <c:v>688.93666666666695</c:v>
                </c:pt>
                <c:pt idx="43">
                  <c:v>691.39750000000004</c:v>
                </c:pt>
                <c:pt idx="44">
                  <c:v>609.52916666666704</c:v>
                </c:pt>
                <c:pt idx="45">
                  <c:v>559.76750000000004</c:v>
                </c:pt>
                <c:pt idx="46">
                  <c:v>530.27499999999998</c:v>
                </c:pt>
                <c:pt idx="47">
                  <c:v>522.46416666666698</c:v>
                </c:pt>
                <c:pt idx="48">
                  <c:v>522.46103583333297</c:v>
                </c:pt>
                <c:pt idx="49">
                  <c:v>560.85989484127003</c:v>
                </c:pt>
                <c:pt idx="50">
                  <c:v>510.24916666666701</c:v>
                </c:pt>
                <c:pt idx="51">
                  <c:v>483.66750000000002</c:v>
                </c:pt>
                <c:pt idx="52">
                  <c:v>486.47130339105303</c:v>
                </c:pt>
                <c:pt idx="53">
                  <c:v>495.272877645503</c:v>
                </c:pt>
                <c:pt idx="54">
                  <c:v>570.34821612743997</c:v>
                </c:pt>
                <c:pt idx="55">
                  <c:v>654.12408425419596</c:v>
                </c:pt>
                <c:pt idx="56">
                  <c:v>676.95773604465705</c:v>
                </c:pt>
                <c:pt idx="57">
                  <c:v>648.83379259826097</c:v>
                </c:pt>
              </c:numCache>
            </c:numRef>
          </c:val>
          <c:smooth val="0"/>
          <c:extLst>
            <c:ext xmlns:c16="http://schemas.microsoft.com/office/drawing/2014/chart" uri="{C3380CC4-5D6E-409C-BE32-E72D297353CC}">
              <c16:uniqueId val="{00000001-579C-428B-9AC8-D4191CFD7DE0}"/>
            </c:ext>
          </c:extLst>
        </c:ser>
        <c:ser>
          <c:idx val="2"/>
          <c:order val="2"/>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2-579C-428B-9AC8-D4191CFD7DE0}"/>
            </c:ext>
          </c:extLst>
        </c:ser>
        <c:ser>
          <c:idx val="3"/>
          <c:order val="3"/>
          <c:tx>
            <c:strRef>
              <c:f>sem!$A$5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sem!$B$5:$BG$5</c:f>
              <c:numCache>
                <c:formatCode>General</c:formatCode>
                <c:ptCount val="58"/>
                <c:pt idx="0">
                  <c:v>6.6349999989999997</c:v>
                </c:pt>
                <c:pt idx="1">
                  <c:v>6.6999999990000001</c:v>
                </c:pt>
                <c:pt idx="2">
                  <c:v>6.9012083325000004</c:v>
                </c:pt>
                <c:pt idx="3">
                  <c:v>9</c:v>
                </c:pt>
                <c:pt idx="4">
                  <c:v>9</c:v>
                </c:pt>
                <c:pt idx="5">
                  <c:v>10.474999999916699</c:v>
                </c:pt>
                <c:pt idx="6">
                  <c:v>13.5</c:v>
                </c:pt>
                <c:pt idx="7">
                  <c:v>14.5063916664167</c:v>
                </c:pt>
                <c:pt idx="8">
                  <c:v>16.290666665833299</c:v>
                </c:pt>
                <c:pt idx="9">
                  <c:v>17.320141665833301</c:v>
                </c:pt>
                <c:pt idx="10">
                  <c:v>18.443099999083302</c:v>
                </c:pt>
                <c:pt idx="11">
                  <c:v>19.931933332583299</c:v>
                </c:pt>
                <c:pt idx="12">
                  <c:v>21.865641665666701</c:v>
                </c:pt>
                <c:pt idx="13">
                  <c:v>23.636983332333301</c:v>
                </c:pt>
                <c:pt idx="14">
                  <c:v>26.064124999000001</c:v>
                </c:pt>
                <c:pt idx="15">
                  <c:v>30.928941665666699</c:v>
                </c:pt>
                <c:pt idx="16">
                  <c:v>34.693924998999996</c:v>
                </c:pt>
                <c:pt idx="17">
                  <c:v>36.7748666656667</c:v>
                </c:pt>
                <c:pt idx="18">
                  <c:v>39.0946416656667</c:v>
                </c:pt>
                <c:pt idx="19">
                  <c:v>42.549774999</c:v>
                </c:pt>
                <c:pt idx="20">
                  <c:v>47.280308332416702</c:v>
                </c:pt>
                <c:pt idx="21">
                  <c:v>54.490549999000002</c:v>
                </c:pt>
                <c:pt idx="22">
                  <c:v>64.084716665749994</c:v>
                </c:pt>
                <c:pt idx="23">
                  <c:v>78.854299999583304</c:v>
                </c:pt>
                <c:pt idx="24">
                  <c:v>100.81724166625</c:v>
                </c:pt>
                <c:pt idx="25">
                  <c:v>142.31166666641701</c:v>
                </c:pt>
                <c:pt idx="26">
                  <c:v>194.261416666667</c:v>
                </c:pt>
                <c:pt idx="27">
                  <c:v>242.60749999999999</c:v>
                </c:pt>
                <c:pt idx="28">
                  <c:v>299.17383333333299</c:v>
                </c:pt>
                <c:pt idx="29">
                  <c:v>382.56808333333299</c:v>
                </c:pt>
                <c:pt idx="30">
                  <c:v>502.25925000000001</c:v>
                </c:pt>
                <c:pt idx="31">
                  <c:v>633.045166666667</c:v>
                </c:pt>
                <c:pt idx="32">
                  <c:v>759.28200000000004</c:v>
                </c:pt>
                <c:pt idx="33">
                  <c:v>863.06468333333305</c:v>
                </c:pt>
                <c:pt idx="34">
                  <c:v>844.83588999999995</c:v>
                </c:pt>
                <c:pt idx="35">
                  <c:v>912.826415</c:v>
                </c:pt>
                <c:pt idx="36">
                  <c:v>1036.6864166666701</c:v>
                </c:pt>
                <c:pt idx="37">
                  <c:v>1140.9629416666701</c:v>
                </c:pt>
                <c:pt idx="38">
                  <c:v>1426.0374583333301</c:v>
                </c:pt>
                <c:pt idx="39">
                  <c:v>1756.23084833333</c:v>
                </c:pt>
                <c:pt idx="40">
                  <c:v>2087.9038416666699</c:v>
                </c:pt>
                <c:pt idx="41">
                  <c:v>2299.63315583333</c:v>
                </c:pt>
                <c:pt idx="42">
                  <c:v>2504.2413308333298</c:v>
                </c:pt>
                <c:pt idx="43">
                  <c:v>2877.6524583333298</c:v>
                </c:pt>
                <c:pt idx="44">
                  <c:v>2628.6129025</c:v>
                </c:pt>
                <c:pt idx="45">
                  <c:v>2320.8341766666699</c:v>
                </c:pt>
                <c:pt idx="46">
                  <c:v>2361.1394074999998</c:v>
                </c:pt>
                <c:pt idx="47">
                  <c:v>2078.29183666667</c:v>
                </c:pt>
                <c:pt idx="48">
                  <c:v>1967.7113091666699</c:v>
                </c:pt>
                <c:pt idx="49">
                  <c:v>2158.25590299025</c:v>
                </c:pt>
                <c:pt idx="50">
                  <c:v>1898.56963600842</c:v>
                </c:pt>
                <c:pt idx="51">
                  <c:v>1848.1394699518301</c:v>
                </c:pt>
                <c:pt idx="52">
                  <c:v>1796.8959123110001</c:v>
                </c:pt>
                <c:pt idx="53">
                  <c:v>1868.7853270907999</c:v>
                </c:pt>
                <c:pt idx="54">
                  <c:v>2001.781048176</c:v>
                </c:pt>
                <c:pt idx="55">
                  <c:v>2741.88085479965</c:v>
                </c:pt>
                <c:pt idx="56">
                  <c:v>3054.1216732108101</c:v>
                </c:pt>
                <c:pt idx="57">
                  <c:v>2951.3274023476001</c:v>
                </c:pt>
              </c:numCache>
            </c:numRef>
          </c:val>
          <c:smooth val="0"/>
          <c:extLst>
            <c:ext xmlns:c16="http://schemas.microsoft.com/office/drawing/2014/chart" uri="{C3380CC4-5D6E-409C-BE32-E72D297353CC}">
              <c16:uniqueId val="{00000003-579C-428B-9AC8-D4191CFD7DE0}"/>
            </c:ext>
          </c:extLst>
        </c:ser>
        <c:ser>
          <c:idx val="4"/>
          <c:order val="4"/>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4-579C-428B-9AC8-D4191CFD7DE0}"/>
            </c:ext>
          </c:extLst>
        </c:ser>
        <c:ser>
          <c:idx val="5"/>
          <c:order val="5"/>
          <c:tx>
            <c:strRef>
              <c:f>sem!$A$7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sem!$B$7:$BG$7</c:f>
              <c:numCache>
                <c:formatCode>General</c:formatCode>
                <c:ptCount val="58"/>
                <c:pt idx="7">
                  <c:v>149.583333333333</c:v>
                </c:pt>
                <c:pt idx="8">
                  <c:v>296.29166666666703</c:v>
                </c:pt>
                <c:pt idx="9">
                  <c:v>326</c:v>
                </c:pt>
                <c:pt idx="10">
                  <c:v>362.83333333333297</c:v>
                </c:pt>
                <c:pt idx="11">
                  <c:v>391.875</c:v>
                </c:pt>
                <c:pt idx="12">
                  <c:v>415</c:v>
                </c:pt>
                <c:pt idx="13">
                  <c:v>415</c:v>
                </c:pt>
                <c:pt idx="14">
                  <c:v>415</c:v>
                </c:pt>
                <c:pt idx="15">
                  <c:v>414.99999999900001</c:v>
                </c:pt>
                <c:pt idx="16">
                  <c:v>414.99999999900001</c:v>
                </c:pt>
                <c:pt idx="17">
                  <c:v>414.99999999900001</c:v>
                </c:pt>
                <c:pt idx="18">
                  <c:v>442.045416665917</c:v>
                </c:pt>
                <c:pt idx="19">
                  <c:v>623.05549999908305</c:v>
                </c:pt>
                <c:pt idx="20">
                  <c:v>626.99399999858304</c:v>
                </c:pt>
                <c:pt idx="21">
                  <c:v>631.75666666416703</c:v>
                </c:pt>
                <c:pt idx="22">
                  <c:v>661.42074999925001</c:v>
                </c:pt>
                <c:pt idx="23">
                  <c:v>909.26483333199997</c:v>
                </c:pt>
                <c:pt idx="24">
                  <c:v>1025.9448333314999</c:v>
                </c:pt>
                <c:pt idx="25">
                  <c:v>1110.57999999967</c:v>
                </c:pt>
                <c:pt idx="26">
                  <c:v>1282.5599999997501</c:v>
                </c:pt>
                <c:pt idx="27">
                  <c:v>1643.8483333333299</c:v>
                </c:pt>
                <c:pt idx="28">
                  <c:v>1685.7041666666701</c:v>
                </c:pt>
                <c:pt idx="29">
                  <c:v>1770.0591666666701</c:v>
                </c:pt>
                <c:pt idx="30">
                  <c:v>1842.8133333333301</c:v>
                </c:pt>
                <c:pt idx="31">
                  <c:v>1950.3175000000001</c:v>
                </c:pt>
                <c:pt idx="32">
                  <c:v>2029.9208333333299</c:v>
                </c:pt>
                <c:pt idx="33">
                  <c:v>2087.10386666667</c:v>
                </c:pt>
                <c:pt idx="34">
                  <c:v>2160.7536749999999</c:v>
                </c:pt>
                <c:pt idx="35">
                  <c:v>2248.6079749999999</c:v>
                </c:pt>
                <c:pt idx="36">
                  <c:v>2342.2962916666702</c:v>
                </c:pt>
                <c:pt idx="37">
                  <c:v>2909.38</c:v>
                </c:pt>
                <c:pt idx="38">
                  <c:v>10013.622499999999</c:v>
                </c:pt>
                <c:pt idx="39">
                  <c:v>7855.15</c:v>
                </c:pt>
                <c:pt idx="40">
                  <c:v>8421.7749999999996</c:v>
                </c:pt>
                <c:pt idx="41">
                  <c:v>10260.85</c:v>
                </c:pt>
                <c:pt idx="42">
                  <c:v>9311.1916666666693</c:v>
                </c:pt>
                <c:pt idx="43">
                  <c:v>8577.1333333333405</c:v>
                </c:pt>
                <c:pt idx="44">
                  <c:v>8938.85</c:v>
                </c:pt>
                <c:pt idx="45">
                  <c:v>9704.7416666666704</c:v>
                </c:pt>
                <c:pt idx="46">
                  <c:v>9159.3166666666693</c:v>
                </c:pt>
                <c:pt idx="47">
                  <c:v>9141</c:v>
                </c:pt>
                <c:pt idx="48">
                  <c:v>9698.9624999999996</c:v>
                </c:pt>
                <c:pt idx="49">
                  <c:v>10389.9375</c:v>
                </c:pt>
                <c:pt idx="50">
                  <c:v>9090.4333333333307</c:v>
                </c:pt>
                <c:pt idx="51">
                  <c:v>8770.4333333333307</c:v>
                </c:pt>
                <c:pt idx="52">
                  <c:v>9386.6291666666693</c:v>
                </c:pt>
                <c:pt idx="53">
                  <c:v>10461.24</c:v>
                </c:pt>
                <c:pt idx="54">
                  <c:v>11865.2112962963</c:v>
                </c:pt>
                <c:pt idx="55">
                  <c:v>13389.412936507901</c:v>
                </c:pt>
                <c:pt idx="56">
                  <c:v>13308.3268020542</c:v>
                </c:pt>
                <c:pt idx="57">
                  <c:v>13380.871666666701</c:v>
                </c:pt>
              </c:numCache>
            </c:numRef>
          </c:val>
          <c:smooth val="0"/>
          <c:extLst>
            <c:ext xmlns:c16="http://schemas.microsoft.com/office/drawing/2014/chart" uri="{C3380CC4-5D6E-409C-BE32-E72D297353CC}">
              <c16:uniqueId val="{00000005-579C-428B-9AC8-D4191CFD7DE0}"/>
            </c:ext>
          </c:extLst>
        </c:ser>
        <c:ser>
          <c:idx val="6"/>
          <c:order val="6"/>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6-579C-428B-9AC8-D4191CFD7DE0}"/>
            </c:ext>
          </c:extLst>
        </c:ser>
        <c:ser>
          <c:idx val="7"/>
          <c:order val="7"/>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7-579C-428B-9AC8-D4191CFD7DE0}"/>
            </c:ext>
          </c:extLst>
        </c:ser>
        <c:ser>
          <c:idx val="8"/>
          <c:order val="8"/>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8-579C-428B-9AC8-D4191CFD7DE0}"/>
            </c:ext>
          </c:extLst>
        </c:ser>
        <c:ser>
          <c:idx val="9"/>
          <c:order val="9"/>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9-579C-428B-9AC8-D4191CFD7DE0}"/>
            </c:ext>
          </c:extLst>
        </c:ser>
        <c:ser>
          <c:idx val="10"/>
          <c:order val="10"/>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A-579C-428B-9AC8-D4191CFD7DE0}"/>
            </c:ext>
          </c:extLst>
        </c:ser>
        <c:ser>
          <c:idx val="11"/>
          <c:order val="11"/>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B-579C-428B-9AC8-D4191CFD7DE0}"/>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4ADF-4930-B02F-B983E428A9E4}"/>
            </c:ext>
          </c:extLst>
        </c:ser>
        <c:ser>
          <c:idx val="1"/>
          <c:order val="1"/>
          <c:tx>
            <c:strRef>
              <c:f>sem!$A$3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sem!$B$3:$BG$3</c:f>
              <c:numCache>
                <c:formatCode>General</c:formatCode>
                <c:ptCount val="58"/>
                <c:pt idx="0">
                  <c:v>1.0489693750843499E-3</c:v>
                </c:pt>
                <c:pt idx="1">
                  <c:v>1.05013600777515E-3</c:v>
                </c:pt>
                <c:pt idx="2">
                  <c:v>1.05763578898984E-3</c:v>
                </c:pt>
                <c:pt idx="3">
                  <c:v>1.6217859852693699E-3</c:v>
                </c:pt>
                <c:pt idx="4">
                  <c:v>2.3074326347769501E-3</c:v>
                </c:pt>
                <c:pt idx="5">
                  <c:v>3.1566578421154401E-3</c:v>
                </c:pt>
                <c:pt idx="6">
                  <c:v>3.8511375671629201E-3</c:v>
                </c:pt>
                <c:pt idx="7">
                  <c:v>5.0682687003574898E-3</c:v>
                </c:pt>
                <c:pt idx="8">
                  <c:v>6.8764659110372899E-3</c:v>
                </c:pt>
                <c:pt idx="9">
                  <c:v>8.6175817471208106E-3</c:v>
                </c:pt>
                <c:pt idx="10">
                  <c:v>1.12775040919884E-2</c:v>
                </c:pt>
                <c:pt idx="11">
                  <c:v>1.22086435743848E-2</c:v>
                </c:pt>
                <c:pt idx="12">
                  <c:v>2.0835225059596601E-2</c:v>
                </c:pt>
                <c:pt idx="13">
                  <c:v>7.1641908452915404E-2</c:v>
                </c:pt>
                <c:pt idx="14">
                  <c:v>0.59282626128923499</c:v>
                </c:pt>
                <c:pt idx="15">
                  <c:v>4.91041666666667</c:v>
                </c:pt>
                <c:pt idx="16">
                  <c:v>13.054166666666699</c:v>
                </c:pt>
                <c:pt idx="17">
                  <c:v>21.535833333333301</c:v>
                </c:pt>
                <c:pt idx="18">
                  <c:v>31.655833333333302</c:v>
                </c:pt>
                <c:pt idx="19">
                  <c:v>37.245833333333302</c:v>
                </c:pt>
                <c:pt idx="20">
                  <c:v>39</c:v>
                </c:pt>
                <c:pt idx="21">
                  <c:v>39</c:v>
                </c:pt>
                <c:pt idx="22">
                  <c:v>50.908333333333303</c:v>
                </c:pt>
                <c:pt idx="23">
                  <c:v>78.788333333333298</c:v>
                </c:pt>
                <c:pt idx="24">
                  <c:v>98.477500000000006</c:v>
                </c:pt>
                <c:pt idx="25">
                  <c:v>160.85999999991699</c:v>
                </c:pt>
                <c:pt idx="26">
                  <c:v>192.92999999966699</c:v>
                </c:pt>
                <c:pt idx="27">
                  <c:v>219.40666666666701</c:v>
                </c:pt>
                <c:pt idx="28">
                  <c:v>245.011666666667</c:v>
                </c:pt>
                <c:pt idx="29">
                  <c:v>266.95416666666699</c:v>
                </c:pt>
                <c:pt idx="30">
                  <c:v>304.90333333333302</c:v>
                </c:pt>
                <c:pt idx="31">
                  <c:v>349.21583333333302</c:v>
                </c:pt>
                <c:pt idx="32">
                  <c:v>362.57583333333298</c:v>
                </c:pt>
                <c:pt idx="33">
                  <c:v>404.16583333333301</c:v>
                </c:pt>
                <c:pt idx="34">
                  <c:v>420.17666666666702</c:v>
                </c:pt>
                <c:pt idx="35">
                  <c:v>396.77333333333303</c:v>
                </c:pt>
                <c:pt idx="36">
                  <c:v>412.26666666666699</c:v>
                </c:pt>
                <c:pt idx="37">
                  <c:v>419.29500000000002</c:v>
                </c:pt>
                <c:pt idx="38">
                  <c:v>460.28750000000002</c:v>
                </c:pt>
                <c:pt idx="39">
                  <c:v>508.77666666666698</c:v>
                </c:pt>
                <c:pt idx="40">
                  <c:v>539.58749999999998</c:v>
                </c:pt>
                <c:pt idx="41">
                  <c:v>634.93833333333305</c:v>
                </c:pt>
                <c:pt idx="42">
                  <c:v>688.93666666666695</c:v>
                </c:pt>
                <c:pt idx="43">
                  <c:v>691.39750000000004</c:v>
                </c:pt>
                <c:pt idx="44">
                  <c:v>609.52916666666704</c:v>
                </c:pt>
                <c:pt idx="45">
                  <c:v>559.76750000000004</c:v>
                </c:pt>
                <c:pt idx="46">
                  <c:v>530.27499999999998</c:v>
                </c:pt>
                <c:pt idx="47">
                  <c:v>522.46416666666698</c:v>
                </c:pt>
                <c:pt idx="48">
                  <c:v>522.46103583333297</c:v>
                </c:pt>
                <c:pt idx="49">
                  <c:v>560.85989484127003</c:v>
                </c:pt>
                <c:pt idx="50">
                  <c:v>510.24916666666701</c:v>
                </c:pt>
                <c:pt idx="51">
                  <c:v>483.66750000000002</c:v>
                </c:pt>
                <c:pt idx="52">
                  <c:v>486.47130339105303</c:v>
                </c:pt>
                <c:pt idx="53">
                  <c:v>495.272877645503</c:v>
                </c:pt>
                <c:pt idx="54">
                  <c:v>570.34821612743997</c:v>
                </c:pt>
                <c:pt idx="55">
                  <c:v>654.12408425419596</c:v>
                </c:pt>
                <c:pt idx="56">
                  <c:v>676.95773604465705</c:v>
                </c:pt>
                <c:pt idx="57">
                  <c:v>648.83379259826097</c:v>
                </c:pt>
              </c:numCache>
            </c:numRef>
          </c:val>
          <c:smooth val="0"/>
          <c:extLst>
            <c:ext xmlns:c16="http://schemas.microsoft.com/office/drawing/2014/chart" uri="{C3380CC4-5D6E-409C-BE32-E72D297353CC}">
              <c16:uniqueId val="{00000001-4ADF-4930-B02F-B983E428A9E4}"/>
            </c:ext>
          </c:extLst>
        </c:ser>
        <c:ser>
          <c:idx val="2"/>
          <c:order val="2"/>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2-4ADF-4930-B02F-B983E428A9E4}"/>
            </c:ext>
          </c:extLst>
        </c:ser>
        <c:ser>
          <c:idx val="4"/>
          <c:order val="3"/>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3-4ADF-4930-B02F-B983E428A9E4}"/>
            </c:ext>
          </c:extLst>
        </c:ser>
        <c:ser>
          <c:idx val="6"/>
          <c:order val="4"/>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4-4ADF-4930-B02F-B983E428A9E4}"/>
            </c:ext>
          </c:extLst>
        </c:ser>
        <c:ser>
          <c:idx val="7"/>
          <c:order val="5"/>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5-4ADF-4930-B02F-B983E428A9E4}"/>
            </c:ext>
          </c:extLst>
        </c:ser>
        <c:ser>
          <c:idx val="8"/>
          <c:order val="6"/>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6-4ADF-4930-B02F-B983E428A9E4}"/>
            </c:ext>
          </c:extLst>
        </c:ser>
        <c:ser>
          <c:idx val="9"/>
          <c:order val="7"/>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7-4ADF-4930-B02F-B983E428A9E4}"/>
            </c:ext>
          </c:extLst>
        </c:ser>
        <c:ser>
          <c:idx val="10"/>
          <c:order val="8"/>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8-4ADF-4930-B02F-B983E428A9E4}"/>
            </c:ext>
          </c:extLst>
        </c:ser>
        <c:ser>
          <c:idx val="11"/>
          <c:order val="9"/>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9-4ADF-4930-B02F-B983E428A9E4}"/>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84F9-42EF-B232-B6B6B78FD1DA}"/>
            </c:ext>
          </c:extLst>
        </c:ser>
        <c:ser>
          <c:idx val="2"/>
          <c:order val="1"/>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1-84F9-42EF-B232-B6B6B78FD1DA}"/>
            </c:ext>
          </c:extLst>
        </c:ser>
        <c:ser>
          <c:idx val="4"/>
          <c:order val="2"/>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2-84F9-42EF-B232-B6B6B78FD1DA}"/>
            </c:ext>
          </c:extLst>
        </c:ser>
        <c:ser>
          <c:idx val="6"/>
          <c:order val="3"/>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3-84F9-42EF-B232-B6B6B78FD1DA}"/>
            </c:ext>
          </c:extLst>
        </c:ser>
        <c:ser>
          <c:idx val="7"/>
          <c:order val="4"/>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4-84F9-42EF-B232-B6B6B78FD1DA}"/>
            </c:ext>
          </c:extLst>
        </c:ser>
        <c:ser>
          <c:idx val="8"/>
          <c:order val="5"/>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5-84F9-42EF-B232-B6B6B78FD1DA}"/>
            </c:ext>
          </c:extLst>
        </c:ser>
        <c:ser>
          <c:idx val="9"/>
          <c:order val="6"/>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6-84F9-42EF-B232-B6B6B78FD1DA}"/>
            </c:ext>
          </c:extLst>
        </c:ser>
        <c:ser>
          <c:idx val="10"/>
          <c:order val="7"/>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7-84F9-42EF-B232-B6B6B78FD1DA}"/>
            </c:ext>
          </c:extLst>
        </c:ser>
        <c:ser>
          <c:idx val="11"/>
          <c:order val="8"/>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8-84F9-42EF-B232-B6B6B78FD1DA}"/>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16FE-4743-A1B2-C8DD749D3D8B}"/>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16FE-4743-A1B2-C8DD749D3D8B}"/>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16FE-4743-A1B2-C8DD749D3D8B}"/>
            </c:ext>
          </c:extLst>
        </c:ser>
        <c:ser>
          <c:idx val="3"/>
          <c:order val="3"/>
          <c:tx>
            <c:strRef>
              <c:f>fem!$A$5</c:f>
              <c:strCache>
                <c:ptCount val="1"/>
                <c:pt idx="0">
                  <c:v>Cote d'Ivoire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fem!$B$5:$BG$5</c:f>
              <c:numCache>
                <c:formatCode>General</c:formatCode>
                <c:ptCount val="58"/>
                <c:pt idx="0">
                  <c:v>245.19510139835899</c:v>
                </c:pt>
                <c:pt idx="1">
                  <c:v>245.26010162116</c:v>
                </c:pt>
                <c:pt idx="2">
                  <c:v>245.013850686544</c:v>
                </c:pt>
                <c:pt idx="3">
                  <c:v>245.01635069607499</c:v>
                </c:pt>
                <c:pt idx="4">
                  <c:v>245.027184079042</c:v>
                </c:pt>
                <c:pt idx="5">
                  <c:v>245.06093420770799</c:v>
                </c:pt>
                <c:pt idx="6">
                  <c:v>245.67843655764401</c:v>
                </c:pt>
                <c:pt idx="7">
                  <c:v>246.00093779128099</c:v>
                </c:pt>
                <c:pt idx="8">
                  <c:v>247.56469375695099</c:v>
                </c:pt>
                <c:pt idx="9">
                  <c:v>259.960574351236</c:v>
                </c:pt>
                <c:pt idx="10">
                  <c:v>276.403137026845</c:v>
                </c:pt>
                <c:pt idx="11">
                  <c:v>275.35645668533198</c:v>
                </c:pt>
                <c:pt idx="12">
                  <c:v>252.02762746264901</c:v>
                </c:pt>
                <c:pt idx="13">
                  <c:v>222.88918305322699</c:v>
                </c:pt>
                <c:pt idx="14">
                  <c:v>240.70466763782301</c:v>
                </c:pt>
                <c:pt idx="15">
                  <c:v>214.31290034121901</c:v>
                </c:pt>
                <c:pt idx="16">
                  <c:v>238.95049426705901</c:v>
                </c:pt>
                <c:pt idx="17">
                  <c:v>245.67968656657601</c:v>
                </c:pt>
                <c:pt idx="18">
                  <c:v>225.65586023395699</c:v>
                </c:pt>
                <c:pt idx="19">
                  <c:v>212.721644262377</c:v>
                </c:pt>
                <c:pt idx="20">
                  <c:v>211.27955541470499</c:v>
                </c:pt>
                <c:pt idx="21">
                  <c:v>271.73145255032699</c:v>
                </c:pt>
                <c:pt idx="22">
                  <c:v>328.60625269898998</c:v>
                </c:pt>
                <c:pt idx="23">
                  <c:v>381.06603602462798</c:v>
                </c:pt>
                <c:pt idx="24">
                  <c:v>436.95666578800802</c:v>
                </c:pt>
                <c:pt idx="25">
                  <c:v>449.26296271160697</c:v>
                </c:pt>
                <c:pt idx="26">
                  <c:v>346.305903554493</c:v>
                </c:pt>
                <c:pt idx="27">
                  <c:v>300.53656240147802</c:v>
                </c:pt>
                <c:pt idx="28">
                  <c:v>297.84821881937802</c:v>
                </c:pt>
                <c:pt idx="29">
                  <c:v>319.008299487903</c:v>
                </c:pt>
                <c:pt idx="30">
                  <c:v>272.264787954393</c:v>
                </c:pt>
                <c:pt idx="31">
                  <c:v>282.10690880881998</c:v>
                </c:pt>
                <c:pt idx="32">
                  <c:v>264.69180075057898</c:v>
                </c:pt>
                <c:pt idx="33">
                  <c:v>283.16257950001801</c:v>
                </c:pt>
                <c:pt idx="34">
                  <c:v>555.20469565569704</c:v>
                </c:pt>
                <c:pt idx="35">
                  <c:v>499.14842590131002</c:v>
                </c:pt>
                <c:pt idx="36">
                  <c:v>511.55243027251601</c:v>
                </c:pt>
                <c:pt idx="37">
                  <c:v>583.66937235339503</c:v>
                </c:pt>
                <c:pt idx="38">
                  <c:v>589.951774567332</c:v>
                </c:pt>
                <c:pt idx="39">
                  <c:v>615.69913197380595</c:v>
                </c:pt>
                <c:pt idx="40">
                  <c:v>711.97627443083297</c:v>
                </c:pt>
                <c:pt idx="41">
                  <c:v>733.03850707000004</c:v>
                </c:pt>
                <c:pt idx="42">
                  <c:v>696.98820361166702</c:v>
                </c:pt>
                <c:pt idx="43">
                  <c:v>581.20031386416701</c:v>
                </c:pt>
                <c:pt idx="44">
                  <c:v>528.28480930499995</c:v>
                </c:pt>
                <c:pt idx="45">
                  <c:v>527.46814284000004</c:v>
                </c:pt>
                <c:pt idx="46">
                  <c:v>522.89010961083295</c:v>
                </c:pt>
                <c:pt idx="47">
                  <c:v>479.26678258750002</c:v>
                </c:pt>
                <c:pt idx="48">
                  <c:v>447.80525556077299</c:v>
                </c:pt>
                <c:pt idx="49">
                  <c:v>472.18629075489298</c:v>
                </c:pt>
                <c:pt idx="50">
                  <c:v>495.277021572396</c:v>
                </c:pt>
                <c:pt idx="51">
                  <c:v>471.86611409170001</c:v>
                </c:pt>
                <c:pt idx="52">
                  <c:v>510.52713590196998</c:v>
                </c:pt>
                <c:pt idx="53">
                  <c:v>494.04003744699003</c:v>
                </c:pt>
                <c:pt idx="54">
                  <c:v>494.41495286493699</c:v>
                </c:pt>
                <c:pt idx="55">
                  <c:v>591.44950750132796</c:v>
                </c:pt>
                <c:pt idx="56">
                  <c:v>593.00817042493395</c:v>
                </c:pt>
                <c:pt idx="57">
                  <c:v>582.09455014964101</c:v>
                </c:pt>
              </c:numCache>
            </c:numRef>
          </c:val>
          <c:smooth val="0"/>
          <c:extLst>
            <c:ext xmlns:c16="http://schemas.microsoft.com/office/drawing/2014/chart" uri="{C3380CC4-5D6E-409C-BE32-E72D297353CC}">
              <c16:uniqueId val="{00000003-16FE-4743-A1B2-C8DD749D3D8B}"/>
            </c:ext>
          </c:extLst>
        </c:ser>
        <c:ser>
          <c:idx val="4"/>
          <c:order val="4"/>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4-16FE-4743-A1B2-C8DD749D3D8B}"/>
            </c:ext>
          </c:extLst>
        </c:ser>
        <c:ser>
          <c:idx val="5"/>
          <c:order val="5"/>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5-16FE-4743-A1B2-C8DD749D3D8B}"/>
            </c:ext>
          </c:extLst>
        </c:ser>
        <c:ser>
          <c:idx val="6"/>
          <c:order val="6"/>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6-16FE-4743-A1B2-C8DD749D3D8B}"/>
            </c:ext>
          </c:extLst>
        </c:ser>
        <c:ser>
          <c:idx val="7"/>
          <c:order val="7"/>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7-16FE-4743-A1B2-C8DD749D3D8B}"/>
            </c:ext>
          </c:extLst>
        </c:ser>
        <c:ser>
          <c:idx val="8"/>
          <c:order val="8"/>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8-16FE-4743-A1B2-C8DD749D3D8B}"/>
            </c:ext>
          </c:extLst>
        </c:ser>
        <c:ser>
          <c:idx val="9"/>
          <c:order val="9"/>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9-16FE-4743-A1B2-C8DD749D3D8B}"/>
            </c:ext>
          </c:extLst>
        </c:ser>
        <c:ser>
          <c:idx val="10"/>
          <c:order val="10"/>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A-16FE-4743-A1B2-C8DD749D3D8B}"/>
            </c:ext>
          </c:extLst>
        </c:ser>
        <c:ser>
          <c:idx val="11"/>
          <c:order val="11"/>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B-16FE-4743-A1B2-C8DD749D3D8B}"/>
            </c:ext>
          </c:extLst>
        </c:ser>
        <c:ser>
          <c:idx val="12"/>
          <c:order val="12"/>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C-16FE-4743-A1B2-C8DD749D3D8B}"/>
            </c:ext>
          </c:extLst>
        </c:ser>
        <c:ser>
          <c:idx val="13"/>
          <c:order val="13"/>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D-16FE-4743-A1B2-C8DD749D3D8B}"/>
            </c:ext>
          </c:extLst>
        </c:ser>
        <c:ser>
          <c:idx val="14"/>
          <c:order val="14"/>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E-16FE-4743-A1B2-C8DD749D3D8B}"/>
            </c:ext>
          </c:extLst>
        </c:ser>
        <c:ser>
          <c:idx val="15"/>
          <c:order val="15"/>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F-16FE-4743-A1B2-C8DD749D3D8B}"/>
            </c:ext>
          </c:extLst>
        </c:ser>
        <c:ser>
          <c:idx val="16"/>
          <c:order val="16"/>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10-16FE-4743-A1B2-C8DD749D3D8B}"/>
            </c:ext>
          </c:extLst>
        </c:ser>
        <c:ser>
          <c:idx val="17"/>
          <c:order val="17"/>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1-16FE-4743-A1B2-C8DD749D3D8B}"/>
            </c:ext>
          </c:extLst>
        </c:ser>
        <c:ser>
          <c:idx val="18"/>
          <c:order val="18"/>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2-16FE-4743-A1B2-C8DD749D3D8B}"/>
            </c:ext>
          </c:extLst>
        </c:ser>
        <c:ser>
          <c:idx val="19"/>
          <c:order val="19"/>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3-16FE-4743-A1B2-C8DD749D3D8B}"/>
            </c:ext>
          </c:extLst>
        </c:ser>
        <c:ser>
          <c:idx val="20"/>
          <c:order val="20"/>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4-16FE-4743-A1B2-C8DD749D3D8B}"/>
            </c:ext>
          </c:extLst>
        </c:ser>
        <c:ser>
          <c:idx val="21"/>
          <c:order val="21"/>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5-16FE-4743-A1B2-C8DD749D3D8B}"/>
            </c:ext>
          </c:extLst>
        </c:ser>
        <c:ser>
          <c:idx val="22"/>
          <c:order val="22"/>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6-16FE-4743-A1B2-C8DD749D3D8B}"/>
            </c:ext>
          </c:extLst>
        </c:ser>
        <c:ser>
          <c:idx val="23"/>
          <c:order val="2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7-16FE-4743-A1B2-C8DD749D3D8B}"/>
            </c:ext>
          </c:extLst>
        </c:ser>
        <c:ser>
          <c:idx val="24"/>
          <c:order val="24"/>
          <c:tx>
            <c:strRef>
              <c:f>fem!$A$26</c:f>
              <c:strCache>
                <c:ptCount val="1"/>
                <c:pt idx="0">
                  <c:v>Vietnam</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fem!$B$26:$BG$26</c:f>
              <c:numCache>
                <c:formatCode>General</c:formatCode>
                <c:ptCount val="58"/>
                <c:pt idx="23">
                  <c:v>1.0017709226849301</c:v>
                </c:pt>
                <c:pt idx="26">
                  <c:v>22.936728260869501</c:v>
                </c:pt>
                <c:pt idx="27">
                  <c:v>78.953315724637505</c:v>
                </c:pt>
                <c:pt idx="28">
                  <c:v>611.64608695652203</c:v>
                </c:pt>
                <c:pt idx="29">
                  <c:v>4501.6865290896703</c:v>
                </c:pt>
                <c:pt idx="30">
                  <c:v>6537.6046856884004</c:v>
                </c:pt>
                <c:pt idx="31">
                  <c:v>10121.8932306763</c:v>
                </c:pt>
                <c:pt idx="32">
                  <c:v>11202.1916666667</c:v>
                </c:pt>
                <c:pt idx="33">
                  <c:v>10640.958333333299</c:v>
                </c:pt>
                <c:pt idx="34">
                  <c:v>10965.666666666701</c:v>
                </c:pt>
                <c:pt idx="35">
                  <c:v>11038.25</c:v>
                </c:pt>
                <c:pt idx="36">
                  <c:v>11032.583333333299</c:v>
                </c:pt>
                <c:pt idx="37">
                  <c:v>11683.333333333299</c:v>
                </c:pt>
                <c:pt idx="38">
                  <c:v>13268</c:v>
                </c:pt>
                <c:pt idx="39">
                  <c:v>13943.166666666701</c:v>
                </c:pt>
                <c:pt idx="40">
                  <c:v>14167.75</c:v>
                </c:pt>
                <c:pt idx="41">
                  <c:v>14725.166666666701</c:v>
                </c:pt>
                <c:pt idx="42">
                  <c:v>15279.5</c:v>
                </c:pt>
                <c:pt idx="43">
                  <c:v>15509.583333333299</c:v>
                </c:pt>
                <c:pt idx="44">
                  <c:v>15746</c:v>
                </c:pt>
                <c:pt idx="45">
                  <c:v>15858.916666666701</c:v>
                </c:pt>
                <c:pt idx="46">
                  <c:v>15994.25</c:v>
                </c:pt>
                <c:pt idx="47">
                  <c:v>16105.125</c:v>
                </c:pt>
                <c:pt idx="48">
                  <c:v>16302.25</c:v>
                </c:pt>
                <c:pt idx="49">
                  <c:v>17065.083333333299</c:v>
                </c:pt>
                <c:pt idx="50">
                  <c:v>18612.916666666701</c:v>
                </c:pt>
                <c:pt idx="51">
                  <c:v>20509.75</c:v>
                </c:pt>
                <c:pt idx="52">
                  <c:v>20828</c:v>
                </c:pt>
                <c:pt idx="53">
                  <c:v>20933.416666666701</c:v>
                </c:pt>
                <c:pt idx="54">
                  <c:v>21148</c:v>
                </c:pt>
                <c:pt idx="55">
                  <c:v>21697.567500000001</c:v>
                </c:pt>
                <c:pt idx="56">
                  <c:v>21935.000833333299</c:v>
                </c:pt>
                <c:pt idx="57">
                  <c:v>22370.086666666699</c:v>
                </c:pt>
              </c:numCache>
            </c:numRef>
          </c:val>
          <c:smooth val="0"/>
          <c:extLst>
            <c:ext xmlns:c16="http://schemas.microsoft.com/office/drawing/2014/chart" uri="{C3380CC4-5D6E-409C-BE32-E72D297353CC}">
              <c16:uniqueId val="{00000018-16FE-4743-A1B2-C8DD749D3D8B}"/>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128EAB-7F91-4518-8001-2DB9EEC752C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60108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8EAB-7F91-4518-8001-2DB9EEC752C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8587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8EAB-7F91-4518-8001-2DB9EEC752C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11905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8EAB-7F91-4518-8001-2DB9EEC752C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70320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28EAB-7F91-4518-8001-2DB9EEC752C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08066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128EAB-7F91-4518-8001-2DB9EEC752C1}"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37410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128EAB-7F91-4518-8001-2DB9EEC752C1}"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94972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128EAB-7F91-4518-8001-2DB9EEC752C1}"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75839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28EAB-7F91-4518-8001-2DB9EEC752C1}"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2482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28EAB-7F91-4518-8001-2DB9EEC752C1}"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86932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28EAB-7F91-4518-8001-2DB9EEC752C1}"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35903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28EAB-7F91-4518-8001-2DB9EEC752C1}" type="datetimeFigureOut">
              <a:rPr lang="en-US" smtClean="0"/>
              <a:t>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3EA7-B7A7-4212-881C-5296D684A122}" type="slidenum">
              <a:rPr lang="en-US" smtClean="0"/>
              <a:t>‹#›</a:t>
            </a:fld>
            <a:endParaRPr lang="en-US"/>
          </a:p>
        </p:txBody>
      </p:sp>
    </p:spTree>
    <p:extLst>
      <p:ext uri="{BB962C8B-B14F-4D97-AF65-F5344CB8AC3E}">
        <p14:creationId xmlns:p14="http://schemas.microsoft.com/office/powerpoint/2010/main" val="16628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_e7Q2fELBR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Times New Roman" panose="02020603050405020304" pitchFamily="18" charset="0"/>
                <a:cs typeface="Times New Roman" panose="02020603050405020304" pitchFamily="18" charset="0"/>
              </a:rPr>
              <a:t>Inflation and exchange rates in Emerging Markets</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p:txBody>
      </p:sp>
      <p:sp>
        <p:nvSpPr>
          <p:cNvPr id="5" name="AutoShape 4" descr="Image result for exchange r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185" y="4493808"/>
            <a:ext cx="285750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92"/>
            <a:ext cx="1778924" cy="2147513"/>
          </a:xfrm>
          <a:prstGeom prst="rect">
            <a:avLst/>
          </a:prstGeom>
        </p:spPr>
      </p:pic>
    </p:spTree>
    <p:extLst>
      <p:ext uri="{BB962C8B-B14F-4D97-AF65-F5344CB8AC3E}">
        <p14:creationId xmlns:p14="http://schemas.microsoft.com/office/powerpoint/2010/main" val="405373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67828557"/>
              </p:ext>
            </p:extLst>
          </p:nvPr>
        </p:nvGraphicFramePr>
        <p:xfrm>
          <a:off x="337350" y="186431"/>
          <a:ext cx="11594237" cy="6436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37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F81D2A-32DE-4665-891F-9408F6E68FF6}"/>
              </a:ext>
            </a:extLst>
          </p:cNvPr>
          <p:cNvPicPr>
            <a:picLocks noChangeAspect="1"/>
          </p:cNvPicPr>
          <p:nvPr/>
        </p:nvPicPr>
        <p:blipFill>
          <a:blip r:embed="rId2"/>
          <a:stretch>
            <a:fillRect/>
          </a:stretch>
        </p:blipFill>
        <p:spPr>
          <a:xfrm>
            <a:off x="1042987" y="404812"/>
            <a:ext cx="10106025" cy="6048375"/>
          </a:xfrm>
          <a:prstGeom prst="rect">
            <a:avLst/>
          </a:prstGeom>
        </p:spPr>
      </p:pic>
      <p:sp>
        <p:nvSpPr>
          <p:cNvPr id="4" name="Rectangle 3">
            <a:extLst>
              <a:ext uri="{FF2B5EF4-FFF2-40B4-BE49-F238E27FC236}">
                <a16:creationId xmlns:a16="http://schemas.microsoft.com/office/drawing/2014/main" id="{8F4D9940-C8BE-4DA6-A39E-8C2C44DECFEE}"/>
              </a:ext>
            </a:extLst>
          </p:cNvPr>
          <p:cNvSpPr/>
          <p:nvPr/>
        </p:nvSpPr>
        <p:spPr>
          <a:xfrm>
            <a:off x="6902245" y="235974"/>
            <a:ext cx="4365523" cy="806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Picture 4">
            <a:extLst>
              <a:ext uri="{FF2B5EF4-FFF2-40B4-BE49-F238E27FC236}">
                <a16:creationId xmlns:a16="http://schemas.microsoft.com/office/drawing/2014/main" id="{CC082A07-3A26-4EE4-8E8F-0EA5AC70BAFA}"/>
              </a:ext>
            </a:extLst>
          </p:cNvPr>
          <p:cNvPicPr>
            <a:picLocks noChangeAspect="1"/>
          </p:cNvPicPr>
          <p:nvPr/>
        </p:nvPicPr>
        <p:blipFill>
          <a:blip r:embed="rId3"/>
          <a:stretch>
            <a:fillRect/>
          </a:stretch>
        </p:blipFill>
        <p:spPr>
          <a:xfrm>
            <a:off x="7821227" y="0"/>
            <a:ext cx="4190261" cy="1180730"/>
          </a:xfrm>
          <a:prstGeom prst="rect">
            <a:avLst/>
          </a:prstGeom>
        </p:spPr>
      </p:pic>
    </p:spTree>
    <p:extLst>
      <p:ext uri="{BB962C8B-B14F-4D97-AF65-F5344CB8AC3E}">
        <p14:creationId xmlns:p14="http://schemas.microsoft.com/office/powerpoint/2010/main" val="12784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59DD-0B45-4DEF-B832-3CAF96B294F5}"/>
              </a:ext>
            </a:extLst>
          </p:cNvPr>
          <p:cNvSpPr>
            <a:spLocks noGrp="1"/>
          </p:cNvSpPr>
          <p:nvPr>
            <p:ph type="title"/>
          </p:nvPr>
        </p:nvSpPr>
        <p:spPr>
          <a:xfrm>
            <a:off x="838200" y="365125"/>
            <a:ext cx="10515600" cy="664685"/>
          </a:xfrm>
        </p:spPr>
        <p:txBody>
          <a:bodyPr>
            <a:normAutofit/>
          </a:bodyPr>
          <a:lstStyle/>
          <a:p>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 of disinflation in emerging markets</a:t>
            </a:r>
            <a:endParaRPr lang="LID4096"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ACB99A-D292-4312-AD48-904DA422083D}"/>
              </a:ext>
            </a:extLst>
          </p:cNvPr>
          <p:cNvSpPr>
            <a:spLocks noGrp="1"/>
          </p:cNvSpPr>
          <p:nvPr>
            <p:ph idx="1"/>
          </p:nvPr>
        </p:nvSpPr>
        <p:spPr>
          <a:xfrm>
            <a:off x="838200" y="1296140"/>
            <a:ext cx="10515600" cy="4880823"/>
          </a:xfrm>
        </p:spPr>
        <p:txBody>
          <a:bodyPr>
            <a:normAutofit/>
          </a:bodyPr>
          <a:lstStyle/>
          <a:p>
            <a:pPr marL="0" indent="0">
              <a:buNone/>
            </a:pPr>
            <a:r>
              <a:rPr lang="en-US" sz="3500" dirty="0"/>
              <a:t>The global crisis played a role in pushing inflation down around the world, but the longer-term trend of disinflation has been driven by many </a:t>
            </a:r>
            <a:r>
              <a:rPr lang="en-US" sz="3500" b="1" dirty="0">
                <a:solidFill>
                  <a:srgbClr val="FF0000"/>
                </a:solidFill>
                <a:effectLst>
                  <a:outerShdw blurRad="38100" dist="38100" dir="2700000" algn="tl">
                    <a:srgbClr val="000000">
                      <a:alpha val="43137"/>
                    </a:srgbClr>
                  </a:outerShdw>
                </a:effectLst>
                <a:highlight>
                  <a:srgbClr val="FFFF00"/>
                </a:highlight>
              </a:rPr>
              <a:t>structural forces</a:t>
            </a:r>
            <a:r>
              <a:rPr lang="en-US" sz="3500" dirty="0"/>
              <a:t>: </a:t>
            </a:r>
          </a:p>
          <a:p>
            <a:pPr marL="0" indent="0">
              <a:buNone/>
            </a:pPr>
            <a:endParaRPr lang="en-US" sz="3500" dirty="0"/>
          </a:p>
          <a:p>
            <a:r>
              <a:rPr lang="en-US" sz="3500" dirty="0"/>
              <a:t>widespread adoption of effective and transparent monetary, exchange rate, and fiscal policy frameworks; </a:t>
            </a:r>
          </a:p>
          <a:p>
            <a:r>
              <a:rPr lang="en-US" sz="3500" dirty="0"/>
              <a:t>globalization.</a:t>
            </a:r>
            <a:endParaRPr lang="LID4096" sz="3500" dirty="0"/>
          </a:p>
        </p:txBody>
      </p:sp>
      <p:pic>
        <p:nvPicPr>
          <p:cNvPr id="4" name="Picture 3">
            <a:extLst>
              <a:ext uri="{FF2B5EF4-FFF2-40B4-BE49-F238E27FC236}">
                <a16:creationId xmlns:a16="http://schemas.microsoft.com/office/drawing/2014/main" id="{FC13D95D-FBB5-49BE-816E-BAE0DE193084}"/>
              </a:ext>
            </a:extLst>
          </p:cNvPr>
          <p:cNvPicPr>
            <a:picLocks noChangeAspect="1"/>
          </p:cNvPicPr>
          <p:nvPr/>
        </p:nvPicPr>
        <p:blipFill>
          <a:blip r:embed="rId2"/>
          <a:stretch>
            <a:fillRect/>
          </a:stretch>
        </p:blipFill>
        <p:spPr>
          <a:xfrm>
            <a:off x="7066625" y="4845313"/>
            <a:ext cx="4190261" cy="1180730"/>
          </a:xfrm>
          <a:prstGeom prst="rect">
            <a:avLst/>
          </a:prstGeom>
        </p:spPr>
      </p:pic>
    </p:spTree>
    <p:extLst>
      <p:ext uri="{BB962C8B-B14F-4D97-AF65-F5344CB8AC3E}">
        <p14:creationId xmlns:p14="http://schemas.microsoft.com/office/powerpoint/2010/main" val="222510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7345"/>
          </a:xfrm>
        </p:spPr>
        <p:txBody>
          <a:bodyPr>
            <a:normAutofit fontScale="90000"/>
          </a:bodyPr>
          <a:lstStyle/>
          <a:p>
            <a:pPr marL="0" indent="0" algn="just">
              <a:buNone/>
            </a:pP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average volatility in headline prices across emerging markets has fallen gradually over the past two decades, and now sits at a record low of 1.5 percent.</a:t>
            </a:r>
          </a:p>
        </p:txBody>
      </p:sp>
      <p:pic>
        <p:nvPicPr>
          <p:cNvPr id="4" name="Content Placeholder 3"/>
          <p:cNvPicPr>
            <a:picLocks noGrp="1" noChangeAspect="1"/>
          </p:cNvPicPr>
          <p:nvPr>
            <p:ph idx="1"/>
          </p:nvPr>
        </p:nvPicPr>
        <p:blipFill>
          <a:blip r:embed="rId2"/>
          <a:stretch>
            <a:fillRect/>
          </a:stretch>
        </p:blipFill>
        <p:spPr>
          <a:xfrm>
            <a:off x="838200" y="1490353"/>
            <a:ext cx="9766465" cy="4686610"/>
          </a:xfrm>
          <a:prstGeom prst="rect">
            <a:avLst/>
          </a:prstGeom>
        </p:spPr>
      </p:pic>
    </p:spTree>
    <p:extLst>
      <p:ext uri="{BB962C8B-B14F-4D97-AF65-F5344CB8AC3E}">
        <p14:creationId xmlns:p14="http://schemas.microsoft.com/office/powerpoint/2010/main" val="47251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18" y="365125"/>
            <a:ext cx="11043082" cy="1325563"/>
          </a:xfrm>
        </p:spPr>
        <p:txBody>
          <a:bodyPr>
            <a:normAutofit/>
          </a:bodyPr>
          <a:lstStyle/>
          <a:p>
            <a:r>
              <a:rPr lang="fi-FI" sz="4000" b="1" dirty="0" err="1">
                <a:latin typeface="Times New Roman" panose="02020603050405020304" pitchFamily="18" charset="0"/>
                <a:cs typeface="Times New Roman" panose="02020603050405020304" pitchFamily="18" charset="0"/>
              </a:rPr>
              <a:t>Decrease</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inflation</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volatility</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emerging</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markets</a:t>
            </a:r>
            <a:r>
              <a:rPr lang="fi-FI" sz="40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435006" y="1606858"/>
            <a:ext cx="11194742" cy="4980373"/>
          </a:xfrm>
        </p:spPr>
        <p:txBody>
          <a:bodyPr>
            <a:noAutofit/>
          </a:bodyPr>
          <a:lstStyle/>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Inflation targeting has become the primary policy objective.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Globalization of trade and increased labor mobility via increased product competition and lower labor costs.</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Lower potential growth rates in emerging markets.</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Market-friendly governments are less inclined to regulate prices for services and goods -- which tends to trigger abrupt price hikes -- have also contributed to the drop. </a:t>
            </a:r>
            <a:endParaRPr lang="fi-FI"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05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1156"/>
          </a:xfrm>
        </p:spPr>
        <p:txBody>
          <a:bodyPr>
            <a:normAutofit fontScale="90000"/>
          </a:bodyPr>
          <a:lstStyle/>
          <a:p>
            <a:br>
              <a:rPr lang="en-US" sz="3300" b="1" dirty="0">
                <a:latin typeface="Times New Roman" panose="02020603050405020304" pitchFamily="18" charset="0"/>
                <a:cs typeface="Times New Roman" panose="02020603050405020304" pitchFamily="18" charset="0"/>
              </a:rPr>
            </a:br>
            <a:r>
              <a:rPr lang="en-US" sz="3300" b="1" dirty="0">
                <a:latin typeface="Times New Roman" panose="02020603050405020304" pitchFamily="18" charset="0"/>
                <a:cs typeface="Times New Roman" panose="02020603050405020304" pitchFamily="18" charset="0"/>
              </a:rPr>
              <a:t>Video: Get Your Portfolio Ready for Future Inflation </a:t>
            </a:r>
            <a:br>
              <a:rPr lang="en-US" b="1" dirty="0"/>
            </a:br>
            <a:endParaRPr lang="fi-FI" dirty="0"/>
          </a:p>
        </p:txBody>
      </p:sp>
      <p:pic>
        <p:nvPicPr>
          <p:cNvPr id="4" name="_e7Q2fELBRU"/>
          <p:cNvPicPr>
            <a:picLocks noGrp="1" noRot="1" noChangeAspect="1"/>
          </p:cNvPicPr>
          <p:nvPr>
            <p:ph idx="1"/>
            <a:videoFile r:link="rId1"/>
          </p:nvPr>
        </p:nvPicPr>
        <p:blipFill>
          <a:blip r:embed="rId3"/>
          <a:stretch>
            <a:fillRect/>
          </a:stretch>
        </p:blipFill>
        <p:spPr>
          <a:xfrm>
            <a:off x="457200" y="1003465"/>
            <a:ext cx="11495314" cy="5664530"/>
          </a:xfrm>
          <a:prstGeom prst="rect">
            <a:avLst/>
          </a:prstGeom>
        </p:spPr>
      </p:pic>
    </p:spTree>
    <p:extLst>
      <p:ext uri="{BB962C8B-B14F-4D97-AF65-F5344CB8AC3E}">
        <p14:creationId xmlns:p14="http://schemas.microsoft.com/office/powerpoint/2010/main" val="191039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Inflation-protected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endParaRPr lang="fi-FI" dirty="0"/>
          </a:p>
        </p:txBody>
      </p:sp>
      <p:sp>
        <p:nvSpPr>
          <p:cNvPr id="3" name="Content Placeholder 2"/>
          <p:cNvSpPr>
            <a:spLocks noGrp="1"/>
          </p:cNvSpPr>
          <p:nvPr>
            <p:ph idx="1"/>
          </p:nvPr>
        </p:nvSpPr>
        <p:spPr>
          <a:xfrm>
            <a:off x="346229" y="1690687"/>
            <a:ext cx="11496583" cy="5047464"/>
          </a:xfrm>
        </p:spPr>
        <p:txBody>
          <a:bodyPr>
            <a:normAutofit fontScale="92500"/>
          </a:bodyPr>
          <a:lstStyle/>
          <a:p>
            <a:pPr marL="0" indent="0">
              <a:buNone/>
            </a:pPr>
            <a:r>
              <a:rPr lang="en-US"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standard bond</a:t>
            </a:r>
            <a:r>
              <a:rPr lang="fi-FI"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r>
              <a:rPr lang="fi-FI" sz="2400" dirty="0">
                <a:latin typeface="Times New Roman" panose="02020603050405020304" pitchFamily="18" charset="0"/>
                <a:cs typeface="Times New Roman" panose="02020603050405020304" pitchFamily="18" charset="0"/>
              </a:rPr>
              <a:t>	</a:t>
            </a:r>
            <a:r>
              <a:rPr lang="fi-FI" sz="2400"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Nominal</a:t>
            </a:r>
            <a:r>
              <a:rPr lang="fi-FI"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fixed</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initial</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investment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amount</a:t>
            </a:r>
            <a:r>
              <a:rPr lang="fi-FI" sz="2400" dirty="0">
                <a:latin typeface="Times New Roman" panose="02020603050405020304" pitchFamily="18" charset="0"/>
                <a:cs typeface="Times New Roman" panose="02020603050405020304" pitchFamily="18" charset="0"/>
              </a:rPr>
              <a:t>;</a:t>
            </a:r>
          </a:p>
          <a:p>
            <a:pPr marL="0" indent="0">
              <a:buNone/>
            </a:pPr>
            <a:r>
              <a:rPr lang="fi-FI" sz="2400" dirty="0">
                <a:latin typeface="Times New Roman" panose="02020603050405020304" pitchFamily="18" charset="0"/>
                <a:cs typeface="Times New Roman" panose="02020603050405020304" pitchFamily="18" charset="0"/>
              </a:rPr>
              <a:t>	</a:t>
            </a:r>
            <a:r>
              <a:rPr lang="fi-FI" sz="2400"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Coupon</a:t>
            </a:r>
            <a:r>
              <a:rPr lang="fi-FI" sz="2400" dirty="0">
                <a:latin typeface="Times New Roman" panose="02020603050405020304" pitchFamily="18" charset="0"/>
                <a:cs typeface="Times New Roman" panose="02020603050405020304" pitchFamily="18" charset="0"/>
              </a:rPr>
              <a:t> –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regular</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payments</a:t>
            </a:r>
            <a:r>
              <a:rPr lang="fi-FI" sz="2400" dirty="0">
                <a:latin typeface="Times New Roman" panose="02020603050405020304" pitchFamily="18" charset="0"/>
                <a:cs typeface="Times New Roman" panose="02020603050405020304" pitchFamily="18" charset="0"/>
              </a:rPr>
              <a:t> of </a:t>
            </a:r>
            <a:r>
              <a:rPr lang="fi-FI" sz="2400" dirty="0" err="1">
                <a:latin typeface="Times New Roman" panose="02020603050405020304" pitchFamily="18" charset="0"/>
                <a:cs typeface="Times New Roman" panose="02020603050405020304" pitchFamily="18" charset="0"/>
              </a:rPr>
              <a:t>interest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which</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must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be</a:t>
            </a:r>
            <a:r>
              <a:rPr lang="fi-FI" sz="2400" dirty="0">
                <a:latin typeface="Times New Roman" panose="02020603050405020304" pitchFamily="18" charset="0"/>
                <a:cs typeface="Times New Roman" panose="02020603050405020304" pitchFamily="18" charset="0"/>
              </a:rPr>
              <a:t> made;</a:t>
            </a:r>
          </a:p>
          <a:p>
            <a:pPr marL="0" indent="0">
              <a:buNone/>
            </a:pPr>
            <a:r>
              <a:rPr lang="fi-FI" sz="2400" dirty="0">
                <a:latin typeface="Times New Roman" panose="02020603050405020304" pitchFamily="18" charset="0"/>
                <a:cs typeface="Times New Roman" panose="02020603050405020304" pitchFamily="18" charset="0"/>
              </a:rPr>
              <a:t>	</a:t>
            </a:r>
            <a:r>
              <a:rPr lang="fi-FI" sz="2400"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Maturity</a:t>
            </a:r>
            <a:r>
              <a:rPr lang="fi-FI" sz="2400" dirty="0">
                <a:latin typeface="Times New Roman" panose="02020603050405020304" pitchFamily="18" charset="0"/>
                <a:cs typeface="Times New Roman" panose="02020603050405020304" pitchFamily="18" charset="0"/>
              </a:rPr>
              <a:t> –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fixed</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period</a:t>
            </a:r>
            <a:r>
              <a:rPr lang="fi-FI" sz="2400" dirty="0">
                <a:latin typeface="Times New Roman" panose="02020603050405020304" pitchFamily="18" charset="0"/>
                <a:cs typeface="Times New Roman" panose="02020603050405020304" pitchFamily="18" charset="0"/>
              </a:rPr>
              <a:t> of </a:t>
            </a:r>
            <a:r>
              <a:rPr lang="fi-FI" sz="2400" dirty="0" err="1">
                <a:latin typeface="Times New Roman" panose="02020603050405020304" pitchFamily="18" charset="0"/>
                <a:cs typeface="Times New Roman" panose="02020603050405020304" pitchFamily="18" charset="0"/>
              </a:rPr>
              <a:t>time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until</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debt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must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be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repaid</a:t>
            </a:r>
            <a:r>
              <a:rPr lang="fi-FI"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 linked bonds:</a:t>
            </a:r>
          </a:p>
          <a:p>
            <a:pPr marL="0" indent="0">
              <a:buNone/>
            </a:pPr>
            <a:r>
              <a:rPr lang="en-US" sz="2400" dirty="0">
                <a:latin typeface="Times New Roman" panose="02020603050405020304" pitchFamily="18" charset="0"/>
                <a:cs typeface="Times New Roman" panose="02020603050405020304" pitchFamily="18" charset="0"/>
              </a:rPr>
              <a:t>	has the same features as standard but nominal of the bond is no longer fixed; it is   </a:t>
            </a:r>
          </a:p>
          <a:p>
            <a:pPr marL="0" indent="0">
              <a:buNone/>
            </a:pPr>
            <a:r>
              <a:rPr lang="en-US" sz="2400" dirty="0">
                <a:latin typeface="Times New Roman" panose="02020603050405020304" pitchFamily="18" charset="0"/>
                <a:cs typeface="Times New Roman" panose="02020603050405020304" pitchFamily="18" charset="0"/>
              </a:rPr>
              <a:t>	linked to inflation </a:t>
            </a:r>
            <a:r>
              <a:rPr lang="fi-FI"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the coupon is applied to a proportional larger or smaller nominal.</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On average, emerging economies issue 23% of their local currency (LC) public debt linked to inflation.</a:t>
            </a:r>
          </a:p>
          <a:p>
            <a:pPr marL="0" indent="0">
              <a:buNone/>
            </a:pPr>
            <a:endParaRPr lang="fi-FI" dirty="0"/>
          </a:p>
        </p:txBody>
      </p:sp>
    </p:spTree>
    <p:extLst>
      <p:ext uri="{BB962C8B-B14F-4D97-AF65-F5344CB8AC3E}">
        <p14:creationId xmlns:p14="http://schemas.microsoft.com/office/powerpoint/2010/main" val="158060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a:latin typeface="Times New Roman" panose="02020603050405020304" pitchFamily="18" charset="0"/>
                <a:cs typeface="Times New Roman" panose="02020603050405020304" pitchFamily="18" charset="0"/>
              </a:rPr>
              <a:t>Exchange </a:t>
            </a:r>
            <a:r>
              <a:rPr lang="fi-FI" sz="4000" b="1" dirty="0" err="1">
                <a:latin typeface="Times New Roman" panose="02020603050405020304" pitchFamily="18" charset="0"/>
                <a:cs typeface="Times New Roman" panose="02020603050405020304" pitchFamily="18" charset="0"/>
              </a:rPr>
              <a:t>risk</a:t>
            </a:r>
            <a:r>
              <a:rPr lang="fi-FI" sz="4000" b="1" dirty="0">
                <a:latin typeface="Times New Roman" panose="02020603050405020304" pitchFamily="18" charset="0"/>
                <a:cs typeface="Times New Roman" panose="02020603050405020304" pitchFamily="18" charset="0"/>
              </a:rPr>
              <a:t> and </a:t>
            </a:r>
            <a:r>
              <a:rPr lang="fi-FI" sz="4000" b="1" dirty="0" err="1">
                <a:latin typeface="Times New Roman" panose="02020603050405020304" pitchFamily="18" charset="0"/>
                <a:cs typeface="Times New Roman" panose="02020603050405020304" pitchFamily="18" charset="0"/>
              </a:rPr>
              <a:t>investment</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decisions</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emerging</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markets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557420"/>
          </a:xfrm>
        </p:spPr>
        <p:txBody>
          <a:bodyPr>
            <a:noAutofit/>
          </a:bodyPr>
          <a:lstStyle/>
          <a:p>
            <a:pPr marL="0" indent="0" algn="just">
              <a:buNone/>
            </a:pPr>
            <a:r>
              <a:rPr lang="en-US" sz="5000" dirty="0">
                <a:latin typeface="Times New Roman" panose="02020603050405020304" pitchFamily="18" charset="0"/>
                <a:cs typeface="Times New Roman" panose="02020603050405020304" pitchFamily="18" charset="0"/>
              </a:rPr>
              <a:t>When investing in any international market, </a:t>
            </a:r>
          </a:p>
          <a:p>
            <a:pPr marL="0" indent="0" algn="just">
              <a:buNone/>
            </a:pPr>
            <a:endParaRPr lang="en-US" sz="5000" dirty="0">
              <a:latin typeface="Times New Roman" panose="02020603050405020304" pitchFamily="18" charset="0"/>
              <a:cs typeface="Times New Roman" panose="02020603050405020304" pitchFamily="18" charset="0"/>
            </a:endParaRPr>
          </a:p>
          <a:p>
            <a:pPr marL="0" indent="0" algn="just">
              <a:buNone/>
            </a:pPr>
            <a:r>
              <a:rPr lang="en-US" sz="5000" dirty="0">
                <a:latin typeface="Times New Roman" panose="02020603050405020304" pitchFamily="18" charset="0"/>
                <a:cs typeface="Times New Roman" panose="02020603050405020304" pitchFamily="18" charset="0"/>
              </a:rPr>
              <a:t>investors face the risk that exchange rates will move in an unfavorable direction. </a:t>
            </a:r>
          </a:p>
          <a:p>
            <a:pPr marL="0" indent="0" algn="just">
              <a:buNone/>
            </a:pP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42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What is exchange rate: Reminder</a:t>
            </a:r>
          </a:p>
        </p:txBody>
      </p:sp>
      <p:sp>
        <p:nvSpPr>
          <p:cNvPr id="3" name="Content Placeholder 2"/>
          <p:cNvSpPr>
            <a:spLocks noGrp="1"/>
          </p:cNvSpPr>
          <p:nvPr>
            <p:ph idx="1"/>
          </p:nvPr>
        </p:nvSpPr>
        <p:spPr>
          <a:xfrm>
            <a:off x="838200" y="1473693"/>
            <a:ext cx="10515600" cy="5019182"/>
          </a:xfrm>
        </p:spPr>
        <p:txBody>
          <a:bodyPr>
            <a:normAutofit lnSpcReduction="10000"/>
          </a:bodyPr>
          <a:lstStyle/>
          <a:p>
            <a:pPr marL="0" indent="0" algn="just">
              <a:buNone/>
            </a:pPr>
            <a:r>
              <a:rPr lang="en-US" i="1" dirty="0">
                <a:solidFill>
                  <a:srgbClr val="FF0000"/>
                </a:solidFill>
                <a:latin typeface="Times New Roman" panose="02020603050405020304" pitchFamily="18" charset="0"/>
                <a:cs typeface="Times New Roman" panose="02020603050405020304" pitchFamily="18" charset="0"/>
              </a:rPr>
              <a:t>Nominal Exchange Rate (NER)</a:t>
            </a:r>
            <a:r>
              <a:rPr lang="fi-FI" dirty="0">
                <a:solidFill>
                  <a:srgbClr val="FF0000"/>
                </a:solidFill>
                <a:latin typeface="Times New Roman" panose="02020603050405020304" pitchFamily="18" charset="0"/>
                <a:cs typeface="Times New Roman" panose="02020603050405020304" pitchFamily="18" charset="0"/>
              </a:rPr>
              <a:t>:</a:t>
            </a:r>
            <a:r>
              <a:rPr lang="fi-FI"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price of a nation’s currency in terms of another currency.</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i="1" dirty="0">
                <a:solidFill>
                  <a:srgbClr val="FF0000"/>
                </a:solidFill>
                <a:latin typeface="Times New Roman" panose="02020603050405020304" pitchFamily="18" charset="0"/>
                <a:cs typeface="Times New Roman" panose="02020603050405020304" pitchFamily="18" charset="0"/>
              </a:rPr>
              <a:t>Real Exchange Rate (RER)</a:t>
            </a:r>
            <a:r>
              <a:rPr lang="fi-FI" i="1" dirty="0">
                <a:solidFill>
                  <a:srgbClr val="FF0000"/>
                </a:solidFill>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Compares the relative price of two countries’ consumption baskets.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i="1" dirty="0">
                <a:solidFill>
                  <a:srgbClr val="FF0000"/>
                </a:solidFill>
                <a:latin typeface="Times New Roman" panose="02020603050405020304" pitchFamily="18" charset="0"/>
                <a:cs typeface="Times New Roman" panose="02020603050405020304" pitchFamily="18" charset="0"/>
              </a:rPr>
              <a:t>RER</a:t>
            </a:r>
            <a:r>
              <a:rPr lang="en-US" dirty="0">
                <a:latin typeface="Times New Roman" panose="02020603050405020304" pitchFamily="18" charset="0"/>
                <a:cs typeface="Times New Roman" panose="02020603050405020304" pitchFamily="18" charset="0"/>
              </a:rPr>
              <a:t> = (</a:t>
            </a:r>
            <a:r>
              <a:rPr lang="en-US" i="1" dirty="0">
                <a:solidFill>
                  <a:srgbClr val="FF0000"/>
                </a:solidFill>
                <a:latin typeface="Times New Roman" panose="02020603050405020304" pitchFamily="18" charset="0"/>
                <a:cs typeface="Times New Roman" panose="02020603050405020304" pitchFamily="18" charset="0"/>
              </a:rPr>
              <a:t>NER</a:t>
            </a:r>
            <a:r>
              <a:rPr lang="en-US" dirty="0">
                <a:latin typeface="Times New Roman" panose="02020603050405020304" pitchFamily="18" charset="0"/>
                <a:cs typeface="Times New Roman" panose="02020603050405020304" pitchFamily="18" charset="0"/>
              </a:rPr>
              <a:t> x Price of the foreign basket) / (Price of the domestic basket).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a:solidFill>
                  <a:srgbClr val="FF0000"/>
                </a:solidFill>
                <a:latin typeface="Times New Roman" panose="02020603050405020304" pitchFamily="18" charset="0"/>
                <a:cs typeface="Times New Roman" panose="02020603050405020304" pitchFamily="18" charset="0"/>
              </a:rPr>
              <a:t>Exchange </a:t>
            </a:r>
            <a:r>
              <a:rPr lang="fi-FI" i="1" dirty="0" err="1">
                <a:solidFill>
                  <a:srgbClr val="FF0000"/>
                </a:solidFill>
                <a:latin typeface="Times New Roman" panose="02020603050405020304" pitchFamily="18" charset="0"/>
                <a:cs typeface="Times New Roman" panose="02020603050405020304" pitchFamily="18" charset="0"/>
              </a:rPr>
              <a:t>Rate</a:t>
            </a:r>
            <a:r>
              <a:rPr lang="fi-FI" i="1" dirty="0">
                <a:solidFill>
                  <a:srgbClr val="FF0000"/>
                </a:solidFill>
                <a:latin typeface="Times New Roman" panose="02020603050405020304" pitchFamily="18" charset="0"/>
                <a:cs typeface="Times New Roman" panose="02020603050405020304" pitchFamily="18" charset="0"/>
              </a:rPr>
              <a:t> </a:t>
            </a:r>
            <a:r>
              <a:rPr lang="fi-FI" i="1" dirty="0" err="1">
                <a:solidFill>
                  <a:srgbClr val="FF0000"/>
                </a:solidFill>
                <a:latin typeface="Times New Roman" panose="02020603050405020304" pitchFamily="18" charset="0"/>
                <a:cs typeface="Times New Roman" panose="02020603050405020304" pitchFamily="18" charset="0"/>
              </a:rPr>
              <a:t>Depreciation</a:t>
            </a:r>
            <a:r>
              <a:rPr lang="fi-FI" i="1" dirty="0">
                <a:solidFill>
                  <a:srgbClr val="FF0000"/>
                </a:solidFill>
                <a:latin typeface="Times New Roman" panose="02020603050405020304" pitchFamily="18" charset="0"/>
                <a:cs typeface="Times New Roman" panose="02020603050405020304" pitchFamily="18" charset="0"/>
              </a:rPr>
              <a:t>/</a:t>
            </a:r>
            <a:r>
              <a:rPr lang="fi-FI" i="1" dirty="0" err="1">
                <a:solidFill>
                  <a:srgbClr val="FF0000"/>
                </a:solidFill>
                <a:latin typeface="Times New Roman" panose="02020603050405020304" pitchFamily="18" charset="0"/>
                <a:cs typeface="Times New Roman" panose="02020603050405020304" pitchFamily="18" charset="0"/>
              </a:rPr>
              <a:t>Appreciation</a:t>
            </a:r>
            <a:r>
              <a:rPr lang="fi-FI" i="1" dirty="0">
                <a:solidFill>
                  <a:srgbClr val="FF0000"/>
                </a:solidFill>
                <a:latin typeface="Times New Roman" panose="02020603050405020304" pitchFamily="18" charset="0"/>
                <a:cs typeface="Times New Roman" panose="02020603050405020304" pitchFamily="18" charset="0"/>
              </a:rPr>
              <a:t> (ERD/ERA) </a:t>
            </a:r>
            <a:r>
              <a:rPr lang="en-US" dirty="0">
                <a:latin typeface="Times New Roman" panose="02020603050405020304" pitchFamily="18" charset="0"/>
                <a:cs typeface="Times New Roman" panose="02020603050405020304" pitchFamily="18" charset="0"/>
              </a:rPr>
              <a:t>is a decrease/increase in the level (value, price) of a currency in a floating exchange rate system due to market forces.</a:t>
            </a:r>
          </a:p>
          <a:p>
            <a:pPr marL="0" indent="0" algn="just">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0109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4180"/>
          </a:xfrm>
        </p:spPr>
        <p:txBody>
          <a:bodyPr>
            <a:normAutofit/>
          </a:bodyPr>
          <a:lstStyle/>
          <a:p>
            <a:r>
              <a:rPr lang="fi-FI" sz="3500" b="1" dirty="0" err="1">
                <a:latin typeface="Times New Roman" panose="02020603050405020304" pitchFamily="18" charset="0"/>
                <a:cs typeface="Times New Roman" panose="02020603050405020304" pitchFamily="18" charset="0"/>
              </a:rPr>
              <a:t>Why</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exchange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for </a:t>
            </a:r>
            <a:r>
              <a:rPr lang="fi-FI" sz="3500" b="1" dirty="0" err="1">
                <a:latin typeface="Times New Roman" panose="02020603050405020304" pitchFamily="18" charset="0"/>
                <a:cs typeface="Times New Roman" panose="02020603050405020304" pitchFamily="18" charset="0"/>
              </a:rPr>
              <a:t>investment</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decision</a:t>
            </a:r>
            <a:r>
              <a:rPr lang="fi-FI" sz="3500" b="1" dirty="0">
                <a:latin typeface="Times New Roman" panose="02020603050405020304" pitchFamily="18" charset="0"/>
                <a:cs typeface="Times New Roman" panose="02020603050405020304" pitchFamily="18" charset="0"/>
              </a:rPr>
              <a:t>?</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5824" y="1429305"/>
            <a:ext cx="10999433" cy="5220070"/>
          </a:xfrm>
        </p:spPr>
        <p:txBody>
          <a:bodyPr>
            <a:noAutofit/>
          </a:bodyPr>
          <a:lstStyle/>
          <a:p>
            <a:pPr marL="0" indent="0">
              <a:buNone/>
            </a:pPr>
            <a:r>
              <a:rPr lang="en-US" sz="3500" dirty="0">
                <a:latin typeface="Times New Roman" panose="02020603050405020304" pitchFamily="18" charset="0"/>
                <a:cs typeface="Times New Roman" panose="02020603050405020304" pitchFamily="18" charset="0"/>
              </a:rPr>
              <a:t>“Exchange rate risk management is an integral part in every firm’s decisions about foreign currency exposure”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Allayannis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Ihrig</a:t>
            </a:r>
            <a:r>
              <a:rPr lang="en-US" sz="1600" dirty="0">
                <a:latin typeface="Times New Roman" panose="02020603050405020304" pitchFamily="18" charset="0"/>
                <a:cs typeface="Times New Roman" panose="02020603050405020304" pitchFamily="18" charset="0"/>
              </a:rPr>
              <a:t>, and Weston, AER P&amp;P 2001)</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“Exchange rate exposure is defined as the degree to which the value of a firm is affected by changes in exchange rate”</a:t>
            </a:r>
            <a:r>
              <a:rPr lang="en-US" sz="1400" dirty="0">
                <a:latin typeface="Times New Roman" panose="02020603050405020304" pitchFamily="18" charset="0"/>
                <a:cs typeface="Times New Roman" panose="02020603050405020304" pitchFamily="18" charset="0"/>
              </a:rPr>
              <a:t>(Adler and Dumas, 1984).</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The ability to measure and manage exchange rate risk exposure is critical and does affect asset value and profit margins.</a:t>
            </a:r>
          </a:p>
          <a:p>
            <a:pPr marL="0" indent="0">
              <a:buNone/>
            </a:pPr>
            <a:endParaRPr lang="fi-FI"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94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A98A-50EA-4E33-8590-69DD060C163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a:t>
            </a:r>
            <a:endParaRPr lang="LID4096"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599BED7-EA73-4DEE-8F29-0614B96DC464}"/>
              </a:ext>
            </a:extLst>
          </p:cNvPr>
          <p:cNvSpPr>
            <a:spLocks noGrp="1"/>
          </p:cNvSpPr>
          <p:nvPr>
            <p:ph idx="1"/>
          </p:nvPr>
        </p:nvSpPr>
        <p:spPr>
          <a:xfrm>
            <a:off x="838200" y="1864311"/>
            <a:ext cx="10729404" cy="4628564"/>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Inflation and investment decisions, inflation trends in emerging markets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Exchange rates and investment decisions, exchange rates` trends in emerging markets</a:t>
            </a:r>
            <a:endParaRPr lang="LID4096" sz="4000" dirty="0">
              <a:latin typeface="Times New Roman" panose="02020603050405020304" pitchFamily="18" charset="0"/>
              <a:cs typeface="Times New Roman" panose="02020603050405020304" pitchFamily="18" charset="0"/>
            </a:endParaRPr>
          </a:p>
          <a:p>
            <a:pPr marL="0" indent="0">
              <a:buNone/>
            </a:pPr>
            <a:endParaRPr lang="LID4096"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0A2-4DB1-4FF7-9581-7B46B078C457}"/>
              </a:ext>
            </a:extLst>
          </p:cNvPr>
          <p:cNvSpPr>
            <a:spLocks noGrp="1"/>
          </p:cNvSpPr>
          <p:nvPr>
            <p:ph type="title"/>
          </p:nvPr>
        </p:nvSpPr>
        <p:spPr/>
        <p:txBody>
          <a:bodyPr>
            <a:normAutofit fontScale="90000"/>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trade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invetsment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2200" b="1"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Nucci and </a:t>
            </a:r>
            <a:r>
              <a:rPr lang="en-US" sz="2200" b="1" dirty="0" err="1">
                <a:latin typeface="Times New Roman" panose="02020603050405020304" pitchFamily="18" charset="0"/>
                <a:cs typeface="Times New Roman" panose="02020603050405020304" pitchFamily="18" charset="0"/>
              </a:rPr>
              <a:t>Pozzolo</a:t>
            </a:r>
            <a:r>
              <a:rPr lang="en-US" sz="2200" b="1" dirty="0">
                <a:latin typeface="Times New Roman" panose="02020603050405020304" pitchFamily="18" charset="0"/>
                <a:cs typeface="Times New Roman" panose="02020603050405020304" pitchFamily="18" charset="0"/>
              </a:rPr>
              <a:t> 2001, European Economic Review)</a:t>
            </a:r>
            <a:endParaRPr lang="LID4096" sz="2200" dirty="0"/>
          </a:p>
        </p:txBody>
      </p:sp>
      <p:sp>
        <p:nvSpPr>
          <p:cNvPr id="3" name="Content Placeholder 2">
            <a:extLst>
              <a:ext uri="{FF2B5EF4-FFF2-40B4-BE49-F238E27FC236}">
                <a16:creationId xmlns:a16="http://schemas.microsoft.com/office/drawing/2014/main" id="{0B5BC70B-A6BC-41CF-B1CE-14FC10008ABE}"/>
              </a:ext>
            </a:extLst>
          </p:cNvPr>
          <p:cNvSpPr>
            <a:spLocks noGrp="1"/>
          </p:cNvSpPr>
          <p:nvPr>
            <p:ph idx="1"/>
          </p:nvPr>
        </p:nvSpPr>
        <p:spPr>
          <a:xfrm>
            <a:off x="838200" y="1825624"/>
            <a:ext cx="10515600" cy="4903649"/>
          </a:xfrm>
        </p:spPr>
        <p:txBody>
          <a:bodyPr>
            <a:normAutofit lnSpcReduction="10000"/>
          </a:bodyPr>
          <a:lstStyle/>
          <a:p>
            <a:pPr marL="0" indent="0">
              <a:buNone/>
            </a:pPr>
            <a:r>
              <a:rPr lang="en-US" i="1" dirty="0">
                <a:solidFill>
                  <a:srgbClr val="FF0000"/>
                </a:solidFill>
                <a:latin typeface="Times New Roman" panose="02020603050405020304" pitchFamily="18" charset="0"/>
                <a:cs typeface="Times New Roman" panose="02020603050405020304" pitchFamily="18" charset="0"/>
              </a:rPr>
              <a:t>ER Depreciation/ER Appreciation:</a:t>
            </a:r>
          </a:p>
          <a:p>
            <a:pPr marL="0" indent="0" algn="just">
              <a:buNone/>
            </a:pPr>
            <a:r>
              <a:rPr lang="en-US" sz="28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 firm is dependent on imported inputs </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rPr>
              <a:t> </a:t>
            </a:r>
          </a:p>
          <a:p>
            <a:pPr marL="0" indent="0" algn="just">
              <a:buNone/>
            </a:pPr>
            <a:r>
              <a:rPr lang="en-US" sz="2800" dirty="0">
                <a:latin typeface="Times New Roman" panose="02020603050405020304" pitchFamily="18" charset="0"/>
                <a:cs typeface="Times New Roman" panose="02020603050405020304" pitchFamily="18" charset="0"/>
              </a:rPr>
              <a:t>the increase/decrease in variable costs </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rPr>
              <a:t> </a:t>
            </a:r>
          </a:p>
          <a:p>
            <a:pPr marL="0" indent="0" algn="just">
              <a:buNone/>
            </a:pPr>
            <a:r>
              <a:rPr lang="en-US" sz="2800" dirty="0">
                <a:latin typeface="Times New Roman" panose="02020603050405020304" pitchFamily="18" charset="0"/>
                <a:cs typeface="Times New Roman" panose="02020603050405020304" pitchFamily="18" charset="0"/>
              </a:rPr>
              <a:t>the reduction/enlargement in the marginal value of capital</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a:latin typeface="Times New Roman" panose="02020603050405020304" pitchFamily="18" charset="0"/>
                <a:cs typeface="Times New Roman" panose="02020603050405020304" pitchFamily="18" charset="0"/>
              </a:rPr>
              <a:t> </a:t>
            </a:r>
          </a:p>
          <a:p>
            <a:pPr marL="0" indent="0" algn="just">
              <a:buNone/>
            </a:pPr>
            <a:r>
              <a:rPr lang="en-US" sz="2800" dirty="0">
                <a:latin typeface="Times New Roman" panose="02020603050405020304" pitchFamily="18" charset="0"/>
                <a:cs typeface="Times New Roman" panose="02020603050405020304" pitchFamily="18" charset="0"/>
              </a:rPr>
              <a:t>the reduction</a:t>
            </a:r>
            <a:r>
              <a:rPr lang="fi-FI" sz="2800" dirty="0">
                <a:latin typeface="Times New Roman" panose="02020603050405020304" pitchFamily="18" charset="0"/>
                <a:cs typeface="Times New Roman" panose="02020603050405020304" pitchFamily="18" charset="0"/>
              </a:rPr>
              <a:t>/</a:t>
            </a:r>
            <a:r>
              <a:rPr lang="fi-FI" sz="2800" dirty="0" err="1">
                <a:latin typeface="Times New Roman" panose="02020603050405020304" pitchFamily="18" charset="0"/>
                <a:cs typeface="Times New Roman" panose="02020603050405020304" pitchFamily="18" charset="0"/>
              </a:rPr>
              <a:t>increase</a:t>
            </a:r>
            <a:r>
              <a:rPr lang="en-US" sz="2800" dirty="0">
                <a:latin typeface="Times New Roman" panose="02020603050405020304" pitchFamily="18" charset="0"/>
                <a:cs typeface="Times New Roman" panose="02020603050405020304" pitchFamily="18" charset="0"/>
              </a:rPr>
              <a:t> in its level of investment.</a:t>
            </a:r>
          </a:p>
          <a:p>
            <a:pPr marL="0" indent="0">
              <a:buNone/>
            </a:pPr>
            <a:endParaRPr lang="en-US" dirty="0"/>
          </a:p>
          <a:p>
            <a:pPr marL="0" indent="0">
              <a:buNone/>
            </a:pPr>
            <a:r>
              <a:rPr lang="en-US"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Example: </a:t>
            </a:r>
            <a:r>
              <a:rPr lang="en-US" dirty="0">
                <a:latin typeface="Times New Roman" panose="02020603050405020304" pitchFamily="18" charset="0"/>
                <a:cs typeface="Times New Roman" panose="02020603050405020304" pitchFamily="18" charset="0"/>
              </a:rPr>
              <a:t>An Indian firm imports equipment on 100 Euros. </a:t>
            </a:r>
          </a:p>
          <a:p>
            <a:pPr marL="0" indent="0">
              <a:buNone/>
            </a:pPr>
            <a:r>
              <a:rPr lang="en-US" dirty="0">
                <a:latin typeface="Times New Roman" panose="02020603050405020304" pitchFamily="18" charset="0"/>
                <a:cs typeface="Times New Roman" panose="02020603050405020304" pitchFamily="18" charset="0"/>
              </a:rPr>
              <a:t>1 Euro =10 Rupees. </a:t>
            </a:r>
            <a:r>
              <a:rPr lang="en-US" dirty="0">
                <a:latin typeface="Times New Roman" panose="02020603050405020304" pitchFamily="18" charset="0"/>
                <a:cs typeface="Times New Roman" panose="02020603050405020304" pitchFamily="18" charset="0"/>
                <a:sym typeface="Wingdings" panose="05000000000000000000" pitchFamily="2" charset="2"/>
              </a:rPr>
              <a:t> needs 1000 Rupees.</a:t>
            </a:r>
          </a:p>
          <a:p>
            <a:pPr marL="0" indent="0">
              <a:buNone/>
            </a:pPr>
            <a:r>
              <a:rPr lang="en-US" dirty="0">
                <a:latin typeface="Times New Roman" panose="02020603050405020304" pitchFamily="18" charset="0"/>
                <a:cs typeface="Times New Roman" panose="02020603050405020304" pitchFamily="18" charset="0"/>
                <a:sym typeface="Wingdings" panose="05000000000000000000" pitchFamily="2" charset="2"/>
              </a:rPr>
              <a:t>Rupee depreciates: </a:t>
            </a:r>
            <a:r>
              <a:rPr lang="en-US" dirty="0">
                <a:latin typeface="Times New Roman" panose="02020603050405020304" pitchFamily="18" charset="0"/>
                <a:cs typeface="Times New Roman" panose="02020603050405020304" pitchFamily="18" charset="0"/>
              </a:rPr>
              <a:t> 1 Euro = 12 Rupees. </a:t>
            </a:r>
            <a:r>
              <a:rPr lang="en-US" dirty="0">
                <a:latin typeface="Times New Roman" panose="02020603050405020304" pitchFamily="18" charset="0"/>
                <a:cs typeface="Times New Roman" panose="02020603050405020304" pitchFamily="18" charset="0"/>
                <a:sym typeface="Wingdings" panose="05000000000000000000" pitchFamily="2" charset="2"/>
              </a:rPr>
              <a:t> needs 1200 Rupees. </a:t>
            </a:r>
          </a:p>
          <a:p>
            <a:pPr marL="0" indent="0">
              <a:buNone/>
            </a:pPr>
            <a:r>
              <a:rPr lang="en-US" dirty="0">
                <a:latin typeface="Times New Roman" panose="02020603050405020304" pitchFamily="18" charset="0"/>
                <a:cs typeface="Times New Roman" panose="02020603050405020304" pitchFamily="18" charset="0"/>
                <a:sym typeface="Wingdings" panose="05000000000000000000" pitchFamily="2" charset="2"/>
              </a:rPr>
              <a:t> Less rupees remaining for other investment. </a:t>
            </a:r>
            <a:endParaRPr lang="en-US" dirty="0">
              <a:latin typeface="Times New Roman" panose="02020603050405020304" pitchFamily="18" charset="0"/>
              <a:cs typeface="Times New Roman" panose="02020603050405020304" pitchFamily="18" charset="0"/>
            </a:endParaRPr>
          </a:p>
          <a:p>
            <a:pPr marL="0" indent="0">
              <a:buNone/>
            </a:pPr>
            <a:endParaRPr lang="LID4096" dirty="0"/>
          </a:p>
        </p:txBody>
      </p:sp>
    </p:spTree>
    <p:extLst>
      <p:ext uri="{BB962C8B-B14F-4D97-AF65-F5344CB8AC3E}">
        <p14:creationId xmlns:p14="http://schemas.microsoft.com/office/powerpoint/2010/main" val="347963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0CAD-4F7A-4B25-8ACF-BDE89282BC7E}"/>
              </a:ext>
            </a:extLst>
          </p:cNvPr>
          <p:cNvSpPr>
            <a:spLocks noGrp="1"/>
          </p:cNvSpPr>
          <p:nvPr>
            <p:ph type="title"/>
          </p:nvPr>
        </p:nvSpPr>
        <p:spPr>
          <a:xfrm>
            <a:off x="838200" y="365126"/>
            <a:ext cx="10515600" cy="939892"/>
          </a:xfrm>
        </p:spPr>
        <p:txBody>
          <a:bodyPr>
            <a:normAutofit fontScale="90000"/>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trade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invetsment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endParaRPr lang="LID4096" dirty="0"/>
          </a:p>
        </p:txBody>
      </p:sp>
      <p:sp>
        <p:nvSpPr>
          <p:cNvPr id="3" name="Content Placeholder 2">
            <a:extLst>
              <a:ext uri="{FF2B5EF4-FFF2-40B4-BE49-F238E27FC236}">
                <a16:creationId xmlns:a16="http://schemas.microsoft.com/office/drawing/2014/main" id="{80710945-7557-403D-83D9-FC513B26F2F7}"/>
              </a:ext>
            </a:extLst>
          </p:cNvPr>
          <p:cNvSpPr>
            <a:spLocks noGrp="1"/>
          </p:cNvSpPr>
          <p:nvPr>
            <p:ph idx="1"/>
          </p:nvPr>
        </p:nvSpPr>
        <p:spPr>
          <a:xfrm>
            <a:off x="838200" y="1305018"/>
            <a:ext cx="10515600" cy="5187856"/>
          </a:xfrm>
        </p:spPr>
        <p:txBody>
          <a:bodyPr>
            <a:normAutofit fontScale="40000" lnSpcReduction="20000"/>
          </a:bodyPr>
          <a:lstStyle/>
          <a:p>
            <a:pPr marL="0" indent="0">
              <a:buNone/>
            </a:pPr>
            <a:r>
              <a:rPr lang="en-US" sz="5700" i="1" dirty="0">
                <a:solidFill>
                  <a:srgbClr val="FF0000"/>
                </a:solidFill>
                <a:latin typeface="Times New Roman" panose="02020603050405020304" pitchFamily="18" charset="0"/>
                <a:cs typeface="Times New Roman" panose="02020603050405020304" pitchFamily="18" charset="0"/>
              </a:rPr>
              <a:t>ER Depreciation/ER Appreciation:</a:t>
            </a:r>
            <a:endParaRPr lang="en-US" sz="5700" dirty="0">
              <a:solidFill>
                <a:srgbClr val="FF0000"/>
              </a:solidFill>
              <a:highlight>
                <a:srgbClr val="FFFF00"/>
              </a:highlight>
              <a:latin typeface="Times New Roman" panose="02020603050405020304" pitchFamily="18" charset="0"/>
              <a:cs typeface="Times New Roman" panose="02020603050405020304" pitchFamily="18" charset="0"/>
            </a:endParaRPr>
          </a:p>
          <a:p>
            <a:pPr marL="0" indent="0">
              <a:buNone/>
            </a:pPr>
            <a:r>
              <a:rPr lang="en-US" sz="57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 firm with a larger share of revenues from the export markets </a:t>
            </a:r>
            <a:r>
              <a:rPr lang="en-US" sz="5700" dirty="0">
                <a:latin typeface="Times New Roman" panose="02020603050405020304" pitchFamily="18" charset="0"/>
                <a:cs typeface="Times New Roman" panose="02020603050405020304" pitchFamily="18" charset="0"/>
                <a:sym typeface="Wingdings" panose="05000000000000000000" pitchFamily="2" charset="2"/>
              </a:rPr>
              <a:t></a:t>
            </a:r>
            <a:r>
              <a:rPr lang="en-US" sz="5700" dirty="0">
                <a:latin typeface="Times New Roman" panose="02020603050405020304" pitchFamily="18" charset="0"/>
                <a:cs typeface="Times New Roman" panose="02020603050405020304" pitchFamily="18" charset="0"/>
              </a:rPr>
              <a:t> </a:t>
            </a:r>
          </a:p>
          <a:p>
            <a:pPr marL="0" indent="0">
              <a:buNone/>
            </a:pPr>
            <a:r>
              <a:rPr lang="en-US" sz="5700" dirty="0">
                <a:latin typeface="Times New Roman" panose="02020603050405020304" pitchFamily="18" charset="0"/>
                <a:cs typeface="Times New Roman" panose="02020603050405020304" pitchFamily="18" charset="0"/>
              </a:rPr>
              <a:t>the increase/decrease in price competitiveness</a:t>
            </a:r>
            <a:r>
              <a:rPr lang="en-US" sz="5700" dirty="0">
                <a:latin typeface="Times New Roman" panose="02020603050405020304" pitchFamily="18" charset="0"/>
                <a:cs typeface="Times New Roman" panose="02020603050405020304" pitchFamily="18" charset="0"/>
                <a:sym typeface="Wingdings" panose="05000000000000000000" pitchFamily="2" charset="2"/>
              </a:rPr>
              <a:t> </a:t>
            </a:r>
            <a:r>
              <a:rPr lang="en-US" sz="5700" dirty="0">
                <a:latin typeface="Times New Roman" panose="02020603050405020304" pitchFamily="18" charset="0"/>
                <a:cs typeface="Times New Roman" panose="02020603050405020304" pitchFamily="18" charset="0"/>
              </a:rPr>
              <a:t> </a:t>
            </a:r>
          </a:p>
          <a:p>
            <a:pPr marL="0" indent="0">
              <a:buNone/>
            </a:pPr>
            <a:r>
              <a:rPr lang="en-US" sz="5700" dirty="0">
                <a:latin typeface="Times New Roman" panose="02020603050405020304" pitchFamily="18" charset="0"/>
                <a:cs typeface="Times New Roman" panose="02020603050405020304" pitchFamily="18" charset="0"/>
              </a:rPr>
              <a:t>the increase/decrease in the expected value of its capital </a:t>
            </a:r>
            <a:r>
              <a:rPr lang="en-US" sz="5700" dirty="0">
                <a:latin typeface="Times New Roman" panose="02020603050405020304" pitchFamily="18" charset="0"/>
                <a:cs typeface="Times New Roman" panose="02020603050405020304" pitchFamily="18" charset="0"/>
                <a:sym typeface="Wingdings" panose="05000000000000000000" pitchFamily="2" charset="2"/>
              </a:rPr>
              <a:t></a:t>
            </a:r>
            <a:r>
              <a:rPr lang="en-US" sz="5700" dirty="0">
                <a:latin typeface="Times New Roman" panose="02020603050405020304" pitchFamily="18" charset="0"/>
                <a:cs typeface="Times New Roman" panose="02020603050405020304" pitchFamily="18" charset="0"/>
              </a:rPr>
              <a:t> </a:t>
            </a:r>
          </a:p>
          <a:p>
            <a:pPr marL="0" indent="0">
              <a:buNone/>
            </a:pPr>
            <a:r>
              <a:rPr lang="en-US" sz="5700" dirty="0">
                <a:latin typeface="Times New Roman" panose="02020603050405020304" pitchFamily="18" charset="0"/>
                <a:cs typeface="Times New Roman" panose="02020603050405020304" pitchFamily="18" charset="0"/>
              </a:rPr>
              <a:t>the increase/decrease in its level of investment</a:t>
            </a:r>
            <a:r>
              <a:rPr lang="en-US" sz="57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en-US" sz="57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sz="57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57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Example: </a:t>
            </a:r>
            <a:r>
              <a:rPr lang="en-US" sz="5700" dirty="0">
                <a:latin typeface="Times New Roman" panose="02020603050405020304" pitchFamily="18" charset="0"/>
                <a:cs typeface="Times New Roman" panose="02020603050405020304" pitchFamily="18" charset="0"/>
              </a:rPr>
              <a:t>An Indian firm exports goods on 100 Euros. </a:t>
            </a:r>
          </a:p>
          <a:p>
            <a:pPr marL="0" indent="0">
              <a:buNone/>
            </a:pPr>
            <a:r>
              <a:rPr lang="en-US" sz="5700" dirty="0">
                <a:latin typeface="Times New Roman" panose="02020603050405020304" pitchFamily="18" charset="0"/>
                <a:cs typeface="Times New Roman" panose="02020603050405020304" pitchFamily="18" charset="0"/>
              </a:rPr>
              <a:t>1 Euro =10 Rupees. </a:t>
            </a:r>
            <a:r>
              <a:rPr lang="en-US" sz="5700" dirty="0">
                <a:latin typeface="Times New Roman" panose="02020603050405020304" pitchFamily="18" charset="0"/>
                <a:cs typeface="Times New Roman" panose="02020603050405020304" pitchFamily="18" charset="0"/>
                <a:sym typeface="Wingdings" panose="05000000000000000000" pitchFamily="2" charset="2"/>
              </a:rPr>
              <a:t> gets export revenues of 1000 Rupees.</a:t>
            </a:r>
          </a:p>
          <a:p>
            <a:pPr marL="0" indent="0">
              <a:buNone/>
            </a:pPr>
            <a:r>
              <a:rPr lang="en-US" sz="5700" dirty="0">
                <a:latin typeface="Times New Roman" panose="02020603050405020304" pitchFamily="18" charset="0"/>
                <a:cs typeface="Times New Roman" panose="02020603050405020304" pitchFamily="18" charset="0"/>
                <a:sym typeface="Wingdings" panose="05000000000000000000" pitchFamily="2" charset="2"/>
              </a:rPr>
              <a:t>Rupee depreciates: </a:t>
            </a:r>
            <a:r>
              <a:rPr lang="en-US" sz="5700" dirty="0">
                <a:latin typeface="Times New Roman" panose="02020603050405020304" pitchFamily="18" charset="0"/>
                <a:cs typeface="Times New Roman" panose="02020603050405020304" pitchFamily="18" charset="0"/>
              </a:rPr>
              <a:t> 1 Euro = 12 Rupees. </a:t>
            </a:r>
            <a:r>
              <a:rPr lang="en-US" sz="5700" dirty="0">
                <a:latin typeface="Times New Roman" panose="02020603050405020304" pitchFamily="18" charset="0"/>
                <a:cs typeface="Times New Roman" panose="02020603050405020304" pitchFamily="18" charset="0"/>
                <a:sym typeface="Wingdings" panose="05000000000000000000" pitchFamily="2" charset="2"/>
              </a:rPr>
              <a:t> gets export revenues of 1200 Rupees. </a:t>
            </a:r>
          </a:p>
          <a:p>
            <a:pPr marL="0" indent="0">
              <a:buNone/>
            </a:pPr>
            <a:r>
              <a:rPr lang="en-US" sz="5700" dirty="0">
                <a:latin typeface="Times New Roman" panose="02020603050405020304" pitchFamily="18" charset="0"/>
                <a:cs typeface="Times New Roman" panose="02020603050405020304" pitchFamily="18" charset="0"/>
                <a:sym typeface="Wingdings" panose="05000000000000000000" pitchFamily="2" charset="2"/>
              </a:rPr>
              <a:t> More rupees for other investment. </a:t>
            </a:r>
            <a:endParaRPr lang="en-US" sz="57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800" dirty="0">
                <a:latin typeface="Times New Roman" panose="02020603050405020304" pitchFamily="18" charset="0"/>
                <a:cs typeface="Times New Roman" panose="02020603050405020304" pitchFamily="18" charset="0"/>
              </a:rPr>
              <a:t> </a:t>
            </a:r>
          </a:p>
          <a:p>
            <a:pPr marL="0" indent="0">
              <a:buNone/>
            </a:pPr>
            <a:endParaRPr lang="LID4096" dirty="0"/>
          </a:p>
        </p:txBody>
      </p:sp>
    </p:spTree>
    <p:extLst>
      <p:ext uri="{BB962C8B-B14F-4D97-AF65-F5344CB8AC3E}">
        <p14:creationId xmlns:p14="http://schemas.microsoft.com/office/powerpoint/2010/main" val="2260033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trade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invetsment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endParaRPr lang="en-US" dirty="0"/>
          </a:p>
        </p:txBody>
      </p:sp>
      <p:sp>
        <p:nvSpPr>
          <p:cNvPr id="3" name="Content Placeholder 2"/>
          <p:cNvSpPr>
            <a:spLocks noGrp="1"/>
          </p:cNvSpPr>
          <p:nvPr>
            <p:ph idx="1"/>
          </p:nvPr>
        </p:nvSpPr>
        <p:spPr/>
        <p:txBody>
          <a:bodyPr>
            <a:normAutofit/>
          </a:bodyPr>
          <a:lstStyle/>
          <a:p>
            <a:pPr marL="0" indent="0" algn="just">
              <a:buNone/>
            </a:pPr>
            <a:r>
              <a:rPr lang="en-US" sz="4000" i="1" dirty="0">
                <a:solidFill>
                  <a:srgbClr val="FF0000"/>
                </a:solidFill>
                <a:latin typeface="Times New Roman" panose="02020603050405020304" pitchFamily="18" charset="0"/>
                <a:cs typeface="Times New Roman" panose="02020603050405020304" pitchFamily="18" charset="0"/>
              </a:rPr>
              <a:t>Depreciation of local currency </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good</a:t>
            </a:r>
            <a:r>
              <a:rPr lang="fi-FI" sz="4000" dirty="0">
                <a:latin typeface="Times New Roman" panose="02020603050405020304" pitchFamily="18" charset="0"/>
                <a:cs typeface="Times New Roman" panose="02020603050405020304" pitchFamily="18" charset="0"/>
              </a:rPr>
              <a:t> for </a:t>
            </a:r>
            <a:r>
              <a:rPr lang="fi-FI" sz="4000" dirty="0" err="1">
                <a:latin typeface="Times New Roman" panose="02020603050405020304" pitchFamily="18" charset="0"/>
                <a:cs typeface="Times New Roman" panose="02020603050405020304" pitchFamily="18" charset="0"/>
              </a:rPr>
              <a:t>exporting</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firms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with</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low</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share</a:t>
            </a:r>
            <a:r>
              <a:rPr lang="fi-FI" sz="4000" dirty="0">
                <a:latin typeface="Times New Roman" panose="02020603050405020304" pitchFamily="18" charset="0"/>
                <a:cs typeface="Times New Roman" panose="02020603050405020304" pitchFamily="18" charset="0"/>
              </a:rPr>
              <a:t> of </a:t>
            </a:r>
            <a:r>
              <a:rPr lang="fi-FI" sz="4000" dirty="0" err="1">
                <a:latin typeface="Times New Roman" panose="02020603050405020304" pitchFamily="18" charset="0"/>
                <a:cs typeface="Times New Roman" panose="02020603050405020304" pitchFamily="18" charset="0"/>
              </a:rPr>
              <a:t>imported</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inputs</a:t>
            </a:r>
            <a:r>
              <a:rPr lang="fi-FI" sz="4000" dirty="0">
                <a:latin typeface="Times New Roman" panose="02020603050405020304" pitchFamily="18" charset="0"/>
                <a:cs typeface="Times New Roman" panose="02020603050405020304" pitchFamily="18" charset="0"/>
              </a:rPr>
              <a:t>. </a:t>
            </a:r>
            <a:r>
              <a:rPr lang="fi-FI" sz="4000" dirty="0">
                <a:latin typeface="Times New Roman" panose="02020603050405020304" pitchFamily="18" charset="0"/>
                <a:cs typeface="Times New Roman" panose="02020603050405020304" pitchFamily="18" charset="0"/>
                <a:sym typeface="Wingdings" panose="05000000000000000000" pitchFamily="2" charset="2"/>
              </a:rPr>
              <a:t> </a:t>
            </a:r>
            <a:r>
              <a:rPr lang="fi-FI" sz="4000" dirty="0" err="1">
                <a:latin typeface="Times New Roman" panose="02020603050405020304" pitchFamily="18" charset="0"/>
                <a:cs typeface="Times New Roman" panose="02020603050405020304" pitchFamily="18" charset="0"/>
                <a:sym typeface="Wingdings" panose="05000000000000000000" pitchFamily="2" charset="2"/>
              </a:rPr>
              <a:t>increase</a:t>
            </a:r>
            <a:r>
              <a:rPr lang="fi-FI" sz="4000" dirty="0">
                <a:latin typeface="Times New Roman" panose="02020603050405020304" pitchFamily="18" charset="0"/>
                <a:cs typeface="Times New Roman" panose="02020603050405020304" pitchFamily="18" charset="0"/>
                <a:sym typeface="Wingdings" panose="05000000000000000000" pitchFamily="2" charset="2"/>
              </a:rPr>
              <a:t> in </a:t>
            </a:r>
            <a:r>
              <a:rPr lang="fi-FI" sz="4000" dirty="0" err="1">
                <a:latin typeface="Times New Roman" panose="02020603050405020304" pitchFamily="18" charset="0"/>
                <a:cs typeface="Times New Roman" panose="02020603050405020304" pitchFamily="18" charset="0"/>
                <a:sym typeface="Wingdings" panose="05000000000000000000" pitchFamily="2" charset="2"/>
              </a:rPr>
              <a:t>investments</a:t>
            </a:r>
            <a:endParaRPr lang="fi-FI" sz="4000" dirty="0">
              <a:latin typeface="Times New Roman" panose="02020603050405020304" pitchFamily="18" charset="0"/>
              <a:cs typeface="Times New Roman" panose="02020603050405020304" pitchFamily="18" charset="0"/>
            </a:endParaRPr>
          </a:p>
          <a:p>
            <a:pPr marL="0" indent="0" algn="just">
              <a:buNone/>
            </a:pPr>
            <a:endParaRPr lang="fi-FI" sz="4000" dirty="0">
              <a:latin typeface="Times New Roman" panose="02020603050405020304" pitchFamily="18" charset="0"/>
              <a:cs typeface="Times New Roman" panose="02020603050405020304" pitchFamily="18" charset="0"/>
            </a:endParaRPr>
          </a:p>
          <a:p>
            <a:pPr marL="0" indent="0" algn="just">
              <a:buNone/>
            </a:pPr>
            <a:r>
              <a:rPr lang="fi-FI" sz="4000" i="1" dirty="0" err="1">
                <a:solidFill>
                  <a:srgbClr val="FF0000"/>
                </a:solidFill>
                <a:latin typeface="Times New Roman" panose="02020603050405020304" pitchFamily="18" charset="0"/>
                <a:cs typeface="Times New Roman" panose="02020603050405020304" pitchFamily="18" charset="0"/>
              </a:rPr>
              <a:t>Appreciation</a:t>
            </a:r>
            <a:r>
              <a:rPr lang="fi-FI" sz="4000" i="1" dirty="0">
                <a:solidFill>
                  <a:srgbClr val="FF0000"/>
                </a:solidFill>
                <a:latin typeface="Times New Roman" panose="02020603050405020304" pitchFamily="18" charset="0"/>
                <a:cs typeface="Times New Roman" panose="02020603050405020304" pitchFamily="18" charset="0"/>
              </a:rPr>
              <a:t> of </a:t>
            </a:r>
            <a:r>
              <a:rPr lang="fi-FI" sz="4000" i="1" dirty="0" err="1">
                <a:solidFill>
                  <a:srgbClr val="FF0000"/>
                </a:solidFill>
                <a:latin typeface="Times New Roman" panose="02020603050405020304" pitchFamily="18" charset="0"/>
                <a:cs typeface="Times New Roman" panose="02020603050405020304" pitchFamily="18" charset="0"/>
              </a:rPr>
              <a:t>local</a:t>
            </a:r>
            <a:r>
              <a:rPr lang="fi-FI" sz="4000" i="1" dirty="0">
                <a:solidFill>
                  <a:srgbClr val="FF0000"/>
                </a:solidFill>
                <a:latin typeface="Times New Roman" panose="02020603050405020304" pitchFamily="18" charset="0"/>
                <a:cs typeface="Times New Roman" panose="02020603050405020304" pitchFamily="18" charset="0"/>
              </a:rPr>
              <a:t> </a:t>
            </a:r>
            <a:r>
              <a:rPr lang="fi-FI" sz="4000" i="1" dirty="0" err="1">
                <a:solidFill>
                  <a:srgbClr val="FF0000"/>
                </a:solidFill>
                <a:latin typeface="Times New Roman" panose="02020603050405020304" pitchFamily="18" charset="0"/>
                <a:cs typeface="Times New Roman" panose="02020603050405020304" pitchFamily="18" charset="0"/>
              </a:rPr>
              <a:t>currency</a:t>
            </a:r>
            <a:r>
              <a:rPr lang="fi-FI" sz="4000" i="1" dirty="0">
                <a:solidFill>
                  <a:srgbClr val="FF0000"/>
                </a:solidFill>
                <a:latin typeface="Times New Roman" panose="02020603050405020304" pitchFamily="18" charset="0"/>
                <a:cs typeface="Times New Roman" panose="02020603050405020304" pitchFamily="18" charset="0"/>
              </a:rPr>
              <a:t> </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good</a:t>
            </a:r>
            <a:r>
              <a:rPr lang="fi-FI" sz="4000" dirty="0">
                <a:latin typeface="Times New Roman" panose="02020603050405020304" pitchFamily="18" charset="0"/>
                <a:cs typeface="Times New Roman" panose="02020603050405020304" pitchFamily="18" charset="0"/>
              </a:rPr>
              <a:t> for </a:t>
            </a:r>
            <a:r>
              <a:rPr lang="fi-FI" sz="4000" dirty="0" err="1">
                <a:latin typeface="Times New Roman" panose="02020603050405020304" pitchFamily="18" charset="0"/>
                <a:cs typeface="Times New Roman" panose="02020603050405020304" pitchFamily="18" charset="0"/>
              </a:rPr>
              <a:t>non-exporting</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firms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with</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high</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share</a:t>
            </a:r>
            <a:r>
              <a:rPr lang="fi-FI" sz="4000" dirty="0">
                <a:latin typeface="Times New Roman" panose="02020603050405020304" pitchFamily="18" charset="0"/>
                <a:cs typeface="Times New Roman" panose="02020603050405020304" pitchFamily="18" charset="0"/>
              </a:rPr>
              <a:t> of </a:t>
            </a:r>
            <a:r>
              <a:rPr lang="fi-FI" sz="4000" dirty="0" err="1">
                <a:latin typeface="Times New Roman" panose="02020603050405020304" pitchFamily="18" charset="0"/>
                <a:cs typeface="Times New Roman" panose="02020603050405020304" pitchFamily="18" charset="0"/>
              </a:rPr>
              <a:t>imported</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inputs</a:t>
            </a:r>
            <a:r>
              <a:rPr lang="fi-FI" sz="4000" dirty="0">
                <a:latin typeface="Times New Roman" panose="02020603050405020304" pitchFamily="18" charset="0"/>
                <a:cs typeface="Times New Roman" panose="02020603050405020304" pitchFamily="18" charset="0"/>
              </a:rPr>
              <a:t>. </a:t>
            </a:r>
            <a:r>
              <a:rPr lang="fi-FI" sz="4000" dirty="0">
                <a:latin typeface="Times New Roman" panose="02020603050405020304" pitchFamily="18" charset="0"/>
                <a:cs typeface="Times New Roman" panose="02020603050405020304" pitchFamily="18" charset="0"/>
                <a:sym typeface="Wingdings" panose="05000000000000000000" pitchFamily="2" charset="2"/>
              </a:rPr>
              <a:t> </a:t>
            </a:r>
            <a:r>
              <a:rPr lang="fi-FI" sz="4000" dirty="0" err="1">
                <a:latin typeface="Times New Roman" panose="02020603050405020304" pitchFamily="18" charset="0"/>
                <a:cs typeface="Times New Roman" panose="02020603050405020304" pitchFamily="18" charset="0"/>
                <a:sym typeface="Wingdings" panose="05000000000000000000" pitchFamily="2" charset="2"/>
              </a:rPr>
              <a:t>increase</a:t>
            </a:r>
            <a:r>
              <a:rPr lang="fi-FI" sz="4000" dirty="0">
                <a:latin typeface="Times New Roman" panose="02020603050405020304" pitchFamily="18" charset="0"/>
                <a:cs typeface="Times New Roman" panose="02020603050405020304" pitchFamily="18" charset="0"/>
                <a:sym typeface="Wingdings" panose="05000000000000000000" pitchFamily="2" charset="2"/>
              </a:rPr>
              <a:t> in </a:t>
            </a:r>
            <a:r>
              <a:rPr lang="fi-FI" sz="4000" dirty="0" err="1">
                <a:latin typeface="Times New Roman" panose="02020603050405020304" pitchFamily="18" charset="0"/>
                <a:cs typeface="Times New Roman" panose="02020603050405020304" pitchFamily="18" charset="0"/>
                <a:sym typeface="Wingdings" panose="05000000000000000000" pitchFamily="2" charset="2"/>
              </a:rPr>
              <a:t>investments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03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a:latin typeface="Times New Roman" panose="02020603050405020304" pitchFamily="18" charset="0"/>
                <a:cs typeface="Times New Roman" panose="02020603050405020304" pitchFamily="18" charset="0"/>
              </a:rPr>
              <a:t>Exchange </a:t>
            </a:r>
            <a:r>
              <a:rPr lang="fi-FI" sz="3000" b="1" dirty="0" err="1">
                <a:latin typeface="Times New Roman" panose="02020603050405020304" pitchFamily="18" charset="0"/>
                <a:cs typeface="Times New Roman" panose="02020603050405020304" pitchFamily="18" charset="0"/>
              </a:rPr>
              <a:t>rates</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Foreign</a:t>
            </a:r>
            <a:r>
              <a:rPr lang="fi-FI" sz="3000" b="1" dirty="0">
                <a:latin typeface="Times New Roman" panose="02020603050405020304" pitchFamily="18" charset="0"/>
                <a:cs typeface="Times New Roman" panose="02020603050405020304" pitchFamily="18" charset="0"/>
              </a:rPr>
              <a:t> Direct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(Goldberg) </a:t>
            </a:r>
            <a:endParaRPr lang="en-US" sz="3000" dirty="0"/>
          </a:p>
        </p:txBody>
      </p:sp>
      <p:sp>
        <p:nvSpPr>
          <p:cNvPr id="3" name="Content Placeholder 2"/>
          <p:cNvSpPr>
            <a:spLocks noGrp="1"/>
          </p:cNvSpPr>
          <p:nvPr>
            <p:ph idx="1"/>
          </p:nvPr>
        </p:nvSpPr>
        <p:spPr>
          <a:xfrm>
            <a:off x="838200" y="1340528"/>
            <a:ext cx="10515600" cy="5152347"/>
          </a:xfrm>
        </p:spPr>
        <p:txBody>
          <a:bodyPr/>
          <a:lstStyle/>
          <a:p>
            <a:pPr marL="0" indent="0" algn="just">
              <a:buNone/>
            </a:pPr>
            <a:r>
              <a:rPr lang="fi-FI" sz="35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35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a:t>
            </a:r>
            <a:r>
              <a:rPr lang="fi-FI" sz="35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wage</a:t>
            </a:r>
            <a:r>
              <a:rPr lang="fi-FI" sz="35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channel</a:t>
            </a:r>
            <a:r>
              <a:rPr lang="fi-FI" sz="35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r>
              <a:rPr lang="fi-FI" sz="3500" b="1" dirty="0">
                <a:solidFill>
                  <a:srgbClr val="FF0000"/>
                </a:solidFill>
                <a:latin typeface="Times New Roman" panose="02020603050405020304" pitchFamily="18" charset="0"/>
                <a:cs typeface="Times New Roman" panose="02020603050405020304" pitchFamily="18" charset="0"/>
              </a:rPr>
              <a:t>ER (</a:t>
            </a:r>
            <a:r>
              <a:rPr lang="fi-FI" sz="3500" b="1" dirty="0" err="1">
                <a:solidFill>
                  <a:srgbClr val="FF0000"/>
                </a:solidFill>
                <a:latin typeface="Times New Roman" panose="02020603050405020304" pitchFamily="18" charset="0"/>
                <a:cs typeface="Times New Roman" panose="02020603050405020304" pitchFamily="18" charset="0"/>
              </a:rPr>
              <a:t>local</a:t>
            </a:r>
            <a:r>
              <a:rPr lang="fi-FI" sz="3500" b="1" dirty="0">
                <a:solidFill>
                  <a:srgbClr val="FF0000"/>
                </a:solidFill>
                <a:latin typeface="Times New Roman" panose="02020603050405020304" pitchFamily="18" charset="0"/>
                <a:cs typeface="Times New Roman" panose="02020603050405020304" pitchFamily="18" charset="0"/>
              </a:rPr>
              <a:t> </a:t>
            </a:r>
            <a:r>
              <a:rPr lang="fi-FI" sz="3500" b="1" dirty="0" err="1">
                <a:solidFill>
                  <a:srgbClr val="FF0000"/>
                </a:solidFill>
                <a:latin typeface="Times New Roman" panose="02020603050405020304" pitchFamily="18" charset="0"/>
                <a:cs typeface="Times New Roman" panose="02020603050405020304" pitchFamily="18" charset="0"/>
              </a:rPr>
              <a:t>currency</a:t>
            </a:r>
            <a:r>
              <a:rPr lang="fi-FI" sz="3500" b="1" dirty="0">
                <a:solidFill>
                  <a:srgbClr val="FF0000"/>
                </a:solidFill>
                <a:latin typeface="Times New Roman" panose="02020603050405020304" pitchFamily="18" charset="0"/>
                <a:cs typeface="Times New Roman" panose="02020603050405020304" pitchFamily="18" charset="0"/>
              </a:rPr>
              <a:t>) </a:t>
            </a:r>
            <a:r>
              <a:rPr lang="fi-FI" sz="3500" b="1" dirty="0" err="1">
                <a:solidFill>
                  <a:srgbClr val="FF0000"/>
                </a:solidFill>
                <a:latin typeface="Times New Roman" panose="02020603050405020304" pitchFamily="18" charset="0"/>
                <a:cs typeface="Times New Roman" panose="02020603050405020304" pitchFamily="18" charset="0"/>
              </a:rPr>
              <a:t>Depreciation</a:t>
            </a:r>
            <a:r>
              <a:rPr lang="fi-FI" sz="3500" dirty="0">
                <a:latin typeface="Times New Roman" panose="02020603050405020304" pitchFamily="18" charset="0"/>
                <a:cs typeface="Times New Roman" panose="02020603050405020304" pitchFamily="18" charset="0"/>
              </a:rPr>
              <a:t> </a:t>
            </a:r>
            <a:r>
              <a:rPr lang="fi-FI" sz="35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Reduces country’s wages and production costs relative to those of its foreign counterparts. </a:t>
            </a:r>
            <a:r>
              <a:rPr lang="fi-FI" sz="26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endParaRPr lang="fi-FI" sz="2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sz="2600" dirty="0">
                <a:latin typeface="Times New Roman" panose="02020603050405020304" pitchFamily="18" charset="0"/>
                <a:cs typeface="Times New Roman" panose="02020603050405020304" pitchFamily="18" charset="0"/>
              </a:rPr>
              <a:t>“Locational advantage" or attractiveness as a location for receiving productive capacity investments. </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endParaRPr lang="en-US" sz="2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sz="2600" dirty="0">
                <a:latin typeface="Times New Roman" panose="02020603050405020304" pitchFamily="18" charset="0"/>
                <a:cs typeface="Times New Roman" panose="02020603050405020304" pitchFamily="18" charset="0"/>
              </a:rPr>
              <a:t>Improves the overall rate of return to foreigners contemplating an overseas investment project in this country.</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01791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F2BD-C424-4D53-A708-70FBBC05CDC8}"/>
              </a:ext>
            </a:extLst>
          </p:cNvPr>
          <p:cNvSpPr>
            <a:spLocks noGrp="1"/>
          </p:cNvSpPr>
          <p:nvPr>
            <p:ph type="title"/>
          </p:nvPr>
        </p:nvSpPr>
        <p:spPr>
          <a:xfrm>
            <a:off x="838200" y="365126"/>
            <a:ext cx="10515600" cy="638052"/>
          </a:xfrm>
        </p:spPr>
        <p:txBody>
          <a:bodyPr>
            <a:normAutofit/>
          </a:bodyPr>
          <a:lstStyle/>
          <a:p>
            <a:r>
              <a:rPr lang="fi-FI" sz="3000" b="1" dirty="0">
                <a:latin typeface="Times New Roman" panose="02020603050405020304" pitchFamily="18" charset="0"/>
                <a:cs typeface="Times New Roman" panose="02020603050405020304" pitchFamily="18" charset="0"/>
              </a:rPr>
              <a:t>Exchange </a:t>
            </a:r>
            <a:r>
              <a:rPr lang="fi-FI" sz="3000" b="1" dirty="0" err="1">
                <a:latin typeface="Times New Roman" panose="02020603050405020304" pitchFamily="18" charset="0"/>
                <a:cs typeface="Times New Roman" panose="02020603050405020304" pitchFamily="18" charset="0"/>
              </a:rPr>
              <a:t>rates</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Foreign</a:t>
            </a:r>
            <a:r>
              <a:rPr lang="fi-FI" sz="3000" b="1" dirty="0">
                <a:latin typeface="Times New Roman" panose="02020603050405020304" pitchFamily="18" charset="0"/>
                <a:cs typeface="Times New Roman" panose="02020603050405020304" pitchFamily="18" charset="0"/>
              </a:rPr>
              <a:t> Direct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(Goldberg) </a:t>
            </a:r>
            <a:endParaRPr lang="LID4096" sz="3000" dirty="0"/>
          </a:p>
        </p:txBody>
      </p:sp>
      <p:sp>
        <p:nvSpPr>
          <p:cNvPr id="3" name="Content Placeholder 2">
            <a:extLst>
              <a:ext uri="{FF2B5EF4-FFF2-40B4-BE49-F238E27FC236}">
                <a16:creationId xmlns:a16="http://schemas.microsoft.com/office/drawing/2014/main" id="{2798E7CC-5E86-4873-AB4B-DAADFC12C312}"/>
              </a:ext>
            </a:extLst>
          </p:cNvPr>
          <p:cNvSpPr>
            <a:spLocks noGrp="1"/>
          </p:cNvSpPr>
          <p:nvPr>
            <p:ph idx="1"/>
          </p:nvPr>
        </p:nvSpPr>
        <p:spPr>
          <a:xfrm>
            <a:off x="838200" y="1154096"/>
            <a:ext cx="10515600" cy="5338777"/>
          </a:xfrm>
        </p:spPr>
        <p:txBody>
          <a:bodyPr>
            <a:normAutofit/>
          </a:bodyPr>
          <a:lstStyle/>
          <a:p>
            <a:pPr marL="0" indent="0" algn="just">
              <a:buNone/>
            </a:pPr>
            <a:r>
              <a:rPr lang="en-US"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 wealth” channel: </a:t>
            </a:r>
            <a:r>
              <a:rPr lang="en-US" b="1" dirty="0">
                <a:solidFill>
                  <a:srgbClr val="FF0000"/>
                </a:solidFill>
                <a:latin typeface="Times New Roman" panose="02020603050405020304" pitchFamily="18" charset="0"/>
                <a:cs typeface="Times New Roman" panose="02020603050405020304" pitchFamily="18" charset="0"/>
              </a:rPr>
              <a:t>ER (local currency) Depreciation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dirty="0">
                <a:latin typeface="Times New Roman" panose="02020603050405020304" pitchFamily="18" charset="0"/>
                <a:cs typeface="Times New Roman" panose="02020603050405020304" pitchFamily="18" charset="0"/>
              </a:rPr>
              <a:t>Raises the relative wealth of source country agents and can raise multinational acquisitions of certain destination market assets.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dirty="0">
                <a:latin typeface="Times New Roman" panose="02020603050405020304" pitchFamily="18" charset="0"/>
                <a:cs typeface="Times New Roman" panose="02020603050405020304" pitchFamily="18" charset="0"/>
              </a:rPr>
              <a:t>To the extent that source country agents hold more of their wealth in own currency-denominated form, a depreciation of the destination currency increases the relative wealth position of source country investors, lowering their relative cost of capital.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dirty="0">
                <a:latin typeface="Times New Roman" panose="02020603050405020304" pitchFamily="18" charset="0"/>
                <a:cs typeface="Times New Roman" panose="02020603050405020304" pitchFamily="18" charset="0"/>
              </a:rPr>
              <a:t>This allows the investors to bid more aggressively for assets abroad.  </a:t>
            </a:r>
          </a:p>
          <a:p>
            <a:pPr marL="0" indent="0">
              <a:buNone/>
            </a:pPr>
            <a:endParaRPr lang="LID4096" dirty="0"/>
          </a:p>
        </p:txBody>
      </p:sp>
    </p:spTree>
    <p:extLst>
      <p:ext uri="{BB962C8B-B14F-4D97-AF65-F5344CB8AC3E}">
        <p14:creationId xmlns:p14="http://schemas.microsoft.com/office/powerpoint/2010/main" val="3984833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A “firm-specific asset” argument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Blonigen</a:t>
            </a:r>
            <a:r>
              <a:rPr lang="en-US" b="1" dirty="0">
                <a:latin typeface="Times New Roman" panose="02020603050405020304" pitchFamily="18" charset="0"/>
                <a:cs typeface="Times New Roman" panose="02020603050405020304" pitchFamily="18" charset="0"/>
              </a:rPr>
              <a:t>, </a:t>
            </a:r>
            <a:r>
              <a:rPr lang="en-US" sz="3300" b="1" i="1" dirty="0">
                <a:latin typeface="Times New Roman" panose="02020603050405020304" pitchFamily="18" charset="0"/>
                <a:cs typeface="Times New Roman" panose="02020603050405020304" pitchFamily="18" charset="0"/>
              </a:rPr>
              <a:t>American Economic Review </a:t>
            </a:r>
            <a:r>
              <a:rPr lang="en-US" b="1" dirty="0">
                <a:latin typeface="Times New Roman" panose="02020603050405020304" pitchFamily="18" charset="0"/>
                <a:cs typeface="Times New Roman" panose="02020603050405020304" pitchFamily="18" charset="0"/>
              </a:rPr>
              <a:t>1997)</a:t>
            </a:r>
            <a:endParaRPr lang="en-US" dirty="0"/>
          </a:p>
        </p:txBody>
      </p:sp>
      <p:sp>
        <p:nvSpPr>
          <p:cNvPr id="3" name="Content Placeholder 2"/>
          <p:cNvSpPr>
            <a:spLocks noGrp="1"/>
          </p:cNvSpPr>
          <p:nvPr>
            <p:ph idx="1"/>
          </p:nvPr>
        </p:nvSpPr>
        <p:spPr>
          <a:xfrm>
            <a:off x="248575" y="1825624"/>
            <a:ext cx="11567603" cy="4894771"/>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If foreign </a:t>
            </a: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Japanese</a:t>
            </a:r>
            <a:r>
              <a:rPr lang="fi-FI"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and domestic (US) firms have equal opportunity to purchase firm-specific assets in the domestic (US) market, but different opportunities to generate returns on these assets in foreign markets.</a:t>
            </a:r>
          </a:p>
          <a:p>
            <a:pPr marL="0" indent="0" algn="just">
              <a:buNone/>
            </a:pPr>
            <a:r>
              <a:rPr lang="en-US" sz="2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a:latin typeface="Times New Roman" panose="02020603050405020304" pitchFamily="18" charset="0"/>
                <a:cs typeface="Times New Roman" panose="02020603050405020304" pitchFamily="18" charset="0"/>
                <a:sym typeface="Wingdings" panose="05000000000000000000" pitchFamily="2" charset="2"/>
              </a:rPr>
              <a:t>C</a:t>
            </a:r>
            <a:r>
              <a:rPr lang="en-US" sz="2000" dirty="0">
                <a:latin typeface="Times New Roman" panose="02020603050405020304" pitchFamily="18" charset="0"/>
                <a:cs typeface="Times New Roman" panose="02020603050405020304" pitchFamily="18" charset="0"/>
              </a:rPr>
              <a:t>urrency movements may affect relative valuations of different assets. While domestic (US) and foreign (Japanese) firms pay in the same currency, the firm-specific assets may generate returns in different currencies.</a:t>
            </a:r>
          </a:p>
          <a:p>
            <a:pPr marL="0" indent="0" algn="just">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a:latin typeface="Times New Roman" panose="02020603050405020304" pitchFamily="18" charset="0"/>
                <a:cs typeface="Times New Roman" panose="02020603050405020304" pitchFamily="18" charset="0"/>
              </a:rPr>
              <a:t>If a representative foreign (Japanese) firm and domestic (US) firm bid for a domestic (US) target firm with firm-specific assets, real exchange rate depreciations of the domestic (US) currency can plausibly increase foreign </a:t>
            </a: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Japanese</a:t>
            </a:r>
            <a:r>
              <a:rPr lang="fi-FI"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acquisitions of these target (US) firms.</a:t>
            </a:r>
          </a:p>
          <a:p>
            <a:pPr marL="0" indent="0" algn="just">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a:latin typeface="Times New Roman" panose="02020603050405020304" pitchFamily="18" charset="0"/>
                <a:cs typeface="Times New Roman" panose="02020603050405020304" pitchFamily="18" charset="0"/>
              </a:rPr>
              <a:t>This channel predicts that domestic (US) currency depreciation will lead to enhanced FDI into this (US) economy.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Data on Japanese acquisitions in the United States support the hypothesis that real dollar depreciations make Japanese acquisitions more likely in U.S. industries with firm-specific assets.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200" dirty="0"/>
          </a:p>
        </p:txBody>
      </p:sp>
    </p:spTree>
    <p:extLst>
      <p:ext uri="{BB962C8B-B14F-4D97-AF65-F5344CB8AC3E}">
        <p14:creationId xmlns:p14="http://schemas.microsoft.com/office/powerpoint/2010/main" val="3962199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Volatility of </a:t>
            </a:r>
            <a:r>
              <a:rPr lang="fi-FI" sz="3500" b="1" dirty="0" err="1">
                <a:latin typeface="Times New Roman" panose="02020603050405020304" pitchFamily="18" charset="0"/>
                <a:cs typeface="Times New Roman" panose="02020603050405020304" pitchFamily="18" charset="0"/>
              </a:rPr>
              <a:t>exchange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and FDI </a:t>
            </a:r>
            <a:r>
              <a:rPr lang="fi-FI" sz="3500" b="1" dirty="0" err="1">
                <a:latin typeface="Times New Roman" panose="02020603050405020304" pitchFamily="18" charset="0"/>
                <a:cs typeface="Times New Roman" panose="02020603050405020304" pitchFamily="18" charset="0"/>
              </a:rPr>
              <a:t>activity</a:t>
            </a:r>
            <a:r>
              <a:rPr lang="fi-FI" sz="3500" b="1" dirty="0">
                <a:latin typeface="Times New Roman" panose="02020603050405020304" pitchFamily="18" charset="0"/>
                <a:cs typeface="Times New Roman" panose="02020603050405020304" pitchFamily="18" charset="0"/>
              </a:rPr>
              <a:t>: </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Production</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flexibility</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t>
            </a:r>
            <a:endParaRPr lang="en-US" sz="35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064" y="1825625"/>
            <a:ext cx="11611992" cy="4667250"/>
          </a:xfrm>
        </p:spPr>
        <p:txBody>
          <a:bodyPr>
            <a:normAutofit fontScale="77500" lnSpcReduction="20000"/>
          </a:bodyPr>
          <a:lstStyle/>
          <a:p>
            <a:pPr marL="0" indent="0" algn="just">
              <a:buNone/>
            </a:pPr>
            <a:r>
              <a:rPr lang="en-US" dirty="0">
                <a:latin typeface="Times New Roman" panose="02020603050405020304" pitchFamily="18" charset="0"/>
                <a:cs typeface="Times New Roman" panose="02020603050405020304" pitchFamily="18" charset="0"/>
              </a:rPr>
              <a:t>Producers need to commit investment capital to domestic and foreign capacity before they know the exact production costs and exact amounts of goods to be ordered from them in the future.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When exchange rates and demand conditions are realized, the producer commits to actual levels of employment and the location of production.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the production flexibility arguments, the important presumption is that producers can adjust their use of a variable factor following the realization of a stochastic input into profits.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Without this variable factor, i.e. under a productive structure with fixed instead of variable factors, the potentially desirable effects on profits of price variability are diminished.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By the production flexibility arguments, more volatility is associated with more FDI </a:t>
            </a:r>
            <a:r>
              <a:rPr lang="en-US" i="1" dirty="0">
                <a:latin typeface="Times New Roman" panose="02020603050405020304" pitchFamily="18" charset="0"/>
                <a:cs typeface="Times New Roman" panose="02020603050405020304" pitchFamily="18" charset="0"/>
              </a:rPr>
              <a:t>ex ante</a:t>
            </a:r>
            <a:r>
              <a:rPr lang="en-US" dirty="0">
                <a:latin typeface="Times New Roman" panose="02020603050405020304" pitchFamily="18" charset="0"/>
                <a:cs typeface="Times New Roman" panose="02020603050405020304" pitchFamily="18" charset="0"/>
              </a:rPr>
              <a:t>, and more potential for excess capacity and production shifting </a:t>
            </a:r>
            <a:r>
              <a:rPr lang="en-US" i="1" dirty="0">
                <a:latin typeface="Times New Roman" panose="02020603050405020304" pitchFamily="18" charset="0"/>
                <a:cs typeface="Times New Roman" panose="02020603050405020304" pitchFamily="18" charset="0"/>
              </a:rPr>
              <a:t>ex post</a:t>
            </a:r>
            <a:r>
              <a:rPr lang="en-US" dirty="0">
                <a:latin typeface="Times New Roman" panose="02020603050405020304" pitchFamily="18" charset="0"/>
                <a:cs typeface="Times New Roman" panose="02020603050405020304" pitchFamily="18" charset="0"/>
              </a:rPr>
              <a:t>, after exchange rates are observed.</a:t>
            </a:r>
          </a:p>
          <a:p>
            <a:pPr marL="0" indent="0">
              <a:buNone/>
            </a:pPr>
            <a:endParaRPr lang="en-US" dirty="0"/>
          </a:p>
        </p:txBody>
      </p:sp>
    </p:spTree>
    <p:extLst>
      <p:ext uri="{BB962C8B-B14F-4D97-AF65-F5344CB8AC3E}">
        <p14:creationId xmlns:p14="http://schemas.microsoft.com/office/powerpoint/2010/main" val="297142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Volatility of </a:t>
            </a:r>
            <a:r>
              <a:rPr lang="fi-FI" sz="3500" b="1" dirty="0" err="1">
                <a:latin typeface="Times New Roman" panose="02020603050405020304" pitchFamily="18" charset="0"/>
                <a:cs typeface="Times New Roman" panose="02020603050405020304" pitchFamily="18" charset="0"/>
              </a:rPr>
              <a:t>exchange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and FDI </a:t>
            </a:r>
            <a:r>
              <a:rPr lang="fi-FI" sz="3500" b="1" dirty="0" err="1">
                <a:latin typeface="Times New Roman" panose="02020603050405020304" pitchFamily="18" charset="0"/>
                <a:cs typeface="Times New Roman" panose="02020603050405020304" pitchFamily="18" charset="0"/>
              </a:rPr>
              <a:t>activity</a:t>
            </a:r>
            <a:r>
              <a:rPr lang="fi-FI" sz="3500" b="1" dirty="0">
                <a:latin typeface="Times New Roman" panose="02020603050405020304" pitchFamily="18" charset="0"/>
                <a:cs typeface="Times New Roman" panose="02020603050405020304" pitchFamily="18" charset="0"/>
              </a:rPr>
              <a:t>: </a:t>
            </a:r>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aversion” </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29295"/>
            <a:ext cx="10515600" cy="4547668"/>
          </a:xfrm>
        </p:spPr>
        <p:txBody>
          <a:bodyPr>
            <a:normAutofit fontScale="85000" lnSpcReduction="20000"/>
          </a:bodyPr>
          <a:lstStyle/>
          <a:p>
            <a:pPr marL="0" indent="0" algn="just">
              <a:buNone/>
            </a:pPr>
            <a:r>
              <a:rPr lang="en-US" sz="3000" dirty="0">
                <a:latin typeface="Times New Roman" panose="02020603050405020304" pitchFamily="18" charset="0"/>
                <a:cs typeface="Times New Roman" panose="02020603050405020304" pitchFamily="18" charset="0"/>
              </a:rPr>
              <a:t>Investors require compensation because exchange rate movements introduce additional risk into the returns on investment.</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Higher exchange-rate variability lowers the certainty equivalent expected exchange-rate level.</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Certainty equivalent levels are used in the expected profit functions of firms that make investment decisions today in order to realize profits in future periods. </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If exchange rates are highly volatile, the expected values of investment projects are reduced, and FDI is reduced accordingly. </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819784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Production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flexibility</a:t>
            </a:r>
            <a:r>
              <a:rPr lang="fi-FI" b="1" dirty="0">
                <a:latin typeface="Times New Roman" panose="02020603050405020304" pitchFamily="18" charset="0"/>
                <a:cs typeface="Times New Roman" panose="02020603050405020304" pitchFamily="18" charset="0"/>
              </a:rPr>
              <a:t>” vs. </a:t>
            </a:r>
            <a:br>
              <a:rPr lang="fi-FI" b="1" dirty="0">
                <a:latin typeface="Times New Roman" panose="02020603050405020304" pitchFamily="18" charset="0"/>
                <a:cs typeface="Times New Roman" panose="02020603050405020304" pitchFamily="18" charset="0"/>
              </a:rPr>
            </a:br>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Risk</a:t>
            </a:r>
            <a:r>
              <a:rPr lang="fi-FI" b="1" dirty="0">
                <a:latin typeface="Times New Roman" panose="02020603050405020304" pitchFamily="18" charset="0"/>
                <a:cs typeface="Times New Roman" panose="02020603050405020304" pitchFamily="18" charset="0"/>
              </a:rPr>
              <a:t> aversion” </a:t>
            </a:r>
            <a:r>
              <a:rPr lang="fi-FI" b="1" dirty="0" err="1">
                <a:latin typeface="Times New Roman" panose="02020603050405020304" pitchFamily="18" charset="0"/>
                <a:cs typeface="Times New Roman" panose="02020603050405020304" pitchFamily="18" charset="0"/>
              </a:rPr>
              <a:t>arguments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aversion arguments </a:t>
            </a:r>
            <a:r>
              <a:rPr lang="en-US" sz="3500" dirty="0">
                <a:latin typeface="Times New Roman" panose="02020603050405020304" pitchFamily="18" charset="0"/>
                <a:cs typeface="Times New Roman" panose="02020603050405020304" pitchFamily="18" charset="0"/>
              </a:rPr>
              <a:t>are more convincing than </a:t>
            </a:r>
            <a:r>
              <a:rPr lang="en-US" sz="3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production flexibility arguments</a:t>
            </a:r>
            <a:r>
              <a:rPr lang="en-US" sz="3500" dirty="0">
                <a:latin typeface="Times New Roman" panose="02020603050405020304" pitchFamily="18" charset="0"/>
                <a:cs typeface="Times New Roman" panose="02020603050405020304" pitchFamily="18" charset="0"/>
              </a:rPr>
              <a:t> posed in relation to </a:t>
            </a:r>
            <a:r>
              <a:rPr lang="en-US" sz="3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effects of short-term exchange rate variability. </a:t>
            </a:r>
          </a:p>
          <a:p>
            <a:pPr marL="0" indent="0" algn="just">
              <a:buNone/>
            </a:pPr>
            <a:endParaRPr lang="en-US" sz="3500" dirty="0">
              <a:latin typeface="Times New Roman" panose="02020603050405020304" pitchFamily="18" charset="0"/>
              <a:cs typeface="Times New Roman" panose="02020603050405020304" pitchFamily="18" charset="0"/>
            </a:endParaRPr>
          </a:p>
          <a:p>
            <a:pPr marL="0" indent="0" algn="just">
              <a:buNone/>
            </a:pPr>
            <a:r>
              <a:rPr lang="en-US" sz="3500" dirty="0">
                <a:latin typeface="Times New Roman" panose="02020603050405020304" pitchFamily="18" charset="0"/>
                <a:cs typeface="Times New Roman" panose="02020603050405020304" pitchFamily="18" charset="0"/>
              </a:rPr>
              <a:t>For variability assessed over </a:t>
            </a:r>
            <a:r>
              <a:rPr lang="en-US" sz="3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longer time horizons</a:t>
            </a:r>
            <a:r>
              <a:rPr lang="en-US" sz="3500" dirty="0">
                <a:latin typeface="Times New Roman" panose="02020603050405020304" pitchFamily="18" charset="0"/>
                <a:cs typeface="Times New Roman" panose="02020603050405020304" pitchFamily="18" charset="0"/>
              </a:rPr>
              <a:t>, </a:t>
            </a:r>
            <a:r>
              <a:rPr lang="en-US" sz="3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production flexibility motive</a:t>
            </a:r>
            <a:r>
              <a:rPr lang="en-US" sz="3500" dirty="0">
                <a:latin typeface="Times New Roman" panose="02020603050405020304" pitchFamily="18" charset="0"/>
                <a:cs typeface="Times New Roman" panose="02020603050405020304" pitchFamily="18" charset="0"/>
              </a:rPr>
              <a:t> provides a more compelling rationale for linking foreign direct investment flows to the variability of exchange rates. </a:t>
            </a:r>
          </a:p>
        </p:txBody>
      </p:sp>
    </p:spTree>
    <p:extLst>
      <p:ext uri="{BB962C8B-B14F-4D97-AF65-F5344CB8AC3E}">
        <p14:creationId xmlns:p14="http://schemas.microsoft.com/office/powerpoint/2010/main" val="3794684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5926" y="1509203"/>
            <a:ext cx="10591059" cy="5544797"/>
          </a:xfrm>
          <a:prstGeom prst="rect">
            <a:avLst/>
          </a:prstGeom>
        </p:spPr>
      </p:pic>
      <p:sp>
        <p:nvSpPr>
          <p:cNvPr id="3" name="Rectangle 2"/>
          <p:cNvSpPr/>
          <p:nvPr/>
        </p:nvSpPr>
        <p:spPr>
          <a:xfrm>
            <a:off x="1834738" y="516577"/>
            <a:ext cx="8437418"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Exchange rate regimes</a:t>
            </a:r>
          </a:p>
        </p:txBody>
      </p:sp>
    </p:spTree>
    <p:extLst>
      <p:ext uri="{BB962C8B-B14F-4D97-AF65-F5344CB8AC3E}">
        <p14:creationId xmlns:p14="http://schemas.microsoft.com/office/powerpoint/2010/main" val="243652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Inflation</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06857"/>
            <a:ext cx="10515600" cy="4886018"/>
          </a:xfrm>
        </p:spPr>
        <p:txBody>
          <a:bodyPr>
            <a:normAutofit fontScale="25000" lnSpcReduction="20000"/>
          </a:bodyPr>
          <a:lstStyle/>
          <a:p>
            <a:pPr marL="0" indent="0" algn="just">
              <a:buNone/>
            </a:pPr>
            <a:endParaRPr lang="en-US" sz="12000" dirty="0">
              <a:latin typeface="Times New Roman" panose="02020603050405020304" pitchFamily="18" charset="0"/>
              <a:cs typeface="Times New Roman" panose="02020603050405020304" pitchFamily="18" charset="0"/>
            </a:endParaRPr>
          </a:p>
          <a:p>
            <a:pPr marL="0" indent="0" algn="just">
              <a:buNone/>
            </a:pPr>
            <a:endParaRPr lang="en-US" sz="12000" dirty="0">
              <a:latin typeface="Times New Roman" panose="02020603050405020304" pitchFamily="18" charset="0"/>
              <a:cs typeface="Times New Roman" panose="02020603050405020304" pitchFamily="18" charset="0"/>
            </a:endParaRPr>
          </a:p>
          <a:p>
            <a:pPr marL="0" indent="0" algn="just">
              <a:buNone/>
            </a:pPr>
            <a:endParaRPr lang="en-US" sz="12000" dirty="0">
              <a:latin typeface="Times New Roman" panose="02020603050405020304" pitchFamily="18" charset="0"/>
              <a:cs typeface="Times New Roman" panose="02020603050405020304" pitchFamily="18" charset="0"/>
            </a:endParaRPr>
          </a:p>
          <a:p>
            <a:pPr marL="0" indent="0" algn="just">
              <a:buNone/>
            </a:pPr>
            <a:r>
              <a:rPr lang="en-US" sz="12000" dirty="0">
                <a:latin typeface="Times New Roman" panose="02020603050405020304" pitchFamily="18" charset="0"/>
                <a:cs typeface="Times New Roman" panose="02020603050405020304" pitchFamily="18" charset="0"/>
              </a:rPr>
              <a:t>The rate of inflation is important as it represents the rate at which the real value of an investment is eroded.</a:t>
            </a:r>
          </a:p>
          <a:p>
            <a:pPr marL="0" indent="0" algn="just">
              <a:buNone/>
            </a:pPr>
            <a:endParaRPr lang="fi-FI" sz="12000" dirty="0">
              <a:latin typeface="Times New Roman" panose="02020603050405020304" pitchFamily="18" charset="0"/>
              <a:cs typeface="Times New Roman" panose="02020603050405020304" pitchFamily="18" charset="0"/>
            </a:endParaRPr>
          </a:p>
          <a:p>
            <a:pPr marL="0" indent="0" algn="just">
              <a:buNone/>
            </a:pPr>
            <a:r>
              <a:rPr lang="en-US" sz="12000" dirty="0">
                <a:latin typeface="Times New Roman" panose="02020603050405020304" pitchFamily="18" charset="0"/>
                <a:cs typeface="Times New Roman" panose="02020603050405020304" pitchFamily="18" charset="0"/>
              </a:rPr>
              <a:t>If a company</a:t>
            </a:r>
            <a:r>
              <a:rPr lang="fi-FI" sz="12000" dirty="0">
                <a:latin typeface="Times New Roman" panose="02020603050405020304" pitchFamily="18" charset="0"/>
                <a:cs typeface="Times New Roman" panose="02020603050405020304" pitchFamily="18" charset="0"/>
              </a:rPr>
              <a:t>`s</a:t>
            </a:r>
            <a:r>
              <a:rPr lang="en-US" sz="12000" dirty="0">
                <a:latin typeface="Times New Roman" panose="02020603050405020304" pitchFamily="18" charset="0"/>
                <a:cs typeface="Times New Roman" panose="02020603050405020304" pitchFamily="18" charset="0"/>
              </a:rPr>
              <a:t> stock returned 4% and inflation was 5%, then the real return on investment would be </a:t>
            </a:r>
            <a:r>
              <a:rPr lang="fi-FI" sz="12000" dirty="0">
                <a:latin typeface="Times New Roman" panose="02020603050405020304" pitchFamily="18" charset="0"/>
                <a:cs typeface="Times New Roman" panose="02020603050405020304" pitchFamily="18" charset="0"/>
              </a:rPr>
              <a:t>-</a:t>
            </a:r>
            <a:r>
              <a:rPr lang="en-US" sz="12000" dirty="0">
                <a:latin typeface="Times New Roman" panose="02020603050405020304" pitchFamily="18" charset="0"/>
                <a:cs typeface="Times New Roman" panose="02020603050405020304" pitchFamily="18" charset="0"/>
              </a:rPr>
              <a:t> 1% (4%-5%). </a:t>
            </a:r>
          </a:p>
          <a:p>
            <a:pPr marL="0" indent="0" algn="just">
              <a:buNone/>
            </a:pPr>
            <a:endParaRPr lang="fi-FI" sz="12000" dirty="0">
              <a:latin typeface="Times New Roman" panose="02020603050405020304" pitchFamily="18" charset="0"/>
              <a:cs typeface="Times New Roman" panose="02020603050405020304" pitchFamily="18" charset="0"/>
            </a:endParaRPr>
          </a:p>
          <a:p>
            <a:pPr marL="0" indent="0" algn="just">
              <a:buNone/>
            </a:pPr>
            <a:r>
              <a:rPr lang="fi-FI" sz="12000" dirty="0" err="1">
                <a:highlight>
                  <a:srgbClr val="FFFF00"/>
                </a:highlight>
                <a:latin typeface="Times New Roman" panose="02020603050405020304" pitchFamily="18" charset="0"/>
                <a:cs typeface="Times New Roman" panose="02020603050405020304" pitchFamily="18" charset="0"/>
              </a:rPr>
              <a:t>Inflation</a:t>
            </a:r>
            <a:r>
              <a:rPr lang="fi-FI" sz="12000" dirty="0">
                <a:highlight>
                  <a:srgbClr val="FFFF00"/>
                </a:highlight>
                <a:latin typeface="Times New Roman" panose="02020603050405020304" pitchFamily="18" charset="0"/>
                <a:cs typeface="Times New Roman" panose="02020603050405020304" pitchFamily="18" charset="0"/>
              </a:rPr>
              <a:t> </a:t>
            </a:r>
            <a:r>
              <a:rPr lang="fi-FI" sz="12000" dirty="0" err="1">
                <a:highlight>
                  <a:srgbClr val="FFFF00"/>
                </a:highlight>
                <a:latin typeface="Times New Roman" panose="02020603050405020304" pitchFamily="18" charset="0"/>
                <a:cs typeface="Times New Roman" panose="02020603050405020304" pitchFamily="18" charset="0"/>
              </a:rPr>
              <a:t>uncertainty</a:t>
            </a:r>
            <a:r>
              <a:rPr lang="fi-FI" sz="12000" dirty="0">
                <a:highlight>
                  <a:srgbClr val="FFFF00"/>
                </a:highlight>
                <a:latin typeface="Times New Roman" panose="02020603050405020304" pitchFamily="18" charset="0"/>
                <a:cs typeface="Times New Roman" panose="02020603050405020304" pitchFamily="18" charset="0"/>
              </a:rPr>
              <a:t>/</a:t>
            </a:r>
            <a:r>
              <a:rPr lang="fi-FI" sz="12000" dirty="0" err="1">
                <a:highlight>
                  <a:srgbClr val="FFFF00"/>
                </a:highlight>
                <a:latin typeface="Times New Roman" panose="02020603050405020304" pitchFamily="18" charset="0"/>
                <a:cs typeface="Times New Roman" panose="02020603050405020304" pitchFamily="18" charset="0"/>
              </a:rPr>
              <a:t>volatility</a:t>
            </a:r>
            <a:r>
              <a:rPr lang="fi-FI" sz="12000" dirty="0">
                <a:highlight>
                  <a:srgbClr val="FFFF00"/>
                </a:highlight>
                <a:latin typeface="Times New Roman" panose="02020603050405020304" pitchFamily="18" charset="0"/>
                <a:cs typeface="Times New Roman" panose="02020603050405020304" pitchFamily="18" charset="0"/>
              </a:rPr>
              <a:t> </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uncertainty</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about</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the</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real</a:t>
            </a:r>
            <a:r>
              <a:rPr lang="fi-FI" sz="12000" dirty="0">
                <a:latin typeface="Times New Roman" panose="02020603050405020304" pitchFamily="18" charset="0"/>
                <a:cs typeface="Times New Roman" panose="02020603050405020304" pitchFamily="18" charset="0"/>
                <a:sym typeface="Wingdings" panose="05000000000000000000" pitchFamily="2" charset="2"/>
              </a:rPr>
              <a:t> net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revenues</a:t>
            </a:r>
            <a:r>
              <a:rPr lang="fi-FI" sz="12000" dirty="0">
                <a:latin typeface="Times New Roman" panose="02020603050405020304" pitchFamily="18" charset="0"/>
                <a:cs typeface="Times New Roman" panose="02020603050405020304" pitchFamily="18" charset="0"/>
                <a:sym typeface="Wingdings" panose="05000000000000000000" pitchFamily="2" charset="2"/>
              </a:rPr>
              <a:t> 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investment</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decision</a:t>
            </a:r>
            <a:endParaRPr lang="en-US" sz="120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br>
              <a:rPr lang="en-US" dirty="0"/>
            </a:br>
            <a:endParaRPr lang="en-US" dirty="0"/>
          </a:p>
          <a:p>
            <a:pPr marL="0" indent="0">
              <a:buNone/>
            </a:pPr>
            <a:br>
              <a:rPr lang="en-US" dirty="0"/>
            </a:br>
            <a:br>
              <a:rPr lang="en-US" dirty="0"/>
            </a:br>
            <a:endParaRPr lang="en-US" dirty="0"/>
          </a:p>
          <a:p>
            <a:pPr marL="0" indent="0">
              <a:buNone/>
            </a:pPr>
            <a:endParaRPr lang="en-US" dirty="0"/>
          </a:p>
        </p:txBody>
      </p:sp>
      <p:pic>
        <p:nvPicPr>
          <p:cNvPr id="5" name="Picture 4">
            <a:extLst>
              <a:ext uri="{FF2B5EF4-FFF2-40B4-BE49-F238E27FC236}">
                <a16:creationId xmlns:a16="http://schemas.microsoft.com/office/drawing/2014/main" id="{1BA167BB-24E2-4F00-A5AC-5E9444D828AD}"/>
              </a:ext>
            </a:extLst>
          </p:cNvPr>
          <p:cNvPicPr>
            <a:picLocks noChangeAspect="1"/>
          </p:cNvPicPr>
          <p:nvPr/>
        </p:nvPicPr>
        <p:blipFill>
          <a:blip r:embed="rId2"/>
          <a:stretch>
            <a:fillRect/>
          </a:stretch>
        </p:blipFill>
        <p:spPr>
          <a:xfrm>
            <a:off x="3183501" y="1358284"/>
            <a:ext cx="5353050" cy="1466664"/>
          </a:xfrm>
          <a:prstGeom prst="rect">
            <a:avLst/>
          </a:prstGeom>
        </p:spPr>
      </p:pic>
    </p:spTree>
    <p:extLst>
      <p:ext uri="{BB962C8B-B14F-4D97-AF65-F5344CB8AC3E}">
        <p14:creationId xmlns:p14="http://schemas.microsoft.com/office/powerpoint/2010/main" val="2103039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latin typeface="Times New Roman" panose="02020603050405020304" pitchFamily="18" charset="0"/>
                <a:cs typeface="Times New Roman" panose="02020603050405020304" pitchFamily="18" charset="0"/>
              </a:rPr>
              <a:t>De facto regimes differ from de jure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150" y="1518082"/>
            <a:ext cx="11114842" cy="4974793"/>
          </a:xfrm>
        </p:spPr>
        <p:txBody>
          <a:bodyPr>
            <a:normAutofit lnSpcReduction="10000"/>
          </a:bodyPr>
          <a:lstStyle/>
          <a:p>
            <a:pPr marL="0" indent="0" algn="just">
              <a:buNone/>
            </a:pPr>
            <a:r>
              <a:rPr lang="en-US" sz="3800" dirty="0">
                <a:latin typeface="Times New Roman" panose="02020603050405020304" pitchFamily="18" charset="0"/>
                <a:cs typeface="Times New Roman" panose="02020603050405020304" pitchFamily="18" charset="0"/>
              </a:rPr>
              <a:t>Most of those listed as floating in fact intervene in the foreign exchange market frequently.</a:t>
            </a:r>
          </a:p>
          <a:p>
            <a:pPr marL="0" indent="0" algn="just">
              <a:buNone/>
            </a:pPr>
            <a:endParaRPr lang="fi-FI" sz="3800" dirty="0">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As Calvo and Reinhart (2000) observe: </a:t>
            </a:r>
            <a:r>
              <a:rPr lang="en-US" sz="3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 that say they allow their exchange rate to float mostly do not.” </a:t>
            </a:r>
          </a:p>
          <a:p>
            <a:pPr marL="0" indent="0" algn="just">
              <a:buNone/>
            </a:pPr>
            <a:endParaRPr lang="en-US" sz="3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Only the United States (US) floats so purely that intervention is relatively rare.</a:t>
            </a:r>
          </a:p>
          <a:p>
            <a:pPr marL="0" indent="0" algn="just">
              <a:buNone/>
            </a:pPr>
            <a:endParaRPr lang="fi-FI" sz="2600" dirty="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287953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5911"/>
          </a:xfrm>
        </p:spPr>
        <p:txBody>
          <a:bodyPr>
            <a:normAutofit fontScale="90000"/>
          </a:bodyPr>
          <a:lstStyle/>
          <a:p>
            <a:r>
              <a:rPr lang="en-US" sz="3500" b="1" dirty="0">
                <a:latin typeface="Times New Roman" panose="02020603050405020304" pitchFamily="18" charset="0"/>
                <a:cs typeface="Times New Roman" panose="02020603050405020304" pitchFamily="18" charset="0"/>
              </a:rPr>
              <a:t>Advantages of fixed exchange rates</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0617" y="772358"/>
            <a:ext cx="11390051" cy="5797118"/>
          </a:xfrm>
        </p:spPr>
        <p:txBody>
          <a:bodyPr>
            <a:normAutofit fontScale="92500" lnSpcReduction="10000"/>
          </a:bodyPr>
          <a:lstStyle/>
          <a:p>
            <a:pPr marL="0" indent="0" algn="just">
              <a:buNone/>
            </a:pP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nominal anchor for monetary policy.</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Higher exchange rate variability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a:latin typeface="Times New Roman" panose="02020603050405020304" pitchFamily="18" charset="0"/>
                <a:cs typeface="Times New Roman" panose="02020603050405020304" pitchFamily="18" charset="0"/>
              </a:rPr>
              <a:t>uncertainty;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discourage international trade and investment.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Fixing the exchange rate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would eliminate exchange rate risk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encourage international trade and investment.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Adopting the neighbor's currency as one's own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would eliminate transactions costs as well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promote trade and investment still more.</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fi-FI"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5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revent</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competitive depreciation or competitive appreciation.</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Preclude speculative bubbles. </a:t>
            </a:r>
            <a:r>
              <a:rPr lang="en-US" sz="2500" dirty="0">
                <a:latin typeface="Times New Roman" panose="02020603050405020304" pitchFamily="18" charset="0"/>
                <a:cs typeface="Times New Roman" panose="02020603050405020304" pitchFamily="18" charset="0"/>
              </a:rPr>
              <a:t>Some exchange rate fluctuations appear utterly unrelated to economic fundamentals. </a:t>
            </a:r>
            <a:endParaRPr lang="fi-FI" sz="25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246321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4887"/>
          </a:xfrm>
        </p:spPr>
        <p:txBody>
          <a:bodyPr>
            <a:normAutofit/>
          </a:bodyPr>
          <a:lstStyle/>
          <a:p>
            <a:r>
              <a:rPr lang="en-US" sz="3000" b="1" dirty="0">
                <a:latin typeface="Times New Roman" panose="02020603050405020304" pitchFamily="18" charset="0"/>
                <a:cs typeface="Times New Roman" panose="02020603050405020304" pitchFamily="18" charset="0"/>
              </a:rPr>
              <a:t>Advantages of floating exchange rates</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6127" y="1065320"/>
            <a:ext cx="11390051" cy="5513033"/>
          </a:xfrm>
        </p:spPr>
        <p:txBody>
          <a:bodyPr>
            <a:normAutofit fontScale="92500" lnSpcReduction="10000"/>
          </a:bodyPr>
          <a:lstStyle/>
          <a:p>
            <a:pPr marL="0" indent="0" algn="just">
              <a:buNone/>
            </a:pPr>
            <a:r>
              <a:rPr lang="en-US" sz="4900" dirty="0">
                <a:latin typeface="Times New Roman" panose="02020603050405020304" pitchFamily="18" charset="0"/>
                <a:cs typeface="Times New Roman" panose="02020603050405020304" pitchFamily="18" charset="0"/>
              </a:rPr>
              <a:t>Allows the country to pursue </a:t>
            </a:r>
            <a:r>
              <a:rPr lang="en-US" sz="4900" b="1" dirty="0">
                <a:solidFill>
                  <a:srgbClr val="FF0000"/>
                </a:solidFill>
                <a:latin typeface="Times New Roman" panose="02020603050405020304" pitchFamily="18" charset="0"/>
                <a:cs typeface="Times New Roman" panose="02020603050405020304" pitchFamily="18" charset="0"/>
              </a:rPr>
              <a:t>an independent monetary policy.</a:t>
            </a:r>
          </a:p>
          <a:p>
            <a:pPr marL="0" indent="0" algn="just">
              <a:buNone/>
            </a:pPr>
            <a:r>
              <a:rPr lang="en-US" sz="4900" b="1" dirty="0">
                <a:solidFill>
                  <a:srgbClr val="FF0000"/>
                </a:solidFill>
                <a:latin typeface="Times New Roman" panose="02020603050405020304" pitchFamily="18" charset="0"/>
                <a:cs typeface="Times New Roman" panose="02020603050405020304" pitchFamily="18" charset="0"/>
              </a:rPr>
              <a:t> </a:t>
            </a:r>
            <a:endParaRPr lang="fi-FI" sz="4900" dirty="0">
              <a:latin typeface="Times New Roman" panose="02020603050405020304" pitchFamily="18" charset="0"/>
              <a:cs typeface="Times New Roman" panose="02020603050405020304" pitchFamily="18" charset="0"/>
            </a:endParaRPr>
          </a:p>
          <a:p>
            <a:pPr marL="0" indent="0">
              <a:buNone/>
            </a:pPr>
            <a:r>
              <a:rPr lang="fi-FI" sz="4900" dirty="0">
                <a:latin typeface="Times New Roman" panose="02020603050405020304" pitchFamily="18" charset="0"/>
                <a:cs typeface="Times New Roman" panose="02020603050405020304" pitchFamily="18" charset="0"/>
              </a:rPr>
              <a:t>G</a:t>
            </a:r>
            <a:r>
              <a:rPr lang="en-US" sz="4900" dirty="0" err="1">
                <a:latin typeface="Times New Roman" panose="02020603050405020304" pitchFamily="18" charset="0"/>
                <a:cs typeface="Times New Roman" panose="02020603050405020304" pitchFamily="18" charset="0"/>
              </a:rPr>
              <a:t>overnment</a:t>
            </a:r>
            <a:r>
              <a:rPr lang="en-US" sz="4900" dirty="0">
                <a:latin typeface="Times New Roman" panose="02020603050405020304" pitchFamily="18" charset="0"/>
                <a:cs typeface="Times New Roman" panose="02020603050405020304" pitchFamily="18" charset="0"/>
              </a:rPr>
              <a:t> retains two important advantages of an independent central bank: </a:t>
            </a:r>
            <a:r>
              <a:rPr lang="en-US" sz="4900" b="1" dirty="0">
                <a:solidFill>
                  <a:srgbClr val="FF0000"/>
                </a:solidFill>
                <a:latin typeface="Times New Roman" panose="02020603050405020304" pitchFamily="18" charset="0"/>
                <a:cs typeface="Times New Roman" panose="02020603050405020304" pitchFamily="18" charset="0"/>
              </a:rPr>
              <a:t>seigniorage and lender-of-last resort ability.</a:t>
            </a:r>
          </a:p>
          <a:p>
            <a:pPr marL="0" indent="0">
              <a:buNone/>
            </a:pPr>
            <a:endParaRPr lang="en-US" sz="49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4900" dirty="0">
                <a:latin typeface="Times New Roman" panose="02020603050405020304" pitchFamily="18" charset="0"/>
                <a:cs typeface="Times New Roman" panose="02020603050405020304" pitchFamily="18" charset="0"/>
              </a:rPr>
              <a:t>Allows </a:t>
            </a:r>
            <a:r>
              <a:rPr lang="en-US" sz="4900" b="1" dirty="0">
                <a:solidFill>
                  <a:srgbClr val="FF0000"/>
                </a:solidFill>
                <a:latin typeface="Times New Roman" panose="02020603050405020304" pitchFamily="18" charset="0"/>
                <a:cs typeface="Times New Roman" panose="02020603050405020304" pitchFamily="18" charset="0"/>
              </a:rPr>
              <a:t>automatic adjustment to trade shocks.</a:t>
            </a: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60550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Times New Roman" panose="02020603050405020304" pitchFamily="18" charset="0"/>
                <a:cs typeface="Times New Roman" panose="02020603050405020304" pitchFamily="18" charset="0"/>
              </a:rPr>
              <a:t>Which factors are likely to dominate, the advantages of fixed exchange rates or the advantages of floating?</a:t>
            </a:r>
          </a:p>
        </p:txBody>
      </p:sp>
      <p:sp>
        <p:nvSpPr>
          <p:cNvPr id="3" name="Content Placeholder 2"/>
          <p:cNvSpPr>
            <a:spLocks noGrp="1"/>
          </p:cNvSpPr>
          <p:nvPr>
            <p:ph idx="1"/>
          </p:nvPr>
        </p:nvSpPr>
        <p:spPr>
          <a:xfrm>
            <a:off x="355107" y="1535837"/>
            <a:ext cx="11629747" cy="5220069"/>
          </a:xfrm>
        </p:spPr>
        <p:txBody>
          <a:bodyPr>
            <a:normAutofit/>
          </a:bodyPr>
          <a:lstStyle/>
          <a:p>
            <a:pPr marL="0" indent="0" algn="just">
              <a:buNone/>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one right answer for all countries.</a:t>
            </a:r>
          </a:p>
          <a:p>
            <a:pPr marL="0" indent="0" algn="just">
              <a:buNone/>
            </a:pPr>
            <a:r>
              <a:rPr lang="en-US" sz="2500" dirty="0">
                <a:latin typeface="Times New Roman" panose="02020603050405020304" pitchFamily="18" charset="0"/>
                <a:cs typeface="Times New Roman" panose="02020603050405020304" pitchFamily="18" charset="0"/>
              </a:rPr>
              <a:t> </a:t>
            </a:r>
          </a:p>
          <a:p>
            <a:pPr marL="0" indent="0" algn="just">
              <a:buNone/>
            </a:pPr>
            <a:r>
              <a:rPr lang="en-US" sz="2500" dirty="0">
                <a:latin typeface="Times New Roman" panose="02020603050405020304" pitchFamily="18" charset="0"/>
                <a:cs typeface="Times New Roman" panose="02020603050405020304" pitchFamily="18" charset="0"/>
              </a:rPr>
              <a:t>The answer depends, in large part, on the characteristics of the country in question.</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If the country is subject to many external disturbances</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floating currency is better</a:t>
            </a:r>
            <a:r>
              <a:rPr lang="en-US" sz="2400" dirty="0">
                <a:latin typeface="Times New Roman" panose="02020603050405020304" pitchFamily="18" charset="0"/>
                <a:cs typeface="Times New Roman" panose="02020603050405020304" pitchFamily="18" charset="0"/>
              </a:rPr>
              <a: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If the country is subject to many internal disturbances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fixing currency is better</a:t>
            </a:r>
            <a:r>
              <a:rPr lang="en-US" sz="2400" b="1" dirty="0">
                <a:latin typeface="Times New Roman" panose="02020603050405020304" pitchFamily="18" charset="0"/>
                <a:cs typeface="Times New Roman" panose="02020603050405020304" pitchFamily="18" charset="0"/>
              </a:rPr>
              <a:t>.</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also</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depends</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dirty="0" err="1">
                <a:highlight>
                  <a:srgbClr val="FFFF00"/>
                </a:highlight>
                <a:latin typeface="Times New Roman" panose="02020603050405020304" pitchFamily="18" charset="0"/>
                <a:cs typeface="Times New Roman" panose="02020603050405020304" pitchFamily="18" charset="0"/>
              </a:rPr>
              <a:t>if</a:t>
            </a:r>
            <a:r>
              <a:rPr lang="fi-FI" sz="2400" dirty="0">
                <a:highlight>
                  <a:srgbClr val="FFFF00"/>
                </a:highlight>
                <a:latin typeface="Times New Roman" panose="02020603050405020304" pitchFamily="18" charset="0"/>
                <a:cs typeface="Times New Roman" panose="02020603050405020304" pitchFamily="18" charset="0"/>
              </a:rPr>
              <a:t> </a:t>
            </a:r>
            <a:r>
              <a:rPr lang="fi-FI" sz="2400" dirty="0" err="1">
                <a:highlight>
                  <a:srgbClr val="FFFF00"/>
                </a:highlight>
                <a:latin typeface="Times New Roman" panose="02020603050405020304" pitchFamily="18" charset="0"/>
                <a:cs typeface="Times New Roman" panose="02020603050405020304" pitchFamily="18" charset="0"/>
              </a:rPr>
              <a:t>the</a:t>
            </a:r>
            <a:r>
              <a:rPr lang="fi-FI" sz="2400" dirty="0">
                <a:highlight>
                  <a:srgbClr val="FFFF00"/>
                </a:highlight>
                <a:latin typeface="Times New Roman" panose="02020603050405020304" pitchFamily="18" charset="0"/>
                <a:cs typeface="Times New Roman" panose="02020603050405020304" pitchFamily="18" charset="0"/>
              </a:rPr>
              <a:t> </a:t>
            </a:r>
            <a:r>
              <a:rPr lang="fi-FI" sz="2400" dirty="0" err="1">
                <a:highlight>
                  <a:srgbClr val="FFFF00"/>
                </a:highlight>
                <a:latin typeface="Times New Roman" panose="02020603050405020304" pitchFamily="18" charset="0"/>
                <a:cs typeface="Times New Roman" panose="02020603050405020304" pitchFamily="18" charset="0"/>
              </a:rPr>
              <a:t>source</a:t>
            </a:r>
            <a:r>
              <a:rPr lang="fi-FI" sz="2400" dirty="0">
                <a:highlight>
                  <a:srgbClr val="FFFF00"/>
                </a:highlight>
                <a:latin typeface="Times New Roman" panose="02020603050405020304" pitchFamily="18" charset="0"/>
                <a:cs typeface="Times New Roman" panose="02020603050405020304" pitchFamily="18" charset="0"/>
              </a:rPr>
              <a:t> of </a:t>
            </a:r>
            <a:r>
              <a:rPr lang="fi-FI" sz="2400" dirty="0" err="1">
                <a:highlight>
                  <a:srgbClr val="FFFF00"/>
                </a:highlight>
                <a:latin typeface="Times New Roman" panose="02020603050405020304" pitchFamily="18" charset="0"/>
                <a:cs typeface="Times New Roman" panose="02020603050405020304" pitchFamily="18" charset="0"/>
              </a:rPr>
              <a:t>shocks</a:t>
            </a:r>
            <a:r>
              <a:rPr lang="fi-FI" sz="2400" dirty="0">
                <a:highlight>
                  <a:srgbClr val="FFFF00"/>
                </a:highlight>
                <a:latin typeface="Times New Roman" panose="02020603050405020304" pitchFamily="18" charset="0"/>
                <a:cs typeface="Times New Roman" panose="02020603050405020304" pitchFamily="18" charset="0"/>
              </a:rPr>
              <a:t> is </a:t>
            </a:r>
            <a:r>
              <a:rPr lang="fi-FI" sz="2400" dirty="0" err="1">
                <a:highlight>
                  <a:srgbClr val="FFFF00"/>
                </a:highlight>
                <a:latin typeface="Times New Roman" panose="02020603050405020304" pitchFamily="18" charset="0"/>
                <a:cs typeface="Times New Roman" panose="02020603050405020304" pitchFamily="18" charset="0"/>
              </a:rPr>
              <a:t>monetary</a:t>
            </a:r>
            <a:r>
              <a:rPr lang="fi-FI" sz="2400" dirty="0">
                <a:highlight>
                  <a:srgbClr val="FFFF00"/>
                </a:highlight>
                <a:latin typeface="Times New Roman" panose="02020603050405020304" pitchFamily="18" charset="0"/>
                <a:cs typeface="Times New Roman" panose="02020603050405020304" pitchFamily="18" charset="0"/>
              </a:rPr>
              <a:t> </a:t>
            </a:r>
            <a:r>
              <a:rPr lang="fi-FI" sz="2400" dirty="0" err="1">
                <a:highlight>
                  <a:srgbClr val="FFFF00"/>
                </a:highlight>
                <a:latin typeface="Times New Roman" panose="02020603050405020304" pitchFamily="18" charset="0"/>
                <a:cs typeface="Times New Roman" panose="02020603050405020304" pitchFamily="18" charset="0"/>
              </a:rPr>
              <a:t>or</a:t>
            </a:r>
            <a:r>
              <a:rPr lang="fi-FI" sz="2400" dirty="0">
                <a:highlight>
                  <a:srgbClr val="FFFF00"/>
                </a:highlight>
                <a:latin typeface="Times New Roman" panose="02020603050405020304" pitchFamily="18" charset="0"/>
                <a:cs typeface="Times New Roman" panose="02020603050405020304" pitchFamily="18" charset="0"/>
              </a:rPr>
              <a:t> </a:t>
            </a:r>
            <a:r>
              <a:rPr lang="fi-FI" sz="2400" dirty="0" err="1">
                <a:highlight>
                  <a:srgbClr val="FFFF00"/>
                </a:highlight>
                <a:latin typeface="Times New Roman" panose="02020603050405020304" pitchFamily="18" charset="0"/>
                <a:cs typeface="Times New Roman" panose="02020603050405020304" pitchFamily="18" charset="0"/>
              </a:rPr>
              <a:t>real</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degree</a:t>
            </a:r>
            <a:r>
              <a:rPr lang="fi-FI" sz="2400" dirty="0">
                <a:latin typeface="Times New Roman" panose="02020603050405020304" pitchFamily="18" charset="0"/>
                <a:cs typeface="Times New Roman" panose="02020603050405020304" pitchFamily="18" charset="0"/>
              </a:rPr>
              <a:t> of capital and </a:t>
            </a:r>
            <a:r>
              <a:rPr lang="fi-FI" sz="2400" dirty="0" err="1">
                <a:latin typeface="Times New Roman" panose="02020603050405020304" pitchFamily="18" charset="0"/>
                <a:cs typeface="Times New Roman" panose="02020603050405020304" pitchFamily="18" charset="0"/>
              </a:rPr>
              <a:t>other</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factor</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mobility</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relative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size</a:t>
            </a:r>
            <a:r>
              <a:rPr lang="fi-FI" sz="2400" dirty="0">
                <a:latin typeface="Times New Roman" panose="02020603050405020304" pitchFamily="18" charset="0"/>
                <a:cs typeface="Times New Roman" panose="02020603050405020304" pitchFamily="18" charset="0"/>
              </a:rPr>
              <a:t> of </a:t>
            </a:r>
            <a:r>
              <a:rPr lang="fi-FI" sz="2400" dirty="0" err="1">
                <a:latin typeface="Times New Roman" panose="02020603050405020304" pitchFamily="18" charset="0"/>
                <a:cs typeface="Times New Roman" panose="02020603050405020304" pitchFamily="18" charset="0"/>
              </a:rPr>
              <a:t>countries</a:t>
            </a:r>
            <a:r>
              <a:rPr lang="fi-FI" sz="2400" dirty="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68022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2541"/>
          </a:xfrm>
        </p:spPr>
        <p:txBody>
          <a:bodyPr>
            <a:normAutofit fontScale="90000"/>
          </a:bodyPr>
          <a:lstStyle/>
          <a:p>
            <a:pPr marL="0" indent="0">
              <a:buNone/>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Standard theory of exchange rate regime choice bases its analysis on the nature of shocks</a:t>
            </a:r>
            <a:r>
              <a:rPr lang="fi-FI"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319548" y="1083075"/>
            <a:ext cx="11724968" cy="5671685"/>
          </a:xfrm>
        </p:spPr>
        <p:txBody>
          <a:bodyPr>
            <a:normAutofit fontScale="25000" lnSpcReduction="20000"/>
          </a:bodyPr>
          <a:lstStyle/>
          <a:p>
            <a:pPr marL="0" indent="0">
              <a:buNone/>
            </a:pPr>
            <a:endParaRPr lang="fi-FI" sz="9200" dirty="0">
              <a:latin typeface="Times New Roman" panose="02020603050405020304" pitchFamily="18" charset="0"/>
              <a:cs typeface="Times New Roman" panose="02020603050405020304" pitchFamily="18" charset="0"/>
            </a:endParaRPr>
          </a:p>
          <a:p>
            <a:pPr marL="0" indent="0">
              <a:buNone/>
            </a:pP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Nominal</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shocks</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prevail</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fixed</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regime</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fi-FI" sz="9200" dirty="0">
                <a:latin typeface="Times New Roman" panose="02020603050405020304" pitchFamily="18" charset="0"/>
                <a:cs typeface="Times New Roman" panose="02020603050405020304" pitchFamily="18" charset="0"/>
              </a:rPr>
              <a:t>	</a:t>
            </a:r>
          </a:p>
          <a:p>
            <a:pPr marL="0" indent="0" algn="just">
              <a:buNone/>
            </a:pPr>
            <a:endParaRPr lang="fi-FI" sz="9600" dirty="0">
              <a:latin typeface="Times New Roman" panose="02020603050405020304" pitchFamily="18" charset="0"/>
              <a:cs typeface="Times New Roman" panose="02020603050405020304" pitchFamily="18" charset="0"/>
            </a:endParaRPr>
          </a:p>
          <a:p>
            <a:pPr marL="0" indent="0" algn="just">
              <a:buNone/>
            </a:pPr>
            <a:endParaRPr lang="fi-FI" sz="9600" dirty="0">
              <a:latin typeface="Times New Roman" panose="02020603050405020304" pitchFamily="18" charset="0"/>
              <a:cs typeface="Times New Roman" panose="02020603050405020304" pitchFamily="18" charset="0"/>
            </a:endParaRPr>
          </a:p>
          <a:p>
            <a:pPr marL="0" indent="0" algn="just">
              <a:buNone/>
            </a:pPr>
            <a:endParaRPr lang="fi-FI" sz="9600" dirty="0">
              <a:latin typeface="Times New Roman" panose="02020603050405020304" pitchFamily="18" charset="0"/>
              <a:cs typeface="Times New Roman" panose="02020603050405020304" pitchFamily="18" charset="0"/>
            </a:endParaRPr>
          </a:p>
          <a:p>
            <a:pPr marL="0" indent="0" algn="just">
              <a:buNone/>
            </a:pPr>
            <a:endParaRPr lang="fi-FI" sz="9600" dirty="0">
              <a:latin typeface="Times New Roman" panose="02020603050405020304" pitchFamily="18" charset="0"/>
              <a:cs typeface="Times New Roman" panose="02020603050405020304" pitchFamily="18" charset="0"/>
            </a:endParaRPr>
          </a:p>
          <a:p>
            <a:pPr marL="0" indent="0" algn="just">
              <a:buNone/>
            </a:pPr>
            <a:endParaRPr lang="fi-FI" sz="9600" dirty="0">
              <a:latin typeface="Times New Roman" panose="02020603050405020304" pitchFamily="18" charset="0"/>
              <a:cs typeface="Times New Roman" panose="02020603050405020304" pitchFamily="18" charset="0"/>
            </a:endParaRPr>
          </a:p>
          <a:p>
            <a:pPr marL="0" indent="0" algn="just">
              <a:buNone/>
            </a:pPr>
            <a:endParaRPr lang="fi-FI" sz="9600" dirty="0">
              <a:latin typeface="Times New Roman" panose="02020603050405020304" pitchFamily="18" charset="0"/>
              <a:cs typeface="Times New Roman" panose="02020603050405020304" pitchFamily="18" charset="0"/>
            </a:endParaRPr>
          </a:p>
          <a:p>
            <a:pPr marL="0" indent="0" algn="just">
              <a:buNone/>
            </a:pPr>
            <a:endParaRPr lang="fi-FI" sz="9600" dirty="0">
              <a:latin typeface="Times New Roman" panose="02020603050405020304" pitchFamily="18" charset="0"/>
              <a:cs typeface="Times New Roman" panose="02020603050405020304" pitchFamily="18" charset="0"/>
            </a:endParaRPr>
          </a:p>
          <a:p>
            <a:pPr marL="0" indent="0" algn="just">
              <a:buNone/>
            </a:pPr>
            <a:r>
              <a:rPr lang="fi-FI" sz="13200" dirty="0">
                <a:latin typeface="Times New Roman" panose="02020603050405020304" pitchFamily="18" charset="0"/>
                <a:cs typeface="Times New Roman" panose="02020603050405020304" pitchFamily="18" charset="0"/>
              </a:rPr>
              <a:t>A </a:t>
            </a:r>
            <a:r>
              <a:rPr lang="fi-FI" sz="13200" dirty="0" err="1">
                <a:latin typeface="Times New Roman" panose="02020603050405020304" pitchFamily="18" charset="0"/>
                <a:cs typeface="Times New Roman" panose="02020603050405020304" pitchFamily="18" charset="0"/>
              </a:rPr>
              <a:t>monetary</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shock</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will</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tend</a:t>
            </a:r>
            <a:r>
              <a:rPr lang="fi-FI" sz="13200" dirty="0">
                <a:latin typeface="Times New Roman" panose="02020603050405020304" pitchFamily="18" charset="0"/>
                <a:cs typeface="Times New Roman" panose="02020603050405020304" pitchFamily="18" charset="0"/>
              </a:rPr>
              <a:t> to </a:t>
            </a:r>
            <a:r>
              <a:rPr lang="fi-FI" sz="13200" dirty="0" err="1">
                <a:latin typeface="Times New Roman" panose="02020603050405020304" pitchFamily="18" charset="0"/>
                <a:cs typeface="Times New Roman" panose="02020603050405020304" pitchFamily="18" charset="0"/>
              </a:rPr>
              <a:t>depreciate</a:t>
            </a:r>
            <a:r>
              <a:rPr lang="fi-FI" sz="13200" dirty="0">
                <a:latin typeface="Times New Roman" panose="02020603050405020304" pitchFamily="18" charset="0"/>
                <a:cs typeface="Times New Roman" panose="02020603050405020304" pitchFamily="18" charset="0"/>
              </a:rPr>
              <a:t> a </a:t>
            </a:r>
            <a:r>
              <a:rPr lang="fi-FI" sz="13200" dirty="0" err="1">
                <a:latin typeface="Times New Roman" panose="02020603050405020304" pitchFamily="18" charset="0"/>
                <a:cs typeface="Times New Roman" panose="02020603050405020304" pitchFamily="18" charset="0"/>
              </a:rPr>
              <a:t>floating</a:t>
            </a:r>
            <a:r>
              <a:rPr lang="fi-FI" sz="13200" dirty="0">
                <a:latin typeface="Times New Roman" panose="02020603050405020304" pitchFamily="18" charset="0"/>
                <a:cs typeface="Times New Roman" panose="02020603050405020304" pitchFamily="18" charset="0"/>
              </a:rPr>
              <a:t> ER, </a:t>
            </a:r>
            <a:r>
              <a:rPr lang="fi-FI" sz="13200" dirty="0" err="1">
                <a:latin typeface="Times New Roman" panose="02020603050405020304" pitchFamily="18" charset="0"/>
                <a:cs typeface="Times New Roman" panose="02020603050405020304" pitchFamily="18" charset="0"/>
              </a:rPr>
              <a:t>thus</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transmitting</a:t>
            </a:r>
            <a:r>
              <a:rPr lang="fi-FI" sz="13200" dirty="0">
                <a:latin typeface="Times New Roman" panose="02020603050405020304" pitchFamily="18" charset="0"/>
                <a:cs typeface="Times New Roman" panose="02020603050405020304" pitchFamily="18" charset="0"/>
              </a:rPr>
              <a:t> a </a:t>
            </a:r>
            <a:r>
              <a:rPr lang="fi-FI" sz="13200" dirty="0" err="1">
                <a:latin typeface="Times New Roman" panose="02020603050405020304" pitchFamily="18" charset="0"/>
                <a:cs typeface="Times New Roman" panose="02020603050405020304" pitchFamily="18" charset="0"/>
              </a:rPr>
              <a:t>nominal</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shock</a:t>
            </a:r>
            <a:r>
              <a:rPr lang="fi-FI" sz="13200" dirty="0">
                <a:latin typeface="Times New Roman" panose="02020603050405020304" pitchFamily="18" charset="0"/>
                <a:cs typeface="Times New Roman" panose="02020603050405020304" pitchFamily="18" charset="0"/>
              </a:rPr>
              <a:t> into a </a:t>
            </a:r>
            <a:r>
              <a:rPr lang="fi-FI" sz="13200" dirty="0" err="1">
                <a:latin typeface="Times New Roman" panose="02020603050405020304" pitchFamily="18" charset="0"/>
                <a:cs typeface="Times New Roman" panose="02020603050405020304" pitchFamily="18" charset="0"/>
              </a:rPr>
              <a:t>real</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one</a:t>
            </a:r>
            <a:r>
              <a:rPr lang="fi-FI" sz="13200" dirty="0">
                <a:latin typeface="Times New Roman" panose="02020603050405020304" pitchFamily="18" charset="0"/>
                <a:cs typeface="Times New Roman" panose="02020603050405020304" pitchFamily="18" charset="0"/>
              </a:rPr>
              <a:t>. In </a:t>
            </a:r>
            <a:r>
              <a:rPr lang="fi-FI" sz="13200" dirty="0" err="1">
                <a:latin typeface="Times New Roman" panose="02020603050405020304" pitchFamily="18" charset="0"/>
                <a:cs typeface="Times New Roman" panose="02020603050405020304" pitchFamily="18" charset="0"/>
              </a:rPr>
              <a:t>this</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context</a:t>
            </a:r>
            <a:r>
              <a:rPr lang="fi-FI" sz="13200" dirty="0">
                <a:latin typeface="Times New Roman" panose="02020603050405020304" pitchFamily="18" charset="0"/>
                <a:cs typeface="Times New Roman" panose="02020603050405020304" pitchFamily="18" charset="0"/>
              </a:rPr>
              <a:t>, a </a:t>
            </a:r>
            <a:r>
              <a:rPr lang="fi-FI" sz="13200" dirty="0" err="1">
                <a:latin typeface="Times New Roman" panose="02020603050405020304" pitchFamily="18" charset="0"/>
                <a:cs typeface="Times New Roman" panose="02020603050405020304" pitchFamily="18" charset="0"/>
              </a:rPr>
              <a:t>fixed</a:t>
            </a:r>
            <a:r>
              <a:rPr lang="fi-FI" sz="13200" dirty="0">
                <a:latin typeface="Times New Roman" panose="02020603050405020304" pitchFamily="18" charset="0"/>
                <a:cs typeface="Times New Roman" panose="02020603050405020304" pitchFamily="18" charset="0"/>
              </a:rPr>
              <a:t> ERR </a:t>
            </a:r>
            <a:r>
              <a:rPr lang="fi-FI" sz="13200" dirty="0" err="1">
                <a:latin typeface="Times New Roman" panose="02020603050405020304" pitchFamily="18" charset="0"/>
                <a:cs typeface="Times New Roman" panose="02020603050405020304" pitchFamily="18" charset="0"/>
              </a:rPr>
              <a:t>would</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provide</a:t>
            </a:r>
            <a:r>
              <a:rPr lang="fi-FI" sz="13200" dirty="0">
                <a:latin typeface="Times New Roman" panose="02020603050405020304" pitchFamily="18" charset="0"/>
                <a:cs typeface="Times New Roman" panose="02020603050405020304" pitchFamily="18" charset="0"/>
              </a:rPr>
              <a:t> a </a:t>
            </a:r>
            <a:r>
              <a:rPr lang="fi-FI" sz="13200" dirty="0" err="1">
                <a:latin typeface="Times New Roman" panose="02020603050405020304" pitchFamily="18" charset="0"/>
                <a:cs typeface="Times New Roman" panose="02020603050405020304" pitchFamily="18" charset="0"/>
              </a:rPr>
              <a:t>mechanism</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which</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accomodates</a:t>
            </a:r>
            <a:r>
              <a:rPr lang="fi-FI" sz="13200" dirty="0">
                <a:latin typeface="Times New Roman" panose="02020603050405020304" pitchFamily="18" charset="0"/>
                <a:cs typeface="Times New Roman" panose="02020603050405020304" pitchFamily="18" charset="0"/>
              </a:rPr>
              <a:t> a </a:t>
            </a:r>
            <a:r>
              <a:rPr lang="fi-FI" sz="13200" dirty="0" err="1">
                <a:latin typeface="Times New Roman" panose="02020603050405020304" pitchFamily="18" charset="0"/>
                <a:cs typeface="Times New Roman" panose="02020603050405020304" pitchFamily="18" charset="0"/>
              </a:rPr>
              <a:t>shift</a:t>
            </a:r>
            <a:r>
              <a:rPr lang="fi-FI" sz="13200" dirty="0">
                <a:latin typeface="Times New Roman" panose="02020603050405020304" pitchFamily="18" charset="0"/>
                <a:cs typeface="Times New Roman" panose="02020603050405020304" pitchFamily="18" charset="0"/>
              </a:rPr>
              <a:t> in money </a:t>
            </a:r>
            <a:r>
              <a:rPr lang="fi-FI" sz="13200" dirty="0" err="1">
                <a:latin typeface="Times New Roman" panose="02020603050405020304" pitchFamily="18" charset="0"/>
                <a:cs typeface="Times New Roman" panose="02020603050405020304" pitchFamily="18" charset="0"/>
              </a:rPr>
              <a:t>supply</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or</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demand</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with</a:t>
            </a:r>
            <a:r>
              <a:rPr lang="fi-FI" sz="13200" dirty="0">
                <a:latin typeface="Times New Roman" panose="02020603050405020304" pitchFamily="18" charset="0"/>
                <a:cs typeface="Times New Roman" panose="02020603050405020304" pitchFamily="18" charset="0"/>
              </a:rPr>
              <a:t> </a:t>
            </a:r>
            <a:r>
              <a:rPr lang="fi-FI" sz="13200" dirty="0" err="1">
                <a:latin typeface="Times New Roman" panose="02020603050405020304" pitchFamily="18" charset="0"/>
                <a:cs typeface="Times New Roman" panose="02020603050405020304" pitchFamily="18" charset="0"/>
              </a:rPr>
              <a:t>less</a:t>
            </a:r>
            <a:r>
              <a:rPr lang="fi-FI" sz="13200" dirty="0">
                <a:latin typeface="Times New Roman" panose="02020603050405020304" pitchFamily="18" charset="0"/>
                <a:cs typeface="Times New Roman" panose="02020603050405020304" pitchFamily="18" charset="0"/>
              </a:rPr>
              <a:t> output </a:t>
            </a:r>
            <a:r>
              <a:rPr lang="fi-FI" sz="13200" dirty="0" err="1">
                <a:latin typeface="Times New Roman" panose="02020603050405020304" pitchFamily="18" charset="0"/>
                <a:cs typeface="Times New Roman" panose="02020603050405020304" pitchFamily="18" charset="0"/>
              </a:rPr>
              <a:t>volatility</a:t>
            </a:r>
            <a:r>
              <a:rPr lang="fi-FI" sz="13200" dirty="0">
                <a:latin typeface="Times New Roman" panose="02020603050405020304" pitchFamily="18" charset="0"/>
                <a:cs typeface="Times New Roman" panose="02020603050405020304" pitchFamily="18" charset="0"/>
              </a:rPr>
              <a:t>. </a:t>
            </a:r>
          </a:p>
          <a:p>
            <a:pPr marL="0" indent="0">
              <a:buNone/>
            </a:pPr>
            <a:endParaRPr lang="fi-FI" sz="9200" dirty="0">
              <a:latin typeface="Times New Roman" panose="02020603050405020304" pitchFamily="18" charset="0"/>
              <a:cs typeface="Times New Roman" panose="02020603050405020304" pitchFamily="18" charset="0"/>
            </a:endParaRPr>
          </a:p>
          <a:p>
            <a:pPr marL="0" indent="0">
              <a:buNone/>
            </a:pPr>
            <a:endPar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062B791-B76B-472D-8733-FB702A66C6CA}"/>
              </a:ext>
            </a:extLst>
          </p:cNvPr>
          <p:cNvSpPr/>
          <p:nvPr/>
        </p:nvSpPr>
        <p:spPr>
          <a:xfrm>
            <a:off x="3595456" y="2586919"/>
            <a:ext cx="7968619" cy="1631216"/>
          </a:xfrm>
          <a:prstGeom prst="rect">
            <a:avLst/>
          </a:prstGeom>
        </p:spPr>
        <p:txBody>
          <a:bodyPr wrap="square">
            <a:spAutoFit/>
          </a:bodyPr>
          <a:lstStyle/>
          <a:p>
            <a:pPr algn="just"/>
            <a:r>
              <a:rPr lang="en-US" sz="2500" dirty="0"/>
              <a:t>"</a:t>
            </a:r>
            <a:r>
              <a:rPr lang="en-US" sz="2500" i="1" dirty="0"/>
              <a:t>Suppose the central bank, for no reason at all, unexpectedly doubles the money supply/doubles the price of gold/doubles the exchange rate target/doubles the inflation target etc.</a:t>
            </a:r>
            <a:r>
              <a:rPr lang="en-US" sz="2500" dirty="0"/>
              <a:t>"</a:t>
            </a:r>
            <a:endParaRPr lang="LID4096" sz="2500" dirty="0"/>
          </a:p>
        </p:txBody>
      </p:sp>
    </p:spTree>
    <p:extLst>
      <p:ext uri="{BB962C8B-B14F-4D97-AF65-F5344CB8AC3E}">
        <p14:creationId xmlns:p14="http://schemas.microsoft.com/office/powerpoint/2010/main" val="2519832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CF78-1DA6-4EBD-9A56-22F0AFA57AC0}"/>
              </a:ext>
            </a:extLst>
          </p:cNvPr>
          <p:cNvSpPr>
            <a:spLocks noGrp="1"/>
          </p:cNvSpPr>
          <p:nvPr>
            <p:ph type="title"/>
          </p:nvPr>
        </p:nvSpPr>
        <p:spPr/>
        <p:txBody>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Standard theory of exchange rate regime choice - continue</a:t>
            </a:r>
            <a:endParaRPr lang="LID4096" dirty="0"/>
          </a:p>
        </p:txBody>
      </p:sp>
      <p:sp>
        <p:nvSpPr>
          <p:cNvPr id="3" name="Content Placeholder 2">
            <a:extLst>
              <a:ext uri="{FF2B5EF4-FFF2-40B4-BE49-F238E27FC236}">
                <a16:creationId xmlns:a16="http://schemas.microsoft.com/office/drawing/2014/main" id="{A098B2BD-55DA-4608-AC25-5D5E4B828481}"/>
              </a:ext>
            </a:extLst>
          </p:cNvPr>
          <p:cNvSpPr>
            <a:spLocks noGrp="1"/>
          </p:cNvSpPr>
          <p:nvPr>
            <p:ph idx="1"/>
          </p:nvPr>
        </p:nvSpPr>
        <p:spPr/>
        <p:txBody>
          <a:bodyPr>
            <a:normAutofit/>
          </a:bodyPr>
          <a:lstStyle/>
          <a:p>
            <a:pPr marL="0" indent="0">
              <a:buNone/>
            </a:pPr>
            <a:r>
              <a:rPr lang="fi-FI"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 </a:t>
            </a:r>
            <a:r>
              <a:rPr lang="fi-FI"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shocks</a:t>
            </a:r>
            <a:r>
              <a:rPr lang="fi-FI"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prevail</a:t>
            </a:r>
            <a:r>
              <a:rPr lang="fi-FI"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floated</a:t>
            </a:r>
            <a:r>
              <a:rPr lang="fi-FI"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regime</a:t>
            </a:r>
            <a:r>
              <a:rPr lang="fi-FI"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fi-FI"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en-US" dirty="0"/>
          </a:p>
          <a:p>
            <a:pPr marL="0" indent="0">
              <a:buNone/>
            </a:pPr>
            <a:endParaRPr lang="en-US" dirty="0"/>
          </a:p>
          <a:p>
            <a:pPr marL="0" indent="0">
              <a:buNone/>
            </a:pPr>
            <a:endParaRPr lang="en-US" dirty="0"/>
          </a:p>
          <a:p>
            <a:pPr marL="0" indent="0">
              <a:buNone/>
            </a:pPr>
            <a:endParaRPr lang="fi-FI" sz="2900" dirty="0">
              <a:latin typeface="Times New Roman" panose="02020603050405020304" pitchFamily="18" charset="0"/>
              <a:cs typeface="Times New Roman" panose="02020603050405020304" pitchFamily="18" charset="0"/>
            </a:endParaRPr>
          </a:p>
          <a:p>
            <a:pPr marL="0" indent="0" algn="just">
              <a:buNone/>
            </a:pPr>
            <a:r>
              <a:rPr lang="fi-FI" sz="2900" dirty="0">
                <a:latin typeface="Times New Roman" panose="02020603050405020304" pitchFamily="18" charset="0"/>
                <a:cs typeface="Times New Roman" panose="02020603050405020304" pitchFamily="18" charset="0"/>
              </a:rPr>
              <a:t>In </a:t>
            </a:r>
            <a:r>
              <a:rPr lang="fi-FI" sz="2900" dirty="0" err="1">
                <a:latin typeface="Times New Roman" panose="02020603050405020304" pitchFamily="18" charset="0"/>
                <a:cs typeface="Times New Roman" panose="02020603050405020304" pitchFamily="18" charset="0"/>
              </a:rPr>
              <a:t>this</a:t>
            </a:r>
            <a:r>
              <a:rPr lang="fi-FI" sz="2900" dirty="0">
                <a:latin typeface="Times New Roman" panose="02020603050405020304" pitchFamily="18" charset="0"/>
                <a:cs typeface="Times New Roman" panose="02020603050405020304" pitchFamily="18" charset="0"/>
              </a:rPr>
              <a:t> case, </a:t>
            </a:r>
            <a:r>
              <a:rPr lang="fi-FI" sz="2900" dirty="0" err="1">
                <a:latin typeface="Times New Roman" panose="02020603050405020304" pitchFamily="18" charset="0"/>
                <a:cs typeface="Times New Roman" panose="02020603050405020304" pitchFamily="18" charset="0"/>
              </a:rPr>
              <a:t>when</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the</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economy</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needs</a:t>
            </a:r>
            <a:r>
              <a:rPr lang="fi-FI" sz="2900" dirty="0">
                <a:latin typeface="Times New Roman" panose="02020603050405020304" pitchFamily="18" charset="0"/>
                <a:cs typeface="Times New Roman" panose="02020603050405020304" pitchFamily="18" charset="0"/>
              </a:rPr>
              <a:t> to </a:t>
            </a:r>
            <a:r>
              <a:rPr lang="fi-FI" sz="2900" dirty="0" err="1">
                <a:latin typeface="Times New Roman" panose="02020603050405020304" pitchFamily="18" charset="0"/>
                <a:cs typeface="Times New Roman" panose="02020603050405020304" pitchFamily="18" charset="0"/>
              </a:rPr>
              <a:t>respond</a:t>
            </a:r>
            <a:r>
              <a:rPr lang="fi-FI" sz="2900" dirty="0">
                <a:latin typeface="Times New Roman" panose="02020603050405020304" pitchFamily="18" charset="0"/>
                <a:cs typeface="Times New Roman" panose="02020603050405020304" pitchFamily="18" charset="0"/>
              </a:rPr>
              <a:t> to a </a:t>
            </a:r>
            <a:r>
              <a:rPr lang="fi-FI" sz="2900" dirty="0" err="1">
                <a:latin typeface="Times New Roman" panose="02020603050405020304" pitchFamily="18" charset="0"/>
                <a:cs typeface="Times New Roman" panose="02020603050405020304" pitchFamily="18" charset="0"/>
              </a:rPr>
              <a:t>change</a:t>
            </a:r>
            <a:r>
              <a:rPr lang="fi-FI" sz="2900" dirty="0">
                <a:latin typeface="Times New Roman" panose="02020603050405020304" pitchFamily="18" charset="0"/>
                <a:cs typeface="Times New Roman" panose="02020603050405020304" pitchFamily="18" charset="0"/>
              </a:rPr>
              <a:t> in </a:t>
            </a:r>
            <a:r>
              <a:rPr lang="fi-FI" sz="2900" dirty="0" err="1">
                <a:latin typeface="Times New Roman" panose="02020603050405020304" pitchFamily="18" charset="0"/>
                <a:cs typeface="Times New Roman" panose="02020603050405020304" pitchFamily="18" charset="0"/>
              </a:rPr>
              <a:t>relative</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equilibrium</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prices</a:t>
            </a:r>
            <a:r>
              <a:rPr lang="fi-FI" sz="2900" dirty="0">
                <a:latin typeface="Times New Roman" panose="02020603050405020304" pitchFamily="18" charset="0"/>
                <a:cs typeface="Times New Roman" panose="02020603050405020304" pitchFamily="18" charset="0"/>
              </a:rPr>
              <a:t> (i.e. </a:t>
            </a:r>
            <a:r>
              <a:rPr lang="fi-FI" sz="2900" dirty="0" err="1">
                <a:latin typeface="Times New Roman" panose="02020603050405020304" pitchFamily="18" charset="0"/>
                <a:cs typeface="Times New Roman" panose="02020603050405020304" pitchFamily="18" charset="0"/>
              </a:rPr>
              <a:t>tradable</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prices</a:t>
            </a:r>
            <a:r>
              <a:rPr lang="fi-FI" sz="2900" dirty="0">
                <a:latin typeface="Times New Roman" panose="02020603050405020304" pitchFamily="18" charset="0"/>
                <a:cs typeface="Times New Roman" panose="02020603050405020304" pitchFamily="18" charset="0"/>
              </a:rPr>
              <a:t> vs. non-</a:t>
            </a:r>
            <a:r>
              <a:rPr lang="fi-FI" sz="2900" dirty="0" err="1">
                <a:latin typeface="Times New Roman" panose="02020603050405020304" pitchFamily="18" charset="0"/>
                <a:cs typeface="Times New Roman" panose="02020603050405020304" pitchFamily="18" charset="0"/>
              </a:rPr>
              <a:t>tradable</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prices</a:t>
            </a:r>
            <a:r>
              <a:rPr lang="fi-FI" sz="2900" dirty="0">
                <a:latin typeface="Times New Roman" panose="02020603050405020304" pitchFamily="18" charset="0"/>
                <a:cs typeface="Times New Roman" panose="02020603050405020304" pitchFamily="18" charset="0"/>
              </a:rPr>
              <a:t>), a </a:t>
            </a:r>
            <a:r>
              <a:rPr lang="fi-FI" sz="2900" dirty="0" err="1">
                <a:latin typeface="Times New Roman" panose="02020603050405020304" pitchFamily="18" charset="0"/>
                <a:cs typeface="Times New Roman" panose="02020603050405020304" pitchFamily="18" charset="0"/>
              </a:rPr>
              <a:t>shift</a:t>
            </a:r>
            <a:r>
              <a:rPr lang="fi-FI" sz="2900" dirty="0">
                <a:latin typeface="Times New Roman" panose="02020603050405020304" pitchFamily="18" charset="0"/>
                <a:cs typeface="Times New Roman" panose="02020603050405020304" pitchFamily="18" charset="0"/>
              </a:rPr>
              <a:t> in </a:t>
            </a:r>
            <a:r>
              <a:rPr lang="fi-FI" sz="2900" dirty="0" err="1">
                <a:latin typeface="Times New Roman" panose="02020603050405020304" pitchFamily="18" charset="0"/>
                <a:cs typeface="Times New Roman" panose="02020603050405020304" pitchFamily="18" charset="0"/>
              </a:rPr>
              <a:t>the</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nominal</a:t>
            </a:r>
            <a:r>
              <a:rPr lang="fi-FI" sz="2900" dirty="0">
                <a:latin typeface="Times New Roman" panose="02020603050405020304" pitchFamily="18" charset="0"/>
                <a:cs typeface="Times New Roman" panose="02020603050405020304" pitchFamily="18" charset="0"/>
              </a:rPr>
              <a:t> ER </a:t>
            </a:r>
            <a:r>
              <a:rPr lang="fi-FI" sz="2900" dirty="0" err="1">
                <a:latin typeface="Times New Roman" panose="02020603050405020304" pitchFamily="18" charset="0"/>
                <a:cs typeface="Times New Roman" panose="02020603050405020304" pitchFamily="18" charset="0"/>
              </a:rPr>
              <a:t>could</a:t>
            </a:r>
            <a:r>
              <a:rPr lang="fi-FI" sz="2900" dirty="0">
                <a:latin typeface="Times New Roman" panose="02020603050405020304" pitchFamily="18" charset="0"/>
                <a:cs typeface="Times New Roman" panose="02020603050405020304" pitchFamily="18" charset="0"/>
              </a:rPr>
              <a:t> help to </a:t>
            </a:r>
            <a:r>
              <a:rPr lang="fi-FI" sz="2900" dirty="0" err="1">
                <a:latin typeface="Times New Roman" panose="02020603050405020304" pitchFamily="18" charset="0"/>
                <a:cs typeface="Times New Roman" panose="02020603050405020304" pitchFamily="18" charset="0"/>
              </a:rPr>
              <a:t>avoid</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any</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unfavourable</a:t>
            </a:r>
            <a:r>
              <a:rPr lang="fi-FI" sz="2900" dirty="0">
                <a:latin typeface="Times New Roman" panose="02020603050405020304" pitchFamily="18" charset="0"/>
                <a:cs typeface="Times New Roman" panose="02020603050405020304" pitchFamily="18" charset="0"/>
              </a:rPr>
              <a:t> </a:t>
            </a:r>
            <a:r>
              <a:rPr lang="fi-FI" sz="2900" dirty="0" err="1">
                <a:latin typeface="Times New Roman" panose="02020603050405020304" pitchFamily="18" charset="0"/>
                <a:cs typeface="Times New Roman" panose="02020603050405020304" pitchFamily="18" charset="0"/>
              </a:rPr>
              <a:t>effects</a:t>
            </a:r>
            <a:r>
              <a:rPr lang="fi-FI" sz="2900" dirty="0">
                <a:latin typeface="Times New Roman" panose="02020603050405020304" pitchFamily="18" charset="0"/>
                <a:cs typeface="Times New Roman" panose="02020603050405020304" pitchFamily="18" charset="0"/>
              </a:rPr>
              <a:t> in output and </a:t>
            </a:r>
            <a:r>
              <a:rPr lang="fi-FI" sz="2900" dirty="0" err="1">
                <a:latin typeface="Times New Roman" panose="02020603050405020304" pitchFamily="18" charset="0"/>
                <a:cs typeface="Times New Roman" panose="02020603050405020304" pitchFamily="18" charset="0"/>
              </a:rPr>
              <a:t>employment</a:t>
            </a:r>
            <a:r>
              <a:rPr lang="fi-FI" sz="2900" dirty="0">
                <a:latin typeface="Times New Roman" panose="02020603050405020304" pitchFamily="18" charset="0"/>
                <a:cs typeface="Times New Roman" panose="02020603050405020304" pitchFamily="18" charset="0"/>
              </a:rPr>
              <a:t> </a:t>
            </a:r>
            <a:r>
              <a:rPr lang="fi-FI" sz="1000" dirty="0">
                <a:latin typeface="Times New Roman" panose="02020603050405020304" pitchFamily="18" charset="0"/>
                <a:cs typeface="Times New Roman" panose="02020603050405020304" pitchFamily="18" charset="0"/>
              </a:rPr>
              <a:t>(De </a:t>
            </a:r>
            <a:r>
              <a:rPr lang="fi-FI" sz="1000" dirty="0" err="1">
                <a:latin typeface="Times New Roman" panose="02020603050405020304" pitchFamily="18" charset="0"/>
                <a:cs typeface="Times New Roman" panose="02020603050405020304" pitchFamily="18" charset="0"/>
              </a:rPr>
              <a:t>Grauwe</a:t>
            </a:r>
            <a:r>
              <a:rPr lang="fi-FI" sz="1000" dirty="0">
                <a:latin typeface="Times New Roman" panose="02020603050405020304" pitchFamily="18" charset="0"/>
                <a:cs typeface="Times New Roman" panose="02020603050405020304" pitchFamily="18" charset="0"/>
              </a:rPr>
              <a:t>, 1997)</a:t>
            </a:r>
            <a:r>
              <a:rPr lang="fi-FI" sz="2900" dirty="0">
                <a:latin typeface="Times New Roman" panose="02020603050405020304" pitchFamily="18" charset="0"/>
                <a:cs typeface="Times New Roman" panose="02020603050405020304" pitchFamily="18" charset="0"/>
              </a:rPr>
              <a:t>. </a:t>
            </a:r>
          </a:p>
          <a:p>
            <a:pPr marL="0" indent="0">
              <a:buNone/>
            </a:pPr>
            <a:endParaRPr lang="LID4096" dirty="0"/>
          </a:p>
        </p:txBody>
      </p:sp>
      <p:sp>
        <p:nvSpPr>
          <p:cNvPr id="11" name="TextBox 10">
            <a:extLst>
              <a:ext uri="{FF2B5EF4-FFF2-40B4-BE49-F238E27FC236}">
                <a16:creationId xmlns:a16="http://schemas.microsoft.com/office/drawing/2014/main" id="{D3434E6A-B99E-4727-8BE8-165F1844F3EC}"/>
              </a:ext>
            </a:extLst>
          </p:cNvPr>
          <p:cNvSpPr txBox="1"/>
          <p:nvPr/>
        </p:nvSpPr>
        <p:spPr>
          <a:xfrm>
            <a:off x="5355454" y="2684002"/>
            <a:ext cx="6094520" cy="1246495"/>
          </a:xfrm>
          <a:prstGeom prst="rect">
            <a:avLst/>
          </a:prstGeom>
          <a:noFill/>
        </p:spPr>
        <p:txBody>
          <a:bodyPr wrap="square">
            <a:spAutoFit/>
          </a:bodyPr>
          <a:lstStyle/>
          <a:p>
            <a:r>
              <a:rPr lang="en-US" sz="2500" dirty="0"/>
              <a:t>Examples of </a:t>
            </a:r>
            <a:r>
              <a:rPr lang="en-US" sz="2500" b="1" dirty="0"/>
              <a:t>real shocks</a:t>
            </a:r>
            <a:r>
              <a:rPr lang="en-US" sz="2500" dirty="0"/>
              <a:t> include droughts, changes to the oil supply, hurricanes, wars, and technological changes.</a:t>
            </a:r>
            <a:endParaRPr lang="LID4096" sz="2500" dirty="0"/>
          </a:p>
        </p:txBody>
      </p:sp>
    </p:spTree>
    <p:extLst>
      <p:ext uri="{BB962C8B-B14F-4D97-AF65-F5344CB8AC3E}">
        <p14:creationId xmlns:p14="http://schemas.microsoft.com/office/powerpoint/2010/main" val="669599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EF082C-33C1-43EA-A3DD-83D22E1F2F20}"/>
              </a:ext>
            </a:extLst>
          </p:cNvPr>
          <p:cNvPicPr>
            <a:picLocks noChangeAspect="1"/>
          </p:cNvPicPr>
          <p:nvPr/>
        </p:nvPicPr>
        <p:blipFill>
          <a:blip r:embed="rId2"/>
          <a:stretch>
            <a:fillRect/>
          </a:stretch>
        </p:blipFill>
        <p:spPr>
          <a:xfrm>
            <a:off x="0" y="142043"/>
            <a:ext cx="12074013" cy="6563557"/>
          </a:xfrm>
          <a:prstGeom prst="rect">
            <a:avLst/>
          </a:prstGeom>
        </p:spPr>
      </p:pic>
    </p:spTree>
    <p:extLst>
      <p:ext uri="{BB962C8B-B14F-4D97-AF65-F5344CB8AC3E}">
        <p14:creationId xmlns:p14="http://schemas.microsoft.com/office/powerpoint/2010/main" val="377862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BC3C8-E42B-4E1F-AB0C-B7B82224E60E}"/>
              </a:ext>
            </a:extLst>
          </p:cNvPr>
          <p:cNvPicPr>
            <a:picLocks noChangeAspect="1"/>
          </p:cNvPicPr>
          <p:nvPr/>
        </p:nvPicPr>
        <p:blipFill>
          <a:blip r:embed="rId2"/>
          <a:stretch>
            <a:fillRect/>
          </a:stretch>
        </p:blipFill>
        <p:spPr>
          <a:xfrm>
            <a:off x="0" y="1"/>
            <a:ext cx="12192000" cy="6744928"/>
          </a:xfrm>
          <a:prstGeom prst="rect">
            <a:avLst/>
          </a:prstGeom>
        </p:spPr>
      </p:pic>
      <p:sp>
        <p:nvSpPr>
          <p:cNvPr id="3" name="Rectangle 2">
            <a:extLst>
              <a:ext uri="{FF2B5EF4-FFF2-40B4-BE49-F238E27FC236}">
                <a16:creationId xmlns:a16="http://schemas.microsoft.com/office/drawing/2014/main" id="{3D26D302-358E-4271-8989-64D780DA516E}"/>
              </a:ext>
            </a:extLst>
          </p:cNvPr>
          <p:cNvSpPr/>
          <p:nvPr/>
        </p:nvSpPr>
        <p:spPr>
          <a:xfrm>
            <a:off x="195309" y="221942"/>
            <a:ext cx="1633491" cy="66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2018</a:t>
            </a:r>
            <a:endParaRPr lang="LID4096" dirty="0"/>
          </a:p>
        </p:txBody>
      </p:sp>
    </p:spTree>
    <p:extLst>
      <p:ext uri="{BB962C8B-B14F-4D97-AF65-F5344CB8AC3E}">
        <p14:creationId xmlns:p14="http://schemas.microsoft.com/office/powerpoint/2010/main" val="4030509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0" y="365126"/>
            <a:ext cx="11292396" cy="780094"/>
          </a:xfrm>
        </p:spPr>
        <p:txBody>
          <a:bodyPr>
            <a:normAutofit fontScale="90000"/>
          </a:bodyPr>
          <a:lstStyle/>
          <a:p>
            <a:r>
              <a:rPr lang="en-US" b="1" dirty="0">
                <a:latin typeface="Times New Roman" panose="02020603050405020304" pitchFamily="18" charset="0"/>
                <a:cs typeface="Times New Roman" panose="02020603050405020304" pitchFamily="18" charset="0"/>
              </a:rPr>
              <a:t>Choice of Exchange Rate Regime in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Emerging Markets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8272" y="1535837"/>
            <a:ext cx="11079332" cy="4957038"/>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Whether countries are free to choose any regime they want, or whether they are instead forced to adopt a particular regime or to choose among a limited number of options?</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fi-FI" sz="3000"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Determinants</a:t>
            </a:r>
            <a:r>
              <a:rPr lang="fi-FI"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in </a:t>
            </a:r>
            <a:r>
              <a:rPr lang="fi-FI" sz="3000"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emerging</a:t>
            </a:r>
            <a:r>
              <a:rPr lang="fi-FI"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markets</a:t>
            </a:r>
            <a:r>
              <a:rPr lang="fi-FI"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International financial market integration, </a:t>
            </a:r>
          </a:p>
          <a:p>
            <a:pPr marL="0" indent="0" algn="just">
              <a:buNone/>
            </a:pPr>
            <a:r>
              <a:rPr lang="en-US" sz="3000" dirty="0">
                <a:latin typeface="Times New Roman" panose="02020603050405020304" pitchFamily="18" charset="0"/>
                <a:cs typeface="Times New Roman" panose="02020603050405020304" pitchFamily="18" charset="0"/>
              </a:rPr>
              <a:t>Macroeconomic performance, </a:t>
            </a:r>
          </a:p>
          <a:p>
            <a:pPr marL="0" indent="0" algn="just">
              <a:buNone/>
            </a:pPr>
            <a:r>
              <a:rPr lang="en-US" sz="3000" dirty="0">
                <a:latin typeface="Times New Roman" panose="02020603050405020304" pitchFamily="18" charset="0"/>
                <a:cs typeface="Times New Roman" panose="02020603050405020304" pitchFamily="18" charset="0"/>
              </a:rPr>
              <a:t>Financial sector development, </a:t>
            </a:r>
          </a:p>
          <a:p>
            <a:pPr marL="0" indent="0" algn="just">
              <a:buNone/>
            </a:pPr>
            <a:r>
              <a:rPr lang="en-US" sz="3000" dirty="0">
                <a:latin typeface="Times New Roman" panose="02020603050405020304" pitchFamily="18" charset="0"/>
                <a:cs typeface="Times New Roman" panose="02020603050405020304" pitchFamily="18" charset="0"/>
              </a:rPr>
              <a:t>Political economy considerations.</a:t>
            </a: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954991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11 </a:t>
            </a:r>
            <a:r>
              <a:rPr lang="fi-FI" b="1" dirty="0" err="1">
                <a:latin typeface="Times New Roman" panose="02020603050405020304" pitchFamily="18" charset="0"/>
                <a:cs typeface="Times New Roman" panose="02020603050405020304" pitchFamily="18" charset="0"/>
              </a:rPr>
              <a:t>empirical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regularities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exchange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rates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Markets (Edwards 2011)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analysis is undertaken from the perspective of both the Latin American and East Asian nations.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Some of the topics addressed include: </a:t>
            </a:r>
          </a:p>
          <a:p>
            <a:pPr algn="just"/>
            <a:r>
              <a:rPr lang="en-US" sz="2200" dirty="0">
                <a:latin typeface="Times New Roman" panose="02020603050405020304" pitchFamily="18" charset="0"/>
                <a:cs typeface="Times New Roman" panose="02020603050405020304" pitchFamily="18" charset="0"/>
              </a:rPr>
              <a:t>the relationship between exchange rate regimes and growth, </a:t>
            </a:r>
          </a:p>
          <a:p>
            <a:pPr algn="just"/>
            <a:r>
              <a:rPr lang="en-US" sz="2200" dirty="0">
                <a:latin typeface="Times New Roman" panose="02020603050405020304" pitchFamily="18" charset="0"/>
                <a:cs typeface="Times New Roman" panose="02020603050405020304" pitchFamily="18" charset="0"/>
              </a:rPr>
              <a:t>the costs of currency crises, </a:t>
            </a:r>
          </a:p>
          <a:p>
            <a:pPr algn="just"/>
            <a:r>
              <a:rPr lang="en-US" sz="2200" dirty="0">
                <a:latin typeface="Times New Roman" panose="02020603050405020304" pitchFamily="18" charset="0"/>
                <a:cs typeface="Times New Roman" panose="02020603050405020304" pitchFamily="18" charset="0"/>
              </a:rPr>
              <a:t>the merits of “dollarization,” </a:t>
            </a:r>
          </a:p>
          <a:p>
            <a:pPr algn="just"/>
            <a:r>
              <a:rPr lang="en-US" sz="2200" dirty="0">
                <a:latin typeface="Times New Roman" panose="02020603050405020304" pitchFamily="18" charset="0"/>
                <a:cs typeface="Times New Roman" panose="02020603050405020304" pitchFamily="18" charset="0"/>
              </a:rPr>
              <a:t>the relation between exchange rates and macroeconomic stability, </a:t>
            </a:r>
          </a:p>
          <a:p>
            <a:pPr algn="just"/>
            <a:r>
              <a:rPr lang="en-US" sz="2200" dirty="0">
                <a:latin typeface="Times New Roman" panose="02020603050405020304" pitchFamily="18" charset="0"/>
                <a:cs typeface="Times New Roman" panose="02020603050405020304" pitchFamily="18" charset="0"/>
              </a:rPr>
              <a:t>monetary independence under alternative exchange rate arrangements, </a:t>
            </a:r>
          </a:p>
          <a:p>
            <a:pPr algn="just"/>
            <a:r>
              <a:rPr lang="en-US" sz="2200" dirty="0">
                <a:latin typeface="Times New Roman" panose="02020603050405020304" pitchFamily="18" charset="0"/>
                <a:cs typeface="Times New Roman" panose="02020603050405020304" pitchFamily="18" charset="0"/>
              </a:rPr>
              <a:t>the effects of global “currency wars” on exchange rates in commodity exporters.</a:t>
            </a:r>
          </a:p>
        </p:txBody>
      </p:sp>
    </p:spTree>
    <p:extLst>
      <p:ext uri="{BB962C8B-B14F-4D97-AF65-F5344CB8AC3E}">
        <p14:creationId xmlns:p14="http://schemas.microsoft.com/office/powerpoint/2010/main" val="11464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Inflation</a:t>
            </a:r>
            <a:r>
              <a:rPr lang="fi-FI" sz="4000" b="1" dirty="0">
                <a:latin typeface="Times New Roman" panose="02020603050405020304" pitchFamily="18" charset="0"/>
                <a:cs typeface="Times New Roman" panose="02020603050405020304" pitchFamily="18" charset="0"/>
              </a:rPr>
              <a:t> for </a:t>
            </a:r>
            <a:r>
              <a:rPr lang="fi-FI" sz="4000" b="1" dirty="0" err="1">
                <a:latin typeface="Times New Roman" panose="02020603050405020304" pitchFamily="18" charset="0"/>
                <a:cs typeface="Times New Roman" panose="02020603050405020304" pitchFamily="18" charset="0"/>
              </a:rPr>
              <a:t>investment</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stocks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versus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bonds</a:t>
            </a:r>
            <a:r>
              <a:rPr lang="fi-FI" sz="4000" b="1" dirty="0">
                <a:latin typeface="Times New Roman" panose="02020603050405020304" pitchFamily="18" charset="0"/>
                <a:cs typeface="Times New Roman" panose="02020603050405020304" pitchFamily="18" charset="0"/>
              </a:rPr>
              <a:t> and FDI</a:t>
            </a:r>
          </a:p>
        </p:txBody>
      </p:sp>
      <p:sp>
        <p:nvSpPr>
          <p:cNvPr id="3" name="Content Placeholder 2"/>
          <p:cNvSpPr>
            <a:spLocks noGrp="1"/>
          </p:cNvSpPr>
          <p:nvPr>
            <p:ph idx="1"/>
          </p:nvPr>
        </p:nvSpPr>
        <p:spPr>
          <a:xfrm>
            <a:off x="497150" y="1825625"/>
            <a:ext cx="11185864" cy="4814872"/>
          </a:xfrm>
        </p:spPr>
        <p:txBody>
          <a:bodyPr/>
          <a:lstStyle/>
          <a:p>
            <a:pPr marL="0" indent="0">
              <a:buNone/>
            </a:pP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likely</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case of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moderate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significant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return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lvl="1" indent="0">
              <a:buNone/>
            </a:pPr>
            <a:r>
              <a:rPr lang="en-US" sz="1800" dirty="0">
                <a:latin typeface="Times New Roman" panose="02020603050405020304" pitchFamily="18" charset="0"/>
                <a:cs typeface="Times New Roman" panose="02020603050405020304" pitchFamily="18" charset="0"/>
              </a:rPr>
              <a:t>a company's revenue and earnings should increase at approximately the same pace as inflation, so the prices of stocks should rise along with the general prices of consumer and producer goods.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Bonds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significant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 Bond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yeild</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fixed</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certain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period</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Foreign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Direct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Investment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volatile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Moderate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likely</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7904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solidFill>
                  <a:srgbClr val="7030A0"/>
                </a:solidFill>
                <a:highlight>
                  <a:srgbClr val="FFFF00"/>
                </a:highlight>
                <a:latin typeface="Times New Roman" panose="02020603050405020304" pitchFamily="18" charset="0"/>
                <a:cs typeface="Times New Roman" panose="02020603050405020304" pitchFamily="18" charset="0"/>
              </a:rPr>
              <a:t>1st </a:t>
            </a:r>
            <a:r>
              <a:rPr lang="fi-FI" sz="3500" b="1" dirty="0" err="1">
                <a:solidFill>
                  <a:srgbClr val="7030A0"/>
                </a:solidFill>
                <a:highlight>
                  <a:srgbClr val="FFFF00"/>
                </a:highlight>
                <a:latin typeface="Times New Roman" panose="02020603050405020304" pitchFamily="18" charset="0"/>
                <a:cs typeface="Times New Roman" panose="02020603050405020304" pitchFamily="18" charset="0"/>
              </a:rPr>
              <a:t>regularity</a:t>
            </a:r>
            <a:r>
              <a:rPr lang="fi-FI" sz="3500" b="1" dirty="0">
                <a:latin typeface="Times New Roman" panose="02020603050405020304" pitchFamily="18" charset="0"/>
                <a:cs typeface="Times New Roman" panose="02020603050405020304" pitchFamily="18" charset="0"/>
              </a:rPr>
              <a:t>: Exchange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crises</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are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very</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costly</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89413"/>
            <a:ext cx="10515600" cy="4787550"/>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A “crisis” occurs when there is either a large depreciation of the nominal exchange rate (a depreciation that exceeds 20%, in a two months period)</a:t>
            </a:r>
            <a:endParaRPr lang="fi-FI" sz="2200" dirty="0">
              <a:latin typeface="Times New Roman" panose="02020603050405020304" pitchFamily="18" charset="0"/>
              <a:cs typeface="Times New Roman" panose="02020603050405020304" pitchFamily="18" charset="0"/>
            </a:endParaRPr>
          </a:p>
          <a:p>
            <a:pPr marL="0" indent="0">
              <a:buNone/>
            </a:pPr>
            <a:r>
              <a:rPr lang="en-US"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and/or</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A “sudden stop” or a “current account reversal,” where a country’s current account deficit is reduced significantly in a short period of time (foreign capital outflow). </a:t>
            </a:r>
          </a:p>
          <a:p>
            <a:pPr marL="0" indent="0">
              <a:buNone/>
            </a:pPr>
            <a:r>
              <a:rPr lang="fi-FI" sz="2200" dirty="0">
                <a:latin typeface="Times New Roman" panose="02020603050405020304" pitchFamily="18" charset="0"/>
                <a:cs typeface="Times New Roman" panose="02020603050405020304" pitchFamily="18" charset="0"/>
              </a:rPr>
              <a:t>___________________________________________________________________</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r>
              <a:rPr lang="fi-FI" sz="3500" b="1" dirty="0" err="1">
                <a:latin typeface="Times New Roman" panose="02020603050405020304" pitchFamily="18" charset="0"/>
                <a:cs typeface="Times New Roman" panose="02020603050405020304" pitchFamily="18" charset="0"/>
              </a:rPr>
              <a:t>Numerous</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empirical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evidence</a:t>
            </a:r>
            <a:r>
              <a:rPr lang="fi-FI" sz="3500" b="1" dirty="0">
                <a:latin typeface="Times New Roman" panose="02020603050405020304" pitchFamily="18" charset="0"/>
                <a:cs typeface="Times New Roman" panose="02020603050405020304" pitchFamily="18" charset="0"/>
              </a:rPr>
              <a:t>: </a:t>
            </a:r>
            <a:endParaRPr lang="en-US" sz="3500"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Currency crises are extremely costly in terms of growth slowdown, increased unemployment, and higher inflation.</a:t>
            </a:r>
          </a:p>
        </p:txBody>
      </p:sp>
    </p:spTree>
    <p:extLst>
      <p:ext uri="{BB962C8B-B14F-4D97-AF65-F5344CB8AC3E}">
        <p14:creationId xmlns:p14="http://schemas.microsoft.com/office/powerpoint/2010/main" val="4158217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solidFill>
                  <a:srgbClr val="7030A0"/>
                </a:solidFill>
                <a:highlight>
                  <a:srgbClr val="FFFF00"/>
                </a:highlight>
                <a:latin typeface="Times New Roman" panose="02020603050405020304" pitchFamily="18" charset="0"/>
                <a:cs typeface="Times New Roman" panose="02020603050405020304" pitchFamily="18" charset="0"/>
              </a:rPr>
              <a:t>2</a:t>
            </a:r>
            <a:r>
              <a:rPr lang="en-US" sz="3000" b="1" baseline="30000" dirty="0">
                <a:solidFill>
                  <a:srgbClr val="7030A0"/>
                </a:solidFill>
                <a:highlight>
                  <a:srgbClr val="FFFF00"/>
                </a:highlight>
                <a:latin typeface="Times New Roman" panose="02020603050405020304" pitchFamily="18" charset="0"/>
                <a:cs typeface="Times New Roman" panose="02020603050405020304" pitchFamily="18" charset="0"/>
              </a:rPr>
              <a:t>nd</a:t>
            </a:r>
            <a:r>
              <a:rPr lang="en-US" sz="3000" b="1" dirty="0">
                <a:solidFill>
                  <a:srgbClr val="7030A0"/>
                </a:solidFill>
                <a:highlight>
                  <a:srgbClr val="FFFF00"/>
                </a:highlight>
                <a:latin typeface="Times New Roman" panose="02020603050405020304" pitchFamily="18" charset="0"/>
                <a:cs typeface="Times New Roman" panose="02020603050405020304" pitchFamily="18" charset="0"/>
              </a:rPr>
              <a:t> regularity</a:t>
            </a:r>
            <a:r>
              <a:rPr lang="en-US" sz="3000" b="1" dirty="0">
                <a:latin typeface="Times New Roman" panose="02020603050405020304" pitchFamily="18" charset="0"/>
                <a:cs typeface="Times New Roman" panose="02020603050405020304" pitchFamily="18" charset="0"/>
              </a:rPr>
              <a:t>: </a:t>
            </a:r>
            <a:r>
              <a:rPr lang="en-US" sz="3000" b="1" dirty="0">
                <a:highlight>
                  <a:srgbClr val="FFFF00"/>
                </a:highlight>
                <a:latin typeface="Times New Roman" panose="02020603050405020304" pitchFamily="18" charset="0"/>
                <a:cs typeface="Times New Roman" panose="02020603050405020304" pitchFamily="18" charset="0"/>
              </a:rPr>
              <a:t>Countries with More Flexible Exchange Rates Have Tended to Grow Faster </a:t>
            </a:r>
            <a:r>
              <a:rPr lang="en-US" sz="3000" b="1" dirty="0">
                <a:latin typeface="Times New Roman" panose="02020603050405020304" pitchFamily="18" charset="0"/>
                <a:cs typeface="Times New Roman" panose="02020603050405020304" pitchFamily="18" charset="0"/>
              </a:rPr>
              <a:t>in the Long Run than Countries with Rigid Currency Pegs</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041863"/>
            <a:ext cx="10515600" cy="4598634"/>
          </a:xfrm>
        </p:spPr>
        <p:txBody>
          <a:bodyPr>
            <a:normAutofit/>
          </a:bodyPr>
          <a:lstStyle/>
          <a:p>
            <a:pPr marL="0" indent="0" algn="just">
              <a:buNone/>
            </a:pPr>
            <a:r>
              <a:rPr lang="en-US" sz="3400" dirty="0">
                <a:latin typeface="Times New Roman" panose="02020603050405020304" pitchFamily="18" charset="0"/>
                <a:cs typeface="Times New Roman" panose="02020603050405020304" pitchFamily="18" charset="0"/>
              </a:rPr>
              <a:t>Levy-</a:t>
            </a:r>
            <a:r>
              <a:rPr lang="en-US" sz="3400" dirty="0" err="1">
                <a:latin typeface="Times New Roman" panose="02020603050405020304" pitchFamily="18" charset="0"/>
                <a:cs typeface="Times New Roman" panose="02020603050405020304" pitchFamily="18" charset="0"/>
              </a:rPr>
              <a:t>Yeyati</a:t>
            </a:r>
            <a:r>
              <a:rPr lang="en-US" sz="3400" dirty="0">
                <a:latin typeface="Times New Roman" panose="02020603050405020304" pitchFamily="18" charset="0"/>
                <a:cs typeface="Times New Roman" panose="02020603050405020304" pitchFamily="18" charset="0"/>
              </a:rPr>
              <a:t> and </a:t>
            </a:r>
            <a:r>
              <a:rPr lang="en-US" sz="3400" dirty="0" err="1">
                <a:latin typeface="Times New Roman" panose="02020603050405020304" pitchFamily="18" charset="0"/>
                <a:cs typeface="Times New Roman" panose="02020603050405020304" pitchFamily="18" charset="0"/>
              </a:rPr>
              <a:t>Sturzenegger</a:t>
            </a:r>
            <a:r>
              <a:rPr lang="en-US" sz="3400" dirty="0">
                <a:latin typeface="Times New Roman" panose="02020603050405020304" pitchFamily="18" charset="0"/>
                <a:cs typeface="Times New Roman" panose="02020603050405020304" pitchFamily="18" charset="0"/>
              </a:rPr>
              <a:t> (2003) : </a:t>
            </a:r>
            <a:r>
              <a:rPr lang="en-US" sz="3400" dirty="0">
                <a:solidFill>
                  <a:srgbClr val="FF0000"/>
                </a:solidFill>
                <a:latin typeface="Times New Roman" panose="02020603050405020304" pitchFamily="18" charset="0"/>
                <a:cs typeface="Times New Roman" panose="02020603050405020304" pitchFamily="18" charset="0"/>
              </a:rPr>
              <a:t>emerging countries </a:t>
            </a:r>
            <a:r>
              <a:rPr lang="en-US" sz="3400" dirty="0">
                <a:latin typeface="Times New Roman" panose="02020603050405020304" pitchFamily="18" charset="0"/>
                <a:cs typeface="Times New Roman" panose="02020603050405020304" pitchFamily="18" charset="0"/>
              </a:rPr>
              <a:t>with </a:t>
            </a:r>
            <a:r>
              <a:rPr lang="en-US" sz="3400" dirty="0">
                <a:solidFill>
                  <a:srgbClr val="FF0000"/>
                </a:solidFill>
                <a:latin typeface="Times New Roman" panose="02020603050405020304" pitchFamily="18" charset="0"/>
                <a:cs typeface="Times New Roman" panose="02020603050405020304" pitchFamily="18" charset="0"/>
              </a:rPr>
              <a:t>more rigid exchange rates</a:t>
            </a:r>
            <a:r>
              <a:rPr lang="en-US" sz="3400" dirty="0">
                <a:latin typeface="Times New Roman" panose="02020603050405020304" pitchFamily="18" charset="0"/>
                <a:cs typeface="Times New Roman" panose="02020603050405020304" pitchFamily="18" charset="0"/>
              </a:rPr>
              <a:t> have experienced </a:t>
            </a:r>
            <a:r>
              <a:rPr lang="en-US" sz="3400" i="1" dirty="0">
                <a:solidFill>
                  <a:srgbClr val="FF0000"/>
                </a:solidFill>
                <a:latin typeface="Times New Roman" panose="02020603050405020304" pitchFamily="18" charset="0"/>
                <a:cs typeface="Times New Roman" panose="02020603050405020304" pitchFamily="18" charset="0"/>
              </a:rPr>
              <a:t>slower growth </a:t>
            </a:r>
            <a:r>
              <a:rPr lang="en-US" sz="3400" dirty="0">
                <a:latin typeface="Times New Roman" panose="02020603050405020304" pitchFamily="18" charset="0"/>
                <a:cs typeface="Times New Roman" panose="02020603050405020304" pitchFamily="18" charset="0"/>
              </a:rPr>
              <a:t>and </a:t>
            </a:r>
            <a:r>
              <a:rPr lang="en-US" sz="3400" i="1" dirty="0">
                <a:solidFill>
                  <a:srgbClr val="FF0000"/>
                </a:solidFill>
                <a:latin typeface="Times New Roman" panose="02020603050405020304" pitchFamily="18" charset="0"/>
                <a:cs typeface="Times New Roman" panose="02020603050405020304" pitchFamily="18" charset="0"/>
              </a:rPr>
              <a:t>higher output volatility </a:t>
            </a:r>
            <a:r>
              <a:rPr lang="en-US" sz="3400" dirty="0">
                <a:latin typeface="Times New Roman" panose="02020603050405020304" pitchFamily="18" charset="0"/>
                <a:cs typeface="Times New Roman" panose="02020603050405020304" pitchFamily="18" charset="0"/>
              </a:rPr>
              <a:t>than countries with more flexible exchange rate regimes. </a:t>
            </a:r>
          </a:p>
          <a:p>
            <a:pPr marL="0" indent="0" algn="just">
              <a:buNone/>
            </a:pPr>
            <a:endParaRPr lang="en-US" sz="3400" dirty="0">
              <a:latin typeface="Times New Roman" panose="02020603050405020304" pitchFamily="18" charset="0"/>
              <a:cs typeface="Times New Roman" panose="02020603050405020304" pitchFamily="18" charset="0"/>
            </a:endParaRPr>
          </a:p>
          <a:p>
            <a:pPr marL="0" indent="0" algn="just">
              <a:buNone/>
            </a:pPr>
            <a:r>
              <a:rPr lang="en-US" sz="3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also found that the exchange rate regime has no effect on output growth or output volatility in industrial countries. </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390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solidFill>
                  <a:srgbClr val="7030A0"/>
                </a:solidFill>
                <a:highlight>
                  <a:srgbClr val="FFFF00"/>
                </a:highlight>
                <a:latin typeface="Times New Roman" panose="02020603050405020304" pitchFamily="18" charset="0"/>
                <a:cs typeface="Times New Roman" panose="02020603050405020304" pitchFamily="18" charset="0"/>
              </a:rPr>
              <a:t>3</a:t>
            </a:r>
            <a:r>
              <a:rPr lang="en-US" sz="3000" b="1" baseline="30000" dirty="0">
                <a:solidFill>
                  <a:srgbClr val="7030A0"/>
                </a:solidFill>
                <a:highlight>
                  <a:srgbClr val="FFFF00"/>
                </a:highlight>
                <a:latin typeface="Times New Roman" panose="02020603050405020304" pitchFamily="18" charset="0"/>
                <a:cs typeface="Times New Roman" panose="02020603050405020304" pitchFamily="18" charset="0"/>
              </a:rPr>
              <a:t>rd</a:t>
            </a:r>
            <a:r>
              <a:rPr lang="en-US" sz="3000" b="1" dirty="0">
                <a:solidFill>
                  <a:srgbClr val="7030A0"/>
                </a:solidFill>
                <a:highlight>
                  <a:srgbClr val="FFFF00"/>
                </a:highlight>
                <a:latin typeface="Times New Roman" panose="02020603050405020304" pitchFamily="18" charset="0"/>
                <a:cs typeface="Times New Roman" panose="02020603050405020304" pitchFamily="18" charset="0"/>
              </a:rPr>
              <a:t> regularity</a:t>
            </a:r>
            <a:r>
              <a:rPr lang="en-US" sz="3000" b="1" dirty="0">
                <a:latin typeface="Times New Roman" panose="02020603050405020304" pitchFamily="18" charset="0"/>
                <a:cs typeface="Times New Roman" panose="02020603050405020304" pitchFamily="18" charset="0"/>
              </a:rPr>
              <a:t>: Dollarized Countries do not Outperform Countries</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with a Currency of their Own</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marL="0" indent="0" algn="just">
              <a:buNone/>
            </a:pPr>
            <a:r>
              <a:rPr lang="en-US" dirty="0">
                <a:latin typeface="Times New Roman" panose="02020603050405020304" pitchFamily="18" charset="0"/>
                <a:cs typeface="Times New Roman" panose="02020603050405020304" pitchFamily="18" charset="0"/>
              </a:rPr>
              <a:t>A number of economists argued that there were no compelling reasons for (some) emerging countries having national currencies.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According to this view a number of emerging nations would benefit from adopting an advanced nation’s currency as legal tender.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dollarization”</a:t>
            </a:r>
            <a:r>
              <a:rPr lang="en-US" b="1" i="1" dirty="0">
                <a:solidFill>
                  <a:srgbClr val="FF0000"/>
                </a:solidFill>
                <a:latin typeface="Times New Roman" panose="02020603050405020304" pitchFamily="18" charset="0"/>
                <a:cs typeface="Times New Roman" panose="02020603050405020304" pitchFamily="18" charset="0"/>
              </a:rPr>
              <a:t>.</a:t>
            </a:r>
          </a:p>
          <a:p>
            <a:pPr marL="0" indent="0" algn="just">
              <a:buNone/>
            </a:pPr>
            <a:endParaRPr lang="fi-FI"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è"/>
            </a:pPr>
            <a:r>
              <a:rPr lang="en-US" dirty="0">
                <a:latin typeface="Times New Roman" panose="02020603050405020304" pitchFamily="18" charset="0"/>
                <a:cs typeface="Times New Roman" panose="02020603050405020304" pitchFamily="18" charset="0"/>
              </a:rPr>
              <a:t>delegate monetary policy to an advanced country’s (conservative) central bank.</a:t>
            </a:r>
          </a:p>
          <a:p>
            <a:pPr algn="just">
              <a:buFont typeface="Wingdings" panose="05000000000000000000" pitchFamily="2" charset="2"/>
              <a:buChar char="è"/>
            </a:pPr>
            <a:r>
              <a:rPr lang="en-US" dirty="0">
                <a:latin typeface="Times New Roman" panose="02020603050405020304" pitchFamily="18" charset="0"/>
                <a:cs typeface="Times New Roman" panose="02020603050405020304" pitchFamily="18" charset="0"/>
              </a:rPr>
              <a:t>lower inflation than countries that pursue an active domestic monetary policy.</a:t>
            </a:r>
          </a:p>
        </p:txBody>
      </p:sp>
    </p:spTree>
    <p:extLst>
      <p:ext uri="{BB962C8B-B14F-4D97-AF65-F5344CB8AC3E}">
        <p14:creationId xmlns:p14="http://schemas.microsoft.com/office/powerpoint/2010/main" val="3690248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6727"/>
          </a:xfrm>
        </p:spPr>
        <p:txBody>
          <a:bodyPr>
            <a:normAutofit fontScale="90000"/>
          </a:bodyPr>
          <a:lstStyle/>
          <a:p>
            <a:r>
              <a:rPr lang="fi-FI" b="1" dirty="0" err="1">
                <a:latin typeface="Times New Roman" panose="02020603050405020304" pitchFamily="18" charset="0"/>
                <a:cs typeface="Times New Roman" panose="02020603050405020304" pitchFamily="18" charset="0"/>
              </a:rPr>
              <a:t>Economic</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effects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dollarization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Supporters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71852"/>
            <a:ext cx="10515600" cy="5321023"/>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According to its supporters, dollarization will positively affect growth through two channels:</a:t>
            </a:r>
          </a:p>
          <a:p>
            <a:pPr marL="0" indent="0" algn="just">
              <a:buNone/>
            </a:pPr>
            <a:r>
              <a:rPr lang="en-US" sz="3200" dirty="0">
                <a:latin typeface="Times New Roman" panose="02020603050405020304" pitchFamily="18" charset="0"/>
                <a:cs typeface="Times New Roman" panose="02020603050405020304" pitchFamily="18" charset="0"/>
              </a:rPr>
              <a:t> </a:t>
            </a:r>
          </a:p>
          <a:p>
            <a:pPr marL="0" indent="0" algn="just">
              <a:buNone/>
            </a:pPr>
            <a:r>
              <a:rPr lang="en-US" sz="3200" dirty="0">
                <a:latin typeface="Times New Roman" panose="02020603050405020304" pitchFamily="18" charset="0"/>
                <a:cs typeface="Times New Roman" panose="02020603050405020304" pitchFamily="18" charset="0"/>
              </a:rPr>
              <a:t>First, dollarization will tend to result in lower interest rates, higher investment and faster growth (</a:t>
            </a:r>
            <a:r>
              <a:rPr lang="en-US" sz="3200" dirty="0" err="1">
                <a:latin typeface="Times New Roman" panose="02020603050405020304" pitchFamily="18" charset="0"/>
                <a:cs typeface="Times New Roman" panose="02020603050405020304" pitchFamily="18" charset="0"/>
              </a:rPr>
              <a:t>Dornbusch</a:t>
            </a:r>
            <a:r>
              <a:rPr lang="en-US" sz="3200" dirty="0">
                <a:latin typeface="Times New Roman" panose="02020603050405020304" pitchFamily="18" charset="0"/>
                <a:cs typeface="Times New Roman" panose="02020603050405020304" pitchFamily="18" charset="0"/>
              </a:rPr>
              <a:t>, 2001).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Second, by eliminating currency risk, a common currency will encourage international trade </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a:latin typeface="Times New Roman" panose="02020603050405020304" pitchFamily="18" charset="0"/>
                <a:cs typeface="Times New Roman" panose="02020603050405020304" pitchFamily="18" charset="0"/>
              </a:rPr>
              <a:t>faster growth (Rose (2000), and Rose and Van </a:t>
            </a:r>
            <a:r>
              <a:rPr lang="en-US" sz="3200" dirty="0" err="1">
                <a:latin typeface="Times New Roman" panose="02020603050405020304" pitchFamily="18" charset="0"/>
                <a:cs typeface="Times New Roman" panose="02020603050405020304" pitchFamily="18" charset="0"/>
              </a:rPr>
              <a:t>Wincoop</a:t>
            </a:r>
            <a:r>
              <a:rPr lang="en-US" sz="3200" dirty="0">
                <a:latin typeface="Times New Roman" panose="02020603050405020304" pitchFamily="18" charset="0"/>
                <a:cs typeface="Times New Roman" panose="02020603050405020304" pitchFamily="18" charset="0"/>
              </a:rPr>
              <a:t> (2001)).</a:t>
            </a:r>
          </a:p>
        </p:txBody>
      </p:sp>
    </p:spTree>
    <p:extLst>
      <p:ext uri="{BB962C8B-B14F-4D97-AF65-F5344CB8AC3E}">
        <p14:creationId xmlns:p14="http://schemas.microsoft.com/office/powerpoint/2010/main" val="1517280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094"/>
          </a:xfrm>
        </p:spPr>
        <p:txBody>
          <a:bodyPr>
            <a:normAutofit fontScale="90000"/>
          </a:bodyPr>
          <a:lstStyle/>
          <a:p>
            <a:r>
              <a:rPr lang="fi-FI" b="1" dirty="0" err="1">
                <a:latin typeface="Times New Roman" panose="02020603050405020304" pitchFamily="18" charset="0"/>
                <a:cs typeface="Times New Roman" panose="02020603050405020304" pitchFamily="18" charset="0"/>
              </a:rPr>
              <a:t>Economic</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effects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dollarization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Opponents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5220"/>
            <a:ext cx="10515600" cy="5347654"/>
          </a:xfrm>
        </p:spPr>
        <p:txBody>
          <a:bodyPr>
            <a:noAutofit/>
          </a:bodyPr>
          <a:lstStyle/>
          <a:p>
            <a:pPr marL="0" indent="0">
              <a:buNone/>
            </a:pPr>
            <a:r>
              <a:rPr lang="en-US" sz="3300" dirty="0">
                <a:latin typeface="Times New Roman" panose="02020603050405020304" pitchFamily="18" charset="0"/>
                <a:cs typeface="Times New Roman" panose="02020603050405020304" pitchFamily="18" charset="0"/>
              </a:rPr>
              <a:t>Edwards and </a:t>
            </a:r>
            <a:r>
              <a:rPr lang="en-US" sz="3300" dirty="0" err="1">
                <a:latin typeface="Times New Roman" panose="02020603050405020304" pitchFamily="18" charset="0"/>
                <a:cs typeface="Times New Roman" panose="02020603050405020304" pitchFamily="18" charset="0"/>
              </a:rPr>
              <a:t>Magendzo</a:t>
            </a:r>
            <a:r>
              <a:rPr lang="en-US" sz="3300" dirty="0">
                <a:latin typeface="Times New Roman" panose="02020603050405020304" pitchFamily="18" charset="0"/>
                <a:cs typeface="Times New Roman" panose="02020603050405020304" pitchFamily="18" charset="0"/>
              </a:rPr>
              <a:t> (2003, 2006):</a:t>
            </a:r>
          </a:p>
          <a:p>
            <a:pPr marL="0" indent="0">
              <a:buNone/>
            </a:pPr>
            <a:endParaRPr lang="fi-FI" sz="3300" dirty="0">
              <a:latin typeface="Times New Roman" panose="02020603050405020304" pitchFamily="18" charset="0"/>
              <a:cs typeface="Times New Roman" panose="02020603050405020304" pitchFamily="18" charset="0"/>
            </a:endParaRPr>
          </a:p>
          <a:p>
            <a:pPr marL="514350" indent="-514350" algn="just">
              <a:buAutoNum type="alphaLcParenBoth"/>
            </a:pPr>
            <a:r>
              <a:rPr lang="en-US" sz="3300" dirty="0">
                <a:latin typeface="Times New Roman" panose="02020603050405020304" pitchFamily="18" charset="0"/>
                <a:cs typeface="Times New Roman" panose="02020603050405020304" pitchFamily="18" charset="0"/>
              </a:rPr>
              <a:t>Dollarized countries have had a slightly lower rate of growth than countries with a domestic currency. </a:t>
            </a:r>
          </a:p>
          <a:p>
            <a:pPr marL="0" indent="0" algn="just">
              <a:buNone/>
            </a:pPr>
            <a:endParaRPr lang="en-US" sz="3300" dirty="0">
              <a:latin typeface="Times New Roman" panose="02020603050405020304" pitchFamily="18" charset="0"/>
              <a:cs typeface="Times New Roman" panose="02020603050405020304" pitchFamily="18" charset="0"/>
            </a:endParaRPr>
          </a:p>
          <a:p>
            <a:pPr marL="0" indent="0" algn="just">
              <a:buNone/>
            </a:pPr>
            <a:r>
              <a:rPr lang="en-US" sz="3300" dirty="0">
                <a:latin typeface="Times New Roman" panose="02020603050405020304" pitchFamily="18" charset="0"/>
                <a:cs typeface="Times New Roman" panose="02020603050405020304" pitchFamily="18" charset="0"/>
              </a:rPr>
              <a:t>(b) GDP volatility has been </a:t>
            </a:r>
            <a:r>
              <a:rPr lang="en-US" sz="3300" i="1" dirty="0">
                <a:latin typeface="Times New Roman" panose="02020603050405020304" pitchFamily="18" charset="0"/>
                <a:cs typeface="Times New Roman" panose="02020603050405020304" pitchFamily="18" charset="0"/>
              </a:rPr>
              <a:t>significantly higher </a:t>
            </a:r>
            <a:r>
              <a:rPr lang="en-US" sz="3300" dirty="0">
                <a:latin typeface="Times New Roman" panose="02020603050405020304" pitchFamily="18" charset="0"/>
                <a:cs typeface="Times New Roman" panose="02020603050405020304" pitchFamily="18" charset="0"/>
              </a:rPr>
              <a:t>in dollarized economies than in with-currency countries.</a:t>
            </a:r>
          </a:p>
        </p:txBody>
      </p:sp>
    </p:spTree>
    <p:extLst>
      <p:ext uri="{BB962C8B-B14F-4D97-AF65-F5344CB8AC3E}">
        <p14:creationId xmlns:p14="http://schemas.microsoft.com/office/powerpoint/2010/main" val="1291911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15931"/>
          </a:xfrm>
        </p:spPr>
        <p:txBody>
          <a:bodyPr>
            <a:noAutofit/>
          </a:bodyPr>
          <a:lstStyle/>
          <a:p>
            <a:r>
              <a:rPr lang="fi-FI" sz="4000" b="1" dirty="0">
                <a:solidFill>
                  <a:srgbClr val="7030A0"/>
                </a:solidFill>
                <a:highlight>
                  <a:srgbClr val="FFFF00"/>
                </a:highlight>
                <a:latin typeface="Times New Roman" panose="02020603050405020304" pitchFamily="18" charset="0"/>
                <a:cs typeface="Times New Roman" panose="02020603050405020304" pitchFamily="18" charset="0"/>
              </a:rPr>
              <a:t>4th </a:t>
            </a:r>
            <a:r>
              <a:rPr lang="fi-FI" sz="4000" b="1" dirty="0" err="1">
                <a:solidFill>
                  <a:srgbClr val="7030A0"/>
                </a:solidFill>
                <a:highlight>
                  <a:srgbClr val="FFFF00"/>
                </a:highlight>
                <a:latin typeface="Times New Roman" panose="02020603050405020304" pitchFamily="18" charset="0"/>
                <a:cs typeface="Times New Roman" panose="02020603050405020304" pitchFamily="18" charset="0"/>
              </a:rPr>
              <a:t>regularity</a:t>
            </a:r>
            <a:r>
              <a:rPr lang="fi-FI"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Countries with flexible exchange rates are able to accommodate external shocks better than countries with rigid rates</a:t>
            </a:r>
          </a:p>
        </p:txBody>
      </p:sp>
      <p:sp>
        <p:nvSpPr>
          <p:cNvPr id="3" name="Content Placeholder 2"/>
          <p:cNvSpPr>
            <a:spLocks noGrp="1"/>
          </p:cNvSpPr>
          <p:nvPr>
            <p:ph idx="1"/>
          </p:nvPr>
        </p:nvSpPr>
        <p:spPr>
          <a:xfrm>
            <a:off x="838200" y="2858609"/>
            <a:ext cx="10515600" cy="3318353"/>
          </a:xfrm>
        </p:spPr>
        <p:txBody>
          <a:bodyPr/>
          <a:lstStyle/>
          <a:p>
            <a:pPr marL="0" indent="0">
              <a:buNone/>
            </a:pPr>
            <a:endParaRPr lang="en-US" dirty="0"/>
          </a:p>
          <a:p>
            <a:pPr marL="0" indent="0" algn="just">
              <a:buNone/>
            </a:pPr>
            <a:r>
              <a:rPr lang="en-US" sz="4000" dirty="0">
                <a:latin typeface="Times New Roman" panose="02020603050405020304" pitchFamily="18" charset="0"/>
                <a:cs typeface="Times New Roman" panose="02020603050405020304" pitchFamily="18" charset="0"/>
              </a:rPr>
              <a:t>This, in turn, will allow countries with floating rates to avoid costly and long-standing adjustment processes (</a:t>
            </a:r>
            <a:r>
              <a:rPr lang="en-US" sz="4000" dirty="0">
                <a:highlight>
                  <a:srgbClr val="FFFF00"/>
                </a:highlight>
                <a:latin typeface="Times New Roman" panose="02020603050405020304" pitchFamily="18" charset="0"/>
                <a:cs typeface="Times New Roman" panose="02020603050405020304" pitchFamily="18" charset="0"/>
              </a:rPr>
              <a:t>business cycles argument</a:t>
            </a:r>
            <a:r>
              <a:rPr lang="en-US" sz="4000" dirty="0">
                <a:latin typeface="Times New Roman" panose="02020603050405020304" pitchFamily="18" charset="0"/>
                <a:cs typeface="Times New Roman" panose="02020603050405020304" pitchFamily="18" charset="0"/>
              </a:rPr>
              <a:t>!).</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2891305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47760"/>
          </a:xfrm>
        </p:spPr>
        <p:txBody>
          <a:bodyPr>
            <a:noAutofit/>
          </a:bodyPr>
          <a:lstStyle/>
          <a:p>
            <a:r>
              <a:rPr lang="fi-FI" sz="3000" b="1" dirty="0">
                <a:solidFill>
                  <a:srgbClr val="7030A0"/>
                </a:solidFill>
                <a:highlight>
                  <a:srgbClr val="FFFF00"/>
                </a:highlight>
                <a:latin typeface="Times New Roman" panose="02020603050405020304" pitchFamily="18" charset="0"/>
                <a:cs typeface="Times New Roman" panose="02020603050405020304" pitchFamily="18" charset="0"/>
              </a:rPr>
              <a:t>5th </a:t>
            </a:r>
            <a:r>
              <a:rPr lang="fi-FI" sz="3000" b="1" dirty="0" err="1">
                <a:solidFill>
                  <a:srgbClr val="7030A0"/>
                </a:solidFill>
                <a:highlight>
                  <a:srgbClr val="FFFF00"/>
                </a:highlight>
                <a:latin typeface="Times New Roman" panose="02020603050405020304" pitchFamily="18" charset="0"/>
                <a:cs typeface="Times New Roman" panose="02020603050405020304" pitchFamily="18" charset="0"/>
              </a:rPr>
              <a:t>regularity</a:t>
            </a:r>
            <a:r>
              <a:rPr lang="fi-FI"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Under Capital Mobility and Fixed Exchange Rates, there is no room for (fully) Independent Monetary Policy (The Impossibility of the Holy Trinity)</a:t>
            </a:r>
          </a:p>
        </p:txBody>
      </p:sp>
      <p:sp>
        <p:nvSpPr>
          <p:cNvPr id="3" name="Content Placeholder 2"/>
          <p:cNvSpPr>
            <a:spLocks noGrp="1"/>
          </p:cNvSpPr>
          <p:nvPr>
            <p:ph idx="1"/>
          </p:nvPr>
        </p:nvSpPr>
        <p:spPr>
          <a:xfrm>
            <a:off x="568171" y="2175029"/>
            <a:ext cx="11141475" cy="4500979"/>
          </a:xfrm>
        </p:spPr>
        <p:txBody>
          <a:bodyPr>
            <a:normAutofit lnSpcReduction="10000"/>
          </a:bodyPr>
          <a:lstStyle/>
          <a:p>
            <a:pPr marL="0" indent="0" algn="just">
              <a:buNone/>
            </a:pPr>
            <a:r>
              <a:rPr lang="en-US" sz="2500" i="1" dirty="0">
                <a:latin typeface="Times New Roman" panose="02020603050405020304" pitchFamily="18" charset="0"/>
                <a:cs typeface="Times New Roman" panose="02020603050405020304" pitchFamily="18" charset="0"/>
              </a:rPr>
              <a:t>“Impossibility of the Holy Trinity,” (Three in one; One in three; Blessed trinity) </a:t>
            </a:r>
          </a:p>
          <a:p>
            <a:pPr marL="0" indent="0" algn="just">
              <a:buNone/>
            </a:pP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a:latin typeface="Times New Roman" panose="02020603050405020304" pitchFamily="18" charset="0"/>
                <a:cs typeface="Times New Roman" panose="02020603050405020304" pitchFamily="18" charset="0"/>
              </a:rPr>
              <a:t>it is not possible to simultaneously have: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solidFill>
                  <a:srgbClr val="00B050"/>
                </a:solidFill>
                <a:latin typeface="Times New Roman" panose="02020603050405020304" pitchFamily="18" charset="0"/>
                <a:cs typeface="Times New Roman" panose="02020603050405020304" pitchFamily="18" charset="0"/>
              </a:rPr>
              <a:t>free capital mobility, </a:t>
            </a:r>
          </a:p>
          <a:p>
            <a:pPr marL="0" indent="0" algn="just">
              <a:buNone/>
            </a:pPr>
            <a:r>
              <a:rPr lang="en-US" sz="2500" dirty="0">
                <a:solidFill>
                  <a:srgbClr val="00B050"/>
                </a:solidFill>
                <a:highlight>
                  <a:srgbClr val="FFFF00"/>
                </a:highlight>
                <a:latin typeface="Times New Roman" panose="02020603050405020304" pitchFamily="18" charset="0"/>
                <a:cs typeface="Times New Roman" panose="02020603050405020304" pitchFamily="18" charset="0"/>
              </a:rPr>
              <a:t>a pegged exchange rate</a:t>
            </a:r>
            <a:r>
              <a:rPr lang="en-US" sz="2500" dirty="0">
                <a:latin typeface="Times New Roman" panose="02020603050405020304" pitchFamily="18" charset="0"/>
                <a:cs typeface="Times New Roman" panose="02020603050405020304" pitchFamily="18" charset="0"/>
              </a:rPr>
              <a:t>, </a:t>
            </a:r>
          </a:p>
          <a:p>
            <a:pPr marL="0" indent="0" algn="just">
              <a:buNone/>
            </a:pPr>
            <a:r>
              <a:rPr lang="en-US" sz="2500" dirty="0">
                <a:latin typeface="Times New Roman" panose="02020603050405020304" pitchFamily="18" charset="0"/>
                <a:cs typeface="Times New Roman" panose="02020603050405020304" pitchFamily="18" charset="0"/>
              </a:rPr>
              <a:t>and </a:t>
            </a:r>
            <a:r>
              <a:rPr lang="en-US" sz="2500" dirty="0">
                <a:solidFill>
                  <a:srgbClr val="C00000"/>
                </a:solidFill>
                <a:latin typeface="Times New Roman" panose="02020603050405020304" pitchFamily="18" charset="0"/>
                <a:cs typeface="Times New Roman" panose="02020603050405020304" pitchFamily="18" charset="0"/>
              </a:rPr>
              <a:t>an independent monetary policy</a:t>
            </a:r>
            <a:r>
              <a:rPr lang="en-US" sz="2500" dirty="0">
                <a:latin typeface="Times New Roman" panose="02020603050405020304" pitchFamily="18" charset="0"/>
                <a:cs typeface="Times New Roman" panose="02020603050405020304" pitchFamily="18" charset="0"/>
              </a:rPr>
              <a:t>.</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Some authors, however, have argued that this is a false dilemma, since there is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reason for emerging economies to have free capital mobility: </a:t>
            </a:r>
          </a:p>
          <a:p>
            <a:pPr marL="0" indent="0" algn="just">
              <a:buNone/>
            </a:pP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 of capital flight </a:t>
            </a: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need for capital control. </a:t>
            </a:r>
            <a:endPar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058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000" b="1" dirty="0">
                <a:solidFill>
                  <a:srgbClr val="7030A0"/>
                </a:solidFill>
                <a:highlight>
                  <a:srgbClr val="FFFF00"/>
                </a:highlight>
                <a:latin typeface="Times New Roman" panose="02020603050405020304" pitchFamily="18" charset="0"/>
                <a:cs typeface="Times New Roman" panose="02020603050405020304" pitchFamily="18" charset="0"/>
              </a:rPr>
              <a:t>6</a:t>
            </a:r>
            <a:r>
              <a:rPr lang="en-US" sz="3000" b="1" baseline="30000" dirty="0">
                <a:solidFill>
                  <a:srgbClr val="7030A0"/>
                </a:solidFill>
                <a:highlight>
                  <a:srgbClr val="FFFF00"/>
                </a:highlight>
                <a:latin typeface="Times New Roman" panose="02020603050405020304" pitchFamily="18" charset="0"/>
                <a:cs typeface="Times New Roman" panose="02020603050405020304" pitchFamily="18" charset="0"/>
              </a:rPr>
              <a:t>th</a:t>
            </a:r>
            <a:r>
              <a:rPr lang="en-US" sz="3000" b="1" dirty="0">
                <a:solidFill>
                  <a:srgbClr val="7030A0"/>
                </a:solidFill>
                <a:highlight>
                  <a:srgbClr val="FFFF00"/>
                </a:highlight>
                <a:latin typeface="Times New Roman" panose="02020603050405020304" pitchFamily="18" charset="0"/>
                <a:cs typeface="Times New Roman" panose="02020603050405020304" pitchFamily="18" charset="0"/>
              </a:rPr>
              <a:t> regularity</a:t>
            </a:r>
            <a:r>
              <a:rPr lang="fi-FI"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Exchange Rate Adjustment Based on Inflation Rate Differentials Result in a Loss of Anchor and in Macroeconomic Instability</a:t>
            </a:r>
          </a:p>
        </p:txBody>
      </p:sp>
      <p:sp>
        <p:nvSpPr>
          <p:cNvPr id="3" name="Content Placeholder 2"/>
          <p:cNvSpPr>
            <a:spLocks noGrp="1"/>
          </p:cNvSpPr>
          <p:nvPr>
            <p:ph idx="1"/>
          </p:nvPr>
        </p:nvSpPr>
        <p:spPr>
          <a:xfrm>
            <a:off x="328474" y="1843380"/>
            <a:ext cx="11514338" cy="4477521"/>
          </a:xfrm>
        </p:spPr>
        <p:txBody>
          <a:bodyPr>
            <a:normAutofit/>
          </a:bodyPr>
          <a:lstStyle/>
          <a:p>
            <a:pPr marL="0" indent="0" algn="just">
              <a:buNone/>
            </a:pPr>
            <a:r>
              <a:rPr lang="en-US" sz="4700" dirty="0">
                <a:latin typeface="Times New Roman" panose="02020603050405020304" pitchFamily="18" charset="0"/>
                <a:cs typeface="Times New Roman" panose="02020603050405020304" pitchFamily="18" charset="0"/>
              </a:rPr>
              <a:t>This type of exchange rate system is known as “</a:t>
            </a:r>
            <a:r>
              <a:rPr lang="en-US" sz="4700" i="1" dirty="0">
                <a:latin typeface="Times New Roman" panose="02020603050405020304" pitchFamily="18" charset="0"/>
                <a:cs typeface="Times New Roman" panose="02020603050405020304" pitchFamily="18" charset="0"/>
              </a:rPr>
              <a:t>crawling peg</a:t>
            </a:r>
            <a:r>
              <a:rPr lang="en-US" sz="4700" dirty="0">
                <a:latin typeface="Times New Roman" panose="02020603050405020304" pitchFamily="18" charset="0"/>
                <a:cs typeface="Times New Roman" panose="02020603050405020304" pitchFamily="18" charset="0"/>
              </a:rPr>
              <a:t>”:</a:t>
            </a:r>
          </a:p>
          <a:p>
            <a:pPr marL="0" indent="0" algn="just">
              <a:buNone/>
            </a:pPr>
            <a:endParaRPr lang="fi-FI" sz="4700" dirty="0">
              <a:latin typeface="Times New Roman" panose="02020603050405020304" pitchFamily="18" charset="0"/>
              <a:cs typeface="Times New Roman" panose="02020603050405020304" pitchFamily="18" charset="0"/>
            </a:endParaRPr>
          </a:p>
          <a:p>
            <a:pPr marL="0" indent="0" algn="just">
              <a:buNone/>
            </a:pPr>
            <a:r>
              <a:rPr lang="en-US" sz="4700" dirty="0">
                <a:latin typeface="Times New Roman" panose="02020603050405020304" pitchFamily="18" charset="0"/>
                <a:cs typeface="Times New Roman" panose="02020603050405020304" pitchFamily="18" charset="0"/>
              </a:rPr>
              <a:t>There is abundant empirical evidence suggesting that this exchange rate rule tends to generate significant </a:t>
            </a:r>
            <a:r>
              <a:rPr lang="en-US" sz="4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inflationary inertia</a:t>
            </a:r>
            <a:r>
              <a:rPr lang="en-US" sz="4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8088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sz="3500" b="1" dirty="0">
                <a:solidFill>
                  <a:srgbClr val="7030A0"/>
                </a:solidFill>
                <a:highlight>
                  <a:srgbClr val="FFFF00"/>
                </a:highlight>
                <a:latin typeface="Times New Roman" panose="02020603050405020304" pitchFamily="18" charset="0"/>
                <a:cs typeface="Times New Roman" panose="02020603050405020304" pitchFamily="18" charset="0"/>
              </a:rPr>
              <a:t>7th </a:t>
            </a:r>
            <a:r>
              <a:rPr lang="fi-FI" sz="3500" b="1" dirty="0" err="1">
                <a:solidFill>
                  <a:srgbClr val="7030A0"/>
                </a:solidFill>
                <a:highlight>
                  <a:srgbClr val="FFFF00"/>
                </a:highlight>
                <a:latin typeface="Times New Roman" panose="02020603050405020304" pitchFamily="18" charset="0"/>
                <a:cs typeface="Times New Roman" panose="02020603050405020304" pitchFamily="18" charset="0"/>
              </a:rPr>
              <a:t>Regularity</a:t>
            </a:r>
            <a:r>
              <a:rPr lang="fi-FI" sz="3500" b="1"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Exchange Rate-Based Stabilization Programs are Dangerous, and have often generated severe Currency Overvaluation</a:t>
            </a:r>
          </a:p>
        </p:txBody>
      </p:sp>
      <p:sp>
        <p:nvSpPr>
          <p:cNvPr id="3" name="Content Placeholder 2"/>
          <p:cNvSpPr>
            <a:spLocks noGrp="1"/>
          </p:cNvSpPr>
          <p:nvPr>
            <p:ph idx="1"/>
          </p:nvPr>
        </p:nvSpPr>
        <p:spPr>
          <a:xfrm>
            <a:off x="838200" y="1766657"/>
            <a:ext cx="10515600" cy="4410306"/>
          </a:xfrm>
        </p:spPr>
        <p:txBody>
          <a:bodyPr>
            <a:normAutofit fontScale="92500"/>
          </a:bodyPr>
          <a:lstStyle/>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Pegging the nominal exchange rate as a way of introducing price discipline.</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The rationale: </a:t>
            </a:r>
            <a:r>
              <a:rPr lang="en-US" dirty="0">
                <a:latin typeface="Times New Roman" panose="02020603050405020304" pitchFamily="18" charset="0"/>
                <a:cs typeface="Times New Roman" panose="02020603050405020304" pitchFamily="18" charset="0"/>
              </a:rPr>
              <a:t>if exchange rate indexation contributed to inflationary inertia (this is </a:t>
            </a:r>
            <a:r>
              <a:rPr lang="en-US" i="1" dirty="0">
                <a:latin typeface="Times New Roman" panose="02020603050405020304" pitchFamily="18" charset="0"/>
                <a:cs typeface="Times New Roman" panose="02020603050405020304" pitchFamily="18" charset="0"/>
              </a:rPr>
              <a:t>Regularity </a:t>
            </a:r>
            <a:r>
              <a:rPr lang="en-US" dirty="0">
                <a:latin typeface="Times New Roman" panose="02020603050405020304" pitchFamily="18" charset="0"/>
                <a:cs typeface="Times New Roman" panose="02020603050405020304" pitchFamily="18" charset="0"/>
              </a:rPr>
              <a:t>6), pegging the nominal exchange rate will help eliminate it.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Chile and Mexico are two examples of this policy. This process generated overvalued real exchange rates and a decline in international competitiveness. In both cases the final outcome was a major and costly currency crisis.</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263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216"/>
          </a:xfrm>
        </p:spPr>
        <p:txBody>
          <a:bodyPr>
            <a:noAutofit/>
          </a:bodyPr>
          <a:lstStyle/>
          <a:p>
            <a:pPr algn="just"/>
            <a:r>
              <a:rPr lang="fi-FI" sz="3500" b="1" dirty="0">
                <a:solidFill>
                  <a:srgbClr val="7030A0"/>
                </a:solidFill>
                <a:highlight>
                  <a:srgbClr val="FFFF00"/>
                </a:highlight>
                <a:latin typeface="Times New Roman" panose="02020603050405020304" pitchFamily="18" charset="0"/>
                <a:cs typeface="Times New Roman" panose="02020603050405020304" pitchFamily="18" charset="0"/>
              </a:rPr>
              <a:t>8th </a:t>
            </a:r>
            <a:r>
              <a:rPr lang="fi-FI" sz="3500" b="1" dirty="0" err="1">
                <a:solidFill>
                  <a:srgbClr val="7030A0"/>
                </a:solidFill>
                <a:highlight>
                  <a:srgbClr val="FFFF00"/>
                </a:highlight>
                <a:latin typeface="Times New Roman" panose="02020603050405020304" pitchFamily="18" charset="0"/>
                <a:cs typeface="Times New Roman" panose="02020603050405020304" pitchFamily="18" charset="0"/>
              </a:rPr>
              <a:t>Regularity</a:t>
            </a:r>
            <a:r>
              <a:rPr lang="fi-FI" sz="3500" b="1"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Real Exchange Rate Misalignment can be Very Costly</a:t>
            </a:r>
          </a:p>
        </p:txBody>
      </p:sp>
      <p:sp>
        <p:nvSpPr>
          <p:cNvPr id="3" name="Content Placeholder 2"/>
          <p:cNvSpPr>
            <a:spLocks noGrp="1"/>
          </p:cNvSpPr>
          <p:nvPr>
            <p:ph idx="1"/>
          </p:nvPr>
        </p:nvSpPr>
        <p:spPr>
          <a:xfrm>
            <a:off x="838200" y="1340528"/>
            <a:ext cx="10515600" cy="5152346"/>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The emerging countries’ currency crises of the 1990s and early 2000s underscored the need of </a:t>
            </a:r>
            <a:r>
              <a:rPr lang="en-US" sz="3000" b="1" i="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avoiding overvalued real exchange rates</a:t>
            </a:r>
            <a:r>
              <a:rPr lang="en-US" sz="3000" i="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that is, real exchange rates that are incompatible with maintaining </a:t>
            </a:r>
            <a:r>
              <a:rPr lang="en-US" sz="3000" i="1" dirty="0">
                <a:latin typeface="Times New Roman" panose="02020603050405020304" pitchFamily="18" charset="0"/>
                <a:cs typeface="Times New Roman" panose="02020603050405020304" pitchFamily="18" charset="0"/>
              </a:rPr>
              <a:t>sustainable </a:t>
            </a:r>
            <a:r>
              <a:rPr lang="en-US" sz="3000" dirty="0">
                <a:latin typeface="Times New Roman" panose="02020603050405020304" pitchFamily="18" charset="0"/>
                <a:cs typeface="Times New Roman" panose="02020603050405020304" pitchFamily="18" charset="0"/>
              </a:rPr>
              <a:t>external accounts.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Generally speaking, the RER is said to be “misaligned” if its actual value exhibits a (sustained) departure from its long run equilibrium.</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The extent of misalignment tends to be significantly smaller under flexible regimes than under pegged systems.</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14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8F3B-BBC3-4D82-B43C-BA325A95320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Economic growth and inflation</a:t>
            </a:r>
            <a:endParaRPr lang="LID4096" b="1"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C828CEA8-C120-40DC-A7D5-D449BDC81ABA}"/>
              </a:ext>
            </a:extLst>
          </p:cNvPr>
          <p:cNvPicPr>
            <a:picLocks noGrp="1" noChangeAspect="1"/>
          </p:cNvPicPr>
          <p:nvPr>
            <p:ph idx="1"/>
          </p:nvPr>
        </p:nvPicPr>
        <p:blipFill>
          <a:blip r:embed="rId2"/>
          <a:stretch>
            <a:fillRect/>
          </a:stretch>
        </p:blipFill>
        <p:spPr>
          <a:xfrm>
            <a:off x="727587" y="1322773"/>
            <a:ext cx="10515600" cy="5274672"/>
          </a:xfrm>
          <a:prstGeom prst="rect">
            <a:avLst/>
          </a:prstGeom>
        </p:spPr>
      </p:pic>
      <p:sp>
        <p:nvSpPr>
          <p:cNvPr id="5" name="Rectangle 4">
            <a:extLst>
              <a:ext uri="{FF2B5EF4-FFF2-40B4-BE49-F238E27FC236}">
                <a16:creationId xmlns:a16="http://schemas.microsoft.com/office/drawing/2014/main" id="{E0BF6CD3-3061-488B-AF3F-0BEE89122A97}"/>
              </a:ext>
            </a:extLst>
          </p:cNvPr>
          <p:cNvSpPr/>
          <p:nvPr/>
        </p:nvSpPr>
        <p:spPr>
          <a:xfrm>
            <a:off x="727587" y="1518082"/>
            <a:ext cx="4066355" cy="967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Productivity capacity=Long Run Aggregate Supply (LRAS)</a:t>
            </a:r>
            <a:endParaRPr lang="LID4096" dirty="0"/>
          </a:p>
        </p:txBody>
      </p:sp>
      <p:sp>
        <p:nvSpPr>
          <p:cNvPr id="6" name="Rectangle 5">
            <a:extLst>
              <a:ext uri="{FF2B5EF4-FFF2-40B4-BE49-F238E27FC236}">
                <a16:creationId xmlns:a16="http://schemas.microsoft.com/office/drawing/2014/main" id="{5BC0D383-1396-46CF-AE63-F62DC1C58E5E}"/>
              </a:ext>
            </a:extLst>
          </p:cNvPr>
          <p:cNvSpPr/>
          <p:nvPr/>
        </p:nvSpPr>
        <p:spPr>
          <a:xfrm>
            <a:off x="568171" y="5779363"/>
            <a:ext cx="5734975" cy="967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Cost-push inflation could be caused by rising oil prices. It increases costs for firms and reduces disposable income. Therefore, there is lower growth, whilst high inflation.</a:t>
            </a:r>
            <a:endParaRPr lang="LID4096" dirty="0"/>
          </a:p>
        </p:txBody>
      </p:sp>
      <p:cxnSp>
        <p:nvCxnSpPr>
          <p:cNvPr id="8" name="Straight Arrow Connector 7">
            <a:extLst>
              <a:ext uri="{FF2B5EF4-FFF2-40B4-BE49-F238E27FC236}">
                <a16:creationId xmlns:a16="http://schemas.microsoft.com/office/drawing/2014/main" id="{D1A0B96C-0FE4-45E1-A588-3BDA4FEFC6D9}"/>
              </a:ext>
            </a:extLst>
          </p:cNvPr>
          <p:cNvCxnSpPr/>
          <p:nvPr/>
        </p:nvCxnSpPr>
        <p:spPr>
          <a:xfrm>
            <a:off x="2991775" y="5433134"/>
            <a:ext cx="0" cy="3462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186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24713" cy="1325563"/>
          </a:xfrm>
        </p:spPr>
        <p:txBody>
          <a:bodyPr>
            <a:noAutofit/>
          </a:bodyPr>
          <a:lstStyle/>
          <a:p>
            <a:r>
              <a:rPr lang="en-US" sz="3500" b="1" dirty="0">
                <a:solidFill>
                  <a:srgbClr val="7030A0"/>
                </a:solidFill>
                <a:highlight>
                  <a:srgbClr val="FFFF00"/>
                </a:highlight>
                <a:latin typeface="Times New Roman" panose="02020603050405020304" pitchFamily="18" charset="0"/>
                <a:cs typeface="Times New Roman" panose="02020603050405020304" pitchFamily="18" charset="0"/>
              </a:rPr>
              <a:t>9</a:t>
            </a:r>
            <a:r>
              <a:rPr lang="en-US" sz="3500" b="1" baseline="30000" dirty="0">
                <a:solidFill>
                  <a:srgbClr val="7030A0"/>
                </a:solidFill>
                <a:highlight>
                  <a:srgbClr val="FFFF00"/>
                </a:highlight>
                <a:latin typeface="Times New Roman" panose="02020603050405020304" pitchFamily="18" charset="0"/>
                <a:cs typeface="Times New Roman" panose="02020603050405020304" pitchFamily="18" charset="0"/>
              </a:rPr>
              <a:t>th</a:t>
            </a:r>
            <a:r>
              <a:rPr lang="en-US" sz="3500" b="1" dirty="0">
                <a:solidFill>
                  <a:srgbClr val="7030A0"/>
                </a:solidFill>
                <a:highlight>
                  <a:srgbClr val="FFFF00"/>
                </a:highlight>
                <a:latin typeface="Times New Roman" panose="02020603050405020304" pitchFamily="18" charset="0"/>
                <a:cs typeface="Times New Roman" panose="02020603050405020304" pitchFamily="18" charset="0"/>
              </a:rPr>
              <a:t> regularity</a:t>
            </a:r>
            <a:r>
              <a:rPr lang="fi-FI" sz="3500" b="1"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There is an asymmetry between overvaluation and undervaluation</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6008" y="1690687"/>
            <a:ext cx="11096904" cy="4802187"/>
          </a:xfrm>
        </p:spPr>
        <p:txBody>
          <a:bodyPr>
            <a:normAutofit fontScale="92500" lnSpcReduction="10000"/>
          </a:bodyPr>
          <a:lstStyle/>
          <a:p>
            <a:pPr marL="0" indent="0" algn="just">
              <a:buNone/>
            </a:pPr>
            <a:r>
              <a:rPr lang="en-US" sz="4500" dirty="0">
                <a:latin typeface="Times New Roman" panose="02020603050405020304" pitchFamily="18" charset="0"/>
                <a:cs typeface="Times New Roman" panose="02020603050405020304" pitchFamily="18" charset="0"/>
              </a:rPr>
              <a:t>There is a clear asymmetry between situations of </a:t>
            </a:r>
            <a:r>
              <a:rPr lang="en-US" sz="4500" dirty="0">
                <a:highlight>
                  <a:srgbClr val="FFFF00"/>
                </a:highlight>
                <a:latin typeface="Times New Roman" panose="02020603050405020304" pitchFamily="18" charset="0"/>
                <a:cs typeface="Times New Roman" panose="02020603050405020304" pitchFamily="18" charset="0"/>
              </a:rPr>
              <a:t>currency undervaluation </a:t>
            </a:r>
            <a:r>
              <a:rPr lang="en-US" sz="4500" dirty="0">
                <a:latin typeface="Times New Roman" panose="02020603050405020304" pitchFamily="18" charset="0"/>
                <a:cs typeface="Times New Roman" panose="02020603050405020304" pitchFamily="18" charset="0"/>
              </a:rPr>
              <a:t>and </a:t>
            </a:r>
            <a:r>
              <a:rPr lang="en-US" sz="4500" dirty="0">
                <a:highlight>
                  <a:srgbClr val="FFFF00"/>
                </a:highlight>
                <a:latin typeface="Times New Roman" panose="02020603050405020304" pitchFamily="18" charset="0"/>
                <a:cs typeface="Times New Roman" panose="02020603050405020304" pitchFamily="18" charset="0"/>
              </a:rPr>
              <a:t>currency overvaluation</a:t>
            </a:r>
            <a:r>
              <a:rPr lang="en-US" sz="4500" dirty="0">
                <a:latin typeface="Times New Roman" panose="02020603050405020304" pitchFamily="18" charset="0"/>
                <a:cs typeface="Times New Roman" panose="02020603050405020304" pitchFamily="18" charset="0"/>
              </a:rPr>
              <a:t>. </a:t>
            </a:r>
          </a:p>
          <a:p>
            <a:pPr marL="0" indent="0" algn="just">
              <a:buNone/>
            </a:pPr>
            <a:endParaRPr lang="en-US" sz="4500" dirty="0">
              <a:latin typeface="Times New Roman" panose="02020603050405020304" pitchFamily="18" charset="0"/>
              <a:cs typeface="Times New Roman" panose="02020603050405020304" pitchFamily="18" charset="0"/>
            </a:endParaRPr>
          </a:p>
          <a:p>
            <a:pPr marL="0" indent="0" algn="just">
              <a:buNone/>
            </a:pPr>
            <a:r>
              <a:rPr lang="en-US" sz="45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Overvaluation</a:t>
            </a:r>
            <a:r>
              <a:rPr lang="en-US" sz="4500" dirty="0">
                <a:latin typeface="Times New Roman" panose="02020603050405020304" pitchFamily="18" charset="0"/>
                <a:cs typeface="Times New Roman" panose="02020603050405020304" pitchFamily="18" charset="0"/>
              </a:rPr>
              <a:t> simply cannot be sustained: Persistent overvaluation </a:t>
            </a:r>
            <a:r>
              <a:rPr lang="en-US" sz="4500" dirty="0">
                <a:latin typeface="Times New Roman" panose="02020603050405020304" pitchFamily="18" charset="0"/>
                <a:cs typeface="Times New Roman" panose="02020603050405020304" pitchFamily="18" charset="0"/>
                <a:sym typeface="Wingdings" panose="05000000000000000000" pitchFamily="2" charset="2"/>
              </a:rPr>
              <a:t> </a:t>
            </a:r>
            <a:r>
              <a:rPr lang="en-US" sz="4500" dirty="0">
                <a:latin typeface="Times New Roman" panose="02020603050405020304" pitchFamily="18" charset="0"/>
                <a:cs typeface="Times New Roman" panose="02020603050405020304" pitchFamily="18" charset="0"/>
              </a:rPr>
              <a:t>increasingly tighter protectionist measures </a:t>
            </a:r>
            <a:r>
              <a:rPr lang="en-US" sz="4500" dirty="0">
                <a:latin typeface="Times New Roman" panose="02020603050405020304" pitchFamily="18" charset="0"/>
                <a:cs typeface="Times New Roman" panose="02020603050405020304" pitchFamily="18" charset="0"/>
                <a:sym typeface="Wingdings" panose="05000000000000000000" pitchFamily="2" charset="2"/>
              </a:rPr>
              <a:t> </a:t>
            </a:r>
            <a:r>
              <a:rPr lang="en-US" sz="4500" dirty="0">
                <a:latin typeface="Times New Roman" panose="02020603050405020304" pitchFamily="18" charset="0"/>
                <a:cs typeface="Times New Roman" panose="02020603050405020304" pitchFamily="18" charset="0"/>
              </a:rPr>
              <a:t>experience a currency collapse </a:t>
            </a:r>
            <a:r>
              <a:rPr lang="en-US" sz="2200" dirty="0">
                <a:latin typeface="Times New Roman" panose="02020603050405020304" pitchFamily="18" charset="0"/>
                <a:cs typeface="Times New Roman" panose="02020603050405020304" pitchFamily="18" charset="0"/>
              </a:rPr>
              <a:t>(Edwards, 1989).</a:t>
            </a:r>
          </a:p>
          <a:p>
            <a:pPr marL="0" indent="0" algn="just">
              <a:buNone/>
            </a:pPr>
            <a:endParaRPr lang="fi-FI" sz="2000" dirty="0"/>
          </a:p>
          <a:p>
            <a:pPr marL="0" indent="0" algn="just">
              <a:buNone/>
            </a:pPr>
            <a:endParaRPr lang="en-US" sz="2000" dirty="0"/>
          </a:p>
        </p:txBody>
      </p:sp>
    </p:spTree>
    <p:extLst>
      <p:ext uri="{BB962C8B-B14F-4D97-AF65-F5344CB8AC3E}">
        <p14:creationId xmlns:p14="http://schemas.microsoft.com/office/powerpoint/2010/main" val="2821586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F305-B0B8-48E2-BEF7-F53C011680F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Currency undervaluation</a:t>
            </a:r>
            <a:endParaRPr lang="LID4096"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D2F42E-B473-4E62-8CCB-10ADA812799A}"/>
              </a:ext>
            </a:extLst>
          </p:cNvPr>
          <p:cNvSpPr>
            <a:spLocks noGrp="1"/>
          </p:cNvSpPr>
          <p:nvPr>
            <p:ph idx="1"/>
          </p:nvPr>
        </p:nvSpPr>
        <p:spPr>
          <a:xfrm>
            <a:off x="838200" y="1825625"/>
            <a:ext cx="10515600" cy="4667250"/>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China example:</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Chinese government has been buying US dollar-denominated Treasury bills </a:t>
            </a:r>
            <a:r>
              <a:rPr lang="en-US" dirty="0">
                <a:latin typeface="Times New Roman" panose="02020603050405020304" pitchFamily="18" charset="0"/>
                <a:cs typeface="Times New Roman" panose="02020603050405020304" pitchFamily="18" charset="0"/>
                <a:sym typeface="Wingdings" panose="05000000000000000000" pitchFamily="2" charset="2"/>
              </a:rPr>
              <a:t> Increasing demand for US dollars  Chinese currency was depreciating </a:t>
            </a:r>
            <a:r>
              <a:rPr lang="en-US" dirty="0" err="1">
                <a:latin typeface="Times New Roman" panose="02020603050405020304" pitchFamily="18" charset="0"/>
                <a:cs typeface="Times New Roman" panose="02020603050405020304" pitchFamily="18" charset="0"/>
                <a:sym typeface="Wingdings" panose="05000000000000000000" pitchFamily="2" charset="2"/>
              </a:rPr>
              <a:t>agains</a:t>
            </a:r>
            <a:r>
              <a:rPr lang="en-US" dirty="0">
                <a:latin typeface="Times New Roman" panose="02020603050405020304" pitchFamily="18" charset="0"/>
                <a:cs typeface="Times New Roman" panose="02020603050405020304" pitchFamily="18" charset="0"/>
                <a:sym typeface="Wingdings" panose="05000000000000000000" pitchFamily="2" charset="2"/>
              </a:rPr>
              <a:t> US dollar (artificial depreciation)</a:t>
            </a:r>
            <a:r>
              <a:rPr lang="en-US" dirty="0">
                <a:latin typeface="Times New Roman" panose="02020603050405020304" pitchFamily="18" charset="0"/>
                <a:cs typeface="Times New Roman" panose="02020603050405020304" pitchFamily="18" charset="0"/>
              </a:rPr>
              <a:t>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This policy helped China to stimulate its export and outcompete US producers in the world market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Trade war between China and USA</a:t>
            </a:r>
            <a:endParaRPr lang="LID4096"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51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3" y="365125"/>
            <a:ext cx="10794507" cy="1325563"/>
          </a:xfrm>
        </p:spPr>
        <p:txBody>
          <a:bodyPr>
            <a:normAutofit/>
          </a:bodyPr>
          <a:lstStyle/>
          <a:p>
            <a:r>
              <a:rPr lang="fi-FI" sz="3000" b="1" dirty="0">
                <a:solidFill>
                  <a:srgbClr val="7030A0"/>
                </a:solidFill>
                <a:highlight>
                  <a:srgbClr val="FFFF00"/>
                </a:highlight>
                <a:latin typeface="Times New Roman" panose="02020603050405020304" pitchFamily="18" charset="0"/>
                <a:cs typeface="Times New Roman" panose="02020603050405020304" pitchFamily="18" charset="0"/>
              </a:rPr>
              <a:t>10th </a:t>
            </a:r>
            <a:r>
              <a:rPr lang="fi-FI" sz="3000" b="1" dirty="0" err="1">
                <a:solidFill>
                  <a:srgbClr val="7030A0"/>
                </a:solidFill>
                <a:highlight>
                  <a:srgbClr val="FFFF00"/>
                </a:highlight>
                <a:latin typeface="Times New Roman" panose="02020603050405020304" pitchFamily="18" charset="0"/>
                <a:cs typeface="Times New Roman" panose="02020603050405020304" pitchFamily="18" charset="0"/>
              </a:rPr>
              <a:t>Regularity</a:t>
            </a:r>
            <a:r>
              <a:rPr lang="fi-FI"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Even under Flexible Exchange Rates the extent for Independent Monetary Policy is Limited</a:t>
            </a:r>
          </a:p>
        </p:txBody>
      </p:sp>
      <p:sp>
        <p:nvSpPr>
          <p:cNvPr id="3" name="Content Placeholder 2"/>
          <p:cNvSpPr>
            <a:spLocks noGrp="1"/>
          </p:cNvSpPr>
          <p:nvPr>
            <p:ph idx="1"/>
          </p:nvPr>
        </p:nvSpPr>
        <p:spPr>
          <a:xfrm>
            <a:off x="559293" y="1825625"/>
            <a:ext cx="10981677" cy="4667250"/>
          </a:xfrm>
        </p:spPr>
        <p:txBody>
          <a:bodyPr>
            <a:normAutofit lnSpcReduction="10000"/>
          </a:bodyPr>
          <a:lstStyle/>
          <a:p>
            <a:pPr marL="0" indent="0" algn="just">
              <a:buNone/>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Mundell-Fleming model: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Countries with fixed regimes cannot undertake independent monetary policy.</a:t>
            </a:r>
          </a:p>
          <a:p>
            <a:pPr marL="0" indent="0" algn="just">
              <a:buNone/>
            </a:pPr>
            <a:r>
              <a:rPr lang="en-US" sz="3200" dirty="0">
                <a:latin typeface="Times New Roman" panose="02020603050405020304" pitchFamily="18" charset="0"/>
                <a:cs typeface="Times New Roman" panose="02020603050405020304" pitchFamily="18" charset="0"/>
              </a:rPr>
              <a:t>Countries with flexible exchange rates are able to conduct independent monetary policy.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highlight>
                  <a:srgbClr val="FFFF00"/>
                </a:highlight>
                <a:latin typeface="Times New Roman" panose="02020603050405020304" pitchFamily="18" charset="0"/>
                <a:cs typeface="Times New Roman" panose="02020603050405020304" pitchFamily="18" charset="0"/>
              </a:rPr>
              <a:t>More recently, however, some authors have argued that countries with flexible exchange rate do not have true monetary autonomy.</a:t>
            </a:r>
          </a:p>
          <a:p>
            <a:pPr marL="0" indent="0">
              <a:buNone/>
            </a:pPr>
            <a:endParaRPr lang="fi-FI"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534758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500" b="1" dirty="0">
                <a:solidFill>
                  <a:srgbClr val="7030A0"/>
                </a:solidFill>
                <a:highlight>
                  <a:srgbClr val="FFFF00"/>
                </a:highlight>
                <a:latin typeface="Times New Roman" panose="02020603050405020304" pitchFamily="18" charset="0"/>
                <a:cs typeface="Times New Roman" panose="02020603050405020304" pitchFamily="18" charset="0"/>
              </a:rPr>
              <a:t>11th </a:t>
            </a:r>
            <a:r>
              <a:rPr lang="fi-FI" sz="2500" b="1" dirty="0" err="1">
                <a:solidFill>
                  <a:srgbClr val="7030A0"/>
                </a:solidFill>
                <a:highlight>
                  <a:srgbClr val="FFFF00"/>
                </a:highlight>
                <a:latin typeface="Times New Roman" panose="02020603050405020304" pitchFamily="18" charset="0"/>
                <a:cs typeface="Times New Roman" panose="02020603050405020304" pitchFamily="18" charset="0"/>
              </a:rPr>
              <a:t>regularity</a:t>
            </a:r>
            <a:r>
              <a:rPr lang="fi-FI" sz="2500" b="1"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There has been an important Structural Break in the relationship between the USD Real Effective Exchange Rate and the Real Effective Exchange Rate of the Emerging Commodity Exporters</a:t>
            </a:r>
          </a:p>
        </p:txBody>
      </p:sp>
      <p:sp>
        <p:nvSpPr>
          <p:cNvPr id="3" name="Content Placeholder 2"/>
          <p:cNvSpPr>
            <a:spLocks noGrp="1"/>
          </p:cNvSpPr>
          <p:nvPr>
            <p:ph idx="1"/>
          </p:nvPr>
        </p:nvSpPr>
        <p:spPr>
          <a:xfrm>
            <a:off x="838200" y="1825625"/>
            <a:ext cx="10515600" cy="466725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In the aftermath of the 2007-2009 global financial crisis policymakers throughout Latin America (and other commodity exporting countries, for that matter) have become concerned about the (real) strengthening of their currencies.</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Real exchange rate (RER) appreciations throughout the region have reduced competitiveness, hurt export, and generated political pressure from tradable goods’ producers.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Trade wars: </a:t>
            </a:r>
            <a:r>
              <a:rPr lang="en-US" sz="2400" dirty="0">
                <a:latin typeface="Times New Roman" panose="02020603050405020304" pitchFamily="18" charset="0"/>
                <a:cs typeface="Times New Roman" panose="02020603050405020304" pitchFamily="18" charset="0"/>
                <a:sym typeface="Wingdings" panose="05000000000000000000" pitchFamily="2" charset="2"/>
              </a:rPr>
              <a:t>Countries are interested to undervalue their currencies to foster export  appreciation of currencies in competing countries! China-USA-Latin American countries` example!</a:t>
            </a:r>
            <a:endParaRPr lang="en-US" sz="2400" dirty="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937883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365125"/>
            <a:ext cx="11222182" cy="1000537"/>
          </a:xfrm>
        </p:spPr>
        <p:txBody>
          <a:bodyPr>
            <a:normAutofit fontScale="90000"/>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advanced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07311333"/>
              </p:ext>
            </p:extLst>
          </p:nvPr>
        </p:nvGraphicFramePr>
        <p:xfrm>
          <a:off x="365759" y="1825625"/>
          <a:ext cx="3931919"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984641114"/>
              </p:ext>
            </p:extLst>
          </p:nvPr>
        </p:nvGraphicFramePr>
        <p:xfrm>
          <a:off x="4414057" y="1766887"/>
          <a:ext cx="3690851" cy="4218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382400044"/>
              </p:ext>
            </p:extLst>
          </p:nvPr>
        </p:nvGraphicFramePr>
        <p:xfrm>
          <a:off x="8221287" y="1766887"/>
          <a:ext cx="3724102" cy="44100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9197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secondary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62253351"/>
              </p:ext>
            </p:extLst>
          </p:nvPr>
        </p:nvGraphicFramePr>
        <p:xfrm>
          <a:off x="216132" y="1825625"/>
          <a:ext cx="3607723"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962604973"/>
              </p:ext>
            </p:extLst>
          </p:nvPr>
        </p:nvGraphicFramePr>
        <p:xfrm>
          <a:off x="3810000" y="1476375"/>
          <a:ext cx="3721331" cy="4700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75652070"/>
              </p:ext>
            </p:extLst>
          </p:nvPr>
        </p:nvGraphicFramePr>
        <p:xfrm>
          <a:off x="7531331" y="1609377"/>
          <a:ext cx="4572000" cy="4567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4215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frontier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9543163"/>
              </p:ext>
            </p:extLst>
          </p:nvPr>
        </p:nvGraphicFramePr>
        <p:xfrm>
          <a:off x="58189" y="1825625"/>
          <a:ext cx="589372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90585928"/>
              </p:ext>
            </p:extLst>
          </p:nvPr>
        </p:nvGraphicFramePr>
        <p:xfrm>
          <a:off x="6204065" y="1976438"/>
          <a:ext cx="5674822" cy="4200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715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frontier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0373068"/>
              </p:ext>
            </p:extLst>
          </p:nvPr>
        </p:nvGraphicFramePr>
        <p:xfrm>
          <a:off x="1" y="1825625"/>
          <a:ext cx="369916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919366827"/>
              </p:ext>
            </p:extLst>
          </p:nvPr>
        </p:nvGraphicFramePr>
        <p:xfrm>
          <a:off x="3699165" y="1901031"/>
          <a:ext cx="3882042" cy="4200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87253461"/>
              </p:ext>
            </p:extLst>
          </p:nvPr>
        </p:nvGraphicFramePr>
        <p:xfrm>
          <a:off x="7492539" y="1825624"/>
          <a:ext cx="4572000" cy="4200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2904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advanced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14405793"/>
              </p:ext>
            </p:extLst>
          </p:nvPr>
        </p:nvGraphicFramePr>
        <p:xfrm>
          <a:off x="0" y="1825625"/>
          <a:ext cx="406492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635339169"/>
              </p:ext>
            </p:extLst>
          </p:nvPr>
        </p:nvGraphicFramePr>
        <p:xfrm>
          <a:off x="4064924" y="1615439"/>
          <a:ext cx="3823854" cy="4768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044925335"/>
              </p:ext>
            </p:extLst>
          </p:nvPr>
        </p:nvGraphicFramePr>
        <p:xfrm>
          <a:off x="7888777" y="1615438"/>
          <a:ext cx="4159135" cy="4835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093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FC55C6-8EB5-4448-BB12-A628DC3F06EF}"/>
              </a:ext>
            </a:extLst>
          </p:cNvPr>
          <p:cNvPicPr>
            <a:picLocks noChangeAspect="1"/>
          </p:cNvPicPr>
          <p:nvPr/>
        </p:nvPicPr>
        <p:blipFill>
          <a:blip r:embed="rId2"/>
          <a:stretch>
            <a:fillRect/>
          </a:stretch>
        </p:blipFill>
        <p:spPr>
          <a:xfrm>
            <a:off x="136935" y="560439"/>
            <a:ext cx="4425233" cy="5181600"/>
          </a:xfrm>
          <a:prstGeom prst="rect">
            <a:avLst/>
          </a:prstGeom>
        </p:spPr>
      </p:pic>
      <p:pic>
        <p:nvPicPr>
          <p:cNvPr id="3" name="Picture 2">
            <a:extLst>
              <a:ext uri="{FF2B5EF4-FFF2-40B4-BE49-F238E27FC236}">
                <a16:creationId xmlns:a16="http://schemas.microsoft.com/office/drawing/2014/main" id="{3F50C5EC-EE0B-4FFC-BF52-C717EBEC6471}"/>
              </a:ext>
            </a:extLst>
          </p:cNvPr>
          <p:cNvPicPr>
            <a:picLocks noChangeAspect="1"/>
          </p:cNvPicPr>
          <p:nvPr/>
        </p:nvPicPr>
        <p:blipFill>
          <a:blip r:embed="rId2"/>
          <a:stretch>
            <a:fillRect/>
          </a:stretch>
        </p:blipFill>
        <p:spPr>
          <a:xfrm>
            <a:off x="8229601" y="462115"/>
            <a:ext cx="3825464" cy="5181601"/>
          </a:xfrm>
          <a:prstGeom prst="rect">
            <a:avLst/>
          </a:prstGeom>
        </p:spPr>
      </p:pic>
      <p:pic>
        <p:nvPicPr>
          <p:cNvPr id="4" name="Picture 3">
            <a:extLst>
              <a:ext uri="{FF2B5EF4-FFF2-40B4-BE49-F238E27FC236}">
                <a16:creationId xmlns:a16="http://schemas.microsoft.com/office/drawing/2014/main" id="{40309299-D8A7-4431-820E-86BE1D2FC5C3}"/>
              </a:ext>
            </a:extLst>
          </p:cNvPr>
          <p:cNvPicPr>
            <a:picLocks noChangeAspect="1"/>
          </p:cNvPicPr>
          <p:nvPr/>
        </p:nvPicPr>
        <p:blipFill>
          <a:blip r:embed="rId2"/>
          <a:stretch>
            <a:fillRect/>
          </a:stretch>
        </p:blipFill>
        <p:spPr>
          <a:xfrm>
            <a:off x="4266483" y="462115"/>
            <a:ext cx="4061439" cy="5279923"/>
          </a:xfrm>
          <a:prstGeom prst="rect">
            <a:avLst/>
          </a:prstGeom>
        </p:spPr>
      </p:pic>
      <p:cxnSp>
        <p:nvCxnSpPr>
          <p:cNvPr id="6" name="Straight Connector 5">
            <a:extLst>
              <a:ext uri="{FF2B5EF4-FFF2-40B4-BE49-F238E27FC236}">
                <a16:creationId xmlns:a16="http://schemas.microsoft.com/office/drawing/2014/main" id="{13A43807-A88A-4A55-9B31-40214DC4E76A}"/>
              </a:ext>
            </a:extLst>
          </p:cNvPr>
          <p:cNvCxnSpPr/>
          <p:nvPr/>
        </p:nvCxnSpPr>
        <p:spPr>
          <a:xfrm>
            <a:off x="1327355" y="835742"/>
            <a:ext cx="1976284" cy="37067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A8F6D8-FF6C-4B21-BBDB-86741C2FE7C4}"/>
              </a:ext>
            </a:extLst>
          </p:cNvPr>
          <p:cNvCxnSpPr/>
          <p:nvPr/>
        </p:nvCxnSpPr>
        <p:spPr>
          <a:xfrm>
            <a:off x="2432482" y="1115961"/>
            <a:ext cx="0" cy="393543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132149-30BF-4F11-B11D-15A420D5266F}"/>
              </a:ext>
            </a:extLst>
          </p:cNvPr>
          <p:cNvCxnSpPr/>
          <p:nvPr/>
        </p:nvCxnSpPr>
        <p:spPr>
          <a:xfrm>
            <a:off x="1926454" y="2902998"/>
            <a:ext cx="9587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B20A147-1C3F-4FC6-A72F-E8225B567A74}"/>
              </a:ext>
            </a:extLst>
          </p:cNvPr>
          <p:cNvSpPr/>
          <p:nvPr/>
        </p:nvSpPr>
        <p:spPr>
          <a:xfrm>
            <a:off x="501445" y="5889523"/>
            <a:ext cx="2871020" cy="59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inflation</a:t>
            </a:r>
            <a:endParaRPr lang="LID4096" dirty="0"/>
          </a:p>
        </p:txBody>
      </p:sp>
      <p:cxnSp>
        <p:nvCxnSpPr>
          <p:cNvPr id="13" name="Straight Connector 12">
            <a:extLst>
              <a:ext uri="{FF2B5EF4-FFF2-40B4-BE49-F238E27FC236}">
                <a16:creationId xmlns:a16="http://schemas.microsoft.com/office/drawing/2014/main" id="{48DBA854-FDEF-433B-93CA-3906DF185786}"/>
              </a:ext>
            </a:extLst>
          </p:cNvPr>
          <p:cNvCxnSpPr/>
          <p:nvPr/>
        </p:nvCxnSpPr>
        <p:spPr>
          <a:xfrm>
            <a:off x="5388077" y="560439"/>
            <a:ext cx="1946788" cy="38247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89EE32-D632-40C9-8452-B477548C1169}"/>
              </a:ext>
            </a:extLst>
          </p:cNvPr>
          <p:cNvCxnSpPr/>
          <p:nvPr/>
        </p:nvCxnSpPr>
        <p:spPr>
          <a:xfrm>
            <a:off x="6174658" y="1115961"/>
            <a:ext cx="68826" cy="393543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1B60E9-BD5D-4153-9D1A-98EA27CF368E}"/>
              </a:ext>
            </a:extLst>
          </p:cNvPr>
          <p:cNvCxnSpPr/>
          <p:nvPr/>
        </p:nvCxnSpPr>
        <p:spPr>
          <a:xfrm flipH="1">
            <a:off x="9144000" y="1042219"/>
            <a:ext cx="98323" cy="3854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DCC4EA3-7524-499D-AF83-7B69C3412B49}"/>
              </a:ext>
            </a:extLst>
          </p:cNvPr>
          <p:cNvSpPr/>
          <p:nvPr/>
        </p:nvSpPr>
        <p:spPr>
          <a:xfrm>
            <a:off x="4678532" y="5889523"/>
            <a:ext cx="2656333" cy="59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Inflation and growth</a:t>
            </a:r>
            <a:endParaRPr lang="LID4096" dirty="0"/>
          </a:p>
        </p:txBody>
      </p:sp>
      <p:sp>
        <p:nvSpPr>
          <p:cNvPr id="21" name="Rectangle 20">
            <a:extLst>
              <a:ext uri="{FF2B5EF4-FFF2-40B4-BE49-F238E27FC236}">
                <a16:creationId xmlns:a16="http://schemas.microsoft.com/office/drawing/2014/main" id="{B67C67D9-9A91-41B7-AFA3-803C4D4B975C}"/>
              </a:ext>
            </a:extLst>
          </p:cNvPr>
          <p:cNvSpPr/>
          <p:nvPr/>
        </p:nvSpPr>
        <p:spPr>
          <a:xfrm>
            <a:off x="8739971" y="5840362"/>
            <a:ext cx="2656333" cy="648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push inflation</a:t>
            </a:r>
            <a:endParaRPr lang="LID4096" dirty="0"/>
          </a:p>
        </p:txBody>
      </p:sp>
      <p:cxnSp>
        <p:nvCxnSpPr>
          <p:cNvPr id="23" name="Straight Connector 22">
            <a:extLst>
              <a:ext uri="{FF2B5EF4-FFF2-40B4-BE49-F238E27FC236}">
                <a16:creationId xmlns:a16="http://schemas.microsoft.com/office/drawing/2014/main" id="{45627660-6EBA-4E92-9DF4-7A325A94D9D8}"/>
              </a:ext>
            </a:extLst>
          </p:cNvPr>
          <p:cNvCxnSpPr/>
          <p:nvPr/>
        </p:nvCxnSpPr>
        <p:spPr>
          <a:xfrm flipH="1">
            <a:off x="4793942" y="2121763"/>
            <a:ext cx="1380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B48723-C911-4AF5-A235-14A7C5E19EFD}"/>
              </a:ext>
            </a:extLst>
          </p:cNvPr>
          <p:cNvCxnSpPr/>
          <p:nvPr/>
        </p:nvCxnSpPr>
        <p:spPr>
          <a:xfrm flipH="1">
            <a:off x="8739971" y="1642369"/>
            <a:ext cx="4040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1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Inflation risk in emerging markets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761606"/>
          </a:xfrm>
        </p:spPr>
        <p:txBody>
          <a:bodyPr>
            <a:noAutofit/>
          </a:bodyPr>
          <a:lstStyle/>
          <a:p>
            <a:pPr marL="0" indent="0" algn="just">
              <a:buNone/>
            </a:pPr>
            <a:r>
              <a:rPr lang="en-US" sz="3800" dirty="0">
                <a:latin typeface="Times New Roman" panose="02020603050405020304" pitchFamily="18" charset="0"/>
                <a:cs typeface="Times New Roman" panose="02020603050405020304" pitchFamily="18" charset="0"/>
              </a:rPr>
              <a:t>Economic growth + insufficient monetary restraint</a:t>
            </a:r>
          </a:p>
          <a:p>
            <a:pPr marL="0" indent="0" algn="just">
              <a:buNone/>
            </a:pPr>
            <a:r>
              <a:rPr lang="en-US" sz="38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sym typeface="Wingdings" panose="05000000000000000000" pitchFamily="2" charset="2"/>
              </a:rPr>
              <a:t> </a:t>
            </a:r>
            <a:r>
              <a:rPr lang="en-US" sz="3800" dirty="0">
                <a:latin typeface="Times New Roman" panose="02020603050405020304" pitchFamily="18" charset="0"/>
                <a:cs typeface="Times New Roman" panose="02020603050405020304" pitchFamily="18" charset="0"/>
              </a:rPr>
              <a:t>high inflation, a problem that has periodically cropped up in emerging markets. </a:t>
            </a:r>
          </a:p>
          <a:p>
            <a:pPr marL="0" indent="0" algn="just">
              <a:buNone/>
            </a:pPr>
            <a:endParaRPr lang="en-US" sz="3800">
              <a:latin typeface="Times New Roman" panose="02020603050405020304" pitchFamily="18" charset="0"/>
              <a:cs typeface="Times New Roman" panose="02020603050405020304" pitchFamily="18" charset="0"/>
            </a:endParaRPr>
          </a:p>
          <a:p>
            <a:pPr marL="0" indent="0" algn="just">
              <a:buNone/>
            </a:pPr>
            <a:r>
              <a:rPr lang="en-US" sz="3800">
                <a:latin typeface="Times New Roman" panose="02020603050405020304" pitchFamily="18" charset="0"/>
                <a:cs typeface="Times New Roman" panose="02020603050405020304" pitchFamily="18" charset="0"/>
              </a:rPr>
              <a:t>Runaway inflation </a:t>
            </a:r>
            <a:r>
              <a:rPr lang="en-US" sz="3800">
                <a:latin typeface="Times New Roman" panose="02020603050405020304" pitchFamily="18" charset="0"/>
                <a:cs typeface="Times New Roman" panose="02020603050405020304" pitchFamily="18" charset="0"/>
                <a:sym typeface="Wingdings" panose="05000000000000000000" pitchFamily="2" charset="2"/>
              </a:rPr>
              <a:t></a:t>
            </a:r>
            <a:r>
              <a:rPr lang="en-US" sz="3800">
                <a:latin typeface="Times New Roman" panose="02020603050405020304" pitchFamily="18" charset="0"/>
                <a:cs typeface="Times New Roman" panose="02020603050405020304" pitchFamily="18" charset="0"/>
              </a:rPr>
              <a:t> devalue currencies, hurt corporate profit margins, and abruptly slow economic growth.</a:t>
            </a:r>
            <a:endParaRPr lang="fi-FI"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57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Inflation</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trends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802187"/>
          </a:xfrm>
        </p:spPr>
        <p:txBody>
          <a:bodyPr>
            <a:normAutofit lnSpcReduction="10000"/>
          </a:bodyPr>
          <a:lstStyle/>
          <a:p>
            <a:pPr marL="0" indent="0" algn="just">
              <a:buNone/>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Crises in emerging markets in the 1990s (Mexico in 1994, Asia in 1997 and 1998) </a:t>
            </a:r>
            <a:r>
              <a:rPr lang="en-US"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central banks </a:t>
            </a:r>
            <a:r>
              <a:rPr lang="en-US" sz="2600" dirty="0">
                <a:latin typeface="Times New Roman" panose="02020603050405020304" pitchFamily="18" charset="0"/>
                <a:cs typeface="Times New Roman" panose="02020603050405020304" pitchFamily="18" charset="0"/>
                <a:sym typeface="Wingdings" panose="05000000000000000000" pitchFamily="2" charset="2"/>
              </a:rPr>
              <a:t>started </a:t>
            </a:r>
            <a:r>
              <a:rPr lang="en-US" sz="2600" dirty="0">
                <a:latin typeface="Times New Roman" panose="02020603050405020304" pitchFamily="18" charset="0"/>
                <a:cs typeface="Times New Roman" panose="02020603050405020304" pitchFamily="18" charset="0"/>
              </a:rPr>
              <a:t>policies that aimed to make inflation targeting part of their standard, ongoing monetary policy.</a:t>
            </a:r>
          </a:p>
          <a:p>
            <a:pPr marL="0" indent="0" algn="just">
              <a:buNone/>
            </a:pP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Increased independence for the major emerging market central banks and broadly lower levels of domestic currency volatility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merging market inflation has generally trended downwards over the past 10-15 years with fewer spikes of hyper-inflation. </a:t>
            </a:r>
          </a:p>
          <a:p>
            <a:pPr marL="0" indent="0">
              <a:buNone/>
            </a:pPr>
            <a:endParaRPr lang="fi-FI" dirty="0"/>
          </a:p>
        </p:txBody>
      </p:sp>
    </p:spTree>
    <p:extLst>
      <p:ext uri="{BB962C8B-B14F-4D97-AF65-F5344CB8AC3E}">
        <p14:creationId xmlns:p14="http://schemas.microsoft.com/office/powerpoint/2010/main" val="276350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68479026"/>
              </p:ext>
            </p:extLst>
          </p:nvPr>
        </p:nvGraphicFramePr>
        <p:xfrm>
          <a:off x="174568" y="66502"/>
          <a:ext cx="12017432" cy="6633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876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8937</TotalTime>
  <Words>3613</Words>
  <Application>Microsoft Office PowerPoint</Application>
  <PresentationFormat>Widescreen</PresentationFormat>
  <Paragraphs>345</Paragraphs>
  <Slides>58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Times New Roman</vt:lpstr>
      <vt:lpstr>Wingdings</vt:lpstr>
      <vt:lpstr>Office Theme</vt:lpstr>
      <vt:lpstr>Inflation and exchange rates in Emerging Markets</vt:lpstr>
      <vt:lpstr>Plan</vt:lpstr>
      <vt:lpstr>Inflation and investment decisions</vt:lpstr>
      <vt:lpstr>Inflation for investment in stocks versus bonds and FDI</vt:lpstr>
      <vt:lpstr>Economic growth and inflation</vt:lpstr>
      <vt:lpstr>PowerPoint Presentation</vt:lpstr>
      <vt:lpstr>Inflation risk in emerging markets</vt:lpstr>
      <vt:lpstr>Inflation in emerging markets: Current trends</vt:lpstr>
      <vt:lpstr>PowerPoint Presentation</vt:lpstr>
      <vt:lpstr>PowerPoint Presentation</vt:lpstr>
      <vt:lpstr>PowerPoint Presentation</vt:lpstr>
      <vt:lpstr>Factors of disinflation in emerging markets</vt:lpstr>
      <vt:lpstr>The average volatility in headline prices across emerging markets has fallen gradually over the past two decades, and now sits at a record low of 1.5 percent.</vt:lpstr>
      <vt:lpstr>Decrease in inflation volatility in emerging markets:</vt:lpstr>
      <vt:lpstr> Video: Get Your Portfolio Ready for Future Inflation  </vt:lpstr>
      <vt:lpstr>Inflation-protected investment in emerging markets</vt:lpstr>
      <vt:lpstr>Exchange risk and investment decisions in emerging markets</vt:lpstr>
      <vt:lpstr>What is exchange rate: Reminder</vt:lpstr>
      <vt:lpstr>Why exchange rate for investment decision?</vt:lpstr>
      <vt:lpstr>Exchange rate, trade and invetsment decisions  (Nucci and Pozzolo 2001, European Economic Review)</vt:lpstr>
      <vt:lpstr>Exchange rate, trade and invetsment decisions</vt:lpstr>
      <vt:lpstr>Exchange rate, trade and invetsment decisions</vt:lpstr>
      <vt:lpstr>Exchange rates and Foreign Direct Investment (Goldberg) </vt:lpstr>
      <vt:lpstr>Exchange rates and Foreign Direct Investment (Goldberg) </vt:lpstr>
      <vt:lpstr>A “firm-specific asset” argument  (Blonigen, American Economic Review 1997)</vt:lpstr>
      <vt:lpstr>Volatility of exchange rate and FDI activity: ”Production flexibility” argument</vt:lpstr>
      <vt:lpstr>Volatility of exchange rate and FDI activity: “Risk aversion” argument</vt:lpstr>
      <vt:lpstr>”Production flexibility” vs.  ”Risk aversion” arguments</vt:lpstr>
      <vt:lpstr>PowerPoint Presentation</vt:lpstr>
      <vt:lpstr>De facto regimes differ from de jure</vt:lpstr>
      <vt:lpstr>Advantages of fixed exchange rates</vt:lpstr>
      <vt:lpstr>Advantages of floating exchange rates</vt:lpstr>
      <vt:lpstr>Which factors are likely to dominate, the advantages of fixed exchange rates or the advantages of floating?</vt:lpstr>
      <vt:lpstr>Standard theory of exchange rate regime choice bases its analysis on the nature of shocks:</vt:lpstr>
      <vt:lpstr>Standard theory of exchange rate regime choice - continue</vt:lpstr>
      <vt:lpstr>PowerPoint Presentation</vt:lpstr>
      <vt:lpstr>PowerPoint Presentation</vt:lpstr>
      <vt:lpstr>Choice of Exchange Rate Regime in Emerging Markets</vt:lpstr>
      <vt:lpstr>11 empirical regularities of exchange rates in Emerging Markets (Edwards 2011)</vt:lpstr>
      <vt:lpstr>1st regularity: Exchange rate crises are very costly</vt:lpstr>
      <vt:lpstr>2nd regularity: Countries with More Flexible Exchange Rates Have Tended to Grow Faster in the Long Run than Countries with Rigid Currency Pegs</vt:lpstr>
      <vt:lpstr>3rd regularity: Dollarized Countries do not Outperform Countries with a Currency of their Own</vt:lpstr>
      <vt:lpstr>Economic effects of dollarization: Supporters</vt:lpstr>
      <vt:lpstr>Economic effects of dollarization: Opponents</vt:lpstr>
      <vt:lpstr>4th regularity: Countries with flexible exchange rates are able to accommodate external shocks better than countries with rigid rates</vt:lpstr>
      <vt:lpstr>5th regularity: Under Capital Mobility and Fixed Exchange Rates, there is no room for (fully) Independent Monetary Policy (The Impossibility of the Holy Trinity)</vt:lpstr>
      <vt:lpstr>6th regularity: Exchange Rate Adjustment Based on Inflation Rate Differentials Result in a Loss of Anchor and in Macroeconomic Instability</vt:lpstr>
      <vt:lpstr>7th Regularity: Exchange Rate-Based Stabilization Programs are Dangerous, and have often generated severe Currency Overvaluation</vt:lpstr>
      <vt:lpstr>8th Regularity: Real Exchange Rate Misalignment can be Very Costly</vt:lpstr>
      <vt:lpstr>9th regularity: There is an asymmetry between overvaluation and undervaluation</vt:lpstr>
      <vt:lpstr>Currency undervaluation</vt:lpstr>
      <vt:lpstr>10th Regularity: Even under Flexible Exchange Rates the extent for Independent Monetary Policy is Limited</vt:lpstr>
      <vt:lpstr>11th regularity: There has been an important Structural Break in the relationship between the USD Real Effective Exchange Rate and the Real Effective Exchange Rate of the Emerging Commodity Exporters</vt:lpstr>
      <vt:lpstr>Exchange rate in advanced emerging markets, local currency to USD</vt:lpstr>
      <vt:lpstr>Exchange rate in secondary emerging markets, local currency to USD</vt:lpstr>
      <vt:lpstr>Exchange rate in frontier emerging markets, local currency to USD</vt:lpstr>
      <vt:lpstr>Exchange rate in frontier emerging markets, local currency to USD</vt:lpstr>
      <vt:lpstr>Exchange rate in advanced markets, local currency to USD</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rates in emerging economies</dc:title>
  <dc:creator>Ledyaeva Svetlana</dc:creator>
  <cp:lastModifiedBy>Ledyaeva Svetlana</cp:lastModifiedBy>
  <cp:revision>369</cp:revision>
  <dcterms:created xsi:type="dcterms:W3CDTF">2017-02-16T09:29:57Z</dcterms:created>
  <dcterms:modified xsi:type="dcterms:W3CDTF">2022-01-21T08:55:18Z</dcterms:modified>
</cp:coreProperties>
</file>