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  <p:sldMasterId id="2147484774" r:id="rId2"/>
  </p:sldMasterIdLst>
  <p:notesMasterIdLst>
    <p:notesMasterId r:id="rId33"/>
  </p:notesMasterIdLst>
  <p:handoutMasterIdLst>
    <p:handoutMasterId r:id="rId34"/>
  </p:handoutMasterIdLst>
  <p:sldIdLst>
    <p:sldId id="311" r:id="rId3"/>
    <p:sldId id="258" r:id="rId4"/>
    <p:sldId id="259" r:id="rId5"/>
    <p:sldId id="260" r:id="rId6"/>
    <p:sldId id="303" r:id="rId7"/>
    <p:sldId id="297" r:id="rId8"/>
    <p:sldId id="299" r:id="rId9"/>
    <p:sldId id="287" r:id="rId10"/>
    <p:sldId id="288" r:id="rId11"/>
    <p:sldId id="300" r:id="rId12"/>
    <p:sldId id="304" r:id="rId13"/>
    <p:sldId id="312" r:id="rId14"/>
    <p:sldId id="301" r:id="rId15"/>
    <p:sldId id="302" r:id="rId16"/>
    <p:sldId id="290" r:id="rId17"/>
    <p:sldId id="291" r:id="rId18"/>
    <p:sldId id="292" r:id="rId19"/>
    <p:sldId id="293" r:id="rId20"/>
    <p:sldId id="294" r:id="rId21"/>
    <p:sldId id="295" r:id="rId22"/>
    <p:sldId id="313" r:id="rId23"/>
    <p:sldId id="314" r:id="rId24"/>
    <p:sldId id="316" r:id="rId25"/>
    <p:sldId id="306" r:id="rId26"/>
    <p:sldId id="279" r:id="rId27"/>
    <p:sldId id="280" r:id="rId28"/>
    <p:sldId id="307" r:id="rId29"/>
    <p:sldId id="286" r:id="rId30"/>
    <p:sldId id="308" r:id="rId31"/>
    <p:sldId id="315" r:id="rId32"/>
  </p:sldIdLst>
  <p:sldSz cx="9144000" cy="5715000" type="screen16x10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704"/>
    <a:srgbClr val="B16D4F"/>
    <a:srgbClr val="EF3340"/>
    <a:srgbClr val="FFCD00"/>
    <a:srgbClr val="BB16A3"/>
    <a:srgbClr val="005EB8"/>
    <a:srgbClr val="FFCDB8"/>
    <a:srgbClr val="FFCF06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29" autoAdjust="0"/>
  </p:normalViewPr>
  <p:slideViewPr>
    <p:cSldViewPr snapToObjects="1">
      <p:cViewPr varScale="1">
        <p:scale>
          <a:sx n="164" d="100"/>
          <a:sy n="164" d="100"/>
        </p:scale>
        <p:origin x="1548" y="138"/>
      </p:cViewPr>
      <p:guideLst>
        <p:guide orient="horz" pos="167"/>
        <p:guide orient="horz" pos="3070"/>
        <p:guide pos="295"/>
        <p:guide pos="5465"/>
      </p:guideLst>
    </p:cSldViewPr>
  </p:slideViewPr>
  <p:outlineViewPr>
    <p:cViewPr>
      <p:scale>
        <a:sx n="33" d="100"/>
        <a:sy n="33" d="100"/>
      </p:scale>
      <p:origin x="0" y="-14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-13986"/>
    </p:cViewPr>
  </p:sorterViewPr>
  <p:notesViewPr>
    <p:cSldViewPr snapToObjects="1">
      <p:cViewPr varScale="1">
        <p:scale>
          <a:sx n="100" d="100"/>
          <a:sy n="100" d="100"/>
        </p:scale>
        <p:origin x="35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8E6FC-0CF9-4507-BE32-512F89B7F69F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DFCBDA30-B630-4AA8-96E7-1914A806F02F}">
      <dgm:prSet phldrT="[Teksti]" custT="1"/>
      <dgm:spPr/>
      <dgm:t>
        <a:bodyPr/>
        <a:lstStyle/>
        <a:p>
          <a:endParaRPr lang="fi-FI" sz="1400" dirty="0" smtClean="0"/>
        </a:p>
        <a:p>
          <a:r>
            <a:rPr lang="fi-FI" sz="1400" dirty="0" smtClean="0"/>
            <a:t>Session 1:</a:t>
          </a:r>
        </a:p>
        <a:p>
          <a:r>
            <a:rPr lang="fi-FI" sz="1400" dirty="0" smtClean="0"/>
            <a:t>8.1./12.1.2018</a:t>
          </a:r>
        </a:p>
        <a:p>
          <a:r>
            <a:rPr lang="fi-FI" sz="1400" dirty="0" err="1" smtClean="0"/>
            <a:t>Interaction</a:t>
          </a:r>
          <a:r>
            <a:rPr lang="fi-FI" sz="1400" dirty="0" smtClean="0"/>
            <a:t> and feedback in </a:t>
          </a:r>
          <a:r>
            <a:rPr lang="fi-FI" sz="1400" dirty="0" err="1" smtClean="0"/>
            <a:t>learning</a:t>
          </a:r>
          <a:r>
            <a:rPr lang="fi-FI" sz="1400" dirty="0" smtClean="0"/>
            <a:t> and </a:t>
          </a:r>
          <a:r>
            <a:rPr lang="fi-FI" sz="1400" dirty="0" err="1" smtClean="0"/>
            <a:t>teaching</a:t>
          </a:r>
          <a:endParaRPr lang="fi-FI" sz="1400" dirty="0" smtClean="0"/>
        </a:p>
        <a:p>
          <a:r>
            <a:rPr lang="fi-FI" sz="1200" dirty="0" smtClean="0">
              <a:solidFill>
                <a:schemeClr val="tx1"/>
              </a:solidFill>
            </a:rPr>
            <a:t/>
          </a:r>
          <a:br>
            <a:rPr lang="fi-FI" sz="1200" dirty="0" smtClean="0">
              <a:solidFill>
                <a:schemeClr val="tx1"/>
              </a:solidFill>
            </a:rPr>
          </a:br>
          <a:endParaRPr lang="fi-FI" sz="1200" dirty="0" smtClean="0">
            <a:solidFill>
              <a:schemeClr val="tx1"/>
            </a:solidFill>
          </a:endParaRPr>
        </a:p>
      </dgm:t>
    </dgm:pt>
    <dgm:pt modelId="{12BB476A-091E-43D5-9856-7A271192254D}" type="parTrans" cxnId="{0F7DA40B-661D-4269-B75D-BB86C327E766}">
      <dgm:prSet/>
      <dgm:spPr/>
      <dgm:t>
        <a:bodyPr/>
        <a:lstStyle/>
        <a:p>
          <a:endParaRPr lang="fi-FI"/>
        </a:p>
      </dgm:t>
    </dgm:pt>
    <dgm:pt modelId="{309924B6-4E31-4CC8-B330-52584943097D}" type="sibTrans" cxnId="{0F7DA40B-661D-4269-B75D-BB86C327E766}">
      <dgm:prSet/>
      <dgm:spPr/>
      <dgm:t>
        <a:bodyPr/>
        <a:lstStyle/>
        <a:p>
          <a:endParaRPr lang="fi-FI"/>
        </a:p>
      </dgm:t>
    </dgm:pt>
    <dgm:pt modelId="{54071A6A-308E-446C-913F-42AD02239D73}">
      <dgm:prSet phldrT="[Teksti]" custT="1"/>
      <dgm:spPr/>
      <dgm:t>
        <a:bodyPr/>
        <a:lstStyle/>
        <a:p>
          <a:pPr defTabSz="360000">
            <a:lnSpc>
              <a:spcPct val="100000"/>
            </a:lnSpc>
            <a:spcAft>
              <a:spcPts val="0"/>
            </a:spcAft>
          </a:pPr>
          <a:r>
            <a:rPr lang="fi-FI" sz="1400" dirty="0" smtClean="0"/>
            <a:t>Session 2: </a:t>
          </a:r>
        </a:p>
        <a:p>
          <a:pPr defTabSz="360000">
            <a:lnSpc>
              <a:spcPct val="90000"/>
            </a:lnSpc>
            <a:spcAft>
              <a:spcPct val="35000"/>
            </a:spcAft>
          </a:pPr>
          <a:r>
            <a:rPr lang="fi-FI" sz="1400" dirty="0" smtClean="0"/>
            <a:t>13.2.2018</a:t>
          </a:r>
        </a:p>
        <a:p>
          <a:pPr defTabSz="360000">
            <a:lnSpc>
              <a:spcPct val="90000"/>
            </a:lnSpc>
            <a:spcAft>
              <a:spcPct val="35000"/>
            </a:spcAft>
          </a:pPr>
          <a:r>
            <a:rPr lang="fi-FI" sz="1400" dirty="0" err="1" smtClean="0"/>
            <a:t>Approaches</a:t>
          </a:r>
          <a:r>
            <a:rPr lang="fi-FI" sz="1400" dirty="0" smtClean="0"/>
            <a:t> to </a:t>
          </a:r>
          <a:r>
            <a:rPr lang="fi-FI" sz="1400" dirty="0" err="1" smtClean="0"/>
            <a:t>learning</a:t>
          </a:r>
          <a:r>
            <a:rPr lang="fi-FI" sz="1400" dirty="0" smtClean="0"/>
            <a:t> and </a:t>
          </a:r>
          <a:r>
            <a:rPr lang="fi-FI" sz="1400" dirty="0" err="1" smtClean="0"/>
            <a:t>different</a:t>
          </a:r>
          <a:r>
            <a:rPr lang="fi-FI" sz="1400" dirty="0" smtClean="0"/>
            <a:t> </a:t>
          </a:r>
          <a:r>
            <a:rPr lang="fi-FI" sz="1400" dirty="0" err="1" smtClean="0"/>
            <a:t>learners</a:t>
          </a:r>
          <a:endParaRPr lang="fi-FI" sz="1400" dirty="0" smtClean="0"/>
        </a:p>
      </dgm:t>
    </dgm:pt>
    <dgm:pt modelId="{4DE9C352-4D45-494C-A586-C569F6B3BE16}" type="parTrans" cxnId="{C5AEF1DE-150B-4685-9D2F-139DB6CC0BB6}">
      <dgm:prSet/>
      <dgm:spPr/>
      <dgm:t>
        <a:bodyPr/>
        <a:lstStyle/>
        <a:p>
          <a:endParaRPr lang="fi-FI"/>
        </a:p>
      </dgm:t>
    </dgm:pt>
    <dgm:pt modelId="{D55E0BCA-40BB-4230-92F8-D3B24BE6906A}" type="sibTrans" cxnId="{C5AEF1DE-150B-4685-9D2F-139DB6CC0BB6}">
      <dgm:prSet/>
      <dgm:spPr/>
      <dgm:t>
        <a:bodyPr/>
        <a:lstStyle/>
        <a:p>
          <a:endParaRPr lang="fi-FI"/>
        </a:p>
      </dgm:t>
    </dgm:pt>
    <dgm:pt modelId="{60F79BD0-0EF0-4E33-90D1-F08B57C8EE42}">
      <dgm:prSet phldrT="[Teksti]" custT="1"/>
      <dgm:spPr/>
      <dgm:t>
        <a:bodyPr/>
        <a:lstStyle/>
        <a:p>
          <a:endParaRPr lang="fi-FI" sz="1200" dirty="0" smtClean="0"/>
        </a:p>
        <a:p>
          <a:endParaRPr lang="fi-FI" sz="1400" dirty="0" smtClean="0"/>
        </a:p>
        <a:p>
          <a:r>
            <a:rPr lang="fi-FI" sz="1400" dirty="0" smtClean="0"/>
            <a:t>Session 3:</a:t>
          </a:r>
        </a:p>
        <a:p>
          <a:r>
            <a:rPr lang="fi-FI" sz="1400" dirty="0" smtClean="0"/>
            <a:t>8.3.2018</a:t>
          </a:r>
        </a:p>
        <a:p>
          <a:r>
            <a:rPr lang="fi-FI" sz="1400" dirty="0" err="1" smtClean="0"/>
            <a:t>Motivation</a:t>
          </a:r>
          <a:r>
            <a:rPr lang="fi-FI" sz="1400" dirty="0" smtClean="0"/>
            <a:t> </a:t>
          </a:r>
        </a:p>
        <a:p>
          <a:r>
            <a:rPr lang="fi-FI" sz="1200" dirty="0" smtClean="0">
              <a:solidFill>
                <a:schemeClr val="tx1"/>
              </a:solidFill>
            </a:rPr>
            <a:t/>
          </a:r>
          <a:br>
            <a:rPr lang="fi-FI" sz="1200" dirty="0" smtClean="0">
              <a:solidFill>
                <a:schemeClr val="tx1"/>
              </a:solidFill>
            </a:rPr>
          </a:br>
          <a:endParaRPr lang="fi-FI" sz="1200" dirty="0" smtClean="0">
            <a:solidFill>
              <a:schemeClr val="tx1"/>
            </a:solidFill>
          </a:endParaRPr>
        </a:p>
        <a:p>
          <a:endParaRPr lang="fi-FI" sz="1200" dirty="0" smtClean="0">
            <a:solidFill>
              <a:schemeClr val="tx1"/>
            </a:solidFill>
          </a:endParaRPr>
        </a:p>
      </dgm:t>
    </dgm:pt>
    <dgm:pt modelId="{C00EBF5E-FEEC-4C2A-BF88-4D9F262EECF1}" type="parTrans" cxnId="{F3C930A1-87A9-4CE9-9916-03C799E8FD7B}">
      <dgm:prSet/>
      <dgm:spPr/>
      <dgm:t>
        <a:bodyPr/>
        <a:lstStyle/>
        <a:p>
          <a:endParaRPr lang="fi-FI"/>
        </a:p>
      </dgm:t>
    </dgm:pt>
    <dgm:pt modelId="{7EFBF783-0A73-4C1A-B97A-230081100834}" type="sibTrans" cxnId="{F3C930A1-87A9-4CE9-9916-03C799E8FD7B}">
      <dgm:prSet/>
      <dgm:spPr/>
      <dgm:t>
        <a:bodyPr/>
        <a:lstStyle/>
        <a:p>
          <a:endParaRPr lang="fi-FI"/>
        </a:p>
      </dgm:t>
    </dgm:pt>
    <dgm:pt modelId="{896A08A4-0970-40FE-BA15-62B1BA301414}" type="pres">
      <dgm:prSet presAssocID="{0EA8E6FC-0CF9-4507-BE32-512F89B7F69F}" presName="CompostProcess" presStyleCnt="0">
        <dgm:presLayoutVars>
          <dgm:dir/>
          <dgm:resizeHandles val="exact"/>
        </dgm:presLayoutVars>
      </dgm:prSet>
      <dgm:spPr/>
    </dgm:pt>
    <dgm:pt modelId="{0534E0AD-B0AD-4AC9-B482-C8693991DE29}" type="pres">
      <dgm:prSet presAssocID="{0EA8E6FC-0CF9-4507-BE32-512F89B7F69F}" presName="arrow" presStyleLbl="bgShp" presStyleIdx="0" presStyleCnt="1" custLinFactNeighborX="-32" custLinFactNeighborY="-1267"/>
      <dgm:spPr/>
    </dgm:pt>
    <dgm:pt modelId="{E7A46184-5796-4722-A96F-D861B99F40CC}" type="pres">
      <dgm:prSet presAssocID="{0EA8E6FC-0CF9-4507-BE32-512F89B7F69F}" presName="linearProcess" presStyleCnt="0"/>
      <dgm:spPr/>
    </dgm:pt>
    <dgm:pt modelId="{FAF7CE6D-F61A-47C3-BB50-C029BD350C48}" type="pres">
      <dgm:prSet presAssocID="{DFCBDA30-B630-4AA8-96E7-1914A806F02F}" presName="textNode" presStyleLbl="node1" presStyleIdx="0" presStyleCnt="3" custLinFactNeighborX="-3435" custLinFactNeighborY="-3168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ADE8CAF-9DC2-469C-AB3A-D01C50E62F00}" type="pres">
      <dgm:prSet presAssocID="{309924B6-4E31-4CC8-B330-52584943097D}" presName="sibTrans" presStyleCnt="0"/>
      <dgm:spPr/>
    </dgm:pt>
    <dgm:pt modelId="{5CCAFEC3-AD0C-4E5C-8471-CEBDC994FD71}" type="pres">
      <dgm:prSet presAssocID="{54071A6A-308E-446C-913F-42AD02239D73}" presName="textNode" presStyleLbl="node1" presStyleIdx="1" presStyleCnt="3" custLinFactNeighborX="-3435" custLinFactNeighborY="-3168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E3CD471-CFB6-4C3E-A401-DEEDDC43B20C}" type="pres">
      <dgm:prSet presAssocID="{D55E0BCA-40BB-4230-92F8-D3B24BE6906A}" presName="sibTrans" presStyleCnt="0"/>
      <dgm:spPr/>
    </dgm:pt>
    <dgm:pt modelId="{335C0D9A-6EE3-403D-8C12-7D95D37ACB94}" type="pres">
      <dgm:prSet presAssocID="{60F79BD0-0EF0-4E33-90D1-F08B57C8EE42}" presName="textNode" presStyleLbl="node1" presStyleIdx="2" presStyleCnt="3" custLinFactNeighborX="-3435" custLinFactNeighborY="-3168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F3C930A1-87A9-4CE9-9916-03C799E8FD7B}" srcId="{0EA8E6FC-0CF9-4507-BE32-512F89B7F69F}" destId="{60F79BD0-0EF0-4E33-90D1-F08B57C8EE42}" srcOrd="2" destOrd="0" parTransId="{C00EBF5E-FEEC-4C2A-BF88-4D9F262EECF1}" sibTransId="{7EFBF783-0A73-4C1A-B97A-230081100834}"/>
    <dgm:cxn modelId="{0F7DA40B-661D-4269-B75D-BB86C327E766}" srcId="{0EA8E6FC-0CF9-4507-BE32-512F89B7F69F}" destId="{DFCBDA30-B630-4AA8-96E7-1914A806F02F}" srcOrd="0" destOrd="0" parTransId="{12BB476A-091E-43D5-9856-7A271192254D}" sibTransId="{309924B6-4E31-4CC8-B330-52584943097D}"/>
    <dgm:cxn modelId="{D06E5BC9-A106-496C-8BA8-150EB2A4C3F6}" type="presOf" srcId="{54071A6A-308E-446C-913F-42AD02239D73}" destId="{5CCAFEC3-AD0C-4E5C-8471-CEBDC994FD71}" srcOrd="0" destOrd="0" presId="urn:microsoft.com/office/officeart/2005/8/layout/hProcess9"/>
    <dgm:cxn modelId="{99D4B52D-6CE7-445D-B16B-9CB1F4D355D8}" type="presOf" srcId="{60F79BD0-0EF0-4E33-90D1-F08B57C8EE42}" destId="{335C0D9A-6EE3-403D-8C12-7D95D37ACB94}" srcOrd="0" destOrd="0" presId="urn:microsoft.com/office/officeart/2005/8/layout/hProcess9"/>
    <dgm:cxn modelId="{CFAF84A8-FDF3-4177-B65B-1AACDFB05B30}" type="presOf" srcId="{0EA8E6FC-0CF9-4507-BE32-512F89B7F69F}" destId="{896A08A4-0970-40FE-BA15-62B1BA301414}" srcOrd="0" destOrd="0" presId="urn:microsoft.com/office/officeart/2005/8/layout/hProcess9"/>
    <dgm:cxn modelId="{596D220E-2FA4-43C2-B2F3-125D3745FB3C}" type="presOf" srcId="{DFCBDA30-B630-4AA8-96E7-1914A806F02F}" destId="{FAF7CE6D-F61A-47C3-BB50-C029BD350C48}" srcOrd="0" destOrd="0" presId="urn:microsoft.com/office/officeart/2005/8/layout/hProcess9"/>
    <dgm:cxn modelId="{C5AEF1DE-150B-4685-9D2F-139DB6CC0BB6}" srcId="{0EA8E6FC-0CF9-4507-BE32-512F89B7F69F}" destId="{54071A6A-308E-446C-913F-42AD02239D73}" srcOrd="1" destOrd="0" parTransId="{4DE9C352-4D45-494C-A586-C569F6B3BE16}" sibTransId="{D55E0BCA-40BB-4230-92F8-D3B24BE6906A}"/>
    <dgm:cxn modelId="{5E00C3E0-D9AD-4B3C-9732-D7B1088A4DF6}" type="presParOf" srcId="{896A08A4-0970-40FE-BA15-62B1BA301414}" destId="{0534E0AD-B0AD-4AC9-B482-C8693991DE29}" srcOrd="0" destOrd="0" presId="urn:microsoft.com/office/officeart/2005/8/layout/hProcess9"/>
    <dgm:cxn modelId="{05F47D65-CC56-4D45-800F-37AB1336EB2D}" type="presParOf" srcId="{896A08A4-0970-40FE-BA15-62B1BA301414}" destId="{E7A46184-5796-4722-A96F-D861B99F40CC}" srcOrd="1" destOrd="0" presId="urn:microsoft.com/office/officeart/2005/8/layout/hProcess9"/>
    <dgm:cxn modelId="{A6A08677-B8B4-48C9-986D-B7058EBD7C29}" type="presParOf" srcId="{E7A46184-5796-4722-A96F-D861B99F40CC}" destId="{FAF7CE6D-F61A-47C3-BB50-C029BD350C48}" srcOrd="0" destOrd="0" presId="urn:microsoft.com/office/officeart/2005/8/layout/hProcess9"/>
    <dgm:cxn modelId="{B30DFA8B-1665-4FAA-9B19-A5877403ADC5}" type="presParOf" srcId="{E7A46184-5796-4722-A96F-D861B99F40CC}" destId="{FADE8CAF-9DC2-469C-AB3A-D01C50E62F00}" srcOrd="1" destOrd="0" presId="urn:microsoft.com/office/officeart/2005/8/layout/hProcess9"/>
    <dgm:cxn modelId="{3A698C32-AA73-4E06-9EB5-CBB838B2AE33}" type="presParOf" srcId="{E7A46184-5796-4722-A96F-D861B99F40CC}" destId="{5CCAFEC3-AD0C-4E5C-8471-CEBDC994FD71}" srcOrd="2" destOrd="0" presId="urn:microsoft.com/office/officeart/2005/8/layout/hProcess9"/>
    <dgm:cxn modelId="{F62383AE-A676-4523-8803-598A8983CC48}" type="presParOf" srcId="{E7A46184-5796-4722-A96F-D861B99F40CC}" destId="{5E3CD471-CFB6-4C3E-A401-DEEDDC43B20C}" srcOrd="3" destOrd="0" presId="urn:microsoft.com/office/officeart/2005/8/layout/hProcess9"/>
    <dgm:cxn modelId="{8F62FC4E-03D9-4D11-A614-CD1491F55DC8}" type="presParOf" srcId="{E7A46184-5796-4722-A96F-D861B99F40CC}" destId="{335C0D9A-6EE3-403D-8C12-7D95D37ACB9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34E0AD-B0AD-4AC9-B482-C8693991DE29}">
      <dsp:nvSpPr>
        <dsp:cNvPr id="0" name=""/>
        <dsp:cNvSpPr/>
      </dsp:nvSpPr>
      <dsp:spPr>
        <a:xfrm>
          <a:off x="607997" y="0"/>
          <a:ext cx="6915714" cy="426853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F7CE6D-F61A-47C3-BB50-C029BD350C48}">
      <dsp:nvSpPr>
        <dsp:cNvPr id="0" name=""/>
        <dsp:cNvSpPr/>
      </dsp:nvSpPr>
      <dsp:spPr>
        <a:xfrm>
          <a:off x="0" y="1226468"/>
          <a:ext cx="2547210" cy="170741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Session 1: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8.1./12.1.2018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err="1" smtClean="0"/>
            <a:t>Interaction</a:t>
          </a:r>
          <a:r>
            <a:rPr lang="fi-FI" sz="1400" kern="1200" dirty="0" smtClean="0"/>
            <a:t> and feedback in </a:t>
          </a:r>
          <a:r>
            <a:rPr lang="fi-FI" sz="1400" kern="1200" dirty="0" err="1" smtClean="0"/>
            <a:t>learning</a:t>
          </a:r>
          <a:r>
            <a:rPr lang="fi-FI" sz="1400" kern="1200" dirty="0" smtClean="0"/>
            <a:t> and </a:t>
          </a:r>
          <a:r>
            <a:rPr lang="fi-FI" sz="1400" kern="1200" dirty="0" err="1" smtClean="0"/>
            <a:t>teaching</a:t>
          </a:r>
          <a:endParaRPr lang="fi-FI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chemeClr val="tx1"/>
              </a:solidFill>
            </a:rPr>
            <a:t/>
          </a:r>
          <a:br>
            <a:rPr lang="fi-FI" sz="1200" kern="1200" dirty="0" smtClean="0">
              <a:solidFill>
                <a:schemeClr val="tx1"/>
              </a:solidFill>
            </a:rPr>
          </a:br>
          <a:endParaRPr lang="fi-FI" sz="1200" kern="1200" dirty="0" smtClean="0">
            <a:solidFill>
              <a:schemeClr val="tx1"/>
            </a:solidFill>
          </a:endParaRPr>
        </a:p>
      </dsp:txBody>
      <dsp:txXfrm>
        <a:off x="83349" y="1309817"/>
        <a:ext cx="2380512" cy="1540714"/>
      </dsp:txXfrm>
    </dsp:sp>
    <dsp:sp modelId="{5CCAFEC3-AD0C-4E5C-8471-CEBDC994FD71}">
      <dsp:nvSpPr>
        <dsp:cNvPr id="0" name=""/>
        <dsp:cNvSpPr/>
      </dsp:nvSpPr>
      <dsp:spPr>
        <a:xfrm>
          <a:off x="2786029" y="1226468"/>
          <a:ext cx="2547210" cy="1707412"/>
        </a:xfrm>
        <a:prstGeom prst="roundRect">
          <a:avLst/>
        </a:prstGeom>
        <a:solidFill>
          <a:schemeClr val="accent3">
            <a:hueOff val="-4395050"/>
            <a:satOff val="7272"/>
            <a:lumOff val="-10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360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-FI" sz="1400" kern="1200" dirty="0" smtClean="0"/>
            <a:t>Session 2: </a:t>
          </a:r>
        </a:p>
        <a:p>
          <a:pPr lvl="0" algn="ctr" defTabSz="360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13.2.2018</a:t>
          </a:r>
        </a:p>
        <a:p>
          <a:pPr lvl="0" algn="ctr" defTabSz="360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err="1" smtClean="0"/>
            <a:t>Approaches</a:t>
          </a:r>
          <a:r>
            <a:rPr lang="fi-FI" sz="1400" kern="1200" dirty="0" smtClean="0"/>
            <a:t> to </a:t>
          </a:r>
          <a:r>
            <a:rPr lang="fi-FI" sz="1400" kern="1200" dirty="0" err="1" smtClean="0"/>
            <a:t>learning</a:t>
          </a:r>
          <a:r>
            <a:rPr lang="fi-FI" sz="1400" kern="1200" dirty="0" smtClean="0"/>
            <a:t> and </a:t>
          </a:r>
          <a:r>
            <a:rPr lang="fi-FI" sz="1400" kern="1200" dirty="0" err="1" smtClean="0"/>
            <a:t>different</a:t>
          </a:r>
          <a:r>
            <a:rPr lang="fi-FI" sz="1400" kern="1200" dirty="0" smtClean="0"/>
            <a:t> </a:t>
          </a:r>
          <a:r>
            <a:rPr lang="fi-FI" sz="1400" kern="1200" dirty="0" err="1" smtClean="0"/>
            <a:t>learners</a:t>
          </a:r>
          <a:endParaRPr lang="fi-FI" sz="1400" kern="1200" dirty="0" smtClean="0"/>
        </a:p>
      </dsp:txBody>
      <dsp:txXfrm>
        <a:off x="2869378" y="1309817"/>
        <a:ext cx="2380512" cy="1540714"/>
      </dsp:txXfrm>
    </dsp:sp>
    <dsp:sp modelId="{335C0D9A-6EE3-403D-8C12-7D95D37ACB94}">
      <dsp:nvSpPr>
        <dsp:cNvPr id="0" name=""/>
        <dsp:cNvSpPr/>
      </dsp:nvSpPr>
      <dsp:spPr>
        <a:xfrm>
          <a:off x="5578753" y="1226468"/>
          <a:ext cx="2547210" cy="1707412"/>
        </a:xfrm>
        <a:prstGeom prst="roundRect">
          <a:avLst/>
        </a:prstGeom>
        <a:solidFill>
          <a:schemeClr val="accent3">
            <a:hueOff val="-8790100"/>
            <a:satOff val="14545"/>
            <a:lumOff val="-2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4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Session 3: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8.3.2018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err="1" smtClean="0"/>
            <a:t>Motivation</a:t>
          </a:r>
          <a:r>
            <a:rPr lang="fi-FI" sz="1400" kern="1200" dirty="0" smtClean="0"/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>
              <a:solidFill>
                <a:schemeClr val="tx1"/>
              </a:solidFill>
            </a:rPr>
            <a:t/>
          </a:r>
          <a:br>
            <a:rPr lang="fi-FI" sz="1200" kern="1200" dirty="0" smtClean="0">
              <a:solidFill>
                <a:schemeClr val="tx1"/>
              </a:solidFill>
            </a:rPr>
          </a:br>
          <a:endParaRPr lang="fi-FI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200" kern="1200" dirty="0" smtClean="0">
            <a:solidFill>
              <a:schemeClr val="tx1"/>
            </a:solidFill>
          </a:endParaRPr>
        </a:p>
      </dsp:txBody>
      <dsp:txXfrm>
        <a:off x="5662102" y="1309817"/>
        <a:ext cx="2380512" cy="1540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1/5/2018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5.1.2018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20725"/>
            <a:ext cx="575945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53FFD-8D3D-458B-95E8-7B158D9B5F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3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3064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8220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CA833C-A5AC-4757-9C26-DAF7284873A6}" type="slidenum">
              <a:rPr lang="fi-FI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fi-FI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5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66332"/>
            <a:endParaRPr lang="fi-FI" dirty="0" smtClean="0"/>
          </a:p>
        </p:txBody>
      </p:sp>
      <p:sp>
        <p:nvSpPr>
          <p:cNvPr id="5632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D9F33B-CF64-4342-ADB3-5AB6549CC54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48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581" indent="-29137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5511" indent="-23310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1715" indent="-23310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7919" indent="-233101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4123" indent="-233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30327" indent="-233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6531" indent="-233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2735" indent="-233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C5D8369-0C2C-4CC8-99C1-44FAEED132D0}" type="slidenum">
              <a:rPr lang="fi-FI">
                <a:solidFill>
                  <a:prstClr val="black"/>
                </a:solidFill>
                <a:latin typeface="Calibri" pitchFamily="34" charset="0"/>
              </a:rPr>
              <a:pPr eaLnBrk="1" hangingPunct="1"/>
              <a:t>15</a:t>
            </a:fld>
            <a:endParaRPr lang="fi-FI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406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9834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17052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>
                <a:solidFill>
                  <a:prstClr val="black"/>
                </a:solidFill>
              </a:rPr>
              <a:pPr/>
              <a:t>18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688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itchFamily="2" charset="2"/>
              <a:buNone/>
            </a:pPr>
            <a:endParaRPr lang="fi-FI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8794" indent="-2918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67376" indent="-23347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34326" indent="-23347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01275" indent="-23347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68226" indent="-233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35176" indent="-233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02125" indent="-233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69075" indent="-233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04B5B60-AEFC-4944-9C95-6D336EA42FEE}" type="slidenum">
              <a:rPr lang="fi-FI">
                <a:solidFill>
                  <a:prstClr val="black"/>
                </a:solidFill>
                <a:latin typeface="Calibri" pitchFamily="34" charset="0"/>
              </a:rPr>
              <a:pPr eaLnBrk="1" hangingPunct="1"/>
              <a:t>19</a:t>
            </a:fld>
            <a:endParaRPr lang="fi-FI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609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EB5CE-FBCE-49FD-BCBD-03E149CB7F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1653" indent="-241653">
              <a:buAutoNum type="arabicPeriod"/>
            </a:pPr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9010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6A5FF2-0573-2649-A39A-26FA52E05379}" type="slidenum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i-FI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700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7599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984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  <a:defRPr/>
            </a:pPr>
            <a:fld id="{8196AD2D-D8E1-430F-94AB-B49B3DC21DB9}" type="slidenum">
              <a:rPr lang="fi-FI" smtClean="0">
                <a:solidFill>
                  <a:srgbClr val="000000"/>
                </a:solidFill>
                <a:sym typeface="Arial" charset="0"/>
              </a:rPr>
              <a:pPr eaLnBrk="0" hangingPunct="0">
                <a:buSzPct val="100000"/>
                <a:defRPr/>
              </a:pPr>
              <a:t>25</a:t>
            </a:fld>
            <a:endParaRPr lang="fi-FI" dirty="0" smtClean="0">
              <a:solidFill>
                <a:srgbClr val="000000"/>
              </a:solidFill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542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6910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7268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430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>
                <a:solidFill>
                  <a:prstClr val="black"/>
                </a:solidFill>
              </a:rPr>
              <a:pPr/>
              <a:t>5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599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0341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383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4909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7800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604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84309" y="1593555"/>
            <a:ext cx="797538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1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4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07459"/>
            <a:ext cx="7985125" cy="899583"/>
          </a:xfrm>
          <a:prstGeom prst="rect">
            <a:avLst/>
          </a:prstGeo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318949"/>
            <a:ext cx="7985125" cy="34461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5121000"/>
            <a:ext cx="15372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5121000"/>
            <a:ext cx="17028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76710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922" y="4664604"/>
            <a:ext cx="2473630" cy="99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b="1" spc="-83">
                <a:solidFill>
                  <a:srgbClr val="0065BD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750" b="1">
                <a:latin typeface="+mj-lt"/>
              </a:defRPr>
            </a:lvl1pPr>
            <a:lvl2pPr marL="197992" indent="-176993">
              <a:buFont typeface="Arial"/>
              <a:buChar char="•"/>
              <a:defRPr sz="1667">
                <a:latin typeface="Georgia"/>
              </a:defRPr>
            </a:lvl2pPr>
            <a:lvl3pPr marL="383985" indent="-191992">
              <a:buFont typeface="Lucida Grande"/>
              <a:buChar char="-"/>
              <a:defRPr sz="1333" i="1">
                <a:latin typeface="Georgia"/>
                <a:cs typeface="Georgia"/>
              </a:defRPr>
            </a:lvl3pPr>
            <a:lvl4pPr marL="659974" indent="-161994">
              <a:buFont typeface="Arial"/>
              <a:buChar char="•"/>
              <a:defRPr sz="1167" baseline="0">
                <a:latin typeface="Georgia"/>
              </a:defRPr>
            </a:lvl4pPr>
            <a:lvl5pPr marL="905964" indent="-190492">
              <a:buFont typeface="Courier New"/>
              <a:buChar char="o"/>
              <a:defRPr sz="1083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10.3.2017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Day 1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84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07459"/>
            <a:ext cx="7985125" cy="89958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318949"/>
            <a:ext cx="7985125" cy="34461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10.3.2017</a:t>
            </a:r>
            <a:endParaRPr lang="fi-FI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637CC-3B6E-466E-8332-B1AFF5BCEEA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948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34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431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34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298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732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2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94" y="4711762"/>
            <a:ext cx="2060291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03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5.1.2018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7" y="4729394"/>
            <a:ext cx="206029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02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7" y="4729394"/>
            <a:ext cx="2060290" cy="9576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5.1.2018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322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684B-4C50-44A7-9B61-FC5C35FE51CA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3E74-902F-483A-8CE1-0E3AC913D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58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2" y="4664605"/>
            <a:ext cx="2473630" cy="99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1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21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07459"/>
            <a:ext cx="7985125" cy="899583"/>
          </a:xfrm>
          <a:prstGeom prst="rect">
            <a:avLst/>
          </a:prstGeo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318949"/>
            <a:ext cx="7985125" cy="34461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5121000"/>
            <a:ext cx="15372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5121000"/>
            <a:ext cx="17028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29693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4709820"/>
            <a:ext cx="2558314" cy="90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831975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00" y="4636592"/>
            <a:ext cx="206029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671232"/>
            <a:ext cx="206029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357727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10.3.2017</a:t>
            </a:r>
            <a:endParaRPr lang="fi-F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Day 1</a:t>
            </a:r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4709820"/>
            <a:ext cx="2558314" cy="90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83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2" y="4664605"/>
            <a:ext cx="2473630" cy="99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1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10.3.2017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Day 1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97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51" r:id="rId2"/>
    <p:sldLayoutId id="2147484753" r:id="rId3"/>
    <p:sldLayoutId id="2147484756" r:id="rId4"/>
    <p:sldLayoutId id="2147484759" r:id="rId5"/>
    <p:sldLayoutId id="2147484762" r:id="rId6"/>
    <p:sldLayoutId id="2147484765" r:id="rId7"/>
    <p:sldLayoutId id="2147484766" r:id="rId8"/>
    <p:sldLayoutId id="2147484769" r:id="rId9"/>
    <p:sldLayoutId id="2147484770" r:id="rId10"/>
    <p:sldLayoutId id="2147484771" r:id="rId11"/>
    <p:sldLayoutId id="2147484772" r:id="rId12"/>
    <p:sldLayoutId id="2147484773" r:id="rId13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5.1.2018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668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5" r:id="rId1"/>
    <p:sldLayoutId id="2147484776" r:id="rId2"/>
    <p:sldLayoutId id="2147484777" r:id="rId3"/>
    <p:sldLayoutId id="2147484778" r:id="rId4"/>
    <p:sldLayoutId id="2147484779" r:id="rId5"/>
    <p:sldLayoutId id="2147484780" r:id="rId6"/>
    <p:sldLayoutId id="2147484781" r:id="rId7"/>
    <p:sldLayoutId id="2147484782" r:id="rId8"/>
    <p:sldLayoutId id="2147484783" r:id="rId9"/>
    <p:sldLayoutId id="2147484784" r:id="rId10"/>
    <p:sldLayoutId id="214748478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32.jpeg"/><Relationship Id="rId3" Type="http://schemas.openxmlformats.org/officeDocument/2006/relationships/image" Target="../media/image25.jpeg"/><Relationship Id="rId21" Type="http://schemas.openxmlformats.org/officeDocument/2006/relationships/image" Target="../media/image35.jpeg"/><Relationship Id="rId7" Type="http://schemas.openxmlformats.org/officeDocument/2006/relationships/image" Target="../media/image29.jpeg"/><Relationship Id="rId12" Type="http://schemas.openxmlformats.org/officeDocument/2006/relationships/image" Target="../media/image21.jpeg"/><Relationship Id="rId17" Type="http://schemas.openxmlformats.org/officeDocument/2006/relationships/image" Target="../media/image31.jpe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30.jpeg"/><Relationship Id="rId20" Type="http://schemas.openxmlformats.org/officeDocument/2006/relationships/image" Target="../media/image3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11" Type="http://schemas.openxmlformats.org/officeDocument/2006/relationships/image" Target="../media/image20.jpeg"/><Relationship Id="rId5" Type="http://schemas.openxmlformats.org/officeDocument/2006/relationships/image" Target="../media/image27.wmf"/><Relationship Id="rId15" Type="http://schemas.openxmlformats.org/officeDocument/2006/relationships/image" Target="../media/image24.jpeg"/><Relationship Id="rId10" Type="http://schemas.openxmlformats.org/officeDocument/2006/relationships/image" Target="../media/image19.jpeg"/><Relationship Id="rId19" Type="http://schemas.openxmlformats.org/officeDocument/2006/relationships/image" Target="../media/image33.jpeg"/><Relationship Id="rId4" Type="http://schemas.openxmlformats.org/officeDocument/2006/relationships/image" Target="../media/image26.jpeg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ycourses.aalto.fi/mod/url/view.php?id=191257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ycourses.aalto.fi/mod/url/view.php?id=191257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mod/url/view.php?id=191257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Calibri" panose="020F0502020204030204" pitchFamily="34" charset="0"/>
              </a:rPr>
              <a:t>Learning and </a:t>
            </a:r>
            <a:r>
              <a:rPr lang="fi-FI" dirty="0" err="1" smtClean="0">
                <a:latin typeface="Calibri" panose="020F0502020204030204" pitchFamily="34" charset="0"/>
              </a:rPr>
              <a:t>instruction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4" y="4443795"/>
            <a:ext cx="8207374" cy="660000"/>
          </a:xfrm>
        </p:spPr>
        <p:txBody>
          <a:bodyPr>
            <a:normAutofit fontScale="92500" lnSpcReduction="10000"/>
          </a:bodyPr>
          <a:lstStyle/>
          <a:p>
            <a:r>
              <a:rPr lang="fi-FI" dirty="0" err="1" smtClean="0"/>
              <a:t>Pedagogical</a:t>
            </a:r>
            <a:r>
              <a:rPr lang="fi-FI" dirty="0" smtClean="0"/>
              <a:t> intro for SCI </a:t>
            </a:r>
            <a:r>
              <a:rPr lang="fi-FI" dirty="0" err="1" smtClean="0"/>
              <a:t>course</a:t>
            </a:r>
            <a:r>
              <a:rPr lang="fi-FI" dirty="0" smtClean="0"/>
              <a:t> </a:t>
            </a:r>
            <a:r>
              <a:rPr lang="fi-FI" dirty="0" err="1" smtClean="0"/>
              <a:t>assistants</a:t>
            </a:r>
            <a:r>
              <a:rPr lang="fi-FI" dirty="0" smtClean="0"/>
              <a:t>, </a:t>
            </a:r>
            <a:r>
              <a:rPr lang="fi-FI" dirty="0" err="1" smtClean="0"/>
              <a:t>Monday</a:t>
            </a:r>
            <a:r>
              <a:rPr lang="fi-FI" dirty="0" smtClean="0"/>
              <a:t> 8.1. &amp; </a:t>
            </a:r>
            <a:r>
              <a:rPr lang="fi-FI" dirty="0" err="1" smtClean="0"/>
              <a:t>Friday</a:t>
            </a:r>
            <a:r>
              <a:rPr lang="fi-FI" dirty="0" smtClean="0"/>
              <a:t> 12.1.2018</a:t>
            </a:r>
          </a:p>
          <a:p>
            <a:r>
              <a:rPr lang="fi-FI" dirty="0" smtClean="0"/>
              <a:t>SCI Learning </a:t>
            </a:r>
            <a:r>
              <a:rPr lang="fi-FI" dirty="0" err="1" smtClean="0"/>
              <a:t>services</a:t>
            </a:r>
            <a:r>
              <a:rPr lang="fi-FI" dirty="0" smtClean="0"/>
              <a:t> (LES)</a:t>
            </a:r>
          </a:p>
          <a:p>
            <a:r>
              <a:rPr lang="fi-FI" dirty="0" smtClean="0"/>
              <a:t>Kirsti Keltikangas and Jukka Parviainen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8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667" dirty="0" err="1">
                <a:solidFill>
                  <a:srgbClr val="FFC000"/>
                </a:solidFill>
                <a:latin typeface="Calibri" panose="020F0502020204030204" pitchFamily="34" charset="0"/>
              </a:rPr>
              <a:t>Conceptions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 of </a:t>
            </a:r>
            <a:r>
              <a:rPr lang="fi-FI" sz="2667" dirty="0" err="1">
                <a:solidFill>
                  <a:srgbClr val="FFC000"/>
                </a:solidFill>
                <a:latin typeface="Calibri" panose="020F0502020204030204" pitchFamily="34" charset="0"/>
              </a:rPr>
              <a:t>teaching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 and </a:t>
            </a:r>
            <a:r>
              <a:rPr lang="fi-FI" sz="2667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learning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:</a:t>
            </a:r>
            <a:r>
              <a:rPr lang="fi-FI" sz="2667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sz="2667" dirty="0" err="1">
                <a:solidFill>
                  <a:srgbClr val="FFC000"/>
                </a:solidFill>
                <a:latin typeface="Calibri" panose="020F0502020204030204" pitchFamily="34" charset="0"/>
              </a:rPr>
              <a:t>why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 is it </a:t>
            </a:r>
            <a:r>
              <a:rPr lang="fi-FI" sz="2667" dirty="0" err="1">
                <a:solidFill>
                  <a:srgbClr val="FFC000"/>
                </a:solidFill>
                <a:latin typeface="Calibri" panose="020F0502020204030204" pitchFamily="34" charset="0"/>
              </a:rPr>
              <a:t>important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 to </a:t>
            </a:r>
            <a:r>
              <a:rPr lang="fi-FI" sz="2667" dirty="0" err="1">
                <a:solidFill>
                  <a:srgbClr val="FFC000"/>
                </a:solidFill>
                <a:latin typeface="Calibri" panose="020F0502020204030204" pitchFamily="34" charset="0"/>
              </a:rPr>
              <a:t>be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sz="2667" dirty="0" err="1">
                <a:solidFill>
                  <a:srgbClr val="FFC000"/>
                </a:solidFill>
                <a:latin typeface="Calibri" panose="020F0502020204030204" pitchFamily="34" charset="0"/>
              </a:rPr>
              <a:t>aware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 of </a:t>
            </a:r>
            <a:r>
              <a:rPr lang="fi-FI" sz="2667" dirty="0" err="1">
                <a:solidFill>
                  <a:srgbClr val="FFC000"/>
                </a:solidFill>
                <a:latin typeface="Calibri" panose="020F0502020204030204" pitchFamily="34" charset="0"/>
              </a:rPr>
              <a:t>them</a:t>
            </a:r>
            <a:r>
              <a:rPr lang="fi-FI" sz="2667" dirty="0">
                <a:solidFill>
                  <a:srgbClr val="FFC000"/>
                </a:solidFill>
                <a:latin typeface="Calibri" panose="020F0502020204030204" pitchFamily="34" charset="0"/>
              </a:rPr>
              <a:t>?</a:t>
            </a:r>
            <a:endParaRPr lang="en-US" sz="2667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2000" b="0" dirty="0" err="1" smtClean="0">
                <a:latin typeface="Calibri" panose="020F0502020204030204" pitchFamily="34" charset="0"/>
              </a:rPr>
              <a:t>The</a:t>
            </a:r>
            <a:r>
              <a:rPr lang="fi-FI" sz="2000" b="0" dirty="0" smtClean="0">
                <a:latin typeface="Calibri" panose="020F0502020204030204" pitchFamily="34" charset="0"/>
              </a:rPr>
              <a:t> </a:t>
            </a:r>
            <a:r>
              <a:rPr lang="fi-FI" sz="2000" b="0" dirty="0" err="1" smtClean="0">
                <a:latin typeface="Calibri" panose="020F0502020204030204" pitchFamily="34" charset="0"/>
              </a:rPr>
              <a:t>teacher’s</a:t>
            </a:r>
            <a:r>
              <a:rPr lang="fi-FI" sz="2000" b="0" dirty="0" smtClean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own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conception</a:t>
            </a:r>
            <a:r>
              <a:rPr lang="fi-FI" sz="2000" b="0" dirty="0">
                <a:latin typeface="Calibri" panose="020F0502020204030204" pitchFamily="34" charset="0"/>
              </a:rPr>
              <a:t> of learning </a:t>
            </a:r>
            <a:r>
              <a:rPr lang="fi-FI" sz="2000" b="0" dirty="0" err="1">
                <a:latin typeface="Calibri" panose="020F0502020204030204" pitchFamily="34" charset="0"/>
              </a:rPr>
              <a:t>has</a:t>
            </a:r>
            <a:r>
              <a:rPr lang="fi-FI" sz="2000" b="0" dirty="0">
                <a:latin typeface="Calibri" panose="020F0502020204030204" pitchFamily="34" charset="0"/>
              </a:rPr>
              <a:t> an </a:t>
            </a:r>
            <a:r>
              <a:rPr lang="fi-FI" sz="2000" b="0" dirty="0" err="1">
                <a:latin typeface="Calibri" panose="020F0502020204030204" pitchFamily="34" charset="0"/>
              </a:rPr>
              <a:t>impact</a:t>
            </a:r>
            <a:r>
              <a:rPr lang="fi-FI" sz="2000" b="0" dirty="0">
                <a:latin typeface="Calibri" panose="020F0502020204030204" pitchFamily="34" charset="0"/>
              </a:rPr>
              <a:t> on </a:t>
            </a:r>
            <a:r>
              <a:rPr lang="fi-FI" sz="2000" b="0" dirty="0" err="1" smtClean="0">
                <a:latin typeface="Calibri" panose="020F0502020204030204" pitchFamily="34" charset="0"/>
              </a:rPr>
              <a:t>their</a:t>
            </a:r>
            <a:r>
              <a:rPr lang="fi-FI" sz="2000" b="0" dirty="0" smtClean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choices</a:t>
            </a:r>
            <a:r>
              <a:rPr lang="fi-FI" sz="2000" b="0" dirty="0">
                <a:latin typeface="Calibri" panose="020F0502020204030204" pitchFamily="34" charset="0"/>
              </a:rPr>
              <a:t> of </a:t>
            </a:r>
            <a:r>
              <a:rPr lang="fi-FI" sz="2000" b="0" dirty="0" err="1">
                <a:latin typeface="Calibri" panose="020F0502020204030204" pitchFamily="34" charset="0"/>
              </a:rPr>
              <a:t>teaching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methods</a:t>
            </a:r>
            <a:endParaRPr lang="fi-FI" sz="2000" b="0" dirty="0">
              <a:latin typeface="Calibri" panose="020F0502020204030204" pitchFamily="34" charset="0"/>
            </a:endParaRPr>
          </a:p>
          <a:p>
            <a:endParaRPr lang="fi-FI" sz="2000" b="0" dirty="0">
              <a:latin typeface="Calibri" panose="020F0502020204030204" pitchFamily="34" charset="0"/>
            </a:endParaRPr>
          </a:p>
          <a:p>
            <a:r>
              <a:rPr lang="fi-FI" sz="2000" b="0" dirty="0" err="1">
                <a:latin typeface="Calibri" panose="020F0502020204030204" pitchFamily="34" charset="0"/>
              </a:rPr>
              <a:t>If</a:t>
            </a:r>
            <a:r>
              <a:rPr lang="fi-FI" sz="2000" b="0" dirty="0">
                <a:latin typeface="Calibri" panose="020F0502020204030204" pitchFamily="34" charset="0"/>
              </a:rPr>
              <a:t> you </a:t>
            </a:r>
            <a:r>
              <a:rPr lang="fi-FI" sz="2000" b="0" dirty="0" err="1">
                <a:latin typeface="Calibri" panose="020F0502020204030204" pitchFamily="34" charset="0"/>
              </a:rPr>
              <a:t>want</a:t>
            </a:r>
            <a:r>
              <a:rPr lang="fi-FI" sz="2000" b="0" dirty="0">
                <a:latin typeface="Calibri" panose="020F0502020204030204" pitchFamily="34" charset="0"/>
              </a:rPr>
              <a:t> to </a:t>
            </a:r>
            <a:r>
              <a:rPr lang="fi-FI" sz="2000" b="0" dirty="0" err="1">
                <a:latin typeface="Calibri" panose="020F0502020204030204" pitchFamily="34" charset="0"/>
              </a:rPr>
              <a:t>develop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your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teaching</a:t>
            </a:r>
            <a:r>
              <a:rPr lang="fi-FI" sz="2000" b="0" dirty="0">
                <a:latin typeface="Calibri" panose="020F0502020204030204" pitchFamily="34" charset="0"/>
              </a:rPr>
              <a:t>, </a:t>
            </a:r>
            <a:r>
              <a:rPr lang="fi-FI" sz="2000" b="0" dirty="0" err="1">
                <a:latin typeface="Calibri" panose="020F0502020204030204" pitchFamily="34" charset="0"/>
              </a:rPr>
              <a:t>it</a:t>
            </a:r>
            <a:r>
              <a:rPr lang="fi-FI" sz="2000" b="0" dirty="0">
                <a:latin typeface="Calibri" panose="020F0502020204030204" pitchFamily="34" charset="0"/>
              </a:rPr>
              <a:t> is </a:t>
            </a:r>
            <a:r>
              <a:rPr lang="fi-FI" sz="2000" b="0" dirty="0" err="1">
                <a:latin typeface="Calibri" panose="020F0502020204030204" pitchFamily="34" charset="0"/>
              </a:rPr>
              <a:t>vital</a:t>
            </a:r>
            <a:r>
              <a:rPr lang="fi-FI" sz="2000" b="0" dirty="0">
                <a:latin typeface="Calibri" panose="020F0502020204030204" pitchFamily="34" charset="0"/>
              </a:rPr>
              <a:t> to </a:t>
            </a:r>
            <a:r>
              <a:rPr lang="fi-FI" sz="2000" b="0" dirty="0" err="1">
                <a:latin typeface="Calibri" panose="020F0502020204030204" pitchFamily="34" charset="0"/>
              </a:rPr>
              <a:t>know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what</a:t>
            </a:r>
            <a:r>
              <a:rPr lang="fi-FI" sz="2000" b="0" dirty="0">
                <a:latin typeface="Calibri" panose="020F0502020204030204" pitchFamily="34" charset="0"/>
              </a:rPr>
              <a:t> to </a:t>
            </a:r>
            <a:r>
              <a:rPr lang="fi-FI" sz="2000" b="0" dirty="0" err="1">
                <a:latin typeface="Calibri" panose="020F0502020204030204" pitchFamily="34" charset="0"/>
              </a:rPr>
              <a:t>develop</a:t>
            </a:r>
            <a:endParaRPr lang="fi-FI" sz="2000" b="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i-FI" dirty="0" err="1" smtClean="0">
                <a:latin typeface="Calibri" panose="020F0502020204030204" pitchFamily="34" charset="0"/>
              </a:rPr>
              <a:t>Different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conceptions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may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lead</a:t>
            </a:r>
            <a:r>
              <a:rPr lang="fi-FI" dirty="0" smtClean="0">
                <a:latin typeface="Calibri" panose="020F0502020204030204" pitchFamily="34" charset="0"/>
              </a:rPr>
              <a:t> to </a:t>
            </a:r>
            <a:r>
              <a:rPr lang="fi-FI" dirty="0" err="1" smtClean="0">
                <a:latin typeface="Calibri" panose="020F0502020204030204" pitchFamily="34" charset="0"/>
              </a:rPr>
              <a:t>different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teaching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methods</a:t>
            </a:r>
            <a:r>
              <a:rPr lang="fi-FI" dirty="0">
                <a:latin typeface="Calibri" panose="020F0502020204030204" pitchFamily="34" charset="0"/>
              </a:rPr>
              <a:t>—</a:t>
            </a:r>
            <a:r>
              <a:rPr lang="fi-FI" dirty="0" smtClean="0">
                <a:latin typeface="Calibri" panose="020F0502020204030204" pitchFamily="34" charset="0"/>
              </a:rPr>
              <a:t>and </a:t>
            </a:r>
            <a:r>
              <a:rPr lang="fi-FI" dirty="0" err="1" smtClean="0">
                <a:latin typeface="Calibri" panose="020F0502020204030204" pitchFamily="34" charset="0"/>
              </a:rPr>
              <a:t>different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methods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may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lead</a:t>
            </a:r>
            <a:r>
              <a:rPr lang="fi-FI" dirty="0" smtClean="0">
                <a:latin typeface="Calibri" panose="020F0502020204030204" pitchFamily="34" charset="0"/>
              </a:rPr>
              <a:t> to </a:t>
            </a:r>
            <a:r>
              <a:rPr lang="fi-FI" dirty="0" err="1" smtClean="0">
                <a:latin typeface="Calibri" panose="020F0502020204030204" pitchFamily="34" charset="0"/>
              </a:rPr>
              <a:t>different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learning</a:t>
            </a:r>
            <a:r>
              <a:rPr lang="fi-FI" dirty="0" smtClean="0">
                <a:latin typeface="Calibri" panose="020F0502020204030204" pitchFamily="34" charset="0"/>
              </a:rPr>
              <a:t> </a:t>
            </a:r>
            <a:r>
              <a:rPr lang="fi-FI" dirty="0" err="1" smtClean="0">
                <a:latin typeface="Calibri" panose="020F0502020204030204" pitchFamily="34" charset="0"/>
              </a:rPr>
              <a:t>results</a:t>
            </a:r>
            <a:endParaRPr lang="fi-FI" dirty="0" smtClean="0">
              <a:latin typeface="Calibri" panose="020F0502020204030204" pitchFamily="34" charset="0"/>
            </a:endParaRPr>
          </a:p>
          <a:p>
            <a:pPr marL="25200" lvl="1" indent="0">
              <a:buNone/>
            </a:pPr>
            <a:endParaRPr lang="fi-FI" dirty="0" smtClean="0">
              <a:latin typeface="Calibri" panose="020F0502020204030204" pitchFamily="34" charset="0"/>
            </a:endParaRPr>
          </a:p>
          <a:p>
            <a:r>
              <a:rPr lang="fi-FI" sz="2000" b="0" dirty="0">
                <a:latin typeface="Calibri" panose="020F0502020204030204" pitchFamily="34" charset="0"/>
              </a:rPr>
              <a:t>International </a:t>
            </a:r>
            <a:r>
              <a:rPr lang="fi-FI" sz="2000" b="0" dirty="0" err="1">
                <a:latin typeface="Calibri" panose="020F0502020204030204" pitchFamily="34" charset="0"/>
              </a:rPr>
              <a:t>students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may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be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used</a:t>
            </a:r>
            <a:r>
              <a:rPr lang="fi-FI" sz="2000" b="0" dirty="0">
                <a:latin typeface="Calibri" panose="020F0502020204030204" pitchFamily="34" charset="0"/>
              </a:rPr>
              <a:t> to </a:t>
            </a:r>
            <a:r>
              <a:rPr lang="fi-FI" sz="2000" b="0" dirty="0" err="1">
                <a:latin typeface="Calibri" panose="020F0502020204030204" pitchFamily="34" charset="0"/>
              </a:rPr>
              <a:t>different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teaching</a:t>
            </a:r>
            <a:r>
              <a:rPr lang="fi-FI" sz="2000" b="0" dirty="0">
                <a:latin typeface="Calibri" panose="020F0502020204030204" pitchFamily="34" charset="0"/>
              </a:rPr>
              <a:t> and </a:t>
            </a:r>
            <a:r>
              <a:rPr lang="fi-FI" sz="2000" b="0" dirty="0" err="1">
                <a:latin typeface="Calibri" panose="020F0502020204030204" pitchFamily="34" charset="0"/>
              </a:rPr>
              <a:t>learning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methods</a:t>
            </a:r>
            <a:r>
              <a:rPr lang="fi-FI" sz="2000" b="0" dirty="0">
                <a:latin typeface="Calibri" panose="020F0502020204030204" pitchFamily="34" charset="0"/>
              </a:rPr>
              <a:t>, </a:t>
            </a:r>
            <a:r>
              <a:rPr lang="fi-FI" sz="2000" b="0" dirty="0" err="1">
                <a:latin typeface="Calibri" panose="020F0502020204030204" pitchFamily="34" charset="0"/>
              </a:rPr>
              <a:t>so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they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expect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>
                <a:latin typeface="Calibri" panose="020F0502020204030204" pitchFamily="34" charset="0"/>
              </a:rPr>
              <a:t>different</a:t>
            </a:r>
            <a:r>
              <a:rPr lang="fi-FI" sz="2000" b="0" dirty="0">
                <a:latin typeface="Calibri" panose="020F0502020204030204" pitchFamily="34" charset="0"/>
              </a:rPr>
              <a:t> </a:t>
            </a:r>
            <a:r>
              <a:rPr lang="fi-FI" sz="2000" b="0" dirty="0" err="1" smtClean="0">
                <a:latin typeface="Calibri" panose="020F0502020204030204" pitchFamily="34" charset="0"/>
              </a:rPr>
              <a:t>ways</a:t>
            </a:r>
            <a:r>
              <a:rPr lang="fi-FI" sz="2000" b="0" dirty="0" smtClean="0">
                <a:latin typeface="Calibri" panose="020F0502020204030204" pitchFamily="34" charset="0"/>
              </a:rPr>
              <a:t> </a:t>
            </a:r>
            <a:r>
              <a:rPr lang="fi-FI" sz="2000" b="0" dirty="0">
                <a:latin typeface="Calibri" panose="020F0502020204030204" pitchFamily="34" charset="0"/>
              </a:rPr>
              <a:t>of </a:t>
            </a:r>
            <a:r>
              <a:rPr lang="fi-FI" sz="2000" b="0" dirty="0" err="1">
                <a:latin typeface="Calibri" panose="020F0502020204030204" pitchFamily="34" charset="0"/>
              </a:rPr>
              <a:t>teaching</a:t>
            </a:r>
            <a:endParaRPr lang="fi-FI" sz="2000" b="0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843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Calibri" panose="020F0502020204030204" pitchFamily="34" charset="0"/>
              </a:rPr>
              <a:t>Short </a:t>
            </a:r>
            <a:r>
              <a:rPr lang="fi-FI" dirty="0" err="1" smtClean="0">
                <a:latin typeface="Calibri" panose="020F0502020204030204" pitchFamily="34" charset="0"/>
              </a:rPr>
              <a:t>break</a:t>
            </a:r>
            <a:r>
              <a:rPr lang="fi-FI" dirty="0" smtClean="0">
                <a:latin typeface="Calibri" panose="020F0502020204030204" pitchFamily="34" charset="0"/>
              </a:rPr>
              <a:t>!</a:t>
            </a:r>
            <a:endParaRPr lang="fi-FI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6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Interaction</a:t>
            </a:r>
            <a:r>
              <a:rPr lang="fi-FI" dirty="0" smtClean="0"/>
              <a:t>:</a:t>
            </a:r>
            <a:br>
              <a:rPr lang="fi-FI" dirty="0" smtClean="0"/>
            </a:br>
            <a:r>
              <a:rPr lang="fi-FI" dirty="0" err="1" smtClean="0"/>
              <a:t>Why</a:t>
            </a:r>
            <a:r>
              <a:rPr lang="fi-FI" dirty="0" smtClean="0"/>
              <a:t> and </a:t>
            </a:r>
            <a:r>
              <a:rPr lang="fi-FI" dirty="0" err="1" smtClean="0"/>
              <a:t>how</a:t>
            </a:r>
            <a:r>
              <a:rPr lang="fi-FI" dirty="0" smtClean="0"/>
              <a:t>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337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i-FI" sz="3000" b="1" spc="-83" dirty="0" err="1">
                <a:solidFill>
                  <a:srgbClr val="0065BD"/>
                </a:solidFill>
              </a:rPr>
              <a:t>Interaction</a:t>
            </a:r>
            <a:r>
              <a:rPr lang="fi-FI" sz="3000" b="1" spc="-83" dirty="0">
                <a:solidFill>
                  <a:srgbClr val="0065BD"/>
                </a:solidFill>
              </a:rPr>
              <a:t> in </a:t>
            </a:r>
            <a:r>
              <a:rPr lang="fi-FI" sz="3000" b="1" spc="-83" dirty="0" err="1" smtClean="0">
                <a:solidFill>
                  <a:srgbClr val="0065BD"/>
                </a:solidFill>
              </a:rPr>
              <a:t>teaching</a:t>
            </a:r>
            <a:r>
              <a:rPr lang="fi-FI" sz="3000" spc="-83" dirty="0">
                <a:solidFill>
                  <a:srgbClr val="0065BD"/>
                </a:solidFill>
              </a:rPr>
              <a:t>:</a:t>
            </a:r>
            <a:r>
              <a:rPr lang="fi-FI" sz="3000" b="1" spc="-83" dirty="0" smtClean="0">
                <a:solidFill>
                  <a:srgbClr val="0065BD"/>
                </a:solidFill>
              </a:rPr>
              <a:t> </a:t>
            </a:r>
            <a:r>
              <a:rPr lang="fi-FI" sz="3000" b="1" spc="-83" dirty="0" err="1">
                <a:solidFill>
                  <a:srgbClr val="0065BD"/>
                </a:solidFill>
              </a:rPr>
              <a:t>why</a:t>
            </a:r>
            <a:r>
              <a:rPr lang="fi-FI" sz="3000" b="1" spc="-83" dirty="0">
                <a:solidFill>
                  <a:srgbClr val="0065BD"/>
                </a:solidFill>
              </a:rPr>
              <a:t>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468313" y="1057299"/>
            <a:ext cx="8207375" cy="374441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/>
              <a:t>The </a:t>
            </a:r>
            <a:r>
              <a:rPr lang="fi-FI" sz="2400" b="0" dirty="0" err="1"/>
              <a:t>fundamental</a:t>
            </a:r>
            <a:r>
              <a:rPr lang="fi-FI" sz="2400" b="0" dirty="0"/>
              <a:t> </a:t>
            </a:r>
            <a:r>
              <a:rPr lang="fi-FI" sz="2400" b="0" dirty="0" err="1"/>
              <a:t>rationale</a:t>
            </a:r>
            <a:r>
              <a:rPr lang="fi-FI" sz="2400" b="0" dirty="0"/>
              <a:t> is to </a:t>
            </a:r>
            <a:r>
              <a:rPr lang="fi-FI" sz="2400" b="0" dirty="0" err="1"/>
              <a:t>improve</a:t>
            </a:r>
            <a:r>
              <a:rPr lang="fi-FI" sz="2400" b="0" dirty="0"/>
              <a:t> </a:t>
            </a:r>
            <a:r>
              <a:rPr lang="fi-FI" sz="2400" b="0" dirty="0" err="1"/>
              <a:t>students</a:t>
            </a:r>
            <a:r>
              <a:rPr lang="fi-FI" sz="2400" b="0" dirty="0"/>
              <a:t>’ </a:t>
            </a:r>
            <a:r>
              <a:rPr lang="fi-FI" sz="2400" b="0" dirty="0" err="1"/>
              <a:t>learning</a:t>
            </a:r>
            <a:endParaRPr lang="fi-FI" sz="24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0" dirty="0"/>
              <a:t>Here interaction refers to the types of exchanges (communication) that </a:t>
            </a:r>
            <a:r>
              <a:rPr lang="en-US" sz="2400" b="0" dirty="0" smtClean="0"/>
              <a:t>are </a:t>
            </a:r>
            <a:r>
              <a:rPr lang="en-US" sz="2400" b="0" dirty="0"/>
              <a:t>believed to extend thinking and enhance learning</a:t>
            </a:r>
            <a:endParaRPr lang="fi-FI" sz="24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 err="1"/>
              <a:t>According</a:t>
            </a:r>
            <a:r>
              <a:rPr lang="fi-FI" sz="2400" b="0" dirty="0"/>
              <a:t> to </a:t>
            </a:r>
            <a:r>
              <a:rPr lang="fi-FI" sz="2400" b="0" dirty="0" err="1"/>
              <a:t>this</a:t>
            </a:r>
            <a:r>
              <a:rPr lang="fi-FI" sz="2400" b="0" dirty="0"/>
              <a:t> </a:t>
            </a:r>
            <a:r>
              <a:rPr lang="fi-FI" sz="2400" b="0" dirty="0" err="1"/>
              <a:t>view</a:t>
            </a:r>
            <a:r>
              <a:rPr lang="fi-FI" sz="2400" b="0" dirty="0"/>
              <a:t>, </a:t>
            </a:r>
            <a:r>
              <a:rPr lang="fi-FI" sz="2400" b="0" dirty="0" err="1"/>
              <a:t>learners</a:t>
            </a:r>
            <a:r>
              <a:rPr lang="fi-FI" sz="2400" b="0" dirty="0"/>
              <a:t> </a:t>
            </a:r>
            <a:r>
              <a:rPr lang="fi-FI" sz="2400" b="0" dirty="0" err="1"/>
              <a:t>develop</a:t>
            </a:r>
            <a:r>
              <a:rPr lang="fi-FI" sz="2400" b="0" dirty="0"/>
              <a:t> </a:t>
            </a:r>
            <a:r>
              <a:rPr lang="fi-FI" sz="2400" b="0" dirty="0" err="1"/>
              <a:t>understanding</a:t>
            </a:r>
            <a:r>
              <a:rPr lang="fi-FI" sz="2400" b="0" dirty="0"/>
              <a:t> </a:t>
            </a:r>
          </a:p>
          <a:p>
            <a:pPr lvl="2"/>
            <a:r>
              <a:rPr lang="fi-FI" sz="2400" dirty="0">
                <a:latin typeface="+mn-lt"/>
              </a:rPr>
              <a:t>i</a:t>
            </a:r>
            <a:r>
              <a:rPr lang="fi-FI" sz="2400" dirty="0" smtClean="0">
                <a:latin typeface="+mn-lt"/>
              </a:rPr>
              <a:t>n </a:t>
            </a:r>
            <a:r>
              <a:rPr lang="fi-FI" sz="2400" dirty="0" err="1">
                <a:latin typeface="+mn-lt"/>
              </a:rPr>
              <a:t>interactive</a:t>
            </a:r>
            <a:r>
              <a:rPr lang="fi-FI" sz="2400" dirty="0">
                <a:latin typeface="+mn-lt"/>
              </a:rPr>
              <a:t> </a:t>
            </a:r>
            <a:r>
              <a:rPr lang="fi-FI" sz="2400" dirty="0" smtClean="0">
                <a:latin typeface="+mn-lt"/>
              </a:rPr>
              <a:t>and </a:t>
            </a:r>
            <a:r>
              <a:rPr lang="fi-FI" sz="2400" dirty="0">
                <a:latin typeface="+mn-lt"/>
              </a:rPr>
              <a:t>social </a:t>
            </a:r>
            <a:r>
              <a:rPr lang="fi-FI" sz="2400" dirty="0" err="1">
                <a:latin typeface="+mn-lt"/>
              </a:rPr>
              <a:t>situations</a:t>
            </a:r>
            <a:endParaRPr lang="fi-FI" sz="2400" dirty="0">
              <a:latin typeface="+mn-lt"/>
            </a:endParaRPr>
          </a:p>
          <a:p>
            <a:pPr lvl="2"/>
            <a:r>
              <a:rPr lang="fi-FI" sz="2400" dirty="0" err="1" smtClean="0">
                <a:latin typeface="+mn-lt"/>
              </a:rPr>
              <a:t>with</a:t>
            </a:r>
            <a:r>
              <a:rPr lang="fi-FI" sz="2400" dirty="0" smtClean="0">
                <a:latin typeface="+mn-lt"/>
              </a:rPr>
              <a:t> </a:t>
            </a:r>
            <a:r>
              <a:rPr lang="fi-FI" sz="2400" dirty="0" err="1" smtClean="0">
                <a:latin typeface="+mn-lt"/>
              </a:rPr>
              <a:t>the</a:t>
            </a:r>
            <a:r>
              <a:rPr lang="fi-FI" sz="2400" dirty="0" smtClean="0">
                <a:latin typeface="+mn-lt"/>
              </a:rPr>
              <a:t> help of and </a:t>
            </a:r>
            <a:r>
              <a:rPr lang="fi-FI" sz="2400" dirty="0">
                <a:latin typeface="+mn-lt"/>
              </a:rPr>
              <a:t>in </a:t>
            </a:r>
            <a:r>
              <a:rPr lang="fi-FI" sz="2400" dirty="0" err="1">
                <a:latin typeface="+mn-lt"/>
              </a:rPr>
              <a:t>collaboration</a:t>
            </a:r>
            <a:r>
              <a:rPr lang="fi-FI" sz="2400" dirty="0">
                <a:latin typeface="+mn-lt"/>
              </a:rPr>
              <a:t> with </a:t>
            </a:r>
            <a:r>
              <a:rPr lang="fi-FI" sz="2400" dirty="0" err="1">
                <a:latin typeface="+mn-lt"/>
              </a:rPr>
              <a:t>others</a:t>
            </a:r>
            <a:endParaRPr lang="fi-FI" sz="2400" dirty="0">
              <a:latin typeface="+mn-lt"/>
            </a:endParaRPr>
          </a:p>
          <a:p>
            <a:pPr marL="380985" lvl="1" indent="0">
              <a:buNone/>
            </a:pPr>
            <a:endParaRPr lang="fi-FI" dirty="0"/>
          </a:p>
          <a:p>
            <a:pPr marL="380985" lvl="1" indent="0">
              <a:buNone/>
            </a:pPr>
            <a:r>
              <a:rPr lang="fi-FI" sz="1400" dirty="0" err="1" smtClean="0">
                <a:latin typeface="+mn-lt"/>
              </a:rPr>
              <a:t>Vygotsky</a:t>
            </a:r>
            <a:r>
              <a:rPr lang="fi-FI" sz="1400" dirty="0" smtClean="0">
                <a:latin typeface="+mn-lt"/>
              </a:rPr>
              <a:t> </a:t>
            </a:r>
            <a:r>
              <a:rPr lang="fi-FI" sz="1400" dirty="0">
                <a:latin typeface="+mn-lt"/>
              </a:rPr>
              <a:t>1972; </a:t>
            </a:r>
            <a:r>
              <a:rPr lang="fi-FI" sz="1400" dirty="0" err="1">
                <a:latin typeface="+mn-lt"/>
              </a:rPr>
              <a:t>Bruner</a:t>
            </a:r>
            <a:r>
              <a:rPr lang="fi-FI" sz="1400" dirty="0">
                <a:latin typeface="+mn-lt"/>
              </a:rPr>
              <a:t> 1986; </a:t>
            </a:r>
            <a:r>
              <a:rPr lang="fi-FI" sz="1400" dirty="0" err="1">
                <a:latin typeface="+mn-lt"/>
              </a:rPr>
              <a:t>Britton</a:t>
            </a:r>
            <a:r>
              <a:rPr lang="fi-FI" sz="1400" dirty="0">
                <a:latin typeface="+mn-lt"/>
              </a:rPr>
              <a:t> 1970; Wells 1986; Norman 1992; Barnes &amp; Todd 1995; </a:t>
            </a:r>
            <a:r>
              <a:rPr lang="fi-FI" sz="1400" dirty="0" err="1">
                <a:latin typeface="+mn-lt"/>
              </a:rPr>
              <a:t>Mercer</a:t>
            </a:r>
            <a:r>
              <a:rPr lang="fi-FI" sz="1400" dirty="0">
                <a:latin typeface="+mn-lt"/>
              </a:rPr>
              <a:t> 1995 (in </a:t>
            </a:r>
            <a:r>
              <a:rPr lang="fi-FI" sz="1400" dirty="0" err="1">
                <a:latin typeface="+mn-lt"/>
              </a:rPr>
              <a:t>discourse</a:t>
            </a:r>
            <a:r>
              <a:rPr lang="fi-FI" sz="1400" dirty="0">
                <a:latin typeface="+mn-lt"/>
              </a:rPr>
              <a:t>: </a:t>
            </a:r>
            <a:r>
              <a:rPr lang="fi-FI" sz="1400" dirty="0" err="1">
                <a:latin typeface="+mn-lt"/>
              </a:rPr>
              <a:t>Gumperz</a:t>
            </a:r>
            <a:r>
              <a:rPr lang="fi-FI" sz="1400" dirty="0">
                <a:latin typeface="+mn-lt"/>
              </a:rPr>
              <a:t> 1982; </a:t>
            </a:r>
            <a:r>
              <a:rPr lang="fi-FI" sz="1400" dirty="0" err="1">
                <a:latin typeface="+mn-lt"/>
              </a:rPr>
              <a:t>Chafe</a:t>
            </a:r>
            <a:r>
              <a:rPr lang="fi-FI" sz="1400" dirty="0">
                <a:latin typeface="+mn-lt"/>
              </a:rPr>
              <a:t> 1982; </a:t>
            </a:r>
            <a:r>
              <a:rPr lang="fi-FI" sz="1400" dirty="0" err="1">
                <a:latin typeface="+mn-lt"/>
              </a:rPr>
              <a:t>Tannen</a:t>
            </a:r>
            <a:r>
              <a:rPr lang="fi-FI" sz="1400" dirty="0">
                <a:latin typeface="+mn-lt"/>
              </a:rPr>
              <a:t> 1989; </a:t>
            </a:r>
            <a:r>
              <a:rPr lang="fi-FI" sz="1400" dirty="0" err="1">
                <a:latin typeface="+mn-lt"/>
              </a:rPr>
              <a:t>Levinson</a:t>
            </a:r>
            <a:r>
              <a:rPr lang="fi-FI" sz="1400" dirty="0">
                <a:latin typeface="+mn-lt"/>
              </a:rPr>
              <a:t> 2006)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25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tsikko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r>
              <a:rPr lang="fi-FI" dirty="0" err="1" smtClean="0"/>
              <a:t>Interaction</a:t>
            </a:r>
            <a:endParaRPr lang="fi-FI" dirty="0" smtClean="0"/>
          </a:p>
        </p:txBody>
      </p:sp>
      <p:sp>
        <p:nvSpPr>
          <p:cNvPr id="25603" name="Sisällön paikkamerkki 4"/>
          <p:cNvSpPr>
            <a:spLocks noGrp="1"/>
          </p:cNvSpPr>
          <p:nvPr>
            <p:ph sz="quarter" idx="14"/>
          </p:nvPr>
        </p:nvSpPr>
        <p:spPr>
          <a:xfrm>
            <a:off x="469082" y="1141453"/>
            <a:ext cx="8207374" cy="420053"/>
          </a:xfrm>
        </p:spPr>
        <p:txBody>
          <a:bodyPr/>
          <a:lstStyle/>
          <a:p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dealing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social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endParaRPr lang="fi-FI" dirty="0" smtClean="0"/>
          </a:p>
        </p:txBody>
      </p:sp>
      <p:pic>
        <p:nvPicPr>
          <p:cNvPr id="25604" name="Picture 5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0106" y="2197189"/>
            <a:ext cx="1794482" cy="182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uora yhdysviiva 9"/>
          <p:cNvCxnSpPr/>
          <p:nvPr/>
        </p:nvCxnSpPr>
        <p:spPr>
          <a:xfrm>
            <a:off x="3066368" y="2296820"/>
            <a:ext cx="720080" cy="240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/>
        </p:nvCxnSpPr>
        <p:spPr>
          <a:xfrm>
            <a:off x="2528930" y="3001516"/>
            <a:ext cx="12496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/>
        </p:nvCxnSpPr>
        <p:spPr>
          <a:xfrm>
            <a:off x="2599574" y="3793604"/>
            <a:ext cx="1179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 flipV="1">
            <a:off x="5839940" y="2369076"/>
            <a:ext cx="307506" cy="180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/>
        </p:nvCxnSpPr>
        <p:spPr>
          <a:xfrm>
            <a:off x="5839943" y="3288083"/>
            <a:ext cx="359709" cy="120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flipH="1">
            <a:off x="754305" y="2096114"/>
            <a:ext cx="2304191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500" dirty="0" err="1" smtClean="0"/>
              <a:t>we</a:t>
            </a:r>
            <a:r>
              <a:rPr lang="fi-FI" sz="1500" dirty="0" smtClean="0"/>
              <a:t> </a:t>
            </a:r>
            <a:r>
              <a:rPr lang="fi-FI" sz="1500" dirty="0" err="1"/>
              <a:t>observe</a:t>
            </a:r>
            <a:r>
              <a:rPr lang="fi-FI" sz="1500" dirty="0"/>
              <a:t> </a:t>
            </a:r>
            <a:r>
              <a:rPr lang="fi-FI" sz="1500" dirty="0" err="1"/>
              <a:t>the</a:t>
            </a:r>
            <a:r>
              <a:rPr lang="fi-FI" sz="1500" dirty="0"/>
              <a:t> </a:t>
            </a:r>
            <a:r>
              <a:rPr lang="fi-FI" sz="1500" dirty="0" err="1"/>
              <a:t>situation</a:t>
            </a:r>
            <a:endParaRPr lang="fi-FI" sz="1500" b="1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1261056" y="2877989"/>
            <a:ext cx="1202824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500" dirty="0" err="1" smtClean="0"/>
              <a:t>we</a:t>
            </a:r>
            <a:r>
              <a:rPr lang="fi-FI" sz="1500" dirty="0" smtClean="0"/>
              <a:t> </a:t>
            </a:r>
            <a:r>
              <a:rPr lang="en-US" sz="1500" dirty="0"/>
              <a:t>interpret</a:t>
            </a:r>
            <a:endParaRPr lang="fi-FI" sz="1500" b="1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1153495" y="3678188"/>
            <a:ext cx="1369424" cy="230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500" dirty="0" err="1" smtClean="0"/>
              <a:t>we</a:t>
            </a:r>
            <a:r>
              <a:rPr lang="fi-FI" sz="1500" dirty="0" smtClean="0"/>
              <a:t> </a:t>
            </a:r>
            <a:r>
              <a:rPr lang="fi-FI" sz="1500" dirty="0"/>
              <a:t>set a </a:t>
            </a:r>
            <a:r>
              <a:rPr lang="fi-FI" sz="1500" dirty="0" err="1"/>
              <a:t>goal</a:t>
            </a:r>
            <a:endParaRPr lang="fi-FI" sz="1500" b="1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6414762" y="3288083"/>
            <a:ext cx="1512103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500" dirty="0" err="1" smtClean="0"/>
              <a:t>we</a:t>
            </a:r>
            <a:r>
              <a:rPr lang="fi-FI" sz="1500" dirty="0" smtClean="0"/>
              <a:t> </a:t>
            </a:r>
            <a:r>
              <a:rPr lang="fi-FI" sz="1500" dirty="0" err="1"/>
              <a:t>consider</a:t>
            </a:r>
            <a:r>
              <a:rPr lang="fi-FI" sz="1500" dirty="0"/>
              <a:t> </a:t>
            </a:r>
            <a:r>
              <a:rPr lang="en-US" sz="1500" dirty="0" smtClean="0"/>
              <a:t>the </a:t>
            </a:r>
            <a:r>
              <a:rPr lang="en-US" sz="1500" dirty="0"/>
              <a:t>wisest</a:t>
            </a:r>
            <a:r>
              <a:rPr lang="fi-FI" sz="1500" dirty="0"/>
              <a:t> </a:t>
            </a:r>
            <a:r>
              <a:rPr lang="fi-FI" sz="1500" dirty="0" err="1"/>
              <a:t>course</a:t>
            </a:r>
            <a:r>
              <a:rPr lang="fi-FI" sz="1500" dirty="0"/>
              <a:t> of </a:t>
            </a:r>
            <a:r>
              <a:rPr lang="fi-FI" sz="1500" dirty="0" smtClean="0"/>
              <a:t> action</a:t>
            </a:r>
            <a:endParaRPr lang="fi-FI" sz="1500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6377796" y="2144620"/>
            <a:ext cx="180020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500" dirty="0" err="1" smtClean="0"/>
              <a:t>we</a:t>
            </a:r>
            <a:r>
              <a:rPr lang="fi-FI" sz="1500" dirty="0" smtClean="0"/>
              <a:t> </a:t>
            </a:r>
            <a:r>
              <a:rPr lang="fi-FI" sz="1500" dirty="0" err="1" smtClean="0"/>
              <a:t>consider</a:t>
            </a:r>
            <a:r>
              <a:rPr lang="fi-FI" sz="1500" dirty="0" smtClean="0"/>
              <a:t> </a:t>
            </a:r>
            <a:r>
              <a:rPr lang="fi-FI" sz="1500" dirty="0" err="1"/>
              <a:t>optional</a:t>
            </a:r>
            <a:r>
              <a:rPr lang="fi-FI" sz="1500" dirty="0"/>
              <a:t> </a:t>
            </a:r>
            <a:r>
              <a:rPr lang="fi-FI" sz="1500" dirty="0" err="1"/>
              <a:t>courses</a:t>
            </a:r>
            <a:r>
              <a:rPr lang="fi-FI" sz="1500" dirty="0"/>
              <a:t> of action</a:t>
            </a:r>
            <a:endParaRPr lang="fi-FI" sz="1500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551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kstikehys 12"/>
          <p:cNvSpPr txBox="1">
            <a:spLocks noChangeArrowheads="1"/>
          </p:cNvSpPr>
          <p:nvPr/>
        </p:nvSpPr>
        <p:spPr bwMode="auto">
          <a:xfrm rot="16200000">
            <a:off x="-829113" y="2350846"/>
            <a:ext cx="27363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sz="1600" dirty="0" err="1" smtClean="0">
                <a:solidFill>
                  <a:srgbClr val="000000"/>
                </a:solidFill>
              </a:rPr>
              <a:t>Attention</a:t>
            </a:r>
            <a:r>
              <a:rPr lang="fi-FI" sz="1600" dirty="0" smtClean="0">
                <a:solidFill>
                  <a:srgbClr val="000000"/>
                </a:solidFill>
              </a:rPr>
              <a:t> </a:t>
            </a:r>
            <a:r>
              <a:rPr lang="fi-FI" sz="1600" dirty="0" err="1" smtClean="0">
                <a:solidFill>
                  <a:srgbClr val="000000"/>
                </a:solidFill>
              </a:rPr>
              <a:t>level</a:t>
            </a:r>
            <a:r>
              <a:rPr lang="fi-FI" sz="1600" dirty="0" smtClean="0">
                <a:solidFill>
                  <a:srgbClr val="000000"/>
                </a:solidFill>
              </a:rPr>
              <a:t> </a:t>
            </a:r>
            <a:r>
              <a:rPr lang="fi-FI" sz="1600" dirty="0">
                <a:solidFill>
                  <a:srgbClr val="000000"/>
                </a:solidFill>
              </a:rPr>
              <a:t>/ </a:t>
            </a:r>
            <a:r>
              <a:rPr lang="fi-FI" sz="1600" dirty="0" err="1" smtClean="0">
                <a:solidFill>
                  <a:srgbClr val="000000"/>
                </a:solidFill>
              </a:rPr>
              <a:t>enthusiasm</a:t>
            </a:r>
            <a:endParaRPr lang="fi-FI" sz="1600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99592" y="1195074"/>
            <a:ext cx="5616624" cy="3030577"/>
            <a:chOff x="899592" y="1775356"/>
            <a:chExt cx="5000306" cy="3384376"/>
          </a:xfrm>
        </p:grpSpPr>
        <p:cxnSp>
          <p:nvCxnSpPr>
            <p:cNvPr id="9" name="Suora yhdysviiva 8"/>
            <p:cNvCxnSpPr/>
            <p:nvPr/>
          </p:nvCxnSpPr>
          <p:spPr>
            <a:xfrm rot="5400000">
              <a:off x="-618455" y="3293403"/>
              <a:ext cx="3036094" cy="0"/>
            </a:xfrm>
            <a:prstGeom prst="line">
              <a:avLst/>
            </a:prstGeom>
            <a:ln w="38100">
              <a:solidFill>
                <a:schemeClr val="accent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uora yhdysviiva 9"/>
            <p:cNvCxnSpPr/>
            <p:nvPr/>
          </p:nvCxnSpPr>
          <p:spPr>
            <a:xfrm flipH="1">
              <a:off x="899594" y="4782971"/>
              <a:ext cx="4680518" cy="4427"/>
            </a:xfrm>
            <a:prstGeom prst="line">
              <a:avLst/>
            </a:prstGeom>
            <a:ln w="38100">
              <a:solidFill>
                <a:schemeClr val="accent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39" name="Tekstikehys 11"/>
            <p:cNvSpPr txBox="1">
              <a:spLocks noChangeArrowheads="1"/>
            </p:cNvSpPr>
            <p:nvPr/>
          </p:nvSpPr>
          <p:spPr bwMode="auto">
            <a:xfrm>
              <a:off x="4862546" y="4851955"/>
              <a:ext cx="10373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i-FI" sz="1400" dirty="0">
                  <a:solidFill>
                    <a:srgbClr val="000000"/>
                  </a:solidFill>
                </a:rPr>
                <a:t>45 min</a:t>
              </a:r>
            </a:p>
          </p:txBody>
        </p:sp>
        <p:sp>
          <p:nvSpPr>
            <p:cNvPr id="15" name="Puolivapaa piirto 14"/>
            <p:cNvSpPr/>
            <p:nvPr/>
          </p:nvSpPr>
          <p:spPr>
            <a:xfrm>
              <a:off x="1106608" y="2055320"/>
              <a:ext cx="4196292" cy="2443427"/>
            </a:xfrm>
            <a:custGeom>
              <a:avLst/>
              <a:gdLst>
                <a:gd name="connsiteX0" fmla="*/ 0 w 5035463"/>
                <a:gd name="connsiteY0" fmla="*/ 329852 h 2931091"/>
                <a:gd name="connsiteX1" fmla="*/ 2004164 w 5035463"/>
                <a:gd name="connsiteY1" fmla="*/ 367430 h 2931091"/>
                <a:gd name="connsiteX2" fmla="*/ 3331923 w 5035463"/>
                <a:gd name="connsiteY2" fmla="*/ 2534433 h 2931091"/>
                <a:gd name="connsiteX3" fmla="*/ 5035463 w 5035463"/>
                <a:gd name="connsiteY3" fmla="*/ 2747375 h 2931091"/>
                <a:gd name="connsiteX4" fmla="*/ 5035463 w 5035463"/>
                <a:gd name="connsiteY4" fmla="*/ 2747375 h 2931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5463" h="2931091">
                  <a:moveTo>
                    <a:pt x="0" y="329852"/>
                  </a:moveTo>
                  <a:cubicBezTo>
                    <a:pt x="724422" y="164926"/>
                    <a:pt x="1448844" y="0"/>
                    <a:pt x="2004164" y="367430"/>
                  </a:cubicBezTo>
                  <a:cubicBezTo>
                    <a:pt x="2559484" y="734860"/>
                    <a:pt x="2826707" y="2137776"/>
                    <a:pt x="3331923" y="2534433"/>
                  </a:cubicBezTo>
                  <a:cubicBezTo>
                    <a:pt x="3837140" y="2931091"/>
                    <a:pt x="5035463" y="2747375"/>
                    <a:pt x="5035463" y="2747375"/>
                  </a:cubicBezTo>
                  <a:lnTo>
                    <a:pt x="5035463" y="2747375"/>
                  </a:lnTo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i-FI">
                <a:solidFill>
                  <a:srgbClr val="000000"/>
                </a:solidFill>
              </a:endParaRPr>
            </a:p>
          </p:txBody>
        </p:sp>
        <p:cxnSp>
          <p:nvCxnSpPr>
            <p:cNvPr id="17" name="Suora yhdysviiva 16"/>
            <p:cNvCxnSpPr/>
            <p:nvPr/>
          </p:nvCxnSpPr>
          <p:spPr>
            <a:xfrm rot="5400000">
              <a:off x="1801521" y="3672418"/>
              <a:ext cx="2262188" cy="0"/>
            </a:xfrm>
            <a:prstGeom prst="line">
              <a:avLst/>
            </a:prstGeom>
            <a:ln w="254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3" name="Tekstikehys 17"/>
            <p:cNvSpPr txBox="1">
              <a:spLocks noChangeArrowheads="1"/>
            </p:cNvSpPr>
            <p:nvPr/>
          </p:nvSpPr>
          <p:spPr bwMode="auto">
            <a:xfrm>
              <a:off x="2630467" y="2019329"/>
              <a:ext cx="10120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fi-FI" sz="1400" dirty="0" smtClean="0">
                  <a:solidFill>
                    <a:srgbClr val="000000"/>
                  </a:solidFill>
                </a:rPr>
                <a:t>15–20 </a:t>
              </a:r>
              <a:r>
                <a:rPr lang="fi-FI" sz="1400" dirty="0">
                  <a:solidFill>
                    <a:srgbClr val="000000"/>
                  </a:solidFill>
                </a:rPr>
                <a:t>min</a:t>
              </a:r>
            </a:p>
          </p:txBody>
        </p:sp>
      </p:grpSp>
      <p:sp>
        <p:nvSpPr>
          <p:cNvPr id="18449" name="Tekstikehys 17"/>
          <p:cNvSpPr txBox="1">
            <a:spLocks noChangeArrowheads="1"/>
          </p:cNvSpPr>
          <p:nvPr/>
        </p:nvSpPr>
        <p:spPr bwMode="auto">
          <a:xfrm>
            <a:off x="1547664" y="4513684"/>
            <a:ext cx="57284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sz="1400" dirty="0" err="1" smtClean="0">
                <a:solidFill>
                  <a:srgbClr val="000000"/>
                </a:solidFill>
              </a:rPr>
              <a:t>E.g</a:t>
            </a:r>
            <a:r>
              <a:rPr lang="fi-FI" sz="1400" dirty="0" smtClean="0">
                <a:solidFill>
                  <a:srgbClr val="000000"/>
                </a:solidFill>
              </a:rPr>
              <a:t>., </a:t>
            </a:r>
            <a:r>
              <a:rPr lang="fi-FI" sz="1400" dirty="0">
                <a:solidFill>
                  <a:srgbClr val="000000"/>
                </a:solidFill>
              </a:rPr>
              <a:t>Johnson, A. &amp; </a:t>
            </a:r>
            <a:r>
              <a:rPr lang="fi-FI" sz="1400" dirty="0" err="1">
                <a:solidFill>
                  <a:srgbClr val="000000"/>
                </a:solidFill>
              </a:rPr>
              <a:t>Proctor</a:t>
            </a:r>
            <a:r>
              <a:rPr lang="fi-FI" sz="1400" dirty="0">
                <a:solidFill>
                  <a:srgbClr val="000000"/>
                </a:solidFill>
              </a:rPr>
              <a:t>, R. W. 2004. </a:t>
            </a:r>
            <a:r>
              <a:rPr lang="fi-FI" sz="1400" dirty="0" err="1">
                <a:solidFill>
                  <a:srgbClr val="000000"/>
                </a:solidFill>
              </a:rPr>
              <a:t>Attention</a:t>
            </a:r>
            <a:r>
              <a:rPr lang="fi-FI" sz="1400" dirty="0">
                <a:solidFill>
                  <a:srgbClr val="000000"/>
                </a:solidFill>
              </a:rPr>
              <a:t>, </a:t>
            </a:r>
            <a:r>
              <a:rPr lang="fi-FI" sz="1400" dirty="0" err="1">
                <a:solidFill>
                  <a:srgbClr val="000000"/>
                </a:solidFill>
              </a:rPr>
              <a:t>theory</a:t>
            </a:r>
            <a:r>
              <a:rPr lang="fi-FI" sz="1400" dirty="0">
                <a:solidFill>
                  <a:srgbClr val="000000"/>
                </a:solidFill>
              </a:rPr>
              <a:t> and </a:t>
            </a:r>
            <a:r>
              <a:rPr lang="fi-FI" sz="1400" dirty="0" err="1">
                <a:solidFill>
                  <a:srgbClr val="000000"/>
                </a:solidFill>
              </a:rPr>
              <a:t>practise</a:t>
            </a:r>
            <a:endParaRPr lang="fi-FI" sz="1400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561356"/>
            <a:ext cx="2640293" cy="1584176"/>
          </a:xfrm>
          <a:prstGeom prst="rect">
            <a:avLst/>
          </a:prstGeom>
        </p:spPr>
      </p:pic>
      <p:sp>
        <p:nvSpPr>
          <p:cNvPr id="18434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000" b="1" spc="-83" dirty="0" smtClean="0">
                <a:solidFill>
                  <a:srgbClr val="0065BD"/>
                </a:solidFill>
              </a:rPr>
              <a:t>Attention </a:t>
            </a:r>
            <a:r>
              <a:rPr lang="en-US" sz="3000" b="1" spc="-83" dirty="0">
                <a:solidFill>
                  <a:srgbClr val="0065BD"/>
                </a:solidFill>
              </a:rPr>
              <a:t>vs. Rhythm of teaching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65067" y="3963956"/>
            <a:ext cx="44762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1600" dirty="0" smtClean="0"/>
              <a:t>Time</a:t>
            </a:r>
            <a:endParaRPr lang="fi-FI" sz="1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418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miley Face 19"/>
          <p:cNvSpPr/>
          <p:nvPr/>
        </p:nvSpPr>
        <p:spPr bwMode="auto">
          <a:xfrm>
            <a:off x="3174943" y="1819343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1" name="Smiley Face 20"/>
          <p:cNvSpPr/>
          <p:nvPr/>
        </p:nvSpPr>
        <p:spPr bwMode="auto">
          <a:xfrm>
            <a:off x="3715003" y="1819343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2" name="Smiley Face 21"/>
          <p:cNvSpPr/>
          <p:nvPr/>
        </p:nvSpPr>
        <p:spPr bwMode="auto">
          <a:xfrm>
            <a:off x="4236347" y="1819343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2" name="Smiley Face 31"/>
          <p:cNvSpPr/>
          <p:nvPr/>
        </p:nvSpPr>
        <p:spPr bwMode="auto">
          <a:xfrm>
            <a:off x="4734681" y="1819343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3" name="Smiley Face 32"/>
          <p:cNvSpPr/>
          <p:nvPr/>
        </p:nvSpPr>
        <p:spPr bwMode="auto">
          <a:xfrm>
            <a:off x="5220697" y="1819343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4" name="Smiley Face 33"/>
          <p:cNvSpPr/>
          <p:nvPr/>
        </p:nvSpPr>
        <p:spPr bwMode="auto">
          <a:xfrm>
            <a:off x="5746312" y="1819343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6" name="Smiley Face 115"/>
          <p:cNvSpPr/>
          <p:nvPr/>
        </p:nvSpPr>
        <p:spPr bwMode="auto">
          <a:xfrm>
            <a:off x="3181231" y="2263434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7" name="Smiley Face 116"/>
          <p:cNvSpPr/>
          <p:nvPr/>
        </p:nvSpPr>
        <p:spPr bwMode="auto">
          <a:xfrm>
            <a:off x="3721291" y="2263434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8" name="Smiley Face 117"/>
          <p:cNvSpPr/>
          <p:nvPr/>
        </p:nvSpPr>
        <p:spPr bwMode="auto">
          <a:xfrm>
            <a:off x="4242635" y="2263434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9" name="Smiley Face 118"/>
          <p:cNvSpPr/>
          <p:nvPr/>
        </p:nvSpPr>
        <p:spPr bwMode="auto">
          <a:xfrm>
            <a:off x="4740969" y="2263434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0" name="Smiley Face 119"/>
          <p:cNvSpPr/>
          <p:nvPr/>
        </p:nvSpPr>
        <p:spPr bwMode="auto">
          <a:xfrm>
            <a:off x="5226985" y="2263434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1" name="Smiley Face 120"/>
          <p:cNvSpPr/>
          <p:nvPr/>
        </p:nvSpPr>
        <p:spPr bwMode="auto">
          <a:xfrm>
            <a:off x="5752600" y="2263434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2" name="Smiley Face 121"/>
          <p:cNvSpPr/>
          <p:nvPr/>
        </p:nvSpPr>
        <p:spPr bwMode="auto">
          <a:xfrm>
            <a:off x="3181231" y="2737445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3" name="Smiley Face 122"/>
          <p:cNvSpPr/>
          <p:nvPr/>
        </p:nvSpPr>
        <p:spPr bwMode="auto">
          <a:xfrm>
            <a:off x="3721291" y="2737445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4" name="Smiley Face 123"/>
          <p:cNvSpPr/>
          <p:nvPr/>
        </p:nvSpPr>
        <p:spPr bwMode="auto">
          <a:xfrm>
            <a:off x="4242635" y="2737445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5" name="Smiley Face 124"/>
          <p:cNvSpPr/>
          <p:nvPr/>
        </p:nvSpPr>
        <p:spPr bwMode="auto">
          <a:xfrm>
            <a:off x="4740969" y="2737445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6" name="Smiley Face 125"/>
          <p:cNvSpPr/>
          <p:nvPr/>
        </p:nvSpPr>
        <p:spPr bwMode="auto">
          <a:xfrm>
            <a:off x="5226985" y="2737445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7" name="Smiley Face 126"/>
          <p:cNvSpPr/>
          <p:nvPr/>
        </p:nvSpPr>
        <p:spPr bwMode="auto">
          <a:xfrm>
            <a:off x="5752600" y="2737445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8" name="Smiley Face 127"/>
          <p:cNvSpPr/>
          <p:nvPr/>
        </p:nvSpPr>
        <p:spPr bwMode="auto">
          <a:xfrm>
            <a:off x="3187519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9" name="Smiley Face 128"/>
          <p:cNvSpPr/>
          <p:nvPr/>
        </p:nvSpPr>
        <p:spPr bwMode="auto">
          <a:xfrm>
            <a:off x="3727579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0" name="Smiley Face 129"/>
          <p:cNvSpPr/>
          <p:nvPr/>
        </p:nvSpPr>
        <p:spPr bwMode="auto">
          <a:xfrm>
            <a:off x="4248923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1" name="Smiley Face 130"/>
          <p:cNvSpPr/>
          <p:nvPr/>
        </p:nvSpPr>
        <p:spPr bwMode="auto">
          <a:xfrm>
            <a:off x="4747257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2" name="Smiley Face 131"/>
          <p:cNvSpPr/>
          <p:nvPr/>
        </p:nvSpPr>
        <p:spPr bwMode="auto">
          <a:xfrm>
            <a:off x="5233273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3" name="Smiley Face 132"/>
          <p:cNvSpPr/>
          <p:nvPr/>
        </p:nvSpPr>
        <p:spPr bwMode="auto">
          <a:xfrm>
            <a:off x="5758888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4" name="Smiley Face 133"/>
          <p:cNvSpPr/>
          <p:nvPr/>
        </p:nvSpPr>
        <p:spPr bwMode="auto">
          <a:xfrm>
            <a:off x="3181231" y="3667590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5" name="Smiley Face 134"/>
          <p:cNvSpPr/>
          <p:nvPr/>
        </p:nvSpPr>
        <p:spPr bwMode="auto">
          <a:xfrm>
            <a:off x="3721291" y="3667590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6" name="Smiley Face 135"/>
          <p:cNvSpPr/>
          <p:nvPr/>
        </p:nvSpPr>
        <p:spPr bwMode="auto">
          <a:xfrm>
            <a:off x="4242635" y="3667590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7" name="Smiley Face 136"/>
          <p:cNvSpPr/>
          <p:nvPr/>
        </p:nvSpPr>
        <p:spPr bwMode="auto">
          <a:xfrm>
            <a:off x="4740969" y="3667590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8" name="Smiley Face 137"/>
          <p:cNvSpPr/>
          <p:nvPr/>
        </p:nvSpPr>
        <p:spPr bwMode="auto">
          <a:xfrm>
            <a:off x="5226985" y="3667590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9" name="Smiley Face 138"/>
          <p:cNvSpPr/>
          <p:nvPr/>
        </p:nvSpPr>
        <p:spPr bwMode="auto">
          <a:xfrm>
            <a:off x="5752600" y="3667590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0" name="Smiley Face 139"/>
          <p:cNvSpPr/>
          <p:nvPr/>
        </p:nvSpPr>
        <p:spPr bwMode="auto">
          <a:xfrm>
            <a:off x="3187519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1" name="Smiley Face 140"/>
          <p:cNvSpPr/>
          <p:nvPr/>
        </p:nvSpPr>
        <p:spPr bwMode="auto">
          <a:xfrm>
            <a:off x="3727579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2" name="Smiley Face 141"/>
          <p:cNvSpPr/>
          <p:nvPr/>
        </p:nvSpPr>
        <p:spPr bwMode="auto">
          <a:xfrm>
            <a:off x="4248923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3" name="Smiley Face 142"/>
          <p:cNvSpPr/>
          <p:nvPr/>
        </p:nvSpPr>
        <p:spPr bwMode="auto">
          <a:xfrm>
            <a:off x="4747257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4" name="Smiley Face 143"/>
          <p:cNvSpPr/>
          <p:nvPr/>
        </p:nvSpPr>
        <p:spPr bwMode="auto">
          <a:xfrm>
            <a:off x="5233273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5" name="Smiley Face 144"/>
          <p:cNvSpPr/>
          <p:nvPr/>
        </p:nvSpPr>
        <p:spPr bwMode="auto">
          <a:xfrm>
            <a:off x="5758888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6" name="Smiley Face 145"/>
          <p:cNvSpPr/>
          <p:nvPr/>
        </p:nvSpPr>
        <p:spPr bwMode="auto">
          <a:xfrm>
            <a:off x="4409150" y="791569"/>
            <a:ext cx="324036" cy="324036"/>
          </a:xfrm>
          <a:prstGeom prst="smileyFace">
            <a:avLst>
              <a:gd name="adj" fmla="val 4653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cxnSp>
        <p:nvCxnSpPr>
          <p:cNvPr id="148" name="Straight Arrow Connector 147"/>
          <p:cNvCxnSpPr>
            <a:stCxn id="146" idx="4"/>
            <a:endCxn id="20" idx="0"/>
          </p:cNvCxnSpPr>
          <p:nvPr/>
        </p:nvCxnSpPr>
        <p:spPr bwMode="auto">
          <a:xfrm flipH="1">
            <a:off x="3282956" y="1115605"/>
            <a:ext cx="1288213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>
            <a:stCxn id="146" idx="4"/>
            <a:endCxn id="21" idx="0"/>
          </p:cNvCxnSpPr>
          <p:nvPr/>
        </p:nvCxnSpPr>
        <p:spPr bwMode="auto">
          <a:xfrm flipH="1">
            <a:off x="3823016" y="1115605"/>
            <a:ext cx="748153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2" name="Straight Arrow Connector 151"/>
          <p:cNvCxnSpPr>
            <a:stCxn id="146" idx="4"/>
            <a:endCxn id="22" idx="0"/>
          </p:cNvCxnSpPr>
          <p:nvPr/>
        </p:nvCxnSpPr>
        <p:spPr bwMode="auto">
          <a:xfrm flipH="1">
            <a:off x="4344359" y="1115605"/>
            <a:ext cx="226809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>
            <a:stCxn id="146" idx="4"/>
            <a:endCxn id="32" idx="0"/>
          </p:cNvCxnSpPr>
          <p:nvPr/>
        </p:nvCxnSpPr>
        <p:spPr bwMode="auto">
          <a:xfrm>
            <a:off x="4571167" y="1115605"/>
            <a:ext cx="27152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>
            <a:stCxn id="146" idx="4"/>
            <a:endCxn id="33" idx="0"/>
          </p:cNvCxnSpPr>
          <p:nvPr/>
        </p:nvCxnSpPr>
        <p:spPr bwMode="auto">
          <a:xfrm>
            <a:off x="4571169" y="1115605"/>
            <a:ext cx="757541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1" name="Straight Arrow Connector 160"/>
          <p:cNvCxnSpPr>
            <a:stCxn id="146" idx="4"/>
            <a:endCxn id="34" idx="0"/>
          </p:cNvCxnSpPr>
          <p:nvPr/>
        </p:nvCxnSpPr>
        <p:spPr bwMode="auto">
          <a:xfrm>
            <a:off x="4571169" y="1115605"/>
            <a:ext cx="128315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>
            <a:stCxn id="146" idx="4"/>
            <a:endCxn id="116" idx="7"/>
          </p:cNvCxnSpPr>
          <p:nvPr/>
        </p:nvCxnSpPr>
        <p:spPr bwMode="auto">
          <a:xfrm flipH="1">
            <a:off x="3365619" y="1115605"/>
            <a:ext cx="1205549" cy="11794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>
            <a:stCxn id="146" idx="4"/>
            <a:endCxn id="117" idx="0"/>
          </p:cNvCxnSpPr>
          <p:nvPr/>
        </p:nvCxnSpPr>
        <p:spPr bwMode="auto">
          <a:xfrm flipH="1">
            <a:off x="3829304" y="1115606"/>
            <a:ext cx="741865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>
            <a:stCxn id="146" idx="4"/>
            <a:endCxn id="118" idx="0"/>
          </p:cNvCxnSpPr>
          <p:nvPr/>
        </p:nvCxnSpPr>
        <p:spPr bwMode="auto">
          <a:xfrm flipH="1">
            <a:off x="4350647" y="1115606"/>
            <a:ext cx="220521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3" name="Straight Arrow Connector 172"/>
          <p:cNvCxnSpPr>
            <a:endCxn id="119" idx="0"/>
          </p:cNvCxnSpPr>
          <p:nvPr/>
        </p:nvCxnSpPr>
        <p:spPr bwMode="auto">
          <a:xfrm>
            <a:off x="4571167" y="1115606"/>
            <a:ext cx="277814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>
            <a:stCxn id="146" idx="4"/>
            <a:endCxn id="120" idx="0"/>
          </p:cNvCxnSpPr>
          <p:nvPr/>
        </p:nvCxnSpPr>
        <p:spPr bwMode="auto">
          <a:xfrm>
            <a:off x="4571169" y="1115606"/>
            <a:ext cx="763829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>
            <a:stCxn id="146" idx="4"/>
            <a:endCxn id="121" idx="0"/>
          </p:cNvCxnSpPr>
          <p:nvPr/>
        </p:nvCxnSpPr>
        <p:spPr bwMode="auto">
          <a:xfrm>
            <a:off x="4571169" y="1115606"/>
            <a:ext cx="1289444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>
            <a:endCxn id="122" idx="7"/>
          </p:cNvCxnSpPr>
          <p:nvPr/>
        </p:nvCxnSpPr>
        <p:spPr bwMode="auto">
          <a:xfrm flipH="1">
            <a:off x="3365619" y="1115606"/>
            <a:ext cx="1205549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>
            <a:stCxn id="146" idx="4"/>
            <a:endCxn id="123" idx="7"/>
          </p:cNvCxnSpPr>
          <p:nvPr/>
        </p:nvCxnSpPr>
        <p:spPr bwMode="auto">
          <a:xfrm flipH="1">
            <a:off x="3905679" y="1115606"/>
            <a:ext cx="665489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>
            <a:stCxn id="146" idx="4"/>
            <a:endCxn id="124" idx="0"/>
          </p:cNvCxnSpPr>
          <p:nvPr/>
        </p:nvCxnSpPr>
        <p:spPr bwMode="auto">
          <a:xfrm flipH="1">
            <a:off x="4350647" y="1115605"/>
            <a:ext cx="220521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>
            <a:stCxn id="146" idx="4"/>
            <a:endCxn id="125" idx="0"/>
          </p:cNvCxnSpPr>
          <p:nvPr/>
        </p:nvCxnSpPr>
        <p:spPr bwMode="auto">
          <a:xfrm>
            <a:off x="4571167" y="1115605"/>
            <a:ext cx="277814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4" name="Straight Arrow Connector 193"/>
          <p:cNvCxnSpPr>
            <a:stCxn id="146" idx="4"/>
            <a:endCxn id="126" idx="0"/>
          </p:cNvCxnSpPr>
          <p:nvPr/>
        </p:nvCxnSpPr>
        <p:spPr bwMode="auto">
          <a:xfrm>
            <a:off x="4571169" y="1115605"/>
            <a:ext cx="763829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7" name="Straight Arrow Connector 196"/>
          <p:cNvCxnSpPr>
            <a:stCxn id="146" idx="4"/>
            <a:endCxn id="127" idx="1"/>
          </p:cNvCxnSpPr>
          <p:nvPr/>
        </p:nvCxnSpPr>
        <p:spPr bwMode="auto">
          <a:xfrm>
            <a:off x="4571168" y="1115606"/>
            <a:ext cx="1213068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0" name="Straight Arrow Connector 199"/>
          <p:cNvCxnSpPr>
            <a:stCxn id="146" idx="4"/>
            <a:endCxn id="128" idx="7"/>
          </p:cNvCxnSpPr>
          <p:nvPr/>
        </p:nvCxnSpPr>
        <p:spPr bwMode="auto">
          <a:xfrm flipH="1">
            <a:off x="3371907" y="1115605"/>
            <a:ext cx="1199261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3" name="Straight Arrow Connector 202"/>
          <p:cNvCxnSpPr>
            <a:stCxn id="146" idx="4"/>
            <a:endCxn id="129" idx="0"/>
          </p:cNvCxnSpPr>
          <p:nvPr/>
        </p:nvCxnSpPr>
        <p:spPr bwMode="auto">
          <a:xfrm flipH="1">
            <a:off x="3835592" y="1115606"/>
            <a:ext cx="735577" cy="2065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6" name="Straight Arrow Connector 205"/>
          <p:cNvCxnSpPr>
            <a:stCxn id="146" idx="4"/>
            <a:endCxn id="130" idx="7"/>
          </p:cNvCxnSpPr>
          <p:nvPr/>
        </p:nvCxnSpPr>
        <p:spPr bwMode="auto">
          <a:xfrm flipH="1">
            <a:off x="4433312" y="1115605"/>
            <a:ext cx="137857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>
            <a:endCxn id="131" idx="1"/>
          </p:cNvCxnSpPr>
          <p:nvPr/>
        </p:nvCxnSpPr>
        <p:spPr bwMode="auto">
          <a:xfrm>
            <a:off x="4571169" y="1115605"/>
            <a:ext cx="207725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>
            <a:endCxn id="132" idx="1"/>
          </p:cNvCxnSpPr>
          <p:nvPr/>
        </p:nvCxnSpPr>
        <p:spPr bwMode="auto">
          <a:xfrm>
            <a:off x="4571168" y="1115605"/>
            <a:ext cx="693741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5" name="Straight Arrow Connector 214"/>
          <p:cNvCxnSpPr>
            <a:endCxn id="134" idx="7"/>
          </p:cNvCxnSpPr>
          <p:nvPr/>
        </p:nvCxnSpPr>
        <p:spPr bwMode="auto">
          <a:xfrm flipH="1">
            <a:off x="3365619" y="1115605"/>
            <a:ext cx="1205549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6" name="Straight Arrow Connector 215"/>
          <p:cNvCxnSpPr>
            <a:stCxn id="146" idx="4"/>
            <a:endCxn id="140" idx="7"/>
          </p:cNvCxnSpPr>
          <p:nvPr/>
        </p:nvCxnSpPr>
        <p:spPr bwMode="auto">
          <a:xfrm flipH="1">
            <a:off x="3371907" y="1115606"/>
            <a:ext cx="1199261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7" name="Straight Arrow Connector 216"/>
          <p:cNvCxnSpPr>
            <a:stCxn id="146" idx="4"/>
            <a:endCxn id="135" idx="7"/>
          </p:cNvCxnSpPr>
          <p:nvPr/>
        </p:nvCxnSpPr>
        <p:spPr bwMode="auto">
          <a:xfrm flipH="1">
            <a:off x="3905679" y="1115605"/>
            <a:ext cx="665489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8" name="Straight Arrow Connector 217"/>
          <p:cNvCxnSpPr>
            <a:stCxn id="146" idx="4"/>
            <a:endCxn id="141" idx="7"/>
          </p:cNvCxnSpPr>
          <p:nvPr/>
        </p:nvCxnSpPr>
        <p:spPr bwMode="auto">
          <a:xfrm flipH="1">
            <a:off x="3911967" y="1115606"/>
            <a:ext cx="659201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28" name="Straight Arrow Connector 227"/>
          <p:cNvCxnSpPr>
            <a:stCxn id="146" idx="4"/>
            <a:endCxn id="136" idx="0"/>
          </p:cNvCxnSpPr>
          <p:nvPr/>
        </p:nvCxnSpPr>
        <p:spPr bwMode="auto">
          <a:xfrm flipH="1">
            <a:off x="4350647" y="1115606"/>
            <a:ext cx="220521" cy="2551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0" name="Straight Arrow Connector 229"/>
          <p:cNvCxnSpPr>
            <a:stCxn id="146" idx="4"/>
            <a:endCxn id="142" idx="7"/>
          </p:cNvCxnSpPr>
          <p:nvPr/>
        </p:nvCxnSpPr>
        <p:spPr bwMode="auto">
          <a:xfrm flipH="1">
            <a:off x="4433312" y="1115606"/>
            <a:ext cx="137857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2" name="Straight Arrow Connector 231"/>
          <p:cNvCxnSpPr>
            <a:stCxn id="146" idx="4"/>
            <a:endCxn id="137" idx="1"/>
          </p:cNvCxnSpPr>
          <p:nvPr/>
        </p:nvCxnSpPr>
        <p:spPr bwMode="auto">
          <a:xfrm>
            <a:off x="4571169" y="1115605"/>
            <a:ext cx="201437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4" name="Straight Arrow Connector 233"/>
          <p:cNvCxnSpPr>
            <a:stCxn id="146" idx="4"/>
            <a:endCxn id="143" idx="2"/>
          </p:cNvCxnSpPr>
          <p:nvPr/>
        </p:nvCxnSpPr>
        <p:spPr bwMode="auto">
          <a:xfrm>
            <a:off x="4571167" y="1115605"/>
            <a:ext cx="176090" cy="3104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6" name="Straight Arrow Connector 235"/>
          <p:cNvCxnSpPr>
            <a:stCxn id="146" idx="4"/>
            <a:endCxn id="144" idx="1"/>
          </p:cNvCxnSpPr>
          <p:nvPr/>
        </p:nvCxnSpPr>
        <p:spPr bwMode="auto">
          <a:xfrm>
            <a:off x="4571168" y="1115606"/>
            <a:ext cx="693741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8" name="Straight Arrow Connector 237"/>
          <p:cNvCxnSpPr>
            <a:stCxn id="146" idx="4"/>
            <a:endCxn id="138" idx="1"/>
          </p:cNvCxnSpPr>
          <p:nvPr/>
        </p:nvCxnSpPr>
        <p:spPr bwMode="auto">
          <a:xfrm>
            <a:off x="4571168" y="1115605"/>
            <a:ext cx="687453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40" name="Straight Arrow Connector 239"/>
          <p:cNvCxnSpPr>
            <a:stCxn id="146" idx="4"/>
            <a:endCxn id="133" idx="2"/>
          </p:cNvCxnSpPr>
          <p:nvPr/>
        </p:nvCxnSpPr>
        <p:spPr bwMode="auto">
          <a:xfrm>
            <a:off x="4571169" y="1115606"/>
            <a:ext cx="1187720" cy="21739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42" name="Straight Arrow Connector 241"/>
          <p:cNvCxnSpPr>
            <a:stCxn id="146" idx="4"/>
            <a:endCxn id="139" idx="1"/>
          </p:cNvCxnSpPr>
          <p:nvPr/>
        </p:nvCxnSpPr>
        <p:spPr bwMode="auto">
          <a:xfrm>
            <a:off x="4571168" y="1115605"/>
            <a:ext cx="1213068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>
            <a:stCxn id="146" idx="4"/>
            <a:endCxn id="145" idx="1"/>
          </p:cNvCxnSpPr>
          <p:nvPr/>
        </p:nvCxnSpPr>
        <p:spPr bwMode="auto">
          <a:xfrm>
            <a:off x="4571168" y="1115606"/>
            <a:ext cx="1219356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45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419226" y="39290"/>
            <a:ext cx="1307306" cy="978695"/>
          </a:xfrm>
          <a:prstGeom prst="rect">
            <a:avLst/>
          </a:prstGeom>
          <a:solidFill>
            <a:schemeClr val="bg1"/>
          </a:solidFill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246" name="Picture 17" descr="C:\Users\mmerkkil\AppData\Local\Microsoft\Windows\Temporary Internet Files\Content.IE5\00ZAINIV\MP90044341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839" y="342053"/>
            <a:ext cx="1087551" cy="7237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xtLst/>
        </p:spPr>
      </p:pic>
      <p:pic>
        <p:nvPicPr>
          <p:cNvPr id="247" name="Picture 18" descr="C:\Users\mmerkkil\AppData\Local\Microsoft\Windows\Temporary Internet Files\Content.IE5\IL0WEEY9\MC9002862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171" y="340941"/>
            <a:ext cx="1070181" cy="717580"/>
          </a:xfrm>
          <a:prstGeom prst="rect">
            <a:avLst/>
          </a:prstGeom>
          <a:noFill/>
          <a:extLst/>
        </p:spPr>
      </p:pic>
      <p:pic>
        <p:nvPicPr>
          <p:cNvPr id="248" name="Picture 19" descr="C:\Users\mmerkkil\AppData\Local\Microsoft\Windows\Temporary Internet Files\Content.IE5\00ZAINIV\MP90043952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63352" y="364246"/>
            <a:ext cx="512081" cy="682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xtLst/>
        </p:spPr>
      </p:pic>
      <p:pic>
        <p:nvPicPr>
          <p:cNvPr id="249" name="Picture 20" descr="C:\Users\mmerkkil\AppData\Local\Microsoft\Windows\Temporary Internet Files\Content.IE5\IL0WEEY9\MP90021605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052" y="377749"/>
            <a:ext cx="1054184" cy="6972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xtLst/>
        </p:spPr>
      </p:pic>
      <p:pic>
        <p:nvPicPr>
          <p:cNvPr id="250" name="Picture 21" descr="C:\Users\mmerkkil\AppData\Local\Microsoft\Windows\Temporary Internet Files\Content.IE5\00ZAINIV\MP900443486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499" y="370693"/>
            <a:ext cx="1022237" cy="69981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xtLst/>
        </p:spPr>
      </p:pic>
      <p:pic>
        <p:nvPicPr>
          <p:cNvPr id="251" name="Picture 23" descr="C:\Users\mmerkkil\AppData\Local\Microsoft\Windows\Temporary Internet Files\Content.IE5\IL0WEEY9\MP900341622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201" y="370693"/>
            <a:ext cx="480332" cy="67316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xtLst/>
        </p:spPr>
      </p:pic>
      <p:pic>
        <p:nvPicPr>
          <p:cNvPr id="252" name="Picture 24" descr="C:\Users\mmerkkil\AppData\Local\Microsoft\Windows\Temporary Internet Files\Content.IE5\IL0WEEY9\MC90021658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61" y="349501"/>
            <a:ext cx="869659" cy="72649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253" name="Picture 26" descr="C:\Users\mmerkkil\AppData\Local\Microsoft\Windows\Temporary Internet Files\Content.IE5\IL0WEEY9\MP900402479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998" y="355489"/>
            <a:ext cx="994133" cy="6624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xtLst/>
        </p:spPr>
      </p:pic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602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miley Face 19"/>
          <p:cNvSpPr/>
          <p:nvPr/>
        </p:nvSpPr>
        <p:spPr bwMode="auto">
          <a:xfrm>
            <a:off x="3174943" y="1819343"/>
            <a:ext cx="216024" cy="216024"/>
          </a:xfrm>
          <a:prstGeom prst="smileyFac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1" name="Smiley Face 20"/>
          <p:cNvSpPr/>
          <p:nvPr/>
        </p:nvSpPr>
        <p:spPr bwMode="auto">
          <a:xfrm>
            <a:off x="3715003" y="1819343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2" name="Smiley Face 21"/>
          <p:cNvSpPr/>
          <p:nvPr/>
        </p:nvSpPr>
        <p:spPr bwMode="auto">
          <a:xfrm>
            <a:off x="4236347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2" name="Smiley Face 31"/>
          <p:cNvSpPr/>
          <p:nvPr/>
        </p:nvSpPr>
        <p:spPr bwMode="auto">
          <a:xfrm>
            <a:off x="4734681" y="1819343"/>
            <a:ext cx="216024" cy="216024"/>
          </a:xfrm>
          <a:prstGeom prst="smileyFac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3" name="Smiley Face 32"/>
          <p:cNvSpPr/>
          <p:nvPr/>
        </p:nvSpPr>
        <p:spPr bwMode="auto">
          <a:xfrm>
            <a:off x="5220697" y="1819343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4" name="Smiley Face 33"/>
          <p:cNvSpPr/>
          <p:nvPr/>
        </p:nvSpPr>
        <p:spPr bwMode="auto">
          <a:xfrm>
            <a:off x="5746312" y="1819343"/>
            <a:ext cx="216024" cy="216024"/>
          </a:xfrm>
          <a:prstGeom prst="smileyFac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7" name="Smiley Face 116"/>
          <p:cNvSpPr/>
          <p:nvPr/>
        </p:nvSpPr>
        <p:spPr bwMode="auto">
          <a:xfrm>
            <a:off x="3721291" y="2263434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8" name="Smiley Face 117"/>
          <p:cNvSpPr/>
          <p:nvPr/>
        </p:nvSpPr>
        <p:spPr bwMode="auto">
          <a:xfrm>
            <a:off x="4242635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9" name="Smiley Face 118"/>
          <p:cNvSpPr/>
          <p:nvPr/>
        </p:nvSpPr>
        <p:spPr bwMode="auto">
          <a:xfrm>
            <a:off x="4740969" y="2263434"/>
            <a:ext cx="216024" cy="21602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0" name="Smiley Face 119"/>
          <p:cNvSpPr/>
          <p:nvPr/>
        </p:nvSpPr>
        <p:spPr bwMode="auto">
          <a:xfrm>
            <a:off x="5226985" y="2263434"/>
            <a:ext cx="216024" cy="216024"/>
          </a:xfrm>
          <a:prstGeom prst="smileyF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2" name="Smiley Face 121"/>
          <p:cNvSpPr/>
          <p:nvPr/>
        </p:nvSpPr>
        <p:spPr bwMode="auto">
          <a:xfrm>
            <a:off x="3181231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3" name="Smiley Face 122"/>
          <p:cNvSpPr/>
          <p:nvPr/>
        </p:nvSpPr>
        <p:spPr bwMode="auto">
          <a:xfrm>
            <a:off x="3721291" y="2718644"/>
            <a:ext cx="216024" cy="21602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4" name="Smiley Face 123"/>
          <p:cNvSpPr/>
          <p:nvPr/>
        </p:nvSpPr>
        <p:spPr bwMode="auto">
          <a:xfrm>
            <a:off x="4242635" y="2718644"/>
            <a:ext cx="216024" cy="216024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5" name="Smiley Face 124"/>
          <p:cNvSpPr/>
          <p:nvPr/>
        </p:nvSpPr>
        <p:spPr bwMode="auto">
          <a:xfrm>
            <a:off x="4740969" y="2737445"/>
            <a:ext cx="216024" cy="216024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6" name="Smiley Face 125"/>
          <p:cNvSpPr/>
          <p:nvPr/>
        </p:nvSpPr>
        <p:spPr bwMode="auto">
          <a:xfrm>
            <a:off x="5226985" y="2737445"/>
            <a:ext cx="216024" cy="21602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7" name="Smiley Face 126"/>
          <p:cNvSpPr/>
          <p:nvPr/>
        </p:nvSpPr>
        <p:spPr bwMode="auto">
          <a:xfrm>
            <a:off x="5752600" y="2737445"/>
            <a:ext cx="216024" cy="21602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8" name="Smiley Face 127"/>
          <p:cNvSpPr/>
          <p:nvPr/>
        </p:nvSpPr>
        <p:spPr bwMode="auto">
          <a:xfrm>
            <a:off x="3187519" y="3181536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9" name="Smiley Face 128"/>
          <p:cNvSpPr/>
          <p:nvPr/>
        </p:nvSpPr>
        <p:spPr bwMode="auto">
          <a:xfrm>
            <a:off x="3727579" y="3181536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0" name="Smiley Face 129"/>
          <p:cNvSpPr/>
          <p:nvPr/>
        </p:nvSpPr>
        <p:spPr bwMode="auto">
          <a:xfrm>
            <a:off x="4248923" y="3181536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1" name="Smiley Face 130"/>
          <p:cNvSpPr/>
          <p:nvPr/>
        </p:nvSpPr>
        <p:spPr bwMode="auto">
          <a:xfrm>
            <a:off x="4747257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2" name="Smiley Face 131"/>
          <p:cNvSpPr/>
          <p:nvPr/>
        </p:nvSpPr>
        <p:spPr bwMode="auto">
          <a:xfrm>
            <a:off x="5233273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3" name="Smiley Face 132"/>
          <p:cNvSpPr/>
          <p:nvPr/>
        </p:nvSpPr>
        <p:spPr bwMode="auto">
          <a:xfrm>
            <a:off x="5758888" y="3181536"/>
            <a:ext cx="216024" cy="21602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4" name="Smiley Face 133"/>
          <p:cNvSpPr/>
          <p:nvPr/>
        </p:nvSpPr>
        <p:spPr bwMode="auto">
          <a:xfrm>
            <a:off x="3181231" y="3667590"/>
            <a:ext cx="216024" cy="216024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5" name="Smiley Face 134"/>
          <p:cNvSpPr/>
          <p:nvPr/>
        </p:nvSpPr>
        <p:spPr bwMode="auto">
          <a:xfrm>
            <a:off x="3721291" y="3667590"/>
            <a:ext cx="216024" cy="216024"/>
          </a:xfrm>
          <a:prstGeom prst="smileyFac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6" name="Smiley Face 135"/>
          <p:cNvSpPr/>
          <p:nvPr/>
        </p:nvSpPr>
        <p:spPr bwMode="auto">
          <a:xfrm>
            <a:off x="4242635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7" name="Smiley Face 136"/>
          <p:cNvSpPr/>
          <p:nvPr/>
        </p:nvSpPr>
        <p:spPr bwMode="auto">
          <a:xfrm>
            <a:off x="4740969" y="3667590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8" name="Smiley Face 137"/>
          <p:cNvSpPr/>
          <p:nvPr/>
        </p:nvSpPr>
        <p:spPr bwMode="auto">
          <a:xfrm>
            <a:off x="5226985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9" name="Smiley Face 138"/>
          <p:cNvSpPr/>
          <p:nvPr/>
        </p:nvSpPr>
        <p:spPr bwMode="auto">
          <a:xfrm>
            <a:off x="5752600" y="3667590"/>
            <a:ext cx="216024" cy="216024"/>
          </a:xfrm>
          <a:prstGeom prst="smileyFace">
            <a:avLst>
              <a:gd name="adj" fmla="val -4653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0" name="Smiley Face 139"/>
          <p:cNvSpPr/>
          <p:nvPr/>
        </p:nvSpPr>
        <p:spPr bwMode="auto">
          <a:xfrm>
            <a:off x="3187519" y="4111681"/>
            <a:ext cx="216024" cy="216024"/>
          </a:xfrm>
          <a:prstGeom prst="smileyFac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2" name="Smiley Face 141"/>
          <p:cNvSpPr/>
          <p:nvPr/>
        </p:nvSpPr>
        <p:spPr bwMode="auto">
          <a:xfrm>
            <a:off x="4248923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3" name="Smiley Face 142"/>
          <p:cNvSpPr/>
          <p:nvPr/>
        </p:nvSpPr>
        <p:spPr bwMode="auto">
          <a:xfrm>
            <a:off x="4747257" y="4111681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4" name="Smiley Face 143"/>
          <p:cNvSpPr/>
          <p:nvPr/>
        </p:nvSpPr>
        <p:spPr bwMode="auto">
          <a:xfrm>
            <a:off x="5233273" y="4111681"/>
            <a:ext cx="216024" cy="216024"/>
          </a:xfrm>
          <a:prstGeom prst="smileyFace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5" name="Smiley Face 144"/>
          <p:cNvSpPr/>
          <p:nvPr/>
        </p:nvSpPr>
        <p:spPr bwMode="auto">
          <a:xfrm>
            <a:off x="5758888" y="4111681"/>
            <a:ext cx="216024" cy="216024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6" name="Smiley Face 145"/>
          <p:cNvSpPr/>
          <p:nvPr/>
        </p:nvSpPr>
        <p:spPr bwMode="auto">
          <a:xfrm>
            <a:off x="4409150" y="791569"/>
            <a:ext cx="324036" cy="324036"/>
          </a:xfrm>
          <a:prstGeom prst="smileyFace">
            <a:avLst>
              <a:gd name="adj" fmla="val 4653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cxnSp>
        <p:nvCxnSpPr>
          <p:cNvPr id="149" name="Straight Arrow Connector 148"/>
          <p:cNvCxnSpPr>
            <a:stCxn id="146" idx="4"/>
            <a:endCxn id="21" idx="0"/>
          </p:cNvCxnSpPr>
          <p:nvPr/>
        </p:nvCxnSpPr>
        <p:spPr bwMode="auto">
          <a:xfrm flipH="1">
            <a:off x="3823016" y="1115605"/>
            <a:ext cx="748153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2" name="Straight Arrow Connector 151"/>
          <p:cNvCxnSpPr>
            <a:stCxn id="146" idx="4"/>
            <a:endCxn id="140" idx="0"/>
          </p:cNvCxnSpPr>
          <p:nvPr/>
        </p:nvCxnSpPr>
        <p:spPr bwMode="auto">
          <a:xfrm flipH="1">
            <a:off x="3295532" y="1115605"/>
            <a:ext cx="1275637" cy="29960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>
            <a:stCxn id="146" idx="4"/>
            <a:endCxn id="32" idx="0"/>
          </p:cNvCxnSpPr>
          <p:nvPr/>
        </p:nvCxnSpPr>
        <p:spPr bwMode="auto">
          <a:xfrm>
            <a:off x="4571167" y="1115605"/>
            <a:ext cx="27152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>
            <a:stCxn id="146" idx="4"/>
            <a:endCxn id="33" idx="0"/>
          </p:cNvCxnSpPr>
          <p:nvPr/>
        </p:nvCxnSpPr>
        <p:spPr bwMode="auto">
          <a:xfrm>
            <a:off x="4571169" y="1115605"/>
            <a:ext cx="757541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1" name="Straight Arrow Connector 160"/>
          <p:cNvCxnSpPr>
            <a:stCxn id="146" idx="4"/>
            <a:endCxn id="34" idx="0"/>
          </p:cNvCxnSpPr>
          <p:nvPr/>
        </p:nvCxnSpPr>
        <p:spPr bwMode="auto">
          <a:xfrm>
            <a:off x="4571169" y="1115605"/>
            <a:ext cx="128315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>
            <a:stCxn id="146" idx="4"/>
            <a:endCxn id="117" idx="0"/>
          </p:cNvCxnSpPr>
          <p:nvPr/>
        </p:nvCxnSpPr>
        <p:spPr bwMode="auto">
          <a:xfrm flipH="1">
            <a:off x="3829304" y="1115606"/>
            <a:ext cx="741865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>
            <a:stCxn id="146" idx="4"/>
            <a:endCxn id="118" idx="0"/>
          </p:cNvCxnSpPr>
          <p:nvPr/>
        </p:nvCxnSpPr>
        <p:spPr bwMode="auto">
          <a:xfrm flipH="1">
            <a:off x="4350647" y="1115606"/>
            <a:ext cx="220521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3" name="Straight Arrow Connector 172"/>
          <p:cNvCxnSpPr>
            <a:endCxn id="145" idx="1"/>
          </p:cNvCxnSpPr>
          <p:nvPr/>
        </p:nvCxnSpPr>
        <p:spPr bwMode="auto">
          <a:xfrm>
            <a:off x="4571168" y="1115606"/>
            <a:ext cx="1219356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/>
          <p:nvPr/>
        </p:nvCxnSpPr>
        <p:spPr bwMode="auto">
          <a:xfrm flipH="1">
            <a:off x="1844278" y="2352646"/>
            <a:ext cx="3382707" cy="828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>
            <a:endCxn id="122" idx="7"/>
          </p:cNvCxnSpPr>
          <p:nvPr/>
        </p:nvCxnSpPr>
        <p:spPr bwMode="auto">
          <a:xfrm flipH="1">
            <a:off x="3365619" y="1115606"/>
            <a:ext cx="1205549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>
            <a:stCxn id="146" idx="4"/>
            <a:endCxn id="123" idx="7"/>
          </p:cNvCxnSpPr>
          <p:nvPr/>
        </p:nvCxnSpPr>
        <p:spPr bwMode="auto">
          <a:xfrm flipH="1">
            <a:off x="3905679" y="1115605"/>
            <a:ext cx="665489" cy="16346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>
            <a:stCxn id="146" idx="4"/>
            <a:endCxn id="124" idx="0"/>
          </p:cNvCxnSpPr>
          <p:nvPr/>
        </p:nvCxnSpPr>
        <p:spPr bwMode="auto">
          <a:xfrm flipH="1">
            <a:off x="4350647" y="1115605"/>
            <a:ext cx="220521" cy="16030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>
            <a:stCxn id="146" idx="4"/>
            <a:endCxn id="125" idx="0"/>
          </p:cNvCxnSpPr>
          <p:nvPr/>
        </p:nvCxnSpPr>
        <p:spPr bwMode="auto">
          <a:xfrm>
            <a:off x="4571167" y="1115605"/>
            <a:ext cx="277814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7" name="Straight Arrow Connector 196"/>
          <p:cNvCxnSpPr>
            <a:stCxn id="146" idx="4"/>
            <a:endCxn id="127" idx="1"/>
          </p:cNvCxnSpPr>
          <p:nvPr/>
        </p:nvCxnSpPr>
        <p:spPr bwMode="auto">
          <a:xfrm>
            <a:off x="4571168" y="1115606"/>
            <a:ext cx="1213068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>
            <a:endCxn id="131" idx="1"/>
          </p:cNvCxnSpPr>
          <p:nvPr/>
        </p:nvCxnSpPr>
        <p:spPr bwMode="auto">
          <a:xfrm>
            <a:off x="4571169" y="1115605"/>
            <a:ext cx="207725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>
            <a:endCxn id="132" idx="1"/>
          </p:cNvCxnSpPr>
          <p:nvPr/>
        </p:nvCxnSpPr>
        <p:spPr bwMode="auto">
          <a:xfrm>
            <a:off x="4571168" y="1115605"/>
            <a:ext cx="693741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pic>
        <p:nvPicPr>
          <p:cNvPr id="1026" name="Picture 2" descr="http://t2.gstatic.com/images?q=tbn:ANd9GcRSfZIc_z6pOnW2YBlRHrGAAl-tpM8JmcrnfAVQyg2MRByxeJw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51" y="3019532"/>
            <a:ext cx="713427" cy="268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3.gstatic.com/images?q=tbn:ANd9GcRSpBsIF6dmZpGe-lid8LppphAFw85fE2xA00bh2n2pziD4E196W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620" y="2982949"/>
            <a:ext cx="517234" cy="23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Callout 2"/>
          <p:cNvSpPr/>
          <p:nvPr/>
        </p:nvSpPr>
        <p:spPr bwMode="auto">
          <a:xfrm>
            <a:off x="6092118" y="2791465"/>
            <a:ext cx="499874" cy="228067"/>
          </a:xfrm>
          <a:prstGeom prst="cloudCallout">
            <a:avLst>
              <a:gd name="adj1" fmla="val -87835"/>
              <a:gd name="adj2" fmla="val 13243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dirty="0">
                <a:latin typeface="Arial" charset="0"/>
              </a:rPr>
              <a:t>?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658731" y="3641060"/>
            <a:ext cx="912437" cy="283113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72" name="Straight Arrow Connector 71"/>
          <p:cNvCxnSpPr>
            <a:stCxn id="135" idx="6"/>
            <a:endCxn id="136" idx="2"/>
          </p:cNvCxnSpPr>
          <p:nvPr/>
        </p:nvCxnSpPr>
        <p:spPr bwMode="auto">
          <a:xfrm>
            <a:off x="3937316" y="3775602"/>
            <a:ext cx="3053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79" name="Rectangle 78"/>
          <p:cNvSpPr/>
          <p:nvPr/>
        </p:nvSpPr>
        <p:spPr bwMode="auto">
          <a:xfrm>
            <a:off x="4169782" y="4078136"/>
            <a:ext cx="912437" cy="283113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80" name="Straight Arrow Connector 79"/>
          <p:cNvCxnSpPr>
            <a:stCxn id="142" idx="6"/>
            <a:endCxn id="143" idx="2"/>
          </p:cNvCxnSpPr>
          <p:nvPr/>
        </p:nvCxnSpPr>
        <p:spPr bwMode="auto">
          <a:xfrm>
            <a:off x="4464946" y="4219693"/>
            <a:ext cx="28231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2" name="Cloud Callout 11"/>
          <p:cNvSpPr/>
          <p:nvPr/>
        </p:nvSpPr>
        <p:spPr bwMode="auto">
          <a:xfrm>
            <a:off x="2573779" y="2629461"/>
            <a:ext cx="613741" cy="552076"/>
          </a:xfrm>
          <a:prstGeom prst="cloudCallout">
            <a:avLst>
              <a:gd name="adj1" fmla="val 50124"/>
              <a:gd name="adj2" fmla="val 62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" name="AutoShape 6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190626" y="-189310"/>
            <a:ext cx="1307306" cy="9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AutoShape 8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304926" y="-75010"/>
            <a:ext cx="1307306" cy="9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419226" y="39290"/>
            <a:ext cx="1307306" cy="9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35" name="Picture 11" descr="C:\Users\mmerkkil\AppData\Local\Microsoft\Windows\Temporary Internet Files\Content.IE5\00ZAINIV\MC90023335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507" y="2713059"/>
            <a:ext cx="464282" cy="39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mmerkkil\AppData\Local\Microsoft\Windows\Temporary Internet Files\Content.IE5\00ZAINIV\MC900441734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703" y="3350510"/>
            <a:ext cx="425093" cy="425093"/>
          </a:xfrm>
          <a:prstGeom prst="rect">
            <a:avLst/>
          </a:prstGeom>
          <a:noFill/>
          <a:extLst/>
        </p:spPr>
      </p:pic>
      <p:sp>
        <p:nvSpPr>
          <p:cNvPr id="16" name="TextBox 15"/>
          <p:cNvSpPr txBox="1"/>
          <p:nvPr/>
        </p:nvSpPr>
        <p:spPr>
          <a:xfrm>
            <a:off x="4058942" y="289932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zzz</a:t>
            </a:r>
            <a:r>
              <a:rPr lang="fi-FI" dirty="0"/>
              <a:t>…</a:t>
            </a:r>
          </a:p>
        </p:txBody>
      </p:sp>
      <p:cxnSp>
        <p:nvCxnSpPr>
          <p:cNvPr id="24" name="Straight Arrow Connector 23"/>
          <p:cNvCxnSpPr>
            <a:stCxn id="134" idx="2"/>
            <a:endCxn id="1026" idx="3"/>
          </p:cNvCxnSpPr>
          <p:nvPr/>
        </p:nvCxnSpPr>
        <p:spPr bwMode="auto">
          <a:xfrm flipH="1" flipV="1">
            <a:off x="1844278" y="3154031"/>
            <a:ext cx="1336953" cy="6215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19" idx="2"/>
            <a:endCxn id="1026" idx="3"/>
          </p:cNvCxnSpPr>
          <p:nvPr/>
        </p:nvCxnSpPr>
        <p:spPr bwMode="auto">
          <a:xfrm flipH="1">
            <a:off x="1844278" y="2371446"/>
            <a:ext cx="2896691" cy="7825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7" name="AutoShape 14" descr="data:image/jpeg;base64,/9j/4AAQSkZJRgABAQAAAQABAAD/2wBDAAkGBwgHBgkIBwgKCgkLDRYPDQwMDRsUFRAWIB0iIiAdHx8kKDQsJCYxJx8fLT0tMTU3Ojo6Iys/RD84QzQ5Ojf/2wBDAQoKCg0MDRoPDxo3JR8lNzc3Nzc3Nzc3Nzc3Nzc3Nzc3Nzc3Nzc3Nzc3Nzc3Nzc3Nzc3Nzc3Nzc3Nzc3Nzc3Nzf/wAARCAB5ANcDASIAAhEBAxEB/8QAGwABAAIDAQEAAAAAAAAAAAAAAAEGAwQFAgf/xAA0EAACAgIBAwEGBQMDBQAAAAAAAQIDBBEFBhIhMQcTQVFhcRQiI4GhMmKRFkJTcsHR4fH/xAAZAQEAAwEBAAAAAAAAAAAAAAAAAgMEAQX/xAArEQEAAgIBAwMCBQUAAAAAAAAAAQIDERIEMUETIVEicRQyYYHBBSORsdH/2gAMAwEAAhEDEQA/APuIAAAAAAAAAAAAAAAAAAAAAAAAAAAAAAAAAAAAAAAAAAAAAAAAAAAAAAAAAAAAAAAAAAAAAAAAAAAAAAAABD9AGxsrPN8/kvkYcPwkIWZ8/M7J/wBNKXq2ZKulo2x7uS5LPyrn6y9/KEV9op+Cz0+MRN51tDlvssTegmUvneD5DiMOzP4Pk83dMe541k3Yp/b18/dMsPTlnJ28TTZzNddeXLblGv4L4b+vzF6RFeVbb/27EzvUw6gI2gpJ/ErSSBsjaAkEbG0BJ4nNQTlJqKXxZ62jh9YUVW8DmW2QUp01SnW3/tevUjaeMTKGS3Ck2+HYqvrtk1XZCWvVRaejKUz2Wwj/AKftv1+pZlWd8vi9PSLl3L5nMduVYlzFfnSLfKQR3IbJrEgAAAAAAAAAAAABgzr/AMNh33/8dcpf4WzOYculZOLdRL0sg4P91o7Gt+7k9lH9mi/FZXL51r7rnZGHc/XWu5/yy/I+Xez/AJB8Rz+VxWanXK5+78/CyG/H7r0/9n0/e14NXXV45p+J1pVgndEsxZF9eLRO616hCLlJ/JHE5vleZ4+GRk1cfjPCog5Ssne+5r6RSK9bz+b1D0dy+Z7muqFEkoqvbk1HTk3v6Ge2O0Y5yR2aMPG+WuOfLr8dk8j1LG3KpzZ4GArJQpVEU7J9r02209eU14OVzvMcx0dm408nIlyXHXy7e6yKU468tbXx15Xz0/Q3fZZlwyOlYUxknPHutjJfLc3JfxJE+1dVLo6+yySi4WwlF/Xf/wBM+vo35enSK0630L1+netfzvusMuVx3xlfIVTU6La1ZXJekk1tM18erPzao325csfvW4VVwX5U/TbfxKpxlORX7PuHhbGUXOh+H40peY/wy8cdfHIwKLY+kq0/t4Mtcnq9RbHftERr9+7JlxxiruvzMf4cuvlL8LOWJyDTTaUbda9fR/YczzNtXJY/E8cq3m5HlzsTca46b3pevp6HP69X6VCq37+z9OGvVtta/k53VVebw3VGJzsaZ3YiUVa64tuD04yTX200Xf0uLWzZcV53Ffy7+3ZV1URGOmSvnv8As2uqsrqHgsWOXVnxyMdyUZv3MYutv0f2+Bs5N88roPMzJZs8tX40pxnKCj2rXppfIxdT83hcrwksHi5fjMrN1GmqCe153t/JLRkyOMlwvs6yMCyanZTiz75L0cm3J/y2eh1Ex+G+qNW9/HhgyflvqfbUsHsyuhT0hbdY9QryLpSfySZt8fdn9SQty451mBgqcoVRoiu+Wnpyba+Zwek422ezHklQnKzuyGor1lrzr+CegK8LnuIliZWVfJ4lkm8aNzjCcZNtNpf1L1XnxtHn45+mtf0el0GGPwPreY1H2jTZ4XqLNo6ufBWXy5TGfj8VXHfuXra7mvH0f3T+19j6+TBh4eLhUxpxKK6a4rSjXFJGwjRWNQjny1yW5VjX8/qkAHVIAAAAAAAAAABD9CQBUer+jK+bsWZh3LGz0tOTX5LEvTu1539V/Jp8XndacXBY/I8RDkIR8Rtpvj3a+rfr/hF6IaRdHUW4RS3vEfPhDhG9wqfK39Qcxxl2FRwkcb8RBwlZlZMfyJ/FKO9mx0V07fwHD24ebdVfO22U5dkX26aS15+xZEiSM5ZmnCPaHYrqdqRT0Zn8Fydub0rn1U1XP9TDy4Odevgk001rb18tmzldL8hz2RRPqfMx7MXHs95DDxIShCb+He5NuWv2RbgVREQ1W6nJadzPv8+Wrl4NOXiSxbY/pSWtLxr5aORhcZy/Fd1OHkY+Rjt7ir+6Mo/4LCCq+ClrRee8eVdclq14+HEx+Gss5CHIcpbC7IrWqq61qFf/AJZ4z+oqas98dg412dmJblXVpRgv7pPwjuSPmXCcoukOoM/H6ghOuGTLcMrtbjLTenv5Pf7M1dN09ONuPePHypy5LTMbRzeD1FxvLz6ix8KqqK8yrhb71x8ae1pfl8fAs+NmR6z6VvjiWRxrLk6be+PeoP4/Fb2ntP6ma/rDg3U1i5kc21r8lGMveTk/lpf9zx0Hw1/EcXa8uEar8q+V0qovxWn4Uf2Rfmt6mL+5Gpj2j7K4pG9R7xLz0l05yHT1X4SfJU5GG5Sm4fh+2Xc/rv0/Y43Jez/MxuWfJ9LcmsGyUnKVNibgt+qWvg/XT2fQCTFwjWmrp81+njWOdQrnDcd1ErYWc5y1FkIaapxaexSf90n5f7aLEiQSiNI3tNp3P/AABEAAAAAAAAAAAAAAAAAAAAAAAAPFlNdse22EZx+Uo7R7AGKnGopb9zTXX/0wSMoAAAAAAA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190626" y="-132160"/>
            <a:ext cx="1535906" cy="86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8" name="AutoShape 16" descr="data:image/jpeg;base64,/9j/4AAQSkZJRgABAQAAAQABAAD/2wBDAAkGBwgHBgkIBwgKCgkLDRYPDQwMDRsUFRAWIB0iIiAdHx8kKDQsJCYxJx8fLT0tMTU3Ojo6Iys/RD84QzQ5Ojf/2wBDAQoKCg0MDRoPDxo3JR8lNzc3Nzc3Nzc3Nzc3Nzc3Nzc3Nzc3Nzc3Nzc3Nzc3Nzc3Nzc3Nzc3Nzc3Nzc3Nzc3Nzf/wAARCAB5ANcDASIAAhEBAxEB/8QAGwABAAIDAQEAAAAAAAAAAAAAAAEGAwQFAgf/xAA0EAACAgIBAwEGBQMDBQAAAAAAAQIDBBEFBhIhMQcTQVFhcRQiI4GhMmKRFkJTcsHR4fH/xAAZAQEAAwEBAAAAAAAAAAAAAAAAAgMEAQX/xAArEQEAAgIBAwMCBQUAAAAAAAAAAQIDERIEMUETIVEicRQyYYHBBSORsdH/2gAMAwEAAhEDEQA/APuIAAAAAAAAAAAAAAAAAAAAAAAAAAAAAAAAAAAAAAAAAAAAAAAAAAAAAAAAAAAAAAAAAAAAAAAAAAAAAAAABD9AGxsrPN8/kvkYcPwkIWZ8/M7J/wBNKXq2ZKulo2x7uS5LPyrn6y9/KEV9op+Cz0+MRN51tDlvssTegmUvneD5DiMOzP4Pk83dMe541k3Yp/b18/dMsPTlnJ28TTZzNddeXLblGv4L4b+vzF6RFeVbb/27EzvUw6gI2gpJ/ErSSBsjaAkEbG0BJ4nNQTlJqKXxZ62jh9YUVW8DmW2QUp01SnW3/tevUjaeMTKGS3Ck2+HYqvrtk1XZCWvVRaejKUz2Wwj/AKftv1+pZlWd8vi9PSLl3L5nMduVYlzFfnSLfKQR3IbJrEgAAAAAAAAAAAABgzr/AMNh33/8dcpf4WzOYculZOLdRL0sg4P91o7Gt+7k9lH9mi/FZXL51r7rnZGHc/XWu5/yy/I+Xez/AJB8Rz+VxWanXK5+78/CyG/H7r0/9n0/e14NXXV45p+J1pVgndEsxZF9eLRO616hCLlJ/JHE5vleZ4+GRk1cfjPCog5Ssne+5r6RSK9bz+b1D0dy+Z7muqFEkoqvbk1HTk3v6Ge2O0Y5yR2aMPG+WuOfLr8dk8j1LG3KpzZ4GArJQpVEU7J9r02209eU14OVzvMcx0dm408nIlyXHXy7e6yKU468tbXx15Xz0/Q3fZZlwyOlYUxknPHutjJfLc3JfxJE+1dVLo6+yySi4WwlF/Xf/wBM+vo35enSK0630L1+netfzvusMuVx3xlfIVTU6La1ZXJekk1tM18erPzao325csfvW4VVwX5U/TbfxKpxlORX7PuHhbGUXOh+H40peY/wy8cdfHIwKLY+kq0/t4Mtcnq9RbHftERr9+7JlxxiruvzMf4cuvlL8LOWJyDTTaUbda9fR/YczzNtXJY/E8cq3m5HlzsTca46b3pevp6HP69X6VCq37+z9OGvVtta/k53VVebw3VGJzsaZ3YiUVa64tuD04yTX200Xf0uLWzZcV53Ffy7+3ZV1URGOmSvnv8As2uqsrqHgsWOXVnxyMdyUZv3MYutv0f2+Bs5N88roPMzJZs8tX40pxnKCj2rXppfIxdT83hcrwksHi5fjMrN1GmqCe153t/JLRkyOMlwvs6yMCyanZTiz75L0cm3J/y2eh1Ex+G+qNW9/HhgyflvqfbUsHsyuhT0hbdY9QryLpSfySZt8fdn9SQty451mBgqcoVRoiu+Wnpyba+Zwek422ezHklQnKzuyGor1lrzr+CegK8LnuIliZWVfJ4lkm8aNzjCcZNtNpf1L1XnxtHn45+mtf0el0GGPwPreY1H2jTZ4XqLNo6ufBWXy5TGfj8VXHfuXra7mvH0f3T+19j6+TBh4eLhUxpxKK6a4rSjXFJGwjRWNQjny1yW5VjX8/qkAHVIAAAAAAAAAABD9CQBUer+jK+bsWZh3LGz0tOTX5LEvTu1539V/Jp8XndacXBY/I8RDkIR8Rtpvj3a+rfr/hF6IaRdHUW4RS3vEfPhDhG9wqfK39Qcxxl2FRwkcb8RBwlZlZMfyJ/FKO9mx0V07fwHD24ebdVfO22U5dkX26aS15+xZEiSM5ZmnCPaHYrqdqRT0Zn8Fydub0rn1U1XP9TDy4Odevgk001rb18tmzldL8hz2RRPqfMx7MXHs95DDxIShCb+He5NuWv2RbgVREQ1W6nJadzPv8+Wrl4NOXiSxbY/pSWtLxr5aORhcZy/Fd1OHkY+Rjt7ir+6Mo/4LCCq+ClrRee8eVdclq14+HEx+Gss5CHIcpbC7IrWqq61qFf/AJZ4z+oqas98dg412dmJblXVpRgv7pPwjuSPmXCcoukOoM/H6ghOuGTLcMrtbjLTenv5Pf7M1dN09ONuPePHypy5LTMbRzeD1FxvLz6ix8KqqK8yrhb71x8ae1pfl8fAs+NmR6z6VvjiWRxrLk6be+PeoP4/Fb2ntP6ma/rDg3U1i5kc21r8lGMveTk/lpf9zx0Hw1/EcXa8uEar8q+V0qovxWn4Uf2Rfmt6mL+5Gpj2j7K4pG9R7xLz0l05yHT1X4SfJU5GG5Sm4fh+2Xc/rv0/Y43Jez/MxuWfJ9LcmsGyUnKVNibgt+qWvg/XT2fQCTFwjWmrp81+njWOdQrnDcd1ErYWc5y1FkIaapxaexSf90n5f7aLEiQSiNI3tNp3P/AABEAAAAAAAAAAAAAAAAAAAAAAAAPFlNdse22EZx+Uo7R7AGKnGopb9zTXX/0wSMoAAAAAAA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304926" y="-17860"/>
            <a:ext cx="1535906" cy="86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9" t="27080" r="14804" b="28282"/>
          <a:stretch/>
        </p:blipFill>
        <p:spPr>
          <a:xfrm>
            <a:off x="6602051" y="1437727"/>
            <a:ext cx="1032254" cy="365999"/>
          </a:xfrm>
          <a:prstGeom prst="rect">
            <a:avLst/>
          </a:prstGeom>
        </p:spPr>
      </p:pic>
      <p:cxnSp>
        <p:nvCxnSpPr>
          <p:cNvPr id="31" name="Straight Arrow Connector 30"/>
          <p:cNvCxnSpPr>
            <a:stCxn id="139" idx="7"/>
            <a:endCxn id="29" idx="2"/>
          </p:cNvCxnSpPr>
          <p:nvPr/>
        </p:nvCxnSpPr>
        <p:spPr bwMode="auto">
          <a:xfrm flipV="1">
            <a:off x="5936989" y="1803725"/>
            <a:ext cx="1181189" cy="18955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>
            <a:stCxn id="137" idx="7"/>
            <a:endCxn id="29" idx="2"/>
          </p:cNvCxnSpPr>
          <p:nvPr/>
        </p:nvCxnSpPr>
        <p:spPr bwMode="auto">
          <a:xfrm flipV="1">
            <a:off x="4925357" y="1803725"/>
            <a:ext cx="2192820" cy="18955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20" idx="7"/>
            <a:endCxn id="29" idx="1"/>
          </p:cNvCxnSpPr>
          <p:nvPr/>
        </p:nvCxnSpPr>
        <p:spPr bwMode="auto">
          <a:xfrm flipV="1">
            <a:off x="3359332" y="1620726"/>
            <a:ext cx="3242719" cy="2302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pic>
        <p:nvPicPr>
          <p:cNvPr id="1041" name="Picture 17" descr="C:\Users\mmerkkil\AppData\Local\Microsoft\Windows\Temporary Internet Files\Content.IE5\00ZAINIV\MP900443418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557" y="342901"/>
            <a:ext cx="719853" cy="47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mmerkkil\AppData\Local\Microsoft\Windows\Temporary Internet Files\Content.IE5\IL0WEEY9\MC90028627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229" y="337405"/>
            <a:ext cx="708355" cy="47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mmerkkil\AppData\Local\Microsoft\Windows\Temporary Internet Files\Content.IE5\00ZAINIV\MP900439527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26000" y="337754"/>
            <a:ext cx="338948" cy="4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mmerkkil\AppData\Local\Microsoft\Windows\Temporary Internet Files\Content.IE5\IL0WEEY9\MP900216057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948" y="327841"/>
            <a:ext cx="697768" cy="4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mmerkkil\AppData\Local\Microsoft\Windows\Temporary Internet Files\Content.IE5\00ZAINIV\MP900443486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716" y="343815"/>
            <a:ext cx="676622" cy="46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mmerkkil\AppData\Local\Microsoft\Windows\Temporary Internet Files\Content.IE5\IL0WEEY9\MP900341622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70" y="343816"/>
            <a:ext cx="317933" cy="44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mmerkkil\AppData\Local\Microsoft\Windows\Temporary Internet Files\Content.IE5\IL0WEEY9\MC900216584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27" y="338122"/>
            <a:ext cx="575630" cy="48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C:\Users\mmerkkil\AppData\Local\Microsoft\Windows\Temporary Internet Files\Content.IE5\IL0WEEY9\MP900402479[1]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623" y="337404"/>
            <a:ext cx="658019" cy="43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17" descr="C:\Users\mmerkkil\AppData\Local\Microsoft\Windows\Temporary Internet Files\Content.IE5\00ZAINIV\MP900443418[1]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154" y="2629462"/>
            <a:ext cx="269976" cy="17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8" descr="C:\Users\mmerkkil\AppData\Local\Microsoft\Windows\Temporary Internet Files\Content.IE5\IL0WEEY9\MC90028627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710" y="2576329"/>
            <a:ext cx="312536" cy="2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19" descr="C:\Users\mmerkkil\AppData\Local\Microsoft\Windows\Temporary Internet Files\Content.IE5\00ZAINIV\MP900439527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32783" y="1683871"/>
            <a:ext cx="179901" cy="23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0" descr="C:\Users\mmerkkil\AppData\Local\Microsoft\Windows\Temporary Internet Files\Content.IE5\IL0WEEY9\MP900216057[1]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474" y="2140674"/>
            <a:ext cx="348884" cy="23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1" descr="C:\Users\mmerkkil\AppData\Local\Microsoft\Windows\Temporary Internet Files\Content.IE5\00ZAINIV\MP900443486[1]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323" y="1635921"/>
            <a:ext cx="291950" cy="19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3" descr="C:\Users\mmerkkil\AppData\Local\Microsoft\Windows\Temporary Internet Files\Content.IE5\IL0WEEY9\MP900341622[1]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660" y="2970001"/>
            <a:ext cx="166061" cy="23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4" descr="C:\Users\mmerkkil\AppData\Local\Microsoft\Windows\Temporary Internet Files\Content.IE5\IL0WEEY9\MC900216584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092" y="1621315"/>
            <a:ext cx="287815" cy="24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6" descr="C:\Users\mmerkkil\AppData\Local\Microsoft\Windows\Temporary Internet Files\Content.IE5\IL0WEEY9\MP900402479[1]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592" y="3903158"/>
            <a:ext cx="301654" cy="20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427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77007" y="699590"/>
            <a:ext cx="1706503" cy="2354591"/>
            <a:chOff x="1129333" y="611108"/>
            <a:chExt cx="1608826" cy="2559467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8" name="Smiley Face 7"/>
            <p:cNvSpPr/>
            <p:nvPr/>
          </p:nvSpPr>
          <p:spPr bwMode="auto">
            <a:xfrm>
              <a:off x="1696737" y="2636590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9" name="Smiley Face 8"/>
            <p:cNvSpPr/>
            <p:nvPr/>
          </p:nvSpPr>
          <p:spPr bwMode="auto">
            <a:xfrm>
              <a:off x="1336697" y="2636590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0" name="Smiley Face 9"/>
            <p:cNvSpPr/>
            <p:nvPr/>
          </p:nvSpPr>
          <p:spPr bwMode="auto">
            <a:xfrm>
              <a:off x="2056777" y="2636590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1" name="Smiley Face 10"/>
            <p:cNvSpPr/>
            <p:nvPr/>
          </p:nvSpPr>
          <p:spPr bwMode="auto">
            <a:xfrm>
              <a:off x="1336697" y="2283505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2" name="Smiley Face 11"/>
            <p:cNvSpPr/>
            <p:nvPr/>
          </p:nvSpPr>
          <p:spPr bwMode="auto">
            <a:xfrm>
              <a:off x="1696737" y="2283568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3" name="Smiley Face 12"/>
            <p:cNvSpPr/>
            <p:nvPr/>
          </p:nvSpPr>
          <p:spPr bwMode="auto">
            <a:xfrm>
              <a:off x="2056777" y="2283505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" name="Smiley Face 13"/>
            <p:cNvSpPr/>
            <p:nvPr/>
          </p:nvSpPr>
          <p:spPr bwMode="auto">
            <a:xfrm>
              <a:off x="1336697" y="1937184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5" name="Smiley Face 14"/>
            <p:cNvSpPr/>
            <p:nvPr/>
          </p:nvSpPr>
          <p:spPr bwMode="auto">
            <a:xfrm>
              <a:off x="1696737" y="1947093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7" name="Smiley Face 16"/>
            <p:cNvSpPr/>
            <p:nvPr/>
          </p:nvSpPr>
          <p:spPr bwMode="auto">
            <a:xfrm>
              <a:off x="2056777" y="1954048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" name="Smiley Face 21"/>
            <p:cNvSpPr/>
            <p:nvPr/>
          </p:nvSpPr>
          <p:spPr bwMode="auto">
            <a:xfrm>
              <a:off x="1696737" y="1393414"/>
              <a:ext cx="360040" cy="360040"/>
            </a:xfrm>
            <a:prstGeom prst="smileyFace">
              <a:avLst>
                <a:gd name="adj" fmla="val 4653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4" name="Straight Arrow Connector 23"/>
            <p:cNvCxnSpPr>
              <a:endCxn id="17" idx="0"/>
            </p:cNvCxnSpPr>
            <p:nvPr/>
          </p:nvCxnSpPr>
          <p:spPr bwMode="auto">
            <a:xfrm>
              <a:off x="1996770" y="1753454"/>
              <a:ext cx="180020" cy="200595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>
              <a:endCxn id="14" idx="7"/>
            </p:cNvCxnSpPr>
            <p:nvPr/>
          </p:nvCxnSpPr>
          <p:spPr bwMode="auto">
            <a:xfrm flipH="1">
              <a:off x="1541573" y="1753453"/>
              <a:ext cx="215171" cy="218882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/>
            <p:cNvCxnSpPr>
              <a:stCxn id="22" idx="4"/>
              <a:endCxn id="44" idx="1"/>
            </p:cNvCxnSpPr>
            <p:nvPr/>
          </p:nvCxnSpPr>
          <p:spPr bwMode="auto">
            <a:xfrm>
              <a:off x="1876757" y="1753454"/>
              <a:ext cx="215171" cy="1212245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2" name="Smiley Face 41"/>
            <p:cNvSpPr/>
            <p:nvPr/>
          </p:nvSpPr>
          <p:spPr bwMode="auto">
            <a:xfrm>
              <a:off x="1696737" y="2930548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3" name="Smiley Face 42"/>
            <p:cNvSpPr/>
            <p:nvPr/>
          </p:nvSpPr>
          <p:spPr bwMode="auto">
            <a:xfrm>
              <a:off x="1336697" y="2930548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4" name="Smiley Face 43"/>
            <p:cNvSpPr/>
            <p:nvPr/>
          </p:nvSpPr>
          <p:spPr bwMode="auto">
            <a:xfrm>
              <a:off x="2056777" y="2930548"/>
              <a:ext cx="240027" cy="240027"/>
            </a:xfrm>
            <a:prstGeom prst="smileyFac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029" name="TextBox 1028"/>
            <p:cNvSpPr txBox="1"/>
            <p:nvPr/>
          </p:nvSpPr>
          <p:spPr>
            <a:xfrm>
              <a:off x="1129333" y="611108"/>
              <a:ext cx="1608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400" dirty="0" err="1" smtClean="0">
                  <a:solidFill>
                    <a:srgbClr val="000000"/>
                  </a:solidFill>
                </a:rPr>
                <a:t>Between</a:t>
              </a:r>
              <a:r>
                <a:rPr lang="fi-FI" sz="1400" dirty="0" smtClean="0">
                  <a:solidFill>
                    <a:srgbClr val="000000"/>
                  </a:solidFill>
                </a:rPr>
                <a:t> 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teacher</a:t>
              </a:r>
              <a:r>
                <a:rPr lang="fi-FI" sz="1400" dirty="0" smtClean="0">
                  <a:solidFill>
                    <a:srgbClr val="000000"/>
                  </a:solidFill>
                </a:rPr>
                <a:t> and 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student</a:t>
              </a:r>
              <a:endParaRPr lang="fi-FI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252610" y="684535"/>
            <a:ext cx="1663432" cy="2366741"/>
            <a:chOff x="2886265" y="819938"/>
            <a:chExt cx="1558131" cy="2350048"/>
          </a:xfrm>
          <a:solidFill>
            <a:schemeClr val="accent3">
              <a:lumMod val="20000"/>
              <a:lumOff val="80000"/>
            </a:schemeClr>
          </a:solidFill>
        </p:grpSpPr>
        <p:grpSp>
          <p:nvGrpSpPr>
            <p:cNvPr id="3" name="Group 2"/>
            <p:cNvGrpSpPr/>
            <p:nvPr/>
          </p:nvGrpSpPr>
          <p:grpSpPr>
            <a:xfrm>
              <a:off x="2970793" y="1382518"/>
              <a:ext cx="969716" cy="1787468"/>
              <a:chOff x="2970793" y="1382518"/>
              <a:chExt cx="969716" cy="1787468"/>
            </a:xfrm>
            <a:grpFill/>
          </p:grpSpPr>
          <p:sp>
            <p:nvSpPr>
              <p:cNvPr id="141" name="Smiley Face 140"/>
              <p:cNvSpPr/>
              <p:nvPr/>
            </p:nvSpPr>
            <p:spPr bwMode="auto">
              <a:xfrm>
                <a:off x="3340442" y="2636002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2" name="Smiley Face 141"/>
              <p:cNvSpPr/>
              <p:nvPr/>
            </p:nvSpPr>
            <p:spPr bwMode="auto">
              <a:xfrm>
                <a:off x="2980402" y="2636002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" name="Smiley Face 142"/>
              <p:cNvSpPr/>
              <p:nvPr/>
            </p:nvSpPr>
            <p:spPr bwMode="auto">
              <a:xfrm>
                <a:off x="3700482" y="2636002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4" name="Smiley Face 143"/>
              <p:cNvSpPr/>
              <p:nvPr/>
            </p:nvSpPr>
            <p:spPr bwMode="auto">
              <a:xfrm>
                <a:off x="2980402" y="2282917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5" name="Smiley Face 144"/>
              <p:cNvSpPr/>
              <p:nvPr/>
            </p:nvSpPr>
            <p:spPr bwMode="auto">
              <a:xfrm>
                <a:off x="3340442" y="2282979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6" name="Smiley Face 145"/>
              <p:cNvSpPr/>
              <p:nvPr/>
            </p:nvSpPr>
            <p:spPr bwMode="auto">
              <a:xfrm>
                <a:off x="3700482" y="2282917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7" name="Smiley Face 146"/>
              <p:cNvSpPr/>
              <p:nvPr/>
            </p:nvSpPr>
            <p:spPr bwMode="auto">
              <a:xfrm>
                <a:off x="2970793" y="1953460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8" name="Smiley Face 147"/>
              <p:cNvSpPr/>
              <p:nvPr/>
            </p:nvSpPr>
            <p:spPr bwMode="auto">
              <a:xfrm>
                <a:off x="3340442" y="1946505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9" name="Smiley Face 148"/>
              <p:cNvSpPr/>
              <p:nvPr/>
            </p:nvSpPr>
            <p:spPr bwMode="auto">
              <a:xfrm>
                <a:off x="3700482" y="1953460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0" name="Smiley Face 149"/>
              <p:cNvSpPr/>
              <p:nvPr/>
            </p:nvSpPr>
            <p:spPr bwMode="auto">
              <a:xfrm>
                <a:off x="3245284" y="1382518"/>
                <a:ext cx="360040" cy="360040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51" name="Straight Arrow Connector 150"/>
              <p:cNvCxnSpPr/>
              <p:nvPr/>
            </p:nvCxnSpPr>
            <p:spPr bwMode="auto">
              <a:xfrm>
                <a:off x="3545317" y="1742558"/>
                <a:ext cx="190317" cy="183837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2" name="Straight Arrow Connector 151"/>
              <p:cNvCxnSpPr>
                <a:endCxn id="147" idx="7"/>
              </p:cNvCxnSpPr>
              <p:nvPr/>
            </p:nvCxnSpPr>
            <p:spPr bwMode="auto">
              <a:xfrm flipH="1">
                <a:off x="3175668" y="1769661"/>
                <a:ext cx="148223" cy="218951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3" name="Straight Arrow Connector 152"/>
              <p:cNvCxnSpPr>
                <a:endCxn id="143" idx="1"/>
              </p:cNvCxnSpPr>
              <p:nvPr/>
            </p:nvCxnSpPr>
            <p:spPr bwMode="auto">
              <a:xfrm>
                <a:off x="3485311" y="1795846"/>
                <a:ext cx="250323" cy="875307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154" name="Smiley Face 153"/>
              <p:cNvSpPr/>
              <p:nvPr/>
            </p:nvSpPr>
            <p:spPr bwMode="auto">
              <a:xfrm>
                <a:off x="3340442" y="2929959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5" name="Smiley Face 154"/>
              <p:cNvSpPr/>
              <p:nvPr/>
            </p:nvSpPr>
            <p:spPr bwMode="auto">
              <a:xfrm>
                <a:off x="2980402" y="2929959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56" name="Smiley Face 155"/>
              <p:cNvSpPr/>
              <p:nvPr/>
            </p:nvSpPr>
            <p:spPr bwMode="auto">
              <a:xfrm>
                <a:off x="3700482" y="2929959"/>
                <a:ext cx="240027" cy="240027"/>
              </a:xfrm>
              <a:prstGeom prst="smileyFac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61" name="Straight Arrow Connector 160"/>
              <p:cNvCxnSpPr>
                <a:stCxn id="144" idx="5"/>
                <a:endCxn id="141" idx="1"/>
              </p:cNvCxnSpPr>
              <p:nvPr/>
            </p:nvCxnSpPr>
            <p:spPr bwMode="auto">
              <a:xfrm>
                <a:off x="3185278" y="2487793"/>
                <a:ext cx="190315" cy="18336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" name="Straight Arrow Connector 162"/>
              <p:cNvCxnSpPr>
                <a:stCxn id="143" idx="2"/>
                <a:endCxn id="155" idx="7"/>
              </p:cNvCxnSpPr>
              <p:nvPr/>
            </p:nvCxnSpPr>
            <p:spPr bwMode="auto">
              <a:xfrm flipH="1">
                <a:off x="3185278" y="2756015"/>
                <a:ext cx="515204" cy="209095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5" name="Straight Arrow Connector 164"/>
              <p:cNvCxnSpPr>
                <a:stCxn id="147" idx="6"/>
                <a:endCxn id="146" idx="1"/>
              </p:cNvCxnSpPr>
              <p:nvPr/>
            </p:nvCxnSpPr>
            <p:spPr bwMode="auto">
              <a:xfrm>
                <a:off x="3210820" y="2073474"/>
                <a:ext cx="524814" cy="244595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7" name="Straight Arrow Connector 166"/>
              <p:cNvCxnSpPr>
                <a:stCxn id="149" idx="2"/>
                <a:endCxn id="144" idx="7"/>
              </p:cNvCxnSpPr>
              <p:nvPr/>
            </p:nvCxnSpPr>
            <p:spPr bwMode="auto">
              <a:xfrm flipH="1">
                <a:off x="3185278" y="2073474"/>
                <a:ext cx="515204" cy="244594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9" name="Straight Arrow Connector 168"/>
              <p:cNvCxnSpPr>
                <a:stCxn id="156" idx="1"/>
                <a:endCxn id="148" idx="4"/>
              </p:cNvCxnSpPr>
              <p:nvPr/>
            </p:nvCxnSpPr>
            <p:spPr bwMode="auto">
              <a:xfrm flipH="1" flipV="1">
                <a:off x="3460455" y="2186532"/>
                <a:ext cx="275178" cy="778578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98" name="TextBox 197"/>
            <p:cNvSpPr txBox="1"/>
            <p:nvPr/>
          </p:nvSpPr>
          <p:spPr>
            <a:xfrm>
              <a:off x="2886265" y="819938"/>
              <a:ext cx="155813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400" dirty="0" err="1" smtClean="0">
                  <a:solidFill>
                    <a:srgbClr val="000000"/>
                  </a:solidFill>
                </a:rPr>
                <a:t>Teacher</a:t>
              </a:r>
              <a:r>
                <a:rPr lang="fi-FI" sz="1400" dirty="0" smtClean="0">
                  <a:solidFill>
                    <a:srgbClr val="000000"/>
                  </a:solidFill>
                </a:rPr>
                <a:t> led 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group</a:t>
              </a:r>
              <a:r>
                <a:rPr lang="fi-FI" sz="1400" dirty="0" smtClean="0">
                  <a:solidFill>
                    <a:srgbClr val="000000"/>
                  </a:solidFill>
                </a:rPr>
                <a:t> 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discussion</a:t>
              </a:r>
              <a:endParaRPr lang="fi-FI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31412" y="833175"/>
            <a:ext cx="2006407" cy="2149046"/>
            <a:chOff x="4590311" y="1024101"/>
            <a:chExt cx="1594119" cy="2151854"/>
          </a:xfrm>
        </p:grpSpPr>
        <p:sp>
          <p:nvSpPr>
            <p:cNvPr id="30" name="Smiley Face 29"/>
            <p:cNvSpPr/>
            <p:nvPr/>
          </p:nvSpPr>
          <p:spPr bwMode="auto">
            <a:xfrm>
              <a:off x="5147344" y="2592332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1" name="Smiley Face 30"/>
            <p:cNvSpPr/>
            <p:nvPr/>
          </p:nvSpPr>
          <p:spPr bwMode="auto">
            <a:xfrm>
              <a:off x="4787304" y="2592332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2" name="Smiley Face 31"/>
            <p:cNvSpPr/>
            <p:nvPr/>
          </p:nvSpPr>
          <p:spPr bwMode="auto">
            <a:xfrm>
              <a:off x="5507384" y="2592332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3" name="Smiley Face 32"/>
            <p:cNvSpPr/>
            <p:nvPr/>
          </p:nvSpPr>
          <p:spPr bwMode="auto">
            <a:xfrm>
              <a:off x="4787304" y="2239247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4" name="Smiley Face 33"/>
            <p:cNvSpPr/>
            <p:nvPr/>
          </p:nvSpPr>
          <p:spPr bwMode="auto">
            <a:xfrm>
              <a:off x="5147344" y="2239309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5" name="Smiley Face 34"/>
            <p:cNvSpPr/>
            <p:nvPr/>
          </p:nvSpPr>
          <p:spPr bwMode="auto">
            <a:xfrm>
              <a:off x="5507384" y="2239247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6" name="Smiley Face 35"/>
            <p:cNvSpPr/>
            <p:nvPr/>
          </p:nvSpPr>
          <p:spPr bwMode="auto">
            <a:xfrm>
              <a:off x="4787304" y="1892926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7" name="Smiley Face 36"/>
            <p:cNvSpPr/>
            <p:nvPr/>
          </p:nvSpPr>
          <p:spPr bwMode="auto">
            <a:xfrm>
              <a:off x="5147344" y="1902835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8" name="Smiley Face 37"/>
            <p:cNvSpPr/>
            <p:nvPr/>
          </p:nvSpPr>
          <p:spPr bwMode="auto">
            <a:xfrm>
              <a:off x="5507384" y="1909790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4787304" y="1867251"/>
              <a:ext cx="655768" cy="31457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778694" y="2566657"/>
              <a:ext cx="664378" cy="282566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787304" y="2217844"/>
              <a:ext cx="655768" cy="306635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6" name="Smiley Face 45"/>
            <p:cNvSpPr/>
            <p:nvPr/>
          </p:nvSpPr>
          <p:spPr bwMode="auto">
            <a:xfrm>
              <a:off x="5147344" y="2893388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7" name="Smiley Face 46"/>
            <p:cNvSpPr/>
            <p:nvPr/>
          </p:nvSpPr>
          <p:spPr bwMode="auto">
            <a:xfrm>
              <a:off x="4787304" y="2893388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8" name="Smiley Face 47"/>
            <p:cNvSpPr/>
            <p:nvPr/>
          </p:nvSpPr>
          <p:spPr bwMode="auto">
            <a:xfrm>
              <a:off x="5507384" y="2893388"/>
              <a:ext cx="240027" cy="240027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4782999" y="2893388"/>
              <a:ext cx="660073" cy="282566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5483339" y="1861699"/>
              <a:ext cx="286555" cy="658859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486353" y="2556588"/>
              <a:ext cx="286555" cy="619367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52" name="Smiley Face 51"/>
            <p:cNvSpPr/>
            <p:nvPr/>
          </p:nvSpPr>
          <p:spPr bwMode="auto">
            <a:xfrm>
              <a:off x="5267359" y="1469378"/>
              <a:ext cx="304335" cy="290999"/>
            </a:xfrm>
            <a:prstGeom prst="smileyF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54" name="Straight Arrow Connector 53"/>
            <p:cNvCxnSpPr>
              <a:stCxn id="36" idx="6"/>
              <a:endCxn id="37" idx="2"/>
            </p:cNvCxnSpPr>
            <p:nvPr/>
          </p:nvCxnSpPr>
          <p:spPr bwMode="auto">
            <a:xfrm>
              <a:off x="5027331" y="2012940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5021184" y="2354306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5045892" y="2712346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5015038" y="3024762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2" name="Straight Arrow Connector 61"/>
            <p:cNvCxnSpPr>
              <a:stCxn id="38" idx="4"/>
              <a:endCxn id="35" idx="0"/>
            </p:cNvCxnSpPr>
            <p:nvPr/>
          </p:nvCxnSpPr>
          <p:spPr bwMode="auto">
            <a:xfrm>
              <a:off x="5627398" y="2149817"/>
              <a:ext cx="0" cy="894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32" idx="4"/>
              <a:endCxn id="48" idx="0"/>
            </p:cNvCxnSpPr>
            <p:nvPr/>
          </p:nvCxnSpPr>
          <p:spPr bwMode="auto">
            <a:xfrm>
              <a:off x="5627398" y="2832359"/>
              <a:ext cx="0" cy="610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99" name="TextBox 198"/>
            <p:cNvSpPr txBox="1"/>
            <p:nvPr/>
          </p:nvSpPr>
          <p:spPr>
            <a:xfrm>
              <a:off x="4590311" y="1024101"/>
              <a:ext cx="1594119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400" dirty="0" err="1" smtClean="0">
                  <a:solidFill>
                    <a:srgbClr val="000000"/>
                  </a:solidFill>
                </a:rPr>
                <a:t>Discussion</a:t>
              </a:r>
              <a:r>
                <a:rPr lang="fi-FI" sz="1400" dirty="0" smtClean="0">
                  <a:solidFill>
                    <a:srgbClr val="000000"/>
                  </a:solidFill>
                </a:rPr>
                <a:t> in 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pairs</a:t>
              </a:r>
              <a:endParaRPr lang="fi-FI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991598" y="699590"/>
            <a:ext cx="2155332" cy="2415729"/>
            <a:chOff x="6596268" y="1214376"/>
            <a:chExt cx="1792156" cy="1967160"/>
          </a:xfrm>
        </p:grpSpPr>
        <p:sp>
          <p:nvSpPr>
            <p:cNvPr id="69" name="Smiley Face 68"/>
            <p:cNvSpPr/>
            <p:nvPr/>
          </p:nvSpPr>
          <p:spPr bwMode="auto">
            <a:xfrm>
              <a:off x="6641890" y="2215813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70" name="Smiley Face 69"/>
            <p:cNvSpPr/>
            <p:nvPr/>
          </p:nvSpPr>
          <p:spPr bwMode="auto">
            <a:xfrm>
              <a:off x="7001930" y="2215875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72" name="Smiley Face 71"/>
            <p:cNvSpPr/>
            <p:nvPr/>
          </p:nvSpPr>
          <p:spPr bwMode="auto">
            <a:xfrm>
              <a:off x="6641890" y="1869492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73" name="Smiley Face 72"/>
            <p:cNvSpPr/>
            <p:nvPr/>
          </p:nvSpPr>
          <p:spPr bwMode="auto">
            <a:xfrm>
              <a:off x="7001930" y="1879401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641890" y="1843817"/>
              <a:ext cx="655768" cy="641947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84" name="Straight Arrow Connector 83"/>
            <p:cNvCxnSpPr>
              <a:stCxn id="72" idx="6"/>
              <a:endCxn id="73" idx="2"/>
            </p:cNvCxnSpPr>
            <p:nvPr/>
          </p:nvCxnSpPr>
          <p:spPr bwMode="auto">
            <a:xfrm>
              <a:off x="6881917" y="1989506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6875770" y="2330872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00" name="Straight Arrow Connector 99"/>
            <p:cNvCxnSpPr>
              <a:stCxn id="72" idx="5"/>
              <a:endCxn id="70" idx="1"/>
            </p:cNvCxnSpPr>
            <p:nvPr/>
          </p:nvCxnSpPr>
          <p:spPr bwMode="auto">
            <a:xfrm>
              <a:off x="6846766" y="2074368"/>
              <a:ext cx="190315" cy="1766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02" name="Straight Arrow Connector 101"/>
            <p:cNvCxnSpPr>
              <a:stCxn id="73" idx="3"/>
              <a:endCxn id="69" idx="7"/>
            </p:cNvCxnSpPr>
            <p:nvPr/>
          </p:nvCxnSpPr>
          <p:spPr bwMode="auto">
            <a:xfrm flipH="1">
              <a:off x="6846766" y="2084277"/>
              <a:ext cx="190315" cy="166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04" name="Straight Arrow Connector 103"/>
            <p:cNvCxnSpPr>
              <a:stCxn id="72" idx="4"/>
              <a:endCxn id="69" idx="0"/>
            </p:cNvCxnSpPr>
            <p:nvPr/>
          </p:nvCxnSpPr>
          <p:spPr bwMode="auto">
            <a:xfrm>
              <a:off x="6761904" y="2109519"/>
              <a:ext cx="0" cy="1062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06" name="Straight Arrow Connector 105"/>
            <p:cNvCxnSpPr>
              <a:stCxn id="73" idx="4"/>
              <a:endCxn id="70" idx="0"/>
            </p:cNvCxnSpPr>
            <p:nvPr/>
          </p:nvCxnSpPr>
          <p:spPr bwMode="auto">
            <a:xfrm>
              <a:off x="7121944" y="2119428"/>
              <a:ext cx="0" cy="964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07" name="Smiley Face 106"/>
            <p:cNvSpPr/>
            <p:nvPr/>
          </p:nvSpPr>
          <p:spPr bwMode="auto">
            <a:xfrm>
              <a:off x="7342375" y="2217782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08" name="Smiley Face 107"/>
            <p:cNvSpPr/>
            <p:nvPr/>
          </p:nvSpPr>
          <p:spPr bwMode="auto">
            <a:xfrm>
              <a:off x="7702415" y="2217844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09" name="Smiley Face 108"/>
            <p:cNvSpPr/>
            <p:nvPr/>
          </p:nvSpPr>
          <p:spPr bwMode="auto">
            <a:xfrm>
              <a:off x="7342375" y="1871461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10" name="Smiley Face 109"/>
            <p:cNvSpPr/>
            <p:nvPr/>
          </p:nvSpPr>
          <p:spPr bwMode="auto">
            <a:xfrm>
              <a:off x="7702415" y="1881370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7342375" y="1845786"/>
              <a:ext cx="655768" cy="641947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112" name="Straight Arrow Connector 111"/>
            <p:cNvCxnSpPr>
              <a:stCxn id="109" idx="6"/>
              <a:endCxn id="110" idx="2"/>
            </p:cNvCxnSpPr>
            <p:nvPr/>
          </p:nvCxnSpPr>
          <p:spPr bwMode="auto">
            <a:xfrm>
              <a:off x="7582402" y="1991475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13" name="Straight Arrow Connector 112"/>
            <p:cNvCxnSpPr/>
            <p:nvPr/>
          </p:nvCxnSpPr>
          <p:spPr bwMode="auto">
            <a:xfrm>
              <a:off x="7576255" y="2332841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14" name="Straight Arrow Connector 113"/>
            <p:cNvCxnSpPr>
              <a:stCxn id="109" idx="5"/>
              <a:endCxn id="108" idx="1"/>
            </p:cNvCxnSpPr>
            <p:nvPr/>
          </p:nvCxnSpPr>
          <p:spPr bwMode="auto">
            <a:xfrm>
              <a:off x="7547251" y="2076337"/>
              <a:ext cx="190315" cy="1766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15" name="Straight Arrow Connector 114"/>
            <p:cNvCxnSpPr>
              <a:stCxn id="110" idx="3"/>
              <a:endCxn id="107" idx="7"/>
            </p:cNvCxnSpPr>
            <p:nvPr/>
          </p:nvCxnSpPr>
          <p:spPr bwMode="auto">
            <a:xfrm flipH="1">
              <a:off x="7547251" y="2086246"/>
              <a:ext cx="190315" cy="166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16" name="Straight Arrow Connector 115"/>
            <p:cNvCxnSpPr>
              <a:stCxn id="109" idx="4"/>
              <a:endCxn id="107" idx="0"/>
            </p:cNvCxnSpPr>
            <p:nvPr/>
          </p:nvCxnSpPr>
          <p:spPr bwMode="auto">
            <a:xfrm>
              <a:off x="7462389" y="2111488"/>
              <a:ext cx="0" cy="1062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17" name="Straight Arrow Connector 116"/>
            <p:cNvCxnSpPr>
              <a:stCxn id="110" idx="4"/>
              <a:endCxn id="108" idx="0"/>
            </p:cNvCxnSpPr>
            <p:nvPr/>
          </p:nvCxnSpPr>
          <p:spPr bwMode="auto">
            <a:xfrm>
              <a:off x="7822429" y="2121397"/>
              <a:ext cx="0" cy="964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18" name="Smiley Face 117"/>
            <p:cNvSpPr/>
            <p:nvPr/>
          </p:nvSpPr>
          <p:spPr bwMode="auto">
            <a:xfrm>
              <a:off x="6641890" y="2909616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19" name="Smiley Face 118"/>
            <p:cNvSpPr/>
            <p:nvPr/>
          </p:nvSpPr>
          <p:spPr bwMode="auto">
            <a:xfrm>
              <a:off x="7001930" y="2909678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20" name="Smiley Face 119"/>
            <p:cNvSpPr/>
            <p:nvPr/>
          </p:nvSpPr>
          <p:spPr bwMode="auto">
            <a:xfrm>
              <a:off x="6641890" y="2563295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21" name="Smiley Face 120"/>
            <p:cNvSpPr/>
            <p:nvPr/>
          </p:nvSpPr>
          <p:spPr bwMode="auto">
            <a:xfrm>
              <a:off x="7001930" y="2573204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6641890" y="2537620"/>
              <a:ext cx="655768" cy="641947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123" name="Straight Arrow Connector 122"/>
            <p:cNvCxnSpPr>
              <a:stCxn id="120" idx="6"/>
              <a:endCxn id="121" idx="2"/>
            </p:cNvCxnSpPr>
            <p:nvPr/>
          </p:nvCxnSpPr>
          <p:spPr bwMode="auto">
            <a:xfrm>
              <a:off x="6881917" y="2683309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24" name="Straight Arrow Connector 123"/>
            <p:cNvCxnSpPr/>
            <p:nvPr/>
          </p:nvCxnSpPr>
          <p:spPr bwMode="auto">
            <a:xfrm>
              <a:off x="6875770" y="3024675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25" name="Straight Arrow Connector 124"/>
            <p:cNvCxnSpPr>
              <a:stCxn id="120" idx="5"/>
              <a:endCxn id="119" idx="1"/>
            </p:cNvCxnSpPr>
            <p:nvPr/>
          </p:nvCxnSpPr>
          <p:spPr bwMode="auto">
            <a:xfrm>
              <a:off x="6846766" y="2768171"/>
              <a:ext cx="190315" cy="1766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26" name="Straight Arrow Connector 125"/>
            <p:cNvCxnSpPr>
              <a:stCxn id="121" idx="3"/>
              <a:endCxn id="118" idx="7"/>
            </p:cNvCxnSpPr>
            <p:nvPr/>
          </p:nvCxnSpPr>
          <p:spPr bwMode="auto">
            <a:xfrm flipH="1">
              <a:off x="6846766" y="2778080"/>
              <a:ext cx="190315" cy="166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27" name="Straight Arrow Connector 126"/>
            <p:cNvCxnSpPr>
              <a:stCxn id="120" idx="4"/>
              <a:endCxn id="118" idx="0"/>
            </p:cNvCxnSpPr>
            <p:nvPr/>
          </p:nvCxnSpPr>
          <p:spPr bwMode="auto">
            <a:xfrm>
              <a:off x="6761904" y="2803322"/>
              <a:ext cx="0" cy="1062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28" name="Straight Arrow Connector 127"/>
            <p:cNvCxnSpPr>
              <a:stCxn id="121" idx="4"/>
              <a:endCxn id="119" idx="0"/>
            </p:cNvCxnSpPr>
            <p:nvPr/>
          </p:nvCxnSpPr>
          <p:spPr bwMode="auto">
            <a:xfrm>
              <a:off x="7121944" y="2813231"/>
              <a:ext cx="0" cy="964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29" name="Smiley Face 128"/>
            <p:cNvSpPr/>
            <p:nvPr/>
          </p:nvSpPr>
          <p:spPr bwMode="auto">
            <a:xfrm>
              <a:off x="7342375" y="2911585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30" name="Smiley Face 129"/>
            <p:cNvSpPr/>
            <p:nvPr/>
          </p:nvSpPr>
          <p:spPr bwMode="auto">
            <a:xfrm>
              <a:off x="7702415" y="2911648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31" name="Smiley Face 130"/>
            <p:cNvSpPr/>
            <p:nvPr/>
          </p:nvSpPr>
          <p:spPr bwMode="auto">
            <a:xfrm>
              <a:off x="7342375" y="2565264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32" name="Smiley Face 131"/>
            <p:cNvSpPr/>
            <p:nvPr/>
          </p:nvSpPr>
          <p:spPr bwMode="auto">
            <a:xfrm>
              <a:off x="7702415" y="2575173"/>
              <a:ext cx="240027" cy="240027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7342375" y="2539589"/>
              <a:ext cx="655768" cy="641947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134" name="Straight Arrow Connector 133"/>
            <p:cNvCxnSpPr>
              <a:stCxn id="131" idx="6"/>
              <a:endCxn id="132" idx="2"/>
            </p:cNvCxnSpPr>
            <p:nvPr/>
          </p:nvCxnSpPr>
          <p:spPr bwMode="auto">
            <a:xfrm>
              <a:off x="7582402" y="2685278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Arrow Connector 134"/>
            <p:cNvCxnSpPr/>
            <p:nvPr/>
          </p:nvCxnSpPr>
          <p:spPr bwMode="auto">
            <a:xfrm>
              <a:off x="7576255" y="3026644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Arrow Connector 135"/>
            <p:cNvCxnSpPr>
              <a:stCxn id="131" idx="5"/>
              <a:endCxn id="130" idx="1"/>
            </p:cNvCxnSpPr>
            <p:nvPr/>
          </p:nvCxnSpPr>
          <p:spPr bwMode="auto">
            <a:xfrm>
              <a:off x="7547251" y="2770140"/>
              <a:ext cx="190315" cy="1766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Arrow Connector 136"/>
            <p:cNvCxnSpPr>
              <a:stCxn id="132" idx="3"/>
              <a:endCxn id="129" idx="7"/>
            </p:cNvCxnSpPr>
            <p:nvPr/>
          </p:nvCxnSpPr>
          <p:spPr bwMode="auto">
            <a:xfrm flipH="1">
              <a:off x="7547251" y="2780049"/>
              <a:ext cx="190315" cy="16668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38" name="Straight Arrow Connector 137"/>
            <p:cNvCxnSpPr>
              <a:stCxn id="131" idx="4"/>
              <a:endCxn id="129" idx="0"/>
            </p:cNvCxnSpPr>
            <p:nvPr/>
          </p:nvCxnSpPr>
          <p:spPr bwMode="auto">
            <a:xfrm>
              <a:off x="7462389" y="2805292"/>
              <a:ext cx="0" cy="1062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39" name="Straight Arrow Connector 138"/>
            <p:cNvCxnSpPr>
              <a:stCxn id="132" idx="4"/>
              <a:endCxn id="130" idx="0"/>
            </p:cNvCxnSpPr>
            <p:nvPr/>
          </p:nvCxnSpPr>
          <p:spPr bwMode="auto">
            <a:xfrm>
              <a:off x="7822429" y="2815200"/>
              <a:ext cx="0" cy="964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40" name="Smiley Face 139"/>
            <p:cNvSpPr/>
            <p:nvPr/>
          </p:nvSpPr>
          <p:spPr bwMode="auto">
            <a:xfrm>
              <a:off x="8028384" y="2142448"/>
              <a:ext cx="360040" cy="360040"/>
            </a:xfrm>
            <a:prstGeom prst="smileyFace">
              <a:avLst/>
            </a:prstGeom>
            <a:solidFill>
              <a:srgbClr val="F8C70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596268" y="1214376"/>
              <a:ext cx="1732242" cy="4260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400" dirty="0" smtClean="0">
                  <a:solidFill>
                    <a:srgbClr val="000000"/>
                  </a:solidFill>
                </a:rPr>
                <a:t>Group 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discussion</a:t>
              </a:r>
              <a:r>
                <a:rPr lang="fi-FI" sz="1400" dirty="0">
                  <a:solidFill>
                    <a:srgbClr val="000000"/>
                  </a:solidFill>
                </a:rPr>
                <a:t>;</a:t>
              </a:r>
              <a:r>
                <a:rPr lang="fi-FI" sz="1400" dirty="0" smtClean="0">
                  <a:solidFill>
                    <a:srgbClr val="000000"/>
                  </a:solidFill>
                </a:rPr>
                <a:t> 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teacher</a:t>
              </a:r>
              <a:r>
                <a:rPr lang="fi-FI" sz="1400" dirty="0" smtClean="0">
                  <a:solidFill>
                    <a:srgbClr val="000000"/>
                  </a:solidFill>
                </a:rPr>
                <a:t> </a:t>
              </a:r>
              <a:r>
                <a:rPr lang="fi-FI" sz="1400" dirty="0" err="1">
                  <a:solidFill>
                    <a:srgbClr val="000000"/>
                  </a:solidFill>
                </a:rPr>
                <a:t>c</a:t>
              </a:r>
              <a:r>
                <a:rPr lang="fi-FI" sz="1400" dirty="0" err="1" smtClean="0">
                  <a:solidFill>
                    <a:srgbClr val="000000"/>
                  </a:solidFill>
                </a:rPr>
                <a:t>oordinates</a:t>
              </a:r>
              <a:endParaRPr lang="fi-FI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21115" y="3537493"/>
            <a:ext cx="1878909" cy="1140352"/>
            <a:chOff x="428596" y="3607892"/>
            <a:chExt cx="1878909" cy="1140352"/>
          </a:xfrm>
          <a:solidFill>
            <a:schemeClr val="accent3">
              <a:lumMod val="20000"/>
              <a:lumOff val="80000"/>
            </a:schemeClr>
          </a:solidFill>
        </p:grpSpPr>
        <p:grpSp>
          <p:nvGrpSpPr>
            <p:cNvPr id="7" name="Group 6"/>
            <p:cNvGrpSpPr/>
            <p:nvPr/>
          </p:nvGrpSpPr>
          <p:grpSpPr>
            <a:xfrm>
              <a:off x="873389" y="4027565"/>
              <a:ext cx="678545" cy="720679"/>
              <a:chOff x="1358177" y="4225116"/>
              <a:chExt cx="678545" cy="720679"/>
            </a:xfrm>
            <a:grpFill/>
          </p:grpSpPr>
          <p:sp>
            <p:nvSpPr>
              <p:cNvPr id="5" name="Smiley Face 4"/>
              <p:cNvSpPr/>
              <p:nvPr/>
            </p:nvSpPr>
            <p:spPr bwMode="auto">
              <a:xfrm>
                <a:off x="1796695" y="4705768"/>
                <a:ext cx="240027" cy="240027"/>
              </a:xfrm>
              <a:prstGeom prst="smileyFace">
                <a:avLst/>
              </a:prstGeom>
              <a:solidFill>
                <a:srgbClr val="FFCD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Smiley Face 20"/>
              <p:cNvSpPr/>
              <p:nvPr/>
            </p:nvSpPr>
            <p:spPr bwMode="auto">
              <a:xfrm>
                <a:off x="1358177" y="4225116"/>
                <a:ext cx="360040" cy="360040"/>
              </a:xfrm>
              <a:prstGeom prst="smileyFace">
                <a:avLst/>
              </a:prstGeom>
              <a:solidFill>
                <a:srgbClr val="FFCD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71" name="Straight Arrow Connector 170"/>
              <p:cNvCxnSpPr>
                <a:stCxn id="21" idx="5"/>
                <a:endCxn id="5" idx="1"/>
              </p:cNvCxnSpPr>
              <p:nvPr/>
            </p:nvCxnSpPr>
            <p:spPr bwMode="auto">
              <a:xfrm>
                <a:off x="1665490" y="4532429"/>
                <a:ext cx="166356" cy="208490"/>
              </a:xfrm>
              <a:prstGeom prst="straightConnector1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06" name="TextBox 205"/>
            <p:cNvSpPr txBox="1"/>
            <p:nvPr/>
          </p:nvSpPr>
          <p:spPr>
            <a:xfrm>
              <a:off x="428596" y="3607892"/>
              <a:ext cx="1878909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333" dirty="0" smtClean="0">
                  <a:solidFill>
                    <a:srgbClr val="000000"/>
                  </a:solidFill>
                </a:rPr>
                <a:t>Personal </a:t>
              </a:r>
              <a:r>
                <a:rPr lang="fi-FI" sz="1333" dirty="0" err="1" smtClean="0">
                  <a:solidFill>
                    <a:srgbClr val="000000"/>
                  </a:solidFill>
                </a:rPr>
                <a:t>instruction</a:t>
              </a:r>
              <a:endParaRPr lang="fi-FI" sz="1333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59180" y="3132866"/>
            <a:ext cx="1775293" cy="1651712"/>
            <a:chOff x="2396481" y="3654060"/>
            <a:chExt cx="1775293" cy="1651712"/>
          </a:xfrm>
        </p:grpSpPr>
        <p:grpSp>
          <p:nvGrpSpPr>
            <p:cNvPr id="16" name="Group 15"/>
            <p:cNvGrpSpPr/>
            <p:nvPr/>
          </p:nvGrpSpPr>
          <p:grpSpPr>
            <a:xfrm>
              <a:off x="2548567" y="4145096"/>
              <a:ext cx="609473" cy="1160676"/>
              <a:chOff x="3207724" y="4097739"/>
              <a:chExt cx="609473" cy="1160676"/>
            </a:xfrm>
          </p:grpSpPr>
          <p:sp>
            <p:nvSpPr>
              <p:cNvPr id="174" name="Smiley Face 173"/>
              <p:cNvSpPr/>
              <p:nvPr/>
            </p:nvSpPr>
            <p:spPr bwMode="auto">
              <a:xfrm>
                <a:off x="3207724" y="5027410"/>
                <a:ext cx="249433" cy="230943"/>
              </a:xfrm>
              <a:prstGeom prst="smileyFac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5" name="Smiley Face 174"/>
              <p:cNvSpPr/>
              <p:nvPr/>
            </p:nvSpPr>
            <p:spPr bwMode="auto">
              <a:xfrm>
                <a:off x="3567764" y="5027472"/>
                <a:ext cx="249433" cy="230943"/>
              </a:xfrm>
              <a:prstGeom prst="smileyFac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6" name="Smiley Face 175"/>
              <p:cNvSpPr/>
              <p:nvPr/>
            </p:nvSpPr>
            <p:spPr bwMode="auto">
              <a:xfrm>
                <a:off x="3207724" y="4681089"/>
                <a:ext cx="249433" cy="230943"/>
              </a:xfrm>
              <a:prstGeom prst="smileyFac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7" name="Smiley Face 176"/>
              <p:cNvSpPr/>
              <p:nvPr/>
            </p:nvSpPr>
            <p:spPr bwMode="auto">
              <a:xfrm>
                <a:off x="3567764" y="4690998"/>
                <a:ext cx="249433" cy="230943"/>
              </a:xfrm>
              <a:prstGeom prst="smileyFac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78" name="Straight Arrow Connector 177"/>
              <p:cNvCxnSpPr>
                <a:stCxn id="176" idx="6"/>
                <a:endCxn id="177" idx="2"/>
              </p:cNvCxnSpPr>
              <p:nvPr/>
            </p:nvCxnSpPr>
            <p:spPr bwMode="auto">
              <a:xfrm>
                <a:off x="3457157" y="4796561"/>
                <a:ext cx="110607" cy="990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9" name="Straight Arrow Connector 178"/>
              <p:cNvCxnSpPr/>
              <p:nvPr/>
            </p:nvCxnSpPr>
            <p:spPr bwMode="auto">
              <a:xfrm>
                <a:off x="3446307" y="5133760"/>
                <a:ext cx="124716" cy="9534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0" name="Straight Arrow Connector 179"/>
              <p:cNvCxnSpPr>
                <a:stCxn id="176" idx="5"/>
                <a:endCxn id="175" idx="1"/>
              </p:cNvCxnSpPr>
              <p:nvPr/>
            </p:nvCxnSpPr>
            <p:spPr bwMode="auto">
              <a:xfrm>
                <a:off x="3420628" y="4878211"/>
                <a:ext cx="183665" cy="18308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1" name="Straight Arrow Connector 180"/>
              <p:cNvCxnSpPr>
                <a:stCxn id="177" idx="3"/>
                <a:endCxn id="174" idx="7"/>
              </p:cNvCxnSpPr>
              <p:nvPr/>
            </p:nvCxnSpPr>
            <p:spPr bwMode="auto">
              <a:xfrm flipH="1">
                <a:off x="3420628" y="4888120"/>
                <a:ext cx="183665" cy="17311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2" name="Straight Arrow Connector 181"/>
              <p:cNvCxnSpPr>
                <a:stCxn id="176" idx="4"/>
                <a:endCxn id="174" idx="0"/>
              </p:cNvCxnSpPr>
              <p:nvPr/>
            </p:nvCxnSpPr>
            <p:spPr bwMode="auto">
              <a:xfrm>
                <a:off x="3332441" y="4912032"/>
                <a:ext cx="0" cy="11537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3" name="Straight Arrow Connector 182"/>
              <p:cNvCxnSpPr>
                <a:stCxn id="177" idx="4"/>
                <a:endCxn id="175" idx="0"/>
              </p:cNvCxnSpPr>
              <p:nvPr/>
            </p:nvCxnSpPr>
            <p:spPr bwMode="auto">
              <a:xfrm>
                <a:off x="3692481" y="4921941"/>
                <a:ext cx="0" cy="10553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sp>
            <p:nvSpPr>
              <p:cNvPr id="184" name="Smiley Face 183"/>
              <p:cNvSpPr/>
              <p:nvPr/>
            </p:nvSpPr>
            <p:spPr bwMode="auto">
              <a:xfrm>
                <a:off x="3310741" y="4097739"/>
                <a:ext cx="374149" cy="346414"/>
              </a:xfrm>
              <a:prstGeom prst="smileyFac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vert="horz" wrap="none" lIns="76200" tIns="38100" rIns="76200" bIns="381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fi-FI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85" name="Straight Arrow Connector 184"/>
              <p:cNvCxnSpPr>
                <a:stCxn id="184" idx="4"/>
                <a:endCxn id="176" idx="0"/>
              </p:cNvCxnSpPr>
              <p:nvPr/>
            </p:nvCxnSpPr>
            <p:spPr bwMode="auto">
              <a:xfrm flipH="1">
                <a:off x="3332441" y="4444153"/>
                <a:ext cx="165375" cy="23693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7" name="Straight Arrow Connector 186"/>
              <p:cNvCxnSpPr>
                <a:stCxn id="184" idx="4"/>
                <a:endCxn id="177" idx="0"/>
              </p:cNvCxnSpPr>
              <p:nvPr/>
            </p:nvCxnSpPr>
            <p:spPr bwMode="auto">
              <a:xfrm>
                <a:off x="3497816" y="4444153"/>
                <a:ext cx="194665" cy="24684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9" name="Straight Arrow Connector 188"/>
              <p:cNvCxnSpPr>
                <a:stCxn id="184" idx="4"/>
                <a:endCxn id="174" idx="2"/>
              </p:cNvCxnSpPr>
              <p:nvPr/>
            </p:nvCxnSpPr>
            <p:spPr bwMode="auto">
              <a:xfrm flipH="1">
                <a:off x="3207724" y="4444153"/>
                <a:ext cx="290092" cy="698729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1" name="Straight Arrow Connector 190"/>
              <p:cNvCxnSpPr>
                <a:stCxn id="184" idx="4"/>
                <a:endCxn id="175" idx="1"/>
              </p:cNvCxnSpPr>
              <p:nvPr/>
            </p:nvCxnSpPr>
            <p:spPr bwMode="auto">
              <a:xfrm>
                <a:off x="3497816" y="4444153"/>
                <a:ext cx="106477" cy="6171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928B81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07" name="TextBox 206"/>
            <p:cNvSpPr txBox="1"/>
            <p:nvPr/>
          </p:nvSpPr>
          <p:spPr>
            <a:xfrm>
              <a:off x="2396481" y="3654060"/>
              <a:ext cx="1775293" cy="50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333" dirty="0" smtClean="0">
                  <a:solidFill>
                    <a:srgbClr val="000000"/>
                  </a:solidFill>
                </a:rPr>
                <a:t>Group </a:t>
              </a:r>
              <a:br>
                <a:rPr lang="fi-FI" sz="1333" dirty="0" smtClean="0">
                  <a:solidFill>
                    <a:srgbClr val="000000"/>
                  </a:solidFill>
                </a:rPr>
              </a:br>
              <a:r>
                <a:rPr lang="fi-FI" sz="1333" dirty="0" err="1" smtClean="0">
                  <a:solidFill>
                    <a:srgbClr val="000000"/>
                  </a:solidFill>
                </a:rPr>
                <a:t>instruction</a:t>
              </a:r>
              <a:endParaRPr lang="fi-FI" sz="1333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853155" y="3082293"/>
            <a:ext cx="2005905" cy="1802721"/>
            <a:chOff x="6532878" y="3552719"/>
            <a:chExt cx="1938916" cy="2113093"/>
          </a:xfrm>
        </p:grpSpPr>
        <p:sp>
          <p:nvSpPr>
            <p:cNvPr id="208" name="Smiley Face 207"/>
            <p:cNvSpPr/>
            <p:nvPr/>
          </p:nvSpPr>
          <p:spPr bwMode="auto">
            <a:xfrm>
              <a:off x="6761471" y="4670006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09" name="Smiley Face 208"/>
            <p:cNvSpPr/>
            <p:nvPr/>
          </p:nvSpPr>
          <p:spPr bwMode="auto">
            <a:xfrm>
              <a:off x="7121511" y="4670069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10" name="Smiley Face 209"/>
            <p:cNvSpPr/>
            <p:nvPr/>
          </p:nvSpPr>
          <p:spPr bwMode="auto">
            <a:xfrm>
              <a:off x="6761471" y="4153830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11" name="Smiley Face 210"/>
            <p:cNvSpPr/>
            <p:nvPr/>
          </p:nvSpPr>
          <p:spPr bwMode="auto">
            <a:xfrm>
              <a:off x="7121511" y="4163739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13" name="Straight Arrow Connector 212"/>
            <p:cNvCxnSpPr>
              <a:stCxn id="210" idx="6"/>
              <a:endCxn id="211" idx="2"/>
            </p:cNvCxnSpPr>
            <p:nvPr/>
          </p:nvCxnSpPr>
          <p:spPr bwMode="auto">
            <a:xfrm>
              <a:off x="7001498" y="4273844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15" name="Straight Arrow Connector 214"/>
            <p:cNvCxnSpPr>
              <a:stCxn id="210" idx="5"/>
              <a:endCxn id="209" idx="1"/>
            </p:cNvCxnSpPr>
            <p:nvPr/>
          </p:nvCxnSpPr>
          <p:spPr bwMode="auto">
            <a:xfrm>
              <a:off x="6966347" y="4358706"/>
              <a:ext cx="190315" cy="34651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219" name="Smiley Face 218"/>
            <p:cNvSpPr/>
            <p:nvPr/>
          </p:nvSpPr>
          <p:spPr bwMode="auto">
            <a:xfrm>
              <a:off x="7461956" y="4671975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0" name="Smiley Face 219"/>
            <p:cNvSpPr/>
            <p:nvPr/>
          </p:nvSpPr>
          <p:spPr bwMode="auto">
            <a:xfrm>
              <a:off x="7821996" y="4672038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1" name="Smiley Face 220"/>
            <p:cNvSpPr/>
            <p:nvPr/>
          </p:nvSpPr>
          <p:spPr bwMode="auto">
            <a:xfrm>
              <a:off x="7461956" y="4155799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2" name="Smiley Face 221"/>
            <p:cNvSpPr/>
            <p:nvPr/>
          </p:nvSpPr>
          <p:spPr bwMode="auto">
            <a:xfrm>
              <a:off x="7821996" y="4165708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24" name="Straight Arrow Connector 223"/>
            <p:cNvCxnSpPr>
              <a:stCxn id="221" idx="6"/>
              <a:endCxn id="222" idx="2"/>
            </p:cNvCxnSpPr>
            <p:nvPr/>
          </p:nvCxnSpPr>
          <p:spPr bwMode="auto">
            <a:xfrm>
              <a:off x="7701983" y="4275813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26" name="Straight Arrow Connector 225"/>
            <p:cNvCxnSpPr>
              <a:stCxn id="221" idx="5"/>
              <a:endCxn id="220" idx="1"/>
            </p:cNvCxnSpPr>
            <p:nvPr/>
          </p:nvCxnSpPr>
          <p:spPr bwMode="auto">
            <a:xfrm>
              <a:off x="7666832" y="4360675"/>
              <a:ext cx="190315" cy="34651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28" name="Straight Arrow Connector 227"/>
            <p:cNvCxnSpPr>
              <a:stCxn id="221" idx="4"/>
              <a:endCxn id="219" idx="0"/>
            </p:cNvCxnSpPr>
            <p:nvPr/>
          </p:nvCxnSpPr>
          <p:spPr bwMode="auto">
            <a:xfrm>
              <a:off x="7581970" y="4395826"/>
              <a:ext cx="0" cy="27615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230" name="Smiley Face 229"/>
            <p:cNvSpPr/>
            <p:nvPr/>
          </p:nvSpPr>
          <p:spPr bwMode="auto">
            <a:xfrm>
              <a:off x="6761471" y="5363810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31" name="Smiley Face 230"/>
            <p:cNvSpPr/>
            <p:nvPr/>
          </p:nvSpPr>
          <p:spPr bwMode="auto">
            <a:xfrm>
              <a:off x="7121511" y="5363872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32" name="Smiley Face 231"/>
            <p:cNvSpPr/>
            <p:nvPr/>
          </p:nvSpPr>
          <p:spPr bwMode="auto">
            <a:xfrm>
              <a:off x="6761471" y="5017489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33" name="Smiley Face 232"/>
            <p:cNvSpPr/>
            <p:nvPr/>
          </p:nvSpPr>
          <p:spPr bwMode="auto">
            <a:xfrm>
              <a:off x="7121511" y="5027398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41" name="Smiley Face 240"/>
            <p:cNvSpPr/>
            <p:nvPr/>
          </p:nvSpPr>
          <p:spPr bwMode="auto">
            <a:xfrm>
              <a:off x="7461956" y="5365779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43" name="Smiley Face 242"/>
            <p:cNvSpPr/>
            <p:nvPr/>
          </p:nvSpPr>
          <p:spPr bwMode="auto">
            <a:xfrm>
              <a:off x="7461956" y="5019458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44" name="Smiley Face 243"/>
            <p:cNvSpPr/>
            <p:nvPr/>
          </p:nvSpPr>
          <p:spPr bwMode="auto">
            <a:xfrm>
              <a:off x="7821996" y="5029367"/>
              <a:ext cx="240027" cy="240027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6532878" y="3552719"/>
              <a:ext cx="1938916" cy="50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333" dirty="0" smtClean="0">
                  <a:solidFill>
                    <a:srgbClr val="000000"/>
                  </a:solidFill>
                </a:rPr>
                <a:t>Group </a:t>
              </a:r>
              <a:r>
                <a:rPr lang="fi-FI" sz="1333" dirty="0" err="1" smtClean="0">
                  <a:solidFill>
                    <a:srgbClr val="000000"/>
                  </a:solidFill>
                </a:rPr>
                <a:t>discussion</a:t>
              </a:r>
              <a:r>
                <a:rPr lang="fi-FI" sz="1333" dirty="0" smtClean="0">
                  <a:solidFill>
                    <a:srgbClr val="000000"/>
                  </a:solidFill>
                </a:rPr>
                <a:t>, led </a:t>
              </a:r>
              <a:r>
                <a:rPr lang="fi-FI" sz="1333" dirty="0" err="1" smtClean="0">
                  <a:solidFill>
                    <a:srgbClr val="000000"/>
                  </a:solidFill>
                </a:rPr>
                <a:t>by</a:t>
              </a:r>
              <a:r>
                <a:rPr lang="fi-FI" sz="1333" dirty="0" smtClean="0">
                  <a:solidFill>
                    <a:srgbClr val="000000"/>
                  </a:solidFill>
                </a:rPr>
                <a:t> </a:t>
              </a:r>
              <a:r>
                <a:rPr lang="fi-FI" sz="1333" dirty="0" err="1" smtClean="0">
                  <a:solidFill>
                    <a:srgbClr val="000000"/>
                  </a:solidFill>
                </a:rPr>
                <a:t>the</a:t>
              </a:r>
              <a:r>
                <a:rPr lang="fi-FI" sz="1333" dirty="0" smtClean="0">
                  <a:solidFill>
                    <a:srgbClr val="000000"/>
                  </a:solidFill>
                </a:rPr>
                <a:t> </a:t>
              </a:r>
              <a:r>
                <a:rPr lang="fi-FI" sz="1333" dirty="0" err="1" smtClean="0">
                  <a:solidFill>
                    <a:srgbClr val="000000"/>
                  </a:solidFill>
                </a:rPr>
                <a:t>students</a:t>
              </a:r>
              <a:endParaRPr lang="fi-FI" sz="1333" dirty="0">
                <a:solidFill>
                  <a:srgbClr val="000000"/>
                </a:solidFill>
              </a:endParaRPr>
            </a:p>
          </p:txBody>
        </p:sp>
        <p:cxnSp>
          <p:nvCxnSpPr>
            <p:cNvPr id="260" name="Straight Arrow Connector 259"/>
            <p:cNvCxnSpPr>
              <a:stCxn id="211" idx="6"/>
              <a:endCxn id="221" idx="2"/>
            </p:cNvCxnSpPr>
            <p:nvPr/>
          </p:nvCxnSpPr>
          <p:spPr bwMode="auto">
            <a:xfrm flipV="1">
              <a:off x="7361538" y="4275812"/>
              <a:ext cx="100418" cy="7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285" name="Smiley Face 284"/>
            <p:cNvSpPr/>
            <p:nvPr/>
          </p:nvSpPr>
          <p:spPr bwMode="auto">
            <a:xfrm>
              <a:off x="7774845" y="5305772"/>
              <a:ext cx="360040" cy="360040"/>
            </a:xfrm>
            <a:prstGeom prst="smileyFace">
              <a:avLst/>
            </a:prstGeom>
            <a:solidFill>
              <a:srgbClr val="EF334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62" name="Straight Arrow Connector 261"/>
            <p:cNvCxnSpPr>
              <a:stCxn id="230" idx="7"/>
              <a:endCxn id="220" idx="3"/>
            </p:cNvCxnSpPr>
            <p:nvPr/>
          </p:nvCxnSpPr>
          <p:spPr bwMode="auto">
            <a:xfrm flipV="1">
              <a:off x="6966347" y="4876914"/>
              <a:ext cx="890800" cy="52204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64" name="Straight Arrow Connector 263"/>
            <p:cNvCxnSpPr>
              <a:stCxn id="209" idx="5"/>
              <a:endCxn id="285" idx="1"/>
            </p:cNvCxnSpPr>
            <p:nvPr/>
          </p:nvCxnSpPr>
          <p:spPr bwMode="auto">
            <a:xfrm>
              <a:off x="7326387" y="4874945"/>
              <a:ext cx="501185" cy="4835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68" name="Straight Arrow Connector 267"/>
            <p:cNvCxnSpPr>
              <a:stCxn id="231" idx="0"/>
              <a:endCxn id="221" idx="3"/>
            </p:cNvCxnSpPr>
            <p:nvPr/>
          </p:nvCxnSpPr>
          <p:spPr bwMode="auto">
            <a:xfrm flipV="1">
              <a:off x="7241525" y="4360675"/>
              <a:ext cx="255583" cy="1003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70" name="Straight Arrow Connector 269"/>
            <p:cNvCxnSpPr/>
            <p:nvPr/>
          </p:nvCxnSpPr>
          <p:spPr bwMode="auto">
            <a:xfrm flipH="1" flipV="1">
              <a:off x="6940344" y="4873833"/>
              <a:ext cx="530760" cy="5260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72" name="Straight Arrow Connector 271"/>
            <p:cNvCxnSpPr>
              <a:stCxn id="285" idx="0"/>
              <a:endCxn id="211" idx="4"/>
            </p:cNvCxnSpPr>
            <p:nvPr/>
          </p:nvCxnSpPr>
          <p:spPr bwMode="auto">
            <a:xfrm flipH="1" flipV="1">
              <a:off x="7241525" y="4403765"/>
              <a:ext cx="713341" cy="9020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800" dirty="0" err="1" smtClean="0">
                <a:latin typeface="Calibri" panose="020F0502020204030204" pitchFamily="34" charset="0"/>
              </a:rPr>
              <a:t>Examples</a:t>
            </a:r>
            <a:r>
              <a:rPr lang="fi-FI" sz="2800" dirty="0" smtClean="0">
                <a:latin typeface="Calibri" panose="020F0502020204030204" pitchFamily="34" charset="0"/>
              </a:rPr>
              <a:t> of </a:t>
            </a:r>
            <a:r>
              <a:rPr lang="fi-FI" sz="2800" dirty="0" err="1" smtClean="0">
                <a:latin typeface="Calibri" panose="020F0502020204030204" pitchFamily="34" charset="0"/>
              </a:rPr>
              <a:t>how</a:t>
            </a:r>
            <a:r>
              <a:rPr lang="fi-FI" sz="2800" dirty="0" smtClean="0">
                <a:latin typeface="Calibri" panose="020F0502020204030204" pitchFamily="34" charset="0"/>
              </a:rPr>
              <a:t> to </a:t>
            </a:r>
            <a:r>
              <a:rPr lang="fi-FI" sz="2800" dirty="0" err="1" smtClean="0">
                <a:latin typeface="Calibri" panose="020F0502020204030204" pitchFamily="34" charset="0"/>
              </a:rPr>
              <a:t>arrange</a:t>
            </a:r>
            <a:r>
              <a:rPr lang="fi-FI" sz="2800" dirty="0" smtClean="0"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latin typeface="Calibri" panose="020F0502020204030204" pitchFamily="34" charset="0"/>
              </a:rPr>
              <a:t>interaction</a:t>
            </a:r>
            <a:r>
              <a:rPr lang="fi-FI" sz="2800" dirty="0" smtClean="0">
                <a:latin typeface="Calibri" panose="020F0502020204030204" pitchFamily="34" charset="0"/>
              </a:rPr>
              <a:t> 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28" name="Action Button: Help 27">
            <a:hlinkClick r:id="" action="ppaction://noaction" highlightClick="1"/>
          </p:cNvPr>
          <p:cNvSpPr/>
          <p:nvPr/>
        </p:nvSpPr>
        <p:spPr>
          <a:xfrm>
            <a:off x="6311685" y="3567296"/>
            <a:ext cx="1320036" cy="923357"/>
          </a:xfrm>
          <a:prstGeom prst="actionButtonHelp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091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22556" y="4042750"/>
            <a:ext cx="6189803" cy="808788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dirty="0" err="1" smtClean="0">
                <a:solidFill>
                  <a:srgbClr val="FFFFFF"/>
                </a:solidFill>
              </a:rPr>
              <a:t>Positive</a:t>
            </a:r>
            <a:r>
              <a:rPr lang="fi-FI" sz="2000" dirty="0" smtClean="0">
                <a:solidFill>
                  <a:srgbClr val="FFFFFF"/>
                </a:solidFill>
              </a:rPr>
              <a:t> and </a:t>
            </a:r>
            <a:r>
              <a:rPr lang="fi-FI" sz="2000" dirty="0" err="1" smtClean="0">
                <a:solidFill>
                  <a:srgbClr val="FFFFFF"/>
                </a:solidFill>
              </a:rPr>
              <a:t>safe</a:t>
            </a:r>
            <a:r>
              <a:rPr lang="fi-FI" sz="2000" dirty="0" smtClean="0">
                <a:solidFill>
                  <a:srgbClr val="FFFFFF"/>
                </a:solidFill>
              </a:rPr>
              <a:t> </a:t>
            </a:r>
            <a:r>
              <a:rPr lang="fi-FI" sz="2000" dirty="0" err="1" smtClean="0">
                <a:solidFill>
                  <a:srgbClr val="FFFFFF"/>
                </a:solidFill>
              </a:rPr>
              <a:t>atmosphere</a:t>
            </a:r>
            <a:endParaRPr lang="fi-FI" sz="2000" dirty="0">
              <a:solidFill>
                <a:srgbClr val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38615" y="3293440"/>
            <a:ext cx="5247334" cy="80878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dirty="0" err="1" smtClean="0">
                <a:solidFill>
                  <a:schemeClr val="bg1"/>
                </a:solidFill>
              </a:rPr>
              <a:t>Fair</a:t>
            </a:r>
            <a:r>
              <a:rPr lang="fi-FI" sz="2000" dirty="0" smtClean="0">
                <a:solidFill>
                  <a:schemeClr val="bg1"/>
                </a:solidFill>
              </a:rPr>
              <a:t>/</a:t>
            </a:r>
            <a:r>
              <a:rPr lang="fi-FI" sz="2000" dirty="0" err="1" smtClean="0">
                <a:solidFill>
                  <a:schemeClr val="bg1"/>
                </a:solidFill>
              </a:rPr>
              <a:t>equal</a:t>
            </a:r>
            <a:r>
              <a:rPr lang="fi-FI" sz="2000" dirty="0" smtClean="0">
                <a:solidFill>
                  <a:schemeClr val="bg1"/>
                </a:solidFill>
              </a:rPr>
              <a:t> </a:t>
            </a:r>
            <a:r>
              <a:rPr lang="fi-FI" sz="2000" dirty="0" err="1" smtClean="0">
                <a:solidFill>
                  <a:schemeClr val="bg1"/>
                </a:solidFill>
              </a:rPr>
              <a:t>participation</a:t>
            </a:r>
            <a:endParaRPr lang="fi-FI" sz="20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14864" y="2566039"/>
            <a:ext cx="4303479" cy="808788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dirty="0" smtClean="0">
                <a:solidFill>
                  <a:schemeClr val="bg1"/>
                </a:solidFill>
              </a:rPr>
              <a:t>Deep </a:t>
            </a:r>
            <a:r>
              <a:rPr lang="fi-FI" sz="2000" dirty="0" err="1" smtClean="0">
                <a:solidFill>
                  <a:schemeClr val="bg1"/>
                </a:solidFill>
              </a:rPr>
              <a:t>processing</a:t>
            </a:r>
            <a:r>
              <a:rPr lang="fi-FI" sz="2000" dirty="0" smtClean="0">
                <a:solidFill>
                  <a:schemeClr val="bg1"/>
                </a:solidFill>
              </a:rPr>
              <a:t> of </a:t>
            </a:r>
            <a:br>
              <a:rPr lang="fi-FI" sz="2000" dirty="0" smtClean="0">
                <a:solidFill>
                  <a:schemeClr val="bg1"/>
                </a:solidFill>
              </a:rPr>
            </a:br>
            <a:r>
              <a:rPr lang="fi-FI" sz="2000" dirty="0" err="1" smtClean="0">
                <a:solidFill>
                  <a:schemeClr val="bg1"/>
                </a:solidFill>
              </a:rPr>
              <a:t>the</a:t>
            </a:r>
            <a:r>
              <a:rPr lang="fi-FI" sz="2000" dirty="0" smtClean="0">
                <a:solidFill>
                  <a:schemeClr val="bg1"/>
                </a:solidFill>
              </a:rPr>
              <a:t> </a:t>
            </a:r>
            <a:r>
              <a:rPr lang="fi-FI" sz="2000" dirty="0" err="1" smtClean="0">
                <a:solidFill>
                  <a:schemeClr val="bg1"/>
                </a:solidFill>
              </a:rPr>
              <a:t>objected</a:t>
            </a:r>
            <a:r>
              <a:rPr lang="fi-FI" sz="2000" dirty="0" smtClean="0">
                <a:solidFill>
                  <a:schemeClr val="bg1"/>
                </a:solidFill>
              </a:rPr>
              <a:t> </a:t>
            </a:r>
            <a:r>
              <a:rPr lang="fi-FI" sz="2000" dirty="0" err="1" smtClean="0">
                <a:solidFill>
                  <a:schemeClr val="bg1"/>
                </a:solidFill>
              </a:rPr>
              <a:t>subjects</a:t>
            </a:r>
            <a:endParaRPr lang="fi-FI" sz="20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972594" y="1799718"/>
            <a:ext cx="3361010" cy="808788"/>
          </a:xfrm>
          <a:prstGeom prst="roundRect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Constructive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fi-FI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discussion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of  </a:t>
            </a:r>
            <a:r>
              <a:rPr lang="fi-FI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conflicting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</a:t>
            </a:r>
            <a:r>
              <a:rPr lang="fi-FI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points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 of </a:t>
            </a:r>
            <a:r>
              <a:rPr lang="fi-FI" dirty="0" err="1" smtClean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view</a:t>
            </a:r>
            <a:endParaRPr lang="fi-FI" dirty="0">
              <a:solidFill>
                <a:schemeClr val="bg1">
                  <a:lumMod val="50000"/>
                </a:schemeClr>
              </a:solidFill>
              <a:sym typeface="Wingdings" pitchFamily="2" charset="2"/>
            </a:endParaRPr>
          </a:p>
        </p:txBody>
      </p:sp>
      <p:sp>
        <p:nvSpPr>
          <p:cNvPr id="17414" name="Otsikk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Interaction</a:t>
            </a:r>
            <a:r>
              <a:rPr lang="fi-FI" dirty="0" smtClean="0"/>
              <a:t>: to </a:t>
            </a:r>
            <a:r>
              <a:rPr lang="fi-FI" dirty="0" err="1" smtClean="0"/>
              <a:t>promote</a:t>
            </a:r>
            <a:r>
              <a:rPr lang="fi-FI" dirty="0" smtClean="0"/>
              <a:t> </a:t>
            </a:r>
            <a:r>
              <a:rPr lang="fi-FI" dirty="0" err="1" smtClean="0"/>
              <a:t>learning</a:t>
            </a:r>
            <a:endParaRPr lang="fi-FI" sz="2333" dirty="0"/>
          </a:p>
        </p:txBody>
      </p:sp>
      <p:sp>
        <p:nvSpPr>
          <p:cNvPr id="17418" name="Tekstikehys 11"/>
          <p:cNvSpPr txBox="1">
            <a:spLocks noChangeArrowheads="1"/>
          </p:cNvSpPr>
          <p:nvPr/>
        </p:nvSpPr>
        <p:spPr bwMode="auto">
          <a:xfrm>
            <a:off x="3663052" y="5020313"/>
            <a:ext cx="15774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i-FI" sz="1400" dirty="0">
                <a:solidFill>
                  <a:srgbClr val="000000"/>
                </a:solidFill>
              </a:rPr>
              <a:t>Matti Aarnio 2010</a:t>
            </a:r>
          </a:p>
        </p:txBody>
      </p:sp>
      <p:pic>
        <p:nvPicPr>
          <p:cNvPr id="5124" name="Picture 4" descr="C:\Users\mmerkkil\AppData\Local\Microsoft\Windows\Temporary Internet Files\Content.IE5\ZYG7Z3MZ\MC9000563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789423"/>
            <a:ext cx="1459681" cy="112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59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FFC000"/>
                </a:solidFill>
              </a:rPr>
              <a:t>Timetable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95536" y="985292"/>
            <a:ext cx="8207374" cy="3336083"/>
          </a:xfrm>
        </p:spPr>
        <p:txBody>
          <a:bodyPr/>
          <a:lstStyle/>
          <a:p>
            <a:pPr marL="0" indent="0"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9:00-9:30		</a:t>
            </a:r>
            <a:r>
              <a:rPr lang="fi-FI" sz="2400" dirty="0" err="1" smtClean="0">
                <a:latin typeface="Calibri" panose="020F0502020204030204" pitchFamily="34" charset="0"/>
              </a:rPr>
              <a:t>Welcome</a:t>
            </a:r>
            <a:endParaRPr lang="fi-FI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9:30-12:00		</a:t>
            </a:r>
            <a:r>
              <a:rPr lang="fi-FI" sz="2400" dirty="0" err="1" smtClean="0">
                <a:latin typeface="Calibri" panose="020F0502020204030204" pitchFamily="34" charset="0"/>
              </a:rPr>
              <a:t>What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makes</a:t>
            </a:r>
            <a:r>
              <a:rPr lang="fi-FI" sz="2400" dirty="0" smtClean="0">
                <a:latin typeface="Calibri" panose="020F0502020204030204" pitchFamily="34" charset="0"/>
              </a:rPr>
              <a:t> a </a:t>
            </a:r>
            <a:r>
              <a:rPr lang="fi-FI" sz="2400" dirty="0" err="1" smtClean="0">
                <a:latin typeface="Calibri" panose="020F0502020204030204" pitchFamily="34" charset="0"/>
              </a:rPr>
              <a:t>good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assistant</a:t>
            </a:r>
            <a:r>
              <a:rPr lang="fi-FI" sz="2400" dirty="0" smtClean="0">
                <a:latin typeface="Calibri" panose="020F0502020204030204" pitchFamily="34" charset="0"/>
              </a:rPr>
              <a:t>/</a:t>
            </a:r>
            <a:r>
              <a:rPr lang="fi-FI" sz="2400" dirty="0" err="1" smtClean="0">
                <a:latin typeface="Calibri" panose="020F0502020204030204" pitchFamily="34" charset="0"/>
              </a:rPr>
              <a:t>teacher</a:t>
            </a:r>
            <a:r>
              <a:rPr lang="fi-FI" sz="2400" dirty="0" smtClean="0">
                <a:latin typeface="Calibri" panose="020F0502020204030204" pitchFamily="34" charset="0"/>
              </a:rPr>
              <a:t>?</a:t>
            </a:r>
            <a:br>
              <a:rPr lang="fi-FI" sz="2400" dirty="0" smtClean="0">
                <a:latin typeface="Calibri" panose="020F0502020204030204" pitchFamily="34" charset="0"/>
              </a:rPr>
            </a:br>
            <a:r>
              <a:rPr lang="fi-FI" sz="2400" dirty="0" smtClean="0">
                <a:latin typeface="Calibri" panose="020F0502020204030204" pitchFamily="34" charset="0"/>
              </a:rPr>
              <a:t>				</a:t>
            </a:r>
            <a:r>
              <a:rPr lang="fi-FI" sz="2400" dirty="0" err="1" smtClean="0">
                <a:latin typeface="Calibri" panose="020F0502020204030204" pitchFamily="34" charset="0"/>
              </a:rPr>
              <a:t>Interaction</a:t>
            </a:r>
            <a:r>
              <a:rPr lang="fi-FI" sz="2400" dirty="0" smtClean="0">
                <a:latin typeface="Calibri" panose="020F0502020204030204" pitchFamily="34" charset="0"/>
              </a:rPr>
              <a:t> in </a:t>
            </a:r>
            <a:r>
              <a:rPr lang="fi-FI" sz="2400" dirty="0" err="1" smtClean="0">
                <a:latin typeface="Calibri" panose="020F0502020204030204" pitchFamily="34" charset="0"/>
              </a:rPr>
              <a:t>learning</a:t>
            </a:r>
            <a:r>
              <a:rPr lang="fi-FI" sz="2400" dirty="0" smtClean="0">
                <a:latin typeface="Calibri" panose="020F0502020204030204" pitchFamily="34" charset="0"/>
              </a:rPr>
              <a:t> and </a:t>
            </a:r>
            <a:r>
              <a:rPr lang="fi-FI" sz="2400" dirty="0" err="1" smtClean="0">
                <a:latin typeface="Calibri" panose="020F0502020204030204" pitchFamily="34" charset="0"/>
              </a:rPr>
              <a:t>teaching</a:t>
            </a:r>
            <a:endParaRPr lang="fi-FI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2400" dirty="0" smtClean="0">
                <a:latin typeface="Calibri" panose="020F0502020204030204" pitchFamily="34" charset="0"/>
              </a:rPr>
              <a:t>				</a:t>
            </a:r>
            <a:r>
              <a:rPr lang="fi-FI" sz="2400" dirty="0" err="1" smtClean="0">
                <a:latin typeface="Calibri" panose="020F0502020204030204" pitchFamily="34" charset="0"/>
              </a:rPr>
              <a:t>Giving</a:t>
            </a:r>
            <a:r>
              <a:rPr lang="fi-FI" sz="2400" dirty="0" smtClean="0">
                <a:latin typeface="Calibri" panose="020F0502020204030204" pitchFamily="34" charset="0"/>
              </a:rPr>
              <a:t> feedback</a:t>
            </a:r>
          </a:p>
          <a:p>
            <a:pPr marL="0" indent="0">
              <a:buNone/>
            </a:pPr>
            <a:r>
              <a:rPr lang="fi-FI" sz="2400" dirty="0">
                <a:latin typeface="Calibri" panose="020F0502020204030204" pitchFamily="34" charset="0"/>
              </a:rPr>
              <a:t>	</a:t>
            </a:r>
            <a:r>
              <a:rPr lang="fi-FI" sz="2400" dirty="0" smtClean="0">
                <a:latin typeface="Calibri" panose="020F0502020204030204" pitchFamily="34" charset="0"/>
              </a:rPr>
              <a:t>			</a:t>
            </a:r>
            <a:r>
              <a:rPr lang="fi-FI" sz="2400" dirty="0" err="1" smtClean="0">
                <a:latin typeface="Calibri" panose="020F0502020204030204" pitchFamily="34" charset="0"/>
              </a:rPr>
              <a:t>Information</a:t>
            </a:r>
            <a:r>
              <a:rPr lang="fi-FI" sz="2400" dirty="0" smtClean="0">
                <a:latin typeface="Calibri" panose="020F0502020204030204" pitchFamily="34" charset="0"/>
              </a:rPr>
              <a:t> on </a:t>
            </a:r>
            <a:r>
              <a:rPr lang="fi-FI" sz="2400" dirty="0" err="1" smtClean="0">
                <a:latin typeface="Calibri" panose="020F0502020204030204" pitchFamily="34" charset="0"/>
              </a:rPr>
              <a:t>the</a:t>
            </a:r>
            <a:r>
              <a:rPr lang="fi-FI" sz="2400" dirty="0" smtClean="0">
                <a:latin typeface="Calibri" panose="020F0502020204030204" pitchFamily="34" charset="0"/>
              </a:rPr>
              <a:t> </a:t>
            </a:r>
            <a:r>
              <a:rPr lang="fi-FI" sz="2400" dirty="0" err="1" smtClean="0">
                <a:latin typeface="Calibri" panose="020F0502020204030204" pitchFamily="34" charset="0"/>
              </a:rPr>
              <a:t>course</a:t>
            </a:r>
            <a:endParaRPr lang="fi-FI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sz="2400" dirty="0" smtClean="0"/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dirty="0" smtClean="0"/>
              <a:t>		</a:t>
            </a:r>
            <a:endParaRPr lang="fi-FI" sz="12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10.3.2017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Day 1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67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z="2800" dirty="0" smtClean="0">
                <a:solidFill>
                  <a:srgbClr val="FFC000"/>
                </a:solidFill>
              </a:rPr>
              <a:t>Open </a:t>
            </a:r>
            <a:r>
              <a:rPr lang="fi-FI" sz="2800" dirty="0" err="1" smtClean="0">
                <a:solidFill>
                  <a:srgbClr val="FFC000"/>
                </a:solidFill>
              </a:rPr>
              <a:t>questions</a:t>
            </a:r>
            <a:r>
              <a:rPr lang="fi-FI" sz="2800" dirty="0" smtClean="0">
                <a:solidFill>
                  <a:srgbClr val="FFC000"/>
                </a:solidFill>
              </a:rPr>
              <a:t> to </a:t>
            </a:r>
            <a:r>
              <a:rPr lang="fi-FI" sz="2800" dirty="0" err="1" smtClean="0">
                <a:solidFill>
                  <a:srgbClr val="FFC000"/>
                </a:solidFill>
              </a:rPr>
              <a:t>stimulate</a:t>
            </a:r>
            <a:r>
              <a:rPr lang="fi-FI" sz="2800" dirty="0" smtClean="0">
                <a:solidFill>
                  <a:srgbClr val="FFC000"/>
                </a:solidFill>
              </a:rPr>
              <a:t> </a:t>
            </a:r>
            <a:r>
              <a:rPr lang="fi-FI" sz="2800" dirty="0" err="1" smtClean="0">
                <a:solidFill>
                  <a:srgbClr val="FFC000"/>
                </a:solidFill>
              </a:rPr>
              <a:t>thinking</a:t>
            </a:r>
            <a:r>
              <a:rPr lang="fi-FI" sz="2800" dirty="0" smtClean="0">
                <a:solidFill>
                  <a:srgbClr val="FFC000"/>
                </a:solidFill>
              </a:rPr>
              <a:t> </a:t>
            </a:r>
            <a:r>
              <a:rPr lang="fi-FI" sz="1167" dirty="0" smtClean="0"/>
              <a:t>(</a:t>
            </a:r>
            <a:r>
              <a:rPr lang="fi-FI" sz="1167" dirty="0" smtClean="0">
                <a:solidFill>
                  <a:schemeClr val="tx1"/>
                </a:solidFill>
              </a:rPr>
              <a:t>Aarnio </a:t>
            </a:r>
            <a:r>
              <a:rPr lang="fi-FI" sz="1167" dirty="0">
                <a:solidFill>
                  <a:schemeClr val="tx1"/>
                </a:solidFill>
              </a:rPr>
              <a:t>&amp; Enqvist 2002</a:t>
            </a:r>
            <a:r>
              <a:rPr lang="fi-FI" sz="1167" dirty="0"/>
              <a:t>)</a:t>
            </a:r>
            <a:endParaRPr lang="en-US" sz="10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4"/>
          </p:nvPr>
        </p:nvSpPr>
        <p:spPr>
          <a:xfrm>
            <a:off x="611560" y="803768"/>
            <a:ext cx="6768752" cy="378192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How do you consider…?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is it based on...?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does it mean...?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are the consequences of...?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How do you understand...?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is it all about...?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is the meaning of...?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if...?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is this… connected to?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How do you feel about...?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do you think you are going to do...?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How do you explain…?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How is it in your point of view…?  </a:t>
            </a:r>
            <a:endParaRPr lang="en-US" sz="1800" b="0" dirty="0">
              <a:latin typeface="+mn-lt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0" dirty="0" smtClean="0">
                <a:latin typeface="+mn-lt"/>
              </a:rPr>
              <a:t>What kind of actions…?</a:t>
            </a:r>
            <a:endParaRPr lang="en-US" sz="1800" b="0" i="1" u="sng" dirty="0">
              <a:latin typeface="+mn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05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latin typeface="Calibri" panose="020F0502020204030204" pitchFamily="34" charset="0"/>
              </a:rPr>
              <a:t>Short </a:t>
            </a:r>
            <a:r>
              <a:rPr lang="fi-FI" dirty="0" err="1" smtClean="0">
                <a:latin typeface="Calibri" panose="020F0502020204030204" pitchFamily="34" charset="0"/>
              </a:rPr>
              <a:t>break</a:t>
            </a:r>
            <a:r>
              <a:rPr lang="fi-FI" dirty="0" smtClean="0">
                <a:latin typeface="Calibri" panose="020F0502020204030204" pitchFamily="34" charset="0"/>
              </a:rPr>
              <a:t>!</a:t>
            </a:r>
            <a:endParaRPr lang="fi-FI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72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Feedback 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144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213"/>
            <a:ext cx="8207375" cy="3525010"/>
          </a:xfrm>
        </p:spPr>
        <p:txBody>
          <a:bodyPr/>
          <a:lstStyle/>
          <a:p>
            <a:r>
              <a:rPr lang="en-GB" sz="3600" dirty="0" smtClean="0">
                <a:latin typeface="Calibri" panose="020F0502020204030204" pitchFamily="34" charset="0"/>
              </a:rPr>
              <a:t>What type of feedback you have received?</a:t>
            </a:r>
            <a:br>
              <a:rPr lang="en-GB" sz="3600" dirty="0" smtClean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Recall a feedback session and analyse it: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>
                <a:latin typeface="Calibri" panose="020F0502020204030204" pitchFamily="34" charset="0"/>
              </a:rPr>
              <a:t/>
            </a:r>
            <a:br>
              <a:rPr lang="en-GB" sz="3200" b="0" dirty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How was the situation?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Who gave/received the feedback?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How did feel about it?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What was good/not so good in the situation?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Did you learn something from it?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>
                <a:latin typeface="Calibri" panose="020F0502020204030204" pitchFamily="34" charset="0"/>
              </a:rPr>
              <a:t/>
            </a:r>
            <a:br>
              <a:rPr lang="en-GB" sz="3200" b="0" dirty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Write down your thoughts on paper (5 min)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>Share them in groups of two or three (10 min)</a:t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 smtClean="0">
                <a:latin typeface="Calibri" panose="020F0502020204030204" pitchFamily="34" charset="0"/>
              </a:rPr>
              <a:t/>
            </a:r>
            <a:br>
              <a:rPr lang="en-GB" sz="3200" b="0" dirty="0" smtClean="0">
                <a:latin typeface="Calibri" panose="020F0502020204030204" pitchFamily="34" charset="0"/>
              </a:rPr>
            </a:br>
            <a:r>
              <a:rPr lang="en-GB" sz="3200" b="0" dirty="0" smtClean="0"/>
              <a:t/>
            </a:r>
            <a:br>
              <a:rPr lang="en-GB" sz="3200" b="0" dirty="0" smtClean="0"/>
            </a:br>
            <a:r>
              <a:rPr lang="en-GB" sz="3600" b="0" dirty="0" smtClean="0"/>
              <a:t/>
            </a:r>
            <a:br>
              <a:rPr lang="en-GB" sz="3600" b="0" dirty="0" smtClean="0"/>
            </a:br>
            <a:r>
              <a:rPr lang="en-GB" sz="3600" b="0" dirty="0" smtClean="0"/>
              <a:t> </a:t>
            </a:r>
            <a:br>
              <a:rPr lang="en-GB" sz="3600" b="0" dirty="0" smtClean="0"/>
            </a:br>
            <a:endParaRPr lang="en-GB" sz="3600" b="0" dirty="0"/>
          </a:p>
        </p:txBody>
      </p:sp>
    </p:spTree>
    <p:extLst>
      <p:ext uri="{BB962C8B-B14F-4D97-AF65-F5344CB8AC3E}">
        <p14:creationId xmlns:p14="http://schemas.microsoft.com/office/powerpoint/2010/main" val="312069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8313" y="265112"/>
            <a:ext cx="8207375" cy="1512267"/>
          </a:xfrm>
        </p:spPr>
        <p:txBody>
          <a:bodyPr/>
          <a:lstStyle/>
          <a:p>
            <a:r>
              <a:rPr lang="fi-FI" dirty="0" err="1" smtClean="0">
                <a:solidFill>
                  <a:srgbClr val="FFC000"/>
                </a:solidFill>
              </a:rPr>
              <a:t>Offering</a:t>
            </a:r>
            <a:r>
              <a:rPr lang="fi-FI" dirty="0" smtClean="0">
                <a:solidFill>
                  <a:srgbClr val="FFC000"/>
                </a:solidFill>
              </a:rPr>
              <a:t> feedback</a:t>
            </a:r>
            <a:endParaRPr lang="fi-FI" dirty="0">
              <a:solidFill>
                <a:srgbClr val="FFC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8314" y="1021245"/>
            <a:ext cx="8207374" cy="3768157"/>
          </a:xfrm>
        </p:spPr>
        <p:txBody>
          <a:bodyPr/>
          <a:lstStyle/>
          <a:p>
            <a:r>
              <a:rPr lang="fi-FI" sz="2400" b="0" dirty="0" err="1" smtClean="0"/>
              <a:t>Your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message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should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be</a:t>
            </a:r>
            <a:r>
              <a:rPr lang="fi-FI" sz="2400" b="0" dirty="0" smtClean="0"/>
              <a:t> in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tone</a:t>
            </a:r>
            <a:r>
              <a:rPr lang="fi-FI" sz="2400" b="0" dirty="0" smtClean="0"/>
              <a:t>: </a:t>
            </a:r>
            <a:r>
              <a:rPr lang="fi-FI" sz="2400" b="0" i="1" dirty="0" smtClean="0"/>
              <a:t>I </a:t>
            </a:r>
            <a:r>
              <a:rPr lang="fi-FI" sz="2400" b="0" i="1" dirty="0" err="1" smtClean="0"/>
              <a:t>appreciate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you</a:t>
            </a:r>
            <a:r>
              <a:rPr lang="fi-FI" sz="2400" b="0" i="1" dirty="0" smtClean="0"/>
              <a:t> and </a:t>
            </a:r>
            <a:r>
              <a:rPr lang="fi-FI" sz="2400" b="0" i="1" dirty="0" err="1" smtClean="0"/>
              <a:t>what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you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have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done</a:t>
            </a:r>
            <a:r>
              <a:rPr lang="fi-FI" sz="2400" b="0" i="1" dirty="0" smtClean="0"/>
              <a:t> and </a:t>
            </a:r>
            <a:r>
              <a:rPr lang="fi-FI" sz="2400" b="0" i="1" dirty="0" err="1" smtClean="0"/>
              <a:t>whatever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else</a:t>
            </a:r>
            <a:r>
              <a:rPr lang="fi-FI" sz="2400" b="0" i="1" dirty="0" smtClean="0"/>
              <a:t> I </a:t>
            </a:r>
            <a:r>
              <a:rPr lang="fi-FI" sz="2400" b="0" i="1" dirty="0" err="1" smtClean="0"/>
              <a:t>say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should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be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taken</a:t>
            </a:r>
            <a:r>
              <a:rPr lang="fi-FI" sz="2400" b="0" i="1" dirty="0" smtClean="0"/>
              <a:t> in </a:t>
            </a:r>
            <a:r>
              <a:rPr lang="fi-FI" sz="2400" b="0" i="1" dirty="0" err="1" smtClean="0"/>
              <a:t>this</a:t>
            </a:r>
            <a:r>
              <a:rPr lang="fi-FI" sz="2400" b="0" i="1" dirty="0" smtClean="0"/>
              <a:t> </a:t>
            </a:r>
            <a:r>
              <a:rPr lang="fi-FI" sz="2400" b="0" i="1" dirty="0" err="1" smtClean="0"/>
              <a:t>context</a:t>
            </a:r>
            <a:r>
              <a:rPr lang="fi-FI" sz="2400" b="0" i="1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realistic</a:t>
            </a:r>
            <a:endParaRPr lang="fi-FI" sz="2400" b="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sensitive</a:t>
            </a:r>
            <a:r>
              <a:rPr lang="fi-FI" sz="2400" b="0" dirty="0" smtClean="0"/>
              <a:t> to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goals</a:t>
            </a:r>
            <a:r>
              <a:rPr lang="fi-FI" sz="2400" b="0" dirty="0" smtClean="0"/>
              <a:t> of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recipient</a:t>
            </a:r>
            <a:r>
              <a:rPr lang="fi-FI" sz="2400" b="0" dirty="0" smtClean="0"/>
              <a:t>: LISTEN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timely</a:t>
            </a:r>
            <a:r>
              <a:rPr lang="fi-FI" sz="2400" b="0" dirty="0" smtClean="0"/>
              <a:t>!!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descriptive</a:t>
            </a:r>
            <a:endParaRPr lang="fi-FI" sz="2400" b="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 err="1" smtClean="0"/>
              <a:t>Don’t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judgemental</a:t>
            </a:r>
            <a:endParaRPr lang="fi-FI" sz="2400" b="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positive</a:t>
            </a:r>
            <a:endParaRPr lang="fi-FI" sz="24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483768" y="4944184"/>
            <a:ext cx="503979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A</a:t>
            </a:r>
            <a:r>
              <a:rPr lang="en-US" sz="1100" dirty="0" smtClean="0"/>
              <a:t>dapted </a:t>
            </a:r>
            <a:r>
              <a:rPr lang="en-US" sz="1100" dirty="0"/>
              <a:t>from </a:t>
            </a:r>
            <a:r>
              <a:rPr lang="en-US" sz="1100" dirty="0" err="1"/>
              <a:t>Boud</a:t>
            </a:r>
            <a:r>
              <a:rPr lang="en-US" sz="1100" dirty="0"/>
              <a:t>, D. (1991). Implementing Student Self Assessment. HERDSA Green Guide. No. 5. Second Edition. Sydney: HERDSA. Revised October 1994.</a:t>
            </a:r>
            <a:endParaRPr lang="en-US" sz="11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462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469513" y="276881"/>
            <a:ext cx="8207375" cy="996498"/>
          </a:xfrm>
        </p:spPr>
        <p:txBody>
          <a:bodyPr/>
          <a:lstStyle/>
          <a:p>
            <a:r>
              <a:rPr lang="en-GB" sz="3600" b="1" spc="-83" dirty="0">
                <a:solidFill>
                  <a:srgbClr val="FFC000"/>
                </a:solidFill>
                <a:sym typeface="Arial" charset="0"/>
              </a:rPr>
              <a:t>Feedback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87992831"/>
              </p:ext>
            </p:extLst>
          </p:nvPr>
        </p:nvGraphicFramePr>
        <p:xfrm>
          <a:off x="468313" y="841276"/>
          <a:ext cx="8208575" cy="395232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076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04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Constructive</a:t>
                      </a:r>
                      <a:endParaRPr kumimoji="0" lang="en-GB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4632" marR="94632" marT="38100" marB="381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Unconstructive/destructive</a:t>
                      </a:r>
                      <a:endParaRPr kumimoji="0" lang="en-GB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4632" marR="94632" marT="38100" marB="38100" anchor="ctr" anchorCtr="1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Is about an </a:t>
                      </a: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issue/action 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GB" sz="140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E.g. Up to here everything is fine, but there’s an error here.</a:t>
                      </a:r>
                      <a:endParaRPr kumimoji="0" lang="en-GB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4632" marR="94632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Is about the </a:t>
                      </a: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person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E.g. Can’t you understand when I tell you…?</a:t>
                      </a:r>
                      <a:endParaRPr kumimoji="0" lang="en-GB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4632" marR="94632" marT="38100" marB="38100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Justifies the </a:t>
                      </a: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views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E.g. Consider this from the point of view of…</a:t>
                      </a:r>
                    </a:p>
                  </a:txBody>
                  <a:tcPr marL="94632" marR="94632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Contains </a:t>
                      </a: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judgements</a:t>
                      </a: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(good/bad)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E.g. You don’t know what you’re talking about.</a:t>
                      </a:r>
                    </a:p>
                  </a:txBody>
                  <a:tcPr marL="94632" marR="94632" marT="38100" marB="38100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4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Is useful for </a:t>
                      </a:r>
                      <a:r>
                        <a:rPr kumimoji="0" lang="en-GB" sz="14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development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sym typeface="Arial" charset="0"/>
                        </a:rPr>
                        <a:t>E.g. </a:t>
                      </a:r>
                      <a:r>
                        <a:rPr kumimoji="0" lang="en-GB" sz="1400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You did this part correctly, and practice this part some more…</a:t>
                      </a:r>
                      <a:endParaRPr kumimoji="0" lang="en-GB" sz="1400" b="1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  <a:sym typeface="Arial" charset="0"/>
                      </a:endParaRPr>
                    </a:p>
                  </a:txBody>
                  <a:tcPr marL="94632" marR="94632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4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Does</a:t>
                      </a:r>
                      <a:r>
                        <a:rPr kumimoji="0" lang="en-GB" sz="14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4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not</a:t>
                      </a:r>
                      <a:r>
                        <a:rPr kumimoji="0" lang="en-GB" sz="14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necessarily </a:t>
                      </a:r>
                      <a:r>
                        <a:rPr kumimoji="0" lang="en-GB" sz="14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benefit</a:t>
                      </a:r>
                      <a:r>
                        <a:rPr kumimoji="0" lang="en-GB" sz="14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anyone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GB" sz="14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sym typeface="Arial" charset="0"/>
                        </a:rPr>
                        <a:t>E.g. </a:t>
                      </a:r>
                      <a:r>
                        <a:rPr kumimoji="0" lang="en-GB" sz="1400" b="0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How stupid can you be...</a:t>
                      </a:r>
                      <a:endParaRPr kumimoji="0" lang="en-GB" sz="140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  <a:sym typeface="Arial" charset="0"/>
                      </a:endParaRPr>
                    </a:p>
                  </a:txBody>
                  <a:tcPr marL="94632" marR="94632" marT="38100" marB="38100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Takes into account </a:t>
                      </a: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the recipient’s state of development, situation, ability to receive feedback, etc.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GB" sz="1400" b="1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Confirm the situation: </a:t>
                      </a: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Can you explain what you have done…? What do you think about this…? </a:t>
                      </a:r>
                      <a:endParaRPr kumimoji="0" lang="en-GB" sz="1400" b="0" i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4632" marR="94632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Does not take</a:t>
                      </a: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the recipient into account, is given only from the evaluator’s perspective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GB" sz="14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Assume you know the situation: </a:t>
                      </a: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Arial" charset="0"/>
                        </a:rPr>
                        <a:t>This is how it is, nothing you say will change my mind…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4632" marR="94632" marT="38100" marB="38100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916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FFC000"/>
                </a:solidFill>
              </a:rPr>
              <a:t>Examples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395672"/>
              </p:ext>
            </p:extLst>
          </p:nvPr>
        </p:nvGraphicFramePr>
        <p:xfrm>
          <a:off x="461567" y="1261611"/>
          <a:ext cx="8086319" cy="250468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01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0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Constructive</a:t>
                      </a:r>
                      <a:endParaRPr kumimoji="0" lang="en-GB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3223" marR="93223" marT="38100" marB="3810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8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Unconstructive/destructive</a:t>
                      </a:r>
                      <a:endParaRPr kumimoji="0" lang="en-GB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3223" marR="93223" marT="38100" marB="38100" anchor="ctr" anchorCtr="1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sz="14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States </a:t>
                      </a:r>
                      <a:r>
                        <a:rPr kumimoji="0" lang="en-GB" sz="14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observations</a:t>
                      </a:r>
                      <a:endParaRPr kumimoji="0" lang="en-GB" sz="1400" u="none" strike="noStrike" kern="1200" cap="none" normalizeH="0" baseline="0" noProof="0" dirty="0" smtClean="0">
                        <a:ln>
                          <a:noFill/>
                        </a:ln>
                        <a:effectLst/>
                        <a:sym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GB" sz="1400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E.g. This is what </a:t>
                      </a:r>
                      <a:r>
                        <a:rPr kumimoji="0" lang="en-GB" sz="1400" b="1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I observed</a:t>
                      </a:r>
                      <a:r>
                        <a:rPr kumimoji="0" lang="en-GB" sz="1400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... This looks like… I think this is…</a:t>
                      </a:r>
                      <a:endParaRPr kumimoji="0" lang="en-GB" sz="1400" b="1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  <a:sym typeface="Arial" charset="0"/>
                      </a:endParaRPr>
                    </a:p>
                  </a:txBody>
                  <a:tcPr marL="93223" marR="93223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sz="1400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Makes </a:t>
                      </a:r>
                      <a:r>
                        <a:rPr kumimoji="0" lang="en-GB" sz="1400" b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subjective conclusions / interpretations</a:t>
                      </a:r>
                      <a:endParaRPr kumimoji="0" lang="en-GB" sz="1400" i="0" u="none" strike="noStrike" kern="1200" cap="none" normalizeH="0" baseline="0" noProof="0" dirty="0" smtClean="0">
                        <a:ln>
                          <a:noFill/>
                        </a:ln>
                        <a:effectLst/>
                        <a:sym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GB" sz="1400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E.g. This is what </a:t>
                      </a:r>
                      <a:r>
                        <a:rPr kumimoji="0" lang="en-GB" sz="1400" b="1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you did</a:t>
                      </a:r>
                      <a:r>
                        <a:rPr kumimoji="0" lang="en-GB" sz="1400" i="1" u="none" strike="noStrike" kern="1200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 This went like this because...</a:t>
                      </a:r>
                      <a:endParaRPr kumimoji="0" lang="en-GB" sz="1400" b="1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  <a:sym typeface="Arial" charset="0"/>
                      </a:endParaRPr>
                    </a:p>
                  </a:txBody>
                  <a:tcPr marL="93223" marR="93223" marT="38100" marB="38100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Two-way process</a:t>
                      </a:r>
                      <a:r>
                        <a:rPr kumimoji="0" lang="en-GB" sz="14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the recipient has an opportunity to respond</a:t>
                      </a:r>
                      <a:endParaRPr kumimoji="0" lang="en-GB" sz="1400" b="0" u="none" strike="noStrike" cap="none" normalizeH="0" baseline="0" noProof="0" dirty="0" smtClean="0">
                        <a:ln>
                          <a:noFill/>
                        </a:ln>
                        <a:effectLst/>
                        <a:sym typeface="Arial" charset="0"/>
                      </a:endParaRP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E.g. Do you feel that </a:t>
                      </a:r>
                      <a:r>
                        <a:rPr kumimoji="0" lang="en-GB" sz="1400" b="1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you understood </a:t>
                      </a: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what I meant… I hope </a:t>
                      </a:r>
                      <a:r>
                        <a:rPr kumimoji="0" lang="en-GB" sz="1400" b="1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I understood </a:t>
                      </a: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your question correctly...? Could you elaborate...?</a:t>
                      </a:r>
                      <a:endParaRPr kumimoji="0" lang="en-GB" sz="1400" b="0" i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3223" marR="93223" marT="38100" marB="381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One-way process, </a:t>
                      </a:r>
                      <a:r>
                        <a:rPr kumimoji="0" lang="en-GB" sz="1400" b="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no chance to answer or reflect</a:t>
                      </a:r>
                    </a:p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0" lang="en-GB" sz="1400" b="0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E.g. This is how it was, and </a:t>
                      </a:r>
                      <a:r>
                        <a:rPr kumimoji="0" lang="en-GB" sz="1400" b="1" i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that’s it.</a:t>
                      </a:r>
                      <a:endParaRPr kumimoji="0" lang="en-GB" sz="1400" b="1" i="1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93223" marR="93223" marT="38100" marB="38100" horzOverflow="overflow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48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FFC000"/>
                </a:solidFill>
              </a:rPr>
              <a:t>Learning </a:t>
            </a:r>
            <a:r>
              <a:rPr lang="fi-FI" dirty="0" err="1" smtClean="0">
                <a:solidFill>
                  <a:srgbClr val="FFC000"/>
                </a:solidFill>
              </a:rPr>
              <a:t>assignment</a:t>
            </a:r>
            <a:r>
              <a:rPr lang="fi-FI" dirty="0" smtClean="0">
                <a:solidFill>
                  <a:srgbClr val="FFC000"/>
                </a:solidFill>
              </a:rPr>
              <a:t> LA#1 (13.2.2018)</a:t>
            </a:r>
            <a:endParaRPr lang="fi-FI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8887" y="841276"/>
            <a:ext cx="8217569" cy="381642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dirty="0" smtClean="0"/>
              <a:t>Reading </a:t>
            </a:r>
            <a:r>
              <a:rPr lang="fi-FI" dirty="0" err="1" smtClean="0"/>
              <a:t>assignment</a:t>
            </a: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r>
              <a:rPr lang="fi-FI" dirty="0" err="1" smtClean="0"/>
              <a:t>Teaching</a:t>
            </a:r>
            <a:r>
              <a:rPr lang="fi-FI" dirty="0" smtClean="0"/>
              <a:t> </a:t>
            </a:r>
            <a:r>
              <a:rPr lang="fi-FI" dirty="0" err="1" smtClean="0"/>
              <a:t>observation</a:t>
            </a:r>
            <a:endParaRPr lang="fi-FI" dirty="0" smtClean="0"/>
          </a:p>
          <a:p>
            <a:pPr marL="457200" indent="-457200">
              <a:buFont typeface="+mj-lt"/>
              <a:buAutoNum type="arabicPeriod"/>
            </a:pPr>
            <a:r>
              <a:rPr lang="fi-FI" dirty="0" smtClean="0"/>
              <a:t>Group </a:t>
            </a:r>
            <a:r>
              <a:rPr lang="fi-FI" dirty="0" err="1" smtClean="0"/>
              <a:t>meeting</a:t>
            </a:r>
            <a:endParaRPr lang="fi-FI" dirty="0" smtClean="0"/>
          </a:p>
          <a:p>
            <a:endParaRPr lang="fi-FI" sz="1800" b="0" dirty="0" smtClean="0"/>
          </a:p>
          <a:p>
            <a:pPr marL="457200" indent="-457200">
              <a:buFont typeface="+mj-lt"/>
              <a:buAutoNum type="arabicPeriod"/>
            </a:pPr>
            <a:r>
              <a:rPr lang="fi-FI" sz="2000" dirty="0" smtClean="0"/>
              <a:t>Reading </a:t>
            </a:r>
            <a:r>
              <a:rPr lang="fi-FI" sz="2000" dirty="0" err="1" smtClean="0"/>
              <a:t>assignment</a:t>
            </a:r>
            <a:r>
              <a:rPr lang="fi-FI" sz="2000" dirty="0" smtClean="0"/>
              <a:t>: DL 5.2.2018</a:t>
            </a:r>
          </a:p>
          <a:p>
            <a:r>
              <a:rPr lang="fi-FI" altLang="fi-FI" sz="1600" b="0" dirty="0" smtClean="0">
                <a:latin typeface="+mn-lt"/>
              </a:rPr>
              <a:t>	</a:t>
            </a:r>
            <a:r>
              <a:rPr lang="fi-FI" altLang="fi-FI" sz="1800" b="0" dirty="0" smtClean="0">
                <a:latin typeface="+mn-lt"/>
              </a:rPr>
              <a:t>Go </a:t>
            </a:r>
            <a:r>
              <a:rPr lang="fi-FI" altLang="fi-FI" sz="1800" b="0" dirty="0">
                <a:latin typeface="+mn-lt"/>
              </a:rPr>
              <a:t>to </a:t>
            </a:r>
            <a:r>
              <a:rPr lang="fi-FI" altLang="fi-FI" sz="1800" b="0" dirty="0" err="1" smtClean="0">
                <a:latin typeface="+mn-lt"/>
              </a:rPr>
              <a:t>MyCourses</a:t>
            </a:r>
            <a:r>
              <a:rPr lang="fi-FI" altLang="fi-FI" sz="1800" b="0" dirty="0" smtClean="0">
                <a:latin typeface="+mn-lt"/>
              </a:rPr>
              <a:t> → Learning </a:t>
            </a:r>
            <a:r>
              <a:rPr lang="fi-FI" altLang="fi-FI" sz="1800" b="0" dirty="0" err="1">
                <a:latin typeface="+mn-lt"/>
              </a:rPr>
              <a:t>a</a:t>
            </a:r>
            <a:r>
              <a:rPr lang="fi-FI" altLang="fi-FI" sz="1800" b="0" dirty="0" err="1" smtClean="0">
                <a:latin typeface="+mn-lt"/>
              </a:rPr>
              <a:t>ssignments</a:t>
            </a:r>
            <a:r>
              <a:rPr lang="fi-FI" altLang="fi-FI" sz="1800" b="0" dirty="0" smtClean="0">
                <a:latin typeface="+mn-lt"/>
              </a:rPr>
              <a:t> -&gt; LA #1</a:t>
            </a:r>
            <a:r>
              <a:rPr lang="fi-FI" altLang="fi-FI" sz="1800" b="0" dirty="0">
                <a:latin typeface="+mn-lt"/>
              </a:rPr>
              <a:t>, and </a:t>
            </a:r>
            <a:r>
              <a:rPr lang="fi-FI" altLang="fi-FI" sz="1800" b="0" dirty="0" err="1">
                <a:latin typeface="+mn-lt"/>
              </a:rPr>
              <a:t>find</a:t>
            </a:r>
            <a:r>
              <a:rPr lang="fi-FI" altLang="fi-FI" sz="1800" b="0" dirty="0">
                <a:latin typeface="+mn-lt"/>
              </a:rPr>
              <a:t> </a:t>
            </a:r>
            <a:r>
              <a:rPr lang="fi-FI" altLang="fi-FI" sz="1800" b="0" dirty="0" err="1">
                <a:latin typeface="+mn-lt"/>
              </a:rPr>
              <a:t>the</a:t>
            </a:r>
            <a:r>
              <a:rPr lang="fi-FI" altLang="fi-FI" sz="1800" b="0" dirty="0">
                <a:latin typeface="+mn-lt"/>
              </a:rPr>
              <a:t> </a:t>
            </a:r>
            <a:r>
              <a:rPr lang="fi-FI" altLang="fi-FI" sz="1800" b="0" dirty="0" err="1">
                <a:latin typeface="+mn-lt"/>
              </a:rPr>
              <a:t>link</a:t>
            </a:r>
            <a:r>
              <a:rPr lang="fi-FI" altLang="fi-FI" sz="1800" b="0" dirty="0">
                <a:latin typeface="+mn-lt"/>
              </a:rPr>
              <a:t> </a:t>
            </a:r>
            <a:r>
              <a:rPr lang="fi-FI" altLang="fi-FI" sz="1800" b="0" dirty="0" smtClean="0">
                <a:latin typeface="+mn-lt"/>
              </a:rPr>
              <a:t>for </a:t>
            </a:r>
            <a:r>
              <a:rPr lang="fi-FI" altLang="fi-FI" sz="1800" b="0" dirty="0" err="1">
                <a:latin typeface="+mn-lt"/>
              </a:rPr>
              <a:t>the</a:t>
            </a:r>
            <a:r>
              <a:rPr lang="fi-FI" altLang="fi-FI" sz="1800" b="0" dirty="0">
                <a:latin typeface="+mn-lt"/>
              </a:rPr>
              <a:t> </a:t>
            </a:r>
            <a:r>
              <a:rPr lang="fi-FI" altLang="fi-FI" sz="1800" b="0" dirty="0" err="1" smtClean="0">
                <a:latin typeface="+mn-lt"/>
              </a:rPr>
              <a:t>book</a:t>
            </a:r>
            <a:r>
              <a:rPr lang="fi-FI" altLang="fi-FI" sz="1800" b="0" dirty="0" smtClean="0">
                <a:latin typeface="+mn-lt"/>
              </a:rPr>
              <a:t> (</a:t>
            </a:r>
            <a:r>
              <a:rPr lang="fi-FI" altLang="fi-FI" sz="1800" b="0" dirty="0" err="1" smtClean="0">
                <a:latin typeface="+mn-lt"/>
              </a:rPr>
              <a:t>available</a:t>
            </a:r>
            <a:r>
              <a:rPr lang="fi-FI" altLang="fi-FI" sz="1800" b="0" dirty="0" smtClean="0">
                <a:latin typeface="+mn-lt"/>
              </a:rPr>
              <a:t> </a:t>
            </a:r>
            <a:r>
              <a:rPr lang="fi-FI" altLang="fi-FI" sz="1800" b="0" dirty="0" err="1" smtClean="0">
                <a:latin typeface="+mn-lt"/>
              </a:rPr>
              <a:t>both</a:t>
            </a:r>
            <a:r>
              <a:rPr lang="fi-FI" altLang="fi-FI" sz="1800" b="0" dirty="0" smtClean="0">
                <a:latin typeface="+mn-lt"/>
              </a:rPr>
              <a:t> in English and </a:t>
            </a:r>
            <a:r>
              <a:rPr lang="fi-FI" altLang="fi-FI" sz="1800" b="0" dirty="0" err="1" smtClean="0">
                <a:latin typeface="+mn-lt"/>
              </a:rPr>
              <a:t>Finnish</a:t>
            </a:r>
            <a:r>
              <a:rPr lang="fi-FI" altLang="fi-FI" sz="1800" b="0" dirty="0" smtClean="0">
                <a:latin typeface="+mn-lt"/>
              </a:rPr>
              <a:t>):</a:t>
            </a:r>
            <a:r>
              <a:rPr lang="fi-FI" altLang="fi-FI" sz="1600" b="0" dirty="0" smtClean="0">
                <a:latin typeface="+mn-lt"/>
              </a:rPr>
              <a:t> </a:t>
            </a:r>
          </a:p>
          <a:p>
            <a:r>
              <a:rPr lang="fi-FI" altLang="fi-FI" sz="1200" b="0" dirty="0" smtClean="0">
                <a:latin typeface="Arial" panose="020B0604020202020204" pitchFamily="34" charset="0"/>
              </a:rPr>
              <a:t>	</a:t>
            </a:r>
          </a:p>
          <a:p>
            <a:pPr lvl="0"/>
            <a:r>
              <a:rPr lang="en-GB" sz="1600" dirty="0" err="1">
                <a:solidFill>
                  <a:prstClr val="black"/>
                </a:solidFill>
              </a:rPr>
              <a:t>Hemminki</a:t>
            </a:r>
            <a:r>
              <a:rPr lang="en-GB" sz="1600" dirty="0">
                <a:solidFill>
                  <a:prstClr val="black"/>
                </a:solidFill>
              </a:rPr>
              <a:t>, M. </a:t>
            </a:r>
            <a:r>
              <a:rPr lang="en-GB" sz="1600" dirty="0" err="1">
                <a:solidFill>
                  <a:prstClr val="black"/>
                </a:solidFill>
              </a:rPr>
              <a:t>Leppänen</a:t>
            </a:r>
            <a:r>
              <a:rPr lang="en-GB" sz="1600" dirty="0">
                <a:solidFill>
                  <a:prstClr val="black"/>
                </a:solidFill>
              </a:rPr>
              <a:t>, M. &amp; </a:t>
            </a:r>
            <a:r>
              <a:rPr lang="en-GB" sz="1600" dirty="0" err="1">
                <a:solidFill>
                  <a:prstClr val="black"/>
                </a:solidFill>
              </a:rPr>
              <a:t>Valovirta</a:t>
            </a:r>
            <a:r>
              <a:rPr lang="en-GB" sz="1600" dirty="0">
                <a:solidFill>
                  <a:prstClr val="black"/>
                </a:solidFill>
              </a:rPr>
              <a:t> T.</a:t>
            </a:r>
            <a:r>
              <a:rPr lang="en-GB" altLang="fi-FI" sz="1600" dirty="0">
                <a:solidFill>
                  <a:prstClr val="black"/>
                </a:solidFill>
              </a:rPr>
              <a:t> 2013: </a:t>
            </a:r>
            <a:r>
              <a:rPr lang="en-GB" altLang="fi-FI" sz="1600" i="1" dirty="0">
                <a:solidFill>
                  <a:prstClr val="black"/>
                </a:solidFill>
              </a:rPr>
              <a:t>Get inspired! A guide for </a:t>
            </a:r>
            <a:r>
              <a:rPr lang="en-GB" altLang="fi-FI" sz="1600" i="1" dirty="0" smtClean="0">
                <a:solidFill>
                  <a:prstClr val="black"/>
                </a:solidFill>
              </a:rPr>
              <a:t>successful teaching</a:t>
            </a:r>
            <a:r>
              <a:rPr lang="en-GB" altLang="fi-FI" sz="1600" dirty="0">
                <a:solidFill>
                  <a:prstClr val="black"/>
                </a:solidFill>
              </a:rPr>
              <a:t> </a:t>
            </a:r>
            <a:r>
              <a:rPr lang="en-GB" altLang="fi-FI" sz="1600" b="0" dirty="0" smtClean="0">
                <a:solidFill>
                  <a:prstClr val="black"/>
                </a:solidFill>
              </a:rPr>
              <a:t>(</a:t>
            </a:r>
            <a:r>
              <a:rPr lang="en-GB" altLang="fi-FI" sz="1600" b="0" dirty="0" err="1" smtClean="0">
                <a:solidFill>
                  <a:prstClr val="black"/>
                </a:solidFill>
              </a:rPr>
              <a:t>en</a:t>
            </a:r>
            <a:r>
              <a:rPr lang="en-GB" altLang="fi-FI" sz="1600" b="0" dirty="0" smtClean="0">
                <a:solidFill>
                  <a:prstClr val="black"/>
                </a:solidFill>
              </a:rPr>
              <a:t>) / </a:t>
            </a:r>
            <a:r>
              <a:rPr lang="en-GB" altLang="fi-FI" sz="1600" i="1" dirty="0" err="1" smtClean="0">
                <a:solidFill>
                  <a:prstClr val="black"/>
                </a:solidFill>
              </a:rPr>
              <a:t>Innostu</a:t>
            </a:r>
            <a:r>
              <a:rPr lang="en-GB" altLang="fi-FI" sz="1600" i="1" dirty="0" smtClean="0">
                <a:solidFill>
                  <a:prstClr val="black"/>
                </a:solidFill>
              </a:rPr>
              <a:t> </a:t>
            </a:r>
            <a:r>
              <a:rPr lang="en-GB" altLang="fi-FI" sz="1600" i="1" dirty="0" err="1" smtClean="0">
                <a:solidFill>
                  <a:prstClr val="black"/>
                </a:solidFill>
              </a:rPr>
              <a:t>ja</a:t>
            </a:r>
            <a:r>
              <a:rPr lang="en-GB" altLang="fi-FI" sz="1600" i="1" dirty="0" smtClean="0">
                <a:solidFill>
                  <a:prstClr val="black"/>
                </a:solidFill>
              </a:rPr>
              <a:t> </a:t>
            </a:r>
            <a:r>
              <a:rPr lang="en-GB" altLang="fi-FI" sz="1600" i="1" dirty="0" err="1" smtClean="0">
                <a:solidFill>
                  <a:prstClr val="black"/>
                </a:solidFill>
              </a:rPr>
              <a:t>onnistu</a:t>
            </a:r>
            <a:r>
              <a:rPr lang="en-GB" altLang="fi-FI" sz="1600" i="1" dirty="0" smtClean="0">
                <a:solidFill>
                  <a:prstClr val="black"/>
                </a:solidFill>
              </a:rPr>
              <a:t> </a:t>
            </a:r>
            <a:r>
              <a:rPr lang="en-GB" altLang="fi-FI" sz="1600" i="1" dirty="0" err="1" smtClean="0">
                <a:solidFill>
                  <a:prstClr val="black"/>
                </a:solidFill>
              </a:rPr>
              <a:t>opetuksessa</a:t>
            </a:r>
            <a:r>
              <a:rPr lang="en-GB" altLang="fi-FI" sz="1600" i="1" dirty="0" smtClean="0">
                <a:solidFill>
                  <a:prstClr val="black"/>
                </a:solidFill>
              </a:rPr>
              <a:t>! </a:t>
            </a:r>
            <a:r>
              <a:rPr lang="en-GB" altLang="fi-FI" sz="1600" b="0" dirty="0" smtClean="0">
                <a:solidFill>
                  <a:prstClr val="black"/>
                </a:solidFill>
              </a:rPr>
              <a:t>(fi)</a:t>
            </a:r>
            <a:endParaRPr lang="en-GB" altLang="fi-FI" sz="1600" b="0" dirty="0">
              <a:solidFill>
                <a:prstClr val="black"/>
              </a:solidFill>
            </a:endParaRPr>
          </a:p>
          <a:p>
            <a:pPr lvl="0"/>
            <a:r>
              <a:rPr lang="en-GB" altLang="fi-FI" sz="1600" b="0" dirty="0" smtClean="0">
                <a:solidFill>
                  <a:prstClr val="black"/>
                </a:solidFill>
              </a:rPr>
              <a:t>Read </a:t>
            </a:r>
            <a:r>
              <a:rPr lang="en-GB" altLang="fi-FI" sz="1600" dirty="0" smtClean="0">
                <a:solidFill>
                  <a:prstClr val="black"/>
                </a:solidFill>
              </a:rPr>
              <a:t>Chapter 2, What generates learning, </a:t>
            </a:r>
            <a:r>
              <a:rPr lang="en-GB" altLang="fi-FI" sz="1600" b="0" dirty="0" smtClean="0">
                <a:solidFill>
                  <a:prstClr val="black"/>
                </a:solidFill>
              </a:rPr>
              <a:t>pp. 9-18</a:t>
            </a:r>
          </a:p>
          <a:p>
            <a:pPr lvl="0"/>
            <a:r>
              <a:rPr lang="en-GB" sz="1600" b="0" dirty="0">
                <a:solidFill>
                  <a:prstClr val="black"/>
                </a:solidFill>
                <a:latin typeface="Arial" panose="020B0604020202020204" pitchFamily="34" charset="0"/>
              </a:rPr>
              <a:t>a</a:t>
            </a:r>
            <a:r>
              <a:rPr lang="en-GB" sz="1600" b="0" dirty="0" smtClean="0">
                <a:solidFill>
                  <a:prstClr val="black"/>
                </a:solidFill>
                <a:latin typeface="Arial" panose="020B0604020202020204" pitchFamily="34" charset="0"/>
              </a:rPr>
              <a:t>nd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</a:rPr>
              <a:t>Chapter 3, How do I create an environment that supports learning?</a:t>
            </a:r>
            <a:r>
              <a:rPr lang="en-GB" sz="1600" b="0" dirty="0" smtClean="0">
                <a:solidFill>
                  <a:prstClr val="black"/>
                </a:solidFill>
                <a:latin typeface="Arial" panose="020B0604020202020204" pitchFamily="34" charset="0"/>
              </a:rPr>
              <a:t>, pp. 19-26</a:t>
            </a:r>
            <a:endParaRPr lang="fi-FI" sz="1200" b="0" dirty="0">
              <a:latin typeface="Arial" panose="020B0604020202020204" pitchFamily="34" charset="0"/>
            </a:endParaRPr>
          </a:p>
          <a:p>
            <a:r>
              <a:rPr lang="fi-FI" sz="1800" b="0" dirty="0" smtClean="0">
                <a:latin typeface="+mn-lt"/>
              </a:rPr>
              <a:t>Read </a:t>
            </a:r>
            <a:r>
              <a:rPr lang="fi-FI" sz="1800" b="0" dirty="0" err="1">
                <a:latin typeface="+mn-lt"/>
              </a:rPr>
              <a:t>the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>
                <a:latin typeface="+mn-lt"/>
              </a:rPr>
              <a:t>text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>
                <a:latin typeface="+mn-lt"/>
              </a:rPr>
              <a:t>so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>
                <a:latin typeface="+mn-lt"/>
              </a:rPr>
              <a:t>that</a:t>
            </a:r>
            <a:r>
              <a:rPr lang="fi-FI" sz="1800" b="0" dirty="0">
                <a:latin typeface="+mn-lt"/>
              </a:rPr>
              <a:t> you </a:t>
            </a:r>
            <a:r>
              <a:rPr lang="fi-FI" sz="1800" b="0" dirty="0" err="1">
                <a:latin typeface="+mn-lt"/>
              </a:rPr>
              <a:t>can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>
                <a:latin typeface="+mn-lt"/>
              </a:rPr>
              <a:t>discuss</a:t>
            </a:r>
            <a:r>
              <a:rPr lang="fi-FI" sz="1800" b="0" dirty="0">
                <a:latin typeface="+mn-lt"/>
              </a:rPr>
              <a:t> it </a:t>
            </a:r>
            <a:r>
              <a:rPr lang="fi-FI" sz="1800" b="0" dirty="0" err="1">
                <a:latin typeface="+mn-lt"/>
              </a:rPr>
              <a:t>with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>
                <a:latin typeface="+mn-lt"/>
              </a:rPr>
              <a:t>your</a:t>
            </a:r>
            <a:r>
              <a:rPr lang="fi-FI" sz="1800" b="0" dirty="0">
                <a:latin typeface="+mn-lt"/>
              </a:rPr>
              <a:t> </a:t>
            </a:r>
            <a:r>
              <a:rPr lang="fi-FI" sz="1800" b="0" dirty="0" err="1">
                <a:latin typeface="+mn-lt"/>
              </a:rPr>
              <a:t>peers</a:t>
            </a:r>
            <a:r>
              <a:rPr lang="fi-FI" sz="1800" b="0" dirty="0">
                <a:latin typeface="+mn-lt"/>
              </a:rPr>
              <a:t> in </a:t>
            </a:r>
            <a:r>
              <a:rPr lang="fi-FI" sz="1800" b="0" dirty="0" err="1" smtClean="0">
                <a:latin typeface="+mn-lt"/>
              </a:rPr>
              <a:t>your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small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group</a:t>
            </a:r>
            <a:r>
              <a:rPr lang="fi-FI" sz="1800" b="0" dirty="0" smtClean="0">
                <a:latin typeface="+mn-lt"/>
              </a:rPr>
              <a:t> and </a:t>
            </a:r>
            <a:r>
              <a:rPr lang="fi-FI" sz="1800" b="0" dirty="0" err="1" smtClean="0">
                <a:latin typeface="+mn-lt"/>
              </a:rPr>
              <a:t>later</a:t>
            </a:r>
            <a:r>
              <a:rPr lang="fi-FI" sz="1800" b="0" dirty="0" smtClean="0">
                <a:latin typeface="+mn-lt"/>
              </a:rPr>
              <a:t> in </a:t>
            </a:r>
            <a:r>
              <a:rPr lang="fi-FI" sz="1800" b="0" dirty="0" err="1" smtClean="0">
                <a:latin typeface="+mn-lt"/>
              </a:rPr>
              <a:t>the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class</a:t>
            </a:r>
            <a:r>
              <a:rPr lang="fi-FI" sz="1800" b="0" dirty="0" smtClean="0">
                <a:latin typeface="+mn-lt"/>
              </a:rPr>
              <a:t>. </a:t>
            </a:r>
          </a:p>
        </p:txBody>
      </p:sp>
      <p:sp>
        <p:nvSpPr>
          <p:cNvPr id="7" name="AutoShape 2" descr=" 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556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10.3.2017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174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337220"/>
            <a:ext cx="8207375" cy="996498"/>
          </a:xfrm>
        </p:spPr>
        <p:txBody>
          <a:bodyPr/>
          <a:lstStyle/>
          <a:p>
            <a:r>
              <a:rPr lang="fi-FI" dirty="0" smtClean="0">
                <a:solidFill>
                  <a:srgbClr val="FFC000"/>
                </a:solidFill>
              </a:rPr>
              <a:t>Learning </a:t>
            </a:r>
            <a:r>
              <a:rPr lang="fi-FI" dirty="0" err="1" smtClean="0">
                <a:solidFill>
                  <a:srgbClr val="FFC000"/>
                </a:solidFill>
              </a:rPr>
              <a:t>assignment</a:t>
            </a:r>
            <a:r>
              <a:rPr lang="fi-FI" dirty="0" smtClean="0">
                <a:solidFill>
                  <a:srgbClr val="FFC000"/>
                </a:solidFill>
              </a:rPr>
              <a:t> LA#1</a:t>
            </a:r>
            <a:endParaRPr lang="fi-FI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0375" y="1261611"/>
            <a:ext cx="8216081" cy="3252073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fi-FI" sz="2000" dirty="0" err="1" smtClean="0"/>
              <a:t>Teaching</a:t>
            </a:r>
            <a:r>
              <a:rPr lang="fi-FI" sz="2000" dirty="0" smtClean="0"/>
              <a:t> </a:t>
            </a:r>
            <a:r>
              <a:rPr lang="fi-FI" sz="2000" dirty="0" err="1"/>
              <a:t>o</a:t>
            </a:r>
            <a:r>
              <a:rPr lang="fi-FI" sz="2000" dirty="0" err="1" smtClean="0"/>
              <a:t>bservation</a:t>
            </a:r>
            <a:r>
              <a:rPr lang="fi-FI" sz="2000" dirty="0" smtClean="0"/>
              <a:t>. </a:t>
            </a:r>
            <a:r>
              <a:rPr lang="fi-FI" sz="2000" dirty="0"/>
              <a:t>DL </a:t>
            </a:r>
            <a:r>
              <a:rPr lang="fi-FI" sz="2000" dirty="0" smtClean="0"/>
              <a:t>5.2.2018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b="0" i="0" dirty="0" smtClean="0">
                <a:latin typeface="+mn-lt"/>
              </a:rPr>
              <a:t>Visit  an exercise class where you act as an observer. If possible, visit a class of one of your group members. </a:t>
            </a:r>
            <a:endParaRPr lang="en-US" sz="1800" i="0" dirty="0">
              <a:latin typeface="+mn-lt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b="0" i="0" dirty="0" smtClean="0">
                <a:latin typeface="+mn-lt"/>
              </a:rPr>
              <a:t>Focus on interaction in the classroom and note down at least the following: </a:t>
            </a:r>
            <a:r>
              <a:rPr lang="en-US" sz="1800" i="0" dirty="0">
                <a:latin typeface="+mn-lt"/>
              </a:rPr>
              <a:t>H</a:t>
            </a:r>
            <a:r>
              <a:rPr lang="en-US" sz="1800" i="0" dirty="0" smtClean="0">
                <a:latin typeface="+mn-lt"/>
              </a:rPr>
              <a:t>ow was it created? What approaches were used? </a:t>
            </a:r>
            <a:r>
              <a:rPr lang="en-US" sz="1800" b="0" i="0" dirty="0" smtClean="0">
                <a:latin typeface="+mn-lt"/>
              </a:rPr>
              <a:t>Which aspects you found supported students' learning process? You can add reflections and insights </a:t>
            </a:r>
            <a:r>
              <a:rPr lang="en-US" sz="1800" i="0" dirty="0" smtClean="0">
                <a:latin typeface="+mn-lt"/>
              </a:rPr>
              <a:t>of your own</a:t>
            </a:r>
            <a:r>
              <a:rPr lang="en-US" sz="1800" b="0" i="0" dirty="0" smtClean="0">
                <a:latin typeface="+mn-lt"/>
              </a:rPr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b="0" i="0" dirty="0" smtClean="0">
                <a:latin typeface="+mn-lt"/>
              </a:rPr>
              <a:t>Be specific, positive and give constructive feedback. </a:t>
            </a:r>
            <a:r>
              <a:rPr lang="en-US" sz="1800" b="1" i="0" dirty="0" smtClean="0">
                <a:latin typeface="+mn-lt"/>
              </a:rPr>
              <a:t>Use the feedback form from MyCourses </a:t>
            </a:r>
            <a:r>
              <a:rPr lang="en-US" sz="1800" i="0" dirty="0" smtClean="0">
                <a:latin typeface="+mn-lt"/>
              </a:rPr>
              <a:t>(LA#1)</a:t>
            </a:r>
            <a:r>
              <a:rPr lang="en-US" sz="1800" b="1" i="0" dirty="0" smtClean="0">
                <a:latin typeface="+mn-lt"/>
              </a:rPr>
              <a:t> for this</a:t>
            </a:r>
            <a:r>
              <a:rPr lang="en-US" sz="1800" b="1" i="0" dirty="0">
                <a:latin typeface="+mn-lt"/>
              </a:rPr>
              <a:t>.</a:t>
            </a:r>
            <a:endParaRPr lang="en-US" sz="1800" i="0" dirty="0" smtClean="0">
              <a:latin typeface="+mn-lt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i="0" dirty="0" smtClean="0">
                <a:latin typeface="+mn-lt"/>
              </a:rPr>
              <a:t>Give your feedback to your peer/the teacher, and submit it in MyCourses (LA#1) with the name of the observed peer/teacher removed.</a:t>
            </a:r>
            <a:endParaRPr lang="fi-FI" sz="1800" i="0" dirty="0" smtClean="0"/>
          </a:p>
        </p:txBody>
      </p:sp>
      <p:sp>
        <p:nvSpPr>
          <p:cNvPr id="7" name="AutoShape 2" descr=" 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5556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18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337220"/>
            <a:ext cx="8207375" cy="996498"/>
          </a:xfrm>
        </p:spPr>
        <p:txBody>
          <a:bodyPr/>
          <a:lstStyle/>
          <a:p>
            <a:r>
              <a:rPr lang="fi-FI" dirty="0" smtClean="0">
                <a:solidFill>
                  <a:srgbClr val="FFC000"/>
                </a:solidFill>
              </a:rPr>
              <a:t>Learning </a:t>
            </a:r>
            <a:r>
              <a:rPr lang="fi-FI" dirty="0" err="1" smtClean="0">
                <a:solidFill>
                  <a:srgbClr val="FFC000"/>
                </a:solidFill>
              </a:rPr>
              <a:t>assignment</a:t>
            </a:r>
            <a:r>
              <a:rPr lang="fi-FI" dirty="0" smtClean="0">
                <a:solidFill>
                  <a:srgbClr val="FFC000"/>
                </a:solidFill>
              </a:rPr>
              <a:t> LA#1</a:t>
            </a:r>
            <a:endParaRPr lang="fi-FI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8136135" cy="2748017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fi-FI" sz="2000" dirty="0" smtClean="0"/>
              <a:t>Group </a:t>
            </a:r>
            <a:r>
              <a:rPr lang="fi-FI" sz="2000" dirty="0" err="1" smtClean="0"/>
              <a:t>work</a:t>
            </a:r>
            <a:r>
              <a:rPr lang="fi-FI" sz="2000" dirty="0"/>
              <a:t>: </a:t>
            </a:r>
            <a:r>
              <a:rPr lang="fi-FI" sz="2000" dirty="0" err="1"/>
              <a:t>reflect</a:t>
            </a:r>
            <a:r>
              <a:rPr lang="fi-FI" sz="2000" dirty="0"/>
              <a:t> on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teaching</a:t>
            </a:r>
            <a:r>
              <a:rPr lang="fi-FI" sz="2000" dirty="0"/>
              <a:t> session and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reading</a:t>
            </a:r>
            <a:r>
              <a:rPr lang="fi-FI" sz="2000" dirty="0"/>
              <a:t> </a:t>
            </a:r>
            <a:r>
              <a:rPr lang="fi-FI" sz="2000" dirty="0" err="1" smtClean="0"/>
              <a:t>assignment</a:t>
            </a:r>
            <a:endParaRPr lang="fi-FI" sz="2000" dirty="0"/>
          </a:p>
          <a:p>
            <a:pPr marL="523350" lvl="1" indent="-285750">
              <a:buFont typeface="Wingdings" panose="05000000000000000000" pitchFamily="2" charset="2"/>
              <a:buChar char="§"/>
            </a:pPr>
            <a:r>
              <a:rPr lang="fi-FI" sz="1800" b="0" dirty="0" err="1" smtClean="0">
                <a:latin typeface="+mn-lt"/>
              </a:rPr>
              <a:t>Arrange</a:t>
            </a:r>
            <a:r>
              <a:rPr lang="fi-FI" sz="1800" b="0" dirty="0" smtClean="0">
                <a:latin typeface="+mn-lt"/>
              </a:rPr>
              <a:t> a </a:t>
            </a:r>
            <a:r>
              <a:rPr lang="fi-FI" sz="1800" b="0" dirty="0" err="1" smtClean="0">
                <a:latin typeface="+mn-lt"/>
              </a:rPr>
              <a:t>meeting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with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your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small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group</a:t>
            </a:r>
            <a:r>
              <a:rPr lang="fi-FI" sz="1800" b="0" dirty="0" smtClean="0">
                <a:latin typeface="+mn-lt"/>
              </a:rPr>
              <a:t> (</a:t>
            </a:r>
            <a:r>
              <a:rPr lang="fi-FI" sz="1800" b="0" dirty="0" err="1" smtClean="0">
                <a:latin typeface="+mn-lt"/>
              </a:rPr>
              <a:t>do</a:t>
            </a:r>
            <a:r>
              <a:rPr lang="fi-FI" sz="1800" b="0" dirty="0" smtClean="0">
                <a:latin typeface="+mn-lt"/>
              </a:rPr>
              <a:t> it </a:t>
            </a:r>
            <a:r>
              <a:rPr lang="fi-FI" sz="1800" b="0" dirty="0" err="1" smtClean="0">
                <a:latin typeface="+mn-lt"/>
              </a:rPr>
              <a:t>now</a:t>
            </a:r>
            <a:r>
              <a:rPr lang="fi-FI" sz="1800" b="0" dirty="0" smtClean="0">
                <a:latin typeface="+mn-lt"/>
              </a:rPr>
              <a:t>). </a:t>
            </a:r>
          </a:p>
          <a:p>
            <a:pPr marL="523350" lvl="1" indent="-285750">
              <a:buFont typeface="Wingdings" panose="05000000000000000000" pitchFamily="2" charset="2"/>
              <a:buChar char="§"/>
            </a:pPr>
            <a:r>
              <a:rPr lang="fi-FI" sz="1800" b="0" dirty="0" smtClean="0">
                <a:latin typeface="+mn-lt"/>
              </a:rPr>
              <a:t>In </a:t>
            </a:r>
            <a:r>
              <a:rPr lang="fi-FI" sz="1800" b="0" dirty="0" err="1" smtClean="0">
                <a:latin typeface="+mn-lt"/>
              </a:rPr>
              <a:t>the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meeting</a:t>
            </a:r>
            <a:r>
              <a:rPr lang="fi-FI" sz="1800" b="0" dirty="0" smtClean="0">
                <a:latin typeface="+mn-lt"/>
              </a:rPr>
              <a:t>, </a:t>
            </a:r>
            <a:r>
              <a:rPr lang="fi-FI" sz="1800" b="0" dirty="0" err="1" smtClean="0">
                <a:latin typeface="+mn-lt"/>
              </a:rPr>
              <a:t>plan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your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teaching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observation</a:t>
            </a:r>
            <a:r>
              <a:rPr lang="fi-FI" sz="1800" b="0" dirty="0" smtClean="0">
                <a:latin typeface="+mn-lt"/>
              </a:rPr>
              <a:t> and </a:t>
            </a:r>
            <a:r>
              <a:rPr lang="fi-FI" sz="1800" b="0" dirty="0" err="1" smtClean="0">
                <a:latin typeface="+mn-lt"/>
              </a:rPr>
              <a:t>discuss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the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article</a:t>
            </a:r>
            <a:r>
              <a:rPr lang="fi-FI" sz="1800" b="0" dirty="0" smtClean="0">
                <a:latin typeface="+mn-lt"/>
              </a:rPr>
              <a:t>.</a:t>
            </a:r>
          </a:p>
          <a:p>
            <a:pPr marL="523350" lvl="1" indent="-285750">
              <a:buFont typeface="Wingdings" panose="05000000000000000000" pitchFamily="2" charset="2"/>
              <a:buChar char="§"/>
            </a:pPr>
            <a:r>
              <a:rPr lang="fi-FI" sz="1800" b="0" dirty="0" err="1" smtClean="0">
                <a:latin typeface="+mn-lt"/>
              </a:rPr>
              <a:t>Submit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your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notes</a:t>
            </a:r>
            <a:r>
              <a:rPr lang="fi-FI" sz="1800" b="0" dirty="0" smtClean="0">
                <a:latin typeface="+mn-lt"/>
              </a:rPr>
              <a:t> and </a:t>
            </a:r>
            <a:r>
              <a:rPr lang="fi-FI" sz="1800" b="0" dirty="0" err="1" smtClean="0">
                <a:latin typeface="+mn-lt"/>
              </a:rPr>
              <a:t>reflections</a:t>
            </a:r>
            <a:r>
              <a:rPr lang="fi-FI" sz="1800" b="0" dirty="0" smtClean="0">
                <a:latin typeface="+mn-lt"/>
              </a:rPr>
              <a:t> in </a:t>
            </a:r>
            <a:r>
              <a:rPr lang="fi-FI" sz="1800" b="0" dirty="0" err="1" smtClean="0">
                <a:latin typeface="+mn-lt"/>
              </a:rPr>
              <a:t>MyCourses</a:t>
            </a:r>
            <a:r>
              <a:rPr lang="fi-FI" sz="1800" b="0" dirty="0" smtClean="0">
                <a:latin typeface="+mn-lt"/>
              </a:rPr>
              <a:t> (Day 1): </a:t>
            </a:r>
            <a:r>
              <a:rPr lang="fi-FI" sz="1800" b="0" dirty="0" err="1" smtClean="0">
                <a:latin typeface="+mn-lt"/>
              </a:rPr>
              <a:t>What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did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you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discuss</a:t>
            </a:r>
            <a:r>
              <a:rPr lang="fi-FI" sz="1800" b="0" dirty="0" smtClean="0">
                <a:latin typeface="+mn-lt"/>
              </a:rPr>
              <a:t>? </a:t>
            </a:r>
            <a:r>
              <a:rPr lang="fi-FI" sz="1800" b="0" dirty="0" err="1" smtClean="0">
                <a:latin typeface="+mn-lt"/>
              </a:rPr>
              <a:t>What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did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you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observe</a:t>
            </a:r>
            <a:r>
              <a:rPr lang="fi-FI" sz="1800" b="0" dirty="0" smtClean="0">
                <a:latin typeface="+mn-lt"/>
              </a:rPr>
              <a:t>? </a:t>
            </a:r>
            <a:r>
              <a:rPr lang="fi-FI" sz="1800" b="0" dirty="0" err="1" smtClean="0">
                <a:latin typeface="+mn-lt"/>
              </a:rPr>
              <a:t>What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did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you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think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about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the</a:t>
            </a:r>
            <a:r>
              <a:rPr lang="fi-FI" sz="1800" b="0" dirty="0" smtClean="0">
                <a:latin typeface="+mn-lt"/>
              </a:rPr>
              <a:t> </a:t>
            </a:r>
            <a:r>
              <a:rPr lang="fi-FI" sz="1800" b="0" dirty="0" err="1" smtClean="0">
                <a:latin typeface="+mn-lt"/>
              </a:rPr>
              <a:t>article</a:t>
            </a:r>
            <a:r>
              <a:rPr lang="fi-FI" sz="1800" b="0" dirty="0" smtClean="0">
                <a:latin typeface="+mn-lt"/>
              </a:rPr>
              <a:t>?</a:t>
            </a:r>
            <a:endParaRPr lang="fi-FI" sz="1800" b="0" dirty="0">
              <a:latin typeface="+mn-lt"/>
            </a:endParaRPr>
          </a:p>
        </p:txBody>
      </p:sp>
      <p:sp>
        <p:nvSpPr>
          <p:cNvPr id="7" name="AutoShape 2" descr=" 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556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45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5399831" cy="996498"/>
          </a:xfrm>
        </p:spPr>
        <p:txBody>
          <a:bodyPr>
            <a:noAutofit/>
          </a:bodyPr>
          <a:lstStyle/>
          <a:p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What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do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you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think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about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working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as an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assistant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?</a:t>
            </a:r>
            <a:b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</a:br>
            <a:endParaRPr lang="en-US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911806"/>
            <a:ext cx="5255814" cy="2808312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fi-FI" sz="2800" b="0" dirty="0" err="1" smtClean="0">
                <a:latin typeface="Calibri" panose="020F0502020204030204" pitchFamily="34" charset="0"/>
              </a:rPr>
              <a:t>Pick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>
                <a:latin typeface="Calibri" panose="020F0502020204030204" pitchFamily="34" charset="0"/>
              </a:rPr>
              <a:t>a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dirty="0" err="1" smtClean="0">
                <a:latin typeface="Calibri" panose="020F0502020204030204" pitchFamily="34" charset="0"/>
              </a:rPr>
              <a:t>postcard</a:t>
            </a:r>
            <a:r>
              <a:rPr lang="fi-FI" sz="280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which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somehow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describes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your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thoughts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about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working</a:t>
            </a:r>
            <a:r>
              <a:rPr lang="fi-FI" sz="2800" b="0" dirty="0" smtClean="0">
                <a:latin typeface="Calibri" panose="020F0502020204030204" pitchFamily="34" charset="0"/>
              </a:rPr>
              <a:t> as an </a:t>
            </a:r>
            <a:r>
              <a:rPr lang="fi-FI" sz="2800" b="0" dirty="0" err="1" smtClean="0">
                <a:latin typeface="Calibri" panose="020F0502020204030204" pitchFamily="34" charset="0"/>
              </a:rPr>
              <a:t>assistant</a:t>
            </a:r>
            <a:r>
              <a:rPr lang="fi-FI" sz="2800" b="0" dirty="0" smtClean="0">
                <a:latin typeface="Calibri" panose="020F0502020204030204" pitchFamily="34" charset="0"/>
              </a:rPr>
              <a:t>/</a:t>
            </a:r>
            <a:r>
              <a:rPr lang="fi-FI" sz="2800" b="0" dirty="0" err="1" smtClean="0">
                <a:latin typeface="Calibri" panose="020F0502020204030204" pitchFamily="34" charset="0"/>
              </a:rPr>
              <a:t>or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when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starting</a:t>
            </a:r>
            <a:r>
              <a:rPr lang="fi-FI" sz="2800" b="0" dirty="0" smtClean="0">
                <a:latin typeface="Calibri" panose="020F0502020204030204" pitchFamily="34" charset="0"/>
              </a:rPr>
              <a:t> (</a:t>
            </a:r>
            <a:r>
              <a:rPr lang="fi-FI" sz="2800" b="0" dirty="0" err="1" smtClean="0">
                <a:latin typeface="Calibri" panose="020F0502020204030204" pitchFamily="34" charset="0"/>
              </a:rPr>
              <a:t>if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you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are</a:t>
            </a:r>
            <a:r>
              <a:rPr lang="fi-FI" sz="2800" b="0" dirty="0" smtClean="0">
                <a:latin typeface="Calibri" panose="020F0502020204030204" pitchFamily="34" charset="0"/>
              </a:rPr>
              <a:t> </a:t>
            </a:r>
            <a:r>
              <a:rPr lang="fi-FI" sz="2800" b="0" dirty="0" err="1" smtClean="0">
                <a:latin typeface="Calibri" panose="020F0502020204030204" pitchFamily="34" charset="0"/>
              </a:rPr>
              <a:t>new</a:t>
            </a:r>
            <a:r>
              <a:rPr lang="fi-FI" sz="2800" b="0" dirty="0" smtClean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1800"/>
              </a:spcBef>
            </a:pPr>
            <a:endParaRPr lang="fi-FI" sz="2800" b="0" dirty="0" smtClean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en-US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670" y="1261611"/>
            <a:ext cx="2932330" cy="302859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265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8313" y="841277"/>
            <a:ext cx="8207375" cy="2948946"/>
          </a:xfrm>
        </p:spPr>
        <p:txBody>
          <a:bodyPr/>
          <a:lstStyle/>
          <a:p>
            <a:r>
              <a:rPr lang="en-GB" sz="4800" dirty="0" smtClean="0"/>
              <a:t>Feedback time:</a:t>
            </a:r>
            <a:br>
              <a:rPr lang="en-GB" sz="4800" dirty="0" smtClean="0"/>
            </a:br>
            <a:r>
              <a:rPr lang="en-GB" sz="4800" dirty="0" smtClean="0"/>
              <a:t>What was good?</a:t>
            </a:r>
            <a:br>
              <a:rPr lang="en-GB" sz="4800" dirty="0" smtClean="0"/>
            </a:br>
            <a:r>
              <a:rPr lang="en-GB" sz="4800" dirty="0" smtClean="0"/>
              <a:t>What would you change?</a:t>
            </a:r>
            <a:br>
              <a:rPr lang="en-GB" sz="4800" dirty="0" smtClean="0"/>
            </a:b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2800" dirty="0" smtClean="0"/>
              <a:t>With sticky notes + notes to the board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4379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Learning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outcomes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for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this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course</a:t>
            </a:r>
            <a:endParaRPr lang="en-US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02964" y="1261611"/>
            <a:ext cx="8712968" cy="33360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0" dirty="0" smtClean="0">
                <a:latin typeface="Calibri" panose="020F0502020204030204" pitchFamily="34" charset="0"/>
              </a:rPr>
              <a:t>After </a:t>
            </a:r>
            <a:r>
              <a:rPr lang="en-US" b="0" dirty="0">
                <a:latin typeface="Calibri" panose="020F0502020204030204" pitchFamily="34" charset="0"/>
              </a:rPr>
              <a:t>the course you </a:t>
            </a:r>
            <a:r>
              <a:rPr lang="en-US" b="0" dirty="0" smtClean="0">
                <a:latin typeface="Calibri" panose="020F0502020204030204" pitchFamily="34" charset="0"/>
              </a:rPr>
              <a:t>will be able to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observe </a:t>
            </a:r>
            <a:r>
              <a:rPr lang="en-US" b="0" dirty="0">
                <a:latin typeface="Calibri" panose="020F0502020204030204" pitchFamily="34" charset="0"/>
              </a:rPr>
              <a:t>the classroom environment from the learning </a:t>
            </a:r>
            <a:r>
              <a:rPr lang="en-US" b="0" dirty="0" smtClean="0">
                <a:latin typeface="Calibri" panose="020F0502020204030204" pitchFamily="34" charset="0"/>
              </a:rPr>
              <a:t>perspective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identify </a:t>
            </a:r>
            <a:r>
              <a:rPr lang="en-US" b="0" dirty="0">
                <a:latin typeface="Calibri" panose="020F0502020204030204" pitchFamily="34" charset="0"/>
              </a:rPr>
              <a:t>aspects to support students' learning </a:t>
            </a:r>
            <a:r>
              <a:rPr lang="en-US" b="0" dirty="0" smtClean="0">
                <a:latin typeface="Calibri" panose="020F0502020204030204" pitchFamily="34" charset="0"/>
              </a:rPr>
              <a:t>process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err="1" smtClean="0">
                <a:latin typeface="Calibri" panose="020F0502020204030204" pitchFamily="34" charset="0"/>
              </a:rPr>
              <a:t>recognise</a:t>
            </a:r>
            <a:r>
              <a:rPr lang="en-US" b="0" dirty="0" smtClean="0">
                <a:latin typeface="Calibri" panose="020F0502020204030204" pitchFamily="34" charset="0"/>
              </a:rPr>
              <a:t> </a:t>
            </a:r>
            <a:r>
              <a:rPr lang="en-US" b="0" dirty="0">
                <a:latin typeface="Calibri" panose="020F0502020204030204" pitchFamily="34" charset="0"/>
              </a:rPr>
              <a:t>ways to support students' study </a:t>
            </a:r>
            <a:r>
              <a:rPr lang="en-US" b="0" dirty="0" smtClean="0">
                <a:latin typeface="Calibri" panose="020F0502020204030204" pitchFamily="34" charset="0"/>
              </a:rPr>
              <a:t>motivation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Calibri" panose="020F0502020204030204" pitchFamily="34" charset="0"/>
              </a:rPr>
              <a:t>identify </a:t>
            </a:r>
            <a:r>
              <a:rPr lang="en-US" b="0" dirty="0">
                <a:latin typeface="Calibri" panose="020F0502020204030204" pitchFamily="34" charset="0"/>
              </a:rPr>
              <a:t>your role as a learning </a:t>
            </a:r>
            <a:r>
              <a:rPr lang="en-US" b="0" dirty="0" smtClean="0">
                <a:latin typeface="Calibri" panose="020F0502020204030204" pitchFamily="34" charset="0"/>
              </a:rPr>
              <a:t>instructor</a:t>
            </a:r>
            <a:endParaRPr lang="fi-FI" sz="2000" b="0" dirty="0">
              <a:latin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606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kuva 2"/>
          <p:cNvGraphicFramePr/>
          <p:nvPr>
            <p:extLst>
              <p:ext uri="{D42A27DB-BD31-4B8C-83A1-F6EECF244321}">
                <p14:modId xmlns:p14="http://schemas.microsoft.com/office/powerpoint/2010/main" val="2407371870"/>
              </p:ext>
            </p:extLst>
          </p:nvPr>
        </p:nvGraphicFramePr>
        <p:xfrm>
          <a:off x="468312" y="163896"/>
          <a:ext cx="8136135" cy="4268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50961"/>
            <a:ext cx="8207375" cy="996498"/>
          </a:xfrm>
        </p:spPr>
        <p:txBody>
          <a:bodyPr/>
          <a:lstStyle/>
          <a:p>
            <a:r>
              <a:rPr lang="fi-FI" dirty="0">
                <a:solidFill>
                  <a:srgbClr val="FFC000"/>
                </a:solidFill>
                <a:latin typeface="Calibri" panose="020F0502020204030204" pitchFamily="34" charset="0"/>
              </a:rPr>
              <a:t>Course </a:t>
            </a:r>
            <a:r>
              <a:rPr lang="fi-FI" dirty="0" err="1">
                <a:solidFill>
                  <a:srgbClr val="FFC000"/>
                </a:solidFill>
                <a:latin typeface="Calibri" panose="020F0502020204030204" pitchFamily="34" charset="0"/>
              </a:rPr>
              <a:t>structure</a:t>
            </a:r>
            <a:endParaRPr lang="fi-FI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619783" y="2826224"/>
            <a:ext cx="1082024" cy="522639"/>
          </a:xfrm>
          <a:prstGeom prst="roundRect">
            <a:avLst/>
          </a:prstGeom>
          <a:solidFill>
            <a:srgbClr val="CCECFF"/>
          </a:solidFill>
          <a:ln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3500" tIns="31750" rIns="63500" bIns="31750" numCol="1" rtlCol="0" anchor="ctr" anchorCtr="0" compatLnSpc="1">
            <a:prstTxWarp prst="textNoShape">
              <a:avLst/>
            </a:prstTxWarp>
          </a:bodyPr>
          <a:lstStyle/>
          <a:p>
            <a:pPr algn="ctr" defTabSz="634950"/>
            <a:r>
              <a:rPr lang="fi-FI" sz="1400" dirty="0">
                <a:solidFill>
                  <a:prstClr val="black"/>
                </a:solidFill>
              </a:rPr>
              <a:t>1</a:t>
            </a:r>
            <a:r>
              <a:rPr lang="fi-FI" sz="1400" dirty="0" smtClean="0">
                <a:solidFill>
                  <a:prstClr val="black"/>
                </a:solidFill>
              </a:rPr>
              <a:t>. </a:t>
            </a:r>
            <a:r>
              <a:rPr lang="fi-FI" sz="1400" dirty="0">
                <a:solidFill>
                  <a:prstClr val="black"/>
                </a:solidFill>
              </a:rPr>
              <a:t>Reading </a:t>
            </a:r>
          </a:p>
          <a:p>
            <a:pPr algn="ctr" defTabSz="634950"/>
            <a:r>
              <a:rPr lang="fi-FI" sz="1400" dirty="0" err="1">
                <a:solidFill>
                  <a:prstClr val="black"/>
                </a:solidFill>
              </a:rPr>
              <a:t>a</a:t>
            </a:r>
            <a:r>
              <a:rPr lang="fi-FI" sz="1400" dirty="0" err="1" smtClean="0">
                <a:solidFill>
                  <a:prstClr val="black"/>
                </a:solidFill>
              </a:rPr>
              <a:t>ssignment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122007" y="4017680"/>
            <a:ext cx="5330496" cy="288032"/>
          </a:xfrm>
          <a:prstGeom prst="roundRect">
            <a:avLst/>
          </a:prstGeom>
          <a:solidFill>
            <a:srgbClr val="CCECFF"/>
          </a:solidFill>
          <a:ln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3500" tIns="31750" rIns="63500" bIns="31750" numCol="1" rtlCol="0" anchor="ctr" anchorCtr="0" compatLnSpc="1">
            <a:prstTxWarp prst="textNoShape">
              <a:avLst/>
            </a:prstTxWarp>
          </a:bodyPr>
          <a:lstStyle/>
          <a:p>
            <a:pPr algn="ctr" defTabSz="634950"/>
            <a:r>
              <a:rPr lang="fi-FI" sz="1400" dirty="0">
                <a:solidFill>
                  <a:prstClr val="black"/>
                </a:solidFill>
              </a:rPr>
              <a:t>3</a:t>
            </a:r>
            <a:r>
              <a:rPr lang="fi-FI" sz="1400" dirty="0" smtClean="0">
                <a:solidFill>
                  <a:prstClr val="black"/>
                </a:solidFill>
              </a:rPr>
              <a:t>. </a:t>
            </a:r>
            <a:r>
              <a:rPr lang="fi-FI" sz="1400" dirty="0" err="1">
                <a:solidFill>
                  <a:prstClr val="black"/>
                </a:solidFill>
              </a:rPr>
              <a:t>Pedagogical</a:t>
            </a:r>
            <a:r>
              <a:rPr lang="fi-FI" sz="1400" dirty="0">
                <a:solidFill>
                  <a:prstClr val="black"/>
                </a:solidFill>
              </a:rPr>
              <a:t> </a:t>
            </a:r>
            <a:r>
              <a:rPr lang="fi-FI" sz="1400" dirty="0" err="1" smtClean="0">
                <a:solidFill>
                  <a:prstClr val="black"/>
                </a:solidFill>
              </a:rPr>
              <a:t>observations</a:t>
            </a:r>
            <a:r>
              <a:rPr lang="fi-FI" sz="1400" dirty="0" smtClean="0">
                <a:solidFill>
                  <a:prstClr val="black"/>
                </a:solidFill>
              </a:rPr>
              <a:t> (</a:t>
            </a:r>
            <a:r>
              <a:rPr lang="fi-FI" sz="1400" dirty="0" err="1" smtClean="0">
                <a:solidFill>
                  <a:prstClr val="black"/>
                </a:solidFill>
              </a:rPr>
              <a:t>two</a:t>
            </a:r>
            <a:r>
              <a:rPr lang="fi-FI" sz="1400" dirty="0" smtClean="0">
                <a:solidFill>
                  <a:prstClr val="black"/>
                </a:solidFill>
              </a:rPr>
              <a:t>)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076056" y="2826224"/>
            <a:ext cx="1110751" cy="522638"/>
          </a:xfrm>
          <a:prstGeom prst="roundRect">
            <a:avLst/>
          </a:prstGeom>
          <a:solidFill>
            <a:srgbClr val="CCECFF"/>
          </a:solidFill>
          <a:ln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3500" tIns="31750" rIns="63500" bIns="31750" numCol="1" rtlCol="0" anchor="ctr" anchorCtr="0" compatLnSpc="1">
            <a:prstTxWarp prst="textNoShape">
              <a:avLst/>
            </a:prstTxWarp>
          </a:bodyPr>
          <a:lstStyle/>
          <a:p>
            <a:pPr algn="ctr" defTabSz="634950"/>
            <a:endParaRPr lang="fi-FI" sz="972" dirty="0">
              <a:solidFill>
                <a:prstClr val="black"/>
              </a:solidFill>
            </a:endParaRPr>
          </a:p>
          <a:p>
            <a:pPr algn="ctr" defTabSz="634950"/>
            <a:r>
              <a:rPr lang="fi-FI" sz="1400" dirty="0">
                <a:solidFill>
                  <a:prstClr val="black"/>
                </a:solidFill>
              </a:rPr>
              <a:t>2</a:t>
            </a:r>
            <a:r>
              <a:rPr lang="fi-FI" sz="1400" dirty="0" smtClean="0">
                <a:solidFill>
                  <a:prstClr val="black"/>
                </a:solidFill>
              </a:rPr>
              <a:t>. </a:t>
            </a:r>
            <a:r>
              <a:rPr lang="fi-FI" sz="1400" dirty="0">
                <a:solidFill>
                  <a:prstClr val="black"/>
                </a:solidFill>
              </a:rPr>
              <a:t>Reading </a:t>
            </a:r>
          </a:p>
          <a:p>
            <a:pPr algn="ctr" defTabSz="634950"/>
            <a:r>
              <a:rPr lang="fi-FI" sz="1400" dirty="0" err="1">
                <a:solidFill>
                  <a:prstClr val="black"/>
                </a:solidFill>
              </a:rPr>
              <a:t>a</a:t>
            </a:r>
            <a:r>
              <a:rPr lang="fi-FI" sz="1400" dirty="0" err="1" smtClean="0">
                <a:solidFill>
                  <a:prstClr val="black"/>
                </a:solidFill>
              </a:rPr>
              <a:t>ssignment</a:t>
            </a:r>
            <a:r>
              <a:rPr lang="fi-FI" sz="1400" dirty="0" smtClean="0">
                <a:solidFill>
                  <a:prstClr val="black"/>
                </a:solidFill>
              </a:rPr>
              <a:t> </a:t>
            </a:r>
            <a:endParaRPr lang="fi-FI" sz="1400" dirty="0">
              <a:solidFill>
                <a:prstClr val="black"/>
              </a:solidFill>
            </a:endParaRPr>
          </a:p>
          <a:p>
            <a:pPr algn="ctr" defTabSz="634950"/>
            <a:endParaRPr lang="fi-FI" sz="972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987824" y="3427283"/>
            <a:ext cx="1082024" cy="522639"/>
          </a:xfrm>
          <a:prstGeom prst="roundRect">
            <a:avLst/>
          </a:prstGeom>
          <a:solidFill>
            <a:srgbClr val="CCECFF"/>
          </a:solidFill>
          <a:ln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3500" tIns="31750" rIns="63500" bIns="31750" numCol="1" rtlCol="0" anchor="ctr" anchorCtr="0" compatLnSpc="1">
            <a:prstTxWarp prst="textNoShape">
              <a:avLst/>
            </a:prstTxWarp>
          </a:bodyPr>
          <a:lstStyle/>
          <a:p>
            <a:pPr algn="ctr" defTabSz="634950"/>
            <a:r>
              <a:rPr lang="fi-FI" sz="1400" dirty="0" smtClean="0">
                <a:solidFill>
                  <a:prstClr val="black"/>
                </a:solidFill>
              </a:rPr>
              <a:t>Small </a:t>
            </a:r>
            <a:r>
              <a:rPr lang="fi-FI" sz="1400" dirty="0" err="1" smtClean="0">
                <a:solidFill>
                  <a:prstClr val="black"/>
                </a:solidFill>
              </a:rPr>
              <a:t>group</a:t>
            </a:r>
            <a:r>
              <a:rPr lang="fi-FI" sz="1400" dirty="0" smtClean="0">
                <a:solidFill>
                  <a:prstClr val="black"/>
                </a:solidFill>
              </a:rPr>
              <a:t> </a:t>
            </a:r>
          </a:p>
          <a:p>
            <a:pPr algn="ctr" defTabSz="634950"/>
            <a:r>
              <a:rPr lang="fi-FI" sz="1400" dirty="0" err="1" smtClean="0">
                <a:solidFill>
                  <a:prstClr val="black"/>
                </a:solidFill>
              </a:rPr>
              <a:t>meeting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507335" y="3430124"/>
            <a:ext cx="1082024" cy="522639"/>
          </a:xfrm>
          <a:prstGeom prst="roundRect">
            <a:avLst/>
          </a:prstGeom>
          <a:solidFill>
            <a:srgbClr val="CCECFF"/>
          </a:solidFill>
          <a:ln>
            <a:solidFill>
              <a:schemeClr val="tx2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3500" tIns="31750" rIns="63500" bIns="31750" numCol="1" rtlCol="0" anchor="ctr" anchorCtr="0" compatLnSpc="1">
            <a:prstTxWarp prst="textNoShape">
              <a:avLst/>
            </a:prstTxWarp>
          </a:bodyPr>
          <a:lstStyle/>
          <a:p>
            <a:pPr algn="ctr" defTabSz="634950"/>
            <a:r>
              <a:rPr lang="fi-FI" sz="1400" dirty="0" smtClean="0">
                <a:solidFill>
                  <a:prstClr val="black"/>
                </a:solidFill>
              </a:rPr>
              <a:t>Small </a:t>
            </a:r>
            <a:r>
              <a:rPr lang="fi-FI" sz="1400" dirty="0" err="1" smtClean="0">
                <a:solidFill>
                  <a:prstClr val="black"/>
                </a:solidFill>
              </a:rPr>
              <a:t>group</a:t>
            </a:r>
            <a:r>
              <a:rPr lang="fi-FI" sz="1400" dirty="0" smtClean="0">
                <a:solidFill>
                  <a:prstClr val="black"/>
                </a:solidFill>
              </a:rPr>
              <a:t> </a:t>
            </a:r>
          </a:p>
          <a:p>
            <a:pPr algn="ctr" defTabSz="634950"/>
            <a:r>
              <a:rPr lang="fi-FI" sz="1400" dirty="0" err="1" smtClean="0">
                <a:solidFill>
                  <a:prstClr val="black"/>
                </a:solidFill>
              </a:rPr>
              <a:t>meeting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4.9.2017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6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Calibri" panose="020F0502020204030204" pitchFamily="34" charset="0"/>
              </a:rPr>
              <a:t>How to complete the course (in case you want to complete </a:t>
            </a:r>
            <a:r>
              <a:rPr lang="en-US" dirty="0" smtClean="0">
                <a:solidFill>
                  <a:srgbClr val="FFC000"/>
                </a:solidFill>
                <a:latin typeface="Calibri" panose="020F0502020204030204" pitchFamily="34" charset="0"/>
              </a:rPr>
              <a:t>it with 2 </a:t>
            </a:r>
            <a:r>
              <a:rPr lang="en-US" dirty="0" smtClean="0">
                <a:solidFill>
                  <a:srgbClr val="FFC000"/>
                </a:solidFill>
                <a:latin typeface="Calibri" panose="020F0502020204030204" pitchFamily="34" charset="0"/>
              </a:rPr>
              <a:t>ECTS)</a:t>
            </a:r>
            <a:endParaRPr lang="en-US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9082" y="1777380"/>
            <a:ext cx="8207374" cy="268801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0" dirty="0" smtClean="0"/>
              <a:t>Participating in the teaching sessions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dirty="0" smtClean="0"/>
              <a:t>Doing the coursework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+mn-lt"/>
              </a:rPr>
              <a:t>reading assignments (two)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+mn-lt"/>
              </a:rPr>
              <a:t>teaching </a:t>
            </a:r>
            <a:r>
              <a:rPr lang="en-US" b="0" dirty="0" smtClean="0">
                <a:latin typeface="+mn-lt"/>
              </a:rPr>
              <a:t>observations (two) </a:t>
            </a:r>
            <a:r>
              <a:rPr lang="en-US" b="0" dirty="0" smtClean="0">
                <a:latin typeface="+mn-lt"/>
              </a:rPr>
              <a:t>+ giving written feedback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+mn-lt"/>
              </a:rPr>
              <a:t>do a reflective write-up (half to one page)</a:t>
            </a:r>
          </a:p>
          <a:p>
            <a:endParaRPr lang="en-US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4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Participant’s</a:t>
            </a:r>
            <a:r>
              <a:rPr lang="fi-FI" dirty="0" smtClean="0">
                <a:solidFill>
                  <a:srgbClr val="FFC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FFC000"/>
                </a:solidFill>
                <a:latin typeface="Calibri" panose="020F0502020204030204" pitchFamily="34" charset="0"/>
              </a:rPr>
              <a:t>w</a:t>
            </a:r>
            <a:r>
              <a:rPr lang="fi-FI" dirty="0" err="1" smtClean="0">
                <a:solidFill>
                  <a:srgbClr val="FFC000"/>
                </a:solidFill>
                <a:latin typeface="Calibri" panose="020F0502020204030204" pitchFamily="34" charset="0"/>
              </a:rPr>
              <a:t>orkload</a:t>
            </a:r>
            <a:endParaRPr lang="en-US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9082" y="985292"/>
            <a:ext cx="8207374" cy="3672408"/>
          </a:xfrm>
        </p:spPr>
        <p:txBody>
          <a:bodyPr/>
          <a:lstStyle/>
          <a:p>
            <a:pPr fontAlgn="b"/>
            <a:r>
              <a:rPr lang="fi-FI" sz="1500" dirty="0"/>
              <a:t>A. </a:t>
            </a:r>
            <a:r>
              <a:rPr lang="fi-FI" sz="1500" dirty="0" err="1"/>
              <a:t>T</a:t>
            </a:r>
            <a:r>
              <a:rPr lang="fi-FI" sz="1500" dirty="0" err="1" smtClean="0"/>
              <a:t>eaching</a:t>
            </a:r>
            <a:r>
              <a:rPr lang="fi-FI" sz="1500" dirty="0" smtClean="0"/>
              <a:t> </a:t>
            </a:r>
            <a:r>
              <a:rPr lang="fi-FI" sz="1500" dirty="0" err="1"/>
              <a:t>sessions</a:t>
            </a:r>
            <a:r>
              <a:rPr lang="fi-FI" sz="1500" dirty="0"/>
              <a:t>				</a:t>
            </a:r>
            <a:r>
              <a:rPr lang="fi-FI" sz="1500" dirty="0" smtClean="0"/>
              <a:t>9/10 </a:t>
            </a:r>
            <a:r>
              <a:rPr lang="fi-FI" sz="1500" dirty="0"/>
              <a:t>h</a:t>
            </a:r>
          </a:p>
          <a:p>
            <a:pPr fontAlgn="b"/>
            <a:endParaRPr lang="fi-FI" sz="667" b="0" dirty="0"/>
          </a:p>
          <a:p>
            <a:pPr fontAlgn="b"/>
            <a:r>
              <a:rPr lang="fi-FI" sz="1500" dirty="0"/>
              <a:t>B. Learning </a:t>
            </a:r>
            <a:r>
              <a:rPr lang="fi-FI" sz="1500" dirty="0" err="1"/>
              <a:t>assignments</a:t>
            </a:r>
            <a:r>
              <a:rPr lang="fi-FI" sz="1500" dirty="0"/>
              <a:t> (</a:t>
            </a:r>
            <a:r>
              <a:rPr lang="fi-FI" sz="1500" dirty="0" err="1"/>
              <a:t>all</a:t>
            </a:r>
            <a:r>
              <a:rPr lang="fi-FI" sz="1500" dirty="0"/>
              <a:t> </a:t>
            </a:r>
            <a:r>
              <a:rPr lang="fi-FI" sz="1500" dirty="0" err="1"/>
              <a:t>together</a:t>
            </a:r>
            <a:r>
              <a:rPr lang="fi-FI" sz="1500" dirty="0"/>
              <a:t>)	</a:t>
            </a:r>
            <a:r>
              <a:rPr lang="fi-FI" sz="1500" dirty="0" smtClean="0"/>
              <a:t>14 </a:t>
            </a:r>
            <a:r>
              <a:rPr lang="fi-FI" sz="1500" dirty="0"/>
              <a:t>h</a:t>
            </a:r>
          </a:p>
          <a:p>
            <a:pPr fontAlgn="b"/>
            <a:r>
              <a:rPr lang="fi-FI" sz="1167" b="0" dirty="0"/>
              <a:t>	</a:t>
            </a:r>
            <a:r>
              <a:rPr lang="fi-FI" sz="1500" b="0" i="1" dirty="0"/>
              <a:t>a</a:t>
            </a:r>
            <a:r>
              <a:rPr lang="fi-FI" sz="1500" b="0" i="1" dirty="0" smtClean="0"/>
              <a:t>) </a:t>
            </a:r>
            <a:r>
              <a:rPr lang="fi-FI" sz="1500" b="0" i="1" dirty="0"/>
              <a:t>Reading </a:t>
            </a:r>
            <a:r>
              <a:rPr lang="fi-FI" sz="1500" b="0" i="1" dirty="0" err="1"/>
              <a:t>assignment</a:t>
            </a:r>
            <a:r>
              <a:rPr lang="fi-FI" sz="1500" b="0" i="1" dirty="0"/>
              <a:t> x 2			4</a:t>
            </a:r>
            <a:r>
              <a:rPr lang="fi-FI" sz="1500" b="0" i="1" dirty="0" smtClean="0"/>
              <a:t> </a:t>
            </a:r>
            <a:r>
              <a:rPr lang="fi-FI" sz="1500" b="0" i="1" dirty="0"/>
              <a:t>h</a:t>
            </a:r>
          </a:p>
          <a:p>
            <a:pPr fontAlgn="b"/>
            <a:r>
              <a:rPr lang="fi-FI" sz="1500" b="0" i="1" dirty="0"/>
              <a:t>	</a:t>
            </a:r>
            <a:r>
              <a:rPr lang="fi-FI" sz="1500" b="0" i="1" dirty="0" smtClean="0"/>
              <a:t>b) </a:t>
            </a:r>
            <a:r>
              <a:rPr lang="fi-FI" sz="1500" b="0" i="1" dirty="0" err="1" smtClean="0"/>
              <a:t>Teaching</a:t>
            </a:r>
            <a:r>
              <a:rPr lang="fi-FI" sz="1500" b="0" i="1" dirty="0" smtClean="0"/>
              <a:t> </a:t>
            </a:r>
            <a:r>
              <a:rPr lang="fi-FI" sz="1500" b="0" i="1" dirty="0" err="1"/>
              <a:t>observation</a:t>
            </a:r>
            <a:r>
              <a:rPr lang="fi-FI" sz="1500" b="0" i="1" dirty="0"/>
              <a:t>		</a:t>
            </a:r>
            <a:r>
              <a:rPr lang="fi-FI" sz="1500" b="0" i="1" dirty="0" smtClean="0"/>
              <a:t>	6 </a:t>
            </a:r>
            <a:r>
              <a:rPr lang="fi-FI" sz="1500" b="0" i="1" dirty="0"/>
              <a:t>h</a:t>
            </a:r>
          </a:p>
          <a:p>
            <a:pPr fontAlgn="b"/>
            <a:r>
              <a:rPr lang="fi-FI" sz="1500" b="0" i="1" dirty="0"/>
              <a:t>	</a:t>
            </a:r>
            <a:r>
              <a:rPr lang="fi-FI" sz="1500" b="0" i="1" dirty="0" smtClean="0"/>
              <a:t>c) </a:t>
            </a:r>
            <a:r>
              <a:rPr lang="fi-FI" sz="1500" b="0" i="1" dirty="0" err="1" smtClean="0"/>
              <a:t>Reflective</a:t>
            </a:r>
            <a:r>
              <a:rPr lang="fi-FI" sz="1500" b="0" i="1" dirty="0" smtClean="0"/>
              <a:t> </a:t>
            </a:r>
            <a:r>
              <a:rPr lang="fi-FI" sz="1500" b="0" i="1" dirty="0" err="1" smtClean="0"/>
              <a:t>write-up</a:t>
            </a:r>
            <a:r>
              <a:rPr lang="fi-FI" sz="1500" b="0" i="1" dirty="0" smtClean="0"/>
              <a:t>				4 h</a:t>
            </a:r>
            <a:endParaRPr lang="fi-FI" sz="1500" b="0" i="1" dirty="0"/>
          </a:p>
          <a:p>
            <a:pPr fontAlgn="b"/>
            <a:endParaRPr lang="fi-FI" sz="667" b="0" dirty="0"/>
          </a:p>
          <a:p>
            <a:pPr fontAlgn="b"/>
            <a:r>
              <a:rPr lang="fi-FI" sz="1500" dirty="0"/>
              <a:t>C. Working in </a:t>
            </a:r>
            <a:r>
              <a:rPr lang="fi-FI" sz="1500" dirty="0" err="1"/>
              <a:t>peer</a:t>
            </a:r>
            <a:r>
              <a:rPr lang="fi-FI" sz="1500" dirty="0"/>
              <a:t> groups (</a:t>
            </a:r>
            <a:r>
              <a:rPr lang="fi-FI" sz="1500" dirty="0" smtClean="0"/>
              <a:t>2 </a:t>
            </a:r>
            <a:r>
              <a:rPr lang="fi-FI" sz="1500" dirty="0" err="1" smtClean="0"/>
              <a:t>meetings</a:t>
            </a:r>
            <a:r>
              <a:rPr lang="fi-FI" sz="1500" dirty="0" smtClean="0"/>
              <a:t>)</a:t>
            </a:r>
            <a:r>
              <a:rPr lang="fi-FI" sz="1500" dirty="0"/>
              <a:t>	</a:t>
            </a:r>
            <a:r>
              <a:rPr lang="fi-FI" sz="1500" dirty="0" smtClean="0"/>
              <a:t>11 </a:t>
            </a:r>
            <a:r>
              <a:rPr lang="fi-FI" sz="1500" dirty="0"/>
              <a:t>h</a:t>
            </a:r>
          </a:p>
          <a:p>
            <a:pPr fontAlgn="b"/>
            <a:endParaRPr lang="fi-FI" sz="667" b="0" dirty="0"/>
          </a:p>
          <a:p>
            <a:pPr fontAlgn="b"/>
            <a:r>
              <a:rPr lang="fi-FI" sz="1500" dirty="0"/>
              <a:t>D. </a:t>
            </a:r>
            <a:r>
              <a:rPr lang="fi-FI" sz="1500" dirty="0" err="1"/>
              <a:t>Reflection</a:t>
            </a:r>
            <a:r>
              <a:rPr lang="fi-FI" sz="1500" dirty="0"/>
              <a:t> &amp; </a:t>
            </a:r>
            <a:r>
              <a:rPr lang="fi-FI" sz="1500" dirty="0" err="1"/>
              <a:t>working</a:t>
            </a:r>
            <a:r>
              <a:rPr lang="fi-FI" sz="1500" dirty="0"/>
              <a:t> </a:t>
            </a:r>
            <a:r>
              <a:rPr lang="fi-FI" sz="1500" dirty="0" err="1"/>
              <a:t>independently</a:t>
            </a:r>
            <a:r>
              <a:rPr lang="fi-FI" sz="1500" dirty="0"/>
              <a:t> 	</a:t>
            </a:r>
            <a:r>
              <a:rPr lang="fi-FI" sz="1500" dirty="0" smtClean="0"/>
              <a:t>20 </a:t>
            </a:r>
            <a:r>
              <a:rPr lang="fi-FI" sz="1500" dirty="0"/>
              <a:t>h</a:t>
            </a:r>
          </a:p>
          <a:p>
            <a:pPr fontAlgn="b"/>
            <a:r>
              <a:rPr lang="fi-FI" sz="1500" b="0" dirty="0"/>
              <a:t>__________________________________________________________</a:t>
            </a:r>
          </a:p>
          <a:p>
            <a:pPr fontAlgn="b"/>
            <a:r>
              <a:rPr lang="fi-FI" sz="1500" dirty="0"/>
              <a:t>Total 							</a:t>
            </a:r>
            <a:r>
              <a:rPr lang="fi-FI" sz="1500" dirty="0" smtClean="0"/>
              <a:t>54 </a:t>
            </a:r>
            <a:r>
              <a:rPr lang="fi-FI" sz="1500" dirty="0"/>
              <a:t>h </a:t>
            </a:r>
            <a:br>
              <a:rPr lang="fi-FI" sz="1500" dirty="0"/>
            </a:br>
            <a:r>
              <a:rPr lang="fi-FI" sz="1500" dirty="0"/>
              <a:t>(~ 2</a:t>
            </a:r>
            <a:r>
              <a:rPr lang="fi-FI" sz="1500" dirty="0" smtClean="0"/>
              <a:t> </a:t>
            </a:r>
            <a:r>
              <a:rPr lang="fi-FI" sz="1500" dirty="0" err="1"/>
              <a:t>credits</a:t>
            </a:r>
            <a:r>
              <a:rPr lang="fi-FI" sz="1500" dirty="0"/>
              <a:t>)</a:t>
            </a:r>
          </a:p>
          <a:p>
            <a:pPr fontAlgn="b"/>
            <a:endParaRPr lang="fi-FI" sz="1500" b="0" dirty="0" smtClean="0"/>
          </a:p>
          <a:p>
            <a:pPr fontAlgn="b"/>
            <a:r>
              <a:rPr lang="fi-FI" sz="1500" b="0" dirty="0" smtClean="0"/>
              <a:t>(</a:t>
            </a:r>
            <a:r>
              <a:rPr lang="fi-FI" sz="1500" b="0" dirty="0" err="1"/>
              <a:t>one</a:t>
            </a:r>
            <a:r>
              <a:rPr lang="fi-FI" sz="1500" b="0" dirty="0"/>
              <a:t> </a:t>
            </a:r>
            <a:r>
              <a:rPr lang="fi-FI" sz="1500" b="0" dirty="0" err="1"/>
              <a:t>credit</a:t>
            </a:r>
            <a:r>
              <a:rPr lang="fi-FI" sz="1500" b="0" dirty="0"/>
              <a:t> is </a:t>
            </a:r>
            <a:r>
              <a:rPr lang="en-US" sz="1500" b="0" dirty="0"/>
              <a:t>equivalent to</a:t>
            </a:r>
            <a:r>
              <a:rPr lang="fi-FI" sz="1500" b="0" dirty="0"/>
              <a:t> </a:t>
            </a:r>
            <a:r>
              <a:rPr lang="fi-FI" sz="1500" b="0" dirty="0" smtClean="0"/>
              <a:t>a </a:t>
            </a:r>
            <a:r>
              <a:rPr lang="fi-FI" sz="1500" b="0" dirty="0" err="1" smtClean="0"/>
              <a:t>workload</a:t>
            </a:r>
            <a:r>
              <a:rPr lang="fi-FI" sz="1500" b="0" dirty="0" smtClean="0"/>
              <a:t> of 27 h)</a:t>
            </a:r>
            <a:endParaRPr lang="fi-FI" sz="1500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10.3.2017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Day 1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54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95221"/>
            <a:ext cx="8207375" cy="850111"/>
          </a:xfrm>
        </p:spPr>
        <p:txBody>
          <a:bodyPr/>
          <a:lstStyle/>
          <a:p>
            <a:r>
              <a:rPr lang="fi-FI" sz="3333" dirty="0" err="1" smtClean="0">
                <a:latin typeface="Calibri" panose="020F0502020204030204" pitchFamily="34" charset="0"/>
              </a:rPr>
              <a:t>What</a:t>
            </a:r>
            <a:r>
              <a:rPr lang="fi-FI" sz="3333" dirty="0" smtClean="0">
                <a:latin typeface="Calibri" panose="020F0502020204030204" pitchFamily="34" charset="0"/>
              </a:rPr>
              <a:t> </a:t>
            </a:r>
            <a:r>
              <a:rPr lang="fi-FI" sz="3333" dirty="0" err="1" smtClean="0">
                <a:latin typeface="Calibri" panose="020F0502020204030204" pitchFamily="34" charset="0"/>
              </a:rPr>
              <a:t>makes</a:t>
            </a:r>
            <a:r>
              <a:rPr lang="fi-FI" sz="3333" dirty="0" smtClean="0">
                <a:latin typeface="Calibri" panose="020F0502020204030204" pitchFamily="34" charset="0"/>
              </a:rPr>
              <a:t> a </a:t>
            </a:r>
            <a:r>
              <a:rPr lang="fi-FI" sz="3333" dirty="0" err="1" smtClean="0">
                <a:latin typeface="Calibri" panose="020F0502020204030204" pitchFamily="34" charset="0"/>
              </a:rPr>
              <a:t>good</a:t>
            </a:r>
            <a:r>
              <a:rPr lang="fi-FI" sz="3333" dirty="0" smtClean="0">
                <a:latin typeface="Calibri" panose="020F0502020204030204" pitchFamily="34" charset="0"/>
              </a:rPr>
              <a:t> </a:t>
            </a:r>
            <a:r>
              <a:rPr lang="fi-FI" sz="3333" dirty="0" err="1" smtClean="0">
                <a:latin typeface="Calibri" panose="020F0502020204030204" pitchFamily="34" charset="0"/>
              </a:rPr>
              <a:t>course</a:t>
            </a:r>
            <a:r>
              <a:rPr lang="fi-FI" sz="3333" dirty="0" smtClean="0">
                <a:latin typeface="Calibri" panose="020F0502020204030204" pitchFamily="34" charset="0"/>
              </a:rPr>
              <a:t> </a:t>
            </a:r>
            <a:r>
              <a:rPr lang="fi-FI" sz="3333" dirty="0" err="1" smtClean="0">
                <a:latin typeface="Calibri" panose="020F0502020204030204" pitchFamily="34" charset="0"/>
              </a:rPr>
              <a:t>assistant</a:t>
            </a:r>
            <a:r>
              <a:rPr lang="fi-FI" sz="3333" dirty="0" smtClean="0">
                <a:latin typeface="Calibri" panose="020F0502020204030204" pitchFamily="34" charset="0"/>
              </a:rPr>
              <a:t>?</a:t>
            </a:r>
            <a:endParaRPr lang="en-US" sz="3333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95536" y="1561356"/>
            <a:ext cx="8207375" cy="38046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What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are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the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elements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and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capabilities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that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make</a:t>
            </a:r>
            <a:r>
              <a:rPr lang="fi-FI" sz="2333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”a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good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course</a:t>
            </a:r>
            <a:r>
              <a:rPr lang="fi-FI" sz="2333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assistant</a:t>
            </a:r>
            <a:r>
              <a:rPr lang="fi-FI" sz="2333" dirty="0" smtClean="0">
                <a:solidFill>
                  <a:schemeClr val="bg1"/>
                </a:solidFill>
                <a:latin typeface="Calibri" panose="020F0502020204030204" pitchFamily="34" charset="0"/>
              </a:rPr>
              <a:t>”?</a:t>
            </a:r>
            <a:endParaRPr lang="fi-FI" sz="2333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sz="12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i-FI" sz="2333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Step</a:t>
            </a:r>
            <a:r>
              <a:rPr lang="fi-FI" sz="2333" dirty="0" smtClean="0">
                <a:solidFill>
                  <a:schemeClr val="bg1"/>
                </a:solidFill>
                <a:latin typeface="Calibri" panose="020F0502020204030204" pitchFamily="34" charset="0"/>
              </a:rPr>
              <a:t> 1 (5 min):</a:t>
            </a:r>
            <a:endParaRPr lang="fi-FI" sz="2333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Write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down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each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element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or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capability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on a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separate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sticky</a:t>
            </a:r>
            <a:r>
              <a:rPr lang="fi-FI" sz="2333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333" dirty="0" err="1">
                <a:solidFill>
                  <a:schemeClr val="bg1"/>
                </a:solidFill>
                <a:latin typeface="Calibri" panose="020F0502020204030204" pitchFamily="34" charset="0"/>
              </a:rPr>
              <a:t>note</a:t>
            </a:r>
            <a:r>
              <a:rPr lang="fi-FI" sz="2333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fi-FI" sz="2333" dirty="0">
                <a:solidFill>
                  <a:schemeClr val="bg1"/>
                </a:solidFill>
              </a:rPr>
              <a:t/>
            </a:r>
            <a:br>
              <a:rPr lang="fi-FI" sz="2333" dirty="0">
                <a:solidFill>
                  <a:schemeClr val="bg1"/>
                </a:solidFill>
              </a:rPr>
            </a:br>
            <a:endParaRPr lang="fi-FI" sz="2333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14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9" y="335847"/>
            <a:ext cx="5760640" cy="7934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2800" spc="0" dirty="0" err="1">
                <a:latin typeface="Calibri" panose="020F0502020204030204" pitchFamily="34" charset="0"/>
              </a:rPr>
              <a:t>Drawing</a:t>
            </a:r>
            <a:r>
              <a:rPr lang="fi-FI" sz="2667" spc="0" dirty="0">
                <a:latin typeface="Calibri" panose="020F0502020204030204" pitchFamily="34" charset="0"/>
              </a:rPr>
              <a:t> a ”</a:t>
            </a:r>
            <a:r>
              <a:rPr lang="fi-FI" sz="2667" spc="0" dirty="0" err="1">
                <a:latin typeface="Calibri" panose="020F0502020204030204" pitchFamily="34" charset="0"/>
              </a:rPr>
              <a:t>prototype</a:t>
            </a:r>
            <a:r>
              <a:rPr lang="fi-FI" sz="2667" spc="0" dirty="0">
                <a:latin typeface="Calibri" panose="020F0502020204030204" pitchFamily="34" charset="0"/>
              </a:rPr>
              <a:t>” of a </a:t>
            </a:r>
            <a:r>
              <a:rPr lang="fi-FI" sz="2667" spc="0" dirty="0" err="1">
                <a:latin typeface="Calibri" panose="020F0502020204030204" pitchFamily="34" charset="0"/>
              </a:rPr>
              <a:t>good</a:t>
            </a:r>
            <a:r>
              <a:rPr lang="fi-FI" sz="2667" spc="0" dirty="0">
                <a:latin typeface="Calibri" panose="020F0502020204030204" pitchFamily="34" charset="0"/>
              </a:rPr>
              <a:t> </a:t>
            </a:r>
            <a:r>
              <a:rPr lang="fi-FI" sz="2667" spc="0" dirty="0" err="1" smtClean="0">
                <a:latin typeface="Calibri" panose="020F0502020204030204" pitchFamily="34" charset="0"/>
              </a:rPr>
              <a:t>teaching</a:t>
            </a:r>
            <a:r>
              <a:rPr lang="fi-FI" sz="2667" spc="0" dirty="0" smtClean="0">
                <a:latin typeface="Calibri" panose="020F0502020204030204" pitchFamily="34" charset="0"/>
              </a:rPr>
              <a:t> </a:t>
            </a:r>
            <a:r>
              <a:rPr lang="fi-FI" sz="2667" spc="0" dirty="0" err="1" smtClean="0">
                <a:latin typeface="Calibri" panose="020F0502020204030204" pitchFamily="34" charset="0"/>
              </a:rPr>
              <a:t>assistant</a:t>
            </a:r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11" name="Picture 2" descr="C:\Users\mmerkkil\AppData\Local\Microsoft\Windows\Temporary Internet Files\Content.IE5\ZYG7Z3MZ\MP9004089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1654866"/>
            <a:ext cx="1734718" cy="1734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mmerkkil\AppData\Local\Microsoft\Windows\Temporary Internet Files\Content.IE5\00ZAINIV\MP900443080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8" r="11108"/>
          <a:stretch/>
        </p:blipFill>
        <p:spPr bwMode="auto">
          <a:xfrm>
            <a:off x="6948000" y="3389584"/>
            <a:ext cx="1725159" cy="14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0"/>
            <a:ext cx="1734718" cy="167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201316"/>
            <a:ext cx="6552728" cy="37702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Step</a:t>
            </a: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</a:rPr>
              <a:t> 2 (</a:t>
            </a:r>
            <a:r>
              <a:rPr lang="fi-FI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steps</a:t>
            </a: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</a:rPr>
              <a:t> 2 and 3, ~30 min):  </a:t>
            </a:r>
            <a:endParaRPr lang="fi-FI" sz="20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i-FI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Share</a:t>
            </a:r>
            <a:r>
              <a:rPr lang="fi-FI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your</a:t>
            </a: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thoughts</a:t>
            </a: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with</a:t>
            </a: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000" dirty="0" err="1">
                <a:solidFill>
                  <a:schemeClr val="bg1"/>
                </a:solidFill>
                <a:latin typeface="Calibri" panose="020F0502020204030204" pitchFamily="34" charset="0"/>
              </a:rPr>
              <a:t>your</a:t>
            </a: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group</a:t>
            </a:r>
            <a:r>
              <a:rPr lang="fi-FI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fi-FI" sz="20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Step</a:t>
            </a:r>
            <a:r>
              <a:rPr lang="fi-FI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2000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  <a:r>
              <a:rPr lang="fi-FI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Draw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and describe the course assistant that has the attributes and capabilities you have 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discovered.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You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can 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personalize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your prototype: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g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ive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her/him a name, age, 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discipline, or something else </a:t>
            </a: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etc.</a:t>
            </a:r>
            <a:endParaRPr lang="en-US" sz="20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Prepare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to present your group work (max 5 min/group).</a:t>
            </a:r>
            <a:b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fi-FI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7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alto University">
  <a:themeElements>
    <a:clrScheme name="Aalto-sahko">
      <a:dk1>
        <a:sysClr val="windowText" lastClr="000000"/>
      </a:dk1>
      <a:lt1>
        <a:sysClr val="window" lastClr="FFFFFF"/>
      </a:lt1>
      <a:dk2>
        <a:srgbClr val="7D55C7"/>
      </a:dk2>
      <a:lt2>
        <a:srgbClr val="8C857B"/>
      </a:lt2>
      <a:accent1>
        <a:srgbClr val="7D37C7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4" id="{3A78CF08-27D2-474E-9F63-4260164F93C7}" vid="{95CC865B-8A1D-4D7F-AC6D-C2BF657DD63A}"/>
    </a:ext>
  </a:extLst>
</a:theme>
</file>

<file path=ppt/theme/theme2.xml><?xml version="1.0" encoding="utf-8"?>
<a:theme xmlns:a="http://schemas.openxmlformats.org/drawingml/2006/main" name="1_Aalto University">
  <a:themeElements>
    <a:clrScheme name="Aalto-perus">
      <a:dk1>
        <a:sysClr val="windowText" lastClr="000000"/>
      </a:dk1>
      <a:lt1>
        <a:sysClr val="window" lastClr="FFFFFF"/>
      </a:lt1>
      <a:dk2>
        <a:srgbClr val="FF671F"/>
      </a:dk2>
      <a:lt2>
        <a:srgbClr val="8C857B"/>
      </a:lt2>
      <a:accent1>
        <a:srgbClr val="FF671F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1" id="{4FCCA498-C8CE-4FEA-8830-D2950AC5B74A}" vid="{B4FBFBB8-3527-42E7-8FEE-0722BEBD50A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ELEC_EN</Template>
  <TotalTime>0</TotalTime>
  <Words>1410</Words>
  <Application>Microsoft Office PowerPoint</Application>
  <PresentationFormat>On-screen Show (16:10)</PresentationFormat>
  <Paragraphs>296</Paragraphs>
  <Slides>30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Symbol</vt:lpstr>
      <vt:lpstr>Wingdings</vt:lpstr>
      <vt:lpstr>ヒラギノ角ゴ Pro W3</vt:lpstr>
      <vt:lpstr>Aalto University</vt:lpstr>
      <vt:lpstr>1_Aalto University</vt:lpstr>
      <vt:lpstr>Learning and instruction</vt:lpstr>
      <vt:lpstr>Timetable</vt:lpstr>
      <vt:lpstr>What do you think about working as an assistant? </vt:lpstr>
      <vt:lpstr>Learning outcomes for this course</vt:lpstr>
      <vt:lpstr>Course structure</vt:lpstr>
      <vt:lpstr>How to complete the course (in case you want to complete it with 2 ECTS)</vt:lpstr>
      <vt:lpstr>Participant’s workload</vt:lpstr>
      <vt:lpstr>What makes a good course assistant?</vt:lpstr>
      <vt:lpstr>Drawing a ”prototype” of a good teaching assistant</vt:lpstr>
      <vt:lpstr>Conceptions of teaching and learning: why is it important to be aware of them?</vt:lpstr>
      <vt:lpstr>Short break!</vt:lpstr>
      <vt:lpstr>Interaction: Why and how?</vt:lpstr>
      <vt:lpstr>Interaction in teaching: why?</vt:lpstr>
      <vt:lpstr>Interaction</vt:lpstr>
      <vt:lpstr>Attention vs. Rhythm of teaching</vt:lpstr>
      <vt:lpstr>PowerPoint Presentation</vt:lpstr>
      <vt:lpstr>PowerPoint Presentation</vt:lpstr>
      <vt:lpstr>Examples of how to arrange interaction </vt:lpstr>
      <vt:lpstr>Interaction: to promote learning</vt:lpstr>
      <vt:lpstr>Open questions to stimulate thinking (Aarnio &amp; Enqvist 2002)</vt:lpstr>
      <vt:lpstr>Short break!</vt:lpstr>
      <vt:lpstr>Feedback </vt:lpstr>
      <vt:lpstr>What type of feedback you have received? Recall a feedback session and analyse it:  How was the situation? Who gave/received the feedback? How did feel about it? What was good/not so good in the situation? Did you learn something from it?  Write down your thoughts on paper (5 min) Share them in groups of two or three (10 min)      </vt:lpstr>
      <vt:lpstr>Offering feedback</vt:lpstr>
      <vt:lpstr>Feedback</vt:lpstr>
      <vt:lpstr>Examples</vt:lpstr>
      <vt:lpstr>Learning assignment LA#1 (13.2.2018)</vt:lpstr>
      <vt:lpstr>Learning assignment LA#1</vt:lpstr>
      <vt:lpstr>Learning assignment LA#1</vt:lpstr>
      <vt:lpstr>Feedback time: What was good? What would you change?   With sticky notes + notes to the board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2017-02-27T12:23:10Z</dcterms:created>
  <dcterms:modified xsi:type="dcterms:W3CDTF">2018-01-05T13:14:00Z</dcterms:modified>
</cp:coreProperties>
</file>