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08" r:id="rId2"/>
    <p:sldMasterId id="2147483705" r:id="rId3"/>
    <p:sldMasterId id="2147483786" r:id="rId4"/>
    <p:sldMasterId id="2147483677" r:id="rId5"/>
    <p:sldMasterId id="2147483729" r:id="rId6"/>
    <p:sldMasterId id="2147483660" r:id="rId7"/>
  </p:sldMasterIdLst>
  <p:sldIdLst>
    <p:sldId id="256" r:id="rId8"/>
    <p:sldId id="257" r:id="rId9"/>
    <p:sldId id="258" r:id="rId10"/>
    <p:sldId id="278" r:id="rId11"/>
    <p:sldId id="279" r:id="rId12"/>
    <p:sldId id="277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68" r:id="rId22"/>
    <p:sldId id="270" r:id="rId23"/>
    <p:sldId id="280" r:id="rId24"/>
    <p:sldId id="269" r:id="rId25"/>
    <p:sldId id="271" r:id="rId26"/>
    <p:sldId id="272" r:id="rId27"/>
    <p:sldId id="273" r:id="rId28"/>
    <p:sldId id="275" r:id="rId29"/>
    <p:sldId id="274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/>
            <a:t>Ko/</a:t>
          </a:r>
          <a:r>
            <a:rPr lang="en-US" b="0" i="0" baseline="0" dirty="0" err="1"/>
            <a:t>kö</a:t>
          </a:r>
          <a:r>
            <a:rPr lang="en-US" b="0" i="0" baseline="0" dirty="0"/>
            <a:t> –</a:t>
          </a:r>
          <a:r>
            <a:rPr lang="en-US" b="0" i="0" baseline="0" dirty="0" err="1"/>
            <a:t>kysymykset</a:t>
          </a:r>
          <a:r>
            <a:rPr lang="en-US" b="0" i="0" baseline="0" dirty="0"/>
            <a:t> </a:t>
          </a:r>
          <a:r>
            <a:rPr lang="en-US" b="0" i="0" baseline="0" dirty="0" err="1"/>
            <a:t>kertaus</a:t>
          </a:r>
          <a:r>
            <a:rPr lang="en-US" b="0" i="0" baseline="0" dirty="0"/>
            <a:t> ja </a:t>
          </a:r>
          <a:r>
            <a:rPr lang="en-US" b="0" i="0" baseline="0" dirty="0" err="1"/>
            <a:t>harjoitelu</a:t>
          </a:r>
          <a:r>
            <a:rPr lang="en-US" b="0" i="0" baseline="0" dirty="0"/>
            <a:t> (revision and practice)</a:t>
          </a:r>
        </a:p>
        <a:p>
          <a:r>
            <a:rPr lang="en-US" b="0" i="0" baseline="0" dirty="0" err="1"/>
            <a:t>Verbityypit</a:t>
          </a:r>
          <a:r>
            <a:rPr lang="en-US" b="0" i="0" baseline="0" dirty="0"/>
            <a:t> 1-5 </a:t>
          </a:r>
          <a:r>
            <a:rPr lang="en-US" b="0" i="0" baseline="0" dirty="0" err="1"/>
            <a:t>kertaus</a:t>
          </a:r>
          <a:r>
            <a:rPr lang="en-US" b="0" i="0" baseline="0" dirty="0"/>
            <a:t> ja </a:t>
          </a:r>
          <a:r>
            <a:rPr lang="en-US" b="0" i="0" baseline="0" dirty="0" err="1"/>
            <a:t>harjoittelu</a:t>
          </a:r>
          <a:r>
            <a:rPr lang="en-US" dirty="0"/>
            <a:t> (revision and practice)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Ajanilmaisut</a:t>
          </a:r>
          <a:r>
            <a:rPr lang="en-US" dirty="0"/>
            <a:t> (time expressions) </a:t>
          </a:r>
          <a:r>
            <a:rPr lang="en-US" dirty="0" err="1"/>
            <a:t>kertaus</a:t>
          </a:r>
          <a:r>
            <a:rPr lang="en-US" dirty="0"/>
            <a:t> ja </a:t>
          </a:r>
          <a:r>
            <a:rPr lang="en-US" dirty="0" err="1"/>
            <a:t>harjoittelu</a:t>
          </a:r>
          <a:endParaRPr lang="en-US" dirty="0"/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Kurssitehtävä</a:t>
          </a:r>
          <a:r>
            <a:rPr lang="en-US" b="0" i="0" baseline="0" dirty="0"/>
            <a:t> 2 (video &amp; self-evaluation instructions)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Mitä</a:t>
          </a:r>
          <a:r>
            <a:rPr lang="en-US" baseline="0" dirty="0"/>
            <a:t> </a:t>
          </a:r>
          <a:r>
            <a:rPr lang="en-US" baseline="0" dirty="0" err="1"/>
            <a:t>kahvi</a:t>
          </a:r>
          <a:r>
            <a:rPr lang="en-US" baseline="0" dirty="0"/>
            <a:t> </a:t>
          </a:r>
          <a:r>
            <a:rPr lang="en-US" baseline="0" dirty="0" err="1"/>
            <a:t>maksaa</a:t>
          </a:r>
          <a:r>
            <a:rPr lang="en-US" baseline="0" dirty="0"/>
            <a:t>?/ </a:t>
          </a:r>
          <a:r>
            <a:rPr lang="en-US" baseline="0" dirty="0" err="1"/>
            <a:t>Paljonko</a:t>
          </a:r>
          <a:r>
            <a:rPr lang="en-US" baseline="0" dirty="0"/>
            <a:t> </a:t>
          </a:r>
          <a:r>
            <a:rPr lang="en-US" baseline="0" dirty="0" err="1"/>
            <a:t>kahvi</a:t>
          </a:r>
          <a:r>
            <a:rPr lang="en-US" baseline="0" dirty="0"/>
            <a:t> </a:t>
          </a:r>
          <a:r>
            <a:rPr lang="en-US" baseline="0" dirty="0" err="1"/>
            <a:t>maksaa</a:t>
          </a:r>
          <a:r>
            <a:rPr lang="en-US" baseline="0" dirty="0"/>
            <a:t>? (asking/telling the price)</a:t>
          </a:r>
          <a:endParaRPr lang="en-US" dirty="0"/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5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5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5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5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5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5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5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5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5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5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55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552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Ko/</a:t>
          </a:r>
          <a:r>
            <a:rPr lang="en-US" sz="2200" b="0" i="0" kern="1200" baseline="0" dirty="0" err="1"/>
            <a:t>kö</a:t>
          </a:r>
          <a:r>
            <a:rPr lang="en-US" sz="2200" b="0" i="0" kern="1200" baseline="0" dirty="0"/>
            <a:t> –</a:t>
          </a:r>
          <a:r>
            <a:rPr lang="en-US" sz="2200" b="0" i="0" kern="1200" baseline="0" dirty="0" err="1"/>
            <a:t>kysymykset</a:t>
          </a:r>
          <a:r>
            <a:rPr lang="en-US" sz="2200" b="0" i="0" kern="1200" baseline="0" dirty="0"/>
            <a:t> </a:t>
          </a:r>
          <a:r>
            <a:rPr lang="en-US" sz="2200" b="0" i="0" kern="1200" baseline="0" dirty="0" err="1"/>
            <a:t>kertaus</a:t>
          </a:r>
          <a:r>
            <a:rPr lang="en-US" sz="2200" b="0" i="0" kern="1200" baseline="0" dirty="0"/>
            <a:t> ja </a:t>
          </a:r>
          <a:r>
            <a:rPr lang="en-US" sz="2200" b="0" i="0" kern="1200" baseline="0" dirty="0" err="1"/>
            <a:t>harjoitelu</a:t>
          </a:r>
          <a:r>
            <a:rPr lang="en-US" sz="2200" b="0" i="0" kern="1200" baseline="0" dirty="0"/>
            <a:t> (revision and practice)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 err="1"/>
            <a:t>Verbityypit</a:t>
          </a:r>
          <a:r>
            <a:rPr lang="en-US" sz="2200" b="0" i="0" kern="1200" baseline="0" dirty="0"/>
            <a:t> 1-5 </a:t>
          </a:r>
          <a:r>
            <a:rPr lang="en-US" sz="2200" b="0" i="0" kern="1200" baseline="0" dirty="0" err="1"/>
            <a:t>kertaus</a:t>
          </a:r>
          <a:r>
            <a:rPr lang="en-US" sz="2200" b="0" i="0" kern="1200" baseline="0" dirty="0"/>
            <a:t> ja </a:t>
          </a:r>
          <a:r>
            <a:rPr lang="en-US" sz="2200" b="0" i="0" kern="1200" baseline="0" dirty="0" err="1"/>
            <a:t>harjoittelu</a:t>
          </a:r>
          <a:r>
            <a:rPr lang="en-US" sz="2200" kern="1200" dirty="0"/>
            <a:t> (revision and practice)</a:t>
          </a:r>
        </a:p>
      </dsp:txBody>
      <dsp:txXfrm>
        <a:off x="0" y="552"/>
        <a:ext cx="11380470" cy="904971"/>
      </dsp:txXfrm>
    </dsp:sp>
    <dsp:sp modelId="{C924587C-62F6-46E6-89E0-A35530871740}">
      <dsp:nvSpPr>
        <dsp:cNvPr id="0" name=""/>
        <dsp:cNvSpPr/>
      </dsp:nvSpPr>
      <dsp:spPr>
        <a:xfrm>
          <a:off x="0" y="905524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905524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Ajanilmaisut</a:t>
          </a:r>
          <a:r>
            <a:rPr lang="en-US" sz="2200" kern="1200" dirty="0"/>
            <a:t> (time expressions) </a:t>
          </a:r>
          <a:r>
            <a:rPr lang="en-US" sz="2200" kern="1200" dirty="0" err="1"/>
            <a:t>kertaus</a:t>
          </a:r>
          <a:r>
            <a:rPr lang="en-US" sz="2200" kern="1200" dirty="0"/>
            <a:t> ja </a:t>
          </a:r>
          <a:r>
            <a:rPr lang="en-US" sz="2200" kern="1200" dirty="0" err="1"/>
            <a:t>harjoittelu</a:t>
          </a:r>
          <a:endParaRPr lang="en-US" sz="2200" kern="1200" dirty="0"/>
        </a:p>
      </dsp:txBody>
      <dsp:txXfrm>
        <a:off x="0" y="905524"/>
        <a:ext cx="11380470" cy="904971"/>
      </dsp:txXfrm>
    </dsp:sp>
    <dsp:sp modelId="{F61806B8-6524-4797-BC27-760FE0355119}">
      <dsp:nvSpPr>
        <dsp:cNvPr id="0" name=""/>
        <dsp:cNvSpPr/>
      </dsp:nvSpPr>
      <dsp:spPr>
        <a:xfrm>
          <a:off x="0" y="1810496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810496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 err="1"/>
            <a:t>Kurssitehtävä</a:t>
          </a:r>
          <a:r>
            <a:rPr lang="en-US" sz="2200" b="0" i="0" kern="1200" baseline="0" dirty="0"/>
            <a:t> 2 (video &amp; self-evaluation instructions)  </a:t>
          </a:r>
          <a:endParaRPr lang="en-US" sz="2200" kern="1200" dirty="0"/>
        </a:p>
      </dsp:txBody>
      <dsp:txXfrm>
        <a:off x="0" y="1810496"/>
        <a:ext cx="11380470" cy="904971"/>
      </dsp:txXfrm>
    </dsp:sp>
    <dsp:sp modelId="{2412578A-D478-4A8A-B58A-09E0134ED369}">
      <dsp:nvSpPr>
        <dsp:cNvPr id="0" name=""/>
        <dsp:cNvSpPr/>
      </dsp:nvSpPr>
      <dsp:spPr>
        <a:xfrm>
          <a:off x="0" y="2715467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715467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Mitä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kahvi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maksaa</a:t>
          </a:r>
          <a:r>
            <a:rPr lang="en-US" sz="2200" kern="1200" baseline="0" dirty="0"/>
            <a:t>?/ </a:t>
          </a:r>
          <a:r>
            <a:rPr lang="en-US" sz="2200" kern="1200" baseline="0" dirty="0" err="1"/>
            <a:t>Paljonko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kahvi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maksaa</a:t>
          </a:r>
          <a:r>
            <a:rPr lang="en-US" sz="2200" kern="1200" baseline="0" dirty="0"/>
            <a:t>? (asking/telling the price)</a:t>
          </a:r>
          <a:endParaRPr lang="en-US" sz="2200" kern="1200" dirty="0"/>
        </a:p>
      </dsp:txBody>
      <dsp:txXfrm>
        <a:off x="0" y="2715467"/>
        <a:ext cx="11380470" cy="904971"/>
      </dsp:txXfrm>
    </dsp:sp>
    <dsp:sp modelId="{F96EDB16-0A82-4443-9506-EC07EC66E11A}">
      <dsp:nvSpPr>
        <dsp:cNvPr id="0" name=""/>
        <dsp:cNvSpPr/>
      </dsp:nvSpPr>
      <dsp:spPr>
        <a:xfrm>
          <a:off x="0" y="362043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620439"/>
          <a:ext cx="1138047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Kotitehtävät</a:t>
          </a:r>
          <a:endParaRPr lang="en-US" sz="2200" kern="1200" dirty="0"/>
        </a:p>
      </dsp:txBody>
      <dsp:txXfrm>
        <a:off x="0" y="3620439"/>
        <a:ext cx="11380470" cy="90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26.1.2024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26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A32E-B1C9-4E61-A3DD-18D460398342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F624-8985-4009-8733-12E53942B4BC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954A-DC82-4ADE-BA3D-B0EB5518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26.1.2024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26 January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28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A32E-B1C9-4E61-A3DD-18D460398342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EE6DA6-815C-4049-B80E-59E30261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977-2CE3-42E1-B2A2-0E908B46017D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F624-8985-4009-8733-12E53942B4BC}" type="datetimeFigureOut">
              <a:rPr lang="en-US" smtClean="0"/>
              <a:t>26.1.2024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C9954A-DC82-4ADE-BA3D-B0EB5518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9EE32EC-45C6-AC4C-AC3E-ABFBE8D6B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5F371-DEED-4162-B5FA-2E8E13EC8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 err="1"/>
              <a:t>Oikein</a:t>
            </a:r>
            <a:r>
              <a:rPr lang="en-US" sz="5600" dirty="0"/>
              <a:t> </a:t>
            </a:r>
            <a:br>
              <a:rPr lang="en-US" sz="5600" dirty="0"/>
            </a:br>
            <a:r>
              <a:rPr lang="en-US" sz="5600" dirty="0" err="1"/>
              <a:t>hyvää</a:t>
            </a:r>
            <a:r>
              <a:rPr lang="en-US" sz="5600" dirty="0"/>
              <a:t> </a:t>
            </a:r>
            <a:r>
              <a:rPr lang="en-US" sz="5600" dirty="0" err="1"/>
              <a:t>huomenta</a:t>
            </a:r>
            <a:r>
              <a:rPr lang="en-US" sz="5600" dirty="0"/>
              <a:t> </a:t>
            </a:r>
            <a:r>
              <a:rPr lang="en-US" sz="5600" dirty="0" err="1"/>
              <a:t>kaikki</a:t>
            </a:r>
            <a:r>
              <a:rPr lang="en-US" sz="5600" dirty="0"/>
              <a:t>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60E25-9778-44BF-AEB0-B34CDF0AE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Oikein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hyvää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huomenta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opettaja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339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10B1-86FA-40EB-BF85-6A7789A7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275"/>
          </a:xfrm>
        </p:spPr>
        <p:txBody>
          <a:bodyPr/>
          <a:lstStyle/>
          <a:p>
            <a:r>
              <a:rPr lang="en-US" dirty="0"/>
              <a:t>Verbityypit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D3552-52CC-4CB3-BFF3-CF39FE2D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6850"/>
            <a:ext cx="10127301" cy="539114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fi-FI" sz="2400" dirty="0"/>
              <a:t>Samuel (tulla) _____________ kotiin kello 11 illalla.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Minä (mennä, neg.) ______________ kotiin kello 18.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Daniel (pestä) _______________ hampaat aamulla ja illalla.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Te (opiskella, neg.) ______________ ranskaa.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Sinä (nousta) ________________ aamulla klo 7.00.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(Haluta) _______________ sinä teetä?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Opiskelija (vastata) _________________ kysymykseen.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Minä (siivota, neg.) ________________ kotia joka viikonloppu.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Minä (tarvita) ______________ apua.</a:t>
            </a:r>
          </a:p>
          <a:p>
            <a:pPr>
              <a:buFont typeface="+mj-lt"/>
              <a:buAutoNum type="arabicPeriod"/>
            </a:pPr>
            <a:r>
              <a:rPr lang="fi-FI" sz="2400" dirty="0"/>
              <a:t>Sinä (valita) _______________ elokuvan.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322AB654-2169-40B9-85C3-7B09898B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05" y="238193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C6AA-7B8C-4286-9514-B52D00115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4160"/>
            <a:ext cx="8738908" cy="883920"/>
          </a:xfrm>
        </p:spPr>
        <p:txBody>
          <a:bodyPr>
            <a:normAutofit fontScale="90000"/>
          </a:bodyPr>
          <a:lstStyle/>
          <a:p>
            <a:r>
              <a:rPr lang="en-US" dirty="0"/>
              <a:t>Lue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sivulla</a:t>
            </a:r>
            <a:r>
              <a:rPr lang="en-US" dirty="0"/>
              <a:t> 37 ja vastaa kysymyksiin.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5CF79-AF10-44CD-9171-9DA012339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97521"/>
            <a:ext cx="2990426" cy="54959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AC2D1-D6AA-413E-AA9B-221FB4ADAFDA}"/>
              </a:ext>
            </a:extLst>
          </p:cNvPr>
          <p:cNvSpPr txBox="1"/>
          <p:nvPr/>
        </p:nvSpPr>
        <p:spPr>
          <a:xfrm>
            <a:off x="4352925" y="1350894"/>
            <a:ext cx="6515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Herääkö Oscar myöhään?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Miksi Oscar laulaa suihkussa?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Syökö Oscar kotona?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Oscar tekee keskiviikkona?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hän tekee illalla kello kuusi?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kello on Havannassa silloin?</a:t>
            </a:r>
          </a:p>
          <a:p>
            <a:endParaRPr lang="fi-FI" sz="2800" dirty="0"/>
          </a:p>
        </p:txBody>
      </p:sp>
      <p:pic>
        <p:nvPicPr>
          <p:cNvPr id="7" name="Picture 2" descr="9. LUOKKA: KIRJALLISUUSHISTORIAN PARITYÖ |">
            <a:extLst>
              <a:ext uri="{FF2B5EF4-FFF2-40B4-BE49-F238E27FC236}">
                <a16:creationId xmlns:a16="http://schemas.microsoft.com/office/drawing/2014/main" id="{E4404D7E-6522-4F9A-B91F-00B943CC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873" y="264160"/>
            <a:ext cx="1711317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6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FC77-2F90-4A46-A860-6F16EBB9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840"/>
            <a:ext cx="8596668" cy="676275"/>
          </a:xfrm>
        </p:spPr>
        <p:txBody>
          <a:bodyPr/>
          <a:lstStyle/>
          <a:p>
            <a:r>
              <a:rPr lang="en-US" dirty="0"/>
              <a:t>Lue teksti ja vastaa kysymyksiin.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9A071-B86E-45E9-826A-42C5ED200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91775"/>
            <a:ext cx="2909146" cy="56471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054B0-62A6-4064-B75A-25C52777E8EF}"/>
              </a:ext>
            </a:extLst>
          </p:cNvPr>
          <p:cNvSpPr txBox="1"/>
          <p:nvPr/>
        </p:nvSpPr>
        <p:spPr>
          <a:xfrm>
            <a:off x="3842384" y="1182231"/>
            <a:ext cx="8178166" cy="389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Mitä Jere tekee keittiössä?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Miksi Susan on väsynyt?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Miksi Jere ei ole kotona keskiviikkona illalla?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Mitä Jere kirjoittaa Susanille?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800" b="1" dirty="0"/>
              <a:t>Pelaavatko Jere ja Susan tennistä tänään?</a:t>
            </a:r>
          </a:p>
        </p:txBody>
      </p:sp>
    </p:spTree>
    <p:extLst>
      <p:ext uri="{BB962C8B-B14F-4D97-AF65-F5344CB8AC3E}">
        <p14:creationId xmlns:p14="http://schemas.microsoft.com/office/powerpoint/2010/main" val="273058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7109460" y="3260816"/>
            <a:ext cx="304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Sivu</a:t>
            </a:r>
            <a:r>
              <a:rPr lang="en-US" sz="2800" b="1" dirty="0"/>
              <a:t> 47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ED205B86-FB3C-4F4F-93BD-14A74B3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47" y="443015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D6861A4-F2E9-4897-B199-29DF6E83C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" y="386740"/>
            <a:ext cx="6525261" cy="60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1CC8-9641-40BE-BEDF-B7B7F85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2" y="390525"/>
            <a:ext cx="8793940" cy="1000125"/>
          </a:xfrm>
        </p:spPr>
        <p:txBody>
          <a:bodyPr/>
          <a:lstStyle/>
          <a:p>
            <a:r>
              <a:rPr lang="en-US" dirty="0" err="1"/>
              <a:t>Kysy</a:t>
            </a:r>
            <a:r>
              <a:rPr lang="en-US" dirty="0"/>
              <a:t> ja </a:t>
            </a:r>
            <a:r>
              <a:rPr lang="en-US" dirty="0" err="1"/>
              <a:t>parisi</a:t>
            </a:r>
            <a:r>
              <a:rPr lang="en-US" dirty="0"/>
              <a:t> vastaa!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C215A7-F798-4B62-8575-DC8B8C03FB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4948" y="1220969"/>
            <a:ext cx="5237162" cy="486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Syötkö jogurttia aamulla?</a:t>
            </a:r>
          </a:p>
          <a:p>
            <a:r>
              <a:rPr lang="fi-FI" sz="2400" dirty="0"/>
              <a:t>Heräätkö aikaisin joka päivä?</a:t>
            </a:r>
          </a:p>
          <a:p>
            <a:r>
              <a:rPr lang="fi-FI" sz="2400" dirty="0"/>
              <a:t>Juotko paljon kahvia?</a:t>
            </a:r>
          </a:p>
          <a:p>
            <a:r>
              <a:rPr lang="fi-FI" sz="2400" dirty="0"/>
              <a:t>Milloin opiskelet suomea?</a:t>
            </a:r>
          </a:p>
          <a:p>
            <a:r>
              <a:rPr lang="fi-FI" sz="2400" dirty="0"/>
              <a:t>Milloin teet kotitehtävät?</a:t>
            </a:r>
          </a:p>
          <a:p>
            <a:r>
              <a:rPr lang="fi-FI" sz="2400" dirty="0"/>
              <a:t>Katsotko telkkaria illalla?</a:t>
            </a:r>
          </a:p>
          <a:p>
            <a:r>
              <a:rPr lang="fi-FI" sz="2400" dirty="0"/>
              <a:t>Nukutko pitkään viikonloppuna?</a:t>
            </a:r>
          </a:p>
          <a:p>
            <a:r>
              <a:rPr lang="fi-FI" sz="2400" dirty="0"/>
              <a:t>Pelaatko futista?</a:t>
            </a:r>
          </a:p>
          <a:p>
            <a:r>
              <a:rPr lang="fi-FI" sz="2400" dirty="0"/>
              <a:t>Pelaatko tennistä?</a:t>
            </a:r>
          </a:p>
          <a:p>
            <a:r>
              <a:rPr lang="fi-FI" sz="2400" dirty="0"/>
              <a:t>Oletko maisteriopiskelija?</a:t>
            </a:r>
          </a:p>
          <a:p>
            <a:pPr>
              <a:buFont typeface="Wingdings 3" charset="2"/>
              <a:buAutoNum type="arabicPeriod"/>
            </a:pPr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FDCA1E-EB37-48DB-A44B-09082360910D}"/>
              </a:ext>
            </a:extLst>
          </p:cNvPr>
          <p:cNvSpPr txBox="1">
            <a:spLocks/>
          </p:cNvSpPr>
          <p:nvPr/>
        </p:nvSpPr>
        <p:spPr>
          <a:xfrm>
            <a:off x="5071110" y="1415645"/>
            <a:ext cx="6339839" cy="44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Siivoatko viikonloppuna?</a:t>
            </a:r>
          </a:p>
          <a:p>
            <a:r>
              <a:rPr lang="fi-FI" sz="2400" dirty="0"/>
              <a:t>Käytkö kaupassa viikonloppuna?</a:t>
            </a:r>
          </a:p>
          <a:p>
            <a:r>
              <a:rPr lang="fi-FI" sz="2400" dirty="0"/>
              <a:t>Onko intensiivikurssi tiistaina?</a:t>
            </a:r>
          </a:p>
          <a:p>
            <a:r>
              <a:rPr lang="fi-FI" sz="2400" dirty="0"/>
              <a:t>Tuletko yliopistoon maanantaina kello 10?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800" dirty="0"/>
          </a:p>
          <a:p>
            <a:pPr>
              <a:buFont typeface="Wingdings 3" charset="2"/>
              <a:buAutoNum type="arabicPeriod"/>
            </a:pP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E80D-D1C1-4A8C-B80C-1CD14050DA45}"/>
              </a:ext>
            </a:extLst>
          </p:cNvPr>
          <p:cNvCxnSpPr/>
          <p:nvPr/>
        </p:nvCxnSpPr>
        <p:spPr>
          <a:xfrm>
            <a:off x="5071110" y="1011419"/>
            <a:ext cx="0" cy="50768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1CAE4964-95F3-44D6-B304-A492121E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92" y="173287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C1194-4F94-4AE0-878D-FFBDF56D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5" y="1656080"/>
            <a:ext cx="11136007" cy="353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F47FD-805E-4EE3-AE88-17BD7A7B7A3A}"/>
              </a:ext>
            </a:extLst>
          </p:cNvPr>
          <p:cNvSpPr txBox="1"/>
          <p:nvPr/>
        </p:nvSpPr>
        <p:spPr>
          <a:xfrm>
            <a:off x="1605280" y="558800"/>
            <a:ext cx="79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MITÄ KELLO ON? / PALJONKO KELLO ON?</a:t>
            </a:r>
          </a:p>
        </p:txBody>
      </p:sp>
    </p:spTree>
    <p:extLst>
      <p:ext uri="{BB962C8B-B14F-4D97-AF65-F5344CB8AC3E}">
        <p14:creationId xmlns:p14="http://schemas.microsoft.com/office/powerpoint/2010/main" val="307467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 Kellonaikojen opettelua ideas | kellonajat, matematiikka, opetus">
            <a:extLst>
              <a:ext uri="{FF2B5EF4-FFF2-40B4-BE49-F238E27FC236}">
                <a16:creationId xmlns:a16="http://schemas.microsoft.com/office/drawing/2014/main" id="{68606F4E-F96C-4130-86A8-C5CBC40A8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79622"/>
            <a:ext cx="9195740" cy="64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9A3CC-C5D4-4E85-82CA-E8A4ADA0EAD0}"/>
              </a:ext>
            </a:extLst>
          </p:cNvPr>
          <p:cNvSpPr txBox="1"/>
          <p:nvPr/>
        </p:nvSpPr>
        <p:spPr>
          <a:xfrm>
            <a:off x="8776335" y="728980"/>
            <a:ext cx="3324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PARITYÖ</a:t>
            </a:r>
          </a:p>
          <a:p>
            <a:endParaRPr lang="fi-FI" sz="3200" b="1" dirty="0"/>
          </a:p>
          <a:p>
            <a:r>
              <a:rPr lang="fi-FI" sz="3200" b="1" dirty="0"/>
              <a:t>- Mitä kello on?</a:t>
            </a:r>
          </a:p>
          <a:p>
            <a:r>
              <a:rPr lang="fi-FI" sz="3200" b="1" dirty="0"/>
              <a:t>- Kello on…</a:t>
            </a:r>
          </a:p>
        </p:txBody>
      </p:sp>
    </p:spTree>
    <p:extLst>
      <p:ext uri="{BB962C8B-B14F-4D97-AF65-F5344CB8AC3E}">
        <p14:creationId xmlns:p14="http://schemas.microsoft.com/office/powerpoint/2010/main" val="255837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93EB-2A93-1D36-ADF0-0ADDA496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4C89-E999-C6AC-0B26-FAAD784B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15min</a:t>
            </a:r>
            <a:r>
              <a:rPr lang="en-US" dirty="0"/>
              <a:t> = </a:t>
            </a:r>
            <a:r>
              <a:rPr lang="en-US" dirty="0" err="1"/>
              <a:t>vartti</a:t>
            </a:r>
            <a:endParaRPr lang="en-US" dirty="0"/>
          </a:p>
          <a:p>
            <a:r>
              <a:rPr lang="en-US" i="1" dirty="0"/>
              <a:t>Almost</a:t>
            </a:r>
            <a:r>
              <a:rPr lang="en-US" dirty="0"/>
              <a:t> = </a:t>
            </a:r>
            <a:r>
              <a:rPr lang="en-US" dirty="0" err="1"/>
              <a:t>melkein</a:t>
            </a:r>
            <a:r>
              <a:rPr lang="en-US" dirty="0"/>
              <a:t> / </a:t>
            </a:r>
            <a:r>
              <a:rPr lang="en-US" dirty="0" err="1"/>
              <a:t>kohta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0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B620E-605E-4C44-A508-3BED51B9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275"/>
            <a:ext cx="8596668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Kirjan </a:t>
            </a:r>
            <a:r>
              <a:rPr lang="en-US" dirty="0" err="1"/>
              <a:t>tehtävät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B626E-962F-46C1-89C3-D4C6CE0B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35" y="1232535"/>
            <a:ext cx="8079633" cy="5219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9 sivulla 50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10 sivulla 50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4400" dirty="0"/>
              <a:t>Tehtävä 11 sivulla 51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70D18E9-F146-4B26-8884-E6388E10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270" y="129939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4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828800"/>
            <a:ext cx="11628119" cy="5246369"/>
          </a:xfrm>
        </p:spPr>
        <p:txBody>
          <a:bodyPr>
            <a:normAutofit/>
          </a:bodyPr>
          <a:lstStyle/>
          <a:p>
            <a:r>
              <a:rPr lang="en-US" dirty="0"/>
              <a:t>2.</a:t>
            </a:r>
            <a:br>
              <a:rPr lang="en-US" dirty="0"/>
            </a:br>
            <a:r>
              <a:rPr lang="en-US" dirty="0"/>
              <a:t>Video and Self-evaluation (</a:t>
            </a:r>
            <a:r>
              <a:rPr lang="en-US" dirty="0" err="1"/>
              <a:t>itsearviointi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 20.11.)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 (detailed instructions)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20.11.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Kurssisuoritus (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Completing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course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 / </a:t>
            </a:r>
            <a:r>
              <a:rPr lang="en-US" dirty="0" err="1"/>
              <a:t>maanantaina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678960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8CB0A-0FE9-4589-B4C8-88CA1FD0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45" y="607686"/>
            <a:ext cx="9884495" cy="5634160"/>
          </a:xfrm>
          <a:prstGeom prst="rect">
            <a:avLst/>
          </a:prstGeom>
        </p:spPr>
      </p:pic>
      <p:pic>
        <p:nvPicPr>
          <p:cNvPr id="20" name="Picture 2" descr="9. LUOKKA: KIRJALLISUUSHISTORIAN PARITYÖ |">
            <a:extLst>
              <a:ext uri="{FF2B5EF4-FFF2-40B4-BE49-F238E27FC236}">
                <a16:creationId xmlns:a16="http://schemas.microsoft.com/office/drawing/2014/main" id="{943E86F5-0A1C-4BCC-A155-A117B5E9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75" y="675911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4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8235E-4089-4307-A2C1-A7D9D4AD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176" cy="637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D3C9F-0348-4F40-AFC6-85B49F8D4778}"/>
              </a:ext>
            </a:extLst>
          </p:cNvPr>
          <p:cNvSpPr txBox="1"/>
          <p:nvPr/>
        </p:nvSpPr>
        <p:spPr>
          <a:xfrm>
            <a:off x="8012430" y="487025"/>
            <a:ext cx="41795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- </a:t>
            </a:r>
            <a:r>
              <a:rPr lang="fi-FI" sz="2400" b="1" u="sng" dirty="0"/>
              <a:t>Paljonko</a:t>
            </a:r>
            <a:r>
              <a:rPr lang="fi-FI" sz="2400" b="1" dirty="0"/>
              <a:t> kahvi </a:t>
            </a:r>
            <a:r>
              <a:rPr lang="fi-FI" sz="2400" b="1" u="sng" dirty="0"/>
              <a:t>maksaa</a:t>
            </a:r>
            <a:r>
              <a:rPr lang="fi-FI" sz="2400" b="1" dirty="0"/>
              <a:t>?</a:t>
            </a:r>
          </a:p>
          <a:p>
            <a:endParaRPr lang="fi-FI" sz="2400" b="1" dirty="0"/>
          </a:p>
          <a:p>
            <a:pPr marL="342900" indent="-342900">
              <a:buFontTx/>
              <a:buChar char="-"/>
            </a:pPr>
            <a:r>
              <a:rPr lang="fi-FI" sz="2400" b="1" u="sng" dirty="0"/>
              <a:t>Se maksaa </a:t>
            </a:r>
            <a:r>
              <a:rPr lang="fi-FI" sz="2400" b="1" dirty="0"/>
              <a:t>2 euroa 90 senttiä.</a:t>
            </a:r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r>
              <a:rPr lang="fi-FI" sz="2400" b="1" dirty="0"/>
              <a:t>- </a:t>
            </a:r>
            <a:r>
              <a:rPr lang="fi-FI" sz="2400" b="1" u="sng" dirty="0"/>
              <a:t>Mitä</a:t>
            </a:r>
            <a:r>
              <a:rPr lang="fi-FI" sz="2400" b="1" dirty="0"/>
              <a:t> kahvi </a:t>
            </a:r>
            <a:r>
              <a:rPr lang="fi-FI" sz="2400" b="1" u="sng" dirty="0"/>
              <a:t>maksaa</a:t>
            </a:r>
            <a:r>
              <a:rPr lang="fi-FI" sz="2400" b="1" dirty="0"/>
              <a:t>?</a:t>
            </a:r>
          </a:p>
          <a:p>
            <a:endParaRPr lang="fi-FI" sz="2400" b="1" dirty="0"/>
          </a:p>
          <a:p>
            <a:pPr marL="342900" indent="-342900">
              <a:buFontTx/>
              <a:buChar char="-"/>
            </a:pPr>
            <a:r>
              <a:rPr lang="fi-FI" sz="2400" b="1" u="sng" dirty="0"/>
              <a:t>Se maksaa kaksi yhdeksänkymmentä</a:t>
            </a:r>
          </a:p>
          <a:p>
            <a:pPr marL="342900" indent="-342900">
              <a:buFontTx/>
              <a:buChar char="-"/>
            </a:pPr>
            <a:r>
              <a:rPr lang="fi-FI" sz="2400" b="1" u="sng" dirty="0"/>
              <a:t>/kaks </a:t>
            </a:r>
            <a:r>
              <a:rPr lang="fi-FI" sz="2400" b="1" u="sng" dirty="0" err="1"/>
              <a:t>yheksä</a:t>
            </a:r>
            <a:r>
              <a:rPr lang="fi-FI" sz="2400" b="1" u="sng" dirty="0"/>
              <a:t>(n)</a:t>
            </a:r>
            <a:r>
              <a:rPr lang="fi-FI" sz="2400" b="1" u="sng" dirty="0" err="1"/>
              <a:t>kyt</a:t>
            </a: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pPr marL="342900" indent="-342900">
              <a:buFontTx/>
              <a:buChar char="-"/>
            </a:pPr>
            <a:endParaRPr lang="fi-FI" sz="2400" b="1" dirty="0"/>
          </a:p>
          <a:p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87004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r>
              <a:rPr lang="en-US" dirty="0">
                <a:highlight>
                  <a:srgbClr val="FFFF00"/>
                </a:highlight>
              </a:rPr>
              <a:t> (</a:t>
            </a: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1)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Food,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drinks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meals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(videot,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-tehtävät)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Partitive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with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substance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words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(video and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3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Minun päiväni ( My Day) video and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task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35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B100-4C6F-4B34-9023-D219DD0C1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1440"/>
            <a:ext cx="10363200" cy="1302385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bg1"/>
                </a:solidFill>
              </a:rPr>
              <a:t>Hyvää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päivänjatkoa</a:t>
            </a:r>
            <a:r>
              <a:rPr lang="en-US" sz="66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03076-9E40-4251-8648-321C5C4B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440" y="5533390"/>
            <a:ext cx="8534400" cy="17526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Nähdään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torstaina</a:t>
            </a:r>
            <a:r>
              <a:rPr lang="en-US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191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DCCA6-8A38-4919-90D4-02A4A99C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10068975" cy="1066800"/>
          </a:xfrm>
        </p:spPr>
        <p:txBody>
          <a:bodyPr anchor="b">
            <a:normAutofit/>
          </a:bodyPr>
          <a:lstStyle/>
          <a:p>
            <a:r>
              <a:rPr lang="en-US" sz="4000"/>
              <a:t>Alkulämmittely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1D32-A3DA-41E6-9CF5-31C537AD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980775"/>
            <a:ext cx="6995160" cy="3632824"/>
          </a:xfrm>
        </p:spPr>
        <p:txBody>
          <a:bodyPr anchor="t">
            <a:normAutofit/>
          </a:bodyPr>
          <a:lstStyle/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tänään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eilen</a:t>
            </a:r>
            <a:r>
              <a:rPr lang="en-US" sz="1800" b="1" dirty="0"/>
              <a:t> </a:t>
            </a:r>
            <a:r>
              <a:rPr lang="en-US" sz="1800" b="1" dirty="0" err="1"/>
              <a:t>oli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Mikä</a:t>
            </a:r>
            <a:r>
              <a:rPr lang="en-US" sz="1800" b="1" dirty="0"/>
              <a:t> </a:t>
            </a:r>
            <a:r>
              <a:rPr lang="en-US" sz="1800" b="1" dirty="0" err="1"/>
              <a:t>päivä</a:t>
            </a:r>
            <a:r>
              <a:rPr lang="en-US" sz="1800" b="1" dirty="0"/>
              <a:t> </a:t>
            </a:r>
            <a:r>
              <a:rPr lang="en-US" sz="1800" b="1" dirty="0" err="1"/>
              <a:t>huomenna</a:t>
            </a:r>
            <a:r>
              <a:rPr lang="en-US" sz="1800" b="1" dirty="0"/>
              <a:t> on?</a:t>
            </a:r>
          </a:p>
          <a:p>
            <a:r>
              <a:rPr lang="en-US" sz="1800" b="1" dirty="0" err="1"/>
              <a:t>Entä</a:t>
            </a:r>
            <a:r>
              <a:rPr lang="en-US" sz="1800" b="1" dirty="0"/>
              <a:t> </a:t>
            </a:r>
            <a:r>
              <a:rPr lang="en-US" sz="1800" b="1" dirty="0" err="1"/>
              <a:t>ylihuomenna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Paljonko</a:t>
            </a:r>
            <a:r>
              <a:rPr lang="en-US" sz="1800" b="1" dirty="0"/>
              <a:t> </a:t>
            </a:r>
            <a:r>
              <a:rPr lang="en-US" sz="1800" b="1" dirty="0" err="1"/>
              <a:t>kello</a:t>
            </a:r>
            <a:r>
              <a:rPr lang="en-US" sz="1800" b="1" dirty="0"/>
              <a:t> on?</a:t>
            </a:r>
          </a:p>
          <a:p>
            <a:r>
              <a:rPr lang="en-US" sz="1800" b="1" dirty="0"/>
              <a:t>Onko </a:t>
            </a:r>
            <a:r>
              <a:rPr lang="en-US" sz="1800" b="1" dirty="0" err="1"/>
              <a:t>opettaja</a:t>
            </a:r>
            <a:r>
              <a:rPr lang="en-US" sz="1800" b="1" dirty="0"/>
              <a:t> </a:t>
            </a:r>
            <a:r>
              <a:rPr lang="en-US" sz="1800" b="1" dirty="0" err="1"/>
              <a:t>suomalainen</a:t>
            </a:r>
            <a:r>
              <a:rPr lang="en-US" sz="1800" b="1" dirty="0"/>
              <a:t>?</a:t>
            </a:r>
          </a:p>
          <a:p>
            <a:r>
              <a:rPr lang="en-US" sz="1800" b="1" dirty="0" err="1"/>
              <a:t>Asuuko</a:t>
            </a:r>
            <a:r>
              <a:rPr lang="en-US" sz="1800" b="1" dirty="0"/>
              <a:t> </a:t>
            </a:r>
            <a:r>
              <a:rPr lang="en-US" sz="1800" b="1" dirty="0" err="1"/>
              <a:t>hän</a:t>
            </a:r>
            <a:r>
              <a:rPr lang="en-US" sz="1800" b="1" dirty="0"/>
              <a:t> </a:t>
            </a:r>
            <a:r>
              <a:rPr lang="en-US" sz="1800" b="1" dirty="0" err="1"/>
              <a:t>Espoossa</a:t>
            </a:r>
            <a:r>
              <a:rPr lang="en-US" sz="1800" b="1" dirty="0"/>
              <a:t>?</a:t>
            </a:r>
          </a:p>
          <a:p>
            <a:r>
              <a:rPr lang="en-US" sz="1800" b="1" dirty="0"/>
              <a:t>Onko </a:t>
            </a:r>
            <a:r>
              <a:rPr lang="en-US" sz="1800" b="1" dirty="0" err="1"/>
              <a:t>hän</a:t>
            </a:r>
            <a:r>
              <a:rPr lang="en-US" sz="1800" b="1" dirty="0"/>
              <a:t> </a:t>
            </a:r>
            <a:r>
              <a:rPr lang="en-US" sz="1800" b="1" dirty="0" err="1"/>
              <a:t>naimisissa</a:t>
            </a:r>
            <a:r>
              <a:rPr lang="en-US" sz="1800" b="1" dirty="0"/>
              <a:t>? </a:t>
            </a:r>
          </a:p>
        </p:txBody>
      </p:sp>
      <p:pic>
        <p:nvPicPr>
          <p:cNvPr id="2050" name="Picture 2" descr="Syksyn parhaat matkakohteet Suomessa - Kerran elämässä">
            <a:extLst>
              <a:ext uri="{FF2B5EF4-FFF2-40B4-BE49-F238E27FC236}">
                <a16:creationId xmlns:a16="http://schemas.microsoft.com/office/drawing/2014/main" id="{425EBC83-9302-47EA-8B8D-EA86CD8B4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r="30278" b="-3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58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622C-CA30-9F43-4409-28B653A5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Viikonpäivät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3A33-2C49-B5A0-BBE9-4C02214F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Maanantai</a:t>
            </a:r>
            <a:endParaRPr lang="en-US" dirty="0"/>
          </a:p>
          <a:p>
            <a:r>
              <a:rPr lang="en-US" dirty="0" err="1"/>
              <a:t>Tiistai</a:t>
            </a:r>
            <a:endParaRPr lang="en-US" dirty="0"/>
          </a:p>
          <a:p>
            <a:r>
              <a:rPr lang="en-US" dirty="0" err="1"/>
              <a:t>Keskiviikko</a:t>
            </a:r>
            <a:endParaRPr lang="en-US" dirty="0"/>
          </a:p>
          <a:p>
            <a:r>
              <a:rPr lang="en-US" dirty="0" err="1"/>
              <a:t>Torstai</a:t>
            </a:r>
            <a:endParaRPr lang="en-US" dirty="0"/>
          </a:p>
          <a:p>
            <a:r>
              <a:rPr lang="en-US" dirty="0" err="1"/>
              <a:t>Perjantai</a:t>
            </a:r>
            <a:endParaRPr lang="en-US" dirty="0"/>
          </a:p>
          <a:p>
            <a:r>
              <a:rPr lang="en-US" dirty="0" err="1"/>
              <a:t>Lauantai</a:t>
            </a:r>
            <a:endParaRPr lang="en-US" dirty="0"/>
          </a:p>
          <a:p>
            <a:r>
              <a:rPr lang="en-US" dirty="0" err="1"/>
              <a:t>Sunnuntai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FF13-4CB5-630E-FC5F-6FF28EC5D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4656"/>
            <a:ext cx="10241280" cy="4996960"/>
          </a:xfrm>
        </p:spPr>
        <p:txBody>
          <a:bodyPr/>
          <a:lstStyle/>
          <a:p>
            <a:r>
              <a:rPr lang="en-US" dirty="0" err="1"/>
              <a:t>Aurinko</a:t>
            </a:r>
            <a:endParaRPr lang="en-US" dirty="0"/>
          </a:p>
          <a:p>
            <a:r>
              <a:rPr lang="en-US" dirty="0"/>
              <a:t>Kuu</a:t>
            </a:r>
          </a:p>
          <a:p>
            <a:r>
              <a:rPr lang="en-US" dirty="0" err="1"/>
              <a:t>Tähti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5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Kysymyssanat: tee kysymykset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effectLst/>
                <a:latin typeface="-apple-system"/>
              </a:rPr>
              <a:t>MIKÄ?                                           Oletko?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MISSÄ?                                          Puhutko?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MINKÄ MAALAINEN?                 Asutko?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MITÄ?   </a:t>
            </a:r>
          </a:p>
          <a:p>
            <a:pPr algn="l"/>
            <a:r>
              <a:rPr lang="fi-FI" dirty="0">
                <a:latin typeface="-apple-system"/>
              </a:rPr>
              <a:t>KUKA?</a:t>
            </a:r>
            <a:r>
              <a:rPr lang="fi-FI" b="0" i="0" dirty="0">
                <a:effectLst/>
                <a:latin typeface="-apple-system"/>
              </a:rPr>
              <a:t>                                         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KUINKA VANHA?</a:t>
            </a:r>
          </a:p>
          <a:p>
            <a:pPr algn="l"/>
            <a:r>
              <a:rPr lang="fi-FI" dirty="0">
                <a:latin typeface="-apple-system"/>
              </a:rPr>
              <a:t>KENEN?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MIKSI?</a:t>
            </a:r>
          </a:p>
          <a:p>
            <a:pPr algn="l"/>
            <a:r>
              <a:rPr lang="fi-FI" dirty="0">
                <a:latin typeface="-apple-system"/>
              </a:rPr>
              <a:t>MINKÄ IKÄINEN?</a:t>
            </a:r>
            <a:endParaRPr lang="fi-FI" b="0" i="0" dirty="0">
              <a:effectLst/>
              <a:latin typeface="-apple-system"/>
            </a:endParaRPr>
          </a:p>
          <a:p>
            <a:pPr marL="0" indent="0" algn="l">
              <a:buNone/>
            </a:pPr>
            <a:endParaRPr lang="fi-FI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4425" y="120060"/>
            <a:ext cx="8229600" cy="7086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Kuuntele ja toista!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4350" y="952500"/>
            <a:ext cx="11582400" cy="5785440"/>
          </a:xfrm>
        </p:spPr>
        <p:txBody>
          <a:bodyPr>
            <a:normAutofit lnSpcReduction="10000"/>
          </a:bodyPr>
          <a:lstStyle/>
          <a:p>
            <a:pPr algn="l"/>
            <a:r>
              <a:rPr lang="fi-FI" b="0" i="0" dirty="0" err="1">
                <a:effectLst/>
                <a:latin typeface="-apple-system"/>
              </a:rPr>
              <a:t>Mun</a:t>
            </a:r>
            <a:r>
              <a:rPr lang="fi-FI" b="0" i="0" dirty="0">
                <a:effectLst/>
                <a:latin typeface="-apple-system"/>
              </a:rPr>
              <a:t> äiti on kotona.</a:t>
            </a:r>
          </a:p>
          <a:p>
            <a:pPr algn="l"/>
            <a:r>
              <a:rPr lang="fi-FI" dirty="0">
                <a:latin typeface="-apple-system"/>
              </a:rPr>
              <a:t>Olen väsynyt (</a:t>
            </a:r>
            <a:r>
              <a:rPr lang="fi-FI" dirty="0" err="1">
                <a:latin typeface="-apple-system"/>
              </a:rPr>
              <a:t>tired</a:t>
            </a:r>
            <a:r>
              <a:rPr lang="fi-FI" dirty="0">
                <a:latin typeface="-apple-system"/>
              </a:rPr>
              <a:t>).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Käyn kaupassa joka päivä.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Käytkö </a:t>
            </a:r>
            <a:r>
              <a:rPr lang="fi-FI" b="0" i="0" dirty="0" err="1">
                <a:effectLst/>
                <a:latin typeface="-apple-system"/>
              </a:rPr>
              <a:t>sä</a:t>
            </a:r>
            <a:r>
              <a:rPr lang="fi-FI" b="0" i="0" dirty="0">
                <a:effectLst/>
                <a:latin typeface="-apple-system"/>
              </a:rPr>
              <a:t> kaupassa joka päivä?</a:t>
            </a:r>
          </a:p>
          <a:p>
            <a:pPr algn="l"/>
            <a:r>
              <a:rPr lang="fi-FI" dirty="0">
                <a:latin typeface="-apple-system"/>
              </a:rPr>
              <a:t>Mulla on suomalainen ystävä.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Syön joskus pitsaa.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Kello on kymmenen.</a:t>
            </a:r>
          </a:p>
          <a:p>
            <a:pPr algn="l"/>
            <a:r>
              <a:rPr lang="fi-FI" dirty="0">
                <a:latin typeface="-apple-system"/>
              </a:rPr>
              <a:t>Yöllä en opiskele. 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En käy kaupassa yöllä.</a:t>
            </a:r>
          </a:p>
          <a:p>
            <a:pPr algn="l"/>
            <a:r>
              <a:rPr lang="fi-FI" b="0" i="0" dirty="0">
                <a:effectLst/>
                <a:latin typeface="-apple-system"/>
              </a:rPr>
              <a:t>Me käymme Helsingissä viikonloppuna.                               </a:t>
            </a:r>
          </a:p>
          <a:p>
            <a:pPr marL="0" indent="0">
              <a:buNone/>
            </a:pPr>
            <a:endParaRPr lang="fi-FI" u="sng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0B8B107A-571F-42A5-BC7E-EB07F94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2006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5730"/>
            <a:ext cx="8896812" cy="525780"/>
          </a:xfrm>
        </p:spPr>
        <p:txBody>
          <a:bodyPr>
            <a:normAutofit fontScale="90000"/>
          </a:bodyPr>
          <a:lstStyle/>
          <a:p>
            <a:r>
              <a:rPr lang="en-US" dirty="0"/>
              <a:t>Tee ko/</a:t>
            </a:r>
            <a:r>
              <a:rPr lang="en-US" dirty="0" err="1"/>
              <a:t>kö</a:t>
            </a:r>
            <a:r>
              <a:rPr lang="en-US" dirty="0"/>
              <a:t> </a:t>
            </a:r>
            <a:r>
              <a:rPr lang="en-US" dirty="0" err="1"/>
              <a:t>kysymys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818577"/>
            <a:ext cx="10767060" cy="5913693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Hei! Miten menee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(Ihan) hyvin….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Ole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väsynyt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Joo,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olen/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oon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</a:t>
            </a:r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ole/</a:t>
            </a:r>
            <a:r>
              <a:rPr lang="fi-FI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oo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Juo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tko teetä aamulla?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juon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juo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juon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kahvia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…    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Syöt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kö usein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suklaata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                                         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Syön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syö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Käyt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kö kaupa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ssa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joka päivä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(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käy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dä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-</a:t>
            </a:r>
            <a:r>
              <a:rPr lang="fi-FI" sz="24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ssa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käytt</a:t>
            </a:r>
            <a:r>
              <a:rPr lang="fi-FI" sz="2400" b="0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ää</a:t>
            </a:r>
            <a:r>
              <a:rPr lang="fi-FI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+ -a / -ä)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käyn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käy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Minä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käyn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viikonloppuna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…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Opiskeletko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suomea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Kyllä. Intensiivikurssi on …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ja …</a:t>
            </a:r>
            <a:r>
              <a:rPr 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A33B7F-2474-43B6-8520-D138B0323F15}"/>
              </a:ext>
            </a:extLst>
          </p:cNvPr>
          <p:cNvSpPr/>
          <p:nvPr/>
        </p:nvSpPr>
        <p:spPr>
          <a:xfrm>
            <a:off x="7223759" y="125730"/>
            <a:ext cx="3904067" cy="42027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aijaa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Entä </a:t>
            </a: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i-FI" sz="36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A857-7A3D-4210-8832-986FF08A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840"/>
          </a:xfrm>
        </p:spPr>
        <p:txBody>
          <a:bodyPr/>
          <a:lstStyle/>
          <a:p>
            <a:r>
              <a:rPr lang="en-US" dirty="0"/>
              <a:t>Verbityypit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FE18-0D9F-4710-98C2-8ACFA7A3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10" y="1324542"/>
            <a:ext cx="9917094" cy="52197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(katsoa) </a:t>
            </a:r>
            <a:r>
              <a:rPr lang="fi-FI" sz="2800" dirty="0">
                <a:solidFill>
                  <a:srgbClr val="FF0000"/>
                </a:solidFill>
              </a:rPr>
              <a:t>katson</a:t>
            </a:r>
            <a:r>
              <a:rPr lang="fi-FI" sz="2800" dirty="0"/>
              <a:t> telkkaria illalla.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(puhua) </a:t>
            </a:r>
            <a:r>
              <a:rPr lang="fi-FI" sz="2800" dirty="0">
                <a:solidFill>
                  <a:srgbClr val="FF0000"/>
                </a:solidFill>
              </a:rPr>
              <a:t>puhut</a:t>
            </a:r>
            <a:r>
              <a:rPr lang="fi-FI" sz="2800" dirty="0"/>
              <a:t> suomea ja englantia.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Isabel (laulaa, neg.) </a:t>
            </a:r>
            <a:r>
              <a:rPr lang="fi-FI" sz="2800" dirty="0">
                <a:solidFill>
                  <a:srgbClr val="FF0000"/>
                </a:solidFill>
              </a:rPr>
              <a:t>ei laula </a:t>
            </a:r>
            <a:r>
              <a:rPr lang="fi-FI" sz="2800" dirty="0"/>
              <a:t>konsertissa.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Bussi (lähteä) </a:t>
            </a:r>
            <a:r>
              <a:rPr lang="fi-FI" sz="2800" dirty="0">
                <a:solidFill>
                  <a:srgbClr val="FF0000"/>
                </a:solidFill>
              </a:rPr>
              <a:t>lähtee</a:t>
            </a:r>
            <a:r>
              <a:rPr lang="fi-FI" sz="2800" dirty="0"/>
              <a:t> klo 13.00.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Me (kysyä, neg.) </a:t>
            </a:r>
            <a:r>
              <a:rPr lang="fi-FI" sz="2800" dirty="0">
                <a:solidFill>
                  <a:srgbClr val="FF0000"/>
                </a:solidFill>
              </a:rPr>
              <a:t>emme kysy </a:t>
            </a:r>
            <a:r>
              <a:rPr lang="fi-FI" sz="2800" dirty="0"/>
              <a:t>kysymystä.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(juoda) </a:t>
            </a:r>
            <a:r>
              <a:rPr lang="fi-FI" sz="2800" dirty="0">
                <a:solidFill>
                  <a:srgbClr val="FF0000"/>
                </a:solidFill>
              </a:rPr>
              <a:t>juotte</a:t>
            </a:r>
            <a:r>
              <a:rPr lang="fi-FI" sz="2800" dirty="0"/>
              <a:t> kahvia aamulla.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Alex (syödä, neg.) </a:t>
            </a:r>
            <a:r>
              <a:rPr lang="fi-FI" sz="2800" dirty="0">
                <a:solidFill>
                  <a:srgbClr val="FF0000"/>
                </a:solidFill>
              </a:rPr>
              <a:t>ei syö </a:t>
            </a:r>
            <a:r>
              <a:rPr lang="fi-FI" sz="2800" dirty="0"/>
              <a:t>aamupalaa.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(tuoda) </a:t>
            </a:r>
            <a:r>
              <a:rPr lang="fi-FI" sz="2800" dirty="0">
                <a:solidFill>
                  <a:srgbClr val="FF0000"/>
                </a:solidFill>
              </a:rPr>
              <a:t>tuon</a:t>
            </a:r>
            <a:r>
              <a:rPr lang="fi-FI" sz="2800" dirty="0"/>
              <a:t> sinulle kirjan.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 err="1"/>
              <a:t>Nauman</a:t>
            </a:r>
            <a:r>
              <a:rPr lang="fi-FI" sz="2800" dirty="0"/>
              <a:t> ja </a:t>
            </a:r>
            <a:r>
              <a:rPr lang="fi-FI" sz="2800" dirty="0" err="1"/>
              <a:t>Tabish</a:t>
            </a:r>
            <a:r>
              <a:rPr lang="fi-FI" sz="2800" dirty="0"/>
              <a:t> (viedä) </a:t>
            </a:r>
            <a:r>
              <a:rPr lang="fi-FI" sz="2800" dirty="0">
                <a:solidFill>
                  <a:srgbClr val="FF0000"/>
                </a:solidFill>
              </a:rPr>
              <a:t>vievät</a:t>
            </a:r>
            <a:r>
              <a:rPr lang="fi-FI" sz="2800" dirty="0"/>
              <a:t> kirjat kirjastoon.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98C34B6B-6345-4C45-B587-4C295A95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61" y="313758"/>
            <a:ext cx="1448105" cy="10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690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3E2"/>
      </a:lt2>
      <a:accent1>
        <a:srgbClr val="79AAB1"/>
      </a:accent1>
      <a:accent2>
        <a:srgbClr val="81AA9E"/>
      </a:accent2>
      <a:accent3>
        <a:srgbClr val="8BA3C0"/>
      </a:accent3>
      <a:accent4>
        <a:srgbClr val="BA7F95"/>
      </a:accent4>
      <a:accent5>
        <a:srgbClr val="C59694"/>
      </a:accent5>
      <a:accent6>
        <a:srgbClr val="BA9A7F"/>
      </a:accent6>
      <a:hlink>
        <a:srgbClr val="AE726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820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-apple-system</vt:lpstr>
      <vt:lpstr>Arial</vt:lpstr>
      <vt:lpstr>Avenir Next LT Pro</vt:lpstr>
      <vt:lpstr>Calibri</vt:lpstr>
      <vt:lpstr>Century Gothic</vt:lpstr>
      <vt:lpstr>Gill Sans Nova</vt:lpstr>
      <vt:lpstr>Neue Haas Grotesk Text Pro</vt:lpstr>
      <vt:lpstr>Segoe UI</vt:lpstr>
      <vt:lpstr>Trebuchet MS</vt:lpstr>
      <vt:lpstr>Wingdings 3</vt:lpstr>
      <vt:lpstr>AccentBoxVTI</vt:lpstr>
      <vt:lpstr>Office-teema</vt:lpstr>
      <vt:lpstr>GradientRiseVTI</vt:lpstr>
      <vt:lpstr>Facet</vt:lpstr>
      <vt:lpstr>Facet</vt:lpstr>
      <vt:lpstr>Facet</vt:lpstr>
      <vt:lpstr>Facet</vt:lpstr>
      <vt:lpstr>Oikein  hyvää huomenta kaikki!</vt:lpstr>
      <vt:lpstr>Tänään / maanantaina </vt:lpstr>
      <vt:lpstr>Alkulämmittely</vt:lpstr>
      <vt:lpstr>Viikonpäivät</vt:lpstr>
      <vt:lpstr>PowerPoint Presentation</vt:lpstr>
      <vt:lpstr> Kysymyssanat: tee kysymykset </vt:lpstr>
      <vt:lpstr> Kuuntele ja toista! </vt:lpstr>
      <vt:lpstr>Tee ko/kö kysymys!</vt:lpstr>
      <vt:lpstr>Verbityypit</vt:lpstr>
      <vt:lpstr>Verbityypit</vt:lpstr>
      <vt:lpstr>Lue teksti sivulla 37 ja vastaa kysymyksiin.</vt:lpstr>
      <vt:lpstr>Lue teksti ja vastaa kysymyksiin.</vt:lpstr>
      <vt:lpstr>PowerPoint Presentation</vt:lpstr>
      <vt:lpstr>Kysy ja parisi vastaa!</vt:lpstr>
      <vt:lpstr>PowerPoint Presentation</vt:lpstr>
      <vt:lpstr>PowerPoint Presentation</vt:lpstr>
      <vt:lpstr>PowerPoint Presentation</vt:lpstr>
      <vt:lpstr>Kirjan tehtävät </vt:lpstr>
      <vt:lpstr>2. Video and Self-evaluation (itsearviointi) (dedis = deadline ensi maanantai 20.11.)  MyCourses (detailed instructions) Palautus 20.11.</vt:lpstr>
      <vt:lpstr>PowerPoint Presentation</vt:lpstr>
      <vt:lpstr>PowerPoint Presentation</vt:lpstr>
      <vt:lpstr>Kotona/At home Kirjassa/ in the book</vt:lpstr>
      <vt:lpstr>Kotona/At home MyCourses</vt:lpstr>
      <vt:lpstr>Hyvää päivänjatkoa!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Oikein  hyvää iltapäivää kaikki!</dc:title>
  <dc:creator>Jäppinen Emese</dc:creator>
  <cp:lastModifiedBy>Keränen Anja</cp:lastModifiedBy>
  <cp:revision>39</cp:revision>
  <dcterms:created xsi:type="dcterms:W3CDTF">2022-09-26T07:18:40Z</dcterms:created>
  <dcterms:modified xsi:type="dcterms:W3CDTF">2024-01-26T09:52:56Z</dcterms:modified>
</cp:coreProperties>
</file>