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09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650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25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673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58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588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54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302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226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605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26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47A291A-65DD-49B1-BB2A-A08642FC92B6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EFEE16-D4B8-45CB-8F1D-1D4A3AB61677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03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numerot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9205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desimaaliluvut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- 0, 25   </a:t>
            </a:r>
            <a:r>
              <a:rPr lang="fi-FI" dirty="0" err="1"/>
              <a:t>noll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 </a:t>
            </a:r>
            <a:r>
              <a:rPr lang="fi-FI" dirty="0" err="1"/>
              <a:t>tjugofem</a:t>
            </a:r>
            <a:endParaRPr lang="fi-FI" dirty="0"/>
          </a:p>
          <a:p>
            <a:r>
              <a:rPr lang="fi-FI" dirty="0"/>
              <a:t>- 33, 45 </a:t>
            </a:r>
            <a:r>
              <a:rPr lang="fi-FI" dirty="0" err="1"/>
              <a:t>trettiotre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 </a:t>
            </a:r>
            <a:r>
              <a:rPr lang="fi-FI" dirty="0" err="1"/>
              <a:t>fyrtiofem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972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kellonajat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230" y="2084832"/>
            <a:ext cx="9720073" cy="4023360"/>
          </a:xfrm>
        </p:spPr>
        <p:txBody>
          <a:bodyPr/>
          <a:lstStyle/>
          <a:p>
            <a:r>
              <a:rPr lang="fi-FI" dirty="0"/>
              <a:t>- klo 7.00 – </a:t>
            </a:r>
            <a:r>
              <a:rPr lang="fi-FI" dirty="0" err="1"/>
              <a:t>klockan</a:t>
            </a:r>
            <a:r>
              <a:rPr lang="fi-FI" dirty="0"/>
              <a:t> </a:t>
            </a:r>
            <a:r>
              <a:rPr lang="fi-FI" dirty="0" err="1"/>
              <a:t>åtta</a:t>
            </a:r>
            <a:r>
              <a:rPr lang="fi-FI" dirty="0"/>
              <a:t> (</a:t>
            </a:r>
            <a:r>
              <a:rPr lang="fi-FI" dirty="0" err="1"/>
              <a:t>kl</a:t>
            </a:r>
            <a:r>
              <a:rPr lang="fi-FI" dirty="0"/>
              <a:t>. 8.00)</a:t>
            </a:r>
          </a:p>
          <a:p>
            <a:r>
              <a:rPr lang="fi-FI" dirty="0"/>
              <a:t>- klo 22.00 – </a:t>
            </a:r>
            <a:r>
              <a:rPr lang="fi-FI" dirty="0" err="1"/>
              <a:t>klockan</a:t>
            </a:r>
            <a:r>
              <a:rPr lang="fi-FI" dirty="0"/>
              <a:t> </a:t>
            </a:r>
            <a:r>
              <a:rPr lang="fi-FI" dirty="0" err="1"/>
              <a:t>tjugotvå</a:t>
            </a:r>
            <a:endParaRPr lang="fi-FI" dirty="0"/>
          </a:p>
          <a:p>
            <a:r>
              <a:rPr lang="fi-FI" dirty="0"/>
              <a:t>- 13.10 – </a:t>
            </a:r>
            <a:r>
              <a:rPr lang="fi-FI" dirty="0" err="1"/>
              <a:t>tio</a:t>
            </a:r>
            <a:r>
              <a:rPr lang="fi-FI" dirty="0"/>
              <a:t> </a:t>
            </a:r>
            <a:r>
              <a:rPr lang="fi-FI" dirty="0" err="1"/>
              <a:t>över</a:t>
            </a:r>
            <a:r>
              <a:rPr lang="fi-FI" dirty="0"/>
              <a:t> ett/</a:t>
            </a:r>
            <a:r>
              <a:rPr lang="fi-FI" dirty="0" err="1"/>
              <a:t>tretton</a:t>
            </a:r>
            <a:r>
              <a:rPr lang="fi-FI" dirty="0"/>
              <a:t>, </a:t>
            </a:r>
            <a:r>
              <a:rPr lang="fi-FI" dirty="0" err="1"/>
              <a:t>tretton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tio</a:t>
            </a:r>
            <a:endParaRPr lang="fi-FI" dirty="0"/>
          </a:p>
          <a:p>
            <a:r>
              <a:rPr lang="fi-FI" dirty="0"/>
              <a:t>- 13.30 – </a:t>
            </a:r>
            <a:r>
              <a:rPr lang="fi-FI" dirty="0" err="1"/>
              <a:t>halv</a:t>
            </a:r>
            <a:r>
              <a:rPr lang="fi-FI" dirty="0"/>
              <a:t> </a:t>
            </a:r>
            <a:r>
              <a:rPr lang="fi-FI" dirty="0" err="1"/>
              <a:t>två</a:t>
            </a:r>
            <a:r>
              <a:rPr lang="fi-FI" dirty="0"/>
              <a:t>/ </a:t>
            </a:r>
            <a:r>
              <a:rPr lang="fi-FI" dirty="0" err="1"/>
              <a:t>tretton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trettio</a:t>
            </a:r>
            <a:endParaRPr lang="fi-FI" dirty="0"/>
          </a:p>
          <a:p>
            <a:r>
              <a:rPr lang="fi-FI" dirty="0"/>
              <a:t>- 13.50 – </a:t>
            </a:r>
            <a:r>
              <a:rPr lang="fi-FI" dirty="0" err="1"/>
              <a:t>tio</a:t>
            </a:r>
            <a:r>
              <a:rPr lang="fi-FI" dirty="0"/>
              <a:t> i </a:t>
            </a:r>
            <a:r>
              <a:rPr lang="fi-FI" dirty="0" err="1"/>
              <a:t>två</a:t>
            </a:r>
            <a:r>
              <a:rPr lang="fi-FI" dirty="0"/>
              <a:t>/</a:t>
            </a:r>
            <a:r>
              <a:rPr lang="fi-FI" dirty="0" err="1"/>
              <a:t>tio</a:t>
            </a:r>
            <a:r>
              <a:rPr lang="fi-FI" dirty="0"/>
              <a:t> </a:t>
            </a:r>
            <a:r>
              <a:rPr lang="fi-FI" dirty="0" err="1"/>
              <a:t>före</a:t>
            </a:r>
            <a:r>
              <a:rPr lang="fi-FI" dirty="0"/>
              <a:t> </a:t>
            </a:r>
            <a:r>
              <a:rPr lang="fi-FI" dirty="0" err="1"/>
              <a:t>två</a:t>
            </a:r>
            <a:r>
              <a:rPr lang="fi-FI" dirty="0"/>
              <a:t>,   </a:t>
            </a:r>
            <a:r>
              <a:rPr lang="fi-FI" dirty="0" err="1"/>
              <a:t>tretton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femtio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846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Päivämäärät ja vuosiluvut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2272352"/>
            <a:ext cx="9720073" cy="4023360"/>
          </a:xfrm>
        </p:spPr>
        <p:txBody>
          <a:bodyPr/>
          <a:lstStyle/>
          <a:p>
            <a:r>
              <a:rPr lang="fi-FI" dirty="0"/>
              <a:t>- 4.12 –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fjärde</a:t>
            </a:r>
            <a:r>
              <a:rPr lang="fi-FI" dirty="0"/>
              <a:t> </a:t>
            </a:r>
            <a:r>
              <a:rPr lang="fi-FI" dirty="0" err="1"/>
              <a:t>december</a:t>
            </a:r>
            <a:r>
              <a:rPr lang="fi-FI" dirty="0"/>
              <a:t> tai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fjärde</a:t>
            </a:r>
            <a:r>
              <a:rPr lang="fi-FI" dirty="0"/>
              <a:t> i </a:t>
            </a:r>
            <a:r>
              <a:rPr lang="fi-FI" dirty="0" err="1"/>
              <a:t>tolfte</a:t>
            </a:r>
            <a:endParaRPr lang="fi-FI" dirty="0"/>
          </a:p>
          <a:p>
            <a:r>
              <a:rPr lang="fi-FI" dirty="0"/>
              <a:t>- 31.10 –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trettioförsta</a:t>
            </a:r>
            <a:r>
              <a:rPr lang="fi-FI" dirty="0"/>
              <a:t> </a:t>
            </a:r>
            <a:r>
              <a:rPr lang="fi-FI" dirty="0" err="1"/>
              <a:t>oktober</a:t>
            </a:r>
            <a:r>
              <a:rPr lang="fi-FI" dirty="0"/>
              <a:t> tai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trettioförsta</a:t>
            </a:r>
            <a:r>
              <a:rPr lang="fi-FI" dirty="0"/>
              <a:t> i </a:t>
            </a:r>
            <a:r>
              <a:rPr lang="fi-FI" dirty="0" err="1"/>
              <a:t>tionde</a:t>
            </a:r>
            <a:endParaRPr lang="fi-FI" dirty="0"/>
          </a:p>
          <a:p>
            <a:r>
              <a:rPr lang="fi-FI" dirty="0"/>
              <a:t>- 1987 – </a:t>
            </a:r>
            <a:r>
              <a:rPr lang="fi-FI" dirty="0" err="1"/>
              <a:t>nittonhundraåttiosju</a:t>
            </a:r>
            <a:endParaRPr lang="fi-FI" dirty="0"/>
          </a:p>
          <a:p>
            <a:r>
              <a:rPr lang="fi-FI" dirty="0"/>
              <a:t>- 1757 - </a:t>
            </a:r>
            <a:r>
              <a:rPr lang="fi-FI" dirty="0" err="1"/>
              <a:t>sjuttonhundrafemtiosju</a:t>
            </a:r>
            <a:endParaRPr lang="fi-FI" dirty="0"/>
          </a:p>
          <a:p>
            <a:r>
              <a:rPr lang="fi-FI" dirty="0"/>
              <a:t>- 2001 -  </a:t>
            </a:r>
            <a:r>
              <a:rPr lang="fi-FI" dirty="0" err="1"/>
              <a:t>tjugohundraett</a:t>
            </a:r>
            <a:endParaRPr lang="fi-FI" dirty="0"/>
          </a:p>
          <a:p>
            <a:r>
              <a:rPr lang="fi-FI" dirty="0"/>
              <a:t>- 2016 - </a:t>
            </a:r>
            <a:r>
              <a:rPr lang="fi-FI" dirty="0" err="1"/>
              <a:t>tjugohundrasexton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89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528549"/>
            <a:ext cx="9720073" cy="4780811"/>
          </a:xfrm>
        </p:spPr>
        <p:txBody>
          <a:bodyPr/>
          <a:lstStyle/>
          <a:p>
            <a:r>
              <a:rPr lang="fi-FI" dirty="0"/>
              <a:t>- 1 mm  - en </a:t>
            </a:r>
            <a:r>
              <a:rPr lang="fi-FI" dirty="0" err="1"/>
              <a:t>millimeter</a:t>
            </a:r>
            <a:endParaRPr lang="fi-FI" dirty="0"/>
          </a:p>
          <a:p>
            <a:r>
              <a:rPr lang="fi-FI" dirty="0"/>
              <a:t>- 2 cm -  </a:t>
            </a:r>
            <a:r>
              <a:rPr lang="fi-FI" dirty="0" err="1"/>
              <a:t>två</a:t>
            </a:r>
            <a:r>
              <a:rPr lang="fi-FI" dirty="0"/>
              <a:t> </a:t>
            </a:r>
            <a:r>
              <a:rPr lang="fi-FI" dirty="0" err="1"/>
              <a:t>centimeter</a:t>
            </a:r>
            <a:endParaRPr lang="fi-FI" dirty="0"/>
          </a:p>
          <a:p>
            <a:r>
              <a:rPr lang="fi-FI" dirty="0"/>
              <a:t>- 3 m – </a:t>
            </a:r>
            <a:r>
              <a:rPr lang="fi-FI" dirty="0" err="1"/>
              <a:t>tre</a:t>
            </a:r>
            <a:r>
              <a:rPr lang="fi-FI" dirty="0"/>
              <a:t> </a:t>
            </a:r>
            <a:r>
              <a:rPr lang="fi-FI" dirty="0" err="1"/>
              <a:t>meter</a:t>
            </a:r>
            <a:endParaRPr lang="fi-FI" dirty="0"/>
          </a:p>
          <a:p>
            <a:r>
              <a:rPr lang="fi-FI" dirty="0"/>
              <a:t>- 4 km – </a:t>
            </a:r>
            <a:r>
              <a:rPr lang="fi-FI" dirty="0" err="1"/>
              <a:t>fyra</a:t>
            </a:r>
            <a:r>
              <a:rPr lang="fi-FI" dirty="0"/>
              <a:t> </a:t>
            </a:r>
            <a:r>
              <a:rPr lang="fi-FI" dirty="0" err="1"/>
              <a:t>kilometer</a:t>
            </a:r>
            <a:endParaRPr lang="fi-FI" dirty="0"/>
          </a:p>
          <a:p>
            <a:r>
              <a:rPr lang="fi-FI" dirty="0"/>
              <a:t>- 5 dl – </a:t>
            </a:r>
            <a:r>
              <a:rPr lang="fi-FI" dirty="0" err="1"/>
              <a:t>fyra</a:t>
            </a:r>
            <a:r>
              <a:rPr lang="fi-FI" dirty="0"/>
              <a:t> </a:t>
            </a:r>
            <a:r>
              <a:rPr lang="fi-FI" dirty="0" err="1"/>
              <a:t>deciliter</a:t>
            </a:r>
            <a:endParaRPr lang="fi-FI" dirty="0"/>
          </a:p>
          <a:p>
            <a:r>
              <a:rPr lang="fi-FI" dirty="0"/>
              <a:t>- 6 l – </a:t>
            </a:r>
            <a:r>
              <a:rPr lang="fi-FI" dirty="0" err="1"/>
              <a:t>fem</a:t>
            </a:r>
            <a:r>
              <a:rPr lang="fi-FI" dirty="0"/>
              <a:t> </a:t>
            </a:r>
            <a:r>
              <a:rPr lang="fi-FI" dirty="0" err="1"/>
              <a:t>liter</a:t>
            </a:r>
            <a:endParaRPr lang="fi-FI" dirty="0"/>
          </a:p>
          <a:p>
            <a:r>
              <a:rPr lang="fi-FI" dirty="0"/>
              <a:t>- 7 g – </a:t>
            </a:r>
            <a:r>
              <a:rPr lang="fi-FI" dirty="0" err="1"/>
              <a:t>sju</a:t>
            </a:r>
            <a:r>
              <a:rPr lang="fi-FI" dirty="0"/>
              <a:t> </a:t>
            </a:r>
            <a:r>
              <a:rPr lang="fi-FI" dirty="0" err="1"/>
              <a:t>gram</a:t>
            </a:r>
            <a:endParaRPr lang="fi-FI" dirty="0"/>
          </a:p>
          <a:p>
            <a:r>
              <a:rPr lang="fi-FI" dirty="0"/>
              <a:t>- 8 kg – </a:t>
            </a:r>
            <a:r>
              <a:rPr lang="fi-FI" dirty="0" err="1"/>
              <a:t>åtta</a:t>
            </a:r>
            <a:r>
              <a:rPr lang="fi-FI" dirty="0"/>
              <a:t> kilo</a:t>
            </a:r>
          </a:p>
          <a:p>
            <a:r>
              <a:rPr lang="fi-FI" dirty="0"/>
              <a:t>- 100 c – </a:t>
            </a:r>
            <a:r>
              <a:rPr lang="fi-FI" dirty="0" err="1"/>
              <a:t>hundra</a:t>
            </a:r>
            <a:r>
              <a:rPr lang="fi-FI" dirty="0"/>
              <a:t> </a:t>
            </a:r>
            <a:r>
              <a:rPr lang="fi-FI" dirty="0" err="1"/>
              <a:t>cent</a:t>
            </a:r>
            <a:endParaRPr lang="fi-FI" dirty="0"/>
          </a:p>
          <a:p>
            <a:r>
              <a:rPr lang="fi-FI" dirty="0"/>
              <a:t>- 34 € - </a:t>
            </a:r>
            <a:r>
              <a:rPr lang="fi-FI" dirty="0" err="1"/>
              <a:t>trettiofyra</a:t>
            </a:r>
            <a:r>
              <a:rPr lang="fi-FI" dirty="0"/>
              <a:t> euro</a:t>
            </a:r>
          </a:p>
        </p:txBody>
      </p:sp>
    </p:spTree>
    <p:extLst>
      <p:ext uri="{BB962C8B-B14F-4D97-AF65-F5344CB8AC3E}">
        <p14:creationId xmlns:p14="http://schemas.microsoft.com/office/powerpoint/2010/main" val="345570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15910"/>
            <a:ext cx="9720072" cy="631065"/>
          </a:xfrm>
        </p:spPr>
        <p:txBody>
          <a:bodyPr>
            <a:normAutofit fontScale="90000"/>
          </a:bodyPr>
          <a:lstStyle/>
          <a:p>
            <a:r>
              <a:rPr lang="fi-FI" dirty="0"/>
              <a:t>luvut 0 - 10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202372"/>
              </p:ext>
            </p:extLst>
          </p:nvPr>
        </p:nvGraphicFramePr>
        <p:xfrm>
          <a:off x="1023938" y="549570"/>
          <a:ext cx="9720261" cy="6102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8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061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Perusluvut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Järjestysluvut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noll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726"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ett</a:t>
                      </a:r>
                      <a:r>
                        <a:rPr lang="fi-FI" baseline="0" dirty="0"/>
                        <a:t> (en tai ett pääsanan mukaan)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</a:t>
                      </a:r>
                      <a:r>
                        <a:rPr lang="fi-FI" dirty="0" err="1"/>
                        <a:t>den</a:t>
                      </a:r>
                      <a:r>
                        <a:rPr lang="fi-FI" dirty="0"/>
                        <a:t>/</a:t>
                      </a:r>
                      <a:r>
                        <a:rPr lang="fi-FI" dirty="0" err="1"/>
                        <a:t>det</a:t>
                      </a:r>
                      <a:r>
                        <a:rPr lang="fi-FI" dirty="0"/>
                        <a:t>/de)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första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andra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tredje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fyra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fjärde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femte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sex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sjätte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sjunde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åtta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åttonde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209">
                <a:tc>
                  <a:txBody>
                    <a:bodyPr/>
                    <a:lstStyle/>
                    <a:p>
                      <a:r>
                        <a:rPr lang="fi-FI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749">
                <a:tc>
                  <a:txBody>
                    <a:bodyPr/>
                    <a:lstStyle/>
                    <a:p>
                      <a:r>
                        <a:rPr lang="fi-FI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62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141669"/>
            <a:ext cx="9720072" cy="888642"/>
          </a:xfrm>
        </p:spPr>
        <p:txBody>
          <a:bodyPr/>
          <a:lstStyle/>
          <a:p>
            <a:r>
              <a:rPr lang="fi-FI" sz="4500" dirty="0">
                <a:solidFill>
                  <a:prstClr val="black">
                    <a:lumMod val="95000"/>
                    <a:lumOff val="5000"/>
                  </a:prstClr>
                </a:solidFill>
              </a:rPr>
              <a:t>luvut 11 - 20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917978"/>
              </p:ext>
            </p:extLst>
          </p:nvPr>
        </p:nvGraphicFramePr>
        <p:xfrm>
          <a:off x="895149" y="901522"/>
          <a:ext cx="9720262" cy="44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0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20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Perusluvut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Järjestysluvut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74">
                <a:tc>
                  <a:txBody>
                    <a:bodyPr/>
                    <a:lstStyle/>
                    <a:p>
                      <a:r>
                        <a:rPr lang="fi-FI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elva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</a:t>
                      </a:r>
                      <a:r>
                        <a:rPr lang="fi-FI" dirty="0" err="1"/>
                        <a:t>den</a:t>
                      </a:r>
                      <a:r>
                        <a:rPr lang="fi-FI" dirty="0"/>
                        <a:t>/</a:t>
                      </a:r>
                      <a:r>
                        <a:rPr lang="fi-FI" dirty="0" err="1"/>
                        <a:t>det</a:t>
                      </a:r>
                      <a:r>
                        <a:rPr lang="fi-FI" dirty="0"/>
                        <a:t>/de)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elfte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tolv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tolfte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tretton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fjorton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fjortonde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femton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femtonde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sexton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sextonde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sjutton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sjuttonde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aderton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arton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adertonde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artonde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nitton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nittonde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r>
                        <a:rPr lang="fi-FI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07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141669"/>
            <a:ext cx="9720072" cy="888642"/>
          </a:xfrm>
        </p:spPr>
        <p:txBody>
          <a:bodyPr/>
          <a:lstStyle/>
          <a:p>
            <a:r>
              <a:rPr lang="fi-FI" sz="4500" dirty="0">
                <a:solidFill>
                  <a:prstClr val="black">
                    <a:lumMod val="95000"/>
                    <a:lumOff val="5000"/>
                  </a:prstClr>
                </a:solidFill>
              </a:rPr>
              <a:t>21, 22, 23… 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18248"/>
              </p:ext>
            </p:extLst>
          </p:nvPr>
        </p:nvGraphicFramePr>
        <p:xfrm>
          <a:off x="895149" y="1030310"/>
          <a:ext cx="9720261" cy="4350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4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49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Perusluvut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Järjestysluvut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tjugoett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</a:t>
                      </a:r>
                      <a:r>
                        <a:rPr lang="fi-FI" dirty="0" err="1"/>
                        <a:t>den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det</a:t>
                      </a:r>
                      <a:r>
                        <a:rPr lang="fi-FI" dirty="0"/>
                        <a:t>, 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tjugoförsta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tjugotvå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tjugoandra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tjugotre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tjugotredje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tjugofyra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tjugofjärde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tjugofem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tjugofemte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tjugosex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tjugosjätte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tjugosju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tjugosjunde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tjugoåtta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tjugoåttonde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tjugonio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tjugonionde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44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141669"/>
            <a:ext cx="9720072" cy="888642"/>
          </a:xfrm>
        </p:spPr>
        <p:txBody>
          <a:bodyPr/>
          <a:lstStyle/>
          <a:p>
            <a:r>
              <a:rPr lang="fi-FI" sz="4500" dirty="0">
                <a:solidFill>
                  <a:prstClr val="black">
                    <a:lumMod val="95000"/>
                    <a:lumOff val="5000"/>
                  </a:prstClr>
                </a:solidFill>
              </a:rPr>
              <a:t>kymmenluvut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702515"/>
              </p:ext>
            </p:extLst>
          </p:nvPr>
        </p:nvGraphicFramePr>
        <p:xfrm>
          <a:off x="895149" y="1030310"/>
          <a:ext cx="9720262" cy="4350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2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7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49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Perusluvut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Järjestysluvut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</a:t>
                      </a:r>
                      <a:r>
                        <a:rPr lang="fi-FI" dirty="0" err="1"/>
                        <a:t>den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det</a:t>
                      </a:r>
                      <a:r>
                        <a:rPr lang="fi-FI" dirty="0"/>
                        <a:t>, 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tjugonde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trettio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trettionde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fyrtio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fyrtionde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femtio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femtionde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sextio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sextionde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sjuttio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sjuttionde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åttio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åttionde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nittio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nittionde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r>
                        <a:rPr lang="fi-FI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hundra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hundrade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49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28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5149" y="141670"/>
            <a:ext cx="9849051" cy="528032"/>
          </a:xfrm>
        </p:spPr>
        <p:txBody>
          <a:bodyPr>
            <a:normAutofit fontScale="90000"/>
          </a:bodyPr>
          <a:lstStyle/>
          <a:p>
            <a:r>
              <a:rPr lang="fi-FI" sz="4500" dirty="0">
                <a:solidFill>
                  <a:prstClr val="black">
                    <a:lumMod val="95000"/>
                    <a:lumOff val="5000"/>
                  </a:prstClr>
                </a:solidFill>
              </a:rPr>
              <a:t>100, 101, 102…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010983"/>
              </p:ext>
            </p:extLst>
          </p:nvPr>
        </p:nvGraphicFramePr>
        <p:xfrm>
          <a:off x="323648" y="634554"/>
          <a:ext cx="10992052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0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56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Perusluku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Järjestysluku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(ett</a:t>
                      </a:r>
                      <a:r>
                        <a:rPr lang="fi-FI" baseline="0" dirty="0"/>
                        <a:t>) </a:t>
                      </a:r>
                      <a:r>
                        <a:rPr lang="fi-FI" baseline="0" dirty="0" err="1"/>
                        <a:t>hundra</a:t>
                      </a:r>
                      <a:r>
                        <a:rPr lang="fi-FI" baseline="0" dirty="0"/>
                        <a:t>   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</a:t>
                      </a:r>
                      <a:r>
                        <a:rPr lang="fi-FI" dirty="0" err="1"/>
                        <a:t>den</a:t>
                      </a:r>
                      <a:r>
                        <a:rPr lang="fi-FI" dirty="0"/>
                        <a:t>/</a:t>
                      </a:r>
                      <a:r>
                        <a:rPr lang="fi-FI" dirty="0" err="1"/>
                        <a:t>det</a:t>
                      </a:r>
                      <a:r>
                        <a:rPr lang="fi-FI" dirty="0"/>
                        <a:t>/de)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hundrade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(ett) </a:t>
                      </a:r>
                      <a:r>
                        <a:rPr lang="fi-FI" dirty="0" err="1"/>
                        <a:t>hundraett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hundraförsta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(ett) </a:t>
                      </a:r>
                      <a:r>
                        <a:rPr lang="fi-FI" dirty="0" err="1"/>
                        <a:t>hundratvå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hundraandra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(ett)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hundrafyrtiofem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hundrafyrtiofemte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tvåhundra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tvåhundrade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300</a:t>
                      </a:r>
                      <a:r>
                        <a:rPr lang="fi-FI" baseline="0" dirty="0"/>
                        <a:t>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trehundra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trehundrade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398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trehundranittioåtta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trehundranittioåttonde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(ett)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tusen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tusende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tvåtusen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tvåtusende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2578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tvåtusensjuttioåtta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tvåtusensjuttioåttonde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tiotusen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tiotusende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200 000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tvåhundratusen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tvåhundratusende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1 000 000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 </a:t>
                      </a:r>
                      <a:r>
                        <a:rPr lang="fi-FI" dirty="0" err="1"/>
                        <a:t>miljon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miljonte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r>
                        <a:rPr lang="fi-FI" dirty="0"/>
                        <a:t>2 000 000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miljoner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två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miljonte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04742">
                <a:tc>
                  <a:txBody>
                    <a:bodyPr/>
                    <a:lstStyle/>
                    <a:p>
                      <a:r>
                        <a:rPr lang="fi-FI" dirty="0"/>
                        <a:t>1 000 000 000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 </a:t>
                      </a:r>
                      <a:r>
                        <a:rPr lang="fi-FI" dirty="0" err="1"/>
                        <a:t>miljard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78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Peruslukujen käytöstä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- taipumattomia, paitsi en ja ett pääsanan mukaan</a:t>
            </a:r>
          </a:p>
          <a:p>
            <a:r>
              <a:rPr lang="fi-FI" dirty="0"/>
              <a:t>- luvusta kaksi alkaen pääsanat ovat monikon epämääräisessä muodossa</a:t>
            </a:r>
          </a:p>
          <a:p>
            <a:pPr lvl="2"/>
            <a:r>
              <a:rPr lang="fi-FI" dirty="0" err="1"/>
              <a:t>två</a:t>
            </a:r>
            <a:r>
              <a:rPr lang="fi-FI" dirty="0"/>
              <a:t> </a:t>
            </a:r>
            <a:r>
              <a:rPr lang="fi-FI" dirty="0" err="1"/>
              <a:t>biljetter</a:t>
            </a:r>
            <a:r>
              <a:rPr lang="fi-FI" dirty="0"/>
              <a:t> (kaksi lippua)</a:t>
            </a:r>
          </a:p>
          <a:p>
            <a:pPr lvl="2"/>
            <a:r>
              <a:rPr lang="fi-FI" dirty="0" err="1"/>
              <a:t>sju</a:t>
            </a:r>
            <a:r>
              <a:rPr lang="fi-FI" dirty="0"/>
              <a:t> </a:t>
            </a:r>
            <a:r>
              <a:rPr lang="fi-FI" dirty="0" err="1"/>
              <a:t>vänner</a:t>
            </a:r>
            <a:r>
              <a:rPr lang="fi-FI" dirty="0"/>
              <a:t> (seitsemän ystävää)</a:t>
            </a:r>
          </a:p>
          <a:p>
            <a:pPr lvl="2"/>
            <a:r>
              <a:rPr lang="fi-FI" dirty="0" err="1"/>
              <a:t>hundra</a:t>
            </a:r>
            <a:r>
              <a:rPr lang="fi-FI" dirty="0"/>
              <a:t> </a:t>
            </a:r>
            <a:r>
              <a:rPr lang="fi-FI" dirty="0" err="1"/>
              <a:t>sidor</a:t>
            </a:r>
            <a:r>
              <a:rPr lang="fi-FI" dirty="0"/>
              <a:t> (sata sivua)</a:t>
            </a:r>
          </a:p>
          <a:p>
            <a:pPr lvl="2"/>
            <a:r>
              <a:rPr lang="fi-FI" dirty="0" err="1"/>
              <a:t>tio</a:t>
            </a:r>
            <a:r>
              <a:rPr lang="fi-FI" dirty="0"/>
              <a:t> </a:t>
            </a:r>
            <a:r>
              <a:rPr lang="fi-FI" dirty="0" err="1"/>
              <a:t>deltagare</a:t>
            </a:r>
            <a:r>
              <a:rPr lang="fi-FI" dirty="0"/>
              <a:t> (kymmenen osallistujaa)</a:t>
            </a:r>
          </a:p>
          <a:p>
            <a:pPr marL="310896" lvl="2" indent="0">
              <a:buNone/>
            </a:pPr>
            <a:endParaRPr lang="fi-FI" dirty="0"/>
          </a:p>
          <a:p>
            <a:pPr lvl="2">
              <a:buFontTx/>
              <a:buChar char="-"/>
            </a:pPr>
            <a:r>
              <a:rPr lang="fi-FI" sz="2200" dirty="0">
                <a:solidFill>
                  <a:prstClr val="black"/>
                </a:solidFill>
              </a:rPr>
              <a:t>Lukusanoja voidaan </a:t>
            </a:r>
            <a:r>
              <a:rPr lang="fi-FI" sz="2200" dirty="0" err="1">
                <a:solidFill>
                  <a:prstClr val="black"/>
                </a:solidFill>
              </a:rPr>
              <a:t>substantivoida</a:t>
            </a:r>
            <a:endParaRPr lang="fi-FI" sz="2200" dirty="0">
              <a:solidFill>
                <a:prstClr val="black"/>
              </a:solidFill>
            </a:endParaRPr>
          </a:p>
          <a:p>
            <a:pPr lvl="3">
              <a:buFontTx/>
              <a:buChar char="-"/>
            </a:pPr>
            <a:r>
              <a:rPr lang="fi-FI" dirty="0" err="1">
                <a:solidFill>
                  <a:prstClr val="black"/>
                </a:solidFill>
              </a:rPr>
              <a:t>Kan</a:t>
            </a:r>
            <a:r>
              <a:rPr lang="fi-FI" dirty="0">
                <a:solidFill>
                  <a:prstClr val="black"/>
                </a:solidFill>
              </a:rPr>
              <a:t> du </a:t>
            </a:r>
            <a:r>
              <a:rPr lang="fi-FI" dirty="0" err="1">
                <a:solidFill>
                  <a:prstClr val="black"/>
                </a:solidFill>
              </a:rPr>
              <a:t>ge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mig</a:t>
            </a:r>
            <a:r>
              <a:rPr lang="fi-FI" dirty="0">
                <a:solidFill>
                  <a:prstClr val="black"/>
                </a:solidFill>
              </a:rPr>
              <a:t> en </a:t>
            </a:r>
            <a:r>
              <a:rPr lang="fi-FI" dirty="0" err="1">
                <a:solidFill>
                  <a:prstClr val="black"/>
                </a:solidFill>
              </a:rPr>
              <a:t>femma</a:t>
            </a:r>
            <a:r>
              <a:rPr lang="fi-FI" dirty="0">
                <a:solidFill>
                  <a:prstClr val="black"/>
                </a:solidFill>
              </a:rPr>
              <a:t>? (Voitko antaa minulle vitosen?)</a:t>
            </a:r>
          </a:p>
          <a:p>
            <a:pPr lvl="3">
              <a:buFontTx/>
              <a:buChar char="-"/>
            </a:pPr>
            <a:r>
              <a:rPr lang="fi-FI" dirty="0">
                <a:solidFill>
                  <a:prstClr val="black"/>
                </a:solidFill>
              </a:rPr>
              <a:t>De </a:t>
            </a:r>
            <a:r>
              <a:rPr lang="fi-FI" dirty="0" err="1">
                <a:solidFill>
                  <a:prstClr val="black"/>
                </a:solidFill>
              </a:rPr>
              <a:t>bor</a:t>
            </a:r>
            <a:r>
              <a:rPr lang="fi-FI" dirty="0">
                <a:solidFill>
                  <a:prstClr val="black"/>
                </a:solidFill>
              </a:rPr>
              <a:t> i en </a:t>
            </a:r>
            <a:r>
              <a:rPr lang="fi-FI" dirty="0" err="1">
                <a:solidFill>
                  <a:prstClr val="black"/>
                </a:solidFill>
              </a:rPr>
              <a:t>etta</a:t>
            </a:r>
            <a:r>
              <a:rPr lang="fi-FI" dirty="0">
                <a:solidFill>
                  <a:prstClr val="black"/>
                </a:solidFill>
              </a:rPr>
              <a:t>/en </a:t>
            </a:r>
            <a:r>
              <a:rPr lang="fi-FI" dirty="0" err="1">
                <a:solidFill>
                  <a:prstClr val="black"/>
                </a:solidFill>
              </a:rPr>
              <a:t>tvåa</a:t>
            </a:r>
            <a:r>
              <a:rPr lang="fi-FI" dirty="0">
                <a:solidFill>
                  <a:prstClr val="black"/>
                </a:solidFill>
              </a:rPr>
              <a:t>/en </a:t>
            </a:r>
            <a:r>
              <a:rPr lang="fi-FI" dirty="0" err="1">
                <a:solidFill>
                  <a:prstClr val="black"/>
                </a:solidFill>
              </a:rPr>
              <a:t>trea</a:t>
            </a:r>
            <a:r>
              <a:rPr lang="fi-FI" dirty="0">
                <a:solidFill>
                  <a:prstClr val="black"/>
                </a:solidFill>
              </a:rPr>
              <a:t>… (He asuvat yksiössä/kaksiossa/kolmiossa…)</a:t>
            </a:r>
          </a:p>
          <a:p>
            <a:pPr lvl="3">
              <a:buFontTx/>
              <a:buChar char="-"/>
            </a:pPr>
            <a:r>
              <a:rPr lang="fi-FI" dirty="0" err="1">
                <a:solidFill>
                  <a:prstClr val="black"/>
                </a:solidFill>
              </a:rPr>
              <a:t>Jag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fick</a:t>
            </a:r>
            <a:r>
              <a:rPr lang="fi-FI" dirty="0">
                <a:solidFill>
                  <a:prstClr val="black"/>
                </a:solidFill>
              </a:rPr>
              <a:t> en </a:t>
            </a:r>
            <a:r>
              <a:rPr lang="fi-FI" dirty="0" err="1">
                <a:solidFill>
                  <a:prstClr val="black"/>
                </a:solidFill>
              </a:rPr>
              <a:t>fyra</a:t>
            </a:r>
            <a:r>
              <a:rPr lang="fi-FI" dirty="0">
                <a:solidFill>
                  <a:prstClr val="black"/>
                </a:solidFill>
              </a:rPr>
              <a:t> i </a:t>
            </a:r>
            <a:r>
              <a:rPr lang="fi-FI" dirty="0" err="1">
                <a:solidFill>
                  <a:prstClr val="black"/>
                </a:solidFill>
              </a:rPr>
              <a:t>provet</a:t>
            </a:r>
            <a:r>
              <a:rPr lang="fi-FI" dirty="0">
                <a:solidFill>
                  <a:prstClr val="black"/>
                </a:solidFill>
              </a:rPr>
              <a:t>. (Sain nelosen kokeista.)</a:t>
            </a:r>
            <a:endParaRPr lang="fi-FI" dirty="0"/>
          </a:p>
          <a:p>
            <a:pPr lvl="3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224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Järjestyslukujen käytöstä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- käytetään kuten adjektiivit</a:t>
            </a:r>
          </a:p>
          <a:p>
            <a:r>
              <a:rPr lang="fi-FI" dirty="0"/>
              <a:t>- edessä määräinen artikkeli suvun ja luvun mukaan (</a:t>
            </a:r>
            <a:r>
              <a:rPr lang="fi-FI" dirty="0" err="1"/>
              <a:t>den</a:t>
            </a:r>
            <a:r>
              <a:rPr lang="fi-FI" dirty="0"/>
              <a:t>/</a:t>
            </a:r>
            <a:r>
              <a:rPr lang="fi-FI" dirty="0" err="1"/>
              <a:t>det</a:t>
            </a:r>
            <a:r>
              <a:rPr lang="fi-FI" dirty="0"/>
              <a:t>/de)</a:t>
            </a:r>
          </a:p>
          <a:p>
            <a:r>
              <a:rPr lang="fi-FI" dirty="0"/>
              <a:t>- substantiivi määräisessä muodossa</a:t>
            </a:r>
          </a:p>
          <a:p>
            <a:pPr lvl="1"/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första</a:t>
            </a:r>
            <a:r>
              <a:rPr lang="fi-FI" dirty="0"/>
              <a:t> </a:t>
            </a:r>
            <a:r>
              <a:rPr lang="fi-FI" dirty="0" err="1"/>
              <a:t>gången</a:t>
            </a:r>
            <a:r>
              <a:rPr lang="fi-FI" dirty="0"/>
              <a:t> (ensimmäinen kerta)</a:t>
            </a:r>
          </a:p>
          <a:p>
            <a:pPr lvl="1"/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fjärde</a:t>
            </a:r>
            <a:r>
              <a:rPr lang="fi-FI" dirty="0"/>
              <a:t> </a:t>
            </a:r>
            <a:r>
              <a:rPr lang="fi-FI" dirty="0" err="1"/>
              <a:t>meddelandet</a:t>
            </a:r>
            <a:r>
              <a:rPr lang="fi-FI" dirty="0"/>
              <a:t> (neljäs viesti)</a:t>
            </a:r>
          </a:p>
          <a:p>
            <a:pPr lvl="1"/>
            <a:r>
              <a:rPr lang="fi-FI" dirty="0"/>
              <a:t>de </a:t>
            </a:r>
            <a:r>
              <a:rPr lang="fi-FI" dirty="0" err="1"/>
              <a:t>sjätte</a:t>
            </a:r>
            <a:r>
              <a:rPr lang="fi-FI" dirty="0"/>
              <a:t> </a:t>
            </a:r>
            <a:r>
              <a:rPr lang="fi-FI" dirty="0" err="1"/>
              <a:t>tävlarna</a:t>
            </a:r>
            <a:r>
              <a:rPr lang="fi-FI" dirty="0"/>
              <a:t> (kuudennet kilpailijat)</a:t>
            </a:r>
          </a:p>
          <a:p>
            <a:pPr lvl="1"/>
            <a:endParaRPr lang="fi-FI" dirty="0"/>
          </a:p>
          <a:p>
            <a:pPr lvl="1">
              <a:buFontTx/>
              <a:buChar char="-"/>
            </a:pPr>
            <a:r>
              <a:rPr lang="fi-FI" dirty="0"/>
              <a:t>Joskus käytetään epämääräistä artikkelia</a:t>
            </a:r>
          </a:p>
          <a:p>
            <a:pPr lvl="1">
              <a:buFontTx/>
              <a:buChar char="-"/>
            </a:pP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få</a:t>
            </a:r>
            <a:r>
              <a:rPr lang="fi-FI" dirty="0"/>
              <a:t> ett </a:t>
            </a:r>
            <a:r>
              <a:rPr lang="fi-FI" dirty="0" err="1"/>
              <a:t>tredje</a:t>
            </a:r>
            <a:r>
              <a:rPr lang="fi-FI" dirty="0"/>
              <a:t> </a:t>
            </a:r>
            <a:r>
              <a:rPr lang="fi-FI" dirty="0" err="1"/>
              <a:t>glas</a:t>
            </a:r>
            <a:r>
              <a:rPr lang="fi-FI" dirty="0"/>
              <a:t> </a:t>
            </a:r>
            <a:r>
              <a:rPr lang="fi-FI" dirty="0" err="1"/>
              <a:t>vatten</a:t>
            </a:r>
            <a:r>
              <a:rPr lang="fi-FI" dirty="0"/>
              <a:t>? (Voinko saada kolmannen lasin vettä?)</a:t>
            </a:r>
          </a:p>
        </p:txBody>
      </p:sp>
    </p:spTree>
    <p:extLst>
      <p:ext uri="{BB962C8B-B14F-4D97-AF65-F5344CB8AC3E}">
        <p14:creationId xmlns:p14="http://schemas.microsoft.com/office/powerpoint/2010/main" val="383696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desimaaliluvut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i-FI" dirty="0"/>
              <a:t>¼  en </a:t>
            </a:r>
            <a:r>
              <a:rPr lang="fi-FI" dirty="0" err="1"/>
              <a:t>fjärdedel</a:t>
            </a:r>
            <a:endParaRPr lang="fi-FI" dirty="0"/>
          </a:p>
          <a:p>
            <a:pPr>
              <a:buFontTx/>
              <a:buChar char="-"/>
            </a:pPr>
            <a:r>
              <a:rPr lang="fi-FI" dirty="0"/>
              <a:t>2/4 </a:t>
            </a:r>
            <a:r>
              <a:rPr lang="fi-FI" dirty="0" err="1"/>
              <a:t>två</a:t>
            </a:r>
            <a:r>
              <a:rPr lang="fi-FI" dirty="0"/>
              <a:t> </a:t>
            </a:r>
            <a:r>
              <a:rPr lang="fi-FI" dirty="0" err="1"/>
              <a:t>fjärdedelar</a:t>
            </a:r>
            <a:endParaRPr lang="fi-FI" dirty="0"/>
          </a:p>
          <a:p>
            <a:pPr>
              <a:buFontTx/>
              <a:buChar char="-"/>
            </a:pPr>
            <a:r>
              <a:rPr lang="fi-FI" dirty="0"/>
              <a:t> 3/9 </a:t>
            </a:r>
            <a:r>
              <a:rPr lang="fi-FI" dirty="0" err="1"/>
              <a:t>tre</a:t>
            </a:r>
            <a:r>
              <a:rPr lang="fi-FI" dirty="0"/>
              <a:t> </a:t>
            </a:r>
            <a:r>
              <a:rPr lang="fi-FI" dirty="0" err="1"/>
              <a:t>niondedelar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60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398</TotalTime>
  <Words>606</Words>
  <Application>Microsoft Office PowerPoint</Application>
  <PresentationFormat>Bredbild</PresentationFormat>
  <Paragraphs>234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</vt:lpstr>
      <vt:lpstr>numerot</vt:lpstr>
      <vt:lpstr>luvut 0 - 10</vt:lpstr>
      <vt:lpstr>luvut 11 - 20</vt:lpstr>
      <vt:lpstr>21, 22, 23… </vt:lpstr>
      <vt:lpstr>kymmenluvut</vt:lpstr>
      <vt:lpstr>100, 101, 102…</vt:lpstr>
      <vt:lpstr>Peruslukujen käytöstä</vt:lpstr>
      <vt:lpstr>Järjestyslukujen käytöstä </vt:lpstr>
      <vt:lpstr>desimaaliluvut</vt:lpstr>
      <vt:lpstr>desimaaliluvut</vt:lpstr>
      <vt:lpstr>kellonajat</vt:lpstr>
      <vt:lpstr>Päivämäärät ja vuosiluvut</vt:lpstr>
      <vt:lpstr>mitat</vt:lpstr>
    </vt:vector>
  </TitlesOfParts>
  <Company>Laurea-ammattikorkeakoulu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numerot</dc:title>
  <dc:creator>Camilla Kåla</dc:creator>
  <cp:lastModifiedBy>Isabella Fröjdman</cp:lastModifiedBy>
  <cp:revision>13</cp:revision>
  <dcterms:created xsi:type="dcterms:W3CDTF">2016-02-28T14:53:07Z</dcterms:created>
  <dcterms:modified xsi:type="dcterms:W3CDTF">2019-11-02T13:25:03Z</dcterms:modified>
</cp:coreProperties>
</file>