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4" r:id="rId4"/>
    <p:sldId id="48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76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857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780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37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23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061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92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570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55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379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51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C531-0A8B-41C9-93BC-E26623C86BD3}" type="datetimeFigureOut">
              <a:rPr lang="LID4096" smtClean="0"/>
              <a:t>09/17/2021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0674-BCAE-4B02-A88C-857E763DCB1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780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-sciencedirect-com.libproxy.aalto.fi/book/9780750681490/nanomaterials-nanotechnologies-and-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the-eye.eu/public/WorldTracker.org/Physics/Materials%20Engineering%20%20-%20Science%2C%20Processing%20and%20Design%20-%20M.%20Ashby%2C%20et%20al.%2C%20%28B-H%2C%202007%29%20WW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AC02-E802-455C-B1EF-5E231D48E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Oppikirjoista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FFFD3-2230-4593-82F7-A9F12FCD8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2919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F2A7-E38A-4587-9AFB-1A19D1EF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Oppikirja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D25C-BC43-4ED8-B625-6808125A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93" y="1690689"/>
            <a:ext cx="528805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M.F. Ashby, P.J. Ferreira, D.L. </a:t>
            </a:r>
            <a:r>
              <a:rPr lang="en-US" sz="2000" dirty="0" err="1"/>
              <a:t>Schodek</a:t>
            </a:r>
            <a:r>
              <a:rPr lang="en-US" sz="2000" dirty="0"/>
              <a:t>, </a:t>
            </a:r>
            <a:r>
              <a:rPr lang="en-US" sz="2000" b="1" i="1" dirty="0"/>
              <a:t>Nanomaterials, Nanotechnologies and Design - An Introduction for Engineers and Architects</a:t>
            </a:r>
            <a:r>
              <a:rPr lang="en-US" sz="2000" dirty="0"/>
              <a:t>, 2009,  Elsevier.</a:t>
            </a:r>
          </a:p>
          <a:p>
            <a:endParaRPr lang="en-US" sz="2000" dirty="0"/>
          </a:p>
          <a:p>
            <a:r>
              <a:rPr lang="en-US" sz="2000" dirty="0" err="1"/>
              <a:t>kirjan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ladata</a:t>
            </a:r>
            <a:r>
              <a:rPr lang="en-US" sz="2000" dirty="0"/>
              <a:t> </a:t>
            </a:r>
            <a:r>
              <a:rPr lang="en-US" sz="2000" dirty="0" err="1"/>
              <a:t>tämän</a:t>
            </a:r>
            <a:r>
              <a:rPr lang="en-US" sz="2000" dirty="0"/>
              <a:t> </a:t>
            </a:r>
            <a:r>
              <a:rPr lang="en-US" sz="2000" dirty="0" err="1"/>
              <a:t>linkin</a:t>
            </a:r>
            <a:r>
              <a:rPr lang="en-US" sz="2000" dirty="0"/>
              <a:t> </a:t>
            </a:r>
            <a:r>
              <a:rPr lang="en-US" sz="2000" dirty="0" err="1"/>
              <a:t>takaa</a:t>
            </a:r>
            <a:r>
              <a:rPr lang="en-US" sz="2000" dirty="0"/>
              <a:t>: </a:t>
            </a:r>
            <a:r>
              <a:rPr lang="en-US" sz="2000" u="sng" dirty="0">
                <a:hlinkClick r:id="rId2"/>
              </a:rPr>
              <a:t>https://www-sciencedirect-com.libproxy.aalto.fi/book/9780750681490/nanomaterials-nanotechnologies-and-design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u="sng" dirty="0" err="1"/>
              <a:t>Luennot</a:t>
            </a:r>
            <a:r>
              <a:rPr lang="en-US" sz="2000" u="sng" dirty="0"/>
              <a:t>, </a:t>
            </a:r>
            <a:r>
              <a:rPr lang="en-US" sz="2000" u="sng" dirty="0" err="1"/>
              <a:t>luentokalvot</a:t>
            </a:r>
            <a:r>
              <a:rPr lang="en-US" sz="2000" u="sng" dirty="0"/>
              <a:t> ja </a:t>
            </a:r>
            <a:r>
              <a:rPr lang="en-US" sz="2000" u="sng" dirty="0" err="1"/>
              <a:t>kirja</a:t>
            </a:r>
            <a:r>
              <a:rPr lang="en-US" sz="2000" u="sng" dirty="0"/>
              <a:t> </a:t>
            </a:r>
            <a:r>
              <a:rPr lang="en-US" sz="2000" u="sng" dirty="0" err="1"/>
              <a:t>muodostavat</a:t>
            </a:r>
            <a:r>
              <a:rPr lang="en-US" sz="2000" u="sng" dirty="0"/>
              <a:t> </a:t>
            </a:r>
            <a:r>
              <a:rPr lang="en-US" sz="2000" u="sng" dirty="0" err="1"/>
              <a:t>kokonaisuuden</a:t>
            </a:r>
            <a:r>
              <a:rPr lang="en-US" sz="2000" u="sng" dirty="0"/>
              <a:t>.</a:t>
            </a:r>
          </a:p>
          <a:p>
            <a:endParaRPr lang="en-US" sz="2000" u="sng" dirty="0"/>
          </a:p>
          <a:p>
            <a:r>
              <a:rPr lang="en-US" sz="2000" u="sng" dirty="0" err="1"/>
              <a:t>Valitettavasti</a:t>
            </a:r>
            <a:r>
              <a:rPr lang="en-US" sz="2000" u="sng" dirty="0"/>
              <a:t> </a:t>
            </a:r>
            <a:r>
              <a:rPr lang="en-US" sz="2000" u="sng" dirty="0" err="1"/>
              <a:t>emme</a:t>
            </a:r>
            <a:r>
              <a:rPr lang="en-US" sz="2000" u="sng" dirty="0"/>
              <a:t> ole </a:t>
            </a:r>
            <a:r>
              <a:rPr lang="en-US" sz="2000" u="sng" dirty="0" err="1"/>
              <a:t>löytäneet</a:t>
            </a:r>
            <a:r>
              <a:rPr lang="en-US" sz="2000" u="sng" dirty="0"/>
              <a:t> </a:t>
            </a:r>
            <a:r>
              <a:rPr lang="en-US" sz="2000" u="sng" dirty="0" err="1"/>
              <a:t>kirjaa</a:t>
            </a:r>
            <a:r>
              <a:rPr lang="en-US" sz="2000" u="sng" dirty="0"/>
              <a:t> </a:t>
            </a:r>
            <a:r>
              <a:rPr lang="en-US" sz="2000" u="sng" dirty="0" err="1"/>
              <a:t>joka</a:t>
            </a:r>
            <a:r>
              <a:rPr lang="en-US" sz="2000" u="sng" dirty="0"/>
              <a:t> </a:t>
            </a:r>
            <a:r>
              <a:rPr lang="en-US" sz="2000" u="sng" dirty="0" err="1"/>
              <a:t>vastaisi</a:t>
            </a:r>
            <a:r>
              <a:rPr lang="en-US" sz="2000" u="sng" dirty="0"/>
              <a:t> </a:t>
            </a:r>
            <a:r>
              <a:rPr lang="en-US" sz="2000" u="sng" dirty="0" err="1"/>
              <a:t>koko</a:t>
            </a:r>
            <a:r>
              <a:rPr lang="en-US" sz="2000" u="sng" dirty="0"/>
              <a:t> </a:t>
            </a:r>
            <a:r>
              <a:rPr lang="en-US" sz="2000" u="sng" dirty="0" err="1"/>
              <a:t>kurssin</a:t>
            </a:r>
            <a:r>
              <a:rPr lang="en-US" sz="2000" u="sng" dirty="0"/>
              <a:t> </a:t>
            </a:r>
            <a:r>
              <a:rPr lang="en-US" sz="2000" u="sng" dirty="0" err="1"/>
              <a:t>sisältöä</a:t>
            </a:r>
            <a:r>
              <a:rPr lang="en-US" sz="2000" u="sng" dirty="0"/>
              <a:t>. </a:t>
            </a:r>
            <a:r>
              <a:rPr lang="en-US" sz="2000" u="sng" dirty="0" err="1"/>
              <a:t>Siksi</a:t>
            </a:r>
            <a:r>
              <a:rPr lang="en-US" sz="2000" u="sng" dirty="0"/>
              <a:t> </a:t>
            </a:r>
            <a:r>
              <a:rPr lang="en-US" sz="2000" u="sng" dirty="0" err="1"/>
              <a:t>kalvot</a:t>
            </a:r>
            <a:r>
              <a:rPr lang="en-US" sz="2000" u="sng" dirty="0"/>
              <a:t> </a:t>
            </a:r>
            <a:r>
              <a:rPr lang="en-US" sz="2000" u="sng" dirty="0" err="1"/>
              <a:t>tärkeitä</a:t>
            </a:r>
            <a:r>
              <a:rPr lang="en-US" sz="2000" u="sng" dirty="0"/>
              <a:t>.</a:t>
            </a:r>
          </a:p>
          <a:p>
            <a:endParaRPr lang="en-US" sz="2000" u="sng" dirty="0"/>
          </a:p>
          <a:p>
            <a:r>
              <a:rPr lang="en-US" sz="2000" dirty="0" err="1"/>
              <a:t>Ashbyn</a:t>
            </a:r>
            <a:r>
              <a:rPr lang="en-US" sz="2000" dirty="0"/>
              <a:t> </a:t>
            </a:r>
            <a:r>
              <a:rPr lang="en-US" sz="2000" dirty="0" err="1"/>
              <a:t>kirjaa</a:t>
            </a:r>
            <a:r>
              <a:rPr lang="en-US" sz="2000" dirty="0"/>
              <a:t> </a:t>
            </a:r>
            <a:r>
              <a:rPr lang="en-US" sz="2000" dirty="0" err="1"/>
              <a:t>käytetään</a:t>
            </a:r>
            <a:r>
              <a:rPr lang="en-US" sz="2000" dirty="0"/>
              <a:t> </a:t>
            </a:r>
            <a:r>
              <a:rPr lang="en-US" sz="2000" dirty="0" err="1"/>
              <a:t>tämän</a:t>
            </a:r>
            <a:r>
              <a:rPr lang="en-US" sz="2000" dirty="0"/>
              <a:t> </a:t>
            </a:r>
            <a:r>
              <a:rPr lang="en-US" sz="2000" dirty="0" err="1"/>
              <a:t>kurssin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Nanomaterials-</a:t>
            </a:r>
            <a:r>
              <a:rPr lang="en-US" sz="2000" dirty="0" err="1"/>
              <a:t>kurssilla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endParaRPr lang="LID4096" sz="2000" dirty="0"/>
          </a:p>
        </p:txBody>
      </p:sp>
      <p:pic>
        <p:nvPicPr>
          <p:cNvPr id="5" name="Picture 4" descr="A picture containing text, food, pasta, dish&#10;&#10;Description automatically generated">
            <a:extLst>
              <a:ext uri="{FF2B5EF4-FFF2-40B4-BE49-F238E27FC236}">
                <a16:creationId xmlns:a16="http://schemas.microsoft.com/office/drawing/2014/main" id="{3926D490-AF30-4E18-B164-961558117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52" y="184896"/>
            <a:ext cx="2954001" cy="3839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BBE90-91B3-44CD-999C-A5277684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76" y="4172074"/>
            <a:ext cx="2218336" cy="2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8176-5113-4F19-8D4C-F877C50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Muita</a:t>
            </a:r>
            <a:r>
              <a:rPr lang="en-US" dirty="0"/>
              <a:t> </a:t>
            </a:r>
            <a:r>
              <a:rPr lang="en-US" dirty="0" err="1"/>
              <a:t>kirjoja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00BF4-B47F-4FA6-B703-D7181223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9" y="4430805"/>
            <a:ext cx="1723244" cy="2198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FBC07-33EC-40AE-A1B7-B72EB44A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8542"/>
            <a:ext cx="1710045" cy="2301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35125-542D-43CD-A800-D88FC0B20AE7}"/>
              </a:ext>
            </a:extLst>
          </p:cNvPr>
          <p:cNvSpPr txBox="1"/>
          <p:nvPr/>
        </p:nvSpPr>
        <p:spPr>
          <a:xfrm>
            <a:off x="609127" y="1566172"/>
            <a:ext cx="81893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Kaikki</a:t>
            </a:r>
            <a:r>
              <a:rPr lang="en-US" sz="2000" dirty="0"/>
              <a:t> </a:t>
            </a:r>
            <a:r>
              <a:rPr lang="en-US" sz="2000" dirty="0" err="1"/>
              <a:t>materiaalitieteen</a:t>
            </a:r>
            <a:r>
              <a:rPr lang="en-US" sz="2000" dirty="0"/>
              <a:t> </a:t>
            </a:r>
            <a:r>
              <a:rPr lang="en-US" sz="2000" dirty="0" err="1"/>
              <a:t>peruskirjat</a:t>
            </a:r>
            <a:r>
              <a:rPr lang="en-US" sz="2000" dirty="0"/>
              <a:t> </a:t>
            </a:r>
            <a:r>
              <a:rPr lang="en-US" sz="2000" dirty="0" err="1"/>
              <a:t>käyvät</a:t>
            </a:r>
            <a:r>
              <a:rPr lang="en-US" sz="2000" dirty="0"/>
              <a:t> </a:t>
            </a:r>
            <a:r>
              <a:rPr lang="en-US" sz="2000" dirty="0" err="1"/>
              <a:t>oheislukemiseksi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Perinteiset</a:t>
            </a:r>
            <a:r>
              <a:rPr lang="en-US" sz="2000" dirty="0"/>
              <a:t> </a:t>
            </a:r>
            <a:r>
              <a:rPr lang="en-US" sz="2000" dirty="0" err="1"/>
              <a:t>materiaalitieteen</a:t>
            </a:r>
            <a:r>
              <a:rPr lang="en-US" sz="2000" dirty="0"/>
              <a:t> </a:t>
            </a:r>
            <a:r>
              <a:rPr lang="en-US" sz="2000" dirty="0" err="1"/>
              <a:t>oppikirjat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paksuja</a:t>
            </a:r>
            <a:r>
              <a:rPr lang="en-US" sz="2000" dirty="0"/>
              <a:t> (600+ </a:t>
            </a:r>
            <a:r>
              <a:rPr lang="en-US" sz="2000" dirty="0" err="1"/>
              <a:t>sivua</a:t>
            </a:r>
            <a:r>
              <a:rPr lang="en-US" sz="2000" dirty="0"/>
              <a:t>) </a:t>
            </a:r>
            <a:r>
              <a:rPr lang="en-US" sz="2000" dirty="0" err="1"/>
              <a:t>mutta</a:t>
            </a:r>
            <a:r>
              <a:rPr lang="en-US" sz="2000" dirty="0"/>
              <a:t> </a:t>
            </a:r>
            <a:r>
              <a:rPr lang="en-US" sz="2000" dirty="0" err="1"/>
              <a:t>niissä</a:t>
            </a:r>
            <a:r>
              <a:rPr lang="en-US" sz="2000" dirty="0"/>
              <a:t> </a:t>
            </a:r>
            <a:r>
              <a:rPr lang="en-US" sz="2000" dirty="0" err="1"/>
              <a:t>polymeerit</a:t>
            </a:r>
            <a:r>
              <a:rPr lang="en-US" sz="2000" dirty="0"/>
              <a:t>, </a:t>
            </a:r>
            <a:r>
              <a:rPr lang="en-US" sz="2000" dirty="0" err="1"/>
              <a:t>biomateriaalit</a:t>
            </a:r>
            <a:r>
              <a:rPr lang="en-US" sz="2000" dirty="0"/>
              <a:t>, nano ja </a:t>
            </a:r>
            <a:r>
              <a:rPr lang="en-US" sz="2000" dirty="0" err="1"/>
              <a:t>pintateknologiat</a:t>
            </a:r>
            <a:r>
              <a:rPr lang="en-US" sz="2000" dirty="0"/>
              <a:t> </a:t>
            </a:r>
            <a:r>
              <a:rPr lang="en-US" sz="2000" dirty="0" err="1"/>
              <a:t>huonosti</a:t>
            </a:r>
            <a:r>
              <a:rPr lang="en-US" sz="2000" dirty="0"/>
              <a:t> </a:t>
            </a:r>
            <a:r>
              <a:rPr lang="en-US" sz="2000" dirty="0" err="1"/>
              <a:t>esillä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Klassikoita</a:t>
            </a:r>
            <a:r>
              <a:rPr lang="en-US" sz="2000" dirty="0"/>
              <a:t> </a:t>
            </a:r>
            <a:r>
              <a:rPr lang="en-US" sz="2000" dirty="0" err="1"/>
              <a:t>käytetään</a:t>
            </a:r>
            <a:r>
              <a:rPr lang="en-US" sz="2000" dirty="0"/>
              <a:t> </a:t>
            </a:r>
            <a:r>
              <a:rPr lang="en-US" sz="2000" dirty="0" err="1"/>
              <a:t>jatkossakin</a:t>
            </a:r>
            <a:r>
              <a:rPr lang="en-US" sz="2000" dirty="0"/>
              <a:t> </a:t>
            </a:r>
            <a:r>
              <a:rPr lang="en-US" sz="2000" dirty="0" err="1"/>
              <a:t>Materiaalien</a:t>
            </a:r>
            <a:r>
              <a:rPr lang="en-US" sz="2000" dirty="0"/>
              <a:t> </a:t>
            </a:r>
            <a:r>
              <a:rPr lang="en-US" sz="2000" dirty="0" err="1"/>
              <a:t>mikrorakenne</a:t>
            </a:r>
            <a:r>
              <a:rPr lang="en-US" sz="2000" dirty="0"/>
              <a:t>- ja </a:t>
            </a:r>
            <a:r>
              <a:rPr lang="en-US" sz="2000" dirty="0" err="1"/>
              <a:t>Materiaalien</a:t>
            </a:r>
            <a:r>
              <a:rPr lang="en-US" sz="2000" dirty="0"/>
              <a:t> </a:t>
            </a:r>
            <a:r>
              <a:rPr lang="en-US" sz="2000" dirty="0" err="1"/>
              <a:t>ominaisuudet</a:t>
            </a:r>
            <a:r>
              <a:rPr lang="en-US" sz="2000" dirty="0"/>
              <a:t>- </a:t>
            </a:r>
            <a:r>
              <a:rPr lang="en-US" sz="2000" dirty="0" err="1"/>
              <a:t>kursseilla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3DE4F97-B84D-408F-B80A-0872238FB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01" y="4253706"/>
            <a:ext cx="1803124" cy="2301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7F208-1018-4510-B23E-486092EE08FE}"/>
              </a:ext>
            </a:extLst>
          </p:cNvPr>
          <p:cNvSpPr txBox="1"/>
          <p:nvPr/>
        </p:nvSpPr>
        <p:spPr>
          <a:xfrm>
            <a:off x="6638683" y="4532406"/>
            <a:ext cx="229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Callisterin</a:t>
            </a:r>
            <a:r>
              <a:rPr lang="en-US" dirty="0"/>
              <a:t> </a:t>
            </a:r>
            <a:r>
              <a:rPr lang="en-US" dirty="0" err="1"/>
              <a:t>kirjoja</a:t>
            </a:r>
            <a:r>
              <a:rPr lang="en-US" dirty="0"/>
              <a:t> on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Aallon</a:t>
            </a:r>
            <a:r>
              <a:rPr lang="en-US" dirty="0"/>
              <a:t> </a:t>
            </a:r>
            <a:r>
              <a:rPr lang="en-US" dirty="0" err="1"/>
              <a:t>kirjastossa</a:t>
            </a:r>
            <a:r>
              <a:rPr lang="en-US" dirty="0"/>
              <a:t>, </a:t>
            </a:r>
            <a:r>
              <a:rPr lang="en-US" dirty="0" err="1"/>
              <a:t>sillä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on </a:t>
            </a:r>
            <a:r>
              <a:rPr lang="en-US" dirty="0" err="1"/>
              <a:t>käytetty</a:t>
            </a:r>
            <a:r>
              <a:rPr lang="en-US" dirty="0"/>
              <a:t> </a:t>
            </a:r>
            <a:r>
              <a:rPr lang="en-US" dirty="0" err="1"/>
              <a:t>kurssikirjana</a:t>
            </a:r>
            <a:r>
              <a:rPr lang="en-US" dirty="0"/>
              <a:t> </a:t>
            </a:r>
            <a:r>
              <a:rPr lang="en-US" dirty="0" err="1"/>
              <a:t>aiemmin</a:t>
            </a:r>
            <a:r>
              <a:rPr lang="en-US" dirty="0"/>
              <a:t>. Eri </a:t>
            </a:r>
            <a:r>
              <a:rPr lang="en-US" dirty="0" err="1"/>
              <a:t>painokset</a:t>
            </a:r>
            <a:r>
              <a:rPr lang="en-US" dirty="0"/>
              <a:t>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hyödyllisiä</a:t>
            </a:r>
            <a:r>
              <a:rPr lang="en-US"/>
              <a:t>.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270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E17F-09DA-41AD-BF9A-72F1D691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Myös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kirja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462382-9265-4C68-A97A-ADADA800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396645"/>
            <a:ext cx="47151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ID4096" altLang="LID4096" sz="2400" dirty="0">
                <a:latin typeface="Arial" panose="020B0604020202020204" pitchFamily="34" charset="0"/>
              </a:rPr>
              <a:t>Ashby, Shercliff and Cebon: </a:t>
            </a:r>
            <a:endParaRPr lang="en-US" altLang="LID4096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ID4096" altLang="LID4096" sz="2400" dirty="0">
                <a:latin typeface="Arial" panose="020B0604020202020204" pitchFamily="34" charset="0"/>
              </a:rPr>
              <a:t>Materials: engineering, science, processing and design </a:t>
            </a:r>
            <a:endParaRPr lang="en-US" altLang="LID4096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ID4096" altLang="LID4096" sz="2400" dirty="0">
                <a:latin typeface="Arial" panose="020B0604020202020204" pitchFamily="34" charset="0"/>
              </a:rPr>
              <a:t>(saatavana </a:t>
            </a:r>
            <a:r>
              <a:rPr lang="LID4096" altLang="LID4096" sz="2400" dirty="0">
                <a:latin typeface="Arial" panose="020B0604020202020204" pitchFamily="34" charset="0"/>
                <a:hlinkClick r:id="rId2"/>
              </a:rPr>
              <a:t>e-kirjana</a:t>
            </a:r>
            <a:r>
              <a:rPr lang="LID4096" altLang="LID4096" sz="2400" dirty="0">
                <a:latin typeface="Arial" panose="020B0604020202020204" pitchFamily="34" charset="0"/>
              </a:rPr>
              <a:t>). </a:t>
            </a:r>
            <a:endParaRPr lang="en-US" altLang="LID4096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LID4096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ID4096" sz="2400" dirty="0" err="1">
                <a:latin typeface="Arial" panose="020B0604020202020204" pitchFamily="34" charset="0"/>
              </a:rPr>
              <a:t>Tässä</a:t>
            </a:r>
            <a:r>
              <a:rPr lang="en-US" altLang="LID4096" sz="2400" dirty="0">
                <a:latin typeface="Arial" panose="020B0604020202020204" pitchFamily="34" charset="0"/>
              </a:rPr>
              <a:t> on </a:t>
            </a:r>
            <a:r>
              <a:rPr lang="en-US" altLang="LID4096" sz="2400" dirty="0" err="1">
                <a:latin typeface="Arial" panose="020B0604020202020204" pitchFamily="34" charset="0"/>
              </a:rPr>
              <a:t>paljon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samaa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kuin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Ashbyn</a:t>
            </a:r>
            <a:r>
              <a:rPr lang="en-US" altLang="LID4096" sz="2400" dirty="0">
                <a:latin typeface="Arial" panose="020B0604020202020204" pitchFamily="34" charset="0"/>
              </a:rPr>
              <a:t> Nanomaterials-</a:t>
            </a:r>
            <a:r>
              <a:rPr lang="en-US" altLang="LID4096" sz="2400" dirty="0" err="1">
                <a:latin typeface="Arial" panose="020B0604020202020204" pitchFamily="34" charset="0"/>
              </a:rPr>
              <a:t>kirjassa</a:t>
            </a:r>
            <a:r>
              <a:rPr lang="en-US" altLang="LID4096" sz="2400" dirty="0">
                <a:latin typeface="Arial" panose="020B0604020202020204" pitchFamily="34" charset="0"/>
              </a:rPr>
              <a:t>, </a:t>
            </a:r>
            <a:r>
              <a:rPr lang="en-US" altLang="LID4096" sz="2400" dirty="0" err="1">
                <a:latin typeface="Arial" panose="020B0604020202020204" pitchFamily="34" charset="0"/>
              </a:rPr>
              <a:t>mutta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laajemmin</a:t>
            </a:r>
            <a:r>
              <a:rPr lang="en-US" altLang="LID4096" sz="2400" dirty="0">
                <a:latin typeface="Arial" panose="020B0604020202020204" pitchFamily="34" charset="0"/>
              </a:rPr>
              <a:t> (500 </a:t>
            </a:r>
            <a:r>
              <a:rPr lang="en-US" altLang="LID4096" sz="2400" dirty="0" err="1">
                <a:latin typeface="Arial" panose="020B0604020202020204" pitchFamily="34" charset="0"/>
              </a:rPr>
              <a:t>sivua</a:t>
            </a:r>
            <a:r>
              <a:rPr lang="en-US" altLang="LID4096" sz="2400" dirty="0">
                <a:latin typeface="Arial" panose="020B0604020202020204" pitchFamily="34" charset="0"/>
              </a:rPr>
              <a:t>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LID4096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LID4096" sz="2400" dirty="0">
                <a:latin typeface="Arial" panose="020B0604020202020204" pitchFamily="34" charset="0"/>
              </a:rPr>
              <a:t>Jos </a:t>
            </a:r>
            <a:r>
              <a:rPr lang="en-US" altLang="LID4096" sz="2400" dirty="0" err="1">
                <a:latin typeface="Arial" panose="020B0604020202020204" pitchFamily="34" charset="0"/>
              </a:rPr>
              <a:t>yllä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oleva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linkki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ei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toimi</a:t>
            </a:r>
            <a:r>
              <a:rPr lang="en-US" altLang="LID4096" sz="2400" dirty="0">
                <a:latin typeface="Arial" panose="020B0604020202020204" pitchFamily="34" charset="0"/>
              </a:rPr>
              <a:t>, </a:t>
            </a:r>
            <a:r>
              <a:rPr lang="en-US" altLang="LID4096" sz="2400" dirty="0" err="1">
                <a:latin typeface="Arial" panose="020B0604020202020204" pitchFamily="34" charset="0"/>
              </a:rPr>
              <a:t>mene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MyCon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kautta</a:t>
            </a:r>
            <a:r>
              <a:rPr lang="en-US" altLang="LID4096" sz="2400" dirty="0">
                <a:latin typeface="Arial" panose="020B0604020202020204" pitchFamily="34" charset="0"/>
              </a:rPr>
              <a:t> </a:t>
            </a:r>
            <a:r>
              <a:rPr lang="en-US" altLang="LID4096" sz="2400" dirty="0" err="1">
                <a:latin typeface="Arial" panose="020B0604020202020204" pitchFamily="34" charset="0"/>
              </a:rPr>
              <a:t>tänne</a:t>
            </a:r>
            <a:r>
              <a:rPr lang="en-US" altLang="LID4096" sz="2400" dirty="0">
                <a:latin typeface="Arial" panose="020B0604020202020204" pitchFamily="34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LID4096" alt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KJR-C2004 – Materiaalitekniikka ja käytä siellä olevaa linkkiä.</a:t>
            </a:r>
            <a:endParaRPr kumimoji="0" lang="en-US" altLang="LID4096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82F1A-D8EC-44F9-BD1C-FF2F8A85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98" y="1468585"/>
            <a:ext cx="3367647" cy="42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205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Oppikirjoista</vt:lpstr>
      <vt:lpstr>Oppikirja</vt:lpstr>
      <vt:lpstr>Muita kirjoja</vt:lpstr>
      <vt:lpstr>Myös e-kirja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Oppikirjoista</dc:title>
  <dc:creator>Franssila Sami</dc:creator>
  <cp:lastModifiedBy>Franssila Sami</cp:lastModifiedBy>
  <cp:revision>1</cp:revision>
  <dcterms:created xsi:type="dcterms:W3CDTF">2021-09-17T08:47:59Z</dcterms:created>
  <dcterms:modified xsi:type="dcterms:W3CDTF">2021-09-17T08:52:53Z</dcterms:modified>
</cp:coreProperties>
</file>