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708" r:id="rId2"/>
    <p:sldMasterId id="2147483879" r:id="rId3"/>
    <p:sldMasterId id="2147483735" r:id="rId4"/>
    <p:sldMasterId id="2147483876" r:id="rId5"/>
    <p:sldMasterId id="2147483677" r:id="rId6"/>
    <p:sldMasterId id="2147483786" r:id="rId7"/>
  </p:sldMasterIdLst>
  <p:sldIdLst>
    <p:sldId id="257" r:id="rId8"/>
    <p:sldId id="258" r:id="rId9"/>
    <p:sldId id="259" r:id="rId10"/>
    <p:sldId id="260" r:id="rId11"/>
    <p:sldId id="261" r:id="rId12"/>
    <p:sldId id="281" r:id="rId13"/>
    <p:sldId id="282" r:id="rId14"/>
    <p:sldId id="262" r:id="rId15"/>
    <p:sldId id="263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6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dirty="0" err="1"/>
            <a:t>kysymykset</a:t>
          </a:r>
          <a:r>
            <a:rPr lang="en-US" dirty="0"/>
            <a:t> ( </a:t>
          </a:r>
          <a:r>
            <a:rPr lang="en-US" dirty="0" err="1"/>
            <a:t>kertaus</a:t>
          </a:r>
          <a:r>
            <a:rPr lang="en-US" dirty="0"/>
            <a:t>/revision)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Asun</a:t>
          </a:r>
          <a:r>
            <a:rPr lang="en-US" dirty="0"/>
            <a:t> </a:t>
          </a:r>
          <a:r>
            <a:rPr lang="en-US" dirty="0" err="1"/>
            <a:t>Espoo</a:t>
          </a:r>
          <a:r>
            <a:rPr lang="en-US" dirty="0" err="1">
              <a:highlight>
                <a:srgbClr val="FFFF00"/>
              </a:highlight>
            </a:rPr>
            <a:t>ssa</a:t>
          </a:r>
          <a:r>
            <a:rPr lang="en-US" dirty="0"/>
            <a:t>. Olen </a:t>
          </a:r>
          <a:r>
            <a:rPr lang="en-US" dirty="0" err="1"/>
            <a:t>asema</a:t>
          </a:r>
          <a:r>
            <a:rPr lang="en-US" dirty="0" err="1">
              <a:highlight>
                <a:srgbClr val="FFFF00"/>
              </a:highlight>
            </a:rPr>
            <a:t>lla</a:t>
          </a:r>
          <a:r>
            <a:rPr lang="en-US" dirty="0"/>
            <a:t>. </a:t>
          </a:r>
          <a:r>
            <a:rPr lang="en-US" dirty="0" err="1"/>
            <a:t>Puhelin</a:t>
          </a:r>
          <a:r>
            <a:rPr lang="en-US" dirty="0"/>
            <a:t> on </a:t>
          </a:r>
          <a:r>
            <a:rPr lang="en-US" dirty="0" err="1"/>
            <a:t>pöy</a:t>
          </a:r>
          <a:r>
            <a:rPr lang="en-US" dirty="0" err="1">
              <a:highlight>
                <a:srgbClr val="FFFF00"/>
              </a:highlight>
            </a:rPr>
            <a:t>d</a:t>
          </a:r>
          <a:r>
            <a:rPr lang="en-US" dirty="0" err="1"/>
            <a:t>ä</a:t>
          </a:r>
          <a:r>
            <a:rPr lang="en-US" dirty="0" err="1">
              <a:highlight>
                <a:srgbClr val="FFFF00"/>
              </a:highlight>
            </a:rPr>
            <a:t>llä</a:t>
          </a:r>
          <a:r>
            <a:rPr lang="en-US" dirty="0"/>
            <a:t>. (S-</a:t>
          </a:r>
          <a:r>
            <a:rPr lang="en-US" dirty="0" err="1"/>
            <a:t>missä</a:t>
          </a:r>
          <a:r>
            <a:rPr lang="en-US" dirty="0"/>
            <a:t>, L-</a:t>
          </a:r>
          <a:r>
            <a:rPr lang="en-US" dirty="0" err="1"/>
            <a:t>missä</a:t>
          </a:r>
          <a:r>
            <a:rPr lang="en-US" dirty="0"/>
            <a:t> ja KPT-</a:t>
          </a:r>
          <a:r>
            <a:rPr lang="en-US" dirty="0" err="1"/>
            <a:t>vaihtelu</a:t>
          </a:r>
          <a:r>
            <a:rPr lang="en-US" dirty="0"/>
            <a:t>)</a:t>
          </a:r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Olohuonee</a:t>
          </a:r>
          <a:r>
            <a:rPr lang="en-US" b="0" i="0" baseline="0" dirty="0" err="1">
              <a:highlight>
                <a:srgbClr val="00FFFF"/>
              </a:highlight>
            </a:rPr>
            <a:t>ssa</a:t>
          </a:r>
          <a:r>
            <a:rPr lang="en-US" b="0" i="0" baseline="0" dirty="0"/>
            <a:t> </a:t>
          </a:r>
          <a:r>
            <a:rPr lang="en-US" b="0" i="0" baseline="0" dirty="0">
              <a:highlight>
                <a:srgbClr val="00FFFF"/>
              </a:highlight>
            </a:rPr>
            <a:t>on</a:t>
          </a:r>
          <a:r>
            <a:rPr lang="en-US" b="0" i="0" baseline="0" dirty="0"/>
            <a:t> </a:t>
          </a:r>
          <a:r>
            <a:rPr lang="en-US" b="0" i="0" baseline="0" dirty="0" err="1"/>
            <a:t>ruskea</a:t>
          </a:r>
          <a:r>
            <a:rPr lang="en-US" b="0" i="0" baseline="0" dirty="0"/>
            <a:t> </a:t>
          </a:r>
          <a:r>
            <a:rPr lang="en-US" b="0" i="0" baseline="0" dirty="0" err="1"/>
            <a:t>sohva</a:t>
          </a:r>
          <a:r>
            <a:rPr lang="en-US" b="0" i="0" baseline="0" dirty="0"/>
            <a:t>. </a:t>
          </a:r>
          <a:r>
            <a:rPr lang="en-US" b="0" i="0" baseline="0" dirty="0" err="1"/>
            <a:t>Keittiö</a:t>
          </a:r>
          <a:r>
            <a:rPr lang="en-US" b="0" i="0" baseline="0" dirty="0" err="1">
              <a:highlight>
                <a:srgbClr val="00FFFF"/>
              </a:highlight>
            </a:rPr>
            <a:t>ssä</a:t>
          </a:r>
          <a:r>
            <a:rPr lang="en-US" b="0" i="0" baseline="0" dirty="0"/>
            <a:t> </a:t>
          </a:r>
          <a:r>
            <a:rPr lang="en-US" b="0" i="0" baseline="0" dirty="0">
              <a:highlight>
                <a:srgbClr val="00FFFF"/>
              </a:highlight>
            </a:rPr>
            <a:t>on</a:t>
          </a:r>
          <a:r>
            <a:rPr lang="en-US" b="0" i="0" baseline="0" dirty="0"/>
            <a:t> iso </a:t>
          </a:r>
          <a:r>
            <a:rPr lang="en-US" b="0" i="0" baseline="0" dirty="0" err="1"/>
            <a:t>jääkaappi</a:t>
          </a:r>
          <a:r>
            <a:rPr lang="en-US" b="0" i="0" baseline="0" dirty="0"/>
            <a:t>. (existential clause) 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Kurssitehtävä</a:t>
          </a:r>
          <a:r>
            <a:rPr lang="en-US" dirty="0"/>
            <a:t> ja </a:t>
          </a:r>
          <a:r>
            <a:rPr lang="en-US" dirty="0" err="1"/>
            <a:t>testi</a:t>
          </a:r>
          <a:r>
            <a:rPr lang="en-US" dirty="0"/>
            <a:t> (instructions)</a:t>
          </a:r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Harjoituksia</a:t>
          </a:r>
          <a:r>
            <a:rPr lang="en-US" dirty="0"/>
            <a:t> (more practice)</a:t>
          </a:r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3E8D863C-E378-4BD0-8ABA-02B6AD069173}">
      <dgm:prSet/>
      <dgm:spPr/>
      <dgm:t>
        <a:bodyPr/>
        <a:lstStyle/>
        <a:p>
          <a:endParaRPr lang="en-US" dirty="0"/>
        </a:p>
      </dgm:t>
    </dgm:pt>
    <dgm:pt modelId="{0B08CAD8-5C05-48F9-A140-85C446BB401E}" type="parTrans" cxnId="{EE32D5C8-F6EE-4B38-A4A4-B45C1C133BFD}">
      <dgm:prSet/>
      <dgm:spPr/>
      <dgm:t>
        <a:bodyPr/>
        <a:lstStyle/>
        <a:p>
          <a:endParaRPr lang="en-US"/>
        </a:p>
      </dgm:t>
    </dgm:pt>
    <dgm:pt modelId="{70C0202B-28CA-41F7-BAFE-14929AF54823}" type="sibTrans" cxnId="{EE32D5C8-F6EE-4B38-A4A4-B45C1C133BF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6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6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6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6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6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6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6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6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6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6"/>
      <dgm:spPr/>
    </dgm:pt>
    <dgm:pt modelId="{EC0EA5AB-DF4D-4EF9-A6AD-F8B805775518}" type="pres">
      <dgm:prSet presAssocID="{99201BA8-CEFB-473F-8D0E-0562386B3E9B}" presName="vert1" presStyleCnt="0"/>
      <dgm:spPr/>
    </dgm:pt>
    <dgm:pt modelId="{5CA4ABA7-B361-4E87-89E3-BA2189382D72}" type="pres">
      <dgm:prSet presAssocID="{3E8D863C-E378-4BD0-8ABA-02B6AD069173}" presName="thickLine" presStyleLbl="alignNode1" presStyleIdx="5" presStyleCnt="6"/>
      <dgm:spPr/>
    </dgm:pt>
    <dgm:pt modelId="{E32C512C-7B33-444B-BFFC-BD4BA2667437}" type="pres">
      <dgm:prSet presAssocID="{3E8D863C-E378-4BD0-8ABA-02B6AD069173}" presName="horz1" presStyleCnt="0"/>
      <dgm:spPr/>
    </dgm:pt>
    <dgm:pt modelId="{014C83DF-EB2D-477A-940A-6A2360540518}" type="pres">
      <dgm:prSet presAssocID="{3E8D863C-E378-4BD0-8ABA-02B6AD069173}" presName="tx1" presStyleLbl="revTx" presStyleIdx="5" presStyleCnt="6"/>
      <dgm:spPr/>
    </dgm:pt>
    <dgm:pt modelId="{D4DDB375-3AEC-497B-A445-7B86D7451EEA}" type="pres">
      <dgm:prSet presAssocID="{3E8D863C-E378-4BD0-8ABA-02B6AD069173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B77E4CC7-85AB-4860-9EA5-1B3FEFDED471}" type="presOf" srcId="{3E8D863C-E378-4BD0-8ABA-02B6AD069173}" destId="{014C83DF-EB2D-477A-940A-6A2360540518}" srcOrd="0" destOrd="0" presId="urn:microsoft.com/office/officeart/2008/layout/LinedList"/>
    <dgm:cxn modelId="{EE32D5C8-F6EE-4B38-A4A4-B45C1C133BFD}" srcId="{63FC7D63-AF53-4C8B-AD9A-DC71C70DC0D0}" destId="{3E8D863C-E378-4BD0-8ABA-02B6AD069173}" srcOrd="5" destOrd="0" parTransId="{0B08CAD8-5C05-48F9-A140-85C446BB401E}" sibTransId="{70C0202B-28CA-41F7-BAFE-14929AF54823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  <dgm:cxn modelId="{EBD7A4DD-A58E-4120-805A-88DEAF026E67}" type="presParOf" srcId="{8EDA54C5-CC64-4A80-8AC8-32DA17E4824D}" destId="{5CA4ABA7-B361-4E87-89E3-BA2189382D72}" srcOrd="10" destOrd="0" presId="urn:microsoft.com/office/officeart/2008/layout/LinedList"/>
    <dgm:cxn modelId="{2EFD6C92-8F0A-4999-AA4D-A7CBDE963A9F}" type="presParOf" srcId="{8EDA54C5-CC64-4A80-8AC8-32DA17E4824D}" destId="{E32C512C-7B33-444B-BFFC-BD4BA2667437}" srcOrd="11" destOrd="0" presId="urn:microsoft.com/office/officeart/2008/layout/LinedList"/>
    <dgm:cxn modelId="{CC2A63E2-D296-4C32-8329-CB2AB5A5EDC0}" type="presParOf" srcId="{E32C512C-7B33-444B-BFFC-BD4BA2667437}" destId="{014C83DF-EB2D-477A-940A-6A2360540518}" srcOrd="0" destOrd="0" presId="urn:microsoft.com/office/officeart/2008/layout/LinedList"/>
    <dgm:cxn modelId="{6272E32B-78FF-4012-AF77-B9DCA5C03C77}" type="presParOf" srcId="{E32C512C-7B33-444B-BFFC-BD4BA2667437}" destId="{D4DDB375-3AEC-497B-A445-7B86D7451E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2567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2567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kysymykset</a:t>
          </a:r>
          <a:r>
            <a:rPr lang="en-US" sz="2400" kern="1200" dirty="0"/>
            <a:t> ( </a:t>
          </a:r>
          <a:r>
            <a:rPr lang="en-US" sz="2400" kern="1200" dirty="0" err="1"/>
            <a:t>kertaus</a:t>
          </a:r>
          <a:r>
            <a:rPr lang="en-US" sz="2400" kern="1200" dirty="0"/>
            <a:t>/revision)</a:t>
          </a:r>
        </a:p>
      </dsp:txBody>
      <dsp:txXfrm>
        <a:off x="0" y="2567"/>
        <a:ext cx="11113769" cy="875444"/>
      </dsp:txXfrm>
    </dsp:sp>
    <dsp:sp modelId="{C924587C-62F6-46E6-89E0-A35530871740}">
      <dsp:nvSpPr>
        <dsp:cNvPr id="0" name=""/>
        <dsp:cNvSpPr/>
      </dsp:nvSpPr>
      <dsp:spPr>
        <a:xfrm>
          <a:off x="0" y="878011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878011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Asun</a:t>
          </a:r>
          <a:r>
            <a:rPr lang="en-US" sz="2400" kern="1200" dirty="0"/>
            <a:t> </a:t>
          </a:r>
          <a:r>
            <a:rPr lang="en-US" sz="2400" kern="1200" dirty="0" err="1"/>
            <a:t>Espoo</a:t>
          </a:r>
          <a:r>
            <a:rPr lang="en-US" sz="2400" kern="1200" dirty="0" err="1">
              <a:highlight>
                <a:srgbClr val="FFFF00"/>
              </a:highlight>
            </a:rPr>
            <a:t>ssa</a:t>
          </a:r>
          <a:r>
            <a:rPr lang="en-US" sz="2400" kern="1200" dirty="0"/>
            <a:t>. Olen </a:t>
          </a:r>
          <a:r>
            <a:rPr lang="en-US" sz="2400" kern="1200" dirty="0" err="1"/>
            <a:t>asema</a:t>
          </a:r>
          <a:r>
            <a:rPr lang="en-US" sz="2400" kern="1200" dirty="0" err="1">
              <a:highlight>
                <a:srgbClr val="FFFF00"/>
              </a:highlight>
            </a:rPr>
            <a:t>lla</a:t>
          </a:r>
          <a:r>
            <a:rPr lang="en-US" sz="2400" kern="1200" dirty="0"/>
            <a:t>. </a:t>
          </a:r>
          <a:r>
            <a:rPr lang="en-US" sz="2400" kern="1200" dirty="0" err="1"/>
            <a:t>Puhelin</a:t>
          </a:r>
          <a:r>
            <a:rPr lang="en-US" sz="2400" kern="1200" dirty="0"/>
            <a:t> on </a:t>
          </a:r>
          <a:r>
            <a:rPr lang="en-US" sz="2400" kern="1200" dirty="0" err="1"/>
            <a:t>pöy</a:t>
          </a:r>
          <a:r>
            <a:rPr lang="en-US" sz="2400" kern="1200" dirty="0" err="1">
              <a:highlight>
                <a:srgbClr val="FFFF00"/>
              </a:highlight>
            </a:rPr>
            <a:t>d</a:t>
          </a:r>
          <a:r>
            <a:rPr lang="en-US" sz="2400" kern="1200" dirty="0" err="1"/>
            <a:t>ä</a:t>
          </a:r>
          <a:r>
            <a:rPr lang="en-US" sz="2400" kern="1200" dirty="0" err="1">
              <a:highlight>
                <a:srgbClr val="FFFF00"/>
              </a:highlight>
            </a:rPr>
            <a:t>llä</a:t>
          </a:r>
          <a:r>
            <a:rPr lang="en-US" sz="2400" kern="1200" dirty="0"/>
            <a:t>. (S-</a:t>
          </a:r>
          <a:r>
            <a:rPr lang="en-US" sz="2400" kern="1200" dirty="0" err="1"/>
            <a:t>missä</a:t>
          </a:r>
          <a:r>
            <a:rPr lang="en-US" sz="2400" kern="1200" dirty="0"/>
            <a:t>, L-</a:t>
          </a:r>
          <a:r>
            <a:rPr lang="en-US" sz="2400" kern="1200" dirty="0" err="1"/>
            <a:t>missä</a:t>
          </a:r>
          <a:r>
            <a:rPr lang="en-US" sz="2400" kern="1200" dirty="0"/>
            <a:t> ja KPT-</a:t>
          </a:r>
          <a:r>
            <a:rPr lang="en-US" sz="2400" kern="1200" dirty="0" err="1"/>
            <a:t>vaihtelu</a:t>
          </a:r>
          <a:r>
            <a:rPr lang="en-US" sz="2400" kern="1200" dirty="0"/>
            <a:t>)</a:t>
          </a:r>
        </a:p>
      </dsp:txBody>
      <dsp:txXfrm>
        <a:off x="0" y="878011"/>
        <a:ext cx="11113769" cy="875444"/>
      </dsp:txXfrm>
    </dsp:sp>
    <dsp:sp modelId="{F61806B8-6524-4797-BC27-760FE0355119}">
      <dsp:nvSpPr>
        <dsp:cNvPr id="0" name=""/>
        <dsp:cNvSpPr/>
      </dsp:nvSpPr>
      <dsp:spPr>
        <a:xfrm>
          <a:off x="0" y="1753455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753455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 err="1"/>
            <a:t>Olohuonee</a:t>
          </a:r>
          <a:r>
            <a:rPr lang="en-US" sz="2400" b="0" i="0" kern="1200" baseline="0" dirty="0" err="1">
              <a:highlight>
                <a:srgbClr val="00FFFF"/>
              </a:highlight>
            </a:rPr>
            <a:t>ssa</a:t>
          </a:r>
          <a:r>
            <a:rPr lang="en-US" sz="2400" b="0" i="0" kern="1200" baseline="0" dirty="0"/>
            <a:t> </a:t>
          </a:r>
          <a:r>
            <a:rPr lang="en-US" sz="2400" b="0" i="0" kern="1200" baseline="0" dirty="0">
              <a:highlight>
                <a:srgbClr val="00FFFF"/>
              </a:highlight>
            </a:rPr>
            <a:t>on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ruskea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sohva</a:t>
          </a:r>
          <a:r>
            <a:rPr lang="en-US" sz="2400" b="0" i="0" kern="1200" baseline="0" dirty="0"/>
            <a:t>. </a:t>
          </a:r>
          <a:r>
            <a:rPr lang="en-US" sz="2400" b="0" i="0" kern="1200" baseline="0" dirty="0" err="1"/>
            <a:t>Keittiö</a:t>
          </a:r>
          <a:r>
            <a:rPr lang="en-US" sz="2400" b="0" i="0" kern="1200" baseline="0" dirty="0" err="1">
              <a:highlight>
                <a:srgbClr val="00FFFF"/>
              </a:highlight>
            </a:rPr>
            <a:t>ssä</a:t>
          </a:r>
          <a:r>
            <a:rPr lang="en-US" sz="2400" b="0" i="0" kern="1200" baseline="0" dirty="0"/>
            <a:t> </a:t>
          </a:r>
          <a:r>
            <a:rPr lang="en-US" sz="2400" b="0" i="0" kern="1200" baseline="0" dirty="0">
              <a:highlight>
                <a:srgbClr val="00FFFF"/>
              </a:highlight>
            </a:rPr>
            <a:t>on</a:t>
          </a:r>
          <a:r>
            <a:rPr lang="en-US" sz="2400" b="0" i="0" kern="1200" baseline="0" dirty="0"/>
            <a:t> iso </a:t>
          </a:r>
          <a:r>
            <a:rPr lang="en-US" sz="2400" b="0" i="0" kern="1200" baseline="0" dirty="0" err="1"/>
            <a:t>jääkaappi</a:t>
          </a:r>
          <a:r>
            <a:rPr lang="en-US" sz="2400" b="0" i="0" kern="1200" baseline="0" dirty="0"/>
            <a:t>. (existential clause)  </a:t>
          </a:r>
          <a:endParaRPr lang="en-US" sz="2400" kern="1200" dirty="0"/>
        </a:p>
      </dsp:txBody>
      <dsp:txXfrm>
        <a:off x="0" y="1753455"/>
        <a:ext cx="11113769" cy="875444"/>
      </dsp:txXfrm>
    </dsp:sp>
    <dsp:sp modelId="{2412578A-D478-4A8A-B58A-09E0134ED369}">
      <dsp:nvSpPr>
        <dsp:cNvPr id="0" name=""/>
        <dsp:cNvSpPr/>
      </dsp:nvSpPr>
      <dsp:spPr>
        <a:xfrm>
          <a:off x="0" y="2628899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628899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Kurssitehtävä</a:t>
          </a:r>
          <a:r>
            <a:rPr lang="en-US" sz="2400" kern="1200" dirty="0"/>
            <a:t> ja </a:t>
          </a:r>
          <a:r>
            <a:rPr lang="en-US" sz="2400" kern="1200" dirty="0" err="1"/>
            <a:t>testi</a:t>
          </a:r>
          <a:r>
            <a:rPr lang="en-US" sz="2400" kern="1200" dirty="0"/>
            <a:t> (instructions)</a:t>
          </a:r>
        </a:p>
      </dsp:txBody>
      <dsp:txXfrm>
        <a:off x="0" y="2628899"/>
        <a:ext cx="11113769" cy="875444"/>
      </dsp:txXfrm>
    </dsp:sp>
    <dsp:sp modelId="{F96EDB16-0A82-4443-9506-EC07EC66E11A}">
      <dsp:nvSpPr>
        <dsp:cNvPr id="0" name=""/>
        <dsp:cNvSpPr/>
      </dsp:nvSpPr>
      <dsp:spPr>
        <a:xfrm>
          <a:off x="0" y="3504343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504343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Harjoituksia</a:t>
          </a:r>
          <a:r>
            <a:rPr lang="en-US" sz="2400" kern="1200" dirty="0"/>
            <a:t> (more practice)</a:t>
          </a:r>
        </a:p>
      </dsp:txBody>
      <dsp:txXfrm>
        <a:off x="0" y="3504343"/>
        <a:ext cx="11113769" cy="875444"/>
      </dsp:txXfrm>
    </dsp:sp>
    <dsp:sp modelId="{5CA4ABA7-B361-4E87-89E3-BA2189382D72}">
      <dsp:nvSpPr>
        <dsp:cNvPr id="0" name=""/>
        <dsp:cNvSpPr/>
      </dsp:nvSpPr>
      <dsp:spPr>
        <a:xfrm>
          <a:off x="0" y="4379787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4C83DF-EB2D-477A-940A-6A2360540518}">
      <dsp:nvSpPr>
        <dsp:cNvPr id="0" name=""/>
        <dsp:cNvSpPr/>
      </dsp:nvSpPr>
      <dsp:spPr>
        <a:xfrm>
          <a:off x="0" y="4379787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4379787"/>
        <a:ext cx="11113769" cy="87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3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29.11.2023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3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D0F-7C3A-4B5B-A4BA-C90ED3E9B1A9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9880-A227-4686-A2EA-52343909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99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D0F-7C3A-4B5B-A4BA-C90ED3E9B1A9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9880-A227-4686-A2EA-52343909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2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6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4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7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29.11.2023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5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A32E-B1C9-4E61-A3DD-18D460398342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29.11.2023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4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29.11.2023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DD0F-7C3A-4B5B-A4BA-C90ED3E9B1A9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FA9880-A227-4686-A2EA-52343909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29.11.2023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arviwiki.fi/wiki/Vittr%C3%A4sk_(81.059.1.001)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imo_w2s/8455770760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omalainen_Kirjakauppa" TargetMode="External"/><Relationship Id="rId7" Type="http://schemas.openxmlformats.org/officeDocument/2006/relationships/hyperlink" Target="https://fi.wikipedia.org/wiki/Hakaniemen_metroasem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5" Type="http://schemas.openxmlformats.org/officeDocument/2006/relationships/hyperlink" Target="https://commons.wikimedia.org/wiki/File:Tattariharjuntiepys%C3%A4kki.JPG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3E5E751B-5852-4839-83B3-6F79F8E8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olor Fill">
            <a:extLst>
              <a:ext uri="{FF2B5EF4-FFF2-40B4-BE49-F238E27FC236}">
                <a16:creationId xmlns:a16="http://schemas.microsoft.com/office/drawing/2014/main" id="{428B6687-5D8A-41C9-A626-A8C2CBFD8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73574D-F06D-455C-8175-AF8EB2E32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4870" y="0"/>
            <a:ext cx="4257130" cy="6858000"/>
            <a:chOff x="7934870" y="0"/>
            <a:chExt cx="4257130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F862D1-D372-44FB-AEB1-8F6EA5683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48949" y="5077229"/>
              <a:ext cx="2643051" cy="1780771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288BFC-8446-4D20-BA63-79FA81DA9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469962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939C530-AFE7-4C51-B999-86DC5F3F7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65646" y="1470520"/>
              <a:ext cx="328008" cy="328008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C9DA47-842F-4D6E-AED6-94B36610C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4870" y="1"/>
              <a:ext cx="3034340" cy="2483913"/>
            </a:xfrm>
            <a:custGeom>
              <a:avLst/>
              <a:gdLst>
                <a:gd name="connsiteX0" fmla="*/ 39219 w 3034340"/>
                <a:gd name="connsiteY0" fmla="*/ 0 h 2483913"/>
                <a:gd name="connsiteX1" fmla="*/ 2995122 w 3034340"/>
                <a:gd name="connsiteY1" fmla="*/ 0 h 2483913"/>
                <a:gd name="connsiteX2" fmla="*/ 3006509 w 3034340"/>
                <a:gd name="connsiteY2" fmla="*/ 46641 h 2483913"/>
                <a:gd name="connsiteX3" fmla="*/ 2589045 w 3034340"/>
                <a:gd name="connsiteY3" fmla="*/ 1412038 h 2483913"/>
                <a:gd name="connsiteX4" fmla="*/ 1517170 w 3034340"/>
                <a:gd name="connsiteY4" fmla="*/ 2483913 h 2483913"/>
                <a:gd name="connsiteX5" fmla="*/ 445296 w 3034340"/>
                <a:gd name="connsiteY5" fmla="*/ 1412038 h 2483913"/>
                <a:gd name="connsiteX6" fmla="*/ 27832 w 3034340"/>
                <a:gd name="connsiteY6" fmla="*/ 46641 h 248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4340" h="2483913">
                  <a:moveTo>
                    <a:pt x="39219" y="0"/>
                  </a:moveTo>
                  <a:lnTo>
                    <a:pt x="2995122" y="0"/>
                  </a:lnTo>
                  <a:lnTo>
                    <a:pt x="3006509" y="46641"/>
                  </a:lnTo>
                  <a:cubicBezTo>
                    <a:pt x="3099279" y="525788"/>
                    <a:pt x="2960124" y="1040959"/>
                    <a:pt x="2589045" y="1412038"/>
                  </a:cubicBezTo>
                  <a:lnTo>
                    <a:pt x="1517170" y="2483913"/>
                  </a:lnTo>
                  <a:lnTo>
                    <a:pt x="445296" y="1412038"/>
                  </a:lnTo>
                  <a:cubicBezTo>
                    <a:pt x="74217" y="1040959"/>
                    <a:pt x="-64938" y="525788"/>
                    <a:pt x="27832" y="46641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D7B5037-A44A-4D5D-B12D-68631CF4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7828" y="0"/>
              <a:ext cx="2708425" cy="2263840"/>
            </a:xfrm>
            <a:custGeom>
              <a:avLst/>
              <a:gdLst>
                <a:gd name="connsiteX0" fmla="*/ 46413 w 2708425"/>
                <a:gd name="connsiteY0" fmla="*/ 0 h 2263840"/>
                <a:gd name="connsiteX1" fmla="*/ 2662013 w 2708425"/>
                <a:gd name="connsiteY1" fmla="*/ 0 h 2263840"/>
                <a:gd name="connsiteX2" fmla="*/ 2683584 w 2708425"/>
                <a:gd name="connsiteY2" fmla="*/ 88351 h 2263840"/>
                <a:gd name="connsiteX3" fmla="*/ 2310959 w 2708425"/>
                <a:gd name="connsiteY3" fmla="*/ 1307094 h 2263840"/>
                <a:gd name="connsiteX4" fmla="*/ 1354213 w 2708425"/>
                <a:gd name="connsiteY4" fmla="*/ 2263840 h 2263840"/>
                <a:gd name="connsiteX5" fmla="*/ 397467 w 2708425"/>
                <a:gd name="connsiteY5" fmla="*/ 1307094 h 2263840"/>
                <a:gd name="connsiteX6" fmla="*/ 24842 w 2708425"/>
                <a:gd name="connsiteY6" fmla="*/ 88351 h 226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8425" h="2263840">
                  <a:moveTo>
                    <a:pt x="46413" y="0"/>
                  </a:moveTo>
                  <a:lnTo>
                    <a:pt x="2662013" y="0"/>
                  </a:lnTo>
                  <a:lnTo>
                    <a:pt x="2683584" y="88351"/>
                  </a:lnTo>
                  <a:cubicBezTo>
                    <a:pt x="2766390" y="516035"/>
                    <a:pt x="2642182" y="975871"/>
                    <a:pt x="2310959" y="1307094"/>
                  </a:cubicBezTo>
                  <a:lnTo>
                    <a:pt x="1354213" y="2263840"/>
                  </a:lnTo>
                  <a:lnTo>
                    <a:pt x="397467" y="1307094"/>
                  </a:lnTo>
                  <a:cubicBezTo>
                    <a:pt x="66245" y="975871"/>
                    <a:pt x="-57964" y="516035"/>
                    <a:pt x="24842" y="88351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Texture">
            <a:extLst>
              <a:ext uri="{FF2B5EF4-FFF2-40B4-BE49-F238E27FC236}">
                <a16:creationId xmlns:a16="http://schemas.microsoft.com/office/drawing/2014/main" id="{D9F678FF-4541-4601-B506-CC0A4AC96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6F73D-7AE9-489C-BDCE-AEC2E416D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5540202" cy="3063240"/>
          </a:xfrm>
        </p:spPr>
        <p:txBody>
          <a:bodyPr>
            <a:normAutofit/>
          </a:bodyPr>
          <a:lstStyle/>
          <a:p>
            <a:r>
              <a:rPr lang="en-US" dirty="0" err="1"/>
              <a:t>Hyvää</a:t>
            </a:r>
            <a:r>
              <a:rPr lang="en-US" dirty="0"/>
              <a:t> </a:t>
            </a:r>
            <a:r>
              <a:rPr lang="en-US" dirty="0" err="1"/>
              <a:t>huomenta</a:t>
            </a:r>
            <a:r>
              <a:rPr lang="en-US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FCA9E-015C-45D8-99D1-071ADBE47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416552"/>
            <a:ext cx="7183120" cy="2340864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Hyvää</a:t>
            </a:r>
            <a:r>
              <a:rPr lang="en-US" sz="4000" b="1" dirty="0"/>
              <a:t> </a:t>
            </a:r>
            <a:r>
              <a:rPr lang="en-US" sz="4000" b="1" dirty="0" err="1"/>
              <a:t>huomenta</a:t>
            </a:r>
            <a:r>
              <a:rPr lang="en-US" sz="4000" b="1" dirty="0"/>
              <a:t> </a:t>
            </a:r>
            <a:r>
              <a:rPr lang="en-US" sz="4000" b="1" dirty="0" err="1"/>
              <a:t>opettaja</a:t>
            </a:r>
            <a:r>
              <a:rPr lang="en-US" sz="4000" b="1" dirty="0"/>
              <a:t>!</a:t>
            </a:r>
          </a:p>
        </p:txBody>
      </p:sp>
      <p:pic>
        <p:nvPicPr>
          <p:cNvPr id="4" name="Picture 3" descr="A body of water with trees in the background&#10;&#10;Description automatically generated">
            <a:extLst>
              <a:ext uri="{FF2B5EF4-FFF2-40B4-BE49-F238E27FC236}">
                <a16:creationId xmlns:a16="http://schemas.microsoft.com/office/drawing/2014/main" id="{609103FC-C660-4514-BED3-F092016670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797" r="3" b="3"/>
          <a:stretch/>
        </p:blipFill>
        <p:spPr>
          <a:xfrm>
            <a:off x="6360177" y="1934966"/>
            <a:ext cx="5831823" cy="3046917"/>
          </a:xfrm>
          <a:custGeom>
            <a:avLst/>
            <a:gdLst/>
            <a:ahLst/>
            <a:cxnLst/>
            <a:rect l="l" t="t" r="r" b="b"/>
            <a:pathLst>
              <a:path w="5831823" h="3046917">
                <a:moveTo>
                  <a:pt x="4630021" y="7292"/>
                </a:moveTo>
                <a:lnTo>
                  <a:pt x="5831823" y="7292"/>
                </a:lnTo>
                <a:lnTo>
                  <a:pt x="5831823" y="2450538"/>
                </a:lnTo>
                <a:lnTo>
                  <a:pt x="5800042" y="2493038"/>
                </a:lnTo>
                <a:cubicBezTo>
                  <a:pt x="5520878" y="2831307"/>
                  <a:pt x="5098400" y="3046917"/>
                  <a:pt x="4625556" y="3046917"/>
                </a:cubicBezTo>
                <a:lnTo>
                  <a:pt x="3107978" y="3046917"/>
                </a:lnTo>
                <a:lnTo>
                  <a:pt x="3107978" y="1529337"/>
                </a:lnTo>
                <a:cubicBezTo>
                  <a:pt x="3107978" y="688726"/>
                  <a:pt x="3789410" y="7292"/>
                  <a:pt x="4630021" y="7292"/>
                </a:cubicBezTo>
                <a:close/>
                <a:moveTo>
                  <a:pt x="0" y="0"/>
                </a:moveTo>
                <a:lnTo>
                  <a:pt x="1517580" y="0"/>
                </a:lnTo>
                <a:cubicBezTo>
                  <a:pt x="2358191" y="0"/>
                  <a:pt x="3039624" y="681433"/>
                  <a:pt x="3039624" y="1522044"/>
                </a:cubicBezTo>
                <a:lnTo>
                  <a:pt x="3039624" y="3039623"/>
                </a:lnTo>
                <a:lnTo>
                  <a:pt x="1522045" y="3039623"/>
                </a:lnTo>
                <a:cubicBezTo>
                  <a:pt x="681434" y="3039623"/>
                  <a:pt x="0" y="2358190"/>
                  <a:pt x="0" y="15175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90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6FE4E-85BA-44CF-B405-AB2A2F291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4" y="675941"/>
            <a:ext cx="8940490" cy="5506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95615-2F8A-40AB-B91B-39E6025BB6B7}"/>
              </a:ext>
            </a:extLst>
          </p:cNvPr>
          <p:cNvSpPr txBox="1"/>
          <p:nvPr/>
        </p:nvSpPr>
        <p:spPr>
          <a:xfrm>
            <a:off x="8439150" y="126365"/>
            <a:ext cx="35611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Kuppi on …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Lompakko on …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Kaukosäädin on …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Puhelin on …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Avaimet ovat …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Tietokone on …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F7595-699D-4630-A996-2C2F64DE840F}"/>
              </a:ext>
            </a:extLst>
          </p:cNvPr>
          <p:cNvSpPr txBox="1"/>
          <p:nvPr/>
        </p:nvSpPr>
        <p:spPr>
          <a:xfrm>
            <a:off x="9154224" y="3429000"/>
            <a:ext cx="2868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matto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pöytä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sänky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kenkä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kuppi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kaappi</a:t>
            </a:r>
          </a:p>
        </p:txBody>
      </p:sp>
    </p:spTree>
    <p:extLst>
      <p:ext uri="{BB962C8B-B14F-4D97-AF65-F5344CB8AC3E}">
        <p14:creationId xmlns:p14="http://schemas.microsoft.com/office/powerpoint/2010/main" val="388967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E0B7-EE76-4F8D-A5ED-ECD0F5CF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 huoneessa pöytä on? </a:t>
            </a:r>
            <a:br>
              <a:rPr lang="fi-FI" dirty="0"/>
            </a:b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Pöytä on keittiössä.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90F3E1-5ED3-4D47-A511-977A2394AD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863" y="2160588"/>
            <a:ext cx="5970587" cy="38814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i-FI" sz="3200" b="1" dirty="0"/>
              <a:t>pöytä                  suihku</a:t>
            </a:r>
          </a:p>
          <a:p>
            <a:pPr marL="0" indent="0">
              <a:buFont typeface="Wingdings 3" charset="2"/>
              <a:buNone/>
            </a:pPr>
            <a:r>
              <a:rPr lang="fi-FI" sz="3200" b="1" dirty="0"/>
              <a:t>peili                    sänky</a:t>
            </a:r>
          </a:p>
          <a:p>
            <a:pPr marL="0" indent="0">
              <a:buFont typeface="Wingdings 3" charset="2"/>
              <a:buNone/>
            </a:pPr>
            <a:r>
              <a:rPr lang="fi-FI" sz="3200" b="1" dirty="0"/>
              <a:t>yöpöytä               tuolit</a:t>
            </a:r>
          </a:p>
          <a:p>
            <a:pPr marL="0" indent="0">
              <a:buFont typeface="Wingdings 3" charset="2"/>
              <a:buNone/>
            </a:pPr>
            <a:r>
              <a:rPr lang="fi-FI" sz="3200" b="1" dirty="0"/>
              <a:t>matto                  kaappi</a:t>
            </a:r>
          </a:p>
          <a:p>
            <a:pPr marL="0" indent="0">
              <a:buFont typeface="Wingdings 3" charset="2"/>
              <a:buNone/>
            </a:pPr>
            <a:r>
              <a:rPr lang="fi-FI" sz="3200" b="1" dirty="0"/>
              <a:t>pakastin              kirjahylly</a:t>
            </a:r>
          </a:p>
          <a:p>
            <a:pPr marL="0" indent="0">
              <a:buFont typeface="Wingdings 3" charset="2"/>
              <a:buNone/>
            </a:pPr>
            <a:r>
              <a:rPr lang="fi-FI" sz="3200" b="1" dirty="0"/>
              <a:t>televisio              vessanpönttö</a:t>
            </a:r>
          </a:p>
          <a:p>
            <a:pPr marL="0" indent="0">
              <a:buFont typeface="Wingdings 3" charset="2"/>
              <a:buNone/>
            </a:pPr>
            <a:r>
              <a:rPr lang="fi-FI" sz="3200" b="1" dirty="0"/>
              <a:t>sohva                   lamppu</a:t>
            </a:r>
          </a:p>
          <a:p>
            <a:pPr marL="0" indent="0">
              <a:buFont typeface="Wingdings 3" charset="2"/>
              <a:buNone/>
            </a:pPr>
            <a:endParaRPr lang="fi-FI" sz="2400" dirty="0"/>
          </a:p>
          <a:p>
            <a:pPr marL="0" indent="0">
              <a:buFont typeface="Wingdings 3" charset="2"/>
              <a:buNone/>
            </a:pPr>
            <a:endParaRPr lang="fi-FI" sz="2400" dirty="0"/>
          </a:p>
          <a:p>
            <a:pPr marL="0" indent="0">
              <a:buFont typeface="Wingdings 3" charset="2"/>
              <a:buNone/>
            </a:pP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6F3EA-C07B-4494-9FC6-AD637FAA0DE2}"/>
              </a:ext>
            </a:extLst>
          </p:cNvPr>
          <p:cNvSpPr txBox="1"/>
          <p:nvPr/>
        </p:nvSpPr>
        <p:spPr>
          <a:xfrm>
            <a:off x="7837487" y="2571929"/>
            <a:ext cx="3676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keittiössä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olohuoneessa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makuuhuoneessa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kylpyhuoneessa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vessassa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40894-0FAD-444A-A09B-E232496F6517}"/>
              </a:ext>
            </a:extLst>
          </p:cNvPr>
          <p:cNvSpPr/>
          <p:nvPr/>
        </p:nvSpPr>
        <p:spPr>
          <a:xfrm>
            <a:off x="7324725" y="2160588"/>
            <a:ext cx="4391025" cy="293528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0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5942-411E-4005-925C-F61FDA4A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885"/>
            <a:ext cx="10972800" cy="76549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Eksistentiaalilause</a:t>
            </a:r>
            <a:r>
              <a:rPr lang="en-US" dirty="0"/>
              <a:t> (existential clause)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5399-B223-4D76-8E48-7E1FAF706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40130"/>
            <a:ext cx="7898130" cy="5349239"/>
          </a:xfrm>
        </p:spPr>
        <p:txBody>
          <a:bodyPr>
            <a:normAutofit/>
          </a:bodyPr>
          <a:lstStyle/>
          <a:p>
            <a:r>
              <a:rPr lang="en-US" dirty="0" err="1"/>
              <a:t>Keittiössä</a:t>
            </a:r>
            <a:r>
              <a:rPr lang="en-US" dirty="0"/>
              <a:t> on iso </a:t>
            </a:r>
            <a:r>
              <a:rPr lang="en-US" dirty="0" err="1"/>
              <a:t>ruokapöytä</a:t>
            </a:r>
            <a:r>
              <a:rPr lang="en-US" dirty="0"/>
              <a:t>.</a:t>
            </a:r>
          </a:p>
          <a:p>
            <a:r>
              <a:rPr lang="en-US" dirty="0" err="1"/>
              <a:t>Olohuoneessa</a:t>
            </a:r>
            <a:r>
              <a:rPr lang="en-US" dirty="0"/>
              <a:t> on </a:t>
            </a:r>
            <a:r>
              <a:rPr lang="en-US" dirty="0" err="1"/>
              <a:t>ruskea</a:t>
            </a:r>
            <a:r>
              <a:rPr lang="en-US" dirty="0"/>
              <a:t> </a:t>
            </a:r>
            <a:r>
              <a:rPr lang="en-US" dirty="0" err="1"/>
              <a:t>sohva</a:t>
            </a:r>
            <a:r>
              <a:rPr lang="en-US" dirty="0"/>
              <a:t>.</a:t>
            </a:r>
          </a:p>
          <a:p>
            <a:r>
              <a:rPr lang="en-US" dirty="0" err="1"/>
              <a:t>Makuhuoneessa</a:t>
            </a:r>
            <a:r>
              <a:rPr lang="en-US" dirty="0"/>
              <a:t> on </a:t>
            </a:r>
            <a:r>
              <a:rPr lang="en-US" dirty="0" err="1"/>
              <a:t>valkoinen</a:t>
            </a:r>
            <a:r>
              <a:rPr lang="en-US" dirty="0"/>
              <a:t> </a:t>
            </a:r>
            <a:r>
              <a:rPr lang="en-US" dirty="0" err="1"/>
              <a:t>kaappi</a:t>
            </a:r>
            <a:r>
              <a:rPr lang="en-US" dirty="0"/>
              <a:t>.</a:t>
            </a:r>
          </a:p>
          <a:p>
            <a:r>
              <a:rPr lang="en-US" dirty="0" err="1"/>
              <a:t>Työhuoneessa</a:t>
            </a:r>
            <a:r>
              <a:rPr lang="en-US" dirty="0"/>
              <a:t> on </a:t>
            </a:r>
            <a:r>
              <a:rPr lang="en-US" dirty="0" err="1"/>
              <a:t>ruskea</a:t>
            </a:r>
            <a:r>
              <a:rPr lang="en-US" dirty="0"/>
              <a:t> </a:t>
            </a:r>
            <a:r>
              <a:rPr lang="en-US" dirty="0" err="1"/>
              <a:t>työpöytä</a:t>
            </a:r>
            <a:r>
              <a:rPr lang="en-US" dirty="0"/>
              <a:t>.</a:t>
            </a:r>
          </a:p>
          <a:p>
            <a:r>
              <a:rPr lang="en-US" dirty="0" err="1"/>
              <a:t>Työpöydällä</a:t>
            </a:r>
            <a:r>
              <a:rPr lang="en-US" dirty="0"/>
              <a:t> on </a:t>
            </a:r>
            <a:r>
              <a:rPr lang="en-US" dirty="0" err="1"/>
              <a:t>läppäri</a:t>
            </a:r>
            <a:r>
              <a:rPr lang="en-US" dirty="0"/>
              <a:t>.</a:t>
            </a:r>
          </a:p>
          <a:p>
            <a:r>
              <a:rPr lang="en-US" dirty="0" err="1"/>
              <a:t>Lattialla</a:t>
            </a:r>
            <a:r>
              <a:rPr lang="en-US" dirty="0"/>
              <a:t> on iso </a:t>
            </a:r>
            <a:r>
              <a:rPr lang="en-US" dirty="0" err="1"/>
              <a:t>matto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93DF9-E04E-4F0E-B75B-EF22B863E9E8}"/>
              </a:ext>
            </a:extLst>
          </p:cNvPr>
          <p:cNvSpPr txBox="1"/>
          <p:nvPr/>
        </p:nvSpPr>
        <p:spPr>
          <a:xfrm>
            <a:off x="2182178" y="4816725"/>
            <a:ext cx="9644062" cy="176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highlight>
                  <a:srgbClr val="00FFFF"/>
                </a:highligh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MISSÄ? + ON + MITÄ?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Huonee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sänky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There is a bed in the room.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Lattia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on iso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There </a:t>
            </a:r>
            <a:r>
              <a:rPr lang="en-US" sz="2400" i="1" dirty="0">
                <a:solidFill>
                  <a:srgbClr val="191B0E"/>
                </a:solidFill>
                <a:latin typeface="Franklin Gothic Book" panose="020B0503020102020204" pitchFamily="34" charset="0"/>
              </a:rPr>
              <a:t>is a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big carpet on the floor.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5942-411E-4005-925C-F61FDA4A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5492"/>
          </a:xfrm>
          <a:solidFill>
            <a:schemeClr val="accent6"/>
          </a:solidFill>
        </p:spPr>
        <p:txBody>
          <a:bodyPr/>
          <a:lstStyle/>
          <a:p>
            <a:r>
              <a:rPr lang="en-US" dirty="0" err="1"/>
              <a:t>Eksistentiaalilause</a:t>
            </a:r>
            <a:r>
              <a:rPr lang="en-US" dirty="0"/>
              <a:t> (</a:t>
            </a:r>
            <a:r>
              <a:rPr lang="en-US" dirty="0" err="1"/>
              <a:t>negatiivinen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5399-B223-4D76-8E48-7E1FAF706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1120140"/>
            <a:ext cx="10698480" cy="5349239"/>
          </a:xfrm>
        </p:spPr>
        <p:txBody>
          <a:bodyPr>
            <a:normAutofit/>
          </a:bodyPr>
          <a:lstStyle/>
          <a:p>
            <a:r>
              <a:rPr lang="en-US" dirty="0" err="1"/>
              <a:t>Keittiössä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mattoa</a:t>
            </a:r>
            <a:r>
              <a:rPr lang="en-US" dirty="0"/>
              <a:t>.</a:t>
            </a:r>
          </a:p>
          <a:p>
            <a:r>
              <a:rPr lang="en-US" dirty="0" err="1"/>
              <a:t>Makuuhuoneessa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peiliä</a:t>
            </a:r>
            <a:r>
              <a:rPr lang="en-US" dirty="0"/>
              <a:t>.</a:t>
            </a:r>
          </a:p>
          <a:p>
            <a:r>
              <a:rPr lang="en-US" dirty="0" err="1"/>
              <a:t>Työhuoneessa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sänkyä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2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5942-411E-4005-925C-F61FDA4A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5492"/>
          </a:xfrm>
          <a:solidFill>
            <a:schemeClr val="accent6"/>
          </a:solidFill>
        </p:spPr>
        <p:txBody>
          <a:bodyPr/>
          <a:lstStyle/>
          <a:p>
            <a:r>
              <a:rPr lang="en-US" dirty="0" err="1"/>
              <a:t>Eksistentiaalilause</a:t>
            </a:r>
            <a:r>
              <a:rPr lang="en-US" dirty="0"/>
              <a:t> (</a:t>
            </a:r>
            <a:r>
              <a:rPr lang="en-US" dirty="0" err="1"/>
              <a:t>negatiivinen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5399-B223-4D76-8E48-7E1FAF706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1120140"/>
            <a:ext cx="10698480" cy="5349239"/>
          </a:xfrm>
        </p:spPr>
        <p:txBody>
          <a:bodyPr>
            <a:normAutofit/>
          </a:bodyPr>
          <a:lstStyle/>
          <a:p>
            <a:r>
              <a:rPr lang="en-US" dirty="0" err="1"/>
              <a:t>Keittiössä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mattoa</a:t>
            </a:r>
            <a:r>
              <a:rPr lang="en-US" dirty="0"/>
              <a:t>.</a:t>
            </a:r>
          </a:p>
          <a:p>
            <a:r>
              <a:rPr lang="en-US" dirty="0" err="1"/>
              <a:t>Makuuhuoneessa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peiliä</a:t>
            </a:r>
            <a:r>
              <a:rPr lang="en-US" dirty="0"/>
              <a:t>.</a:t>
            </a:r>
          </a:p>
          <a:p>
            <a:r>
              <a:rPr lang="en-US" dirty="0" err="1"/>
              <a:t>Työhuoneessa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sänkyä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191B0E"/>
                </a:solidFill>
                <a:highlight>
                  <a:srgbClr val="FFFF00"/>
                </a:highlight>
                <a:latin typeface="Franklin Gothic Book" panose="020B0503020102020204" pitchFamily="34" charset="0"/>
              </a:rPr>
              <a:t>MISSÄ? + EI OLE + + </a:t>
            </a:r>
            <a:r>
              <a:rPr lang="en-US" dirty="0" err="1">
                <a:solidFill>
                  <a:srgbClr val="191B0E"/>
                </a:solidFill>
                <a:highlight>
                  <a:srgbClr val="FFFF00"/>
                </a:highlight>
                <a:latin typeface="Franklin Gothic Book" panose="020B0503020102020204" pitchFamily="34" charset="0"/>
              </a:rPr>
              <a:t>partitiivi</a:t>
            </a:r>
            <a:endParaRPr lang="en-US" dirty="0">
              <a:solidFill>
                <a:srgbClr val="191B0E"/>
              </a:solidFill>
              <a:highlight>
                <a:srgbClr val="FFFF00"/>
              </a:highlight>
              <a:latin typeface="Franklin Gothic Book" panose="020B0503020102020204" pitchFamily="34" charset="0"/>
            </a:endParaRPr>
          </a:p>
          <a:p>
            <a:r>
              <a:rPr lang="fi-FI" dirty="0">
                <a:solidFill>
                  <a:srgbClr val="191B0E"/>
                </a:solidFill>
                <a:latin typeface="Franklin Gothic Book" panose="020B0503020102020204" pitchFamily="34" charset="0"/>
              </a:rPr>
              <a:t>Lattia</a:t>
            </a:r>
            <a:r>
              <a:rPr lang="fi-FI" dirty="0">
                <a:solidFill>
                  <a:srgbClr val="FFC000"/>
                </a:solidFill>
                <a:latin typeface="Franklin Gothic Book" panose="020B0503020102020204" pitchFamily="34" charset="0"/>
              </a:rPr>
              <a:t>lla </a:t>
            </a:r>
            <a:r>
              <a:rPr lang="fi-FI" dirty="0">
                <a:solidFill>
                  <a:srgbClr val="191B0E"/>
                </a:solidFill>
                <a:latin typeface="Franklin Gothic Book" panose="020B0503020102020204" pitchFamily="34" charset="0"/>
              </a:rPr>
              <a:t>ei ole matto</a:t>
            </a:r>
            <a:r>
              <a:rPr lang="fi-FI" dirty="0">
                <a:solidFill>
                  <a:srgbClr val="191B0E"/>
                </a:solidFill>
                <a:highlight>
                  <a:srgbClr val="FFFF00"/>
                </a:highlight>
                <a:latin typeface="Franklin Gothic Book" panose="020B0503020102020204" pitchFamily="34" charset="0"/>
              </a:rPr>
              <a:t>a</a:t>
            </a:r>
            <a:r>
              <a:rPr lang="fi-FI" dirty="0">
                <a:solidFill>
                  <a:srgbClr val="191B0E"/>
                </a:solidFill>
                <a:latin typeface="Franklin Gothic Book" panose="020B0503020102020204" pitchFamily="34" charset="0"/>
              </a:rPr>
              <a:t>.</a:t>
            </a:r>
          </a:p>
          <a:p>
            <a:r>
              <a:rPr lang="en-US" dirty="0" err="1"/>
              <a:t>Huonee</a:t>
            </a:r>
            <a:r>
              <a:rPr lang="en-US" b="1" dirty="0" err="1"/>
              <a:t>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peili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45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DDC0-267C-487B-98D8-0E32ABB9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824837"/>
          </a:xfrm>
        </p:spPr>
        <p:txBody>
          <a:bodyPr/>
          <a:lstStyle/>
          <a:p>
            <a:r>
              <a:rPr lang="fi-FI" dirty="0"/>
              <a:t>Mitä olohuoneessa on? Kirjoita lauseita.</a:t>
            </a:r>
          </a:p>
        </p:txBody>
      </p:sp>
      <p:pic>
        <p:nvPicPr>
          <p:cNvPr id="4" name="Picture 2" descr="Vihdoinkin toimiva olohuoneen sisustus! - Poikien Äidit">
            <a:extLst>
              <a:ext uri="{FF2B5EF4-FFF2-40B4-BE49-F238E27FC236}">
                <a16:creationId xmlns:a16="http://schemas.microsoft.com/office/drawing/2014/main" id="{646D8726-E46F-45B5-8665-162F12C260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14" y="1286509"/>
            <a:ext cx="6993466" cy="52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7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C262-3204-4E92-9922-D3AE9C5D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209550"/>
            <a:ext cx="10733616" cy="59817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Kysy</a:t>
            </a:r>
            <a:r>
              <a:rPr lang="en-US" b="1" dirty="0">
                <a:solidFill>
                  <a:schemeClr val="tx1"/>
                </a:solidFill>
              </a:rPr>
              <a:t> ja </a:t>
            </a:r>
            <a:r>
              <a:rPr lang="en-US" b="1" dirty="0" err="1">
                <a:solidFill>
                  <a:schemeClr val="tx1"/>
                </a:solidFill>
              </a:rPr>
              <a:t>vastaa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Muista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Entä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sä</a:t>
            </a:r>
            <a:r>
              <a:rPr lang="en-US" b="1" dirty="0">
                <a:solidFill>
                  <a:schemeClr val="tx1"/>
                </a:solidFill>
              </a:rPr>
              <a:t>? </a:t>
            </a:r>
            <a:r>
              <a:rPr lang="en-US" b="1" dirty="0" err="1">
                <a:solidFill>
                  <a:schemeClr val="tx1"/>
                </a:solidFill>
              </a:rPr>
              <a:t>Entä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sulla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4D2D6E-B167-4D4E-9238-2903B24DB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169988"/>
            <a:ext cx="6599237" cy="5440362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/>
              <a:t>Missä sinä asut?</a:t>
            </a:r>
          </a:p>
          <a:p>
            <a:r>
              <a:rPr lang="fi-FI" sz="2000" dirty="0"/>
              <a:t>Asutko yksin?</a:t>
            </a:r>
          </a:p>
          <a:p>
            <a:r>
              <a:rPr lang="fi-FI" sz="2000" dirty="0"/>
              <a:t>Asutko kerrostalossa?</a:t>
            </a:r>
          </a:p>
          <a:p>
            <a:r>
              <a:rPr lang="fi-FI" sz="2000" dirty="0"/>
              <a:t>Minkä värinen talo on?</a:t>
            </a:r>
          </a:p>
          <a:p>
            <a:r>
              <a:rPr lang="fi-FI" sz="2000" dirty="0"/>
              <a:t>Millainen asunto sinulla on? (iso, pieni, kaunis, nätti)</a:t>
            </a:r>
          </a:p>
          <a:p>
            <a:r>
              <a:rPr lang="fi-FI" sz="2000" dirty="0"/>
              <a:t>Kuinka monta huonetta sinulla on?</a:t>
            </a:r>
          </a:p>
          <a:p>
            <a:r>
              <a:rPr lang="fi-FI" sz="2000" dirty="0"/>
              <a:t>Onko sinulla parveke? (</a:t>
            </a:r>
            <a:r>
              <a:rPr lang="fi-FI" sz="2000" dirty="0" err="1"/>
              <a:t>balcony</a:t>
            </a:r>
            <a:r>
              <a:rPr lang="fi-FI" sz="2000" dirty="0"/>
              <a:t>)</a:t>
            </a:r>
          </a:p>
          <a:p>
            <a:r>
              <a:rPr lang="fi-FI" sz="2000" dirty="0"/>
              <a:t>Onko </a:t>
            </a:r>
            <a:r>
              <a:rPr lang="fi-FI" sz="2000" dirty="0" err="1"/>
              <a:t>sun</a:t>
            </a:r>
            <a:r>
              <a:rPr lang="fi-FI" sz="2000" dirty="0"/>
              <a:t> keittiössä uuni? Entä pakastin?</a:t>
            </a:r>
          </a:p>
          <a:p>
            <a:r>
              <a:rPr lang="fi-FI" sz="2000" dirty="0"/>
              <a:t>Onko </a:t>
            </a:r>
            <a:r>
              <a:rPr lang="fi-FI" sz="2000" dirty="0" err="1"/>
              <a:t>sun</a:t>
            </a:r>
            <a:r>
              <a:rPr lang="fi-FI" sz="2000" dirty="0"/>
              <a:t> kylpyhuoneessa suihku?</a:t>
            </a:r>
          </a:p>
          <a:p>
            <a:r>
              <a:rPr lang="fi-FI" sz="2000" dirty="0"/>
              <a:t>Missä huoneessa sinä opiskelet?</a:t>
            </a:r>
          </a:p>
          <a:p>
            <a:r>
              <a:rPr lang="fi-FI" sz="2000" dirty="0"/>
              <a:t>Missä teet ruokaa?</a:t>
            </a:r>
          </a:p>
          <a:p>
            <a:r>
              <a:rPr lang="fi-FI" sz="2000" dirty="0"/>
              <a:t>Mitä </a:t>
            </a:r>
            <a:r>
              <a:rPr lang="fi-FI" sz="2000" dirty="0" err="1"/>
              <a:t>sun</a:t>
            </a:r>
            <a:r>
              <a:rPr lang="fi-FI" sz="2000" dirty="0"/>
              <a:t> olohuoneessa on?</a:t>
            </a:r>
          </a:p>
          <a:p>
            <a:r>
              <a:rPr lang="fi-FI" sz="2000" dirty="0"/>
              <a:t>Entä </a:t>
            </a:r>
            <a:r>
              <a:rPr lang="fi-FI" sz="2000" dirty="0" err="1"/>
              <a:t>sun</a:t>
            </a:r>
            <a:r>
              <a:rPr lang="fi-FI" sz="2000" dirty="0"/>
              <a:t> makuuhuoneessa?</a:t>
            </a:r>
          </a:p>
          <a:p>
            <a:r>
              <a:rPr lang="fi-FI" sz="2000" dirty="0"/>
              <a:t>Missä </a:t>
            </a:r>
            <a:r>
              <a:rPr lang="fi-FI" sz="2000" dirty="0" err="1"/>
              <a:t>sä</a:t>
            </a:r>
            <a:r>
              <a:rPr lang="fi-FI" sz="2000" dirty="0"/>
              <a:t> asut </a:t>
            </a:r>
            <a:r>
              <a:rPr lang="fi-FI" sz="2000" dirty="0" err="1"/>
              <a:t>sun</a:t>
            </a:r>
            <a:r>
              <a:rPr lang="fi-FI" sz="2000" dirty="0"/>
              <a:t> kotimaassa?</a:t>
            </a:r>
          </a:p>
          <a:p>
            <a:endParaRPr lang="fi-FI" sz="2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55073B-BF0C-46F8-9C36-2826ED08863E}"/>
              </a:ext>
            </a:extLst>
          </p:cNvPr>
          <p:cNvSpPr txBox="1">
            <a:spLocks/>
          </p:cNvSpPr>
          <p:nvPr/>
        </p:nvSpPr>
        <p:spPr>
          <a:xfrm>
            <a:off x="7134225" y="1036638"/>
            <a:ext cx="3819525" cy="41259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/>
          </a:p>
          <a:p>
            <a:r>
              <a:rPr lang="en-US" sz="2400" b="1" dirty="0"/>
              <a:t>KERROSTALO</a:t>
            </a:r>
          </a:p>
          <a:p>
            <a:r>
              <a:rPr lang="en-US" sz="2400" b="1" dirty="0"/>
              <a:t>RIVITALO</a:t>
            </a:r>
          </a:p>
          <a:p>
            <a:r>
              <a:rPr lang="en-US" sz="2400" b="1" dirty="0"/>
              <a:t>OMAKOTITALO</a:t>
            </a:r>
          </a:p>
          <a:p>
            <a:endParaRPr lang="en-US" sz="2400" b="1" dirty="0"/>
          </a:p>
          <a:p>
            <a:r>
              <a:rPr lang="en-US" sz="2400" b="1" dirty="0"/>
              <a:t>KÄMPPIS/KÄMPPÄKAVERI</a:t>
            </a:r>
          </a:p>
          <a:p>
            <a:endParaRPr lang="en-US" sz="2400" b="1" dirty="0"/>
          </a:p>
          <a:p>
            <a:r>
              <a:rPr lang="en-US" sz="2400" b="1" dirty="0"/>
              <a:t>YKSIÖ</a:t>
            </a:r>
          </a:p>
          <a:p>
            <a:r>
              <a:rPr lang="en-US" sz="2400" b="1" dirty="0"/>
              <a:t>KAKSIO</a:t>
            </a:r>
          </a:p>
          <a:p>
            <a:r>
              <a:rPr lang="en-US" sz="2400" b="1" dirty="0"/>
              <a:t>KOLMIO</a:t>
            </a:r>
          </a:p>
          <a:p>
            <a:r>
              <a:rPr lang="en-US" sz="2400" b="1" dirty="0"/>
              <a:t>2 HUONETTA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33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1" y="1172485"/>
            <a:ext cx="11628119" cy="568551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on </a:t>
            </a:r>
            <a:r>
              <a:rPr lang="en-US" dirty="0" err="1">
                <a:solidFill>
                  <a:schemeClr val="tx1"/>
                </a:solidFill>
              </a:rPr>
              <a:t>maanantaina</a:t>
            </a:r>
            <a:r>
              <a:rPr lang="en-US" dirty="0">
                <a:solidFill>
                  <a:schemeClr val="tx1"/>
                </a:solidFill>
              </a:rPr>
              <a:t> 20.2.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MyCourses (detailed instructions):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Teksti</a:t>
            </a:r>
            <a:r>
              <a:rPr lang="en-US" dirty="0">
                <a:solidFill>
                  <a:schemeClr val="tx1"/>
                </a:solidFill>
              </a:rPr>
              <a:t> 2, </a:t>
            </a: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 20.2.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REMEMBER!!!: completing MyCourses activities min.90%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Kurssitehtävä: TEKSTI 2 (20%)</a:t>
            </a:r>
          </a:p>
        </p:txBody>
      </p:sp>
    </p:spTree>
    <p:extLst>
      <p:ext uri="{BB962C8B-B14F-4D97-AF65-F5344CB8AC3E}">
        <p14:creationId xmlns:p14="http://schemas.microsoft.com/office/powerpoint/2010/main" val="307154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543D-AA76-44E2-86AF-6ACB119C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82" y="190686"/>
            <a:ext cx="10450629" cy="929454"/>
          </a:xfrm>
        </p:spPr>
        <p:txBody>
          <a:bodyPr/>
          <a:lstStyle/>
          <a:p>
            <a:r>
              <a:rPr lang="en-US" dirty="0" err="1"/>
              <a:t>Tenttiin</a:t>
            </a:r>
            <a:r>
              <a:rPr lang="en-US" dirty="0"/>
              <a:t> (for the test)   </a:t>
            </a:r>
            <a:r>
              <a:rPr lang="en-US" dirty="0">
                <a:highlight>
                  <a:srgbClr val="000080"/>
                </a:highlight>
              </a:rPr>
              <a:t>30%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CB023-4C34-4BCC-AB36-BED45009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045" y="1120140"/>
            <a:ext cx="5021512" cy="823912"/>
          </a:xfrm>
        </p:spPr>
        <p:txBody>
          <a:bodyPr/>
          <a:lstStyle/>
          <a:p>
            <a:r>
              <a:rPr lang="en-US" dirty="0" err="1"/>
              <a:t>Sanasto</a:t>
            </a:r>
            <a:r>
              <a:rPr lang="en-US" dirty="0"/>
              <a:t> (vocabulary)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3D254-A09F-4766-98A3-0D1795C0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39" y="2292036"/>
            <a:ext cx="5194517" cy="43752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Greetings, numbers (asking/telling the price)</a:t>
            </a:r>
          </a:p>
          <a:p>
            <a:r>
              <a:rPr lang="en-US" dirty="0"/>
              <a:t>Countries, nationalities</a:t>
            </a:r>
          </a:p>
          <a:p>
            <a:r>
              <a:rPr lang="en-US" dirty="0"/>
              <a:t>Question words</a:t>
            </a:r>
          </a:p>
          <a:p>
            <a:r>
              <a:rPr lang="en-US" dirty="0"/>
              <a:t>Family (basic)</a:t>
            </a:r>
          </a:p>
          <a:p>
            <a:r>
              <a:rPr lang="en-US" dirty="0"/>
              <a:t>Everyday routines (verbs)</a:t>
            </a:r>
          </a:p>
          <a:p>
            <a:r>
              <a:rPr lang="en-US" dirty="0"/>
              <a:t>Time expressions, weekdays, telling the time</a:t>
            </a:r>
          </a:p>
          <a:p>
            <a:r>
              <a:rPr lang="en-US" dirty="0"/>
              <a:t>Food/drink vocabulary (basic)</a:t>
            </a:r>
          </a:p>
          <a:p>
            <a:r>
              <a:rPr lang="en-US" dirty="0" err="1"/>
              <a:t>Colours</a:t>
            </a:r>
            <a:endParaRPr lang="en-US" dirty="0"/>
          </a:p>
          <a:p>
            <a:r>
              <a:rPr lang="en-US" dirty="0"/>
              <a:t>Housing vocabulary </a:t>
            </a:r>
          </a:p>
          <a:p>
            <a:r>
              <a:rPr lang="en-US" dirty="0"/>
              <a:t>Places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B90EA-BAAC-474E-892B-785348A84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8679" y="1108710"/>
            <a:ext cx="5017232" cy="823912"/>
          </a:xfrm>
        </p:spPr>
        <p:txBody>
          <a:bodyPr/>
          <a:lstStyle/>
          <a:p>
            <a:r>
              <a:rPr lang="en-US" dirty="0" err="1"/>
              <a:t>Kielitieto</a:t>
            </a:r>
            <a:r>
              <a:rPr lang="en-US" dirty="0"/>
              <a:t> (grammar)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010B5-3935-465C-ABF6-55B1BB3B7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7889" y="2038164"/>
            <a:ext cx="5623561" cy="43752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Verb types + conjugation (1-5, pos. and neg.)</a:t>
            </a:r>
          </a:p>
          <a:p>
            <a:r>
              <a:rPr lang="en-US" dirty="0"/>
              <a:t>-ko/</a:t>
            </a:r>
            <a:r>
              <a:rPr lang="en-US" dirty="0" err="1"/>
              <a:t>kö</a:t>
            </a:r>
            <a:r>
              <a:rPr lang="en-US" dirty="0"/>
              <a:t> –questions + answering them</a:t>
            </a:r>
          </a:p>
          <a:p>
            <a:r>
              <a:rPr lang="en-US" dirty="0"/>
              <a:t>The genitive (</a:t>
            </a:r>
            <a:r>
              <a:rPr lang="en-US" dirty="0" err="1"/>
              <a:t>opettaja</a:t>
            </a:r>
            <a:r>
              <a:rPr lang="en-US" dirty="0" err="1">
                <a:highlight>
                  <a:srgbClr val="000080"/>
                </a:highlight>
              </a:rPr>
              <a:t>n</a:t>
            </a:r>
            <a:r>
              <a:rPr lang="en-US" dirty="0"/>
              <a:t> auto)</a:t>
            </a:r>
          </a:p>
          <a:p>
            <a:r>
              <a:rPr lang="en-US" dirty="0"/>
              <a:t>The partitive (all the usages)</a:t>
            </a:r>
          </a:p>
          <a:p>
            <a:r>
              <a:rPr lang="en-US" dirty="0" err="1"/>
              <a:t>Minu</a:t>
            </a:r>
            <a:r>
              <a:rPr lang="en-US" dirty="0" err="1">
                <a:highlight>
                  <a:srgbClr val="000080"/>
                </a:highlight>
              </a:rPr>
              <a:t>lla</a:t>
            </a:r>
            <a:r>
              <a:rPr lang="en-US" dirty="0">
                <a:highlight>
                  <a:srgbClr val="000080"/>
                </a:highlight>
              </a:rPr>
              <a:t> on </a:t>
            </a:r>
            <a:r>
              <a:rPr lang="en-US" dirty="0" err="1"/>
              <a:t>mies</a:t>
            </a:r>
            <a:r>
              <a:rPr lang="en-US" dirty="0"/>
              <a:t>. </a:t>
            </a:r>
            <a:r>
              <a:rPr lang="en-US" dirty="0" err="1"/>
              <a:t>Minu</a:t>
            </a:r>
            <a:r>
              <a:rPr lang="en-US" dirty="0" err="1">
                <a:highlight>
                  <a:srgbClr val="FF0000"/>
                </a:highlight>
              </a:rPr>
              <a:t>lla</a:t>
            </a:r>
            <a:r>
              <a:rPr lang="en-US" dirty="0">
                <a:highlight>
                  <a:srgbClr val="FF0000"/>
                </a:highlight>
              </a:rPr>
              <a:t> </a:t>
            </a:r>
            <a:r>
              <a:rPr lang="en-US" dirty="0" err="1">
                <a:highlight>
                  <a:srgbClr val="FF0000"/>
                </a:highlight>
              </a:rPr>
              <a:t>ei</a:t>
            </a:r>
            <a:r>
              <a:rPr lang="en-US" dirty="0">
                <a:highlight>
                  <a:srgbClr val="FF0000"/>
                </a:highlight>
              </a:rPr>
              <a:t> ole </a:t>
            </a:r>
            <a:r>
              <a:rPr lang="en-US" dirty="0" err="1"/>
              <a:t>sisko</a:t>
            </a:r>
            <a:r>
              <a:rPr lang="en-US" dirty="0" err="1">
                <a:highlight>
                  <a:srgbClr val="FF0000"/>
                </a:highlight>
              </a:rPr>
              <a:t>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  (possessive structure pos and neg.)</a:t>
            </a:r>
          </a:p>
          <a:p>
            <a:r>
              <a:rPr lang="en-US" dirty="0" err="1"/>
              <a:t>Asun</a:t>
            </a:r>
            <a:r>
              <a:rPr lang="en-US" dirty="0"/>
              <a:t> </a:t>
            </a:r>
            <a:r>
              <a:rPr lang="en-US" dirty="0" err="1"/>
              <a:t>Espoo</a:t>
            </a:r>
            <a:r>
              <a:rPr lang="en-US" dirty="0" err="1">
                <a:highlight>
                  <a:srgbClr val="0000FF"/>
                </a:highlight>
              </a:rPr>
              <a:t>ssa</a:t>
            </a:r>
            <a:r>
              <a:rPr lang="en-US" dirty="0"/>
              <a:t>. Olen </a:t>
            </a:r>
            <a:r>
              <a:rPr lang="en-US" dirty="0" err="1"/>
              <a:t>pysäk</a:t>
            </a:r>
            <a:r>
              <a:rPr lang="en-US" dirty="0" err="1">
                <a:highlight>
                  <a:srgbClr val="0000FF"/>
                </a:highlight>
              </a:rPr>
              <a:t>illä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(S-</a:t>
            </a:r>
            <a:r>
              <a:rPr lang="en-US" dirty="0" err="1"/>
              <a:t>missä</a:t>
            </a:r>
            <a:r>
              <a:rPr lang="en-US" dirty="0"/>
              <a:t>, L-</a:t>
            </a:r>
            <a:r>
              <a:rPr lang="en-US" dirty="0" err="1"/>
              <a:t>missä</a:t>
            </a:r>
            <a:r>
              <a:rPr lang="en-US" dirty="0"/>
              <a:t>)</a:t>
            </a:r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Helsi</a:t>
            </a:r>
            <a:r>
              <a:rPr lang="en-US" dirty="0" err="1">
                <a:highlight>
                  <a:srgbClr val="0000FF"/>
                </a:highlight>
              </a:rPr>
              <a:t>ng</a:t>
            </a:r>
            <a:r>
              <a:rPr lang="en-US" dirty="0" err="1"/>
              <a:t>issä</a:t>
            </a:r>
            <a:r>
              <a:rPr lang="en-US" dirty="0"/>
              <a:t>. Olen </a:t>
            </a:r>
            <a:r>
              <a:rPr lang="en-US" dirty="0" err="1"/>
              <a:t>kau</a:t>
            </a:r>
            <a:r>
              <a:rPr lang="en-US" dirty="0" err="1">
                <a:highlight>
                  <a:srgbClr val="0000FF"/>
                </a:highlight>
              </a:rPr>
              <a:t>p</a:t>
            </a:r>
            <a:r>
              <a:rPr lang="en-US" dirty="0" err="1"/>
              <a:t>assa</a:t>
            </a:r>
            <a:r>
              <a:rPr lang="en-US" dirty="0"/>
              <a:t>. (KPT-</a:t>
            </a:r>
            <a:r>
              <a:rPr lang="en-US" dirty="0" err="1"/>
              <a:t>vaihtelu</a:t>
            </a:r>
            <a:r>
              <a:rPr lang="en-US" dirty="0"/>
              <a:t>)</a:t>
            </a:r>
          </a:p>
          <a:p>
            <a:r>
              <a:rPr lang="en-US" dirty="0" err="1"/>
              <a:t>Keittiö</a:t>
            </a:r>
            <a:r>
              <a:rPr lang="en-US" dirty="0" err="1">
                <a:highlight>
                  <a:srgbClr val="0000FF"/>
                </a:highlight>
              </a:rPr>
              <a:t>ssä</a:t>
            </a:r>
            <a:r>
              <a:rPr lang="en-US" dirty="0">
                <a:highlight>
                  <a:srgbClr val="0000FF"/>
                </a:highlight>
              </a:rPr>
              <a:t> on </a:t>
            </a:r>
            <a:r>
              <a:rPr lang="en-US" dirty="0" err="1"/>
              <a:t>uuni</a:t>
            </a:r>
            <a:r>
              <a:rPr lang="en-US" dirty="0"/>
              <a:t>. </a:t>
            </a:r>
            <a:r>
              <a:rPr lang="en-US" dirty="0" err="1"/>
              <a:t>Keittiö</a:t>
            </a:r>
            <a:r>
              <a:rPr lang="en-US" dirty="0" err="1">
                <a:highlight>
                  <a:srgbClr val="FF0000"/>
                </a:highlight>
              </a:rPr>
              <a:t>ssä</a:t>
            </a:r>
            <a:r>
              <a:rPr lang="en-US" dirty="0">
                <a:highlight>
                  <a:srgbClr val="FF0000"/>
                </a:highlight>
              </a:rPr>
              <a:t> </a:t>
            </a:r>
            <a:r>
              <a:rPr lang="en-US" dirty="0" err="1">
                <a:highlight>
                  <a:srgbClr val="FF0000"/>
                </a:highlight>
              </a:rPr>
              <a:t>ei</a:t>
            </a:r>
            <a:r>
              <a:rPr lang="en-US" dirty="0">
                <a:highlight>
                  <a:srgbClr val="FF0000"/>
                </a:highlight>
              </a:rPr>
              <a:t> ole </a:t>
            </a:r>
            <a:r>
              <a:rPr lang="en-US" dirty="0" err="1"/>
              <a:t>matto</a:t>
            </a:r>
            <a:r>
              <a:rPr lang="en-US" dirty="0" err="1">
                <a:highlight>
                  <a:srgbClr val="FF0000"/>
                </a:highlight>
              </a:rPr>
              <a:t>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(existential structure)</a:t>
            </a:r>
          </a:p>
        </p:txBody>
      </p:sp>
    </p:spTree>
    <p:extLst>
      <p:ext uri="{BB962C8B-B14F-4D97-AF65-F5344CB8AC3E}">
        <p14:creationId xmlns:p14="http://schemas.microsoft.com/office/powerpoint/2010/main" val="170438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45AD57-6F3F-44AD-A263-4AE5BD7B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3" y="285088"/>
            <a:ext cx="6132763" cy="6156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B11F82-CBA0-49BD-B77D-A2619322E56A}"/>
              </a:ext>
            </a:extLst>
          </p:cNvPr>
          <p:cNvSpPr txBox="1"/>
          <p:nvPr/>
        </p:nvSpPr>
        <p:spPr>
          <a:xfrm>
            <a:off x="6591300" y="207011"/>
            <a:ext cx="54267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b="1" dirty="0"/>
              <a:t>Millainen koti Inkerillä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b="1" dirty="0"/>
              <a:t>Minkä värinen Inkerin keittiö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b="1" dirty="0"/>
              <a:t>Missä Inkerin ruokapöytä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b="1" dirty="0"/>
              <a:t>Mitä ruokapöydällä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b="1" dirty="0"/>
              <a:t>Missä sohva on? Minkä värinen se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b="1" dirty="0"/>
              <a:t>Minkä värinen matto olohuoneessa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b="1" dirty="0"/>
              <a:t>Missä televisio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b="1" dirty="0"/>
              <a:t>Mitä Inkeri rakastaa?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FC8DBA-CBA3-4689-B3E7-1D8EEEAE6A42}"/>
              </a:ext>
            </a:extLst>
          </p:cNvPr>
          <p:cNvCxnSpPr/>
          <p:nvPr/>
        </p:nvCxnSpPr>
        <p:spPr>
          <a:xfrm>
            <a:off x="6515100" y="0"/>
            <a:ext cx="76200" cy="6543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95859E-2D7D-4425-AA86-B3F6F7E0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60" y="4091150"/>
            <a:ext cx="2559839" cy="255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3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087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/</a:t>
            </a:r>
            <a:r>
              <a:rPr lang="en-US" dirty="0" err="1"/>
              <a:t>torstai</a:t>
            </a:r>
            <a:r>
              <a:rPr lang="en-US" dirty="0" err="1">
                <a:highlight>
                  <a:srgbClr val="FFFF00"/>
                </a:highlight>
              </a:rPr>
              <a:t>na</a:t>
            </a:r>
            <a:r>
              <a:rPr lang="en-US" dirty="0"/>
              <a:t> 29.11. (</a:t>
            </a:r>
            <a:r>
              <a:rPr lang="en-US" dirty="0" err="1">
                <a:highlight>
                  <a:srgbClr val="FFFF00"/>
                </a:highlight>
              </a:rPr>
              <a:t>viimeinen</a:t>
            </a:r>
            <a:r>
              <a:rPr lang="en-US" dirty="0">
                <a:highlight>
                  <a:srgbClr val="FFFF00"/>
                </a:highlight>
              </a:rPr>
              <a:t>/</a:t>
            </a:r>
            <a:r>
              <a:rPr lang="en-US" dirty="0" err="1">
                <a:highlight>
                  <a:srgbClr val="FFFF00"/>
                </a:highlight>
              </a:rPr>
              <a:t>vika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tunti</a:t>
            </a:r>
            <a:r>
              <a:rPr lang="en-US" dirty="0"/>
              <a:t>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467323"/>
              </p:ext>
            </p:extLst>
          </p:nvPr>
        </p:nvGraphicFramePr>
        <p:xfrm>
          <a:off x="468630" y="1143000"/>
          <a:ext cx="1111377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C825D1-E3D8-4FA5-8B67-1AFA532521F9}"/>
              </a:ext>
            </a:extLst>
          </p:cNvPr>
          <p:cNvSpPr txBox="1"/>
          <p:nvPr/>
        </p:nvSpPr>
        <p:spPr>
          <a:xfrm>
            <a:off x="609600" y="5657850"/>
            <a:ext cx="281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Kotitehtävät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57B17B-5333-467C-B7B3-4686DAEA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90" y="588348"/>
            <a:ext cx="8727440" cy="56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45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21542" y="172306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Kurssitehtävä</a:t>
            </a:r>
            <a:r>
              <a:rPr lang="en-US" dirty="0">
                <a:highlight>
                  <a:srgbClr val="FFFF00"/>
                </a:highlight>
              </a:rPr>
              <a:t>: </a:t>
            </a:r>
            <a:r>
              <a:rPr lang="en-US" dirty="0" err="1">
                <a:highlight>
                  <a:srgbClr val="FFFF00"/>
                </a:highlight>
              </a:rPr>
              <a:t>Teksti</a:t>
            </a:r>
            <a:r>
              <a:rPr lang="en-US" dirty="0">
                <a:highlight>
                  <a:srgbClr val="FFFF00"/>
                </a:highlight>
              </a:rPr>
              <a:t> 2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Completing MyCourses activities 90%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+ missing assignments 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(self-evaluation, peer feedforward etc.)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Kotona/At home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2294" y="147160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Practice</a:t>
            </a:r>
            <a:r>
              <a:rPr lang="fi-FI" i="1" dirty="0">
                <a:highlight>
                  <a:srgbClr val="FFFF00"/>
                </a:highlight>
              </a:rPr>
              <a:t> for </a:t>
            </a:r>
            <a:r>
              <a:rPr lang="fi-FI" i="1" dirty="0" err="1">
                <a:highlight>
                  <a:srgbClr val="FFFF00"/>
                </a:highlight>
              </a:rPr>
              <a:t>the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test</a:t>
            </a:r>
            <a:r>
              <a:rPr lang="fi-FI" i="1" dirty="0">
                <a:highlight>
                  <a:srgbClr val="FFFF00"/>
                </a:highlight>
              </a:rPr>
              <a:t>: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The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exercises</a:t>
            </a:r>
            <a:r>
              <a:rPr lang="fi-FI" i="1" dirty="0">
                <a:highlight>
                  <a:srgbClr val="FFFF00"/>
                </a:highlight>
              </a:rPr>
              <a:t> in </a:t>
            </a:r>
            <a:r>
              <a:rPr lang="fi-FI" i="1" dirty="0" err="1">
                <a:highlight>
                  <a:srgbClr val="FFFF00"/>
                </a:highlight>
              </a:rPr>
              <a:t>the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book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MyCourses</a:t>
            </a:r>
            <a:r>
              <a:rPr lang="fi-FI" i="1" dirty="0">
                <a:highlight>
                  <a:srgbClr val="FFFF00"/>
                </a:highlight>
              </a:rPr>
              <a:t>: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The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course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materials</a:t>
            </a:r>
            <a:r>
              <a:rPr lang="fi-FI" i="1" dirty="0">
                <a:highlight>
                  <a:srgbClr val="FFFF00"/>
                </a:highlight>
              </a:rPr>
              <a:t> (</a:t>
            </a:r>
            <a:r>
              <a:rPr lang="fi-FI" i="1" dirty="0" err="1">
                <a:highlight>
                  <a:srgbClr val="FFFF00"/>
                </a:highlight>
              </a:rPr>
              <a:t>slides</a:t>
            </a:r>
            <a:r>
              <a:rPr lang="fi-FI" i="1" dirty="0">
                <a:highlight>
                  <a:srgbClr val="FFFF00"/>
                </a:highlight>
              </a:rPr>
              <a:t>, </a:t>
            </a:r>
            <a:r>
              <a:rPr lang="fi-FI" i="1" dirty="0" err="1">
                <a:highlight>
                  <a:srgbClr val="FFFF00"/>
                </a:highlight>
              </a:rPr>
              <a:t>activities</a:t>
            </a:r>
            <a:r>
              <a:rPr lang="fi-FI" i="1" dirty="0"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Partitiivi (</a:t>
            </a:r>
            <a:r>
              <a:rPr lang="fi-FI" i="1" dirty="0" err="1">
                <a:highlight>
                  <a:srgbClr val="FFFF00"/>
                </a:highlight>
              </a:rPr>
              <a:t>the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possessive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structure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negative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forms</a:t>
            </a:r>
            <a:r>
              <a:rPr lang="fi-FI" i="1" dirty="0">
                <a:highlight>
                  <a:srgbClr val="FFFF00"/>
                </a:highlight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7050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nowy road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E1209F59-8BF8-D423-3DD9-2CC869D1E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3961" y="102269"/>
            <a:ext cx="10972800" cy="66534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D375D-48EB-441F-901C-E9C862F0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611" y="4263887"/>
            <a:ext cx="10972800" cy="1299859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highlight>
                  <a:srgbClr val="FFFF00"/>
                </a:highlight>
              </a:rPr>
            </a:br>
            <a:r>
              <a:rPr lang="en-US" b="1" dirty="0">
                <a:highlight>
                  <a:srgbClr val="FFFF00"/>
                </a:highlight>
              </a:rPr>
              <a:t>Kiitos </a:t>
            </a:r>
            <a:r>
              <a:rPr lang="en-US" b="1" dirty="0" err="1">
                <a:highlight>
                  <a:srgbClr val="FFFF00"/>
                </a:highlight>
              </a:rPr>
              <a:t>kurssista</a:t>
            </a:r>
            <a:r>
              <a:rPr lang="en-US" b="1" dirty="0">
                <a:highlight>
                  <a:srgbClr val="FFFF00"/>
                </a:highlight>
              </a:rPr>
              <a:t>!</a:t>
            </a:r>
            <a:br>
              <a:rPr lang="en-US" b="1" dirty="0">
                <a:highlight>
                  <a:srgbClr val="FFFF00"/>
                </a:highlight>
              </a:rPr>
            </a:br>
            <a:r>
              <a:rPr lang="en-US" b="1" dirty="0" err="1">
                <a:highlight>
                  <a:srgbClr val="FFFF00"/>
                </a:highlight>
              </a:rPr>
              <a:t>Hyvää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viikonloppua</a:t>
            </a:r>
            <a:r>
              <a:rPr lang="en-US" b="1" dirty="0">
                <a:highlight>
                  <a:srgbClr val="FFFF00"/>
                </a:highlight>
              </a:rPr>
              <a:t>!</a:t>
            </a:r>
            <a:br>
              <a:rPr lang="en-US" b="1" dirty="0">
                <a:highlight>
                  <a:srgbClr val="FFFF00"/>
                </a:highlight>
              </a:rPr>
            </a:br>
            <a:r>
              <a:rPr lang="en-US" b="1" dirty="0" err="1">
                <a:highlight>
                  <a:srgbClr val="FFFF00"/>
                </a:highlight>
              </a:rPr>
              <a:t>Nähdään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tentissä</a:t>
            </a:r>
            <a:r>
              <a:rPr lang="en-US" b="1" dirty="0">
                <a:highlight>
                  <a:srgbClr val="FFFF00"/>
                </a:highlight>
              </a:rPr>
              <a:t>!</a:t>
            </a:r>
            <a:br>
              <a:rPr lang="en-US" b="1" dirty="0">
                <a:highlight>
                  <a:srgbClr val="FFFF00"/>
                </a:highlight>
              </a:rPr>
            </a:br>
            <a:r>
              <a:rPr lang="en-US" b="1" dirty="0" err="1">
                <a:highlight>
                  <a:srgbClr val="FFFF00"/>
                </a:highlight>
              </a:rPr>
              <a:t>Salissa</a:t>
            </a:r>
            <a:r>
              <a:rPr lang="en-US" b="1">
                <a:highlight>
                  <a:srgbClr val="FFFF00"/>
                </a:highlight>
              </a:rPr>
              <a:t>: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512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1CC8-9641-40BE-BEDF-B7B7F85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2" y="390525"/>
            <a:ext cx="8793940" cy="1000125"/>
          </a:xfrm>
        </p:spPr>
        <p:txBody>
          <a:bodyPr/>
          <a:lstStyle/>
          <a:p>
            <a:r>
              <a:rPr lang="en-US" dirty="0" err="1"/>
              <a:t>Kysy</a:t>
            </a:r>
            <a:r>
              <a:rPr lang="en-US" dirty="0"/>
              <a:t> ja </a:t>
            </a:r>
            <a:r>
              <a:rPr lang="en-US" dirty="0" err="1"/>
              <a:t>parisi</a:t>
            </a:r>
            <a:r>
              <a:rPr lang="en-US" dirty="0"/>
              <a:t> vastaa!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C215A7-F798-4B62-8575-DC8B8C03F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863" y="1704975"/>
            <a:ext cx="5237162" cy="4867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Missä </a:t>
            </a:r>
            <a:r>
              <a:rPr lang="fi-FI" sz="2400" dirty="0" err="1"/>
              <a:t>sä</a:t>
            </a:r>
            <a:r>
              <a:rPr lang="fi-FI" sz="2400" dirty="0"/>
              <a:t> asut Suomessa?</a:t>
            </a:r>
          </a:p>
          <a:p>
            <a:r>
              <a:rPr lang="fi-FI" sz="2400" dirty="0"/>
              <a:t>Mitä </a:t>
            </a:r>
            <a:r>
              <a:rPr lang="fi-FI" sz="2400" dirty="0" err="1"/>
              <a:t>sä</a:t>
            </a:r>
            <a:r>
              <a:rPr lang="fi-FI" sz="2400" dirty="0"/>
              <a:t> teet viikonloppuna?</a:t>
            </a:r>
          </a:p>
          <a:p>
            <a:r>
              <a:rPr lang="fi-FI" sz="2400" dirty="0"/>
              <a:t>Mikä </a:t>
            </a:r>
            <a:r>
              <a:rPr lang="fi-FI" sz="2400" dirty="0" err="1"/>
              <a:t>sun</a:t>
            </a:r>
            <a:r>
              <a:rPr lang="fi-FI" sz="2400" dirty="0"/>
              <a:t> äidinkieli on?</a:t>
            </a:r>
          </a:p>
          <a:p>
            <a:r>
              <a:rPr lang="fi-FI" sz="2400" dirty="0"/>
              <a:t>Rakastatko italialaista ruokaa?</a:t>
            </a:r>
          </a:p>
          <a:p>
            <a:r>
              <a:rPr lang="fi-FI" sz="2400" dirty="0"/>
              <a:t>Mikä on </a:t>
            </a:r>
            <a:r>
              <a:rPr lang="fi-FI" sz="2400" dirty="0" err="1"/>
              <a:t>sun</a:t>
            </a:r>
            <a:r>
              <a:rPr lang="fi-FI" sz="2400" dirty="0"/>
              <a:t> lempiväri?</a:t>
            </a:r>
          </a:p>
          <a:p>
            <a:r>
              <a:rPr lang="fi-FI" sz="2400" dirty="0"/>
              <a:t>Miksi asut Suomessa?</a:t>
            </a:r>
          </a:p>
          <a:p>
            <a:r>
              <a:rPr lang="fi-FI" sz="2400" dirty="0"/>
              <a:t>Missä </a:t>
            </a:r>
            <a:r>
              <a:rPr lang="fi-FI" sz="2400" dirty="0" err="1"/>
              <a:t>sä</a:t>
            </a:r>
            <a:r>
              <a:rPr lang="fi-FI" sz="2400" dirty="0"/>
              <a:t> opiskelet?</a:t>
            </a:r>
          </a:p>
          <a:p>
            <a:r>
              <a:rPr lang="fi-FI" sz="2400" dirty="0"/>
              <a:t>Milloin olet suomen kurssilla?</a:t>
            </a:r>
          </a:p>
          <a:p>
            <a:r>
              <a:rPr lang="fi-FI" sz="2400" dirty="0"/>
              <a:t>Käytkö kaupassa usein?</a:t>
            </a:r>
          </a:p>
          <a:p>
            <a:r>
              <a:rPr lang="fi-FI" sz="2400" dirty="0"/>
              <a:t>Onko sinulla kotona pakastin?</a:t>
            </a:r>
          </a:p>
          <a:p>
            <a:pPr>
              <a:buFont typeface="Wingdings 3" charset="2"/>
              <a:buAutoNum type="arabicPeriod"/>
            </a:pPr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FDCA1E-EB37-48DB-A44B-09082360910D}"/>
              </a:ext>
            </a:extLst>
          </p:cNvPr>
          <p:cNvSpPr txBox="1">
            <a:spLocks/>
          </p:cNvSpPr>
          <p:nvPr/>
        </p:nvSpPr>
        <p:spPr>
          <a:xfrm>
            <a:off x="5915024" y="1616173"/>
            <a:ext cx="6177915" cy="447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Onko sinulla kotona myös sauna?</a:t>
            </a:r>
          </a:p>
          <a:p>
            <a:r>
              <a:rPr lang="fi-FI" sz="2400" dirty="0"/>
              <a:t>Mitä juot aamulla?</a:t>
            </a:r>
          </a:p>
          <a:p>
            <a:r>
              <a:rPr lang="fi-FI" sz="2400" dirty="0"/>
              <a:t>Syötkö ruisleipää?</a:t>
            </a:r>
          </a:p>
          <a:p>
            <a:r>
              <a:rPr lang="fi-FI" sz="2400" dirty="0"/>
              <a:t>Paljonko kello on?</a:t>
            </a:r>
          </a:p>
          <a:p>
            <a:r>
              <a:rPr lang="fi-FI" sz="2400" dirty="0"/>
              <a:t>Milloin tulet yliopistoon torstaina?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E80D-D1C1-4A8C-B80C-1CD14050DA45}"/>
              </a:ext>
            </a:extLst>
          </p:cNvPr>
          <p:cNvCxnSpPr/>
          <p:nvPr/>
        </p:nvCxnSpPr>
        <p:spPr>
          <a:xfrm>
            <a:off x="5652135" y="1495425"/>
            <a:ext cx="0" cy="5076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1CAE4964-95F3-44D6-B304-A492121E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892" y="173287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7C71FFD-1925-62ED-9CD3-826BCAC96E72}"/>
              </a:ext>
            </a:extLst>
          </p:cNvPr>
          <p:cNvSpPr/>
          <p:nvPr/>
        </p:nvSpPr>
        <p:spPr>
          <a:xfrm>
            <a:off x="5838827" y="4526279"/>
            <a:ext cx="2171700" cy="13887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Entä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sä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127E2AD-AE9E-A9B7-7AA2-3631EF3D2321}"/>
              </a:ext>
            </a:extLst>
          </p:cNvPr>
          <p:cNvSpPr/>
          <p:nvPr/>
        </p:nvSpPr>
        <p:spPr>
          <a:xfrm>
            <a:off x="8273415" y="4518659"/>
            <a:ext cx="2692079" cy="1388745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Entä</a:t>
            </a:r>
            <a:r>
              <a:rPr lang="en-US" sz="2800" b="1" dirty="0">
                <a:solidFill>
                  <a:schemeClr val="tx1"/>
                </a:solidFill>
              </a:rPr>
              <a:t> sun?</a:t>
            </a:r>
          </a:p>
        </p:txBody>
      </p:sp>
    </p:spTree>
    <p:extLst>
      <p:ext uri="{BB962C8B-B14F-4D97-AF65-F5344CB8AC3E}">
        <p14:creationId xmlns:p14="http://schemas.microsoft.com/office/powerpoint/2010/main" val="4082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CFE6-CBB7-4F05-A2CA-BE097A3E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46" y="262890"/>
            <a:ext cx="9196928" cy="1060704"/>
          </a:xfrm>
        </p:spPr>
        <p:txBody>
          <a:bodyPr/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Missä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? (-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ssa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/-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ssä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lla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/-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llä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296A7-1C0D-4E83-A4BE-C1A1AF890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305" y="1321321"/>
            <a:ext cx="4416906" cy="781894"/>
          </a:xfrm>
        </p:spPr>
        <p:txBody>
          <a:bodyPr>
            <a:normAutofit/>
          </a:bodyPr>
          <a:lstStyle/>
          <a:p>
            <a:r>
              <a:rPr lang="en-US" sz="3600" dirty="0"/>
              <a:t>S-</a:t>
            </a:r>
            <a:r>
              <a:rPr lang="en-US" sz="3600" dirty="0" err="1"/>
              <a:t>missä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2D9D-BF00-4B51-B04B-10A468D65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2205991"/>
            <a:ext cx="4910467" cy="3552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Olen </a:t>
            </a:r>
            <a:r>
              <a:rPr lang="en-US" sz="3600" dirty="0" err="1"/>
              <a:t>kirjakaupa</a:t>
            </a:r>
            <a:r>
              <a:rPr lang="en-US" sz="3600" b="1" dirty="0" err="1"/>
              <a:t>ssa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DA9F6-9D0E-409F-AC45-EB34ACD58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95592"/>
            <a:ext cx="4467794" cy="7818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 L-MISSÄ</a:t>
            </a:r>
          </a:p>
        </p:txBody>
      </p:sp>
      <p:pic>
        <p:nvPicPr>
          <p:cNvPr id="11" name="Content Placeholder 10" descr="A picture containing text, store&#10;&#10;Description automatically generated">
            <a:extLst>
              <a:ext uri="{FF2B5EF4-FFF2-40B4-BE49-F238E27FC236}">
                <a16:creationId xmlns:a16="http://schemas.microsoft.com/office/drawing/2014/main" id="{8F7A551D-28D0-4590-840F-9FB9532AB3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80" y="3161646"/>
            <a:ext cx="4417540" cy="334327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D5F0D7-9387-42C7-8B49-19874F466252}"/>
              </a:ext>
            </a:extLst>
          </p:cNvPr>
          <p:cNvSpPr txBox="1"/>
          <p:nvPr/>
        </p:nvSpPr>
        <p:spPr>
          <a:xfrm>
            <a:off x="5897136" y="1977485"/>
            <a:ext cx="3907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Olen </a:t>
            </a:r>
            <a:r>
              <a:rPr lang="en-US" sz="3600" dirty="0" err="1"/>
              <a:t>pysäki</a:t>
            </a:r>
            <a:r>
              <a:rPr lang="en-US" sz="3600" b="1" dirty="0" err="1">
                <a:solidFill>
                  <a:srgbClr val="0070C0"/>
                </a:solidFill>
              </a:rPr>
              <a:t>llä</a:t>
            </a:r>
            <a:r>
              <a:rPr lang="en-US" sz="3600" dirty="0"/>
              <a:t>.</a:t>
            </a:r>
          </a:p>
          <a:p>
            <a:r>
              <a:rPr lang="en-US" sz="3600" dirty="0"/>
              <a:t>Olen </a:t>
            </a:r>
            <a:r>
              <a:rPr lang="en-US" sz="3600" dirty="0" err="1"/>
              <a:t>metroasema</a:t>
            </a:r>
            <a:r>
              <a:rPr lang="en-US" sz="3600" b="1" dirty="0" err="1">
                <a:solidFill>
                  <a:srgbClr val="0070C0"/>
                </a:solidFill>
              </a:rPr>
              <a:t>lla</a:t>
            </a:r>
            <a:r>
              <a:rPr lang="en-US" dirty="0"/>
              <a:t>.</a:t>
            </a:r>
          </a:p>
        </p:txBody>
      </p:sp>
      <p:pic>
        <p:nvPicPr>
          <p:cNvPr id="15" name="Picture 14" descr="A picture containing text, tree, outdoor, sky&#10;&#10;Description automatically generated">
            <a:extLst>
              <a:ext uri="{FF2B5EF4-FFF2-40B4-BE49-F238E27FC236}">
                <a16:creationId xmlns:a16="http://schemas.microsoft.com/office/drawing/2014/main" id="{74EC748E-9A3F-4F03-9172-951145346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36038" y="3526261"/>
            <a:ext cx="3485392" cy="2614044"/>
          </a:xfrm>
          <a:prstGeom prst="rect">
            <a:avLst/>
          </a:prstGeom>
        </p:spPr>
      </p:pic>
      <p:pic>
        <p:nvPicPr>
          <p:cNvPr id="18" name="Picture 17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46E23EBF-4890-4035-AE0E-B0637A8EC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66764" y="3680187"/>
            <a:ext cx="3217584" cy="24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E8BE-BC27-42EE-817A-BECEE12A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7" y="265296"/>
            <a:ext cx="10908030" cy="1275366"/>
          </a:xfrm>
        </p:spPr>
        <p:txBody>
          <a:bodyPr>
            <a:normAutofit fontScale="90000"/>
          </a:bodyPr>
          <a:lstStyle/>
          <a:p>
            <a:br>
              <a:rPr lang="en-US" sz="3600" b="1" i="1" dirty="0"/>
            </a:br>
            <a:br>
              <a:rPr lang="en-US" sz="3600" b="1" i="1" dirty="0"/>
            </a:br>
            <a:br>
              <a:rPr lang="en-US" sz="3600" b="1" i="1" dirty="0"/>
            </a:br>
            <a:br>
              <a:rPr lang="en-US" sz="3600" b="1" i="1" dirty="0"/>
            </a:br>
            <a:r>
              <a:rPr lang="en-US" sz="3600" b="1" i="1" dirty="0"/>
              <a:t>Sano </a:t>
            </a:r>
            <a:r>
              <a:rPr lang="en-US" sz="3600" b="1" i="1" dirty="0" err="1"/>
              <a:t>paikka</a:t>
            </a:r>
            <a:r>
              <a:rPr lang="en-US" sz="3600" b="1" i="1" dirty="0"/>
              <a:t>: </a:t>
            </a:r>
            <a:r>
              <a:rPr lang="en-US" sz="3600" b="1" i="1" dirty="0" err="1">
                <a:highlight>
                  <a:srgbClr val="FFFF00"/>
                </a:highlight>
              </a:rPr>
              <a:t>kirjasto</a:t>
            </a:r>
            <a:br>
              <a:rPr lang="en-US" sz="3600" b="1" i="1" dirty="0"/>
            </a:br>
            <a:br>
              <a:rPr lang="en-US" sz="3600" b="1" i="1" dirty="0"/>
            </a:br>
            <a:r>
              <a:rPr lang="en-US" sz="3600" b="1" i="1" dirty="0"/>
              <a:t>Pari </a:t>
            </a:r>
            <a:r>
              <a:rPr lang="en-US" sz="3600" b="1" i="1" dirty="0" err="1"/>
              <a:t>sanoo</a:t>
            </a:r>
            <a:r>
              <a:rPr lang="en-US" sz="3600" b="1" i="1" dirty="0"/>
              <a:t>: Olen …</a:t>
            </a:r>
            <a:r>
              <a:rPr lang="en-US" sz="3600" b="1" i="1" dirty="0" err="1"/>
              <a:t>ssa</a:t>
            </a:r>
            <a:r>
              <a:rPr lang="en-US" sz="3600" b="1" i="1" dirty="0"/>
              <a:t>/</a:t>
            </a:r>
            <a:r>
              <a:rPr lang="en-US" sz="3600" b="1" i="1" dirty="0" err="1"/>
              <a:t>ssä</a:t>
            </a:r>
            <a:r>
              <a:rPr lang="en-US" sz="3600" b="1" i="1" dirty="0"/>
              <a:t> tai …</a:t>
            </a:r>
            <a:r>
              <a:rPr lang="en-US" sz="3600" b="1" i="1" dirty="0" err="1">
                <a:solidFill>
                  <a:srgbClr val="0070C0"/>
                </a:solidFill>
              </a:rPr>
              <a:t>lla</a:t>
            </a:r>
            <a:r>
              <a:rPr lang="en-US" sz="3600" b="1" i="1" dirty="0">
                <a:solidFill>
                  <a:srgbClr val="0070C0"/>
                </a:solidFill>
              </a:rPr>
              <a:t>/</a:t>
            </a:r>
            <a:r>
              <a:rPr lang="en-US" sz="3600" b="1" i="1" dirty="0" err="1">
                <a:solidFill>
                  <a:srgbClr val="0070C0"/>
                </a:solidFill>
              </a:rPr>
              <a:t>llä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9D70-A627-4992-8D77-9343DD3D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2310340"/>
            <a:ext cx="11974830" cy="418707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9CCFC-D561-43AF-8FE5-853B00159C34}"/>
              </a:ext>
            </a:extLst>
          </p:cNvPr>
          <p:cNvSpPr txBox="1"/>
          <p:nvPr/>
        </p:nvSpPr>
        <p:spPr>
          <a:xfrm>
            <a:off x="648803" y="2079507"/>
            <a:ext cx="1857675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kirjasto</a:t>
            </a:r>
            <a:r>
              <a:rPr lang="en-US" sz="2400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32F36-8442-435D-A0CF-EE9A6584850F}"/>
              </a:ext>
            </a:extLst>
          </p:cNvPr>
          <p:cNvSpPr txBox="1"/>
          <p:nvPr/>
        </p:nvSpPr>
        <p:spPr>
          <a:xfrm>
            <a:off x="833788" y="3975307"/>
            <a:ext cx="2886178" cy="46166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ravintola</a:t>
            </a:r>
            <a:r>
              <a:rPr lang="en-US" sz="2400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39E95-6996-4AF3-BE56-EC4DBA9DCBAC}"/>
              </a:ext>
            </a:extLst>
          </p:cNvPr>
          <p:cNvSpPr txBox="1"/>
          <p:nvPr/>
        </p:nvSpPr>
        <p:spPr>
          <a:xfrm>
            <a:off x="5053845" y="3863105"/>
            <a:ext cx="208430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metroasema</a:t>
            </a:r>
            <a:r>
              <a:rPr lang="en-US" sz="2400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B1FB5-7457-4CC4-A388-E4DFBBFE60E4}"/>
              </a:ext>
            </a:extLst>
          </p:cNvPr>
          <p:cNvSpPr txBox="1"/>
          <p:nvPr/>
        </p:nvSpPr>
        <p:spPr>
          <a:xfrm>
            <a:off x="3387915" y="4909782"/>
            <a:ext cx="1525802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sauna…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0E48D-605C-469B-A248-BF420C2E7DBA}"/>
              </a:ext>
            </a:extLst>
          </p:cNvPr>
          <p:cNvSpPr txBox="1"/>
          <p:nvPr/>
        </p:nvSpPr>
        <p:spPr>
          <a:xfrm>
            <a:off x="686021" y="3058083"/>
            <a:ext cx="2040556" cy="461665"/>
          </a:xfrm>
          <a:prstGeom prst="rect">
            <a:avLst/>
          </a:prstGeom>
          <a:solidFill>
            <a:srgbClr val="88ECE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kauppa</a:t>
            </a:r>
            <a:r>
              <a:rPr lang="en-US" sz="24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D0091-E6A0-41B9-ABE5-E116B928F117}"/>
              </a:ext>
            </a:extLst>
          </p:cNvPr>
          <p:cNvSpPr txBox="1"/>
          <p:nvPr/>
        </p:nvSpPr>
        <p:spPr>
          <a:xfrm>
            <a:off x="9042609" y="4890109"/>
            <a:ext cx="2014277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juna-asema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5FD65-31DE-4D27-B89B-92A1EAD2912A}"/>
              </a:ext>
            </a:extLst>
          </p:cNvPr>
          <p:cNvSpPr txBox="1"/>
          <p:nvPr/>
        </p:nvSpPr>
        <p:spPr>
          <a:xfrm>
            <a:off x="552095" y="4909782"/>
            <a:ext cx="205109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kahvila</a:t>
            </a:r>
            <a:r>
              <a:rPr lang="en-US" sz="2400" dirty="0"/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EECB6A-FF2E-4FDD-A8E9-0BD3F99FF2EA}"/>
              </a:ext>
            </a:extLst>
          </p:cNvPr>
          <p:cNvSpPr txBox="1"/>
          <p:nvPr/>
        </p:nvSpPr>
        <p:spPr>
          <a:xfrm>
            <a:off x="3195428" y="2895412"/>
            <a:ext cx="191077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jäähalli</a:t>
            </a:r>
            <a:r>
              <a:rPr lang="en-US" sz="2400" dirty="0"/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7BCCD-EA6F-4BA8-8570-08740B4A1774}"/>
              </a:ext>
            </a:extLst>
          </p:cNvPr>
          <p:cNvSpPr txBox="1"/>
          <p:nvPr/>
        </p:nvSpPr>
        <p:spPr>
          <a:xfrm>
            <a:off x="5852602" y="2843925"/>
            <a:ext cx="1689893" cy="461665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keittiö</a:t>
            </a:r>
            <a:r>
              <a:rPr lang="en-US" sz="2400" dirty="0"/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A7AD6-8C6C-480B-8D68-6089AB68279E}"/>
              </a:ext>
            </a:extLst>
          </p:cNvPr>
          <p:cNvSpPr txBox="1"/>
          <p:nvPr/>
        </p:nvSpPr>
        <p:spPr>
          <a:xfrm>
            <a:off x="8424296" y="3744475"/>
            <a:ext cx="2632590" cy="461665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katu</a:t>
            </a:r>
            <a:r>
              <a:rPr lang="en-US" sz="2400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52E18-45E8-41DF-B18B-0CFFD4F0D6D3}"/>
              </a:ext>
            </a:extLst>
          </p:cNvPr>
          <p:cNvSpPr txBox="1"/>
          <p:nvPr/>
        </p:nvSpPr>
        <p:spPr>
          <a:xfrm>
            <a:off x="3103348" y="1933411"/>
            <a:ext cx="2545081" cy="461665"/>
          </a:xfrm>
          <a:prstGeom prst="rect">
            <a:avLst/>
          </a:prstGeom>
          <a:solidFill>
            <a:srgbClr val="7EF6C5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tori…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2090B6-EE86-4A6C-A41C-CFBAB62722AA}"/>
              </a:ext>
            </a:extLst>
          </p:cNvPr>
          <p:cNvSpPr txBox="1"/>
          <p:nvPr/>
        </p:nvSpPr>
        <p:spPr>
          <a:xfrm>
            <a:off x="7000308" y="2013306"/>
            <a:ext cx="17221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baari</a:t>
            </a:r>
            <a:r>
              <a:rPr lang="en-US" sz="2400" dirty="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0C4D59-7F5E-4BC9-AE2B-501AAF289909}"/>
              </a:ext>
            </a:extLst>
          </p:cNvPr>
          <p:cNvSpPr txBox="1"/>
          <p:nvPr/>
        </p:nvSpPr>
        <p:spPr>
          <a:xfrm>
            <a:off x="9593642" y="1992461"/>
            <a:ext cx="2213547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yliopisto</a:t>
            </a:r>
            <a:r>
              <a:rPr lang="en-US" sz="2400" dirty="0"/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382C2-86B6-48FC-B225-123825ECF433}"/>
              </a:ext>
            </a:extLst>
          </p:cNvPr>
          <p:cNvSpPr txBox="1"/>
          <p:nvPr/>
        </p:nvSpPr>
        <p:spPr>
          <a:xfrm>
            <a:off x="8808265" y="2833489"/>
            <a:ext cx="240456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bussipysäkki</a:t>
            </a:r>
            <a:r>
              <a:rPr lang="en-US" sz="2400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06E5C-3243-4318-A1AF-8AA43B5C2B02}"/>
              </a:ext>
            </a:extLst>
          </p:cNvPr>
          <p:cNvSpPr txBox="1"/>
          <p:nvPr/>
        </p:nvSpPr>
        <p:spPr>
          <a:xfrm>
            <a:off x="56978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1B5B2-D149-4D38-8F5D-023A91DE2253}"/>
              </a:ext>
            </a:extLst>
          </p:cNvPr>
          <p:cNvSpPr txBox="1"/>
          <p:nvPr/>
        </p:nvSpPr>
        <p:spPr>
          <a:xfrm>
            <a:off x="6397292" y="4909782"/>
            <a:ext cx="97505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tie</a:t>
            </a:r>
          </a:p>
        </p:txBody>
      </p:sp>
    </p:spTree>
    <p:extLst>
      <p:ext uri="{BB962C8B-B14F-4D97-AF65-F5344CB8AC3E}">
        <p14:creationId xmlns:p14="http://schemas.microsoft.com/office/powerpoint/2010/main" val="9066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A357-7CEE-48F9-ABDB-E214BD92B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7650"/>
            <a:ext cx="8596668" cy="866775"/>
          </a:xfrm>
        </p:spPr>
        <p:txBody>
          <a:bodyPr/>
          <a:lstStyle/>
          <a:p>
            <a:r>
              <a:rPr lang="en-US" dirty="0"/>
              <a:t>Tee sanoista lauseet.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8E66FB-9DD3-4D8D-BDAD-4DC01404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" y="948690"/>
            <a:ext cx="9041130" cy="56616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MINÄ – OLLA – KIRJASTO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KIRJA – OLLA – PÖYTÄ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MATTO – OLLA – LATTIA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LUISA – JUODA – KAHVI – KAHVILA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SINÄ – ASUA – KERROSTALO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ME – OPISKELLA – SUOMEA – KURSSI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OPETTAJA– OLLA – ISO – KAUPPA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ME – KATSOA – TELKKARI - SOHVA</a:t>
            </a:r>
          </a:p>
        </p:txBody>
      </p:sp>
    </p:spTree>
    <p:extLst>
      <p:ext uri="{BB962C8B-B14F-4D97-AF65-F5344CB8AC3E}">
        <p14:creationId xmlns:p14="http://schemas.microsoft.com/office/powerpoint/2010/main" val="43556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FE05-40D8-4A41-A397-7D57FFDA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/>
          <a:lstStyle/>
          <a:p>
            <a:r>
              <a:rPr lang="en-US" dirty="0"/>
              <a:t>Missä?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22519-7790-413B-A401-419EBD63C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0200"/>
            <a:ext cx="8992446" cy="49339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/>
              <a:t>Gladys opiskelee suomea.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Shawn ostaa kirjan.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 err="1"/>
              <a:t>Nikolas</a:t>
            </a:r>
            <a:r>
              <a:rPr lang="fi-FI" sz="3200" dirty="0"/>
              <a:t> ostaa ruokaa.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Daniel juo siideriä.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Isabel ei syö kotona. Hän syö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Narat katsoo telkkaria.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Abhiteg nukkuu. Hän on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AAD3-6B41-4DEA-A4CF-4BD1A4ED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074"/>
            <a:ext cx="3932237" cy="871946"/>
          </a:xfrm>
        </p:spPr>
        <p:txBody>
          <a:bodyPr>
            <a:normAutofit fontScale="90000"/>
          </a:bodyPr>
          <a:lstStyle/>
          <a:p>
            <a:r>
              <a:rPr lang="en-US" dirty="0"/>
              <a:t>KPT –change (</a:t>
            </a:r>
            <a:r>
              <a:rPr lang="en-US" dirty="0" err="1"/>
              <a:t>vaihtelu</a:t>
            </a:r>
            <a:r>
              <a:rPr lang="en-US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29314D-40B1-4051-8AE7-6F06FBF8B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096" y="924910"/>
            <a:ext cx="7100621" cy="40254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368DE-F28B-47BA-B693-3D618E47F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490" y="1588770"/>
            <a:ext cx="4280535" cy="496062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Milloin</a:t>
            </a:r>
            <a:r>
              <a:rPr lang="en-US" sz="3600" b="1" dirty="0"/>
              <a:t>?</a:t>
            </a:r>
          </a:p>
          <a:p>
            <a:r>
              <a:rPr lang="en-US" sz="3600" b="1" dirty="0" err="1"/>
              <a:t>Millaisia</a:t>
            </a:r>
            <a:r>
              <a:rPr lang="en-US" sz="3600" b="1" dirty="0"/>
              <a:t> </a:t>
            </a:r>
            <a:r>
              <a:rPr lang="en-US" sz="3600" b="1" dirty="0" err="1"/>
              <a:t>muutoksia</a:t>
            </a:r>
            <a:r>
              <a:rPr lang="en-US" sz="3600" b="1" dirty="0"/>
              <a:t>?</a:t>
            </a:r>
          </a:p>
          <a:p>
            <a:r>
              <a:rPr lang="en-US" sz="3600" b="1" dirty="0"/>
              <a:t>(</a:t>
            </a:r>
            <a:r>
              <a:rPr lang="en-US" sz="3600" b="1" dirty="0" err="1"/>
              <a:t>kirjassa</a:t>
            </a:r>
            <a:r>
              <a:rPr lang="en-US" sz="3600" b="1" dirty="0"/>
              <a:t> s.83-84)</a:t>
            </a:r>
          </a:p>
        </p:txBody>
      </p:sp>
    </p:spTree>
    <p:extLst>
      <p:ext uri="{BB962C8B-B14F-4D97-AF65-F5344CB8AC3E}">
        <p14:creationId xmlns:p14="http://schemas.microsoft.com/office/powerpoint/2010/main" val="413320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FB1C8-4FEB-4FBC-920B-C98C2F9F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37" y="360651"/>
            <a:ext cx="5124265" cy="5582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49610-9C98-432F-97C5-4AFE2EAE56FC}"/>
              </a:ext>
            </a:extLst>
          </p:cNvPr>
          <p:cNvSpPr txBox="1"/>
          <p:nvPr/>
        </p:nvSpPr>
        <p:spPr>
          <a:xfrm>
            <a:off x="5143500" y="320456"/>
            <a:ext cx="69037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2800" dirty="0"/>
              <a:t>Tur</a:t>
            </a:r>
            <a:r>
              <a:rPr lang="fi-FI" sz="2800" b="1" dirty="0"/>
              <a:t>k</a:t>
            </a:r>
            <a:r>
              <a:rPr lang="fi-FI" sz="2800" dirty="0"/>
              <a:t>u- Turussa</a:t>
            </a:r>
          </a:p>
          <a:p>
            <a:r>
              <a:rPr lang="fi-FI" sz="2800" dirty="0"/>
              <a:t>lei</a:t>
            </a:r>
            <a:r>
              <a:rPr lang="fi-FI" sz="2800" b="1" dirty="0"/>
              <a:t>p</a:t>
            </a:r>
            <a:r>
              <a:rPr lang="fi-FI" sz="2800" dirty="0"/>
              <a:t>ä - lei</a:t>
            </a:r>
            <a:r>
              <a:rPr lang="fi-FI" sz="2800" b="1" dirty="0">
                <a:highlight>
                  <a:srgbClr val="FFFF00"/>
                </a:highlight>
              </a:rPr>
              <a:t>v</a:t>
            </a:r>
            <a:r>
              <a:rPr lang="fi-FI" sz="2800" dirty="0"/>
              <a:t>ässä</a:t>
            </a:r>
          </a:p>
          <a:p>
            <a:r>
              <a:rPr lang="fi-FI" sz="2800" dirty="0"/>
              <a:t>pöy</a:t>
            </a:r>
            <a:r>
              <a:rPr lang="fi-FI" sz="2800" b="1" dirty="0"/>
              <a:t>t</a:t>
            </a:r>
            <a:r>
              <a:rPr lang="fi-FI" sz="2800" dirty="0"/>
              <a:t>ä – pöy</a:t>
            </a:r>
            <a:r>
              <a:rPr lang="fi-FI" sz="2800" b="1" dirty="0">
                <a:highlight>
                  <a:srgbClr val="FFFF00"/>
                </a:highlight>
              </a:rPr>
              <a:t>d</a:t>
            </a:r>
            <a:r>
              <a:rPr lang="fi-FI" sz="2800" dirty="0"/>
              <a:t>ällä, ka</a:t>
            </a:r>
            <a:r>
              <a:rPr lang="fi-FI" sz="2800" b="1" dirty="0"/>
              <a:t>t</a:t>
            </a:r>
            <a:r>
              <a:rPr lang="fi-FI" sz="2800" dirty="0"/>
              <a:t>u-ka</a:t>
            </a:r>
            <a:r>
              <a:rPr lang="fi-FI" sz="2800" dirty="0">
                <a:highlight>
                  <a:srgbClr val="FFFF00"/>
                </a:highlight>
              </a:rPr>
              <a:t>d</a:t>
            </a:r>
            <a:r>
              <a:rPr lang="fi-FI" sz="2800" dirty="0"/>
              <a:t>ulla</a:t>
            </a:r>
          </a:p>
          <a:p>
            <a:r>
              <a:rPr lang="fi-FI" sz="2800" dirty="0"/>
              <a:t>lau</a:t>
            </a:r>
            <a:r>
              <a:rPr lang="fi-FI" sz="2800" b="1" dirty="0"/>
              <a:t>kk</a:t>
            </a:r>
            <a:r>
              <a:rPr lang="fi-FI" sz="2800" dirty="0"/>
              <a:t>u – lau</a:t>
            </a:r>
            <a:r>
              <a:rPr lang="fi-FI" sz="2800" b="1" dirty="0">
                <a:highlight>
                  <a:srgbClr val="FFFF00"/>
                </a:highlight>
              </a:rPr>
              <a:t>k</a:t>
            </a:r>
            <a:r>
              <a:rPr lang="fi-FI" sz="2800" dirty="0"/>
              <a:t>ussa, aptee</a:t>
            </a:r>
            <a:r>
              <a:rPr lang="fi-FI" sz="2800" b="1" dirty="0"/>
              <a:t>kk</a:t>
            </a:r>
            <a:r>
              <a:rPr lang="fi-FI" sz="2800" dirty="0"/>
              <a:t>i-aptee</a:t>
            </a:r>
            <a:r>
              <a:rPr lang="fi-FI" sz="2800" dirty="0">
                <a:highlight>
                  <a:srgbClr val="FFFF00"/>
                </a:highlight>
              </a:rPr>
              <a:t>k</a:t>
            </a:r>
            <a:r>
              <a:rPr lang="fi-FI" sz="2800" dirty="0"/>
              <a:t>issa</a:t>
            </a:r>
          </a:p>
          <a:p>
            <a:r>
              <a:rPr lang="fi-FI" sz="2800" dirty="0"/>
              <a:t>kau</a:t>
            </a:r>
            <a:r>
              <a:rPr lang="fi-FI" sz="2800" b="1" dirty="0"/>
              <a:t>pp</a:t>
            </a:r>
            <a:r>
              <a:rPr lang="fi-FI" sz="2800" dirty="0"/>
              <a:t>a – kau</a:t>
            </a:r>
            <a:r>
              <a:rPr lang="fi-FI" sz="2800" b="1" dirty="0">
                <a:highlight>
                  <a:srgbClr val="FFFF00"/>
                </a:highlight>
              </a:rPr>
              <a:t>p</a:t>
            </a:r>
            <a:r>
              <a:rPr lang="fi-FI" sz="2800" dirty="0"/>
              <a:t>assa</a:t>
            </a:r>
          </a:p>
          <a:p>
            <a:r>
              <a:rPr lang="fi-FI" sz="2800" dirty="0"/>
              <a:t>ma</a:t>
            </a:r>
            <a:r>
              <a:rPr lang="fi-FI" sz="2800" b="1" dirty="0"/>
              <a:t>tt</a:t>
            </a:r>
            <a:r>
              <a:rPr lang="fi-FI" sz="2800" dirty="0"/>
              <a:t>o-ma</a:t>
            </a:r>
            <a:r>
              <a:rPr lang="fi-FI" sz="2800" dirty="0">
                <a:highlight>
                  <a:srgbClr val="FFFF00"/>
                </a:highlight>
              </a:rPr>
              <a:t>t</a:t>
            </a:r>
            <a:r>
              <a:rPr lang="fi-FI" sz="2800" dirty="0"/>
              <a:t>olla</a:t>
            </a:r>
          </a:p>
          <a:p>
            <a:r>
              <a:rPr lang="fi-FI" sz="2800" dirty="0"/>
              <a:t>Holla</a:t>
            </a:r>
            <a:r>
              <a:rPr lang="fi-FI" sz="2800" b="1" dirty="0"/>
              <a:t>nt</a:t>
            </a:r>
            <a:r>
              <a:rPr lang="fi-FI" sz="2800" dirty="0"/>
              <a:t>i-Holla</a:t>
            </a:r>
            <a:r>
              <a:rPr lang="fi-FI" sz="2800" dirty="0">
                <a:highlight>
                  <a:srgbClr val="FFFF00"/>
                </a:highlight>
              </a:rPr>
              <a:t>nn</a:t>
            </a:r>
            <a:r>
              <a:rPr lang="fi-FI" sz="2800" dirty="0"/>
              <a:t>issa, Engla</a:t>
            </a:r>
            <a:r>
              <a:rPr lang="fi-FI" sz="2800" b="1" dirty="0"/>
              <a:t>nt</a:t>
            </a:r>
            <a:r>
              <a:rPr lang="fi-FI" sz="2800" dirty="0"/>
              <a:t>i-Engla</a:t>
            </a:r>
            <a:r>
              <a:rPr lang="fi-FI" sz="2800" dirty="0">
                <a:highlight>
                  <a:srgbClr val="FFFF00"/>
                </a:highlight>
              </a:rPr>
              <a:t>nn</a:t>
            </a:r>
            <a:r>
              <a:rPr lang="fi-FI" sz="2800" dirty="0"/>
              <a:t>issa</a:t>
            </a:r>
          </a:p>
          <a:p>
            <a:r>
              <a:rPr lang="fi-FI" sz="2800" dirty="0"/>
              <a:t>i</a:t>
            </a:r>
            <a:r>
              <a:rPr lang="fi-FI" sz="2800" b="1" dirty="0"/>
              <a:t>lt</a:t>
            </a:r>
            <a:r>
              <a:rPr lang="fi-FI" sz="2800" dirty="0"/>
              <a:t>a –i</a:t>
            </a:r>
            <a:r>
              <a:rPr lang="fi-FI" sz="2800" dirty="0">
                <a:highlight>
                  <a:srgbClr val="FFFF00"/>
                </a:highlight>
              </a:rPr>
              <a:t>ll</a:t>
            </a:r>
            <a:r>
              <a:rPr lang="fi-FI" sz="2800" dirty="0"/>
              <a:t>alla</a:t>
            </a:r>
          </a:p>
          <a:p>
            <a:r>
              <a:rPr lang="fi-FI" sz="2800" dirty="0"/>
              <a:t>yläke</a:t>
            </a:r>
            <a:r>
              <a:rPr lang="fi-FI" sz="2800" b="1" dirty="0"/>
              <a:t>rt</a:t>
            </a:r>
            <a:r>
              <a:rPr lang="fi-FI" sz="2800" dirty="0"/>
              <a:t>a-yläke</a:t>
            </a:r>
            <a:r>
              <a:rPr lang="fi-FI" sz="2800" dirty="0">
                <a:highlight>
                  <a:srgbClr val="FFFF00"/>
                </a:highlight>
              </a:rPr>
              <a:t>rr</a:t>
            </a:r>
            <a:r>
              <a:rPr lang="fi-FI" sz="2800" dirty="0"/>
              <a:t>assa (</a:t>
            </a:r>
            <a:r>
              <a:rPr lang="fi-FI" sz="2800" dirty="0" err="1"/>
              <a:t>upstairs</a:t>
            </a:r>
            <a:r>
              <a:rPr lang="fi-FI" sz="2800" dirty="0"/>
              <a:t>)</a:t>
            </a:r>
          </a:p>
          <a:p>
            <a:r>
              <a:rPr lang="fi-FI" sz="2800" dirty="0"/>
              <a:t>la</a:t>
            </a:r>
            <a:r>
              <a:rPr lang="fi-FI" sz="2800" b="1" dirty="0"/>
              <a:t>mp</a:t>
            </a:r>
            <a:r>
              <a:rPr lang="fi-FI" sz="2800" dirty="0"/>
              <a:t>i-la</a:t>
            </a:r>
            <a:r>
              <a:rPr lang="fi-FI" sz="2800" dirty="0">
                <a:highlight>
                  <a:srgbClr val="FFFF00"/>
                </a:highlight>
              </a:rPr>
              <a:t>mm</a:t>
            </a:r>
            <a:r>
              <a:rPr lang="fi-FI" sz="2800" dirty="0"/>
              <a:t>essa (a </a:t>
            </a:r>
            <a:r>
              <a:rPr lang="fi-FI" sz="2800" dirty="0" err="1"/>
              <a:t>pond</a:t>
            </a:r>
            <a:r>
              <a:rPr lang="fi-FI" sz="2800" dirty="0"/>
              <a:t>-in a </a:t>
            </a:r>
            <a:r>
              <a:rPr lang="fi-FI" sz="2800" dirty="0" err="1"/>
              <a:t>pond</a:t>
            </a:r>
            <a:r>
              <a:rPr lang="fi-FI" sz="2800" dirty="0"/>
              <a:t>)</a:t>
            </a:r>
          </a:p>
          <a:p>
            <a:r>
              <a:rPr lang="fi-FI" sz="2800" dirty="0"/>
              <a:t>Helsi</a:t>
            </a:r>
            <a:r>
              <a:rPr lang="fi-FI" sz="2800" b="1" dirty="0"/>
              <a:t>nk</a:t>
            </a:r>
            <a:r>
              <a:rPr lang="fi-FI" sz="2800" dirty="0"/>
              <a:t>i-Helsi</a:t>
            </a:r>
            <a:r>
              <a:rPr lang="fi-FI" sz="2800" dirty="0">
                <a:highlight>
                  <a:srgbClr val="FFFF00"/>
                </a:highlight>
              </a:rPr>
              <a:t>ng</a:t>
            </a:r>
            <a:r>
              <a:rPr lang="fi-FI" sz="2800" dirty="0"/>
              <a:t>issä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F6179-A964-49B8-9358-D3BAFF74EF3B}"/>
              </a:ext>
            </a:extLst>
          </p:cNvPr>
          <p:cNvSpPr txBox="1"/>
          <p:nvPr/>
        </p:nvSpPr>
        <p:spPr>
          <a:xfrm>
            <a:off x="820363" y="5838884"/>
            <a:ext cx="3122987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  NK             NG</a:t>
            </a:r>
          </a:p>
        </p:txBody>
      </p:sp>
    </p:spTree>
    <p:extLst>
      <p:ext uri="{BB962C8B-B14F-4D97-AF65-F5344CB8AC3E}">
        <p14:creationId xmlns:p14="http://schemas.microsoft.com/office/powerpoint/2010/main" val="2596292489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5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972</Words>
  <Application>Microsoft Office PowerPoint</Application>
  <PresentationFormat>Widescreen</PresentationFormat>
  <Paragraphs>213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Franklin Gothic Book</vt:lpstr>
      <vt:lpstr>Gill Sans Nova</vt:lpstr>
      <vt:lpstr>Goudy Old Style</vt:lpstr>
      <vt:lpstr>Trebuchet MS</vt:lpstr>
      <vt:lpstr>Wingdings 3</vt:lpstr>
      <vt:lpstr>TropicVTI</vt:lpstr>
      <vt:lpstr>Office-teema</vt:lpstr>
      <vt:lpstr>Facet</vt:lpstr>
      <vt:lpstr>MarrakeshVTI</vt:lpstr>
      <vt:lpstr>Retrospect</vt:lpstr>
      <vt:lpstr>Facet</vt:lpstr>
      <vt:lpstr>Facet</vt:lpstr>
      <vt:lpstr>Hyvää huomenta!</vt:lpstr>
      <vt:lpstr>Tänään/torstaina 29.11. (viimeinen/vika tunti)</vt:lpstr>
      <vt:lpstr>Kysy ja parisi vastaa!</vt:lpstr>
      <vt:lpstr>Missä? (-ssa/-ssä, -lla/-llä)</vt:lpstr>
      <vt:lpstr>    Sano paikka: kirjasto  Pari sanoo: Olen …ssa/ssä tai …lla/llä</vt:lpstr>
      <vt:lpstr>Tee sanoista lauseet.</vt:lpstr>
      <vt:lpstr>Missä?</vt:lpstr>
      <vt:lpstr>KPT –change (vaihtelu)</vt:lpstr>
      <vt:lpstr>PowerPoint Presentation</vt:lpstr>
      <vt:lpstr>PowerPoint Presentation</vt:lpstr>
      <vt:lpstr>Missä huoneessa pöytä on?  Pöytä on keittiössä.</vt:lpstr>
      <vt:lpstr>Eksistentiaalilause (existential clause)</vt:lpstr>
      <vt:lpstr>Eksistentiaalilause (negatiivinen)</vt:lpstr>
      <vt:lpstr>Eksistentiaalilause (negatiivinen)</vt:lpstr>
      <vt:lpstr>Mitä olohuoneessa on? Kirjoita lauseita.</vt:lpstr>
      <vt:lpstr>Kysy ja vastaa. Muista: Entä sä? Entä sulla?</vt:lpstr>
      <vt:lpstr>dedis = deadline on maanantaina 20.2.   MyCourses (detailed instructions):  Teksti 2, palautus 20.2.   REMEMBER!!!: completing MyCourses activities min.90% </vt:lpstr>
      <vt:lpstr>Tenttiin (for the test)   30%</vt:lpstr>
      <vt:lpstr>PowerPoint Presentation</vt:lpstr>
      <vt:lpstr>PowerPoint Presentation</vt:lpstr>
      <vt:lpstr>Kotona/At home </vt:lpstr>
      <vt:lpstr> Kotona/At home  </vt:lpstr>
      <vt:lpstr> Kiitos kurssista! Hyvää viikonloppua! Nähdään tentissä! Salissa: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iltapäivää!</dc:title>
  <dc:creator>Jäppinen Emese</dc:creator>
  <cp:lastModifiedBy>Keränen Anja</cp:lastModifiedBy>
  <cp:revision>32</cp:revision>
  <dcterms:created xsi:type="dcterms:W3CDTF">2022-10-13T07:32:28Z</dcterms:created>
  <dcterms:modified xsi:type="dcterms:W3CDTF">2023-11-29T12:48:30Z</dcterms:modified>
</cp:coreProperties>
</file>