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5" r:id="rId2"/>
    <p:sldId id="264" r:id="rId3"/>
    <p:sldId id="367" r:id="rId4"/>
    <p:sldId id="275" r:id="rId5"/>
    <p:sldId id="368" r:id="rId6"/>
    <p:sldId id="369" r:id="rId7"/>
    <p:sldId id="370" r:id="rId8"/>
    <p:sldId id="371" r:id="rId9"/>
    <p:sldId id="372" r:id="rId10"/>
    <p:sldId id="373" r:id="rId11"/>
    <p:sldId id="374" r:id="rId12"/>
    <p:sldId id="375" r:id="rId13"/>
    <p:sldId id="376" r:id="rId14"/>
    <p:sldId id="377" r:id="rId15"/>
  </p:sldIdLst>
  <p:sldSz cx="12192000" cy="6858000"/>
  <p:notesSz cx="6858000" cy="9144000"/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771" autoAdjust="0"/>
    <p:restoredTop sz="96327"/>
  </p:normalViewPr>
  <p:slideViewPr>
    <p:cSldViewPr snapToGrid="0">
      <p:cViewPr varScale="1">
        <p:scale>
          <a:sx n="128" d="100"/>
          <a:sy n="128" d="100"/>
        </p:scale>
        <p:origin x="4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E3CF0-E623-0CA2-D7BC-CD3DB8544B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D0B17F-8776-EB23-8FAE-94B17AE4CB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6273EE-49CC-DC64-EBFE-7B79A580E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ADB5D-62D1-5C49-8540-A4CDE371C8DE}" type="datetimeFigureOut">
              <a:rPr lang="en-FI" smtClean="0"/>
              <a:t>5.4.2023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68318F-A991-002E-DA3D-6C2C8DD82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C5FB0B-8F91-1297-3DDD-00A2A0890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D3D9-F5D5-6C4B-95E6-6137CB2E87DA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09190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1B213-DFAE-EDC0-AD3B-87F637306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3F3D98-9618-116E-61B6-956EC975F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357C77-91FA-A5EE-5814-060654B2E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ADB5D-62D1-5C49-8540-A4CDE371C8DE}" type="datetimeFigureOut">
              <a:rPr lang="en-FI" smtClean="0"/>
              <a:t>5.4.2023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7156B-D044-373A-13CE-9EAB49E98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ADAA8D-99CE-BE8A-42FE-2D7BDFA9F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D3D9-F5D5-6C4B-95E6-6137CB2E87DA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649892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8DC544-214E-98B7-C16C-46980D0276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22F6E3-0A75-04AC-828F-A1514C6B1C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335BC-3A2C-54EB-52F0-5A720431D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ADB5D-62D1-5C49-8540-A4CDE371C8DE}" type="datetimeFigureOut">
              <a:rPr lang="en-FI" smtClean="0"/>
              <a:t>5.4.2023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D6DD0-BED5-2223-84B7-651B5A7D8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236BE0-ED85-D07C-303E-29FDD9FB9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D3D9-F5D5-6C4B-95E6-6137CB2E87DA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277622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C7C61-DA97-C978-2DBD-605BFACBE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0F627-8DFB-04ED-CFBD-1FDE11557E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8AEE52-A586-8E90-279E-3F2209640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ADB5D-62D1-5C49-8540-A4CDE371C8DE}" type="datetimeFigureOut">
              <a:rPr lang="en-FI" smtClean="0"/>
              <a:t>5.4.2023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EAB6D-98D8-DDAE-F34C-54FB5F1F8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D2875D-5479-62ED-0D0C-F6F452E00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D3D9-F5D5-6C4B-95E6-6137CB2E87DA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720062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70B1A-750A-6759-35BA-71C44A6D9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B66D1-FCFF-48D4-9328-8B7C6F83E5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48F28-55AE-E238-F7FE-78B2F8AAD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ADB5D-62D1-5C49-8540-A4CDE371C8DE}" type="datetimeFigureOut">
              <a:rPr lang="en-FI" smtClean="0"/>
              <a:t>5.4.2023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6B791-39CE-011A-19A2-A42840ACE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D65B41-A6FD-A414-A9C2-318EF8F3C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D3D9-F5D5-6C4B-95E6-6137CB2E87DA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966807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F9739-8017-2E2B-65BB-9540CAF0C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70BF8-FAC0-48F2-8679-EC921D454F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FE6819-FBE7-C964-84DB-A5C3637AD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42E21F-32BF-6D19-FA22-3052BF2C9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ADB5D-62D1-5C49-8540-A4CDE371C8DE}" type="datetimeFigureOut">
              <a:rPr lang="en-FI" smtClean="0"/>
              <a:t>5.4.2023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1CE82F-A3A0-C543-279F-B68E8D80D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E66769-4B44-AD50-DB42-04D62CBA7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D3D9-F5D5-6C4B-95E6-6137CB2E87DA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214025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3215D-ECFE-8E08-92CC-6E7F252A9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1E46EF-A580-E01A-1FD3-249C95977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A9AFB6-7B99-A089-B1F6-EF04E49C86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FA0085-3575-B542-6251-3AA7BCCFD5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C74D73-EF38-0A51-F5FE-36D9221DD2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3F9B82-414B-FDC9-0AA7-EE2A4ED72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ADB5D-62D1-5C49-8540-A4CDE371C8DE}" type="datetimeFigureOut">
              <a:rPr lang="en-FI" smtClean="0"/>
              <a:t>5.4.2023</a:t>
            </a:fld>
            <a:endParaRPr lang="en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576B2B-F2C0-8A64-56FB-288D31BF2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0AA749-D1E3-65B8-5179-37D1AC48D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D3D9-F5D5-6C4B-95E6-6137CB2E87DA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588516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69349-0A6D-6F88-F92F-313689FA4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751AA3-0843-473A-9667-80D38F7B3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ADB5D-62D1-5C49-8540-A4CDE371C8DE}" type="datetimeFigureOut">
              <a:rPr lang="en-FI" smtClean="0"/>
              <a:t>5.4.2023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A0F3E4-90E9-19C1-5372-48C1A265B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EECE05-9773-013D-B104-5ACA7B80B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D3D9-F5D5-6C4B-95E6-6137CB2E87DA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987953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406910-8663-2485-8806-63A3BE568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ADB5D-62D1-5C49-8540-A4CDE371C8DE}" type="datetimeFigureOut">
              <a:rPr lang="en-FI" smtClean="0"/>
              <a:t>5.4.2023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AD5F3B-52FA-FAF2-F176-FD9DB24E2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3731D6-8B2D-FEF2-685D-A483BEA35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D3D9-F5D5-6C4B-95E6-6137CB2E87DA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789480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70A9A-134F-CB97-54AA-A460B1E31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1EE85-D204-85CD-1403-868481873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0D464C-D147-BD83-C4F1-9F71864F60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CEA75E-8614-B698-DF9E-236085F3F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ADB5D-62D1-5C49-8540-A4CDE371C8DE}" type="datetimeFigureOut">
              <a:rPr lang="en-FI" smtClean="0"/>
              <a:t>5.4.2023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678397-845D-985E-1222-B60EDAEAC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0CDF26-4B0A-CA22-1325-71D279645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D3D9-F5D5-6C4B-95E6-6137CB2E87DA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166440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22115-03A1-9A92-424E-7CFDBDBBA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8E6BEB-E1C5-1FD2-9602-59A5E8AEF1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2D4135-DD5F-C3D8-C2DA-B716C80846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A11D8D-353C-59B8-A33D-CE05AE421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ADB5D-62D1-5C49-8540-A4CDE371C8DE}" type="datetimeFigureOut">
              <a:rPr lang="en-FI" smtClean="0"/>
              <a:t>5.4.2023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2DB79B-095B-BCCC-7EE1-F8886D430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A4A8F6-F0EF-4BA5-786C-DD1501CC4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D3D9-F5D5-6C4B-95E6-6137CB2E87DA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770240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926E59-32FE-CA48-4C00-2EF701F35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E35D7D-6076-FC88-80A9-ACD07CF9D8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2CB84-F595-D4AE-ED71-ABD1BF8A55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DADB5D-62D1-5C49-8540-A4CDE371C8DE}" type="datetimeFigureOut">
              <a:rPr lang="en-FI" smtClean="0"/>
              <a:t>5.4.2023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94A8B-E23C-8455-45FC-CA25055105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57618-4D45-FA74-A3E1-9FA638A318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6D3D9-F5D5-6C4B-95E6-6137CB2E87DA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3159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hys.hawaii.edu/~anita/new/papers/militaryHandbook/decibel.pdf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1.png"/><Relationship Id="rId18" Type="http://schemas.openxmlformats.org/officeDocument/2006/relationships/image" Target="../media/image190.png"/><Relationship Id="rId3" Type="http://schemas.openxmlformats.org/officeDocument/2006/relationships/image" Target="../media/image300.png"/><Relationship Id="rId7" Type="http://schemas.openxmlformats.org/officeDocument/2006/relationships/image" Target="../media/image80.png"/><Relationship Id="rId12" Type="http://schemas.openxmlformats.org/officeDocument/2006/relationships/image" Target="../media/image10.png"/><Relationship Id="rId17" Type="http://schemas.openxmlformats.org/officeDocument/2006/relationships/image" Target="../media/image18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90.png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11" Type="http://schemas.openxmlformats.org/officeDocument/2006/relationships/image" Target="../media/image8.png"/><Relationship Id="rId5" Type="http://schemas.openxmlformats.org/officeDocument/2006/relationships/image" Target="../media/image60.png"/><Relationship Id="rId15" Type="http://schemas.openxmlformats.org/officeDocument/2006/relationships/image" Target="../media/image13.png"/><Relationship Id="rId10" Type="http://schemas.openxmlformats.org/officeDocument/2006/relationships/image" Target="../media/image6.png"/><Relationship Id="rId19" Type="http://schemas.openxmlformats.org/officeDocument/2006/relationships/image" Target="../media/image200.png"/><Relationship Id="rId4" Type="http://schemas.openxmlformats.org/officeDocument/2006/relationships/image" Target="../media/image310.png"/><Relationship Id="rId9" Type="http://schemas.openxmlformats.org/officeDocument/2006/relationships/image" Target="../media/image5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n.didaktik.physik.uni-muenchen.de/multimedia/dipolstrahlung/index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hyperlink" Target="https://www.en.didaktik.physik.uni-muenchen.de/multimedia/dipolstrahlung/index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hyperlink" Target="https://www.en.didaktik.physik.uni-muenchen.de/multimedia/dipolstrahlung/index.html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8BA77-3ABA-5BF4-BD22-7C05607E9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60" y="290143"/>
            <a:ext cx="10515600" cy="1325563"/>
          </a:xfrm>
        </p:spPr>
        <p:txBody>
          <a:bodyPr/>
          <a:lstStyle/>
          <a:p>
            <a:r>
              <a:rPr lang="en-FI" dirty="0"/>
              <a:t>From the coursebook. Chapter 7-2.2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56A031-2FC6-C69C-D517-000E40B8D8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64"/>
          <a:stretch/>
        </p:blipFill>
        <p:spPr>
          <a:xfrm>
            <a:off x="918034" y="2417156"/>
            <a:ext cx="3081932" cy="4568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6C1500-D5EF-9F96-FAD1-A7BE51A519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011" b="1"/>
          <a:stretch/>
        </p:blipFill>
        <p:spPr>
          <a:xfrm>
            <a:off x="836100" y="4254740"/>
            <a:ext cx="3536494" cy="5119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A5C74C0-EDB5-2493-AF44-9A330388EF8A}"/>
                  </a:ext>
                </a:extLst>
              </p:cNvPr>
              <p:cNvSpPr txBox="1"/>
              <p:nvPr/>
            </p:nvSpPr>
            <p:spPr>
              <a:xfrm>
                <a:off x="1010194" y="3683436"/>
                <a:ext cx="169475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𝐑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const</m:t>
                      </m:r>
                    </m:oMath>
                  </m:oMathPara>
                </a14:m>
                <a:endParaRPr lang="en-FI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A5C74C0-EDB5-2493-AF44-9A330388EF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194" y="3683436"/>
                <a:ext cx="1694759" cy="276999"/>
              </a:xfrm>
              <a:prstGeom prst="rect">
                <a:avLst/>
              </a:prstGeom>
              <a:blipFill>
                <a:blip r:embed="rId4"/>
                <a:stretch>
                  <a:fillRect l="-1481" t="-4348" b="-39130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AB696F49-2D83-04B9-FE0A-8F928430F141}"/>
              </a:ext>
            </a:extLst>
          </p:cNvPr>
          <p:cNvSpPr txBox="1"/>
          <p:nvPr/>
        </p:nvSpPr>
        <p:spPr>
          <a:xfrm>
            <a:off x="1010194" y="2974260"/>
            <a:ext cx="5189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dirty="0"/>
              <a:t>Let us find the wavefront (surface of constant phase)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1D179F1-F6C9-7C08-721D-69E6E95D4DAB}"/>
              </a:ext>
            </a:extLst>
          </p:cNvPr>
          <p:cNvGrpSpPr/>
          <p:nvPr/>
        </p:nvGrpSpPr>
        <p:grpSpPr>
          <a:xfrm>
            <a:off x="7704482" y="1927900"/>
            <a:ext cx="3776013" cy="2677780"/>
            <a:chOff x="7704482" y="1927900"/>
            <a:chExt cx="3776013" cy="2677780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1C547512-889B-EB32-049B-ED31151265B2}"/>
                </a:ext>
              </a:extLst>
            </p:cNvPr>
            <p:cNvCxnSpPr/>
            <p:nvPr/>
          </p:nvCxnSpPr>
          <p:spPr>
            <a:xfrm flipH="1">
              <a:off x="7869600" y="3542400"/>
              <a:ext cx="871200" cy="8568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1D9AB49-8250-77CB-F7AA-5F834A7714A3}"/>
                </a:ext>
              </a:extLst>
            </p:cNvPr>
            <p:cNvCxnSpPr>
              <a:cxnSpLocks/>
            </p:cNvCxnSpPr>
            <p:nvPr/>
          </p:nvCxnSpPr>
          <p:spPr>
            <a:xfrm>
              <a:off x="8740800" y="3542400"/>
              <a:ext cx="2606400" cy="68688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350BF6B-4AA6-CB90-265C-240FA9241B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19200" y="2066400"/>
              <a:ext cx="0" cy="14760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E8BB80BA-E376-30D7-72FA-01B8205CA9C0}"/>
                    </a:ext>
                  </a:extLst>
                </p:cNvPr>
                <p:cNvSpPr txBox="1"/>
                <p:nvPr/>
              </p:nvSpPr>
              <p:spPr>
                <a:xfrm>
                  <a:off x="8505167" y="3403900"/>
                  <a:ext cx="21403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oMath>
                    </m:oMathPara>
                  </a14:m>
                  <a:endParaRPr lang="en-FI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E8BB80BA-E376-30D7-72FA-01B8205CA9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05167" y="3403900"/>
                  <a:ext cx="214033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22222" r="-22222" b="-8696"/>
                  </a:stretch>
                </a:blipFill>
              </p:spPr>
              <p:txBody>
                <a:bodyPr/>
                <a:lstStyle/>
                <a:p>
                  <a:r>
                    <a:rPr lang="en-FI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820032E-5FDC-81CA-030D-AFF377CB6FB0}"/>
                    </a:ext>
                  </a:extLst>
                </p:cNvPr>
                <p:cNvSpPr txBox="1"/>
                <p:nvPr/>
              </p:nvSpPr>
              <p:spPr>
                <a:xfrm>
                  <a:off x="8505167" y="1927900"/>
                  <a:ext cx="18332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FI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820032E-5FDC-81CA-030D-AFF377CB6F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05167" y="1927900"/>
                  <a:ext cx="183320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13333" r="-20000"/>
                  </a:stretch>
                </a:blipFill>
              </p:spPr>
              <p:txBody>
                <a:bodyPr/>
                <a:lstStyle/>
                <a:p>
                  <a:r>
                    <a:rPr lang="en-FI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087B8B0-F90C-D475-A2CE-09CD475D6598}"/>
                    </a:ext>
                  </a:extLst>
                </p:cNvPr>
                <p:cNvSpPr txBox="1"/>
                <p:nvPr/>
              </p:nvSpPr>
              <p:spPr>
                <a:xfrm>
                  <a:off x="7704482" y="4328681"/>
                  <a:ext cx="18671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FI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087B8B0-F90C-D475-A2CE-09CD475D65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4482" y="4328681"/>
                  <a:ext cx="186718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31250" r="-25000" b="-26087"/>
                  </a:stretch>
                </a:blipFill>
              </p:spPr>
              <p:txBody>
                <a:bodyPr/>
                <a:lstStyle/>
                <a:p>
                  <a:r>
                    <a:rPr lang="en-FI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1B018E5D-A41D-7817-643F-3A6858C04AA5}"/>
                    </a:ext>
                  </a:extLst>
                </p:cNvPr>
                <p:cNvSpPr txBox="1"/>
                <p:nvPr/>
              </p:nvSpPr>
              <p:spPr>
                <a:xfrm>
                  <a:off x="11311411" y="4090785"/>
                  <a:ext cx="16908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FI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1B018E5D-A41D-7817-643F-3A6858C04A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11411" y="4090785"/>
                  <a:ext cx="169084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14286" r="-14286"/>
                  </a:stretch>
                </a:blipFill>
              </p:spPr>
              <p:txBody>
                <a:bodyPr/>
                <a:lstStyle/>
                <a:p>
                  <a:r>
                    <a:rPr lang="en-FI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68AF1CED-64A8-2CE6-DD75-F42A58D7C6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19200" y="3542399"/>
              <a:ext cx="425688" cy="1730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B84976E2-2DD2-8CD7-6281-6B3F9FF4C396}"/>
                    </a:ext>
                  </a:extLst>
                </p:cNvPr>
                <p:cNvSpPr txBox="1"/>
                <p:nvPr/>
              </p:nvSpPr>
              <p:spPr>
                <a:xfrm>
                  <a:off x="8846665" y="3542399"/>
                  <a:ext cx="29822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en-FI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B84976E2-2DD2-8CD7-6281-6B3F9FF4C3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46665" y="3542399"/>
                  <a:ext cx="298223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8333" r="-4167" b="-13043"/>
                  </a:stretch>
                </a:blipFill>
              </p:spPr>
              <p:txBody>
                <a:bodyPr/>
                <a:lstStyle/>
                <a:p>
                  <a:r>
                    <a:rPr lang="en-FI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06BF19E-9FB5-A53D-B9C7-A0A632F787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65512" y="1878942"/>
            <a:ext cx="4036513" cy="310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04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4459A9-B069-30BF-919F-D2B28CAA2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700" y="704850"/>
            <a:ext cx="5816600" cy="5448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A6AAE5-7CE5-8CC5-C539-58C109BC2868}"/>
              </a:ext>
            </a:extLst>
          </p:cNvPr>
          <p:cNvSpPr txBox="1"/>
          <p:nvPr/>
        </p:nvSpPr>
        <p:spPr>
          <a:xfrm>
            <a:off x="630195" y="383059"/>
            <a:ext cx="3867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2800" dirty="0"/>
              <a:t>Coursebook. Figure 2-14.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E7FA35-67F3-C77A-485E-65B70B163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8182" y="5084291"/>
            <a:ext cx="4103818" cy="153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509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427ED6-379E-20FC-1AD4-2DABD3F77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65" y="389009"/>
            <a:ext cx="11362238" cy="60799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5F00D78-AA9D-E5B6-8378-963EB0A3C7C6}"/>
              </a:ext>
            </a:extLst>
          </p:cNvPr>
          <p:cNvSpPr/>
          <p:nvPr/>
        </p:nvSpPr>
        <p:spPr>
          <a:xfrm>
            <a:off x="6895070" y="4003589"/>
            <a:ext cx="4831492" cy="23724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3074" name="Picture 2" descr="2: Two-dimensional radiation pattern of a Hertzian dipole antenna [26]. |  Download Scientific Diagram">
            <a:extLst>
              <a:ext uri="{FF2B5EF4-FFF2-40B4-BE49-F238E27FC236}">
                <a16:creationId xmlns:a16="http://schemas.microsoft.com/office/drawing/2014/main" id="{E2372FEA-5258-194B-0A00-D05294711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081" y="4205292"/>
            <a:ext cx="5771470" cy="196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453329-A614-75F0-F6A5-92E0F6753E5E}"/>
              </a:ext>
            </a:extLst>
          </p:cNvPr>
          <p:cNvSpPr txBox="1"/>
          <p:nvPr/>
        </p:nvSpPr>
        <p:spPr>
          <a:xfrm>
            <a:off x="370703" y="220304"/>
            <a:ext cx="8513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2800" dirty="0"/>
              <a:t>Radiation pattern for Hertzian dipole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463E5B-5F3D-ACE9-B9E6-573A18633650}"/>
              </a:ext>
            </a:extLst>
          </p:cNvPr>
          <p:cNvSpPr/>
          <p:nvPr/>
        </p:nvSpPr>
        <p:spPr>
          <a:xfrm>
            <a:off x="370704" y="743524"/>
            <a:ext cx="4755692" cy="776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338652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DDAA90-B3DC-8056-3CB9-CA86E3682501}"/>
              </a:ext>
            </a:extLst>
          </p:cNvPr>
          <p:cNvSpPr txBox="1"/>
          <p:nvPr/>
        </p:nvSpPr>
        <p:spPr>
          <a:xfrm>
            <a:off x="370703" y="220304"/>
            <a:ext cx="8513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2800" dirty="0"/>
              <a:t>Radiation pattern for some other antennas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2BBEA7B-B5E0-7DE8-457E-3158DBD1A443}"/>
              </a:ext>
            </a:extLst>
          </p:cNvPr>
          <p:cNvGrpSpPr/>
          <p:nvPr/>
        </p:nvGrpSpPr>
        <p:grpSpPr>
          <a:xfrm>
            <a:off x="160123" y="2150696"/>
            <a:ext cx="4226526" cy="3958175"/>
            <a:chOff x="703820" y="2125982"/>
            <a:chExt cx="4226526" cy="39581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F00BADC-A71B-3610-485C-A2FDB48BC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3820" y="2125982"/>
              <a:ext cx="4226526" cy="3958175"/>
            </a:xfrm>
            <a:prstGeom prst="rect">
              <a:avLst/>
            </a:prstGeom>
            <a:ln>
              <a:solidFill>
                <a:schemeClr val="accent1">
                  <a:shade val="50000"/>
                </a:schemeClr>
              </a:solidFill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7564FB2-B9EE-9C12-3CB4-8117130E946D}"/>
                </a:ext>
              </a:extLst>
            </p:cNvPr>
            <p:cNvSpPr/>
            <p:nvPr/>
          </p:nvSpPr>
          <p:spPr>
            <a:xfrm>
              <a:off x="4028304" y="5655907"/>
              <a:ext cx="902042" cy="428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</p:grpSp>
      <p:pic>
        <p:nvPicPr>
          <p:cNvPr id="4098" name="Picture 2" descr="Vivaldi Antenna Design Analysis | COMSOL Blog">
            <a:extLst>
              <a:ext uri="{FF2B5EF4-FFF2-40B4-BE49-F238E27FC236}">
                <a16:creationId xmlns:a16="http://schemas.microsoft.com/office/drawing/2014/main" id="{F7787BFC-95D9-52BA-788A-5A009D974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503" y="743524"/>
            <a:ext cx="2741942" cy="2056457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SM Band Antenna Radiation Pattern from a Cell Phone in Presence of Head  and Hand | RAYmaps">
            <a:extLst>
              <a:ext uri="{FF2B5EF4-FFF2-40B4-BE49-F238E27FC236}">
                <a16:creationId xmlns:a16="http://schemas.microsoft.com/office/drawing/2014/main" id="{0D2D3524-591B-A3DA-E3AC-C2F0A612F5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9354065" y="3429000"/>
            <a:ext cx="2534678" cy="3126103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66443C-DE78-F387-68E8-122DACC2D9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3953" y="3558231"/>
            <a:ext cx="3511550" cy="2076450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50591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148CDC-6A3D-D5F0-608B-A4BC2DDB6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557" y="956109"/>
            <a:ext cx="3721100" cy="5638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4775BE-9336-F593-7409-501359E574E7}"/>
              </a:ext>
            </a:extLst>
          </p:cNvPr>
          <p:cNvSpPr txBox="1"/>
          <p:nvPr/>
        </p:nvSpPr>
        <p:spPr>
          <a:xfrm>
            <a:off x="1058779" y="125128"/>
            <a:ext cx="41184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sz="2800" dirty="0"/>
              <a:t>On decibel levels for sound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5A64B6B-8BC4-9C4C-3BE3-955009841114}"/>
                  </a:ext>
                </a:extLst>
              </p:cNvPr>
              <p:cNvSpPr txBox="1"/>
              <p:nvPr/>
            </p:nvSpPr>
            <p:spPr>
              <a:xfrm>
                <a:off x="6853186" y="2098307"/>
                <a:ext cx="474525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FI" dirty="0"/>
                  <a:t>Human’s ear has dynamic range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</m:sSup>
                  </m:oMath>
                </a14:m>
                <a:r>
                  <a:rPr lang="en-FI" dirty="0"/>
                  <a:t>!</a:t>
                </a:r>
              </a:p>
              <a:p>
                <a:endParaRPr lang="en-FI" dirty="0"/>
              </a:p>
              <a:p>
                <a:r>
                  <a:rPr lang="en-FI" dirty="0"/>
                  <a:t>For eyes, the dynamic range 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p>
                  </m:oMath>
                </a14:m>
                <a:endParaRPr lang="en-FI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5A64B6B-8BC4-9C4C-3BE3-9550098411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3186" y="2098307"/>
                <a:ext cx="4745255" cy="923330"/>
              </a:xfrm>
              <a:prstGeom prst="rect">
                <a:avLst/>
              </a:prstGeom>
              <a:blipFill>
                <a:blip r:embed="rId3"/>
                <a:stretch>
                  <a:fillRect l="-1067" t="-2703" b="-9459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AFF43E4-5C08-9B84-80AE-D898E8A7094E}"/>
              </a:ext>
            </a:extLst>
          </p:cNvPr>
          <p:cNvSpPr txBox="1"/>
          <p:nvPr/>
        </p:nvSpPr>
        <p:spPr>
          <a:xfrm>
            <a:off x="5727032" y="4254366"/>
            <a:ext cx="5977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dirty="0"/>
              <a:t>More info on dB can be found here: </a:t>
            </a:r>
            <a:r>
              <a:rPr lang="en-GB" dirty="0">
                <a:hlinkClick r:id="rId4"/>
              </a:rPr>
              <a:t>https://www.phys.hawaii.edu/~anita/new/papers/militaryHandbook/decibel.pdf</a:t>
            </a:r>
            <a:r>
              <a:rPr lang="en-GB" dirty="0"/>
              <a:t> 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680380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0F64F0-186F-2BAF-5785-D3B9C048E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A85C12-3934-509A-ACA1-03A62CADC7B7}"/>
              </a:ext>
            </a:extLst>
          </p:cNvPr>
          <p:cNvSpPr txBox="1"/>
          <p:nvPr/>
        </p:nvSpPr>
        <p:spPr>
          <a:xfrm>
            <a:off x="3436219" y="77002"/>
            <a:ext cx="4976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I" sz="2800" dirty="0">
                <a:solidFill>
                  <a:schemeClr val="bg1"/>
                </a:solidFill>
              </a:rPr>
              <a:t>Happy Easter!</a:t>
            </a:r>
          </a:p>
        </p:txBody>
      </p:sp>
    </p:spTree>
    <p:extLst>
      <p:ext uri="{BB962C8B-B14F-4D97-AF65-F5344CB8AC3E}">
        <p14:creationId xmlns:p14="http://schemas.microsoft.com/office/powerpoint/2010/main" val="3276781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837E92-8FB7-1539-0187-977F57416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889413"/>
            <a:ext cx="7772400" cy="50791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18F092-2839-9B2F-0B61-DD64B0A10404}"/>
              </a:ext>
            </a:extLst>
          </p:cNvPr>
          <p:cNvSpPr txBox="1"/>
          <p:nvPr/>
        </p:nvSpPr>
        <p:spPr>
          <a:xfrm>
            <a:off x="4847573" y="200415"/>
            <a:ext cx="3551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3200" dirty="0"/>
              <a:t>Brewster’s angle</a:t>
            </a:r>
          </a:p>
        </p:txBody>
      </p:sp>
    </p:spTree>
    <p:extLst>
      <p:ext uri="{BB962C8B-B14F-4D97-AF65-F5344CB8AC3E}">
        <p14:creationId xmlns:p14="http://schemas.microsoft.com/office/powerpoint/2010/main" val="131472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19C988C-5606-4654-8FE2-37563055A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63" y="181440"/>
            <a:ext cx="10515600" cy="456679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Conceptual 1D picture</a:t>
            </a:r>
            <a:endParaRPr lang="en-GB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31AB642-D1B9-4601-8FEC-5F46DA1392FB}"/>
                  </a:ext>
                </a:extLst>
              </p:cNvPr>
              <p:cNvSpPr txBox="1"/>
              <p:nvPr/>
            </p:nvSpPr>
            <p:spPr>
              <a:xfrm>
                <a:off x="385138" y="4973713"/>
                <a:ext cx="1969962" cy="11688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b="1">
                          <a:solidFill>
                            <a:srgbClr val="00ACFE"/>
                          </a:solidFill>
                          <a:latin typeface="Cambria Math" panose="02040503050406030204" pitchFamily="18" charset="0"/>
                        </a:rPr>
                        <m:t>𝐇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>
                          <a:solidFill>
                            <a:srgbClr val="B900E8"/>
                          </a:solidFill>
                          <a:latin typeface="Cambria Math" panose="02040503050406030204" pitchFamily="18" charset="0"/>
                        </a:rPr>
                        <m:t>𝐉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4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m:rPr>
                                  <m:brk m:alnAt="24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b="1" smtClean="0">
                              <a:solidFill>
                                <a:srgbClr val="00ACFE"/>
                              </a:solidFill>
                              <a:latin typeface="Cambria Math" panose="02040503050406030204" pitchFamily="18" charset="0"/>
                            </a:rPr>
                            <m:t>𝐇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𝐝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𝒍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  <m:sup/>
                        <m:e>
                          <m:r>
                            <a:rPr lang="en-US" b="1" i="0" smtClean="0">
                              <a:solidFill>
                                <a:srgbClr val="B900E8"/>
                              </a:solidFill>
                              <a:latin typeface="Cambria Math" panose="02040503050406030204" pitchFamily="18" charset="0"/>
                            </a:rPr>
                            <m:t>𝐉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𝐝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𝒔</m:t>
                          </m:r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31AB642-D1B9-4601-8FEC-5F46DA1392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38" y="4973713"/>
                <a:ext cx="1969962" cy="1168846"/>
              </a:xfrm>
              <a:prstGeom prst="rect">
                <a:avLst/>
              </a:prstGeom>
              <a:blipFill>
                <a:blip r:embed="rId3"/>
                <a:stretch>
                  <a:fillRect l="-46154" t="-62366" r="-10897" b="-132258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700BD36-12E9-4D69-9AFF-AFC7D3FD8435}"/>
                  </a:ext>
                </a:extLst>
              </p:cNvPr>
              <p:cNvSpPr txBox="1"/>
              <p:nvPr/>
            </p:nvSpPr>
            <p:spPr>
              <a:xfrm>
                <a:off x="3484003" y="4768206"/>
                <a:ext cx="2497158" cy="14185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smtClean="0">
                          <a:solidFill>
                            <a:srgbClr val="60B238"/>
                          </a:solidFill>
                          <a:latin typeface="Cambria Math" panose="02040503050406030204" pitchFamily="18" charset="0"/>
                        </a:rPr>
                        <m:t>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ACF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ACFE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1">
                              <a:solidFill>
                                <a:srgbClr val="00ACFE"/>
                              </a:solidFill>
                              <a:latin typeface="Cambria Math" panose="02040503050406030204" pitchFamily="18" charset="0"/>
                            </a:rPr>
                            <m:t>𝐇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ACFE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00ACFE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4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m:rPr>
                                  <m:brk m:alnAt="24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b="1" i="0" smtClean="0">
                              <a:solidFill>
                                <a:srgbClr val="60B238"/>
                              </a:solidFill>
                              <a:latin typeface="Cambria Math" panose="02040503050406030204" pitchFamily="18" charset="0"/>
                            </a:rPr>
                            <m:t>𝐄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𝐝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𝒍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00AC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00ACFE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b="1" i="0" smtClean="0">
                                  <a:solidFill>
                                    <a:srgbClr val="00ACFE"/>
                                  </a:solidFill>
                                  <a:latin typeface="Cambria Math" panose="02040503050406030204" pitchFamily="18" charset="0"/>
                                </a:rPr>
                                <m:t>𝐇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00ACFE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b="0" i="1" smtClean="0">
                                  <a:solidFill>
                                    <a:srgbClr val="00ACFE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𝐝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𝒔</m:t>
                          </m:r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700BD36-12E9-4D69-9AFF-AFC7D3FD84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4003" y="4768206"/>
                <a:ext cx="2497158" cy="1418530"/>
              </a:xfrm>
              <a:prstGeom prst="rect">
                <a:avLst/>
              </a:prstGeom>
              <a:blipFill>
                <a:blip r:embed="rId4"/>
                <a:stretch>
                  <a:fillRect l="-36548" t="-34513" r="-1015" b="-108850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F6FE4B80-6643-47A8-BC17-96F68CB2A54C}"/>
              </a:ext>
            </a:extLst>
          </p:cNvPr>
          <p:cNvGrpSpPr/>
          <p:nvPr/>
        </p:nvGrpSpPr>
        <p:grpSpPr>
          <a:xfrm>
            <a:off x="9925236" y="1107491"/>
            <a:ext cx="1677880" cy="4522273"/>
            <a:chOff x="9925236" y="1107491"/>
            <a:chExt cx="1677880" cy="45222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D66C1B76-79CF-4BAB-A178-2497932E310B}"/>
                    </a:ext>
                  </a:extLst>
                </p:cNvPr>
                <p:cNvSpPr/>
                <p:nvPr/>
              </p:nvSpPr>
              <p:spPr>
                <a:xfrm>
                  <a:off x="9925236" y="1107491"/>
                  <a:ext cx="1677880" cy="523782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0" smtClean="0">
                            <a:solidFill>
                              <a:srgbClr val="B900E8"/>
                            </a:solidFill>
                            <a:latin typeface="Cambria Math" panose="02040503050406030204" pitchFamily="18" charset="0"/>
                          </a:rPr>
                          <m:t>𝐉</m:t>
                        </m:r>
                        <m:d>
                          <m:dPr>
                            <m:ctrlPr>
                              <a:rPr lang="en-US" sz="2000" b="0" i="1" smtClean="0">
                                <a:solidFill>
                                  <a:srgbClr val="B900E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solidFill>
                                  <a:srgbClr val="B900E8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sz="2000" b="1" i="0" smtClean="0">
                            <a:solidFill>
                              <a:srgbClr val="00ACFE"/>
                            </a:solidFill>
                            <a:latin typeface="Cambria Math" panose="02040503050406030204" pitchFamily="18" charset="0"/>
                          </a:rPr>
                          <m:t>𝐇</m:t>
                        </m:r>
                        <m:r>
                          <a:rPr lang="en-US" sz="2000" b="0" i="1" smtClean="0">
                            <a:solidFill>
                              <a:srgbClr val="00ACFE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 smtClean="0">
                            <a:solidFill>
                              <a:srgbClr val="00ACFE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b="0" i="1" smtClean="0">
                            <a:solidFill>
                              <a:srgbClr val="00ACFE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GB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D66C1B76-79CF-4BAB-A178-2497932E310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25236" y="1107491"/>
                  <a:ext cx="1677880" cy="52378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Arrow: Down 5">
              <a:extLst>
                <a:ext uri="{FF2B5EF4-FFF2-40B4-BE49-F238E27FC236}">
                  <a16:creationId xmlns:a16="http://schemas.microsoft.com/office/drawing/2014/main" id="{D2B1C5BC-2001-4454-A867-F569ADD25952}"/>
                </a:ext>
              </a:extLst>
            </p:cNvPr>
            <p:cNvSpPr/>
            <p:nvPr/>
          </p:nvSpPr>
          <p:spPr>
            <a:xfrm>
              <a:off x="10702679" y="1737805"/>
              <a:ext cx="119202" cy="292963"/>
            </a:xfrm>
            <a:prstGeom prst="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0A6849CA-A61D-4607-AD0D-F9BC69DADD5A}"/>
                    </a:ext>
                  </a:extLst>
                </p:cNvPr>
                <p:cNvSpPr/>
                <p:nvPr/>
              </p:nvSpPr>
              <p:spPr>
                <a:xfrm>
                  <a:off x="9925236" y="2137300"/>
                  <a:ext cx="1677880" cy="523782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>
                            <a:solidFill>
                              <a:srgbClr val="00ACFE"/>
                            </a:solidFill>
                            <a:latin typeface="Cambria Math" panose="02040503050406030204" pitchFamily="18" charset="0"/>
                          </a:rPr>
                          <m:t>𝐇</m:t>
                        </m:r>
                        <m:r>
                          <a:rPr lang="en-US" sz="2000" i="1">
                            <a:solidFill>
                              <a:srgbClr val="00ACFE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solidFill>
                              <a:srgbClr val="00ACFE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i="1">
                            <a:solidFill>
                              <a:srgbClr val="00ACFE"/>
                            </a:solidFill>
                            <a:latin typeface="Cambria Math" panose="02040503050406030204" pitchFamily="18" charset="0"/>
                          </a:rPr>
                          <m:t>)→</m:t>
                        </m:r>
                        <m:r>
                          <a:rPr lang="en-US" sz="2000" b="1" i="0" smtClean="0">
                            <a:solidFill>
                              <a:srgbClr val="60B238"/>
                            </a:solidFill>
                            <a:latin typeface="Cambria Math" panose="02040503050406030204" pitchFamily="18" charset="0"/>
                          </a:rPr>
                          <m:t>𝐄</m:t>
                        </m:r>
                        <m:r>
                          <a:rPr lang="en-US" sz="2000" b="0" i="1" smtClean="0">
                            <a:solidFill>
                              <a:srgbClr val="60B238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 smtClean="0">
                            <a:solidFill>
                              <a:srgbClr val="60B238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b="0" i="1" smtClean="0">
                            <a:solidFill>
                              <a:srgbClr val="60B238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GB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0A6849CA-A61D-4607-AD0D-F9BC69DADD5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25236" y="2137300"/>
                  <a:ext cx="1677880" cy="52378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Arrow: Down 8">
              <a:extLst>
                <a:ext uri="{FF2B5EF4-FFF2-40B4-BE49-F238E27FC236}">
                  <a16:creationId xmlns:a16="http://schemas.microsoft.com/office/drawing/2014/main" id="{C9165872-BEF9-4AA2-A7FF-33EFA48AFB0B}"/>
                </a:ext>
              </a:extLst>
            </p:cNvPr>
            <p:cNvSpPr/>
            <p:nvPr/>
          </p:nvSpPr>
          <p:spPr>
            <a:xfrm>
              <a:off x="10702679" y="2767614"/>
              <a:ext cx="119202" cy="292963"/>
            </a:xfrm>
            <a:prstGeom prst="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02566D51-709A-4541-9AA2-79F1E3C622EF}"/>
                    </a:ext>
                  </a:extLst>
                </p:cNvPr>
                <p:cNvSpPr/>
                <p:nvPr/>
              </p:nvSpPr>
              <p:spPr>
                <a:xfrm>
                  <a:off x="9925236" y="3167109"/>
                  <a:ext cx="1677880" cy="523782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>
                            <a:solidFill>
                              <a:srgbClr val="60B238"/>
                            </a:solidFill>
                            <a:latin typeface="Cambria Math" panose="02040503050406030204" pitchFamily="18" charset="0"/>
                          </a:rPr>
                          <m:t>𝐄</m:t>
                        </m:r>
                        <m:r>
                          <a:rPr lang="en-US" sz="2000" i="1">
                            <a:solidFill>
                              <a:srgbClr val="60B238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solidFill>
                              <a:srgbClr val="60B238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i="1">
                            <a:solidFill>
                              <a:srgbClr val="60B238"/>
                            </a:solidFill>
                            <a:latin typeface="Cambria Math" panose="02040503050406030204" pitchFamily="18" charset="0"/>
                          </a:rPr>
                          <m:t>)→</m:t>
                        </m:r>
                        <m:r>
                          <a:rPr lang="en-US" sz="2000" b="1">
                            <a:solidFill>
                              <a:srgbClr val="00ACFE"/>
                            </a:solidFill>
                            <a:latin typeface="Cambria Math" panose="02040503050406030204" pitchFamily="18" charset="0"/>
                          </a:rPr>
                          <m:t>𝐇</m:t>
                        </m:r>
                        <m:r>
                          <a:rPr lang="en-US" sz="2000" i="1">
                            <a:solidFill>
                              <a:srgbClr val="00ACFE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solidFill>
                              <a:srgbClr val="00ACFE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i="1">
                            <a:solidFill>
                              <a:srgbClr val="00ACFE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GB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02566D51-709A-4541-9AA2-79F1E3C622E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25236" y="3167109"/>
                  <a:ext cx="1677880" cy="52378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Arrow: Down 11">
              <a:extLst>
                <a:ext uri="{FF2B5EF4-FFF2-40B4-BE49-F238E27FC236}">
                  <a16:creationId xmlns:a16="http://schemas.microsoft.com/office/drawing/2014/main" id="{CE617392-EA2C-4504-9562-743EE555EF79}"/>
                </a:ext>
              </a:extLst>
            </p:cNvPr>
            <p:cNvSpPr/>
            <p:nvPr/>
          </p:nvSpPr>
          <p:spPr>
            <a:xfrm>
              <a:off x="10702679" y="3797423"/>
              <a:ext cx="119202" cy="292963"/>
            </a:xfrm>
            <a:prstGeom prst="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BC84E6A-ED5C-49D4-8C5B-FC30AC41C732}"/>
                    </a:ext>
                  </a:extLst>
                </p:cNvPr>
                <p:cNvSpPr/>
                <p:nvPr/>
              </p:nvSpPr>
              <p:spPr>
                <a:xfrm>
                  <a:off x="9925236" y="4196918"/>
                  <a:ext cx="1677880" cy="523782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>
                            <a:solidFill>
                              <a:srgbClr val="00ACFE"/>
                            </a:solidFill>
                            <a:latin typeface="Cambria Math" panose="02040503050406030204" pitchFamily="18" charset="0"/>
                          </a:rPr>
                          <m:t>𝐇</m:t>
                        </m:r>
                        <m:r>
                          <a:rPr lang="en-US" sz="2000" i="1">
                            <a:solidFill>
                              <a:srgbClr val="00ACFE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solidFill>
                              <a:srgbClr val="00ACFE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i="1">
                            <a:solidFill>
                              <a:srgbClr val="00ACFE"/>
                            </a:solidFill>
                            <a:latin typeface="Cambria Math" panose="02040503050406030204" pitchFamily="18" charset="0"/>
                          </a:rPr>
                          <m:t>)→</m:t>
                        </m:r>
                        <m:r>
                          <a:rPr lang="en-US" sz="2000" b="1">
                            <a:solidFill>
                              <a:srgbClr val="60B238"/>
                            </a:solidFill>
                            <a:latin typeface="Cambria Math" panose="02040503050406030204" pitchFamily="18" charset="0"/>
                          </a:rPr>
                          <m:t>𝐄</m:t>
                        </m:r>
                        <m:r>
                          <a:rPr lang="en-US" sz="2000" i="1">
                            <a:solidFill>
                              <a:srgbClr val="60B238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solidFill>
                              <a:srgbClr val="60B238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i="1">
                            <a:solidFill>
                              <a:srgbClr val="60B238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GB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BC84E6A-ED5C-49D4-8C5B-FC30AC41C73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25236" y="4196918"/>
                  <a:ext cx="1677880" cy="52378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Arrow: Down 13">
              <a:extLst>
                <a:ext uri="{FF2B5EF4-FFF2-40B4-BE49-F238E27FC236}">
                  <a16:creationId xmlns:a16="http://schemas.microsoft.com/office/drawing/2014/main" id="{DC02756D-6149-4485-8428-B4A9D5017724}"/>
                </a:ext>
              </a:extLst>
            </p:cNvPr>
            <p:cNvSpPr/>
            <p:nvPr/>
          </p:nvSpPr>
          <p:spPr>
            <a:xfrm>
              <a:off x="10702679" y="4827232"/>
              <a:ext cx="119202" cy="292963"/>
            </a:xfrm>
            <a:prstGeom prst="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57EB42A-E84A-4FA5-A3B5-1B10354FC236}"/>
                </a:ext>
              </a:extLst>
            </p:cNvPr>
            <p:cNvSpPr txBox="1"/>
            <p:nvPr/>
          </p:nvSpPr>
          <p:spPr>
            <a:xfrm>
              <a:off x="10553158" y="5260432"/>
              <a:ext cx="677108" cy="369332"/>
            </a:xfrm>
            <a:prstGeom prst="rect">
              <a:avLst/>
            </a:prstGeom>
            <a:noFill/>
          </p:spPr>
          <p:txBody>
            <a:bodyPr vert="vert" wrap="square" rtlCol="0">
              <a:spAutoFit/>
            </a:bodyPr>
            <a:lstStyle/>
            <a:p>
              <a:pPr algn="ctr"/>
              <a:r>
                <a:rPr lang="en-US" sz="3200" dirty="0"/>
                <a:t>…</a:t>
              </a:r>
              <a:endParaRPr lang="en-GB" sz="3200" dirty="0"/>
            </a:p>
          </p:txBody>
        </p:sp>
      </p:grpSp>
      <p:pic>
        <p:nvPicPr>
          <p:cNvPr id="44" name="Picture 43" descr="Chart&#10;&#10;Description automatically generated with medium confidence">
            <a:extLst>
              <a:ext uri="{FF2B5EF4-FFF2-40B4-BE49-F238E27FC236}">
                <a16:creationId xmlns:a16="http://schemas.microsoft.com/office/drawing/2014/main" id="{89F96ED7-CBD3-4BA7-814B-96F6D9357C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07" y="763158"/>
            <a:ext cx="6988369" cy="3948428"/>
          </a:xfrm>
          <a:prstGeom prst="rect">
            <a:avLst/>
          </a:prstGeom>
        </p:spPr>
      </p:pic>
      <p:pic>
        <p:nvPicPr>
          <p:cNvPr id="43" name="Picture 42" descr="Chart&#10;&#10;Description automatically generated">
            <a:extLst>
              <a:ext uri="{FF2B5EF4-FFF2-40B4-BE49-F238E27FC236}">
                <a16:creationId xmlns:a16="http://schemas.microsoft.com/office/drawing/2014/main" id="{7A923294-E92A-4DDD-8432-DC835F2228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07" y="763158"/>
            <a:ext cx="6988369" cy="3948428"/>
          </a:xfrm>
          <a:prstGeom prst="rect">
            <a:avLst/>
          </a:prstGeom>
        </p:spPr>
      </p:pic>
      <p:pic>
        <p:nvPicPr>
          <p:cNvPr id="42" name="Picture 41" descr="A picture containing text, businesscard, vector graphics, document&#10;&#10;Description automatically generated">
            <a:extLst>
              <a:ext uri="{FF2B5EF4-FFF2-40B4-BE49-F238E27FC236}">
                <a16:creationId xmlns:a16="http://schemas.microsoft.com/office/drawing/2014/main" id="{FF5DF2EA-1C99-4363-837B-94309F3BB7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07" y="763158"/>
            <a:ext cx="6988369" cy="3948428"/>
          </a:xfrm>
          <a:prstGeom prst="rect">
            <a:avLst/>
          </a:prstGeom>
        </p:spPr>
      </p:pic>
      <p:pic>
        <p:nvPicPr>
          <p:cNvPr id="41" name="Picture 40" descr="A picture containing scatter chart&#10;&#10;Description automatically generated">
            <a:extLst>
              <a:ext uri="{FF2B5EF4-FFF2-40B4-BE49-F238E27FC236}">
                <a16:creationId xmlns:a16="http://schemas.microsoft.com/office/drawing/2014/main" id="{3C0865EC-DA83-4530-9313-E2384896071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07" y="763158"/>
            <a:ext cx="6988369" cy="3948428"/>
          </a:xfrm>
          <a:prstGeom prst="rect">
            <a:avLst/>
          </a:prstGeom>
        </p:spPr>
      </p:pic>
      <p:pic>
        <p:nvPicPr>
          <p:cNvPr id="40" name="Picture 39" descr="Chart&#10;&#10;Description automatically generated">
            <a:extLst>
              <a:ext uri="{FF2B5EF4-FFF2-40B4-BE49-F238E27FC236}">
                <a16:creationId xmlns:a16="http://schemas.microsoft.com/office/drawing/2014/main" id="{8B8C3773-D90E-4112-8D09-C561C800B31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07" y="763158"/>
            <a:ext cx="6988369" cy="3948428"/>
          </a:xfrm>
          <a:prstGeom prst="rect">
            <a:avLst/>
          </a:prstGeom>
        </p:spPr>
      </p:pic>
      <p:pic>
        <p:nvPicPr>
          <p:cNvPr id="39" name="Picture 3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141D4AB-0E1C-4813-A8F4-E25E520F867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07" y="763158"/>
            <a:ext cx="6988369" cy="3948428"/>
          </a:xfrm>
          <a:prstGeom prst="rect">
            <a:avLst/>
          </a:prstGeom>
        </p:spPr>
      </p:pic>
      <p:pic>
        <p:nvPicPr>
          <p:cNvPr id="38" name="Picture 37" descr="A picture containing diagram&#10;&#10;Description automatically generated">
            <a:extLst>
              <a:ext uri="{FF2B5EF4-FFF2-40B4-BE49-F238E27FC236}">
                <a16:creationId xmlns:a16="http://schemas.microsoft.com/office/drawing/2014/main" id="{977ECF88-5AA4-48D8-AC95-649147D4663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07" y="763158"/>
            <a:ext cx="6988369" cy="39484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F751BF9-BEAB-48B9-8837-10713F99311D}"/>
                  </a:ext>
                </a:extLst>
              </p:cNvPr>
              <p:cNvSpPr txBox="1"/>
              <p:nvPr/>
            </p:nvSpPr>
            <p:spPr>
              <a:xfrm>
                <a:off x="7116047" y="4768206"/>
                <a:ext cx="2267544" cy="13860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b="1">
                          <a:solidFill>
                            <a:srgbClr val="00ACFE"/>
                          </a:solidFill>
                          <a:latin typeface="Cambria Math" panose="02040503050406030204" pitchFamily="18" charset="0"/>
                        </a:rPr>
                        <m:t>𝐇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𝜀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60B238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60B238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1">
                              <a:solidFill>
                                <a:srgbClr val="60B238"/>
                              </a:solidFill>
                              <a:latin typeface="Cambria Math" panose="02040503050406030204" pitchFamily="18" charset="0"/>
                            </a:rPr>
                            <m:t>𝐄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60B238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60B238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  <m:sup/>
                        <m:e>
                          <m:r>
                            <a:rPr lang="en-US" b="1" smtClean="0">
                              <a:solidFill>
                                <a:srgbClr val="00ACFE"/>
                              </a:solidFill>
                              <a:latin typeface="Cambria Math" panose="02040503050406030204" pitchFamily="18" charset="0"/>
                            </a:rPr>
                            <m:t>𝐇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𝐝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𝒍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𝜀</m:t>
                      </m:r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60B23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60B238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b="1" i="0" smtClean="0">
                                  <a:solidFill>
                                    <a:srgbClr val="60B238"/>
                                  </a:solidFill>
                                  <a:latin typeface="Cambria Math" panose="02040503050406030204" pitchFamily="18" charset="0"/>
                                </a:rPr>
                                <m:t>𝐄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60B238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b="0" i="1" smtClean="0">
                                  <a:solidFill>
                                    <a:srgbClr val="60B238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𝐝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𝒔</m:t>
                          </m:r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F751BF9-BEAB-48B9-8837-10713F9931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6047" y="4768206"/>
                <a:ext cx="2267544" cy="1386020"/>
              </a:xfrm>
              <a:prstGeom prst="rect">
                <a:avLst/>
              </a:prstGeom>
              <a:blipFill>
                <a:blip r:embed="rId16"/>
                <a:stretch>
                  <a:fillRect l="-41899" t="-35455" r="-1676" b="-114545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Arrow: Right 45">
            <a:extLst>
              <a:ext uri="{FF2B5EF4-FFF2-40B4-BE49-F238E27FC236}">
                <a16:creationId xmlns:a16="http://schemas.microsoft.com/office/drawing/2014/main" id="{86B2E23F-C63E-481B-9015-FE44AAE604F3}"/>
              </a:ext>
            </a:extLst>
          </p:cNvPr>
          <p:cNvSpPr/>
          <p:nvPr/>
        </p:nvSpPr>
        <p:spPr>
          <a:xfrm>
            <a:off x="2661792" y="5361066"/>
            <a:ext cx="497149" cy="17311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572410F9-3127-495C-B35A-D567BC76C763}"/>
              </a:ext>
            </a:extLst>
          </p:cNvPr>
          <p:cNvSpPr/>
          <p:nvPr/>
        </p:nvSpPr>
        <p:spPr>
          <a:xfrm>
            <a:off x="6357409" y="5356863"/>
            <a:ext cx="497149" cy="17311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40F6601-4D66-4323-8C3C-EC3CE60CCE21}"/>
                  </a:ext>
                </a:extLst>
              </p:cNvPr>
              <p:cNvSpPr txBox="1"/>
              <p:nvPr/>
            </p:nvSpPr>
            <p:spPr>
              <a:xfrm>
                <a:off x="2460904" y="3167109"/>
                <a:ext cx="2792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40F6601-4D66-4323-8C3C-EC3CE60CCE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0904" y="3167109"/>
                <a:ext cx="279243" cy="276999"/>
              </a:xfrm>
              <a:prstGeom prst="rect">
                <a:avLst/>
              </a:prstGeom>
              <a:blipFill>
                <a:blip r:embed="rId17"/>
                <a:stretch>
                  <a:fillRect l="-22222" r="-8889" b="-155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B2075302-48F0-4B33-9CB0-F7DB6C1FDB31}"/>
              </a:ext>
            </a:extLst>
          </p:cNvPr>
          <p:cNvGrpSpPr/>
          <p:nvPr/>
        </p:nvGrpSpPr>
        <p:grpSpPr>
          <a:xfrm>
            <a:off x="3158941" y="1068686"/>
            <a:ext cx="3483033" cy="616748"/>
            <a:chOff x="3158941" y="1068686"/>
            <a:chExt cx="3483033" cy="61674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A613DD9A-6998-435B-9B3D-9E5204046EF7}"/>
                    </a:ext>
                  </a:extLst>
                </p:cNvPr>
                <p:cNvSpPr txBox="1"/>
                <p:nvPr/>
              </p:nvSpPr>
              <p:spPr>
                <a:xfrm>
                  <a:off x="6357409" y="1408435"/>
                  <a:ext cx="28456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A613DD9A-6998-435B-9B3D-9E5204046E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7409" y="1408435"/>
                  <a:ext cx="284565" cy="276999"/>
                </a:xfrm>
                <a:prstGeom prst="rect">
                  <a:avLst/>
                </a:prstGeom>
                <a:blipFill>
                  <a:blip r:embed="rId18"/>
                  <a:stretch>
                    <a:fillRect l="-21277" r="-6383" b="-1777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9D03F4F-2FF4-4C49-A0E9-59736A13B34C}"/>
                    </a:ext>
                  </a:extLst>
                </p:cNvPr>
                <p:cNvSpPr txBox="1"/>
                <p:nvPr/>
              </p:nvSpPr>
              <p:spPr>
                <a:xfrm>
                  <a:off x="3158941" y="1068686"/>
                  <a:ext cx="28456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9D03F4F-2FF4-4C49-A0E9-59736A13B3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8941" y="1068686"/>
                  <a:ext cx="284565" cy="276999"/>
                </a:xfrm>
                <a:prstGeom prst="rect">
                  <a:avLst/>
                </a:prstGeom>
                <a:blipFill>
                  <a:blip r:embed="rId19"/>
                  <a:stretch>
                    <a:fillRect l="-19149" r="-8511" b="-1521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custDataLst>
      <p:tags r:id="rId1"/>
    </p:custDataLst>
    <p:extLst>
      <p:ext uri="{BB962C8B-B14F-4D97-AF65-F5344CB8AC3E}">
        <p14:creationId xmlns:p14="http://schemas.microsoft.com/office/powerpoint/2010/main" val="153653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885"/>
    </mc:Choice>
    <mc:Fallback xmlns="">
      <p:transition spd="slow" advTm="207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5" grpId="0"/>
      <p:bldP spid="46" grpId="0" animBg="1"/>
      <p:bldP spid="47" grpId="0" animBg="1"/>
      <p:bldP spid="3" grpId="0"/>
      <p:bldP spid="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B41ED2-0EA4-B177-D00D-C1DC1EC1B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3066" y="543143"/>
            <a:ext cx="2866481" cy="388448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41926D5-0B9A-13B4-867F-588D7285F31F}"/>
              </a:ext>
            </a:extLst>
          </p:cNvPr>
          <p:cNvGrpSpPr/>
          <p:nvPr/>
        </p:nvGrpSpPr>
        <p:grpSpPr>
          <a:xfrm>
            <a:off x="5315323" y="543143"/>
            <a:ext cx="2559404" cy="2550600"/>
            <a:chOff x="8847296" y="580721"/>
            <a:chExt cx="2559404" cy="2550600"/>
          </a:xfrm>
        </p:grpSpPr>
        <p:pic>
          <p:nvPicPr>
            <p:cNvPr id="1026" name="Picture 2" descr="Heinrich Rudolf Hertz">
              <a:extLst>
                <a:ext uri="{FF2B5EF4-FFF2-40B4-BE49-F238E27FC236}">
                  <a16:creationId xmlns:a16="http://schemas.microsoft.com/office/drawing/2014/main" id="{465BAEE1-BE7E-6539-D25F-410352265F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3129" y="580721"/>
              <a:ext cx="1881878" cy="2181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BD93514-927C-74B2-7397-5735C91731FF}"/>
                </a:ext>
              </a:extLst>
            </p:cNvPr>
            <p:cNvSpPr txBox="1"/>
            <p:nvPr/>
          </p:nvSpPr>
          <p:spPr>
            <a:xfrm>
              <a:off x="8847296" y="2761989"/>
              <a:ext cx="25594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i="0" dirty="0">
                  <a:solidFill>
                    <a:srgbClr val="202122"/>
                  </a:solidFill>
                  <a:effectLst/>
                  <a:latin typeface="Arial" panose="020B0604020202020204" pitchFamily="34" charset="0"/>
                </a:rPr>
                <a:t>Heinrich Hertz</a:t>
              </a:r>
              <a:endParaRPr lang="en-FI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B7B260C-C7C1-3D37-D4E9-CA36AB7EA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883" y="395056"/>
            <a:ext cx="3821240" cy="4302204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4EE9D5F-AE2C-3438-946F-E6E217B76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115" y="4064696"/>
            <a:ext cx="3930781" cy="261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50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2B95F24-896E-D179-0675-649506DD9EB0}"/>
              </a:ext>
            </a:extLst>
          </p:cNvPr>
          <p:cNvSpPr txBox="1"/>
          <p:nvPr/>
        </p:nvSpPr>
        <p:spPr>
          <a:xfrm>
            <a:off x="463463" y="275573"/>
            <a:ext cx="9814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dirty="0"/>
              <a:t>Source: </a:t>
            </a:r>
            <a:r>
              <a:rPr lang="en-GB" dirty="0">
                <a:hlinkClick r:id="rId2"/>
              </a:rPr>
              <a:t>https://www.en.didaktik.physik.uni-muenchen.de/multimedia/dipolstrahlung/index.html</a:t>
            </a:r>
            <a:r>
              <a:rPr lang="en-GB" dirty="0"/>
              <a:t> </a:t>
            </a:r>
            <a:endParaRPr lang="en-FI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FE3204D-B4E0-FF37-CD03-53C3B5D90A25}"/>
                  </a:ext>
                </a:extLst>
              </p:cNvPr>
              <p:cNvSpPr txBox="1"/>
              <p:nvPr/>
            </p:nvSpPr>
            <p:spPr>
              <a:xfrm>
                <a:off x="5405868" y="989844"/>
                <a:ext cx="7363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FI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FE3204D-B4E0-FF37-CD03-53C3B5D90A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5868" y="989844"/>
                <a:ext cx="736355" cy="276999"/>
              </a:xfrm>
              <a:prstGeom prst="rect">
                <a:avLst/>
              </a:prstGeom>
              <a:blipFill>
                <a:blip r:embed="rId4"/>
                <a:stretch>
                  <a:fillRect l="-5085" r="-10169" b="-34783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71770963-C975-FC0A-1F20-ADEC5828D769}"/>
              </a:ext>
            </a:extLst>
          </p:cNvPr>
          <p:cNvGrpSpPr/>
          <p:nvPr/>
        </p:nvGrpSpPr>
        <p:grpSpPr>
          <a:xfrm>
            <a:off x="3194137" y="1593938"/>
            <a:ext cx="5421604" cy="3795386"/>
            <a:chOff x="3194137" y="1593938"/>
            <a:chExt cx="5421604" cy="3795386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7CDF18FC-49CF-28EE-5643-FA23AA5C5A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4137" y="1593938"/>
              <a:ext cx="5421604" cy="3795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A6FCA61-F115-84C0-9730-1A270BB4D03D}"/>
                </a:ext>
              </a:extLst>
            </p:cNvPr>
            <p:cNvCxnSpPr>
              <a:cxnSpLocks/>
            </p:cNvCxnSpPr>
            <p:nvPr/>
          </p:nvCxnSpPr>
          <p:spPr>
            <a:xfrm>
              <a:off x="5895474" y="3268426"/>
              <a:ext cx="0" cy="418047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77305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2B95F24-896E-D179-0675-649506DD9EB0}"/>
              </a:ext>
            </a:extLst>
          </p:cNvPr>
          <p:cNvSpPr txBox="1"/>
          <p:nvPr/>
        </p:nvSpPr>
        <p:spPr>
          <a:xfrm>
            <a:off x="463463" y="275573"/>
            <a:ext cx="9814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dirty="0"/>
              <a:t>Source: </a:t>
            </a:r>
            <a:r>
              <a:rPr lang="en-GB" dirty="0">
                <a:hlinkClick r:id="rId2"/>
              </a:rPr>
              <a:t>https://www.en.didaktik.physik.uni-muenchen.de/multimedia/dipolstrahlung/index.html</a:t>
            </a:r>
            <a:r>
              <a:rPr lang="en-GB" dirty="0"/>
              <a:t> </a:t>
            </a:r>
            <a:endParaRPr lang="en-FI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18D7D88-5969-B230-84D6-DD0834C5B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468" y="1320494"/>
            <a:ext cx="6872375" cy="481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F839755-F04D-9C80-8CA5-49D287C44D85}"/>
                  </a:ext>
                </a:extLst>
              </p:cNvPr>
              <p:cNvSpPr txBox="1"/>
              <p:nvPr/>
            </p:nvSpPr>
            <p:spPr>
              <a:xfrm>
                <a:off x="463463" y="2521800"/>
                <a:ext cx="1847737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dirty="0"/>
                  <a:t>Lines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 − 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𝐄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b="0" dirty="0"/>
              </a:p>
              <a:p>
                <a:endParaRPr lang="en-FI" dirty="0"/>
              </a:p>
              <a:p>
                <a:r>
                  <a:rPr lang="en-US" dirty="0"/>
                  <a:t>A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rrows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 −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FI" dirty="0"/>
              </a:p>
              <a:p>
                <a:endParaRPr lang="en-FI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F839755-F04D-9C80-8CA5-49D287C44D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463" y="2521800"/>
                <a:ext cx="1847737" cy="1107996"/>
              </a:xfrm>
              <a:prstGeom prst="rect">
                <a:avLst/>
              </a:prstGeom>
              <a:blipFill>
                <a:blip r:embed="rId4"/>
                <a:stretch>
                  <a:fillRect l="-7534" t="-6818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ECEFF33-74B2-6695-879F-B28ECE3AA85A}"/>
              </a:ext>
            </a:extLst>
          </p:cNvPr>
          <p:cNvCxnSpPr>
            <a:cxnSpLocks/>
          </p:cNvCxnSpPr>
          <p:nvPr/>
        </p:nvCxnSpPr>
        <p:spPr>
          <a:xfrm>
            <a:off x="5947655" y="3490879"/>
            <a:ext cx="0" cy="41804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4974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2B95F24-896E-D179-0675-649506DD9EB0}"/>
              </a:ext>
            </a:extLst>
          </p:cNvPr>
          <p:cNvSpPr txBox="1"/>
          <p:nvPr/>
        </p:nvSpPr>
        <p:spPr>
          <a:xfrm>
            <a:off x="463463" y="275573"/>
            <a:ext cx="9814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dirty="0"/>
              <a:t>Source: </a:t>
            </a:r>
            <a:r>
              <a:rPr lang="en-GB" dirty="0">
                <a:hlinkClick r:id="rId2"/>
              </a:rPr>
              <a:t>https://www.en.didaktik.physik.uni-muenchen.de/multimedia/dipolstrahlung/index.html</a:t>
            </a:r>
            <a:r>
              <a:rPr lang="en-GB" dirty="0"/>
              <a:t> </a:t>
            </a:r>
            <a:endParaRPr lang="en-FI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7F9A95E9-593F-CFAC-8F1B-E9EEE885A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672" y="1671260"/>
            <a:ext cx="6120813" cy="428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E86168B-9889-0843-C255-BE895C22424F}"/>
              </a:ext>
            </a:extLst>
          </p:cNvPr>
          <p:cNvCxnSpPr>
            <a:cxnSpLocks/>
          </p:cNvCxnSpPr>
          <p:nvPr/>
        </p:nvCxnSpPr>
        <p:spPr>
          <a:xfrm>
            <a:off x="5808210" y="4466122"/>
            <a:ext cx="203735" cy="28875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2350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D7A499F-A84E-C1BB-C098-C15DEA1FC2C2}"/>
              </a:ext>
            </a:extLst>
          </p:cNvPr>
          <p:cNvGrpSpPr/>
          <p:nvPr/>
        </p:nvGrpSpPr>
        <p:grpSpPr>
          <a:xfrm>
            <a:off x="6168344" y="1887370"/>
            <a:ext cx="5421604" cy="3795386"/>
            <a:chOff x="3194137" y="1593938"/>
            <a:chExt cx="5421604" cy="3795386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EBC6C64E-FC61-4D38-724B-F7125D3E1E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4137" y="1593938"/>
              <a:ext cx="5421604" cy="3795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2DD42EA-5802-81E9-A1A0-6AB076F97520}"/>
                </a:ext>
              </a:extLst>
            </p:cNvPr>
            <p:cNvCxnSpPr>
              <a:cxnSpLocks/>
            </p:cNvCxnSpPr>
            <p:nvPr/>
          </p:nvCxnSpPr>
          <p:spPr>
            <a:xfrm>
              <a:off x="5895474" y="3268426"/>
              <a:ext cx="0" cy="418047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0025723-F1C3-2F2A-3A9B-88D86CF65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87804"/>
            <a:ext cx="1601417" cy="13701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FDACC0-C021-8BFE-F30C-B74AFA1A2421}"/>
              </a:ext>
            </a:extLst>
          </p:cNvPr>
          <p:cNvSpPr txBox="1"/>
          <p:nvPr/>
        </p:nvSpPr>
        <p:spPr>
          <a:xfrm>
            <a:off x="701482" y="250257"/>
            <a:ext cx="8423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3200" dirty="0"/>
              <a:t>Static dipole vs dynamic dipole</a:t>
            </a:r>
          </a:p>
        </p:txBody>
      </p:sp>
      <p:pic>
        <p:nvPicPr>
          <p:cNvPr id="1028" name="Picture 4" descr="Electric dipole - Energy Education">
            <a:extLst>
              <a:ext uri="{FF2B5EF4-FFF2-40B4-BE49-F238E27FC236}">
                <a16:creationId xmlns:a16="http://schemas.microsoft.com/office/drawing/2014/main" id="{D3D3898C-2EC7-A634-AE9B-3ABCB0BC3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47050" y="2070563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771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2AFD2B60-DF0B-44ED-22B4-C2F0B0E6364E}"/>
              </a:ext>
            </a:extLst>
          </p:cNvPr>
          <p:cNvSpPr/>
          <p:nvPr/>
        </p:nvSpPr>
        <p:spPr>
          <a:xfrm>
            <a:off x="6855365" y="1596740"/>
            <a:ext cx="3795006" cy="3795005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58B1E60-1747-C280-9CEF-7CE6184F4140}"/>
              </a:ext>
            </a:extLst>
          </p:cNvPr>
          <p:cNvCxnSpPr>
            <a:cxnSpLocks/>
          </p:cNvCxnSpPr>
          <p:nvPr/>
        </p:nvCxnSpPr>
        <p:spPr>
          <a:xfrm flipV="1">
            <a:off x="8744795" y="1190368"/>
            <a:ext cx="0" cy="46955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0F1435E-1C0B-E7D2-5E5D-F76E26855D95}"/>
              </a:ext>
            </a:extLst>
          </p:cNvPr>
          <p:cNvCxnSpPr>
            <a:cxnSpLocks/>
          </p:cNvCxnSpPr>
          <p:nvPr/>
        </p:nvCxnSpPr>
        <p:spPr>
          <a:xfrm>
            <a:off x="8757152" y="5391745"/>
            <a:ext cx="0" cy="45300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6129DD3-6C3D-D60E-847A-C9015E27BD28}"/>
              </a:ext>
            </a:extLst>
          </p:cNvPr>
          <p:cNvCxnSpPr>
            <a:cxnSpLocks/>
          </p:cNvCxnSpPr>
          <p:nvPr/>
        </p:nvCxnSpPr>
        <p:spPr>
          <a:xfrm>
            <a:off x="10650371" y="3494242"/>
            <a:ext cx="47351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66E786B-1AAF-F823-8143-048A91D28BDE}"/>
              </a:ext>
            </a:extLst>
          </p:cNvPr>
          <p:cNvCxnSpPr>
            <a:cxnSpLocks/>
          </p:cNvCxnSpPr>
          <p:nvPr/>
        </p:nvCxnSpPr>
        <p:spPr>
          <a:xfrm flipV="1">
            <a:off x="10024295" y="1659924"/>
            <a:ext cx="318310" cy="37350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37242F6-847B-1AA2-605D-C380B5B45D30}"/>
              </a:ext>
            </a:extLst>
          </p:cNvPr>
          <p:cNvCxnSpPr>
            <a:cxnSpLocks/>
          </p:cNvCxnSpPr>
          <p:nvPr/>
        </p:nvCxnSpPr>
        <p:spPr>
          <a:xfrm>
            <a:off x="10176860" y="4818309"/>
            <a:ext cx="351097" cy="30974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D948720-FEEE-5312-82A6-A72BD467EBE6}"/>
              </a:ext>
            </a:extLst>
          </p:cNvPr>
          <p:cNvCxnSpPr>
            <a:cxnSpLocks/>
          </p:cNvCxnSpPr>
          <p:nvPr/>
        </p:nvCxnSpPr>
        <p:spPr>
          <a:xfrm flipH="1">
            <a:off x="6351373" y="3494242"/>
            <a:ext cx="50399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8745486-21BE-21AD-ED69-B358F2A1E3F1}"/>
              </a:ext>
            </a:extLst>
          </p:cNvPr>
          <p:cNvCxnSpPr>
            <a:cxnSpLocks/>
          </p:cNvCxnSpPr>
          <p:nvPr/>
        </p:nvCxnSpPr>
        <p:spPr>
          <a:xfrm flipH="1">
            <a:off x="7006281" y="4866337"/>
            <a:ext cx="410739" cy="39492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0CE7421-E953-A2FC-EC1C-81E2C1A5FEBD}"/>
              </a:ext>
            </a:extLst>
          </p:cNvPr>
          <p:cNvCxnSpPr>
            <a:cxnSpLocks/>
          </p:cNvCxnSpPr>
          <p:nvPr/>
        </p:nvCxnSpPr>
        <p:spPr>
          <a:xfrm flipH="1" flipV="1">
            <a:off x="7093849" y="1790865"/>
            <a:ext cx="359169" cy="40159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5EB34F9D-0A24-8F82-C5A8-5C6D14D4B6B0}"/>
              </a:ext>
            </a:extLst>
          </p:cNvPr>
          <p:cNvSpPr/>
          <p:nvPr/>
        </p:nvSpPr>
        <p:spPr>
          <a:xfrm>
            <a:off x="1433673" y="2348552"/>
            <a:ext cx="2263569" cy="2263568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E436887-B519-5E67-C5E9-612EB3B73695}"/>
              </a:ext>
            </a:extLst>
          </p:cNvPr>
          <p:cNvCxnSpPr>
            <a:cxnSpLocks/>
          </p:cNvCxnSpPr>
          <p:nvPr/>
        </p:nvCxnSpPr>
        <p:spPr>
          <a:xfrm flipV="1">
            <a:off x="2560642" y="1790865"/>
            <a:ext cx="0" cy="595373"/>
          </a:xfrm>
          <a:prstGeom prst="straightConnector1">
            <a:avLst/>
          </a:prstGeom>
          <a:ln w="825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870F676-2EA7-1BCA-0261-BF2D0B3B38C1}"/>
              </a:ext>
            </a:extLst>
          </p:cNvPr>
          <p:cNvCxnSpPr>
            <a:cxnSpLocks/>
          </p:cNvCxnSpPr>
          <p:nvPr/>
        </p:nvCxnSpPr>
        <p:spPr>
          <a:xfrm>
            <a:off x="2568013" y="4612120"/>
            <a:ext cx="0" cy="649140"/>
          </a:xfrm>
          <a:prstGeom prst="straightConnector1">
            <a:avLst/>
          </a:prstGeom>
          <a:ln w="825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012F3BE-4E2C-4227-4FE2-E33FB331AC24}"/>
              </a:ext>
            </a:extLst>
          </p:cNvPr>
          <p:cNvCxnSpPr>
            <a:cxnSpLocks/>
          </p:cNvCxnSpPr>
          <p:nvPr/>
        </p:nvCxnSpPr>
        <p:spPr>
          <a:xfrm>
            <a:off x="3697242" y="3480335"/>
            <a:ext cx="602909" cy="0"/>
          </a:xfrm>
          <a:prstGeom prst="straightConnector1">
            <a:avLst/>
          </a:prstGeom>
          <a:ln w="825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BE56965-5354-43F1-37C3-80A7B6B34026}"/>
              </a:ext>
            </a:extLst>
          </p:cNvPr>
          <p:cNvCxnSpPr>
            <a:cxnSpLocks/>
          </p:cNvCxnSpPr>
          <p:nvPr/>
        </p:nvCxnSpPr>
        <p:spPr>
          <a:xfrm flipV="1">
            <a:off x="3323813" y="2192460"/>
            <a:ext cx="355002" cy="416558"/>
          </a:xfrm>
          <a:prstGeom prst="straightConnector1">
            <a:avLst/>
          </a:prstGeom>
          <a:ln w="825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E670716-E557-4EED-DED8-39D2817255C3}"/>
              </a:ext>
            </a:extLst>
          </p:cNvPr>
          <p:cNvCxnSpPr>
            <a:cxnSpLocks/>
          </p:cNvCxnSpPr>
          <p:nvPr/>
        </p:nvCxnSpPr>
        <p:spPr>
          <a:xfrm>
            <a:off x="3414811" y="4270088"/>
            <a:ext cx="470087" cy="414720"/>
          </a:xfrm>
          <a:prstGeom prst="straightConnector1">
            <a:avLst/>
          </a:prstGeom>
          <a:ln w="825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2A2CDD9-7C32-16F8-D8FB-FD3B34BEF8DE}"/>
              </a:ext>
            </a:extLst>
          </p:cNvPr>
          <p:cNvCxnSpPr>
            <a:cxnSpLocks/>
          </p:cNvCxnSpPr>
          <p:nvPr/>
        </p:nvCxnSpPr>
        <p:spPr>
          <a:xfrm flipH="1">
            <a:off x="852616" y="3480335"/>
            <a:ext cx="581057" cy="0"/>
          </a:xfrm>
          <a:prstGeom prst="straightConnector1">
            <a:avLst/>
          </a:prstGeom>
          <a:ln w="825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535D376-7286-DD00-50AA-85266C65D417}"/>
              </a:ext>
            </a:extLst>
          </p:cNvPr>
          <p:cNvCxnSpPr>
            <a:cxnSpLocks/>
          </p:cNvCxnSpPr>
          <p:nvPr/>
        </p:nvCxnSpPr>
        <p:spPr>
          <a:xfrm flipH="1">
            <a:off x="1309816" y="4298735"/>
            <a:ext cx="458861" cy="441193"/>
          </a:xfrm>
          <a:prstGeom prst="straightConnector1">
            <a:avLst/>
          </a:prstGeom>
          <a:ln w="825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8BFCBBD-DC68-F17D-39FF-243E45B61EB5}"/>
              </a:ext>
            </a:extLst>
          </p:cNvPr>
          <p:cNvCxnSpPr>
            <a:cxnSpLocks/>
          </p:cNvCxnSpPr>
          <p:nvPr/>
        </p:nvCxnSpPr>
        <p:spPr>
          <a:xfrm flipH="1" flipV="1">
            <a:off x="1332762" y="2192460"/>
            <a:ext cx="457387" cy="511414"/>
          </a:xfrm>
          <a:prstGeom prst="straightConnector1">
            <a:avLst/>
          </a:prstGeom>
          <a:ln w="825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11" name="TextBox 2110">
                <a:extLst>
                  <a:ext uri="{FF2B5EF4-FFF2-40B4-BE49-F238E27FC236}">
                    <a16:creationId xmlns:a16="http://schemas.microsoft.com/office/drawing/2014/main" id="{0C29C462-6EA1-390B-D251-791B491BD03B}"/>
                  </a:ext>
                </a:extLst>
              </p:cNvPr>
              <p:cNvSpPr txBox="1"/>
              <p:nvPr/>
            </p:nvSpPr>
            <p:spPr>
              <a:xfrm flipH="1">
                <a:off x="3796157" y="3867848"/>
                <a:ext cx="1130643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𝐒</m:t>
                      </m:r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FI" sz="2800" b="1" dirty="0"/>
              </a:p>
            </p:txBody>
          </p:sp>
        </mc:Choice>
        <mc:Fallback xmlns="">
          <p:sp>
            <p:nvSpPr>
              <p:cNvPr id="2111" name="TextBox 2110">
                <a:extLst>
                  <a:ext uri="{FF2B5EF4-FFF2-40B4-BE49-F238E27FC236}">
                    <a16:creationId xmlns:a16="http://schemas.microsoft.com/office/drawing/2014/main" id="{0C29C462-6EA1-390B-D251-791B491BD0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796157" y="3867848"/>
                <a:ext cx="1130643" cy="430887"/>
              </a:xfrm>
              <a:prstGeom prst="rect">
                <a:avLst/>
              </a:prstGeom>
              <a:blipFill>
                <a:blip r:embed="rId2"/>
                <a:stretch>
                  <a:fillRect t="-2857" b="-31429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13" name="TextBox 2112">
                <a:extLst>
                  <a:ext uri="{FF2B5EF4-FFF2-40B4-BE49-F238E27FC236}">
                    <a16:creationId xmlns:a16="http://schemas.microsoft.com/office/drawing/2014/main" id="{724DFCB2-A146-72DA-61BF-382FFD5F541D}"/>
                  </a:ext>
                </a:extLst>
              </p:cNvPr>
              <p:cNvSpPr txBox="1"/>
              <p:nvPr/>
            </p:nvSpPr>
            <p:spPr>
              <a:xfrm flipH="1">
                <a:off x="6053561" y="4612120"/>
                <a:ext cx="1130643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𝐒</m:t>
                      </m:r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FI" sz="2800" b="1" dirty="0"/>
              </a:p>
            </p:txBody>
          </p:sp>
        </mc:Choice>
        <mc:Fallback xmlns="">
          <p:sp>
            <p:nvSpPr>
              <p:cNvPr id="2113" name="TextBox 2112">
                <a:extLst>
                  <a:ext uri="{FF2B5EF4-FFF2-40B4-BE49-F238E27FC236}">
                    <a16:creationId xmlns:a16="http://schemas.microsoft.com/office/drawing/2014/main" id="{724DFCB2-A146-72DA-61BF-382FFD5F54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053561" y="4612120"/>
                <a:ext cx="1130643" cy="430887"/>
              </a:xfrm>
              <a:prstGeom prst="rect">
                <a:avLst/>
              </a:prstGeom>
              <a:blipFill>
                <a:blip r:embed="rId3"/>
                <a:stretch>
                  <a:fillRect t="-2941" b="-35294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083325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4|19.5|10.6|13.4|15.8|4.8|14|14|45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8329</TotalTime>
  <Words>274</Words>
  <Application>Microsoft Macintosh PowerPoint</Application>
  <PresentationFormat>Widescreen</PresentationFormat>
  <Paragraphs>44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Cambria Math</vt:lpstr>
      <vt:lpstr>Office Theme</vt:lpstr>
      <vt:lpstr>From the coursebook. Chapter 7-2.2 </vt:lpstr>
      <vt:lpstr>PowerPoint Presentation</vt:lpstr>
      <vt:lpstr>Conceptual 1D picture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Asadchy Viktar</dc:creator>
  <cp:lastModifiedBy>Asadchy Viktar</cp:lastModifiedBy>
  <cp:revision>58</cp:revision>
  <dcterms:created xsi:type="dcterms:W3CDTF">2023-03-22T14:42:40Z</dcterms:created>
  <dcterms:modified xsi:type="dcterms:W3CDTF">2023-04-05T09:39:19Z</dcterms:modified>
</cp:coreProperties>
</file>