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0" r:id="rId4"/>
  </p:sldMasterIdLst>
  <p:notesMasterIdLst>
    <p:notesMasterId r:id="rId69"/>
  </p:notesMasterIdLst>
  <p:sldIdLst>
    <p:sldId id="407" r:id="rId5"/>
    <p:sldId id="456" r:id="rId6"/>
    <p:sldId id="459" r:id="rId7"/>
    <p:sldId id="457" r:id="rId8"/>
    <p:sldId id="458" r:id="rId9"/>
    <p:sldId id="437" r:id="rId10"/>
    <p:sldId id="526" r:id="rId11"/>
    <p:sldId id="524" r:id="rId12"/>
    <p:sldId id="463" r:id="rId13"/>
    <p:sldId id="464" r:id="rId14"/>
    <p:sldId id="465" r:id="rId15"/>
    <p:sldId id="439" r:id="rId16"/>
    <p:sldId id="440" r:id="rId17"/>
    <p:sldId id="467" r:id="rId18"/>
    <p:sldId id="525" r:id="rId19"/>
    <p:sldId id="468" r:id="rId20"/>
    <p:sldId id="469" r:id="rId21"/>
    <p:sldId id="470" r:id="rId22"/>
    <p:sldId id="485" r:id="rId23"/>
    <p:sldId id="461" r:id="rId24"/>
    <p:sldId id="486" r:id="rId25"/>
    <p:sldId id="487" r:id="rId26"/>
    <p:sldId id="488" r:id="rId27"/>
    <p:sldId id="489" r:id="rId28"/>
    <p:sldId id="490" r:id="rId29"/>
    <p:sldId id="491" r:id="rId30"/>
    <p:sldId id="523" r:id="rId31"/>
    <p:sldId id="528" r:id="rId32"/>
    <p:sldId id="492" r:id="rId33"/>
    <p:sldId id="493" r:id="rId34"/>
    <p:sldId id="494" r:id="rId35"/>
    <p:sldId id="495" r:id="rId36"/>
    <p:sldId id="496" r:id="rId37"/>
    <p:sldId id="497" r:id="rId38"/>
    <p:sldId id="498" r:id="rId39"/>
    <p:sldId id="527" r:id="rId40"/>
    <p:sldId id="499" r:id="rId41"/>
    <p:sldId id="500" r:id="rId42"/>
    <p:sldId id="501" r:id="rId43"/>
    <p:sldId id="502" r:id="rId44"/>
    <p:sldId id="504" r:id="rId45"/>
    <p:sldId id="505" r:id="rId46"/>
    <p:sldId id="506" r:id="rId47"/>
    <p:sldId id="508" r:id="rId48"/>
    <p:sldId id="509" r:id="rId49"/>
    <p:sldId id="510" r:id="rId50"/>
    <p:sldId id="513" r:id="rId51"/>
    <p:sldId id="514" r:id="rId52"/>
    <p:sldId id="515" r:id="rId53"/>
    <p:sldId id="517" r:id="rId54"/>
    <p:sldId id="518" r:id="rId55"/>
    <p:sldId id="519" r:id="rId56"/>
    <p:sldId id="520" r:id="rId57"/>
    <p:sldId id="522" r:id="rId58"/>
    <p:sldId id="529" r:id="rId59"/>
    <p:sldId id="530" r:id="rId60"/>
    <p:sldId id="534" r:id="rId61"/>
    <p:sldId id="537" r:id="rId62"/>
    <p:sldId id="541" r:id="rId63"/>
    <p:sldId id="535" r:id="rId64"/>
    <p:sldId id="542" r:id="rId65"/>
    <p:sldId id="536" r:id="rId66"/>
    <p:sldId id="540" r:id="rId67"/>
    <p:sldId id="543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C821A3-F1F8-4576-B820-33B6A696926A}" v="45" dt="2019-01-21T00:34:17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3" autoAdjust="0"/>
    <p:restoredTop sz="91400" autoAdjust="0"/>
  </p:normalViewPr>
  <p:slideViewPr>
    <p:cSldViewPr snapToGrid="0">
      <p:cViewPr varScale="1">
        <p:scale>
          <a:sx n="64" d="100"/>
          <a:sy n="64" d="100"/>
        </p:scale>
        <p:origin x="102" y="1122"/>
      </p:cViewPr>
      <p:guideLst/>
    </p:cSldViewPr>
  </p:slideViewPr>
  <p:outlineViewPr>
    <p:cViewPr>
      <p:scale>
        <a:sx n="33" d="100"/>
        <a:sy n="33" d="100"/>
      </p:scale>
      <p:origin x="0" y="-341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ton John" userId="ee002786-2272-4f49-9106-f378131e9d86" providerId="ADAL" clId="{5DC821A3-F1F8-4576-B820-33B6A696926A}"/>
    <pc:docChg chg="undo custSel addSld delSld modSld sldOrd">
      <pc:chgData name="Weston John" userId="ee002786-2272-4f49-9106-f378131e9d86" providerId="ADAL" clId="{5DC821A3-F1F8-4576-B820-33B6A696926A}" dt="2019-01-21T00:35:34.006" v="1999" actId="20577"/>
      <pc:docMkLst>
        <pc:docMk/>
      </pc:docMkLst>
      <pc:sldChg chg="addSp delSp modSp">
        <pc:chgData name="Weston John" userId="ee002786-2272-4f49-9106-f378131e9d86" providerId="ADAL" clId="{5DC821A3-F1F8-4576-B820-33B6A696926A}" dt="2019-01-21T00:35:34.006" v="1999" actId="20577"/>
        <pc:sldMkLst>
          <pc:docMk/>
          <pc:sldMk cId="1616671583" sldId="407"/>
        </pc:sldMkLst>
        <pc:spChg chg="mod">
          <ac:chgData name="Weston John" userId="ee002786-2272-4f49-9106-f378131e9d86" providerId="ADAL" clId="{5DC821A3-F1F8-4576-B820-33B6A696926A}" dt="2019-01-21T00:35:34.006" v="1999" actId="20577"/>
          <ac:spMkLst>
            <pc:docMk/>
            <pc:sldMk cId="1616671583" sldId="407"/>
            <ac:spMk id="2" creationId="{00000000-0000-0000-0000-000000000000}"/>
          </ac:spMkLst>
        </pc:spChg>
        <pc:spChg chg="add del mod">
          <ac:chgData name="Weston John" userId="ee002786-2272-4f49-9106-f378131e9d86" providerId="ADAL" clId="{5DC821A3-F1F8-4576-B820-33B6A696926A}" dt="2019-01-20T23:56:15.194" v="199" actId="20577"/>
          <ac:spMkLst>
            <pc:docMk/>
            <pc:sldMk cId="1616671583" sldId="407"/>
            <ac:spMk id="3" creationId="{00000000-0000-0000-0000-000000000000}"/>
          </ac:spMkLst>
        </pc:spChg>
        <pc:spChg chg="add del mod">
          <ac:chgData name="Weston John" userId="ee002786-2272-4f49-9106-f378131e9d86" providerId="ADAL" clId="{5DC821A3-F1F8-4576-B820-33B6A696926A}" dt="2019-01-20T23:56:03.035" v="176" actId="478"/>
          <ac:spMkLst>
            <pc:docMk/>
            <pc:sldMk cId="1616671583" sldId="407"/>
            <ac:spMk id="6" creationId="{8499D3AE-1F87-4809-961E-54F52DFF9FB4}"/>
          </ac:spMkLst>
        </pc:spChg>
      </pc:sldChg>
      <pc:sldChg chg="addSp delSp modSp del">
        <pc:chgData name="Weston John" userId="ee002786-2272-4f49-9106-f378131e9d86" providerId="ADAL" clId="{5DC821A3-F1F8-4576-B820-33B6A696926A}" dt="2019-01-21T00:04:02.529" v="216" actId="2696"/>
        <pc:sldMkLst>
          <pc:docMk/>
          <pc:sldMk cId="93450114" sldId="438"/>
        </pc:sldMkLst>
        <pc:spChg chg="add del mod">
          <ac:chgData name="Weston John" userId="ee002786-2272-4f49-9106-f378131e9d86" providerId="ADAL" clId="{5DC821A3-F1F8-4576-B820-33B6A696926A}" dt="2019-01-20T23:42:33.933" v="53"/>
          <ac:spMkLst>
            <pc:docMk/>
            <pc:sldMk cId="93450114" sldId="438"/>
            <ac:spMk id="2" creationId="{9878C2D2-761D-467B-AF59-2FAC821E5618}"/>
          </ac:spMkLst>
        </pc:spChg>
        <pc:spChg chg="add mod">
          <ac:chgData name="Weston John" userId="ee002786-2272-4f49-9106-f378131e9d86" providerId="ADAL" clId="{5DC821A3-F1F8-4576-B820-33B6A696926A}" dt="2019-01-20T23:42:46.983" v="78" actId="20577"/>
          <ac:spMkLst>
            <pc:docMk/>
            <pc:sldMk cId="93450114" sldId="438"/>
            <ac:spMk id="17" creationId="{43335A92-6DFB-4B6E-A050-8D73A34CA466}"/>
          </ac:spMkLst>
        </pc:spChg>
        <pc:spChg chg="mod">
          <ac:chgData name="Weston John" userId="ee002786-2272-4f49-9106-f378131e9d86" providerId="ADAL" clId="{5DC821A3-F1F8-4576-B820-33B6A696926A}" dt="2019-01-20T23:40:50.966" v="25" actId="1076"/>
          <ac:spMkLst>
            <pc:docMk/>
            <pc:sldMk cId="93450114" sldId="438"/>
            <ac:spMk id="132100" creationId="{00000000-0000-0000-0000-000000000000}"/>
          </ac:spMkLst>
        </pc:spChg>
      </pc:sldChg>
      <pc:sldChg chg="del">
        <pc:chgData name="Weston John" userId="ee002786-2272-4f49-9106-f378131e9d86" providerId="ADAL" clId="{5DC821A3-F1F8-4576-B820-33B6A696926A}" dt="2019-01-21T00:03:40.062" v="213" actId="2696"/>
        <pc:sldMkLst>
          <pc:docMk/>
          <pc:sldMk cId="357491004" sldId="439"/>
        </pc:sldMkLst>
      </pc:sldChg>
      <pc:sldChg chg="add">
        <pc:chgData name="Weston John" userId="ee002786-2272-4f49-9106-f378131e9d86" providerId="ADAL" clId="{5DC821A3-F1F8-4576-B820-33B6A696926A}" dt="2019-01-21T00:03:42.657" v="215"/>
        <pc:sldMkLst>
          <pc:docMk/>
          <pc:sldMk cId="1625964806" sldId="439"/>
        </pc:sldMkLst>
      </pc:sldChg>
      <pc:sldChg chg="del">
        <pc:chgData name="Weston John" userId="ee002786-2272-4f49-9106-f378131e9d86" providerId="ADAL" clId="{5DC821A3-F1F8-4576-B820-33B6A696926A}" dt="2019-01-21T00:03:40.093" v="214" actId="2696"/>
        <pc:sldMkLst>
          <pc:docMk/>
          <pc:sldMk cId="955099804" sldId="440"/>
        </pc:sldMkLst>
      </pc:sldChg>
      <pc:sldChg chg="add">
        <pc:chgData name="Weston John" userId="ee002786-2272-4f49-9106-f378131e9d86" providerId="ADAL" clId="{5DC821A3-F1F8-4576-B820-33B6A696926A}" dt="2019-01-21T00:03:42.657" v="215"/>
        <pc:sldMkLst>
          <pc:docMk/>
          <pc:sldMk cId="4127692803" sldId="440"/>
        </pc:sldMkLst>
      </pc:sldChg>
      <pc:sldChg chg="modSp ord">
        <pc:chgData name="Weston John" userId="ee002786-2272-4f49-9106-f378131e9d86" providerId="ADAL" clId="{5DC821A3-F1F8-4576-B820-33B6A696926A}" dt="2019-01-20T23:30:22.232" v="24" actId="27636"/>
        <pc:sldMkLst>
          <pc:docMk/>
          <pc:sldMk cId="1768924105" sldId="459"/>
        </pc:sldMkLst>
        <pc:spChg chg="mod">
          <ac:chgData name="Weston John" userId="ee002786-2272-4f49-9106-f378131e9d86" providerId="ADAL" clId="{5DC821A3-F1F8-4576-B820-33B6A696926A}" dt="2019-01-20T23:30:00.522" v="22" actId="20577"/>
          <ac:spMkLst>
            <pc:docMk/>
            <pc:sldMk cId="1768924105" sldId="459"/>
            <ac:spMk id="2" creationId="{00000000-0000-0000-0000-000000000000}"/>
          </ac:spMkLst>
        </pc:spChg>
        <pc:spChg chg="mod">
          <ac:chgData name="Weston John" userId="ee002786-2272-4f49-9106-f378131e9d86" providerId="ADAL" clId="{5DC821A3-F1F8-4576-B820-33B6A696926A}" dt="2019-01-20T23:30:22.232" v="24" actId="27636"/>
          <ac:spMkLst>
            <pc:docMk/>
            <pc:sldMk cId="1768924105" sldId="459"/>
            <ac:spMk id="3" creationId="{00000000-0000-0000-0000-000000000000}"/>
          </ac:spMkLst>
        </pc:spChg>
      </pc:sldChg>
      <pc:sldChg chg="ord modNotesTx">
        <pc:chgData name="Weston John" userId="ee002786-2272-4f49-9106-f378131e9d86" providerId="ADAL" clId="{5DC821A3-F1F8-4576-B820-33B6A696926A}" dt="2019-01-21T00:06:30.136" v="258" actId="20577"/>
        <pc:sldMkLst>
          <pc:docMk/>
          <pc:sldMk cId="3268926909" sldId="461"/>
        </pc:sldMkLst>
      </pc:sldChg>
      <pc:sldChg chg="ord">
        <pc:chgData name="Weston John" userId="ee002786-2272-4f49-9106-f378131e9d86" providerId="ADAL" clId="{5DC821A3-F1F8-4576-B820-33B6A696926A}" dt="2019-01-21T00:05:13.093" v="223"/>
        <pc:sldMkLst>
          <pc:docMk/>
          <pc:sldMk cId="363430393" sldId="467"/>
        </pc:sldMkLst>
      </pc:sldChg>
      <pc:sldChg chg="ord">
        <pc:chgData name="Weston John" userId="ee002786-2272-4f49-9106-f378131e9d86" providerId="ADAL" clId="{5DC821A3-F1F8-4576-B820-33B6A696926A}" dt="2019-01-21T00:10:19.349" v="260"/>
        <pc:sldMkLst>
          <pc:docMk/>
          <pc:sldMk cId="1918443481" sldId="523"/>
        </pc:sldMkLst>
      </pc:sldChg>
      <pc:sldChg chg="modSp add">
        <pc:chgData name="Weston John" userId="ee002786-2272-4f49-9106-f378131e9d86" providerId="ADAL" clId="{5DC821A3-F1F8-4576-B820-33B6A696926A}" dt="2019-01-20T23:59:11.487" v="209" actId="113"/>
        <pc:sldMkLst>
          <pc:docMk/>
          <pc:sldMk cId="608837895" sldId="524"/>
        </pc:sldMkLst>
        <pc:spChg chg="mod">
          <ac:chgData name="Weston John" userId="ee002786-2272-4f49-9106-f378131e9d86" providerId="ADAL" clId="{5DC821A3-F1F8-4576-B820-33B6A696926A}" dt="2019-01-20T23:43:07.559" v="100" actId="20577"/>
          <ac:spMkLst>
            <pc:docMk/>
            <pc:sldMk cId="608837895" sldId="524"/>
            <ac:spMk id="2" creationId="{C4207300-84C8-40AD-B964-F55502368367}"/>
          </ac:spMkLst>
        </pc:spChg>
        <pc:spChg chg="mod">
          <ac:chgData name="Weston John" userId="ee002786-2272-4f49-9106-f378131e9d86" providerId="ADAL" clId="{5DC821A3-F1F8-4576-B820-33B6A696926A}" dt="2019-01-20T23:59:11.487" v="209" actId="113"/>
          <ac:spMkLst>
            <pc:docMk/>
            <pc:sldMk cId="608837895" sldId="524"/>
            <ac:spMk id="3" creationId="{1BA13F87-A916-4034-B5D7-9A9E6AE1D4C5}"/>
          </ac:spMkLst>
        </pc:spChg>
      </pc:sldChg>
      <pc:sldChg chg="modSp add ord">
        <pc:chgData name="Weston John" userId="ee002786-2272-4f49-9106-f378131e9d86" providerId="ADAL" clId="{5DC821A3-F1F8-4576-B820-33B6A696926A}" dt="2019-01-21T00:04:58.918" v="220"/>
        <pc:sldMkLst>
          <pc:docMk/>
          <pc:sldMk cId="1944672730" sldId="525"/>
        </pc:sldMkLst>
        <pc:spChg chg="mod">
          <ac:chgData name="Weston John" userId="ee002786-2272-4f49-9106-f378131e9d86" providerId="ADAL" clId="{5DC821A3-F1F8-4576-B820-33B6A696926A}" dt="2019-01-20T23:58:54.486" v="205" actId="113"/>
          <ac:spMkLst>
            <pc:docMk/>
            <pc:sldMk cId="1944672730" sldId="525"/>
            <ac:spMk id="3" creationId="{1BA13F87-A916-4034-B5D7-9A9E6AE1D4C5}"/>
          </ac:spMkLst>
        </pc:spChg>
      </pc:sldChg>
      <pc:sldChg chg="add">
        <pc:chgData name="Weston John" userId="ee002786-2272-4f49-9106-f378131e9d86" providerId="ADAL" clId="{5DC821A3-F1F8-4576-B820-33B6A696926A}" dt="2019-01-20T23:59:07.988" v="208"/>
        <pc:sldMkLst>
          <pc:docMk/>
          <pc:sldMk cId="2873826537" sldId="526"/>
        </pc:sldMkLst>
      </pc:sldChg>
      <pc:sldChg chg="modSp add">
        <pc:chgData name="Weston John" userId="ee002786-2272-4f49-9106-f378131e9d86" providerId="ADAL" clId="{5DC821A3-F1F8-4576-B820-33B6A696926A}" dt="2019-01-20T23:59:37.226" v="211" actId="113"/>
        <pc:sldMkLst>
          <pc:docMk/>
          <pc:sldMk cId="718494223" sldId="527"/>
        </pc:sldMkLst>
        <pc:spChg chg="mod">
          <ac:chgData name="Weston John" userId="ee002786-2272-4f49-9106-f378131e9d86" providerId="ADAL" clId="{5DC821A3-F1F8-4576-B820-33B6A696926A}" dt="2019-01-20T23:59:37.226" v="211" actId="113"/>
          <ac:spMkLst>
            <pc:docMk/>
            <pc:sldMk cId="718494223" sldId="527"/>
            <ac:spMk id="3" creationId="{1BA13F87-A916-4034-B5D7-9A9E6AE1D4C5}"/>
          </ac:spMkLst>
        </pc:spChg>
      </pc:sldChg>
      <pc:sldChg chg="modSp add">
        <pc:chgData name="Weston John" userId="ee002786-2272-4f49-9106-f378131e9d86" providerId="ADAL" clId="{5DC821A3-F1F8-4576-B820-33B6A696926A}" dt="2019-01-21T00:10:35.650" v="262" actId="27636"/>
        <pc:sldMkLst>
          <pc:docMk/>
          <pc:sldMk cId="4206044048" sldId="528"/>
        </pc:sldMkLst>
        <pc:spChg chg="mod">
          <ac:chgData name="Weston John" userId="ee002786-2272-4f49-9106-f378131e9d86" providerId="ADAL" clId="{5DC821A3-F1F8-4576-B820-33B6A696926A}" dt="2019-01-21T00:10:35.650" v="262" actId="27636"/>
          <ac:spMkLst>
            <pc:docMk/>
            <pc:sldMk cId="4206044048" sldId="528"/>
            <ac:spMk id="3" creationId="{00000000-0000-0000-0000-000000000000}"/>
          </ac:spMkLst>
        </pc:spChg>
      </pc:sldChg>
      <pc:sldChg chg="modSp add">
        <pc:chgData name="Weston John" userId="ee002786-2272-4f49-9106-f378131e9d86" providerId="ADAL" clId="{5DC821A3-F1F8-4576-B820-33B6A696926A}" dt="2019-01-21T00:25:07.344" v="1020" actId="20577"/>
        <pc:sldMkLst>
          <pc:docMk/>
          <pc:sldMk cId="2217572730" sldId="529"/>
        </pc:sldMkLst>
        <pc:spChg chg="mod">
          <ac:chgData name="Weston John" userId="ee002786-2272-4f49-9106-f378131e9d86" providerId="ADAL" clId="{5DC821A3-F1F8-4576-B820-33B6A696926A}" dt="2019-01-21T00:12:33.543" v="308" actId="20577"/>
          <ac:spMkLst>
            <pc:docMk/>
            <pc:sldMk cId="2217572730" sldId="529"/>
            <ac:spMk id="2" creationId="{C4207300-84C8-40AD-B964-F55502368367}"/>
          </ac:spMkLst>
        </pc:spChg>
        <pc:spChg chg="mod">
          <ac:chgData name="Weston John" userId="ee002786-2272-4f49-9106-f378131e9d86" providerId="ADAL" clId="{5DC821A3-F1F8-4576-B820-33B6A696926A}" dt="2019-01-21T00:25:07.344" v="1020" actId="20577"/>
          <ac:spMkLst>
            <pc:docMk/>
            <pc:sldMk cId="2217572730" sldId="529"/>
            <ac:spMk id="3" creationId="{1BA13F87-A916-4034-B5D7-9A9E6AE1D4C5}"/>
          </ac:spMkLst>
        </pc:spChg>
      </pc:sldChg>
      <pc:sldChg chg="modSp add">
        <pc:chgData name="Weston John" userId="ee002786-2272-4f49-9106-f378131e9d86" providerId="ADAL" clId="{5DC821A3-F1F8-4576-B820-33B6A696926A}" dt="2019-01-21T00:14:40.702" v="655" actId="20577"/>
        <pc:sldMkLst>
          <pc:docMk/>
          <pc:sldMk cId="2923370572" sldId="530"/>
        </pc:sldMkLst>
        <pc:spChg chg="mod">
          <ac:chgData name="Weston John" userId="ee002786-2272-4f49-9106-f378131e9d86" providerId="ADAL" clId="{5DC821A3-F1F8-4576-B820-33B6A696926A}" dt="2019-01-21T00:14:19.105" v="567" actId="20577"/>
          <ac:spMkLst>
            <pc:docMk/>
            <pc:sldMk cId="2923370572" sldId="530"/>
            <ac:spMk id="2" creationId="{C4207300-84C8-40AD-B964-F55502368367}"/>
          </ac:spMkLst>
        </pc:spChg>
        <pc:spChg chg="mod">
          <ac:chgData name="Weston John" userId="ee002786-2272-4f49-9106-f378131e9d86" providerId="ADAL" clId="{5DC821A3-F1F8-4576-B820-33B6A696926A}" dt="2019-01-21T00:14:40.702" v="655" actId="20577"/>
          <ac:spMkLst>
            <pc:docMk/>
            <pc:sldMk cId="2923370572" sldId="530"/>
            <ac:spMk id="3" creationId="{1BA13F87-A916-4034-B5D7-9A9E6AE1D4C5}"/>
          </ac:spMkLst>
        </pc:spChg>
      </pc:sldChg>
      <pc:sldChg chg="add del">
        <pc:chgData name="Weston John" userId="ee002786-2272-4f49-9106-f378131e9d86" providerId="ADAL" clId="{5DC821A3-F1F8-4576-B820-33B6A696926A}" dt="2019-01-21T00:15:14.535" v="664" actId="2696"/>
        <pc:sldMkLst>
          <pc:docMk/>
          <pc:sldMk cId="2275066295" sldId="531"/>
        </pc:sldMkLst>
      </pc:sldChg>
      <pc:sldChg chg="add del">
        <pc:chgData name="Weston John" userId="ee002786-2272-4f49-9106-f378131e9d86" providerId="ADAL" clId="{5DC821A3-F1F8-4576-B820-33B6A696926A}" dt="2019-01-21T00:15:14.519" v="663" actId="2696"/>
        <pc:sldMkLst>
          <pc:docMk/>
          <pc:sldMk cId="1538758401" sldId="532"/>
        </pc:sldMkLst>
      </pc:sldChg>
      <pc:sldChg chg="add del">
        <pc:chgData name="Weston John" userId="ee002786-2272-4f49-9106-f378131e9d86" providerId="ADAL" clId="{5DC821A3-F1F8-4576-B820-33B6A696926A}" dt="2019-01-21T00:15:14.503" v="662" actId="2696"/>
        <pc:sldMkLst>
          <pc:docMk/>
          <pc:sldMk cId="3270580311" sldId="533"/>
        </pc:sldMkLst>
      </pc:sldChg>
      <pc:sldChg chg="modSp add">
        <pc:chgData name="Weston John" userId="ee002786-2272-4f49-9106-f378131e9d86" providerId="ADAL" clId="{5DC821A3-F1F8-4576-B820-33B6A696926A}" dt="2019-01-21T00:15:20.968" v="665" actId="113"/>
        <pc:sldMkLst>
          <pc:docMk/>
          <pc:sldMk cId="428679068" sldId="534"/>
        </pc:sldMkLst>
        <pc:spChg chg="mod">
          <ac:chgData name="Weston John" userId="ee002786-2272-4f49-9106-f378131e9d86" providerId="ADAL" clId="{5DC821A3-F1F8-4576-B820-33B6A696926A}" dt="2019-01-21T00:15:20.968" v="665" actId="113"/>
          <ac:spMkLst>
            <pc:docMk/>
            <pc:sldMk cId="428679068" sldId="534"/>
            <ac:spMk id="3" creationId="{1BA13F87-A916-4034-B5D7-9A9E6AE1D4C5}"/>
          </ac:spMkLst>
        </pc:spChg>
      </pc:sldChg>
      <pc:sldChg chg="modSp add">
        <pc:chgData name="Weston John" userId="ee002786-2272-4f49-9106-f378131e9d86" providerId="ADAL" clId="{5DC821A3-F1F8-4576-B820-33B6A696926A}" dt="2019-01-21T00:30:17.125" v="1643" actId="20577"/>
        <pc:sldMkLst>
          <pc:docMk/>
          <pc:sldMk cId="3712183164" sldId="535"/>
        </pc:sldMkLst>
        <pc:spChg chg="mod">
          <ac:chgData name="Weston John" userId="ee002786-2272-4f49-9106-f378131e9d86" providerId="ADAL" clId="{5DC821A3-F1F8-4576-B820-33B6A696926A}" dt="2019-01-21T00:28:47.909" v="1349" actId="20577"/>
          <ac:spMkLst>
            <pc:docMk/>
            <pc:sldMk cId="3712183164" sldId="535"/>
            <ac:spMk id="2" creationId="{C4207300-84C8-40AD-B964-F55502368367}"/>
          </ac:spMkLst>
        </pc:spChg>
        <pc:spChg chg="mod">
          <ac:chgData name="Weston John" userId="ee002786-2272-4f49-9106-f378131e9d86" providerId="ADAL" clId="{5DC821A3-F1F8-4576-B820-33B6A696926A}" dt="2019-01-21T00:30:17.125" v="1643" actId="20577"/>
          <ac:spMkLst>
            <pc:docMk/>
            <pc:sldMk cId="3712183164" sldId="535"/>
            <ac:spMk id="3" creationId="{1BA13F87-A916-4034-B5D7-9A9E6AE1D4C5}"/>
          </ac:spMkLst>
        </pc:spChg>
      </pc:sldChg>
      <pc:sldChg chg="modSp add">
        <pc:chgData name="Weston John" userId="ee002786-2272-4f49-9106-f378131e9d86" providerId="ADAL" clId="{5DC821A3-F1F8-4576-B820-33B6A696926A}" dt="2019-01-21T00:33:08.056" v="1918" actId="5793"/>
        <pc:sldMkLst>
          <pc:docMk/>
          <pc:sldMk cId="2070027896" sldId="536"/>
        </pc:sldMkLst>
        <pc:spChg chg="mod">
          <ac:chgData name="Weston John" userId="ee002786-2272-4f49-9106-f378131e9d86" providerId="ADAL" clId="{5DC821A3-F1F8-4576-B820-33B6A696926A}" dt="2019-01-21T00:31:42.972" v="1673" actId="20577"/>
          <ac:spMkLst>
            <pc:docMk/>
            <pc:sldMk cId="2070027896" sldId="536"/>
            <ac:spMk id="2" creationId="{C4207300-84C8-40AD-B964-F55502368367}"/>
          </ac:spMkLst>
        </pc:spChg>
        <pc:spChg chg="mod">
          <ac:chgData name="Weston John" userId="ee002786-2272-4f49-9106-f378131e9d86" providerId="ADAL" clId="{5DC821A3-F1F8-4576-B820-33B6A696926A}" dt="2019-01-21T00:33:08.056" v="1918" actId="5793"/>
          <ac:spMkLst>
            <pc:docMk/>
            <pc:sldMk cId="2070027896" sldId="536"/>
            <ac:spMk id="3" creationId="{1BA13F87-A916-4034-B5D7-9A9E6AE1D4C5}"/>
          </ac:spMkLst>
        </pc:spChg>
      </pc:sldChg>
      <pc:sldChg chg="modSp add">
        <pc:chgData name="Weston John" userId="ee002786-2272-4f49-9106-f378131e9d86" providerId="ADAL" clId="{5DC821A3-F1F8-4576-B820-33B6A696926A}" dt="2019-01-21T00:25:29.844" v="1043" actId="13926"/>
        <pc:sldMkLst>
          <pc:docMk/>
          <pc:sldMk cId="5547053" sldId="537"/>
        </pc:sldMkLst>
        <pc:spChg chg="mod">
          <ac:chgData name="Weston John" userId="ee002786-2272-4f49-9106-f378131e9d86" providerId="ADAL" clId="{5DC821A3-F1F8-4576-B820-33B6A696926A}" dt="2019-01-21T00:16:00.553" v="690" actId="20577"/>
          <ac:spMkLst>
            <pc:docMk/>
            <pc:sldMk cId="5547053" sldId="537"/>
            <ac:spMk id="2" creationId="{C4207300-84C8-40AD-B964-F55502368367}"/>
          </ac:spMkLst>
        </pc:spChg>
        <pc:spChg chg="mod">
          <ac:chgData name="Weston John" userId="ee002786-2272-4f49-9106-f378131e9d86" providerId="ADAL" clId="{5DC821A3-F1F8-4576-B820-33B6A696926A}" dt="2019-01-21T00:25:29.844" v="1043" actId="13926"/>
          <ac:spMkLst>
            <pc:docMk/>
            <pc:sldMk cId="5547053" sldId="537"/>
            <ac:spMk id="3" creationId="{1BA13F87-A916-4034-B5D7-9A9E6AE1D4C5}"/>
          </ac:spMkLst>
        </pc:spChg>
      </pc:sldChg>
      <pc:sldChg chg="modSp add del">
        <pc:chgData name="Weston John" userId="ee002786-2272-4f49-9106-f378131e9d86" providerId="ADAL" clId="{5DC821A3-F1F8-4576-B820-33B6A696926A}" dt="2019-01-21T00:34:01.344" v="1996" actId="2696"/>
        <pc:sldMkLst>
          <pc:docMk/>
          <pc:sldMk cId="645521346" sldId="538"/>
        </pc:sldMkLst>
        <pc:spChg chg="mod">
          <ac:chgData name="Weston John" userId="ee002786-2272-4f49-9106-f378131e9d86" providerId="ADAL" clId="{5DC821A3-F1F8-4576-B820-33B6A696926A}" dt="2019-01-21T00:27:50.331" v="1318" actId="20577"/>
          <ac:spMkLst>
            <pc:docMk/>
            <pc:sldMk cId="645521346" sldId="538"/>
            <ac:spMk id="3" creationId="{1BA13F87-A916-4034-B5D7-9A9E6AE1D4C5}"/>
          </ac:spMkLst>
        </pc:spChg>
      </pc:sldChg>
      <pc:sldChg chg="add del">
        <pc:chgData name="Weston John" userId="ee002786-2272-4f49-9106-f378131e9d86" providerId="ADAL" clId="{5DC821A3-F1F8-4576-B820-33B6A696926A}" dt="2019-01-21T00:31:31.477" v="1648" actId="2696"/>
        <pc:sldMkLst>
          <pc:docMk/>
          <pc:sldMk cId="2393612477" sldId="539"/>
        </pc:sldMkLst>
      </pc:sldChg>
      <pc:sldChg chg="modSp add">
        <pc:chgData name="Weston John" userId="ee002786-2272-4f49-9106-f378131e9d86" providerId="ADAL" clId="{5DC821A3-F1F8-4576-B820-33B6A696926A}" dt="2019-01-21T00:33:49.795" v="1995" actId="20577"/>
        <pc:sldMkLst>
          <pc:docMk/>
          <pc:sldMk cId="2494225750" sldId="540"/>
        </pc:sldMkLst>
        <pc:spChg chg="mod">
          <ac:chgData name="Weston John" userId="ee002786-2272-4f49-9106-f378131e9d86" providerId="ADAL" clId="{5DC821A3-F1F8-4576-B820-33B6A696926A}" dt="2019-01-21T00:33:49.795" v="1995" actId="20577"/>
          <ac:spMkLst>
            <pc:docMk/>
            <pc:sldMk cId="2494225750" sldId="540"/>
            <ac:spMk id="3" creationId="{1BA13F87-A916-4034-B5D7-9A9E6AE1D4C5}"/>
          </ac:spMkLst>
        </pc:spChg>
      </pc:sldChg>
      <pc:sldChg chg="modSp add">
        <pc:chgData name="Weston John" userId="ee002786-2272-4f49-9106-f378131e9d86" providerId="ADAL" clId="{5DC821A3-F1F8-4576-B820-33B6A696926A}" dt="2019-01-21T00:30:48.280" v="1646" actId="113"/>
        <pc:sldMkLst>
          <pc:docMk/>
          <pc:sldMk cId="4221089033" sldId="541"/>
        </pc:sldMkLst>
        <pc:spChg chg="mod">
          <ac:chgData name="Weston John" userId="ee002786-2272-4f49-9106-f378131e9d86" providerId="ADAL" clId="{5DC821A3-F1F8-4576-B820-33B6A696926A}" dt="2019-01-21T00:30:48.280" v="1646" actId="113"/>
          <ac:spMkLst>
            <pc:docMk/>
            <pc:sldMk cId="4221089033" sldId="541"/>
            <ac:spMk id="3" creationId="{1BA13F87-A916-4034-B5D7-9A9E6AE1D4C5}"/>
          </ac:spMkLst>
        </pc:spChg>
      </pc:sldChg>
      <pc:sldChg chg="add">
        <pc:chgData name="Weston John" userId="ee002786-2272-4f49-9106-f378131e9d86" providerId="ADAL" clId="{5DC821A3-F1F8-4576-B820-33B6A696926A}" dt="2019-01-21T00:31:13.806" v="1647"/>
        <pc:sldMkLst>
          <pc:docMk/>
          <pc:sldMk cId="1245397171" sldId="542"/>
        </pc:sldMkLst>
      </pc:sldChg>
      <pc:sldChg chg="add">
        <pc:chgData name="Weston John" userId="ee002786-2272-4f49-9106-f378131e9d86" providerId="ADAL" clId="{5DC821A3-F1F8-4576-B820-33B6A696926A}" dt="2019-01-21T00:34:17.792" v="1997"/>
        <pc:sldMkLst>
          <pc:docMk/>
          <pc:sldMk cId="1247206558" sldId="5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816B4-8046-4CDC-BF4E-93D60073BAD5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392FF-618A-4183-883D-F94DB7D7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84ECD-CA04-4A09-A25F-CEBAED34F0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84ECD-CA04-4A09-A25F-CEBAED34F0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794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4800" indent="-223838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5650" indent="-223838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2850" indent="-223838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0050" indent="-223838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7250" indent="-223838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4450" indent="-223838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3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E8F64-CE60-48AA-93AC-79DEA02D64FE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032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86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E5DD-2934-ED44-9E1A-AB8E9318F5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Online retrieval of 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392FF-618A-4183-883D-F94DB7D7E2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6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Online retrieval of 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392FF-618A-4183-883D-F94DB7D7E2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4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61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61020" algn="l"/>
                <a:tab pos="923629" algn="l"/>
                <a:tab pos="1384649" algn="l"/>
                <a:tab pos="1845668" algn="l"/>
                <a:tab pos="2308277" algn="l"/>
                <a:tab pos="2769297" algn="l"/>
                <a:tab pos="3231906" algn="l"/>
                <a:tab pos="3692926" algn="l"/>
                <a:tab pos="4153945" algn="l"/>
                <a:tab pos="4616554" algn="l"/>
                <a:tab pos="5077574" algn="l"/>
                <a:tab pos="5538593" algn="l"/>
                <a:tab pos="6001203" algn="l"/>
                <a:tab pos="6462222" algn="l"/>
                <a:tab pos="6923242" algn="l"/>
                <a:tab pos="7385851" algn="l"/>
                <a:tab pos="7846870" algn="l"/>
                <a:tab pos="8309480" algn="l"/>
                <a:tab pos="8770500" algn="l"/>
                <a:tab pos="9231519" algn="l"/>
              </a:tabLst>
              <a:defRPr/>
            </a:pPr>
            <a:fld id="{3812344B-10DB-4744-B91C-5CF68820FD41}" type="slidenum">
              <a:rPr kumimoji="0" lang="en-US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1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61020" algn="l"/>
                  <a:tab pos="923629" algn="l"/>
                  <a:tab pos="1384649" algn="l"/>
                  <a:tab pos="1845668" algn="l"/>
                  <a:tab pos="2308277" algn="l"/>
                  <a:tab pos="2769297" algn="l"/>
                  <a:tab pos="3231906" algn="l"/>
                  <a:tab pos="3692926" algn="l"/>
                  <a:tab pos="4153945" algn="l"/>
                  <a:tab pos="4616554" algn="l"/>
                  <a:tab pos="5077574" algn="l"/>
                  <a:tab pos="5538593" algn="l"/>
                  <a:tab pos="6001203" algn="l"/>
                  <a:tab pos="6462222" algn="l"/>
                  <a:tab pos="6923242" algn="l"/>
                  <a:tab pos="7385851" algn="l"/>
                  <a:tab pos="7846870" algn="l"/>
                  <a:tab pos="8309480" algn="l"/>
                  <a:tab pos="8770500" algn="l"/>
                  <a:tab pos="9231519" algn="l"/>
                </a:tabLst>
                <a:defRPr/>
              </a:pPr>
              <a:t>46</a:t>
            </a:fld>
            <a:endParaRPr kumimoji="0" lang="en-US" alt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904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D1C2-2BB0-4F44-BAA7-1D7D92B91F2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9B68-1900-487B-AD0C-CBFDCD3B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5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D1C2-2BB0-4F44-BAA7-1D7D92B91F2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9B68-1900-487B-AD0C-CBFDCD3B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D1C2-2BB0-4F44-BAA7-1D7D92B91F2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9B68-1900-487B-AD0C-CBFDCD3B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7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1C2B-0D69-4027-8A31-4E654CE9AD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9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C265-5A8E-4EB1-BBAF-F5A2472940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21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6491-48F0-4AA0-A6A3-BAF82031D5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2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FF0F-A48B-4144-9851-5723FC69D1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5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79D5-AA73-4D7F-BE01-C533E57AEC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5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9B6D2-4C7F-4AC7-BB33-079F87E47AA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55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778C7-0328-4C08-AA49-53AB9A74E3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00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731E-9F57-47B1-B5E8-4365EC6285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D1C2-2BB0-4F44-BAA7-1D7D92B91F2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9B68-1900-487B-AD0C-CBFDCD3B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7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70F4-8EEE-4172-870B-D74823AE59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07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F525-A0FD-4C9C-806C-0D2D9D9BDE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13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3A95-C162-4227-9F55-19BA8746C3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2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A975-AA92-4EE9-B5C6-7E155AFB41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6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1867" y="1712914"/>
            <a:ext cx="11101917" cy="3921125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en-US" sz="1800">
              <a:solidFill>
                <a:srgbClr val="FFFFFF"/>
              </a:solidFill>
            </a:endParaRPr>
          </a:p>
        </p:txBody>
      </p:sp>
      <p:pic>
        <p:nvPicPr>
          <p:cNvPr id="11" name="Picture 7" descr="aalto_f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2786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200" y="1771200"/>
            <a:ext cx="103632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200" y="3143248"/>
            <a:ext cx="83808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9200" y="5961600"/>
            <a:ext cx="2616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902400" y="5961600"/>
            <a:ext cx="151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16000" y="6138000"/>
            <a:ext cx="2702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3200" y="6138000"/>
            <a:ext cx="27312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63200" y="5961600"/>
            <a:ext cx="27312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3816351" y="5961063"/>
            <a:ext cx="2702983" cy="176212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E16096E-2055-420D-A13C-F56BB53460E5}" type="datetime1">
              <a:rPr lang="en-US" altLang="en-US">
                <a:solidFill>
                  <a:srgbClr val="808080"/>
                </a:solidFill>
              </a:rPr>
              <a:pPr>
                <a:defRPr/>
              </a:pPr>
              <a:t>1/21/2019</a:t>
            </a:fld>
            <a:endParaRPr lang="fi-FI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89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81E3AA8-7F88-4639-985A-9BCF156EE687}" type="datetime1">
              <a:rPr lang="en-US" altLang="en-US"/>
              <a:pPr>
                <a:defRPr/>
              </a:pPr>
              <a:t>1/21/2019</a:t>
            </a:fld>
            <a:endParaRPr lang="fi-FI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C16DF75-FB9E-45B7-A3AC-48AEAA898AA6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651929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200" y="1584000"/>
            <a:ext cx="5232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4000"/>
            <a:ext cx="5232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9FBCD76-8607-4525-A07A-F7F519FF0362}" type="datetime1">
              <a:rPr lang="en-US" altLang="en-US"/>
              <a:pPr>
                <a:defRPr/>
              </a:pPr>
              <a:t>1/21/2019</a:t>
            </a:fld>
            <a:endParaRPr lang="fi-FI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CF7326E-F75E-4563-B41A-02FF4A4F0826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107320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5CF5-C59F-6E48-97A4-D6201F09263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E062-E9C1-B64A-8FA3-8B06F0323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40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5CF5-C59F-6E48-97A4-D6201F09263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E062-E9C1-B64A-8FA3-8B06F0323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90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5CF5-C59F-6E48-97A4-D6201F09263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E062-E9C1-B64A-8FA3-8B06F0323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8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D1C2-2BB0-4F44-BAA7-1D7D92B91F2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9B68-1900-487B-AD0C-CBFDCD3B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22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5CF5-C59F-6E48-97A4-D6201F09263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E062-E9C1-B64A-8FA3-8B06F0323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23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5CF5-C59F-6E48-97A4-D6201F09263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E062-E9C1-B64A-8FA3-8B06F0323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5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5CF5-C59F-6E48-97A4-D6201F09263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E062-E9C1-B64A-8FA3-8B06F0323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1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5CF5-C59F-6E48-97A4-D6201F09263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E062-E9C1-B64A-8FA3-8B06F0323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91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5CF5-C59F-6E48-97A4-D6201F09263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E062-E9C1-B64A-8FA3-8B06F0323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50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5CF5-C59F-6E48-97A4-D6201F09263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E062-E9C1-B64A-8FA3-8B06F0323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7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5CF5-C59F-6E48-97A4-D6201F09263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E062-E9C1-B64A-8FA3-8B06F0323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7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5CF5-C59F-6E48-97A4-D6201F09263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E062-E9C1-B64A-8FA3-8B06F0323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72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613C-0C89-4907-8920-B0D4A7515A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871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7545-F76A-4562-B4A2-E022D88834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70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D1C2-2BB0-4F44-BAA7-1D7D92B91F2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9B68-1900-487B-AD0C-CBFDCD3B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08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304F0-6B17-454A-9178-DDAE273126B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7716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0567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3367" y="1600200"/>
            <a:ext cx="5382684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CA9A-9AAB-4FE0-AEB4-A5B55ACA58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7364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816F-CBBF-4E17-8A58-5D0381A3EA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718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7225-CA4F-46C2-86D8-0D0E1AF2FA4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141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12DB8-CDA2-4940-AC4D-57CA4F1AEF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4772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B3E58-BE28-4D24-B16D-1BF6980EBAE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6601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21EC8-9233-4B9F-AEDF-BA8AFA3426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363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806B-1393-46B0-BF54-F47F72FCC8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8513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4967" y="274638"/>
            <a:ext cx="2741084" cy="5846762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2167" cy="58467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AEA8F-6A31-4A15-898E-AD2F0742C6E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461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66451" cy="1138237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1D2C-ADD3-47B3-9B46-D319553DDD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36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D1C2-2BB0-4F44-BAA7-1D7D92B91F2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9B68-1900-487B-AD0C-CBFDCD3B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325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66451" cy="1138237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0567" cy="4521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3367" y="1600200"/>
            <a:ext cx="5382684" cy="4521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7FCF-08C5-4228-9CEA-D09CCA1D614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52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D1C2-2BB0-4F44-BAA7-1D7D92B91F2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9B68-1900-487B-AD0C-CBFDCD3B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9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D1C2-2BB0-4F44-BAA7-1D7D92B91F2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9B68-1900-487B-AD0C-CBFDCD3B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5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D1C2-2BB0-4F44-BAA7-1D7D92B91F2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9B68-1900-487B-AD0C-CBFDCD3B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7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D1C2-2BB0-4F44-BAA7-1D7D92B91F2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9B68-1900-487B-AD0C-CBFDCD3B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1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CD1C2-2BB0-4F44-BAA7-1D7D92B91F2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9B68-1900-487B-AD0C-CBFDCD3B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64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F76C6-14B0-4C4A-8A60-B6025D69C4B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5CF5-C59F-6E48-97A4-D6201F09263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E062-E9C1-B64A-8FA3-8B06F0323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5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66451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66451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5"/>
            <a:ext cx="2838451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0" y="6245225"/>
            <a:ext cx="3854451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38451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980BB8-1048-471A-96A1-864C58ACDC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21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8138" indent="-338138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960" y="1727200"/>
            <a:ext cx="8945880" cy="2273408"/>
          </a:xfrm>
        </p:spPr>
        <p:txBody>
          <a:bodyPr>
            <a:noAutofit/>
          </a:bodyPr>
          <a:lstStyle/>
          <a:p>
            <a:r>
              <a:rPr lang="en-US" sz="4400" b="1" noProof="0" dirty="0"/>
              <a:t>LC-1310 Academic Communication for MSc Students (</a:t>
            </a:r>
            <a:r>
              <a:rPr lang="en-US" sz="4400" b="1" noProof="0" dirty="0" err="1"/>
              <a:t>o+w</a:t>
            </a:r>
            <a:r>
              <a:rPr lang="en-US" sz="4400" b="1" noProof="0" dirty="0"/>
              <a:t>) 3 ECTS</a:t>
            </a:r>
            <a:br>
              <a:rPr lang="en-US" sz="4400" b="1" noProof="0" dirty="0"/>
            </a:br>
            <a:r>
              <a:rPr lang="en-US" sz="4400" b="1" noProof="0"/>
              <a:t>Group H07</a:t>
            </a:r>
            <a:endParaRPr lang="en-US" sz="6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884864"/>
            <a:ext cx="7086600" cy="163023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noProof="0" dirty="0"/>
              <a:t>Aalto University</a:t>
            </a:r>
          </a:p>
          <a:p>
            <a:pPr algn="r"/>
            <a:r>
              <a:rPr lang="en-US" noProof="0" dirty="0"/>
              <a:t>Language Centre</a:t>
            </a:r>
          </a:p>
          <a:p>
            <a:pPr algn="r"/>
            <a:r>
              <a:rPr lang="en-US" noProof="0" dirty="0"/>
              <a:t>Dr John Weston</a:t>
            </a:r>
          </a:p>
          <a:p>
            <a:pPr algn="r"/>
            <a:r>
              <a:rPr lang="en-US" dirty="0"/>
              <a:t>Spring</a:t>
            </a:r>
            <a:r>
              <a:rPr lang="en-US" noProof="0" dirty="0"/>
              <a:t>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6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7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1847851" y="260350"/>
            <a:ext cx="2879725" cy="1512888"/>
          </a:xfrm>
          <a:prstGeom prst="downArrowCallout">
            <a:avLst>
              <a:gd name="adj1" fmla="val 47587"/>
              <a:gd name="adj2" fmla="val 4758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2800">
                <a:latin typeface="Arial Black" pitchFamily="34" charset="0"/>
              </a:rPr>
              <a:t>Situation</a:t>
            </a:r>
            <a:endParaRPr lang="en-US" sz="2800">
              <a:latin typeface="Arial Black" pitchFamily="34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1847851" y="1844675"/>
            <a:ext cx="2879725" cy="1441450"/>
          </a:xfrm>
          <a:prstGeom prst="downArrowCallout">
            <a:avLst>
              <a:gd name="adj1" fmla="val 49945"/>
              <a:gd name="adj2" fmla="val 49945"/>
              <a:gd name="adj3" fmla="val 16667"/>
              <a:gd name="adj4" fmla="val 6666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2800">
                <a:latin typeface="Arial Black" pitchFamily="34" charset="0"/>
              </a:rPr>
              <a:t>Problem</a:t>
            </a:r>
            <a:endParaRPr lang="en-US" sz="2800">
              <a:latin typeface="Arial Black" pitchFamily="34" charset="0"/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847851" y="3500439"/>
            <a:ext cx="2879725" cy="1512887"/>
          </a:xfrm>
          <a:prstGeom prst="downArrowCallout">
            <a:avLst>
              <a:gd name="adj1" fmla="val 47587"/>
              <a:gd name="adj2" fmla="val 47587"/>
              <a:gd name="adj3" fmla="val 16667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2800">
                <a:latin typeface="Arial Black" pitchFamily="34" charset="0"/>
              </a:rPr>
              <a:t>Solution</a:t>
            </a:r>
            <a:endParaRPr lang="en-US" sz="2800">
              <a:latin typeface="Arial Black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847850" y="5157789"/>
            <a:ext cx="2952750" cy="11525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2800">
                <a:latin typeface="Arial Black" pitchFamily="34" charset="0"/>
              </a:rPr>
              <a:t>Evaluation</a:t>
            </a:r>
            <a:endParaRPr lang="en-US" sz="2800">
              <a:latin typeface="Arial Black" pitchFamily="34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943476" y="476251"/>
            <a:ext cx="572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000" b="1"/>
              <a:t>Importance?</a:t>
            </a:r>
          </a:p>
          <a:p>
            <a:r>
              <a:rPr lang="fi-FI" sz="2000" b="1"/>
              <a:t>Relevance?</a:t>
            </a:r>
            <a:endParaRPr lang="en-US" sz="2000" b="1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943476" y="1844676"/>
            <a:ext cx="5724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000" b="1"/>
              <a:t>Causes?</a:t>
            </a:r>
          </a:p>
          <a:p>
            <a:r>
              <a:rPr lang="fi-FI" sz="2000" b="1"/>
              <a:t>Consequences?</a:t>
            </a:r>
          </a:p>
          <a:p>
            <a:r>
              <a:rPr lang="fi-FI" sz="2000" b="1"/>
              <a:t>Past problem?</a:t>
            </a:r>
          </a:p>
          <a:p>
            <a:r>
              <a:rPr lang="fi-FI" sz="2000" b="1"/>
              <a:t>Criteria for solving?</a:t>
            </a:r>
            <a:endParaRPr lang="en-US" sz="2000" b="1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016500" y="3500439"/>
            <a:ext cx="565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000" b="1"/>
              <a:t>What are its features?</a:t>
            </a:r>
          </a:p>
          <a:p>
            <a:r>
              <a:rPr lang="fi-FI" sz="2000" b="1"/>
              <a:t>How does it work?</a:t>
            </a:r>
            <a:endParaRPr lang="en-US" sz="2000" b="1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943476" y="5300664"/>
            <a:ext cx="572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000" b="1"/>
              <a:t>How effective is it?</a:t>
            </a:r>
          </a:p>
          <a:p>
            <a:r>
              <a:rPr lang="fi-FI" sz="2000" b="1"/>
              <a:t>Meet criteria?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2003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1" grpId="0" animBg="1"/>
      <p:bldP spid="53252" grpId="0" animBg="1"/>
      <p:bldP spid="53253" grpId="0" animBg="1"/>
      <p:bldP spid="53254" grpId="0"/>
      <p:bldP spid="53255" grpId="0"/>
      <p:bldP spid="53256" grpId="0"/>
      <p:bldP spid="532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1847851" y="260350"/>
            <a:ext cx="2879725" cy="1512888"/>
          </a:xfrm>
          <a:prstGeom prst="downArrowCallout">
            <a:avLst>
              <a:gd name="adj1" fmla="val 47587"/>
              <a:gd name="adj2" fmla="val 47587"/>
              <a:gd name="adj3" fmla="val 16667"/>
              <a:gd name="adj4" fmla="val 66667"/>
            </a:avLst>
          </a:prstGeom>
          <a:solidFill>
            <a:srgbClr val="4F81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2800">
                <a:latin typeface="Arial Black" pitchFamily="34" charset="0"/>
              </a:rPr>
              <a:t>Situation</a:t>
            </a:r>
            <a:endParaRPr lang="en-US" sz="2800">
              <a:latin typeface="Arial Black" pitchFamily="34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1847851" y="1844675"/>
            <a:ext cx="2879725" cy="1441450"/>
          </a:xfrm>
          <a:prstGeom prst="downArrowCallout">
            <a:avLst>
              <a:gd name="adj1" fmla="val 49945"/>
              <a:gd name="adj2" fmla="val 49945"/>
              <a:gd name="adj3" fmla="val 16667"/>
              <a:gd name="adj4" fmla="val 6666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2800">
                <a:latin typeface="Arial Black" pitchFamily="34" charset="0"/>
              </a:rPr>
              <a:t>Problem</a:t>
            </a:r>
            <a:endParaRPr lang="en-US" sz="2800">
              <a:latin typeface="Arial Black" pitchFamily="34" charset="0"/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847851" y="3500439"/>
            <a:ext cx="2879725" cy="1512887"/>
          </a:xfrm>
          <a:prstGeom prst="downArrowCallout">
            <a:avLst>
              <a:gd name="adj1" fmla="val 47587"/>
              <a:gd name="adj2" fmla="val 47587"/>
              <a:gd name="adj3" fmla="val 16667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2800">
                <a:latin typeface="Arial Black" pitchFamily="34" charset="0"/>
              </a:rPr>
              <a:t>Solution</a:t>
            </a:r>
            <a:endParaRPr lang="en-US" sz="2800">
              <a:latin typeface="Arial Black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847850" y="5157789"/>
            <a:ext cx="2952750" cy="11525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2800">
                <a:latin typeface="Arial Black" pitchFamily="34" charset="0"/>
              </a:rPr>
              <a:t>Evaluation</a:t>
            </a:r>
            <a:endParaRPr lang="en-US" sz="2800">
              <a:latin typeface="Arial Black" pitchFamily="34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943476" y="476251"/>
            <a:ext cx="572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000" b="1"/>
              <a:t>Importance?</a:t>
            </a:r>
          </a:p>
          <a:p>
            <a:r>
              <a:rPr lang="fi-FI" sz="2000" b="1"/>
              <a:t>Relevance?</a:t>
            </a:r>
            <a:endParaRPr lang="en-US" sz="2000" b="1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943476" y="1844676"/>
            <a:ext cx="5724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000" b="1" dirty="0" err="1"/>
              <a:t>Causes</a:t>
            </a:r>
            <a:r>
              <a:rPr lang="fi-FI" sz="2000" b="1" dirty="0"/>
              <a:t>?</a:t>
            </a:r>
          </a:p>
          <a:p>
            <a:r>
              <a:rPr lang="fi-FI" sz="2000" b="1" dirty="0" err="1"/>
              <a:t>Consequences</a:t>
            </a:r>
            <a:r>
              <a:rPr lang="fi-FI" sz="2000" b="1" dirty="0"/>
              <a:t>?</a:t>
            </a:r>
          </a:p>
          <a:p>
            <a:r>
              <a:rPr lang="fi-FI" sz="2000" b="1" dirty="0" err="1"/>
              <a:t>Past</a:t>
            </a:r>
            <a:r>
              <a:rPr lang="fi-FI" sz="2000" b="1" dirty="0"/>
              <a:t> </a:t>
            </a:r>
            <a:r>
              <a:rPr lang="fi-FI" sz="2000" b="1" dirty="0" err="1"/>
              <a:t>problem</a:t>
            </a:r>
            <a:r>
              <a:rPr lang="fi-FI" sz="2000" b="1" dirty="0"/>
              <a:t>?</a:t>
            </a:r>
          </a:p>
          <a:p>
            <a:r>
              <a:rPr lang="fi-FI" sz="2000" b="1" dirty="0" err="1"/>
              <a:t>Criteria</a:t>
            </a:r>
            <a:r>
              <a:rPr lang="fi-FI" sz="2000" b="1" dirty="0"/>
              <a:t> for </a:t>
            </a:r>
            <a:r>
              <a:rPr lang="fi-FI" sz="2000" b="1" dirty="0" err="1"/>
              <a:t>solving</a:t>
            </a:r>
            <a:r>
              <a:rPr lang="fi-FI" sz="2000" b="1" dirty="0"/>
              <a:t>?</a:t>
            </a:r>
            <a:endParaRPr lang="en-US" sz="2000" b="1" dirty="0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016500" y="3500439"/>
            <a:ext cx="565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000" b="1"/>
              <a:t>What are its features?</a:t>
            </a:r>
          </a:p>
          <a:p>
            <a:r>
              <a:rPr lang="fi-FI" sz="2000" b="1"/>
              <a:t>How does it work?</a:t>
            </a:r>
            <a:endParaRPr lang="en-US" sz="2000" b="1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943476" y="5300664"/>
            <a:ext cx="572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000" b="1"/>
              <a:t>How effective is it?</a:t>
            </a:r>
          </a:p>
          <a:p>
            <a:r>
              <a:rPr lang="fi-FI" sz="2000" b="1"/>
              <a:t>Meet criteria?</a:t>
            </a:r>
            <a:endParaRPr lang="en-US" sz="2000" b="1"/>
          </a:p>
        </p:txBody>
      </p:sp>
      <p:sp>
        <p:nvSpPr>
          <p:cNvPr id="3" name="Flowchart: Merge 2"/>
          <p:cNvSpPr/>
          <p:nvPr/>
        </p:nvSpPr>
        <p:spPr bwMode="auto">
          <a:xfrm>
            <a:off x="6967984" y="1773238"/>
            <a:ext cx="3672408" cy="2879898"/>
          </a:xfrm>
          <a:prstGeom prst="flowChartMerg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sz="2400" b="1" dirty="0">
                <a:solidFill>
                  <a:schemeClr val="tx1"/>
                </a:solidFill>
                <a:latin typeface="Arial" charset="0"/>
              </a:rPr>
              <a:t>General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sz="2400" dirty="0" err="1">
                <a:solidFill>
                  <a:schemeClr val="tx1"/>
                </a:solidFill>
                <a:latin typeface="Arial" charset="0"/>
              </a:rPr>
              <a:t>Specific</a:t>
            </a:r>
            <a:endParaRPr lang="fi-FI" sz="2400" dirty="0">
              <a:solidFill>
                <a:schemeClr val="tx1"/>
              </a:solidFill>
              <a:latin typeface="Arial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sz="2000" dirty="0" err="1">
                <a:solidFill>
                  <a:schemeClr val="tx1"/>
                </a:solidFill>
                <a:latin typeface="Arial" charset="0"/>
              </a:rPr>
              <a:t>More</a:t>
            </a:r>
            <a:r>
              <a:rPr lang="fi-FI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i-FI" sz="2000" dirty="0" err="1">
                <a:solidFill>
                  <a:schemeClr val="tx1"/>
                </a:solidFill>
                <a:latin typeface="Arial" charset="0"/>
              </a:rPr>
              <a:t>specific</a:t>
            </a:r>
            <a:endParaRPr lang="fi-FI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0132" y="4653137"/>
            <a:ext cx="100811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AIM</a:t>
            </a: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3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1847851" y="260350"/>
            <a:ext cx="2663975" cy="1368450"/>
          </a:xfrm>
          <a:prstGeom prst="downArrowCallout">
            <a:avLst>
              <a:gd name="adj1" fmla="val 47587"/>
              <a:gd name="adj2" fmla="val 47587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Situation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1847851" y="1844676"/>
            <a:ext cx="2663974" cy="1296293"/>
          </a:xfrm>
          <a:prstGeom prst="downArrowCallout">
            <a:avLst>
              <a:gd name="adj1" fmla="val 49945"/>
              <a:gd name="adj2" fmla="val 49945"/>
              <a:gd name="adj3" fmla="val 16667"/>
              <a:gd name="adj4" fmla="val 6666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Problem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847851" y="3500440"/>
            <a:ext cx="2663974" cy="1296713"/>
          </a:xfrm>
          <a:prstGeom prst="downArrowCallout">
            <a:avLst>
              <a:gd name="adj1" fmla="val 47587"/>
              <a:gd name="adj2" fmla="val 47587"/>
              <a:gd name="adj3" fmla="val 16667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Solution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847851" y="5157790"/>
            <a:ext cx="2663975" cy="8634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Evaluation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583834" y="243397"/>
            <a:ext cx="17284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Importance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Relevance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583834" y="1753864"/>
            <a:ext cx="28087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Causes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Consequences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Past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Criteria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solving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583833" y="3393576"/>
            <a:ext cx="2879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its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features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it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583834" y="5157790"/>
            <a:ext cx="2952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effective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Meet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criteria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07274" y="243396"/>
            <a:ext cx="37607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current situation?</a:t>
            </a:r>
          </a:p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is the topic important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this reader?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88088" y="1731737"/>
            <a:ext cx="3779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wrong with the current situation?</a:t>
            </a:r>
          </a:p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needed / lacking?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911854" y="3484782"/>
            <a:ext cx="3779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your solution?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911854" y="4789320"/>
            <a:ext cx="37799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this a good solution?</a:t>
            </a:r>
          </a:p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Why?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9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1" grpId="0" animBg="1"/>
      <p:bldP spid="53252" grpId="0" animBg="1"/>
      <p:bldP spid="53253" grpId="0" animBg="1"/>
      <p:bldP spid="53254" grpId="0"/>
      <p:bldP spid="53255" grpId="0"/>
      <p:bldP spid="53256" grpId="0"/>
      <p:bldP spid="53257" grpId="0"/>
      <p:bldP spid="10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847851" y="260350"/>
            <a:ext cx="2879725" cy="1512888"/>
          </a:xfrm>
          <a:prstGeom prst="downArrowCallout">
            <a:avLst>
              <a:gd name="adj1" fmla="val 47587"/>
              <a:gd name="adj2" fmla="val 47587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Situation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847851" y="1844675"/>
            <a:ext cx="2879725" cy="1441450"/>
          </a:xfrm>
          <a:prstGeom prst="downArrowCallout">
            <a:avLst>
              <a:gd name="adj1" fmla="val 49945"/>
              <a:gd name="adj2" fmla="val 49945"/>
              <a:gd name="adj3" fmla="val 16667"/>
              <a:gd name="adj4" fmla="val 6666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Problem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847851" y="3500439"/>
            <a:ext cx="2879725" cy="1512887"/>
          </a:xfrm>
          <a:prstGeom prst="downArrowCallout">
            <a:avLst>
              <a:gd name="adj1" fmla="val 47587"/>
              <a:gd name="adj2" fmla="val 47587"/>
              <a:gd name="adj3" fmla="val 16667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Solution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847850" y="5157789"/>
            <a:ext cx="2952750" cy="11525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Evaluation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087938" y="476250"/>
            <a:ext cx="5580062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Importance, relevance</a:t>
            </a:r>
            <a:b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major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important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popular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common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and 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943476" y="1576389"/>
            <a:ext cx="572452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Causes, consequences, past solutions,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contrast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However, despite, although, but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), 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negative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limited, few, little, no, not, none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),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synonyms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danger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drawback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disadvantage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		    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weakness, need, shortcoming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obstacle)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840289" y="3487738"/>
            <a:ext cx="62198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Features? How does it work?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nouns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solution, answer, approach, strategy, improvement</a:t>
            </a:r>
            <a:b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verbs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solve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address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problem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work out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develop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causative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connectors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therefore, as a result, thus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943476" y="5118100"/>
            <a:ext cx="57245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effective? Meet the criteria?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nouns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benefit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advantage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verbs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provide, offer, enable, allow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adjectives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effective, efficient, reliable, safe, useful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10800000">
            <a:off x="9409114" y="4719639"/>
            <a:ext cx="935037" cy="1157287"/>
          </a:xfrm>
          <a:prstGeom prst="curvedRightArrow">
            <a:avLst>
              <a:gd name="adj1" fmla="val 27865"/>
              <a:gd name="adj2" fmla="val 5572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6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  <p:bldP spid="54280" grpId="0"/>
      <p:bldP spid="54281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article introduction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6485467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1. Introduce the Research Area</a:t>
            </a:r>
          </a:p>
          <a:p>
            <a:pPr marL="400050" lvl="1" indent="0">
              <a:buNone/>
            </a:pPr>
            <a:r>
              <a:rPr lang="en-US" dirty="0"/>
              <a:t>1.1 Identify the research area</a:t>
            </a:r>
          </a:p>
          <a:p>
            <a:pPr marL="400050" lvl="1" indent="0">
              <a:buNone/>
            </a:pPr>
            <a:r>
              <a:rPr lang="en-US" dirty="0"/>
              <a:t>1.2 Establish the importance of the research area</a:t>
            </a:r>
          </a:p>
          <a:p>
            <a:pPr marL="400050" lvl="1" indent="0">
              <a:buNone/>
            </a:pPr>
            <a:r>
              <a:rPr lang="en-US" dirty="0"/>
              <a:t>1.3 Provide essential background information about the research area</a:t>
            </a:r>
          </a:p>
          <a:p>
            <a:pPr marL="0" indent="0">
              <a:buNone/>
            </a:pPr>
            <a:r>
              <a:rPr lang="en-US" b="1" dirty="0"/>
              <a:t>2. Identify a Gap (or Gaps)</a:t>
            </a:r>
          </a:p>
          <a:p>
            <a:pPr marL="0" indent="0">
              <a:buNone/>
            </a:pPr>
            <a:r>
              <a:rPr lang="en-US" b="1" dirty="0"/>
              <a:t>3. Fill the Gap</a:t>
            </a:r>
          </a:p>
          <a:p>
            <a:pPr marL="400050" lvl="1" indent="0">
              <a:buNone/>
            </a:pPr>
            <a:r>
              <a:rPr lang="en-US" dirty="0"/>
              <a:t>3.1 Introduce the current work</a:t>
            </a:r>
          </a:p>
          <a:p>
            <a:pPr marL="400050" lvl="1" indent="0">
              <a:buNone/>
            </a:pPr>
            <a:r>
              <a:rPr lang="en-US" dirty="0"/>
              <a:t>3.2 Preview key findings of the current work (optional)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2133" y="612826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Robinson M.S. et al. 2008. Write Like a Chemist.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450667" y="1600201"/>
            <a:ext cx="423333" cy="2802467"/>
          </a:xfrm>
          <a:prstGeom prst="righ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74001" y="2658533"/>
            <a:ext cx="1303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Cite relevant literature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7867" y="1600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77867" y="544406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Specific</a:t>
            </a:r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>
            <a:off x="9601200" y="1969532"/>
            <a:ext cx="32494" cy="347453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7300-84C8-40AD-B964-F555023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organization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F87-A916-4034-B5D7-9A9E6AE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problem-solution pattern</a:t>
            </a:r>
          </a:p>
          <a:p>
            <a:r>
              <a:rPr lang="en-GB" b="1" dirty="0"/>
              <a:t>The CARS model</a:t>
            </a:r>
          </a:p>
          <a:p>
            <a:r>
              <a:rPr lang="en-GB" dirty="0"/>
              <a:t>Extended definitions</a:t>
            </a:r>
          </a:p>
        </p:txBody>
      </p:sp>
    </p:spTree>
    <p:extLst>
      <p:ext uri="{BB962C8B-B14F-4D97-AF65-F5344CB8AC3E}">
        <p14:creationId xmlns:p14="http://schemas.microsoft.com/office/powerpoint/2010/main" val="194467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669925"/>
            <a:ext cx="6913562" cy="533400"/>
          </a:xfrm>
        </p:spPr>
        <p:txBody>
          <a:bodyPr/>
          <a:lstStyle/>
          <a:p>
            <a:pPr algn="l" eaLnBrk="1" hangingPunct="1"/>
            <a:r>
              <a:rPr lang="fi-FI" sz="2400" b="1" noProof="1">
                <a:solidFill>
                  <a:srgbClr val="CC0000"/>
                </a:solidFill>
                <a:latin typeface="Arial" charset="0"/>
              </a:rPr>
              <a:t>The CARS Model for </a:t>
            </a:r>
            <a:r>
              <a:rPr lang="fi-FI" sz="2400" b="1" dirty="0" err="1">
                <a:solidFill>
                  <a:srgbClr val="CC0000"/>
                </a:solidFill>
                <a:latin typeface="Arial" charset="0"/>
              </a:rPr>
              <a:t>Research</a:t>
            </a:r>
            <a:r>
              <a:rPr lang="fi-FI" sz="2400" b="1" noProof="1">
                <a:solidFill>
                  <a:srgbClr val="CC0000"/>
                </a:solidFill>
                <a:latin typeface="Arial" charset="0"/>
              </a:rPr>
              <a:t> Introductions</a:t>
            </a:r>
            <a:endParaRPr lang="en-US" sz="4000" b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052675" name="Text Box 3"/>
          <p:cNvSpPr txBox="1">
            <a:spLocks noChangeArrowheads="1"/>
          </p:cNvSpPr>
          <p:nvPr/>
        </p:nvSpPr>
        <p:spPr bwMode="auto">
          <a:xfrm>
            <a:off x="2135188" y="1341439"/>
            <a:ext cx="5105400" cy="26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200" b="1" dirty="0">
                <a:solidFill>
                  <a:srgbClr val="0000FF"/>
                </a:solidFill>
                <a:latin typeface="Arial" charset="0"/>
              </a:rPr>
              <a:t>MOVE 1: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b="1" i="1" dirty="0">
                <a:latin typeface="Arial" charset="0"/>
              </a:rPr>
              <a:t>Establishing a Territory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sz="2800" dirty="0">
              <a:latin typeface="Arial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sz="2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200" b="1" dirty="0">
                <a:solidFill>
                  <a:srgbClr val="0000FF"/>
                </a:solidFill>
                <a:latin typeface="Arial" charset="0"/>
              </a:rPr>
              <a:t>MOVE 2: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b="1" i="1" dirty="0">
                <a:latin typeface="Arial" charset="0"/>
              </a:rPr>
              <a:t>Establishing a Niche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sz="2800" b="1" i="1" dirty="0">
              <a:latin typeface="Arial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200" b="1" dirty="0">
                <a:solidFill>
                  <a:srgbClr val="0000FF"/>
                </a:solidFill>
                <a:latin typeface="Arial" charset="0"/>
              </a:rPr>
              <a:t>MOVE 3: </a:t>
            </a:r>
            <a:r>
              <a:rPr lang="en-US" sz="2200" b="1" i="1" dirty="0">
                <a:latin typeface="Arial" charset="0"/>
              </a:rPr>
              <a:t>Occupying the Niche</a:t>
            </a:r>
            <a:endParaRPr lang="en-U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786" y="112892"/>
            <a:ext cx="9060290" cy="6378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5122" y="6491115"/>
            <a:ext cx="983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from John </a:t>
            </a:r>
            <a:r>
              <a:rPr lang="en-US" dirty="0" err="1"/>
              <a:t>Swales’s</a:t>
            </a:r>
            <a:r>
              <a:rPr lang="en-US" dirty="0"/>
              <a:t> CARS Model "Creating A Research Space" (Swales, 2004)</a:t>
            </a:r>
          </a:p>
        </p:txBody>
      </p:sp>
    </p:spTree>
    <p:extLst>
      <p:ext uri="{BB962C8B-B14F-4D97-AF65-F5344CB8AC3E}">
        <p14:creationId xmlns:p14="http://schemas.microsoft.com/office/powerpoint/2010/main" val="3413247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786" y="112892"/>
            <a:ext cx="9060290" cy="6378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7773" y="826051"/>
            <a:ext cx="38615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= Introduce the research area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7773" y="2530601"/>
            <a:ext cx="38615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= Identify a gap/problem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5122" y="6491115"/>
            <a:ext cx="965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from John </a:t>
            </a:r>
            <a:r>
              <a:rPr lang="en-US" dirty="0" err="1"/>
              <a:t>Swales’s</a:t>
            </a:r>
            <a:r>
              <a:rPr lang="en-US" dirty="0"/>
              <a:t> CARS Model "Creating A Research Space" (Swales, 2004)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7773" y="3773354"/>
            <a:ext cx="38615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= Fill a gap/problem</a:t>
            </a:r>
          </a:p>
        </p:txBody>
      </p:sp>
    </p:spTree>
    <p:extLst>
      <p:ext uri="{BB962C8B-B14F-4D97-AF65-F5344CB8AC3E}">
        <p14:creationId xmlns:p14="http://schemas.microsoft.com/office/powerpoint/2010/main" val="3808985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Nelliportaali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Exercise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Log into </a:t>
            </a:r>
            <a:r>
              <a:rPr lang="en-US" dirty="0" err="1"/>
              <a:t>Nelliportaali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Locate and download the article.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Locate the citation details (reference).</a:t>
            </a:r>
          </a:p>
        </p:txBody>
      </p:sp>
    </p:spTree>
    <p:extLst>
      <p:ext uri="{BB962C8B-B14F-4D97-AF65-F5344CB8AC3E}">
        <p14:creationId xmlns:p14="http://schemas.microsoft.com/office/powerpoint/2010/main" val="176260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88641"/>
            <a:ext cx="7772400" cy="1080120"/>
          </a:xfrm>
        </p:spPr>
        <p:txBody>
          <a:bodyPr/>
          <a:lstStyle/>
          <a:p>
            <a:r>
              <a:rPr lang="en-US" noProof="0" dirty="0">
                <a:solidFill>
                  <a:schemeClr val="tx2"/>
                </a:solidFill>
              </a:rPr>
              <a:t>Peer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0339" y="1052736"/>
            <a:ext cx="6400800" cy="1752600"/>
          </a:xfrm>
        </p:spPr>
        <p:txBody>
          <a:bodyPr/>
          <a:lstStyle/>
          <a:p>
            <a:r>
              <a:rPr lang="en-US" noProof="0" dirty="0">
                <a:solidFill>
                  <a:schemeClr val="tx1"/>
                </a:solidFill>
              </a:rPr>
              <a:t>Describing your topic</a:t>
            </a:r>
          </a:p>
        </p:txBody>
      </p:sp>
      <p:pic>
        <p:nvPicPr>
          <p:cNvPr id="1040" name="Picture 16" descr="C:\Users\jani\AppData\Local\Microsoft\Windows\Temporary Internet Files\Content.IE5\8UE76RU1\MP90039956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3"/>
          <a:stretch/>
        </p:blipFill>
        <p:spPr bwMode="auto">
          <a:xfrm>
            <a:off x="4007768" y="1700808"/>
            <a:ext cx="4104456" cy="42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jani\AppData\Local\Microsoft\Windows\Temporary Internet Files\Content.IE5\ENE5EBHM\MC9004339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70646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5720" y="61653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LC-1310 Academic Communication for MSc Students</a:t>
            </a:r>
          </a:p>
        </p:txBody>
      </p:sp>
    </p:spTree>
    <p:extLst>
      <p:ext uri="{BB962C8B-B14F-4D97-AF65-F5344CB8AC3E}">
        <p14:creationId xmlns:p14="http://schemas.microsoft.com/office/powerpoint/2010/main" val="2619760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article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Ho, D. P., Ngo, H. H., and </a:t>
            </a:r>
            <a:r>
              <a:rPr lang="en-US" dirty="0" err="1"/>
              <a:t>Guo</a:t>
            </a:r>
            <a:r>
              <a:rPr lang="en-US" dirty="0"/>
              <a:t>, W. (2014). A mini review on renewable sources for biofuel. </a:t>
            </a:r>
            <a:r>
              <a:rPr lang="en-US" i="1" dirty="0" err="1"/>
              <a:t>Bioresource</a:t>
            </a:r>
            <a:r>
              <a:rPr lang="en-US" i="1" dirty="0"/>
              <a:t> Technology</a:t>
            </a:r>
            <a:r>
              <a:rPr lang="en-US" dirty="0"/>
              <a:t>, 169(0):742 – 749. Available at http://</a:t>
            </a:r>
            <a:r>
              <a:rPr lang="en-US" dirty="0" err="1"/>
              <a:t>dx.doi.org</a:t>
            </a:r>
            <a:r>
              <a:rPr lang="en-US" dirty="0"/>
              <a:t>/10.1016/j.biortech.2014.07.022. </a:t>
            </a:r>
          </a:p>
          <a:p>
            <a:endParaRPr lang="en-US" dirty="0"/>
          </a:p>
          <a:p>
            <a:r>
              <a:rPr lang="en-US" dirty="0" err="1"/>
              <a:t>Dodds</a:t>
            </a:r>
            <a:r>
              <a:rPr lang="en-US" dirty="0"/>
              <a:t>, P. E., </a:t>
            </a:r>
            <a:r>
              <a:rPr lang="en-US" dirty="0" err="1"/>
              <a:t>Staffell</a:t>
            </a:r>
            <a:r>
              <a:rPr lang="en-US" dirty="0"/>
              <a:t>, I., Hawkes, A. D., Li, F., </a:t>
            </a:r>
            <a:r>
              <a:rPr lang="en-US" dirty="0" err="1"/>
              <a:t>Grünewald</a:t>
            </a:r>
            <a:r>
              <a:rPr lang="en-US" dirty="0"/>
              <a:t>, P., McDowall, W., and Ekins, P. (2015). Hydrogen and fuel cell technologies for heating: A review. </a:t>
            </a:r>
            <a:r>
              <a:rPr lang="en-US" i="1" dirty="0"/>
              <a:t>International Journal of Hydrogen Energy</a:t>
            </a:r>
            <a:r>
              <a:rPr lang="en-US" dirty="0"/>
              <a:t>, 40(5):2065 – 2083. Available at http://</a:t>
            </a:r>
            <a:r>
              <a:rPr lang="en-US" dirty="0" err="1"/>
              <a:t>dx.doi.org</a:t>
            </a:r>
            <a:r>
              <a:rPr lang="en-US" dirty="0"/>
              <a:t>/10.1016/j.ijhydene.2014.11.059. </a:t>
            </a:r>
          </a:p>
          <a:p>
            <a:endParaRPr lang="en-US" dirty="0"/>
          </a:p>
          <a:p>
            <a:r>
              <a:rPr lang="en-US" dirty="0" err="1"/>
              <a:t>Kitchenham</a:t>
            </a:r>
            <a:r>
              <a:rPr lang="en-US" dirty="0"/>
              <a:t>, B., Brereton, O. P., </a:t>
            </a:r>
            <a:r>
              <a:rPr lang="en-US" dirty="0" err="1"/>
              <a:t>Budgen</a:t>
            </a:r>
            <a:r>
              <a:rPr lang="en-US" dirty="0"/>
              <a:t>, D., Turner, M., Bailey, J., and Linkman, S. (2009). Systematic literature reviews in software engineering – a systematic literature review. </a:t>
            </a:r>
            <a:r>
              <a:rPr lang="en-US" i="1" dirty="0"/>
              <a:t>Information and Software Technology</a:t>
            </a:r>
            <a:r>
              <a:rPr lang="en-US" dirty="0"/>
              <a:t>, 51(1):7 – 15. Available at http://</a:t>
            </a:r>
            <a:r>
              <a:rPr lang="en-US" dirty="0" err="1"/>
              <a:t>dx.doi.org</a:t>
            </a:r>
            <a:r>
              <a:rPr lang="en-US" dirty="0"/>
              <a:t>/10.1016/j.infsof.2008.09.009. 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journal.frontiersin.org</a:t>
            </a:r>
            <a:r>
              <a:rPr lang="en-US" dirty="0"/>
              <a:t>/journal/energy-research/section/process-and-energy-systems-engineering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26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reviews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85" r="25080" b="40397"/>
          <a:stretch/>
        </p:blipFill>
        <p:spPr>
          <a:xfrm>
            <a:off x="1524000" y="2090057"/>
            <a:ext cx="8979502" cy="33673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9826" y="1546553"/>
            <a:ext cx="4087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prstClr val="black"/>
                </a:solidFill>
                <a:latin typeface="Calibri"/>
              </a:rPr>
              <a:t>Bioresource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 Technology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169(0):742 – 749</a:t>
            </a:r>
          </a:p>
        </p:txBody>
      </p:sp>
    </p:spTree>
    <p:extLst>
      <p:ext uri="{BB962C8B-B14F-4D97-AF65-F5344CB8AC3E}">
        <p14:creationId xmlns:p14="http://schemas.microsoft.com/office/powerpoint/2010/main" val="1120829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Ho, D. P., Ngo, H. H., and </a:t>
            </a:r>
            <a:r>
              <a:rPr lang="en-US" dirty="0" err="1"/>
              <a:t>Guo</a:t>
            </a:r>
            <a:r>
              <a:rPr lang="en-US" dirty="0"/>
              <a:t>, W. (2014). A mini review on renewable sources for biofuel. </a:t>
            </a:r>
            <a:r>
              <a:rPr lang="en-US" i="1" dirty="0" err="1"/>
              <a:t>Bioresource</a:t>
            </a:r>
            <a:r>
              <a:rPr lang="en-US" i="1" dirty="0"/>
              <a:t> Technology</a:t>
            </a:r>
            <a:r>
              <a:rPr lang="en-US" dirty="0"/>
              <a:t>, 169(0):742 – 749.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1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Read through the introduction by </a:t>
            </a:r>
            <a:r>
              <a:rPr lang="fr-FR" sz="2800" dirty="0"/>
              <a:t>Ho et al. (2014). </a:t>
            </a:r>
            <a:r>
              <a:rPr lang="fr-FR" sz="2800" dirty="0" err="1"/>
              <a:t>Then</a:t>
            </a:r>
            <a:r>
              <a:rPr lang="fr-FR" sz="2800" dirty="0"/>
              <a:t>, </a:t>
            </a:r>
            <a:r>
              <a:rPr lang="en-US" sz="2800" dirty="0"/>
              <a:t>mark in the text the places where, the author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Establishes the importance of the research/topic area.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Provides background information about the research area (reviews previous research).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Indicates gaps/problems.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Outlines the purpose of the paper.</a:t>
            </a:r>
          </a:p>
        </p:txBody>
      </p:sp>
    </p:spTree>
    <p:extLst>
      <p:ext uri="{BB962C8B-B14F-4D97-AF65-F5344CB8AC3E}">
        <p14:creationId xmlns:p14="http://schemas.microsoft.com/office/powerpoint/2010/main" val="3473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70" y="319890"/>
            <a:ext cx="6800097" cy="420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217771" y="2838384"/>
            <a:ext cx="533472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637069" y="394637"/>
            <a:ext cx="1915428" cy="1347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Move 1-1 Claiming centrality</a:t>
            </a:r>
          </a:p>
          <a:p>
            <a:r>
              <a:rPr lang="fi-FI" sz="1600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fi-FI" sz="1600" dirty="0">
                <a:solidFill>
                  <a:prstClr val="white"/>
                </a:solidFill>
                <a:latin typeface="Calibri"/>
              </a:rPr>
              <a:t> globally important issues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37068" y="2074768"/>
            <a:ext cx="1915428" cy="673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Move 1-2 Topic generalizations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69691" y="2985840"/>
            <a:ext cx="2011680" cy="15411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Move 1-3 Reviewing previous research</a:t>
            </a:r>
          </a:p>
          <a:p>
            <a:r>
              <a:rPr lang="fi-FI" sz="1600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fi-FI" sz="1600" dirty="0">
                <a:solidFill>
                  <a:prstClr val="white"/>
                </a:solidFill>
                <a:latin typeface="Calibri"/>
              </a:rPr>
              <a:t> Defining the key concept (Bioenergy)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  <a:p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217770" y="1742173"/>
            <a:ext cx="533472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1" y="6306012"/>
            <a:ext cx="4909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Ho et al. (2014). A mini review on renewable sources for biofuel. </a:t>
            </a:r>
            <a:br>
              <a:rPr lang="en-US" sz="1400" dirty="0">
                <a:solidFill>
                  <a:prstClr val="black"/>
                </a:solidFill>
                <a:latin typeface="Calibri"/>
              </a:rPr>
            </a:br>
            <a:r>
              <a:rPr lang="en-US" sz="1400" i="1" dirty="0" err="1">
                <a:solidFill>
                  <a:prstClr val="black"/>
                </a:solidFill>
                <a:latin typeface="Calibri"/>
              </a:rPr>
              <a:t>Bioresource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 Technology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169(0):742 – 749. </a:t>
            </a:r>
          </a:p>
        </p:txBody>
      </p:sp>
    </p:spTree>
    <p:extLst>
      <p:ext uri="{BB962C8B-B14F-4D97-AF65-F5344CB8AC3E}">
        <p14:creationId xmlns:p14="http://schemas.microsoft.com/office/powerpoint/2010/main" val="36226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31" y="845971"/>
            <a:ext cx="6573554" cy="509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3256548" y="1915427"/>
            <a:ext cx="741145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67560" y="380727"/>
            <a:ext cx="2194559" cy="13956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Move 1-2 Topic generalizations</a:t>
            </a:r>
          </a:p>
          <a:p>
            <a:r>
              <a:rPr lang="fi-FI" sz="1600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fi-FI" sz="1600" dirty="0">
                <a:solidFill>
                  <a:prstClr val="white"/>
                </a:solidFill>
                <a:latin typeface="Calibri"/>
              </a:rPr>
              <a:t> Defining the key concept (Bioenergy)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57936" y="1936687"/>
            <a:ext cx="2136809" cy="11626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Move 1-3 Reviewing previous research</a:t>
            </a:r>
          </a:p>
          <a:p>
            <a:r>
              <a:rPr lang="fi-FI" sz="1600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fi-FI" sz="1600" dirty="0">
                <a:solidFill>
                  <a:prstClr val="white"/>
                </a:solidFill>
                <a:latin typeface="Calibri"/>
              </a:rPr>
              <a:t> Importance of biofuels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57935" y="3165919"/>
            <a:ext cx="2136809" cy="3268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1st gen biofuel tech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67560" y="3588823"/>
            <a:ext cx="2136809" cy="1329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2nd gen biofuel tech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428198" y="5128661"/>
            <a:ext cx="723980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67559" y="5207267"/>
            <a:ext cx="2204188" cy="80852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prstClr val="white"/>
                </a:solidFill>
                <a:latin typeface="Calibri"/>
              </a:rPr>
              <a:t>Move 2 Gap/problem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1" y="6306012"/>
            <a:ext cx="4909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Ho et al. (2014). A mini review on renewable sources for biofuel. </a:t>
            </a:r>
            <a:br>
              <a:rPr lang="en-US" sz="1400" dirty="0">
                <a:solidFill>
                  <a:prstClr val="black"/>
                </a:solidFill>
                <a:latin typeface="Calibri"/>
              </a:rPr>
            </a:br>
            <a:r>
              <a:rPr lang="en-US" sz="1400" i="1" dirty="0" err="1">
                <a:solidFill>
                  <a:prstClr val="black"/>
                </a:solidFill>
                <a:latin typeface="Calibri"/>
              </a:rPr>
              <a:t>Bioresource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 Technology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169(0):742 – 749. </a:t>
            </a:r>
          </a:p>
        </p:txBody>
      </p:sp>
    </p:spTree>
    <p:extLst>
      <p:ext uri="{BB962C8B-B14F-4D97-AF65-F5344CB8AC3E}">
        <p14:creationId xmlns:p14="http://schemas.microsoft.com/office/powerpoint/2010/main" val="33612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05" y="934252"/>
            <a:ext cx="6650556" cy="297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003784" y="1203757"/>
            <a:ext cx="566421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29061" y="327860"/>
            <a:ext cx="2204188" cy="80852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prstClr val="white"/>
                </a:solidFill>
                <a:latin typeface="Calibri"/>
              </a:rPr>
              <a:t>Move 2 Gap/problem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29061" y="1395666"/>
            <a:ext cx="2204188" cy="13475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prstClr val="white"/>
                </a:solidFill>
                <a:latin typeface="Calibri"/>
              </a:rPr>
              <a:t>Move 3 </a:t>
            </a:r>
          </a:p>
          <a:p>
            <a:r>
              <a:rPr lang="fi-FI" b="1" dirty="0">
                <a:solidFill>
                  <a:prstClr val="white"/>
                </a:solidFill>
                <a:latin typeface="Calibri"/>
              </a:rPr>
              <a:t>Filling a gap </a:t>
            </a:r>
            <a:r>
              <a:rPr lang="fi-FI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 Utilizing residues and wastes (solution)</a:t>
            </a:r>
            <a:endParaRPr lang="fi-FI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29061" y="2810577"/>
            <a:ext cx="2204188" cy="14149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prstClr val="white"/>
                </a:solidFill>
                <a:latin typeface="Calibri"/>
              </a:rPr>
              <a:t>Move 3-1A </a:t>
            </a:r>
          </a:p>
          <a:p>
            <a:r>
              <a:rPr lang="fi-FI" b="1" dirty="0">
                <a:solidFill>
                  <a:prstClr val="white"/>
                </a:solidFill>
                <a:latin typeface="Calibri"/>
              </a:rPr>
              <a:t>Outlining purpose of this paper</a:t>
            </a:r>
            <a:endParaRPr lang="fi-FI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6387" y="4774131"/>
            <a:ext cx="6198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prstClr val="black"/>
                </a:solidFill>
                <a:latin typeface="Calibri"/>
              </a:rPr>
              <a:t>Note how all the claims and facts are supported with citations throughout the introduction.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1" y="6306012"/>
            <a:ext cx="4909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Ho et al. (2014). A mini review on renewable sources for biofuel. </a:t>
            </a:r>
            <a:br>
              <a:rPr lang="en-US" sz="1400" dirty="0">
                <a:solidFill>
                  <a:prstClr val="black"/>
                </a:solidFill>
                <a:latin typeface="Calibri"/>
              </a:rPr>
            </a:br>
            <a:r>
              <a:rPr lang="en-US" sz="1400" i="1" dirty="0" err="1">
                <a:solidFill>
                  <a:prstClr val="black"/>
                </a:solidFill>
                <a:latin typeface="Calibri"/>
              </a:rPr>
              <a:t>Bioresource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 Technology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169(0):742 – 749. </a:t>
            </a:r>
          </a:p>
        </p:txBody>
      </p:sp>
    </p:spTree>
    <p:extLst>
      <p:ext uri="{BB962C8B-B14F-4D97-AF65-F5344CB8AC3E}">
        <p14:creationId xmlns:p14="http://schemas.microsoft.com/office/powerpoint/2010/main" val="28126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Break!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43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article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Ho, D. P., Ngo, H. H., and </a:t>
            </a:r>
            <a:r>
              <a:rPr lang="en-US" dirty="0" err="1"/>
              <a:t>Guo</a:t>
            </a:r>
            <a:r>
              <a:rPr lang="en-US" dirty="0"/>
              <a:t>, W. (2014). A mini review on renewable sources for biofuel. </a:t>
            </a:r>
            <a:r>
              <a:rPr lang="en-US" i="1" dirty="0" err="1"/>
              <a:t>Bioresource</a:t>
            </a:r>
            <a:r>
              <a:rPr lang="en-US" i="1" dirty="0"/>
              <a:t> Technology</a:t>
            </a:r>
            <a:r>
              <a:rPr lang="en-US" dirty="0"/>
              <a:t>, 169(0):742 – 749. Available at http://</a:t>
            </a:r>
            <a:r>
              <a:rPr lang="en-US" dirty="0" err="1"/>
              <a:t>dx.doi.org</a:t>
            </a:r>
            <a:r>
              <a:rPr lang="en-US" dirty="0"/>
              <a:t>/10.1016/j.biortech.2014.07.022. </a:t>
            </a:r>
          </a:p>
          <a:p>
            <a:endParaRPr lang="en-US" dirty="0"/>
          </a:p>
          <a:p>
            <a:r>
              <a:rPr lang="en-US" dirty="0" err="1"/>
              <a:t>Dodds</a:t>
            </a:r>
            <a:r>
              <a:rPr lang="en-US" dirty="0"/>
              <a:t>, P. E., </a:t>
            </a:r>
            <a:r>
              <a:rPr lang="en-US" dirty="0" err="1"/>
              <a:t>Staffell</a:t>
            </a:r>
            <a:r>
              <a:rPr lang="en-US" dirty="0"/>
              <a:t>, I., Hawkes, A. D., Li, F., </a:t>
            </a:r>
            <a:r>
              <a:rPr lang="en-US" dirty="0" err="1"/>
              <a:t>Grünewald</a:t>
            </a:r>
            <a:r>
              <a:rPr lang="en-US" dirty="0"/>
              <a:t>, P., McDowall, W., and Ekins, P. (2015). Hydrogen and fuel cell technologies for heating: A review. </a:t>
            </a:r>
            <a:r>
              <a:rPr lang="en-US" i="1" dirty="0"/>
              <a:t>International Journal of Hydrogen Energy</a:t>
            </a:r>
            <a:r>
              <a:rPr lang="en-US" dirty="0"/>
              <a:t>, 40(5):2065 – 2083. Available at http://</a:t>
            </a:r>
            <a:r>
              <a:rPr lang="en-US" dirty="0" err="1"/>
              <a:t>dx.doi.org</a:t>
            </a:r>
            <a:r>
              <a:rPr lang="en-US" dirty="0"/>
              <a:t>/10.1016/j.ijhydene.2014.11.059. </a:t>
            </a:r>
          </a:p>
          <a:p>
            <a:endParaRPr lang="en-US" dirty="0"/>
          </a:p>
          <a:p>
            <a:r>
              <a:rPr lang="en-US" dirty="0" err="1"/>
              <a:t>Kitchenham</a:t>
            </a:r>
            <a:r>
              <a:rPr lang="en-US" dirty="0"/>
              <a:t>, B., Brereton, O. P., </a:t>
            </a:r>
            <a:r>
              <a:rPr lang="en-US" dirty="0" err="1"/>
              <a:t>Budgen</a:t>
            </a:r>
            <a:r>
              <a:rPr lang="en-US" dirty="0"/>
              <a:t>, D., Turner, M., Bailey, J., and Linkman, S. (2009). Systematic literature reviews in software engineering – a systematic literature review. </a:t>
            </a:r>
            <a:r>
              <a:rPr lang="en-US" i="1" dirty="0"/>
              <a:t>Information and Software Technology</a:t>
            </a:r>
            <a:r>
              <a:rPr lang="en-US" dirty="0"/>
              <a:t>, 51(1):7 – 15. Available at http://</a:t>
            </a:r>
            <a:r>
              <a:rPr lang="en-US" dirty="0" err="1"/>
              <a:t>dx.doi.org</a:t>
            </a:r>
            <a:r>
              <a:rPr lang="en-US" dirty="0"/>
              <a:t>/10.1016/j.infsof.2008.09.009. 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journal.frontiersin.org</a:t>
            </a:r>
            <a:r>
              <a:rPr lang="en-US" dirty="0"/>
              <a:t>/journal/energy-research/section/process-and-energy-systems-engineering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44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tense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Past tense</a:t>
            </a:r>
          </a:p>
          <a:p>
            <a:pPr marL="0" indent="0">
              <a:buNone/>
            </a:pPr>
            <a:r>
              <a:rPr lang="en-US" dirty="0"/>
              <a:t>	Smith (2005) </a:t>
            </a:r>
            <a:r>
              <a:rPr lang="en-US" b="1" dirty="0">
                <a:solidFill>
                  <a:srgbClr val="FF0000"/>
                </a:solidFill>
              </a:rPr>
              <a:t>developed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 method for … (active)</a:t>
            </a:r>
          </a:p>
          <a:p>
            <a:pPr marL="0" indent="0">
              <a:buNone/>
            </a:pPr>
            <a:r>
              <a:rPr lang="en-US" dirty="0"/>
              <a:t>	The data </a:t>
            </a:r>
            <a:r>
              <a:rPr lang="en-US" b="1" dirty="0">
                <a:solidFill>
                  <a:srgbClr val="FF0000"/>
                </a:solidFill>
              </a:rPr>
              <a:t>was analyzed </a:t>
            </a:r>
            <a:r>
              <a:rPr lang="en-US" dirty="0"/>
              <a:t>using …  (passive)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Present perfect</a:t>
            </a:r>
          </a:p>
          <a:p>
            <a:pPr marL="0" indent="0">
              <a:buNone/>
            </a:pPr>
            <a:r>
              <a:rPr lang="en-US" dirty="0"/>
              <a:t>	Biodiesel </a:t>
            </a:r>
            <a:r>
              <a:rPr lang="en-US" b="1" dirty="0">
                <a:solidFill>
                  <a:srgbClr val="FF0000"/>
                </a:solidFill>
              </a:rPr>
              <a:t>has received </a:t>
            </a:r>
            <a:r>
              <a:rPr lang="en-US" dirty="0"/>
              <a:t>much attention 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Sugarcase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is classified </a:t>
            </a:r>
            <a:r>
              <a:rPr lang="en-US" dirty="0"/>
              <a:t>as …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Present</a:t>
            </a:r>
          </a:p>
          <a:p>
            <a:pPr marL="0" indent="0">
              <a:buNone/>
            </a:pPr>
            <a:r>
              <a:rPr lang="en-US" dirty="0"/>
              <a:t>	Figure 1 </a:t>
            </a:r>
            <a:r>
              <a:rPr lang="en-US" b="1" dirty="0">
                <a:solidFill>
                  <a:srgbClr val="FF0000"/>
                </a:solidFill>
              </a:rPr>
              <a:t>shows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	Distillation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 process …</a:t>
            </a:r>
          </a:p>
        </p:txBody>
      </p:sp>
    </p:spTree>
    <p:extLst>
      <p:ext uri="{BB962C8B-B14F-4D97-AF65-F5344CB8AC3E}">
        <p14:creationId xmlns:p14="http://schemas.microsoft.com/office/powerpoint/2010/main" val="2068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42726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Assignment 1: Describing your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17367"/>
            <a:ext cx="8229600" cy="57590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900" noProof="0" dirty="0"/>
              <a:t>Format</a:t>
            </a:r>
            <a:endParaRPr lang="en-US" noProof="0" dirty="0"/>
          </a:p>
          <a:p>
            <a:pPr marL="914400" lvl="1" indent="-514350">
              <a:buFont typeface="Arial"/>
              <a:buChar char="•"/>
            </a:pPr>
            <a:r>
              <a:rPr lang="en-US" noProof="0" dirty="0"/>
              <a:t>Length: 1-2 power points slides (</a:t>
            </a:r>
            <a:r>
              <a:rPr lang="en-US" noProof="0" dirty="0" err="1"/>
              <a:t>ppt</a:t>
            </a:r>
            <a:r>
              <a:rPr lang="en-US" noProof="0" dirty="0"/>
              <a:t>(x) or pdf), Word file</a:t>
            </a:r>
          </a:p>
          <a:p>
            <a:pPr marL="914400" lvl="1" indent="-514350">
              <a:buFont typeface="Arial"/>
              <a:buChar char="•"/>
            </a:pPr>
            <a:r>
              <a:rPr lang="en-US" noProof="0" dirty="0"/>
              <a:t>Form: Bulleted lists, short paragraph</a:t>
            </a:r>
          </a:p>
          <a:p>
            <a:pPr marL="914400" lvl="1" indent="-514350">
              <a:buFont typeface="Arial"/>
              <a:buChar char="•"/>
            </a:pPr>
            <a:r>
              <a:rPr lang="en-US" noProof="0" dirty="0"/>
              <a:t>Include a graph/picture illustrating the topic</a:t>
            </a:r>
          </a:p>
          <a:p>
            <a:pPr marL="914400" lvl="1" indent="-514350">
              <a:buFont typeface="Arial"/>
              <a:buChar char="•"/>
            </a:pPr>
            <a:endParaRPr lang="en-US" noProof="0" dirty="0"/>
          </a:p>
          <a:p>
            <a:pPr marL="0" indent="0">
              <a:buNone/>
            </a:pPr>
            <a:r>
              <a:rPr lang="en-US" sz="2900" noProof="0" dirty="0"/>
              <a:t>Contents</a:t>
            </a:r>
            <a:endParaRPr lang="en-US" noProof="0" dirty="0"/>
          </a:p>
          <a:p>
            <a:pPr marL="857250" lvl="1" indent="-457200">
              <a:buFont typeface="+mj-lt"/>
              <a:buAutoNum type="arabicPeriod"/>
            </a:pPr>
            <a:r>
              <a:rPr lang="en-US" noProof="0" dirty="0"/>
              <a:t>Heading (your topic)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noProof="0" dirty="0"/>
              <a:t>Field of study/research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noProof="0" dirty="0"/>
              <a:t>Describe/define the topic with two to three sentences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noProof="0" dirty="0"/>
              <a:t>Importance of this topic to the scientific community?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noProof="0" dirty="0"/>
              <a:t>Importance of this topic to the industry?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noProof="0" dirty="0"/>
              <a:t>Why you chose this topic? </a:t>
            </a:r>
          </a:p>
          <a:p>
            <a:pPr lvl="2" indent="-342900"/>
            <a:r>
              <a:rPr lang="en-US" noProof="0" dirty="0"/>
              <a:t>Extending your BSc thesis</a:t>
            </a:r>
          </a:p>
          <a:p>
            <a:pPr lvl="2" indent="-342900"/>
            <a:r>
              <a:rPr lang="en-US" noProof="0" dirty="0"/>
              <a:t>Potential topic for MSc thesis</a:t>
            </a:r>
          </a:p>
          <a:p>
            <a:pPr lvl="2" indent="-342900"/>
            <a:r>
              <a:rPr lang="en-US" noProof="0" dirty="0"/>
              <a:t>Related to a current course in which you are participating </a:t>
            </a:r>
          </a:p>
          <a:p>
            <a:pPr lvl="2" indent="-342900"/>
            <a:r>
              <a:rPr lang="en-US" noProof="0" dirty="0"/>
              <a:t>Other</a:t>
            </a:r>
          </a:p>
          <a:p>
            <a:pPr lvl="2" indent="-342900"/>
            <a:endParaRPr lang="en-US" noProof="0" dirty="0"/>
          </a:p>
        </p:txBody>
      </p:sp>
      <p:pic>
        <p:nvPicPr>
          <p:cNvPr id="4" name="Picture 3" descr="lapto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621" y="817364"/>
            <a:ext cx="1678836" cy="1622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924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Tense: literature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Read through a paragraph/sentences that </a:t>
            </a:r>
            <a:r>
              <a:rPr lang="en-US" b="1" dirty="0"/>
              <a:t>reviews previous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Locate the main verbs.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tense is used predominantly?</a:t>
            </a:r>
          </a:p>
        </p:txBody>
      </p:sp>
    </p:spTree>
    <p:extLst>
      <p:ext uri="{BB962C8B-B14F-4D97-AF65-F5344CB8AC3E}">
        <p14:creationId xmlns:p14="http://schemas.microsoft.com/office/powerpoint/2010/main" val="1502017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Tense: purpose(s)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Read through the last paragraph/sentences that </a:t>
            </a:r>
            <a:r>
              <a:rPr lang="en-US" b="1" dirty="0"/>
              <a:t>outline the paper’s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Locate the main verbs.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tense is used predominantly?</a:t>
            </a:r>
          </a:p>
        </p:txBody>
      </p:sp>
    </p:spTree>
    <p:extLst>
      <p:ext uri="{BB962C8B-B14F-4D97-AF65-F5344CB8AC3E}">
        <p14:creationId xmlns:p14="http://schemas.microsoft.com/office/powerpoint/2010/main" val="2851589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Ho, D. P., Ngo, H. H., and </a:t>
            </a:r>
            <a:r>
              <a:rPr lang="en-US" dirty="0" err="1"/>
              <a:t>Guo</a:t>
            </a:r>
            <a:r>
              <a:rPr lang="en-US" dirty="0"/>
              <a:t>, W. (2014). A mini review on renewable sources for biofuel. </a:t>
            </a:r>
            <a:r>
              <a:rPr lang="en-US" i="1" dirty="0" err="1"/>
              <a:t>Bioresource</a:t>
            </a:r>
            <a:r>
              <a:rPr lang="en-US" i="1" dirty="0"/>
              <a:t> Technology</a:t>
            </a:r>
            <a:r>
              <a:rPr lang="en-US" dirty="0"/>
              <a:t>, 169(0):742 – 749.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22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70" y="319890"/>
            <a:ext cx="6800097" cy="420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217771" y="2838384"/>
            <a:ext cx="533472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637069" y="394637"/>
            <a:ext cx="1915428" cy="1347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Move 1-1 Claiming centrality</a:t>
            </a:r>
          </a:p>
          <a:p>
            <a:r>
              <a:rPr lang="fi-FI" sz="1600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fi-FI" sz="1600" dirty="0">
                <a:solidFill>
                  <a:prstClr val="white"/>
                </a:solidFill>
                <a:latin typeface="Calibri"/>
              </a:rPr>
              <a:t> globally important issues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37068" y="2074768"/>
            <a:ext cx="1915428" cy="673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Move 1-2 Topic generalizations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69691" y="2985840"/>
            <a:ext cx="2011680" cy="15411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Move 1-3 Reviewing previous research</a:t>
            </a:r>
          </a:p>
          <a:p>
            <a:r>
              <a:rPr lang="fi-FI" sz="1600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fi-FI" sz="1600" dirty="0">
                <a:solidFill>
                  <a:prstClr val="white"/>
                </a:solidFill>
                <a:latin typeface="Calibri"/>
              </a:rPr>
              <a:t> Defining the key concept (Bioenergy)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  <a:p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217770" y="1742173"/>
            <a:ext cx="533472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1" y="6306012"/>
            <a:ext cx="4909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Ho et al. (2014). A mini review on renewable sources for biofuel. </a:t>
            </a:r>
            <a:br>
              <a:rPr lang="en-US" sz="1400" dirty="0">
                <a:solidFill>
                  <a:prstClr val="black"/>
                </a:solidFill>
                <a:latin typeface="Calibri"/>
              </a:rPr>
            </a:br>
            <a:r>
              <a:rPr lang="en-US" sz="1400" i="1" dirty="0" err="1">
                <a:solidFill>
                  <a:prstClr val="black"/>
                </a:solidFill>
                <a:latin typeface="Calibri"/>
              </a:rPr>
              <a:t>Bioresource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 Technology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169(0):742 – 749.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92489" y="874293"/>
            <a:ext cx="1787282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8864" y="1184136"/>
            <a:ext cx="2333625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6445" y="2035003"/>
            <a:ext cx="445674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2886" y="2850140"/>
            <a:ext cx="1265117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8210" y="3412986"/>
            <a:ext cx="1076991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72889" y="4013061"/>
            <a:ext cx="979083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5102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31" y="845971"/>
            <a:ext cx="6573554" cy="509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3256548" y="1915427"/>
            <a:ext cx="741145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67560" y="380727"/>
            <a:ext cx="2194559" cy="13956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Move 1-2 Topic generalizations</a:t>
            </a:r>
          </a:p>
          <a:p>
            <a:r>
              <a:rPr lang="fi-FI" sz="1600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fi-FI" sz="1600" dirty="0">
                <a:solidFill>
                  <a:prstClr val="white"/>
                </a:solidFill>
                <a:latin typeface="Calibri"/>
              </a:rPr>
              <a:t> Defining the key concept (Bioenergy)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57936" y="1936687"/>
            <a:ext cx="2136809" cy="11626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Move 1-3 Reviewing previous research</a:t>
            </a:r>
          </a:p>
          <a:p>
            <a:r>
              <a:rPr lang="fi-FI" sz="1600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fi-FI" sz="1600" dirty="0">
                <a:solidFill>
                  <a:prstClr val="white"/>
                </a:solidFill>
                <a:latin typeface="Calibri"/>
              </a:rPr>
              <a:t> Importance of biofuels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57935" y="3165919"/>
            <a:ext cx="2136809" cy="3268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1st gen biofuel tech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67560" y="3588823"/>
            <a:ext cx="2136809" cy="1329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prstClr val="white"/>
                </a:solidFill>
                <a:latin typeface="Calibri"/>
              </a:rPr>
              <a:t>2nd gen biofuel tech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428198" y="5128661"/>
            <a:ext cx="723980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67559" y="5207267"/>
            <a:ext cx="2204188" cy="80852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prstClr val="white"/>
                </a:solidFill>
                <a:latin typeface="Calibri"/>
              </a:rPr>
              <a:t>Move 2 Gap/problem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1" y="6306012"/>
            <a:ext cx="4909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Ho et al. (2014). A mini review on renewable sources for biofuel. </a:t>
            </a:r>
            <a:br>
              <a:rPr lang="en-US" sz="1400" dirty="0">
                <a:solidFill>
                  <a:prstClr val="black"/>
                </a:solidFill>
                <a:latin typeface="Calibri"/>
              </a:rPr>
            </a:br>
            <a:r>
              <a:rPr lang="en-US" sz="1400" i="1" dirty="0" err="1">
                <a:solidFill>
                  <a:prstClr val="black"/>
                </a:solidFill>
                <a:latin typeface="Calibri"/>
              </a:rPr>
              <a:t>Bioresource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 Technology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169(0):742 – 749.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664" y="1915427"/>
            <a:ext cx="979083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4930" y="2182904"/>
            <a:ext cx="2303121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13998" y="2963635"/>
            <a:ext cx="1044078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5823" y="3508358"/>
            <a:ext cx="2615702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37698" y="5146044"/>
            <a:ext cx="1225052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041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05" y="934252"/>
            <a:ext cx="6650556" cy="297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003784" y="1203757"/>
            <a:ext cx="566421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29061" y="327860"/>
            <a:ext cx="2204188" cy="80852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prstClr val="white"/>
                </a:solidFill>
                <a:latin typeface="Calibri"/>
              </a:rPr>
              <a:t>Move 2 Gap/problem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29061" y="1395666"/>
            <a:ext cx="2204188" cy="13475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prstClr val="white"/>
                </a:solidFill>
                <a:latin typeface="Calibri"/>
              </a:rPr>
              <a:t>Move 3 </a:t>
            </a:r>
          </a:p>
          <a:p>
            <a:r>
              <a:rPr lang="fi-FI" b="1" dirty="0">
                <a:solidFill>
                  <a:prstClr val="white"/>
                </a:solidFill>
                <a:latin typeface="Calibri"/>
              </a:rPr>
              <a:t>Filling a gap </a:t>
            </a:r>
            <a:r>
              <a:rPr lang="fi-FI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 Utilizing residues and wastes (solution)</a:t>
            </a:r>
            <a:endParaRPr lang="fi-FI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29061" y="2810577"/>
            <a:ext cx="2204188" cy="14149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prstClr val="white"/>
                </a:solidFill>
                <a:latin typeface="Calibri"/>
              </a:rPr>
              <a:t>Move 3-1A </a:t>
            </a:r>
          </a:p>
          <a:p>
            <a:r>
              <a:rPr lang="fi-FI" b="1" dirty="0">
                <a:solidFill>
                  <a:prstClr val="white"/>
                </a:solidFill>
                <a:latin typeface="Calibri"/>
              </a:rPr>
              <a:t>Outlining purpose of this paper</a:t>
            </a:r>
            <a:endParaRPr lang="fi-FI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6387" y="4774131"/>
            <a:ext cx="6198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prstClr val="black"/>
                </a:solidFill>
                <a:latin typeface="Calibri"/>
              </a:rPr>
              <a:t>Note how all the claims and facts are supported with citations throughout the introduction.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1" y="6306012"/>
            <a:ext cx="4909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Ho et al. (2014). A mini review on renewable sources for biofuel. </a:t>
            </a:r>
            <a:br>
              <a:rPr lang="en-US" sz="1400" dirty="0">
                <a:solidFill>
                  <a:prstClr val="black"/>
                </a:solidFill>
                <a:latin typeface="Calibri"/>
              </a:rPr>
            </a:br>
            <a:r>
              <a:rPr lang="en-US" sz="1400" i="1" dirty="0" err="1">
                <a:solidFill>
                  <a:prstClr val="black"/>
                </a:solidFill>
                <a:latin typeface="Calibri"/>
              </a:rPr>
              <a:t>Bioresource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 Technology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169(0):742 – 749.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28148" y="1478919"/>
            <a:ext cx="2672852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2726" y="2038488"/>
            <a:ext cx="962025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5373" y="1767088"/>
            <a:ext cx="3653927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8775" y="2810577"/>
            <a:ext cx="962025" cy="27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824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7300-84C8-40AD-B964-F555023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organization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F87-A916-4034-B5D7-9A9E6AE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problem-solution pattern</a:t>
            </a:r>
          </a:p>
          <a:p>
            <a:r>
              <a:rPr lang="en-GB" dirty="0"/>
              <a:t>The CARS model</a:t>
            </a:r>
          </a:p>
          <a:p>
            <a:r>
              <a:rPr lang="en-GB" b="1" dirty="0"/>
              <a:t>Extended definitions</a:t>
            </a:r>
          </a:p>
        </p:txBody>
      </p:sp>
    </p:spTree>
    <p:extLst>
      <p:ext uri="{BB962C8B-B14F-4D97-AF65-F5344CB8AC3E}">
        <p14:creationId xmlns:p14="http://schemas.microsoft.com/office/powerpoint/2010/main" val="718494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9553C752-2410-44E4-A95B-34B6177E769E}" type="slidenum">
              <a:rPr lang="en-US" altLang="en-US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8001000" cy="609600"/>
          </a:xfrm>
        </p:spPr>
        <p:txBody>
          <a:bodyPr/>
          <a:lstStyle/>
          <a:p>
            <a:pPr algn="l" eaLnBrk="1" hangingPunct="1"/>
            <a:r>
              <a:rPr lang="en-US" altLang="ja-JP" sz="3200" b="1">
                <a:solidFill>
                  <a:srgbClr val="000099"/>
                </a:solidFill>
                <a:ea typeface="ＭＳ Ｐゴシック" pitchFamily="34" charset="-128"/>
              </a:rPr>
              <a:t>What is a definition?</a:t>
            </a:r>
            <a:endParaRPr lang="en-GB" altLang="en-US" sz="3200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97695" y="2053430"/>
            <a:ext cx="576500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A definition answers the question </a:t>
            </a:r>
            <a:r>
              <a:rPr lang="en-US" altLang="en-US" sz="2800" dirty="0">
                <a:solidFill>
                  <a:srgbClr val="CC0000"/>
                </a:solidFill>
                <a:latin typeface="Arial Black" pitchFamily="34" charset="0"/>
              </a:rPr>
              <a:t>“what is it”?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800" dirty="0">
                <a:solidFill>
                  <a:srgbClr val="000000"/>
                </a:solidFill>
              </a:rPr>
              <a:t>A definition gives readers information about the meanings of terms and concepts.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77" y="1276350"/>
            <a:ext cx="4101830" cy="40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178CC5D7-A3AC-49A7-BEB5-66886EA68C9D}" type="slidenum">
              <a:rPr lang="en-US" altLang="en-US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381000"/>
            <a:ext cx="8294687" cy="609600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solidFill>
                  <a:schemeClr val="accent2"/>
                </a:solidFill>
              </a:rPr>
              <a:t>How much information do readers need?</a:t>
            </a:r>
            <a:endParaRPr lang="en-GB" altLang="en-US" sz="3200" b="1">
              <a:solidFill>
                <a:schemeClr val="accent2"/>
              </a:solidFill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139157" y="1744663"/>
            <a:ext cx="8001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fi-FI" altLang="en-US" sz="2400" dirty="0" err="1">
                <a:solidFill>
                  <a:srgbClr val="000000"/>
                </a:solidFill>
              </a:rPr>
              <a:t>Always</a:t>
            </a:r>
            <a:r>
              <a:rPr lang="fi-FI" altLang="en-US" sz="2400" dirty="0">
                <a:solidFill>
                  <a:srgbClr val="000000"/>
                </a:solidFill>
              </a:rPr>
              <a:t> </a:t>
            </a:r>
            <a:r>
              <a:rPr lang="fi-FI" altLang="en-US" sz="2400" dirty="0" err="1">
                <a:solidFill>
                  <a:srgbClr val="000000"/>
                </a:solidFill>
              </a:rPr>
              <a:t>define</a:t>
            </a:r>
            <a:r>
              <a:rPr lang="fi-FI" altLang="en-US" sz="2400" dirty="0">
                <a:solidFill>
                  <a:srgbClr val="000000"/>
                </a:solidFill>
              </a:rPr>
              <a:t> </a:t>
            </a:r>
            <a:r>
              <a:rPr lang="fi-FI" altLang="en-US" sz="2400" dirty="0">
                <a:solidFill>
                  <a:srgbClr val="3333CC"/>
                </a:solidFill>
                <a:latin typeface="Arial Black" pitchFamily="34" charset="0"/>
              </a:rPr>
              <a:t>new </a:t>
            </a:r>
            <a:r>
              <a:rPr lang="fi-FI" altLang="en-US" sz="2400" dirty="0" err="1">
                <a:solidFill>
                  <a:srgbClr val="3333CC"/>
                </a:solidFill>
                <a:latin typeface="Arial Black" pitchFamily="34" charset="0"/>
              </a:rPr>
              <a:t>terms</a:t>
            </a:r>
            <a:r>
              <a:rPr lang="fi-FI" altLang="en-US" sz="2400" dirty="0">
                <a:solidFill>
                  <a:srgbClr val="000000"/>
                </a:solidFill>
              </a:rPr>
              <a:t> and </a:t>
            </a:r>
            <a:r>
              <a:rPr lang="fi-FI" altLang="en-US" sz="2400" dirty="0" err="1">
                <a:solidFill>
                  <a:srgbClr val="000000"/>
                </a:solidFill>
              </a:rPr>
              <a:t>concepts</a:t>
            </a:r>
            <a:r>
              <a:rPr lang="fi-FI" altLang="en-US" sz="2400" dirty="0">
                <a:solidFill>
                  <a:srgbClr val="000000"/>
                </a:solidFill>
              </a:rPr>
              <a:t>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fi-FI" altLang="en-US" sz="2400" dirty="0" err="1">
                <a:solidFill>
                  <a:srgbClr val="000000"/>
                </a:solidFill>
              </a:rPr>
              <a:t>Define</a:t>
            </a:r>
            <a:r>
              <a:rPr lang="fi-FI" altLang="en-US" sz="2400" dirty="0">
                <a:solidFill>
                  <a:srgbClr val="000000"/>
                </a:solidFill>
              </a:rPr>
              <a:t> </a:t>
            </a:r>
            <a:r>
              <a:rPr lang="fi-FI" altLang="en-US" sz="2400" dirty="0" err="1">
                <a:solidFill>
                  <a:srgbClr val="000000"/>
                </a:solidFill>
              </a:rPr>
              <a:t>terms</a:t>
            </a:r>
            <a:r>
              <a:rPr lang="fi-FI" altLang="en-US" sz="2400" dirty="0">
                <a:solidFill>
                  <a:srgbClr val="000000"/>
                </a:solidFill>
              </a:rPr>
              <a:t> </a:t>
            </a:r>
            <a:r>
              <a:rPr lang="fi-FI" altLang="en-US" sz="2400" dirty="0" err="1">
                <a:solidFill>
                  <a:srgbClr val="000000"/>
                </a:solidFill>
              </a:rPr>
              <a:t>you</a:t>
            </a:r>
            <a:r>
              <a:rPr lang="fi-FI" altLang="en-US" sz="2400" dirty="0">
                <a:solidFill>
                  <a:srgbClr val="000000"/>
                </a:solidFill>
              </a:rPr>
              <a:t> </a:t>
            </a:r>
            <a:r>
              <a:rPr lang="fi-FI" altLang="en-US" sz="2400" dirty="0" err="1">
                <a:solidFill>
                  <a:srgbClr val="000000"/>
                </a:solidFill>
              </a:rPr>
              <a:t>use</a:t>
            </a:r>
            <a:r>
              <a:rPr lang="fi-FI" altLang="en-US" sz="2400" dirty="0">
                <a:solidFill>
                  <a:srgbClr val="000000"/>
                </a:solidFill>
              </a:rPr>
              <a:t> in a </a:t>
            </a:r>
            <a:r>
              <a:rPr lang="fi-FI" altLang="en-US" sz="2400" dirty="0" err="1">
                <a:solidFill>
                  <a:srgbClr val="3333CC"/>
                </a:solidFill>
                <a:latin typeface="Arial Black" pitchFamily="34" charset="0"/>
              </a:rPr>
              <a:t>non-standard</a:t>
            </a:r>
            <a:r>
              <a:rPr lang="fi-FI" altLang="en-US" sz="2400" dirty="0">
                <a:solidFill>
                  <a:srgbClr val="000000"/>
                </a:solidFill>
              </a:rPr>
              <a:t> </a:t>
            </a:r>
            <a:r>
              <a:rPr lang="fi-FI" altLang="en-US" sz="2400" dirty="0" err="1">
                <a:solidFill>
                  <a:srgbClr val="000000"/>
                </a:solidFill>
              </a:rPr>
              <a:t>way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Define the terms you use if you are </a:t>
            </a:r>
            <a:r>
              <a:rPr lang="en-US" altLang="en-US" sz="2400" dirty="0">
                <a:solidFill>
                  <a:srgbClr val="3333CC"/>
                </a:solidFill>
                <a:latin typeface="Arial Black" pitchFamily="34" charset="0"/>
              </a:rPr>
              <a:t>unsure</a:t>
            </a:r>
            <a:r>
              <a:rPr lang="en-US" altLang="en-US" sz="2400" dirty="0">
                <a:solidFill>
                  <a:srgbClr val="000000"/>
                </a:solidFill>
              </a:rPr>
              <a:t> readers will understand them.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The less readers know about the topic, the more you need to explain the terms using language they can understand.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9916A22C-F606-4CD4-8BC2-4294FF494FA8}" type="slidenum">
              <a:rPr lang="en-US" altLang="en-US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4" y="381000"/>
            <a:ext cx="8294687" cy="609600"/>
          </a:xfrm>
        </p:spPr>
        <p:txBody>
          <a:bodyPr/>
          <a:lstStyle/>
          <a:p>
            <a:pPr algn="l" eaLnBrk="1" hangingPunct="1"/>
            <a:r>
              <a:rPr lang="en-GB" altLang="en-US" sz="32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Types of Definition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2209800" y="1287463"/>
            <a:ext cx="8001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GB" altLang="en-US" sz="2800" b="1">
                <a:solidFill>
                  <a:srgbClr val="808080"/>
                </a:solidFill>
              </a:rPr>
              <a:t>Parenthetical definition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GB" altLang="en-US" sz="2800" b="1">
                <a:solidFill>
                  <a:srgbClr val="808080"/>
                </a:solidFill>
              </a:rPr>
              <a:t>Sentence definition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GB" altLang="en-US" sz="2800" b="1">
                <a:solidFill>
                  <a:srgbClr val="808080"/>
                </a:solidFill>
              </a:rPr>
              <a:t>Extended definition</a:t>
            </a:r>
          </a:p>
        </p:txBody>
      </p:sp>
    </p:spTree>
    <p:extLst>
      <p:ext uri="{BB962C8B-B14F-4D97-AF65-F5344CB8AC3E}">
        <p14:creationId xmlns:p14="http://schemas.microsoft.com/office/powerpoint/2010/main" val="207986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850106"/>
          </a:xfrm>
        </p:spPr>
        <p:txBody>
          <a:bodyPr/>
          <a:lstStyle/>
          <a:p>
            <a:r>
              <a:rPr lang="en-US" noProof="0" dirty="0">
                <a:solidFill>
                  <a:schemeClr val="tx2"/>
                </a:solidFill>
              </a:rPr>
              <a:t>How to give feedback?</a:t>
            </a:r>
          </a:p>
        </p:txBody>
      </p:sp>
      <p:pic>
        <p:nvPicPr>
          <p:cNvPr id="4" name="Picture 18" descr="C:\Users\jani\AppData\Local\Microsoft\Windows\Temporary Internet Files\Content.IE5\ENE5EBHM\MC9004339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604" y="1"/>
            <a:ext cx="1212527" cy="12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ni\AppData\Local\Microsoft\Windows\Temporary Internet Files\Content.IE5\ENE5EBHM\MC900232768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132856"/>
            <a:ext cx="372450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7145" y="1191146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 b="1" dirty="0"/>
              <a:t>The Hamburger Model</a:t>
            </a:r>
            <a:endParaRPr lang="en-US" sz="2800" b="1" dirty="0"/>
          </a:p>
        </p:txBody>
      </p:sp>
      <p:sp>
        <p:nvSpPr>
          <p:cNvPr id="9" name="Right Arrow Callout 8"/>
          <p:cNvSpPr/>
          <p:nvPr/>
        </p:nvSpPr>
        <p:spPr>
          <a:xfrm flipH="1">
            <a:off x="5663952" y="2734113"/>
            <a:ext cx="4536504" cy="8640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6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What is good? </a:t>
            </a:r>
            <a:br>
              <a:rPr lang="fi-FI" dirty="0"/>
            </a:br>
            <a:r>
              <a:rPr lang="fi-FI" dirty="0"/>
              <a:t>(soft, the bun)</a:t>
            </a:r>
            <a:endParaRPr lang="en-US" dirty="0"/>
          </a:p>
        </p:txBody>
      </p:sp>
      <p:sp>
        <p:nvSpPr>
          <p:cNvPr id="12" name="Right Arrow Callout 11"/>
          <p:cNvSpPr/>
          <p:nvPr/>
        </p:nvSpPr>
        <p:spPr>
          <a:xfrm flipH="1">
            <a:off x="5735960" y="3861048"/>
            <a:ext cx="4464496" cy="129614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1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could be improved? How? </a:t>
            </a:r>
            <a:r>
              <a:rPr lang="en-US" b="1" dirty="0"/>
              <a:t>Constructive</a:t>
            </a:r>
            <a:r>
              <a:rPr lang="en-US" b="1" i="1" dirty="0"/>
              <a:t> </a:t>
            </a:r>
            <a:r>
              <a:rPr lang="en-US" dirty="0"/>
              <a:t>suggestions </a:t>
            </a:r>
            <a:br>
              <a:rPr lang="en-US" dirty="0"/>
            </a:br>
            <a:r>
              <a:rPr lang="en-US" dirty="0"/>
              <a:t>for further development </a:t>
            </a:r>
            <a:br>
              <a:rPr lang="en-US" dirty="0"/>
            </a:br>
            <a:r>
              <a:rPr lang="en-US" dirty="0"/>
              <a:t>(nourishment, the beef and veggies)</a:t>
            </a:r>
          </a:p>
        </p:txBody>
      </p:sp>
      <p:sp>
        <p:nvSpPr>
          <p:cNvPr id="13" name="Right Arrow Callout 12"/>
          <p:cNvSpPr/>
          <p:nvPr/>
        </p:nvSpPr>
        <p:spPr>
          <a:xfrm flipH="1">
            <a:off x="5663952" y="5373216"/>
            <a:ext cx="4536504" cy="8640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8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Summary of strengths and areas for improvement</a:t>
            </a:r>
            <a:br>
              <a:rPr lang="fi-FI" dirty="0"/>
            </a:br>
            <a:r>
              <a:rPr lang="fi-FI" dirty="0"/>
              <a:t>(soft, the bun)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4C27A99-BFEC-4D91-B9ED-624C06764FBC}" type="slidenum">
              <a:rPr lang="en-US" altLang="en-US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381000"/>
            <a:ext cx="8294687" cy="609600"/>
          </a:xfrm>
        </p:spPr>
        <p:txBody>
          <a:bodyPr/>
          <a:lstStyle/>
          <a:p>
            <a:pPr algn="l" eaLnBrk="1" hangingPunct="1"/>
            <a:r>
              <a:rPr lang="en-GB" altLang="en-US" sz="3200" b="1">
                <a:solidFill>
                  <a:schemeClr val="accent2"/>
                </a:solidFill>
              </a:rPr>
              <a:t>Types of Definition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209800" y="1287463"/>
            <a:ext cx="8001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GB" alt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Parenthetical definition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GB" altLang="en-US" sz="2800" b="1" dirty="0">
                <a:solidFill>
                  <a:srgbClr val="808080"/>
                </a:solidFill>
              </a:rPr>
              <a:t>Sentence definition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GB" altLang="en-US" sz="2800" b="1" dirty="0">
                <a:solidFill>
                  <a:srgbClr val="808080"/>
                </a:solidFill>
              </a:rPr>
              <a:t>Extended definition</a:t>
            </a:r>
          </a:p>
        </p:txBody>
      </p:sp>
    </p:spTree>
    <p:extLst>
      <p:ext uri="{BB962C8B-B14F-4D97-AF65-F5344CB8AC3E}">
        <p14:creationId xmlns:p14="http://schemas.microsoft.com/office/powerpoint/2010/main" val="125805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85F11BE-A06A-4481-ABB4-8BF3A2A04BEB}" type="slidenum">
              <a:rPr lang="en-US" altLang="en-US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333376"/>
            <a:ext cx="8075613" cy="574675"/>
          </a:xfrm>
        </p:spPr>
        <p:txBody>
          <a:bodyPr/>
          <a:lstStyle/>
          <a:p>
            <a:pPr algn="l" eaLnBrk="1" hangingPunct="1"/>
            <a:r>
              <a:rPr lang="en-GB" altLang="en-US" sz="3200" b="1">
                <a:solidFill>
                  <a:schemeClr val="bg2"/>
                </a:solidFill>
              </a:rPr>
              <a:t>1. Parenthetical Definition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209800" y="1287463"/>
            <a:ext cx="845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14288" defTabSz="531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531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531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531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531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531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531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531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531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400" b="1">
                <a:solidFill>
                  <a:srgbClr val="3333CC"/>
                </a:solidFill>
              </a:rPr>
              <a:t>A parenthetical definition </a:t>
            </a:r>
            <a:r>
              <a:rPr lang="en-GB" altLang="en-US" sz="2400">
                <a:solidFill>
                  <a:srgbClr val="000000"/>
                </a:solidFill>
              </a:rPr>
              <a:t>explains a term briefly in parenthesis or between commas using synonyms or examples.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altLang="en-US" sz="24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400">
                <a:solidFill>
                  <a:srgbClr val="808080"/>
                </a:solidFill>
              </a:rPr>
              <a:t>Examples: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400" b="1">
                <a:solidFill>
                  <a:srgbClr val="3333CC"/>
                </a:solidFill>
              </a:rPr>
              <a:t>		A term</a:t>
            </a:r>
            <a:r>
              <a:rPr lang="en-GB" altLang="en-US" sz="2400" b="1">
                <a:solidFill>
                  <a:srgbClr val="FF0000"/>
                </a:solidFill>
              </a:rPr>
              <a:t> (</a:t>
            </a:r>
            <a:r>
              <a:rPr lang="en-GB" altLang="en-US" sz="2400">
                <a:solidFill>
                  <a:srgbClr val="000000"/>
                </a:solidFill>
              </a:rPr>
              <a:t>definition</a:t>
            </a:r>
            <a:r>
              <a:rPr lang="en-GB" altLang="en-US" sz="2400" b="1">
                <a:solidFill>
                  <a:srgbClr val="FF0000"/>
                </a:solidFill>
              </a:rPr>
              <a:t>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400" b="1">
                <a:solidFill>
                  <a:srgbClr val="3333CC"/>
                </a:solidFill>
              </a:rPr>
              <a:t>		A term</a:t>
            </a:r>
            <a:r>
              <a:rPr lang="en-GB" altLang="en-US" sz="2400" b="1"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en-GB" altLang="en-US" sz="2400" b="1">
                <a:solidFill>
                  <a:srgbClr val="FF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definition</a:t>
            </a:r>
            <a:r>
              <a:rPr lang="en-GB" altLang="en-US" sz="2400" b="1">
                <a:solidFill>
                  <a:srgbClr val="FF0000"/>
                </a:solidFill>
                <a:latin typeface="Arial Black" pitchFamily="34" charset="0"/>
              </a:rPr>
              <a:t>,</a:t>
            </a: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43250" y="4292601"/>
            <a:ext cx="7056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09800" y="1196976"/>
            <a:ext cx="8458200" cy="38164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288" indent="-14288" defTabSz="531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531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531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531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531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531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531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531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531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400" b="1" dirty="0">
                <a:solidFill>
                  <a:srgbClr val="3333CC"/>
                </a:solidFill>
              </a:rPr>
              <a:t>	A parenthetical definition </a:t>
            </a:r>
            <a:r>
              <a:rPr lang="en-GB" altLang="en-US" sz="2400" dirty="0">
                <a:solidFill>
                  <a:srgbClr val="000000"/>
                </a:solidFill>
              </a:rPr>
              <a:t>explains a term briefly in </a:t>
            </a:r>
            <a:br>
              <a:rPr lang="en-GB" altLang="en-US" sz="2400" dirty="0">
                <a:solidFill>
                  <a:srgbClr val="000000"/>
                </a:solidFill>
              </a:rPr>
            </a:br>
            <a:r>
              <a:rPr lang="en-GB" altLang="en-US" sz="2400" dirty="0">
                <a:solidFill>
                  <a:srgbClr val="FF0000"/>
                </a:solidFill>
                <a:latin typeface="Arial Black" pitchFamily="34" charset="0"/>
              </a:rPr>
              <a:t>parenthesis</a:t>
            </a:r>
            <a:r>
              <a:rPr lang="en-GB" altLang="en-US" sz="2400" dirty="0">
                <a:solidFill>
                  <a:srgbClr val="000000"/>
                </a:solidFill>
              </a:rPr>
              <a:t> or between </a:t>
            </a:r>
            <a:r>
              <a:rPr lang="en-GB" altLang="en-US" sz="2400" dirty="0">
                <a:solidFill>
                  <a:srgbClr val="FF0000"/>
                </a:solidFill>
                <a:latin typeface="Arial Black" pitchFamily="34" charset="0"/>
              </a:rPr>
              <a:t>commas</a:t>
            </a:r>
            <a:r>
              <a:rPr lang="en-GB" altLang="en-US" sz="2400" dirty="0">
                <a:solidFill>
                  <a:srgbClr val="000000"/>
                </a:solidFill>
              </a:rPr>
              <a:t> using synonyms or </a:t>
            </a:r>
            <a:br>
              <a:rPr lang="en-GB" altLang="en-US" sz="2400" dirty="0">
                <a:solidFill>
                  <a:srgbClr val="000000"/>
                </a:solidFill>
              </a:rPr>
            </a:br>
            <a:r>
              <a:rPr lang="en-GB" altLang="en-US" sz="2400" dirty="0">
                <a:solidFill>
                  <a:srgbClr val="000000"/>
                </a:solidFill>
              </a:rPr>
              <a:t>examples.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altLang="en-US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400" dirty="0">
                <a:solidFill>
                  <a:srgbClr val="808080"/>
                </a:solidFill>
              </a:rPr>
              <a:t>Examples: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400" b="1" dirty="0">
                <a:solidFill>
                  <a:srgbClr val="3333CC"/>
                </a:solidFill>
              </a:rPr>
              <a:t>		A term</a:t>
            </a:r>
            <a:r>
              <a:rPr lang="en-GB" altLang="en-US" sz="2400" b="1" dirty="0">
                <a:solidFill>
                  <a:srgbClr val="FF0000"/>
                </a:solidFill>
              </a:rPr>
              <a:t> (</a:t>
            </a:r>
            <a:r>
              <a:rPr lang="en-GB" altLang="en-US" sz="2400" dirty="0">
                <a:solidFill>
                  <a:srgbClr val="000000"/>
                </a:solidFill>
              </a:rPr>
              <a:t>definition</a:t>
            </a:r>
            <a:r>
              <a:rPr lang="en-GB" altLang="en-US" sz="2400" b="1" dirty="0">
                <a:solidFill>
                  <a:srgbClr val="FF0000"/>
                </a:solidFill>
              </a:rPr>
              <a:t>)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000" dirty="0">
                <a:solidFill>
                  <a:srgbClr val="000000"/>
                </a:solidFill>
              </a:rPr>
              <a:t>		The Mars mission was originally funded to last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	90 sols </a:t>
            </a:r>
            <a:r>
              <a:rPr lang="en-US" altLang="en-US" sz="2000" b="1" dirty="0">
                <a:solidFill>
                  <a:srgbClr val="FF0000"/>
                </a:solidFill>
              </a:rPr>
              <a:t>(</a:t>
            </a:r>
            <a:r>
              <a:rPr lang="en-US" altLang="en-US" sz="2000" b="1" dirty="0">
                <a:solidFill>
                  <a:srgbClr val="000000"/>
                </a:solidFill>
              </a:rPr>
              <a:t>one sol equals 24.65 hours</a:t>
            </a:r>
            <a:r>
              <a:rPr lang="en-US" altLang="en-US" sz="2000" b="1" dirty="0">
                <a:solidFill>
                  <a:srgbClr val="FF0000"/>
                </a:solidFill>
              </a:rPr>
              <a:t>)</a:t>
            </a:r>
            <a:r>
              <a:rPr lang="en-US" altLang="en-US" sz="2000" dirty="0">
                <a:solidFill>
                  <a:srgbClr val="000000"/>
                </a:solidFill>
              </a:rPr>
              <a:t> and to end last April.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altLang="en-US" sz="24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400" b="1" dirty="0">
                <a:solidFill>
                  <a:srgbClr val="3333CC"/>
                </a:solidFill>
              </a:rPr>
              <a:t>		A term</a:t>
            </a:r>
            <a:r>
              <a:rPr lang="en-GB" altLang="en-US" sz="2400" b="1" dirty="0"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definition</a:t>
            </a:r>
            <a:r>
              <a:rPr lang="en-GB" altLang="en-US" sz="2400" b="1" dirty="0">
                <a:solidFill>
                  <a:srgbClr val="FF0000"/>
                </a:solidFill>
                <a:latin typeface="Arial Black" pitchFamily="34" charset="0"/>
              </a:rPr>
              <a:t>,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782889" y="5013326"/>
            <a:ext cx="640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The Mars mission was originally funded to last </a:t>
            </a:r>
            <a:br>
              <a:rPr lang="en-US" altLang="en-US" sz="2000">
                <a:solidFill>
                  <a:srgbClr val="000000"/>
                </a:solidFill>
              </a:rPr>
            </a:br>
            <a:r>
              <a:rPr lang="en-US" altLang="en-US" sz="2000">
                <a:solidFill>
                  <a:srgbClr val="000000"/>
                </a:solidFill>
              </a:rPr>
              <a:t>90 sols</a:t>
            </a:r>
            <a:r>
              <a:rPr lang="en-US" altLang="en-US" sz="2000" b="1"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</a:rPr>
              <a:t>the equivalent of 90 Mars days</a:t>
            </a:r>
            <a:r>
              <a:rPr lang="en-US" altLang="en-US" sz="2000" b="1"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en-US" altLang="en-US" sz="2000">
                <a:solidFill>
                  <a:srgbClr val="000000"/>
                </a:solidFill>
              </a:rPr>
              <a:t> and come to an end last April.</a:t>
            </a:r>
          </a:p>
        </p:txBody>
      </p:sp>
      <p:pic>
        <p:nvPicPr>
          <p:cNvPr id="8200" name="Picture 9" descr="Magnifyinggla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9113" y="260350"/>
            <a:ext cx="863600" cy="863600"/>
          </a:xfrm>
        </p:spPr>
      </p:pic>
    </p:spTree>
    <p:extLst>
      <p:ext uri="{BB962C8B-B14F-4D97-AF65-F5344CB8AC3E}">
        <p14:creationId xmlns:p14="http://schemas.microsoft.com/office/powerpoint/2010/main" val="11253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b="1">
                <a:solidFill>
                  <a:schemeClr val="bg2"/>
                </a:solidFill>
              </a:rPr>
              <a:t>1. Parenthetical Definition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19288" y="1268413"/>
            <a:ext cx="84582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indent="-14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93788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730375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366963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0035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400">
                <a:solidFill>
                  <a:srgbClr val="000000"/>
                </a:solidFill>
              </a:rPr>
              <a:t>Common phrases used in parenthetical definitions</a:t>
            </a:r>
            <a:br>
              <a:rPr lang="en-GB" altLang="en-US" sz="2400">
                <a:solidFill>
                  <a:srgbClr val="000000"/>
                </a:solidFill>
              </a:rPr>
            </a:br>
            <a:endParaRPr lang="en-GB" altLang="en-US" sz="12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400">
                <a:solidFill>
                  <a:srgbClr val="990033"/>
                </a:solidFill>
              </a:rPr>
              <a:t> </a:t>
            </a:r>
            <a:r>
              <a:rPr lang="en-GB" altLang="en-US" sz="2400">
                <a:solidFill>
                  <a:srgbClr val="990033"/>
                </a:solidFill>
                <a:latin typeface="Arial Black" pitchFamily="34" charset="0"/>
              </a:rPr>
              <a:t>e.g.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en-GB" altLang="en-US" sz="2400">
              <a:solidFill>
                <a:srgbClr val="990033"/>
              </a:solidFill>
              <a:latin typeface="Arial Blac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en-GB" altLang="en-US" sz="3200">
              <a:solidFill>
                <a:srgbClr val="990033"/>
              </a:solidFill>
              <a:latin typeface="Arial Blac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400">
                <a:solidFill>
                  <a:srgbClr val="990033"/>
                </a:solidFill>
              </a:rPr>
              <a:t> </a:t>
            </a:r>
            <a:r>
              <a:rPr lang="en-GB" altLang="en-US" sz="2400">
                <a:solidFill>
                  <a:srgbClr val="990033"/>
                </a:solidFill>
                <a:latin typeface="Arial Black" pitchFamily="34" charset="0"/>
              </a:rPr>
              <a:t>such 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en-GB" altLang="en-US" sz="2400">
              <a:solidFill>
                <a:srgbClr val="990033"/>
              </a:solidFill>
              <a:latin typeface="Arial Blac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en-GB" altLang="en-US" sz="2800">
              <a:solidFill>
                <a:srgbClr val="990033"/>
              </a:solidFill>
              <a:latin typeface="Arial Blac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400">
                <a:solidFill>
                  <a:srgbClr val="990033"/>
                </a:solidFill>
              </a:rPr>
              <a:t> i</a:t>
            </a:r>
            <a:r>
              <a:rPr lang="en-GB" altLang="en-US" sz="2400">
                <a:solidFill>
                  <a:srgbClr val="990033"/>
                </a:solidFill>
                <a:latin typeface="Arial Black" pitchFamily="34" charset="0"/>
              </a:rPr>
              <a:t>ncluding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en-GB" altLang="en-US" sz="2400">
              <a:solidFill>
                <a:srgbClr val="990033"/>
              </a:solidFill>
              <a:latin typeface="Arial Blac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en-GB" altLang="en-US" sz="1200">
              <a:solidFill>
                <a:srgbClr val="990033"/>
              </a:solidFill>
              <a:latin typeface="Arial Blac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GB" altLang="en-US" sz="2400">
                <a:solidFill>
                  <a:srgbClr val="990033"/>
                </a:solidFill>
              </a:rPr>
              <a:t> </a:t>
            </a:r>
            <a:r>
              <a:rPr lang="en-GB" altLang="en-US" sz="2400">
                <a:solidFill>
                  <a:srgbClr val="990033"/>
                </a:solidFill>
                <a:latin typeface="Arial Black" pitchFamily="34" charset="0"/>
              </a:rPr>
              <a:t>i.e.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63975" y="3213101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i-FI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863975" y="5157789"/>
            <a:ext cx="59769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On Mars, the average duration between two successive risings of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</a:rPr>
              <a:t>Phobos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is just over </a:t>
            </a:r>
            <a:r>
              <a:rPr lang="en-US" altLang="en-US" b="1" dirty="0">
                <a:solidFill>
                  <a:srgbClr val="3333CC"/>
                </a:solidFill>
                <a:latin typeface="Arial" charset="0"/>
              </a:rPr>
              <a:t>11 hours</a:t>
            </a:r>
            <a:r>
              <a:rPr lang="en-US" altLang="en-US" dirty="0">
                <a:solidFill>
                  <a:srgbClr val="FF0000"/>
                </a:solidFill>
                <a:latin typeface="Arial Black" pitchFamily="34" charset="0"/>
              </a:rPr>
              <a:t>, because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</a:rPr>
              <a:t>Phobos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 rises and sets twice every Martian day.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935414" y="4221163"/>
            <a:ext cx="6048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The mars rover has been designed to perform 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imaging</a:t>
            </a:r>
            <a:r>
              <a:rPr lang="en-US" altLang="ja-JP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driving</a:t>
            </a:r>
            <a:r>
              <a:rPr lang="en-US" altLang="ja-JP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drilling</a:t>
            </a:r>
            <a:r>
              <a:rPr lang="en-US" altLang="ja-JP" dirty="0">
                <a:solidFill>
                  <a:srgbClr val="990033"/>
                </a:solidFill>
                <a:latin typeface="Arial Black" pitchFamily="34" charset="0"/>
                <a:ea typeface="ＭＳ Ｐゴシック" pitchFamily="34" charset="-128"/>
              </a:rPr>
              <a:t>, etc.</a:t>
            </a:r>
            <a:r>
              <a:rPr lang="en-US" altLang="ja-JP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  <a:endParaRPr lang="en-US" alt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935414" y="3068639"/>
            <a:ext cx="59769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altLang="en-US" dirty="0">
                <a:solidFill>
                  <a:srgbClr val="000000"/>
                </a:solidFill>
                <a:latin typeface="Arial" charset="0"/>
              </a:rPr>
              <a:t>The Mars </a:t>
            </a:r>
            <a:r>
              <a:rPr lang="fi-FI" altLang="en-US" dirty="0" err="1">
                <a:solidFill>
                  <a:srgbClr val="000000"/>
                </a:solidFill>
                <a:latin typeface="Arial" charset="0"/>
              </a:rPr>
              <a:t>rover</a:t>
            </a:r>
            <a:r>
              <a:rPr lang="fi-FI" alt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i-FI" altLang="en-US" dirty="0" err="1">
                <a:solidFill>
                  <a:srgbClr val="000000"/>
                </a:solidFill>
                <a:latin typeface="Arial" charset="0"/>
              </a:rPr>
              <a:t>will</a:t>
            </a:r>
            <a:r>
              <a:rPr lang="fi-FI" alt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i-FI" altLang="en-US" dirty="0" err="1">
                <a:solidFill>
                  <a:srgbClr val="000000"/>
                </a:solidFill>
                <a:latin typeface="Arial" charset="0"/>
              </a:rPr>
              <a:t>seek</a:t>
            </a:r>
            <a:r>
              <a:rPr lang="fi-FI" alt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i-FI" altLang="en-US" dirty="0" err="1">
                <a:solidFill>
                  <a:srgbClr val="000000"/>
                </a:solidFill>
                <a:latin typeface="Arial" charset="0"/>
              </a:rPr>
              <a:t>samples</a:t>
            </a:r>
            <a:r>
              <a:rPr lang="fi-FI" alt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that have minerals deposited by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precipitation, evaporation, sedimentary cementation</a:t>
            </a:r>
            <a:r>
              <a:rPr lang="en-US" altLang="en-US" dirty="0">
                <a:solidFill>
                  <a:srgbClr val="990033"/>
                </a:solidFill>
                <a:latin typeface="Arial Black" pitchFamily="34" charset="0"/>
              </a:rPr>
              <a:t>, etc.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008438" y="1844675"/>
            <a:ext cx="575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The rover can perform 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driving, communicating, imaging</a:t>
            </a:r>
            <a:r>
              <a:rPr lang="en-US" altLang="en-US" dirty="0">
                <a:solidFill>
                  <a:srgbClr val="990033"/>
                </a:solidFill>
                <a:latin typeface="Arial Black" pitchFamily="34" charset="0"/>
              </a:rPr>
              <a:t>, etc</a:t>
            </a:r>
            <a:r>
              <a:rPr lang="en-US" altLang="en-US" b="1" dirty="0">
                <a:solidFill>
                  <a:srgbClr val="990033"/>
                </a:solidFill>
                <a:latin typeface="Arial Black" pitchFamily="34" charset="0"/>
              </a:rPr>
              <a:t>.</a:t>
            </a:r>
            <a:r>
              <a:rPr lang="en-US" altLang="en-US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using solar panel power alone. </a:t>
            </a:r>
          </a:p>
        </p:txBody>
      </p:sp>
      <p:pic>
        <p:nvPicPr>
          <p:cNvPr id="78857" name="Picture 9" descr="Magnifyinggla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6088" y="188913"/>
            <a:ext cx="1039812" cy="103981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008438" y="1913570"/>
            <a:ext cx="575945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The rover can perform </a:t>
            </a:r>
            <a:r>
              <a:rPr lang="en-US" altLang="en-US" b="1" dirty="0">
                <a:solidFill>
                  <a:srgbClr val="3333CC"/>
                </a:solidFill>
                <a:latin typeface="Arial" charset="0"/>
              </a:rPr>
              <a:t>all planned </a:t>
            </a:r>
            <a:r>
              <a:rPr lang="en-US" altLang="en-US" u="sng" dirty="0">
                <a:solidFill>
                  <a:srgbClr val="3333CC"/>
                </a:solidFill>
                <a:latin typeface="Arial Black" pitchFamily="34" charset="0"/>
              </a:rPr>
              <a:t>operations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dirty="0">
                <a:solidFill>
                  <a:srgbClr val="990033"/>
                </a:solidFill>
                <a:latin typeface="Arial Black" pitchFamily="34" charset="0"/>
              </a:rPr>
              <a:t>e.g.,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 driving, communicating, imaging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under solar panel power alone. 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3935414" y="3041342"/>
            <a:ext cx="6192837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altLang="en-US" dirty="0">
                <a:solidFill>
                  <a:srgbClr val="000000"/>
                </a:solidFill>
                <a:latin typeface="Arial" charset="0"/>
              </a:rPr>
              <a:t>The Mars </a:t>
            </a:r>
            <a:r>
              <a:rPr lang="fi-FI" altLang="en-US" dirty="0" err="1">
                <a:solidFill>
                  <a:srgbClr val="000000"/>
                </a:solidFill>
                <a:latin typeface="Arial" charset="0"/>
              </a:rPr>
              <a:t>rover</a:t>
            </a:r>
            <a:r>
              <a:rPr lang="fi-FI" alt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i-FI" altLang="en-US" dirty="0" err="1">
                <a:solidFill>
                  <a:srgbClr val="000000"/>
                </a:solidFill>
                <a:latin typeface="Arial" charset="0"/>
              </a:rPr>
              <a:t>will</a:t>
            </a:r>
            <a:r>
              <a:rPr lang="fi-FI" alt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i-FI" altLang="en-US" dirty="0" err="1">
                <a:solidFill>
                  <a:srgbClr val="000000"/>
                </a:solidFill>
                <a:latin typeface="Arial" charset="0"/>
              </a:rPr>
              <a:t>seek</a:t>
            </a:r>
            <a:r>
              <a:rPr lang="fi-FI" alt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i-FI" altLang="en-US" dirty="0" err="1">
                <a:solidFill>
                  <a:srgbClr val="000000"/>
                </a:solidFill>
                <a:latin typeface="Arial" charset="0"/>
              </a:rPr>
              <a:t>samples</a:t>
            </a:r>
            <a:r>
              <a:rPr lang="fi-FI" alt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that have minerals deposited by water-related </a:t>
            </a:r>
            <a:r>
              <a:rPr lang="en-US" altLang="en-US" u="sng" dirty="0">
                <a:solidFill>
                  <a:srgbClr val="3333CC"/>
                </a:solidFill>
                <a:latin typeface="Arial Black" pitchFamily="34" charset="0"/>
              </a:rPr>
              <a:t>processes</a:t>
            </a:r>
            <a:r>
              <a:rPr lang="en-US" altLang="en-US" sz="2000" b="1" dirty="0">
                <a:solidFill>
                  <a:srgbClr val="990033"/>
                </a:solidFill>
                <a:latin typeface="Arial Black" pitchFamily="34" charset="0"/>
              </a:rPr>
              <a:t>,</a:t>
            </a:r>
            <a:r>
              <a:rPr lang="en-US" altLang="en-US" dirty="0">
                <a:solidFill>
                  <a:srgbClr val="990033"/>
                </a:solidFill>
                <a:latin typeface="Arial Black" pitchFamily="34" charset="0"/>
              </a:rPr>
              <a:t> such as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precipitation, evaporation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n-US" altLang="en-US" dirty="0">
                <a:solidFill>
                  <a:srgbClr val="990033"/>
                </a:solidFill>
                <a:latin typeface="Arial Black" pitchFamily="34" charset="0"/>
              </a:rPr>
              <a:t>and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 sedimentary cementation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3927999" y="4219725"/>
            <a:ext cx="6337300" cy="671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The Mars rover has been designed to perform </a:t>
            </a:r>
            <a:r>
              <a:rPr lang="en-US" altLang="ja-JP" dirty="0">
                <a:solidFill>
                  <a:srgbClr val="990033"/>
                </a:solidFill>
                <a:latin typeface="Arial Black" pitchFamily="34" charset="0"/>
                <a:ea typeface="ＭＳ Ｐゴシック" pitchFamily="34" charset="-128"/>
              </a:rPr>
              <a:t>VARIOUS</a:t>
            </a:r>
            <a:r>
              <a:rPr lang="en-US" altLang="ja-JP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altLang="ja-JP" u="sng" dirty="0">
                <a:solidFill>
                  <a:srgbClr val="3333CC"/>
                </a:solidFill>
                <a:latin typeface="Arial Black" pitchFamily="34" charset="0"/>
                <a:ea typeface="ＭＳ Ｐゴシック" pitchFamily="34" charset="-128"/>
              </a:rPr>
              <a:t>tasks</a:t>
            </a:r>
            <a:r>
              <a:rPr lang="en-US" altLang="ja-JP" sz="2000" b="1" dirty="0">
                <a:solidFill>
                  <a:srgbClr val="990033"/>
                </a:solidFill>
                <a:latin typeface="Arial Black" pitchFamily="34" charset="0"/>
                <a:ea typeface="ＭＳ Ｐゴシック" pitchFamily="34" charset="-128"/>
              </a:rPr>
              <a:t>,</a:t>
            </a:r>
            <a:r>
              <a:rPr lang="en-US" altLang="ja-JP" dirty="0">
                <a:solidFill>
                  <a:srgbClr val="990033"/>
                </a:solidFill>
                <a:latin typeface="Arial Black" pitchFamily="34" charset="0"/>
                <a:ea typeface="ＭＳ Ｐゴシック" pitchFamily="34" charset="-128"/>
              </a:rPr>
              <a:t> including</a:t>
            </a:r>
            <a:r>
              <a:rPr lang="en-US" altLang="ja-JP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imaging, driving, </a:t>
            </a:r>
            <a:r>
              <a:rPr lang="en-US" altLang="ja-JP" dirty="0">
                <a:solidFill>
                  <a:srgbClr val="990033"/>
                </a:solidFill>
                <a:latin typeface="Arial Black" pitchFamily="34" charset="0"/>
                <a:ea typeface="ＭＳ Ｐゴシック" pitchFamily="34" charset="-128"/>
              </a:rPr>
              <a:t>and</a:t>
            </a:r>
            <a:r>
              <a:rPr lang="en-US" altLang="ja-JP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drilling.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3863975" y="5157788"/>
            <a:ext cx="5976938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On Mars, the average duration between two successive risings of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</a:rPr>
              <a:t>Phobos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is just over </a:t>
            </a:r>
            <a:r>
              <a:rPr lang="en-US" altLang="en-US" u="sng" dirty="0">
                <a:solidFill>
                  <a:srgbClr val="3333CC"/>
                </a:solidFill>
                <a:latin typeface="Arial Black" pitchFamily="34" charset="0"/>
              </a:rPr>
              <a:t>11 hours</a:t>
            </a:r>
            <a:r>
              <a:rPr lang="en-US" alt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dirty="0">
                <a:solidFill>
                  <a:srgbClr val="990033"/>
                </a:solidFill>
                <a:latin typeface="Arial Black" pitchFamily="34" charset="0"/>
              </a:rPr>
              <a:t>i.e.,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</a:rPr>
              <a:t>Phobos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 rises and sets twice every Martian day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).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3827691" y="5142705"/>
            <a:ext cx="5976938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On Mars, the average duration between two successive risings of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</a:rPr>
              <a:t>Phobos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is just over </a:t>
            </a:r>
            <a:r>
              <a:rPr lang="en-US" altLang="en-US" u="sng" dirty="0">
                <a:solidFill>
                  <a:srgbClr val="3333CC"/>
                </a:solidFill>
                <a:latin typeface="Arial Black" pitchFamily="34" charset="0"/>
              </a:rPr>
              <a:t>11 hours</a:t>
            </a:r>
            <a:r>
              <a:rPr lang="en-US" altLang="en-US" sz="2000" b="1" dirty="0">
                <a:solidFill>
                  <a:srgbClr val="990033"/>
                </a:solidFill>
                <a:latin typeface="Arial Black" pitchFamily="34" charset="0"/>
              </a:rPr>
              <a:t>,</a:t>
            </a:r>
            <a:r>
              <a:rPr lang="en-US" alt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altLang="en-US" sz="2000" dirty="0">
                <a:solidFill>
                  <a:srgbClr val="990033"/>
                </a:solidFill>
                <a:latin typeface="Arial Black" pitchFamily="34" charset="0"/>
              </a:rPr>
              <a:t>i.e.</a:t>
            </a:r>
            <a:r>
              <a:rPr lang="en-US" altLang="en-US" sz="2000" b="1" dirty="0">
                <a:solidFill>
                  <a:srgbClr val="990033"/>
                </a:solidFill>
                <a:latin typeface="Arial Black" pitchFamily="34" charset="0"/>
              </a:rPr>
              <a:t>,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</a:rPr>
              <a:t>Phobos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 rises and sets twice every Martian day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.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4000456" y="1902565"/>
            <a:ext cx="6264275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The rover can perform </a:t>
            </a:r>
            <a:r>
              <a:rPr lang="en-US" altLang="en-US" b="1" dirty="0">
                <a:solidFill>
                  <a:srgbClr val="3333CC"/>
                </a:solidFill>
                <a:latin typeface="Arial" charset="0"/>
              </a:rPr>
              <a:t>all planned </a:t>
            </a:r>
            <a:r>
              <a:rPr lang="en-US" altLang="en-US" u="sng" dirty="0">
                <a:solidFill>
                  <a:srgbClr val="3333CC"/>
                </a:solidFill>
                <a:latin typeface="Arial Black" pitchFamily="34" charset="0"/>
              </a:rPr>
              <a:t>operations</a:t>
            </a:r>
            <a:r>
              <a:rPr lang="en-US" altLang="en-US" sz="2000" b="1" dirty="0">
                <a:solidFill>
                  <a:srgbClr val="990033"/>
                </a:solidFill>
                <a:latin typeface="Arial Black" pitchFamily="34" charset="0"/>
              </a:rPr>
              <a:t>, </a:t>
            </a:r>
            <a:r>
              <a:rPr lang="en-US" altLang="en-US" sz="2000" dirty="0">
                <a:solidFill>
                  <a:srgbClr val="990033"/>
                </a:solidFill>
                <a:latin typeface="Arial Black" pitchFamily="34" charset="0"/>
              </a:rPr>
              <a:t>e.g.</a:t>
            </a:r>
            <a:r>
              <a:rPr lang="en-US" altLang="en-US" sz="2000" b="1" dirty="0">
                <a:solidFill>
                  <a:srgbClr val="990033"/>
                </a:solidFill>
                <a:latin typeface="Arial Black" pitchFamily="34" charset="0"/>
              </a:rPr>
              <a:t>,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 driving, communicating, imaging</a:t>
            </a:r>
            <a:r>
              <a:rPr lang="en-US" altLang="en-US" sz="2000" b="1" dirty="0">
                <a:solidFill>
                  <a:srgbClr val="990033"/>
                </a:solidFill>
                <a:latin typeface="Arial Black" pitchFamily="34" charset="0"/>
              </a:rPr>
              <a:t>,</a:t>
            </a:r>
            <a:r>
              <a:rPr lang="en-US" altLang="en-US" dirty="0">
                <a:solidFill>
                  <a:srgbClr val="990033"/>
                </a:solidFill>
                <a:latin typeface="Arial Black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under solar panel power alone. </a:t>
            </a:r>
          </a:p>
        </p:txBody>
      </p:sp>
    </p:spTree>
    <p:extLst>
      <p:ext uri="{BB962C8B-B14F-4D97-AF65-F5344CB8AC3E}">
        <p14:creationId xmlns:p14="http://schemas.microsoft.com/office/powerpoint/2010/main" val="9828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8" grpId="0" animBg="1"/>
      <p:bldP spid="78859" grpId="0" animBg="1"/>
      <p:bldP spid="78860" grpId="0" animBg="1"/>
      <p:bldP spid="78861" grpId="0" animBg="1"/>
      <p:bldP spid="78862" grpId="0" animBg="1"/>
      <p:bldP spid="7886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9916A22C-F606-4CD4-8BC2-4294FF494FA8}" type="slidenum">
              <a:rPr lang="en-US" altLang="en-US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4" y="381000"/>
            <a:ext cx="8294687" cy="609600"/>
          </a:xfrm>
        </p:spPr>
        <p:txBody>
          <a:bodyPr/>
          <a:lstStyle/>
          <a:p>
            <a:pPr algn="l" eaLnBrk="1" hangingPunct="1"/>
            <a:r>
              <a:rPr lang="en-GB" altLang="en-US" sz="32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Types of Definition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2209800" y="1287463"/>
            <a:ext cx="8001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GB" altLang="en-US" sz="2800" b="1" dirty="0">
                <a:solidFill>
                  <a:srgbClr val="808080"/>
                </a:solidFill>
              </a:rPr>
              <a:t>Parenthetical definition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GB" alt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Sentence definition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GB" altLang="en-US" sz="2800" b="1" dirty="0">
                <a:solidFill>
                  <a:srgbClr val="808080"/>
                </a:solidFill>
              </a:rPr>
              <a:t>Extended definition</a:t>
            </a:r>
          </a:p>
        </p:txBody>
      </p:sp>
    </p:spTree>
    <p:extLst>
      <p:ext uri="{BB962C8B-B14F-4D97-AF65-F5344CB8AC3E}">
        <p14:creationId xmlns:p14="http://schemas.microsoft.com/office/powerpoint/2010/main" val="1844728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07A8259E-6B4F-49EB-93C4-890E3B920496}" type="slidenum">
              <a:rPr lang="en-US" altLang="en-US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09800" y="1287463"/>
            <a:ext cx="8458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altLang="en-US" sz="2400">
                <a:solidFill>
                  <a:srgbClr val="000000"/>
                </a:solidFill>
              </a:rPr>
              <a:t>Good sentence definitions consists of </a:t>
            </a:r>
            <a:r>
              <a:rPr lang="fi-FI" altLang="en-US" sz="2400" b="1">
                <a:solidFill>
                  <a:srgbClr val="3333CC"/>
                </a:solidFill>
              </a:rPr>
              <a:t>three elements</a:t>
            </a:r>
            <a:r>
              <a:rPr lang="fi-FI" altLang="en-US" sz="2400">
                <a:solidFill>
                  <a:srgbClr val="000000"/>
                </a:solidFill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fi-FI" altLang="en-US" sz="2400">
                <a:solidFill>
                  <a:srgbClr val="3333CC"/>
                </a:solidFill>
                <a:latin typeface="Arial Black" pitchFamily="34" charset="0"/>
              </a:rPr>
              <a:t>Term</a:t>
            </a:r>
            <a:r>
              <a:rPr lang="fi-FI" altLang="en-US" sz="2400">
                <a:solidFill>
                  <a:srgbClr val="000000"/>
                </a:solidFill>
              </a:rPr>
              <a:t> 		    = </a:t>
            </a:r>
            <a:r>
              <a:rPr lang="fi-FI" altLang="en-US" sz="2400" b="1">
                <a:solidFill>
                  <a:srgbClr val="000000"/>
                </a:solidFill>
              </a:rPr>
              <a:t>object</a:t>
            </a:r>
            <a:r>
              <a:rPr lang="fi-FI" altLang="en-US" sz="2400">
                <a:solidFill>
                  <a:srgbClr val="000000"/>
                </a:solidFill>
              </a:rPr>
              <a:t> / </a:t>
            </a:r>
            <a:r>
              <a:rPr lang="fi-FI" altLang="en-US" sz="2400" b="1">
                <a:solidFill>
                  <a:srgbClr val="000000"/>
                </a:solidFill>
              </a:rPr>
              <a:t>concept</a:t>
            </a:r>
            <a:r>
              <a:rPr lang="fi-FI" altLang="en-US" sz="2400">
                <a:solidFill>
                  <a:srgbClr val="000000"/>
                </a:solidFill>
              </a:rPr>
              <a:t> to be defined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fi-FI" altLang="en-US" sz="2400">
                <a:solidFill>
                  <a:srgbClr val="3333CC"/>
                </a:solidFill>
                <a:latin typeface="Arial Black" pitchFamily="34" charset="0"/>
              </a:rPr>
              <a:t>Class</a:t>
            </a:r>
            <a:r>
              <a:rPr lang="fi-FI" altLang="en-US" sz="2400">
                <a:solidFill>
                  <a:srgbClr val="000000"/>
                </a:solidFill>
              </a:rPr>
              <a:t> 		    = </a:t>
            </a:r>
            <a:r>
              <a:rPr lang="en-US" altLang="en-US" sz="2400" b="1">
                <a:solidFill>
                  <a:srgbClr val="000000"/>
                </a:solidFill>
              </a:rPr>
              <a:t>group</a:t>
            </a:r>
            <a:r>
              <a:rPr lang="en-US" altLang="en-US" sz="2400">
                <a:solidFill>
                  <a:srgbClr val="000000"/>
                </a:solidFill>
              </a:rPr>
              <a:t> to which the thing belongs</a:t>
            </a:r>
            <a:endParaRPr lang="fi-FI" altLang="en-US" sz="24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fi-FI" altLang="en-US" sz="2400">
                <a:solidFill>
                  <a:srgbClr val="3333CC"/>
                </a:solidFill>
                <a:latin typeface="Arial Black" pitchFamily="34" charset="0"/>
              </a:rPr>
              <a:t>Characteristics</a:t>
            </a:r>
            <a:r>
              <a:rPr lang="fi-FI" altLang="en-US" sz="2400">
                <a:solidFill>
                  <a:srgbClr val="000000"/>
                </a:solidFill>
              </a:rPr>
              <a:t> =</a:t>
            </a:r>
            <a:r>
              <a:rPr lang="en-US" altLang="en-US" sz="2400">
                <a:solidFill>
                  <a:srgbClr val="000000"/>
                </a:solidFill>
              </a:rPr>
              <a:t> specific details that separate it from 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			        others in the same class.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>
          <a:xfrm>
            <a:off x="1992314" y="381000"/>
            <a:ext cx="8294687" cy="609600"/>
          </a:xfrm>
        </p:spPr>
        <p:txBody>
          <a:bodyPr/>
          <a:lstStyle/>
          <a:p>
            <a:pPr algn="l" eaLnBrk="1" hangingPunct="1"/>
            <a:r>
              <a:rPr lang="en-GB" altLang="en-US" sz="3200" b="1">
                <a:solidFill>
                  <a:schemeClr val="bg2"/>
                </a:solidFill>
              </a:rPr>
              <a:t>2. Sentence Definitions</a:t>
            </a:r>
          </a:p>
        </p:txBody>
      </p:sp>
    </p:spTree>
    <p:extLst>
      <p:ext uri="{BB962C8B-B14F-4D97-AF65-F5344CB8AC3E}">
        <p14:creationId xmlns:p14="http://schemas.microsoft.com/office/powerpoint/2010/main" val="84044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EC8BC4E8-FD22-4051-A69B-58CCC3A65C39}" type="slidenum">
              <a:rPr lang="en-US" altLang="en-US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404813"/>
            <a:ext cx="8001000" cy="609600"/>
          </a:xfrm>
        </p:spPr>
        <p:txBody>
          <a:bodyPr/>
          <a:lstStyle/>
          <a:p>
            <a:pPr algn="l" eaLnBrk="1" hangingPunct="1"/>
            <a:r>
              <a:rPr lang="en-US" altLang="ja-JP" sz="3200" b="1">
                <a:solidFill>
                  <a:schemeClr val="bg2"/>
                </a:solidFill>
                <a:ea typeface="ＭＳ Ｐゴシック" pitchFamily="34" charset="-128"/>
              </a:rPr>
              <a:t>2. Sentence Definition</a:t>
            </a:r>
            <a:endParaRPr lang="en-GB" altLang="en-US" sz="3200" b="1">
              <a:solidFill>
                <a:schemeClr val="bg2"/>
              </a:solidFill>
              <a:cs typeface="Times New Roman" pitchFamily="18" charset="0"/>
            </a:endParaRPr>
          </a:p>
        </p:txBody>
      </p:sp>
      <p:graphicFrame>
        <p:nvGraphicFramePr>
          <p:cNvPr id="14642" name="Group 306"/>
          <p:cNvGraphicFramePr>
            <a:graphicFrameLocks noGrp="1"/>
          </p:cNvGraphicFramePr>
          <p:nvPr/>
        </p:nvGraphicFramePr>
        <p:xfrm>
          <a:off x="1919288" y="1125538"/>
          <a:ext cx="8424862" cy="5013324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TERM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=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CLASS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+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CHARACTERISTICS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 car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motor </a:t>
                      </a: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vehicle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that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 used for transporting passengers.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 media player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 </a:t>
                      </a: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eletronic</a:t>
                      </a: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device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which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can be used to store, transfer, and play back digital media, such as mp3 files and various video clips.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 house mouse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small</a:t>
                      </a: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rodent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that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lives in a tiny hole and eats cheese.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An optical mouse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pointing</a:t>
                      </a: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device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that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functions by detecting two-dimensional motion relative to its supporting surface.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 CEO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person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who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is in charge of a corporation.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 university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 organization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where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 which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research and teaching is performed by scientists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9078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mbrell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412875"/>
            <a:ext cx="65532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847850" y="274638"/>
            <a:ext cx="8362950" cy="850106"/>
          </a:xfrm>
        </p:spPr>
        <p:txBody>
          <a:bodyPr/>
          <a:lstStyle/>
          <a:p>
            <a:pPr algn="l" eaLnBrk="1" hangingPunct="1"/>
            <a:r>
              <a:rPr lang="en-GB" altLang="fi-FI" sz="3600" b="1" dirty="0" err="1">
                <a:solidFill>
                  <a:srgbClr val="C00000"/>
                </a:solidFill>
              </a:rPr>
              <a:t>Superordinates</a:t>
            </a:r>
            <a:endParaRPr lang="en-GB" altLang="fi-FI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fi-FI" sz="2400" b="1" dirty="0"/>
              <a:t>'Umbrella' terms</a:t>
            </a:r>
            <a:r>
              <a:rPr lang="en-US" altLang="fi-FI" sz="2400" dirty="0"/>
              <a:t> that can stand for an entire class or category of things.</a:t>
            </a:r>
            <a:endParaRPr lang="en-GB" altLang="fi-FI" sz="2400" dirty="0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919289" y="2276476"/>
            <a:ext cx="81375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400" b="1" dirty="0">
                <a:solidFill>
                  <a:srgbClr val="CC0000"/>
                </a:solidFill>
              </a:rPr>
              <a:t>   </a:t>
            </a:r>
            <a:r>
              <a:rPr lang="en-US" altLang="fi-FI" sz="2400" b="1" dirty="0">
                <a:solidFill>
                  <a:srgbClr val="C00000"/>
                </a:solidFill>
                <a:latin typeface="Arial Black" pitchFamily="34" charset="0"/>
              </a:rPr>
              <a:t>VEHICLES</a:t>
            </a:r>
            <a:endParaRPr lang="en-US" altLang="fi-FI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400" dirty="0">
                <a:solidFill>
                  <a:srgbClr val="000000"/>
                </a:solidFill>
              </a:rPr>
              <a:t>  (superordinate)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fi-FI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br>
              <a:rPr lang="en-US" altLang="fi-FI" dirty="0">
                <a:solidFill>
                  <a:srgbClr val="000000"/>
                </a:solidFill>
              </a:rPr>
            </a:br>
            <a:endParaRPr lang="en-US" altLang="fi-FI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400" b="1" dirty="0">
                <a:solidFill>
                  <a:srgbClr val="000000"/>
                </a:solidFill>
              </a:rPr>
              <a:t>lorries    cars    bicycles	 trams     ships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3863975" y="2997200"/>
            <a:ext cx="194310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i-FI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H="1">
            <a:off x="5016500" y="3068638"/>
            <a:ext cx="86360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i-FI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6096000" y="3068638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i-FI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6311900" y="3068639"/>
            <a:ext cx="719138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i-FI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6527800" y="3068638"/>
            <a:ext cx="187325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i-FI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1847851" y="4437063"/>
            <a:ext cx="856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704975" algn="l"/>
                <a:tab pos="3409950" algn="l"/>
                <a:tab pos="5114925" algn="l"/>
                <a:tab pos="6819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04975" algn="l"/>
                <a:tab pos="3409950" algn="l"/>
                <a:tab pos="5114925" algn="l"/>
                <a:tab pos="6819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04975" algn="l"/>
                <a:tab pos="3409950" algn="l"/>
                <a:tab pos="5114925" algn="l"/>
                <a:tab pos="6819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04975" algn="l"/>
                <a:tab pos="3409950" algn="l"/>
                <a:tab pos="5114925" algn="l"/>
                <a:tab pos="6819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04975" algn="l"/>
                <a:tab pos="3409950" algn="l"/>
                <a:tab pos="5114925" algn="l"/>
                <a:tab pos="6819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  <a:tab pos="3409950" algn="l"/>
                <a:tab pos="5114925" algn="l"/>
                <a:tab pos="6819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  <a:tab pos="3409950" algn="l"/>
                <a:tab pos="5114925" algn="l"/>
                <a:tab pos="6819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  <a:tab pos="3409950" algn="l"/>
                <a:tab pos="5114925" algn="l"/>
                <a:tab pos="6819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  <a:tab pos="3409950" algn="l"/>
                <a:tab pos="5114925" algn="l"/>
                <a:tab pos="6819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altLang="fi-FI" sz="2400" b="1" dirty="0" err="1">
                <a:solidFill>
                  <a:srgbClr val="C00000"/>
                </a:solidFill>
              </a:rPr>
              <a:t>Typical</a:t>
            </a:r>
            <a:r>
              <a:rPr lang="fi-FI" altLang="fi-FI" sz="2400" b="1" dirty="0">
                <a:solidFill>
                  <a:srgbClr val="C00000"/>
                </a:solidFill>
              </a:rPr>
              <a:t> </a:t>
            </a:r>
            <a:r>
              <a:rPr lang="en-US" altLang="fi-FI" sz="2400" b="1" dirty="0">
                <a:solidFill>
                  <a:srgbClr val="C00000"/>
                </a:solidFill>
              </a:rPr>
              <a:t>superordinate terms:</a:t>
            </a:r>
            <a:r>
              <a:rPr lang="en-US" altLang="fi-FI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1992314" y="4857750"/>
            <a:ext cx="1584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Option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Alternative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Example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Criterion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Feature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Aspect </a:t>
            </a: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3648076" y="4868864"/>
            <a:ext cx="15843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Benefit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Advantage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Drawback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Problem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Issue </a:t>
            </a:r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5375276" y="4868864"/>
            <a:ext cx="15843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Technique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Method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Strategy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altLang="fi-FI" sz="2000" i="1">
                <a:solidFill>
                  <a:srgbClr val="3333CC"/>
                </a:solidFill>
              </a:rPr>
              <a:t>Approach </a:t>
            </a:r>
            <a:endParaRPr lang="en-US" altLang="fi-FI" sz="2000" i="1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Solution</a:t>
            </a:r>
            <a:r>
              <a:rPr lang="en-US" altLang="fi-FI" i="1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6959600" y="4868864"/>
            <a:ext cx="19446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Reason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Rationale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Consequence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Effect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Motivation</a:t>
            </a:r>
            <a:r>
              <a:rPr lang="en-US" altLang="fi-FI" i="1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8723314" y="4868864"/>
            <a:ext cx="194468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Phase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Stage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Step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Effect </a:t>
            </a:r>
          </a:p>
          <a:p>
            <a:pPr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fi-FI" sz="2000" i="1">
                <a:solidFill>
                  <a:srgbClr val="3333CC"/>
                </a:solidFill>
              </a:rPr>
              <a:t>Procedure </a:t>
            </a:r>
          </a:p>
        </p:txBody>
      </p:sp>
    </p:spTree>
    <p:extLst>
      <p:ext uri="{BB962C8B-B14F-4D97-AF65-F5344CB8AC3E}">
        <p14:creationId xmlns:p14="http://schemas.microsoft.com/office/powerpoint/2010/main" val="9622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3" grpId="0"/>
      <p:bldP spid="112654" grpId="0"/>
      <p:bldP spid="112655" grpId="0"/>
      <p:bldP spid="112656" grpId="0"/>
      <p:bldP spid="11265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9916A22C-F606-4CD4-8BC2-4294FF494FA8}" type="slidenum">
              <a:rPr lang="en-US" altLang="en-US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4" y="381000"/>
            <a:ext cx="8294687" cy="609600"/>
          </a:xfrm>
        </p:spPr>
        <p:txBody>
          <a:bodyPr/>
          <a:lstStyle/>
          <a:p>
            <a:pPr algn="l" eaLnBrk="1" hangingPunct="1"/>
            <a:r>
              <a:rPr lang="en-GB" altLang="en-US" sz="32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Types of Definition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2209800" y="1287463"/>
            <a:ext cx="8001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GB" altLang="en-US" sz="2800" b="1" dirty="0">
                <a:solidFill>
                  <a:srgbClr val="808080"/>
                </a:solidFill>
              </a:rPr>
              <a:t>Parenthetical definition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GB" altLang="en-US" sz="2800" b="1" dirty="0">
                <a:solidFill>
                  <a:srgbClr val="808080"/>
                </a:solidFill>
              </a:rPr>
              <a:t>Sentence definition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GB" alt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Extended definition</a:t>
            </a:r>
          </a:p>
        </p:txBody>
      </p:sp>
    </p:spTree>
    <p:extLst>
      <p:ext uri="{BB962C8B-B14F-4D97-AF65-F5344CB8AC3E}">
        <p14:creationId xmlns:p14="http://schemas.microsoft.com/office/powerpoint/2010/main" val="11215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3D0E13C-9865-4434-B261-47A19A075FB1}" type="slidenum">
              <a:rPr lang="en-US" altLang="en-US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8001000" cy="609600"/>
          </a:xfrm>
        </p:spPr>
        <p:txBody>
          <a:bodyPr/>
          <a:lstStyle/>
          <a:p>
            <a:pPr algn="l" eaLnBrk="1" hangingPunct="1"/>
            <a:r>
              <a:rPr lang="en-US" altLang="ja-JP" sz="3200" b="1">
                <a:solidFill>
                  <a:schemeClr val="bg2"/>
                </a:solidFill>
                <a:ea typeface="ＭＳ Ｐゴシック" pitchFamily="34" charset="-128"/>
              </a:rPr>
              <a:t>3. Extended Definitions</a:t>
            </a:r>
            <a:endParaRPr lang="en-GB" altLang="en-US" sz="3200" b="1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209800" y="1287463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209800" y="1287464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ea typeface="ＭＳ Ｐゴシック" pitchFamily="34" charset="-128"/>
              </a:rPr>
              <a:t>Extended Definitions</a:t>
            </a:r>
            <a:r>
              <a:rPr lang="en-US" altLang="en-US" sz="2400">
                <a:solidFill>
                  <a:srgbClr val="000000"/>
                </a:solidFill>
              </a:rPr>
              <a:t> usually begin with a </a:t>
            </a:r>
            <a:r>
              <a:rPr lang="en-US" altLang="en-US" sz="2400" b="1">
                <a:solidFill>
                  <a:srgbClr val="000099"/>
                </a:solidFill>
                <a:ea typeface="ＭＳ Ｐゴシック" pitchFamily="34" charset="-128"/>
              </a:rPr>
              <a:t>sentence definition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232400" y="1989139"/>
            <a:ext cx="4464050" cy="2879725"/>
          </a:xfrm>
          <a:prstGeom prst="cloudCallout">
            <a:avLst>
              <a:gd name="adj1" fmla="val -66287"/>
              <a:gd name="adj2" fmla="val -531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altLang="en-US" sz="2400">
                <a:solidFill>
                  <a:srgbClr val="000000"/>
                </a:solidFill>
              </a:rPr>
              <a:t>What </a:t>
            </a:r>
            <a:r>
              <a:rPr lang="fi-FI" altLang="en-US" sz="2400" b="1">
                <a:solidFill>
                  <a:srgbClr val="3333CC"/>
                </a:solidFill>
              </a:rPr>
              <a:t>other information</a:t>
            </a:r>
            <a:r>
              <a:rPr lang="fi-FI" altLang="en-US" sz="2400">
                <a:solidFill>
                  <a:srgbClr val="000000"/>
                </a:solidFill>
              </a:rPr>
              <a:t> can be added to </a:t>
            </a:r>
            <a:r>
              <a:rPr lang="fi-FI" altLang="en-US" sz="2400" i="1">
                <a:solidFill>
                  <a:srgbClr val="000000"/>
                </a:solidFill>
              </a:rPr>
              <a:t>amplify</a:t>
            </a:r>
            <a:r>
              <a:rPr lang="fi-FI" altLang="en-US" sz="2400">
                <a:solidFill>
                  <a:srgbClr val="000000"/>
                </a:solidFill>
              </a:rPr>
              <a:t> your definition?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FE2D6F6-6F5E-4337-A85D-8A1BC56743F3}" type="slidenum">
              <a:rPr lang="en-US" altLang="en-US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404813"/>
            <a:ext cx="8001000" cy="609600"/>
          </a:xfrm>
        </p:spPr>
        <p:txBody>
          <a:bodyPr/>
          <a:lstStyle/>
          <a:p>
            <a:pPr algn="l" eaLnBrk="1" hangingPunct="1"/>
            <a:r>
              <a:rPr lang="en-US" altLang="ja-JP" sz="3200" b="1">
                <a:solidFill>
                  <a:schemeClr val="bg2"/>
                </a:solidFill>
                <a:ea typeface="ＭＳ Ｐゴシック" pitchFamily="34" charset="-128"/>
              </a:rPr>
              <a:t>3. Extended Definitions</a:t>
            </a:r>
            <a:endParaRPr lang="en-GB" altLang="en-US" sz="3200" b="1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774825" y="1052513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800">
                <a:solidFill>
                  <a:srgbClr val="990033"/>
                </a:solidFill>
                <a:latin typeface="Arial Black" pitchFamily="34" charset="0"/>
              </a:rPr>
              <a:t>Eight Methods for amplifying your extended definition</a:t>
            </a:r>
            <a:r>
              <a:rPr lang="fi-FI" altLang="en-US" sz="2800">
                <a:solidFill>
                  <a:srgbClr val="990033"/>
                </a:solidFill>
                <a:latin typeface="Arial Black" pitchFamily="34" charset="0"/>
              </a:rPr>
              <a:t>:</a:t>
            </a:r>
            <a:endParaRPr lang="en-GB" altLang="en-US" sz="2800">
              <a:solidFill>
                <a:srgbClr val="990033"/>
              </a:solidFill>
              <a:latin typeface="Arial Black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47851" y="2420939"/>
            <a:ext cx="8748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6575" indent="-457200" defTabSz="482600" eaLnBrk="0" hangingPunct="0"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82600" eaLnBrk="0" hangingPunct="0"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2600" eaLnBrk="0" hangingPunct="0"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2600" eaLnBrk="0" hangingPunct="0"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2600" eaLnBrk="0" hangingPunct="0"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altLang="en-US" sz="2000" b="1">
                <a:solidFill>
                  <a:srgbClr val="3333CC"/>
                </a:solidFill>
              </a:rPr>
              <a:t>Analysis of parts 	</a:t>
            </a:r>
            <a:r>
              <a:rPr lang="en-US" altLang="en-US">
                <a:solidFill>
                  <a:srgbClr val="000000"/>
                </a:solidFill>
              </a:rPr>
              <a:t>	</a:t>
            </a:r>
            <a:r>
              <a:rPr lang="en-US" altLang="en-US" sz="2000" i="1">
                <a:solidFill>
                  <a:srgbClr val="000000"/>
                </a:solidFill>
              </a:rPr>
              <a:t>(What are its parts? classes? types?)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altLang="en-US" sz="2000" b="1">
                <a:solidFill>
                  <a:srgbClr val="3333CC"/>
                </a:solidFill>
              </a:rPr>
              <a:t>Operating principles</a:t>
            </a:r>
            <a:r>
              <a:rPr lang="en-US" altLang="en-US" sz="2000">
                <a:solidFill>
                  <a:srgbClr val="000000"/>
                </a:solidFill>
              </a:rPr>
              <a:t> 	(</a:t>
            </a:r>
            <a:r>
              <a:rPr lang="en-US" altLang="en-US" sz="2000" i="1">
                <a:solidFill>
                  <a:srgbClr val="000000"/>
                </a:solidFill>
              </a:rPr>
              <a:t>How does it work?)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altLang="en-US" sz="2000" b="1">
                <a:solidFill>
                  <a:srgbClr val="3333CC"/>
                </a:solidFill>
              </a:rPr>
              <a:t>Applications / </a:t>
            </a:r>
            <a:r>
              <a:rPr lang="fi-FI" altLang="en-US" sz="2000" b="1">
                <a:solidFill>
                  <a:srgbClr val="3333CC"/>
                </a:solidFill>
              </a:rPr>
              <a:t>Examples</a:t>
            </a:r>
            <a:r>
              <a:rPr lang="en-US" altLang="en-US">
                <a:solidFill>
                  <a:srgbClr val="000000"/>
                </a:solidFill>
              </a:rPr>
              <a:t> 	</a:t>
            </a:r>
            <a:r>
              <a:rPr lang="en-US" altLang="en-US" sz="2000" i="1">
                <a:solidFill>
                  <a:srgbClr val="000000"/>
                </a:solidFill>
              </a:rPr>
              <a:t>(How is it used or applied?)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47851" y="3429001"/>
            <a:ext cx="9001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6575" indent="-457200" defTabSz="482600" eaLnBrk="0" hangingPunct="0"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82600" eaLnBrk="0" hangingPunct="0"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2600" eaLnBrk="0" hangingPunct="0"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2600" eaLnBrk="0" hangingPunct="0"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2600" eaLnBrk="0" hangingPunct="0"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8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 startAt="4"/>
            </a:pPr>
            <a:r>
              <a:rPr lang="fi-FI" altLang="en-US" sz="2000" b="1">
                <a:solidFill>
                  <a:srgbClr val="3333CC"/>
                </a:solidFill>
              </a:rPr>
              <a:t>Analogy/ </a:t>
            </a:r>
            <a:r>
              <a:rPr lang="en-US" altLang="en-US" sz="2000" b="1">
                <a:solidFill>
                  <a:srgbClr val="3333CC"/>
                </a:solidFill>
              </a:rPr>
              <a:t>Comparison</a:t>
            </a:r>
            <a:r>
              <a:rPr lang="fi-FI" altLang="en-US">
                <a:solidFill>
                  <a:srgbClr val="000000"/>
                </a:solidFill>
              </a:rPr>
              <a:t>	</a:t>
            </a:r>
            <a:r>
              <a:rPr lang="fi-FI" altLang="en-US" sz="2000" i="1">
                <a:solidFill>
                  <a:srgbClr val="000000"/>
                </a:solidFill>
              </a:rPr>
              <a:t>(Is it similar to something familiar?)</a:t>
            </a:r>
            <a:endParaRPr lang="en-US" altLang="en-US" sz="2000" i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 startAt="4"/>
            </a:pPr>
            <a:r>
              <a:rPr lang="en-US" altLang="en-US" sz="2000" b="1">
                <a:solidFill>
                  <a:srgbClr val="3333CC"/>
                </a:solidFill>
              </a:rPr>
              <a:t>History</a:t>
            </a:r>
            <a:r>
              <a:rPr lang="en-US" altLang="en-US">
                <a:solidFill>
                  <a:srgbClr val="000000"/>
                </a:solidFill>
              </a:rPr>
              <a:t> 	</a:t>
            </a:r>
            <a:r>
              <a:rPr lang="en-US" altLang="en-US" sz="2000" i="1">
                <a:solidFill>
                  <a:srgbClr val="000000"/>
                </a:solidFill>
              </a:rPr>
              <a:t>(What is its origin? Who developed it?)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 startAt="4"/>
            </a:pPr>
            <a:r>
              <a:rPr lang="fi-FI" altLang="en-US" sz="2000" b="1">
                <a:solidFill>
                  <a:srgbClr val="3333CC"/>
                </a:solidFill>
              </a:rPr>
              <a:t>Advantages/ problems	</a:t>
            </a:r>
            <a:endParaRPr lang="en-US" altLang="en-US" i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 startAt="4"/>
            </a:pPr>
            <a:r>
              <a:rPr lang="en-US" altLang="en-US" sz="2000" b="1">
                <a:solidFill>
                  <a:srgbClr val="3333CC"/>
                </a:solidFill>
              </a:rPr>
              <a:t>Requirements</a:t>
            </a:r>
            <a:r>
              <a:rPr lang="en-US" altLang="en-US" sz="2000">
                <a:solidFill>
                  <a:srgbClr val="000000"/>
                </a:solidFill>
              </a:rPr>
              <a:t> 		(</a:t>
            </a:r>
            <a:r>
              <a:rPr lang="en-US" altLang="en-US" sz="2000" i="1">
                <a:solidFill>
                  <a:srgbClr val="000000"/>
                </a:solidFill>
              </a:rPr>
              <a:t>What is needed to make it work?)</a:t>
            </a:r>
            <a:endParaRPr lang="en-US" altLang="en-US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 startAt="4"/>
            </a:pPr>
            <a:r>
              <a:rPr lang="en-US" altLang="en-US" sz="2000" b="1">
                <a:solidFill>
                  <a:srgbClr val="3333CC"/>
                </a:solidFill>
              </a:rPr>
              <a:t>Physical appearance/ features</a:t>
            </a:r>
            <a:r>
              <a:rPr lang="en-US" altLang="en-US">
                <a:solidFill>
                  <a:srgbClr val="000000"/>
                </a:solidFill>
              </a:rPr>
              <a:t> 	</a:t>
            </a:r>
            <a:r>
              <a:rPr lang="en-US" altLang="en-US" sz="2000" i="1">
                <a:solidFill>
                  <a:srgbClr val="000000"/>
                </a:solidFill>
              </a:rPr>
              <a:t>(What does it look like? What are its 	characteristic features? )</a:t>
            </a:r>
          </a:p>
        </p:txBody>
      </p:sp>
    </p:spTree>
    <p:extLst>
      <p:ext uri="{BB962C8B-B14F-4D97-AF65-F5344CB8AC3E}">
        <p14:creationId xmlns:p14="http://schemas.microsoft.com/office/powerpoint/2010/main" val="95961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850106"/>
          </a:xfrm>
        </p:spPr>
        <p:txBody>
          <a:bodyPr/>
          <a:lstStyle/>
          <a:p>
            <a:r>
              <a:rPr lang="en-US" noProof="0" dirty="0">
                <a:solidFill>
                  <a:schemeClr val="tx2"/>
                </a:solidFill>
              </a:rPr>
              <a:t>Peer feedback process</a:t>
            </a:r>
          </a:p>
        </p:txBody>
      </p:sp>
      <p:pic>
        <p:nvPicPr>
          <p:cNvPr id="4" name="Picture 18" descr="C:\Users\jani\AppData\Local\Microsoft\Windows\Temporary Internet Files\Content.IE5\ENE5EBHM\MC9004339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604" y="1"/>
            <a:ext cx="1212527" cy="12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7145" y="1191146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64892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noProof="0" dirty="0"/>
              <a:t>Form a group of 3 people.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0" dirty="0"/>
              <a:t>One by one, present your topic to other group members (2–3 min each)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0" dirty="0"/>
              <a:t>Q &amp; A </a:t>
            </a:r>
            <a:r>
              <a:rPr lang="en-US" noProof="0"/>
              <a:t>session (5 </a:t>
            </a:r>
            <a:r>
              <a:rPr lang="en-US" noProof="0" dirty="0" err="1"/>
              <a:t>mins</a:t>
            </a:r>
            <a:r>
              <a:rPr lang="en-US" noProof="0" dirty="0"/>
              <a:t> per text)</a:t>
            </a:r>
          </a:p>
          <a:p>
            <a:pPr marL="914400" lvl="1" indent="-514350"/>
            <a:r>
              <a:rPr lang="en-US" noProof="0" dirty="0"/>
              <a:t>What do you think about the topic choice?</a:t>
            </a:r>
          </a:p>
          <a:p>
            <a:pPr marL="914400" lvl="1" indent="-514350"/>
            <a:r>
              <a:rPr lang="en-US" noProof="0" dirty="0"/>
              <a:t>Do the other group members know anything about this topic area?</a:t>
            </a:r>
          </a:p>
          <a:p>
            <a:pPr marL="914400" lvl="1" indent="-514350"/>
            <a:r>
              <a:rPr lang="en-US" noProof="0" dirty="0"/>
              <a:t>How could the topic be developed further?</a:t>
            </a:r>
          </a:p>
          <a:p>
            <a:pPr marL="914400" lvl="1" indent="-514350"/>
            <a:r>
              <a:rPr lang="en-US" noProof="0" dirty="0"/>
              <a:t>Do you know any sources of information about this topic, such books, journals or websites?</a:t>
            </a:r>
          </a:p>
          <a:p>
            <a:pPr marL="514350" indent="-514350">
              <a:buFont typeface="+mj-lt"/>
              <a:buAutoNum type="arabicPeriod"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27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Sample</a:t>
            </a:r>
            <a:r>
              <a:rPr lang="fi-FI" dirty="0"/>
              <a:t>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Dinh</a:t>
            </a:r>
            <a:r>
              <a:rPr lang="en-US" sz="2400" dirty="0"/>
              <a:t>, H. T., Lee, C., </a:t>
            </a:r>
            <a:r>
              <a:rPr lang="en-US" sz="2400" dirty="0" err="1"/>
              <a:t>Niyato</a:t>
            </a:r>
            <a:r>
              <a:rPr lang="en-US" sz="2400" dirty="0"/>
              <a:t>, D., and Wang, P. (2013). A survey of mobile cloud computing: architecture, applications, and approaches. </a:t>
            </a:r>
            <a:r>
              <a:rPr lang="en-US" sz="2400" i="1" dirty="0"/>
              <a:t>Wireless Communications and Mobile Computing</a:t>
            </a:r>
            <a:r>
              <a:rPr lang="en-US" sz="2400" dirty="0"/>
              <a:t>, 13(18):1587–1611. Available at http://</a:t>
            </a:r>
            <a:r>
              <a:rPr lang="en-US" sz="2400" dirty="0" err="1"/>
              <a:t>dx.doi.org</a:t>
            </a:r>
            <a:r>
              <a:rPr lang="en-US" sz="2400" dirty="0"/>
              <a:t>/10.1002/wcm.1203.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90172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Section</a:t>
            </a:r>
            <a:r>
              <a:rPr lang="fi-FI" dirty="0"/>
              <a:t> </a:t>
            </a:r>
            <a:r>
              <a:rPr lang="fi-FI" dirty="0" err="1"/>
              <a:t>preview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(= a </a:t>
            </a:r>
            <a:r>
              <a:rPr lang="fi-FI" dirty="0" err="1"/>
              <a:t>summary</a:t>
            </a:r>
            <a:r>
              <a:rPr lang="fi-FI" dirty="0"/>
              <a:t> of a </a:t>
            </a:r>
            <a:r>
              <a:rPr lang="fi-FI" dirty="0" err="1"/>
              <a:t>section</a:t>
            </a:r>
            <a:r>
              <a:rPr lang="fi-FI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572" y="2090057"/>
            <a:ext cx="6143172" cy="224704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200572" y="3234011"/>
            <a:ext cx="2365829" cy="1103086"/>
          </a:xfrm>
          <a:prstGeom prst="wedgeRoundRectCallout">
            <a:avLst>
              <a:gd name="adj1" fmla="val -3042"/>
              <a:gd name="adj2" fmla="val 9802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prstClr val="black"/>
                </a:solidFill>
                <a:latin typeface="Calibri"/>
              </a:rPr>
              <a:t>A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sentence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ending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a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verb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! How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can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we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fix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this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?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9383485" y="4477657"/>
            <a:ext cx="812800" cy="827314"/>
          </a:xfrm>
          <a:prstGeom prst="smileyFace">
            <a:avLst>
              <a:gd name="adj" fmla="val -4043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40277" y="3679164"/>
            <a:ext cx="3926467" cy="328893"/>
          </a:xfrm>
          <a:prstGeom prst="round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23573" y="4008205"/>
            <a:ext cx="2920999" cy="328893"/>
          </a:xfrm>
          <a:prstGeom prst="round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3572" y="5329731"/>
            <a:ext cx="740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fi-FI" sz="2400" dirty="0" err="1">
                <a:solidFill>
                  <a:prstClr val="black"/>
                </a:solidFill>
                <a:latin typeface="Calibri"/>
              </a:rPr>
              <a:t>revised</a:t>
            </a:r>
            <a:r>
              <a:rPr lang="fi-FI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/>
              </a:rPr>
              <a:t>sentence</a:t>
            </a:r>
            <a:r>
              <a:rPr lang="fi-FI" sz="24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r>
              <a:rPr lang="fi-FI" sz="2400" b="1" dirty="0" err="1">
                <a:solidFill>
                  <a:prstClr val="black"/>
                </a:solidFill>
                <a:latin typeface="Calibri"/>
              </a:rPr>
              <a:t>This</a:t>
            </a:r>
            <a:r>
              <a:rPr lang="fi-FI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sz="2400" b="1" dirty="0" err="1">
                <a:solidFill>
                  <a:prstClr val="black"/>
                </a:solidFill>
                <a:latin typeface="Calibri"/>
              </a:rPr>
              <a:t>section</a:t>
            </a:r>
            <a:r>
              <a:rPr lang="fi-FI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sz="2400" b="1" dirty="0" err="1">
                <a:solidFill>
                  <a:srgbClr val="0000FF"/>
                </a:solidFill>
                <a:latin typeface="Calibri"/>
              </a:rPr>
              <a:t>introduces</a:t>
            </a:r>
            <a:r>
              <a:rPr lang="fi-FI" sz="24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/>
              </a:rPr>
              <a:t>some</a:t>
            </a:r>
            <a:r>
              <a:rPr lang="fi-FI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/>
              </a:rPr>
              <a:t>typical</a:t>
            </a:r>
            <a:r>
              <a:rPr lang="fi-FI" sz="2400" dirty="0">
                <a:solidFill>
                  <a:prstClr val="black"/>
                </a:solidFill>
                <a:latin typeface="Calibri"/>
              </a:rPr>
              <a:t> MCC </a:t>
            </a:r>
            <a:r>
              <a:rPr lang="fi-FI" sz="2400" dirty="0" err="1">
                <a:solidFill>
                  <a:prstClr val="black"/>
                </a:solidFill>
                <a:latin typeface="Calibri"/>
              </a:rPr>
              <a:t>applications</a:t>
            </a:r>
            <a:r>
              <a:rPr lang="fi-FI" sz="2400" dirty="0">
                <a:solidFill>
                  <a:prstClr val="black"/>
                </a:solidFill>
                <a:latin typeface="Calibri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9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53" y="226333"/>
            <a:ext cx="5238876" cy="6434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6744" y="221666"/>
            <a:ext cx="534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1F497D"/>
                </a:solidFill>
                <a:latin typeface="Calibri"/>
              </a:rPr>
              <a:t>Extended definition (</a:t>
            </a:r>
            <a:r>
              <a:rPr lang="fr-FR" sz="2400" dirty="0">
                <a:solidFill>
                  <a:srgbClr val="1F497D"/>
                </a:solidFill>
                <a:latin typeface="Calibri"/>
              </a:rPr>
              <a:t>Dinh et al. </a:t>
            </a:r>
            <a:r>
              <a:rPr lang="fr-FR" sz="2400">
                <a:solidFill>
                  <a:srgbClr val="1F497D"/>
                </a:solidFill>
                <a:latin typeface="Calibri"/>
              </a:rPr>
              <a:t>(2013)</a:t>
            </a:r>
            <a:r>
              <a:rPr lang="fr-FR" sz="2400" dirty="0">
                <a:solidFill>
                  <a:srgbClr val="1F497D"/>
                </a:solidFill>
                <a:latin typeface="Calibri"/>
              </a:rPr>
              <a:t>)</a:t>
            </a:r>
            <a:endParaRPr lang="en-US" sz="2400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9119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53" y="226333"/>
            <a:ext cx="5238876" cy="6434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6744" y="221666"/>
            <a:ext cx="534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1F497D"/>
                </a:solidFill>
                <a:latin typeface="Calibri"/>
              </a:rPr>
              <a:t>Extended definition (</a:t>
            </a:r>
            <a:r>
              <a:rPr lang="fr-FR" sz="2400" dirty="0">
                <a:solidFill>
                  <a:srgbClr val="1F497D"/>
                </a:solidFill>
                <a:latin typeface="Calibri"/>
              </a:rPr>
              <a:t>Dinh et al. (2013))</a:t>
            </a:r>
            <a:endParaRPr lang="en-US" sz="24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97353" y="816074"/>
            <a:ext cx="3206876" cy="27675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97354" y="1092832"/>
            <a:ext cx="405618" cy="28803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1" y="816073"/>
            <a:ext cx="3352800" cy="5798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prstClr val="black"/>
                </a:solidFill>
                <a:latin typeface="Calibri"/>
              </a:rPr>
              <a:t>Sentence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definition +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parenthetical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def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. (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abbr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71544" y="1436462"/>
            <a:ext cx="2496457" cy="4769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prstClr val="black"/>
                </a:solidFill>
                <a:latin typeface="Calibri"/>
              </a:rPr>
              <a:t>Applications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24801" y="2656115"/>
            <a:ext cx="2743199" cy="6531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prstClr val="black"/>
                </a:solidFill>
                <a:latin typeface="Calibri"/>
              </a:rPr>
              <a:t>Challenges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related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to m-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commerce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applications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24802" y="3443569"/>
            <a:ext cx="2743199" cy="6531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prstClr val="black"/>
                </a:solidFill>
                <a:latin typeface="Calibri"/>
              </a:rPr>
              <a:t>One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solution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address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challenges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828214" y="3309257"/>
            <a:ext cx="2426251" cy="142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5" name="Picture 2" descr="C:\Users\jani\AppData\Local\Microsoft\Windows\Temporary Internet Files\Content.IE5\0Y23FQDE\smiley-face-10257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14" y="5591305"/>
            <a:ext cx="535576" cy="534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7663544" y="4458737"/>
            <a:ext cx="2385959" cy="778915"/>
          </a:xfrm>
          <a:prstGeom prst="wedgeRoundRectCallout">
            <a:avLst>
              <a:gd name="adj1" fmla="val 36209"/>
              <a:gd name="adj2" fmla="val 9592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paragraph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begins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a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topic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sentence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954291" y="5388583"/>
            <a:ext cx="2224046" cy="940125"/>
          </a:xfrm>
          <a:prstGeom prst="wedgeRoundRectCallout">
            <a:avLst>
              <a:gd name="adj1" fmla="val 71846"/>
              <a:gd name="adj2" fmla="val -624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prstClr val="black"/>
                </a:solidFill>
                <a:latin typeface="Calibri"/>
              </a:rPr>
              <a:t>Does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paragraph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maintain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given-new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principle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?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8856522" y="6387130"/>
            <a:ext cx="1345932" cy="422030"/>
          </a:xfrm>
          <a:prstGeom prst="wedgeRoundRectCallout">
            <a:avLst>
              <a:gd name="adj1" fmla="val 31039"/>
              <a:gd name="adj2" fmla="val -1181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prstClr val="black"/>
                </a:solidFill>
                <a:latin typeface="Calibri"/>
              </a:rPr>
              <a:t>YES!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23934" y="804800"/>
            <a:ext cx="1712295" cy="28803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97355" y="1380865"/>
            <a:ext cx="1203903" cy="27675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351706" y="2142865"/>
            <a:ext cx="1813895" cy="27675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57355" y="2142865"/>
            <a:ext cx="654378" cy="29077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04081" y="3483676"/>
            <a:ext cx="1806070" cy="27925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09043" y="3762935"/>
            <a:ext cx="2056557" cy="26842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36608" y="3762935"/>
            <a:ext cx="794266" cy="27563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5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42726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88842"/>
            <a:ext cx="8229600" cy="482143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Assignment 2: </a:t>
            </a:r>
            <a:r>
              <a:rPr lang="en-US" dirty="0"/>
              <a:t>Find an article that reviews or is related to your topic. Bring the article to class (on paper or electronic form). Analyze a few pages in the article and identify “academic features” in each text by highlighting them. Are there any informal features? Bring to class and upload in MyCourses by </a:t>
            </a:r>
            <a:r>
              <a:rPr lang="en-US" b="1" dirty="0"/>
              <a:t>next class.</a:t>
            </a:r>
            <a:endParaRPr lang="fi-FI" dirty="0"/>
          </a:p>
          <a:p>
            <a:r>
              <a:rPr lang="en-US" b="1" dirty="0"/>
              <a:t>Assignment 3: </a:t>
            </a:r>
            <a:r>
              <a:rPr lang="en-US" dirty="0"/>
              <a:t>Submit a paragraph (MyCourses)</a:t>
            </a:r>
            <a:r>
              <a:rPr lang="en-US" b="1" dirty="0"/>
              <a:t> before next class.</a:t>
            </a:r>
            <a:r>
              <a:rPr lang="en-US" dirty="0"/>
              <a:t> </a:t>
            </a:r>
            <a:r>
              <a:rPr lang="en-US" dirty="0" err="1"/>
              <a:t>Turnitin</a:t>
            </a:r>
            <a:r>
              <a:rPr lang="en-US" dirty="0"/>
              <a:t> originality check. Define a concept / trend from your field using three different sources OR write a discussion summary involving a central concept in your topic.</a:t>
            </a:r>
            <a:endParaRPr lang="fi-FI" dirty="0"/>
          </a:p>
          <a:p>
            <a:r>
              <a:rPr lang="en-US" b="1" dirty="0"/>
              <a:t>Online module 2: Given-New</a:t>
            </a:r>
            <a:endParaRPr lang="fi-FI" dirty="0"/>
          </a:p>
        </p:txBody>
      </p:sp>
      <p:pic>
        <p:nvPicPr>
          <p:cNvPr id="4" name="Picture 3" descr="lapto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996" y="274638"/>
            <a:ext cx="1678836" cy="1622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305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7300-84C8-40AD-B964-F555023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writing resources and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F87-A916-4034-B5D7-9A9E6AE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MyCourses (under “Materials”)</a:t>
            </a:r>
          </a:p>
          <a:p>
            <a:r>
              <a:rPr lang="en-GB" dirty="0"/>
              <a:t>Academic Writing in English (AWE)</a:t>
            </a:r>
          </a:p>
          <a:p>
            <a:r>
              <a:rPr lang="en-GB" dirty="0"/>
              <a:t>Writer’s Guide for Engineers</a:t>
            </a:r>
          </a:p>
          <a:p>
            <a:r>
              <a:rPr lang="en-GB" dirty="0"/>
              <a:t>Online dictionaries</a:t>
            </a:r>
          </a:p>
          <a:p>
            <a:pPr lvl="1"/>
            <a:r>
              <a:rPr lang="en-GB" dirty="0"/>
              <a:t>Cambridge Advanced Learner’s Dictionary</a:t>
            </a:r>
          </a:p>
          <a:p>
            <a:pPr lvl="1"/>
            <a:r>
              <a:rPr lang="en-GB" dirty="0"/>
              <a:t>Merriam-Webster Online</a:t>
            </a:r>
          </a:p>
          <a:p>
            <a:pPr lvl="1"/>
            <a:r>
              <a:rPr lang="en-GB" dirty="0"/>
              <a:t>Thesaurus.com</a:t>
            </a:r>
          </a:p>
          <a:p>
            <a:r>
              <a:rPr lang="en-GB" dirty="0"/>
              <a:t>Online tools</a:t>
            </a:r>
          </a:p>
          <a:p>
            <a:pPr lvl="1"/>
            <a:r>
              <a:rPr lang="en-GB" dirty="0"/>
              <a:t>Google Scholar</a:t>
            </a:r>
          </a:p>
          <a:p>
            <a:r>
              <a:rPr lang="en-GB" dirty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22175727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7300-84C8-40AD-B964-F555023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organization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F87-A916-4034-B5D7-9A9E6AE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Coherence and cohesion</a:t>
            </a:r>
          </a:p>
          <a:p>
            <a:r>
              <a:rPr lang="en-GB" dirty="0"/>
              <a:t>Introductions and conclusions</a:t>
            </a:r>
          </a:p>
          <a:p>
            <a:r>
              <a:rPr lang="en-GB" dirty="0"/>
              <a:t>Comparing and contrasting</a:t>
            </a:r>
          </a:p>
        </p:txBody>
      </p:sp>
    </p:spTree>
    <p:extLst>
      <p:ext uri="{BB962C8B-B14F-4D97-AF65-F5344CB8AC3E}">
        <p14:creationId xmlns:p14="http://schemas.microsoft.com/office/powerpoint/2010/main" val="29233705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7300-84C8-40AD-B964-F555023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organization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F87-A916-4034-B5D7-9A9E6AE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Coherence and cohesion</a:t>
            </a:r>
          </a:p>
          <a:p>
            <a:r>
              <a:rPr lang="en-GB" dirty="0"/>
              <a:t>Introductions and conclusions</a:t>
            </a:r>
          </a:p>
          <a:p>
            <a:r>
              <a:rPr lang="en-GB" dirty="0"/>
              <a:t>Comparing and contrasting</a:t>
            </a:r>
          </a:p>
        </p:txBody>
      </p:sp>
    </p:spTree>
    <p:extLst>
      <p:ext uri="{BB962C8B-B14F-4D97-AF65-F5344CB8AC3E}">
        <p14:creationId xmlns:p14="http://schemas.microsoft.com/office/powerpoint/2010/main" val="4286790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7300-84C8-40AD-B964-F555023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Coherence and cohesion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F87-A916-4034-B5D7-9A9E6AE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Hanging together/ sticking together/ being “of a piece”</a:t>
            </a:r>
          </a:p>
          <a:p>
            <a:r>
              <a:rPr lang="en-GB" dirty="0"/>
              <a:t>Not disjointed</a:t>
            </a:r>
          </a:p>
          <a:p>
            <a:endParaRPr lang="en-GB" dirty="0"/>
          </a:p>
          <a:p>
            <a:r>
              <a:rPr lang="en-GB" dirty="0"/>
              <a:t>Coherence refers to the ideas being communicated</a:t>
            </a:r>
          </a:p>
          <a:p>
            <a:pPr lvl="1"/>
            <a:r>
              <a:rPr lang="en-GB" dirty="0"/>
              <a:t>Topic sentences linked to thesis statement</a:t>
            </a:r>
          </a:p>
          <a:p>
            <a:pPr lvl="1"/>
            <a:r>
              <a:rPr lang="en-GB" dirty="0"/>
              <a:t>Logical connection</a:t>
            </a:r>
          </a:p>
          <a:p>
            <a:pPr lvl="1"/>
            <a:r>
              <a:rPr lang="en-GB" dirty="0"/>
              <a:t>Sequence</a:t>
            </a:r>
          </a:p>
          <a:p>
            <a:pPr lvl="1"/>
            <a:r>
              <a:rPr lang="en-GB" dirty="0"/>
              <a:t>Non-self-contradictory</a:t>
            </a:r>
          </a:p>
          <a:p>
            <a:pPr lvl="1"/>
            <a:endParaRPr lang="en-GB" dirty="0"/>
          </a:p>
          <a:p>
            <a:r>
              <a:rPr lang="en-GB" dirty="0"/>
              <a:t>Cohesion refers to the linguistic expression (see AWE- </a:t>
            </a:r>
            <a:r>
              <a:rPr lang="en-GB" u="sng" dirty="0"/>
              <a:t>find two examples</a:t>
            </a:r>
            <a:r>
              <a:rPr lang="en-GB" dirty="0"/>
              <a:t>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7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7300-84C8-40AD-B964-F555023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organization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F87-A916-4034-B5D7-9A9E6AE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Coherence and cohesion</a:t>
            </a:r>
          </a:p>
          <a:p>
            <a:r>
              <a:rPr lang="en-GB" b="1" dirty="0"/>
              <a:t>Introductions and conclusions</a:t>
            </a:r>
          </a:p>
          <a:p>
            <a:r>
              <a:rPr lang="en-GB" dirty="0"/>
              <a:t>Comparing and contrasting</a:t>
            </a:r>
          </a:p>
        </p:txBody>
      </p:sp>
    </p:spTree>
    <p:extLst>
      <p:ext uri="{BB962C8B-B14F-4D97-AF65-F5344CB8AC3E}">
        <p14:creationId xmlns:p14="http://schemas.microsoft.com/office/powerpoint/2010/main" val="422108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noProof="0" dirty="0">
                <a:latin typeface="Arial Black" panose="020B0A04020102020204" pitchFamily="34" charset="0"/>
              </a:rPr>
              <a:t>Successful communication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D3ABB-3813-41BA-B9F0-363FF1EE53DA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8" t="26572" r="25179" b="8572"/>
          <a:stretch>
            <a:fillRect/>
          </a:stretch>
        </p:blipFill>
        <p:spPr bwMode="auto">
          <a:xfrm>
            <a:off x="6126163" y="1773239"/>
            <a:ext cx="37195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09800" y="1287463"/>
            <a:ext cx="8001000" cy="2462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Product of three considerations: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</a:p>
          <a:p>
            <a:pPr marL="719138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Audience</a:t>
            </a:r>
          </a:p>
          <a:p>
            <a:pPr marL="719138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Purpose</a:t>
            </a:r>
          </a:p>
          <a:p>
            <a:pPr marL="719138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Form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05100" y="3836988"/>
            <a:ext cx="6408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form will best accomplish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your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purpose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with this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particular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audience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>
          <a:xfrm rot="3190906">
            <a:off x="6863557" y="4771232"/>
            <a:ext cx="555625" cy="944562"/>
          </a:xfrm>
          <a:prstGeom prst="downArrow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>
          <a:xfrm rot="19087069">
            <a:off x="8553450" y="4832351"/>
            <a:ext cx="527050" cy="849313"/>
          </a:xfrm>
          <a:prstGeom prst="downArrow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5208588" y="5634038"/>
            <a:ext cx="2305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Organization</a:t>
            </a:r>
          </a:p>
        </p:txBody>
      </p:sp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8653463" y="5634038"/>
            <a:ext cx="112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Style</a:t>
            </a:r>
          </a:p>
        </p:txBody>
      </p:sp>
      <p:sp>
        <p:nvSpPr>
          <p:cNvPr id="2" name="Oval 1"/>
          <p:cNvSpPr/>
          <p:nvPr/>
        </p:nvSpPr>
        <p:spPr>
          <a:xfrm>
            <a:off x="1600200" y="2955471"/>
            <a:ext cx="5559725" cy="23737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12130" y="5037138"/>
            <a:ext cx="3299132" cy="1474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9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7300-84C8-40AD-B964-F555023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Introductions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F87-A916-4034-B5D7-9A9E6AE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pairs, write down 2-3 things that an introduction must achieve</a:t>
            </a:r>
          </a:p>
          <a:p>
            <a:r>
              <a:rPr lang="en-GB" dirty="0"/>
              <a:t>Do the same for a conclusion</a:t>
            </a:r>
          </a:p>
          <a:p>
            <a:r>
              <a:rPr lang="en-GB" dirty="0"/>
              <a:t>Compare your list with another pair of classmates</a:t>
            </a:r>
          </a:p>
        </p:txBody>
      </p:sp>
    </p:spTree>
    <p:extLst>
      <p:ext uri="{BB962C8B-B14F-4D97-AF65-F5344CB8AC3E}">
        <p14:creationId xmlns:p14="http://schemas.microsoft.com/office/powerpoint/2010/main" val="37121831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7300-84C8-40AD-B964-F555023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organization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F87-A916-4034-B5D7-9A9E6AE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Coherence and cohesion</a:t>
            </a:r>
          </a:p>
          <a:p>
            <a:r>
              <a:rPr lang="en-GB" dirty="0"/>
              <a:t>Introductions and conclusions</a:t>
            </a:r>
          </a:p>
          <a:p>
            <a:r>
              <a:rPr lang="en-GB" b="1" dirty="0"/>
              <a:t>Comparing and contrasting</a:t>
            </a:r>
          </a:p>
        </p:txBody>
      </p:sp>
    </p:spTree>
    <p:extLst>
      <p:ext uri="{BB962C8B-B14F-4D97-AF65-F5344CB8AC3E}">
        <p14:creationId xmlns:p14="http://schemas.microsoft.com/office/powerpoint/2010/main" val="12453971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7300-84C8-40AD-B964-F555023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and contrasting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F87-A916-4034-B5D7-9A9E6AE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compare is to notice and describe </a:t>
            </a:r>
            <a:r>
              <a:rPr lang="en-GB" i="1" dirty="0"/>
              <a:t>similarities</a:t>
            </a:r>
            <a:r>
              <a:rPr lang="en-GB" dirty="0"/>
              <a:t> between things</a:t>
            </a:r>
          </a:p>
          <a:p>
            <a:pPr lvl="1"/>
            <a:r>
              <a:rPr lang="en-GB" dirty="0"/>
              <a:t>Shall I compare thee to a summer’s day?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To contrast is to notice and describe </a:t>
            </a:r>
            <a:r>
              <a:rPr lang="en-GB" i="1" dirty="0"/>
              <a:t>differences</a:t>
            </a:r>
            <a:r>
              <a:rPr lang="en-GB" dirty="0"/>
              <a:t> between things</a:t>
            </a:r>
          </a:p>
          <a:p>
            <a:pPr lvl="1"/>
            <a:r>
              <a:rPr lang="en-GB" dirty="0"/>
              <a:t>Increase the contrast in a photo</a:t>
            </a:r>
          </a:p>
        </p:txBody>
      </p:sp>
    </p:spTree>
    <p:extLst>
      <p:ext uri="{BB962C8B-B14F-4D97-AF65-F5344CB8AC3E}">
        <p14:creationId xmlns:p14="http://schemas.microsoft.com/office/powerpoint/2010/main" val="20700278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7300-84C8-40AD-B964-F555023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organization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F87-A916-4034-B5D7-9A9E6AE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examples from articles you have been using today.</a:t>
            </a:r>
          </a:p>
          <a:p>
            <a:r>
              <a:rPr lang="en-GB" dirty="0"/>
              <a:t>Show them to a partner and agree on classification.</a:t>
            </a:r>
          </a:p>
          <a:p>
            <a:r>
              <a:rPr lang="en-GB" dirty="0"/>
              <a:t>Try to find at least one example under each heading below.</a:t>
            </a:r>
          </a:p>
          <a:p>
            <a:r>
              <a:rPr lang="en-GB" dirty="0"/>
              <a:t>Discuss the effect of the linguistic device.</a:t>
            </a:r>
          </a:p>
          <a:p>
            <a:endParaRPr lang="en-GB" dirty="0"/>
          </a:p>
          <a:p>
            <a:r>
              <a:rPr lang="en-GB" dirty="0"/>
              <a:t>Coherence and cohesion</a:t>
            </a:r>
          </a:p>
          <a:p>
            <a:r>
              <a:rPr lang="en-GB" dirty="0"/>
              <a:t>Introductions and conclusions</a:t>
            </a:r>
          </a:p>
          <a:p>
            <a:r>
              <a:rPr lang="en-GB" dirty="0"/>
              <a:t>Comparing and contrasting</a:t>
            </a:r>
          </a:p>
        </p:txBody>
      </p:sp>
    </p:spTree>
    <p:extLst>
      <p:ext uri="{BB962C8B-B14F-4D97-AF65-F5344CB8AC3E}">
        <p14:creationId xmlns:p14="http://schemas.microsoft.com/office/powerpoint/2010/main" val="24942257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42726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88842"/>
            <a:ext cx="8229600" cy="482143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Assignment 2: </a:t>
            </a:r>
            <a:r>
              <a:rPr lang="en-US" dirty="0"/>
              <a:t>Find an article that reviews or is related to your topic. Bring the article to class (on paper or electronic form). Analyze a few pages in the article and identify “academic features” in each text by highlighting them. Are there any informal features? Bring to class and upload in MyCourses by </a:t>
            </a:r>
            <a:r>
              <a:rPr lang="en-US" b="1" dirty="0"/>
              <a:t>next class.</a:t>
            </a:r>
            <a:endParaRPr lang="fi-FI" dirty="0"/>
          </a:p>
          <a:p>
            <a:r>
              <a:rPr lang="en-US" b="1" dirty="0"/>
              <a:t>Assignment 3: </a:t>
            </a:r>
            <a:r>
              <a:rPr lang="en-US" dirty="0"/>
              <a:t>Submit a paragraph (MyCourses)</a:t>
            </a:r>
            <a:r>
              <a:rPr lang="en-US" b="1" dirty="0"/>
              <a:t> before next class.</a:t>
            </a:r>
            <a:r>
              <a:rPr lang="en-US" dirty="0"/>
              <a:t> </a:t>
            </a:r>
            <a:r>
              <a:rPr lang="en-US" dirty="0" err="1"/>
              <a:t>Turnitin</a:t>
            </a:r>
            <a:r>
              <a:rPr lang="en-US" dirty="0"/>
              <a:t> originality check. Define a concept / trend from your field using three different sources OR write a discussion summary involving a central concept in your topic.</a:t>
            </a:r>
            <a:endParaRPr lang="fi-FI" dirty="0"/>
          </a:p>
          <a:p>
            <a:r>
              <a:rPr lang="en-US" b="1" dirty="0"/>
              <a:t>Online module 2: Given-New</a:t>
            </a:r>
            <a:endParaRPr lang="fi-FI" dirty="0"/>
          </a:p>
        </p:txBody>
      </p:sp>
      <p:pic>
        <p:nvPicPr>
          <p:cNvPr id="4" name="Picture 3" descr="lapto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996" y="274638"/>
            <a:ext cx="1678836" cy="1622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20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7300-84C8-40AD-B964-F555023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organization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F87-A916-4034-B5D7-9A9E6AE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problem-solution pattern</a:t>
            </a:r>
          </a:p>
          <a:p>
            <a:r>
              <a:rPr lang="en-GB" dirty="0"/>
              <a:t>The CARS model</a:t>
            </a:r>
          </a:p>
          <a:p>
            <a:r>
              <a:rPr lang="en-GB" dirty="0"/>
              <a:t>Extended definitions</a:t>
            </a:r>
          </a:p>
        </p:txBody>
      </p:sp>
    </p:spTree>
    <p:extLst>
      <p:ext uri="{BB962C8B-B14F-4D97-AF65-F5344CB8AC3E}">
        <p14:creationId xmlns:p14="http://schemas.microsoft.com/office/powerpoint/2010/main" val="287382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7300-84C8-40AD-B964-F555023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organization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F87-A916-4034-B5D7-9A9E6AE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The problem-solution pattern</a:t>
            </a:r>
          </a:p>
          <a:p>
            <a:r>
              <a:rPr lang="en-GB" dirty="0"/>
              <a:t>The CARS model</a:t>
            </a:r>
          </a:p>
          <a:p>
            <a:r>
              <a:rPr lang="en-GB" dirty="0"/>
              <a:t>Extended definitions</a:t>
            </a:r>
          </a:p>
        </p:txBody>
      </p:sp>
    </p:spTree>
    <p:extLst>
      <p:ext uri="{BB962C8B-B14F-4D97-AF65-F5344CB8AC3E}">
        <p14:creationId xmlns:p14="http://schemas.microsoft.com/office/powerpoint/2010/main" val="60883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B44F-DB4A-C649-AD39-B94500F3E196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595970" name="Text Box 2"/>
          <p:cNvSpPr txBox="1">
            <a:spLocks noChangeArrowheads="1"/>
          </p:cNvSpPr>
          <p:nvPr/>
        </p:nvSpPr>
        <p:spPr bwMode="auto">
          <a:xfrm>
            <a:off x="2566988" y="404814"/>
            <a:ext cx="7561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solidFill>
                  <a:srgbClr val="CC0000"/>
                </a:solidFill>
                <a:cs typeface="ＭＳ Ｐゴシック" charset="0"/>
              </a:rPr>
              <a:t>The most important pattern of organization in          </a:t>
            </a:r>
            <a:br>
              <a:rPr lang="en-US" altLang="ja-JP" sz="2400" b="1">
                <a:solidFill>
                  <a:srgbClr val="CC0000"/>
                </a:solidFill>
                <a:cs typeface="ＭＳ Ｐゴシック" charset="0"/>
              </a:rPr>
            </a:br>
            <a:r>
              <a:rPr lang="en-US" altLang="ja-JP" sz="2400" b="1">
                <a:solidFill>
                  <a:srgbClr val="CC0000"/>
                </a:solidFill>
                <a:cs typeface="ＭＳ Ｐゴシック" charset="0"/>
              </a:rPr>
              <a:t>                        technical writing is:</a:t>
            </a:r>
            <a:endParaRPr lang="en-US" altLang="ja-JP" sz="2800" b="1">
              <a:solidFill>
                <a:srgbClr val="CC0000"/>
              </a:solidFill>
              <a:cs typeface="ＭＳ Ｐゴシック" charset="0"/>
            </a:endParaRP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2135189" y="1557339"/>
            <a:ext cx="727233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>
                <a:solidFill>
                  <a:schemeClr val="accent2"/>
                </a:solidFill>
                <a:cs typeface="ＭＳ Ｐゴシック" charset="0"/>
              </a:rPr>
              <a:t>Problem-Solution</a:t>
            </a:r>
            <a:r>
              <a:rPr lang="en-US" altLang="ja-JP" sz="360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altLang="ja-JP" sz="3600" b="1">
                <a:solidFill>
                  <a:schemeClr val="accent2"/>
                </a:solidFill>
                <a:cs typeface="ＭＳ Ｐゴシック" charset="0"/>
              </a:rPr>
              <a:t>Pattern</a:t>
            </a:r>
            <a:endParaRPr lang="en-US" altLang="ja-JP" sz="1400" b="1">
              <a:solidFill>
                <a:schemeClr val="accent2"/>
              </a:solidFill>
              <a:cs typeface="ＭＳ Ｐゴシック" charset="0"/>
            </a:endParaRPr>
          </a:p>
          <a:p>
            <a:pPr>
              <a:spcBef>
                <a:spcPct val="50000"/>
              </a:spcBef>
            </a:pPr>
            <a:r>
              <a:rPr lang="en-US" altLang="ja-JP" sz="3200" b="1">
                <a:solidFill>
                  <a:srgbClr val="CC0000"/>
                </a:solidFill>
                <a:cs typeface="ＭＳ Ｐゴシック" charset="0"/>
              </a:rPr>
              <a:t>Four moves</a:t>
            </a:r>
            <a:r>
              <a:rPr lang="en-US" altLang="ja-JP" sz="2800" b="1">
                <a:solidFill>
                  <a:srgbClr val="CC0000"/>
                </a:solidFill>
                <a:cs typeface="ＭＳ Ｐゴシック" charset="0"/>
              </a:rPr>
              <a:t>:</a:t>
            </a:r>
          </a:p>
        </p:txBody>
      </p:sp>
      <p:sp>
        <p:nvSpPr>
          <p:cNvPr id="595972" name="Text Box 4"/>
          <p:cNvSpPr txBox="1">
            <a:spLocks noChangeArrowheads="1"/>
          </p:cNvSpPr>
          <p:nvPr/>
        </p:nvSpPr>
        <p:spPr bwMode="auto">
          <a:xfrm>
            <a:off x="2424114" y="2924176"/>
            <a:ext cx="74898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ja-JP" sz="2800" b="1">
                <a:solidFill>
                  <a:srgbClr val="003366"/>
                </a:solidFill>
                <a:cs typeface="ＭＳ Ｐゴシック" charset="0"/>
              </a:rPr>
              <a:t>Situation</a:t>
            </a:r>
            <a:r>
              <a:rPr lang="en-US" altLang="ja-JP" sz="2800" b="1">
                <a:solidFill>
                  <a:srgbClr val="CC0000"/>
                </a:solidFill>
                <a:cs typeface="ＭＳ Ｐゴシック" charset="0"/>
              </a:rPr>
              <a:t> </a:t>
            </a:r>
            <a:br>
              <a:rPr lang="en-US" altLang="ja-JP" sz="2800" b="1">
                <a:solidFill>
                  <a:srgbClr val="CC0000"/>
                </a:solidFill>
                <a:cs typeface="ＭＳ Ｐゴシック" charset="0"/>
              </a:rPr>
            </a:br>
            <a:r>
              <a:rPr lang="en-US" altLang="ja-JP" sz="2000" b="1">
                <a:cs typeface="ＭＳ Ｐゴシック" charset="0"/>
              </a:rPr>
              <a:t>What is relevant or important about the topic?</a:t>
            </a:r>
            <a:endParaRPr lang="en-US" altLang="ja-JP" sz="2000">
              <a:cs typeface="ＭＳ Ｐゴシック" charset="0"/>
            </a:endParaRPr>
          </a:p>
          <a:p>
            <a:pPr>
              <a:buFontTx/>
              <a:buAutoNum type="arabicPeriod"/>
            </a:pPr>
            <a:r>
              <a:rPr lang="en-US" altLang="ja-JP" sz="2800" b="1">
                <a:solidFill>
                  <a:srgbClr val="006666"/>
                </a:solidFill>
                <a:cs typeface="ＭＳ Ｐゴシック" charset="0"/>
              </a:rPr>
              <a:t>Problem</a:t>
            </a:r>
            <a:br>
              <a:rPr lang="en-US" altLang="ja-JP" b="1">
                <a:solidFill>
                  <a:srgbClr val="006666"/>
                </a:solidFill>
                <a:cs typeface="ＭＳ Ｐゴシック" charset="0"/>
              </a:rPr>
            </a:br>
            <a:r>
              <a:rPr lang="en-US" altLang="ja-JP" sz="2000" b="1">
                <a:cs typeface="ＭＳ Ｐゴシック" charset="0"/>
              </a:rPr>
              <a:t>What is wrong with the current situation? </a:t>
            </a:r>
            <a:br>
              <a:rPr lang="en-US" altLang="ja-JP" sz="2000" b="1">
                <a:cs typeface="ＭＳ Ｐゴシック" charset="0"/>
              </a:rPr>
            </a:br>
            <a:r>
              <a:rPr lang="en-US" altLang="ja-JP" sz="2000" b="1">
                <a:cs typeface="ＭＳ Ｐゴシック" charset="0"/>
              </a:rPr>
              <a:t>What is needed or lacking?</a:t>
            </a:r>
            <a:endParaRPr lang="en-US" altLang="ja-JP" sz="3200">
              <a:solidFill>
                <a:srgbClr val="CC0000"/>
              </a:solidFill>
              <a:cs typeface="ＭＳ Ｐゴシック" charset="0"/>
            </a:endParaRPr>
          </a:p>
          <a:p>
            <a:pPr>
              <a:buFontTx/>
              <a:buAutoNum type="arabicPeriod"/>
            </a:pPr>
            <a:r>
              <a:rPr lang="en-US" altLang="ja-JP" sz="2800" b="1">
                <a:solidFill>
                  <a:srgbClr val="008080"/>
                </a:solidFill>
                <a:cs typeface="ＭＳ Ｐゴシック" charset="0"/>
              </a:rPr>
              <a:t>Solution</a:t>
            </a:r>
            <a:br>
              <a:rPr lang="en-US" altLang="ja-JP" b="1">
                <a:solidFill>
                  <a:srgbClr val="008080"/>
                </a:solidFill>
                <a:cs typeface="ＭＳ Ｐゴシック" charset="0"/>
              </a:rPr>
            </a:br>
            <a:r>
              <a:rPr lang="en-US" altLang="ja-JP" sz="2000" b="1">
                <a:cs typeface="ＭＳ Ｐゴシック" charset="0"/>
              </a:rPr>
              <a:t>What solutions past and current have been tried?</a:t>
            </a:r>
          </a:p>
          <a:p>
            <a:pPr>
              <a:buFontTx/>
              <a:buAutoNum type="arabicPeriod"/>
            </a:pPr>
            <a:r>
              <a:rPr lang="en-US" altLang="ja-JP" sz="2800" b="1">
                <a:solidFill>
                  <a:srgbClr val="339966"/>
                </a:solidFill>
                <a:cs typeface="ＭＳ Ｐゴシック" charset="0"/>
              </a:rPr>
              <a:t>Evaluation</a:t>
            </a:r>
            <a:br>
              <a:rPr lang="en-US" altLang="ja-JP" b="1">
                <a:solidFill>
                  <a:srgbClr val="CC0000"/>
                </a:solidFill>
                <a:cs typeface="ＭＳ Ｐゴシック" charset="0"/>
              </a:rPr>
            </a:br>
            <a:r>
              <a:rPr lang="en-US" altLang="ja-JP" sz="2000" b="1">
                <a:cs typeface="ＭＳ Ｐゴシック" charset="0"/>
              </a:rPr>
              <a:t>Is this a good solution? </a:t>
            </a:r>
            <a:endParaRPr lang="en-US" altLang="ja-JP" sz="2000">
              <a:cs typeface="ＭＳ Ｐゴシック" charset="0"/>
            </a:endParaRPr>
          </a:p>
        </p:txBody>
      </p:sp>
      <p:sp>
        <p:nvSpPr>
          <p:cNvPr id="595973" name="AutoShape 5"/>
          <p:cNvSpPr>
            <a:spLocks noChangeArrowheads="1"/>
          </p:cNvSpPr>
          <p:nvPr/>
        </p:nvSpPr>
        <p:spPr bwMode="auto">
          <a:xfrm>
            <a:off x="1847851" y="3284539"/>
            <a:ext cx="517525" cy="720725"/>
          </a:xfrm>
          <a:prstGeom prst="curvedRightArrow">
            <a:avLst>
              <a:gd name="adj1" fmla="val 27853"/>
              <a:gd name="adj2" fmla="val 5570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74" name="AutoShape 6"/>
          <p:cNvSpPr>
            <a:spLocks noChangeArrowheads="1"/>
          </p:cNvSpPr>
          <p:nvPr/>
        </p:nvSpPr>
        <p:spPr bwMode="auto">
          <a:xfrm>
            <a:off x="1847851" y="4221164"/>
            <a:ext cx="517525" cy="720725"/>
          </a:xfrm>
          <a:prstGeom prst="curvedRightArrow">
            <a:avLst>
              <a:gd name="adj1" fmla="val 27853"/>
              <a:gd name="adj2" fmla="val 5570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75" name="AutoShape 7"/>
          <p:cNvSpPr>
            <a:spLocks noChangeArrowheads="1"/>
          </p:cNvSpPr>
          <p:nvPr/>
        </p:nvSpPr>
        <p:spPr bwMode="auto">
          <a:xfrm>
            <a:off x="1847851" y="5084764"/>
            <a:ext cx="517525" cy="720725"/>
          </a:xfrm>
          <a:prstGeom prst="curvedRightArrow">
            <a:avLst>
              <a:gd name="adj1" fmla="val 27853"/>
              <a:gd name="adj2" fmla="val 5570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76" name="AutoShape 8"/>
          <p:cNvSpPr>
            <a:spLocks noChangeArrowheads="1"/>
          </p:cNvSpPr>
          <p:nvPr/>
        </p:nvSpPr>
        <p:spPr bwMode="auto">
          <a:xfrm rot="10557025">
            <a:off x="9120189" y="5373689"/>
            <a:ext cx="517525" cy="720725"/>
          </a:xfrm>
          <a:prstGeom prst="curvedRightArrow">
            <a:avLst>
              <a:gd name="adj1" fmla="val 27853"/>
              <a:gd name="adj2" fmla="val 5570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6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5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5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/>
      <p:bldP spid="595973" grpId="0" animBg="1"/>
      <p:bldP spid="595974" grpId="0" animBg="1"/>
      <p:bldP spid="595975" grpId="0" animBg="1"/>
      <p:bldP spid="5959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7760</TotalTime>
  <Words>2954</Words>
  <Application>Microsoft Office PowerPoint</Application>
  <PresentationFormat>Widescreen</PresentationFormat>
  <Paragraphs>510</Paragraphs>
  <Slides>64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</vt:lpstr>
      <vt:lpstr>Arial Black</vt:lpstr>
      <vt:lpstr>Calibri</vt:lpstr>
      <vt:lpstr>Calibri Light</vt:lpstr>
      <vt:lpstr>Georgia</vt:lpstr>
      <vt:lpstr>Symbol</vt:lpstr>
      <vt:lpstr>Office Theme</vt:lpstr>
      <vt:lpstr>Default Design</vt:lpstr>
      <vt:lpstr>1_Office Theme</vt:lpstr>
      <vt:lpstr>1_Default Design</vt:lpstr>
      <vt:lpstr>LC-1310 Academic Communication for MSc Students (o+w) 3 ECTS Group H07</vt:lpstr>
      <vt:lpstr>Peer Feedback</vt:lpstr>
      <vt:lpstr>Assignment 1: Describing your topic</vt:lpstr>
      <vt:lpstr>How to give feedback?</vt:lpstr>
      <vt:lpstr>Peer feedback process</vt:lpstr>
      <vt:lpstr>Successful communication</vt:lpstr>
      <vt:lpstr>Text organization 1</vt:lpstr>
      <vt:lpstr>Text organization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Journal article introduction section</vt:lpstr>
      <vt:lpstr>Text organization 1</vt:lpstr>
      <vt:lpstr>The CARS Model for Research Introductions</vt:lpstr>
      <vt:lpstr>PowerPoint Presentation</vt:lpstr>
      <vt:lpstr>PowerPoint Presentation</vt:lpstr>
      <vt:lpstr>Using Nelliportaali</vt:lpstr>
      <vt:lpstr>Review article introductions</vt:lpstr>
      <vt:lpstr>Sample reviews</vt:lpstr>
      <vt:lpstr>Sample introduction</vt:lpstr>
      <vt:lpstr>Exercise</vt:lpstr>
      <vt:lpstr>PowerPoint Presentation</vt:lpstr>
      <vt:lpstr>PowerPoint Presentation</vt:lpstr>
      <vt:lpstr>PowerPoint Presentation</vt:lpstr>
      <vt:lpstr>Break!</vt:lpstr>
      <vt:lpstr>Review article introductions</vt:lpstr>
      <vt:lpstr>Use of tense</vt:lpstr>
      <vt:lpstr>Use of Tense: literature reviews</vt:lpstr>
      <vt:lpstr>Use of Tense: purpose(s)</vt:lpstr>
      <vt:lpstr>Sample introduction</vt:lpstr>
      <vt:lpstr>PowerPoint Presentation</vt:lpstr>
      <vt:lpstr>PowerPoint Presentation</vt:lpstr>
      <vt:lpstr>PowerPoint Presentation</vt:lpstr>
      <vt:lpstr>Text organization 1</vt:lpstr>
      <vt:lpstr>What is a definition?</vt:lpstr>
      <vt:lpstr>How much information do readers need?</vt:lpstr>
      <vt:lpstr>Types of Definition</vt:lpstr>
      <vt:lpstr>Types of Definition</vt:lpstr>
      <vt:lpstr>1. Parenthetical Definition</vt:lpstr>
      <vt:lpstr>1. Parenthetical Definition</vt:lpstr>
      <vt:lpstr>Types of Definition</vt:lpstr>
      <vt:lpstr>2. Sentence Definitions</vt:lpstr>
      <vt:lpstr>2. Sentence Definition</vt:lpstr>
      <vt:lpstr>Superordinates</vt:lpstr>
      <vt:lpstr>Types of Definition</vt:lpstr>
      <vt:lpstr>3. Extended Definitions</vt:lpstr>
      <vt:lpstr>3. Extended Definitions</vt:lpstr>
      <vt:lpstr>Sample definition</vt:lpstr>
      <vt:lpstr>Section preview  (= a summary of a section)</vt:lpstr>
      <vt:lpstr>PowerPoint Presentation</vt:lpstr>
      <vt:lpstr>PowerPoint Presentation</vt:lpstr>
      <vt:lpstr>Homework</vt:lpstr>
      <vt:lpstr>Online writing resources and tools</vt:lpstr>
      <vt:lpstr>Text organization 2</vt:lpstr>
      <vt:lpstr>Text organization 2</vt:lpstr>
      <vt:lpstr>Coherence and cohesion</vt:lpstr>
      <vt:lpstr>Text organization 2</vt:lpstr>
      <vt:lpstr>Introductions and conclusions</vt:lpstr>
      <vt:lpstr>Text organization 2</vt:lpstr>
      <vt:lpstr>Comparing and contrasting</vt:lpstr>
      <vt:lpstr>Text organization 2</vt:lpstr>
      <vt:lpstr>Homework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Bachelor thesis workshop</dc:title>
  <dc:creator>Kakko Tommi</dc:creator>
  <cp:lastModifiedBy>John Weston</cp:lastModifiedBy>
  <cp:revision>135</cp:revision>
  <dcterms:created xsi:type="dcterms:W3CDTF">2018-03-14T07:47:57Z</dcterms:created>
  <dcterms:modified xsi:type="dcterms:W3CDTF">2019-01-21T00:35:36Z</dcterms:modified>
</cp:coreProperties>
</file>