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60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0094" autoAdjust="0"/>
  </p:normalViewPr>
  <p:slideViewPr>
    <p:cSldViewPr snapToGrid="0" snapToObjects="1">
      <p:cViewPr varScale="1">
        <p:scale>
          <a:sx n="84" d="100"/>
          <a:sy n="84" d="100"/>
        </p:scale>
        <p:origin x="76" y="1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47789"/>
            <a:ext cx="4150122" cy="2938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1510"/>
            <a:ext cx="8497093" cy="1153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0" y="1347788"/>
            <a:ext cx="4077891" cy="29406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8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198547"/>
            <a:ext cx="5486014" cy="1443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2803849"/>
            <a:ext cx="5486014" cy="1480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198545"/>
            <a:ext cx="2167128" cy="31120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7451"/>
            <a:ext cx="8167909" cy="10095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450909"/>
            <a:ext cx="1624668" cy="2623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8" y="519112"/>
            <a:ext cx="5130403" cy="415362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5" cy="166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94855"/>
            <a:ext cx="3015456" cy="18722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491"/>
            <a:ext cx="1539000" cy="1753903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0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8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49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5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1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304305"/>
            <a:ext cx="1539000" cy="197969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318301"/>
            <a:ext cx="1539000" cy="19657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318300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318299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318299"/>
            <a:ext cx="1539000" cy="19657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rgbClr val="005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39" y="2868216"/>
            <a:ext cx="2955323" cy="353760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r="16133"/>
          <a:stretch/>
        </p:blipFill>
        <p:spPr>
          <a:xfrm>
            <a:off x="4576713" y="0"/>
            <a:ext cx="45672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r="20132"/>
          <a:stretch/>
        </p:blipFill>
        <p:spPr>
          <a:xfrm>
            <a:off x="4572000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626" r="52630"/>
          <a:stretch/>
        </p:blipFill>
        <p:spPr>
          <a:xfrm>
            <a:off x="4576712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r="19861"/>
          <a:stretch/>
        </p:blipFill>
        <p:spPr>
          <a:xfrm>
            <a:off x="4715165" y="0"/>
            <a:ext cx="4428835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9199"/>
          <a:stretch/>
        </p:blipFill>
        <p:spPr>
          <a:xfrm>
            <a:off x="4722829" y="0"/>
            <a:ext cx="4421171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consequat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631"/>
          <a:stretch/>
        </p:blipFill>
        <p:spPr>
          <a:xfrm>
            <a:off x="4713402" y="0"/>
            <a:ext cx="4430598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7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2024418"/>
            <a:ext cx="8492897" cy="22595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8" y="1199905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6" cy="1645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01354"/>
            <a:ext cx="3015456" cy="17479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463696"/>
            <a:ext cx="5130402" cy="3797357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58367355@N0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hyperlink" Target="https://www.flickr.com/photos/58367355@N00/4143889672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2398" y="896699"/>
            <a:ext cx="3869137" cy="1675051"/>
          </a:xfrm>
        </p:spPr>
        <p:txBody>
          <a:bodyPr/>
          <a:lstStyle/>
          <a:p>
            <a:r>
              <a:rPr lang="fi-FI" dirty="0" err="1"/>
              <a:t>Les</a:t>
            </a:r>
            <a:r>
              <a:rPr lang="fi-FI" dirty="0"/>
              <a:t> </a:t>
            </a:r>
            <a:r>
              <a:rPr lang="fi-FI" dirty="0" err="1"/>
              <a:t>articles</a:t>
            </a:r>
            <a:br>
              <a:rPr lang="fi-FI" dirty="0"/>
            </a:b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/>
              <a:t>LC-4111 </a:t>
            </a:r>
            <a:r>
              <a:rPr lang="fi-FI" dirty="0" err="1"/>
              <a:t>Fran</a:t>
            </a:r>
            <a:r>
              <a:rPr lang="fr-FR" dirty="0" err="1"/>
              <a:t>çais</a:t>
            </a:r>
            <a:r>
              <a:rPr lang="fr-FR" dirty="0"/>
              <a:t> 1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/>
              <a:t>David Erent</a:t>
            </a: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398" y="264563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A5971F-DEB4-455F-81A0-88B0F50AEA09}"/>
              </a:ext>
            </a:extLst>
          </p:cNvPr>
          <p:cNvSpPr txBox="1"/>
          <p:nvPr/>
        </p:nvSpPr>
        <p:spPr>
          <a:xfrm>
            <a:off x="5001905" y="4325600"/>
            <a:ext cx="3931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i="1" dirty="0">
                <a:solidFill>
                  <a:schemeClr val="bg1"/>
                </a:solidFill>
              </a:rPr>
              <a:t>des</a:t>
            </a:r>
            <a:r>
              <a:rPr lang="fi-FI" sz="2800" i="1" dirty="0">
                <a:solidFill>
                  <a:schemeClr val="bg1"/>
                </a:solidFill>
              </a:rPr>
              <a:t> </a:t>
            </a:r>
            <a:r>
              <a:rPr lang="fi-FI" sz="2800" i="1" dirty="0" err="1">
                <a:solidFill>
                  <a:schemeClr val="bg1"/>
                </a:solidFill>
              </a:rPr>
              <a:t>baguettes</a:t>
            </a:r>
            <a:endParaRPr lang="fi-FI" sz="2800" i="1" dirty="0">
              <a:solidFill>
                <a:schemeClr val="bg1"/>
              </a:solidFill>
            </a:endParaRPr>
          </a:p>
          <a:p>
            <a:pPr algn="ctr"/>
            <a:endParaRPr lang="fi-FI" sz="800" i="1" dirty="0">
              <a:solidFill>
                <a:schemeClr val="bg1"/>
              </a:solidFill>
            </a:endParaRPr>
          </a:p>
          <a:p>
            <a:pPr algn="r"/>
            <a:r>
              <a:rPr lang="fi-FI" sz="600" i="1" dirty="0">
                <a:solidFill>
                  <a:schemeClr val="bg1"/>
                </a:solidFill>
              </a:rPr>
              <a:t>Photo : </a:t>
            </a:r>
            <a:r>
              <a:rPr lang="fr-FR" sz="600" dirty="0">
                <a:hlinkClick r:id="rId3"/>
              </a:rPr>
              <a:t>jules / </a:t>
            </a:r>
            <a:r>
              <a:rPr lang="fr-FR" sz="600" dirty="0" err="1">
                <a:hlinkClick r:id="rId3"/>
              </a:rPr>
              <a:t>stonesoup</a:t>
            </a:r>
            <a:r>
              <a:rPr lang="fr-FR" sz="600" dirty="0"/>
              <a:t> - </a:t>
            </a:r>
            <a:r>
              <a:rPr lang="fr-FR" sz="600" dirty="0">
                <a:hlinkClick r:id="rId4"/>
              </a:rPr>
              <a:t>bocadillos-3</a:t>
            </a:r>
            <a:endParaRPr lang="fr-FR" sz="600" i="1" dirty="0">
              <a:solidFill>
                <a:schemeClr val="bg1"/>
              </a:solidFill>
            </a:endParaRPr>
          </a:p>
        </p:txBody>
      </p:sp>
      <p:pic>
        <p:nvPicPr>
          <p:cNvPr id="13" name="Picture Placeholder 12" descr="A picture containing table, food, wooden, board&#10;&#10;Description automatically generated">
            <a:extLst>
              <a:ext uri="{FF2B5EF4-FFF2-40B4-BE49-F238E27FC236}">
                <a16:creationId xmlns:a16="http://schemas.microsoft.com/office/drawing/2014/main" id="{11E3593C-BAAA-407F-B710-FB982A069190}"/>
              </a:ext>
            </a:extLst>
          </p:cNvPr>
          <p:cNvPicPr preferRelativeResize="0">
            <a:picLocks noGrp="1" noChangeAspect="1"/>
          </p:cNvPicPr>
          <p:nvPr>
            <p:ph type="pic" idx="13"/>
          </p:nvPr>
        </p:nvPicPr>
        <p:blipFill>
          <a:blip r:embed="rId5"/>
          <a:srcRect t="12635" b="12635"/>
          <a:stretch>
            <a:fillRect/>
          </a:stretch>
        </p:blipFill>
        <p:spPr>
          <a:xfrm>
            <a:off x="5090200" y="100225"/>
            <a:ext cx="3755331" cy="4217755"/>
          </a:xfrm>
        </p:spPr>
      </p:pic>
    </p:spTree>
    <p:extLst>
      <p:ext uri="{BB962C8B-B14F-4D97-AF65-F5344CB8AC3E}">
        <p14:creationId xmlns:p14="http://schemas.microsoft.com/office/powerpoint/2010/main" val="132072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19489-541E-4D13-B572-AAAB2EBB876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Uncountable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456FD-42ED-4237-871E-B8A000A01B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58140" y="3779519"/>
            <a:ext cx="8427085" cy="807721"/>
          </a:xfrm>
        </p:spPr>
        <p:txBody>
          <a:bodyPr/>
          <a:lstStyle/>
          <a:p>
            <a:pPr algn="ctr"/>
            <a:r>
              <a:rPr lang="en-US" dirty="0"/>
              <a:t>du lait</a:t>
            </a:r>
          </a:p>
          <a:p>
            <a:pPr algn="ctr"/>
            <a:r>
              <a:rPr lang="en-US" dirty="0"/>
              <a:t>un </a:t>
            </a:r>
            <a:r>
              <a:rPr lang="en-US" dirty="0" err="1"/>
              <a:t>verre</a:t>
            </a:r>
            <a:r>
              <a:rPr lang="en-US" dirty="0"/>
              <a:t> de lait</a:t>
            </a:r>
          </a:p>
          <a:p>
            <a:pPr algn="ctr"/>
            <a:endParaRPr lang="fr-FR" dirty="0"/>
          </a:p>
        </p:txBody>
      </p:sp>
      <p:pic>
        <p:nvPicPr>
          <p:cNvPr id="6" name="Picture 5" descr="A vase of flowers on a table&#10;&#10;Description automatically generated">
            <a:extLst>
              <a:ext uri="{FF2B5EF4-FFF2-40B4-BE49-F238E27FC236}">
                <a16:creationId xmlns:a16="http://schemas.microsoft.com/office/drawing/2014/main" id="{608209B2-0EC0-45E1-A26B-2A496926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788670"/>
            <a:ext cx="42005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9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999ABF-3F35-4356-A679-0B3F6B461C2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English vs. French</a:t>
            </a:r>
            <a:endParaRPr lang="fr-FR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3ACB56B-B5D6-401A-88EF-819A7E878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05835"/>
              </p:ext>
            </p:extLst>
          </p:nvPr>
        </p:nvGraphicFramePr>
        <p:xfrm>
          <a:off x="1359694" y="1764030"/>
          <a:ext cx="6732747" cy="14833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44249">
                  <a:extLst>
                    <a:ext uri="{9D8B030D-6E8A-4147-A177-3AD203B41FA5}">
                      <a16:colId xmlns:a16="http://schemas.microsoft.com/office/drawing/2014/main" val="1628637422"/>
                    </a:ext>
                  </a:extLst>
                </a:gridCol>
                <a:gridCol w="2244249">
                  <a:extLst>
                    <a:ext uri="{9D8B030D-6E8A-4147-A177-3AD203B41FA5}">
                      <a16:colId xmlns:a16="http://schemas.microsoft.com/office/drawing/2014/main" val="3314977036"/>
                    </a:ext>
                  </a:extLst>
                </a:gridCol>
                <a:gridCol w="2244249">
                  <a:extLst>
                    <a:ext uri="{9D8B030D-6E8A-4147-A177-3AD203B41FA5}">
                      <a16:colId xmlns:a16="http://schemas.microsoft.com/office/drawing/2014/main" val="355248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English</a:t>
                      </a:r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French</a:t>
                      </a:r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099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Singular in English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drink wine.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Je </a:t>
                      </a:r>
                      <a:r>
                        <a:rPr lang="en-US" dirty="0" err="1"/>
                        <a:t>bois</a:t>
                      </a:r>
                      <a:r>
                        <a:rPr lang="en-US" dirty="0"/>
                        <a:t> du vin.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6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Plural in English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eat peas.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Je mange des petits pois.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33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BUT…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 eat pasta.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Je mange des pâtes.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64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39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1F4A7B-0A4C-4DA1-97D4-FF13294ECE1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Two</a:t>
            </a:r>
            <a:r>
              <a:rPr lang="fi-FI" dirty="0"/>
              <a:t> main </a:t>
            </a:r>
            <a:r>
              <a:rPr lang="fi-FI" dirty="0" err="1"/>
              <a:t>types</a:t>
            </a:r>
            <a:r>
              <a:rPr lang="fi-FI" dirty="0"/>
              <a:t> of </a:t>
            </a:r>
            <a:r>
              <a:rPr lang="fi-FI" dirty="0" err="1"/>
              <a:t>articles</a:t>
            </a:r>
            <a:endParaRPr lang="fr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5D6BB-677A-46D1-B7B1-905789231C09}"/>
              </a:ext>
            </a:extLst>
          </p:cNvPr>
          <p:cNvSpPr txBox="1"/>
          <p:nvPr/>
        </p:nvSpPr>
        <p:spPr>
          <a:xfrm>
            <a:off x="676751" y="1137285"/>
            <a:ext cx="3547766" cy="325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Definite articles</a:t>
            </a:r>
          </a:p>
          <a:p>
            <a:pPr lvl="1"/>
            <a:r>
              <a:rPr lang="en-US" sz="3200" dirty="0"/>
              <a:t>English : </a:t>
            </a:r>
            <a:r>
              <a:rPr lang="en-US" sz="3200" i="1" dirty="0"/>
              <a:t>the</a:t>
            </a:r>
          </a:p>
          <a:p>
            <a:pPr lvl="1"/>
            <a:endParaRPr lang="en-US" sz="3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Indefinite articles</a:t>
            </a:r>
          </a:p>
          <a:p>
            <a:pPr lvl="1"/>
            <a:r>
              <a:rPr lang="en-US" sz="3200" dirty="0"/>
              <a:t>English : </a:t>
            </a:r>
            <a:r>
              <a:rPr lang="en-US" sz="3200" i="1" dirty="0"/>
              <a:t>a, an</a:t>
            </a:r>
          </a:p>
          <a:p>
            <a:pPr lvl="1"/>
            <a:r>
              <a:rPr lang="fr-FR" sz="3200" b="1" dirty="0"/>
              <a:t>⚠️ </a:t>
            </a:r>
            <a:r>
              <a:rPr lang="fr-FR" sz="3200" b="1" dirty="0" err="1"/>
              <a:t>also</a:t>
            </a:r>
            <a:r>
              <a:rPr lang="fr-FR" sz="3200" b="1" dirty="0"/>
              <a:t> plural!</a:t>
            </a:r>
            <a:endParaRPr lang="en-US" sz="3200" i="1" dirty="0"/>
          </a:p>
          <a:p>
            <a:pPr lvl="1"/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467506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51113D-C534-4F89-A0E7-C6E76BF69B6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r-FR" sz="3600" dirty="0" err="1"/>
              <a:t>Definite</a:t>
            </a:r>
            <a:r>
              <a:rPr lang="fr-FR" sz="3600" dirty="0"/>
              <a:t> articles</a:t>
            </a:r>
          </a:p>
          <a:p>
            <a:endParaRPr lang="fr-FR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7F3D601-2C78-4264-A408-75A59365A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54820"/>
              </p:ext>
            </p:extLst>
          </p:nvPr>
        </p:nvGraphicFramePr>
        <p:xfrm>
          <a:off x="1359694" y="1196975"/>
          <a:ext cx="6096000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86374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14977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5248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Masculin</a:t>
                      </a:r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Féminin</a:t>
                      </a:r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099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Singulier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6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Pluriel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335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766C25-0608-4307-A544-C730DBC4F6F2}"/>
              </a:ext>
            </a:extLst>
          </p:cNvPr>
          <p:cNvSpPr txBox="1"/>
          <p:nvPr/>
        </p:nvSpPr>
        <p:spPr>
          <a:xfrm>
            <a:off x="701039" y="2964180"/>
            <a:ext cx="808418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that are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that have been mentioned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that are known to everyone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that are further defined by adding extra words (ex : </a:t>
            </a:r>
            <a:r>
              <a:rPr lang="en-US" dirty="0" err="1"/>
              <a:t>l’ordinateur</a:t>
            </a:r>
            <a:r>
              <a:rPr lang="en-US" dirty="0"/>
              <a:t> </a:t>
            </a:r>
            <a:r>
              <a:rPr lang="en-US" b="1" dirty="0"/>
              <a:t>de ma femme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Concepts (ex : la </a:t>
            </a:r>
            <a:r>
              <a:rPr lang="en-US" dirty="0" err="1"/>
              <a:t>liberté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756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51113D-C534-4F89-A0E7-C6E76BF69B6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r-FR" sz="3600" dirty="0" err="1"/>
              <a:t>Indefinite</a:t>
            </a:r>
            <a:r>
              <a:rPr lang="fr-FR" sz="3600" dirty="0"/>
              <a:t> articles</a:t>
            </a:r>
          </a:p>
          <a:p>
            <a:endParaRPr lang="fr-FR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7F3D601-2C78-4264-A408-75A59365A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323543"/>
              </p:ext>
            </p:extLst>
          </p:nvPr>
        </p:nvGraphicFramePr>
        <p:xfrm>
          <a:off x="1359694" y="1196975"/>
          <a:ext cx="6096000" cy="1615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86374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14977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5248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Masculin</a:t>
                      </a:r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Féminin</a:t>
                      </a:r>
                      <a:endParaRPr lang="fr-F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099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Singulier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une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6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Pluriel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33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Indénombrable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(uncountable)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du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 la</a:t>
                      </a:r>
                      <a:endParaRPr lang="fr-F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648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766C25-0608-4307-A544-C730DBC4F6F2}"/>
              </a:ext>
            </a:extLst>
          </p:cNvPr>
          <p:cNvSpPr txBox="1"/>
          <p:nvPr/>
        </p:nvSpPr>
        <p:spPr>
          <a:xfrm>
            <a:off x="701040" y="2981028"/>
            <a:ext cx="8084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that are non-specific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that are new in the conversation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Things that don’t need to be further defined (not the main focus)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talking about 1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talking about </a:t>
            </a:r>
            <a:r>
              <a:rPr lang="en-US" b="1" dirty="0"/>
              <a:t>less than 1 unit</a:t>
            </a:r>
            <a:r>
              <a:rPr lang="en-US" dirty="0"/>
              <a:t> (a part of something)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talking about an indefinite number/amount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67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19489-541E-4D13-B572-AAAB2EBB876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Countable and partitionable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456FD-42ED-4237-871E-B8A000A01B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58140" y="3779519"/>
            <a:ext cx="8427085" cy="511407"/>
          </a:xfrm>
        </p:spPr>
        <p:txBody>
          <a:bodyPr/>
          <a:lstStyle/>
          <a:p>
            <a:pPr algn="ctr"/>
            <a:r>
              <a:rPr lang="en-US" dirty="0" err="1"/>
              <a:t>une</a:t>
            </a:r>
            <a:r>
              <a:rPr lang="en-US" dirty="0"/>
              <a:t> pizza</a:t>
            </a:r>
            <a:endParaRPr lang="fr-FR" dirty="0"/>
          </a:p>
        </p:txBody>
      </p:sp>
      <p:pic>
        <p:nvPicPr>
          <p:cNvPr id="5" name="Picture 4" descr="A pizza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0F8EDBC3-51BE-41EE-BCD1-E5106D88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216" y="1241467"/>
            <a:ext cx="3627120" cy="241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67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19489-541E-4D13-B572-AAAB2EBB876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Countable and partitionable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456FD-42ED-4237-871E-B8A000A01B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58140" y="3779519"/>
            <a:ext cx="8427085" cy="511407"/>
          </a:xfrm>
        </p:spPr>
        <p:txBody>
          <a:bodyPr/>
          <a:lstStyle/>
          <a:p>
            <a:pPr algn="ctr"/>
            <a:r>
              <a:rPr lang="en-US" dirty="0"/>
              <a:t>des pizzas</a:t>
            </a:r>
            <a:endParaRPr lang="fr-FR" dirty="0"/>
          </a:p>
        </p:txBody>
      </p:sp>
      <p:pic>
        <p:nvPicPr>
          <p:cNvPr id="6" name="Picture 5" descr="A pizza sitting on top of a counter&#10;&#10;Description automatically generated">
            <a:extLst>
              <a:ext uri="{FF2B5EF4-FFF2-40B4-BE49-F238E27FC236}">
                <a16:creationId xmlns:a16="http://schemas.microsoft.com/office/drawing/2014/main" id="{80329D59-938D-49D8-95DD-303CCC19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56" y="918210"/>
            <a:ext cx="3520440" cy="2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19489-541E-4D13-B572-AAAB2EBB876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Countable and partitionable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456FD-42ED-4237-871E-B8A000A01B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58140" y="3779519"/>
            <a:ext cx="8427085" cy="807721"/>
          </a:xfrm>
        </p:spPr>
        <p:txBody>
          <a:bodyPr/>
          <a:lstStyle/>
          <a:p>
            <a:pPr algn="ctr"/>
            <a:r>
              <a:rPr lang="en-US" dirty="0"/>
              <a:t>de la pizza</a:t>
            </a:r>
          </a:p>
          <a:p>
            <a:pPr algn="ctr"/>
            <a:r>
              <a:rPr lang="en-US" dirty="0" err="1"/>
              <a:t>une</a:t>
            </a:r>
            <a:r>
              <a:rPr lang="en-US" dirty="0"/>
              <a:t> part de pizza</a:t>
            </a:r>
            <a:endParaRPr lang="fr-FR" dirty="0"/>
          </a:p>
        </p:txBody>
      </p:sp>
      <p:pic>
        <p:nvPicPr>
          <p:cNvPr id="5" name="Picture 4" descr="A slice of pizza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469F7C78-2B04-4677-A822-0688CDD6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434" y="782574"/>
            <a:ext cx="4087132" cy="27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0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19489-541E-4D13-B572-AAAB2EBB876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Countable and </a:t>
            </a:r>
            <a:r>
              <a:rPr lang="en-US" dirty="0" err="1"/>
              <a:t>nonpartitionable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456FD-42ED-4237-871E-B8A000A01B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58140" y="3779519"/>
            <a:ext cx="8427085" cy="807721"/>
          </a:xfrm>
        </p:spPr>
        <p:txBody>
          <a:bodyPr/>
          <a:lstStyle/>
          <a:p>
            <a:pPr algn="ctr"/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frite</a:t>
            </a:r>
            <a:endParaRPr lang="en-US" dirty="0"/>
          </a:p>
          <a:p>
            <a:pPr algn="ctr"/>
            <a:endParaRPr lang="fr-FR" dirty="0"/>
          </a:p>
        </p:txBody>
      </p:sp>
      <p:pic>
        <p:nvPicPr>
          <p:cNvPr id="6" name="Picture 5" descr="A close up of a slice of orange&#10;&#10;Description automatically generated">
            <a:extLst>
              <a:ext uri="{FF2B5EF4-FFF2-40B4-BE49-F238E27FC236}">
                <a16:creationId xmlns:a16="http://schemas.microsoft.com/office/drawing/2014/main" id="{0A46E83D-6589-4D87-840E-56B5B94A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924" y="1135380"/>
            <a:ext cx="1299515" cy="22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7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19489-541E-4D13-B572-AAAB2EBB876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Countable and </a:t>
            </a:r>
            <a:r>
              <a:rPr lang="en-US" dirty="0" err="1"/>
              <a:t>nonpartitionable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456FD-42ED-4237-871E-B8A000A01B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58140" y="3779519"/>
            <a:ext cx="8427085" cy="807721"/>
          </a:xfrm>
        </p:spPr>
        <p:txBody>
          <a:bodyPr/>
          <a:lstStyle/>
          <a:p>
            <a:pPr algn="ctr"/>
            <a:r>
              <a:rPr lang="en-US" dirty="0"/>
              <a:t>des frites</a:t>
            </a:r>
          </a:p>
          <a:p>
            <a:pPr algn="ctr"/>
            <a:endParaRPr lang="fr-FR" dirty="0"/>
          </a:p>
        </p:txBody>
      </p:sp>
      <p:pic>
        <p:nvPicPr>
          <p:cNvPr id="5" name="Picture 4" descr="A hot dog and french fries on a plate&#10;&#10;Description automatically generated">
            <a:extLst>
              <a:ext uri="{FF2B5EF4-FFF2-40B4-BE49-F238E27FC236}">
                <a16:creationId xmlns:a16="http://schemas.microsoft.com/office/drawing/2014/main" id="{F0442189-4C7C-4156-8B72-56B4F2DE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39" y="864870"/>
            <a:ext cx="4109085" cy="27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27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005EB8"/>
      </a:dk2>
      <a:lt2>
        <a:srgbClr val="669ED4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9_blue.potx" id="{E5C36714-D442-4B3E-8013-4FF68170548F}" vid="{E24C7338-0383-40AA-A3E4-C85E42496B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Aalto_169_blue</Template>
  <TotalTime>1230</TotalTime>
  <Words>237</Words>
  <Application>Microsoft Office PowerPoint</Application>
  <PresentationFormat>On-screen Show (16:9)</PresentationFormat>
  <Paragraphs>74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</vt:lpstr>
      <vt:lpstr>Calibri</vt:lpstr>
      <vt:lpstr>Office-teema</vt:lpstr>
      <vt:lpstr>Les articles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Unigrafia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pronoms personnels COD</dc:title>
  <dc:creator>Erent David</dc:creator>
  <cp:lastModifiedBy>Erent David</cp:lastModifiedBy>
  <cp:revision>11</cp:revision>
  <dcterms:created xsi:type="dcterms:W3CDTF">2020-03-23T17:50:08Z</dcterms:created>
  <dcterms:modified xsi:type="dcterms:W3CDTF">2020-03-30T15:19:11Z</dcterms:modified>
</cp:coreProperties>
</file>