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4" r:id="rId3"/>
    <p:sldId id="273" r:id="rId4"/>
    <p:sldId id="257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67" r:id="rId17"/>
    <p:sldId id="272" r:id="rId1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28"/>
  </p:normalViewPr>
  <p:slideViewPr>
    <p:cSldViewPr snapToGrid="0" snapToObjects="1" showGuides="1">
      <p:cViewPr varScale="1">
        <p:scale>
          <a:sx n="147" d="100"/>
          <a:sy n="147" d="100"/>
        </p:scale>
        <p:origin x="192" y="630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BD26-FF93-5043-B561-888598746DDB}" type="datetimeFigureOut">
              <a:rPr lang="en-FI" smtClean="0"/>
              <a:t>17.12.2020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5CE0-0839-BB47-A002-277EB7297670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2232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BD26-FF93-5043-B561-888598746DDB}" type="datetimeFigureOut">
              <a:rPr lang="en-FI" smtClean="0"/>
              <a:t>17.12.2020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5CE0-0839-BB47-A002-277EB7297670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8725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BD26-FF93-5043-B561-888598746DDB}" type="datetimeFigureOut">
              <a:rPr lang="en-FI" smtClean="0"/>
              <a:t>17.12.2020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5CE0-0839-BB47-A002-277EB7297670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9333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BD26-FF93-5043-B561-888598746DDB}" type="datetimeFigureOut">
              <a:rPr lang="en-FI" smtClean="0"/>
              <a:t>17.12.2020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5CE0-0839-BB47-A002-277EB7297670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3465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BD26-FF93-5043-B561-888598746DDB}" type="datetimeFigureOut">
              <a:rPr lang="en-FI" smtClean="0"/>
              <a:t>17.12.2020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5CE0-0839-BB47-A002-277EB7297670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5000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BD26-FF93-5043-B561-888598746DDB}" type="datetimeFigureOut">
              <a:rPr lang="en-FI" smtClean="0"/>
              <a:t>17.12.2020</a:t>
            </a:fld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5CE0-0839-BB47-A002-277EB7297670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3371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BD26-FF93-5043-B561-888598746DDB}" type="datetimeFigureOut">
              <a:rPr lang="en-FI" smtClean="0"/>
              <a:t>17.12.2020</a:t>
            </a:fld>
            <a:endParaRPr lang="en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5CE0-0839-BB47-A002-277EB7297670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455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BD26-FF93-5043-B561-888598746DDB}" type="datetimeFigureOut">
              <a:rPr lang="en-FI" smtClean="0"/>
              <a:t>17.12.2020</a:t>
            </a:fld>
            <a:endParaRPr lang="en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5CE0-0839-BB47-A002-277EB7297670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3786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BD26-FF93-5043-B561-888598746DDB}" type="datetimeFigureOut">
              <a:rPr lang="en-FI" smtClean="0"/>
              <a:t>17.12.2020</a:t>
            </a:fld>
            <a:endParaRPr lang="en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5CE0-0839-BB47-A002-277EB7297670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4862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BD26-FF93-5043-B561-888598746DDB}" type="datetimeFigureOut">
              <a:rPr lang="en-FI" smtClean="0"/>
              <a:t>17.12.2020</a:t>
            </a:fld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5CE0-0839-BB47-A002-277EB7297670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7767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BD26-FF93-5043-B561-888598746DDB}" type="datetimeFigureOut">
              <a:rPr lang="en-FI" smtClean="0"/>
              <a:t>17.12.2020</a:t>
            </a:fld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5CE0-0839-BB47-A002-277EB7297670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9081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7BD26-FF93-5043-B561-888598746DDB}" type="datetimeFigureOut">
              <a:rPr lang="en-FI" smtClean="0"/>
              <a:t>17.12.2020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B5CE0-0839-BB47-A002-277EB7297670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4756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A53D-7A2A-B146-90F9-475AAEEB90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Tekstitys KKR 17.12.2020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3BE596-9CD3-DE41-961E-A92A5242E4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FI" dirty="0"/>
              <a:t>Mikko Rönkkö</a:t>
            </a:r>
          </a:p>
        </p:txBody>
      </p:sp>
    </p:spTree>
    <p:extLst>
      <p:ext uri="{BB962C8B-B14F-4D97-AF65-F5344CB8AC3E}">
        <p14:creationId xmlns:p14="http://schemas.microsoft.com/office/powerpoint/2010/main" val="840909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69DCB-B73F-7349-AAA7-017F304B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Tekstittämisen vaiheet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BB4DE65-F988-BD4A-BBFB-6D8C913481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835472"/>
              </p:ext>
            </p:extLst>
          </p:nvPr>
        </p:nvGraphicFramePr>
        <p:xfrm>
          <a:off x="681038" y="1825625"/>
          <a:ext cx="8543925" cy="522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170">
                  <a:extLst>
                    <a:ext uri="{9D8B030D-6E8A-4147-A177-3AD203B41FA5}">
                      <a16:colId xmlns:a16="http://schemas.microsoft.com/office/drawing/2014/main" val="2177809528"/>
                    </a:ext>
                  </a:extLst>
                </a:gridCol>
                <a:gridCol w="4493192">
                  <a:extLst>
                    <a:ext uri="{9D8B030D-6E8A-4147-A177-3AD203B41FA5}">
                      <a16:colId xmlns:a16="http://schemas.microsoft.com/office/drawing/2014/main" val="234290285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51163936"/>
                    </a:ext>
                  </a:extLst>
                </a:gridCol>
                <a:gridCol w="1909763">
                  <a:extLst>
                    <a:ext uri="{9D8B030D-6E8A-4147-A177-3AD203B41FA5}">
                      <a16:colId xmlns:a16="http://schemas.microsoft.com/office/drawing/2014/main" val="2540338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Vaihe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Rev.com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YouTube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17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Video Youtubeen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Koneellisesti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Koneellisesti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530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Raakatekstin litteroiminen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Ostettuna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Koneellisesti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21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Lauserakenteet (pisteet ja muut välimerkit, kappalejaoet)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Ostettuna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Opiskelijat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61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Ajastukset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Ostettuna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FI" dirty="0"/>
                        <a:t>Koneellisesti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897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Tuplassanojen, väliäännähdyksien jne poisto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Ostettuna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Koneellisesti, Opiskelijat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344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Puhekielisyyksien ja helppojen kielioppivirheiden korjaaminen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Ostettuna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Opiskelijat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34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Erikoisterminologian tarkastaminen, mukaanlukien nimet ja jotkut erisnimi-yleisnimi tilanteet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Kurssin osallistujat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FI" dirty="0"/>
                        <a:t>Kurssin osallistujat</a:t>
                      </a:r>
                    </a:p>
                    <a:p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452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Sekoilujen korjaaminen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Luennoitsija itse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FI" dirty="0"/>
                        <a:t>Luennoitsija itse</a:t>
                      </a:r>
                    </a:p>
                    <a:p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009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066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3593A-E8A1-7E4C-82DE-A83AFDC1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Miltä se näyttää kurssilaisille?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FEE25F-E7D7-E444-B502-6D609474A8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4137" y="1328329"/>
            <a:ext cx="8847473" cy="552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99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3593A-E8A1-7E4C-82DE-A83AFDC1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Miltä se näyttää kurssilaisille?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FEE25F-E7D7-E444-B502-6D609474A8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4137" y="1328329"/>
            <a:ext cx="8847473" cy="552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03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3593A-E8A1-7E4C-82DE-A83AFDC1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Miltä se näyttää kurssilaisille?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FEE25F-E7D7-E444-B502-6D609474A8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4137" y="1328329"/>
            <a:ext cx="8847473" cy="552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06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3593A-E8A1-7E4C-82DE-A83AFDC1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Miltä se näyttää kurssilaisille?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FEE25F-E7D7-E444-B502-6D609474A8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4137" y="1328329"/>
            <a:ext cx="8847472" cy="552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20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3593A-E8A1-7E4C-82DE-A83AFDC1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Miltä se näyttää kurssilaisille?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FEE25F-E7D7-E444-B502-6D609474A8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4137" y="1328329"/>
            <a:ext cx="8847472" cy="552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51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5AC08-C3E6-1646-8EB6-CF6155B1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Miten tämä kannattaa tehdä?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A577C-EAA3-944A-BDFE-3FDDC53F7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Englanninkielinen materiaali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21B12-FE64-9A4A-BFCF-445D44AD17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FI" dirty="0"/>
              <a:t>Jos on käytössä edullista työvoimaa, YouTube on hyvä englanninkieliselle materiaalille</a:t>
            </a:r>
          </a:p>
          <a:p>
            <a:r>
              <a:rPr lang="en-FI" dirty="0"/>
              <a:t>Rev.com kaltaiset palvelut olisi hyvä kartoittaa jos tekstityksiä halutaan ostaa</a:t>
            </a:r>
          </a:p>
          <a:p>
            <a:r>
              <a:rPr lang="en-FI" dirty="0"/>
              <a:t>Viimeiset korjaukset luennoitsijan tai kurssilaisten toimesta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42D3A0-A46B-B544-8517-2239A0507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FI" dirty="0"/>
              <a:t>Suomenkielinen materiaali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406F38-4C66-EC40-B89E-FB9082AD6F8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FI" dirty="0"/>
              <a:t>Suomea tukevat automaattitekstityspalvelut olisi hyvä kartoittaa</a:t>
            </a:r>
          </a:p>
          <a:p>
            <a:pPr lvl="1"/>
            <a:r>
              <a:rPr lang="en-FI" dirty="0"/>
              <a:t>Simon Says, HappyScribe</a:t>
            </a:r>
          </a:p>
          <a:p>
            <a:r>
              <a:rPr lang="en-FI" dirty="0"/>
              <a:t>Suomalaiset palvelut olisi hyvä kartoittaa</a:t>
            </a:r>
          </a:p>
          <a:p>
            <a:pPr lvl="1"/>
            <a:r>
              <a:rPr lang="en-FI" dirty="0"/>
              <a:t>Huomioitavaa tarvittava laatu</a:t>
            </a:r>
          </a:p>
          <a:p>
            <a:pPr lvl="1"/>
            <a:r>
              <a:rPr lang="en-FI" dirty="0"/>
              <a:t>Esim spoken.fi 4e/min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D9284-77B8-F64F-B4AC-3AA98D41544F}"/>
              </a:ext>
            </a:extLst>
          </p:cNvPr>
          <p:cNvSpPr txBox="1"/>
          <p:nvPr/>
        </p:nvSpPr>
        <p:spPr>
          <a:xfrm>
            <a:off x="775541" y="6308207"/>
            <a:ext cx="7379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2400" dirty="0"/>
              <a:t>Luentovideon laatu (tekninen JA sisältö) vaikuttaa paljon! </a:t>
            </a:r>
          </a:p>
        </p:txBody>
      </p:sp>
    </p:spTree>
    <p:extLst>
      <p:ext uri="{BB962C8B-B14F-4D97-AF65-F5344CB8AC3E}">
        <p14:creationId xmlns:p14="http://schemas.microsoft.com/office/powerpoint/2010/main" val="2947443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FB08ED1-1191-5344-BDFD-487BFFC5E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Ylen video tekstittämisestä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024D9B-A42F-9A4F-9FD0-E171C9E50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1493883"/>
            <a:ext cx="6511446" cy="46630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697E94-6C5A-0945-AEB7-E367D8FA6B07}"/>
              </a:ext>
            </a:extLst>
          </p:cNvPr>
          <p:cNvSpPr txBox="1"/>
          <p:nvPr/>
        </p:nvSpPr>
        <p:spPr>
          <a:xfrm>
            <a:off x="681037" y="6388370"/>
            <a:ext cx="4894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vakkyqasXUo</a:t>
            </a:r>
            <a:endParaRPr lang="en-FI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211027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3FFDC-FA98-8042-A1E3-8334DA4A1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Tekstityksen ei tarvitse eikä usein kannata olla 1:1 puheen kanssa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B557EE-6F42-AB49-9C32-70F86627B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792479" y="1940162"/>
            <a:ext cx="7541623" cy="4762724"/>
          </a:xfrm>
        </p:spPr>
      </p:pic>
    </p:spTree>
    <p:extLst>
      <p:ext uri="{BB962C8B-B14F-4D97-AF65-F5344CB8AC3E}">
        <p14:creationId xmlns:p14="http://schemas.microsoft.com/office/powerpoint/2010/main" val="2603611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3FFDC-FA98-8042-A1E3-8334DA4A1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Tekstityksen ei tarvitse eikä usein kannata olla 1:1 puheen kanssa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B557EE-6F42-AB49-9C32-70F86627B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479" y="1825624"/>
            <a:ext cx="7541623" cy="4991800"/>
          </a:xfrm>
        </p:spPr>
      </p:pic>
    </p:spTree>
    <p:extLst>
      <p:ext uri="{BB962C8B-B14F-4D97-AF65-F5344CB8AC3E}">
        <p14:creationId xmlns:p14="http://schemas.microsoft.com/office/powerpoint/2010/main" val="1900265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1F0EA-A808-6B41-A8C3-00E900272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Tekstityksessä on kaksi vaihetta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DBD14-22CF-2749-84AD-BCFBC79DE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FI" dirty="0"/>
              <a:t>Videon “litteroiminen” yhdeksi tekstiksi jossa on välimerkit, isot kirjaimet, ja kappalejaot kohdillaan</a:t>
            </a:r>
          </a:p>
          <a:p>
            <a:pPr marL="514350" indent="-514350">
              <a:buFont typeface="+mj-lt"/>
              <a:buAutoNum type="arabicPeriod"/>
            </a:pPr>
            <a:r>
              <a:rPr lang="en-FI" dirty="0"/>
              <a:t>Tekstin jakaminen pätkiin ja kohdistaminen videon aikajanalle</a:t>
            </a:r>
          </a:p>
          <a:p>
            <a:pPr marL="514350" indent="-514350">
              <a:buFont typeface="+mj-lt"/>
              <a:buAutoNum type="arabicPeriod"/>
            </a:pPr>
            <a:endParaRPr lang="en-FI" dirty="0"/>
          </a:p>
          <a:p>
            <a:pPr marL="0" indent="0">
              <a:buNone/>
            </a:pPr>
            <a:r>
              <a:rPr lang="en-FI" dirty="0"/>
              <a:t>Jotkut automaattitekstitysohjelmat yhdistävät nämä, jolloin teksti laitetaan yhteen pötköön ja jaetaan pätkiin ilman lauserakenteiden huomioimista – esim Moniviestin</a:t>
            </a:r>
          </a:p>
          <a:p>
            <a:pPr marL="0" indent="0">
              <a:buNone/>
            </a:pPr>
            <a:endParaRPr lang="en-FI" dirty="0"/>
          </a:p>
          <a:p>
            <a:pPr marL="0" indent="0">
              <a:buNone/>
            </a:pPr>
            <a:r>
              <a:rPr lang="en-FI" dirty="0"/>
              <a:t>1 vaihe voidaan automatisoida suurimmaksi osaksi ja 2 vaihe kokonaan</a:t>
            </a:r>
          </a:p>
        </p:txBody>
      </p:sp>
    </p:spTree>
    <p:extLst>
      <p:ext uri="{BB962C8B-B14F-4D97-AF65-F5344CB8AC3E}">
        <p14:creationId xmlns:p14="http://schemas.microsoft.com/office/powerpoint/2010/main" val="18264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8B76-EFDB-B44E-82A5-7CDF367E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Tekstittäminen YouTubessa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F7E4D4-81E0-6D42-8B1E-C6F63F562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1317172"/>
            <a:ext cx="8865326" cy="554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0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1DB0-C9F8-B34F-A11C-639B9DBEE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Kaupallisia palveluita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14BC2-AE11-5D46-893A-46CCA32B3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I" dirty="0"/>
              <a:t>Automaattitekstitys suomenkielen tuella</a:t>
            </a:r>
          </a:p>
          <a:p>
            <a:pPr lvl="1"/>
            <a:r>
              <a:rPr lang="en-FI" dirty="0"/>
              <a:t>Hinta noin 10-15e/tunti</a:t>
            </a:r>
          </a:p>
          <a:p>
            <a:endParaRPr lang="en-FI" dirty="0"/>
          </a:p>
          <a:p>
            <a:endParaRPr lang="en-FI" dirty="0"/>
          </a:p>
          <a:p>
            <a:endParaRPr lang="en-FI" dirty="0"/>
          </a:p>
          <a:p>
            <a:r>
              <a:rPr lang="en-FI" dirty="0"/>
              <a:t>Tekstityspalvelut englanniksi</a:t>
            </a:r>
          </a:p>
          <a:p>
            <a:pPr lvl="1"/>
            <a:r>
              <a:rPr lang="en-FI" dirty="0"/>
              <a:t>Hinta noin 1e/minuutti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0843D7-54CD-E34B-89FA-E35CF704E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132"/>
          <a:stretch/>
        </p:blipFill>
        <p:spPr>
          <a:xfrm>
            <a:off x="1389017" y="2715986"/>
            <a:ext cx="2904933" cy="81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F04BD2-54A8-9A48-B608-A30C5298D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885" y="3429000"/>
            <a:ext cx="3187700" cy="901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98C323-7EEA-F044-90FB-C94AED258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235" y="5222875"/>
            <a:ext cx="14605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38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4CA1-6BD0-0A4B-97B9-22212178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Tekstittäminen HappyScribellä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8CDF66-8771-D248-A66D-94EA6CFA8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332" y="1384664"/>
            <a:ext cx="8757335" cy="5473336"/>
          </a:xfrm>
        </p:spPr>
      </p:pic>
    </p:spTree>
    <p:extLst>
      <p:ext uri="{BB962C8B-B14F-4D97-AF65-F5344CB8AC3E}">
        <p14:creationId xmlns:p14="http://schemas.microsoft.com/office/powerpoint/2010/main" val="4073754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69DCB-B73F-7349-AAA7-017F304B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Tekstittämisen vaiheet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BB4DE65-F988-BD4A-BBFB-6D8C913481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344101"/>
              </p:ext>
            </p:extLst>
          </p:nvPr>
        </p:nvGraphicFramePr>
        <p:xfrm>
          <a:off x="681038" y="1825625"/>
          <a:ext cx="8543925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493">
                  <a:extLst>
                    <a:ext uri="{9D8B030D-6E8A-4147-A177-3AD203B41FA5}">
                      <a16:colId xmlns:a16="http://schemas.microsoft.com/office/drawing/2014/main" val="2177809528"/>
                    </a:ext>
                  </a:extLst>
                </a:gridCol>
                <a:gridCol w="3796938">
                  <a:extLst>
                    <a:ext uri="{9D8B030D-6E8A-4147-A177-3AD203B41FA5}">
                      <a16:colId xmlns:a16="http://schemas.microsoft.com/office/drawing/2014/main" val="2342902853"/>
                    </a:ext>
                  </a:extLst>
                </a:gridCol>
                <a:gridCol w="4278494">
                  <a:extLst>
                    <a:ext uri="{9D8B030D-6E8A-4147-A177-3AD203B41FA5}">
                      <a16:colId xmlns:a16="http://schemas.microsoft.com/office/drawing/2014/main" val="3051163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Vaihe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Miten tehdään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17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Raakatekstin litteroiminen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Aina koneellisesti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21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Lauserakenteet (pisteet ja muut välimerkit, kappalejaoet)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Koneellisesti tai ”halpatyövoimalla”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61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Ajastukset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FI" dirty="0"/>
                        <a:t>Aina koneellisesti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897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Tuplassanojen, väliäännähdyksien jne poisto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FI" dirty="0"/>
                        <a:t>Koneellisesti tai ”halpatyövoimalla”</a:t>
                      </a:r>
                    </a:p>
                    <a:p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344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Puhekielisyyksien ja helppojen kielioppivirheiden korjaaminen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FI" dirty="0"/>
                        <a:t>Koneellisesti tai ”halpatyövoimalla”</a:t>
                      </a:r>
                    </a:p>
                    <a:p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34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Erikoisterminologian tarkastaminen, mukaanlukien nimet ja jotkut erisnimi-yleisnimi tilanteet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Vaatii osaavaa työvoimaa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452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I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Sekoilujen korjaaminen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Luennoitsija itse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009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265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69DCB-B73F-7349-AAA7-017F304B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FI" sz="4000" dirty="0"/>
              <a:t>Case study: Statistical Research Methods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9E371B-BCE7-8144-A9FD-2C3505E84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7" y="1328329"/>
            <a:ext cx="8847473" cy="552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84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363</Words>
  <Application>Microsoft Macintosh PowerPoint</Application>
  <PresentationFormat>A4 Paper (210x297 mm)</PresentationFormat>
  <Paragraphs>101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Tekstitys KKR 17.12.2020</vt:lpstr>
      <vt:lpstr>Tekstityksen ei tarvitse eikä usein kannata olla 1:1 puheen kanssa</vt:lpstr>
      <vt:lpstr>Tekstityksen ei tarvitse eikä usein kannata olla 1:1 puheen kanssa</vt:lpstr>
      <vt:lpstr>Tekstityksessä on kaksi vaihetta </vt:lpstr>
      <vt:lpstr>Tekstittäminen YouTubessa</vt:lpstr>
      <vt:lpstr>Kaupallisia palveluita</vt:lpstr>
      <vt:lpstr>Tekstittäminen HappyScribellä</vt:lpstr>
      <vt:lpstr>Tekstittämisen vaiheet</vt:lpstr>
      <vt:lpstr>Case study: Statistical Research Methods</vt:lpstr>
      <vt:lpstr>Tekstittämisen vaiheet</vt:lpstr>
      <vt:lpstr>Miltä se näyttää kurssilaisille?</vt:lpstr>
      <vt:lpstr>Miltä se näyttää kurssilaisille?</vt:lpstr>
      <vt:lpstr>Miltä se näyttää kurssilaisille?</vt:lpstr>
      <vt:lpstr>Miltä se näyttää kurssilaisille?</vt:lpstr>
      <vt:lpstr>Miltä se näyttää kurssilaisille?</vt:lpstr>
      <vt:lpstr>Miten tämä kannattaa tehdä?</vt:lpstr>
      <vt:lpstr>Ylen video tekstittämisestä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Tekstitys KKR 17.12.2020</dc:title>
  <dc:creator>Rönkkö, Mikko</dc:creator>
  <cp:lastModifiedBy>Rönkkö, Mikko</cp:lastModifiedBy>
  <cp:revision>9</cp:revision>
  <dcterms:created xsi:type="dcterms:W3CDTF">2020-12-17T06:08:15Z</dcterms:created>
  <dcterms:modified xsi:type="dcterms:W3CDTF">2020-12-17T08:03:02Z</dcterms:modified>
</cp:coreProperties>
</file>