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9"/>
  </p:notesMasterIdLst>
  <p:sldIdLst>
    <p:sldId id="257" r:id="rId2"/>
    <p:sldId id="278" r:id="rId3"/>
    <p:sldId id="279" r:id="rId4"/>
    <p:sldId id="280" r:id="rId5"/>
    <p:sldId id="281" r:id="rId6"/>
    <p:sldId id="282" r:id="rId7"/>
    <p:sldId id="283" r:id="rId8"/>
    <p:sldId id="288" r:id="rId9"/>
    <p:sldId id="289" r:id="rId10"/>
    <p:sldId id="303" r:id="rId11"/>
    <p:sldId id="284" r:id="rId12"/>
    <p:sldId id="291" r:id="rId13"/>
    <p:sldId id="290" r:id="rId14"/>
    <p:sldId id="285" r:id="rId15"/>
    <p:sldId id="292" r:id="rId16"/>
    <p:sldId id="295" r:id="rId17"/>
    <p:sldId id="293" r:id="rId18"/>
    <p:sldId id="294" r:id="rId19"/>
    <p:sldId id="286" r:id="rId20"/>
    <p:sldId id="287" r:id="rId21"/>
    <p:sldId id="296" r:id="rId22"/>
    <p:sldId id="297" r:id="rId23"/>
    <p:sldId id="298" r:id="rId24"/>
    <p:sldId id="299" r:id="rId25"/>
    <p:sldId id="300" r:id="rId26"/>
    <p:sldId id="301" r:id="rId27"/>
    <p:sldId id="302" r:id="rId28"/>
  </p:sldIdLst>
  <p:sldSz cx="9144000" cy="6858000" type="screen4x3"/>
  <p:notesSz cx="6858000" cy="9144000"/>
  <p:defaultTextStyle>
    <a:defPPr>
      <a:defRPr lang="fi-FI"/>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7"/>
    <p:restoredTop sz="94648"/>
  </p:normalViewPr>
  <p:slideViewPr>
    <p:cSldViewPr snapToGrid="0" snapToObjects="1">
      <p:cViewPr varScale="1">
        <p:scale>
          <a:sx n="117" d="100"/>
          <a:sy n="117" d="100"/>
        </p:scale>
        <p:origin x="1360" y="1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a:p>
        </p:txBody>
      </p:sp>
      <p:sp>
        <p:nvSpPr>
          <p:cNvPr id="3" name="Päiväyksen paikkamerkki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4D9A2D-EB26-F74E-917A-766CCBDF5F64}" type="datetimeFigureOut">
              <a:rPr lang="fi-FI" smtClean="0"/>
              <a:pPr/>
              <a:t>2.9.2021</a:t>
            </a:fld>
            <a:endParaRPr lang="fi-FI"/>
          </a:p>
        </p:txBody>
      </p:sp>
      <p:sp>
        <p:nvSpPr>
          <p:cNvPr id="4" name="Dian kuvan paikkamerkki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i-FI"/>
              <a:t>Muokkaa tekstin perustyylejä osoittamalla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1A161F-C53C-7A43-9B87-027FA92F0D0D}" type="slidenum">
              <a:rPr lang="fi-FI" smtClean="0"/>
              <a:pPr/>
              <a:t>‹#›</a:t>
            </a:fld>
            <a:endParaRPr lang="fi-FI"/>
          </a:p>
        </p:txBody>
      </p:sp>
    </p:spTree>
    <p:extLst>
      <p:ext uri="{BB962C8B-B14F-4D97-AF65-F5344CB8AC3E}">
        <p14:creationId xmlns:p14="http://schemas.microsoft.com/office/powerpoint/2010/main" val="78450120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Slide Image Placeholder 1"/>
          <p:cNvSpPr>
            <a:spLocks noGrp="1" noRot="1" noChangeAspect="1"/>
          </p:cNvSpPr>
          <p:nvPr>
            <p:ph type="sldImg"/>
          </p:nvPr>
        </p:nvSpPr>
        <p:spPr bwMode="auto">
          <a:noFill/>
          <a:ln>
            <a:solidFill>
              <a:srgbClr val="000000"/>
            </a:solidFill>
            <a:miter lim="800000"/>
            <a:headEnd/>
            <a:tailEnd/>
          </a:ln>
        </p:spPr>
      </p:sp>
      <p:sp>
        <p:nvSpPr>
          <p:cNvPr id="133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atin typeface="Arial" charset="0"/>
            </a:endParaRPr>
          </a:p>
        </p:txBody>
      </p:sp>
      <p:sp>
        <p:nvSpPr>
          <p:cNvPr id="133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852E64F-49AC-43B3-8399-6ECB5CFFD293}" type="slidenum">
              <a:rPr lang="fi-FI" smtClean="0">
                <a:latin typeface="Arial" charset="0"/>
              </a:rPr>
              <a:pPr fontAlgn="base">
                <a:spcBef>
                  <a:spcPct val="0"/>
                </a:spcBef>
                <a:spcAft>
                  <a:spcPct val="0"/>
                </a:spcAft>
              </a:pPr>
              <a:t>1</a:t>
            </a:fld>
            <a:endParaRPr lang="fi-FI">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685800" y="2130425"/>
            <a:ext cx="7772400" cy="1470025"/>
          </a:xfrm>
        </p:spPr>
        <p:txBody>
          <a:bodyPr/>
          <a:lstStyle/>
          <a:p>
            <a:r>
              <a:rPr lang="fi-FI"/>
              <a:t>Muokkaa perustyylejä osoitt.</a:t>
            </a:r>
          </a:p>
        </p:txBody>
      </p:sp>
      <p:sp>
        <p:nvSpPr>
          <p:cNvPr id="3" name="Alaotsikk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osoitt.</a:t>
            </a:r>
          </a:p>
        </p:txBody>
      </p:sp>
      <p:sp>
        <p:nvSpPr>
          <p:cNvPr id="4" name="Päiväyksen paikkamerkki 3"/>
          <p:cNvSpPr>
            <a:spLocks noGrp="1"/>
          </p:cNvSpPr>
          <p:nvPr>
            <p:ph type="dt" sz="half" idx="10"/>
          </p:nvPr>
        </p:nvSpPr>
        <p:spPr/>
        <p:txBody>
          <a:bodyPr/>
          <a:lstStyle/>
          <a:p>
            <a:fld id="{6D4337E9-4816-8D4A-9F8B-89F542F872CA}" type="datetimeFigureOut">
              <a:rPr lang="fi-FI" smtClean="0"/>
              <a:pPr/>
              <a:t>2.9.2021</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BEF1F2CB-D8F0-B247-A4F6-A4ACD4ACD336}" type="slidenum">
              <a:rPr lang="fi-FI" smtClean="0"/>
              <a:pPr/>
              <a:t>‹#›</a:t>
            </a:fld>
            <a:endParaRPr lang="fi-FI"/>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perustyylejä osoitt.</a:t>
            </a:r>
          </a:p>
        </p:txBody>
      </p:sp>
      <p:sp>
        <p:nvSpPr>
          <p:cNvPr id="3" name="Pystysuoran tekstin paikkamerkki 2"/>
          <p:cNvSpPr>
            <a:spLocks noGrp="1"/>
          </p:cNvSpPr>
          <p:nvPr>
            <p:ph type="body" orient="vert" idx="1"/>
          </p:nvPr>
        </p:nvSpPr>
        <p:spPr/>
        <p:txBody>
          <a:bodyPr vert="eaVert"/>
          <a:lstStyle/>
          <a:p>
            <a:pPr lvl="0"/>
            <a:r>
              <a:rPr lang="fi-FI"/>
              <a:t>Muokkaa tekstin perustyylejä osoittamalla</a:t>
            </a:r>
          </a:p>
          <a:p>
            <a:pPr lvl="1"/>
            <a:r>
              <a:rPr lang="fi-FI"/>
              <a:t>toinen taso</a:t>
            </a:r>
          </a:p>
          <a:p>
            <a:pPr lvl="2"/>
            <a:r>
              <a:rPr lang="fi-FI"/>
              <a:t>kolmas taso</a:t>
            </a:r>
          </a:p>
          <a:p>
            <a:pPr lvl="3"/>
            <a:r>
              <a:rPr lang="fi-FI"/>
              <a:t>neljäs taso</a:t>
            </a:r>
          </a:p>
          <a:p>
            <a:pPr lvl="4"/>
            <a:r>
              <a:rPr lang="fi-FI"/>
              <a:t>viides taso</a:t>
            </a:r>
          </a:p>
        </p:txBody>
      </p:sp>
      <p:sp>
        <p:nvSpPr>
          <p:cNvPr id="4" name="Päiväyksen paikkamerkki 3"/>
          <p:cNvSpPr>
            <a:spLocks noGrp="1"/>
          </p:cNvSpPr>
          <p:nvPr>
            <p:ph type="dt" sz="half" idx="10"/>
          </p:nvPr>
        </p:nvSpPr>
        <p:spPr/>
        <p:txBody>
          <a:bodyPr/>
          <a:lstStyle/>
          <a:p>
            <a:fld id="{6D4337E9-4816-8D4A-9F8B-89F542F872CA}" type="datetimeFigureOut">
              <a:rPr lang="fi-FI" smtClean="0"/>
              <a:pPr/>
              <a:t>2.9.2021</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BEF1F2CB-D8F0-B247-A4F6-A4ACD4ACD336}" type="slidenum">
              <a:rPr lang="fi-FI" smtClean="0"/>
              <a:pPr/>
              <a:t>‹#›</a:t>
            </a:fld>
            <a:endParaRPr lang="fi-F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untainen otsikko 1"/>
          <p:cNvSpPr>
            <a:spLocks noGrp="1"/>
          </p:cNvSpPr>
          <p:nvPr>
            <p:ph type="title" orient="vert"/>
          </p:nvPr>
        </p:nvSpPr>
        <p:spPr>
          <a:xfrm>
            <a:off x="6629400" y="274638"/>
            <a:ext cx="2057400" cy="5851525"/>
          </a:xfrm>
        </p:spPr>
        <p:txBody>
          <a:bodyPr vert="eaVert"/>
          <a:lstStyle/>
          <a:p>
            <a:r>
              <a:rPr lang="fi-FI"/>
              <a:t>Muokkaa perustyylejä osoitt.</a:t>
            </a:r>
          </a:p>
        </p:txBody>
      </p:sp>
      <p:sp>
        <p:nvSpPr>
          <p:cNvPr id="3" name="Pystysuoran tekstin paikkamerkki 2"/>
          <p:cNvSpPr>
            <a:spLocks noGrp="1"/>
          </p:cNvSpPr>
          <p:nvPr>
            <p:ph type="body" orient="vert" idx="1"/>
          </p:nvPr>
        </p:nvSpPr>
        <p:spPr>
          <a:xfrm>
            <a:off x="457200" y="274638"/>
            <a:ext cx="6019800" cy="5851525"/>
          </a:xfrm>
        </p:spPr>
        <p:txBody>
          <a:bodyPr vert="eaVert"/>
          <a:lstStyle/>
          <a:p>
            <a:pPr lvl="0"/>
            <a:r>
              <a:rPr lang="fi-FI"/>
              <a:t>Muokkaa tekstin perustyylejä osoittamalla</a:t>
            </a:r>
          </a:p>
          <a:p>
            <a:pPr lvl="1"/>
            <a:r>
              <a:rPr lang="fi-FI"/>
              <a:t>toinen taso</a:t>
            </a:r>
          </a:p>
          <a:p>
            <a:pPr lvl="2"/>
            <a:r>
              <a:rPr lang="fi-FI"/>
              <a:t>kolmas taso</a:t>
            </a:r>
          </a:p>
          <a:p>
            <a:pPr lvl="3"/>
            <a:r>
              <a:rPr lang="fi-FI"/>
              <a:t>neljäs taso</a:t>
            </a:r>
          </a:p>
          <a:p>
            <a:pPr lvl="4"/>
            <a:r>
              <a:rPr lang="fi-FI"/>
              <a:t>viides taso</a:t>
            </a:r>
          </a:p>
        </p:txBody>
      </p:sp>
      <p:sp>
        <p:nvSpPr>
          <p:cNvPr id="4" name="Päiväyksen paikkamerkki 3"/>
          <p:cNvSpPr>
            <a:spLocks noGrp="1"/>
          </p:cNvSpPr>
          <p:nvPr>
            <p:ph type="dt" sz="half" idx="10"/>
          </p:nvPr>
        </p:nvSpPr>
        <p:spPr/>
        <p:txBody>
          <a:bodyPr/>
          <a:lstStyle/>
          <a:p>
            <a:fld id="{6D4337E9-4816-8D4A-9F8B-89F542F872CA}" type="datetimeFigureOut">
              <a:rPr lang="fi-FI" smtClean="0"/>
              <a:pPr/>
              <a:t>2.9.2021</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BEF1F2CB-D8F0-B247-A4F6-A4ACD4ACD336}" type="slidenum">
              <a:rPr lang="fi-FI" smtClean="0"/>
              <a:pPr/>
              <a:t>‹#›</a:t>
            </a:fld>
            <a:endParaRPr lang="fi-FI"/>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Title Slide Red">
    <p:spTree>
      <p:nvGrpSpPr>
        <p:cNvPr id="1" name=""/>
        <p:cNvGrpSpPr/>
        <p:nvPr/>
      </p:nvGrpSpPr>
      <p:grpSpPr>
        <a:xfrm>
          <a:off x="0" y="0"/>
          <a:ext cx="0" cy="0"/>
          <a:chOff x="0" y="0"/>
          <a:chExt cx="0" cy="0"/>
        </a:xfrm>
      </p:grpSpPr>
      <p:sp>
        <p:nvSpPr>
          <p:cNvPr id="9" name="Rectangle 7"/>
          <p:cNvSpPr/>
          <p:nvPr userDrawn="1"/>
        </p:nvSpPr>
        <p:spPr>
          <a:xfrm>
            <a:off x="406400" y="1712913"/>
            <a:ext cx="8326438" cy="3921125"/>
          </a:xfrm>
          <a:prstGeom prst="rect">
            <a:avLst/>
          </a:prstGeom>
          <a:solidFill>
            <a:srgbClr val="ED293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1" name="Picture 11" descr="aalto_HSE_eng.jpg"/>
          <p:cNvPicPr>
            <a:picLocks noChangeAspect="1"/>
          </p:cNvPicPr>
          <p:nvPr userDrawn="1"/>
        </p:nvPicPr>
        <p:blipFill>
          <a:blip r:embed="rId2" cstate="print"/>
          <a:srcRect/>
          <a:stretch>
            <a:fillRect/>
          </a:stretch>
        </p:blipFill>
        <p:spPr bwMode="auto">
          <a:xfrm>
            <a:off x="0" y="0"/>
            <a:ext cx="2120900" cy="1630363"/>
          </a:xfrm>
          <a:prstGeom prst="rect">
            <a:avLst/>
          </a:prstGeom>
          <a:noFill/>
          <a:ln w="9525">
            <a:noFill/>
            <a:miter lim="800000"/>
            <a:headEnd/>
            <a:tailEnd/>
          </a:ln>
        </p:spPr>
      </p:pic>
      <p:sp>
        <p:nvSpPr>
          <p:cNvPr id="2" name="Title 1"/>
          <p:cNvSpPr>
            <a:spLocks noGrp="1"/>
          </p:cNvSpPr>
          <p:nvPr>
            <p:ph type="ctrTitle"/>
          </p:nvPr>
        </p:nvSpPr>
        <p:spPr>
          <a:xfrm>
            <a:off x="572400" y="1771200"/>
            <a:ext cx="7772400" cy="1332000"/>
          </a:xfrm>
        </p:spPr>
        <p:txBody>
          <a:bodyPr/>
          <a:lstStyle>
            <a:lvl1pPr>
              <a:defRPr sz="4000">
                <a:solidFill>
                  <a:schemeClr val="bg1"/>
                </a:solidFill>
              </a:defRPr>
            </a:lvl1pPr>
          </a:lstStyle>
          <a:p>
            <a:r>
              <a:rPr lang="en-US" noProof="0"/>
              <a:t>Click to edit Master title style</a:t>
            </a:r>
          </a:p>
        </p:txBody>
      </p:sp>
      <p:sp>
        <p:nvSpPr>
          <p:cNvPr id="3" name="Subtitle 2"/>
          <p:cNvSpPr>
            <a:spLocks noGrp="1"/>
          </p:cNvSpPr>
          <p:nvPr>
            <p:ph type="subTitle" idx="1"/>
          </p:nvPr>
        </p:nvSpPr>
        <p:spPr>
          <a:xfrm>
            <a:off x="572400" y="3143248"/>
            <a:ext cx="6285600" cy="2340000"/>
          </a:xfrm>
        </p:spPr>
        <p:txBody>
          <a:bodyPr/>
          <a:lstStyle>
            <a:lvl1pPr marL="0" indent="0" algn="l">
              <a:buNone/>
              <a:defRPr>
                <a:solidFill>
                  <a:schemeClr val="bg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a:t>Click to edit Master subtitle style</a:t>
            </a:r>
          </a:p>
        </p:txBody>
      </p:sp>
      <p:sp>
        <p:nvSpPr>
          <p:cNvPr id="10" name="Text Placeholder 9"/>
          <p:cNvSpPr>
            <a:spLocks noGrp="1"/>
          </p:cNvSpPr>
          <p:nvPr>
            <p:ph type="body" sz="quarter" idx="11"/>
          </p:nvPr>
        </p:nvSpPr>
        <p:spPr>
          <a:xfrm>
            <a:off x="5144400" y="5961600"/>
            <a:ext cx="1962000" cy="633600"/>
          </a:xfrm>
        </p:spPr>
        <p:txBody>
          <a:bodyPr wrap="none"/>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a:p>
            <a:pPr lvl="1"/>
            <a:r>
              <a:rPr lang="en-US" noProof="0"/>
              <a:t>Second level</a:t>
            </a:r>
          </a:p>
        </p:txBody>
      </p:sp>
      <p:sp>
        <p:nvSpPr>
          <p:cNvPr id="13" name="Text Placeholder 9"/>
          <p:cNvSpPr>
            <a:spLocks noGrp="1"/>
          </p:cNvSpPr>
          <p:nvPr>
            <p:ph type="body" sz="quarter" idx="12"/>
          </p:nvPr>
        </p:nvSpPr>
        <p:spPr>
          <a:xfrm>
            <a:off x="7426800" y="5961600"/>
            <a:ext cx="1134000" cy="633600"/>
          </a:xfrm>
        </p:spPr>
        <p:txBody>
          <a:bodyPr wrap="none"/>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a:p>
            <a:pPr lvl="1"/>
            <a:r>
              <a:rPr lang="en-US" noProof="0"/>
              <a:t>Second level</a:t>
            </a:r>
          </a:p>
        </p:txBody>
      </p:sp>
      <p:sp>
        <p:nvSpPr>
          <p:cNvPr id="14" name="Text Placeholder 9"/>
          <p:cNvSpPr>
            <a:spLocks noGrp="1"/>
          </p:cNvSpPr>
          <p:nvPr>
            <p:ph type="body" sz="quarter" idx="13"/>
          </p:nvPr>
        </p:nvSpPr>
        <p:spPr>
          <a:xfrm>
            <a:off x="2862000" y="6138000"/>
            <a:ext cx="2026800" cy="457200"/>
          </a:xfrm>
        </p:spPr>
        <p:txBody>
          <a:bodyPr wrap="none"/>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a:p>
            <a:pPr lvl="1"/>
            <a:r>
              <a:rPr lang="en-US" noProof="0"/>
              <a:t>Second level</a:t>
            </a:r>
          </a:p>
        </p:txBody>
      </p:sp>
      <p:sp>
        <p:nvSpPr>
          <p:cNvPr id="15" name="Text Placeholder 9"/>
          <p:cNvSpPr>
            <a:spLocks noGrp="1"/>
          </p:cNvSpPr>
          <p:nvPr>
            <p:ph type="body" sz="quarter" idx="14"/>
          </p:nvPr>
        </p:nvSpPr>
        <p:spPr>
          <a:xfrm>
            <a:off x="572400" y="6138000"/>
            <a:ext cx="2048400" cy="457200"/>
          </a:xfrm>
        </p:spPr>
        <p:txBody>
          <a:bodyPr wrap="none"/>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a:p>
            <a:pPr lvl="1"/>
            <a:r>
              <a:rPr lang="en-US" noProof="0"/>
              <a:t>Second level</a:t>
            </a:r>
          </a:p>
        </p:txBody>
      </p:sp>
      <p:sp>
        <p:nvSpPr>
          <p:cNvPr id="16" name="Text Placeholder 9"/>
          <p:cNvSpPr>
            <a:spLocks noGrp="1"/>
          </p:cNvSpPr>
          <p:nvPr>
            <p:ph type="body" sz="quarter" idx="15"/>
          </p:nvPr>
        </p:nvSpPr>
        <p:spPr>
          <a:xfrm>
            <a:off x="572400" y="5961600"/>
            <a:ext cx="2048400" cy="176400"/>
          </a:xfrm>
        </p:spPr>
        <p:txBody>
          <a:bodyPr wrap="none"/>
          <a:lstStyle>
            <a:lvl1pPr marL="0" indent="0">
              <a:spcBef>
                <a:spcPts val="0"/>
              </a:spcBef>
              <a:buNone/>
              <a:defRPr sz="1200" b="1">
                <a:solidFill>
                  <a:schemeClr val="tx1"/>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p:txBody>
      </p:sp>
      <p:sp>
        <p:nvSpPr>
          <p:cNvPr id="12" name="Date Placeholder 3"/>
          <p:cNvSpPr>
            <a:spLocks noGrp="1"/>
          </p:cNvSpPr>
          <p:nvPr>
            <p:ph type="dt" sz="half" idx="16"/>
          </p:nvPr>
        </p:nvSpPr>
        <p:spPr>
          <a:xfrm>
            <a:off x="2862263" y="5961063"/>
            <a:ext cx="2027237" cy="176212"/>
          </a:xfrm>
        </p:spPr>
        <p:txBody>
          <a:bodyPr wrap="none"/>
          <a:lstStyle>
            <a:lvl1pPr>
              <a:defRPr sz="1200">
                <a:solidFill>
                  <a:schemeClr val="bg2"/>
                </a:solidFill>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perustyylejä osoitt.</a:t>
            </a:r>
          </a:p>
        </p:txBody>
      </p:sp>
      <p:sp>
        <p:nvSpPr>
          <p:cNvPr id="3" name="Sisällön paikkamerkki 2"/>
          <p:cNvSpPr>
            <a:spLocks noGrp="1"/>
          </p:cNvSpPr>
          <p:nvPr>
            <p:ph idx="1"/>
          </p:nvPr>
        </p:nvSpPr>
        <p:spPr/>
        <p:txBody>
          <a:bodyPr/>
          <a:lstStyle/>
          <a:p>
            <a:pPr lvl="0"/>
            <a:r>
              <a:rPr lang="fi-FI"/>
              <a:t>Muokkaa tekstin perustyylejä osoittamalla</a:t>
            </a:r>
          </a:p>
          <a:p>
            <a:pPr lvl="1"/>
            <a:r>
              <a:rPr lang="fi-FI"/>
              <a:t>toinen taso</a:t>
            </a:r>
          </a:p>
          <a:p>
            <a:pPr lvl="2"/>
            <a:r>
              <a:rPr lang="fi-FI"/>
              <a:t>kolmas taso</a:t>
            </a:r>
          </a:p>
          <a:p>
            <a:pPr lvl="3"/>
            <a:r>
              <a:rPr lang="fi-FI"/>
              <a:t>neljäs taso</a:t>
            </a:r>
          </a:p>
          <a:p>
            <a:pPr lvl="4"/>
            <a:r>
              <a:rPr lang="fi-FI"/>
              <a:t>viides taso</a:t>
            </a:r>
          </a:p>
        </p:txBody>
      </p:sp>
      <p:sp>
        <p:nvSpPr>
          <p:cNvPr id="4" name="Päiväyksen paikkamerkki 3"/>
          <p:cNvSpPr>
            <a:spLocks noGrp="1"/>
          </p:cNvSpPr>
          <p:nvPr>
            <p:ph type="dt" sz="half" idx="10"/>
          </p:nvPr>
        </p:nvSpPr>
        <p:spPr/>
        <p:txBody>
          <a:bodyPr/>
          <a:lstStyle/>
          <a:p>
            <a:fld id="{6D4337E9-4816-8D4A-9F8B-89F542F872CA}" type="datetimeFigureOut">
              <a:rPr lang="fi-FI" smtClean="0"/>
              <a:pPr/>
              <a:t>2.9.2021</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BEF1F2CB-D8F0-B247-A4F6-A4ACD4ACD336}" type="slidenum">
              <a:rPr lang="fi-FI" smtClean="0"/>
              <a:pPr/>
              <a:t>‹#›</a:t>
            </a:fld>
            <a:endParaRPr lang="fi-F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nchor="t"/>
          <a:lstStyle>
            <a:lvl1pPr algn="l">
              <a:defRPr sz="4000" b="1" cap="all"/>
            </a:lvl1pPr>
          </a:lstStyle>
          <a:p>
            <a:r>
              <a:rPr lang="fi-FI"/>
              <a:t>Muokkaa perustyylejä osoitt.</a:t>
            </a:r>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 osoittamalla</a:t>
            </a:r>
          </a:p>
        </p:txBody>
      </p:sp>
      <p:sp>
        <p:nvSpPr>
          <p:cNvPr id="4" name="Päiväyksen paikkamerkki 3"/>
          <p:cNvSpPr>
            <a:spLocks noGrp="1"/>
          </p:cNvSpPr>
          <p:nvPr>
            <p:ph type="dt" sz="half" idx="10"/>
          </p:nvPr>
        </p:nvSpPr>
        <p:spPr/>
        <p:txBody>
          <a:bodyPr/>
          <a:lstStyle/>
          <a:p>
            <a:fld id="{6D4337E9-4816-8D4A-9F8B-89F542F872CA}" type="datetimeFigureOut">
              <a:rPr lang="fi-FI" smtClean="0"/>
              <a:pPr/>
              <a:t>2.9.2021</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BEF1F2CB-D8F0-B247-A4F6-A4ACD4ACD336}" type="slidenum">
              <a:rPr lang="fi-FI" smtClean="0"/>
              <a:pPr/>
              <a:t>‹#›</a:t>
            </a:fld>
            <a:endParaRPr lang="fi-FI"/>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perustyylejä osoitt.</a:t>
            </a:r>
          </a:p>
        </p:txBody>
      </p:sp>
      <p:sp>
        <p:nvSpPr>
          <p:cNvPr id="3" name="Sisällön paikkamerkk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a:t>Muokkaa tekstin perustyylejä osoittamalla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a:t>Muokkaa tekstin perustyylejä osoittamalla</a:t>
            </a:r>
          </a:p>
          <a:p>
            <a:pPr lvl="1"/>
            <a:r>
              <a:rPr lang="fi-FI"/>
              <a:t>toinen taso</a:t>
            </a:r>
          </a:p>
          <a:p>
            <a:pPr lvl="2"/>
            <a:r>
              <a:rPr lang="fi-FI"/>
              <a:t>kolmas taso</a:t>
            </a:r>
          </a:p>
          <a:p>
            <a:pPr lvl="3"/>
            <a:r>
              <a:rPr lang="fi-FI"/>
              <a:t>neljäs taso</a:t>
            </a:r>
          </a:p>
          <a:p>
            <a:pPr lvl="4"/>
            <a:r>
              <a:rPr lang="fi-FI"/>
              <a:t>viides taso</a:t>
            </a:r>
          </a:p>
        </p:txBody>
      </p:sp>
      <p:sp>
        <p:nvSpPr>
          <p:cNvPr id="5" name="Päiväyksen paikkamerkki 4"/>
          <p:cNvSpPr>
            <a:spLocks noGrp="1"/>
          </p:cNvSpPr>
          <p:nvPr>
            <p:ph type="dt" sz="half" idx="10"/>
          </p:nvPr>
        </p:nvSpPr>
        <p:spPr/>
        <p:txBody>
          <a:bodyPr/>
          <a:lstStyle/>
          <a:p>
            <a:fld id="{6D4337E9-4816-8D4A-9F8B-89F542F872CA}" type="datetimeFigureOut">
              <a:rPr lang="fi-FI" smtClean="0"/>
              <a:pPr/>
              <a:t>2.9.2021</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BEF1F2CB-D8F0-B247-A4F6-A4ACD4ACD336}" type="slidenum">
              <a:rPr lang="fi-FI" smtClean="0"/>
              <a:pPr/>
              <a:t>‹#›</a:t>
            </a:fld>
            <a:endParaRPr lang="fi-F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lvl1pPr>
          </a:lstStyle>
          <a:p>
            <a:r>
              <a:rPr lang="fi-FI"/>
              <a:t>Muokkaa perustyylejä osoitt.</a:t>
            </a:r>
          </a:p>
        </p:txBody>
      </p:sp>
      <p:sp>
        <p:nvSpPr>
          <p:cNvPr id="3" name="Tekstin paikkamerkki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osoittamalla</a:t>
            </a:r>
          </a:p>
        </p:txBody>
      </p:sp>
      <p:sp>
        <p:nvSpPr>
          <p:cNvPr id="4" name="Sisällön paikkamerkk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Muokkaa tekstin perustyylejä osoittamalla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osoittamalla</a:t>
            </a:r>
          </a:p>
        </p:txBody>
      </p:sp>
      <p:sp>
        <p:nvSpPr>
          <p:cNvPr id="6" name="Sisällön paikkamerkk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Muokkaa tekstin perustyylejä osoittamalla</a:t>
            </a:r>
          </a:p>
          <a:p>
            <a:pPr lvl="1"/>
            <a:r>
              <a:rPr lang="fi-FI"/>
              <a:t>toinen taso</a:t>
            </a:r>
          </a:p>
          <a:p>
            <a:pPr lvl="2"/>
            <a:r>
              <a:rPr lang="fi-FI"/>
              <a:t>kolmas taso</a:t>
            </a:r>
          </a:p>
          <a:p>
            <a:pPr lvl="3"/>
            <a:r>
              <a:rPr lang="fi-FI"/>
              <a:t>neljäs taso</a:t>
            </a:r>
          </a:p>
          <a:p>
            <a:pPr lvl="4"/>
            <a:r>
              <a:rPr lang="fi-FI"/>
              <a:t>viides taso</a:t>
            </a:r>
          </a:p>
        </p:txBody>
      </p:sp>
      <p:sp>
        <p:nvSpPr>
          <p:cNvPr id="7" name="Päiväyksen paikkamerkki 6"/>
          <p:cNvSpPr>
            <a:spLocks noGrp="1"/>
          </p:cNvSpPr>
          <p:nvPr>
            <p:ph type="dt" sz="half" idx="10"/>
          </p:nvPr>
        </p:nvSpPr>
        <p:spPr/>
        <p:txBody>
          <a:bodyPr/>
          <a:lstStyle/>
          <a:p>
            <a:fld id="{6D4337E9-4816-8D4A-9F8B-89F542F872CA}" type="datetimeFigureOut">
              <a:rPr lang="fi-FI" smtClean="0"/>
              <a:pPr/>
              <a:t>2.9.2021</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BEF1F2CB-D8F0-B247-A4F6-A4ACD4ACD336}" type="slidenum">
              <a:rPr lang="fi-FI" smtClean="0"/>
              <a:pPr/>
              <a:t>‹#›</a:t>
            </a:fld>
            <a:endParaRPr lang="fi-F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perustyylejä osoitt.</a:t>
            </a:r>
          </a:p>
        </p:txBody>
      </p:sp>
      <p:sp>
        <p:nvSpPr>
          <p:cNvPr id="3" name="Päiväyksen paikkamerkki 2"/>
          <p:cNvSpPr>
            <a:spLocks noGrp="1"/>
          </p:cNvSpPr>
          <p:nvPr>
            <p:ph type="dt" sz="half" idx="10"/>
          </p:nvPr>
        </p:nvSpPr>
        <p:spPr/>
        <p:txBody>
          <a:bodyPr/>
          <a:lstStyle/>
          <a:p>
            <a:fld id="{6D4337E9-4816-8D4A-9F8B-89F542F872CA}" type="datetimeFigureOut">
              <a:rPr lang="fi-FI" smtClean="0"/>
              <a:pPr/>
              <a:t>2.9.2021</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BEF1F2CB-D8F0-B247-A4F6-A4ACD4ACD336}" type="slidenum">
              <a:rPr lang="fi-FI" smtClean="0"/>
              <a:pPr/>
              <a:t>‹#›</a:t>
            </a:fld>
            <a:endParaRPr lang="fi-F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yksen paikkamerkki 1"/>
          <p:cNvSpPr>
            <a:spLocks noGrp="1"/>
          </p:cNvSpPr>
          <p:nvPr>
            <p:ph type="dt" sz="half" idx="10"/>
          </p:nvPr>
        </p:nvSpPr>
        <p:spPr/>
        <p:txBody>
          <a:bodyPr/>
          <a:lstStyle/>
          <a:p>
            <a:fld id="{6D4337E9-4816-8D4A-9F8B-89F542F872CA}" type="datetimeFigureOut">
              <a:rPr lang="fi-FI" smtClean="0"/>
              <a:pPr/>
              <a:t>2.9.2021</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BEF1F2CB-D8F0-B247-A4F6-A4ACD4ACD336}" type="slidenum">
              <a:rPr lang="fi-FI" smtClean="0"/>
              <a:pPr/>
              <a:t>‹#›</a:t>
            </a:fld>
            <a:endParaRPr lang="fi-F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3008313" cy="1162050"/>
          </a:xfrm>
        </p:spPr>
        <p:txBody>
          <a:bodyPr anchor="b"/>
          <a:lstStyle>
            <a:lvl1pPr algn="l">
              <a:defRPr sz="2000" b="1"/>
            </a:lvl1pPr>
          </a:lstStyle>
          <a:p>
            <a:r>
              <a:rPr lang="fi-FI"/>
              <a:t>Muokkaa perustyylejä osoitt.</a:t>
            </a:r>
          </a:p>
        </p:txBody>
      </p:sp>
      <p:sp>
        <p:nvSpPr>
          <p:cNvPr id="3" name="Sisällön paikkamerkk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osoittamalla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osoittamalla</a:t>
            </a:r>
          </a:p>
        </p:txBody>
      </p:sp>
      <p:sp>
        <p:nvSpPr>
          <p:cNvPr id="5" name="Päiväyksen paikkamerkki 4"/>
          <p:cNvSpPr>
            <a:spLocks noGrp="1"/>
          </p:cNvSpPr>
          <p:nvPr>
            <p:ph type="dt" sz="half" idx="10"/>
          </p:nvPr>
        </p:nvSpPr>
        <p:spPr/>
        <p:txBody>
          <a:bodyPr/>
          <a:lstStyle/>
          <a:p>
            <a:fld id="{6D4337E9-4816-8D4A-9F8B-89F542F872CA}" type="datetimeFigureOut">
              <a:rPr lang="fi-FI" smtClean="0"/>
              <a:pPr/>
              <a:t>2.9.2021</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BEF1F2CB-D8F0-B247-A4F6-A4ACD4ACD336}" type="slidenum">
              <a:rPr lang="fi-FI" smtClean="0"/>
              <a:pPr/>
              <a:t>‹#›</a:t>
            </a:fld>
            <a:endParaRPr lang="fi-FI"/>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nchor="b"/>
          <a:lstStyle>
            <a:lvl1pPr algn="l">
              <a:defRPr sz="2000" b="1"/>
            </a:lvl1pPr>
          </a:lstStyle>
          <a:p>
            <a:r>
              <a:rPr lang="fi-FI"/>
              <a:t>Muokkaa perustyylejä osoitt.</a:t>
            </a:r>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osoittamalla</a:t>
            </a:r>
          </a:p>
        </p:txBody>
      </p:sp>
      <p:sp>
        <p:nvSpPr>
          <p:cNvPr id="5" name="Päiväyksen paikkamerkki 4"/>
          <p:cNvSpPr>
            <a:spLocks noGrp="1"/>
          </p:cNvSpPr>
          <p:nvPr>
            <p:ph type="dt" sz="half" idx="10"/>
          </p:nvPr>
        </p:nvSpPr>
        <p:spPr/>
        <p:txBody>
          <a:bodyPr/>
          <a:lstStyle/>
          <a:p>
            <a:fld id="{6D4337E9-4816-8D4A-9F8B-89F542F872CA}" type="datetimeFigureOut">
              <a:rPr lang="fi-FI" smtClean="0"/>
              <a:pPr/>
              <a:t>2.9.2021</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BEF1F2CB-D8F0-B247-A4F6-A4ACD4ACD336}" type="slidenum">
              <a:rPr lang="fi-FI" smtClean="0"/>
              <a:pPr/>
              <a:t>‹#›</a:t>
            </a:fld>
            <a:endParaRPr lang="fi-FI"/>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i-FI"/>
              <a:t>Muokkaa perustyylejä osoitt.</a:t>
            </a:r>
          </a:p>
        </p:txBody>
      </p:sp>
      <p:sp>
        <p:nvSpPr>
          <p:cNvPr id="3" name="Tekstin paikkamerkki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i-FI"/>
              <a:t>Muokkaa tekstin perustyylejä osoittamalla</a:t>
            </a:r>
          </a:p>
          <a:p>
            <a:pPr lvl="1"/>
            <a:r>
              <a:rPr lang="fi-FI"/>
              <a:t>toinen taso</a:t>
            </a:r>
          </a:p>
          <a:p>
            <a:pPr lvl="2"/>
            <a:r>
              <a:rPr lang="fi-FI"/>
              <a:t>kolmas taso</a:t>
            </a:r>
          </a:p>
          <a:p>
            <a:pPr lvl="3"/>
            <a:r>
              <a:rPr lang="fi-FI"/>
              <a:t>neljäs taso</a:t>
            </a:r>
          </a:p>
          <a:p>
            <a:pPr lvl="4"/>
            <a:r>
              <a:rPr lang="fi-FI"/>
              <a:t>viides taso</a:t>
            </a:r>
          </a:p>
        </p:txBody>
      </p:sp>
      <p:sp>
        <p:nvSpPr>
          <p:cNvPr id="4" name="Päiväyksen paikkamerkki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4337E9-4816-8D4A-9F8B-89F542F872CA}" type="datetimeFigureOut">
              <a:rPr lang="fi-FI" smtClean="0"/>
              <a:pPr/>
              <a:t>2.9.2021</a:t>
            </a:fld>
            <a:endParaRPr lang="fi-FI"/>
          </a:p>
        </p:txBody>
      </p:sp>
      <p:sp>
        <p:nvSpPr>
          <p:cNvPr id="5" name="Alatunnisteen paikkamerk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F1F2CB-D8F0-B247-A4F6-A4ACD4ACD336}" type="slidenum">
              <a:rPr lang="fi-FI" smtClean="0"/>
              <a:pPr/>
              <a:t>‹#›</a:t>
            </a:fld>
            <a:endParaRPr lang="fi-FI"/>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i-FI"/>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p:cNvSpPr>
          <p:nvPr>
            <p:ph type="ctrTitle"/>
          </p:nvPr>
        </p:nvSpPr>
        <p:spPr>
          <a:xfrm>
            <a:off x="539750" y="1771650"/>
            <a:ext cx="7805738" cy="2089150"/>
          </a:xfrm>
        </p:spPr>
        <p:txBody>
          <a:bodyPr/>
          <a:lstStyle/>
          <a:p>
            <a:pPr algn="l" eaLnBrk="1" hangingPunct="1"/>
            <a:r>
              <a:rPr lang="fi-FI" sz="3200" dirty="0"/>
              <a:t>Yritysverotus – Konsernien verokysymykset </a:t>
            </a:r>
            <a:endParaRPr lang="en-US" sz="3200" dirty="0"/>
          </a:p>
        </p:txBody>
      </p:sp>
      <p:sp>
        <p:nvSpPr>
          <p:cNvPr id="12290" name="Subtitle 2"/>
          <p:cNvSpPr>
            <a:spLocks noGrp="1"/>
          </p:cNvSpPr>
          <p:nvPr>
            <p:ph type="subTitle" idx="1"/>
          </p:nvPr>
        </p:nvSpPr>
        <p:spPr>
          <a:xfrm>
            <a:off x="539750" y="3621088"/>
            <a:ext cx="6284912" cy="2339975"/>
          </a:xfrm>
        </p:spPr>
        <p:txBody>
          <a:bodyPr>
            <a:normAutofit/>
          </a:bodyPr>
          <a:lstStyle/>
          <a:p>
            <a:pPr eaLnBrk="1" hangingPunct="1"/>
            <a:r>
              <a:rPr lang="fi-FI" sz="2400" dirty="0">
                <a:solidFill>
                  <a:schemeClr val="tx1"/>
                </a:solidFill>
                <a:latin typeface="Arial" charset="0"/>
              </a:rPr>
              <a:t>OTK / OTM Ilkka Lahti</a:t>
            </a:r>
          </a:p>
          <a:p>
            <a:pPr eaLnBrk="1" hangingPunct="1"/>
            <a:r>
              <a:rPr lang="fi-FI" sz="2400">
                <a:solidFill>
                  <a:schemeClr val="tx1"/>
                </a:solidFill>
                <a:latin typeface="Arial" charset="0"/>
              </a:rPr>
              <a:t>2021</a:t>
            </a:r>
            <a:endParaRPr lang="en-US" sz="2400" dirty="0">
              <a:solidFill>
                <a:schemeClr val="tx1"/>
              </a:solidFill>
              <a:latin typeface="Arial" charset="0"/>
            </a:endParaRPr>
          </a:p>
        </p:txBody>
      </p:sp>
      <p:sp>
        <p:nvSpPr>
          <p:cNvPr id="12291" name="Text Placeholder 3"/>
          <p:cNvSpPr>
            <a:spLocks noGrp="1"/>
          </p:cNvSpPr>
          <p:nvPr>
            <p:ph type="body" sz="quarter" idx="11"/>
          </p:nvPr>
        </p:nvSpPr>
        <p:spPr>
          <a:xfrm>
            <a:off x="5145088" y="5961063"/>
            <a:ext cx="1960562" cy="633412"/>
          </a:xfrm>
        </p:spPr>
        <p:txBody>
          <a:bodyPr/>
          <a:lstStyle/>
          <a:p>
            <a:pPr eaLnBrk="1" hangingPunct="1">
              <a:spcBef>
                <a:spcPct val="0"/>
              </a:spcBef>
            </a:pPr>
            <a:endParaRPr lang="en-US"/>
          </a:p>
        </p:txBody>
      </p:sp>
      <p:sp>
        <p:nvSpPr>
          <p:cNvPr id="12292" name="Text Placeholder 18"/>
          <p:cNvSpPr>
            <a:spLocks noGrp="1"/>
          </p:cNvSpPr>
          <p:nvPr>
            <p:ph type="body" sz="quarter" idx="12"/>
          </p:nvPr>
        </p:nvSpPr>
        <p:spPr>
          <a:xfrm>
            <a:off x="7426325" y="5961063"/>
            <a:ext cx="1135063" cy="633412"/>
          </a:xfrm>
        </p:spPr>
        <p:txBody>
          <a:bodyPr/>
          <a:lstStyle/>
          <a:p>
            <a:pPr eaLnBrk="1" hangingPunct="1">
              <a:spcBef>
                <a:spcPct val="0"/>
              </a:spcBef>
            </a:pPr>
            <a:endParaRPr lang="en-US"/>
          </a:p>
        </p:txBody>
      </p:sp>
      <p:sp>
        <p:nvSpPr>
          <p:cNvPr id="12293" name="Text Placeholder 19"/>
          <p:cNvSpPr>
            <a:spLocks noGrp="1"/>
          </p:cNvSpPr>
          <p:nvPr>
            <p:ph type="body" sz="quarter" idx="13"/>
          </p:nvPr>
        </p:nvSpPr>
        <p:spPr>
          <a:xfrm>
            <a:off x="2862263" y="6137275"/>
            <a:ext cx="2027237" cy="457200"/>
          </a:xfrm>
        </p:spPr>
        <p:txBody>
          <a:bodyPr/>
          <a:lstStyle/>
          <a:p>
            <a:pPr eaLnBrk="1" hangingPunct="1">
              <a:spcBef>
                <a:spcPct val="0"/>
              </a:spcBef>
            </a:pPr>
            <a:endParaRPr lang="en-US"/>
          </a:p>
        </p:txBody>
      </p:sp>
      <p:sp>
        <p:nvSpPr>
          <p:cNvPr id="12294" name="Text Placeholder 20"/>
          <p:cNvSpPr>
            <a:spLocks noGrp="1"/>
          </p:cNvSpPr>
          <p:nvPr>
            <p:ph type="body" sz="quarter" idx="14"/>
          </p:nvPr>
        </p:nvSpPr>
        <p:spPr>
          <a:xfrm>
            <a:off x="573088" y="6137275"/>
            <a:ext cx="2047875" cy="457200"/>
          </a:xfrm>
        </p:spPr>
        <p:txBody>
          <a:bodyPr/>
          <a:lstStyle/>
          <a:p>
            <a:pPr eaLnBrk="1" hangingPunct="1">
              <a:spcBef>
                <a:spcPct val="0"/>
              </a:spcBef>
            </a:pPr>
            <a:endParaRPr lang="en-US"/>
          </a:p>
        </p:txBody>
      </p:sp>
      <p:sp>
        <p:nvSpPr>
          <p:cNvPr id="22" name="Text Placeholder 21"/>
          <p:cNvSpPr>
            <a:spLocks noGrp="1"/>
          </p:cNvSpPr>
          <p:nvPr>
            <p:ph type="body" sz="quarter" idx="15"/>
          </p:nvPr>
        </p:nvSpPr>
        <p:spPr>
          <a:xfrm>
            <a:off x="573088" y="5961063"/>
            <a:ext cx="2047875" cy="176212"/>
          </a:xfrm>
        </p:spPr>
        <p:txBody>
          <a:bodyPr rtlCol="0">
            <a:normAutofit fontScale="47500" lnSpcReduction="20000"/>
          </a:bodyPr>
          <a:lstStyle/>
          <a:p>
            <a:pPr eaLnBrk="1" fontAlgn="auto" hangingPunct="1">
              <a:spcAft>
                <a:spcPts val="0"/>
              </a:spcAft>
              <a:buFont typeface="Arial" pitchFamily="34" charset="0"/>
              <a:buNone/>
              <a:defRPr/>
            </a:pPr>
            <a:endParaRPr lang="fi-FI"/>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solidFill>
                  <a:srgbClr val="FF0000"/>
                </a:solidFill>
              </a:rPr>
              <a:t>Huomioitavaa korkovähennyksessä</a:t>
            </a:r>
          </a:p>
        </p:txBody>
      </p:sp>
      <p:sp>
        <p:nvSpPr>
          <p:cNvPr id="3" name="Sisällön paikkamerkki 2"/>
          <p:cNvSpPr>
            <a:spLocks noGrp="1"/>
          </p:cNvSpPr>
          <p:nvPr>
            <p:ph idx="1"/>
          </p:nvPr>
        </p:nvSpPr>
        <p:spPr/>
        <p:txBody>
          <a:bodyPr>
            <a:normAutofit fontScale="92500"/>
          </a:bodyPr>
          <a:lstStyle/>
          <a:p>
            <a:r>
              <a:rPr lang="fi-FI" dirty="0"/>
              <a:t>Muutokset 2019: </a:t>
            </a:r>
          </a:p>
          <a:p>
            <a:pPr lvl="1"/>
            <a:r>
              <a:rPr lang="fi-FI" dirty="0"/>
              <a:t>rajoitus koskisi sekä konserniyhteysosapuolille että muille kuin konserniyhteysosapuolille suoritettuja korkomenoja</a:t>
            </a:r>
          </a:p>
          <a:p>
            <a:pPr lvl="1"/>
            <a:r>
              <a:rPr lang="fi-FI" dirty="0"/>
              <a:t>muille kuin konserniyhteysosapuolille suoritettuja nettokorkomenoja voisi vähentää 3 000 000 euroa.</a:t>
            </a:r>
          </a:p>
          <a:p>
            <a:pPr lvl="1"/>
            <a:r>
              <a:rPr lang="fi-FI" dirty="0"/>
              <a:t>Tasevapautus säilyi ja merkitys korostui: jos tarkasteltavan erillisyhtiön oman pääoman suhde taseen loppusummaan on vähintään samalla tasolla kuin konsernitaseessa – </a:t>
            </a:r>
            <a:r>
              <a:rPr lang="fi-FI"/>
              <a:t>ei rajoituksia</a:t>
            </a:r>
          </a:p>
        </p:txBody>
      </p:sp>
    </p:spTree>
    <p:extLst>
      <p:ext uri="{BB962C8B-B14F-4D97-AF65-F5344CB8AC3E}">
        <p14:creationId xmlns:p14="http://schemas.microsoft.com/office/powerpoint/2010/main" val="24932447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solidFill>
                  <a:srgbClr val="FF0000"/>
                </a:solidFill>
              </a:rPr>
              <a:t>Siirtohinnoitteluoikaisu</a:t>
            </a:r>
          </a:p>
        </p:txBody>
      </p:sp>
      <p:sp>
        <p:nvSpPr>
          <p:cNvPr id="3" name="Sisällön paikkamerkki 2"/>
          <p:cNvSpPr>
            <a:spLocks noGrp="1"/>
          </p:cNvSpPr>
          <p:nvPr>
            <p:ph idx="1"/>
          </p:nvPr>
        </p:nvSpPr>
        <p:spPr/>
        <p:txBody>
          <a:bodyPr>
            <a:normAutofit fontScale="92500" lnSpcReduction="20000"/>
          </a:bodyPr>
          <a:lstStyle/>
          <a:p>
            <a:r>
              <a:rPr lang="fi-FI" dirty="0"/>
              <a:t>Jos verovelvollisen ja häneen etuyhteydessä olevan osapuolen välisessä liiketoimessa </a:t>
            </a:r>
          </a:p>
          <a:p>
            <a:pPr marL="971550" lvl="1" indent="-514350">
              <a:buFont typeface="+mj-lt"/>
              <a:buAutoNum type="arabicPeriod"/>
            </a:pPr>
            <a:r>
              <a:rPr lang="fi-FI" dirty="0"/>
              <a:t>on sovittu ehdoista tai määrätty ehtoja, jotka poikkeavat siitä, mitä toisistaan riippumattomien osapuolten välillä olisi sovittu, ja </a:t>
            </a:r>
          </a:p>
          <a:p>
            <a:pPr marL="971550" lvl="1" indent="-514350">
              <a:buFont typeface="+mj-lt"/>
              <a:buAutoNum type="arabicPeriod"/>
            </a:pPr>
            <a:r>
              <a:rPr lang="fi-FI" dirty="0"/>
              <a:t>verovelvollisen elinkeinotoiminnan tai muun toiminnan verotettava tulo on tämän johdosta jäänyt pienemmäksi tai tappio on muodostunut suuremmaksi kuin se muutoin olisi ollut, </a:t>
            </a:r>
          </a:p>
          <a:p>
            <a:pPr marL="457200" lvl="1" indent="0">
              <a:buNone/>
            </a:pPr>
            <a:r>
              <a:rPr lang="fi-FI" dirty="0"/>
              <a:t>= &gt; lisätään tuloon määrä, joka olisi kertynyt ehtojen vastatessa sitä, mitä toisistaan riippumattomien osapuolten välillä olisi sovittu.</a:t>
            </a:r>
          </a:p>
        </p:txBody>
      </p:sp>
    </p:spTree>
    <p:extLst>
      <p:ext uri="{BB962C8B-B14F-4D97-AF65-F5344CB8AC3E}">
        <p14:creationId xmlns:p14="http://schemas.microsoft.com/office/powerpoint/2010/main" val="24287975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solidFill>
                  <a:srgbClr val="FF0000"/>
                </a:solidFill>
              </a:rPr>
              <a:t>Etuyhteys VML 31 §</a:t>
            </a:r>
          </a:p>
        </p:txBody>
      </p:sp>
      <p:sp>
        <p:nvSpPr>
          <p:cNvPr id="3" name="Sisällön paikkamerkki 2"/>
          <p:cNvSpPr>
            <a:spLocks noGrp="1"/>
          </p:cNvSpPr>
          <p:nvPr>
            <p:ph idx="1"/>
          </p:nvPr>
        </p:nvSpPr>
        <p:spPr/>
        <p:txBody>
          <a:bodyPr>
            <a:normAutofit fontScale="47500" lnSpcReduction="20000"/>
          </a:bodyPr>
          <a:lstStyle/>
          <a:p>
            <a:r>
              <a:rPr lang="fi-FI" sz="5100" dirty="0"/>
              <a:t>Liiketoimen osapuolella on toisessa osapuolessa määräysvalta</a:t>
            </a:r>
          </a:p>
          <a:p>
            <a:r>
              <a:rPr lang="fi-FI" sz="5100" dirty="0"/>
              <a:t>Kolmannella osapuolella on yksin tai yhdessä lähipiirinsä kanssa määräysvalta liiketoimen molemmissa osapuolissa. </a:t>
            </a:r>
          </a:p>
          <a:p>
            <a:r>
              <a:rPr lang="fi-FI" sz="5100" dirty="0"/>
              <a:t>Osapuolella on määräysvalta toisessa osapuolessa silloin, kun:</a:t>
            </a:r>
          </a:p>
          <a:p>
            <a:pPr marL="914400" lvl="1" indent="-514350">
              <a:buFont typeface="+mj-lt"/>
              <a:buAutoNum type="arabicPeriod"/>
            </a:pPr>
            <a:r>
              <a:rPr lang="fi-FI" sz="3800" dirty="0"/>
              <a:t>se välittömästi tai välillisesti omistaa </a:t>
            </a:r>
            <a:r>
              <a:rPr lang="fi-FI" sz="3800" u="sng" dirty="0"/>
              <a:t>yli puolet toisen osapuolen pääomasta</a:t>
            </a:r>
            <a:r>
              <a:rPr lang="fi-FI" sz="3800" dirty="0"/>
              <a:t>;</a:t>
            </a:r>
          </a:p>
          <a:p>
            <a:pPr marL="914400" lvl="1" indent="-514350">
              <a:buFont typeface="+mj-lt"/>
              <a:buAutoNum type="arabicPeriod"/>
            </a:pPr>
            <a:r>
              <a:rPr lang="fi-FI" sz="3800" dirty="0"/>
              <a:t>sillä välittömästi tai välillisesti on </a:t>
            </a:r>
            <a:r>
              <a:rPr lang="fi-FI" sz="3800" u="sng" dirty="0"/>
              <a:t>yli puolet toisen osapuolen kaikkien osakkeiden tai osuuksien tuottamasta äänimäärästä;</a:t>
            </a:r>
          </a:p>
          <a:p>
            <a:pPr marL="914400" lvl="1" indent="-514350">
              <a:buFont typeface="+mj-lt"/>
              <a:buAutoNum type="arabicPeriod"/>
            </a:pPr>
            <a:r>
              <a:rPr lang="fi-FI" sz="3800" dirty="0"/>
              <a:t>sillä välittömästi tai välillisesti on </a:t>
            </a:r>
            <a:r>
              <a:rPr lang="fi-FI" sz="3800" u="sng" dirty="0"/>
              <a:t>oikeus nimittää yli puolet jäsenistä </a:t>
            </a:r>
            <a:r>
              <a:rPr lang="fi-FI" sz="3800" dirty="0"/>
              <a:t>toisen yhteisön hallitukseen tai siihen verrattavaan toimielimeen tai toimielimeen, jolla on tämä oikeus; tai</a:t>
            </a:r>
          </a:p>
          <a:p>
            <a:pPr marL="914400" lvl="1" indent="-514350">
              <a:buFont typeface="+mj-lt"/>
              <a:buAutoNum type="arabicPeriod"/>
            </a:pPr>
            <a:r>
              <a:rPr lang="fi-FI" sz="3800" dirty="0"/>
              <a:t>sitä johdetaan yhteisesti toisen osapuolen kanssa tai </a:t>
            </a:r>
            <a:r>
              <a:rPr lang="fi-FI" sz="3800" u="sng" dirty="0"/>
              <a:t>se muutoin voi tosiasiallisesti käyttää määräysvaltaa </a:t>
            </a:r>
            <a:r>
              <a:rPr lang="fi-FI" sz="3800" dirty="0"/>
              <a:t>toisessa osapuolessa.</a:t>
            </a:r>
          </a:p>
          <a:p>
            <a:endParaRPr lang="fi-FI" sz="5100" dirty="0"/>
          </a:p>
          <a:p>
            <a:r>
              <a:rPr lang="fi-FI" sz="5100" dirty="0"/>
              <a:t>Noudatetaan myös yrityksen ja sen kiinteän toimipaikan välisissä toimissa.</a:t>
            </a:r>
          </a:p>
          <a:p>
            <a:endParaRPr lang="fi-FI" dirty="0"/>
          </a:p>
        </p:txBody>
      </p:sp>
    </p:spTree>
    <p:extLst>
      <p:ext uri="{BB962C8B-B14F-4D97-AF65-F5344CB8AC3E}">
        <p14:creationId xmlns:p14="http://schemas.microsoft.com/office/powerpoint/2010/main" val="1791832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solidFill>
                  <a:srgbClr val="FF0000"/>
                </a:solidFill>
              </a:rPr>
              <a:t>Siirtohinnoitteludokumentointi</a:t>
            </a:r>
          </a:p>
        </p:txBody>
      </p:sp>
      <p:sp>
        <p:nvSpPr>
          <p:cNvPr id="3" name="Sisällön paikkamerkki 2"/>
          <p:cNvSpPr>
            <a:spLocks noGrp="1"/>
          </p:cNvSpPr>
          <p:nvPr>
            <p:ph idx="1"/>
          </p:nvPr>
        </p:nvSpPr>
        <p:spPr/>
        <p:txBody>
          <a:bodyPr/>
          <a:lstStyle/>
          <a:p>
            <a:r>
              <a:rPr lang="fi-FI" sz="1800" dirty="0"/>
              <a:t>Verovelvollisen on laadittava kirjallinen selvitys verovuoden aikana 31 §:ssä tarkoitetussa etuyhteydessä tekemistään liiketoimista, joissa liiketoimen toinen osapuoli on ulkomaalainen, sekä ulkomaalaisen yrityksen ja sen Suomessa sijaitsevan kiinteän toimipaikan välisistä toimista (</a:t>
            </a:r>
            <a:r>
              <a:rPr lang="fi-FI" sz="1800" i="1" dirty="0"/>
              <a:t>siirtohinnoitteludokumentointi</a:t>
            </a:r>
            <a:r>
              <a:rPr lang="fi-FI" sz="1800" dirty="0"/>
              <a:t>).</a:t>
            </a:r>
          </a:p>
          <a:p>
            <a:r>
              <a:rPr lang="fi-FI" sz="1800" dirty="0"/>
              <a:t>Pieniltä ja keskisuurilta yrityksiltä ei edellytetä siirtohinnoitteludokumentointia.</a:t>
            </a:r>
          </a:p>
          <a:p>
            <a:r>
              <a:rPr lang="fi-FI" sz="1800" dirty="0"/>
              <a:t>Pienellä ja keskisuurella yrityksellä tarkoitetaan yritystä:</a:t>
            </a:r>
          </a:p>
          <a:p>
            <a:pPr lvl="1">
              <a:buFont typeface="+mj-lt"/>
              <a:buAutoNum type="arabicPeriod"/>
            </a:pPr>
            <a:r>
              <a:rPr lang="fi-FI" sz="1600" dirty="0"/>
              <a:t>jonka palveluksessa on vähemmän kuin 250 henkilöä;</a:t>
            </a:r>
          </a:p>
          <a:p>
            <a:pPr lvl="1">
              <a:buFont typeface="+mj-lt"/>
              <a:buAutoNum type="arabicPeriod"/>
            </a:pPr>
            <a:r>
              <a:rPr lang="fi-FI" sz="1600" dirty="0"/>
              <a:t>jonka liikevaihto on enintään 50 miljoonaa euroa tai taseen loppusumma enintään 43 miljoonaa euroa; ja</a:t>
            </a:r>
          </a:p>
          <a:p>
            <a:pPr lvl="1">
              <a:buFont typeface="+mj-lt"/>
              <a:buAutoNum type="arabicPeriod"/>
            </a:pPr>
            <a:r>
              <a:rPr lang="fi-FI" sz="1600" dirty="0"/>
              <a:t>joka täyttää mikroyritysten sekä pienten ja keskisuurten yritysten määritelmästä annetussa komission suosituksessa 2003/361/EY tarkoitetut yrityksen riippumattomuutta kuvaavat ja muut suositukseen sisältyvät pienen ja keskisuuren yrityksen tunnusmerkit.</a:t>
            </a:r>
          </a:p>
          <a:p>
            <a:endParaRPr lang="fi-FI" dirty="0"/>
          </a:p>
        </p:txBody>
      </p:sp>
      <p:sp>
        <p:nvSpPr>
          <p:cNvPr id="4" name="Dian numeron paikkamerkki 3"/>
          <p:cNvSpPr>
            <a:spLocks noGrp="1"/>
          </p:cNvSpPr>
          <p:nvPr>
            <p:ph type="sldNum" sz="quarter" idx="4294967295"/>
          </p:nvPr>
        </p:nvSpPr>
        <p:spPr>
          <a:xfrm>
            <a:off x="8408988" y="6372225"/>
            <a:ext cx="482600" cy="212725"/>
          </a:xfrm>
          <a:prstGeom prst="rect">
            <a:avLst/>
          </a:prstGeom>
        </p:spPr>
        <p:txBody>
          <a:bodyPr/>
          <a:lstStyle/>
          <a:p>
            <a:pPr>
              <a:defRPr/>
            </a:pPr>
            <a:fld id="{ED5AE538-F6A4-4FED-91D6-985CAFA85A63}" type="slidenum">
              <a:rPr lang="fi-FI" smtClean="0"/>
              <a:pPr>
                <a:defRPr/>
              </a:pPr>
              <a:t>13</a:t>
            </a:fld>
            <a:endParaRPr lang="fi-FI"/>
          </a:p>
        </p:txBody>
      </p:sp>
    </p:spTree>
    <p:extLst>
      <p:ext uri="{BB962C8B-B14F-4D97-AF65-F5344CB8AC3E}">
        <p14:creationId xmlns:p14="http://schemas.microsoft.com/office/powerpoint/2010/main" val="2553278873"/>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solidFill>
                  <a:srgbClr val="FF0000"/>
                </a:solidFill>
              </a:rPr>
              <a:t>Konserniavustus</a:t>
            </a:r>
          </a:p>
        </p:txBody>
      </p:sp>
      <p:sp>
        <p:nvSpPr>
          <p:cNvPr id="3" name="Sisällön paikkamerkki 2"/>
          <p:cNvSpPr>
            <a:spLocks noGrp="1"/>
          </p:cNvSpPr>
          <p:nvPr>
            <p:ph idx="1"/>
          </p:nvPr>
        </p:nvSpPr>
        <p:spPr/>
        <p:txBody>
          <a:bodyPr>
            <a:normAutofit fontScale="92500"/>
          </a:bodyPr>
          <a:lstStyle/>
          <a:p>
            <a:r>
              <a:rPr lang="fi-FI" dirty="0"/>
              <a:t>Erillislaki: laki konserniavustuksesta verotuksessa</a:t>
            </a:r>
          </a:p>
          <a:p>
            <a:r>
              <a:rPr lang="fi-FI" dirty="0"/>
              <a:t>Laki säätelee konserniavustuksen vähentämisen tulosta (antajalla) ja verottamisen tulona (saajalla)</a:t>
            </a:r>
          </a:p>
          <a:p>
            <a:r>
              <a:rPr lang="fi-FI" dirty="0"/>
              <a:t>Konserniavustuksella tarkoitetaan liiketoimintaa harjoittavan osakeyhtiön tai osuuskunnan toiselle osakeyhtiölle tai osuuskunnalle sen harjoittamaa liiketoimintaa varten muuna kuin pääomansijoituksena suorittamaa avustusta</a:t>
            </a:r>
          </a:p>
        </p:txBody>
      </p:sp>
    </p:spTree>
    <p:extLst>
      <p:ext uri="{BB962C8B-B14F-4D97-AF65-F5344CB8AC3E}">
        <p14:creationId xmlns:p14="http://schemas.microsoft.com/office/powerpoint/2010/main" val="24287975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solidFill>
                  <a:srgbClr val="FF0000"/>
                </a:solidFill>
              </a:rPr>
              <a:t>Konserniavustus</a:t>
            </a:r>
          </a:p>
        </p:txBody>
      </p:sp>
      <p:sp>
        <p:nvSpPr>
          <p:cNvPr id="3" name="Sisällön paikkamerkki 2"/>
          <p:cNvSpPr>
            <a:spLocks noGrp="1"/>
          </p:cNvSpPr>
          <p:nvPr>
            <p:ph idx="1"/>
          </p:nvPr>
        </p:nvSpPr>
        <p:spPr/>
        <p:txBody>
          <a:bodyPr>
            <a:normAutofit fontScale="92500"/>
          </a:bodyPr>
          <a:lstStyle/>
          <a:p>
            <a:r>
              <a:rPr lang="fi-FI" dirty="0"/>
              <a:t>Konserniedellytys:</a:t>
            </a:r>
          </a:p>
          <a:p>
            <a:pPr lvl="1"/>
            <a:r>
              <a:rPr lang="fi-FI" dirty="0"/>
              <a:t>kotimainen osakeyhtiö tai osuuskunta (emoyhteisö) omistaa </a:t>
            </a:r>
            <a:r>
              <a:rPr lang="fi-FI" u="sng" dirty="0"/>
              <a:t>vähintään yhdeksän kymmenesosaa</a:t>
            </a:r>
            <a:r>
              <a:rPr lang="fi-FI" dirty="0"/>
              <a:t> toisen kotimaisen osakeyhtiön tai osuuskunnan (tytäryhteisö) </a:t>
            </a:r>
            <a:r>
              <a:rPr lang="fi-FI" u="sng" dirty="0"/>
              <a:t>osakepääomasta</a:t>
            </a:r>
            <a:r>
              <a:rPr lang="fi-FI" dirty="0"/>
              <a:t> tai osuuksista</a:t>
            </a:r>
          </a:p>
          <a:p>
            <a:pPr lvl="1"/>
            <a:r>
              <a:rPr lang="fi-FI" dirty="0"/>
              <a:t>Tytäryhteisönä pidetään myös sellaista osakeyhtiötä tai osuuskuntaa, jonka osakepääomasta tai osuuksista emoyhteisö yhden tai useamman tytäryhteisönsä kanssa omistaa vähintään yhdeksän kymmenesosaa.</a:t>
            </a:r>
          </a:p>
          <a:p>
            <a:pPr lvl="1"/>
            <a:r>
              <a:rPr lang="fi-FI" dirty="0"/>
              <a:t>Huomaa ero OYL 50 %:n vaatimuksesta!</a:t>
            </a:r>
          </a:p>
        </p:txBody>
      </p:sp>
    </p:spTree>
    <p:extLst>
      <p:ext uri="{BB962C8B-B14F-4D97-AF65-F5344CB8AC3E}">
        <p14:creationId xmlns:p14="http://schemas.microsoft.com/office/powerpoint/2010/main" val="37730322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solidFill>
                  <a:srgbClr val="FF0000"/>
                </a:solidFill>
              </a:rPr>
              <a:t>Konserniavustus</a:t>
            </a:r>
            <a:endParaRPr lang="fi-FI" dirty="0"/>
          </a:p>
        </p:txBody>
      </p:sp>
      <p:sp>
        <p:nvSpPr>
          <p:cNvPr id="3" name="Sisällön paikkamerkki 2"/>
          <p:cNvSpPr>
            <a:spLocks noGrp="1"/>
          </p:cNvSpPr>
          <p:nvPr>
            <p:ph idx="1"/>
          </p:nvPr>
        </p:nvSpPr>
        <p:spPr/>
        <p:txBody>
          <a:bodyPr>
            <a:normAutofit fontScale="77500" lnSpcReduction="20000"/>
          </a:bodyPr>
          <a:lstStyle/>
          <a:p>
            <a:r>
              <a:rPr lang="fi-FI" dirty="0"/>
              <a:t>Sovelletaan siis vai </a:t>
            </a:r>
            <a:r>
              <a:rPr lang="fi-FI" dirty="0" err="1"/>
              <a:t>EVL-toimintaan</a:t>
            </a:r>
            <a:r>
              <a:rPr lang="fi-FI" dirty="0"/>
              <a:t> (saaja – antaja) </a:t>
            </a:r>
          </a:p>
          <a:p>
            <a:pPr lvl="1"/>
            <a:r>
              <a:rPr lang="fi-FI" dirty="0"/>
              <a:t>ei TVL- toimintaan, </a:t>
            </a:r>
            <a:r>
              <a:rPr lang="fi-FI" dirty="0" err="1"/>
              <a:t>poikk</a:t>
            </a:r>
            <a:r>
              <a:rPr lang="fi-FI" dirty="0"/>
              <a:t> KHO 1991 B 511 (konsernin käytössä ollut toimitila, </a:t>
            </a:r>
            <a:r>
              <a:rPr lang="fi-FI" dirty="0" err="1"/>
              <a:t>kon.avustus</a:t>
            </a:r>
            <a:r>
              <a:rPr lang="fi-FI" dirty="0"/>
              <a:t> </a:t>
            </a:r>
            <a:r>
              <a:rPr lang="fi-FI" dirty="0" err="1"/>
              <a:t>kiint</a:t>
            </a:r>
            <a:r>
              <a:rPr lang="fi-FI" dirty="0"/>
              <a:t> Oy:lle)</a:t>
            </a:r>
          </a:p>
          <a:p>
            <a:pPr lvl="1"/>
            <a:r>
              <a:rPr lang="fi-FI" dirty="0"/>
              <a:t>konsernissa saa muutoin olla myös TVL-yhtiöitä</a:t>
            </a:r>
          </a:p>
          <a:p>
            <a:pPr lvl="1"/>
            <a:r>
              <a:rPr lang="fi-FI" dirty="0"/>
              <a:t>Arviointihetki verovuoden loppu (</a:t>
            </a:r>
            <a:r>
              <a:rPr lang="fi-FI" dirty="0" err="1"/>
              <a:t>esim</a:t>
            </a:r>
            <a:r>
              <a:rPr lang="fi-FI" dirty="0"/>
              <a:t> toiminta muuttunut)</a:t>
            </a:r>
          </a:p>
          <a:p>
            <a:r>
              <a:rPr lang="fi-FI" dirty="0"/>
              <a:t>Ei ole vastike tai pääomasijoitus</a:t>
            </a:r>
          </a:p>
          <a:p>
            <a:r>
              <a:rPr lang="fi-FI" dirty="0"/>
              <a:t>Tulontasaus- ja verosuunnittelukeino</a:t>
            </a:r>
          </a:p>
          <a:p>
            <a:r>
              <a:rPr lang="fi-FI" dirty="0"/>
              <a:t>Vastaavuusperiaate, toinen vähentää ja toinen tulouttaa.</a:t>
            </a:r>
          </a:p>
          <a:p>
            <a:r>
              <a:rPr lang="fi-FI" dirty="0"/>
              <a:t>Voidaan antaa emo -&gt; tytär, tytär -&gt; emo, tytär -&gt; tytär</a:t>
            </a:r>
          </a:p>
          <a:p>
            <a:r>
              <a:rPr lang="fi-FI" dirty="0"/>
              <a:t>Vähennetään </a:t>
            </a:r>
            <a:r>
              <a:rPr lang="fi-FI" dirty="0" err="1"/>
              <a:t>EVL-tulosta</a:t>
            </a:r>
            <a:r>
              <a:rPr lang="fi-FI" dirty="0"/>
              <a:t>, mutta ei voi ylittää </a:t>
            </a:r>
            <a:r>
              <a:rPr lang="fi-FI" dirty="0" err="1"/>
              <a:t>evl-tulosta</a:t>
            </a:r>
            <a:r>
              <a:rPr lang="fi-FI" dirty="0"/>
              <a:t> (ei voi johtaa tappion vahvistamiseen) </a:t>
            </a:r>
          </a:p>
        </p:txBody>
      </p:sp>
    </p:spTree>
    <p:extLst>
      <p:ext uri="{BB962C8B-B14F-4D97-AF65-F5344CB8AC3E}">
        <p14:creationId xmlns:p14="http://schemas.microsoft.com/office/powerpoint/2010/main" val="38514309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solidFill>
                  <a:srgbClr val="FF0000"/>
                </a:solidFill>
              </a:rPr>
              <a:t>Konserniavustus</a:t>
            </a:r>
          </a:p>
        </p:txBody>
      </p:sp>
      <p:sp>
        <p:nvSpPr>
          <p:cNvPr id="3" name="Sisällön paikkamerkki 2"/>
          <p:cNvSpPr>
            <a:spLocks noGrp="1"/>
          </p:cNvSpPr>
          <p:nvPr>
            <p:ph idx="1"/>
          </p:nvPr>
        </p:nvSpPr>
        <p:spPr/>
        <p:txBody>
          <a:bodyPr>
            <a:normAutofit fontScale="85000" lnSpcReduction="10000"/>
          </a:bodyPr>
          <a:lstStyle/>
          <a:p>
            <a:r>
              <a:rPr lang="fi-FI" dirty="0"/>
              <a:t>Antaja / saaja ei saa olla </a:t>
            </a:r>
            <a:r>
              <a:rPr lang="fi-FI" dirty="0" err="1"/>
              <a:t>EVL:ssä</a:t>
            </a:r>
            <a:r>
              <a:rPr lang="fi-FI" dirty="0"/>
              <a:t> tarkoitettu talletuspankki eikä luotto-, vakuutus- tai eläkelaitos</a:t>
            </a:r>
          </a:p>
          <a:p>
            <a:r>
              <a:rPr lang="fi-FI" dirty="0"/>
              <a:t>konsernisuhde antajan ja saajan kesken on kestänyt koko verovuoden</a:t>
            </a:r>
          </a:p>
          <a:p>
            <a:pPr lvl="1"/>
            <a:r>
              <a:rPr lang="fi-FI" dirty="0"/>
              <a:t>ei ole riittävää, että konsernisuhde alkaa 1.1. (KHO 1995 T 2942)</a:t>
            </a:r>
          </a:p>
          <a:p>
            <a:r>
              <a:rPr lang="fi-FI" dirty="0"/>
              <a:t>Sen vuoden kulua / tuottoa, jona se on suoritettu</a:t>
            </a:r>
          </a:p>
          <a:p>
            <a:pPr lvl="1"/>
            <a:r>
              <a:rPr lang="fi-FI" dirty="0"/>
              <a:t>käytännössä kirjanpidollinen tilisiirto</a:t>
            </a:r>
          </a:p>
          <a:p>
            <a:r>
              <a:rPr lang="fi-FI" dirty="0"/>
              <a:t>Edellyttää kirjauksia antajan / saajan kirjanpidossa.</a:t>
            </a:r>
          </a:p>
          <a:p>
            <a:r>
              <a:rPr lang="fi-FI" dirty="0"/>
              <a:t>Edellyttää yhtä aikaa päättyviä tilikausia.</a:t>
            </a:r>
          </a:p>
        </p:txBody>
      </p:sp>
    </p:spTree>
    <p:extLst>
      <p:ext uri="{BB962C8B-B14F-4D97-AF65-F5344CB8AC3E}">
        <p14:creationId xmlns:p14="http://schemas.microsoft.com/office/powerpoint/2010/main" val="4578543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solidFill>
                  <a:srgbClr val="FF0000"/>
                </a:solidFill>
              </a:rPr>
              <a:t>Konserniyhtiöiden saamiset</a:t>
            </a:r>
          </a:p>
        </p:txBody>
      </p:sp>
      <p:sp>
        <p:nvSpPr>
          <p:cNvPr id="3" name="Sisällön paikkamerkki 2"/>
          <p:cNvSpPr>
            <a:spLocks noGrp="1"/>
          </p:cNvSpPr>
          <p:nvPr>
            <p:ph idx="1"/>
          </p:nvPr>
        </p:nvSpPr>
        <p:spPr/>
        <p:txBody>
          <a:bodyPr>
            <a:normAutofit fontScale="70000" lnSpcReduction="20000"/>
          </a:bodyPr>
          <a:lstStyle/>
          <a:p>
            <a:r>
              <a:rPr lang="fi-FI" dirty="0"/>
              <a:t>Yhteisön oikeutta vähentää menetyksiä ja arvonalentumisia on rajoitettu EVL 16 §:n 7 k</a:t>
            </a:r>
          </a:p>
          <a:p>
            <a:r>
              <a:rPr lang="fi-FI" dirty="0"/>
              <a:t>Koskee muun kuin pääomasijoitustoimintaa harjoittavan osakeyhtiön tai osuuskunnan sekä säästöpankin ja keskinäisen vakuutusyhtiön verotusta</a:t>
            </a:r>
          </a:p>
          <a:p>
            <a:r>
              <a:rPr lang="fi-FI" dirty="0"/>
              <a:t>Koskee saamisia sellaiselta osakeyhtiöltä, josta verovelvollinen tai 6 b §:n 7 momentissa tarkoitetut konserniyhtiöt* omistavat yksin tai yhdessä </a:t>
            </a:r>
            <a:r>
              <a:rPr lang="fi-FI" u="sng" dirty="0"/>
              <a:t>vähintään kymmenen prosenttia osakepääomasta</a:t>
            </a:r>
            <a:r>
              <a:rPr lang="fi-FI" dirty="0"/>
              <a:t>.</a:t>
            </a:r>
          </a:p>
          <a:p>
            <a:r>
              <a:rPr lang="fi-FI" dirty="0"/>
              <a:t>*Konserniyhtiöillä tarkoitetaan osakeyhtiölain (624/2006) 8 luvun 12 §:ssä tarkoitettuun konserniin kuuluvia yhtiöitä tai sellaisia yhtiöitä, joissa kaikissa yhdellä tai useammalla luonnollisella henkilöllä, oikeushenkilöllä tai näillä yhdessä on osakeyhtiölain 8 luvun 12 §:ssä tarkoitettua määräysvaltaa vastaava määräysvalta.</a:t>
            </a:r>
          </a:p>
        </p:txBody>
      </p:sp>
    </p:spTree>
    <p:extLst>
      <p:ext uri="{BB962C8B-B14F-4D97-AF65-F5344CB8AC3E}">
        <p14:creationId xmlns:p14="http://schemas.microsoft.com/office/powerpoint/2010/main" val="4578543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solidFill>
                  <a:srgbClr val="FF0000"/>
                </a:solidFill>
              </a:rPr>
              <a:t>Esimerkki </a:t>
            </a:r>
          </a:p>
        </p:txBody>
      </p:sp>
      <p:sp>
        <p:nvSpPr>
          <p:cNvPr id="3" name="Sisällön paikkamerkki 2"/>
          <p:cNvSpPr>
            <a:spLocks noGrp="1"/>
          </p:cNvSpPr>
          <p:nvPr>
            <p:ph idx="1"/>
          </p:nvPr>
        </p:nvSpPr>
        <p:spPr/>
        <p:txBody>
          <a:bodyPr>
            <a:normAutofit/>
          </a:bodyPr>
          <a:lstStyle/>
          <a:p>
            <a:r>
              <a:rPr lang="fi-FI" dirty="0"/>
              <a:t>KHO 2014:8</a:t>
            </a:r>
          </a:p>
          <a:p>
            <a:pPr lvl="1"/>
            <a:r>
              <a:rPr lang="fi-FI" dirty="0"/>
              <a:t>A omisti X Oy:n osakekannan kokonaan ja Y Oy:n osakekannasta 65 prosenttia. Korkein hallinto-oikeus katsoi, ettei X Oy:n Y Oy:ltä olleiden lainasaamisten menetysten vähennyskelpoisuutta voitu evätä elinkeinotulon verottamisesta annetun lain 16 §:n 7 kohdan nojalla A:lla molemmissa yhtiöissä olleen määräysvallan perusteella. </a:t>
            </a:r>
          </a:p>
        </p:txBody>
      </p:sp>
    </p:spTree>
    <p:extLst>
      <p:ext uri="{BB962C8B-B14F-4D97-AF65-F5344CB8AC3E}">
        <p14:creationId xmlns:p14="http://schemas.microsoft.com/office/powerpoint/2010/main" val="2428797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Sisältö </a:t>
            </a:r>
          </a:p>
        </p:txBody>
      </p:sp>
      <p:sp>
        <p:nvSpPr>
          <p:cNvPr id="3" name="Sisällön paikkamerkki 2"/>
          <p:cNvSpPr>
            <a:spLocks noGrp="1"/>
          </p:cNvSpPr>
          <p:nvPr>
            <p:ph idx="1"/>
          </p:nvPr>
        </p:nvSpPr>
        <p:spPr/>
        <p:txBody>
          <a:bodyPr/>
          <a:lstStyle/>
          <a:p>
            <a:r>
              <a:rPr lang="fi-FI" dirty="0"/>
              <a:t>Korkojen vähentäminen</a:t>
            </a:r>
          </a:p>
          <a:p>
            <a:r>
              <a:rPr lang="fi-FI" dirty="0"/>
              <a:t>Siirtohinnoitteluoikaisu</a:t>
            </a:r>
          </a:p>
          <a:p>
            <a:r>
              <a:rPr lang="fi-FI" dirty="0"/>
              <a:t>Konserniavustus</a:t>
            </a:r>
          </a:p>
          <a:p>
            <a:r>
              <a:rPr lang="fi-FI" dirty="0"/>
              <a:t>Myyntisaamisten menetykset</a:t>
            </a:r>
          </a:p>
          <a:p>
            <a:r>
              <a:rPr lang="fi-FI" dirty="0"/>
              <a:t>Erityiskysymyksenä veron kiertäminen</a:t>
            </a:r>
          </a:p>
        </p:txBody>
      </p:sp>
    </p:spTree>
    <p:extLst>
      <p:ext uri="{BB962C8B-B14F-4D97-AF65-F5344CB8AC3E}">
        <p14:creationId xmlns:p14="http://schemas.microsoft.com/office/powerpoint/2010/main" val="23160049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solidFill>
                  <a:srgbClr val="FF0000"/>
                </a:solidFill>
              </a:rPr>
              <a:t>Rajoituksen kohde</a:t>
            </a:r>
          </a:p>
        </p:txBody>
      </p:sp>
      <p:sp>
        <p:nvSpPr>
          <p:cNvPr id="3" name="Sisällön paikkamerkki 2"/>
          <p:cNvSpPr>
            <a:spLocks noGrp="1"/>
          </p:cNvSpPr>
          <p:nvPr>
            <p:ph idx="1"/>
          </p:nvPr>
        </p:nvSpPr>
        <p:spPr/>
        <p:txBody>
          <a:bodyPr/>
          <a:lstStyle/>
          <a:p>
            <a:r>
              <a:rPr lang="fi-FI" dirty="0"/>
              <a:t>Myyntisaamisten menetyksen vähennyskelpoisia normaalilla tavalla</a:t>
            </a:r>
          </a:p>
          <a:p>
            <a:r>
              <a:rPr lang="fi-FI" dirty="0"/>
              <a:t>Muut kuin myyntisaamiset eivät normaalilla tavalla vähennettävissä:</a:t>
            </a:r>
          </a:p>
          <a:p>
            <a:pPr lvl="1"/>
            <a:r>
              <a:rPr lang="fi-FI" dirty="0"/>
              <a:t>voivat johtua lainsaamisista, tai muista eristä, jotka eivät liity tuotteet tai palvelun myymiseen</a:t>
            </a:r>
          </a:p>
        </p:txBody>
      </p:sp>
    </p:spTree>
    <p:extLst>
      <p:ext uri="{BB962C8B-B14F-4D97-AF65-F5344CB8AC3E}">
        <p14:creationId xmlns:p14="http://schemas.microsoft.com/office/powerpoint/2010/main" val="24287975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solidFill>
                  <a:srgbClr val="FF0000"/>
                </a:solidFill>
              </a:rPr>
              <a:t>KHO 2016:71</a:t>
            </a:r>
          </a:p>
        </p:txBody>
      </p:sp>
      <p:sp>
        <p:nvSpPr>
          <p:cNvPr id="3" name="Sisällön paikkamerkki 2"/>
          <p:cNvSpPr>
            <a:spLocks noGrp="1"/>
          </p:cNvSpPr>
          <p:nvPr>
            <p:ph idx="1"/>
          </p:nvPr>
        </p:nvSpPr>
        <p:spPr/>
        <p:txBody>
          <a:bodyPr>
            <a:normAutofit fontScale="85000" lnSpcReduction="20000"/>
          </a:bodyPr>
          <a:lstStyle/>
          <a:p>
            <a:r>
              <a:rPr lang="fi-FI" dirty="0"/>
              <a:t>A-konsernissa toteutettiin vuonna 2006 konsernin sisäinen järjestely, jossa tanskalaisen A A/S:n täysin omistama tanskalainen tytäryhtiö AA A/S perusti ensin Suomeen tässä asiassa valittajana olevan </a:t>
            </a:r>
            <a:r>
              <a:rPr lang="fi-FI" dirty="0" err="1"/>
              <a:t>AAA-nimisen</a:t>
            </a:r>
            <a:r>
              <a:rPr lang="fi-FI" dirty="0"/>
              <a:t> sivuliikkeen. Tämän jälkeen A A/S myi konsernin suomalaisen liiketoimintayhtiön B Oy:n osakkeet AA A/S:lle siten, että kauppakirja tehtiin myyjäyhtiön ja ostajayhtiön Suomen sivuliikkeen </a:t>
            </a:r>
            <a:r>
              <a:rPr lang="fi-FI" dirty="0" err="1"/>
              <a:t>AAA:n</a:t>
            </a:r>
            <a:r>
              <a:rPr lang="fi-FI" dirty="0"/>
              <a:t> kesken. Osakkeiden kauppahinta oli 650 miljoonaa euroa. Sivuliikkeeseen kohdennettiin osakepääomaa 150 miljoonaa euroa ja velkapääomaa 500 miljoonaa euroa. Velkapääoma perustui A A/S:ltä otettuun lainaan. Lainasopimus tehtiin sivuliikkeen nimissä.</a:t>
            </a:r>
          </a:p>
        </p:txBody>
      </p:sp>
    </p:spTree>
    <p:extLst>
      <p:ext uri="{BB962C8B-B14F-4D97-AF65-F5344CB8AC3E}">
        <p14:creationId xmlns:p14="http://schemas.microsoft.com/office/powerpoint/2010/main" val="14376001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solidFill>
                  <a:srgbClr val="FF0000"/>
                </a:solidFill>
              </a:rPr>
              <a:t>KHO 2016:71</a:t>
            </a:r>
          </a:p>
        </p:txBody>
      </p:sp>
      <p:sp>
        <p:nvSpPr>
          <p:cNvPr id="3" name="Sisällön paikkamerkki 2"/>
          <p:cNvSpPr>
            <a:spLocks noGrp="1"/>
          </p:cNvSpPr>
          <p:nvPr>
            <p:ph idx="1"/>
          </p:nvPr>
        </p:nvSpPr>
        <p:spPr/>
        <p:txBody>
          <a:bodyPr>
            <a:normAutofit lnSpcReduction="10000"/>
          </a:bodyPr>
          <a:lstStyle/>
          <a:p>
            <a:r>
              <a:rPr lang="fi-FI" dirty="0"/>
              <a:t>Osakkeita oli kirjanpidossa käsitelty kaupan jälkeen sivuliikkeeseen kuuluvana omaisuutena. Sivuliike oli maksanut lainasta korkoa 5 654 166,66 euroa vuonna 2006 ja  34 500 000 euroa erikseen kunakin vuonna 2007-2010. Liiketoimintayhtiö B Oy oli vuodesta 2006 lähtien antanut sivuliikkeelle konserniavustusta, jolla oli katettu sivuliikkeelle kohdennetusta velasta aiheutuneet korkokulut.</a:t>
            </a:r>
          </a:p>
          <a:p>
            <a:endParaRPr lang="fi-FI" dirty="0"/>
          </a:p>
        </p:txBody>
      </p:sp>
    </p:spTree>
    <p:extLst>
      <p:ext uri="{BB962C8B-B14F-4D97-AF65-F5344CB8AC3E}">
        <p14:creationId xmlns:p14="http://schemas.microsoft.com/office/powerpoint/2010/main" val="15506400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solidFill>
                  <a:srgbClr val="FF0000"/>
                </a:solidFill>
              </a:rPr>
              <a:t>KHO 2016:71</a:t>
            </a:r>
          </a:p>
        </p:txBody>
      </p:sp>
      <p:sp>
        <p:nvSpPr>
          <p:cNvPr id="3" name="Sisällön paikkamerkki 2"/>
          <p:cNvSpPr>
            <a:spLocks noGrp="1"/>
          </p:cNvSpPr>
          <p:nvPr>
            <p:ph idx="1"/>
          </p:nvPr>
        </p:nvSpPr>
        <p:spPr/>
        <p:txBody>
          <a:bodyPr>
            <a:normAutofit fontScale="70000" lnSpcReduction="20000"/>
          </a:bodyPr>
          <a:lstStyle/>
          <a:p>
            <a:r>
              <a:rPr lang="fi-FI" dirty="0"/>
              <a:t>Asiassa katsottiin selvitetyksi, että sivuliikkeelle oli siirretty toimintoja ja henkilökuntaa vain vähäisissä määrin. Sivuliikkeen edustajien ei ollut näytetty käyttäneen B Oy:n osakkeiden tuottamaa määräysvaltaa. Asiassa oli pikemminkin pääteltävissä, että tällainen määräysvalta kuului AA A/S:n hallitukselle tai koko konsernin emoyhtiölle. </a:t>
            </a:r>
            <a:r>
              <a:rPr lang="fi-FI" u="sng" dirty="0"/>
              <a:t>B Oy:n osakkeiden ei voitu katsoa olleen sivuliikkeessä harjoitetun elinkeinotoiminnan pysyvässä käytössä eikä osakkeita tullut pitää sivuliikkeeseen kuuluvina varoina. Näin ollen osakkeiden hankinnasta johtuvaa velkaakaan ei ollut pidettävä sivuliikkeen velkana eikä velan korkoja sille vähennyskelpoisina. </a:t>
            </a:r>
            <a:r>
              <a:rPr lang="fi-FI" dirty="0"/>
              <a:t>Tämän johdosta ei ollut tarpeen arvioida kysymystä siitä, oliko järjestelyyn sovellettava veron kiertämistä koskevaa säännöstä. Verovuodet 2006-2010. Äänestys 3-2 perusteluista.</a:t>
            </a:r>
          </a:p>
          <a:p>
            <a:endParaRPr lang="fi-FI" dirty="0"/>
          </a:p>
        </p:txBody>
      </p:sp>
    </p:spTree>
    <p:extLst>
      <p:ext uri="{BB962C8B-B14F-4D97-AF65-F5344CB8AC3E}">
        <p14:creationId xmlns:p14="http://schemas.microsoft.com/office/powerpoint/2010/main" val="15506400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solidFill>
                  <a:srgbClr val="FF0000"/>
                </a:solidFill>
              </a:rPr>
              <a:t>KHO 2016:72</a:t>
            </a:r>
          </a:p>
        </p:txBody>
      </p:sp>
      <p:sp>
        <p:nvSpPr>
          <p:cNvPr id="3" name="Sisällön paikkamerkki 2"/>
          <p:cNvSpPr>
            <a:spLocks noGrp="1"/>
          </p:cNvSpPr>
          <p:nvPr>
            <p:ph idx="1"/>
          </p:nvPr>
        </p:nvSpPr>
        <p:spPr/>
        <p:txBody>
          <a:bodyPr>
            <a:normAutofit fontScale="70000" lnSpcReduction="20000"/>
          </a:bodyPr>
          <a:lstStyle/>
          <a:p>
            <a:r>
              <a:rPr lang="fi-FI" dirty="0"/>
              <a:t>Amerikan yhdysvaltoihin rekisteröity A Inc. hankki ruotsalaisen B AB:n osakkeet omistukseensa 17.3.2008. Hankinnan jälkeen toteutettiin sarja konsernin sisäisiä järjestelyjä. A Inc. luovutti osakkeet 20.3.2008 AA Inc. -nimiselle yhdysvaltalaiselle yhtiölle. Samana päivänä osakkeet luovutettiin edelleen AA </a:t>
            </a:r>
            <a:r>
              <a:rPr lang="fi-FI" dirty="0" err="1"/>
              <a:t>Inc:n</a:t>
            </a:r>
            <a:r>
              <a:rPr lang="fi-FI" dirty="0"/>
              <a:t> Luxemburgiin perustetun tytäryhtiön AAA Holding Luxembourg </a:t>
            </a:r>
            <a:r>
              <a:rPr lang="fi-FI" dirty="0" err="1"/>
              <a:t>S.a.r.l.:n</a:t>
            </a:r>
            <a:r>
              <a:rPr lang="fi-FI" dirty="0"/>
              <a:t> ruotsalaiselle tytäryhtiölle AAAA Holding AB:lle. Kauppakirjan mukaan AAAA Holding AB toimi Suomen sivuliikkeen välityksellä. Kauppa toteutui kauppakirjan ehtojen mukaisesti lopullisesti 17.11.2008, kun kaupan toteutukselta edellytetyt viranomaishyväksynnät oli saatu ja muut vaaditut selvitykset oli tehty. Ruotsalaisen holdingyhtiön AAAA Holding AB:n omistamat B AB:n osakkeet ja osakkeiden hankintaan liittyvä konsernin sisäinen velka kohdennettiin AAAA Holding AB:n Suomeen perustetulle sivuliikkeelle.</a:t>
            </a:r>
          </a:p>
          <a:p>
            <a:endParaRPr lang="fi-FI" dirty="0"/>
          </a:p>
        </p:txBody>
      </p:sp>
    </p:spTree>
    <p:extLst>
      <p:ext uri="{BB962C8B-B14F-4D97-AF65-F5344CB8AC3E}">
        <p14:creationId xmlns:p14="http://schemas.microsoft.com/office/powerpoint/2010/main" val="8264351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solidFill>
                  <a:srgbClr val="FF0000"/>
                </a:solidFill>
              </a:rPr>
              <a:t>KHO 2016:72</a:t>
            </a:r>
          </a:p>
        </p:txBody>
      </p:sp>
      <p:sp>
        <p:nvSpPr>
          <p:cNvPr id="3" name="Sisällön paikkamerkki 2"/>
          <p:cNvSpPr>
            <a:spLocks noGrp="1"/>
          </p:cNvSpPr>
          <p:nvPr>
            <p:ph idx="1"/>
          </p:nvPr>
        </p:nvSpPr>
        <p:spPr/>
        <p:txBody>
          <a:bodyPr>
            <a:normAutofit fontScale="62500" lnSpcReduction="20000"/>
          </a:bodyPr>
          <a:lstStyle/>
          <a:p>
            <a:r>
              <a:rPr lang="fi-FI" dirty="0"/>
              <a:t>Osakkeiden hankinta rahoitettiin siten, että ensivaiheessa kauppahinta lähes 3 miljardia euroa rahoitettiin AAAA Holding AB:n 17.11.2008 antamilla velkakirjoilla. Velkakirjat oli suunnattu AA </a:t>
            </a:r>
            <a:r>
              <a:rPr lang="fi-FI" dirty="0" err="1"/>
              <a:t>Inc:lle</a:t>
            </a:r>
            <a:r>
              <a:rPr lang="fi-FI" dirty="0"/>
              <a:t>. Ne siirrettiin myöhemmin apporttina AAA Holding Luxembourg </a:t>
            </a:r>
            <a:r>
              <a:rPr lang="fi-FI" dirty="0" err="1"/>
              <a:t>S.a.r.l</a:t>
            </a:r>
            <a:r>
              <a:rPr lang="fi-FI" dirty="0"/>
              <a:t>. :</a:t>
            </a:r>
            <a:r>
              <a:rPr lang="fi-FI" dirty="0" err="1"/>
              <a:t>lle</a:t>
            </a:r>
            <a:r>
              <a:rPr lang="fi-FI" dirty="0"/>
              <a:t>. Velan koroksi oli sovittu kiinteä vuotuinen 6,897 prosentin korko. AAAA Holding AB allokoi Suomen sivuliikkeelle edellä mainitut B AB:n osakkeiden hankinnan rahoittamiseksi annetut velkakirjat. Osa velasta konvertoitiin AAAA Holding AB:n hallituksen päätöksellä korottomaksi velaksi pääliikkeelle. Korottoman velan määrä oli 2 247 790 069 euroa ja korollisen velan 726 000 000 euroa. Sivuliikkeen selvityksen mukaan koron vuosittainen määrä oli 50 072 220 euroa. Lainan takaisinmaksuaika oli seitsemän vuotta päättyen vuonna 2015. Sivuliike ilmoitti konsernin sisäisistä lainoista aiheutuneiksi korkomenoiksi 6 278 981 euroa vuonna 2008. Asiassa oli lisäksi ilmennyt, että konserniin kuuluva Suomeen perustettu osakeyhtiö oli vuodesta 2009 alkaen antanut sivuliikkeelle konserniavustusta, jolla oli katettu sivuliikkeelle allokoidusta velkataakasta aiheutuneita korkomenoja.</a:t>
            </a:r>
          </a:p>
          <a:p>
            <a:endParaRPr lang="fi-FI" dirty="0"/>
          </a:p>
        </p:txBody>
      </p:sp>
    </p:spTree>
    <p:extLst>
      <p:ext uri="{BB962C8B-B14F-4D97-AF65-F5344CB8AC3E}">
        <p14:creationId xmlns:p14="http://schemas.microsoft.com/office/powerpoint/2010/main" val="954363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solidFill>
                  <a:srgbClr val="FF0000"/>
                </a:solidFill>
              </a:rPr>
              <a:t>KHO 2016:72</a:t>
            </a:r>
          </a:p>
        </p:txBody>
      </p:sp>
      <p:sp>
        <p:nvSpPr>
          <p:cNvPr id="3" name="Sisällön paikkamerkki 2"/>
          <p:cNvSpPr>
            <a:spLocks noGrp="1"/>
          </p:cNvSpPr>
          <p:nvPr>
            <p:ph idx="1"/>
          </p:nvPr>
        </p:nvSpPr>
        <p:spPr/>
        <p:txBody>
          <a:bodyPr>
            <a:normAutofit/>
          </a:bodyPr>
          <a:lstStyle/>
          <a:p>
            <a:r>
              <a:rPr lang="fi-FI" dirty="0"/>
              <a:t>Asiassa oli kysymys siitä, oliko Suomeen perustetulla sivuliikkeellä oikeus vähentää korot verotuksessaan. Korkein hallinto-oikeus katsoi, että kysymyksessä olevaa monivaiheista järjestelyä oli arvioitava kokonaisuutena. </a:t>
            </a:r>
          </a:p>
        </p:txBody>
      </p:sp>
    </p:spTree>
    <p:extLst>
      <p:ext uri="{BB962C8B-B14F-4D97-AF65-F5344CB8AC3E}">
        <p14:creationId xmlns:p14="http://schemas.microsoft.com/office/powerpoint/2010/main" val="954363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solidFill>
                  <a:srgbClr val="FF0000"/>
                </a:solidFill>
              </a:rPr>
              <a:t>KHO 2016:72</a:t>
            </a:r>
          </a:p>
        </p:txBody>
      </p:sp>
      <p:sp>
        <p:nvSpPr>
          <p:cNvPr id="3" name="Sisällön paikkamerkki 2"/>
          <p:cNvSpPr>
            <a:spLocks noGrp="1"/>
          </p:cNvSpPr>
          <p:nvPr>
            <p:ph idx="1"/>
          </p:nvPr>
        </p:nvSpPr>
        <p:spPr/>
        <p:txBody>
          <a:bodyPr>
            <a:normAutofit fontScale="62500" lnSpcReduction="20000"/>
          </a:bodyPr>
          <a:lstStyle/>
          <a:p>
            <a:r>
              <a:rPr lang="fi-FI" dirty="0"/>
              <a:t>Kun otettiin huomioon selvitys, joka koski sivuliikkeen toimintaa Suomessa, oli järjestelylle, jossa B AB:n osakkeet oli siirretty AA </a:t>
            </a:r>
            <a:r>
              <a:rPr lang="fi-FI" dirty="0" err="1"/>
              <a:t>Inc.:ltä</a:t>
            </a:r>
            <a:r>
              <a:rPr lang="fi-FI" dirty="0"/>
              <a:t> AAAA Holding AB:lle ja allokoitu edelleen sen Suomessa sijaitsevalle sivuliikkeelle, annettu sellainen oikeudellinen muoto, joka ei vastannut asian varsinaista luonnetta ja tarkoitusta, ja järjestelyihin oli ryhdytty verotuksellisista syistä tarkoituksena vapautua suoritettavasta verosta konserniavustusjärjestelmää ja korkovähennystä hyödyntämällä vailla verotuksesta riippumattomia liiketaloudellisia perusteita. B AB:n osakkeita ei verotuksessa voitu pitää sivuliikkeen harjoittaman liiketoiminnan varoina, eivätkä sivuliikkeen AAA Holding Luxembourg </a:t>
            </a:r>
            <a:r>
              <a:rPr lang="fi-FI" dirty="0" err="1"/>
              <a:t>S.a.r.l.:lle</a:t>
            </a:r>
            <a:r>
              <a:rPr lang="fi-FI" dirty="0"/>
              <a:t> maksamat osakehankinnan rahoittamiseksi otetun velan korkomenot näin ollen olleet sivuliikkeelle elinkeinotulon verottamisesta annetussa laissa tarkoitettuja vähennyskelpoisia elinkeinotoiminnasta johtuneita korkomenoja. Kun järjestely oli katsottava täysin keinotekoiseksi, ei korkomenojen vähentämisen epääminen ollut myöskään unionin oikeuden tai verosopimuksen syrjintäkiellon vastaista. Verovuosi 2008. Äänestys 2+1-2</a:t>
            </a:r>
          </a:p>
          <a:p>
            <a:endParaRPr lang="fi-FI" dirty="0"/>
          </a:p>
        </p:txBody>
      </p:sp>
    </p:spTree>
    <p:extLst>
      <p:ext uri="{BB962C8B-B14F-4D97-AF65-F5344CB8AC3E}">
        <p14:creationId xmlns:p14="http://schemas.microsoft.com/office/powerpoint/2010/main" val="3425648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solidFill>
                  <a:srgbClr val="FF0000"/>
                </a:solidFill>
              </a:rPr>
              <a:t>Korkojen vähennysoikeus</a:t>
            </a:r>
          </a:p>
        </p:txBody>
      </p:sp>
      <p:sp>
        <p:nvSpPr>
          <p:cNvPr id="3" name="Sisällön paikkamerkki 2"/>
          <p:cNvSpPr>
            <a:spLocks noGrp="1"/>
          </p:cNvSpPr>
          <p:nvPr>
            <p:ph idx="1"/>
          </p:nvPr>
        </p:nvSpPr>
        <p:spPr>
          <a:xfrm>
            <a:off x="457200" y="1600200"/>
            <a:ext cx="8544910" cy="4525963"/>
          </a:xfrm>
        </p:spPr>
        <p:txBody>
          <a:bodyPr>
            <a:normAutofit lnSpcReduction="10000"/>
          </a:bodyPr>
          <a:lstStyle/>
          <a:p>
            <a:r>
              <a:rPr lang="fi-FI" dirty="0"/>
              <a:t>Erityissäännös koskee yhteisön, avoimen yhtiön ja kommandiittiyhtiön korkoja (18 a 1 §)</a:t>
            </a:r>
          </a:p>
          <a:p>
            <a:r>
              <a:rPr lang="fi-FI" dirty="0"/>
              <a:t>Korkomenot ovat vähennyskelpoisia siltä osin kuin ne ovat korkotulojen suuruiset (nettokorkomenot) (18 a 2 §)</a:t>
            </a:r>
          </a:p>
          <a:p>
            <a:r>
              <a:rPr lang="fi-FI" dirty="0"/>
              <a:t>Korkotuloja suuremmat korkomenot (</a:t>
            </a:r>
            <a:r>
              <a:rPr lang="fi-FI" i="1" dirty="0"/>
              <a:t>nettokorkomenot</a:t>
            </a:r>
            <a:r>
              <a:rPr lang="fi-FI" dirty="0"/>
              <a:t>) ovat vähennyskelpoisia, jos ne ovat verovuonna enintään 500 000 euroa. (18 a 2 §)</a:t>
            </a:r>
          </a:p>
          <a:p>
            <a:endParaRPr lang="fi-FI" dirty="0"/>
          </a:p>
        </p:txBody>
      </p:sp>
    </p:spTree>
    <p:extLst>
      <p:ext uri="{BB962C8B-B14F-4D97-AF65-F5344CB8AC3E}">
        <p14:creationId xmlns:p14="http://schemas.microsoft.com/office/powerpoint/2010/main" val="2491739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solidFill>
                  <a:srgbClr val="FF0000"/>
                </a:solidFill>
              </a:rPr>
              <a:t>Korkojen vähennysoikeus </a:t>
            </a:r>
          </a:p>
        </p:txBody>
      </p:sp>
      <p:sp>
        <p:nvSpPr>
          <p:cNvPr id="3" name="Sisällön paikkamerkki 2"/>
          <p:cNvSpPr>
            <a:spLocks noGrp="1"/>
          </p:cNvSpPr>
          <p:nvPr>
            <p:ph idx="1"/>
          </p:nvPr>
        </p:nvSpPr>
        <p:spPr/>
        <p:txBody>
          <a:bodyPr>
            <a:normAutofit fontScale="70000" lnSpcReduction="20000"/>
          </a:bodyPr>
          <a:lstStyle/>
          <a:p>
            <a:pPr marL="0" indent="0">
              <a:buNone/>
            </a:pPr>
            <a:r>
              <a:rPr lang="fi-FI" dirty="0"/>
              <a:t>Nettokorkomenojen ylittäessä verovuonna edellä mainitun määrän nettokorkomenot </a:t>
            </a:r>
            <a:r>
              <a:rPr lang="fi-FI" u="sng" dirty="0"/>
              <a:t>eivät ole vähennyskelpoisia </a:t>
            </a:r>
            <a:r>
              <a:rPr lang="fi-FI" dirty="0"/>
              <a:t>siltä osin kuin:</a:t>
            </a:r>
          </a:p>
          <a:p>
            <a:pPr marL="514350" indent="-514350">
              <a:buFont typeface="+mj-lt"/>
              <a:buAutoNum type="arabicPeriod"/>
            </a:pPr>
            <a:endParaRPr lang="fi-FI" dirty="0"/>
          </a:p>
          <a:p>
            <a:pPr marL="514350" indent="-514350">
              <a:buFont typeface="+mj-lt"/>
              <a:buAutoNum type="arabicPeriod"/>
            </a:pPr>
            <a:r>
              <a:rPr lang="fi-FI" dirty="0"/>
              <a:t>ne ylittävät 25 prosenttia tämän lain 3 §:ssä tarkoitetusta elinkeinotoiminnan tuloksesta, johon on lisätty korkomenot ja verotuksessa vähennettävät poistot sekä konserniavustuksesta verotuksessa annetussa laissa tarkoitettu saatu konserniavustus ja josta on vähennetty annettu konserniavustus; ja</a:t>
            </a:r>
          </a:p>
          <a:p>
            <a:pPr marL="514350" indent="-514350">
              <a:buFont typeface="+mj-lt"/>
              <a:buAutoNum type="arabicPeriod"/>
            </a:pPr>
            <a:endParaRPr lang="fi-FI" dirty="0"/>
          </a:p>
          <a:p>
            <a:pPr marL="514350" indent="-514350">
              <a:buFont typeface="+mj-lt"/>
              <a:buAutoNum type="arabicPeriod"/>
            </a:pPr>
            <a:r>
              <a:rPr lang="fi-FI" dirty="0"/>
              <a:t>25 prosentin rajan ylittävien nettokorkomenojen määrä on enintään yhtä suuri kuin etuyhteydessä olevien velkasuhteen osapuolten väliset nettokorkomenot.</a:t>
            </a:r>
          </a:p>
          <a:p>
            <a:endParaRPr lang="fi-FI" dirty="0"/>
          </a:p>
        </p:txBody>
      </p:sp>
    </p:spTree>
    <p:extLst>
      <p:ext uri="{BB962C8B-B14F-4D97-AF65-F5344CB8AC3E}">
        <p14:creationId xmlns:p14="http://schemas.microsoft.com/office/powerpoint/2010/main" val="3680390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solidFill>
                  <a:srgbClr val="FF0000"/>
                </a:solidFill>
              </a:rPr>
              <a:t>Korkojen vähennysoikeus</a:t>
            </a:r>
          </a:p>
        </p:txBody>
      </p:sp>
      <p:sp>
        <p:nvSpPr>
          <p:cNvPr id="3" name="Sisällön paikkamerkki 2"/>
          <p:cNvSpPr>
            <a:spLocks noGrp="1"/>
          </p:cNvSpPr>
          <p:nvPr>
            <p:ph idx="1"/>
          </p:nvPr>
        </p:nvSpPr>
        <p:spPr/>
        <p:txBody>
          <a:bodyPr/>
          <a:lstStyle/>
          <a:p>
            <a:r>
              <a:rPr lang="fi-FI" dirty="0"/>
              <a:t>Tuloksen laskenta:</a:t>
            </a:r>
          </a:p>
          <a:p>
            <a:pPr lvl="1"/>
            <a:r>
              <a:rPr lang="fi-FI" dirty="0"/>
              <a:t>verovuoden tuottojen ja kulujen erotus</a:t>
            </a:r>
          </a:p>
          <a:p>
            <a:pPr lvl="1"/>
            <a:r>
              <a:rPr lang="fi-FI" dirty="0"/>
              <a:t>johon lisätään (oikaistaan) </a:t>
            </a:r>
          </a:p>
          <a:p>
            <a:pPr lvl="2"/>
            <a:r>
              <a:rPr lang="fi-FI" dirty="0"/>
              <a:t>korkomenot, </a:t>
            </a:r>
          </a:p>
          <a:p>
            <a:pPr lvl="2"/>
            <a:r>
              <a:rPr lang="fi-FI" dirty="0"/>
              <a:t>poistot, </a:t>
            </a:r>
          </a:p>
          <a:p>
            <a:pPr lvl="2"/>
            <a:r>
              <a:rPr lang="fi-FI" dirty="0"/>
              <a:t>saatu konserniavustus ja </a:t>
            </a:r>
          </a:p>
          <a:p>
            <a:pPr lvl="1"/>
            <a:r>
              <a:rPr lang="fi-FI" dirty="0"/>
              <a:t>poistetaan</a:t>
            </a:r>
          </a:p>
          <a:p>
            <a:pPr lvl="2"/>
            <a:r>
              <a:rPr lang="fi-FI" dirty="0"/>
              <a:t>annettu konserniavustus </a:t>
            </a:r>
          </a:p>
        </p:txBody>
      </p:sp>
    </p:spTree>
    <p:extLst>
      <p:ext uri="{BB962C8B-B14F-4D97-AF65-F5344CB8AC3E}">
        <p14:creationId xmlns:p14="http://schemas.microsoft.com/office/powerpoint/2010/main" val="3072836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solidFill>
                  <a:srgbClr val="FF0000"/>
                </a:solidFill>
              </a:rPr>
              <a:t>Esimerkki</a:t>
            </a:r>
          </a:p>
        </p:txBody>
      </p:sp>
      <p:sp>
        <p:nvSpPr>
          <p:cNvPr id="3" name="Sisällön paikkamerkki 2"/>
          <p:cNvSpPr>
            <a:spLocks noGrp="1"/>
          </p:cNvSpPr>
          <p:nvPr>
            <p:ph idx="1"/>
          </p:nvPr>
        </p:nvSpPr>
        <p:spPr>
          <a:xfrm>
            <a:off x="457200" y="1600200"/>
            <a:ext cx="8686800" cy="4525963"/>
          </a:xfrm>
        </p:spPr>
        <p:txBody>
          <a:bodyPr>
            <a:normAutofit lnSpcReduction="10000"/>
          </a:bodyPr>
          <a:lstStyle/>
          <a:p>
            <a:r>
              <a:rPr lang="fi-FI" dirty="0"/>
              <a:t>-  20.000.000 	(emon tulos ennen </a:t>
            </a:r>
            <a:r>
              <a:rPr lang="fi-FI" dirty="0" err="1"/>
              <a:t>kon.avustusta</a:t>
            </a:r>
            <a:r>
              <a:rPr lang="fi-FI" dirty="0"/>
              <a:t>)</a:t>
            </a:r>
          </a:p>
          <a:p>
            <a:r>
              <a:rPr lang="fi-FI" dirty="0"/>
              <a:t>+ 20.000.000	(korkomenot)</a:t>
            </a:r>
          </a:p>
          <a:p>
            <a:r>
              <a:rPr lang="fi-FI" dirty="0"/>
              <a:t>+ 0					(</a:t>
            </a:r>
            <a:r>
              <a:rPr lang="fi-FI" dirty="0" err="1"/>
              <a:t>väh.kelp</a:t>
            </a:r>
            <a:r>
              <a:rPr lang="fi-FI" dirty="0"/>
              <a:t>. poistot)</a:t>
            </a:r>
          </a:p>
          <a:p>
            <a:r>
              <a:rPr lang="fi-FI" dirty="0"/>
              <a:t>+ 17.000.000 	(saatu </a:t>
            </a:r>
            <a:r>
              <a:rPr lang="fi-FI" dirty="0" err="1"/>
              <a:t>kon</a:t>
            </a:r>
            <a:r>
              <a:rPr lang="fi-FI" dirty="0"/>
              <a:t>. avustus)</a:t>
            </a:r>
          </a:p>
          <a:p>
            <a:r>
              <a:rPr lang="fi-FI" dirty="0"/>
              <a:t>+ 0 				(maksettu </a:t>
            </a:r>
            <a:r>
              <a:rPr lang="fi-FI" dirty="0" err="1"/>
              <a:t>kon.avustus</a:t>
            </a:r>
            <a:r>
              <a:rPr lang="fi-FI" dirty="0"/>
              <a:t>)</a:t>
            </a:r>
          </a:p>
          <a:p>
            <a:r>
              <a:rPr lang="fi-FI" dirty="0"/>
              <a:t>+ 17.000.000	(oikaistu tulos)</a:t>
            </a:r>
          </a:p>
          <a:p>
            <a:r>
              <a:rPr lang="fi-FI" dirty="0"/>
              <a:t>      4.250.000	(</a:t>
            </a:r>
            <a:r>
              <a:rPr lang="fi-FI" dirty="0" err="1"/>
              <a:t>max</a:t>
            </a:r>
            <a:r>
              <a:rPr lang="fi-FI" dirty="0"/>
              <a:t> korkovähennys)</a:t>
            </a:r>
          </a:p>
          <a:p>
            <a:r>
              <a:rPr lang="fi-FI" dirty="0"/>
              <a:t>    15.750.000	(vähennyskelvoton kokomeno)</a:t>
            </a:r>
          </a:p>
          <a:p>
            <a:endParaRPr lang="fi-FI" dirty="0"/>
          </a:p>
          <a:p>
            <a:endParaRPr lang="fi-FI" dirty="0"/>
          </a:p>
          <a:p>
            <a:endParaRPr lang="fi-FI" dirty="0"/>
          </a:p>
        </p:txBody>
      </p:sp>
    </p:spTree>
    <p:extLst>
      <p:ext uri="{BB962C8B-B14F-4D97-AF65-F5344CB8AC3E}">
        <p14:creationId xmlns:p14="http://schemas.microsoft.com/office/powerpoint/2010/main" val="2428797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solidFill>
                  <a:srgbClr val="FF0000"/>
                </a:solidFill>
              </a:rPr>
              <a:t>Huomioitavaa korkovähennyksessä</a:t>
            </a:r>
          </a:p>
        </p:txBody>
      </p:sp>
      <p:sp>
        <p:nvSpPr>
          <p:cNvPr id="3" name="Sisällön paikkamerkki 2"/>
          <p:cNvSpPr>
            <a:spLocks noGrp="1"/>
          </p:cNvSpPr>
          <p:nvPr>
            <p:ph idx="1"/>
          </p:nvPr>
        </p:nvSpPr>
        <p:spPr/>
        <p:txBody>
          <a:bodyPr/>
          <a:lstStyle/>
          <a:p>
            <a:r>
              <a:rPr lang="fi-FI" dirty="0"/>
              <a:t>Rajoitetaan vain etuyhteydessä olevalle maksettuja korkoja</a:t>
            </a:r>
          </a:p>
          <a:p>
            <a:r>
              <a:rPr lang="fi-FI" dirty="0"/>
              <a:t>Etuyhteys määritelty VML 31 §:ssä (siirtohinnoitteluoikaisu)</a:t>
            </a:r>
          </a:p>
          <a:p>
            <a:r>
              <a:rPr lang="fi-FI" dirty="0"/>
              <a:t>Etuyhteys tulee myös poikkeustielanteessa: </a:t>
            </a:r>
          </a:p>
          <a:p>
            <a:pPr lvl="1"/>
            <a:r>
              <a:rPr lang="fi-FI" dirty="0"/>
              <a:t>käytetään hyväksi kolmannelta taholta olevaa saatavaa (esim. pankilta)</a:t>
            </a:r>
          </a:p>
          <a:p>
            <a:pPr lvl="1"/>
            <a:r>
              <a:rPr lang="fi-FI" dirty="0"/>
              <a:t>velan vakuus etuyhteydessä olevan saatava</a:t>
            </a:r>
          </a:p>
        </p:txBody>
      </p:sp>
    </p:spTree>
    <p:extLst>
      <p:ext uri="{BB962C8B-B14F-4D97-AF65-F5344CB8AC3E}">
        <p14:creationId xmlns:p14="http://schemas.microsoft.com/office/powerpoint/2010/main" val="24287975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solidFill>
                  <a:srgbClr val="FF0000"/>
                </a:solidFill>
              </a:rPr>
              <a:t>Huomioitavaa korkovähennyksessä</a:t>
            </a:r>
          </a:p>
        </p:txBody>
      </p:sp>
      <p:sp>
        <p:nvSpPr>
          <p:cNvPr id="3" name="Sisällön paikkamerkki 2"/>
          <p:cNvSpPr>
            <a:spLocks noGrp="1"/>
          </p:cNvSpPr>
          <p:nvPr>
            <p:ph idx="1"/>
          </p:nvPr>
        </p:nvSpPr>
        <p:spPr/>
        <p:txBody>
          <a:bodyPr>
            <a:normAutofit fontScale="77500" lnSpcReduction="20000"/>
          </a:bodyPr>
          <a:lstStyle/>
          <a:p>
            <a:r>
              <a:rPr lang="fi-FI" dirty="0"/>
              <a:t>rajoitusta ei sovelleta, jos osoitetaan, että verovelvollisen oman pääoman suhde vahvistetun tilinpäätöksen mukaiseen taseen loppusummaan on korkeampi tai yhtä suuri kuin vahvistetun konsernitaseen vastaava suhdeluku verovuoden lopussa.</a:t>
            </a:r>
          </a:p>
          <a:p>
            <a:r>
              <a:rPr lang="fi-FI" dirty="0"/>
              <a:t>Vähennyskelvottomuudesta huolimatta korkotulo saajalle verotettavaa tuloa.</a:t>
            </a:r>
          </a:p>
          <a:p>
            <a:r>
              <a:rPr lang="fi-FI" dirty="0"/>
              <a:t>Vähentämättä jäänyt määrä voidaan vähentää myöhempinä vuosina samojen rajoitusten mukaan laskettuna (ei aikarajaa eikä omistajanvaihdos vaikuta vähennysoikeuteen)</a:t>
            </a:r>
          </a:p>
          <a:p>
            <a:r>
              <a:rPr lang="fi-FI" dirty="0"/>
              <a:t>Vähennyskelvoton korkomeno siirtyy sulautumisessa ja jakautumisessa, ei kuitenkaan liiketoimintasiirrossa. </a:t>
            </a:r>
          </a:p>
        </p:txBody>
      </p:sp>
    </p:spTree>
    <p:extLst>
      <p:ext uri="{BB962C8B-B14F-4D97-AF65-F5344CB8AC3E}">
        <p14:creationId xmlns:p14="http://schemas.microsoft.com/office/powerpoint/2010/main" val="26067012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solidFill>
                  <a:srgbClr val="FF0000"/>
                </a:solidFill>
              </a:rPr>
              <a:t>Huomioitavaa korkovähennyksessä</a:t>
            </a:r>
          </a:p>
        </p:txBody>
      </p:sp>
      <p:sp>
        <p:nvSpPr>
          <p:cNvPr id="3" name="Sisällön paikkamerkki 2"/>
          <p:cNvSpPr>
            <a:spLocks noGrp="1"/>
          </p:cNvSpPr>
          <p:nvPr>
            <p:ph idx="1"/>
          </p:nvPr>
        </p:nvSpPr>
        <p:spPr/>
        <p:txBody>
          <a:bodyPr>
            <a:normAutofit/>
          </a:bodyPr>
          <a:lstStyle/>
          <a:p>
            <a:r>
              <a:rPr lang="fi-FI" dirty="0"/>
              <a:t>Vähennysrajoitus on erityissäännös, joten korkojen on oltava ylipäätän vähennyskelpoisia ja niiden on oltava markkinaehtoisia ja vähennysoikeus voidaan evätä kokonaan veronkiertosäännöksellä.</a:t>
            </a:r>
          </a:p>
          <a:p>
            <a:r>
              <a:rPr lang="fi-FI" dirty="0"/>
              <a:t>Rajoitus soveltuu vain </a:t>
            </a:r>
            <a:r>
              <a:rPr lang="fi-FI" dirty="0" err="1"/>
              <a:t>EVL-tulolähteessä</a:t>
            </a:r>
            <a:r>
              <a:rPr lang="fi-FI" dirty="0"/>
              <a:t>.</a:t>
            </a:r>
          </a:p>
          <a:p>
            <a:r>
              <a:rPr lang="fi-FI" dirty="0"/>
              <a:t>Sääntely muuttunut vuoden 2019 alusta</a:t>
            </a:r>
          </a:p>
        </p:txBody>
      </p:sp>
    </p:spTree>
    <p:extLst>
      <p:ext uri="{BB962C8B-B14F-4D97-AF65-F5344CB8AC3E}">
        <p14:creationId xmlns:p14="http://schemas.microsoft.com/office/powerpoint/2010/main" val="2493244783"/>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1703</TotalTime>
  <Words>1943</Words>
  <Application>Microsoft Macintosh PowerPoint</Application>
  <PresentationFormat>Näytössä katseltava diaesitys (4:3)</PresentationFormat>
  <Paragraphs>135</Paragraphs>
  <Slides>27</Slides>
  <Notes>1</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27</vt:i4>
      </vt:variant>
    </vt:vector>
  </HeadingPairs>
  <TitlesOfParts>
    <vt:vector size="31" baseType="lpstr">
      <vt:lpstr>Arial</vt:lpstr>
      <vt:lpstr>Calibri</vt:lpstr>
      <vt:lpstr>Georgia</vt:lpstr>
      <vt:lpstr>Office-teema</vt:lpstr>
      <vt:lpstr>Yritysverotus – Konsernien verokysymykset </vt:lpstr>
      <vt:lpstr>Sisältö </vt:lpstr>
      <vt:lpstr>Korkojen vähennysoikeus</vt:lpstr>
      <vt:lpstr>Korkojen vähennysoikeus </vt:lpstr>
      <vt:lpstr>Korkojen vähennysoikeus</vt:lpstr>
      <vt:lpstr>Esimerkki</vt:lpstr>
      <vt:lpstr>Huomioitavaa korkovähennyksessä</vt:lpstr>
      <vt:lpstr>Huomioitavaa korkovähennyksessä</vt:lpstr>
      <vt:lpstr>Huomioitavaa korkovähennyksessä</vt:lpstr>
      <vt:lpstr>Huomioitavaa korkovähennyksessä</vt:lpstr>
      <vt:lpstr>Siirtohinnoitteluoikaisu</vt:lpstr>
      <vt:lpstr>Etuyhteys VML 31 §</vt:lpstr>
      <vt:lpstr>Siirtohinnoitteludokumentointi</vt:lpstr>
      <vt:lpstr>Konserniavustus</vt:lpstr>
      <vt:lpstr>Konserniavustus</vt:lpstr>
      <vt:lpstr>Konserniavustus</vt:lpstr>
      <vt:lpstr>Konserniavustus</vt:lpstr>
      <vt:lpstr>Konserniyhtiöiden saamiset</vt:lpstr>
      <vt:lpstr>Esimerkki </vt:lpstr>
      <vt:lpstr>Rajoituksen kohde</vt:lpstr>
      <vt:lpstr>KHO 2016:71</vt:lpstr>
      <vt:lpstr>KHO 2016:71</vt:lpstr>
      <vt:lpstr>KHO 2016:71</vt:lpstr>
      <vt:lpstr>KHO 2016:72</vt:lpstr>
      <vt:lpstr>KHO 2016:72</vt:lpstr>
      <vt:lpstr>KHO 2016:72</vt:lpstr>
      <vt:lpstr>KHO 2016:72</vt:lpstr>
    </vt:vector>
  </TitlesOfParts>
  <Company>koti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Yritysverotus – Työpanososinko</dc:title>
  <dc:creator>Ilkka Lahti</dc:creator>
  <cp:lastModifiedBy>ei tietoa</cp:lastModifiedBy>
  <cp:revision>27</cp:revision>
  <dcterms:created xsi:type="dcterms:W3CDTF">2019-01-28T12:50:58Z</dcterms:created>
  <dcterms:modified xsi:type="dcterms:W3CDTF">2021-09-02T13:00:03Z</dcterms:modified>
</cp:coreProperties>
</file>